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85" r:id="rId3"/>
    <p:sldId id="309" r:id="rId4"/>
    <p:sldId id="284" r:id="rId5"/>
    <p:sldId id="283" r:id="rId6"/>
    <p:sldId id="282" r:id="rId7"/>
    <p:sldId id="289" r:id="rId8"/>
    <p:sldId id="287" r:id="rId9"/>
    <p:sldId id="288" r:id="rId10"/>
    <p:sldId id="281" r:id="rId11"/>
    <p:sldId id="280" r:id="rId12"/>
    <p:sldId id="279" r:id="rId13"/>
    <p:sldId id="296" r:id="rId14"/>
    <p:sldId id="295" r:id="rId15"/>
    <p:sldId id="294" r:id="rId16"/>
    <p:sldId id="293" r:id="rId17"/>
    <p:sldId id="292" r:id="rId18"/>
    <p:sldId id="291" r:id="rId19"/>
    <p:sldId id="290" r:id="rId20"/>
    <p:sldId id="278" r:id="rId21"/>
    <p:sldId id="277" r:id="rId22"/>
    <p:sldId id="276" r:id="rId23"/>
    <p:sldId id="274" r:id="rId24"/>
    <p:sldId id="275" r:id="rId25"/>
    <p:sldId id="273" r:id="rId26"/>
    <p:sldId id="272" r:id="rId27"/>
    <p:sldId id="271" r:id="rId28"/>
    <p:sldId id="297" r:id="rId29"/>
    <p:sldId id="308" r:id="rId30"/>
    <p:sldId id="307" r:id="rId31"/>
    <p:sldId id="306" r:id="rId32"/>
    <p:sldId id="305" r:id="rId33"/>
    <p:sldId id="304" r:id="rId34"/>
    <p:sldId id="303" r:id="rId3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2AF81594-ED9F-4E35-809A-9D6C98E027F6}" type="datetimeFigureOut">
              <a:rPr lang="es-ES" smtClean="0"/>
              <a:t>28/02/2017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473EFBE-B12E-4264-905C-1F17266C0AE7}" type="slidenum">
              <a:rPr lang="es-ES" smtClean="0"/>
              <a:t>‹Nº›</a:t>
            </a:fld>
            <a:endParaRPr lang="es-ES"/>
          </a:p>
        </p:txBody>
      </p:sp>
    </p:spTree>
    <p:extLst>
      <p:ext uri="{BB962C8B-B14F-4D97-AF65-F5344CB8AC3E}">
        <p14:creationId xmlns:p14="http://schemas.microsoft.com/office/powerpoint/2010/main" val="2235913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2AF81594-ED9F-4E35-809A-9D6C98E027F6}" type="datetimeFigureOut">
              <a:rPr lang="es-ES" smtClean="0"/>
              <a:t>28/02/2017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473EFBE-B12E-4264-905C-1F17266C0AE7}" type="slidenum">
              <a:rPr lang="es-ES" smtClean="0"/>
              <a:t>‹Nº›</a:t>
            </a:fld>
            <a:endParaRPr lang="es-ES"/>
          </a:p>
        </p:txBody>
      </p:sp>
    </p:spTree>
    <p:extLst>
      <p:ext uri="{BB962C8B-B14F-4D97-AF65-F5344CB8AC3E}">
        <p14:creationId xmlns:p14="http://schemas.microsoft.com/office/powerpoint/2010/main" val="380701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2AF81594-ED9F-4E35-809A-9D6C98E027F6}" type="datetimeFigureOut">
              <a:rPr lang="es-ES" smtClean="0"/>
              <a:t>28/02/2017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473EFBE-B12E-4264-905C-1F17266C0AE7}" type="slidenum">
              <a:rPr lang="es-ES" smtClean="0"/>
              <a:t>‹Nº›</a:t>
            </a:fld>
            <a:endParaRPr lang="es-ES"/>
          </a:p>
        </p:txBody>
      </p:sp>
    </p:spTree>
    <p:extLst>
      <p:ext uri="{BB962C8B-B14F-4D97-AF65-F5344CB8AC3E}">
        <p14:creationId xmlns:p14="http://schemas.microsoft.com/office/powerpoint/2010/main" val="424052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27" name="Los buenos Pastores1-02.jpeg" descr="Los buenos Pastores1-02.jpg"/>
          <p:cNvPicPr>
            <a:picLocks noChangeAspect="1"/>
          </p:cNvPicPr>
          <p:nvPr/>
        </p:nvPicPr>
        <p:blipFill>
          <a:blip r:embed="rId2">
            <a:extLst/>
          </a:blip>
          <a:srcRect l="1176" b="1701"/>
          <a:stretch>
            <a:fillRect/>
          </a:stretch>
        </p:blipFill>
        <p:spPr>
          <a:xfrm>
            <a:off x="0" y="0"/>
            <a:ext cx="12192000" cy="6858000"/>
          </a:xfrm>
          <a:prstGeom prst="rect">
            <a:avLst/>
          </a:prstGeom>
          <a:ln w="12700">
            <a:miter lim="400000"/>
          </a:ln>
        </p:spPr>
      </p:pic>
      <p:sp>
        <p:nvSpPr>
          <p:cNvPr id="28" name="Shape 28"/>
          <p:cNvSpPr>
            <a:spLocks noGrp="1"/>
          </p:cNvSpPr>
          <p:nvPr>
            <p:ph type="sldNum" sz="quarter" idx="2"/>
          </p:nvPr>
        </p:nvSpPr>
        <p:spPr>
          <a:xfrm>
            <a:off x="8737600" y="6356350"/>
            <a:ext cx="2844800" cy="369332"/>
          </a:xfrm>
          <a:prstGeom prst="rect">
            <a:avLst/>
          </a:prstGeom>
        </p:spPr>
        <p:txBody>
          <a:bodyPr anchor="t"/>
          <a:lstStyle>
            <a:lvl1pPr algn="l">
              <a:defRPr sz="1800">
                <a:latin typeface="Calibri"/>
                <a:ea typeface="Calibri"/>
                <a:cs typeface="Calibri"/>
                <a:sym typeface="Calibri"/>
              </a:defRPr>
            </a:lvl1pPr>
          </a:lstStyle>
          <a:p>
            <a:fld id="{86CB4B4D-7CA3-9044-876B-883B54F8677D}" type="slidenum">
              <a:t>‹Nº›</a:t>
            </a:fld>
            <a:endParaRPr/>
          </a:p>
        </p:txBody>
      </p:sp>
    </p:spTree>
    <p:extLst>
      <p:ext uri="{BB962C8B-B14F-4D97-AF65-F5344CB8AC3E}">
        <p14:creationId xmlns:p14="http://schemas.microsoft.com/office/powerpoint/2010/main" val="295716704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2AF81594-ED9F-4E35-809A-9D6C98E027F6}" type="datetimeFigureOut">
              <a:rPr lang="es-ES" smtClean="0"/>
              <a:t>28/02/2017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473EFBE-B12E-4264-905C-1F17266C0AE7}" type="slidenum">
              <a:rPr lang="es-ES" smtClean="0"/>
              <a:t>‹Nº›</a:t>
            </a:fld>
            <a:endParaRPr lang="es-ES"/>
          </a:p>
        </p:txBody>
      </p:sp>
    </p:spTree>
    <p:extLst>
      <p:ext uri="{BB962C8B-B14F-4D97-AF65-F5344CB8AC3E}">
        <p14:creationId xmlns:p14="http://schemas.microsoft.com/office/powerpoint/2010/main" val="2376261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2AF81594-ED9F-4E35-809A-9D6C98E027F6}" type="datetimeFigureOut">
              <a:rPr lang="es-ES" smtClean="0"/>
              <a:t>28/02/2017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473EFBE-B12E-4264-905C-1F17266C0AE7}" type="slidenum">
              <a:rPr lang="es-ES" smtClean="0"/>
              <a:t>‹Nº›</a:t>
            </a:fld>
            <a:endParaRPr lang="es-ES"/>
          </a:p>
        </p:txBody>
      </p:sp>
    </p:spTree>
    <p:extLst>
      <p:ext uri="{BB962C8B-B14F-4D97-AF65-F5344CB8AC3E}">
        <p14:creationId xmlns:p14="http://schemas.microsoft.com/office/powerpoint/2010/main" val="707074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2AF81594-ED9F-4E35-809A-9D6C98E027F6}" type="datetimeFigureOut">
              <a:rPr lang="es-ES" smtClean="0"/>
              <a:t>28/02/2017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473EFBE-B12E-4264-905C-1F17266C0AE7}" type="slidenum">
              <a:rPr lang="es-ES" smtClean="0"/>
              <a:t>‹Nº›</a:t>
            </a:fld>
            <a:endParaRPr lang="es-ES"/>
          </a:p>
        </p:txBody>
      </p:sp>
    </p:spTree>
    <p:extLst>
      <p:ext uri="{BB962C8B-B14F-4D97-AF65-F5344CB8AC3E}">
        <p14:creationId xmlns:p14="http://schemas.microsoft.com/office/powerpoint/2010/main" val="4057861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2AF81594-ED9F-4E35-809A-9D6C98E027F6}" type="datetimeFigureOut">
              <a:rPr lang="es-ES" smtClean="0"/>
              <a:t>28/02/2017</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4473EFBE-B12E-4264-905C-1F17266C0AE7}" type="slidenum">
              <a:rPr lang="es-ES" smtClean="0"/>
              <a:t>‹Nº›</a:t>
            </a:fld>
            <a:endParaRPr lang="es-ES"/>
          </a:p>
        </p:txBody>
      </p:sp>
    </p:spTree>
    <p:extLst>
      <p:ext uri="{BB962C8B-B14F-4D97-AF65-F5344CB8AC3E}">
        <p14:creationId xmlns:p14="http://schemas.microsoft.com/office/powerpoint/2010/main" val="3731121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2AF81594-ED9F-4E35-809A-9D6C98E027F6}" type="datetimeFigureOut">
              <a:rPr lang="es-ES" smtClean="0"/>
              <a:t>28/02/2017</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4473EFBE-B12E-4264-905C-1F17266C0AE7}" type="slidenum">
              <a:rPr lang="es-ES" smtClean="0"/>
              <a:t>‹Nº›</a:t>
            </a:fld>
            <a:endParaRPr lang="es-ES"/>
          </a:p>
        </p:txBody>
      </p:sp>
    </p:spTree>
    <p:extLst>
      <p:ext uri="{BB962C8B-B14F-4D97-AF65-F5344CB8AC3E}">
        <p14:creationId xmlns:p14="http://schemas.microsoft.com/office/powerpoint/2010/main" val="3278427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AF81594-ED9F-4E35-809A-9D6C98E027F6}" type="datetimeFigureOut">
              <a:rPr lang="es-ES" smtClean="0"/>
              <a:t>28/02/2017</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4473EFBE-B12E-4264-905C-1F17266C0AE7}" type="slidenum">
              <a:rPr lang="es-ES" smtClean="0"/>
              <a:t>‹Nº›</a:t>
            </a:fld>
            <a:endParaRPr lang="es-ES"/>
          </a:p>
        </p:txBody>
      </p:sp>
    </p:spTree>
    <p:extLst>
      <p:ext uri="{BB962C8B-B14F-4D97-AF65-F5344CB8AC3E}">
        <p14:creationId xmlns:p14="http://schemas.microsoft.com/office/powerpoint/2010/main" val="1703963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AF81594-ED9F-4E35-809A-9D6C98E027F6}" type="datetimeFigureOut">
              <a:rPr lang="es-ES" smtClean="0"/>
              <a:t>28/02/2017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473EFBE-B12E-4264-905C-1F17266C0AE7}" type="slidenum">
              <a:rPr lang="es-ES" smtClean="0"/>
              <a:t>‹Nº›</a:t>
            </a:fld>
            <a:endParaRPr lang="es-ES"/>
          </a:p>
        </p:txBody>
      </p:sp>
    </p:spTree>
    <p:extLst>
      <p:ext uri="{BB962C8B-B14F-4D97-AF65-F5344CB8AC3E}">
        <p14:creationId xmlns:p14="http://schemas.microsoft.com/office/powerpoint/2010/main" val="3103463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AF81594-ED9F-4E35-809A-9D6C98E027F6}" type="datetimeFigureOut">
              <a:rPr lang="es-ES" smtClean="0"/>
              <a:t>28/02/2017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473EFBE-B12E-4264-905C-1F17266C0AE7}" type="slidenum">
              <a:rPr lang="es-ES" smtClean="0"/>
              <a:t>‹Nº›</a:t>
            </a:fld>
            <a:endParaRPr lang="es-ES"/>
          </a:p>
        </p:txBody>
      </p:sp>
    </p:spTree>
    <p:extLst>
      <p:ext uri="{BB962C8B-B14F-4D97-AF65-F5344CB8AC3E}">
        <p14:creationId xmlns:p14="http://schemas.microsoft.com/office/powerpoint/2010/main" val="378910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F81594-ED9F-4E35-809A-9D6C98E027F6}" type="datetimeFigureOut">
              <a:rPr lang="es-ES" smtClean="0"/>
              <a:t>28/02/2017</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73EFBE-B12E-4264-905C-1F17266C0AE7}" type="slidenum">
              <a:rPr lang="es-ES" smtClean="0"/>
              <a:t>‹Nº›</a:t>
            </a:fld>
            <a:endParaRPr lang="es-ES"/>
          </a:p>
        </p:txBody>
      </p:sp>
    </p:spTree>
    <p:extLst>
      <p:ext uri="{BB962C8B-B14F-4D97-AF65-F5344CB8AC3E}">
        <p14:creationId xmlns:p14="http://schemas.microsoft.com/office/powerpoint/2010/main" val="3500907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205948"/>
            <a:ext cx="12192000" cy="5652051"/>
          </a:xfrm>
          <a:prstGeom prst="rect">
            <a:avLst/>
          </a:prstGeom>
        </p:spPr>
      </p:pic>
    </p:spTree>
    <p:extLst>
      <p:ext uri="{BB962C8B-B14F-4D97-AF65-F5344CB8AC3E}">
        <p14:creationId xmlns:p14="http://schemas.microsoft.com/office/powerpoint/2010/main" val="4062025007"/>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06829" y="1263950"/>
            <a:ext cx="8397025" cy="4524315"/>
          </a:xfrm>
          <a:prstGeom prst="rect">
            <a:avLst/>
          </a:prstGeom>
        </p:spPr>
        <p:txBody>
          <a:bodyPr wrap="square">
            <a:spAutoFit/>
          </a:bodyPr>
          <a:lstStyle/>
          <a:p>
            <a:pPr>
              <a:spcAft>
                <a:spcPts val="0"/>
              </a:spcAft>
            </a:pPr>
            <a:r>
              <a:rPr lang="es-ES_tradnl" sz="3600" i="1" dirty="0"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“Venid al Señor con corazones rebosantes de agradecimientos por sus misericordias pasadas y presentes, y manifestad vuestro aprecio por los beneficios de Dios, llevándole vuestras ofrendas de gratitud, </a:t>
            </a:r>
            <a:r>
              <a:rPr lang="es-ES_tradnl" sz="3600" b="1" i="1" u="sng" dirty="0"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vuestras ofrendas </a:t>
            </a:r>
            <a:r>
              <a:rPr lang="es-ES_tradnl" sz="3600" b="1" i="1" u="sng" dirty="0" err="1" smtClean="0">
                <a:solidFill>
                  <a:srgbClr val="FF0000"/>
                </a:solidFill>
                <a:effectLst/>
                <a:uFill>
                  <a:solidFill>
                    <a:srgbClr val="FF0000"/>
                  </a:solidFill>
                </a:uFill>
                <a:latin typeface="Candara" panose="020E0502030303020204" pitchFamily="34" charset="0"/>
                <a:ea typeface="Candara" panose="020E0502030303020204" pitchFamily="34" charset="0"/>
                <a:cs typeface="Candara" panose="020E0502030303020204" pitchFamily="34" charset="0"/>
              </a:rPr>
              <a:t>voluntarias</a:t>
            </a:r>
            <a:r>
              <a:rPr lang="es-ES_tradnl" sz="3600" i="1" dirty="0" err="1"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y</a:t>
            </a:r>
            <a:r>
              <a:rPr lang="es-ES_tradnl" sz="3600" i="1" dirty="0"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 vuestras ofrendas de expiación”.  CMC 209.</a:t>
            </a:r>
            <a:endParaRPr lang="es-ES" sz="3600" dirty="0" smtClean="0">
              <a:solidFill>
                <a:srgbClr val="000000"/>
              </a:solidFill>
              <a:effectLst/>
              <a:uFill>
                <a:solidFill>
                  <a:srgbClr val="000000"/>
                </a:solidFill>
              </a:uFill>
              <a:latin typeface="Calibri" panose="020F0502020204030204" pitchFamily="34" charset="0"/>
              <a:ea typeface="Calibri" panose="020F0502020204030204" pitchFamily="34" charset="0"/>
            </a:endParaRPr>
          </a:p>
          <a:p>
            <a:pPr>
              <a:spcAft>
                <a:spcPts val="0"/>
              </a:spcAft>
            </a:pPr>
            <a:r>
              <a:rPr lang="es-ES_tradnl" sz="3600" dirty="0"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 </a:t>
            </a:r>
            <a:endParaRPr lang="es-ES" sz="3600" dirty="0">
              <a:solidFill>
                <a:srgbClr val="000000"/>
              </a:solidFill>
              <a:effectLst/>
              <a:uFill>
                <a:solidFill>
                  <a:srgbClr val="000000"/>
                </a:solidFill>
              </a:u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02334632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99055"/>
            <a:ext cx="10058400" cy="4717200"/>
          </a:xfrm>
          <a:prstGeom prst="rect">
            <a:avLst/>
          </a:prstGeom>
        </p:spPr>
      </p:pic>
    </p:spTree>
    <p:extLst>
      <p:ext uri="{BB962C8B-B14F-4D97-AF65-F5344CB8AC3E}">
        <p14:creationId xmlns:p14="http://schemas.microsoft.com/office/powerpoint/2010/main" val="310610647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41172" y="1492601"/>
            <a:ext cx="8607380" cy="3970318"/>
          </a:xfrm>
          <a:prstGeom prst="rect">
            <a:avLst/>
          </a:prstGeom>
        </p:spPr>
        <p:txBody>
          <a:bodyPr wrap="square">
            <a:spAutoFit/>
          </a:bodyPr>
          <a:lstStyle/>
          <a:p>
            <a:pPr>
              <a:spcAft>
                <a:spcPts val="0"/>
              </a:spcAft>
            </a:pPr>
            <a:r>
              <a:rPr lang="es-ES_tradnl" sz="3600" dirty="0"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a:t>
            </a:r>
            <a:r>
              <a:rPr lang="es-ES_tradnl" sz="3600" i="1" dirty="0"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No os hagáis tesoros en la tierra, donde la polilla y el orín corrompen, y en donde ladrones minan y hurtan; sino haceos tesoros en el cielo, donde ni la polilla ni el orín corrompen, y donde ladrones no minan ni hurtan. Porque donde esté vuestro tesoro, allí estará vuestro corazón”.   Mateo 6: 19-21.</a:t>
            </a:r>
            <a:endParaRPr lang="es-ES" sz="3600" dirty="0">
              <a:solidFill>
                <a:srgbClr val="000000"/>
              </a:solidFill>
              <a:effectLst/>
              <a:uFill>
                <a:solidFill>
                  <a:srgbClr val="000000"/>
                </a:solidFill>
              </a:u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87451186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47742" y="826274"/>
            <a:ext cx="8809148" cy="1446550"/>
          </a:xfrm>
          <a:prstGeom prst="rect">
            <a:avLst/>
          </a:prstGeom>
        </p:spPr>
        <p:txBody>
          <a:bodyPr wrap="square">
            <a:spAutoFit/>
          </a:bodyPr>
          <a:lstStyle/>
          <a:p>
            <a:pPr>
              <a:spcAft>
                <a:spcPts val="0"/>
              </a:spcAft>
            </a:pPr>
            <a:r>
              <a:rPr lang="es-ES_tradnl" sz="4400" dirty="0"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Si entregamos a Dios nuestro corazón, junto con </a:t>
            </a:r>
            <a:r>
              <a:rPr lang="es-ES_tradnl" sz="4400" dirty="0" smtClean="0">
                <a:solidFill>
                  <a:srgbClr val="000000"/>
                </a:solidFill>
                <a:uFill>
                  <a:solidFill>
                    <a:srgbClr val="000000"/>
                  </a:solidFill>
                </a:uFill>
                <a:latin typeface="Candara" panose="020E0502030303020204" pitchFamily="34" charset="0"/>
                <a:ea typeface="Candara" panose="020E0502030303020204" pitchFamily="34" charset="0"/>
                <a:cs typeface="Candara" panose="020E0502030303020204" pitchFamily="34" charset="0"/>
              </a:rPr>
              <a:t>e</a:t>
            </a:r>
            <a:r>
              <a:rPr lang="es-ES_tradnl" sz="4400" dirty="0"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l irá:</a:t>
            </a:r>
            <a:endParaRPr lang="es-ES" sz="4400" dirty="0">
              <a:solidFill>
                <a:srgbClr val="000000"/>
              </a:solidFill>
              <a:effectLst/>
              <a:uFill>
                <a:solidFill>
                  <a:srgbClr val="000000"/>
                </a:solidFill>
              </a:uFill>
              <a:latin typeface="Calibri" panose="020F0502020204030204" pitchFamily="34" charset="0"/>
              <a:ea typeface="Calibri" panose="020F0502020204030204" pitchFamily="34" charset="0"/>
            </a:endParaRPr>
          </a:p>
        </p:txBody>
      </p:sp>
      <p:sp>
        <p:nvSpPr>
          <p:cNvPr id="3" name="Rectángulo 2"/>
          <p:cNvSpPr/>
          <p:nvPr/>
        </p:nvSpPr>
        <p:spPr>
          <a:xfrm>
            <a:off x="1266423" y="2802872"/>
            <a:ext cx="3279819" cy="2308324"/>
          </a:xfrm>
          <a:prstGeom prst="rect">
            <a:avLst/>
          </a:prstGeom>
        </p:spPr>
        <p:txBody>
          <a:bodyPr wrap="square">
            <a:spAutoFit/>
          </a:bodyPr>
          <a:lstStyle/>
          <a:p>
            <a:pPr marL="342900" lvl="0" indent="-342900" fontAlgn="base">
              <a:spcAft>
                <a:spcPts val="0"/>
              </a:spcAft>
              <a:buFont typeface="Arial" panose="020B0604020202020204" pitchFamily="34" charset="0"/>
              <a:buChar char="✓"/>
            </a:pPr>
            <a:r>
              <a:rPr lang="es-ES_tradnl" sz="3600" u="none" strike="noStrike" kern="0" spc="0" dirty="0"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Ofrendas. </a:t>
            </a:r>
            <a:endParaRPr lang="es-ES" sz="3600" u="none" strike="noStrike" kern="0" spc="0" dirty="0" smtClean="0">
              <a:solidFill>
                <a:srgbClr val="000000"/>
              </a:solidFill>
              <a:effectLst/>
              <a:uFill>
                <a:solidFill>
                  <a:srgbClr val="000000"/>
                </a:solidFill>
              </a:u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fontAlgn="base">
              <a:spcAft>
                <a:spcPts val="0"/>
              </a:spcAft>
              <a:buFont typeface="Arial" panose="020B0604020202020204" pitchFamily="34" charset="0"/>
              <a:buChar char="✓"/>
            </a:pPr>
            <a:r>
              <a:rPr lang="es-ES_tradnl" sz="3600" u="none" strike="noStrike" kern="0" spc="0" dirty="0"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Tiempo. </a:t>
            </a:r>
            <a:endParaRPr lang="es-ES" sz="3600" u="none" strike="noStrike" kern="0" spc="0" dirty="0" smtClean="0">
              <a:solidFill>
                <a:srgbClr val="000000"/>
              </a:solidFill>
              <a:effectLst/>
              <a:uFill>
                <a:solidFill>
                  <a:srgbClr val="000000"/>
                </a:solidFill>
              </a:u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fontAlgn="base">
              <a:spcAft>
                <a:spcPts val="0"/>
              </a:spcAft>
              <a:buFont typeface="Arial" panose="020B0604020202020204" pitchFamily="34" charset="0"/>
              <a:buChar char="✓"/>
            </a:pPr>
            <a:r>
              <a:rPr lang="es-ES_tradnl" sz="3600" u="none" strike="noStrike" kern="0" spc="0" dirty="0"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Talentos. </a:t>
            </a:r>
            <a:endParaRPr lang="es-ES" sz="3600" u="none" strike="noStrike" kern="0" spc="0" dirty="0" smtClean="0">
              <a:solidFill>
                <a:srgbClr val="000000"/>
              </a:solidFill>
              <a:effectLst/>
              <a:uFill>
                <a:solidFill>
                  <a:srgbClr val="000000"/>
                </a:solidFill>
              </a:u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fontAlgn="base">
              <a:spcAft>
                <a:spcPts val="0"/>
              </a:spcAft>
              <a:buFont typeface="Arial" panose="020B0604020202020204" pitchFamily="34" charset="0"/>
              <a:buChar char="✓"/>
            </a:pPr>
            <a:r>
              <a:rPr lang="es-ES_tradnl" sz="3600" u="none" strike="noStrike" kern="0" spc="0" dirty="0"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Familia. </a:t>
            </a:r>
            <a:endParaRPr lang="es-ES" sz="3600" u="none" strike="noStrike" kern="0" spc="0" dirty="0" smtClean="0">
              <a:solidFill>
                <a:srgbClr val="000000"/>
              </a:solidFill>
              <a:effectLst/>
              <a:uFill>
                <a:solidFill>
                  <a:srgbClr val="000000"/>
                </a:solidFill>
              </a:u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Rectángulo 3"/>
          <p:cNvSpPr/>
          <p:nvPr/>
        </p:nvSpPr>
        <p:spPr>
          <a:xfrm>
            <a:off x="5726806" y="2802872"/>
            <a:ext cx="4499019" cy="2308324"/>
          </a:xfrm>
          <a:prstGeom prst="rect">
            <a:avLst/>
          </a:prstGeom>
        </p:spPr>
        <p:txBody>
          <a:bodyPr wrap="square">
            <a:spAutoFit/>
          </a:bodyPr>
          <a:lstStyle/>
          <a:p>
            <a:pPr marL="342900" lvl="0" indent="-342900" fontAlgn="base">
              <a:spcAft>
                <a:spcPts val="0"/>
              </a:spcAft>
              <a:buFont typeface="Arial" panose="020B0604020202020204" pitchFamily="34" charset="0"/>
              <a:buChar char="✓"/>
            </a:pPr>
            <a:r>
              <a:rPr lang="es-ES_tradnl" sz="3600" u="none" strike="noStrike" kern="0" spc="0" dirty="0"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Hogar. </a:t>
            </a:r>
            <a:endParaRPr lang="es-ES" sz="3600" u="none" strike="noStrike" kern="0" spc="0" dirty="0" smtClean="0">
              <a:solidFill>
                <a:srgbClr val="000000"/>
              </a:solidFill>
              <a:effectLst/>
              <a:uFill>
                <a:solidFill>
                  <a:srgbClr val="000000"/>
                </a:solidFill>
              </a:u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fontAlgn="base">
              <a:spcAft>
                <a:spcPts val="0"/>
              </a:spcAft>
              <a:buFont typeface="Arial" panose="020B0604020202020204" pitchFamily="34" charset="0"/>
              <a:buChar char="✓"/>
            </a:pPr>
            <a:r>
              <a:rPr lang="es-ES_tradnl" sz="3600" u="none" strike="noStrike" kern="0" spc="0" dirty="0"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Diezmos.</a:t>
            </a:r>
            <a:endParaRPr lang="es-ES" sz="3600" u="none" strike="noStrike" kern="0" spc="0" dirty="0" smtClean="0">
              <a:solidFill>
                <a:srgbClr val="000000"/>
              </a:solidFill>
              <a:effectLst/>
              <a:uFill>
                <a:solidFill>
                  <a:srgbClr val="000000"/>
                </a:solidFill>
              </a:u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fontAlgn="base">
              <a:spcAft>
                <a:spcPts val="0"/>
              </a:spcAft>
              <a:buFont typeface="Arial" panose="020B0604020202020204" pitchFamily="34" charset="0"/>
              <a:buChar char="✓"/>
            </a:pPr>
            <a:r>
              <a:rPr lang="es-ES_tradnl" sz="3600" u="none" strike="noStrike" kern="0" spc="0" dirty="0"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Propiedades.</a:t>
            </a:r>
            <a:endParaRPr lang="es-ES" sz="3600" u="none" strike="noStrike" kern="0" spc="0" dirty="0" smtClean="0">
              <a:solidFill>
                <a:srgbClr val="000000"/>
              </a:solidFill>
              <a:effectLst/>
              <a:uFill>
                <a:solidFill>
                  <a:srgbClr val="000000"/>
                </a:solidFill>
              </a:u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fontAlgn="base">
              <a:spcAft>
                <a:spcPts val="0"/>
              </a:spcAft>
              <a:buFont typeface="Arial" panose="020B0604020202020204" pitchFamily="34" charset="0"/>
              <a:buChar char="✓"/>
            </a:pPr>
            <a:r>
              <a:rPr lang="es-ES_tradnl" sz="3600" u="none" strike="noStrike" kern="0" spc="0" dirty="0"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Y toda nuestra vida</a:t>
            </a:r>
            <a:r>
              <a:rPr lang="es-ES_tradnl" u="none" strike="noStrike" kern="0" spc="0" dirty="0"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a:t>
            </a:r>
            <a:endParaRPr lang="es-ES" u="none" strike="noStrike" kern="0" spc="0" dirty="0">
              <a:solidFill>
                <a:srgbClr val="000000"/>
              </a:solidFill>
              <a:effectLst/>
              <a:uFill>
                <a:solidFill>
                  <a:srgbClr val="000000"/>
                </a:solidFill>
              </a:u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6600333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fade">
                                      <p:cBhvr>
                                        <p:cTn id="37" dur="500"/>
                                        <p:tgtEl>
                                          <p:spTgt spid="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fade">
                                      <p:cBhvr>
                                        <p:cTn id="4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89657" y="1859752"/>
            <a:ext cx="7602828" cy="3785652"/>
          </a:xfrm>
          <a:prstGeom prst="rect">
            <a:avLst/>
          </a:prstGeom>
        </p:spPr>
        <p:txBody>
          <a:bodyPr wrap="square">
            <a:spAutoFit/>
          </a:bodyPr>
          <a:lstStyle/>
          <a:p>
            <a:pPr marL="285750" indent="-285750">
              <a:spcAft>
                <a:spcPts val="0"/>
              </a:spcAft>
              <a:buFont typeface="Wingdings" panose="05000000000000000000" pitchFamily="2" charset="2"/>
              <a:buChar char="ü"/>
            </a:pPr>
            <a:r>
              <a:rPr lang="es-ES_tradnl" sz="4000" dirty="0"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Es posible dar ofrendas y no entregar el corazón a Dios.</a:t>
            </a:r>
          </a:p>
          <a:p>
            <a:pPr>
              <a:spcAft>
                <a:spcPts val="0"/>
              </a:spcAft>
            </a:pPr>
            <a:endParaRPr lang="es-ES" sz="4000" dirty="0" smtClean="0">
              <a:solidFill>
                <a:srgbClr val="000000"/>
              </a:solidFill>
              <a:effectLst/>
              <a:uFill>
                <a:solidFill>
                  <a:srgbClr val="000000"/>
                </a:solidFill>
              </a:uFill>
              <a:latin typeface="Calibri" panose="020F0502020204030204" pitchFamily="34" charset="0"/>
              <a:ea typeface="Calibri" panose="020F0502020204030204" pitchFamily="34" charset="0"/>
            </a:endParaRPr>
          </a:p>
          <a:p>
            <a:pPr marL="285750" indent="-285750">
              <a:spcAft>
                <a:spcPts val="0"/>
              </a:spcAft>
              <a:buFont typeface="Wingdings" panose="05000000000000000000" pitchFamily="2" charset="2"/>
              <a:buChar char="ü"/>
            </a:pPr>
            <a:r>
              <a:rPr lang="es-ES_tradnl" sz="4000" dirty="0"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Pero es imposible entregar el corazón a Dios,  sin que llevemos con él nuestras ofrendas</a:t>
            </a:r>
            <a:r>
              <a:rPr lang="es-ES_tradnl" dirty="0"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a:t>
            </a:r>
            <a:endParaRPr lang="es-ES" sz="1600" dirty="0">
              <a:solidFill>
                <a:srgbClr val="000000"/>
              </a:solidFill>
              <a:effectLst/>
              <a:uFill>
                <a:solidFill>
                  <a:srgbClr val="000000"/>
                </a:solidFill>
              </a:u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1785638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12890" y="2043225"/>
            <a:ext cx="7753082" cy="3416320"/>
          </a:xfrm>
          <a:prstGeom prst="rect">
            <a:avLst/>
          </a:prstGeom>
        </p:spPr>
        <p:txBody>
          <a:bodyPr wrap="square">
            <a:spAutoFit/>
          </a:bodyPr>
          <a:lstStyle/>
          <a:p>
            <a:pPr>
              <a:spcAft>
                <a:spcPts val="0"/>
              </a:spcAft>
            </a:pPr>
            <a:r>
              <a:rPr lang="es-ES_tradnl" sz="3600" i="1" dirty="0"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“Dios se deleita en honrar la ofrenda del corazón que ama, dándole la mayor eficacia en su servicio.  </a:t>
            </a:r>
            <a:r>
              <a:rPr lang="es-ES_tradnl" sz="3600" i="1" u="sng" dirty="0"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Si hemos dado nuestro corazón a Jesús, le traeremos también nuestros donativos.</a:t>
            </a:r>
            <a:r>
              <a:rPr lang="es-ES_tradnl" sz="3600" i="1" dirty="0"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  CMC.pág.209. </a:t>
            </a:r>
            <a:endParaRPr lang="es-ES" sz="3600" dirty="0">
              <a:solidFill>
                <a:srgbClr val="000000"/>
              </a:solidFill>
              <a:effectLst/>
              <a:uFill>
                <a:solidFill>
                  <a:srgbClr val="000000"/>
                </a:solidFill>
              </a:u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06678459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81071" y="1721253"/>
            <a:ext cx="7894749" cy="3416320"/>
          </a:xfrm>
          <a:prstGeom prst="rect">
            <a:avLst/>
          </a:prstGeom>
        </p:spPr>
        <p:txBody>
          <a:bodyPr wrap="square">
            <a:spAutoFit/>
          </a:bodyPr>
          <a:lstStyle/>
          <a:p>
            <a:pPr>
              <a:spcAft>
                <a:spcPts val="0"/>
              </a:spcAft>
            </a:pPr>
            <a:r>
              <a:rPr lang="es-ES_tradnl" sz="3600" i="1" dirty="0"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“Nuestro oro y plata, nuestras posesiones terrenales más preciosas, nuestros dones mentales y espirituales más elevados, serán dedicados libremente a Aquel que nos amó y se dio a sí mismo por nosotros”.     DTG 46.  </a:t>
            </a:r>
            <a:endParaRPr lang="es-ES" sz="3600" dirty="0">
              <a:solidFill>
                <a:srgbClr val="000000"/>
              </a:solidFill>
              <a:effectLst/>
              <a:uFill>
                <a:solidFill>
                  <a:srgbClr val="000000"/>
                </a:solidFill>
              </a:u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09797756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670" y="1844354"/>
            <a:ext cx="10058400" cy="4834147"/>
          </a:xfrm>
          <a:prstGeom prst="rect">
            <a:avLst/>
          </a:prstGeom>
        </p:spPr>
      </p:pic>
    </p:spTree>
    <p:extLst>
      <p:ext uri="{BB962C8B-B14F-4D97-AF65-F5344CB8AC3E}">
        <p14:creationId xmlns:p14="http://schemas.microsoft.com/office/powerpoint/2010/main" val="360297436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93949" y="1788815"/>
            <a:ext cx="8165206" cy="4401205"/>
          </a:xfrm>
          <a:prstGeom prst="rect">
            <a:avLst/>
          </a:prstGeom>
        </p:spPr>
        <p:txBody>
          <a:bodyPr wrap="square">
            <a:spAutoFit/>
          </a:bodyPr>
          <a:lstStyle/>
          <a:p>
            <a:pPr>
              <a:spcAft>
                <a:spcPts val="0"/>
              </a:spcAft>
            </a:pPr>
            <a:r>
              <a:rPr lang="es-ES_tradnl" sz="4000" i="1" dirty="0"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“Y ninguno se presentará delante de Jehová con las manos vacías; cada uno con la ofrenda de su mano, </a:t>
            </a:r>
            <a:r>
              <a:rPr lang="es-ES_tradnl" sz="4000" i="1" u="sng" dirty="0"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conforme a la bendición que Jehová tu Dios te hubiere dado”</a:t>
            </a:r>
            <a:r>
              <a:rPr lang="es-ES_tradnl" sz="4000" i="1" dirty="0"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   Deuteronomio. 16:16-17.</a:t>
            </a:r>
            <a:endParaRPr lang="es-ES" sz="4000" dirty="0" smtClean="0">
              <a:solidFill>
                <a:srgbClr val="000000"/>
              </a:solidFill>
              <a:effectLst/>
              <a:uFill>
                <a:solidFill>
                  <a:srgbClr val="000000"/>
                </a:solidFill>
              </a:uFill>
              <a:latin typeface="Calibri" panose="020F0502020204030204" pitchFamily="34" charset="0"/>
              <a:ea typeface="Calibri" panose="020F0502020204030204" pitchFamily="34" charset="0"/>
            </a:endParaRPr>
          </a:p>
          <a:p>
            <a:pPr>
              <a:spcAft>
                <a:spcPts val="0"/>
              </a:spcAft>
            </a:pPr>
            <a:r>
              <a:rPr lang="es-ES_tradnl" sz="4000" i="1" dirty="0"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 </a:t>
            </a:r>
            <a:endParaRPr lang="es-ES" sz="4000" dirty="0">
              <a:solidFill>
                <a:srgbClr val="000000"/>
              </a:solidFill>
              <a:effectLst/>
              <a:uFill>
                <a:solidFill>
                  <a:srgbClr val="000000"/>
                </a:solidFill>
              </a:u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81930685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49509" y="1953072"/>
            <a:ext cx="7770254" cy="3447098"/>
          </a:xfrm>
          <a:prstGeom prst="rect">
            <a:avLst/>
          </a:prstGeom>
        </p:spPr>
        <p:txBody>
          <a:bodyPr wrap="square">
            <a:spAutoFit/>
          </a:bodyPr>
          <a:lstStyle/>
          <a:p>
            <a:pPr>
              <a:spcAft>
                <a:spcPts val="0"/>
              </a:spcAft>
            </a:pPr>
            <a:r>
              <a:rPr lang="es-ES_tradnl" sz="4000" i="1" dirty="0"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“El que siembra escasamente, también segará escasamente; y el que siembra generosamente, generosamente también segará”.  2Cor. 9:6.</a:t>
            </a:r>
            <a:endParaRPr lang="es-ES" sz="4000" dirty="0" smtClean="0">
              <a:solidFill>
                <a:srgbClr val="000000"/>
              </a:solidFill>
              <a:effectLst/>
              <a:uFill>
                <a:solidFill>
                  <a:srgbClr val="000000"/>
                </a:solidFill>
              </a:uFill>
              <a:latin typeface="Calibri" panose="020F0502020204030204" pitchFamily="34" charset="0"/>
              <a:ea typeface="Calibri" panose="020F0502020204030204" pitchFamily="34" charset="0"/>
            </a:endParaRPr>
          </a:p>
          <a:p>
            <a:pPr>
              <a:spcAft>
                <a:spcPts val="0"/>
              </a:spcAft>
            </a:pPr>
            <a:r>
              <a:rPr lang="es-ES_tradnl" i="1" dirty="0"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 </a:t>
            </a:r>
            <a:endParaRPr lang="es-ES" sz="1600" dirty="0">
              <a:solidFill>
                <a:srgbClr val="000000"/>
              </a:solidFill>
              <a:effectLst/>
              <a:uFill>
                <a:solidFill>
                  <a:srgbClr val="000000"/>
                </a:solidFill>
              </a:u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60020728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661375" y="2215167"/>
            <a:ext cx="7353836" cy="2554545"/>
          </a:xfrm>
          <a:prstGeom prst="rect">
            <a:avLst/>
          </a:prstGeom>
          <a:noFill/>
        </p:spPr>
        <p:txBody>
          <a:bodyPr wrap="square" rtlCol="0">
            <a:spAutoFit/>
          </a:bodyPr>
          <a:lstStyle/>
          <a:p>
            <a:r>
              <a:rPr lang="es-ES" sz="4000" i="1" dirty="0" smtClean="0">
                <a:latin typeface="Candara" panose="020E0502030303020204" pitchFamily="34" charset="0"/>
              </a:rPr>
              <a:t>“Cada uno dé como propuso en  su corazón; no con tristeza, o por necesidad, porque Dios ama al dador alegre”.  2Corintios 9:7</a:t>
            </a:r>
            <a:r>
              <a:rPr lang="es-ES" dirty="0" smtClean="0"/>
              <a:t>.</a:t>
            </a:r>
            <a:endParaRPr lang="es-ES" dirty="0"/>
          </a:p>
        </p:txBody>
      </p:sp>
    </p:spTree>
    <p:extLst>
      <p:ext uri="{BB962C8B-B14F-4D97-AF65-F5344CB8AC3E}">
        <p14:creationId xmlns:p14="http://schemas.microsoft.com/office/powerpoint/2010/main" val="1078991681"/>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25014" y="1911268"/>
            <a:ext cx="7225048" cy="2554545"/>
          </a:xfrm>
          <a:prstGeom prst="rect">
            <a:avLst/>
          </a:prstGeom>
        </p:spPr>
        <p:txBody>
          <a:bodyPr wrap="square">
            <a:spAutoFit/>
          </a:bodyPr>
          <a:lstStyle/>
          <a:p>
            <a:pPr>
              <a:spcAft>
                <a:spcPts val="0"/>
              </a:spcAft>
            </a:pPr>
            <a:r>
              <a:rPr lang="es-ES_tradnl" sz="4000" i="1" dirty="0"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“Cada uno ofrecerá su ofrenda en proporción a la bendición que el Eterno su Dios le haya dado”. Deuteronomio. 16:17.</a:t>
            </a:r>
            <a:endParaRPr lang="es-ES" sz="4000" dirty="0" smtClean="0">
              <a:solidFill>
                <a:srgbClr val="000000"/>
              </a:solidFill>
              <a:effectLst/>
              <a:uFill>
                <a:solidFill>
                  <a:srgbClr val="000000"/>
                </a:solidFill>
              </a:u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733509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15414" y="1051345"/>
            <a:ext cx="9959662" cy="4524315"/>
          </a:xfrm>
          <a:prstGeom prst="rect">
            <a:avLst/>
          </a:prstGeom>
        </p:spPr>
        <p:txBody>
          <a:bodyPr wrap="square">
            <a:spAutoFit/>
          </a:bodyPr>
          <a:lstStyle/>
          <a:p>
            <a:pPr>
              <a:spcAft>
                <a:spcPts val="0"/>
              </a:spcAft>
            </a:pPr>
            <a:r>
              <a:rPr lang="es-ES_tradnl" sz="3200" i="1" dirty="0"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“Cada mayordomo fiel debería estar más ansioso de aumentar la porción de donativos que coloca en la tesorería del Señor antes que en disminuir su ofrenda en una jota o un tilde.  ¿A quién está sirviendo? ¿Para quién está preparando una ofrenda?  Para Aquel de quien depende para recibir todas las buenas cosas de las que disfruta.  Por lo tanto, que ninguno de nosotros que recibe la gracia de Cristo de ocasión para que los ángeles se avergüencen de llamarnos hermanos”.  CMC 211. </a:t>
            </a:r>
            <a:endParaRPr lang="es-ES" sz="3200" dirty="0">
              <a:solidFill>
                <a:srgbClr val="000000"/>
              </a:solidFill>
              <a:effectLst/>
              <a:uFill>
                <a:solidFill>
                  <a:srgbClr val="000000"/>
                </a:solidFill>
              </a:u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60887302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04551" y="1447422"/>
            <a:ext cx="9581882" cy="4031873"/>
          </a:xfrm>
          <a:prstGeom prst="rect">
            <a:avLst/>
          </a:prstGeom>
        </p:spPr>
        <p:txBody>
          <a:bodyPr wrap="square">
            <a:spAutoFit/>
          </a:bodyPr>
          <a:lstStyle/>
          <a:p>
            <a:pPr>
              <a:spcAft>
                <a:spcPts val="0"/>
              </a:spcAft>
            </a:pPr>
            <a:r>
              <a:rPr lang="es-ES_tradnl" sz="3200" i="1" dirty="0"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“Entreguémonos a nosotros mismos como un sacrificio vivo y demos nuestro todo a Jesús.  Todo le pertenece; somos una posesión adquirida por él.  Los que reciben su gracia, los que contemplan la cruz del calvario, no tendrán duda acerca de la proporción que deben dar, sino que comprenderán que la ofrenda más cuantiosa carece de valor y no puede compararse con el gran don del hijo unigénito del Dios infinito”.  CMC 211.</a:t>
            </a:r>
            <a:endParaRPr lang="es-ES" sz="3200" dirty="0">
              <a:solidFill>
                <a:srgbClr val="000000"/>
              </a:solidFill>
              <a:effectLst/>
              <a:uFill>
                <a:solidFill>
                  <a:srgbClr val="000000"/>
                </a:solidFill>
              </a:u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11078397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712" y="1917057"/>
            <a:ext cx="10058400" cy="4788074"/>
          </a:xfrm>
          <a:prstGeom prst="rect">
            <a:avLst/>
          </a:prstGeom>
        </p:spPr>
      </p:pic>
    </p:spTree>
    <p:extLst>
      <p:ext uri="{BB962C8B-B14F-4D97-AF65-F5344CB8AC3E}">
        <p14:creationId xmlns:p14="http://schemas.microsoft.com/office/powerpoint/2010/main" val="265595423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09859" y="2130208"/>
            <a:ext cx="7598535" cy="2554545"/>
          </a:xfrm>
          <a:prstGeom prst="rect">
            <a:avLst/>
          </a:prstGeom>
        </p:spPr>
        <p:txBody>
          <a:bodyPr wrap="square">
            <a:spAutoFit/>
          </a:bodyPr>
          <a:lstStyle/>
          <a:p>
            <a:pPr>
              <a:spcAft>
                <a:spcPts val="0"/>
              </a:spcAft>
            </a:pPr>
            <a:r>
              <a:rPr lang="es-ES_tradnl" sz="4000" i="1" dirty="0"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“Cada uno dé como propuso en su corazón: no con tristeza, ni por necesidad, porque Dios ama al dador alegre”</a:t>
            </a:r>
            <a:r>
              <a:rPr lang="es-ES_tradnl" sz="4000" dirty="0"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 2Corintios  9:7.</a:t>
            </a:r>
            <a:endParaRPr lang="es-ES" sz="4000" dirty="0">
              <a:solidFill>
                <a:srgbClr val="000000"/>
              </a:solidFill>
              <a:effectLst/>
              <a:uFill>
                <a:solidFill>
                  <a:srgbClr val="000000"/>
                </a:solidFill>
              </a:u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6102530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18444" y="1225689"/>
            <a:ext cx="8478592" cy="4524315"/>
          </a:xfrm>
          <a:prstGeom prst="rect">
            <a:avLst/>
          </a:prstGeom>
        </p:spPr>
        <p:txBody>
          <a:bodyPr wrap="square">
            <a:spAutoFit/>
          </a:bodyPr>
          <a:lstStyle/>
          <a:p>
            <a:pPr>
              <a:spcAft>
                <a:spcPts val="0"/>
              </a:spcAft>
            </a:pPr>
            <a:r>
              <a:rPr lang="es-ES_tradnl" sz="3200" i="1" dirty="0"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a:t>
            </a:r>
            <a:r>
              <a:rPr lang="es-ES_tradnl" sz="3200" i="1" u="sng" dirty="0"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Sería mucho mejor no dar nada que dar de mala gana</a:t>
            </a:r>
            <a:r>
              <a:rPr lang="es-ES_tradnl" sz="3200" i="1" dirty="0"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 porque cuando compartimos nuestros recursos sin la intención de dar voluntariamente, nos burlamos de Dios.  </a:t>
            </a:r>
            <a:r>
              <a:rPr lang="es-ES_tradnl" sz="3200" i="1" u="sng" dirty="0"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Todas nuestras ofrendas debemos presentarlas con gozo</a:t>
            </a:r>
            <a:r>
              <a:rPr lang="es-ES_tradnl" sz="3200" i="1" dirty="0"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  porque proceden de los fondos que el Señor ha considerado conveniente colocar en nuestras manos con el propósito de llevar adelante su obra en el mundo”. CMC.pág.210.</a:t>
            </a:r>
            <a:endParaRPr lang="es-ES" sz="3200" dirty="0">
              <a:solidFill>
                <a:srgbClr val="000000"/>
              </a:solidFill>
              <a:effectLst/>
              <a:uFill>
                <a:solidFill>
                  <a:srgbClr val="000000"/>
                </a:solidFill>
              </a:u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01356707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13645" y="1663195"/>
            <a:ext cx="8435662" cy="3539430"/>
          </a:xfrm>
          <a:prstGeom prst="rect">
            <a:avLst/>
          </a:prstGeom>
        </p:spPr>
        <p:txBody>
          <a:bodyPr wrap="square">
            <a:spAutoFit/>
          </a:bodyPr>
          <a:lstStyle/>
          <a:p>
            <a:pPr>
              <a:spcAft>
                <a:spcPts val="0"/>
              </a:spcAft>
            </a:pPr>
            <a:r>
              <a:rPr lang="es-ES_tradnl" sz="3200" i="1" dirty="0"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“Me fue mostrado que el ángel registrador anota fielmente toda ofrenda dedicada a Dios y puesta en la tesorería, y también el resultado final de los recursos así consagrados. El ojo de Dios reconoce todo centavo dedicado a su causa y la buena o mala disposición del dador. El motivo que impulsa a dar es también anotado”. HC. 333. </a:t>
            </a:r>
            <a:endParaRPr lang="es-ES" sz="3200" dirty="0">
              <a:solidFill>
                <a:srgbClr val="000000"/>
              </a:solidFill>
              <a:effectLst/>
              <a:uFill>
                <a:solidFill>
                  <a:srgbClr val="000000"/>
                </a:solidFill>
              </a:u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80774449"/>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010" y="2244059"/>
            <a:ext cx="10058400" cy="4502012"/>
          </a:xfrm>
          <a:prstGeom prst="rect">
            <a:avLst/>
          </a:prstGeom>
        </p:spPr>
      </p:pic>
    </p:spTree>
    <p:extLst>
      <p:ext uri="{BB962C8B-B14F-4D97-AF65-F5344CB8AC3E}">
        <p14:creationId xmlns:p14="http://schemas.microsoft.com/office/powerpoint/2010/main" val="274723617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39402" y="1237779"/>
            <a:ext cx="9195516" cy="4401205"/>
          </a:xfrm>
          <a:prstGeom prst="rect">
            <a:avLst/>
          </a:prstGeom>
        </p:spPr>
        <p:txBody>
          <a:bodyPr wrap="square">
            <a:spAutoFit/>
          </a:bodyPr>
          <a:lstStyle/>
          <a:p>
            <a:pPr marL="342900" lvl="0" indent="-342900" fontAlgn="base">
              <a:spcAft>
                <a:spcPts val="0"/>
              </a:spcAft>
              <a:buFont typeface="Arial" panose="020B0604020202020204" pitchFamily="34" charset="0"/>
              <a:buChar char="✓"/>
            </a:pPr>
            <a:r>
              <a:rPr lang="es-ES_tradnl" sz="4000" u="none" strike="noStrike" kern="0" spc="0" dirty="0"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Ofrendar es un acto de adoración y como tal, se le debe brindar toda la reverencia que todo acto de adoración a Dios requiere.</a:t>
            </a:r>
            <a:endParaRPr lang="es-ES" sz="4000" u="none" strike="noStrike" kern="0" spc="0" dirty="0" smtClean="0">
              <a:solidFill>
                <a:srgbClr val="000000"/>
              </a:solidFill>
              <a:effectLst/>
              <a:uFill>
                <a:solidFill>
                  <a:srgbClr val="000000"/>
                </a:solidFill>
              </a:u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fontAlgn="base">
              <a:spcAft>
                <a:spcPts val="0"/>
              </a:spcAft>
              <a:buFont typeface="Arial" panose="020B0604020202020204" pitchFamily="34" charset="0"/>
              <a:buChar char="✓"/>
            </a:pPr>
            <a:r>
              <a:rPr lang="es-ES_tradnl" sz="4000" u="none" strike="noStrike" kern="0" spc="0" dirty="0"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El momento de recoger los diezmos y las ofrendas debe ser un momento solemne.</a:t>
            </a:r>
            <a:endParaRPr lang="es-ES" sz="4000" u="none" strike="noStrike" kern="0" spc="0" dirty="0" smtClean="0">
              <a:solidFill>
                <a:srgbClr val="000000"/>
              </a:solidFill>
              <a:effectLst/>
              <a:uFill>
                <a:solidFill>
                  <a:srgbClr val="000000"/>
                </a:solidFill>
              </a:u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30056077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33341" y="1482478"/>
            <a:ext cx="9144000" cy="3785652"/>
          </a:xfrm>
          <a:prstGeom prst="rect">
            <a:avLst/>
          </a:prstGeom>
        </p:spPr>
        <p:txBody>
          <a:bodyPr wrap="square">
            <a:spAutoFit/>
          </a:bodyPr>
          <a:lstStyle/>
          <a:p>
            <a:pPr marL="342900" lvl="0" indent="-342900" fontAlgn="base">
              <a:spcAft>
                <a:spcPts val="0"/>
              </a:spcAft>
              <a:buFont typeface="Arial" panose="020B0604020202020204" pitchFamily="34" charset="0"/>
              <a:buChar char="✓"/>
            </a:pPr>
            <a:r>
              <a:rPr lang="es-ES_tradnl" sz="4000" u="none" strike="noStrike" kern="0" spc="0" dirty="0"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El acto de ofrendar debe estar revestido de humildad y contrición, ya que es el momento en que el hombre responde a las muchas  bendiciones de un Padre Bondadoso que lo ha dado todo por el ser humano.</a:t>
            </a:r>
            <a:endParaRPr lang="es-ES" sz="4000" u="none" strike="noStrike" kern="0" spc="0" dirty="0" smtClean="0">
              <a:solidFill>
                <a:srgbClr val="000000"/>
              </a:solidFill>
              <a:effectLst/>
              <a:uFill>
                <a:solidFill>
                  <a:srgbClr val="000000"/>
                </a:solidFill>
              </a:u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60492748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97736" y="1946530"/>
            <a:ext cx="9504608" cy="3970318"/>
          </a:xfrm>
          <a:prstGeom prst="rect">
            <a:avLst/>
          </a:prstGeom>
        </p:spPr>
        <p:txBody>
          <a:bodyPr wrap="square">
            <a:spAutoFit/>
          </a:bodyPr>
          <a:lstStyle/>
          <a:p>
            <a:pPr>
              <a:spcAft>
                <a:spcPts val="0"/>
              </a:spcAft>
            </a:pPr>
            <a:r>
              <a:rPr lang="es-ES_tradnl" sz="3600" i="1" dirty="0"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“Sacrificios y Ofrendas</a:t>
            </a:r>
            <a:r>
              <a:rPr lang="es-ES_tradnl" sz="3600" dirty="0"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a:t>
            </a:r>
            <a:r>
              <a:rPr lang="es-ES_tradnl" sz="3600" i="1" dirty="0"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 productos de origen animal o vegetal que se presentaban al Señor como una expresión de adoración, gratitud o dedicación, o para la expiación del pecado”.</a:t>
            </a:r>
            <a:endParaRPr lang="es-ES" sz="3600" dirty="0" smtClean="0">
              <a:solidFill>
                <a:srgbClr val="000000"/>
              </a:solidFill>
              <a:effectLst/>
              <a:uFill>
                <a:solidFill>
                  <a:srgbClr val="000000"/>
                </a:solidFill>
              </a:uFill>
              <a:latin typeface="Calibri" panose="020F0502020204030204" pitchFamily="34" charset="0"/>
              <a:ea typeface="Calibri" panose="020F0502020204030204" pitchFamily="34" charset="0"/>
            </a:endParaRPr>
          </a:p>
          <a:p>
            <a:pPr>
              <a:spcAft>
                <a:spcPts val="0"/>
              </a:spcAft>
            </a:pPr>
            <a:r>
              <a:rPr lang="es-ES_tradnl" sz="3600" dirty="0"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Cuando des tus ofrendas, no olvides que estás adorando a Dios y a él se le adora con lo mejor, y con alegría y gratitud.</a:t>
            </a:r>
            <a:endParaRPr lang="es-ES" sz="3600" dirty="0">
              <a:solidFill>
                <a:srgbClr val="000000"/>
              </a:solidFill>
              <a:effectLst/>
              <a:uFill>
                <a:solidFill>
                  <a:srgbClr val="000000"/>
                </a:solidFill>
              </a:uFill>
              <a:latin typeface="Calibri" panose="020F0502020204030204" pitchFamily="34" charset="0"/>
              <a:ea typeface="Calibri" panose="020F0502020204030204" pitchFamily="34" charset="0"/>
            </a:endParaRPr>
          </a:p>
        </p:txBody>
      </p:sp>
      <p:sp>
        <p:nvSpPr>
          <p:cNvPr id="3" name="Rectángulo 2"/>
          <p:cNvSpPr/>
          <p:nvPr/>
        </p:nvSpPr>
        <p:spPr>
          <a:xfrm>
            <a:off x="1324511" y="1080685"/>
            <a:ext cx="8468985" cy="707886"/>
          </a:xfrm>
          <a:prstGeom prst="rect">
            <a:avLst/>
          </a:prstGeom>
        </p:spPr>
        <p:txBody>
          <a:bodyPr wrap="none">
            <a:spAutoFit/>
          </a:bodyPr>
          <a:lstStyle/>
          <a:p>
            <a:pPr>
              <a:spcAft>
                <a:spcPts val="0"/>
              </a:spcAft>
            </a:pPr>
            <a:r>
              <a:rPr lang="es-ES_tradnl" sz="4000" u="sng" dirty="0" smtClean="0">
                <a:solidFill>
                  <a:srgbClr val="660033"/>
                </a:solidFill>
                <a:effectLst>
                  <a:outerShdw blurRad="38100" dist="38100" dir="2700000" algn="tl">
                    <a:srgbClr val="000000">
                      <a:alpha val="43137"/>
                    </a:srgbClr>
                  </a:outerShdw>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El diccionario Bíblico Adventista dice</a:t>
            </a:r>
            <a:r>
              <a:rPr lang="es-ES_tradnl" sz="4000" i="1" u="sng" dirty="0" smtClean="0">
                <a:solidFill>
                  <a:srgbClr val="660033"/>
                </a:solidFill>
                <a:effectLst>
                  <a:outerShdw blurRad="38100" dist="38100" dir="2700000" algn="tl">
                    <a:srgbClr val="000000">
                      <a:alpha val="43137"/>
                    </a:srgbClr>
                  </a:outerShdw>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 </a:t>
            </a:r>
            <a:endParaRPr lang="es-ES" sz="4000" dirty="0" smtClean="0">
              <a:solidFill>
                <a:srgbClr val="660033"/>
              </a:solidFill>
              <a:effectLst>
                <a:outerShdw blurRad="38100" dist="38100" dir="2700000" algn="tl">
                  <a:srgbClr val="000000">
                    <a:alpha val="43137"/>
                  </a:srgbClr>
                </a:outerShdw>
              </a:effectLst>
              <a:uFill>
                <a:solidFill>
                  <a:srgbClr val="000000"/>
                </a:solidFill>
              </a:u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90731436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25768" y="1495357"/>
            <a:ext cx="8178085" cy="3970318"/>
          </a:xfrm>
          <a:prstGeom prst="rect">
            <a:avLst/>
          </a:prstGeom>
        </p:spPr>
        <p:txBody>
          <a:bodyPr wrap="square">
            <a:spAutoFit/>
          </a:bodyPr>
          <a:lstStyle/>
          <a:p>
            <a:pPr marL="342900" lvl="0" indent="-342900" fontAlgn="base">
              <a:spcAft>
                <a:spcPts val="0"/>
              </a:spcAft>
              <a:buFont typeface="Arial" panose="020B0604020202020204" pitchFamily="34" charset="0"/>
              <a:buChar char="✓"/>
            </a:pPr>
            <a:r>
              <a:rPr lang="es-ES_tradnl" sz="3600" u="none" strike="noStrike" kern="0" spc="0" dirty="0"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Como es parte de la adoración, por eso no debe ser algo que dejemos para última hora, o de acuerdo con las circunstancias del momento.</a:t>
            </a:r>
            <a:endParaRPr lang="es-ES" sz="3600" u="none" strike="noStrike" kern="0" spc="0" dirty="0" smtClean="0">
              <a:solidFill>
                <a:srgbClr val="000000"/>
              </a:solidFill>
              <a:effectLst/>
              <a:uFill>
                <a:solidFill>
                  <a:srgbClr val="000000"/>
                </a:solidFill>
              </a:u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fontAlgn="base">
              <a:spcAft>
                <a:spcPts val="0"/>
              </a:spcAft>
              <a:buFont typeface="Arial" panose="020B0604020202020204" pitchFamily="34" charset="0"/>
              <a:buChar char="✓"/>
            </a:pPr>
            <a:r>
              <a:rPr lang="es-ES_tradnl" sz="3600" u="none" strike="noStrike" kern="0" spc="0" dirty="0"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Desde que salimos de casa debemos saber qué ofrendas le llevamos a nuestro Señor.</a:t>
            </a:r>
            <a:endParaRPr lang="es-ES" sz="3600" u="none" strike="noStrike" kern="0" spc="0" dirty="0">
              <a:solidFill>
                <a:srgbClr val="000000"/>
              </a:solidFill>
              <a:effectLst/>
              <a:uFill>
                <a:solidFill>
                  <a:srgbClr val="000000"/>
                </a:solidFill>
              </a:u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7478890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64406" y="1734132"/>
            <a:ext cx="7765961" cy="3416320"/>
          </a:xfrm>
          <a:prstGeom prst="rect">
            <a:avLst/>
          </a:prstGeom>
        </p:spPr>
        <p:txBody>
          <a:bodyPr wrap="square">
            <a:spAutoFit/>
          </a:bodyPr>
          <a:lstStyle/>
          <a:p>
            <a:r>
              <a:rPr lang="es-ES_tradnl" sz="3600" i="1" dirty="0" smtClean="0">
                <a:effectLst/>
                <a:latin typeface="Candara" panose="020E0502030303020204" pitchFamily="34" charset="0"/>
                <a:ea typeface="Candara" panose="020E0502030303020204" pitchFamily="34" charset="0"/>
                <a:cs typeface="Candara" panose="020E0502030303020204" pitchFamily="34" charset="0"/>
              </a:rPr>
              <a:t>“Si traes tu </a:t>
            </a:r>
            <a:r>
              <a:rPr lang="es-ES_tradnl" sz="3600" i="1" u="sng" dirty="0" smtClean="0">
                <a:effectLst/>
                <a:latin typeface="Candara" panose="020E0502030303020204" pitchFamily="34" charset="0"/>
                <a:ea typeface="Candara" panose="020E0502030303020204" pitchFamily="34" charset="0"/>
                <a:cs typeface="Candara" panose="020E0502030303020204" pitchFamily="34" charset="0"/>
              </a:rPr>
              <a:t>ofrenda </a:t>
            </a:r>
            <a:r>
              <a:rPr lang="es-ES_tradnl" sz="3600" i="1" dirty="0" smtClean="0">
                <a:effectLst/>
                <a:latin typeface="Candara" panose="020E0502030303020204" pitchFamily="34" charset="0"/>
                <a:ea typeface="Candara" panose="020E0502030303020204" pitchFamily="34" charset="0"/>
                <a:cs typeface="Candara" panose="020E0502030303020204" pitchFamily="34" charset="0"/>
              </a:rPr>
              <a:t>al altar y allí te acuerdas que tu hermano tiene algo contra ti; deja allí tu </a:t>
            </a:r>
            <a:r>
              <a:rPr lang="es-ES_tradnl" sz="3600" i="1" u="sng" dirty="0" smtClean="0">
                <a:effectLst/>
                <a:latin typeface="Candara" panose="020E0502030303020204" pitchFamily="34" charset="0"/>
                <a:ea typeface="Candara" panose="020E0502030303020204" pitchFamily="34" charset="0"/>
                <a:cs typeface="Candara" panose="020E0502030303020204" pitchFamily="34" charset="0"/>
              </a:rPr>
              <a:t>ofrenda</a:t>
            </a:r>
            <a:r>
              <a:rPr lang="es-ES_tradnl" sz="3600" i="1" dirty="0" smtClean="0">
                <a:effectLst/>
                <a:latin typeface="Candara" panose="020E0502030303020204" pitchFamily="34" charset="0"/>
                <a:ea typeface="Candara" panose="020E0502030303020204" pitchFamily="34" charset="0"/>
                <a:cs typeface="Candara" panose="020E0502030303020204" pitchFamily="34" charset="0"/>
              </a:rPr>
              <a:t> delante del altar y anda, reconcíliate primero con tu hermano, y entonces ven y presenta tu </a:t>
            </a:r>
            <a:r>
              <a:rPr lang="es-ES_tradnl" sz="3600" i="1" u="sng" dirty="0" smtClean="0">
                <a:effectLst/>
                <a:latin typeface="Candara" panose="020E0502030303020204" pitchFamily="34" charset="0"/>
                <a:ea typeface="Candara" panose="020E0502030303020204" pitchFamily="34" charset="0"/>
                <a:cs typeface="Candara" panose="020E0502030303020204" pitchFamily="34" charset="0"/>
              </a:rPr>
              <a:t>ofrenda”.</a:t>
            </a:r>
            <a:r>
              <a:rPr lang="es-ES_tradnl" sz="3600" i="1" dirty="0" smtClean="0">
                <a:effectLst/>
                <a:latin typeface="Candara" panose="020E0502030303020204" pitchFamily="34" charset="0"/>
                <a:ea typeface="Candara" panose="020E0502030303020204" pitchFamily="34" charset="0"/>
                <a:cs typeface="Candara" panose="020E0502030303020204" pitchFamily="34" charset="0"/>
              </a:rPr>
              <a:t>  Mateo 5:23-24. </a:t>
            </a:r>
            <a:endParaRPr lang="es-ES" sz="3600" dirty="0"/>
          </a:p>
        </p:txBody>
      </p:sp>
    </p:spTree>
    <p:extLst>
      <p:ext uri="{BB962C8B-B14F-4D97-AF65-F5344CB8AC3E}">
        <p14:creationId xmlns:p14="http://schemas.microsoft.com/office/powerpoint/2010/main" val="48161616"/>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926" y="2107040"/>
            <a:ext cx="9187468" cy="4627265"/>
          </a:xfrm>
          <a:prstGeom prst="rect">
            <a:avLst/>
          </a:prstGeom>
        </p:spPr>
      </p:pic>
    </p:spTree>
    <p:extLst>
      <p:ext uri="{BB962C8B-B14F-4D97-AF65-F5344CB8AC3E}">
        <p14:creationId xmlns:p14="http://schemas.microsoft.com/office/powerpoint/2010/main" val="811322139"/>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53037" y="1109403"/>
            <a:ext cx="9736428" cy="5016758"/>
          </a:xfrm>
          <a:prstGeom prst="rect">
            <a:avLst/>
          </a:prstGeom>
        </p:spPr>
        <p:txBody>
          <a:bodyPr wrap="square">
            <a:spAutoFit/>
          </a:bodyPr>
          <a:lstStyle/>
          <a:p>
            <a:pPr>
              <a:spcAft>
                <a:spcPts val="0"/>
              </a:spcAft>
            </a:pPr>
            <a:r>
              <a:rPr lang="es-ES_tradnl" sz="4000" dirty="0"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“Jehová te oiga en el día de conflicto, el nombre del Dios de Jacob te defienda.  Te envíe ayuda desde el santuario, y desde Sion te sostenga.  </a:t>
            </a:r>
            <a:r>
              <a:rPr lang="es-ES_tradnl" sz="4000" b="1" i="1" u="sng" dirty="0" smtClean="0">
                <a:solidFill>
                  <a:srgbClr val="660033"/>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Haga memoria de todas tus ofrendas y acepte tu holocausto</a:t>
            </a:r>
            <a:r>
              <a:rPr lang="es-ES_tradnl" sz="4000" i="1" dirty="0"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a:t>
            </a:r>
            <a:r>
              <a:rPr lang="es-ES_tradnl" sz="4000" dirty="0"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  Te dé conforme al deseo de tu corazón, y cumpla todo tu consejo.  Conceda Jehová todas tus peticiones”. Salmos 20.                  </a:t>
            </a:r>
            <a:endParaRPr lang="es-ES" sz="4000" dirty="0">
              <a:solidFill>
                <a:srgbClr val="000000"/>
              </a:solidFill>
              <a:effectLst/>
              <a:uFill>
                <a:solidFill>
                  <a:srgbClr val="000000"/>
                </a:solidFill>
              </a:u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001336055"/>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rot="20291298">
            <a:off x="-3444" y="2774822"/>
            <a:ext cx="12198888" cy="1308357"/>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Calibri"/>
                <a:ea typeface="Calibri"/>
                <a:cs typeface="Calibri"/>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Calibri"/>
                <a:ea typeface="Calibri"/>
                <a:cs typeface="Calibri"/>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Calibri"/>
                <a:ea typeface="Calibri"/>
                <a:cs typeface="Calibri"/>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Calibri"/>
                <a:ea typeface="Calibri"/>
                <a:cs typeface="Calibri"/>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Calibri"/>
                <a:ea typeface="Calibri"/>
                <a:cs typeface="Calibri"/>
                <a:sym typeface="Calibri"/>
              </a:defRPr>
            </a:lvl9pPr>
          </a:lstStyle>
          <a:p>
            <a:pPr hangingPunct="1"/>
            <a:r>
              <a:rPr lang="es-ES" sz="6500" b="1" dirty="0" smtClean="0">
                <a:solidFill>
                  <a:schemeClr val="accent2">
                    <a:lumMod val="50000"/>
                  </a:schemeClr>
                </a:solidFill>
                <a:latin typeface="Felix Titling" charset="0"/>
                <a:ea typeface="Felix Titling" charset="0"/>
                <a:cs typeface="Felix Titling" charset="0"/>
              </a:rPr>
              <a:t>Bendiciones para todos</a:t>
            </a:r>
            <a:endParaRPr lang="es-ES_tradnl" sz="6500" b="1" dirty="0">
              <a:solidFill>
                <a:schemeClr val="accent2">
                  <a:lumMod val="50000"/>
                </a:schemeClr>
              </a:solidFill>
              <a:latin typeface="Felix Titling" charset="0"/>
              <a:ea typeface="Felix Titling" charset="0"/>
              <a:cs typeface="Felix Titling" charset="0"/>
            </a:endParaRPr>
          </a:p>
        </p:txBody>
      </p:sp>
    </p:spTree>
    <p:extLst>
      <p:ext uri="{BB962C8B-B14F-4D97-AF65-F5344CB8AC3E}">
        <p14:creationId xmlns:p14="http://schemas.microsoft.com/office/powerpoint/2010/main" val="3911125611"/>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965" y="1972108"/>
            <a:ext cx="10058400" cy="4765441"/>
          </a:xfrm>
          <a:prstGeom prst="rect">
            <a:avLst/>
          </a:prstGeom>
        </p:spPr>
      </p:pic>
    </p:spTree>
    <p:extLst>
      <p:ext uri="{BB962C8B-B14F-4D97-AF65-F5344CB8AC3E}">
        <p14:creationId xmlns:p14="http://schemas.microsoft.com/office/powerpoint/2010/main" val="134586930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888900" y="2117329"/>
            <a:ext cx="7667223" cy="2554545"/>
          </a:xfrm>
          <a:prstGeom prst="rect">
            <a:avLst/>
          </a:prstGeom>
        </p:spPr>
        <p:txBody>
          <a:bodyPr wrap="square">
            <a:spAutoFit/>
          </a:bodyPr>
          <a:lstStyle/>
          <a:p>
            <a:pPr>
              <a:spcAft>
                <a:spcPts val="0"/>
              </a:spcAft>
            </a:pPr>
            <a:r>
              <a:rPr lang="es-ES_tradnl" sz="4000" i="1" dirty="0"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“Di a los hijos de Israel que tomen para mí ofrenda; de todo varón </a:t>
            </a:r>
            <a:r>
              <a:rPr lang="es-ES_tradnl" sz="4000" b="1" i="1" u="sng" dirty="0"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que la diere de su voluntad</a:t>
            </a:r>
            <a:r>
              <a:rPr lang="es-ES_tradnl" sz="4000" i="1" dirty="0"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 de corazón, tomaréis mi ofrenda”.</a:t>
            </a:r>
            <a:r>
              <a:rPr lang="es-ES_tradnl" sz="4000" dirty="0"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  Éxodo 25:2.</a:t>
            </a:r>
            <a:endParaRPr lang="es-ES" sz="4000" dirty="0">
              <a:solidFill>
                <a:srgbClr val="000000"/>
              </a:solidFill>
              <a:effectLst/>
              <a:uFill>
                <a:solidFill>
                  <a:srgbClr val="000000"/>
                </a:solidFill>
              </a:u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037722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07582" y="1762438"/>
            <a:ext cx="8281116" cy="4524315"/>
          </a:xfrm>
          <a:prstGeom prst="rect">
            <a:avLst/>
          </a:prstGeom>
        </p:spPr>
        <p:txBody>
          <a:bodyPr wrap="square">
            <a:spAutoFit/>
          </a:bodyPr>
          <a:lstStyle/>
          <a:p>
            <a:pPr marL="342900" lvl="0" indent="-342900" fontAlgn="base">
              <a:spcAft>
                <a:spcPts val="0"/>
              </a:spcAft>
              <a:buFont typeface="Arial" panose="020B0604020202020204" pitchFamily="34" charset="0"/>
              <a:buChar char="✓"/>
            </a:pPr>
            <a:r>
              <a:rPr lang="es-ES_tradnl" sz="3600" u="none" strike="noStrike" kern="0" spc="0" dirty="0"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Dios no nos obliga a decidir cuánto es el monto de nuestras ofrendas.</a:t>
            </a:r>
            <a:endParaRPr lang="es-ES" sz="3600" u="none" strike="noStrike" kern="0" spc="0" dirty="0" smtClean="0">
              <a:solidFill>
                <a:srgbClr val="000000"/>
              </a:solidFill>
              <a:effectLst/>
              <a:uFill>
                <a:solidFill>
                  <a:srgbClr val="000000"/>
                </a:solidFill>
              </a:u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fontAlgn="base">
              <a:spcAft>
                <a:spcPts val="0"/>
              </a:spcAft>
              <a:buFont typeface="Arial" panose="020B0604020202020204" pitchFamily="34" charset="0"/>
              <a:buChar char="✓"/>
            </a:pPr>
            <a:r>
              <a:rPr lang="es-ES_tradnl" sz="3600" u="none" strike="noStrike" kern="0" spc="0" dirty="0"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Cada persona decide cuánto pacta dar al Señor como ofrenda .</a:t>
            </a:r>
          </a:p>
          <a:p>
            <a:pPr marL="342900" indent="-342900" fontAlgn="base">
              <a:buFont typeface="Arial" panose="020B0604020202020204" pitchFamily="34" charset="0"/>
              <a:buChar char="✓"/>
            </a:pPr>
            <a:r>
              <a:rPr lang="es-ES_tradnl" sz="3600" u="none" strike="noStrike" kern="0" spc="0" dirty="0"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Tan pronto hacemos nuestro pacto de ofrendas con Dios, debemos ser responsables y cumplirlo.</a:t>
            </a:r>
            <a:endParaRPr lang="es-ES" sz="3600" u="none" strike="noStrike" kern="0" spc="0" dirty="0" smtClean="0">
              <a:solidFill>
                <a:srgbClr val="000000"/>
              </a:solidFill>
              <a:effectLst/>
              <a:uFill>
                <a:solidFill>
                  <a:srgbClr val="000000"/>
                </a:solidFill>
              </a:u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fontAlgn="base">
              <a:spcAft>
                <a:spcPts val="0"/>
              </a:spcAft>
              <a:buFont typeface="Arial" panose="020B0604020202020204" pitchFamily="34" charset="0"/>
              <a:buChar char="✓"/>
            </a:pPr>
            <a:endParaRPr lang="es-ES" sz="3600" u="none" strike="noStrike" kern="0" spc="0" dirty="0" smtClean="0">
              <a:solidFill>
                <a:srgbClr val="000000"/>
              </a:solidFill>
              <a:effectLst/>
              <a:uFill>
                <a:solidFill>
                  <a:srgbClr val="000000"/>
                </a:solidFill>
              </a:u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uadroTexto 2"/>
          <p:cNvSpPr txBox="1"/>
          <p:nvPr/>
        </p:nvSpPr>
        <p:spPr>
          <a:xfrm>
            <a:off x="3000777" y="824246"/>
            <a:ext cx="4958367" cy="830997"/>
          </a:xfrm>
          <a:prstGeom prst="rect">
            <a:avLst/>
          </a:prstGeom>
          <a:noFill/>
        </p:spPr>
        <p:txBody>
          <a:bodyPr wrap="square" rtlCol="0">
            <a:spAutoFit/>
          </a:bodyPr>
          <a:lstStyle/>
          <a:p>
            <a:r>
              <a:rPr lang="es-ES" sz="4800" u="sng" dirty="0" smtClean="0">
                <a:solidFill>
                  <a:srgbClr val="660033"/>
                </a:solidFill>
                <a:effectLst>
                  <a:outerShdw blurRad="38100" dist="38100" dir="2700000" algn="tl">
                    <a:srgbClr val="000000">
                      <a:alpha val="43137"/>
                    </a:srgbClr>
                  </a:outerShdw>
                </a:effectLst>
                <a:latin typeface="Optima"/>
              </a:rPr>
              <a:t>Reflexionemos:</a:t>
            </a:r>
            <a:endParaRPr lang="es-ES" sz="4800" u="sng" dirty="0">
              <a:solidFill>
                <a:srgbClr val="660033"/>
              </a:solidFill>
              <a:effectLst>
                <a:outerShdw blurRad="38100" dist="38100" dir="2700000" algn="tl">
                  <a:srgbClr val="000000">
                    <a:alpha val="43137"/>
                  </a:srgbClr>
                </a:outerShdw>
              </a:effectLst>
              <a:latin typeface="Optima"/>
            </a:endParaRPr>
          </a:p>
        </p:txBody>
      </p:sp>
    </p:spTree>
    <p:extLst>
      <p:ext uri="{BB962C8B-B14F-4D97-AF65-F5344CB8AC3E}">
        <p14:creationId xmlns:p14="http://schemas.microsoft.com/office/powerpoint/2010/main" val="37389161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67684" y="1388952"/>
            <a:ext cx="9830873" cy="4216539"/>
          </a:xfrm>
          <a:prstGeom prst="rect">
            <a:avLst/>
          </a:prstGeom>
        </p:spPr>
        <p:txBody>
          <a:bodyPr wrap="square">
            <a:spAutoFit/>
          </a:bodyPr>
          <a:lstStyle/>
          <a:p>
            <a:pPr lvl="0" fontAlgn="base">
              <a:spcAft>
                <a:spcPts val="0"/>
              </a:spcAft>
            </a:pPr>
            <a:endParaRPr lang="es-ES" sz="1600" u="none" strike="noStrike" kern="0" spc="0" dirty="0" smtClean="0">
              <a:solidFill>
                <a:srgbClr val="000000"/>
              </a:solidFill>
              <a:effectLst/>
              <a:uFill>
                <a:solidFill>
                  <a:srgbClr val="000000"/>
                </a:solidFill>
              </a:u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fontAlgn="base">
              <a:spcAft>
                <a:spcPts val="0"/>
              </a:spcAft>
              <a:buFont typeface="Arial" panose="020B0604020202020204" pitchFamily="34" charset="0"/>
              <a:buChar char="✓"/>
            </a:pPr>
            <a:r>
              <a:rPr lang="es-ES_tradnl" sz="3600" u="none" strike="noStrike" kern="0" spc="0" dirty="0"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La ofrenda no debe ser dejada a las circunstancias del momento.  Desde que salimos de casa, debemos ir preparados para entregar nuestras ofrendas.  Es bueno definir con el Señor cuánto será nuestro pacto de ofrendas.  Necesitamos definir un porcentaje. Eso significa ser sistemáticos.</a:t>
            </a:r>
            <a:endParaRPr lang="es-ES" sz="3600" u="none" strike="noStrike" kern="0" spc="0" dirty="0" smtClean="0">
              <a:solidFill>
                <a:srgbClr val="000000"/>
              </a:solidFill>
              <a:effectLst/>
              <a:uFill>
                <a:solidFill>
                  <a:srgbClr val="000000"/>
                </a:solidFill>
              </a:u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751459602"/>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54050" y="1504862"/>
            <a:ext cx="8439955" cy="3970318"/>
          </a:xfrm>
          <a:prstGeom prst="rect">
            <a:avLst/>
          </a:prstGeom>
        </p:spPr>
        <p:txBody>
          <a:bodyPr wrap="square">
            <a:spAutoFit/>
          </a:bodyPr>
          <a:lstStyle/>
          <a:p>
            <a:pPr marL="342900" lvl="0" indent="-342900" fontAlgn="base">
              <a:spcAft>
                <a:spcPts val="0"/>
              </a:spcAft>
              <a:buFont typeface="Arial" panose="020B0604020202020204" pitchFamily="34" charset="0"/>
              <a:buChar char="✓"/>
            </a:pPr>
            <a:r>
              <a:rPr lang="es-ES_tradnl" sz="3600" u="none" strike="noStrike" kern="0" spc="0" dirty="0"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No debemos pensar que todos tenemos que hacer el mismo pacto.  Ninguno debe decidir por el resto de los miembros de la iglesia.</a:t>
            </a:r>
            <a:endParaRPr lang="es-ES" sz="3600" u="none" strike="noStrike" kern="0" spc="0" dirty="0" smtClean="0">
              <a:solidFill>
                <a:srgbClr val="000000"/>
              </a:solidFill>
              <a:effectLst/>
              <a:uFill>
                <a:solidFill>
                  <a:srgbClr val="000000"/>
                </a:solidFill>
              </a:u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fontAlgn="base">
              <a:spcAft>
                <a:spcPts val="0"/>
              </a:spcAft>
              <a:buFont typeface="Arial" panose="020B0604020202020204" pitchFamily="34" charset="0"/>
              <a:buChar char="✓"/>
            </a:pPr>
            <a:r>
              <a:rPr lang="es-ES_tradnl" sz="3600" u="none" strike="noStrike" kern="0" spc="0" dirty="0"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La ofrenda es un pacto personal con nuestro Creador, y se debe respetar la decisión que cada uno haya tomado.</a:t>
            </a:r>
            <a:endParaRPr lang="es-ES" sz="3600" u="none" strike="noStrike" kern="0" spc="0" dirty="0">
              <a:solidFill>
                <a:srgbClr val="000000"/>
              </a:solidFill>
              <a:effectLst/>
              <a:uFill>
                <a:solidFill>
                  <a:srgbClr val="000000"/>
                </a:solidFill>
              </a:u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9979218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313645" y="2146256"/>
            <a:ext cx="8603087" cy="2862322"/>
          </a:xfrm>
          <a:prstGeom prst="rect">
            <a:avLst/>
          </a:prstGeom>
        </p:spPr>
        <p:txBody>
          <a:bodyPr wrap="square">
            <a:spAutoFit/>
          </a:bodyPr>
          <a:lstStyle/>
          <a:p>
            <a:pPr>
              <a:spcAft>
                <a:spcPts val="0"/>
              </a:spcAft>
            </a:pPr>
            <a:r>
              <a:rPr lang="es-ES_tradnl" sz="3600" i="1" dirty="0"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a:t>
            </a:r>
            <a:r>
              <a:rPr lang="es-ES_tradnl" sz="3600" b="1" i="1" dirty="0"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Todo lo que hacemos, debemos hacerlo </a:t>
            </a:r>
            <a:r>
              <a:rPr lang="es-ES_tradnl" sz="3600" b="1" i="1" dirty="0" smtClean="0">
                <a:solidFill>
                  <a:srgbClr val="FF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voluntariamente</a:t>
            </a:r>
            <a:r>
              <a:rPr lang="es-ES_tradnl" sz="3600" i="1" dirty="0" smtClean="0">
                <a:solidFill>
                  <a:srgbClr val="FF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a:t>
            </a:r>
            <a:r>
              <a:rPr lang="es-ES_tradnl" sz="3600" i="1" dirty="0"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  Debemos llevar nuestras ofrendas con gozo y gratitud, diciendo al entregarlas: De lo recibido de tu mano te damos </a:t>
            </a:r>
            <a:r>
              <a:rPr lang="es-ES_tradnl" sz="3600" b="1" i="1" u="sng" dirty="0" smtClean="0">
                <a:solidFill>
                  <a:srgbClr val="FF0000"/>
                </a:solidFill>
                <a:effectLst/>
                <a:uFill>
                  <a:solidFill>
                    <a:srgbClr val="FF0000"/>
                  </a:solidFill>
                </a:uFill>
                <a:latin typeface="Candara" panose="020E0502030303020204" pitchFamily="34" charset="0"/>
                <a:ea typeface="Candara" panose="020E0502030303020204" pitchFamily="34" charset="0"/>
                <a:cs typeface="Candara" panose="020E0502030303020204" pitchFamily="34" charset="0"/>
              </a:rPr>
              <a:t>voluntariamente</a:t>
            </a:r>
            <a:r>
              <a:rPr lang="es-ES_tradnl" sz="3600" i="1" dirty="0"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a:t>
            </a:r>
            <a:r>
              <a:rPr lang="es-ES_tradnl" sz="3600" dirty="0" smtClean="0">
                <a:solidFill>
                  <a:srgbClr val="0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  CMC 209.</a:t>
            </a:r>
            <a:endParaRPr lang="es-ES" sz="3600" dirty="0">
              <a:solidFill>
                <a:srgbClr val="000000"/>
              </a:solidFill>
              <a:effectLst/>
              <a:uFill>
                <a:solidFill>
                  <a:srgbClr val="000000"/>
                </a:solidFill>
              </a:u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466459411"/>
      </p:ext>
    </p:extLst>
  </p:cSld>
  <p:clrMapOvr>
    <a:masterClrMapping/>
  </p:clrMapOvr>
  <p:transition spd="med"/>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1209</Words>
  <Application>Microsoft Office PowerPoint</Application>
  <PresentationFormat>Panorámica</PresentationFormat>
  <Paragraphs>49</Paragraphs>
  <Slides>34</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34</vt:i4>
      </vt:variant>
    </vt:vector>
  </HeadingPairs>
  <TitlesOfParts>
    <vt:vector size="43" baseType="lpstr">
      <vt:lpstr>Arial Unicode MS</vt:lpstr>
      <vt:lpstr>Arial</vt:lpstr>
      <vt:lpstr>Calibri</vt:lpstr>
      <vt:lpstr>Calibri Light</vt:lpstr>
      <vt:lpstr>Candara</vt:lpstr>
      <vt:lpstr>Felix Titling</vt:lpstr>
      <vt:lpstr>Optima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Diego</dc:creator>
  <cp:lastModifiedBy>Diego</cp:lastModifiedBy>
  <cp:revision>11</cp:revision>
  <dcterms:created xsi:type="dcterms:W3CDTF">2017-02-13T13:36:17Z</dcterms:created>
  <dcterms:modified xsi:type="dcterms:W3CDTF">2017-02-28T21:20:58Z</dcterms:modified>
</cp:coreProperties>
</file>