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chemeClr val="accent4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modifyVerifier cryptProviderType="rsaAES" cryptAlgorithmClass="hash" cryptAlgorithmType="typeAny" cryptAlgorithmSid="14" spinCount="100000" saltData="A0+mqaGFP4ZJCZhqiT+d6Q==" hashData="Y/fXZ7gJljXh6yOU1IWO86WMJOcDyD58NnMoKtpOFD4HEYj2d4dkEOJgePlZDNk1H+WNdIetcK9HOmf7aGW/y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Helvetica"/>
          <a:ea typeface="Helvetica"/>
          <a:cs typeface="Helvetica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Helvetica"/>
          <a:ea typeface="Helvetica"/>
          <a:cs typeface="Helvetica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Helvetica"/>
          <a:ea typeface="Helvetica"/>
          <a:cs typeface="Helvetica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Helvetica"/>
          <a:ea typeface="Helvetica"/>
          <a:cs typeface="Helvetica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"/>
          <a:ea typeface="Helvetica"/>
          <a:cs typeface="Helvetica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Helvetica"/>
          <a:ea typeface="Helvetica"/>
          <a:cs typeface="Helvetica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Helvetica"/>
          <a:ea typeface="Helvetica"/>
          <a:cs typeface="Helvetica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Helvetica"/>
          <a:ea typeface="Helvetica"/>
          <a:cs typeface="Helvetica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"/>
          <a:ea typeface="Helvetica"/>
          <a:cs typeface="Helvetica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Helvetica"/>
          <a:ea typeface="Helvetica"/>
          <a:cs typeface="Helvetica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Helvetica"/>
          <a:ea typeface="Helvetica"/>
          <a:cs typeface="Helvetica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Helvetica"/>
          <a:ea typeface="Helvetica"/>
          <a:cs typeface="Helvetica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"/>
          <a:ea typeface="Helvetica"/>
          <a:cs typeface="Helvetica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Helvetica"/>
          <a:ea typeface="Helvetica"/>
          <a:cs typeface="Helvetica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Helvetica"/>
          <a:ea typeface="Helvetica"/>
          <a:cs typeface="Helvetica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Helvetica"/>
          <a:ea typeface="Helvetica"/>
          <a:cs typeface="Helvetica"/>
        </a:font>
        <a:schemeClr val="accent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"/>
          <a:ea typeface="Helvetica"/>
          <a:cs typeface="Helvetica"/>
        </a:font>
        <a:schemeClr val="accent4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Helvetica"/>
          <a:ea typeface="Helvetica"/>
          <a:cs typeface="Helvetica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n">
        <a:font>
          <a:latin typeface="Helvetica"/>
          <a:ea typeface="Helvetica"/>
          <a:cs typeface="Helvetica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381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n">
        <a:font>
          <a:latin typeface="Helvetica"/>
          <a:ea typeface="Helvetica"/>
          <a:cs typeface="Helvetica"/>
        </a:font>
        <a:schemeClr val="accent3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381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Helvetica"/>
          <a:ea typeface="Helvetica"/>
          <a:cs typeface="Helvetica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wholeTbl>
    <a:band2H>
      <a:tcTxStyle/>
      <a:tcStyle>
        <a:tcBdr/>
        <a:fill>
          <a:solidFill>
            <a:schemeClr val="accent3"/>
          </a:solidFill>
        </a:fill>
      </a:tcStyle>
    </a:band2H>
    <a:firstCol>
      <a:tcTxStyle b="on" i="on">
        <a:font>
          <a:latin typeface="Helvetica"/>
          <a:ea typeface="Helvetica"/>
          <a:cs typeface="Helvetica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chemeClr val="accent4">
              <a:alpha val="20000"/>
            </a:schemeClr>
          </a:solidFill>
        </a:fill>
      </a:tcStyle>
    </a:firstCol>
    <a:lastRow>
      <a:tcTxStyle b="on" i="on">
        <a:font>
          <a:latin typeface="Helvetica"/>
          <a:ea typeface="Helvetica"/>
          <a:cs typeface="Helvetica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Helvetica"/>
          <a:ea typeface="Helvetica"/>
          <a:cs typeface="Helvetica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solidFill>
                <a:schemeClr val="accent4"/>
              </a:solidFill>
              <a:prstDash val="solid"/>
              <a:round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254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3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08875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solidFill>
          <a:schemeClr val="accent4"/>
        </a:solidFill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fondo4-04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350"/>
            <a:ext cx="9144000" cy="633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Fondo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8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61" name="Fondo-04-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Fondo cisterna2-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banda i-02.png"/>
          <p:cNvPicPr>
            <a:picLocks noChangeAspect="1"/>
          </p:cNvPicPr>
          <p:nvPr/>
        </p:nvPicPr>
        <p:blipFill>
          <a:blip r:embed="rId6">
            <a:extLst/>
          </a:blip>
          <a:srcRect l="3092" r="1962" b="17605"/>
          <a:stretch>
            <a:fillRect/>
          </a:stretch>
        </p:blipFill>
        <p:spPr>
          <a:xfrm>
            <a:off x="-1" y="5805487"/>
            <a:ext cx="9144001" cy="105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bandas-02-0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130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franja-03-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48487" y="5300662"/>
            <a:ext cx="2195513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68" name="Shape 1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fondo4-04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350"/>
            <a:ext cx="9144000" cy="633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Fondo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8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78" name="Fondo-04-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Fondo cisterna2-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banda i-02.png"/>
          <p:cNvPicPr>
            <a:picLocks noChangeAspect="1"/>
          </p:cNvPicPr>
          <p:nvPr/>
        </p:nvPicPr>
        <p:blipFill>
          <a:blip r:embed="rId6">
            <a:extLst/>
          </a:blip>
          <a:srcRect l="3092" r="1962" b="17605"/>
          <a:stretch>
            <a:fillRect/>
          </a:stretch>
        </p:blipFill>
        <p:spPr>
          <a:xfrm>
            <a:off x="-1" y="5805487"/>
            <a:ext cx="9144001" cy="105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bandas-02-0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130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franja-03-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48487" y="5300662"/>
            <a:ext cx="2195513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fondo4-04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350"/>
            <a:ext cx="9144000" cy="633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Fondo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8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95" name="Fondo-04-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Fondo cisterna2-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banda i-02.png"/>
          <p:cNvPicPr>
            <a:picLocks noChangeAspect="1"/>
          </p:cNvPicPr>
          <p:nvPr/>
        </p:nvPicPr>
        <p:blipFill>
          <a:blip r:embed="rId6">
            <a:extLst/>
          </a:blip>
          <a:srcRect l="3092" r="1962" b="17605"/>
          <a:stretch>
            <a:fillRect/>
          </a:stretch>
        </p:blipFill>
        <p:spPr>
          <a:xfrm>
            <a:off x="-1" y="5805487"/>
            <a:ext cx="9144001" cy="105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bandas-02-0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130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franja-03-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48487" y="5300662"/>
            <a:ext cx="2195513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ondo4-04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350"/>
            <a:ext cx="9144000" cy="633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Fondo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8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1" name="Fondo-04-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Fondo cisterna2-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banda i-02.png"/>
          <p:cNvPicPr>
            <a:picLocks noChangeAspect="1"/>
          </p:cNvPicPr>
          <p:nvPr/>
        </p:nvPicPr>
        <p:blipFill>
          <a:blip r:embed="rId6">
            <a:extLst/>
          </a:blip>
          <a:srcRect l="3092" r="1962" b="17605"/>
          <a:stretch>
            <a:fillRect/>
          </a:stretch>
        </p:blipFill>
        <p:spPr>
          <a:xfrm>
            <a:off x="-1" y="5805487"/>
            <a:ext cx="9144001" cy="105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bandas-02-0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130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franja-03-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48487" y="5300662"/>
            <a:ext cx="2195513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fondo4-04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350"/>
            <a:ext cx="9144000" cy="633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Fondo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8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46" name="Fondo-04-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Fondo cisterna2-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banda i-02.png"/>
          <p:cNvPicPr>
            <a:picLocks noChangeAspect="1"/>
          </p:cNvPicPr>
          <p:nvPr/>
        </p:nvPicPr>
        <p:blipFill>
          <a:blip r:embed="rId6">
            <a:extLst/>
          </a:blip>
          <a:srcRect l="3092" r="1962" b="17605"/>
          <a:stretch>
            <a:fillRect/>
          </a:stretch>
        </p:blipFill>
        <p:spPr>
          <a:xfrm>
            <a:off x="-1" y="5805487"/>
            <a:ext cx="9144001" cy="105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bandas-02-0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130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franja-03-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48487" y="5300662"/>
            <a:ext cx="2195513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ondo4-04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350"/>
            <a:ext cx="9144000" cy="633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Fondo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hape 60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8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61" name="Fondo-04-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Fondo cisterna2-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banda i-02.png"/>
          <p:cNvPicPr>
            <a:picLocks noChangeAspect="1"/>
          </p:cNvPicPr>
          <p:nvPr/>
        </p:nvPicPr>
        <p:blipFill>
          <a:blip r:embed="rId6">
            <a:extLst/>
          </a:blip>
          <a:srcRect l="3092" r="1962" b="17605"/>
          <a:stretch>
            <a:fillRect/>
          </a:stretch>
        </p:blipFill>
        <p:spPr>
          <a:xfrm>
            <a:off x="-1" y="5805487"/>
            <a:ext cx="9144001" cy="105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bandas-02-0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130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franja-03-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48487" y="5300662"/>
            <a:ext cx="2195513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fondo4-04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350"/>
            <a:ext cx="9144000" cy="633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Fondo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8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78" name="Fondo-04-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Fondo cisterna2-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banda i-02.png"/>
          <p:cNvPicPr>
            <a:picLocks noChangeAspect="1"/>
          </p:cNvPicPr>
          <p:nvPr/>
        </p:nvPicPr>
        <p:blipFill>
          <a:blip r:embed="rId6">
            <a:extLst/>
          </a:blip>
          <a:srcRect l="3092" r="1962" b="17605"/>
          <a:stretch>
            <a:fillRect/>
          </a:stretch>
        </p:blipFill>
        <p:spPr>
          <a:xfrm>
            <a:off x="-1" y="5805487"/>
            <a:ext cx="9144001" cy="105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bandas-02-0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130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franja-03-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48487" y="5300662"/>
            <a:ext cx="2195513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fondo4-04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350"/>
            <a:ext cx="9144000" cy="633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Fondo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8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95" name="Fondo-04-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Fondo cisterna2-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banda i-02.png"/>
          <p:cNvPicPr>
            <a:picLocks noChangeAspect="1"/>
          </p:cNvPicPr>
          <p:nvPr/>
        </p:nvPicPr>
        <p:blipFill>
          <a:blip r:embed="rId6">
            <a:extLst/>
          </a:blip>
          <a:srcRect l="3092" r="1962" b="17605"/>
          <a:stretch>
            <a:fillRect/>
          </a:stretch>
        </p:blipFill>
        <p:spPr>
          <a:xfrm>
            <a:off x="-1" y="5805487"/>
            <a:ext cx="9144001" cy="105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bandas-02-0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130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franja-03-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48487" y="5300662"/>
            <a:ext cx="2195513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fondo4-04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350"/>
            <a:ext cx="9144000" cy="633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Fondo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8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12" name="Fondo-04-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Fondo cisterna2-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banda i-02.png"/>
          <p:cNvPicPr>
            <a:picLocks noChangeAspect="1"/>
          </p:cNvPicPr>
          <p:nvPr/>
        </p:nvPicPr>
        <p:blipFill>
          <a:blip r:embed="rId6">
            <a:extLst/>
          </a:blip>
          <a:srcRect l="3092" r="1962" b="17605"/>
          <a:stretch>
            <a:fillRect/>
          </a:stretch>
        </p:blipFill>
        <p:spPr>
          <a:xfrm>
            <a:off x="-1" y="5805487"/>
            <a:ext cx="9144001" cy="105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bandas-02-0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130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franja-03-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48487" y="5300662"/>
            <a:ext cx="2195513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fondo4-04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350"/>
            <a:ext cx="9144000" cy="633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Fondo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8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29" name="Fondo-04-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Fondo cisterna2-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banda i-02.png"/>
          <p:cNvPicPr>
            <a:picLocks noChangeAspect="1"/>
          </p:cNvPicPr>
          <p:nvPr/>
        </p:nvPicPr>
        <p:blipFill>
          <a:blip r:embed="rId6">
            <a:extLst/>
          </a:blip>
          <a:srcRect l="3092" r="1962" b="17605"/>
          <a:stretch>
            <a:fillRect/>
          </a:stretch>
        </p:blipFill>
        <p:spPr>
          <a:xfrm>
            <a:off x="-1" y="5805487"/>
            <a:ext cx="9144001" cy="105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bandas-02-0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130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franja-03-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48487" y="5300662"/>
            <a:ext cx="2195513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fondo4-04-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60350"/>
            <a:ext cx="9144000" cy="633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Fondo-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8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44" name="Fondo-04-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Fondo cisterna2-3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banda i-02.png"/>
          <p:cNvPicPr>
            <a:picLocks noChangeAspect="1"/>
          </p:cNvPicPr>
          <p:nvPr/>
        </p:nvPicPr>
        <p:blipFill>
          <a:blip r:embed="rId6">
            <a:extLst/>
          </a:blip>
          <a:srcRect l="3092" r="1962" b="17605"/>
          <a:stretch>
            <a:fillRect/>
          </a:stretch>
        </p:blipFill>
        <p:spPr>
          <a:xfrm>
            <a:off x="-1" y="5805487"/>
            <a:ext cx="9144001" cy="105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bandas-02-0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9144000" cy="130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franja-03-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48487" y="5300662"/>
            <a:ext cx="2195513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1" name="Shape 1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4-04-04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0" y="260350"/>
            <a:ext cx="9144000" cy="633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Fondo-4.jp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-1" y="0"/>
            <a:ext cx="9144002" cy="6858000"/>
          </a:xfrm>
          <a:prstGeom prst="rect">
            <a:avLst/>
          </a:prstGeom>
          <a:solidFill>
            <a:srgbClr val="FFFF8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914400">
              <a:defRPr sz="18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" name="Fondo-04-4.jp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Fondo cisterna2-3.jp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anda i-02.png"/>
          <p:cNvPicPr>
            <a:picLocks noChangeAspect="1"/>
          </p:cNvPicPr>
          <p:nvPr/>
        </p:nvPicPr>
        <p:blipFill>
          <a:blip r:embed="rId18">
            <a:extLst/>
          </a:blip>
          <a:srcRect l="3092" r="1962" b="17605"/>
          <a:stretch>
            <a:fillRect/>
          </a:stretch>
        </p:blipFill>
        <p:spPr>
          <a:xfrm>
            <a:off x="-1" y="5805487"/>
            <a:ext cx="9144001" cy="1052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andas-02-02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0" y="0"/>
            <a:ext cx="9144000" cy="130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franja-03-3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6948487" y="5300662"/>
            <a:ext cx="2195513" cy="11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553200" y="6348412"/>
            <a:ext cx="2133600" cy="381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defTabSz="914400">
              <a:defRPr sz="1800">
                <a:uFill>
                  <a:solidFill>
                    <a:schemeClr val="accent4"/>
                  </a:solidFill>
                </a:u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chemeClr val="accent4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Helvetica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Helvetica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Helvetica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Helvetica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chemeClr val="accent4"/>
            </a:solidFill>
          </a:u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Fondo cisterna-03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9965" y="-22622"/>
            <a:ext cx="9204120" cy="6903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12368875225iLjG7s.png"/>
          <p:cNvPicPr>
            <a:picLocks noChangeAspect="1"/>
          </p:cNvPicPr>
          <p:nvPr/>
        </p:nvPicPr>
        <p:blipFill>
          <a:blip r:embed="rId3">
            <a:extLst/>
          </a:blip>
          <a:srcRect t="43034"/>
          <a:stretch>
            <a:fillRect/>
          </a:stretch>
        </p:blipFill>
        <p:spPr>
          <a:xfrm>
            <a:off x="868290" y="107860"/>
            <a:ext cx="7085013" cy="27035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franja-03-4.png"/>
          <p:cNvPicPr>
            <a:picLocks noChangeAspect="1"/>
          </p:cNvPicPr>
          <p:nvPr/>
        </p:nvPicPr>
        <p:blipFill>
          <a:blip r:embed="rId4">
            <a:extLst/>
          </a:blip>
          <a:srcRect l="9557" b="13939"/>
          <a:stretch>
            <a:fillRect/>
          </a:stretch>
        </p:blipFill>
        <p:spPr>
          <a:xfrm>
            <a:off x="709448" y="2204803"/>
            <a:ext cx="8472271" cy="4079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55899" y="5780936"/>
            <a:ext cx="3379190" cy="1101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-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287" y="2120900"/>
            <a:ext cx="6711951" cy="2474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bible-p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3414713" cy="256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5087" y="2000250"/>
            <a:ext cx="7077075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bible-p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3414713" cy="256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" y="2133600"/>
            <a:ext cx="8485188" cy="3627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bible-p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3414713" cy="256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1164588" y="1225951"/>
            <a:ext cx="6814824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spcBef>
                <a:spcPts val="2600"/>
              </a:spcBef>
              <a:defRPr sz="36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Jehová te enviará su bendición sobre tus graneros, </a:t>
            </a:r>
            <a:r>
              <a:rPr b="1" i="1" u="sng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y sobre todo aquello en que pusieres tu mano</a:t>
            </a:r>
            <a:r>
              <a:rPr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; y te bendecirá en la tierra que Jehová tu Dios te da.  </a:t>
            </a:r>
            <a:r>
              <a:rPr b="1" i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Vs 8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957332" y="1215244"/>
            <a:ext cx="7069603" cy="337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spcBef>
                <a:spcPts val="2600"/>
              </a:spcBef>
              <a:defRPr sz="36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Te confirmará Jehová por pueblo santo suyo, como te lo ha prometido, </a:t>
            </a:r>
            <a:r>
              <a:rPr b="1" i="1" u="sng">
                <a:solidFill>
                  <a:srgbClr val="003300"/>
                </a:solidFill>
                <a:effectLst>
                  <a:outerShdw blurRad="12700" dist="25400" dir="2700000" rotWithShape="0">
                    <a:schemeClr val="accent4"/>
                  </a:outerShdw>
                </a:effectLst>
                <a:uFill>
                  <a:solidFill>
                    <a:srgbClr val="0033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cuando guardares los mandamientos de Jehová tu Dios y anduvieres en sus caminos.  </a:t>
            </a:r>
            <a:r>
              <a:rPr b="1" i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Vs 9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2987675" y="1052512"/>
            <a:ext cx="5329238" cy="4154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spcBef>
                <a:spcPts val="2600"/>
              </a:spcBef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4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Y verán todos los pueblos de la tierra que el nombre de Jehová es invocado sobre ti, y te temerán.  </a:t>
            </a:r>
            <a:r>
              <a:rPr sz="4400" b="1" i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Vs 10</a:t>
            </a:r>
          </a:p>
        </p:txBody>
      </p:sp>
      <p:pic>
        <p:nvPicPr>
          <p:cNvPr id="257" name="Jesus.png"/>
          <p:cNvPicPr>
            <a:picLocks noChangeAspect="1"/>
          </p:cNvPicPr>
          <p:nvPr/>
        </p:nvPicPr>
        <p:blipFill>
          <a:blip r:embed="rId2">
            <a:extLst/>
          </a:blip>
          <a:srcRect l="10580"/>
          <a:stretch>
            <a:fillRect/>
          </a:stretch>
        </p:blipFill>
        <p:spPr>
          <a:xfrm>
            <a:off x="-1" y="1557337"/>
            <a:ext cx="3351214" cy="5300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2987675" y="836612"/>
            <a:ext cx="5905500" cy="481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spcBef>
                <a:spcPts val="2600"/>
              </a:spcBef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400"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Te abrirá Jehová su buen tesoro, el cielo, para enviar la lluvia a tu tierra en su tiempo, y para bendecir toda obra de tus manos. </a:t>
            </a:r>
            <a:r>
              <a:rPr sz="4400" b="1" i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Vs 12</a:t>
            </a:r>
          </a:p>
        </p:txBody>
      </p:sp>
      <p:pic>
        <p:nvPicPr>
          <p:cNvPr id="260" name="Jesus.png"/>
          <p:cNvPicPr>
            <a:picLocks noChangeAspect="1"/>
          </p:cNvPicPr>
          <p:nvPr/>
        </p:nvPicPr>
        <p:blipFill>
          <a:blip r:embed="rId2">
            <a:extLst/>
          </a:blip>
          <a:srcRect l="10580"/>
          <a:stretch>
            <a:fillRect/>
          </a:stretch>
        </p:blipFill>
        <p:spPr>
          <a:xfrm>
            <a:off x="-1" y="1557337"/>
            <a:ext cx="3351214" cy="5300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luma4.png"/>
          <p:cNvPicPr>
            <a:picLocks noChangeAspect="1"/>
          </p:cNvPicPr>
          <p:nvPr/>
        </p:nvPicPr>
        <p:blipFill>
          <a:blip r:embed="rId2">
            <a:extLst/>
          </a:blip>
          <a:srcRect l="13102" r="19653"/>
          <a:stretch>
            <a:fillRect/>
          </a:stretch>
        </p:blipFill>
        <p:spPr>
          <a:xfrm>
            <a:off x="0" y="0"/>
            <a:ext cx="3851275" cy="7596188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>
            <a:spLocks noGrp="1"/>
          </p:cNvSpPr>
          <p:nvPr>
            <p:ph type="body" idx="4294967295"/>
          </p:nvPr>
        </p:nvSpPr>
        <p:spPr>
          <a:xfrm>
            <a:off x="1577301" y="814387"/>
            <a:ext cx="6840538" cy="4133851"/>
          </a:xfrm>
          <a:prstGeom prst="rect">
            <a:avLst/>
          </a:prstGeom>
        </p:spPr>
        <p:txBody>
          <a:bodyPr/>
          <a:lstStyle>
            <a:lvl1pPr marL="276034" indent="-276034" defTabSz="841247">
              <a:lnSpc>
                <a:spcPct val="90000"/>
              </a:lnSpc>
              <a:spcBef>
                <a:spcPts val="600"/>
              </a:spcBef>
              <a:buClr>
                <a:srgbClr val="003300"/>
              </a:buClr>
              <a:defRPr sz="2576"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2944" b="0" i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2576"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“Los que están reteniendo egoístamente sus recursos, no necesitan sorprenderse si la mano de Dios los dispersa.  Lo que debieron haber dedicado al progreso de la obra y la causa de Dios, pero que retuvieron, puede ser confiado a un hijo pródigo que lo despilfarrará.  Un hermoso caballo, orgullo de un corazón vano, puede ser encontrado muerto en el establo.  Ocasionalmente puede morir una vaca”.</a:t>
            </a:r>
          </a:p>
        </p:txBody>
      </p:sp>
      <p:sp>
        <p:nvSpPr>
          <p:cNvPr id="264" name="Shape 264"/>
          <p:cNvSpPr/>
          <p:nvPr/>
        </p:nvSpPr>
        <p:spPr>
          <a:xfrm>
            <a:off x="3708399" y="5084762"/>
            <a:ext cx="257834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914400">
              <a:defRPr sz="32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>
              <a:defRPr sz="1800"/>
            </a:pPr>
            <a:r>
              <a:rPr sz="3200"/>
              <a:t>3J.T. Pág.80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body" idx="4294967295"/>
          </p:nvPr>
        </p:nvSpPr>
        <p:spPr>
          <a:xfrm>
            <a:off x="1547812" y="765175"/>
            <a:ext cx="7200900" cy="4525963"/>
          </a:xfrm>
          <a:prstGeom prst="rect">
            <a:avLst/>
          </a:prstGeom>
        </p:spPr>
        <p:txBody>
          <a:bodyPr/>
          <a:lstStyle/>
          <a:p>
            <a:pPr marL="308609" indent="-308609" defTabSz="822959">
              <a:lnSpc>
                <a:spcPct val="90000"/>
              </a:lnSpc>
              <a:spcBef>
                <a:spcPts val="600"/>
              </a:spcBef>
              <a:defRPr sz="2880"/>
            </a:pP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Pueden producirse pérdidas de frutas y otras cosechas.  Dios puede dispersar los recursos que prestó a sus administradores, si éstos se niegan a usarlos para su gloria.  vi que algunos no tendrán quizás ninguna de éstas pérdidas para recordarles cuan remisos han sido en cuanto a su deber, pero sus casos son, tal vez, más desesperados”.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ndara"/>
                <a:ea typeface="Candara"/>
                <a:cs typeface="Candara"/>
                <a:sym typeface="Candara"/>
              </a:rPr>
              <a:t>3J.T. Pág.80</a:t>
            </a:r>
          </a:p>
        </p:txBody>
      </p:sp>
      <p:pic>
        <p:nvPicPr>
          <p:cNvPr id="267" name="pluma4.png"/>
          <p:cNvPicPr>
            <a:picLocks noChangeAspect="1"/>
          </p:cNvPicPr>
          <p:nvPr/>
        </p:nvPicPr>
        <p:blipFill>
          <a:blip r:embed="rId2">
            <a:extLst/>
          </a:blip>
          <a:srcRect l="13102" r="19653"/>
          <a:stretch>
            <a:fillRect/>
          </a:stretch>
        </p:blipFill>
        <p:spPr>
          <a:xfrm>
            <a:off x="-1" y="0"/>
            <a:ext cx="2614614" cy="5157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Cópia de 0606210.png"/>
          <p:cNvPicPr>
            <a:picLocks noChangeAspect="1"/>
          </p:cNvPicPr>
          <p:nvPr/>
        </p:nvPicPr>
        <p:blipFill>
          <a:blip r:embed="rId3">
            <a:extLst/>
          </a:blip>
          <a:srcRect b="8001"/>
          <a:stretch>
            <a:fillRect/>
          </a:stretch>
        </p:blipFill>
        <p:spPr>
          <a:xfrm>
            <a:off x="0" y="4149725"/>
            <a:ext cx="2208213" cy="2708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1116012" y="2565400"/>
            <a:ext cx="6946901" cy="304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spcBef>
                <a:spcPts val="2800"/>
              </a:spcBef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Y prestarás a muchas naciones, y tú no  pedirás prestado. </a:t>
            </a:r>
            <a:r>
              <a:rPr sz="4800" b="1" i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Vs 12 up</a:t>
            </a:r>
          </a:p>
        </p:txBody>
      </p:sp>
      <p:pic>
        <p:nvPicPr>
          <p:cNvPr id="271" name="bible-p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414713" cy="256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2229218" y="1386192"/>
            <a:ext cx="6177034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000" b="1" i="1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Candara" charset="0"/>
                <a:ea typeface="Candara" charset="0"/>
                <a:cs typeface="Candara" charset="0"/>
                <a:sym typeface="Helvetica"/>
              </a:rPr>
              <a:t>“Persona fiel es aquella que retiene lo que se le confía.  Exactitud para cumplir con sus compromisos”.  </a:t>
            </a:r>
            <a:r>
              <a:rPr sz="4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ndara" charset="0"/>
                <a:ea typeface="Candara" charset="0"/>
                <a:cs typeface="Candara" charset="0"/>
                <a:sym typeface="Helvetica"/>
              </a:rPr>
              <a:t> </a:t>
            </a:r>
            <a:r>
              <a:rPr sz="36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ndara" charset="0"/>
                <a:ea typeface="Candara" charset="0"/>
                <a:cs typeface="Candara" charset="0"/>
              </a:rPr>
              <a:t>Larousse</a:t>
            </a:r>
          </a:p>
        </p:txBody>
      </p:sp>
      <p:pic>
        <p:nvPicPr>
          <p:cNvPr id="217" name="pluma4.png"/>
          <p:cNvPicPr>
            <a:picLocks noChangeAspect="1"/>
          </p:cNvPicPr>
          <p:nvPr/>
        </p:nvPicPr>
        <p:blipFill>
          <a:blip r:embed="rId2">
            <a:extLst/>
          </a:blip>
          <a:srcRect l="13102" r="19653"/>
          <a:stretch>
            <a:fillRect/>
          </a:stretch>
        </p:blipFill>
        <p:spPr>
          <a:xfrm>
            <a:off x="-97075" y="21572"/>
            <a:ext cx="3851276" cy="7596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971550" y="2852737"/>
            <a:ext cx="7091363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spcBef>
                <a:spcPts val="2800"/>
              </a:spcBef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Te pondrá Jehová por cabeza y no por cola</a:t>
            </a:r>
            <a:r>
              <a:rPr sz="4000" b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; </a:t>
            </a:r>
            <a:r>
              <a:rPr sz="4000" b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vs 13</a:t>
            </a:r>
          </a:p>
        </p:txBody>
      </p:sp>
      <p:pic>
        <p:nvPicPr>
          <p:cNvPr id="274" name="el-sepor-es-mi-pastor-y-nada-me-faltara-salmo-23.png"/>
          <p:cNvPicPr>
            <a:picLocks noChangeAspect="1"/>
          </p:cNvPicPr>
          <p:nvPr/>
        </p:nvPicPr>
        <p:blipFill>
          <a:blip r:embed="rId2">
            <a:extLst/>
          </a:blip>
          <a:srcRect t="18623"/>
          <a:stretch>
            <a:fillRect/>
          </a:stretch>
        </p:blipFill>
        <p:spPr>
          <a:xfrm>
            <a:off x="0" y="0"/>
            <a:ext cx="4181475" cy="3146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850175" y="1577026"/>
            <a:ext cx="7230467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spcBef>
                <a:spcPts val="2600"/>
              </a:spcBef>
              <a:defRPr sz="36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Y estarás encima solamente, y no estarás debajo si obedecieres los mandamientos de Jehová tu Dios, para que los guardes y los cumplas. </a:t>
            </a:r>
            <a:r>
              <a:rPr b="1" i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Vs 13 up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998232" y="1753581"/>
            <a:ext cx="6946901" cy="414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spcBef>
                <a:spcPts val="2600"/>
              </a:spcBef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400"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Y si no te apartares de todas las palabras que yo te mando hoy, </a:t>
            </a:r>
            <a:r>
              <a:rPr sz="4400" b="1" i="1" u="sng">
                <a:solidFill>
                  <a:srgbClr val="984807"/>
                </a:solidFill>
                <a:effectLst>
                  <a:outerShdw blurRad="12700" dist="25400" dir="2700000" rotWithShape="0">
                    <a:schemeClr val="accent4"/>
                  </a:outerShdw>
                </a:effectLst>
                <a:uFill>
                  <a:solidFill>
                    <a:srgbClr val="98480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ni a diestra ni a siniestra,</a:t>
            </a:r>
            <a:r>
              <a:rPr sz="4400"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para ir tras dioses ajenos y servirles. </a:t>
            </a:r>
            <a:r>
              <a:rPr sz="4400" b="1" i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Vs 14</a:t>
            </a:r>
          </a:p>
        </p:txBody>
      </p:sp>
      <p:pic>
        <p:nvPicPr>
          <p:cNvPr id="279" name="el-sepor-es-mi-pastor-y-nada-me-faltara-salmo-23.png"/>
          <p:cNvPicPr>
            <a:picLocks noChangeAspect="1"/>
          </p:cNvPicPr>
          <p:nvPr/>
        </p:nvPicPr>
        <p:blipFill>
          <a:blip r:embed="rId2">
            <a:extLst/>
          </a:blip>
          <a:srcRect t="18623"/>
          <a:stretch>
            <a:fillRect/>
          </a:stretch>
        </p:blipFill>
        <p:spPr>
          <a:xfrm>
            <a:off x="0" y="0"/>
            <a:ext cx="2858329" cy="215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 idx="4294967295"/>
          </p:nvPr>
        </p:nvSpPr>
        <p:spPr>
          <a:xfrm>
            <a:off x="250825" y="1700212"/>
            <a:ext cx="8713788" cy="2736851"/>
          </a:xfrm>
          <a:prstGeom prst="rect">
            <a:avLst/>
          </a:prstGeom>
        </p:spPr>
        <p:txBody>
          <a:bodyPr/>
          <a:lstStyle/>
          <a:p>
            <a:r>
              <a:rPr sz="6000" b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¿Qué sería “</a:t>
            </a:r>
            <a:r>
              <a:rPr sz="6000" b="1" i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apartarnos a diestra o siniestra</a:t>
            </a:r>
            <a:r>
              <a:rPr sz="6000" b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”?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250825" y="1557337"/>
            <a:ext cx="8229600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914400"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6000" b="1">
                <a:solidFill>
                  <a:srgbClr val="984807"/>
                </a:solidFill>
                <a:uFill>
                  <a:solidFill>
                    <a:srgbClr val="98480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R/: </a:t>
            </a:r>
            <a:r>
              <a:rPr sz="6000" b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Cuando tratamos de obedecer a nuestra manera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/>
          </p:cNvSpPr>
          <p:nvPr>
            <p:ph type="body" idx="4294967295"/>
          </p:nvPr>
        </p:nvSpPr>
        <p:spPr>
          <a:xfrm>
            <a:off x="395287" y="981074"/>
            <a:ext cx="8229601" cy="5173664"/>
          </a:xfrm>
          <a:prstGeom prst="rect">
            <a:avLst/>
          </a:prstGeom>
        </p:spPr>
        <p:txBody>
          <a:bodyPr/>
          <a:lstStyle/>
          <a:p>
            <a:pPr marL="424338" indent="-424338" defTabSz="905255">
              <a:spcBef>
                <a:spcPts val="900"/>
              </a:spcBef>
              <a:defRPr sz="3168"/>
            </a:pPr>
            <a:r>
              <a:rPr sz="3959" b="1">
                <a:latin typeface="Helvetica"/>
                <a:ea typeface="Helvetica"/>
                <a:cs typeface="Helvetica"/>
                <a:sym typeface="Helvetica"/>
              </a:rPr>
              <a:t>Quiero guardar el Sábado a mi manera y no como Dios lo dijo</a:t>
            </a:r>
          </a:p>
          <a:p>
            <a:pPr marL="424338" indent="-424338" defTabSz="905255">
              <a:spcBef>
                <a:spcPts val="900"/>
              </a:spcBef>
              <a:defRPr sz="3168"/>
            </a:pPr>
            <a:r>
              <a:rPr sz="3959" b="1">
                <a:latin typeface="Helvetica"/>
                <a:ea typeface="Helvetica"/>
                <a:cs typeface="Helvetica"/>
                <a:sym typeface="Helvetica"/>
              </a:rPr>
              <a:t>Quiero vivir la vida cristiana a mi manera y no a la manera de Dios</a:t>
            </a:r>
          </a:p>
          <a:p>
            <a:pPr marL="424338" indent="-424338" defTabSz="905255">
              <a:spcBef>
                <a:spcPts val="900"/>
              </a:spcBef>
              <a:defRPr sz="3168"/>
            </a:pPr>
            <a:r>
              <a:rPr sz="3959" b="1">
                <a:latin typeface="Helvetica"/>
                <a:ea typeface="Helvetica"/>
                <a:cs typeface="Helvetica"/>
                <a:sym typeface="Helvetica"/>
              </a:rPr>
              <a:t>Quiero ser fiel en la devolución de los diezmos a mi manera y no como Dios lo ordena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468312" y="1125537"/>
            <a:ext cx="8135938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000">
                <a:latin typeface="Cambria"/>
                <a:ea typeface="Cambria"/>
                <a:cs typeface="Cambria"/>
                <a:sym typeface="Cambria"/>
              </a:rPr>
              <a:t>Traed </a:t>
            </a:r>
            <a:r>
              <a:rPr sz="4000" b="1" i="1" u="sng">
                <a:solidFill>
                  <a:srgbClr val="C0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C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todos los diezmos al alfolí</a:t>
            </a:r>
            <a:r>
              <a:rPr sz="4000" u="sng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4000">
                <a:latin typeface="Cambria"/>
                <a:ea typeface="Cambria"/>
                <a:cs typeface="Cambria"/>
                <a:sym typeface="Cambria"/>
              </a:rPr>
              <a:t>y haya alimento en mi casa; y probadme ahora en esto, dice Jehová de los ejércitos, si no os abriré las ventanas de los cielos, y derramaré sobre vosotros bendición hasta que sobreabunde.  </a:t>
            </a:r>
            <a:r>
              <a:rPr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/>
                <a:ea typeface="Cambria"/>
                <a:cs typeface="Cambria"/>
                <a:sym typeface="Cambria"/>
              </a:rPr>
              <a:t>Malaquías 3:10</a:t>
            </a:r>
          </a:p>
          <a:p>
            <a:pPr defTabSz="914400"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/>
              <a:t> 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900112" y="1196975"/>
            <a:ext cx="7786688" cy="4929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62000" indent="-762000" defTabSz="914400">
              <a:spcBef>
                <a:spcPts val="900"/>
              </a:spcBef>
              <a:buClr>
                <a:schemeClr val="accent4"/>
              </a:buClr>
              <a:buSzPct val="100000"/>
              <a:buFont typeface="Arial"/>
              <a:buChar char="•"/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000" b="1">
                <a:latin typeface="Helvetica"/>
                <a:ea typeface="Helvetica"/>
                <a:cs typeface="Helvetica"/>
                <a:sym typeface="Helvetica"/>
              </a:rPr>
              <a:t>’’El diezmo es sagrado, reservado por Dios para sí.  </a:t>
            </a:r>
            <a:r>
              <a:rPr sz="4000" b="1" i="1" u="sng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 de ser traído a su tesorería</a:t>
            </a:r>
            <a:r>
              <a:rPr sz="40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4000" b="1">
                <a:latin typeface="Helvetica"/>
                <a:ea typeface="Helvetica"/>
                <a:cs typeface="Helvetica"/>
                <a:sym typeface="Helvetica"/>
              </a:rPr>
              <a:t>para ser empleados en el sostén de los obreros evangélicos en su obra</a:t>
            </a:r>
            <a:r>
              <a:rPr sz="4000">
                <a:latin typeface="Cambria"/>
                <a:ea typeface="Cambria"/>
                <a:cs typeface="Cambria"/>
                <a:sym typeface="Cambria"/>
              </a:rPr>
              <a:t>”.           </a:t>
            </a:r>
            <a:r>
              <a:rPr sz="3200"/>
              <a:t>O.E. Pág.238.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457200" y="1268412"/>
            <a:ext cx="7715250" cy="4857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09600" indent="-609600" defTabSz="914400">
              <a:spcBef>
                <a:spcPts val="700"/>
              </a:spcBef>
              <a:buClr>
                <a:schemeClr val="accent4"/>
              </a:buClr>
              <a:buSzPct val="100000"/>
              <a:buFont typeface="Arial"/>
              <a:buChar char="•"/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 b="1">
                <a:latin typeface="Helvetica"/>
                <a:ea typeface="Helvetica"/>
                <a:cs typeface="Helvetica"/>
                <a:sym typeface="Helvetica"/>
              </a:rPr>
              <a:t>Que cada uno examine periódicamente sus entradas y aparte el diezmo para que sea del Señor en forma sagrada.  </a:t>
            </a:r>
            <a:r>
              <a:rPr sz="3200" b="1" i="1" u="sng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Este fondo, en ningún caso debería dedicarse a otro uso</a:t>
            </a:r>
            <a:r>
              <a:rPr sz="3200" b="1" i="1" u="sng">
                <a:solidFill>
                  <a:srgbClr val="C0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C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.  </a:t>
            </a:r>
            <a:r>
              <a:rPr sz="3200" b="1">
                <a:latin typeface="Helvetica"/>
                <a:ea typeface="Helvetica"/>
                <a:cs typeface="Helvetica"/>
                <a:sym typeface="Helvetica"/>
              </a:rPr>
              <a:t>Debe dedicarse, </a:t>
            </a:r>
            <a:r>
              <a:rPr sz="3200" b="1" i="1" u="sng">
                <a:latin typeface="Helvetica"/>
                <a:ea typeface="Helvetica"/>
                <a:cs typeface="Helvetica"/>
                <a:sym typeface="Helvetica"/>
              </a:rPr>
              <a:t>únicamente</a:t>
            </a:r>
            <a:r>
              <a:rPr sz="3200" b="1">
                <a:latin typeface="Helvetica"/>
                <a:ea typeface="Helvetica"/>
                <a:cs typeface="Helvetica"/>
                <a:sym typeface="Helvetica"/>
              </a:rPr>
              <a:t>, para el sostén del ministerio evangélico.”.</a:t>
            </a:r>
            <a:r>
              <a:rPr sz="3200"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sz="3200"/>
              <a:t>C.M.C.pág. 86.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roup 295"/>
          <p:cNvGrpSpPr/>
          <p:nvPr/>
        </p:nvGrpSpPr>
        <p:grpSpPr>
          <a:xfrm>
            <a:off x="395287" y="981075"/>
            <a:ext cx="8291513" cy="5472113"/>
            <a:chOff x="0" y="0"/>
            <a:chExt cx="8291512" cy="5472112"/>
          </a:xfrm>
        </p:grpSpPr>
        <p:sp>
          <p:nvSpPr>
            <p:cNvPr id="293" name="Shape 293"/>
            <p:cNvSpPr/>
            <p:nvPr/>
          </p:nvSpPr>
          <p:spPr>
            <a:xfrm>
              <a:off x="0" y="0"/>
              <a:ext cx="8291513" cy="5472113"/>
            </a:xfrm>
            <a:prstGeom prst="rect">
              <a:avLst/>
            </a:prstGeom>
            <a:noFill/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marL="342900" indent="-342900" defTabSz="914400">
                <a:lnSpc>
                  <a:spcPct val="90000"/>
                </a:lnSpc>
                <a:spcBef>
                  <a:spcPts val="400"/>
                </a:spcBef>
                <a:defRPr sz="16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0" y="0"/>
              <a:ext cx="8291513" cy="492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609600" indent="-609600" defTabSz="914400">
                <a:lnSpc>
                  <a:spcPct val="90000"/>
                </a:lnSpc>
                <a:spcBef>
                  <a:spcPts val="700"/>
                </a:spcBef>
                <a:buClr>
                  <a:schemeClr val="accent4"/>
                </a:buClr>
                <a:buSzPct val="100000"/>
                <a:buFont typeface="Arial"/>
                <a:buChar char="•"/>
                <a:defRPr sz="18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sz="3200" b="1">
                  <a:latin typeface="Helvetica"/>
                  <a:ea typeface="Helvetica"/>
                  <a:cs typeface="Helvetica"/>
                  <a:sym typeface="Helvetica"/>
                </a:rPr>
                <a:t>’</a:t>
              </a:r>
              <a:r>
                <a:rPr sz="3200" b="1" i="1" u="sng">
                  <a:solidFill>
                    <a:srgbClr val="C00000"/>
                  </a:solidFill>
                  <a:uFill>
                    <a:solidFill>
                      <a:srgbClr val="C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’El diezmo no es fondo para gastos de iglesia.  </a:t>
              </a:r>
              <a:r>
                <a:rPr sz="3200" b="1">
                  <a:latin typeface="Helvetica"/>
                  <a:ea typeface="Helvetica"/>
                  <a:cs typeface="Helvetica"/>
                  <a:sym typeface="Helvetica"/>
                </a:rPr>
                <a:t>La porción que Dios se ha reservado no debe usarse para ningún otro propósito fuera del que el ha especificado.  </a:t>
              </a:r>
              <a:r>
                <a:rPr sz="3200" b="1" i="1" u="sng">
                  <a:solidFill>
                    <a:srgbClr val="C00000"/>
                  </a:solidFill>
                  <a:uFill>
                    <a:solidFill>
                      <a:srgbClr val="C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Que nadie se sienta libre para retener sus diezmos a fin de usarlos según su propio juicio</a:t>
              </a:r>
              <a:r>
                <a:rPr sz="3200" b="1">
                  <a:latin typeface="Helvetica"/>
                  <a:ea typeface="Helvetica"/>
                  <a:cs typeface="Helvetica"/>
                  <a:sym typeface="Helvetica"/>
                </a:rPr>
                <a:t>.  No debe emplearse en casos de emergencia, ni como parezca conveniente, </a:t>
              </a:r>
              <a:r>
                <a:rPr sz="3200" b="1" i="1" u="sng">
                  <a:solidFill>
                    <a:srgbClr val="C00000"/>
                  </a:solidFill>
                  <a:uFill>
                    <a:solidFill>
                      <a:srgbClr val="C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aún en cosas que conciernan a la obra de Dios”.   </a:t>
              </a:r>
              <a:r>
                <a:rPr sz="2800" b="1">
                  <a:latin typeface="Verdana"/>
                  <a:ea typeface="Verdana"/>
                  <a:cs typeface="Verdana"/>
                  <a:sym typeface="Verdana"/>
                </a:rPr>
                <a:t>CMC.pág.106</a:t>
              </a:r>
              <a:r>
                <a:rPr sz="2800"/>
                <a:t>  </a:t>
              </a:r>
            </a:p>
          </p:txBody>
        </p:sp>
      </p:grp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1321380" y="1994577"/>
            <a:ext cx="7091898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defRPr sz="30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ndara" charset="0"/>
                <a:ea typeface="Candara" charset="0"/>
                <a:cs typeface="Candara" charset="0"/>
                <a:sym typeface="Helvetica"/>
              </a:rPr>
              <a:t>“Acontecerá que si oyeres atentamente la voz de Jehová tu Dios, para guardar y poner por obra todos sus mandamientos que yo te prescribo hoy, también Jehová tu Dios te exaltará sobre todas las naciones de la tierra.</a:t>
            </a:r>
          </a:p>
        </p:txBody>
      </p:sp>
      <p:pic>
        <p:nvPicPr>
          <p:cNvPr id="220" name="bible-p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838450" cy="213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2916237" y="1052512"/>
            <a:ext cx="504031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914400">
              <a:defRPr sz="36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</a:defRPr>
            </a:lvl1pPr>
          </a:lstStyle>
          <a:p>
            <a:pPr>
              <a:defRPr sz="1800" b="0" i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ndara" charset="0"/>
                <a:ea typeface="Candara" charset="0"/>
                <a:cs typeface="Candara" charset="0"/>
                <a:sym typeface="Helvetica"/>
              </a:rPr>
              <a:t>Deuteronomio 28:1-15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 299"/>
          <p:cNvGrpSpPr/>
          <p:nvPr/>
        </p:nvGrpSpPr>
        <p:grpSpPr>
          <a:xfrm>
            <a:off x="457200" y="908050"/>
            <a:ext cx="8229600" cy="5473700"/>
            <a:chOff x="0" y="0"/>
            <a:chExt cx="8229600" cy="5473700"/>
          </a:xfrm>
        </p:grpSpPr>
        <p:sp>
          <p:nvSpPr>
            <p:cNvPr id="297" name="Shape 297"/>
            <p:cNvSpPr/>
            <p:nvPr/>
          </p:nvSpPr>
          <p:spPr>
            <a:xfrm>
              <a:off x="0" y="0"/>
              <a:ext cx="8229600" cy="5473700"/>
            </a:xfrm>
            <a:prstGeom prst="rect">
              <a:avLst/>
            </a:prstGeom>
            <a:noFill/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lnSpc>
                  <a:spcPct val="90000"/>
                </a:lnSpc>
                <a:spcBef>
                  <a:spcPts val="400"/>
                </a:spcBef>
                <a:defRPr sz="2800">
                  <a:uFill>
                    <a:solidFill>
                      <a:schemeClr val="accent4"/>
                    </a:solidFill>
                  </a:u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0" y="0"/>
              <a:ext cx="8229600" cy="4673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571500" indent="-571500" defTabSz="914400">
                <a:lnSpc>
                  <a:spcPct val="90000"/>
                </a:lnSpc>
                <a:spcBef>
                  <a:spcPts val="700"/>
                </a:spcBef>
                <a:buClr>
                  <a:schemeClr val="accent4"/>
                </a:buClr>
                <a:buSzPct val="100000"/>
                <a:buFont typeface="Arial"/>
                <a:buChar char="•"/>
                <a:defRPr sz="18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sz="3000" b="1">
                  <a:latin typeface="Helvetica"/>
                  <a:ea typeface="Helvetica"/>
                  <a:cs typeface="Helvetica"/>
                  <a:sym typeface="Helvetica"/>
                </a:rPr>
                <a:t>’’Me ha sido dado un mensaje claro y bien definido para nuestro pueblo.  Se me ha pedido que les comunique que se está cometiendo un error al dedicar el diezmo a diferentes propósitos que, aunque son buenos en sí mismo, no son los objetivos para los cuales el Señor ha establecido el diezmo.  </a:t>
              </a:r>
              <a:r>
                <a:rPr sz="3000" b="1" i="1" u="sng">
                  <a:solidFill>
                    <a:srgbClr val="C00000"/>
                  </a:solidFill>
                  <a:uFill>
                    <a:solidFill>
                      <a:srgbClr val="C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Los que hacen este uso del diezmo, se están apartando de las disposiciones del Señor y Dios los juzgará por esto</a:t>
              </a:r>
              <a:r>
                <a:rPr sz="3000" b="1">
                  <a:latin typeface="Helvetica"/>
                  <a:ea typeface="Helvetica"/>
                  <a:cs typeface="Helvetica"/>
                  <a:sym typeface="Helvetica"/>
                </a:rPr>
                <a:t>”.</a:t>
              </a:r>
              <a:r>
                <a:rPr sz="2800">
                  <a:latin typeface="Cambria"/>
                  <a:ea typeface="Cambria"/>
                  <a:cs typeface="Cambria"/>
                  <a:sym typeface="Cambria"/>
                </a:rPr>
                <a:t>  CMC. Pág.107.</a:t>
              </a:r>
            </a:p>
          </p:txBody>
        </p:sp>
      </p:grp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457200" y="765175"/>
            <a:ext cx="7786688" cy="5360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800" indent="-685800" defTabSz="914400">
              <a:spcBef>
                <a:spcPts val="800"/>
              </a:spcBef>
              <a:buClr>
                <a:schemeClr val="accent4"/>
              </a:buClr>
              <a:buSzPct val="100000"/>
              <a:buFont typeface="Arial"/>
              <a:buChar char="•"/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Se me mostró que es un error </a:t>
            </a:r>
            <a:r>
              <a:rPr sz="3600" b="1" i="1" u="sng">
                <a:solidFill>
                  <a:srgbClr val="984807"/>
                </a:solidFill>
                <a:uFill>
                  <a:solidFill>
                    <a:srgbClr val="98480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emplear los diezmos para satisfacer los gastos ocasionales de la iglesia. 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Pero estáis robando a Dios cada vez que ponéis vuestras manos en la tesorería y extraéis fondos para satisfacer los gastos corrientes de la iglesia”.</a:t>
            </a:r>
            <a:r>
              <a:rPr sz="36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sz="3200"/>
              <a:t>CMC. Pág.108</a:t>
            </a:r>
            <a:r>
              <a:rPr sz="3200">
                <a:solidFill>
                  <a:schemeClr val="accent3"/>
                </a:solidFill>
                <a:uFill>
                  <a:solidFill>
                    <a:schemeClr val="accent3"/>
                  </a:solidFill>
                </a:uFill>
              </a:rPr>
              <a:t>.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457200" y="981075"/>
            <a:ext cx="8229600" cy="514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09600" indent="-609600" defTabSz="914400">
              <a:spcBef>
                <a:spcPts val="800"/>
              </a:spcBef>
              <a:buClr>
                <a:schemeClr val="accent4"/>
              </a:buClr>
              <a:buSzPct val="100000"/>
              <a:buFont typeface="Arial"/>
              <a:buChar char="•"/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 b="1">
                <a:latin typeface="Helvetica"/>
                <a:ea typeface="Helvetica"/>
                <a:cs typeface="Helvetica"/>
                <a:sym typeface="Helvetica"/>
              </a:rPr>
              <a:t>’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’El diezmo ha sido puesto aparte con un propósito especial</a:t>
            </a:r>
            <a:r>
              <a:rPr sz="3600" b="1" i="1" u="sng">
                <a:solidFill>
                  <a:srgbClr val="C0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C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.  </a:t>
            </a:r>
            <a:r>
              <a:rPr sz="3600" b="1" i="1" u="sng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No debe considerarse como un fondo para pobres.</a:t>
            </a:r>
            <a:r>
              <a:rPr sz="36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b="1">
                <a:latin typeface="Helvetica"/>
                <a:ea typeface="Helvetica"/>
                <a:cs typeface="Helvetica"/>
                <a:sym typeface="Helvetica"/>
              </a:rPr>
              <a:t> Debe dedicarse, especialmente, al sostén de los que predican el mensaje de Dios al mundo; y no hay que desviarlo de éste propósito</a:t>
            </a:r>
            <a:r>
              <a:rPr sz="3600">
                <a:latin typeface="Cambria"/>
                <a:ea typeface="Cambria"/>
                <a:cs typeface="Cambria"/>
                <a:sym typeface="Cambria"/>
              </a:rPr>
              <a:t>.”</a:t>
            </a:r>
            <a:r>
              <a:rPr sz="2800"/>
              <a:t>CMC.pág.108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307"/>
          <p:cNvGrpSpPr/>
          <p:nvPr/>
        </p:nvGrpSpPr>
        <p:grpSpPr>
          <a:xfrm>
            <a:off x="457200" y="1052512"/>
            <a:ext cx="8229600" cy="5073651"/>
            <a:chOff x="0" y="0"/>
            <a:chExt cx="8229600" cy="5073650"/>
          </a:xfrm>
        </p:grpSpPr>
        <p:sp>
          <p:nvSpPr>
            <p:cNvPr id="305" name="Shape 305"/>
            <p:cNvSpPr/>
            <p:nvPr/>
          </p:nvSpPr>
          <p:spPr>
            <a:xfrm>
              <a:off x="0" y="0"/>
              <a:ext cx="8229600" cy="5073650"/>
            </a:xfrm>
            <a:prstGeom prst="rect">
              <a:avLst/>
            </a:prstGeom>
            <a:noFill/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 defTabSz="914400">
                <a:spcBef>
                  <a:spcPts val="400"/>
                </a:spcBef>
                <a:defRPr sz="40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0" y="0"/>
              <a:ext cx="8229600" cy="4978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marL="762000" indent="-762000" defTabSz="914400">
                <a:spcBef>
                  <a:spcPts val="900"/>
                </a:spcBef>
                <a:buClr>
                  <a:schemeClr val="accent4"/>
                </a:buClr>
                <a:buSzPct val="100000"/>
                <a:buFont typeface="Arial"/>
                <a:buChar char="•"/>
                <a:defRPr sz="1800">
                  <a:uFill>
                    <a:solidFill>
                      <a:schemeClr val="accent4"/>
                    </a:solidFill>
                  </a:uFill>
                  <a:latin typeface="+mn-lt"/>
                  <a:ea typeface="+mn-ea"/>
                  <a:cs typeface="+mn-cs"/>
                  <a:sym typeface="Calibri"/>
                </a:defRPr>
              </a:pPr>
              <a:r>
                <a:rPr sz="4000" b="1">
                  <a:latin typeface="Helvetica"/>
                  <a:ea typeface="Helvetica"/>
                  <a:cs typeface="Helvetica"/>
                  <a:sym typeface="Helvetica"/>
                </a:rPr>
                <a:t>’’La porción que Dios se ha reservado no ha de ser dedicada a ningún otro propósito que el especificado por El</a:t>
              </a:r>
              <a:r>
                <a:rPr sz="4000" b="1" i="1" u="sng">
                  <a:solidFill>
                    <a:srgbClr val="984807"/>
                  </a:solidFill>
                  <a:uFill>
                    <a:solidFill>
                      <a:srgbClr val="984807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rPr>
                <a:t>.  No se sienta nadie libre de retener sus diezmos, a fin de emplearlos según su criterio”</a:t>
              </a:r>
              <a:r>
                <a:rPr sz="4000" b="1">
                  <a:latin typeface="Helvetica"/>
                  <a:ea typeface="Helvetica"/>
                  <a:cs typeface="Helvetica"/>
                  <a:sym typeface="Helvetica"/>
                </a:rPr>
                <a:t>.</a:t>
              </a:r>
              <a:r>
                <a:rPr sz="4000"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sz="4000" b="1">
                  <a:latin typeface="Helvetica"/>
                  <a:ea typeface="Helvetica"/>
                  <a:cs typeface="Helvetica"/>
                  <a:sym typeface="Helvetica"/>
                </a:rPr>
                <a:t>O.E. 237</a:t>
              </a:r>
              <a:r>
                <a:rPr sz="4000">
                  <a:latin typeface="Cambria"/>
                  <a:ea typeface="Cambria"/>
                  <a:cs typeface="Cambria"/>
                  <a:sym typeface="Cambria"/>
                </a:rPr>
                <a:t>.</a:t>
              </a:r>
            </a:p>
          </p:txBody>
        </p:sp>
      </p:grp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827087" y="1412875"/>
            <a:ext cx="7235826" cy="414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just" defTabSz="914400">
              <a:spcBef>
                <a:spcPts val="2600"/>
              </a:spcBef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400"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Y si no te apartares de todas las palabras que yo te mando hoy, </a:t>
            </a:r>
            <a:r>
              <a:rPr sz="4400" b="1" i="1" u="sng">
                <a:solidFill>
                  <a:srgbClr val="984807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uFill>
                  <a:solidFill>
                    <a:srgbClr val="984807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ni a diestra ni a siniestra,</a:t>
            </a:r>
            <a:r>
              <a:rPr sz="4400" b="1" i="1">
                <a:solidFill>
                  <a:srgbClr val="003300"/>
                </a:solidFill>
                <a:uFill>
                  <a:solidFill>
                    <a:srgbClr val="0033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para ir tras dioses ajenos y servirles. </a:t>
            </a:r>
            <a:r>
              <a:rPr sz="4400" b="1" i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Vs 14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9536">
              <a:defRPr sz="9024" b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4136" b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9024" b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Conclusión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Dove.png"/>
          <p:cNvPicPr>
            <a:picLocks noChangeAspect="1"/>
          </p:cNvPicPr>
          <p:nvPr/>
        </p:nvPicPr>
        <p:blipFill>
          <a:blip r:embed="rId2">
            <a:extLst/>
          </a:blip>
          <a:srcRect t="6950" r="14562"/>
          <a:stretch>
            <a:fillRect/>
          </a:stretch>
        </p:blipFill>
        <p:spPr>
          <a:xfrm>
            <a:off x="4140200" y="0"/>
            <a:ext cx="5003800" cy="4087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225" y="1463675"/>
            <a:ext cx="6961188" cy="1365250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900112" y="2781300"/>
            <a:ext cx="6621214" cy="3048000"/>
          </a:xfrm>
          <a:prstGeom prst="rect">
            <a:avLst/>
          </a:prstGeom>
          <a:ln w="12700">
            <a:miter lim="400000"/>
          </a:ln>
          <a:effectLst>
            <a:outerShdw blurRad="63500" dist="35921" rotWithShape="0">
              <a:schemeClr val="accent3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spcBef>
                <a:spcPts val="2800"/>
              </a:spcBef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8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Hay que oír la voz de Dios pero además, hay que obedecer la voz de Dios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image-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822450"/>
            <a:ext cx="6991350" cy="1384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/>
          <p:nvPr/>
        </p:nvSpPr>
        <p:spPr>
          <a:xfrm>
            <a:off x="611187" y="3068637"/>
            <a:ext cx="6985001" cy="2794001"/>
          </a:xfrm>
          <a:prstGeom prst="rect">
            <a:avLst/>
          </a:prstGeom>
          <a:ln w="12700">
            <a:miter lim="400000"/>
          </a:ln>
          <a:effectLst>
            <a:outerShdw blurRad="63500" dist="35921" rotWithShape="0">
              <a:schemeClr val="accent3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spcBef>
                <a:spcPts val="2600"/>
              </a:spcBef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4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Los mandamientos de Dios abarcan más que los diez mandamientos de Éxodo 20</a:t>
            </a:r>
            <a:r>
              <a:rPr sz="32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</p:txBody>
      </p:sp>
      <p:pic>
        <p:nvPicPr>
          <p:cNvPr id="319" name="Dove.png"/>
          <p:cNvPicPr>
            <a:picLocks noChangeAspect="1"/>
          </p:cNvPicPr>
          <p:nvPr/>
        </p:nvPicPr>
        <p:blipFill>
          <a:blip r:embed="rId3">
            <a:extLst/>
          </a:blip>
          <a:srcRect t="6950" r="14562"/>
          <a:stretch>
            <a:fillRect/>
          </a:stretch>
        </p:blipFill>
        <p:spPr>
          <a:xfrm>
            <a:off x="4140200" y="0"/>
            <a:ext cx="5003800" cy="4087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1258887" y="2924175"/>
            <a:ext cx="6986588" cy="2794000"/>
          </a:xfrm>
          <a:prstGeom prst="rect">
            <a:avLst/>
          </a:prstGeom>
          <a:ln w="12700">
            <a:miter lim="400000"/>
          </a:ln>
          <a:effectLst>
            <a:outerShdw blurRad="63500" dist="35921" rotWithShape="0">
              <a:schemeClr val="accent3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914400">
              <a:spcBef>
                <a:spcPts val="2600"/>
              </a:spcBef>
              <a:defRPr sz="44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defRPr>
            </a:lvl1pPr>
          </a:lstStyle>
          <a:p>
            <a:pPr>
              <a:defRPr sz="1800" b="0" i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4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Las promesas de Dios son condicionales;  dependen de nuestra obediencia</a:t>
            </a:r>
          </a:p>
        </p:txBody>
      </p:sp>
      <p:pic>
        <p:nvPicPr>
          <p:cNvPr id="322" name="Dove.png"/>
          <p:cNvPicPr>
            <a:picLocks noChangeAspect="1"/>
          </p:cNvPicPr>
          <p:nvPr/>
        </p:nvPicPr>
        <p:blipFill>
          <a:blip r:embed="rId2">
            <a:extLst/>
          </a:blip>
          <a:srcRect t="6950" r="14562"/>
          <a:stretch>
            <a:fillRect/>
          </a:stretch>
        </p:blipFill>
        <p:spPr>
          <a:xfrm>
            <a:off x="4140200" y="0"/>
            <a:ext cx="5003800" cy="4087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-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7562" y="1603375"/>
            <a:ext cx="6991351" cy="1389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755650" y="2492375"/>
            <a:ext cx="6626225" cy="2806700"/>
          </a:xfrm>
          <a:prstGeom prst="rect">
            <a:avLst/>
          </a:prstGeom>
          <a:ln w="12700">
            <a:miter lim="400000"/>
          </a:ln>
          <a:effectLst>
            <a:outerShdw blurRad="63500" dist="35921" rotWithShape="0">
              <a:schemeClr val="accent3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914400">
              <a:spcBef>
                <a:spcPts val="2600"/>
              </a:spcBef>
              <a:defRPr sz="44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defRPr>
            </a:lvl1pPr>
          </a:lstStyle>
          <a:p>
            <a:pPr>
              <a:defRPr sz="1800" b="0" i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4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Las promesas de Dios abarcan todo lo que rodea nuestra vida, incluso, lo material.</a:t>
            </a:r>
          </a:p>
        </p:txBody>
      </p:sp>
      <p:pic>
        <p:nvPicPr>
          <p:cNvPr id="326" name="Dove.png"/>
          <p:cNvPicPr>
            <a:picLocks noChangeAspect="1"/>
          </p:cNvPicPr>
          <p:nvPr/>
        </p:nvPicPr>
        <p:blipFill>
          <a:blip r:embed="rId2">
            <a:extLst/>
          </a:blip>
          <a:srcRect t="6950" r="14562"/>
          <a:stretch>
            <a:fillRect/>
          </a:stretch>
        </p:blipFill>
        <p:spPr>
          <a:xfrm>
            <a:off x="4140200" y="0"/>
            <a:ext cx="5003800" cy="4087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925" y="1103312"/>
            <a:ext cx="6992938" cy="138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1476375" y="2276475"/>
            <a:ext cx="6475168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0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ndara" charset="0"/>
                <a:ea typeface="Candara" charset="0"/>
                <a:cs typeface="Candara" charset="0"/>
                <a:sym typeface="Helvetica"/>
              </a:rPr>
              <a:t>Y vendrán sobre ti todas estas bendiciones y te alcanzarán, </a:t>
            </a:r>
            <a:r>
              <a:rPr sz="4000" b="1" i="1" u="sng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andara" charset="0"/>
                <a:ea typeface="Candara" charset="0"/>
                <a:cs typeface="Candara" charset="0"/>
                <a:sym typeface="Helvetica"/>
              </a:rPr>
              <a:t>si oyeres a la voz de Jehová tu Dios</a:t>
            </a:r>
          </a:p>
        </p:txBody>
      </p:sp>
      <p:pic>
        <p:nvPicPr>
          <p:cNvPr id="224" name="bible-p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132138" cy="23526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684212" y="2997200"/>
            <a:ext cx="6230939" cy="2311400"/>
          </a:xfrm>
          <a:prstGeom prst="rect">
            <a:avLst/>
          </a:prstGeom>
          <a:ln w="12700">
            <a:miter lim="400000"/>
          </a:ln>
          <a:effectLst>
            <a:outerShdw blurRad="63500" dist="35921" rotWithShape="0">
              <a:schemeClr val="accent3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914400">
              <a:spcBef>
                <a:spcPts val="2100"/>
              </a:spcBef>
              <a:defRPr sz="36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defRPr>
            </a:lvl1pPr>
          </a:lstStyle>
          <a:p>
            <a:pPr>
              <a:defRPr sz="1800" b="0" i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6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Las bendiciones se pueden convertir en maldiciones, cuando t el consejo de Dios a un lado.</a:t>
            </a:r>
          </a:p>
        </p:txBody>
      </p:sp>
      <p:pic>
        <p:nvPicPr>
          <p:cNvPr id="330" name="Dove.png"/>
          <p:cNvPicPr>
            <a:picLocks noChangeAspect="1"/>
          </p:cNvPicPr>
          <p:nvPr/>
        </p:nvPicPr>
        <p:blipFill>
          <a:blip r:embed="rId2">
            <a:extLst/>
          </a:blip>
          <a:srcRect t="6950" r="14562"/>
          <a:stretch>
            <a:fillRect/>
          </a:stretch>
        </p:blipFill>
        <p:spPr>
          <a:xfrm>
            <a:off x="4140200" y="0"/>
            <a:ext cx="5003800" cy="4087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-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1243012"/>
            <a:ext cx="5370513" cy="138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684212" y="2997200"/>
            <a:ext cx="6696076" cy="3467100"/>
          </a:xfrm>
          <a:prstGeom prst="rect">
            <a:avLst/>
          </a:prstGeom>
          <a:ln w="12700">
            <a:miter lim="400000"/>
          </a:ln>
          <a:effectLst>
            <a:outerShdw blurRad="63500" dist="35921" rotWithShape="0">
              <a:schemeClr val="accent3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914400">
              <a:spcBef>
                <a:spcPts val="2600"/>
              </a:spcBef>
              <a:defRPr sz="44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</a:defRPr>
            </a:lvl1pPr>
          </a:lstStyle>
          <a:p>
            <a:pPr>
              <a:defRPr sz="1800" b="0" i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44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 Dios hay que obedecerle como él lo pide, y no como nosotros pensamos que es mejor</a:t>
            </a:r>
          </a:p>
        </p:txBody>
      </p:sp>
      <p:pic>
        <p:nvPicPr>
          <p:cNvPr id="334" name="Dove.png"/>
          <p:cNvPicPr>
            <a:picLocks noChangeAspect="1"/>
          </p:cNvPicPr>
          <p:nvPr/>
        </p:nvPicPr>
        <p:blipFill>
          <a:blip r:embed="rId2">
            <a:extLst/>
          </a:blip>
          <a:srcRect t="6950" r="14562"/>
          <a:stretch>
            <a:fillRect/>
          </a:stretch>
        </p:blipFill>
        <p:spPr>
          <a:xfrm>
            <a:off x="6335165" y="896579"/>
            <a:ext cx="2808834" cy="22946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-9.png"/>
          <p:cNvPicPr>
            <a:picLocks noChangeAspect="1"/>
          </p:cNvPicPr>
          <p:nvPr/>
        </p:nvPicPr>
        <p:blipFill>
          <a:blip r:embed="rId3">
            <a:extLst/>
          </a:blip>
          <a:srcRect r="10845"/>
          <a:stretch>
            <a:fillRect/>
          </a:stretch>
        </p:blipFill>
        <p:spPr>
          <a:xfrm>
            <a:off x="820573" y="1243012"/>
            <a:ext cx="4788065" cy="138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2843212" y="1196975"/>
            <a:ext cx="5832476" cy="4127500"/>
          </a:xfrm>
          <a:prstGeom prst="rect">
            <a:avLst/>
          </a:prstGeom>
          <a:ln w="12700">
            <a:miter lim="400000"/>
          </a:ln>
          <a:effectLst>
            <a:outerShdw blurRad="63500" dist="35921" rotWithShape="0">
              <a:schemeClr val="accent3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spcBef>
                <a:spcPts val="3600"/>
              </a:spcBef>
              <a:defRPr sz="18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600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“Se fiel hasta la muerte y yo te daré la corona de la vida”  </a:t>
            </a:r>
            <a:r>
              <a:rPr sz="2400" b="1" i="1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Apocalipsis 2:10 up</a:t>
            </a:r>
          </a:p>
        </p:txBody>
      </p:sp>
      <p:pic>
        <p:nvPicPr>
          <p:cNvPr id="338" name="Jesus.png"/>
          <p:cNvPicPr>
            <a:picLocks noChangeAspect="1"/>
          </p:cNvPicPr>
          <p:nvPr/>
        </p:nvPicPr>
        <p:blipFill>
          <a:blip r:embed="rId2">
            <a:extLst/>
          </a:blip>
          <a:srcRect l="10580"/>
          <a:stretch>
            <a:fillRect/>
          </a:stretch>
        </p:blipFill>
        <p:spPr>
          <a:xfrm>
            <a:off x="-1" y="1196975"/>
            <a:ext cx="3351214" cy="5661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7002" y="1294214"/>
            <a:ext cx="9144001" cy="3782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bible-p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414713" cy="256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-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762" y="1511300"/>
            <a:ext cx="8077200" cy="4700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-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5875" y="2005012"/>
            <a:ext cx="7199313" cy="3621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bible-page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3414713" cy="256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99"/>
            </a:gs>
            <a:gs pos="100000">
              <a:srgbClr val="FFFF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1469174" y="1916112"/>
            <a:ext cx="6308862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914400">
              <a:spcBef>
                <a:spcPts val="2400"/>
              </a:spcBef>
              <a:defRPr sz="36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Bendito </a:t>
            </a:r>
            <a:r>
              <a:rPr b="1" i="1" u="sng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el fruto de tu vientre</a:t>
            </a:r>
            <a:r>
              <a:rPr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,</a:t>
            </a:r>
            <a:r>
              <a:rPr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 el fruto de tu tierra, el fruto de tus bestias, la cría de tus vacas y los rebaños de tus ovejas </a:t>
            </a:r>
            <a:r>
              <a:rPr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vs. 4.</a:t>
            </a:r>
          </a:p>
        </p:txBody>
      </p:sp>
      <p:pic>
        <p:nvPicPr>
          <p:cNvPr id="233" name="el-sepor-es-mi-pastor-y-nada-me-faltara-salmo-23.png"/>
          <p:cNvPicPr>
            <a:picLocks noChangeAspect="1"/>
          </p:cNvPicPr>
          <p:nvPr/>
        </p:nvPicPr>
        <p:blipFill>
          <a:blip r:embed="rId2">
            <a:extLst/>
          </a:blip>
          <a:srcRect t="18623"/>
          <a:stretch>
            <a:fillRect/>
          </a:stretch>
        </p:blipFill>
        <p:spPr>
          <a:xfrm>
            <a:off x="0" y="0"/>
            <a:ext cx="2827748" cy="2127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body" idx="4294967295"/>
          </p:nvPr>
        </p:nvSpPr>
        <p:spPr>
          <a:xfrm>
            <a:off x="1763712" y="765175"/>
            <a:ext cx="7200900" cy="50403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Clr>
                <a:srgbClr val="002060"/>
              </a:buClr>
            </a:pPr>
            <a:r>
              <a:rPr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Palatino" charset="0"/>
                <a:ea typeface="Palatino" charset="0"/>
                <a:cs typeface="Palatino" charset="0"/>
                <a:sym typeface="Helvetica"/>
              </a:rPr>
              <a:t>“Si todos los niños presentan sus ofrendas al Señor, sus donativos serán como arroyitos que cuando unan sus caudales, llegarán a formar un río.  El Señor contempla con placer a los niños que se niegan a sí mismos a fin de presentarle una ofrenda. El se alegra cuando los pequeños están dispuestos a negarse a sí mismos.....”.           </a:t>
            </a:r>
            <a:r>
              <a:rPr sz="24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Palatino" charset="0"/>
                <a:ea typeface="Palatino" charset="0"/>
                <a:cs typeface="Palatino" charset="0"/>
                <a:sym typeface="Helvetica"/>
              </a:rPr>
              <a:t>C.Mayord. 307-8</a:t>
            </a:r>
          </a:p>
        </p:txBody>
      </p:sp>
      <p:pic>
        <p:nvPicPr>
          <p:cNvPr id="236" name="pluma4.png"/>
          <p:cNvPicPr>
            <a:picLocks noChangeAspect="1"/>
          </p:cNvPicPr>
          <p:nvPr/>
        </p:nvPicPr>
        <p:blipFill>
          <a:blip r:embed="rId2">
            <a:extLst/>
          </a:blip>
          <a:srcRect l="13102" r="19653"/>
          <a:stretch>
            <a:fillRect/>
          </a:stretch>
        </p:blipFill>
        <p:spPr>
          <a:xfrm>
            <a:off x="0" y="0"/>
            <a:ext cx="3851275" cy="7596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body" sz="half" idx="4294967295"/>
          </p:nvPr>
        </p:nvSpPr>
        <p:spPr>
          <a:xfrm>
            <a:off x="2195512" y="1125537"/>
            <a:ext cx="6048376" cy="3384551"/>
          </a:xfrm>
          <a:prstGeom prst="rect">
            <a:avLst/>
          </a:prstGeom>
        </p:spPr>
        <p:txBody>
          <a:bodyPr/>
          <a:lstStyle>
            <a:lvl1pPr marL="325754" indent="-325754" defTabSz="868680">
              <a:buClr>
                <a:srgbClr val="002060"/>
              </a:buClr>
              <a:defRPr sz="3040" b="1" i="1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 i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Palatino" charset="0"/>
                <a:ea typeface="Palatino" charset="0"/>
                <a:cs typeface="Palatino" charset="0"/>
                <a:sym typeface="Helvetica"/>
              </a:rPr>
              <a:t>“Enseñad a vuestros hijos que Dios tiene derecho sobre todo lo que poseen, y que ninguna cosa podría suprimir este derecho; todo lo que poseen lo han recibido como un legado para probarlos”</a:t>
            </a:r>
          </a:p>
        </p:txBody>
      </p:sp>
      <p:pic>
        <p:nvPicPr>
          <p:cNvPr id="239" name="pluma4.png"/>
          <p:cNvPicPr>
            <a:picLocks noChangeAspect="1"/>
          </p:cNvPicPr>
          <p:nvPr/>
        </p:nvPicPr>
        <p:blipFill>
          <a:blip r:embed="rId2">
            <a:extLst/>
          </a:blip>
          <a:srcRect l="13102" r="19653"/>
          <a:stretch>
            <a:fillRect/>
          </a:stretch>
        </p:blipFill>
        <p:spPr>
          <a:xfrm>
            <a:off x="-1" y="0"/>
            <a:ext cx="2614614" cy="5157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Cópia de 0606210.png"/>
          <p:cNvPicPr>
            <a:picLocks noChangeAspect="1"/>
          </p:cNvPicPr>
          <p:nvPr/>
        </p:nvPicPr>
        <p:blipFill>
          <a:blip r:embed="rId3">
            <a:extLst/>
          </a:blip>
          <a:srcRect b="8001"/>
          <a:stretch>
            <a:fillRect/>
          </a:stretch>
        </p:blipFill>
        <p:spPr>
          <a:xfrm>
            <a:off x="0" y="4149725"/>
            <a:ext cx="2208213" cy="2708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4716462" y="4292600"/>
            <a:ext cx="3527426" cy="58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914400">
              <a:defRPr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lvl1pPr>
          </a:lstStyle>
          <a:p>
            <a:pPr>
              <a:defRPr sz="1800" b="0">
                <a:solidFill>
                  <a:schemeClr val="accent4"/>
                </a:solidFill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Helvetica"/>
                <a:ea typeface="Helvetica"/>
                <a:cs typeface="Helvetica"/>
                <a:sym typeface="Helvetica"/>
              </a:rPr>
              <a:t>C. Mayord. 307-8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>
              <a:solidFill>
                <a:schemeClr val="accent4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FF"/>
      </a:accent5>
      <a:accent6>
        <a:srgbClr val="800080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chemeClr val="accent4">
                <a:alpha val="38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>
              <a:solidFill>
                <a:schemeClr val="accent4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1226</Words>
  <Application>Microsoft Office PowerPoint</Application>
  <PresentationFormat>Presentación en pantalla (4:3)</PresentationFormat>
  <Paragraphs>42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2" baseType="lpstr">
      <vt:lpstr>Arial</vt:lpstr>
      <vt:lpstr>Calibri</vt:lpstr>
      <vt:lpstr>Cambria</vt:lpstr>
      <vt:lpstr>Candara</vt:lpstr>
      <vt:lpstr>Helvetica</vt:lpstr>
      <vt:lpstr>Helvetica Neue</vt:lpstr>
      <vt:lpstr>Palatino</vt:lpstr>
      <vt:lpstr>Verdana</vt:lpstr>
      <vt:lpstr>Default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sería “apartarnos a diestra o siniestra”?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Pacheco</dc:creator>
  <cp:lastModifiedBy>Jonathan Pacheco</cp:lastModifiedBy>
  <cp:revision>4</cp:revision>
  <dcterms:modified xsi:type="dcterms:W3CDTF">2016-06-03T14:11:55Z</dcterms:modified>
</cp:coreProperties>
</file>