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57" r:id="rId3"/>
    <p:sldId id="291" r:id="rId4"/>
    <p:sldId id="293" r:id="rId5"/>
    <p:sldId id="292" r:id="rId6"/>
    <p:sldId id="294" r:id="rId7"/>
    <p:sldId id="290" r:id="rId8"/>
    <p:sldId id="289" r:id="rId9"/>
    <p:sldId id="287" r:id="rId10"/>
    <p:sldId id="288" r:id="rId11"/>
    <p:sldId id="282" r:id="rId12"/>
    <p:sldId id="284" r:id="rId13"/>
    <p:sldId id="286" r:id="rId14"/>
    <p:sldId id="285" r:id="rId15"/>
    <p:sldId id="283" r:id="rId16"/>
    <p:sldId id="281" r:id="rId17"/>
    <p:sldId id="280" r:id="rId18"/>
    <p:sldId id="279" r:id="rId19"/>
    <p:sldId id="278" r:id="rId20"/>
    <p:sldId id="277" r:id="rId21"/>
    <p:sldId id="276" r:id="rId22"/>
    <p:sldId id="275" r:id="rId23"/>
    <p:sldId id="274" r:id="rId24"/>
    <p:sldId id="273" r:id="rId25"/>
    <p:sldId id="272" r:id="rId26"/>
    <p:sldId id="271" r:id="rId27"/>
    <p:sldId id="270" r:id="rId28"/>
    <p:sldId id="269" r:id="rId29"/>
    <p:sldId id="268" r:id="rId30"/>
    <p:sldId id="267" r:id="rId31"/>
    <p:sldId id="266" r:id="rId32"/>
    <p:sldId id="265" r:id="rId33"/>
    <p:sldId id="263" r:id="rId3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666633"/>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011D72A0-2BB7-4985-8E45-9B8DD14E65ED}" type="datetimeFigureOut">
              <a:rPr lang="es-ES" smtClean="0"/>
              <a:t>28/02/2017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5BE4A93-4B14-4522-BA34-2C080BF50032}" type="slidenum">
              <a:rPr lang="es-ES" smtClean="0"/>
              <a:t>‹Nº›</a:t>
            </a:fld>
            <a:endParaRPr lang="es-ES"/>
          </a:p>
        </p:txBody>
      </p:sp>
    </p:spTree>
    <p:extLst>
      <p:ext uri="{BB962C8B-B14F-4D97-AF65-F5344CB8AC3E}">
        <p14:creationId xmlns:p14="http://schemas.microsoft.com/office/powerpoint/2010/main" val="765267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011D72A0-2BB7-4985-8E45-9B8DD14E65ED}" type="datetimeFigureOut">
              <a:rPr lang="es-ES" smtClean="0"/>
              <a:t>28/02/2017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5BE4A93-4B14-4522-BA34-2C080BF50032}" type="slidenum">
              <a:rPr lang="es-ES" smtClean="0"/>
              <a:t>‹Nº›</a:t>
            </a:fld>
            <a:endParaRPr lang="es-ES"/>
          </a:p>
        </p:txBody>
      </p:sp>
    </p:spTree>
    <p:extLst>
      <p:ext uri="{BB962C8B-B14F-4D97-AF65-F5344CB8AC3E}">
        <p14:creationId xmlns:p14="http://schemas.microsoft.com/office/powerpoint/2010/main" val="3445925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011D72A0-2BB7-4985-8E45-9B8DD14E65ED}" type="datetimeFigureOut">
              <a:rPr lang="es-ES" smtClean="0"/>
              <a:t>28/02/2017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5BE4A93-4B14-4522-BA34-2C080BF50032}" type="slidenum">
              <a:rPr lang="es-ES" smtClean="0"/>
              <a:t>‹Nº›</a:t>
            </a:fld>
            <a:endParaRPr lang="es-ES"/>
          </a:p>
        </p:txBody>
      </p:sp>
    </p:spTree>
    <p:extLst>
      <p:ext uri="{BB962C8B-B14F-4D97-AF65-F5344CB8AC3E}">
        <p14:creationId xmlns:p14="http://schemas.microsoft.com/office/powerpoint/2010/main" val="2000632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27" name="Los buenos Pastores1-02.jpeg" descr="Los buenos Pastores1-02.jpg"/>
          <p:cNvPicPr>
            <a:picLocks noChangeAspect="1"/>
          </p:cNvPicPr>
          <p:nvPr/>
        </p:nvPicPr>
        <p:blipFill>
          <a:blip r:embed="rId2">
            <a:extLst/>
          </a:blip>
          <a:srcRect l="1176" b="1701"/>
          <a:stretch>
            <a:fillRect/>
          </a:stretch>
        </p:blipFill>
        <p:spPr>
          <a:xfrm>
            <a:off x="0" y="0"/>
            <a:ext cx="12192000" cy="6858000"/>
          </a:xfrm>
          <a:prstGeom prst="rect">
            <a:avLst/>
          </a:prstGeom>
          <a:ln w="12700">
            <a:miter lim="400000"/>
          </a:ln>
        </p:spPr>
      </p:pic>
      <p:sp>
        <p:nvSpPr>
          <p:cNvPr id="28" name="Shape 28"/>
          <p:cNvSpPr>
            <a:spLocks noGrp="1"/>
          </p:cNvSpPr>
          <p:nvPr>
            <p:ph type="sldNum" sz="quarter" idx="2"/>
          </p:nvPr>
        </p:nvSpPr>
        <p:spPr>
          <a:xfrm>
            <a:off x="8737600" y="6356350"/>
            <a:ext cx="2844800" cy="369332"/>
          </a:xfrm>
          <a:prstGeom prst="rect">
            <a:avLst/>
          </a:prstGeom>
        </p:spPr>
        <p:txBody>
          <a:bodyPr anchor="t"/>
          <a:lstStyle>
            <a:lvl1pPr algn="l">
              <a:defRPr sz="1800">
                <a:latin typeface="Calibri"/>
                <a:ea typeface="Calibri"/>
                <a:cs typeface="Calibri"/>
                <a:sym typeface="Calibri"/>
              </a:defRPr>
            </a:lvl1pPr>
          </a:lstStyle>
          <a:p>
            <a:fld id="{86CB4B4D-7CA3-9044-876B-883B54F8677D}" type="slidenum">
              <a:t>‹Nº›</a:t>
            </a:fld>
            <a:endParaRPr/>
          </a:p>
        </p:txBody>
      </p:sp>
    </p:spTree>
    <p:extLst>
      <p:ext uri="{BB962C8B-B14F-4D97-AF65-F5344CB8AC3E}">
        <p14:creationId xmlns:p14="http://schemas.microsoft.com/office/powerpoint/2010/main" val="127981039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6981FFFC-9504-4616-8CFF-6CE34EC85BBD}" type="datetimeFigureOut">
              <a:rPr lang="es-ES" smtClean="0">
                <a:solidFill>
                  <a:prstClr val="black">
                    <a:tint val="75000"/>
                  </a:prstClr>
                </a:solidFill>
              </a:rPr>
              <a:pPr/>
              <a:t>28/02/2017</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954D594-88BC-4CFF-BE71-1348691F1BC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709142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981FFFC-9504-4616-8CFF-6CE34EC85BBD}" type="datetimeFigureOut">
              <a:rPr lang="es-ES" smtClean="0">
                <a:solidFill>
                  <a:prstClr val="black">
                    <a:tint val="75000"/>
                  </a:prstClr>
                </a:solidFill>
              </a:rPr>
              <a:pPr/>
              <a:t>28/02/2017</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954D594-88BC-4CFF-BE71-1348691F1BC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372874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981FFFC-9504-4616-8CFF-6CE34EC85BBD}" type="datetimeFigureOut">
              <a:rPr lang="es-ES" smtClean="0">
                <a:solidFill>
                  <a:prstClr val="black">
                    <a:tint val="75000"/>
                  </a:prstClr>
                </a:solidFill>
              </a:rPr>
              <a:pPr/>
              <a:t>28/02/2017</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954D594-88BC-4CFF-BE71-1348691F1BC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90574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6981FFFC-9504-4616-8CFF-6CE34EC85BBD}" type="datetimeFigureOut">
              <a:rPr lang="es-ES" smtClean="0">
                <a:solidFill>
                  <a:prstClr val="black">
                    <a:tint val="75000"/>
                  </a:prstClr>
                </a:solidFill>
              </a:rPr>
              <a:pPr/>
              <a:t>28/02/2017</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B954D594-88BC-4CFF-BE71-1348691F1BC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8190033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6981FFFC-9504-4616-8CFF-6CE34EC85BBD}" type="datetimeFigureOut">
              <a:rPr lang="es-ES" smtClean="0">
                <a:solidFill>
                  <a:prstClr val="black">
                    <a:tint val="75000"/>
                  </a:prstClr>
                </a:solidFill>
              </a:rPr>
              <a:pPr/>
              <a:t>28/02/2017</a:t>
            </a:fld>
            <a:endParaRPr lang="es-ES">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B954D594-88BC-4CFF-BE71-1348691F1BC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1873442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6981FFFC-9504-4616-8CFF-6CE34EC85BBD}" type="datetimeFigureOut">
              <a:rPr lang="es-ES" smtClean="0">
                <a:solidFill>
                  <a:prstClr val="black">
                    <a:tint val="75000"/>
                  </a:prstClr>
                </a:solidFill>
              </a:rPr>
              <a:pPr/>
              <a:t>28/02/2017</a:t>
            </a:fld>
            <a:endParaRPr lang="es-ES">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B954D594-88BC-4CFF-BE71-1348691F1BC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684940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981FFFC-9504-4616-8CFF-6CE34EC85BBD}" type="datetimeFigureOut">
              <a:rPr lang="es-ES" smtClean="0">
                <a:solidFill>
                  <a:prstClr val="black">
                    <a:tint val="75000"/>
                  </a:prstClr>
                </a:solidFill>
              </a:rPr>
              <a:pPr/>
              <a:t>28/02/2017</a:t>
            </a:fld>
            <a:endParaRPr lang="es-ES">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B954D594-88BC-4CFF-BE71-1348691F1BC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079431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011D72A0-2BB7-4985-8E45-9B8DD14E65ED}" type="datetimeFigureOut">
              <a:rPr lang="es-ES" smtClean="0"/>
              <a:t>28/02/2017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5BE4A93-4B14-4522-BA34-2C080BF50032}" type="slidenum">
              <a:rPr lang="es-ES" smtClean="0"/>
              <a:t>‹Nº›</a:t>
            </a:fld>
            <a:endParaRPr lang="es-ES"/>
          </a:p>
        </p:txBody>
      </p:sp>
    </p:spTree>
    <p:extLst>
      <p:ext uri="{BB962C8B-B14F-4D97-AF65-F5344CB8AC3E}">
        <p14:creationId xmlns:p14="http://schemas.microsoft.com/office/powerpoint/2010/main" val="27008616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981FFFC-9504-4616-8CFF-6CE34EC85BBD}" type="datetimeFigureOut">
              <a:rPr lang="es-ES" smtClean="0">
                <a:solidFill>
                  <a:prstClr val="black">
                    <a:tint val="75000"/>
                  </a:prstClr>
                </a:solidFill>
              </a:rPr>
              <a:pPr/>
              <a:t>28/02/2017</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B954D594-88BC-4CFF-BE71-1348691F1BC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077758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981FFFC-9504-4616-8CFF-6CE34EC85BBD}" type="datetimeFigureOut">
              <a:rPr lang="es-ES" smtClean="0">
                <a:solidFill>
                  <a:prstClr val="black">
                    <a:tint val="75000"/>
                  </a:prstClr>
                </a:solidFill>
              </a:rPr>
              <a:pPr/>
              <a:t>28/02/2017</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B954D594-88BC-4CFF-BE71-1348691F1BC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2010993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981FFFC-9504-4616-8CFF-6CE34EC85BBD}" type="datetimeFigureOut">
              <a:rPr lang="es-ES" smtClean="0">
                <a:solidFill>
                  <a:prstClr val="black">
                    <a:tint val="75000"/>
                  </a:prstClr>
                </a:solidFill>
              </a:rPr>
              <a:pPr/>
              <a:t>28/02/2017</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954D594-88BC-4CFF-BE71-1348691F1BC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8451169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981FFFC-9504-4616-8CFF-6CE34EC85BBD}" type="datetimeFigureOut">
              <a:rPr lang="es-ES" smtClean="0">
                <a:solidFill>
                  <a:prstClr val="black">
                    <a:tint val="75000"/>
                  </a:prstClr>
                </a:solidFill>
              </a:rPr>
              <a:pPr/>
              <a:t>28/02/2017</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B954D594-88BC-4CFF-BE71-1348691F1BC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9823996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27" name="Los buenos Pastores1-02.jpeg" descr="Los buenos Pastores1-02.jpg"/>
          <p:cNvPicPr>
            <a:picLocks noChangeAspect="1"/>
          </p:cNvPicPr>
          <p:nvPr/>
        </p:nvPicPr>
        <p:blipFill>
          <a:blip r:embed="rId2">
            <a:extLst/>
          </a:blip>
          <a:srcRect l="1176" b="1701"/>
          <a:stretch>
            <a:fillRect/>
          </a:stretch>
        </p:blipFill>
        <p:spPr>
          <a:xfrm>
            <a:off x="0" y="0"/>
            <a:ext cx="12192000" cy="6858000"/>
          </a:xfrm>
          <a:prstGeom prst="rect">
            <a:avLst/>
          </a:prstGeom>
          <a:ln w="12700">
            <a:miter lim="400000"/>
          </a:ln>
        </p:spPr>
      </p:pic>
      <p:sp>
        <p:nvSpPr>
          <p:cNvPr id="28" name="Shape 28"/>
          <p:cNvSpPr>
            <a:spLocks noGrp="1"/>
          </p:cNvSpPr>
          <p:nvPr>
            <p:ph type="sldNum" sz="quarter" idx="2"/>
          </p:nvPr>
        </p:nvSpPr>
        <p:spPr>
          <a:xfrm>
            <a:off x="8737600" y="6356350"/>
            <a:ext cx="2844800" cy="369332"/>
          </a:xfrm>
          <a:prstGeom prst="rect">
            <a:avLst/>
          </a:prstGeom>
        </p:spPr>
        <p:txBody>
          <a:bodyPr anchor="t"/>
          <a:lstStyle>
            <a:lvl1pPr algn="l">
              <a:defRPr sz="1800">
                <a:latin typeface="Calibri"/>
                <a:ea typeface="Calibri"/>
                <a:cs typeface="Calibri"/>
                <a:sym typeface="Calibri"/>
              </a:defRPr>
            </a:lvl1pPr>
          </a:lstStyle>
          <a:p>
            <a:fld id="{86CB4B4D-7CA3-9044-876B-883B54F8677D}"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166014214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11D72A0-2BB7-4985-8E45-9B8DD14E65ED}" type="datetimeFigureOut">
              <a:rPr lang="es-ES" smtClean="0"/>
              <a:t>28/02/2017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5BE4A93-4B14-4522-BA34-2C080BF50032}" type="slidenum">
              <a:rPr lang="es-ES" smtClean="0"/>
              <a:t>‹Nº›</a:t>
            </a:fld>
            <a:endParaRPr lang="es-ES"/>
          </a:p>
        </p:txBody>
      </p:sp>
    </p:spTree>
    <p:extLst>
      <p:ext uri="{BB962C8B-B14F-4D97-AF65-F5344CB8AC3E}">
        <p14:creationId xmlns:p14="http://schemas.microsoft.com/office/powerpoint/2010/main" val="1317693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011D72A0-2BB7-4985-8E45-9B8DD14E65ED}" type="datetimeFigureOut">
              <a:rPr lang="es-ES" smtClean="0"/>
              <a:t>28/02/2017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5BE4A93-4B14-4522-BA34-2C080BF50032}" type="slidenum">
              <a:rPr lang="es-ES" smtClean="0"/>
              <a:t>‹Nº›</a:t>
            </a:fld>
            <a:endParaRPr lang="es-ES"/>
          </a:p>
        </p:txBody>
      </p:sp>
    </p:spTree>
    <p:extLst>
      <p:ext uri="{BB962C8B-B14F-4D97-AF65-F5344CB8AC3E}">
        <p14:creationId xmlns:p14="http://schemas.microsoft.com/office/powerpoint/2010/main" val="1983209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011D72A0-2BB7-4985-8E45-9B8DD14E65ED}" type="datetimeFigureOut">
              <a:rPr lang="es-ES" smtClean="0"/>
              <a:t>28/02/2017</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5BE4A93-4B14-4522-BA34-2C080BF50032}" type="slidenum">
              <a:rPr lang="es-ES" smtClean="0"/>
              <a:t>‹Nº›</a:t>
            </a:fld>
            <a:endParaRPr lang="es-ES"/>
          </a:p>
        </p:txBody>
      </p:sp>
    </p:spTree>
    <p:extLst>
      <p:ext uri="{BB962C8B-B14F-4D97-AF65-F5344CB8AC3E}">
        <p14:creationId xmlns:p14="http://schemas.microsoft.com/office/powerpoint/2010/main" val="1015909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011D72A0-2BB7-4985-8E45-9B8DD14E65ED}" type="datetimeFigureOut">
              <a:rPr lang="es-ES" smtClean="0"/>
              <a:t>28/02/2017</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5BE4A93-4B14-4522-BA34-2C080BF50032}" type="slidenum">
              <a:rPr lang="es-ES" smtClean="0"/>
              <a:t>‹Nº›</a:t>
            </a:fld>
            <a:endParaRPr lang="es-ES"/>
          </a:p>
        </p:txBody>
      </p:sp>
    </p:spTree>
    <p:extLst>
      <p:ext uri="{BB962C8B-B14F-4D97-AF65-F5344CB8AC3E}">
        <p14:creationId xmlns:p14="http://schemas.microsoft.com/office/powerpoint/2010/main" val="4052642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11D72A0-2BB7-4985-8E45-9B8DD14E65ED}" type="datetimeFigureOut">
              <a:rPr lang="es-ES" smtClean="0"/>
              <a:t>28/02/2017</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5BE4A93-4B14-4522-BA34-2C080BF50032}" type="slidenum">
              <a:rPr lang="es-ES" smtClean="0"/>
              <a:t>‹Nº›</a:t>
            </a:fld>
            <a:endParaRPr lang="es-ES"/>
          </a:p>
        </p:txBody>
      </p:sp>
    </p:spTree>
    <p:extLst>
      <p:ext uri="{BB962C8B-B14F-4D97-AF65-F5344CB8AC3E}">
        <p14:creationId xmlns:p14="http://schemas.microsoft.com/office/powerpoint/2010/main" val="2263948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11D72A0-2BB7-4985-8E45-9B8DD14E65ED}" type="datetimeFigureOut">
              <a:rPr lang="es-ES" smtClean="0"/>
              <a:t>28/02/2017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5BE4A93-4B14-4522-BA34-2C080BF50032}" type="slidenum">
              <a:rPr lang="es-ES" smtClean="0"/>
              <a:t>‹Nº›</a:t>
            </a:fld>
            <a:endParaRPr lang="es-ES"/>
          </a:p>
        </p:txBody>
      </p:sp>
    </p:spTree>
    <p:extLst>
      <p:ext uri="{BB962C8B-B14F-4D97-AF65-F5344CB8AC3E}">
        <p14:creationId xmlns:p14="http://schemas.microsoft.com/office/powerpoint/2010/main" val="2208674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11D72A0-2BB7-4985-8E45-9B8DD14E65ED}" type="datetimeFigureOut">
              <a:rPr lang="es-ES" smtClean="0"/>
              <a:t>28/02/2017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5BE4A93-4B14-4522-BA34-2C080BF50032}" type="slidenum">
              <a:rPr lang="es-ES" smtClean="0"/>
              <a:t>‹Nº›</a:t>
            </a:fld>
            <a:endParaRPr lang="es-ES"/>
          </a:p>
        </p:txBody>
      </p:sp>
    </p:spTree>
    <p:extLst>
      <p:ext uri="{BB962C8B-B14F-4D97-AF65-F5344CB8AC3E}">
        <p14:creationId xmlns:p14="http://schemas.microsoft.com/office/powerpoint/2010/main" val="1833310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D72A0-2BB7-4985-8E45-9B8DD14E65ED}" type="datetimeFigureOut">
              <a:rPr lang="es-ES" smtClean="0"/>
              <a:t>28/02/2017</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BE4A93-4B14-4522-BA34-2C080BF50032}" type="slidenum">
              <a:rPr lang="es-ES" smtClean="0"/>
              <a:t>‹Nº›</a:t>
            </a:fld>
            <a:endParaRPr lang="es-ES"/>
          </a:p>
        </p:txBody>
      </p:sp>
    </p:spTree>
    <p:extLst>
      <p:ext uri="{BB962C8B-B14F-4D97-AF65-F5344CB8AC3E}">
        <p14:creationId xmlns:p14="http://schemas.microsoft.com/office/powerpoint/2010/main" val="3311841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81FFFC-9504-4616-8CFF-6CE34EC85BBD}" type="datetimeFigureOut">
              <a:rPr lang="es-ES" smtClean="0">
                <a:solidFill>
                  <a:prstClr val="black">
                    <a:tint val="75000"/>
                  </a:prstClr>
                </a:solidFill>
              </a:rPr>
              <a:pPr/>
              <a:t>28/02/2017</a:t>
            </a:fld>
            <a:endParaRPr lang="es-ES">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4D594-88BC-4CFF-BE71-1348691F1BC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7871018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o 7"/>
          <p:cNvGrpSpPr/>
          <p:nvPr/>
        </p:nvGrpSpPr>
        <p:grpSpPr>
          <a:xfrm>
            <a:off x="424069" y="1496704"/>
            <a:ext cx="11476383" cy="5226951"/>
            <a:chOff x="424069" y="1496704"/>
            <a:chExt cx="11476383" cy="5226951"/>
          </a:xfrm>
        </p:grpSpPr>
        <p:sp>
          <p:nvSpPr>
            <p:cNvPr id="2" name="Rectángulo 1"/>
            <p:cNvSpPr/>
            <p:nvPr/>
          </p:nvSpPr>
          <p:spPr>
            <a:xfrm>
              <a:off x="424069" y="2522739"/>
              <a:ext cx="11476383" cy="3416320"/>
            </a:xfrm>
            <a:prstGeom prst="rect">
              <a:avLst/>
            </a:prstGeom>
          </p:spPr>
          <p:txBody>
            <a:bodyPr wrap="square">
              <a:spAutoFit/>
            </a:bodyPr>
            <a:lstStyle/>
            <a:p>
              <a:pPr algn="ctr"/>
              <a:r>
                <a:rPr lang="en-US" sz="7200" dirty="0" smtClean="0">
                  <a:solidFill>
                    <a:srgbClr val="990033"/>
                  </a:solidFill>
                  <a:effectLst>
                    <a:outerShdw blurRad="38100" dist="38100" dir="2700000" algn="tl">
                      <a:srgbClr val="000000">
                        <a:alpha val="43137"/>
                      </a:srgbClr>
                    </a:outerShdw>
                  </a:effectLst>
                  <a:latin typeface="Optima"/>
                  <a:ea typeface="Arial Unicode MS" panose="020B0604020202020204" pitchFamily="34" charset="-128"/>
                  <a:cs typeface="Times New Roman" panose="02020603050405020304" pitchFamily="18" charset="0"/>
                </a:rPr>
                <a:t>LE DA UN USO     CORRECTO A LOS                                     DIEZMOS.</a:t>
              </a:r>
              <a:endParaRPr lang="es-ES" sz="7200" dirty="0">
                <a:solidFill>
                  <a:srgbClr val="990033"/>
                </a:solidFill>
                <a:effectLst>
                  <a:outerShdw blurRad="38100" dist="38100" dir="2700000" algn="tl">
                    <a:srgbClr val="000000">
                      <a:alpha val="43137"/>
                    </a:srgbClr>
                  </a:outerShdw>
                </a:effectLst>
              </a:endParaRPr>
            </a:p>
          </p:txBody>
        </p:sp>
        <p:sp>
          <p:nvSpPr>
            <p:cNvPr id="3" name="Rectángulo 2"/>
            <p:cNvSpPr/>
            <p:nvPr/>
          </p:nvSpPr>
          <p:spPr>
            <a:xfrm>
              <a:off x="2590828" y="1496704"/>
              <a:ext cx="7354899" cy="1446550"/>
            </a:xfrm>
            <a:prstGeom prst="rect">
              <a:avLst/>
            </a:prstGeom>
          </p:spPr>
          <p:txBody>
            <a:bodyPr wrap="none">
              <a:spAutoFit/>
            </a:bodyPr>
            <a:lstStyle/>
            <a:p>
              <a:pPr algn="ctr"/>
              <a:r>
                <a:rPr kumimoji="0" lang="es-ES" sz="8800" b="1" i="0" u="none" strike="noStrike" cap="none" spc="0" normalizeH="0" baseline="0" dirty="0" smtClean="0">
                  <a:ln>
                    <a:noFill/>
                  </a:ln>
                  <a:solidFill>
                    <a:srgbClr val="003300"/>
                  </a:solidFill>
                  <a:effectLst>
                    <a:outerShdw blurRad="38100" dist="38100" dir="2700000" algn="tl">
                      <a:srgbClr val="000000">
                        <a:alpha val="43137"/>
                      </a:srgbClr>
                    </a:outerShdw>
                  </a:effectLst>
                  <a:uFillTx/>
                  <a:latin typeface="Pristina" panose="03060402040406080204" pitchFamily="66" charset="0"/>
                  <a:sym typeface="Calibri"/>
                </a:rPr>
                <a:t>-Una Familia Fiel:</a:t>
              </a:r>
            </a:p>
          </p:txBody>
        </p:sp>
        <p:pic>
          <p:nvPicPr>
            <p:cNvPr id="4" name="image12.png"/>
            <p:cNvPicPr>
              <a:picLocks noChangeAspect="1"/>
            </p:cNvPicPr>
            <p:nvPr/>
          </p:nvPicPr>
          <p:blipFill>
            <a:blip r:embed="rId2" cstate="print">
              <a:extLst/>
            </a:blip>
            <a:srcRect l="50774" r="1437"/>
            <a:stretch>
              <a:fillRect/>
            </a:stretch>
          </p:blipFill>
          <p:spPr>
            <a:xfrm>
              <a:off x="1457739" y="1507679"/>
              <a:ext cx="1007166" cy="1388146"/>
            </a:xfrm>
            <a:prstGeom prst="rect">
              <a:avLst/>
            </a:prstGeom>
            <a:solidFill>
              <a:srgbClr val="006600"/>
            </a:solidFill>
            <a:ln w="12700">
              <a:miter lim="400000"/>
            </a:ln>
          </p:spPr>
        </p:pic>
        <p:sp>
          <p:nvSpPr>
            <p:cNvPr id="5" name="CuadroTexto 3"/>
            <p:cNvSpPr txBox="1"/>
            <p:nvPr/>
          </p:nvSpPr>
          <p:spPr>
            <a:xfrm>
              <a:off x="1457738" y="6415878"/>
              <a:ext cx="6069495" cy="307777"/>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1400" dirty="0" smtClean="0">
                  <a:solidFill>
                    <a:srgbClr val="92D050"/>
                  </a:solidFill>
                </a:rPr>
                <a:t>Pr.  Diego Doria.  Ministerio de Mayordomía.  Unión Colombiana del Norte</a:t>
              </a:r>
              <a:endParaRPr lang="es-ES" sz="1400" dirty="0">
                <a:solidFill>
                  <a:srgbClr val="92D050"/>
                </a:solidFill>
              </a:endParaRPr>
            </a:p>
          </p:txBody>
        </p:sp>
      </p:grpSp>
    </p:spTree>
    <p:extLst>
      <p:ext uri="{BB962C8B-B14F-4D97-AF65-F5344CB8AC3E}">
        <p14:creationId xmlns:p14="http://schemas.microsoft.com/office/powerpoint/2010/main" val="2206224831"/>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12890" y="2146256"/>
            <a:ext cx="7521262" cy="2862322"/>
          </a:xfrm>
          <a:prstGeom prst="rect">
            <a:avLst/>
          </a:prstGeom>
        </p:spPr>
        <p:txBody>
          <a:bodyPr wrap="square">
            <a:spAutoFit/>
          </a:bodyPr>
          <a:lstStyle/>
          <a:p>
            <a:pPr algn="just">
              <a:spcAft>
                <a:spcPts val="0"/>
              </a:spcAft>
            </a:pPr>
            <a:r>
              <a:rPr lang="es-ES_tradnl" b="1"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a:t>
            </a:r>
            <a:r>
              <a:rPr lang="es-ES_tradnl" sz="3600" b="1"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a:t>
            </a:r>
            <a:r>
              <a:rPr lang="es-ES_tradnl" sz="36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’El diezmo es sagrado, reservado por Dios para sí</a:t>
            </a:r>
            <a:r>
              <a:rPr lang="es-ES_tradnl" sz="3600" i="1" u="sng"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Ha de ser traído a su tesorería para ser empleado en el sostén de los obreros evangélicos en su obra</a:t>
            </a:r>
            <a:r>
              <a:rPr lang="es-ES_tradnl" sz="360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Obreros Evangélicos. Pág.238.</a:t>
            </a:r>
            <a:endParaRPr lang="es-ES" sz="36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9767182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52282" y="1505479"/>
            <a:ext cx="8371268" cy="3693319"/>
          </a:xfrm>
          <a:prstGeom prst="rect">
            <a:avLst/>
          </a:prstGeom>
        </p:spPr>
        <p:txBody>
          <a:bodyPr wrap="square">
            <a:spAutoFit/>
          </a:bodyPr>
          <a:lstStyle/>
          <a:p>
            <a:r>
              <a:rPr lang="es-ES_tradnl" sz="3600" i="1" dirty="0" smtClean="0">
                <a:effectLst/>
                <a:latin typeface="Candara" panose="020E0502030303020204" pitchFamily="34" charset="0"/>
                <a:ea typeface="Candara" panose="020E0502030303020204" pitchFamily="34" charset="0"/>
                <a:cs typeface="Candara" panose="020E0502030303020204" pitchFamily="34" charset="0"/>
              </a:rPr>
              <a:t>“Que cada uno examine periódicamente sus entradas y aparte el diezmo para que sea del Señor en forma sagrada.  Este fondo, </a:t>
            </a:r>
            <a:r>
              <a:rPr lang="es-ES_tradnl" sz="3600" i="1" u="sng" dirty="0" smtClean="0">
                <a:effectLst/>
                <a:latin typeface="Candara" panose="020E0502030303020204" pitchFamily="34" charset="0"/>
                <a:ea typeface="Candara" panose="020E0502030303020204" pitchFamily="34" charset="0"/>
                <a:cs typeface="Candara" panose="020E0502030303020204" pitchFamily="34" charset="0"/>
              </a:rPr>
              <a:t>en ningún caso debería dedicarse a otro uso</a:t>
            </a:r>
            <a:r>
              <a:rPr lang="es-ES_tradnl" sz="3600" i="1" dirty="0" smtClean="0">
                <a:effectLst/>
                <a:latin typeface="Candara" panose="020E0502030303020204" pitchFamily="34" charset="0"/>
                <a:ea typeface="Candara" panose="020E0502030303020204" pitchFamily="34" charset="0"/>
                <a:cs typeface="Candara" panose="020E0502030303020204" pitchFamily="34" charset="0"/>
              </a:rPr>
              <a:t>.  Debe dedicarse, </a:t>
            </a:r>
            <a:r>
              <a:rPr lang="es-ES_tradnl" sz="3600" i="1" u="sng" dirty="0" smtClean="0">
                <a:effectLst/>
                <a:latin typeface="Candara" panose="020E0502030303020204" pitchFamily="34" charset="0"/>
                <a:ea typeface="Candara" panose="020E0502030303020204" pitchFamily="34" charset="0"/>
                <a:cs typeface="Candara" panose="020E0502030303020204" pitchFamily="34" charset="0"/>
              </a:rPr>
              <a:t>únicamente</a:t>
            </a:r>
            <a:r>
              <a:rPr lang="es-ES_tradnl" sz="3600" i="1" dirty="0" smtClean="0">
                <a:effectLst/>
                <a:latin typeface="Candara" panose="020E0502030303020204" pitchFamily="34" charset="0"/>
                <a:ea typeface="Candara" panose="020E0502030303020204" pitchFamily="34" charset="0"/>
                <a:cs typeface="Candara" panose="020E0502030303020204" pitchFamily="34" charset="0"/>
              </a:rPr>
              <a:t>, para el sostén del ministerio evangélico.”.</a:t>
            </a:r>
            <a:r>
              <a:rPr lang="es-ES_tradnl" sz="3600" dirty="0" smtClean="0">
                <a:effectLst/>
                <a:latin typeface="Candara" panose="020E0502030303020204" pitchFamily="34" charset="0"/>
                <a:ea typeface="Candara" panose="020E0502030303020204" pitchFamily="34" charset="0"/>
                <a:cs typeface="Candara" panose="020E0502030303020204" pitchFamily="34" charset="0"/>
              </a:rPr>
              <a:t>  </a:t>
            </a:r>
            <a:r>
              <a:rPr lang="es-ES_tradnl" dirty="0" smtClean="0">
                <a:effectLst/>
                <a:latin typeface="Candara" panose="020E0502030303020204" pitchFamily="34" charset="0"/>
                <a:ea typeface="Candara" panose="020E0502030303020204" pitchFamily="34" charset="0"/>
                <a:cs typeface="Candara" panose="020E0502030303020204" pitchFamily="34" charset="0"/>
              </a:rPr>
              <a:t>Consejos sobre Mayordomía Cristiana, pág. 86. </a:t>
            </a:r>
            <a:endParaRPr lang="es-ES" dirty="0"/>
          </a:p>
        </p:txBody>
      </p:sp>
    </p:spTree>
    <p:extLst>
      <p:ext uri="{BB962C8B-B14F-4D97-AF65-F5344CB8AC3E}">
        <p14:creationId xmlns:p14="http://schemas.microsoft.com/office/powerpoint/2010/main" val="3419141800"/>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06073" y="697485"/>
            <a:ext cx="8190963" cy="1846659"/>
          </a:xfrm>
          <a:prstGeom prst="rect">
            <a:avLst/>
          </a:prstGeom>
        </p:spPr>
        <p:txBody>
          <a:bodyPr wrap="square">
            <a:spAutoFit/>
          </a:bodyPr>
          <a:lstStyle/>
          <a:p>
            <a:pPr algn="just">
              <a:spcAft>
                <a:spcPts val="0"/>
              </a:spcAft>
            </a:pPr>
            <a:r>
              <a:rPr lang="es-ES_tradnl"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a:t>
            </a:r>
            <a:endParaRPr lang="es-ES" sz="1600" dirty="0" smtClean="0">
              <a:solidFill>
                <a:srgbClr val="000000"/>
              </a:solidFill>
              <a:effectLst/>
              <a:uFill>
                <a:solidFill>
                  <a:srgbClr val="000000"/>
                </a:solidFill>
              </a:uFill>
              <a:latin typeface="Calibri" panose="020F0502020204030204" pitchFamily="34" charset="0"/>
              <a:ea typeface="Calibri" panose="020F0502020204030204" pitchFamily="34" charset="0"/>
            </a:endParaRPr>
          </a:p>
          <a:p>
            <a:pPr marL="342900" lvl="0" indent="-342900" fontAlgn="base">
              <a:spcAft>
                <a:spcPts val="0"/>
              </a:spcAft>
              <a:buFont typeface="+mj-lt"/>
              <a:buAutoNum type="alphaLcParenR"/>
            </a:pPr>
            <a:r>
              <a:rPr lang="es-ES_tradnl" sz="4800" u="sng" strike="noStrike" kern="0" spc="0" dirty="0" smtClean="0">
                <a:solidFill>
                  <a:srgbClr val="990033"/>
                </a:solidFill>
                <a:effectLst>
                  <a:outerShdw blurRad="38100" dist="38100" dir="2700000" algn="tl">
                    <a:srgbClr val="000000">
                      <a:alpha val="43137"/>
                    </a:srgbClr>
                  </a:outerShdw>
                </a:effectLst>
                <a:uFill>
                  <a:solidFill>
                    <a:srgbClr val="000000"/>
                  </a:solidFill>
                </a:uFill>
                <a:latin typeface="Optima"/>
                <a:ea typeface="Candara" panose="020E0502030303020204" pitchFamily="34" charset="0"/>
                <a:cs typeface="Candara" panose="020E0502030303020204" pitchFamily="34" charset="0"/>
              </a:rPr>
              <a:t> No  deben usarse para gastos de iglesia.</a:t>
            </a:r>
            <a:endParaRPr lang="es-ES" sz="4800" u="none" strike="noStrike" kern="0" spc="0" dirty="0">
              <a:solidFill>
                <a:srgbClr val="990033"/>
              </a:solidFill>
              <a:effectLst>
                <a:outerShdw blurRad="38100" dist="38100" dir="2700000" algn="tl">
                  <a:srgbClr val="000000">
                    <a:alpha val="43137"/>
                  </a:srgbClr>
                </a:outerShdw>
              </a:effectLst>
              <a:uFill>
                <a:solidFill>
                  <a:srgbClr val="000000"/>
                </a:solidFill>
              </a:uFill>
              <a:latin typeface="Optima"/>
              <a:ea typeface="Calibri" panose="020F0502020204030204" pitchFamily="34" charset="0"/>
            </a:endParaRPr>
          </a:p>
        </p:txBody>
      </p:sp>
      <p:sp>
        <p:nvSpPr>
          <p:cNvPr id="3" name="Rectángulo 2"/>
          <p:cNvSpPr/>
          <p:nvPr/>
        </p:nvSpPr>
        <p:spPr>
          <a:xfrm>
            <a:off x="1622737" y="2738684"/>
            <a:ext cx="9362941" cy="3416320"/>
          </a:xfrm>
          <a:prstGeom prst="rect">
            <a:avLst/>
          </a:prstGeom>
        </p:spPr>
        <p:txBody>
          <a:bodyPr wrap="square">
            <a:spAutoFit/>
          </a:bodyPr>
          <a:lstStyle/>
          <a:p>
            <a:pPr marL="285750" indent="-285750">
              <a:spcAft>
                <a:spcPts val="0"/>
              </a:spcAft>
              <a:buFont typeface="Wingdings" panose="05000000000000000000" pitchFamily="2" charset="2"/>
              <a:buChar char="ü"/>
            </a:pPr>
            <a:r>
              <a:rPr lang="es-ES_tradnl" sz="360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Es posible que alguien quiera usar los diezmos para los gastos normales de la iglesia.  Podría parecer inofensivo hacer esto ya que se trata de la misma obra, pero esto va en contra de la orden establecida por el Señor.  </a:t>
            </a:r>
            <a:endParaRPr lang="es-ES" sz="36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5101082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51020" y="2451769"/>
            <a:ext cx="7946419" cy="2554545"/>
          </a:xfrm>
          <a:prstGeom prst="rect">
            <a:avLst/>
          </a:prstGeom>
        </p:spPr>
        <p:txBody>
          <a:bodyPr wrap="square">
            <a:spAutoFit/>
          </a:bodyPr>
          <a:lstStyle/>
          <a:p>
            <a:pPr marL="342900" lvl="0" indent="-342900" fontAlgn="base">
              <a:spcAft>
                <a:spcPts val="0"/>
              </a:spcAft>
              <a:buFont typeface="Wingdings" panose="05000000000000000000" pitchFamily="2" charset="2"/>
              <a:buChar char="§"/>
            </a:pPr>
            <a:r>
              <a:rPr lang="es-ES_tradnl" sz="40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Construcción de templos.</a:t>
            </a:r>
            <a:endParaRPr lang="es-ES" sz="40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fontAlgn="base">
              <a:spcAft>
                <a:spcPts val="0"/>
              </a:spcAft>
              <a:buFont typeface="Wingdings" panose="05000000000000000000" pitchFamily="2" charset="2"/>
              <a:buChar char="§"/>
            </a:pPr>
            <a:r>
              <a:rPr lang="es-ES_tradnl" sz="40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Pago de servicios públicos.</a:t>
            </a:r>
            <a:endParaRPr lang="es-ES" sz="40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fontAlgn="base">
              <a:spcAft>
                <a:spcPts val="0"/>
              </a:spcAft>
              <a:buFont typeface="Wingdings" panose="05000000000000000000" pitchFamily="2" charset="2"/>
              <a:buChar char="§"/>
            </a:pPr>
            <a:r>
              <a:rPr lang="es-ES_tradnl" sz="40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Pago de empleados.</a:t>
            </a:r>
            <a:endParaRPr lang="es-ES" sz="40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fontAlgn="base">
              <a:spcAft>
                <a:spcPts val="0"/>
              </a:spcAft>
              <a:buFont typeface="Wingdings" panose="05000000000000000000" pitchFamily="2" charset="2"/>
              <a:buChar char="§"/>
            </a:pPr>
            <a:r>
              <a:rPr lang="es-ES_tradnl" sz="40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Pintura del templo.</a:t>
            </a:r>
            <a:endParaRPr lang="es-ES" sz="40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p:txBody>
      </p:sp>
      <p:sp>
        <p:nvSpPr>
          <p:cNvPr id="3" name="Rectángulo 2"/>
          <p:cNvSpPr/>
          <p:nvPr/>
        </p:nvSpPr>
        <p:spPr>
          <a:xfrm>
            <a:off x="862730" y="1273866"/>
            <a:ext cx="8534709" cy="707886"/>
          </a:xfrm>
          <a:prstGeom prst="rect">
            <a:avLst/>
          </a:prstGeom>
        </p:spPr>
        <p:txBody>
          <a:bodyPr wrap="none">
            <a:spAutoFit/>
          </a:bodyPr>
          <a:lstStyle/>
          <a:p>
            <a:pPr algn="just">
              <a:spcAft>
                <a:spcPts val="0"/>
              </a:spcAft>
            </a:pPr>
            <a:r>
              <a:rPr lang="es-ES_tradnl" sz="4000" u="sng" dirty="0" smtClean="0">
                <a:solidFill>
                  <a:srgbClr val="990033"/>
                </a:solidFill>
                <a:effectLst>
                  <a:outerShdw blurRad="38100" dist="38100" dir="2700000" algn="tl">
                    <a:srgbClr val="000000">
                      <a:alpha val="43137"/>
                    </a:srgbClr>
                  </a:outerShdw>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Por lo tanto, no  deben utilizarse para:</a:t>
            </a:r>
            <a:endParaRPr lang="es-ES" sz="4000" dirty="0" smtClean="0">
              <a:solidFill>
                <a:srgbClr val="990033"/>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1319504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61374" y="1225312"/>
            <a:ext cx="9427335" cy="4401205"/>
          </a:xfrm>
          <a:prstGeom prst="rect">
            <a:avLst/>
          </a:prstGeom>
        </p:spPr>
        <p:txBody>
          <a:bodyPr wrap="square">
            <a:spAutoFit/>
          </a:bodyPr>
          <a:lstStyle/>
          <a:p>
            <a:pPr marL="342900" lvl="0" indent="-342900" fontAlgn="base">
              <a:spcAft>
                <a:spcPts val="0"/>
              </a:spcAft>
              <a:buFont typeface="Wingdings" panose="05000000000000000000" pitchFamily="2" charset="2"/>
              <a:buChar char="§"/>
            </a:pPr>
            <a:r>
              <a:rPr lang="es-ES_tradnl" sz="40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Compra de sillas.</a:t>
            </a:r>
            <a:endParaRPr lang="es-ES" sz="40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fontAlgn="base">
              <a:spcAft>
                <a:spcPts val="0"/>
              </a:spcAft>
              <a:buFont typeface="Wingdings" panose="05000000000000000000" pitchFamily="2" charset="2"/>
              <a:buChar char="§"/>
            </a:pPr>
            <a:r>
              <a:rPr lang="es-ES_tradnl" sz="40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Ayuda a necesitados.</a:t>
            </a:r>
            <a:endParaRPr lang="es-ES" sz="40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fontAlgn="base">
              <a:spcAft>
                <a:spcPts val="0"/>
              </a:spcAft>
              <a:buFont typeface="Wingdings" panose="05000000000000000000" pitchFamily="2" charset="2"/>
              <a:buChar char="§"/>
            </a:pPr>
            <a:r>
              <a:rPr lang="es-ES_tradnl" sz="40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Compra de literaturas, incluyendo Biblias.</a:t>
            </a:r>
            <a:endParaRPr lang="es-ES" sz="40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fontAlgn="base">
              <a:spcAft>
                <a:spcPts val="0"/>
              </a:spcAft>
              <a:buFont typeface="Wingdings" panose="05000000000000000000" pitchFamily="2" charset="2"/>
              <a:buChar char="§"/>
            </a:pPr>
            <a:r>
              <a:rPr lang="es-ES_tradnl" sz="40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Pago de personas empleadas por la iglesia para realizar campañas.</a:t>
            </a:r>
            <a:endParaRPr lang="es-ES" sz="40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fontAlgn="base">
              <a:spcAft>
                <a:spcPts val="0"/>
              </a:spcAft>
              <a:buFont typeface="Wingdings" panose="05000000000000000000" pitchFamily="2" charset="2"/>
              <a:buChar char="§"/>
            </a:pPr>
            <a:r>
              <a:rPr lang="es-ES_tradnl" sz="40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Cualquier gasto adicional que la iglesia tenga.</a:t>
            </a:r>
            <a:endParaRPr lang="es-ES" sz="4000" u="none" strike="noStrike" kern="0" spc="0" dirty="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11402161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1065" y="1618016"/>
            <a:ext cx="10019763" cy="5078313"/>
          </a:xfrm>
          <a:prstGeom prst="rect">
            <a:avLst/>
          </a:prstGeom>
        </p:spPr>
        <p:txBody>
          <a:bodyPr wrap="square">
            <a:spAutoFit/>
          </a:bodyPr>
          <a:lstStyle/>
          <a:p>
            <a:pPr>
              <a:spcAft>
                <a:spcPts val="0"/>
              </a:spcAft>
            </a:pPr>
            <a:r>
              <a:rPr lang="es-ES_tradnl" sz="3600" i="1" dirty="0" smtClean="0">
                <a:solidFill>
                  <a:srgbClr val="000000"/>
                </a:solidFill>
                <a:uFill>
                  <a:solidFill>
                    <a:srgbClr val="000000"/>
                  </a:solidFill>
                </a:uFill>
                <a:latin typeface="Candara" panose="020E0502030303020204" pitchFamily="34" charset="0"/>
                <a:ea typeface="Candara" panose="020E0502030303020204" pitchFamily="34" charset="0"/>
                <a:cs typeface="Candara" panose="020E0502030303020204" pitchFamily="34" charset="0"/>
              </a:rPr>
              <a:t>“</a:t>
            </a:r>
            <a:r>
              <a:rPr lang="es-ES_tradnl" sz="36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El diezmo no es fondo para gastos de iglesia.  La porción que Dios se ha reservado no debe usarse para ningún otro propósito fuera del que él ha especificado.  Que nadie se sienta libre para retener sus diezmos a fin de usarlos según su propio juicio.  No debe emplearse en casos de emergencia, ni como parezca conveniente, aun </a:t>
            </a:r>
            <a:r>
              <a:rPr lang="es-ES_tradnl" sz="3600" i="1" u="sng"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en cosas que conciernan a la obra de Dios”.</a:t>
            </a:r>
            <a:r>
              <a:rPr lang="es-ES_tradnl" sz="36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CMC.pág.106  </a:t>
            </a:r>
            <a:endParaRPr lang="es-ES" sz="3600" dirty="0" smtClean="0">
              <a:solidFill>
                <a:srgbClr val="000000"/>
              </a:solidFill>
              <a:effectLst/>
              <a:uFill>
                <a:solidFill>
                  <a:srgbClr val="000000"/>
                </a:solidFill>
              </a:uFill>
              <a:latin typeface="Calibri" panose="020F0502020204030204" pitchFamily="34" charset="0"/>
              <a:ea typeface="Calibri" panose="020F0502020204030204" pitchFamily="34" charset="0"/>
            </a:endParaRPr>
          </a:p>
          <a:p>
            <a:pPr>
              <a:spcAft>
                <a:spcPts val="0"/>
              </a:spcAft>
            </a:pPr>
            <a:r>
              <a:rPr lang="es-ES_tradnl" sz="3600" b="1"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a:t>
            </a:r>
            <a:endParaRPr lang="es-ES" sz="36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
        <p:nvSpPr>
          <p:cNvPr id="3" name="CuadroTexto 2"/>
          <p:cNvSpPr txBox="1"/>
          <p:nvPr/>
        </p:nvSpPr>
        <p:spPr>
          <a:xfrm>
            <a:off x="1365160" y="787019"/>
            <a:ext cx="8551571" cy="830997"/>
          </a:xfrm>
          <a:prstGeom prst="rect">
            <a:avLst/>
          </a:prstGeom>
          <a:noFill/>
        </p:spPr>
        <p:txBody>
          <a:bodyPr wrap="square" rtlCol="0">
            <a:spAutoFit/>
          </a:bodyPr>
          <a:lstStyle/>
          <a:p>
            <a:r>
              <a:rPr lang="es-ES" sz="4800" dirty="0" smtClean="0">
                <a:solidFill>
                  <a:srgbClr val="990033"/>
                </a:solidFill>
                <a:effectLst>
                  <a:outerShdw blurRad="38100" dist="38100" dir="2700000" algn="tl">
                    <a:srgbClr val="000000">
                      <a:alpha val="43137"/>
                    </a:srgbClr>
                  </a:outerShdw>
                </a:effectLst>
                <a:latin typeface="Optima"/>
              </a:rPr>
              <a:t>El consejo inspirado nos dice:</a:t>
            </a:r>
            <a:endParaRPr lang="es-ES" sz="4800" dirty="0">
              <a:solidFill>
                <a:srgbClr val="990033"/>
              </a:solidFill>
              <a:effectLst>
                <a:outerShdw blurRad="38100" dist="38100" dir="2700000" algn="tl">
                  <a:srgbClr val="000000">
                    <a:alpha val="43137"/>
                  </a:srgbClr>
                </a:outerShdw>
              </a:effectLst>
              <a:latin typeface="Optima"/>
            </a:endParaRPr>
          </a:p>
        </p:txBody>
      </p:sp>
    </p:spTree>
    <p:extLst>
      <p:ext uri="{BB962C8B-B14F-4D97-AF65-F5344CB8AC3E}">
        <p14:creationId xmlns:p14="http://schemas.microsoft.com/office/powerpoint/2010/main" val="320564753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11368" y="1071142"/>
            <a:ext cx="9723549" cy="5078313"/>
          </a:xfrm>
          <a:prstGeom prst="rect">
            <a:avLst/>
          </a:prstGeom>
        </p:spPr>
        <p:txBody>
          <a:bodyPr wrap="square">
            <a:spAutoFit/>
          </a:bodyPr>
          <a:lstStyle/>
          <a:p>
            <a:pPr>
              <a:spcAft>
                <a:spcPts val="0"/>
              </a:spcAft>
            </a:pPr>
            <a:r>
              <a:rPr lang="es-ES_tradnl" sz="36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“Me ha sido dado un mensaje claro y bien definido para nuestro pueblo.  Se me ha pedido que les comunique que se está cometiendo un error al dedicar el diezmo a diferentes propósitos que, aunque son buenos en sí mismo, no son los objetivos para los cuales el Señor ha establecido el diezmo</a:t>
            </a:r>
            <a:r>
              <a:rPr lang="es-ES_tradnl" sz="3600" i="1" u="sng"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Los que hacen este uso del diezmo, se están apartando de las disposiciones del Señor y Dios los juzgará por esto</a:t>
            </a:r>
            <a:r>
              <a:rPr lang="es-ES_tradnl" sz="36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a:t>
            </a:r>
            <a:r>
              <a:rPr lang="es-ES_tradnl"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CMC. Pág.107. </a:t>
            </a:r>
            <a:endParaRPr lang="es-ES" sz="16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60261730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04552" y="1205892"/>
            <a:ext cx="9131121" cy="4524315"/>
          </a:xfrm>
          <a:prstGeom prst="rect">
            <a:avLst/>
          </a:prstGeom>
        </p:spPr>
        <p:txBody>
          <a:bodyPr wrap="square">
            <a:spAutoFit/>
          </a:bodyPr>
          <a:lstStyle/>
          <a:p>
            <a:pPr>
              <a:spcAft>
                <a:spcPts val="0"/>
              </a:spcAft>
            </a:pPr>
            <a:r>
              <a:rPr lang="es-ES_tradnl" sz="32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“Se comete un grave error cuando el diezmo se aparta del objetivo para el que ha sido designado: </a:t>
            </a:r>
            <a:r>
              <a:rPr lang="es-ES_tradnl" sz="3200" i="1" u="sng"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el sostén de los ministros</a:t>
            </a:r>
            <a:r>
              <a:rPr lang="es-ES_tradnl" sz="32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El diezmo es del Señor y los que interfieren con él serán castigados con la pérdida de su riqueza eterna, a menos que se arrepientan.  Que la obra no siga siendo limitada debido a que el diezmo ha sido apartado hacia diversos conductos que no tienen nada que ver con el fin al que Dios lo destinó”.  </a:t>
            </a:r>
            <a:r>
              <a:rPr lang="es-ES_tradnl" sz="3200" i="1" dirty="0" err="1"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CMC.pág</a:t>
            </a:r>
            <a:r>
              <a:rPr lang="es-ES_tradnl" sz="32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107. </a:t>
            </a:r>
            <a:endParaRPr lang="es-ES" sz="32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18603773"/>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87132" y="1660026"/>
            <a:ext cx="7830355" cy="3970318"/>
          </a:xfrm>
          <a:prstGeom prst="rect">
            <a:avLst/>
          </a:prstGeom>
        </p:spPr>
        <p:txBody>
          <a:bodyPr wrap="square">
            <a:spAutoFit/>
          </a:bodyPr>
          <a:lstStyle/>
          <a:p>
            <a:pPr algn="just">
              <a:spcAft>
                <a:spcPts val="0"/>
              </a:spcAft>
            </a:pPr>
            <a:r>
              <a:rPr lang="es-ES_tradnl" sz="36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“La porción que Dios se ha reservado no ha de ser dedicada a ningún otro propósito que el especificado por Él .  </a:t>
            </a:r>
            <a:r>
              <a:rPr lang="es-ES_tradnl" sz="3600" i="1" u="sng"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No se sienta nadie libre de retener sus diezmos, a fin de emplearlos según su criterio</a:t>
            </a:r>
            <a:r>
              <a:rPr lang="es-ES_tradnl" sz="36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O. E. pág. 237.</a:t>
            </a:r>
            <a:endParaRPr lang="es-ES" sz="3600" dirty="0" smtClean="0">
              <a:solidFill>
                <a:srgbClr val="000000"/>
              </a:solidFill>
              <a:effectLst/>
              <a:uFill>
                <a:solidFill>
                  <a:srgbClr val="000000"/>
                </a:solidFill>
              </a:uFill>
              <a:latin typeface="Calibri" panose="020F0502020204030204" pitchFamily="34" charset="0"/>
              <a:ea typeface="Calibri" panose="020F0502020204030204" pitchFamily="34" charset="0"/>
            </a:endParaRPr>
          </a:p>
          <a:p>
            <a:pPr algn="just">
              <a:spcAft>
                <a:spcPts val="0"/>
              </a:spcAft>
            </a:pPr>
            <a:r>
              <a:rPr lang="es-ES_tradnl" sz="36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a:t>
            </a:r>
            <a:endParaRPr lang="es-ES" sz="36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58588766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55313" y="1991709"/>
            <a:ext cx="8500056" cy="2862322"/>
          </a:xfrm>
          <a:prstGeom prst="rect">
            <a:avLst/>
          </a:prstGeom>
        </p:spPr>
        <p:txBody>
          <a:bodyPr wrap="square">
            <a:spAutoFit/>
          </a:bodyPr>
          <a:lstStyle/>
          <a:p>
            <a:pPr algn="just">
              <a:spcAft>
                <a:spcPts val="0"/>
              </a:spcAft>
            </a:pPr>
            <a:r>
              <a:rPr lang="es-ES_tradnl" sz="36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“Su pueblo de hoy ha de recordar que la casa de culto es propiedad del Señor, y que ha de ser escrupulosamente cuidada.  </a:t>
            </a:r>
            <a:r>
              <a:rPr lang="es-ES_tradnl" sz="3600" i="1" u="sng"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Pero los fondos para esta obra no han de provenir del diezmo</a:t>
            </a:r>
            <a:r>
              <a:rPr lang="es-ES_tradnl" sz="36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O. E.pág.238.</a:t>
            </a:r>
            <a:endParaRPr lang="es-ES" sz="36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100210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74253" y="1708374"/>
            <a:ext cx="7972023" cy="3416320"/>
          </a:xfrm>
          <a:prstGeom prst="rect">
            <a:avLst/>
          </a:prstGeom>
        </p:spPr>
        <p:txBody>
          <a:bodyPr wrap="square">
            <a:spAutoFit/>
          </a:bodyPr>
          <a:lstStyle/>
          <a:p>
            <a:pPr>
              <a:spcAft>
                <a:spcPts val="0"/>
              </a:spcAft>
            </a:pPr>
            <a:r>
              <a:rPr lang="es-ES_tradnl" sz="3600" i="1" dirty="0" smtClean="0">
                <a:solidFill>
                  <a:srgbClr val="000000"/>
                </a:solidFill>
                <a:effectLst/>
                <a:uFill>
                  <a:solidFill>
                    <a:srgbClr val="000000"/>
                  </a:solidFill>
                </a:uFill>
                <a:latin typeface="Candara" panose="020E0502030303020204" pitchFamily="34" charset="0"/>
                <a:ea typeface="Calibri" panose="020F0502020204030204" pitchFamily="34" charset="0"/>
              </a:rPr>
              <a:t>“Traed íntegramente los diezmos al alfolí para que haya alimento en mi casa, y probadme en esto, dice Jehová de los ejércitos, a ver si no abro yo las esclusas del cielo y no derramo sobre vosotros la bendición sin medida”.  Malaquías 3:10.</a:t>
            </a:r>
            <a:endParaRPr lang="es-ES" sz="36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77357532"/>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253803" y="874621"/>
            <a:ext cx="6521282" cy="1323439"/>
          </a:xfrm>
          <a:prstGeom prst="rect">
            <a:avLst/>
          </a:prstGeom>
        </p:spPr>
        <p:txBody>
          <a:bodyPr wrap="square">
            <a:spAutoFit/>
          </a:bodyPr>
          <a:lstStyle/>
          <a:p>
            <a:pPr lvl="0" algn="just" fontAlgn="base">
              <a:spcAft>
                <a:spcPts val="0"/>
              </a:spcAft>
            </a:pPr>
            <a:r>
              <a:rPr lang="es-ES_tradnl" sz="4000" u="sng" strike="noStrike" kern="0" spc="0" dirty="0" smtClean="0">
                <a:solidFill>
                  <a:srgbClr val="990033"/>
                </a:solidFill>
                <a:effectLst>
                  <a:outerShdw blurRad="38100" dist="38100" dir="2700000" algn="tl">
                    <a:srgbClr val="000000">
                      <a:alpha val="43137"/>
                    </a:srgbClr>
                  </a:outerShdw>
                </a:effectLst>
                <a:uFill>
                  <a:solidFill>
                    <a:srgbClr val="000000"/>
                  </a:solidFill>
                </a:uFill>
                <a:latin typeface="Optima"/>
                <a:ea typeface="Candara" panose="020E0502030303020204" pitchFamily="34" charset="0"/>
                <a:cs typeface="Candara" panose="020E0502030303020204" pitchFamily="34" charset="0"/>
              </a:rPr>
              <a:t>b) No deben usarse para ayuda a los pobres.</a:t>
            </a:r>
            <a:endParaRPr lang="es-ES" sz="4000" u="sng" strike="noStrike" kern="0" spc="0" dirty="0" smtClean="0">
              <a:solidFill>
                <a:srgbClr val="990033"/>
              </a:solidFill>
              <a:effectLst>
                <a:outerShdw blurRad="38100" dist="38100" dir="2700000" algn="tl">
                  <a:srgbClr val="000000">
                    <a:alpha val="43137"/>
                  </a:srgbClr>
                </a:outerShdw>
              </a:effectLst>
              <a:uFill>
                <a:solidFill>
                  <a:srgbClr val="000000"/>
                </a:solidFill>
              </a:uFill>
              <a:latin typeface="Optima"/>
              <a:ea typeface="Calibri" panose="020F0502020204030204" pitchFamily="34" charset="0"/>
            </a:endParaRPr>
          </a:p>
        </p:txBody>
      </p:sp>
      <p:sp>
        <p:nvSpPr>
          <p:cNvPr id="4" name="Rectángulo 3"/>
          <p:cNvSpPr/>
          <p:nvPr/>
        </p:nvSpPr>
        <p:spPr>
          <a:xfrm>
            <a:off x="1262130" y="2198060"/>
            <a:ext cx="8770513" cy="3416320"/>
          </a:xfrm>
          <a:prstGeom prst="rect">
            <a:avLst/>
          </a:prstGeom>
        </p:spPr>
        <p:txBody>
          <a:bodyPr wrap="square">
            <a:spAutoFit/>
          </a:bodyPr>
          <a:lstStyle/>
          <a:p>
            <a:r>
              <a:rPr lang="es-ES_tradnl" sz="3600" i="1" dirty="0" smtClean="0">
                <a:effectLst/>
                <a:latin typeface="Candara" panose="020E0502030303020204" pitchFamily="34" charset="0"/>
                <a:ea typeface="Candara" panose="020E0502030303020204" pitchFamily="34" charset="0"/>
                <a:cs typeface="Candara" panose="020E0502030303020204" pitchFamily="34" charset="0"/>
              </a:rPr>
              <a:t>’’El diezmo ha sido puesto aparte con un propósito especial.  </a:t>
            </a:r>
            <a:r>
              <a:rPr lang="es-ES_tradnl" sz="3600" i="1" u="sng" dirty="0" smtClean="0">
                <a:effectLst/>
                <a:latin typeface="Candara" panose="020E0502030303020204" pitchFamily="34" charset="0"/>
                <a:ea typeface="Candara" panose="020E0502030303020204" pitchFamily="34" charset="0"/>
                <a:cs typeface="Candara" panose="020E0502030303020204" pitchFamily="34" charset="0"/>
              </a:rPr>
              <a:t>No debe considerarse como un fondo para pobres.</a:t>
            </a:r>
            <a:r>
              <a:rPr lang="es-ES_tradnl" sz="3600" i="1" dirty="0" smtClean="0">
                <a:effectLst/>
                <a:latin typeface="Candara" panose="020E0502030303020204" pitchFamily="34" charset="0"/>
                <a:ea typeface="Candara" panose="020E0502030303020204" pitchFamily="34" charset="0"/>
                <a:cs typeface="Candara" panose="020E0502030303020204" pitchFamily="34" charset="0"/>
              </a:rPr>
              <a:t>  Debe dedicarse, especialmente, al sostén de los que predican el mensaje de Dios al mundo; y no hay que desviarlo de éste propósito.”CMC.pág.108</a:t>
            </a:r>
            <a:endParaRPr lang="es-ES" sz="3600" dirty="0"/>
          </a:p>
        </p:txBody>
      </p:sp>
    </p:spTree>
    <p:extLst>
      <p:ext uri="{BB962C8B-B14F-4D97-AF65-F5344CB8AC3E}">
        <p14:creationId xmlns:p14="http://schemas.microsoft.com/office/powerpoint/2010/main" val="106480448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71977" y="1453964"/>
            <a:ext cx="8809149" cy="3416320"/>
          </a:xfrm>
          <a:prstGeom prst="rect">
            <a:avLst/>
          </a:prstGeom>
        </p:spPr>
        <p:txBody>
          <a:bodyPr wrap="square">
            <a:spAutoFit/>
          </a:bodyPr>
          <a:lstStyle/>
          <a:p>
            <a:pPr algn="just">
              <a:spcAft>
                <a:spcPts val="0"/>
              </a:spcAft>
            </a:pPr>
            <a:r>
              <a:rPr lang="es-ES_tradnl" sz="3600" i="1" u="sng"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“Se me mostró que es un error emplear los diezmos para satisfacer los gastos ocasionales de la iglesia</a:t>
            </a:r>
            <a:r>
              <a:rPr lang="es-ES_tradnl" sz="36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Pero estáis robando a Dios cada vez que ponéis vuestras manos en la tesorería y extraéis fondos para satisfacer los gastos corrientes de la iglesia”.  CMC. Pág.108.</a:t>
            </a:r>
            <a:endParaRPr lang="es-ES" sz="36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3712780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907" y="2338250"/>
            <a:ext cx="10058400" cy="4426365"/>
          </a:xfrm>
          <a:prstGeom prst="rect">
            <a:avLst/>
          </a:prstGeom>
        </p:spPr>
      </p:pic>
    </p:spTree>
    <p:extLst>
      <p:ext uri="{BB962C8B-B14F-4D97-AF65-F5344CB8AC3E}">
        <p14:creationId xmlns:p14="http://schemas.microsoft.com/office/powerpoint/2010/main" val="2930855338"/>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7583" y="1428462"/>
            <a:ext cx="8268237" cy="3490186"/>
          </a:xfrm>
          <a:prstGeom prst="rect">
            <a:avLst/>
          </a:prstGeom>
        </p:spPr>
        <p:txBody>
          <a:bodyPr wrap="square">
            <a:spAutoFit/>
          </a:bodyPr>
          <a:lstStyle/>
          <a:p>
            <a:pPr marL="228600" indent="-228600">
              <a:lnSpc>
                <a:spcPct val="115000"/>
              </a:lnSpc>
              <a:spcAft>
                <a:spcPts val="0"/>
              </a:spcAft>
            </a:pPr>
            <a:r>
              <a:rPr lang="es-ES_tradnl"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a:t>
            </a:r>
            <a:r>
              <a:rPr lang="es-ES_tradnl" sz="32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Jehová, ¿</a:t>
            </a:r>
            <a:r>
              <a:rPr lang="fr-FR" sz="32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qui</a:t>
            </a:r>
            <a:r>
              <a:rPr lang="es-ES_tradnl" sz="3200" i="1" dirty="0" err="1"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én</a:t>
            </a:r>
            <a:r>
              <a:rPr lang="es-ES_tradnl" sz="32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habitará </a:t>
            </a:r>
            <a:r>
              <a:rPr lang="de-DE" sz="32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en tu Tabern</a:t>
            </a:r>
            <a:r>
              <a:rPr lang="es-ES_tradnl" sz="3200" i="1" dirty="0" err="1"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áculo</a:t>
            </a:r>
            <a:r>
              <a:rPr lang="es-ES_tradnl" sz="32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a:t>
            </a:r>
            <a:r>
              <a:rPr lang="fr-FR" sz="32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qui</a:t>
            </a:r>
            <a:r>
              <a:rPr lang="es-ES_tradnl" sz="3200" i="1" dirty="0" err="1"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én</a:t>
            </a:r>
            <a:r>
              <a:rPr lang="es-ES_tradnl" sz="32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morará </a:t>
            </a:r>
            <a:r>
              <a:rPr lang="fr-FR" sz="32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en tu monte </a:t>
            </a:r>
            <a:r>
              <a:rPr lang="fr-FR" sz="3200" i="1" dirty="0" err="1"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santo</a:t>
            </a:r>
            <a:r>
              <a:rPr lang="fr-FR" sz="32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a:t>
            </a:r>
            <a:r>
              <a:rPr lang="es-ES" sz="3200" dirty="0">
                <a:solidFill>
                  <a:srgbClr val="000000"/>
                </a:solidFill>
                <a:uFill>
                  <a:solidFill>
                    <a:srgbClr val="000000"/>
                  </a:solidFill>
                </a:uFill>
                <a:latin typeface="Calibri" panose="020F0502020204030204" pitchFamily="34" charset="0"/>
                <a:ea typeface="Candara" panose="020E0502030303020204" pitchFamily="34" charset="0"/>
              </a:rPr>
              <a:t> </a:t>
            </a:r>
            <a:r>
              <a:rPr lang="es-ES_tradnl" sz="32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El que anda en integridad y hace justicia; el que habla verdad en su corazón; el que no calumnia con su lengua, ni hace mal a su prójimo, </a:t>
            </a:r>
            <a:r>
              <a:rPr lang="es-ES_tradnl" sz="3200" i="1" u="sng"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ni admite reproche alguno contra su vecino</a:t>
            </a:r>
            <a:r>
              <a:rPr lang="es-ES_tradnl" sz="32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a:t>
            </a:r>
            <a:r>
              <a:rPr lang="es-ES_tradnl"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Salmos 15:1-3.</a:t>
            </a:r>
            <a:endParaRPr lang="es-ES" sz="16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78130349"/>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8946" y="1820704"/>
            <a:ext cx="8268237" cy="3970318"/>
          </a:xfrm>
          <a:prstGeom prst="rect">
            <a:avLst/>
          </a:prstGeom>
        </p:spPr>
        <p:txBody>
          <a:bodyPr wrap="square">
            <a:spAutoFit/>
          </a:bodyPr>
          <a:lstStyle/>
          <a:p>
            <a:pPr marL="342900" lvl="0" indent="-342900" fontAlgn="base">
              <a:spcAft>
                <a:spcPts val="0"/>
              </a:spcAft>
              <a:buFont typeface="Wingdings" panose="05000000000000000000" pitchFamily="2" charset="2"/>
              <a:buChar char="§"/>
            </a:pPr>
            <a:r>
              <a:rPr lang="es-ES_tradnl" sz="36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No dé credibilidad a todo lo que escucha.</a:t>
            </a:r>
            <a:endParaRPr lang="es-ES" sz="36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fontAlgn="base">
              <a:spcAft>
                <a:spcPts val="0"/>
              </a:spcAft>
              <a:buFont typeface="Wingdings" panose="05000000000000000000" pitchFamily="2" charset="2"/>
              <a:buChar char="§"/>
            </a:pPr>
            <a:r>
              <a:rPr lang="es-ES_tradnl" sz="36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No permita que otro condicione su pensamiento, inyectándole informaciones falsas.</a:t>
            </a:r>
            <a:endParaRPr lang="es-ES" sz="36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fontAlgn="base">
              <a:spcAft>
                <a:spcPts val="0"/>
              </a:spcAft>
              <a:buFont typeface="Wingdings" panose="05000000000000000000" pitchFamily="2" charset="2"/>
              <a:buChar char="§"/>
            </a:pPr>
            <a:r>
              <a:rPr lang="es-ES_tradnl" sz="36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Permítase usted mismo conocer la verdad: investigue, pregunte, conozca.</a:t>
            </a:r>
            <a:endParaRPr lang="es-ES" sz="36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p:txBody>
      </p:sp>
      <p:sp>
        <p:nvSpPr>
          <p:cNvPr id="3" name="CuadroTexto 2"/>
          <p:cNvSpPr txBox="1"/>
          <p:nvPr/>
        </p:nvSpPr>
        <p:spPr>
          <a:xfrm>
            <a:off x="3181082" y="656822"/>
            <a:ext cx="4043966" cy="1015663"/>
          </a:xfrm>
          <a:prstGeom prst="rect">
            <a:avLst/>
          </a:prstGeom>
          <a:noFill/>
        </p:spPr>
        <p:txBody>
          <a:bodyPr wrap="square" rtlCol="0">
            <a:spAutoFit/>
          </a:bodyPr>
          <a:lstStyle/>
          <a:p>
            <a:r>
              <a:rPr lang="es-ES" sz="6000" u="sng" dirty="0" smtClean="0">
                <a:solidFill>
                  <a:srgbClr val="990033"/>
                </a:solidFill>
                <a:effectLst>
                  <a:outerShdw blurRad="38100" dist="38100" dir="2700000" algn="tl">
                    <a:srgbClr val="000000">
                      <a:alpha val="43137"/>
                    </a:srgbClr>
                  </a:outerShdw>
                </a:effectLst>
                <a:latin typeface="Optima"/>
              </a:rPr>
              <a:t>Recuerde:</a:t>
            </a:r>
            <a:endParaRPr lang="es-ES" sz="6000" u="sng" dirty="0">
              <a:solidFill>
                <a:srgbClr val="990033"/>
              </a:solidFill>
              <a:effectLst>
                <a:outerShdw blurRad="38100" dist="38100" dir="2700000" algn="tl">
                  <a:srgbClr val="000000">
                    <a:alpha val="43137"/>
                  </a:srgbClr>
                </a:outerShdw>
              </a:effectLst>
              <a:latin typeface="Optima"/>
            </a:endParaRPr>
          </a:p>
        </p:txBody>
      </p:sp>
    </p:spTree>
    <p:extLst>
      <p:ext uri="{BB962C8B-B14F-4D97-AF65-F5344CB8AC3E}">
        <p14:creationId xmlns:p14="http://schemas.microsoft.com/office/powerpoint/2010/main" val="408613004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56067" y="1163880"/>
            <a:ext cx="8847787" cy="4524315"/>
          </a:xfrm>
          <a:prstGeom prst="rect">
            <a:avLst/>
          </a:prstGeom>
        </p:spPr>
        <p:txBody>
          <a:bodyPr wrap="square">
            <a:spAutoFit/>
          </a:bodyPr>
          <a:lstStyle/>
          <a:p>
            <a:pPr marL="342900" lvl="0" indent="-342900" fontAlgn="base">
              <a:spcAft>
                <a:spcPts val="0"/>
              </a:spcAft>
              <a:buFont typeface="Wingdings" panose="05000000000000000000" pitchFamily="2" charset="2"/>
              <a:buChar char="§"/>
            </a:pPr>
            <a:r>
              <a:rPr lang="es-ES_tradnl" sz="36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No arriesgue su salvación creyendo lo que no le consta.</a:t>
            </a:r>
            <a:endParaRPr lang="es-ES" sz="36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fontAlgn="base">
              <a:spcAft>
                <a:spcPts val="0"/>
              </a:spcAft>
              <a:buFont typeface="Wingdings" panose="05000000000000000000" pitchFamily="2" charset="2"/>
              <a:buChar char="§"/>
            </a:pPr>
            <a:r>
              <a:rPr lang="es-ES_tradnl" sz="36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Como miembro de la iglesia, usted puede conocer todo acerca del verdadero manejo de los fondos que son depositados en la iglesia.</a:t>
            </a:r>
            <a:endParaRPr lang="es-ES" sz="36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fontAlgn="base">
              <a:spcAft>
                <a:spcPts val="0"/>
              </a:spcAft>
              <a:buFont typeface="Wingdings" panose="05000000000000000000" pitchFamily="2" charset="2"/>
              <a:buChar char="§"/>
            </a:pPr>
            <a:r>
              <a:rPr lang="es-ES_tradnl" sz="36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Cuídese de la calumnia y no permita que se destruyan vidas en su presencia.</a:t>
            </a:r>
            <a:endParaRPr lang="es-ES" sz="3600" u="none" strike="noStrike" kern="0" spc="0" dirty="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70169779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20461" y="1630895"/>
            <a:ext cx="8706119" cy="3416320"/>
          </a:xfrm>
          <a:prstGeom prst="rect">
            <a:avLst/>
          </a:prstGeom>
        </p:spPr>
        <p:txBody>
          <a:bodyPr wrap="square">
            <a:spAutoFit/>
          </a:bodyPr>
          <a:lstStyle/>
          <a:p>
            <a:pPr algn="just">
              <a:spcAft>
                <a:spcPts val="0"/>
              </a:spcAft>
            </a:pPr>
            <a:r>
              <a:rPr lang="es-ES_tradnl" sz="36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“Algunos han estado descontentos y han dicho: no pagaré más mi diezmo porque no tengo confianza en el modo en que se manejan las cosas en el centro de la obra.  Pero ¿Robaréis a Dios porque os parezca que la dirección de la obra no es correcta?  </a:t>
            </a:r>
            <a:endParaRPr lang="es-ES" sz="36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49874593"/>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36371" y="1798320"/>
            <a:ext cx="8165206" cy="3416320"/>
          </a:xfrm>
          <a:prstGeom prst="rect">
            <a:avLst/>
          </a:prstGeom>
        </p:spPr>
        <p:txBody>
          <a:bodyPr wrap="square">
            <a:spAutoFit/>
          </a:bodyPr>
          <a:lstStyle/>
          <a:p>
            <a:pPr algn="just">
              <a:spcAft>
                <a:spcPts val="0"/>
              </a:spcAft>
            </a:pPr>
            <a:r>
              <a:rPr lang="es-ES_tradnl" sz="36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Presentad vuestras quejas, clara y abiertamente, con el debido espíritu a quienes incumba... Pero no os retiréis de la obra de Dios, ni os demostréis infieles, porque otros no estén haciendo lo correcto” .O.E. Pág.239 </a:t>
            </a:r>
            <a:endParaRPr lang="es-ES" sz="36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56931859"/>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068" y="2328279"/>
            <a:ext cx="7584081" cy="4529721"/>
          </a:xfrm>
          <a:prstGeom prst="rect">
            <a:avLst/>
          </a:prstGeom>
        </p:spPr>
      </p:pic>
    </p:spTree>
    <p:extLst>
      <p:ext uri="{BB962C8B-B14F-4D97-AF65-F5344CB8AC3E}">
        <p14:creationId xmlns:p14="http://schemas.microsoft.com/office/powerpoint/2010/main" val="2369683438"/>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50003" y="1147214"/>
            <a:ext cx="8963698" cy="5016758"/>
          </a:xfrm>
          <a:prstGeom prst="rect">
            <a:avLst/>
          </a:prstGeom>
        </p:spPr>
        <p:txBody>
          <a:bodyPr wrap="square">
            <a:spAutoFit/>
          </a:bodyPr>
          <a:lstStyle/>
          <a:p>
            <a:pPr marL="342900" lvl="0" indent="-342900" fontAlgn="base">
              <a:spcAft>
                <a:spcPts val="0"/>
              </a:spcAft>
              <a:buFont typeface="Wingdings" panose="05000000000000000000" pitchFamily="2" charset="2"/>
              <a:buChar char="§"/>
            </a:pPr>
            <a:r>
              <a:rPr lang="es-ES_tradnl" sz="32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Cuando obtenga alguna ganancia, lo primero que usted debe hacer es apartar los diezmos del Señor.</a:t>
            </a:r>
            <a:endParaRPr lang="es-ES" sz="32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fontAlgn="base">
              <a:spcAft>
                <a:spcPts val="0"/>
              </a:spcAft>
              <a:buFont typeface="Wingdings" panose="05000000000000000000" pitchFamily="2" charset="2"/>
              <a:buChar char="§"/>
            </a:pPr>
            <a:r>
              <a:rPr lang="es-ES_tradnl" sz="32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Lleve sus diezmos a la iglesia; no los entregue a personas particulares por el solo hecho de que predican la Palabra.  Ésta no es la orientación bíblica.</a:t>
            </a:r>
            <a:endParaRPr lang="es-ES" sz="32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fontAlgn="base">
              <a:spcAft>
                <a:spcPts val="0"/>
              </a:spcAft>
              <a:buFont typeface="Wingdings" panose="05000000000000000000" pitchFamily="2" charset="2"/>
              <a:buChar char="§"/>
            </a:pPr>
            <a:r>
              <a:rPr lang="es-ES_tradnl" sz="32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Sea consciente de que su compromiso con Dios termina cuando usted deposita los diezmos en la iglesia.</a:t>
            </a:r>
            <a:endParaRPr lang="es-ES" sz="32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42047913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099" y="2048437"/>
            <a:ext cx="8748518" cy="4718713"/>
          </a:xfrm>
          <a:prstGeom prst="rect">
            <a:avLst/>
          </a:prstGeom>
        </p:spPr>
      </p:pic>
    </p:spTree>
    <p:extLst>
      <p:ext uri="{BB962C8B-B14F-4D97-AF65-F5344CB8AC3E}">
        <p14:creationId xmlns:p14="http://schemas.microsoft.com/office/powerpoint/2010/main" val="166252299"/>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04552" y="1237367"/>
            <a:ext cx="8925059" cy="4524315"/>
          </a:xfrm>
          <a:prstGeom prst="rect">
            <a:avLst/>
          </a:prstGeom>
        </p:spPr>
        <p:txBody>
          <a:bodyPr wrap="square">
            <a:spAutoFit/>
          </a:bodyPr>
          <a:lstStyle/>
          <a:p>
            <a:pPr marL="342900" lvl="0" indent="-342900" algn="just" fontAlgn="base">
              <a:spcAft>
                <a:spcPts val="0"/>
              </a:spcAft>
              <a:buFont typeface="Wingdings" panose="05000000000000000000" pitchFamily="2" charset="2"/>
              <a:buChar char="§"/>
            </a:pPr>
            <a:r>
              <a:rPr lang="es-ES_tradnl" sz="36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Ese dinero no es una donación, ya que le pertenece a Dios; usted lo que está es devolviéndolo a su legítimo dueño.</a:t>
            </a:r>
            <a:endParaRPr lang="es-ES" sz="36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lgn="just" fontAlgn="base">
              <a:spcAft>
                <a:spcPts val="0"/>
              </a:spcAft>
              <a:buFont typeface="Wingdings" panose="05000000000000000000" pitchFamily="2" charset="2"/>
              <a:buChar char="§"/>
            </a:pPr>
            <a:r>
              <a:rPr lang="es-ES_tradnl" sz="36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Recuerde que lo que Dios mira es la fidelidad y no la cantidad.</a:t>
            </a:r>
            <a:endParaRPr lang="es-ES" sz="36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lgn="just" fontAlgn="base">
              <a:spcAft>
                <a:spcPts val="0"/>
              </a:spcAft>
              <a:buFont typeface="Wingdings" panose="05000000000000000000" pitchFamily="2" charset="2"/>
              <a:buChar char="§"/>
            </a:pPr>
            <a:r>
              <a:rPr lang="es-ES_tradnl" sz="36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Sea fiel en lo poco o en lo mucho, pero sea fiel a Dios, independientemente del monto de sus diezmos.</a:t>
            </a:r>
            <a:endParaRPr lang="es-ES" sz="36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9179071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56068" y="1288882"/>
            <a:ext cx="9311425" cy="4524315"/>
          </a:xfrm>
          <a:prstGeom prst="rect">
            <a:avLst/>
          </a:prstGeom>
        </p:spPr>
        <p:txBody>
          <a:bodyPr wrap="square">
            <a:spAutoFit/>
          </a:bodyPr>
          <a:lstStyle/>
          <a:p>
            <a:pPr marL="342900" lvl="0" indent="-342900" algn="just" fontAlgn="base">
              <a:spcAft>
                <a:spcPts val="0"/>
              </a:spcAft>
              <a:buFont typeface="Wingdings" panose="05000000000000000000" pitchFamily="2" charset="2"/>
              <a:buChar char="§"/>
            </a:pPr>
            <a:r>
              <a:rPr lang="es-ES_tradnl" sz="32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Devuelva sus diezmos con alegría y gratitud. </a:t>
            </a:r>
            <a:endParaRPr lang="es-ES" sz="32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lgn="just" fontAlgn="base">
              <a:spcAft>
                <a:spcPts val="0"/>
              </a:spcAft>
              <a:buFont typeface="Wingdings" panose="05000000000000000000" pitchFamily="2" charset="2"/>
              <a:buChar char="§"/>
            </a:pPr>
            <a:r>
              <a:rPr lang="es-ES_tradnl" sz="32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No olvide que llevar sus diezmos a la iglesia es un acto de adoración y debe hacerlo con reverencia y con un corazón contrito y humillado.</a:t>
            </a:r>
            <a:endParaRPr lang="es-ES" sz="32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lgn="just" fontAlgn="base">
              <a:spcAft>
                <a:spcPts val="0"/>
              </a:spcAft>
              <a:buFont typeface="Wingdings" panose="05000000000000000000" pitchFamily="2" charset="2"/>
              <a:buChar char="§"/>
            </a:pPr>
            <a:r>
              <a:rPr lang="es-ES_tradnl" sz="32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Siéntase feliz de poder cooperar con el desarrollo y crecimiento de la obra.</a:t>
            </a:r>
            <a:endParaRPr lang="es-ES" sz="3200" u="none" strike="noStrike" kern="0" spc="0" dirty="0" smtClean="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lgn="just" fontAlgn="base">
              <a:spcAft>
                <a:spcPts val="0"/>
              </a:spcAft>
              <a:buFont typeface="Wingdings" panose="05000000000000000000" pitchFamily="2" charset="2"/>
              <a:buChar char="§"/>
            </a:pPr>
            <a:r>
              <a:rPr lang="es-ES_tradnl" sz="3200" u="none" strike="noStrike" kern="0" spc="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Recuerde el Salmo 20, y tenga la seguridad de que esa promesa se cumplirá en usted si es un cristiano fiel.</a:t>
            </a:r>
            <a:endParaRPr lang="es-ES" sz="3200" u="none" strike="noStrike" kern="0" spc="0" dirty="0">
              <a:solidFill>
                <a:srgbClr val="000000"/>
              </a:solidFill>
              <a:effectLst/>
              <a:uFill>
                <a:solidFill>
                  <a:srgbClr val="000000"/>
                </a:solidFill>
              </a:uFill>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168009900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rot="20291298">
            <a:off x="-3444" y="2774822"/>
            <a:ext cx="12198888" cy="1308357"/>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Calibri"/>
                <a:ea typeface="Calibri"/>
                <a:cs typeface="Calibri"/>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Calibri"/>
                <a:ea typeface="Calibri"/>
                <a:cs typeface="Calibri"/>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Calibri"/>
                <a:ea typeface="Calibri"/>
                <a:cs typeface="Calibri"/>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chemeClr val="accent4"/>
                </a:solidFill>
                <a:effectLst/>
                <a:uFillTx/>
                <a:latin typeface="Calibri"/>
                <a:ea typeface="Calibri"/>
                <a:cs typeface="Calibri"/>
                <a:sym typeface="Calibri"/>
              </a:defRPr>
            </a:lvl9pPr>
          </a:lstStyle>
          <a:p>
            <a:pPr hangingPunct="1"/>
            <a:r>
              <a:rPr lang="es-ES" sz="6500" b="1" dirty="0" smtClean="0">
                <a:solidFill>
                  <a:schemeClr val="accent2">
                    <a:lumMod val="50000"/>
                  </a:schemeClr>
                </a:solidFill>
                <a:latin typeface="Felix Titling" charset="0"/>
                <a:ea typeface="Felix Titling" charset="0"/>
                <a:cs typeface="Felix Titling" charset="0"/>
              </a:rPr>
              <a:t>Bendiciones para todos</a:t>
            </a:r>
            <a:endParaRPr lang="es-ES_tradnl" sz="6500" b="1" dirty="0">
              <a:solidFill>
                <a:schemeClr val="accent2">
                  <a:lumMod val="50000"/>
                </a:schemeClr>
              </a:solidFill>
              <a:latin typeface="Felix Titling" charset="0"/>
              <a:ea typeface="Felix Titling" charset="0"/>
              <a:cs typeface="Felix Titling" charset="0"/>
            </a:endParaRPr>
          </a:p>
        </p:txBody>
      </p:sp>
    </p:spTree>
    <p:extLst>
      <p:ext uri="{BB962C8B-B14F-4D97-AF65-F5344CB8AC3E}">
        <p14:creationId xmlns:p14="http://schemas.microsoft.com/office/powerpoint/2010/main" val="2816120562"/>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15921" y="1714504"/>
            <a:ext cx="7366715" cy="3416320"/>
          </a:xfrm>
          <a:prstGeom prst="rect">
            <a:avLst/>
          </a:prstGeom>
        </p:spPr>
        <p:txBody>
          <a:bodyPr wrap="square">
            <a:spAutoFit/>
          </a:bodyPr>
          <a:lstStyle/>
          <a:p>
            <a:pPr algn="just">
              <a:spcAft>
                <a:spcPts val="0"/>
              </a:spcAft>
            </a:pPr>
            <a:r>
              <a:rPr lang="es-ES_tradnl" sz="36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“Que la Iglesia designe a Pastores y ancianos que se hayan consagrado al Señor Jesús, y que esos hombres comprendan que se elige a dirigentes que se desempeñarán fielmente en la obra de reunir el diezmo... </a:t>
            </a:r>
            <a:endParaRPr lang="es-ES" sz="36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73540814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17433" y="1236371"/>
            <a:ext cx="9298544" cy="4278094"/>
          </a:xfrm>
          <a:prstGeom prst="rect">
            <a:avLst/>
          </a:prstGeom>
        </p:spPr>
        <p:txBody>
          <a:bodyPr wrap="square">
            <a:spAutoFit/>
          </a:bodyPr>
          <a:lstStyle/>
          <a:p>
            <a:pPr>
              <a:spcAft>
                <a:spcPts val="0"/>
              </a:spcAft>
            </a:pPr>
            <a:r>
              <a:rPr lang="es-ES_tradnl" sz="36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Si dejan de destacar ante la Iglesia la importancia de devolver a Dios lo que le pertenece, si no se preocupan de que los dirigentes de Iglesia que dependen de ellos sean fieles, y de que el diezmo sea llevado a la tesorería, están en peligro.  Están descuidando un asunto que implica una bendición  o una maldición para la iglesia”</a:t>
            </a:r>
            <a:r>
              <a:rPr lang="es-ES_tradnl" sz="360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a:t>
            </a:r>
            <a:r>
              <a:rPr lang="es-ES_tradnl" sz="200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Consejo sobre Mayordomía Cristiana, págs. 111,112. </a:t>
            </a:r>
            <a:endParaRPr lang="es-ES" sz="20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099133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13645" y="1102861"/>
            <a:ext cx="8139448" cy="4524315"/>
          </a:xfrm>
          <a:prstGeom prst="rect">
            <a:avLst/>
          </a:prstGeom>
        </p:spPr>
        <p:txBody>
          <a:bodyPr wrap="square">
            <a:spAutoFit/>
          </a:bodyPr>
          <a:lstStyle/>
          <a:p>
            <a:pPr>
              <a:spcAft>
                <a:spcPts val="0"/>
              </a:spcAft>
            </a:pPr>
            <a:r>
              <a:rPr lang="es-ES_tradnl" sz="36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“Los ancianos y dirigentes de la Iglesia tienen el deber de instruir a la gente acerca de este asunto tan importante, y deben poner orden en las cosas.  Los que ocupan cargos de responsabilidad en la Iglesia, no deben ser negligentes, sino que deben preocuparse de que los miembros sean fieles en el cumplimiento de su deber.  </a:t>
            </a:r>
            <a:endParaRPr lang="es-ES" sz="36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1489729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48496" y="1885510"/>
            <a:ext cx="7289442" cy="3170099"/>
          </a:xfrm>
          <a:prstGeom prst="rect">
            <a:avLst/>
          </a:prstGeom>
        </p:spPr>
        <p:txBody>
          <a:bodyPr wrap="square">
            <a:spAutoFit/>
          </a:bodyPr>
          <a:lstStyle/>
          <a:p>
            <a:pPr>
              <a:spcAft>
                <a:spcPts val="0"/>
              </a:spcAft>
            </a:pPr>
            <a:r>
              <a:rPr lang="es-ES_tradnl" sz="40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Que los ancianos de Iglesia insten a sus miembros acerca de la necesidad de ser fieles en el pago de las promesas, los diezmos y las ofrendas”. </a:t>
            </a:r>
            <a:r>
              <a:rPr lang="es-ES_tradnl" sz="4000"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C.M.C. Pág. 111 </a:t>
            </a:r>
            <a:endParaRPr lang="es-ES" sz="40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0996976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213" y="2273411"/>
            <a:ext cx="8955800" cy="4584589"/>
          </a:xfrm>
          <a:prstGeom prst="rect">
            <a:avLst/>
          </a:prstGeom>
        </p:spPr>
      </p:pic>
    </p:spTree>
    <p:extLst>
      <p:ext uri="{BB962C8B-B14F-4D97-AF65-F5344CB8AC3E}">
        <p14:creationId xmlns:p14="http://schemas.microsoft.com/office/powerpoint/2010/main" val="49593733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71223" y="1186677"/>
            <a:ext cx="7881870" cy="4801314"/>
          </a:xfrm>
          <a:prstGeom prst="rect">
            <a:avLst/>
          </a:prstGeom>
        </p:spPr>
        <p:txBody>
          <a:bodyPr wrap="square">
            <a:spAutoFit/>
          </a:bodyPr>
          <a:lstStyle/>
          <a:p>
            <a:pPr>
              <a:spcAft>
                <a:spcPts val="0"/>
              </a:spcAft>
            </a:pPr>
            <a:r>
              <a:rPr lang="es-ES_tradnl" sz="3600"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“Y he aquí yo he dado a los hijos de Leví todos los diezmos en Israel por heredad, por su ministerio, por cuanto ellos sirven en el ministerio del tabernáculo de reunión.  Porque a los Levitas he dado por heredad los diezmos de los hijos de Israel, que ofrecerán a Jehová en ofrendas...” </a:t>
            </a:r>
            <a:r>
              <a:rPr lang="es-ES_tradnl"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Números 18: 21-24.</a:t>
            </a:r>
            <a:endParaRPr lang="es-ES" sz="1600" dirty="0" smtClean="0">
              <a:solidFill>
                <a:srgbClr val="000000"/>
              </a:solidFill>
              <a:effectLst/>
              <a:uFill>
                <a:solidFill>
                  <a:srgbClr val="000000"/>
                </a:solidFill>
              </a:uFill>
              <a:latin typeface="Calibri" panose="020F0502020204030204" pitchFamily="34" charset="0"/>
              <a:ea typeface="Calibri" panose="020F0502020204030204" pitchFamily="34" charset="0"/>
            </a:endParaRPr>
          </a:p>
          <a:p>
            <a:pPr algn="just">
              <a:spcAft>
                <a:spcPts val="0"/>
              </a:spcAft>
            </a:pPr>
            <a:r>
              <a:rPr lang="es-ES_tradnl" i="1" dirty="0" smtClean="0">
                <a:solidFill>
                  <a:srgbClr val="000000"/>
                </a:solidFill>
                <a:effectLst/>
                <a:uFill>
                  <a:solidFill>
                    <a:srgbClr val="000000"/>
                  </a:solidFill>
                </a:uFill>
                <a:latin typeface="Candara" panose="020E0502030303020204" pitchFamily="34" charset="0"/>
                <a:ea typeface="Candara" panose="020E0502030303020204" pitchFamily="34" charset="0"/>
                <a:cs typeface="Candara" panose="020E0502030303020204" pitchFamily="34" charset="0"/>
              </a:rPr>
              <a:t> </a:t>
            </a:r>
            <a:endParaRPr lang="es-ES" sz="1600" dirty="0">
              <a:solidFill>
                <a:srgbClr val="000000"/>
              </a:solidFill>
              <a:effectLst/>
              <a:uFill>
                <a:solidFill>
                  <a:srgbClr val="000000"/>
                </a:solidFill>
              </a:u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73918304"/>
      </p:ext>
    </p:extLst>
  </p:cSld>
  <p:clrMapOvr>
    <a:masterClrMapping/>
  </p:clrMapOvr>
  <p:transition spd="med"/>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1452</Words>
  <Application>Microsoft Office PowerPoint</Application>
  <PresentationFormat>Panorámica</PresentationFormat>
  <Paragraphs>57</Paragraphs>
  <Slides>32</Slides>
  <Notes>0</Notes>
  <HiddenSlides>0</HiddenSlides>
  <MMClips>0</MMClips>
  <ScaleCrop>false</ScaleCrop>
  <HeadingPairs>
    <vt:vector size="6" baseType="variant">
      <vt:variant>
        <vt:lpstr>Fuentes usadas</vt:lpstr>
      </vt:variant>
      <vt:variant>
        <vt:i4>11</vt:i4>
      </vt:variant>
      <vt:variant>
        <vt:lpstr>Tema</vt:lpstr>
      </vt:variant>
      <vt:variant>
        <vt:i4>2</vt:i4>
      </vt:variant>
      <vt:variant>
        <vt:lpstr>Títulos de diapositiva</vt:lpstr>
      </vt:variant>
      <vt:variant>
        <vt:i4>32</vt:i4>
      </vt:variant>
    </vt:vector>
  </HeadingPairs>
  <TitlesOfParts>
    <vt:vector size="45" baseType="lpstr">
      <vt:lpstr>Arial Unicode MS</vt:lpstr>
      <vt:lpstr>Arial</vt:lpstr>
      <vt:lpstr>Calibri</vt:lpstr>
      <vt:lpstr>Calibri Light</vt:lpstr>
      <vt:lpstr>Candara</vt:lpstr>
      <vt:lpstr>Felix Titling</vt:lpstr>
      <vt:lpstr>Optima</vt:lpstr>
      <vt:lpstr>Pristina</vt:lpstr>
      <vt:lpstr>Times New Roman</vt:lpstr>
      <vt:lpstr>Trebuchet MS</vt:lpstr>
      <vt:lpstr>Wingdings</vt: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Diego</dc:creator>
  <cp:lastModifiedBy>Diego</cp:lastModifiedBy>
  <cp:revision>13</cp:revision>
  <dcterms:created xsi:type="dcterms:W3CDTF">2017-02-13T20:13:11Z</dcterms:created>
  <dcterms:modified xsi:type="dcterms:W3CDTF">2017-02-28T22:06:27Z</dcterms:modified>
</cp:coreProperties>
</file>