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1" r:id="rId9"/>
    <p:sldId id="269" r:id="rId10"/>
    <p:sldId id="272" r:id="rId11"/>
    <p:sldId id="273" r:id="rId12"/>
    <p:sldId id="279" r:id="rId13"/>
    <p:sldId id="278" r:id="rId14"/>
    <p:sldId id="266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C9FA80-EB93-4287-93C6-281503EAAF5C}" v="1" dt="2026-07-14T08:45:12.6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56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0B2D4D"/>
                </a:solidFill>
                <a:latin typeface="Aptos"/>
              </a:defRPr>
            </a:pPr>
            <a:r>
              <a:rPr lang="en-US" sz="1300" b="0" i="0" u="none" strike="noStrike">
                <a:solidFill>
                  <a:srgbClr val="0B2D4D"/>
                </a:solidFill>
                <a:latin typeface="Aptos"/>
              </a:rPr>
              <a:t>AI adoption is ahead of formal guidance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Use/guidance</c:v>
                </c:pt>
              </c:strCache>
            </c:strRef>
          </c:tx>
          <c:spPr>
            <a:solidFill>
              <a:srgbClr val="0B2D4D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0" i="0" u="none" strike="noStrike">
                    <a:solidFill>
                      <a:srgbClr val="000000"/>
                    </a:solidFill>
                    <a:latin typeface="Apto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Teachers used AI</c:v>
                </c:pt>
                <c:pt idx="1">
                  <c:v>Principals used AI</c:v>
                </c:pt>
                <c:pt idx="2">
                  <c:v>Schools/districts gave guidance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25</c:v>
                </c:pt>
                <c:pt idx="1">
                  <c:v>60</c:v>
                </c:pt>
                <c:pt idx="2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3C-4857-84AC-DE8D5525AF9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ptos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70"/>
          <c:min val="0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ptos"/>
              </a:defRPr>
            </a:pPr>
            <a:endParaRPr lang="en-US"/>
          </a:p>
        </c:txPr>
        <c:crossAx val="2094734554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350" b="0" i="0" u="none" strike="noStrike">
                <a:solidFill>
                  <a:srgbClr val="0B2D4D"/>
                </a:solidFill>
                <a:latin typeface="Aptos"/>
              </a:defRPr>
            </a:pPr>
            <a:r>
              <a:rPr lang="en-US" sz="1350" b="0" i="0" u="none" strike="noStrike">
                <a:solidFill>
                  <a:srgbClr val="0B2D4D"/>
                </a:solidFill>
                <a:latin typeface="Aptos"/>
              </a:rPr>
              <a:t>AI guidance is less common in high-poverty schools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Guidance provided</c:v>
                </c:pt>
              </c:strCache>
            </c:strRef>
          </c:tx>
          <c:spPr>
            <a:solidFill>
              <a:srgbClr val="C9A24A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000000"/>
                    </a:solidFill>
                    <a:latin typeface="Apto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Lowest-poverty schools</c:v>
                </c:pt>
                <c:pt idx="1">
                  <c:v>Highest-poverty schools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B0-457B-985B-20D7B04AF85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000000"/>
                </a:solidFill>
                <a:latin typeface="Aptos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30"/>
          <c:min val="0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ptos"/>
              </a:defRPr>
            </a:pPr>
            <a:endParaRPr lang="en-US"/>
          </a:p>
        </c:txPr>
        <c:crossAx val="2094734554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1705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9486D-2630-3811-FF4E-C2FB74A99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00F442-3AF0-8770-4CB7-D6554928FF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4F5F11-C21E-9591-B4BC-97DFA430B6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7C25E8-E206-25A0-2C73-A39E196C47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9992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F9F29-2321-5063-DDC0-9561703A3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C39331-0102-9BB0-E753-A50B123F39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D6E6ED-5FF8-920C-F575-4941BA5F37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C21004-239C-A50F-EEB5-84713EDDD2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2085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13358-D828-E65E-E8CE-9FC0AD72C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08C542-DB7D-6689-F0B5-61B9579283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0001F4-E8DF-2B4E-EA26-39FB9A07D2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08A3F8-59C5-088A-DC52-EC2C62610B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0281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E4513-280D-87AC-0829-8FCAE3ABB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3E55F1-11E3-B65C-2AB3-843A1F4678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346C84-DECB-786D-9523-C3C7DCC9A9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F3C9BA-DB8E-0602-50ED-626DA7B39D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5462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0EC54-7ECF-5FC6-7672-F23E16B03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7CA8B9-A2DD-1A5E-4A19-27444C75BA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F2686B-DFDA-4F3A-F3F6-8C7A6A3F0E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C6AAF-6BE0-CDBB-16EB-C1FA5F4FF0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8175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74E6C-62DC-9EDA-29DF-40A533002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365527-6459-4090-F98B-C0FA0851C3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37740C-0691-EB3E-C5AD-F2D7C2BC22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AC225-5333-682D-0BD8-4B0CC6109C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9802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3907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ducation.ohio.gov/getattachment/Topics/AI-in-Ohio-s-Education/School-and-District-Supports/Integrating-AI-in-Mathematics.pdf.aspx?lang=en-US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3E8"/>
          </a:solidFill>
          <a:ln w="12700">
            <a:solidFill>
              <a:srgbClr val="F7F3E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0B2D4D"/>
          </a:solidFill>
          <a:ln w="12700">
            <a:solidFill>
              <a:srgbClr val="0B2D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201168" y="0"/>
            <a:ext cx="50292" cy="6858000"/>
          </a:xfrm>
          <a:prstGeom prst="rect">
            <a:avLst/>
          </a:prstGeom>
          <a:solidFill>
            <a:srgbClr val="C9A24A"/>
          </a:solidFill>
          <a:ln w="12700">
            <a:solidFill>
              <a:srgbClr val="C9A2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931152" y="9832"/>
            <a:ext cx="5248656" cy="6858000"/>
          </a:xfrm>
          <a:prstGeom prst="rect">
            <a:avLst/>
          </a:prstGeom>
          <a:solidFill>
            <a:srgbClr val="0B2D4D"/>
          </a:solidFill>
          <a:ln w="12700">
            <a:solidFill>
              <a:srgbClr val="0B2D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424928" y="1170432"/>
            <a:ext cx="118872" cy="118872"/>
          </a:xfrm>
          <a:prstGeom prst="ellipse">
            <a:avLst/>
          </a:prstGeom>
          <a:solidFill>
            <a:srgbClr val="C9A24A">
              <a:alpha val="82000"/>
            </a:srgbClr>
          </a:solidFill>
          <a:ln w="12700">
            <a:solidFill>
              <a:srgbClr val="C9A2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479792" y="1225296"/>
            <a:ext cx="530352" cy="256032"/>
          </a:xfrm>
          <a:prstGeom prst="line">
            <a:avLst/>
          </a:prstGeom>
          <a:noFill/>
          <a:ln w="8890">
            <a:solidFill>
              <a:srgbClr val="E6D3A1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991856" y="1828800"/>
            <a:ext cx="118872" cy="118872"/>
          </a:xfrm>
          <a:prstGeom prst="ellipse">
            <a:avLst/>
          </a:prstGeom>
          <a:solidFill>
            <a:srgbClr val="C9A24A">
              <a:alpha val="82000"/>
            </a:srgbClr>
          </a:solidFill>
          <a:ln w="12700">
            <a:solidFill>
              <a:srgbClr val="C9A2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046720" y="1883664"/>
            <a:ext cx="530352" cy="256032"/>
          </a:xfrm>
          <a:prstGeom prst="line">
            <a:avLst/>
          </a:prstGeom>
          <a:noFill/>
          <a:ln w="8890">
            <a:solidFill>
              <a:srgbClr val="E6D3A1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8558784" y="2487168"/>
            <a:ext cx="118872" cy="118872"/>
          </a:xfrm>
          <a:prstGeom prst="ellipse">
            <a:avLst/>
          </a:prstGeom>
          <a:solidFill>
            <a:srgbClr val="C9A24A">
              <a:alpha val="82000"/>
            </a:srgbClr>
          </a:solidFill>
          <a:ln w="12700">
            <a:solidFill>
              <a:srgbClr val="C9A2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8613648" y="2542032"/>
            <a:ext cx="530352" cy="256032"/>
          </a:xfrm>
          <a:prstGeom prst="line">
            <a:avLst/>
          </a:prstGeom>
          <a:noFill/>
          <a:ln w="8890">
            <a:solidFill>
              <a:srgbClr val="E6D3A1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9125712" y="1170432"/>
            <a:ext cx="118872" cy="118872"/>
          </a:xfrm>
          <a:prstGeom prst="ellipse">
            <a:avLst/>
          </a:prstGeom>
          <a:solidFill>
            <a:srgbClr val="C9A24A">
              <a:alpha val="82000"/>
            </a:srgbClr>
          </a:solidFill>
          <a:ln w="12700">
            <a:solidFill>
              <a:srgbClr val="C9A2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9180576" y="1225296"/>
            <a:ext cx="530352" cy="256032"/>
          </a:xfrm>
          <a:prstGeom prst="line">
            <a:avLst/>
          </a:prstGeom>
          <a:noFill/>
          <a:ln w="8890">
            <a:solidFill>
              <a:srgbClr val="E6D3A1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9692640" y="1828800"/>
            <a:ext cx="118872" cy="118872"/>
          </a:xfrm>
          <a:prstGeom prst="ellipse">
            <a:avLst/>
          </a:prstGeom>
          <a:solidFill>
            <a:srgbClr val="C9A24A">
              <a:alpha val="82000"/>
            </a:srgbClr>
          </a:solidFill>
          <a:ln w="12700">
            <a:solidFill>
              <a:srgbClr val="C9A2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9747504" y="1883664"/>
            <a:ext cx="530352" cy="256032"/>
          </a:xfrm>
          <a:prstGeom prst="line">
            <a:avLst/>
          </a:prstGeom>
          <a:noFill/>
          <a:ln w="8890">
            <a:solidFill>
              <a:srgbClr val="E6D3A1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10259568" y="2487168"/>
            <a:ext cx="118872" cy="118872"/>
          </a:xfrm>
          <a:prstGeom prst="ellipse">
            <a:avLst/>
          </a:prstGeom>
          <a:solidFill>
            <a:srgbClr val="C9A24A">
              <a:alpha val="82000"/>
            </a:srgbClr>
          </a:solidFill>
          <a:ln w="12700">
            <a:solidFill>
              <a:srgbClr val="C9A2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10314432" y="2542032"/>
            <a:ext cx="530352" cy="256032"/>
          </a:xfrm>
          <a:prstGeom prst="line">
            <a:avLst/>
          </a:prstGeom>
          <a:noFill/>
          <a:ln w="8890">
            <a:solidFill>
              <a:srgbClr val="E6D3A1">
                <a:alpha val="6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10826496" y="1170432"/>
            <a:ext cx="118872" cy="118872"/>
          </a:xfrm>
          <a:prstGeom prst="ellipse">
            <a:avLst/>
          </a:prstGeom>
          <a:solidFill>
            <a:srgbClr val="C9A24A">
              <a:alpha val="82000"/>
            </a:srgbClr>
          </a:solidFill>
          <a:ln w="12700">
            <a:solidFill>
              <a:srgbClr val="C9A2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13232" y="786384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9A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TEACHER'S BRIEFING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13232" y="1234440"/>
            <a:ext cx="5806440" cy="1600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900" b="1" dirty="0">
                <a:solidFill>
                  <a:srgbClr val="0B2D4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Artificial Intelligence in K–12 Education</a:t>
            </a:r>
            <a:endParaRPr lang="en-US" sz="3900" dirty="0"/>
          </a:p>
        </p:txBody>
      </p:sp>
      <p:sp>
        <p:nvSpPr>
          <p:cNvPr id="21" name="Shape 19"/>
          <p:cNvSpPr/>
          <p:nvPr/>
        </p:nvSpPr>
        <p:spPr>
          <a:xfrm>
            <a:off x="713232" y="2999232"/>
            <a:ext cx="2148840" cy="0"/>
          </a:xfrm>
          <a:prstGeom prst="line">
            <a:avLst/>
          </a:prstGeom>
          <a:noFill/>
          <a:ln w="25400">
            <a:solidFill>
              <a:srgbClr val="C9A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713232" y="3310128"/>
            <a:ext cx="5303520" cy="6035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Advantages, disadvantages, and a practical path for Tennessee classrooms</a:t>
            </a:r>
            <a:endParaRPr lang="en-US" sz="1750" dirty="0"/>
          </a:p>
        </p:txBody>
      </p:sp>
      <p:sp>
        <p:nvSpPr>
          <p:cNvPr id="23" name="Text 21"/>
          <p:cNvSpPr/>
          <p:nvPr/>
        </p:nvSpPr>
        <p:spPr>
          <a:xfrm>
            <a:off x="713232" y="5212080"/>
            <a:ext cx="48463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B2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Robert Eby, Chairman</a:t>
            </a:r>
            <a:endParaRPr lang="en-US" sz="1450" dirty="0"/>
          </a:p>
          <a:p>
            <a:pPr marL="0" indent="0">
              <a:buNone/>
            </a:pPr>
            <a:r>
              <a:rPr lang="en-US" sz="1450" b="1" dirty="0">
                <a:solidFill>
                  <a:srgbClr val="0B2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Tennessee State Board of Education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713232" y="5806440"/>
            <a:ext cx="43891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4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Perspective: K–12 classroom teacher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7452360" y="3886200"/>
            <a:ext cx="3566160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will not replace the teacher.</a:t>
            </a:r>
            <a:endParaRPr lang="en-US" sz="2200" dirty="0"/>
          </a:p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 will reward schools that define where human judgment must remain.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10561320" y="6236208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E6D3A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B2D4D"/>
          </a:solidFill>
          <a:ln w="12700">
            <a:solidFill>
              <a:srgbClr val="0B2D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9728" y="0"/>
            <a:ext cx="32004" cy="6858000"/>
          </a:xfrm>
          <a:prstGeom prst="rect">
            <a:avLst/>
          </a:prstGeom>
          <a:solidFill>
            <a:srgbClr val="C9A24A"/>
          </a:solidFill>
          <a:ln w="12700">
            <a:solidFill>
              <a:srgbClr val="C9A2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9875520" y="475488"/>
            <a:ext cx="1609344" cy="0"/>
          </a:xfrm>
          <a:prstGeom prst="line">
            <a:avLst/>
          </a:prstGeom>
          <a:noFill/>
          <a:ln w="17780">
            <a:solidFill>
              <a:srgbClr val="C9A24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771632" y="274320"/>
            <a:ext cx="0" cy="438912"/>
          </a:xfrm>
          <a:prstGeom prst="line">
            <a:avLst/>
          </a:prstGeom>
          <a:noFill/>
          <a:ln w="17780">
            <a:solidFill>
              <a:srgbClr val="C9A24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66928" y="47548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TEACHER LENS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66928" y="804672"/>
            <a:ext cx="653796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B2D4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is already at the classroom door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566928" y="1463040"/>
            <a:ext cx="653796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issue is not whether students and teachers will use it — it is whether use will be purposeful, equitable, and safe.</a:t>
            </a:r>
            <a:endParaRPr lang="en-US" sz="1450" dirty="0"/>
          </a:p>
        </p:txBody>
      </p:sp>
      <p:pic>
        <p:nvPicPr>
          <p:cNvPr id="9" name="Image 0" descr="/agent/turn1/workspace/images/image-e401bd1769c8004409207cee10e3616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2047313"/>
            <a:ext cx="3977640" cy="2735943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7059168" y="914400"/>
            <a:ext cx="0" cy="5001768"/>
          </a:xfrm>
          <a:prstGeom prst="line">
            <a:avLst/>
          </a:prstGeom>
          <a:noFill/>
          <a:ln w="27940">
            <a:solidFill>
              <a:srgbClr val="C9A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85800" y="210312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my classroom: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685800" y="2450592"/>
            <a:ext cx="5532120" cy="8046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2250" b="1" dirty="0">
                <a:solidFill>
                  <a:srgbClr val="0B2D4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can help me plan faster, differentiate better, and give students more chances to practice. It can also make it harder to know what a student truly understands.</a:t>
            </a:r>
            <a:endParaRPr lang="en-US" sz="2250" dirty="0"/>
          </a:p>
        </p:txBody>
      </p:sp>
      <p:sp>
        <p:nvSpPr>
          <p:cNvPr id="13" name="Shape 10"/>
          <p:cNvSpPr/>
          <p:nvPr/>
        </p:nvSpPr>
        <p:spPr>
          <a:xfrm>
            <a:off x="685800" y="3456432"/>
            <a:ext cx="1828800" cy="0"/>
          </a:xfrm>
          <a:prstGeom prst="line">
            <a:avLst/>
          </a:prstGeom>
          <a:noFill/>
          <a:ln w="15875">
            <a:solidFill>
              <a:srgbClr val="C9A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868680" y="3877056"/>
            <a:ext cx="5669280" cy="122529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r>
              <a:rPr lang="en-US" sz="153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Students need AI literacy, not just AI rules.</a:t>
            </a:r>
            <a:endParaRPr lang="en-US" sz="1530" dirty="0"/>
          </a:p>
          <a:p>
            <a:r>
              <a:rPr lang="en-US" sz="153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Teachers need time, training, and approved tools.</a:t>
            </a:r>
            <a:endParaRPr lang="en-US" sz="1530" dirty="0"/>
          </a:p>
          <a:p>
            <a:r>
              <a:rPr lang="en-US" sz="153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Boards need guardrails that protect learning without freezing innovation.</a:t>
            </a:r>
            <a:endParaRPr lang="en-US" sz="1530" dirty="0"/>
          </a:p>
        </p:txBody>
      </p:sp>
      <p:sp>
        <p:nvSpPr>
          <p:cNvPr id="15" name="Text 12"/>
          <p:cNvSpPr/>
          <p:nvPr/>
        </p:nvSpPr>
        <p:spPr>
          <a:xfrm>
            <a:off x="11173968" y="646480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0B2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850" dirty="0"/>
          </a:p>
        </p:txBody>
      </p:sp>
      <p:sp>
        <p:nvSpPr>
          <p:cNvPr id="16" name="Text 13"/>
          <p:cNvSpPr/>
          <p:nvPr/>
        </p:nvSpPr>
        <p:spPr>
          <a:xfrm>
            <a:off x="438912" y="6455664"/>
            <a:ext cx="8961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64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Teacher perspective for Tennessee State Board of Education</a:t>
            </a:r>
            <a:endParaRPr lang="en-US" sz="850" dirty="0"/>
          </a:p>
        </p:txBody>
      </p:sp>
      <p:sp>
        <p:nvSpPr>
          <p:cNvPr id="17" name="Text 14"/>
          <p:cNvSpPr/>
          <p:nvPr/>
        </p:nvSpPr>
        <p:spPr>
          <a:xfrm>
            <a:off x="438912" y="6236208"/>
            <a:ext cx="10789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20" i="1" dirty="0">
                <a:solidFill>
                  <a:srgbClr val="64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Context: Tennessee law requires K–12 districts and public charter schools to adopt AI-use policies for instructional and assignment purposes.</a:t>
            </a:r>
            <a:endParaRPr lang="en-US" sz="8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B2D4D"/>
          </a:solidFill>
          <a:ln w="12700">
            <a:solidFill>
              <a:srgbClr val="0B2D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9728" y="0"/>
            <a:ext cx="32004" cy="6858000"/>
          </a:xfrm>
          <a:prstGeom prst="rect">
            <a:avLst/>
          </a:prstGeom>
          <a:solidFill>
            <a:srgbClr val="C9A24A"/>
          </a:solidFill>
          <a:ln w="12700">
            <a:solidFill>
              <a:srgbClr val="C9A2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9875520" y="475488"/>
            <a:ext cx="1609344" cy="0"/>
          </a:xfrm>
          <a:prstGeom prst="line">
            <a:avLst/>
          </a:prstGeom>
          <a:noFill/>
          <a:ln w="17780">
            <a:solidFill>
              <a:srgbClr val="C9A24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771632" y="274320"/>
            <a:ext cx="0" cy="438912"/>
          </a:xfrm>
          <a:prstGeom prst="line">
            <a:avLst/>
          </a:prstGeom>
          <a:noFill/>
          <a:ln w="17780">
            <a:solidFill>
              <a:srgbClr val="C9A24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66928" y="47548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TENNESSEE CONTEXT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66928" y="804672"/>
            <a:ext cx="653796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B2D4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Local policies are in motion; statewide coherence is the gap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566928" y="1463040"/>
            <a:ext cx="653796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Board can help districts move from compliance to capacity.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685800" y="1865376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Policy floor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85800" y="2240280"/>
            <a:ext cx="448056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75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Districts and public charter schools must adopt policies for student, faculty, and staff use of AI for instructional and assignment purposes.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685800" y="36118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Teacher reality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22960" y="3977640"/>
            <a:ext cx="4846320" cy="1143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fontScale="92500" lnSpcReduction="20000"/>
          </a:bodyPr>
          <a:lstStyle/>
          <a:p>
            <a:r>
              <a:rPr lang="en-US" sz="147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Appropriate use varies by grade, subject, and assignment purpose.</a:t>
            </a:r>
            <a:endParaRPr lang="en-US" sz="1470" dirty="0"/>
          </a:p>
          <a:p>
            <a:r>
              <a:rPr lang="en-US" sz="147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detection is imperfect; evidence of learning must be redesigned, not merely policed.</a:t>
            </a:r>
            <a:endParaRPr lang="en-US" sz="1470" dirty="0"/>
          </a:p>
          <a:p>
            <a:r>
              <a:rPr lang="en-US" sz="147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District-by-district implementation can widen opportunity gaps.</a:t>
            </a:r>
            <a:endParaRPr lang="en-US" sz="1470" dirty="0"/>
          </a:p>
        </p:txBody>
      </p:sp>
      <p:graphicFrame>
        <p:nvGraphicFramePr>
          <p:cNvPr id="13" name="Chart 0"/>
          <p:cNvGraphicFramePr/>
          <p:nvPr/>
        </p:nvGraphicFramePr>
        <p:xfrm>
          <a:off x="6080760" y="1938528"/>
          <a:ext cx="5257800" cy="288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 11"/>
          <p:cNvSpPr/>
          <p:nvPr/>
        </p:nvSpPr>
        <p:spPr>
          <a:xfrm>
            <a:off x="6400800" y="4919472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64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RAND survey, 2023–24 school year national—not  necessarily Tennessee; ; percentage  of those surveyed</a:t>
            </a:r>
          </a:p>
          <a:p>
            <a:pPr marL="0" indent="0">
              <a:buNone/>
            </a:pP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6263640" y="5349240"/>
            <a:ext cx="489204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B2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Policy implication: Tennessee needs a shared language for permitted, limited, and prohibited uses — plus educator support to make the policy real.</a:t>
            </a:r>
          </a:p>
          <a:p>
            <a:pPr marL="0" indent="0">
              <a:buNone/>
            </a:pPr>
            <a:endParaRPr lang="en-US" sz="1450" b="1" dirty="0">
              <a:solidFill>
                <a:srgbClr val="0B2D4D"/>
              </a:solidFill>
              <a:latin typeface="Aptos" pitchFamily="34" charset="0"/>
            </a:endParaRPr>
          </a:p>
          <a:p>
            <a:pPr marL="0" indent="0">
              <a:buNone/>
            </a:pP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11173968" y="646480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0B2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850" dirty="0"/>
          </a:p>
        </p:txBody>
      </p:sp>
      <p:sp>
        <p:nvSpPr>
          <p:cNvPr id="17" name="Text 14"/>
          <p:cNvSpPr/>
          <p:nvPr/>
        </p:nvSpPr>
        <p:spPr>
          <a:xfrm>
            <a:off x="438912" y="6455664"/>
            <a:ext cx="8961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64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Tennessee SB1711; RAND American Educator Panels, 2025.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B2D4D"/>
          </a:solidFill>
          <a:ln w="12700">
            <a:solidFill>
              <a:srgbClr val="0B2D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9728" y="0"/>
            <a:ext cx="32004" cy="6858000"/>
          </a:xfrm>
          <a:prstGeom prst="rect">
            <a:avLst/>
          </a:prstGeom>
          <a:solidFill>
            <a:srgbClr val="C9A24A"/>
          </a:solidFill>
          <a:ln w="12700">
            <a:solidFill>
              <a:srgbClr val="C9A2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9875520" y="475488"/>
            <a:ext cx="1609344" cy="0"/>
          </a:xfrm>
          <a:prstGeom prst="line">
            <a:avLst/>
          </a:prstGeom>
          <a:noFill/>
          <a:ln w="17780">
            <a:solidFill>
              <a:srgbClr val="C9A24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771632" y="274320"/>
            <a:ext cx="0" cy="438912"/>
          </a:xfrm>
          <a:prstGeom prst="line">
            <a:avLst/>
          </a:prstGeom>
          <a:noFill/>
          <a:ln w="17780">
            <a:solidFill>
              <a:srgbClr val="C9A24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66928" y="47548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ADVANTAGES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66928" y="804672"/>
            <a:ext cx="653796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B2D4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guided well, AI expands instructional capacity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566928" y="1463040"/>
            <a:ext cx="653796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 a teacher, the strongest benefits show up before class, during practice, and after assessment.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85800" y="1874520"/>
            <a:ext cx="347472" cy="347472"/>
          </a:xfrm>
          <a:prstGeom prst="ellipse">
            <a:avLst/>
          </a:prstGeom>
          <a:solidFill>
            <a:srgbClr val="0B2D4D"/>
          </a:solidFill>
          <a:ln w="12700">
            <a:solidFill>
              <a:srgbClr val="0B2D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85800" y="1892808"/>
            <a:ext cx="34747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1847088"/>
            <a:ext cx="3383280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B2D4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Plan faster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1188720" y="2240280"/>
            <a:ext cx="516636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Draft lesson options, examples, leveled readings, and parent communication — with teacher review.</a:t>
            </a:r>
            <a:endParaRPr lang="en-US" sz="1480" dirty="0"/>
          </a:p>
        </p:txBody>
      </p:sp>
      <p:sp>
        <p:nvSpPr>
          <p:cNvPr id="13" name="Shape 11"/>
          <p:cNvSpPr/>
          <p:nvPr/>
        </p:nvSpPr>
        <p:spPr>
          <a:xfrm>
            <a:off x="1188720" y="2852928"/>
            <a:ext cx="4937760" cy="0"/>
          </a:xfrm>
          <a:prstGeom prst="line">
            <a:avLst/>
          </a:prstGeom>
          <a:noFill/>
          <a:ln w="15875">
            <a:solidFill>
              <a:srgbClr val="D7D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685800" y="3154680"/>
            <a:ext cx="347472" cy="347472"/>
          </a:xfrm>
          <a:prstGeom prst="ellipse">
            <a:avLst/>
          </a:prstGeom>
          <a:solidFill>
            <a:srgbClr val="C9A24A"/>
          </a:solidFill>
          <a:ln w="12700">
            <a:solidFill>
              <a:srgbClr val="C9A2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85800" y="3172968"/>
            <a:ext cx="34747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88720" y="3127248"/>
            <a:ext cx="3383280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B2D4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Personalize practice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1188720" y="3520440"/>
            <a:ext cx="516636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Give students hints, language scaffolds, and extra reps while the teacher works with small groups.</a:t>
            </a:r>
            <a:endParaRPr lang="en-US" sz="1480" dirty="0"/>
          </a:p>
        </p:txBody>
      </p:sp>
      <p:sp>
        <p:nvSpPr>
          <p:cNvPr id="18" name="Shape 16"/>
          <p:cNvSpPr/>
          <p:nvPr/>
        </p:nvSpPr>
        <p:spPr>
          <a:xfrm>
            <a:off x="1188720" y="4133088"/>
            <a:ext cx="4937760" cy="0"/>
          </a:xfrm>
          <a:prstGeom prst="line">
            <a:avLst/>
          </a:prstGeom>
          <a:noFill/>
          <a:ln w="15875">
            <a:solidFill>
              <a:srgbClr val="D7D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685800" y="4434840"/>
            <a:ext cx="347472" cy="347472"/>
          </a:xfrm>
          <a:prstGeom prst="ellipse">
            <a:avLst/>
          </a:prstGeom>
          <a:solidFill>
            <a:srgbClr val="0B2D4D"/>
          </a:solidFill>
          <a:ln w="12700">
            <a:solidFill>
              <a:srgbClr val="0B2D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85800" y="4453128"/>
            <a:ext cx="34747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188720" y="4407408"/>
            <a:ext cx="3383280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B2D4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See learning signals sooner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1188720" y="4800600"/>
            <a:ext cx="516636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8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Summarize exit-ticket patterns and misconception clusters so reteaching is more targeted.</a:t>
            </a:r>
            <a:endParaRPr lang="en-US" sz="1480" dirty="0"/>
          </a:p>
        </p:txBody>
      </p:sp>
      <p:pic>
        <p:nvPicPr>
          <p:cNvPr id="23" name="Image 0" descr="/agent/turn1/workspace/images/image-37361678189632f2103e74f42d5e879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2171700"/>
            <a:ext cx="4389120" cy="2926080"/>
          </a:xfrm>
          <a:prstGeom prst="rect">
            <a:avLst/>
          </a:prstGeom>
        </p:spPr>
      </p:pic>
      <p:sp>
        <p:nvSpPr>
          <p:cNvPr id="24" name="Shape 21"/>
          <p:cNvSpPr/>
          <p:nvPr/>
        </p:nvSpPr>
        <p:spPr>
          <a:xfrm>
            <a:off x="6903720" y="5266944"/>
            <a:ext cx="4389120" cy="585216"/>
          </a:xfrm>
          <a:prstGeom prst="rect">
            <a:avLst/>
          </a:prstGeom>
          <a:solidFill>
            <a:srgbClr val="0B2D4D">
              <a:alpha val="92000"/>
            </a:srgbClr>
          </a:solidFill>
          <a:ln w="12700">
            <a:solidFill>
              <a:srgbClr val="0B2D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7104888" y="5431536"/>
            <a:ext cx="3977640" cy="21945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55000" lnSpcReduction="20000"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best AI use keeps the teacher in the loop and students doing the thinking.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11173968" y="646480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0B2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850" dirty="0"/>
          </a:p>
        </p:txBody>
      </p:sp>
      <p:sp>
        <p:nvSpPr>
          <p:cNvPr id="27" name="Text 24"/>
          <p:cNvSpPr/>
          <p:nvPr/>
        </p:nvSpPr>
        <p:spPr>
          <a:xfrm>
            <a:off x="438912" y="6455664"/>
            <a:ext cx="8961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64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Teacher perspective for Tennessee State Board of Education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B2D4D"/>
          </a:solidFill>
          <a:ln w="12700">
            <a:solidFill>
              <a:srgbClr val="0B2D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9728" y="0"/>
            <a:ext cx="32004" cy="6858000"/>
          </a:xfrm>
          <a:prstGeom prst="rect">
            <a:avLst/>
          </a:prstGeom>
          <a:solidFill>
            <a:srgbClr val="C9A24A"/>
          </a:solidFill>
          <a:ln w="12700">
            <a:solidFill>
              <a:srgbClr val="C9A2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9875520" y="475488"/>
            <a:ext cx="1609344" cy="0"/>
          </a:xfrm>
          <a:prstGeom prst="line">
            <a:avLst/>
          </a:prstGeom>
          <a:noFill/>
          <a:ln w="17780">
            <a:solidFill>
              <a:srgbClr val="C9A24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771632" y="274320"/>
            <a:ext cx="0" cy="438912"/>
          </a:xfrm>
          <a:prstGeom prst="line">
            <a:avLst/>
          </a:prstGeom>
          <a:noFill/>
          <a:ln w="17780">
            <a:solidFill>
              <a:srgbClr val="C9A24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66928" y="47548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PRACTICAL USE CASE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66928" y="804672"/>
            <a:ext cx="653796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B2D4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responsible AI workflow still starts and ends with the teacher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566928" y="1463040"/>
            <a:ext cx="653796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can reduce routine workload — but professional judgment remains the quality control.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749808" y="2084832"/>
            <a:ext cx="347472" cy="347472"/>
          </a:xfrm>
          <a:prstGeom prst="ellipse">
            <a:avLst/>
          </a:prstGeom>
          <a:solidFill>
            <a:srgbClr val="0B2D4D"/>
          </a:solidFill>
          <a:ln w="12700">
            <a:solidFill>
              <a:srgbClr val="0B2D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49808" y="2103120"/>
            <a:ext cx="34747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1152144" y="2258568"/>
            <a:ext cx="1572768" cy="0"/>
          </a:xfrm>
          <a:prstGeom prst="line">
            <a:avLst/>
          </a:prstGeom>
          <a:noFill/>
          <a:ln w="15240">
            <a:solidFill>
              <a:srgbClr val="C9A24A">
                <a:alpha val="90000"/>
              </a:srgbClr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704088" y="2633472"/>
            <a:ext cx="1737360" cy="38404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560" b="1" dirty="0">
                <a:solidFill>
                  <a:srgbClr val="0B2D4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Define the learning target</a:t>
            </a:r>
            <a:endParaRPr lang="en-US" sz="1560" dirty="0"/>
          </a:p>
        </p:txBody>
      </p:sp>
      <p:sp>
        <p:nvSpPr>
          <p:cNvPr id="13" name="Text 11"/>
          <p:cNvSpPr/>
          <p:nvPr/>
        </p:nvSpPr>
        <p:spPr>
          <a:xfrm>
            <a:off x="566928" y="3127248"/>
            <a:ext cx="2011680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must students understand or be able to do?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2807208" y="2084832"/>
            <a:ext cx="347472" cy="347472"/>
          </a:xfrm>
          <a:prstGeom prst="ellipse">
            <a:avLst/>
          </a:prstGeom>
          <a:solidFill>
            <a:srgbClr val="0B2D4D"/>
          </a:solidFill>
          <a:ln w="12700">
            <a:solidFill>
              <a:srgbClr val="0B2D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2807208" y="2103120"/>
            <a:ext cx="34747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3209544" y="2258568"/>
            <a:ext cx="1572768" cy="0"/>
          </a:xfrm>
          <a:prstGeom prst="line">
            <a:avLst/>
          </a:prstGeom>
          <a:noFill/>
          <a:ln w="15240">
            <a:solidFill>
              <a:srgbClr val="C9A24A">
                <a:alpha val="90000"/>
              </a:srgbClr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2761488" y="2633472"/>
            <a:ext cx="1737360" cy="38404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560" b="1" dirty="0">
                <a:solidFill>
                  <a:srgbClr val="0B2D4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Ask AI for options</a:t>
            </a:r>
            <a:endParaRPr lang="en-US" sz="1560" dirty="0"/>
          </a:p>
        </p:txBody>
      </p:sp>
      <p:sp>
        <p:nvSpPr>
          <p:cNvPr id="18" name="Text 16"/>
          <p:cNvSpPr/>
          <p:nvPr/>
        </p:nvSpPr>
        <p:spPr>
          <a:xfrm>
            <a:off x="2624328" y="3127248"/>
            <a:ext cx="2011680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Examples, scaffolds, misconceptions, vocabulary, family-language supports.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864608" y="2084832"/>
            <a:ext cx="347472" cy="347472"/>
          </a:xfrm>
          <a:prstGeom prst="ellipse">
            <a:avLst/>
          </a:prstGeom>
          <a:solidFill>
            <a:srgbClr val="C9A24A"/>
          </a:solidFill>
          <a:ln w="12700">
            <a:solidFill>
              <a:srgbClr val="C9A2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4864608" y="2103120"/>
            <a:ext cx="34747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5266944" y="2258568"/>
            <a:ext cx="1572768" cy="0"/>
          </a:xfrm>
          <a:prstGeom prst="line">
            <a:avLst/>
          </a:prstGeom>
          <a:noFill/>
          <a:ln w="15240">
            <a:solidFill>
              <a:srgbClr val="C9A24A">
                <a:alpha val="90000"/>
              </a:srgbClr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818888" y="2633472"/>
            <a:ext cx="1737360" cy="38404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560" b="1" dirty="0">
                <a:solidFill>
                  <a:srgbClr val="0B2D4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Verify &amp; adapt</a:t>
            </a:r>
            <a:endParaRPr lang="en-US" sz="1560" dirty="0"/>
          </a:p>
        </p:txBody>
      </p:sp>
      <p:sp>
        <p:nvSpPr>
          <p:cNvPr id="23" name="Text 21"/>
          <p:cNvSpPr/>
          <p:nvPr/>
        </p:nvSpPr>
        <p:spPr>
          <a:xfrm>
            <a:off x="4681728" y="3127248"/>
            <a:ext cx="2011680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accuracy, bias, reading level, standards alignment, and local context.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6922008" y="2084832"/>
            <a:ext cx="347472" cy="347472"/>
          </a:xfrm>
          <a:prstGeom prst="ellipse">
            <a:avLst/>
          </a:prstGeom>
          <a:solidFill>
            <a:srgbClr val="0B2D4D"/>
          </a:solidFill>
          <a:ln w="12700">
            <a:solidFill>
              <a:srgbClr val="0B2D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922008" y="2103120"/>
            <a:ext cx="34747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7324344" y="2258568"/>
            <a:ext cx="1572768" cy="0"/>
          </a:xfrm>
          <a:prstGeom prst="line">
            <a:avLst/>
          </a:prstGeom>
          <a:noFill/>
          <a:ln w="15240">
            <a:solidFill>
              <a:srgbClr val="C9A24A">
                <a:alpha val="90000"/>
              </a:srgbClr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6876288" y="2633472"/>
            <a:ext cx="1737360" cy="38404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560" b="1" dirty="0">
                <a:solidFill>
                  <a:srgbClr val="0B2D4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Use in class</a:t>
            </a:r>
            <a:endParaRPr lang="en-US" sz="1560" dirty="0"/>
          </a:p>
        </p:txBody>
      </p:sp>
      <p:sp>
        <p:nvSpPr>
          <p:cNvPr id="28" name="Text 26"/>
          <p:cNvSpPr/>
          <p:nvPr/>
        </p:nvSpPr>
        <p:spPr>
          <a:xfrm>
            <a:off x="6739128" y="3127248"/>
            <a:ext cx="2011680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Students produce evidence of learning; teacher monitors process and thinking.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8979408" y="2084832"/>
            <a:ext cx="347472" cy="347472"/>
          </a:xfrm>
          <a:prstGeom prst="ellipse">
            <a:avLst/>
          </a:prstGeom>
          <a:solidFill>
            <a:srgbClr val="0B2D4D"/>
          </a:solidFill>
          <a:ln w="12700">
            <a:solidFill>
              <a:srgbClr val="0B2D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8979408" y="2103120"/>
            <a:ext cx="347472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8933688" y="2633472"/>
            <a:ext cx="1737360" cy="38404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560" b="1" dirty="0">
                <a:solidFill>
                  <a:srgbClr val="0B2D4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Reflect on results</a:t>
            </a:r>
            <a:endParaRPr lang="en-US" sz="1560" dirty="0"/>
          </a:p>
        </p:txBody>
      </p:sp>
      <p:sp>
        <p:nvSpPr>
          <p:cNvPr id="32" name="Text 30"/>
          <p:cNvSpPr/>
          <p:nvPr/>
        </p:nvSpPr>
        <p:spPr>
          <a:xfrm>
            <a:off x="8796528" y="3127248"/>
            <a:ext cx="2011680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Compare student work, adjust reteaching, save what worked.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841248" y="4325112"/>
            <a:ext cx="10012680" cy="0"/>
          </a:xfrm>
          <a:prstGeom prst="line">
            <a:avLst/>
          </a:prstGeom>
          <a:noFill/>
          <a:ln w="12700">
            <a:solidFill>
              <a:srgbClr val="D7D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777240" y="4663440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changes for students?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777240" y="5056632"/>
            <a:ext cx="772668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0B2D4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More timely feedback and more tailored practice — but only if assignments require process, explanation, oral defense, collaboration, or in-class performance evidence.</a:t>
            </a:r>
            <a:endParaRPr lang="en-US" sz="1850" dirty="0"/>
          </a:p>
        </p:txBody>
      </p:sp>
      <p:sp>
        <p:nvSpPr>
          <p:cNvPr id="36" name="Text 34"/>
          <p:cNvSpPr/>
          <p:nvPr/>
        </p:nvSpPr>
        <p:spPr>
          <a:xfrm>
            <a:off x="777240" y="5806440"/>
            <a:ext cx="6583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Teacher rule of thumb: use AI to create options, not to surrender decisions.</a:t>
            </a:r>
            <a:endParaRPr lang="en-US" sz="1400" dirty="0"/>
          </a:p>
        </p:txBody>
      </p:sp>
      <p:sp>
        <p:nvSpPr>
          <p:cNvPr id="37" name="Text 35"/>
          <p:cNvSpPr/>
          <p:nvPr/>
        </p:nvSpPr>
        <p:spPr>
          <a:xfrm>
            <a:off x="11173968" y="646480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0B2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438912" y="6455664"/>
            <a:ext cx="8961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64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Teacher perspective for Tennessee State Board of Education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B2D4D"/>
          </a:solidFill>
          <a:ln w="12700">
            <a:solidFill>
              <a:srgbClr val="0B2D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9728" y="0"/>
            <a:ext cx="32004" cy="6858000"/>
          </a:xfrm>
          <a:prstGeom prst="rect">
            <a:avLst/>
          </a:prstGeom>
          <a:solidFill>
            <a:srgbClr val="C9A24A"/>
          </a:solidFill>
          <a:ln w="12700">
            <a:solidFill>
              <a:srgbClr val="C9A2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9875520" y="475488"/>
            <a:ext cx="1609344" cy="0"/>
          </a:xfrm>
          <a:prstGeom prst="line">
            <a:avLst/>
          </a:prstGeom>
          <a:noFill/>
          <a:ln w="17780">
            <a:solidFill>
              <a:srgbClr val="C9A24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771632" y="274320"/>
            <a:ext cx="0" cy="438912"/>
          </a:xfrm>
          <a:prstGeom prst="line">
            <a:avLst/>
          </a:prstGeom>
          <a:noFill/>
          <a:ln w="17780">
            <a:solidFill>
              <a:srgbClr val="C9A24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66928" y="47548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DISADVANTAGES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66928" y="804672"/>
            <a:ext cx="653796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B2D4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risks are real — and they land unevenly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566928" y="1463040"/>
            <a:ext cx="653796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can strengthen instruction or weaken trust, depending on how schools implement it.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749808" y="2221992"/>
            <a:ext cx="274320" cy="0"/>
          </a:xfrm>
          <a:prstGeom prst="line">
            <a:avLst/>
          </a:prstGeom>
          <a:noFill/>
          <a:ln w="38100">
            <a:solidFill>
              <a:srgbClr val="A94F3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43000" y="2121408"/>
            <a:ext cx="2148840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B2D4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Academic integrity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3429000" y="2103120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Students may submit AI-generated work that masks gaps in writing, reading, or problem-solving.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1143000" y="2615184"/>
            <a:ext cx="9464040" cy="0"/>
          </a:xfrm>
          <a:prstGeom prst="line">
            <a:avLst/>
          </a:prstGeom>
          <a:noFill/>
          <a:ln w="15875">
            <a:solidFill>
              <a:srgbClr val="D7D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749808" y="2935224"/>
            <a:ext cx="274320" cy="0"/>
          </a:xfrm>
          <a:prstGeom prst="line">
            <a:avLst/>
          </a:prstGeom>
          <a:noFill/>
          <a:ln w="38100">
            <a:solidFill>
              <a:srgbClr val="A94F3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143000" y="2834640"/>
            <a:ext cx="2148840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B2D4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Privacy &amp; security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3429000" y="2816352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 data, prompts, and work samples can be exposed without careful tool approval.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1143000" y="3328416"/>
            <a:ext cx="9464040" cy="0"/>
          </a:xfrm>
          <a:prstGeom prst="line">
            <a:avLst/>
          </a:prstGeom>
          <a:noFill/>
          <a:ln w="15875">
            <a:solidFill>
              <a:srgbClr val="D7D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49808" y="3648456"/>
            <a:ext cx="274320" cy="0"/>
          </a:xfrm>
          <a:prstGeom prst="line">
            <a:avLst/>
          </a:prstGeom>
          <a:noFill/>
          <a:ln w="38100">
            <a:solidFill>
              <a:srgbClr val="C9A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143000" y="3547872"/>
            <a:ext cx="2148840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B2D4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Accuracy &amp; bias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3429000" y="3529584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Tools can be confidently wrong, culturally narrow, or misaligned with standards.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1143000" y="4041648"/>
            <a:ext cx="9464040" cy="0"/>
          </a:xfrm>
          <a:prstGeom prst="line">
            <a:avLst/>
          </a:prstGeom>
          <a:noFill/>
          <a:ln w="15875">
            <a:solidFill>
              <a:srgbClr val="D7D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749808" y="4361688"/>
            <a:ext cx="274320" cy="0"/>
          </a:xfrm>
          <a:prstGeom prst="line">
            <a:avLst/>
          </a:prstGeom>
          <a:noFill/>
          <a:ln w="38100">
            <a:solidFill>
              <a:srgbClr val="C9A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143000" y="4261104"/>
            <a:ext cx="2148840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B2D4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Equity of access</a:t>
            </a:r>
            <a:endParaRPr lang="en-US" sz="1650" dirty="0"/>
          </a:p>
        </p:txBody>
      </p:sp>
      <p:sp>
        <p:nvSpPr>
          <p:cNvPr id="23" name="Text 21"/>
          <p:cNvSpPr/>
          <p:nvPr/>
        </p:nvSpPr>
        <p:spPr>
          <a:xfrm>
            <a:off x="3429000" y="4242816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Some students get advanced AI help at home while others lack devices, broadband, or guidance.</a:t>
            </a:r>
            <a:endParaRPr lang="en-US" sz="1450" dirty="0"/>
          </a:p>
        </p:txBody>
      </p:sp>
      <p:sp>
        <p:nvSpPr>
          <p:cNvPr id="24" name="Shape 22"/>
          <p:cNvSpPr/>
          <p:nvPr/>
        </p:nvSpPr>
        <p:spPr>
          <a:xfrm>
            <a:off x="1143000" y="4754880"/>
            <a:ext cx="9464040" cy="0"/>
          </a:xfrm>
          <a:prstGeom prst="line">
            <a:avLst/>
          </a:prstGeom>
          <a:noFill/>
          <a:ln w="15875">
            <a:solidFill>
              <a:srgbClr val="D7D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749808" y="5074920"/>
            <a:ext cx="274320" cy="0"/>
          </a:xfrm>
          <a:prstGeom prst="line">
            <a:avLst/>
          </a:prstGeom>
          <a:noFill/>
          <a:ln w="38100">
            <a:solidFill>
              <a:srgbClr val="C9A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143000" y="4974336"/>
            <a:ext cx="2148840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B2D4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Over-reliance</a:t>
            </a:r>
            <a:endParaRPr lang="en-US" sz="1650" dirty="0"/>
          </a:p>
        </p:txBody>
      </p:sp>
      <p:sp>
        <p:nvSpPr>
          <p:cNvPr id="27" name="Text 25"/>
          <p:cNvSpPr/>
          <p:nvPr/>
        </p:nvSpPr>
        <p:spPr>
          <a:xfrm>
            <a:off x="3429000" y="4956048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Too much automation can reduce productive struggle and teacher-student interaction.</a:t>
            </a:r>
            <a:endParaRPr lang="en-US" sz="1450" dirty="0"/>
          </a:p>
        </p:txBody>
      </p:sp>
      <p:sp>
        <p:nvSpPr>
          <p:cNvPr id="28" name="Shape 26"/>
          <p:cNvSpPr/>
          <p:nvPr/>
        </p:nvSpPr>
        <p:spPr>
          <a:xfrm>
            <a:off x="8549640" y="5559552"/>
            <a:ext cx="2505456" cy="384048"/>
          </a:xfrm>
          <a:prstGeom prst="rect">
            <a:avLst/>
          </a:prstGeom>
          <a:solidFill>
            <a:srgbClr val="F1E7C8"/>
          </a:solidFill>
          <a:ln w="12700">
            <a:solidFill>
              <a:srgbClr val="F1E7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8732520" y="5678424"/>
            <a:ext cx="21396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B2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 does not justify paralysis. It justifies design.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11173968" y="646480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0B2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438912" y="6455664"/>
            <a:ext cx="8961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64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Teacher perspective for Tennessee State Board of Education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B2D4D"/>
          </a:solidFill>
          <a:ln w="12700">
            <a:solidFill>
              <a:srgbClr val="0B2D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9728" y="0"/>
            <a:ext cx="32004" cy="6858000"/>
          </a:xfrm>
          <a:prstGeom prst="rect">
            <a:avLst/>
          </a:prstGeom>
          <a:solidFill>
            <a:srgbClr val="C9A24A"/>
          </a:solidFill>
          <a:ln w="12700">
            <a:solidFill>
              <a:srgbClr val="C9A2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9875520" y="475488"/>
            <a:ext cx="1609344" cy="0"/>
          </a:xfrm>
          <a:prstGeom prst="line">
            <a:avLst/>
          </a:prstGeom>
          <a:noFill/>
          <a:ln w="17780">
            <a:solidFill>
              <a:srgbClr val="C9A24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771632" y="274320"/>
            <a:ext cx="0" cy="438912"/>
          </a:xfrm>
          <a:prstGeom prst="line">
            <a:avLst/>
          </a:prstGeom>
          <a:noFill/>
          <a:ln w="17780">
            <a:solidFill>
              <a:srgbClr val="C9A24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66928" y="47548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EQUITY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66928" y="804672"/>
            <a:ext cx="653796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B2D4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Without state support, AI may widen existing gaps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566928" y="1463040"/>
            <a:ext cx="653796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local-control policy can still have statewide supports that prevent uneven access and training.</a:t>
            </a:r>
            <a:endParaRPr lang="en-US" sz="1450" dirty="0"/>
          </a:p>
        </p:txBody>
      </p:sp>
      <p:graphicFrame>
        <p:nvGraphicFramePr>
          <p:cNvPr id="9" name="Chart 0"/>
          <p:cNvGraphicFramePr/>
          <p:nvPr/>
        </p:nvGraphicFramePr>
        <p:xfrm>
          <a:off x="777240" y="1993392"/>
          <a:ext cx="4892040" cy="3310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 7"/>
          <p:cNvSpPr/>
          <p:nvPr/>
        </p:nvSpPr>
        <p:spPr>
          <a:xfrm>
            <a:off x="896112" y="5358384"/>
            <a:ext cx="475488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050" i="1" dirty="0">
                <a:solidFill>
                  <a:srgbClr val="64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RAND: principals in the highest-poverty schools were about half as likely to report staff/student AI guidance as principals in the lowest-poverty schools.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6080760" y="1874520"/>
            <a:ext cx="0" cy="3840480"/>
          </a:xfrm>
          <a:prstGeom prst="line">
            <a:avLst/>
          </a:prstGeom>
          <a:noFill/>
          <a:ln w="19050">
            <a:solidFill>
              <a:srgbClr val="C9A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446520" y="2066544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C9A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that means in practice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6565392" y="2523744"/>
            <a:ext cx="4343400" cy="2148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r>
              <a:rPr lang="en-US" sz="147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Students with paid tools can receive better outside support than peers without access.</a:t>
            </a:r>
            <a:endParaRPr lang="en-US" sz="1470" dirty="0"/>
          </a:p>
          <a:p>
            <a:r>
              <a:rPr lang="en-US" sz="147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Teachers without training either ban AI entirely or allow inconsistent use.</a:t>
            </a:r>
            <a:endParaRPr lang="en-US" sz="1470" dirty="0"/>
          </a:p>
          <a:p>
            <a:r>
              <a:rPr lang="en-US" sz="147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Families may not know what counts as help, cheating, or assistive technology.</a:t>
            </a:r>
            <a:endParaRPr lang="en-US" sz="1470" dirty="0"/>
          </a:p>
          <a:p>
            <a:r>
              <a:rPr lang="en-US" sz="147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Small districts may need model vendor-review tools and shared professional learning.</a:t>
            </a:r>
            <a:endParaRPr lang="en-US" sz="1470" dirty="0"/>
          </a:p>
        </p:txBody>
      </p:sp>
      <p:sp>
        <p:nvSpPr>
          <p:cNvPr id="14" name="Text 11"/>
          <p:cNvSpPr/>
          <p:nvPr/>
        </p:nvSpPr>
        <p:spPr>
          <a:xfrm>
            <a:off x="6446520" y="4974336"/>
            <a:ext cx="4251960" cy="5852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850" b="1" dirty="0">
                <a:solidFill>
                  <a:srgbClr val="0B2D4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Equity goal: every student learns how AI works, when it helps, when it harms, and how to disclose its use.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11173968" y="646480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0B2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850" dirty="0"/>
          </a:p>
        </p:txBody>
      </p:sp>
      <p:sp>
        <p:nvSpPr>
          <p:cNvPr id="16" name="Text 13"/>
          <p:cNvSpPr/>
          <p:nvPr/>
        </p:nvSpPr>
        <p:spPr>
          <a:xfrm>
            <a:off x="438912" y="6455664"/>
            <a:ext cx="8961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64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Source: RAND American Educator Panels, 2025.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8048F-2C8B-63C3-9B5D-8E84127C9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6761DA0-5DC1-20CF-824C-8B0B762F218F}"/>
              </a:ext>
            </a:extLst>
          </p:cNvPr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B2D4D"/>
          </a:solidFill>
          <a:ln w="12700">
            <a:solidFill>
              <a:srgbClr val="0B2D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0D20766-05AB-D05F-A84B-BE7666A07F38}"/>
              </a:ext>
            </a:extLst>
          </p:cNvPr>
          <p:cNvSpPr/>
          <p:nvPr/>
        </p:nvSpPr>
        <p:spPr>
          <a:xfrm>
            <a:off x="109728" y="0"/>
            <a:ext cx="32004" cy="6858000"/>
          </a:xfrm>
          <a:prstGeom prst="rect">
            <a:avLst/>
          </a:prstGeom>
          <a:solidFill>
            <a:srgbClr val="C9A24A"/>
          </a:solidFill>
          <a:ln w="12700">
            <a:solidFill>
              <a:srgbClr val="C9A2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87429C42-AE61-6951-D24E-90160C1E7A63}"/>
              </a:ext>
            </a:extLst>
          </p:cNvPr>
          <p:cNvSpPr/>
          <p:nvPr/>
        </p:nvSpPr>
        <p:spPr>
          <a:xfrm>
            <a:off x="9875520" y="475488"/>
            <a:ext cx="1609344" cy="0"/>
          </a:xfrm>
          <a:prstGeom prst="line">
            <a:avLst/>
          </a:prstGeom>
          <a:noFill/>
          <a:ln w="17780">
            <a:solidFill>
              <a:srgbClr val="C9A24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7F6E6D18-C9AF-6A20-9C11-47C3E738344B}"/>
              </a:ext>
            </a:extLst>
          </p:cNvPr>
          <p:cNvSpPr/>
          <p:nvPr/>
        </p:nvSpPr>
        <p:spPr>
          <a:xfrm>
            <a:off x="10771632" y="274320"/>
            <a:ext cx="0" cy="438912"/>
          </a:xfrm>
          <a:prstGeom prst="line">
            <a:avLst/>
          </a:prstGeom>
          <a:noFill/>
          <a:ln w="17780">
            <a:solidFill>
              <a:srgbClr val="C9A24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13EF12E4-91F4-9079-881C-1DF2F72F4595}"/>
              </a:ext>
            </a:extLst>
          </p:cNvPr>
          <p:cNvSpPr/>
          <p:nvPr/>
        </p:nvSpPr>
        <p:spPr>
          <a:xfrm>
            <a:off x="566928" y="47548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AI Model</a:t>
            </a:r>
            <a:endParaRPr lang="en-US" sz="14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7355F326-A75D-9B81-3A48-EB9596E9B378}"/>
              </a:ext>
            </a:extLst>
          </p:cNvPr>
          <p:cNvSpPr/>
          <p:nvPr/>
        </p:nvSpPr>
        <p:spPr>
          <a:xfrm>
            <a:off x="566928" y="804672"/>
            <a:ext cx="653796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B2D4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a National State Board of Education Meeting in Texas—HAIH</a:t>
            </a:r>
            <a:endParaRPr lang="en-US" sz="2500" baseline="300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EAF843A9-5FDC-7F3F-A935-829DB6959285}"/>
              </a:ext>
            </a:extLst>
          </p:cNvPr>
          <p:cNvSpPr/>
          <p:nvPr/>
        </p:nvSpPr>
        <p:spPr>
          <a:xfrm>
            <a:off x="566928" y="1463040"/>
            <a:ext cx="653796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7313B"/>
                </a:solidFill>
                <a:latin typeface="Aptos" pitchFamily="34" charset="0"/>
              </a:rPr>
              <a:t>AI is a tool not a replacement for the judgment of the teacher</a:t>
            </a:r>
            <a:endParaRPr lang="en-US" sz="145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63184976-3076-82DA-A33C-EBFD4694A8EA}"/>
              </a:ext>
            </a:extLst>
          </p:cNvPr>
          <p:cNvSpPr/>
          <p:nvPr/>
        </p:nvSpPr>
        <p:spPr>
          <a:xfrm>
            <a:off x="749808" y="2221992"/>
            <a:ext cx="274320" cy="0"/>
          </a:xfrm>
          <a:prstGeom prst="line">
            <a:avLst/>
          </a:prstGeom>
          <a:noFill/>
          <a:ln w="38100">
            <a:solidFill>
              <a:srgbClr val="A94F3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1828DF9E-EA9F-1FA3-C464-482FFC263CC2}"/>
              </a:ext>
            </a:extLst>
          </p:cNvPr>
          <p:cNvSpPr/>
          <p:nvPr/>
        </p:nvSpPr>
        <p:spPr>
          <a:xfrm>
            <a:off x="1143000" y="2121408"/>
            <a:ext cx="2148840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B2D4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</a:t>
            </a:r>
            <a:endParaRPr lang="en-US" sz="165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24F10E78-9A8D-4425-910B-CA00B7CB6E0B}"/>
              </a:ext>
            </a:extLst>
          </p:cNvPr>
          <p:cNvSpPr/>
          <p:nvPr/>
        </p:nvSpPr>
        <p:spPr>
          <a:xfrm>
            <a:off x="3429000" y="2103120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first H is the Human who must first identify what it is I want to solve, the ground rules and stipulations and what are the questions I will I will inform AI to develop the best value result </a:t>
            </a:r>
            <a:endParaRPr lang="en-US" sz="1450" dirty="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09C8D7F8-B3B6-64E6-7966-8ED6F88B9A0F}"/>
              </a:ext>
            </a:extLst>
          </p:cNvPr>
          <p:cNvSpPr/>
          <p:nvPr/>
        </p:nvSpPr>
        <p:spPr>
          <a:xfrm>
            <a:off x="1143000" y="2615184"/>
            <a:ext cx="9464040" cy="0"/>
          </a:xfrm>
          <a:prstGeom prst="line">
            <a:avLst/>
          </a:prstGeom>
          <a:noFill/>
          <a:ln w="15875">
            <a:solidFill>
              <a:srgbClr val="D7D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157B8B45-0346-55CA-DD3D-BE63182ED6C3}"/>
              </a:ext>
            </a:extLst>
          </p:cNvPr>
          <p:cNvSpPr/>
          <p:nvPr/>
        </p:nvSpPr>
        <p:spPr>
          <a:xfrm>
            <a:off x="749808" y="2935224"/>
            <a:ext cx="274320" cy="0"/>
          </a:xfrm>
          <a:prstGeom prst="line">
            <a:avLst/>
          </a:prstGeom>
          <a:noFill/>
          <a:ln w="38100">
            <a:solidFill>
              <a:srgbClr val="A94F3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A2D1F44B-EB8B-C3FF-110B-D2B22C0ADED5}"/>
              </a:ext>
            </a:extLst>
          </p:cNvPr>
          <p:cNvSpPr/>
          <p:nvPr/>
        </p:nvSpPr>
        <p:spPr>
          <a:xfrm>
            <a:off x="1143000" y="2834640"/>
            <a:ext cx="2148840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B2D4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</a:t>
            </a:r>
            <a:endParaRPr lang="en-US" sz="165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7BFA580A-645C-386D-9AA9-0CE1155E2437}"/>
              </a:ext>
            </a:extLst>
          </p:cNvPr>
          <p:cNvSpPr/>
          <p:nvPr/>
        </p:nvSpPr>
        <p:spPr>
          <a:xfrm>
            <a:off x="3429000" y="2816352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Most people use the A for Artificial; however, a recent discussion I had with Tim Waldo of University of Tennessee identifies the A for “Augmented” intelligence’; augmented implies an upgrade vs a replacement; I like this definition</a:t>
            </a:r>
            <a:endParaRPr lang="en-US" sz="1200" dirty="0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2106FD56-272A-2238-A0F1-CB9A2B5C7A05}"/>
              </a:ext>
            </a:extLst>
          </p:cNvPr>
          <p:cNvSpPr/>
          <p:nvPr/>
        </p:nvSpPr>
        <p:spPr>
          <a:xfrm>
            <a:off x="1143000" y="3328416"/>
            <a:ext cx="9464040" cy="0"/>
          </a:xfrm>
          <a:prstGeom prst="line">
            <a:avLst/>
          </a:prstGeom>
          <a:noFill/>
          <a:ln w="15875">
            <a:solidFill>
              <a:srgbClr val="D7D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1A7AA12E-B38F-4608-1F1C-C7F791668D9F}"/>
              </a:ext>
            </a:extLst>
          </p:cNvPr>
          <p:cNvSpPr/>
          <p:nvPr/>
        </p:nvSpPr>
        <p:spPr>
          <a:xfrm>
            <a:off x="749808" y="3648456"/>
            <a:ext cx="274320" cy="0"/>
          </a:xfrm>
          <a:prstGeom prst="line">
            <a:avLst/>
          </a:prstGeom>
          <a:noFill/>
          <a:ln w="38100">
            <a:solidFill>
              <a:srgbClr val="C9A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89EA64F9-9DC1-755C-0033-748C55BBFEA9}"/>
              </a:ext>
            </a:extLst>
          </p:cNvPr>
          <p:cNvSpPr/>
          <p:nvPr/>
        </p:nvSpPr>
        <p:spPr>
          <a:xfrm>
            <a:off x="1143000" y="3547872"/>
            <a:ext cx="2148840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B2D4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</a:t>
            </a:r>
            <a:endParaRPr lang="en-US" sz="16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783BFAAB-6AEF-0152-0E17-6F4FABF2DA0E}"/>
              </a:ext>
            </a:extLst>
          </p:cNvPr>
          <p:cNvSpPr/>
          <p:nvPr/>
        </p:nvSpPr>
        <p:spPr>
          <a:xfrm>
            <a:off x="3429000" y="3529584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“Intelligence” </a:t>
            </a:r>
            <a:endParaRPr lang="en-US" sz="1450" dirty="0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B1B2733E-6149-E82B-DD66-D3491B836CC8}"/>
              </a:ext>
            </a:extLst>
          </p:cNvPr>
          <p:cNvSpPr/>
          <p:nvPr/>
        </p:nvSpPr>
        <p:spPr>
          <a:xfrm>
            <a:off x="1143000" y="4041648"/>
            <a:ext cx="9464040" cy="0"/>
          </a:xfrm>
          <a:prstGeom prst="line">
            <a:avLst/>
          </a:prstGeom>
          <a:noFill/>
          <a:ln w="15875">
            <a:solidFill>
              <a:srgbClr val="D7D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F750FA8B-DF20-6D7D-4DFD-576A8D591261}"/>
              </a:ext>
            </a:extLst>
          </p:cNvPr>
          <p:cNvSpPr/>
          <p:nvPr/>
        </p:nvSpPr>
        <p:spPr>
          <a:xfrm>
            <a:off x="749808" y="4361688"/>
            <a:ext cx="274320" cy="0"/>
          </a:xfrm>
          <a:prstGeom prst="line">
            <a:avLst/>
          </a:prstGeom>
          <a:noFill/>
          <a:ln w="38100">
            <a:solidFill>
              <a:srgbClr val="C9A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FA339F92-8EED-510C-2540-483ED161E2FA}"/>
              </a:ext>
            </a:extLst>
          </p:cNvPr>
          <p:cNvSpPr/>
          <p:nvPr/>
        </p:nvSpPr>
        <p:spPr>
          <a:xfrm>
            <a:off x="1143000" y="4261104"/>
            <a:ext cx="2148840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0B2D4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</a:t>
            </a:r>
            <a:endParaRPr lang="en-US" sz="1650" dirty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EA073D10-3D51-1B2E-AAEC-4368E9825231}"/>
              </a:ext>
            </a:extLst>
          </p:cNvPr>
          <p:cNvSpPr/>
          <p:nvPr/>
        </p:nvSpPr>
        <p:spPr>
          <a:xfrm>
            <a:off x="3429000" y="4242816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second H is again the Human who then must decide if the AI result answers the question fully; is it accurate, and does it lead to other questions to better define what the research is searching for.</a:t>
            </a:r>
            <a:endParaRPr lang="en-US" sz="1450" dirty="0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3B0B0C3F-A0BA-84F2-D32F-96BCFD2B0FE1}"/>
              </a:ext>
            </a:extLst>
          </p:cNvPr>
          <p:cNvSpPr/>
          <p:nvPr/>
        </p:nvSpPr>
        <p:spPr>
          <a:xfrm>
            <a:off x="1143000" y="4754880"/>
            <a:ext cx="9464040" cy="0"/>
          </a:xfrm>
          <a:prstGeom prst="line">
            <a:avLst/>
          </a:prstGeom>
          <a:noFill/>
          <a:ln w="15875">
            <a:solidFill>
              <a:srgbClr val="D7D2C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8152D109-11E4-2A4B-DE67-1C804282B162}"/>
              </a:ext>
            </a:extLst>
          </p:cNvPr>
          <p:cNvSpPr/>
          <p:nvPr/>
        </p:nvSpPr>
        <p:spPr>
          <a:xfrm>
            <a:off x="749808" y="5074920"/>
            <a:ext cx="274320" cy="0"/>
          </a:xfrm>
          <a:prstGeom prst="line">
            <a:avLst/>
          </a:prstGeom>
          <a:noFill/>
          <a:ln w="38100">
            <a:solidFill>
              <a:srgbClr val="C9A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33EBFC99-664D-6A7A-E7FE-60E00BE68D60}"/>
              </a:ext>
            </a:extLst>
          </p:cNvPr>
          <p:cNvSpPr/>
          <p:nvPr/>
        </p:nvSpPr>
        <p:spPr>
          <a:xfrm>
            <a:off x="3429000" y="4956048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last H also stands for the HEART because AI does not have a heart.</a:t>
            </a:r>
            <a:endParaRPr lang="en-US" sz="1450" dirty="0"/>
          </a:p>
        </p:txBody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EDB2E05D-4386-3A9E-7DC5-D1B66E952A46}"/>
              </a:ext>
            </a:extLst>
          </p:cNvPr>
          <p:cNvSpPr/>
          <p:nvPr/>
        </p:nvSpPr>
        <p:spPr>
          <a:xfrm>
            <a:off x="8549640" y="5559552"/>
            <a:ext cx="2505456" cy="384048"/>
          </a:xfrm>
          <a:prstGeom prst="rect">
            <a:avLst/>
          </a:prstGeom>
          <a:solidFill>
            <a:srgbClr val="F1E7C8"/>
          </a:solidFill>
          <a:ln w="12700">
            <a:solidFill>
              <a:srgbClr val="F1E7C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A4B84861-14CD-0EDB-E9F5-FAEEE274FCCC}"/>
              </a:ext>
            </a:extLst>
          </p:cNvPr>
          <p:cNvSpPr/>
          <p:nvPr/>
        </p:nvSpPr>
        <p:spPr>
          <a:xfrm>
            <a:off x="8732520" y="5678424"/>
            <a:ext cx="21396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B2D4D"/>
                </a:solidFill>
                <a:latin typeface="Aptos" pitchFamily="34" charset="0"/>
              </a:rPr>
              <a:t>According to a Gallup Poll, AI used effectively can save a teacher 6 weeks of teaching time a year</a:t>
            </a:r>
            <a:endParaRPr lang="en-US" sz="1050" dirty="0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B2592ADF-5AB4-76A8-0A4E-27C01FFDC8DE}"/>
              </a:ext>
            </a:extLst>
          </p:cNvPr>
          <p:cNvSpPr/>
          <p:nvPr/>
        </p:nvSpPr>
        <p:spPr>
          <a:xfrm>
            <a:off x="11173968" y="646480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0B2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50" dirty="0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40613D65-5236-CB91-9BA2-CF3BDF3B2EDC}"/>
              </a:ext>
            </a:extLst>
          </p:cNvPr>
          <p:cNvSpPr/>
          <p:nvPr/>
        </p:nvSpPr>
        <p:spPr>
          <a:xfrm>
            <a:off x="438912" y="6455664"/>
            <a:ext cx="8961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64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Teacher perspective for Tennessee State Board of Education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311365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963EB-784E-A6A5-8298-4C4063B91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510CCBB-E3C2-B1C9-0A5D-368C01BA74BB}"/>
              </a:ext>
            </a:extLst>
          </p:cNvPr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B2D4D"/>
          </a:solidFill>
          <a:ln w="12700">
            <a:solidFill>
              <a:srgbClr val="0B2D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6906F483-BBC3-7ED9-D67E-C5C6B27D14E1}"/>
              </a:ext>
            </a:extLst>
          </p:cNvPr>
          <p:cNvSpPr/>
          <p:nvPr/>
        </p:nvSpPr>
        <p:spPr>
          <a:xfrm>
            <a:off x="109728" y="0"/>
            <a:ext cx="32004" cy="6858000"/>
          </a:xfrm>
          <a:prstGeom prst="rect">
            <a:avLst/>
          </a:prstGeom>
          <a:solidFill>
            <a:srgbClr val="C9A24A"/>
          </a:solidFill>
          <a:ln w="12700">
            <a:solidFill>
              <a:srgbClr val="C9A2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69F7BFDC-0242-B5DD-7773-43364FFA9ACC}"/>
              </a:ext>
            </a:extLst>
          </p:cNvPr>
          <p:cNvSpPr/>
          <p:nvPr/>
        </p:nvSpPr>
        <p:spPr>
          <a:xfrm>
            <a:off x="9875520" y="475488"/>
            <a:ext cx="1609344" cy="0"/>
          </a:xfrm>
          <a:prstGeom prst="line">
            <a:avLst/>
          </a:prstGeom>
          <a:noFill/>
          <a:ln w="17780">
            <a:solidFill>
              <a:srgbClr val="C9A24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A1B054F9-8B5F-48E4-58D1-BF7D2E3CD27F}"/>
              </a:ext>
            </a:extLst>
          </p:cNvPr>
          <p:cNvSpPr/>
          <p:nvPr/>
        </p:nvSpPr>
        <p:spPr>
          <a:xfrm>
            <a:off x="10771632" y="274320"/>
            <a:ext cx="0" cy="438912"/>
          </a:xfrm>
          <a:prstGeom prst="line">
            <a:avLst/>
          </a:prstGeom>
          <a:noFill/>
          <a:ln w="17780">
            <a:solidFill>
              <a:srgbClr val="C9A24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FF281EC5-79BD-2596-C79E-6A68A36F7313}"/>
              </a:ext>
            </a:extLst>
          </p:cNvPr>
          <p:cNvSpPr/>
          <p:nvPr/>
        </p:nvSpPr>
        <p:spPr>
          <a:xfrm>
            <a:off x="566928" y="47548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4A"/>
                </a:solidFill>
                <a:latin typeface="Aptos" pitchFamily="34" charset="0"/>
              </a:rPr>
              <a:t>Some actions Tennessee is actively  considering</a:t>
            </a:r>
            <a:endParaRPr lang="en-US" sz="14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5CFD65B-CC53-283A-800D-F28AD4B6AF84}"/>
              </a:ext>
            </a:extLst>
          </p:cNvPr>
          <p:cNvSpPr/>
          <p:nvPr/>
        </p:nvSpPr>
        <p:spPr>
          <a:xfrm>
            <a:off x="566928" y="804672"/>
            <a:ext cx="653796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2800" b="1" dirty="0">
                <a:solidFill>
                  <a:srgbClr val="242424"/>
                </a:solidFill>
                <a:latin typeface="Aptos" panose="020B0004020202020204" pitchFamily="34" charset="0"/>
              </a:rPr>
              <a:t>TDOE/SBE AI Collaboration</a:t>
            </a:r>
            <a:endParaRPr lang="en-US" sz="2500" baseline="300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8209B5CC-C6B7-B90A-17A3-B64527ECE51D}"/>
              </a:ext>
            </a:extLst>
          </p:cNvPr>
          <p:cNvSpPr/>
          <p:nvPr/>
        </p:nvSpPr>
        <p:spPr>
          <a:xfrm>
            <a:off x="3429000" y="2103120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45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BFF1A10C-7529-1724-D62A-39BCF7A176E2}"/>
              </a:ext>
            </a:extLst>
          </p:cNvPr>
          <p:cNvSpPr/>
          <p:nvPr/>
        </p:nvSpPr>
        <p:spPr>
          <a:xfrm rot="10800000" flipV="1">
            <a:off x="789088" y="3490939"/>
            <a:ext cx="8458052" cy="5394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lvl="1"/>
            <a:r>
              <a:rPr lang="en-US" sz="1600" b="1" dirty="0">
                <a:solidFill>
                  <a:srgbClr val="242424"/>
                </a:solidFill>
                <a:latin typeface="Aptos" panose="020B0004020202020204" pitchFamily="34" charset="0"/>
              </a:rPr>
              <a:t>Development of an AI Stakeholder Committee </a:t>
            </a:r>
            <a:r>
              <a:rPr lang="en-US" sz="1600" dirty="0">
                <a:solidFill>
                  <a:srgbClr val="242424"/>
                </a:solidFill>
                <a:latin typeface="Aptos" panose="020B0004020202020204" pitchFamily="34" charset="0"/>
              </a:rPr>
              <a:t>– An education practitioner-heavy committee/working group that will help guide our thinking and provide feedback on deliverables. </a:t>
            </a:r>
          </a:p>
          <a:p>
            <a:pPr lvl="1"/>
            <a:r>
              <a:rPr lang="en-US" sz="1600" dirty="0">
                <a:solidFill>
                  <a:srgbClr val="242424"/>
                </a:solidFill>
                <a:latin typeface="Aptos" panose="020B0004020202020204" pitchFamily="34" charset="0"/>
              </a:rPr>
              <a:t> 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rgbClr val="242424"/>
                </a:solidFill>
                <a:latin typeface="Aptos" panose="020B0004020202020204" pitchFamily="34" charset="0"/>
              </a:rPr>
              <a:t>AI Content Integration </a:t>
            </a:r>
            <a:r>
              <a:rPr lang="en-US" sz="1600" dirty="0">
                <a:solidFill>
                  <a:srgbClr val="242424"/>
                </a:solidFill>
                <a:latin typeface="Aptos" panose="020B0004020202020204" pitchFamily="34" charset="0"/>
              </a:rPr>
              <a:t>– Identify ways in which educators can utilize AI in the classroom across all major disciplines. Other states have created guidance documents that seek to do this. Ohio is a great example. Here is the document the created for mathematics: </a:t>
            </a:r>
            <a:r>
              <a:rPr lang="en-US" sz="1600" u="sng" dirty="0">
                <a:solidFill>
                  <a:srgbClr val="467886"/>
                </a:solidFill>
                <a:latin typeface="Aptos" panose="020B0004020202020204" pitchFamily="34" charset="0"/>
                <a:hlinkClick r:id="rId3" tooltip="https://education.ohio.gov/getattachment/Topics/AI-in-Ohio-s-Education/School-and-District-Supports/Integrating-AI-in-Mathematics.pdf.aspx?lang=en-US"/>
              </a:rPr>
              <a:t>Integrating AI in Mathematics</a:t>
            </a:r>
            <a:endParaRPr lang="en-US" sz="1600" dirty="0">
              <a:solidFill>
                <a:srgbClr val="242424"/>
              </a:solidFill>
              <a:latin typeface="Aptos" panose="020B0004020202020204" pitchFamily="34" charset="0"/>
            </a:endParaRPr>
          </a:p>
          <a:p>
            <a:r>
              <a:rPr lang="en-US" sz="1600" dirty="0">
                <a:solidFill>
                  <a:srgbClr val="242424"/>
                </a:solidFill>
                <a:latin typeface="Aptos" panose="020B0004020202020204" pitchFamily="34" charset="0"/>
              </a:rPr>
              <a:t> 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rgbClr val="242424"/>
                </a:solidFill>
                <a:latin typeface="Aptos" panose="020B0004020202020204" pitchFamily="34" charset="0"/>
              </a:rPr>
              <a:t>AI Literacy Framework/Standards</a:t>
            </a:r>
            <a:r>
              <a:rPr lang="en-US" sz="1600" dirty="0">
                <a:solidFill>
                  <a:srgbClr val="242424"/>
                </a:solidFill>
                <a:latin typeface="Aptos" panose="020B0004020202020204" pitchFamily="34" charset="0"/>
              </a:rPr>
              <a:t>– The durable skills and practices that every student will need to engage with AI effectively (across all disciplines). There is a need for guidance in this space, though the “how to” is still open for discussion  with our stakeholder committee.</a:t>
            </a:r>
          </a:p>
          <a:p>
            <a:pPr marL="457200"/>
            <a:r>
              <a:rPr lang="en-US" sz="1600" dirty="0">
                <a:solidFill>
                  <a:srgbClr val="242424"/>
                </a:solidFill>
                <a:latin typeface="Aptos" panose="020B0004020202020204" pitchFamily="34" charset="0"/>
              </a:rPr>
              <a:t> 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rgbClr val="242424"/>
                </a:solidFill>
                <a:latin typeface="Aptos" panose="020B0004020202020204" pitchFamily="34" charset="0"/>
              </a:rPr>
              <a:t>AI Educator Badge/Credential </a:t>
            </a:r>
            <a:r>
              <a:rPr lang="en-US" sz="1600" dirty="0">
                <a:solidFill>
                  <a:srgbClr val="242424"/>
                </a:solidFill>
                <a:latin typeface="Aptos" panose="020B0004020202020204" pitchFamily="34" charset="0"/>
              </a:rPr>
              <a:t>– Discussing the possibility of creating a credential for educators who demonstrate competency in using (and possibly teaching others how to use) AI; e.g., like a teacher leader model to identify expectations we would have for educators seeking this credential and the process by which they would add it to their license.</a:t>
            </a:r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4AC1E2BE-7143-6B89-A032-27431459A982}"/>
              </a:ext>
            </a:extLst>
          </p:cNvPr>
          <p:cNvSpPr/>
          <p:nvPr/>
        </p:nvSpPr>
        <p:spPr>
          <a:xfrm>
            <a:off x="3429000" y="2816352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5ABBA7C3-F9CF-6E0A-2CFF-4A7265494EAC}"/>
              </a:ext>
            </a:extLst>
          </p:cNvPr>
          <p:cNvSpPr/>
          <p:nvPr/>
        </p:nvSpPr>
        <p:spPr>
          <a:xfrm>
            <a:off x="1143000" y="3547872"/>
            <a:ext cx="2148840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endParaRPr lang="en-US" sz="16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281045FE-E374-4504-57B4-FA86A17C61BB}"/>
              </a:ext>
            </a:extLst>
          </p:cNvPr>
          <p:cNvSpPr/>
          <p:nvPr/>
        </p:nvSpPr>
        <p:spPr>
          <a:xfrm>
            <a:off x="3429000" y="3529584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450" dirty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BEA0160F-68C6-8376-B24A-072219593AF7}"/>
              </a:ext>
            </a:extLst>
          </p:cNvPr>
          <p:cNvSpPr/>
          <p:nvPr/>
        </p:nvSpPr>
        <p:spPr>
          <a:xfrm>
            <a:off x="3429000" y="4242816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450" dirty="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6CC3ABB3-AC30-CB83-F626-0CA07AC7D10F}"/>
              </a:ext>
            </a:extLst>
          </p:cNvPr>
          <p:cNvSpPr/>
          <p:nvPr/>
        </p:nvSpPr>
        <p:spPr>
          <a:xfrm>
            <a:off x="1143000" y="4974336"/>
            <a:ext cx="2148840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endParaRPr lang="en-US" sz="1650" dirty="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1D9EE87C-3DAB-457D-9FAB-912A7F985F65}"/>
              </a:ext>
            </a:extLst>
          </p:cNvPr>
          <p:cNvSpPr/>
          <p:nvPr/>
        </p:nvSpPr>
        <p:spPr>
          <a:xfrm>
            <a:off x="3429000" y="4956048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450" dirty="0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58DFE28A-C98F-7B23-3647-7BC87CAB2D89}"/>
              </a:ext>
            </a:extLst>
          </p:cNvPr>
          <p:cNvSpPr/>
          <p:nvPr/>
        </p:nvSpPr>
        <p:spPr>
          <a:xfrm>
            <a:off x="8732520" y="5678424"/>
            <a:ext cx="21396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5EF76532-00AE-E305-B9EF-E13EFDDF5AE8}"/>
              </a:ext>
            </a:extLst>
          </p:cNvPr>
          <p:cNvSpPr/>
          <p:nvPr/>
        </p:nvSpPr>
        <p:spPr>
          <a:xfrm>
            <a:off x="11173968" y="646480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0B2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50" dirty="0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17477BE8-68E1-2664-1F06-88939586A982}"/>
              </a:ext>
            </a:extLst>
          </p:cNvPr>
          <p:cNvSpPr/>
          <p:nvPr/>
        </p:nvSpPr>
        <p:spPr>
          <a:xfrm>
            <a:off x="438912" y="6455664"/>
            <a:ext cx="8961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64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Teacher perspective for Tennessee State Board of Education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4073406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C884E-62AA-60BC-2A40-948E1DBF3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0FC1CC8-EEA6-4DB6-D7DC-1B6FE82606B8}"/>
              </a:ext>
            </a:extLst>
          </p:cNvPr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B2D4D"/>
          </a:solidFill>
          <a:ln w="12700">
            <a:solidFill>
              <a:srgbClr val="0B2D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70D7BB96-7E00-EB5C-33C4-2AA61C3B9978}"/>
              </a:ext>
            </a:extLst>
          </p:cNvPr>
          <p:cNvSpPr/>
          <p:nvPr/>
        </p:nvSpPr>
        <p:spPr>
          <a:xfrm>
            <a:off x="109728" y="0"/>
            <a:ext cx="32004" cy="6858000"/>
          </a:xfrm>
          <a:prstGeom prst="rect">
            <a:avLst/>
          </a:prstGeom>
          <a:solidFill>
            <a:srgbClr val="C9A24A"/>
          </a:solidFill>
          <a:ln w="12700">
            <a:solidFill>
              <a:srgbClr val="C9A2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F84D30DE-E076-FE4E-C1D6-885CCB45D992}"/>
              </a:ext>
            </a:extLst>
          </p:cNvPr>
          <p:cNvSpPr/>
          <p:nvPr/>
        </p:nvSpPr>
        <p:spPr>
          <a:xfrm>
            <a:off x="9875520" y="475488"/>
            <a:ext cx="1609344" cy="0"/>
          </a:xfrm>
          <a:prstGeom prst="line">
            <a:avLst/>
          </a:prstGeom>
          <a:noFill/>
          <a:ln w="17780">
            <a:solidFill>
              <a:srgbClr val="C9A24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6B023E45-9132-C40E-463F-6EB38A8256DD}"/>
              </a:ext>
            </a:extLst>
          </p:cNvPr>
          <p:cNvSpPr/>
          <p:nvPr/>
        </p:nvSpPr>
        <p:spPr>
          <a:xfrm>
            <a:off x="10771632" y="274320"/>
            <a:ext cx="0" cy="438912"/>
          </a:xfrm>
          <a:prstGeom prst="line">
            <a:avLst/>
          </a:prstGeom>
          <a:noFill/>
          <a:ln w="17780">
            <a:solidFill>
              <a:srgbClr val="C9A24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9589BF0C-81B8-007B-4887-45E1EB9D7EDA}"/>
              </a:ext>
            </a:extLst>
          </p:cNvPr>
          <p:cNvSpPr/>
          <p:nvPr/>
        </p:nvSpPr>
        <p:spPr>
          <a:xfrm>
            <a:off x="566928" y="47548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4A"/>
                </a:solidFill>
                <a:latin typeface="Aptos" pitchFamily="34" charset="0"/>
              </a:rPr>
              <a:t>Some actions Tennessee is taking</a:t>
            </a:r>
            <a:endParaRPr lang="en-US" sz="14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99F4C510-D030-4D03-E92F-61EA83045308}"/>
              </a:ext>
            </a:extLst>
          </p:cNvPr>
          <p:cNvSpPr/>
          <p:nvPr/>
        </p:nvSpPr>
        <p:spPr>
          <a:xfrm>
            <a:off x="566928" y="804672"/>
            <a:ext cx="653796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2800" b="1" dirty="0">
                <a:solidFill>
                  <a:srgbClr val="242424"/>
                </a:solidFill>
                <a:latin typeface="Aptos" panose="020B0004020202020204" pitchFamily="34" charset="0"/>
              </a:rPr>
              <a:t>Tennessee is engaging nationally also</a:t>
            </a:r>
            <a:endParaRPr lang="en-US" sz="2500" baseline="300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00A7BC18-F46E-C374-2689-2635E012DE05}"/>
              </a:ext>
            </a:extLst>
          </p:cNvPr>
          <p:cNvSpPr/>
          <p:nvPr/>
        </p:nvSpPr>
        <p:spPr>
          <a:xfrm>
            <a:off x="3429000" y="2103120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45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8EAD0DB7-E5E5-9347-F8C2-8890DEB01620}"/>
              </a:ext>
            </a:extLst>
          </p:cNvPr>
          <p:cNvSpPr/>
          <p:nvPr/>
        </p:nvSpPr>
        <p:spPr>
          <a:xfrm rot="10800000" flipV="1">
            <a:off x="789088" y="2674859"/>
            <a:ext cx="8458052" cy="5394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rgbClr val="242424"/>
                </a:solidFill>
                <a:latin typeface="Aptos" panose="020B0004020202020204" pitchFamily="34" charset="0"/>
              </a:rPr>
              <a:t>AI Interstate Collaborative </a:t>
            </a:r>
            <a:r>
              <a:rPr lang="en-US" sz="1600" dirty="0">
                <a:solidFill>
                  <a:srgbClr val="242424"/>
                </a:solidFill>
                <a:latin typeface="Aptos" panose="020B0004020202020204" pitchFamily="34" charset="0"/>
              </a:rPr>
              <a:t>– This group is facilitated primarily by the Utah State Board of Education (more equivalent to Tennessee’s Department of Education) and is a space for states to share updates on relevant legislation, promising practices, and developments in education-related AI. This group meets monthly.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600" b="1" dirty="0">
              <a:solidFill>
                <a:srgbClr val="242424"/>
              </a:solidFill>
              <a:latin typeface="Aptos" panose="020B00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rgbClr val="242424"/>
                </a:solidFill>
                <a:latin typeface="Aptos" panose="020B0004020202020204" pitchFamily="34" charset="0"/>
              </a:rPr>
              <a:t>National Association of State Boards of Education (NASBE) EdTech Advisory Group – </a:t>
            </a:r>
            <a:r>
              <a:rPr lang="en-US" sz="1600" dirty="0">
                <a:solidFill>
                  <a:srgbClr val="242424"/>
                </a:solidFill>
                <a:latin typeface="Aptos" panose="020B0004020202020204" pitchFamily="34" charset="0"/>
              </a:rPr>
              <a:t>This group, facilitated by NASBE staff, brings together a small group of member states and provides national technology and legislative experts to share developments relevant to all states regarding AI. This group meets quarterly.</a:t>
            </a:r>
          </a:p>
          <a:p>
            <a:pPr lvl="1"/>
            <a:r>
              <a:rPr lang="en-US" sz="1600" dirty="0">
                <a:solidFill>
                  <a:srgbClr val="242424"/>
                </a:solidFill>
                <a:latin typeface="Aptos" panose="020B0004020202020204" pitchFamily="34" charset="0"/>
              </a:rPr>
              <a:t> </a:t>
            </a:r>
          </a:p>
          <a:p>
            <a:r>
              <a:rPr lang="en-US" sz="1600" dirty="0">
                <a:solidFill>
                  <a:srgbClr val="242424"/>
                </a:solidFill>
                <a:latin typeface="Aptos" panose="020B0004020202020204" pitchFamily="34" charset="0"/>
              </a:rPr>
              <a:t> </a:t>
            </a:r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E045E74D-8BE1-AA0E-9779-B9C6C8997953}"/>
              </a:ext>
            </a:extLst>
          </p:cNvPr>
          <p:cNvSpPr/>
          <p:nvPr/>
        </p:nvSpPr>
        <p:spPr>
          <a:xfrm>
            <a:off x="3429000" y="2816352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495D23EB-240D-87AB-925A-5FDB90C82BCD}"/>
              </a:ext>
            </a:extLst>
          </p:cNvPr>
          <p:cNvSpPr/>
          <p:nvPr/>
        </p:nvSpPr>
        <p:spPr>
          <a:xfrm>
            <a:off x="1143000" y="3547872"/>
            <a:ext cx="2148840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endParaRPr lang="en-US" sz="16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00CF1B93-0173-3674-B851-C4C0E302911F}"/>
              </a:ext>
            </a:extLst>
          </p:cNvPr>
          <p:cNvSpPr/>
          <p:nvPr/>
        </p:nvSpPr>
        <p:spPr>
          <a:xfrm>
            <a:off x="3429000" y="3529584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450" dirty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8B6BAAEB-03F5-91CC-B7D1-8094506293AF}"/>
              </a:ext>
            </a:extLst>
          </p:cNvPr>
          <p:cNvSpPr/>
          <p:nvPr/>
        </p:nvSpPr>
        <p:spPr>
          <a:xfrm>
            <a:off x="3429000" y="4242816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450" dirty="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F8FA7D52-3531-08F9-92E5-19B267C817FE}"/>
              </a:ext>
            </a:extLst>
          </p:cNvPr>
          <p:cNvSpPr/>
          <p:nvPr/>
        </p:nvSpPr>
        <p:spPr>
          <a:xfrm>
            <a:off x="3429000" y="4956048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1450" dirty="0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C4D0B633-3BA7-2680-0C5E-6D9FE937EAFD}"/>
              </a:ext>
            </a:extLst>
          </p:cNvPr>
          <p:cNvSpPr/>
          <p:nvPr/>
        </p:nvSpPr>
        <p:spPr>
          <a:xfrm>
            <a:off x="8732520" y="5678424"/>
            <a:ext cx="21396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6D08F704-71B8-2F9D-3745-72AC2021295A}"/>
              </a:ext>
            </a:extLst>
          </p:cNvPr>
          <p:cNvSpPr/>
          <p:nvPr/>
        </p:nvSpPr>
        <p:spPr>
          <a:xfrm>
            <a:off x="11173968" y="646480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0B2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50" dirty="0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2DC03DE0-053F-3A91-E61C-24195D36C128}"/>
              </a:ext>
            </a:extLst>
          </p:cNvPr>
          <p:cNvSpPr/>
          <p:nvPr/>
        </p:nvSpPr>
        <p:spPr>
          <a:xfrm>
            <a:off x="438912" y="6455664"/>
            <a:ext cx="8961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64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Teacher perspective for Tennessee State Board of Education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3843492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27B7BA-D4B0-599A-26D1-9A88BF355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B3F4B59-2630-7142-ADB0-C9DB700910D0}"/>
              </a:ext>
            </a:extLst>
          </p:cNvPr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B2D4D"/>
          </a:solidFill>
          <a:ln w="12700">
            <a:solidFill>
              <a:srgbClr val="0B2D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27BA2C3-09C6-5398-F574-BA745927FD84}"/>
              </a:ext>
            </a:extLst>
          </p:cNvPr>
          <p:cNvSpPr/>
          <p:nvPr/>
        </p:nvSpPr>
        <p:spPr>
          <a:xfrm>
            <a:off x="109728" y="0"/>
            <a:ext cx="32004" cy="6858000"/>
          </a:xfrm>
          <a:prstGeom prst="rect">
            <a:avLst/>
          </a:prstGeom>
          <a:solidFill>
            <a:srgbClr val="C9A24A"/>
          </a:solidFill>
          <a:ln w="12700">
            <a:solidFill>
              <a:srgbClr val="C9A2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CFADD307-FBBD-E562-45FE-F136EBF01A27}"/>
              </a:ext>
            </a:extLst>
          </p:cNvPr>
          <p:cNvSpPr/>
          <p:nvPr/>
        </p:nvSpPr>
        <p:spPr>
          <a:xfrm>
            <a:off x="9875520" y="475488"/>
            <a:ext cx="1609344" cy="0"/>
          </a:xfrm>
          <a:prstGeom prst="line">
            <a:avLst/>
          </a:prstGeom>
          <a:noFill/>
          <a:ln w="17780">
            <a:solidFill>
              <a:srgbClr val="C9A24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3F3C5C86-D037-3D61-71A2-7B971418CF64}"/>
              </a:ext>
            </a:extLst>
          </p:cNvPr>
          <p:cNvSpPr/>
          <p:nvPr/>
        </p:nvSpPr>
        <p:spPr>
          <a:xfrm>
            <a:off x="10771632" y="274320"/>
            <a:ext cx="0" cy="438912"/>
          </a:xfrm>
          <a:prstGeom prst="line">
            <a:avLst/>
          </a:prstGeom>
          <a:noFill/>
          <a:ln w="17780">
            <a:solidFill>
              <a:srgbClr val="C9A24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070BFDCB-CA8F-94A1-A8F8-47339C5AC7E3}"/>
              </a:ext>
            </a:extLst>
          </p:cNvPr>
          <p:cNvSpPr/>
          <p:nvPr/>
        </p:nvSpPr>
        <p:spPr>
          <a:xfrm>
            <a:off x="566928" y="47548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4A"/>
                </a:solidFill>
                <a:latin typeface="Aptos" pitchFamily="34" charset="0"/>
              </a:rPr>
              <a:t>Some specific near-term actions Tennessee is taking</a:t>
            </a:r>
            <a:endParaRPr lang="en-US" sz="14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A42CA1A0-67FE-CC1A-916D-6108C6DC85FB}"/>
              </a:ext>
            </a:extLst>
          </p:cNvPr>
          <p:cNvSpPr/>
          <p:nvPr/>
        </p:nvSpPr>
        <p:spPr>
          <a:xfrm>
            <a:off x="566928" y="1079975"/>
            <a:ext cx="7453686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3200" b="1" baseline="30000" dirty="0">
                <a:solidFill>
                  <a:srgbClr val="242424"/>
                </a:solidFill>
                <a:latin typeface="Aptos" panose="020B0004020202020204" pitchFamily="34" charset="0"/>
              </a:rPr>
              <a:t>August Quarterly Workshop and Quarterly Board Meeting</a:t>
            </a:r>
            <a:endParaRPr lang="en-US" sz="3200" baseline="300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9CEFFC91-B675-6F44-9906-9DF969C52ACE}"/>
              </a:ext>
            </a:extLst>
          </p:cNvPr>
          <p:cNvSpPr/>
          <p:nvPr/>
        </p:nvSpPr>
        <p:spPr>
          <a:xfrm>
            <a:off x="3429000" y="2103120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45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187B7203-B499-20C6-F94B-1F97AE2A5AD8}"/>
              </a:ext>
            </a:extLst>
          </p:cNvPr>
          <p:cNvSpPr/>
          <p:nvPr/>
        </p:nvSpPr>
        <p:spPr>
          <a:xfrm rot="10800000" flipV="1">
            <a:off x="789088" y="3490939"/>
            <a:ext cx="8458052" cy="5394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lvl="1"/>
            <a:endParaRPr lang="en-US" sz="1600" dirty="0">
              <a:solidFill>
                <a:srgbClr val="242424"/>
              </a:solidFill>
              <a:latin typeface="Aptos" panose="020B0004020202020204" pitchFamily="34" charset="0"/>
            </a:endParaRPr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9020C689-7556-0751-DAFF-DD5EBD822F92}"/>
              </a:ext>
            </a:extLst>
          </p:cNvPr>
          <p:cNvSpPr/>
          <p:nvPr/>
        </p:nvSpPr>
        <p:spPr>
          <a:xfrm>
            <a:off x="3429000" y="2816352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E4216E58-F835-E194-E713-E19349883C62}"/>
              </a:ext>
            </a:extLst>
          </p:cNvPr>
          <p:cNvSpPr/>
          <p:nvPr/>
        </p:nvSpPr>
        <p:spPr>
          <a:xfrm>
            <a:off x="1143000" y="3547872"/>
            <a:ext cx="2148840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endParaRPr lang="en-US" sz="16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D76FBF24-4A12-136A-302E-E20DE4B3A20E}"/>
              </a:ext>
            </a:extLst>
          </p:cNvPr>
          <p:cNvSpPr/>
          <p:nvPr/>
        </p:nvSpPr>
        <p:spPr>
          <a:xfrm>
            <a:off x="3429000" y="3529584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450" dirty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AC227858-8248-AF59-9A31-58BBF207CAEC}"/>
              </a:ext>
            </a:extLst>
          </p:cNvPr>
          <p:cNvSpPr/>
          <p:nvPr/>
        </p:nvSpPr>
        <p:spPr>
          <a:xfrm>
            <a:off x="3429000" y="4242816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450" dirty="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D8E670BF-EF63-489C-C7E5-B578A19510ED}"/>
              </a:ext>
            </a:extLst>
          </p:cNvPr>
          <p:cNvSpPr/>
          <p:nvPr/>
        </p:nvSpPr>
        <p:spPr>
          <a:xfrm>
            <a:off x="1143000" y="4974336"/>
            <a:ext cx="2148840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endParaRPr lang="en-US" sz="1650" dirty="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B5283959-8173-F234-6A24-2D140EA77D46}"/>
              </a:ext>
            </a:extLst>
          </p:cNvPr>
          <p:cNvSpPr/>
          <p:nvPr/>
        </p:nvSpPr>
        <p:spPr>
          <a:xfrm>
            <a:off x="3429000" y="4956048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1450" dirty="0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03545EAC-D76A-B79F-B0E8-5F6F098C044E}"/>
              </a:ext>
            </a:extLst>
          </p:cNvPr>
          <p:cNvSpPr/>
          <p:nvPr/>
        </p:nvSpPr>
        <p:spPr>
          <a:xfrm>
            <a:off x="8732520" y="5678424"/>
            <a:ext cx="21396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0A94F0A0-F30D-DE73-5579-2BD72657C38D}"/>
              </a:ext>
            </a:extLst>
          </p:cNvPr>
          <p:cNvSpPr/>
          <p:nvPr/>
        </p:nvSpPr>
        <p:spPr>
          <a:xfrm>
            <a:off x="11173968" y="646480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0B2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50" dirty="0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81CD98BC-B076-9382-0B4C-9F09D4799830}"/>
              </a:ext>
            </a:extLst>
          </p:cNvPr>
          <p:cNvSpPr/>
          <p:nvPr/>
        </p:nvSpPr>
        <p:spPr>
          <a:xfrm>
            <a:off x="438912" y="6455664"/>
            <a:ext cx="8961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64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Teacher perspective for Tennessee State Board of Education</a:t>
            </a:r>
            <a:endParaRPr lang="en-US" sz="85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DF83C9-EF39-E686-C2C1-2A816FB8DA4C}"/>
              </a:ext>
            </a:extLst>
          </p:cNvPr>
          <p:cNvSpPr txBox="1"/>
          <p:nvPr/>
        </p:nvSpPr>
        <p:spPr>
          <a:xfrm>
            <a:off x="1143000" y="1865017"/>
            <a:ext cx="935534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rgbClr val="242424"/>
                </a:solidFill>
                <a:latin typeface="Aptos" panose="020B0004020202020204" pitchFamily="34" charset="0"/>
              </a:rPr>
              <a:t>TDOE will hold a workshop presentation to highlight recent initiatives and future plans related to AI and education.</a:t>
            </a:r>
          </a:p>
          <a:p>
            <a:r>
              <a:rPr lang="en-US" b="1" dirty="0">
                <a:solidFill>
                  <a:srgbClr val="242424"/>
                </a:solidFill>
                <a:latin typeface="Aptos" panose="020B0004020202020204" pitchFamily="34" charset="0"/>
              </a:rPr>
              <a:t> </a:t>
            </a:r>
            <a:endParaRPr lang="en-US" dirty="0">
              <a:solidFill>
                <a:srgbClr val="242424"/>
              </a:solidFill>
              <a:latin typeface="Aptos" panose="020B0004020202020204" pitchFamily="34" charset="0"/>
            </a:endParaRPr>
          </a:p>
          <a:p>
            <a:pPr marL="285750" marR="0" indent="-285750" algn="l">
              <a:buFont typeface="Courier New" panose="02070309020205020404" pitchFamily="49" charset="0"/>
              <a:buChar char="o"/>
            </a:pPr>
            <a:r>
              <a:rPr lang="en-US" sz="1800" b="1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TDOE will bring an update to the Computer Science Standards </a:t>
            </a:r>
            <a:r>
              <a:rPr lang="en-US" sz="1800" b="0" i="0" dirty="0">
                <a:solidFill>
                  <a:srgbClr val="242424"/>
                </a:solidFill>
                <a:effectLst/>
                <a:latin typeface="Aptos" panose="020B0004020202020204" pitchFamily="34" charset="0"/>
              </a:rPr>
              <a:t>(which last came before the board in Oct. 2022, one month before ChatGPT was introduced) – The committee TDOE convened to revise these standards has prioritized integrating AI throughout. The standards will be on first reading in August and final in November. </a:t>
            </a:r>
          </a:p>
          <a:p>
            <a:pPr marL="285750" marR="0" indent="-285750" algn="l">
              <a:buFont typeface="Courier New" panose="02070309020205020404" pitchFamily="49" charset="0"/>
              <a:buChar char="o"/>
            </a:pPr>
            <a:endParaRPr lang="en-US" dirty="0">
              <a:solidFill>
                <a:srgbClr val="242424"/>
              </a:solidFill>
              <a:latin typeface="Aptos" panose="020B0004020202020204" pitchFamily="34" charset="0"/>
            </a:endParaRPr>
          </a:p>
          <a:p>
            <a:pPr marL="285750" marR="0" indent="-285750" algn="l">
              <a:buFont typeface="Courier New" panose="02070309020205020404" pitchFamily="49" charset="0"/>
              <a:buChar char="o"/>
            </a:pPr>
            <a:endParaRPr lang="en-US" sz="1800" b="0" i="0" dirty="0">
              <a:solidFill>
                <a:srgbClr val="242424"/>
              </a:solidFill>
              <a:effectLst/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898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9DD49-1F40-65B8-28A8-E11DDEBF5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2DD7B81-A78E-A6FF-B10F-11EB6A3DEE73}"/>
              </a:ext>
            </a:extLst>
          </p:cNvPr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B2D4D"/>
          </a:solidFill>
          <a:ln w="12700">
            <a:solidFill>
              <a:srgbClr val="0B2D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9D921900-2F49-BB24-201B-7961918A514B}"/>
              </a:ext>
            </a:extLst>
          </p:cNvPr>
          <p:cNvSpPr/>
          <p:nvPr/>
        </p:nvSpPr>
        <p:spPr>
          <a:xfrm>
            <a:off x="109728" y="0"/>
            <a:ext cx="32004" cy="6858000"/>
          </a:xfrm>
          <a:prstGeom prst="rect">
            <a:avLst/>
          </a:prstGeom>
          <a:solidFill>
            <a:srgbClr val="C9A24A"/>
          </a:solidFill>
          <a:ln w="12700">
            <a:solidFill>
              <a:srgbClr val="C9A2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5AB32685-6CED-DF95-A96F-A4B3A14B22D4}"/>
              </a:ext>
            </a:extLst>
          </p:cNvPr>
          <p:cNvSpPr/>
          <p:nvPr/>
        </p:nvSpPr>
        <p:spPr>
          <a:xfrm>
            <a:off x="9875520" y="475488"/>
            <a:ext cx="1609344" cy="0"/>
          </a:xfrm>
          <a:prstGeom prst="line">
            <a:avLst/>
          </a:prstGeom>
          <a:noFill/>
          <a:ln w="17780">
            <a:solidFill>
              <a:srgbClr val="C9A24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9C49EE71-3580-D41C-C49F-B4025188B661}"/>
              </a:ext>
            </a:extLst>
          </p:cNvPr>
          <p:cNvSpPr/>
          <p:nvPr/>
        </p:nvSpPr>
        <p:spPr>
          <a:xfrm>
            <a:off x="10771632" y="274320"/>
            <a:ext cx="0" cy="438912"/>
          </a:xfrm>
          <a:prstGeom prst="line">
            <a:avLst/>
          </a:prstGeom>
          <a:noFill/>
          <a:ln w="17780">
            <a:solidFill>
              <a:srgbClr val="C9A24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46732956-864A-D74A-4625-CFBD178CFC1F}"/>
              </a:ext>
            </a:extLst>
          </p:cNvPr>
          <p:cNvSpPr/>
          <p:nvPr/>
        </p:nvSpPr>
        <p:spPr>
          <a:xfrm>
            <a:off x="566928" y="47548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4A"/>
                </a:solidFill>
                <a:latin typeface="Aptos" pitchFamily="34" charset="0"/>
              </a:rPr>
              <a:t>Some actions Tennessee is taking</a:t>
            </a:r>
            <a:endParaRPr lang="en-US" sz="14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A8BE4E66-339F-9B1A-EC51-B8988AA03B41}"/>
              </a:ext>
            </a:extLst>
          </p:cNvPr>
          <p:cNvSpPr/>
          <p:nvPr/>
        </p:nvSpPr>
        <p:spPr>
          <a:xfrm>
            <a:off x="727801" y="777240"/>
            <a:ext cx="10040112" cy="1252727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55000" lnSpcReduction="20000"/>
          </a:bodyPr>
          <a:lstStyle/>
          <a:p>
            <a:r>
              <a:rPr lang="en-US" sz="3300" b="1" dirty="0">
                <a:solidFill>
                  <a:srgbClr val="242424"/>
                </a:solidFill>
                <a:latin typeface="Aptos" panose="020B0004020202020204" pitchFamily="34" charset="0"/>
              </a:rPr>
              <a:t>Tennessee was the first state to require all districts to have an AI policy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2800" dirty="0">
                <a:solidFill>
                  <a:srgbClr val="242424"/>
                </a:solidFill>
                <a:latin typeface="Aptos" panose="020B0004020202020204" pitchFamily="34" charset="0"/>
              </a:rPr>
              <a:t>2024 Senate Bill 1711 required districts to consider Academic Integrity, Student Data Privacy, and Human Oversight</a:t>
            </a:r>
          </a:p>
          <a:p>
            <a:pPr lvl="1"/>
            <a:endParaRPr lang="en-US" sz="3300" b="1" dirty="0">
              <a:solidFill>
                <a:srgbClr val="242424"/>
              </a:solidFill>
              <a:latin typeface="Aptos" panose="020B0004020202020204" pitchFamily="34" charset="0"/>
            </a:endParaRPr>
          </a:p>
          <a:p>
            <a:r>
              <a:rPr lang="en-US" sz="3300" b="1" dirty="0">
                <a:solidFill>
                  <a:srgbClr val="242424"/>
                </a:solidFill>
                <a:latin typeface="Aptos" panose="020B0004020202020204" pitchFamily="34" charset="0"/>
              </a:rPr>
              <a:t>Within Tennessee,  there is a wide variety of policies being developed. One of the more proactive districts is Knox County:  </a:t>
            </a:r>
            <a:endParaRPr lang="en-US" sz="3300" baseline="300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BF6CDF7F-0D30-2ECD-16F2-CA579E6DDF3E}"/>
              </a:ext>
            </a:extLst>
          </p:cNvPr>
          <p:cNvSpPr/>
          <p:nvPr/>
        </p:nvSpPr>
        <p:spPr>
          <a:xfrm>
            <a:off x="3429000" y="2103120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45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CEB1F7C6-AAE2-49A3-0CF7-B795329DC7C5}"/>
              </a:ext>
            </a:extLst>
          </p:cNvPr>
          <p:cNvSpPr/>
          <p:nvPr/>
        </p:nvSpPr>
        <p:spPr>
          <a:xfrm rot="10800000" flipV="1">
            <a:off x="1143000" y="3941064"/>
            <a:ext cx="8458052" cy="5394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rgbClr val="242424"/>
                </a:solidFill>
                <a:latin typeface="Aptos" panose="020B0004020202020204" pitchFamily="34" charset="0"/>
              </a:rPr>
              <a:t>Knox County plans that 90 % of professionals to use AI; 9 % will be experts; 1 % will be creators; it’s their job to prepare for it all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600" b="1" dirty="0">
              <a:solidFill>
                <a:srgbClr val="242424"/>
              </a:solidFill>
              <a:latin typeface="Aptos" panose="020B00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rgbClr val="242424"/>
                </a:solidFill>
                <a:latin typeface="Aptos" panose="020B0004020202020204" pitchFamily="34" charset="0"/>
              </a:rPr>
              <a:t>For all users: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600" dirty="0"/>
              <a:t>Critical and creative thinking skills ➔ Individualized lesson modifications ➔ Mastery-based instruction</a:t>
            </a:r>
          </a:p>
          <a:p>
            <a:pPr lvl="1"/>
            <a:endParaRPr lang="en-US" sz="1600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rgbClr val="242424"/>
                </a:solidFill>
                <a:latin typeface="Aptos" panose="020B0004020202020204" pitchFamily="34" charset="0"/>
              </a:rPr>
              <a:t>For experts and creators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600" dirty="0"/>
              <a:t>District will develop dedicated computer-science, AI-focused pathways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sz="1600" dirty="0">
              <a:solidFill>
                <a:srgbClr val="242424"/>
              </a:solidFill>
              <a:latin typeface="Aptos" panose="020B0004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b="1" dirty="0">
                <a:solidFill>
                  <a:srgbClr val="242424"/>
                </a:solidFill>
                <a:latin typeface="Aptos" panose="020B0004020202020204" pitchFamily="34" charset="0"/>
              </a:rPr>
              <a:t>Knox County is considering a Future </a:t>
            </a:r>
            <a:r>
              <a:rPr lang="en-US" sz="1600" b="1" dirty="0"/>
              <a:t>AI-Integrated Innovative School</a:t>
            </a:r>
            <a:r>
              <a:rPr lang="en-US" sz="1600" dirty="0">
                <a:solidFill>
                  <a:srgbClr val="242424"/>
                </a:solidFill>
                <a:latin typeface="Aptos" panose="020B0004020202020204" pitchFamily="34" charset="0"/>
              </a:rPr>
              <a:t> 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sz="1600" dirty="0"/>
              <a:t>Piloting self-paced mastery-based instruction with capacity to scale for: </a:t>
            </a:r>
          </a:p>
          <a:p>
            <a:pPr lvl="2"/>
            <a:r>
              <a:rPr lang="en-US" sz="1600" dirty="0"/>
              <a:t>◆ Broadscale intervention / tutoring services </a:t>
            </a:r>
          </a:p>
          <a:p>
            <a:pPr lvl="2"/>
            <a:r>
              <a:rPr lang="en-US" sz="1600" dirty="0"/>
              <a:t>◆ Enhanced enrichment </a:t>
            </a:r>
          </a:p>
          <a:p>
            <a:pPr lvl="2"/>
            <a:r>
              <a:rPr lang="en-US" sz="1600" dirty="0"/>
              <a:t>◆ Extended school day learning (aftercare providers) ➔ Emphasis on critical and creative thinking skills ➔ CTE offerings to prepare students for AI-centered fields </a:t>
            </a:r>
          </a:p>
          <a:p>
            <a:pPr lvl="1"/>
            <a:endParaRPr lang="en-US" sz="1600" dirty="0">
              <a:solidFill>
                <a:srgbClr val="242424"/>
              </a:solidFill>
              <a:latin typeface="Aptos" panose="020B0004020202020204" pitchFamily="34" charset="0"/>
            </a:endParaRPr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5AE30C20-FBC6-FBD9-5144-59277CAA8661}"/>
              </a:ext>
            </a:extLst>
          </p:cNvPr>
          <p:cNvSpPr/>
          <p:nvPr/>
        </p:nvSpPr>
        <p:spPr>
          <a:xfrm>
            <a:off x="3429000" y="2816352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83BFB0A6-41FD-A6D9-1B9C-5853B9955CA9}"/>
              </a:ext>
            </a:extLst>
          </p:cNvPr>
          <p:cNvSpPr/>
          <p:nvPr/>
        </p:nvSpPr>
        <p:spPr>
          <a:xfrm>
            <a:off x="1143000" y="3547872"/>
            <a:ext cx="2148840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endParaRPr lang="en-US" sz="16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3D03554A-35E2-B9D0-3D92-AA75B1CD196A}"/>
              </a:ext>
            </a:extLst>
          </p:cNvPr>
          <p:cNvSpPr/>
          <p:nvPr/>
        </p:nvSpPr>
        <p:spPr>
          <a:xfrm>
            <a:off x="3429000" y="3529584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450" dirty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F735FC8A-4543-8C7B-41A7-DD3228534F21}"/>
              </a:ext>
            </a:extLst>
          </p:cNvPr>
          <p:cNvSpPr/>
          <p:nvPr/>
        </p:nvSpPr>
        <p:spPr>
          <a:xfrm>
            <a:off x="3429000" y="4242816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450" dirty="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14D25D79-1B55-A5ED-C2A9-DFA1486174A7}"/>
              </a:ext>
            </a:extLst>
          </p:cNvPr>
          <p:cNvSpPr/>
          <p:nvPr/>
        </p:nvSpPr>
        <p:spPr>
          <a:xfrm>
            <a:off x="3429000" y="4956048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1450" dirty="0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C0D59B61-C2FB-A0B1-1877-152B7D21AFF2}"/>
              </a:ext>
            </a:extLst>
          </p:cNvPr>
          <p:cNvSpPr/>
          <p:nvPr/>
        </p:nvSpPr>
        <p:spPr>
          <a:xfrm>
            <a:off x="8732520" y="5678424"/>
            <a:ext cx="21396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7E4146C1-BE94-7CB3-DF3A-9FDE134A904C}"/>
              </a:ext>
            </a:extLst>
          </p:cNvPr>
          <p:cNvSpPr/>
          <p:nvPr/>
        </p:nvSpPr>
        <p:spPr>
          <a:xfrm>
            <a:off x="11173968" y="646480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0B2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50" dirty="0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4B818CC1-CFEF-0517-C4B3-56A498233EFF}"/>
              </a:ext>
            </a:extLst>
          </p:cNvPr>
          <p:cNvSpPr/>
          <p:nvPr/>
        </p:nvSpPr>
        <p:spPr>
          <a:xfrm>
            <a:off x="438912" y="6455664"/>
            <a:ext cx="8961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64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Teacher perspective for Tennessee State Board of Education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1949524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1A4A4-476D-B1E1-F8AA-A0618B912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24EEF7D-CC20-089B-6D65-E9487174AC0A}"/>
              </a:ext>
            </a:extLst>
          </p:cNvPr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0B2D4D"/>
          </a:solidFill>
          <a:ln w="12700">
            <a:solidFill>
              <a:srgbClr val="0B2D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CD41E590-9F5D-60EA-9BA6-8C2C8EC9EC6C}"/>
              </a:ext>
            </a:extLst>
          </p:cNvPr>
          <p:cNvSpPr/>
          <p:nvPr/>
        </p:nvSpPr>
        <p:spPr>
          <a:xfrm>
            <a:off x="109728" y="0"/>
            <a:ext cx="32004" cy="6858000"/>
          </a:xfrm>
          <a:prstGeom prst="rect">
            <a:avLst/>
          </a:prstGeom>
          <a:solidFill>
            <a:srgbClr val="C9A24A"/>
          </a:solidFill>
          <a:ln w="12700">
            <a:solidFill>
              <a:srgbClr val="C9A2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F1A9E9F0-BFDB-1C97-14CE-28AA119F4E10}"/>
              </a:ext>
            </a:extLst>
          </p:cNvPr>
          <p:cNvSpPr/>
          <p:nvPr/>
        </p:nvSpPr>
        <p:spPr>
          <a:xfrm>
            <a:off x="9875520" y="475488"/>
            <a:ext cx="1609344" cy="0"/>
          </a:xfrm>
          <a:prstGeom prst="line">
            <a:avLst/>
          </a:prstGeom>
          <a:noFill/>
          <a:ln w="17780">
            <a:solidFill>
              <a:srgbClr val="C9A24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AB3BA75D-05EB-BAFB-9BA2-E70B0295F7C2}"/>
              </a:ext>
            </a:extLst>
          </p:cNvPr>
          <p:cNvSpPr/>
          <p:nvPr/>
        </p:nvSpPr>
        <p:spPr>
          <a:xfrm>
            <a:off x="10771632" y="274320"/>
            <a:ext cx="0" cy="438912"/>
          </a:xfrm>
          <a:prstGeom prst="line">
            <a:avLst/>
          </a:prstGeom>
          <a:noFill/>
          <a:ln w="17780">
            <a:solidFill>
              <a:srgbClr val="C9A24A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776D927F-DF87-F950-BF5F-878799AACE6D}"/>
              </a:ext>
            </a:extLst>
          </p:cNvPr>
          <p:cNvSpPr/>
          <p:nvPr/>
        </p:nvSpPr>
        <p:spPr>
          <a:xfrm>
            <a:off x="566928" y="475488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4A"/>
                </a:solidFill>
                <a:latin typeface="Aptos" pitchFamily="34" charset="0"/>
              </a:rPr>
              <a:t>Some national activities across states</a:t>
            </a:r>
            <a:endParaRPr lang="en-US" sz="14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4BD85297-E4CD-4D5E-621E-BCF7B839C18D}"/>
              </a:ext>
            </a:extLst>
          </p:cNvPr>
          <p:cNvSpPr/>
          <p:nvPr/>
        </p:nvSpPr>
        <p:spPr>
          <a:xfrm>
            <a:off x="566928" y="978405"/>
            <a:ext cx="9308592" cy="4185265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7500" lnSpcReduction="20000"/>
          </a:bodyPr>
          <a:lstStyle/>
          <a:p>
            <a:r>
              <a:rPr lang="en-US" sz="2600" b="1" dirty="0">
                <a:solidFill>
                  <a:srgbClr val="242424"/>
                </a:solidFill>
                <a:latin typeface="Aptos" panose="020B0004020202020204" pitchFamily="34" charset="0"/>
              </a:rPr>
              <a:t>Education Commission of the States Conference in Washington, DC last week had several sessions on AI</a:t>
            </a:r>
          </a:p>
          <a:p>
            <a:endParaRPr lang="en-US" sz="2800" b="1" dirty="0">
              <a:solidFill>
                <a:srgbClr val="242424"/>
              </a:solidFill>
              <a:latin typeface="Aptos" panose="020B0004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200" b="1" dirty="0">
                <a:solidFill>
                  <a:srgbClr val="242424"/>
                </a:solidFill>
                <a:latin typeface="Aptos" panose="020B0004020202020204" pitchFamily="34" charset="0"/>
              </a:rPr>
              <a:t>In Louisiana currently only  40% districts incorporate computer science into their high school standards but are growing to 100%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rgbClr val="242424"/>
                </a:solidFill>
                <a:latin typeface="Aptos" panose="020B0004020202020204" pitchFamily="34" charset="0"/>
              </a:rPr>
              <a:t>Data shows that the more time students spend in coding, the better they are in math, literacy, and solving problems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rgbClr val="242424"/>
                </a:solidFill>
                <a:latin typeface="Aptos" panose="020B0004020202020204" pitchFamily="34" charset="0"/>
              </a:rPr>
              <a:t>Biggest issue appears to be capacity for teaching the courses; i.e., shortage of qualified teachers</a:t>
            </a:r>
          </a:p>
          <a:p>
            <a:pPr lvl="1"/>
            <a:endParaRPr lang="en-US" sz="2200" dirty="0">
              <a:solidFill>
                <a:srgbClr val="242424"/>
              </a:solidFill>
              <a:latin typeface="Aptos" panose="020B0004020202020204" pitchFamily="34" charset="0"/>
            </a:endParaRPr>
          </a:p>
          <a:p>
            <a:pPr lvl="1"/>
            <a:r>
              <a:rPr lang="en-US" sz="2200" b="1" dirty="0">
                <a:solidFill>
                  <a:srgbClr val="242424"/>
                </a:solidFill>
                <a:latin typeface="Aptos" panose="020B0004020202020204" pitchFamily="34" charset="0"/>
              </a:rPr>
              <a:t>Alabama  had computer science in all 12 grade standards by the 22-23 school year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rgbClr val="242424"/>
                </a:solidFill>
                <a:latin typeface="Aptos" panose="020B0004020202020204" pitchFamily="34" charset="0"/>
              </a:rPr>
              <a:t>It’s the first state to require Computer Science with AI as a graduation requirement; however, it will not be implemented until ‘31-32</a:t>
            </a:r>
          </a:p>
          <a:p>
            <a:endParaRPr lang="en-US" sz="2800" b="1" dirty="0">
              <a:solidFill>
                <a:srgbClr val="242424"/>
              </a:solidFill>
              <a:latin typeface="Aptos" panose="020B0004020202020204" pitchFamily="34" charset="0"/>
            </a:endParaRPr>
          </a:p>
          <a:p>
            <a:pPr lvl="1"/>
            <a:r>
              <a:rPr lang="en-US" sz="2200" b="1" dirty="0">
                <a:solidFill>
                  <a:srgbClr val="242424"/>
                </a:solidFill>
                <a:latin typeface="Aptos" panose="020B0004020202020204" pitchFamily="34" charset="0"/>
              </a:rPr>
              <a:t>Maine has a proactive approach to AI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rgbClr val="242424"/>
                </a:solidFill>
                <a:latin typeface="Aptos" panose="020B0004020202020204" pitchFamily="34" charset="0"/>
              </a:rPr>
              <a:t>AI flourishes on the foundation of Computer Science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rgbClr val="242424"/>
                </a:solidFill>
                <a:latin typeface="Aptos" panose="020B0004020202020204" pitchFamily="34" charset="0"/>
              </a:rPr>
              <a:t>It is not a separative initiative 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rgbClr val="242424"/>
                </a:solidFill>
                <a:latin typeface="Aptos" panose="020B0004020202020204" pitchFamily="34" charset="0"/>
              </a:rPr>
              <a:t>Maine has developed detailed criteria for AI in grades K-12</a:t>
            </a:r>
          </a:p>
          <a:p>
            <a:endParaRPr lang="en-US" sz="2800" b="1" dirty="0">
              <a:solidFill>
                <a:srgbClr val="242424"/>
              </a:solidFill>
              <a:latin typeface="Aptos" panose="020B0004020202020204" pitchFamily="34" charset="0"/>
            </a:endParaRPr>
          </a:p>
          <a:p>
            <a:endParaRPr lang="en-US" sz="2800" b="1" dirty="0">
              <a:solidFill>
                <a:srgbClr val="242424"/>
              </a:solidFill>
              <a:latin typeface="Aptos" panose="020B0004020202020204" pitchFamily="34" charset="0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DC2F1CE9-A3D3-4943-C187-C37B2752B63A}"/>
              </a:ext>
            </a:extLst>
          </p:cNvPr>
          <p:cNvSpPr/>
          <p:nvPr/>
        </p:nvSpPr>
        <p:spPr>
          <a:xfrm>
            <a:off x="3429000" y="2103120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45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BDBAA0BE-4A05-D2DF-2A87-6261260DA7F2}"/>
              </a:ext>
            </a:extLst>
          </p:cNvPr>
          <p:cNvSpPr/>
          <p:nvPr/>
        </p:nvSpPr>
        <p:spPr>
          <a:xfrm>
            <a:off x="3429000" y="2816352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938B322B-CE67-CC16-E199-104CB8D1DABE}"/>
              </a:ext>
            </a:extLst>
          </p:cNvPr>
          <p:cNvSpPr/>
          <p:nvPr/>
        </p:nvSpPr>
        <p:spPr>
          <a:xfrm>
            <a:off x="1143000" y="3547872"/>
            <a:ext cx="2148840" cy="237744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endParaRPr lang="en-US" sz="16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09FA479F-93C8-5A0E-591B-A12B9396F423}"/>
              </a:ext>
            </a:extLst>
          </p:cNvPr>
          <p:cNvSpPr/>
          <p:nvPr/>
        </p:nvSpPr>
        <p:spPr>
          <a:xfrm>
            <a:off x="3429000" y="3529584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450" dirty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95F9F132-4F94-E9BC-FA76-83F00338DAFA}"/>
              </a:ext>
            </a:extLst>
          </p:cNvPr>
          <p:cNvSpPr/>
          <p:nvPr/>
        </p:nvSpPr>
        <p:spPr>
          <a:xfrm>
            <a:off x="3429000" y="4242816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endParaRPr lang="en-US" sz="1450" dirty="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C3222C0A-A1D3-1FD7-A127-83D5E63DB952}"/>
              </a:ext>
            </a:extLst>
          </p:cNvPr>
          <p:cNvSpPr/>
          <p:nvPr/>
        </p:nvSpPr>
        <p:spPr>
          <a:xfrm>
            <a:off x="3429000" y="4956048"/>
            <a:ext cx="71780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2731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1450" dirty="0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2E3BE4B3-9A26-DF39-3381-FA0D9DF1C8C8}"/>
              </a:ext>
            </a:extLst>
          </p:cNvPr>
          <p:cNvSpPr/>
          <p:nvPr/>
        </p:nvSpPr>
        <p:spPr>
          <a:xfrm>
            <a:off x="8732520" y="5678424"/>
            <a:ext cx="2139696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50" dirty="0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8A840AF3-FDC9-82EB-67AA-7BD401A6D75F}"/>
              </a:ext>
            </a:extLst>
          </p:cNvPr>
          <p:cNvSpPr/>
          <p:nvPr/>
        </p:nvSpPr>
        <p:spPr>
          <a:xfrm>
            <a:off x="11173968" y="6464808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0B2D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50" dirty="0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581D287B-1105-8C11-06CC-06F25267492B}"/>
              </a:ext>
            </a:extLst>
          </p:cNvPr>
          <p:cNvSpPr/>
          <p:nvPr/>
        </p:nvSpPr>
        <p:spPr>
          <a:xfrm>
            <a:off x="438912" y="6455664"/>
            <a:ext cx="8961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6470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Teacher perspective for Tennessee State Board of Education</a:t>
            </a:r>
            <a:endParaRPr lang="en-US" sz="85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C51571-D5FD-1A1C-236A-783ABA1B5C5E}"/>
              </a:ext>
            </a:extLst>
          </p:cNvPr>
          <p:cNvSpPr txBox="1"/>
          <p:nvPr/>
        </p:nvSpPr>
        <p:spPr>
          <a:xfrm>
            <a:off x="1871133" y="5210805"/>
            <a:ext cx="696806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It’s equally important to teach when AI should not be used as when it should be used; “AI refusal is not refusing AI Literacy”</a:t>
            </a:r>
          </a:p>
        </p:txBody>
      </p:sp>
    </p:spTree>
    <p:extLst>
      <p:ext uri="{BB962C8B-B14F-4D97-AF65-F5344CB8AC3E}">
        <p14:creationId xmlns:p14="http://schemas.microsoft.com/office/powerpoint/2010/main" val="273496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2D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agent/turn1/workspace/images/image-e29a4c34ff8b5d69d7cfc5f86561642d.jpg"/>
          <p:cNvPicPr>
            <a:picLocks noChangeAspect="1"/>
          </p:cNvPicPr>
          <p:nvPr/>
        </p:nvPicPr>
        <p:blipFill>
          <a:blip r:embed="rId3"/>
          <a:srcRect l="20311" r="20311"/>
          <a:stretch/>
        </p:blipFill>
        <p:spPr>
          <a:xfrm>
            <a:off x="6080760" y="0"/>
            <a:ext cx="610819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080760" y="0"/>
            <a:ext cx="6108192" cy="6858000"/>
          </a:xfrm>
          <a:prstGeom prst="rect">
            <a:avLst/>
          </a:prstGeom>
          <a:solidFill>
            <a:srgbClr val="0B2D4D">
              <a:alpha val="58000"/>
            </a:srgbClr>
          </a:solidFill>
          <a:ln w="12700">
            <a:solidFill>
              <a:srgbClr val="0B2D4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9A24A"/>
          </a:solidFill>
          <a:ln w="12700">
            <a:solidFill>
              <a:srgbClr val="C9A24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58368" y="786384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6D3A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Closing teacher message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658368" y="1371600"/>
            <a:ext cx="5074920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31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 not ask teachers to choose between innovation and protection.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658368" y="2944368"/>
            <a:ext cx="2057400" cy="0"/>
          </a:xfrm>
          <a:prstGeom prst="line">
            <a:avLst/>
          </a:prstGeom>
          <a:noFill/>
          <a:ln w="25400">
            <a:solidFill>
              <a:srgbClr val="C9A2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58368" y="3310128"/>
            <a:ext cx="470916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78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Give them clear guardrails, vetted tools, and professional learning — then trust them  to keep students thinking.</a:t>
            </a:r>
            <a:endParaRPr lang="en-US" sz="1780" dirty="0"/>
          </a:p>
        </p:txBody>
      </p:sp>
      <p:sp>
        <p:nvSpPr>
          <p:cNvPr id="9" name="Text 6"/>
          <p:cNvSpPr/>
          <p:nvPr/>
        </p:nvSpPr>
        <p:spPr>
          <a:xfrm>
            <a:off x="658368" y="5166360"/>
            <a:ext cx="4480560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E6D3A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goal is not more technology.</a:t>
            </a:r>
            <a:endParaRPr lang="en-US" sz="1450" dirty="0"/>
          </a:p>
          <a:p>
            <a:pPr marL="0" indent="0">
              <a:buNone/>
            </a:pPr>
            <a:r>
              <a:rPr lang="en-US" sz="1450" b="1" dirty="0">
                <a:solidFill>
                  <a:srgbClr val="E6D3A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goal is better learning.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658368" y="6291072"/>
            <a:ext cx="5166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820" dirty="0">
                <a:solidFill>
                  <a:srgbClr val="E6D3A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 used: Tennessee SB1711; SCORE Tennessee Opportunity for AI in Education memo; RAND American Educator Panels; APA Monitor on Psychology; K-12 Dive coverage of Tennessee district AI policies.</a:t>
            </a:r>
            <a:endParaRPr lang="en-US" sz="8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39BCC93B4844408A8AECA765DF50B1" ma:contentTypeVersion="22" ma:contentTypeDescription="Create a new document." ma:contentTypeScope="" ma:versionID="35f60b93b8cabb17da118ab4ef34dde1">
  <xsd:schema xmlns:xsd="http://www.w3.org/2001/XMLSchema" xmlns:xs="http://www.w3.org/2001/XMLSchema" xmlns:p="http://schemas.microsoft.com/office/2006/metadata/properties" xmlns:ns1="http://schemas.microsoft.com/sharepoint/v3" xmlns:ns2="c9d61c11-540c-4d24-aca1-3dde346334a4" xmlns:ns3="17e0c8d9-a50d-477e-bcbb-aaac67f4d7fa" targetNamespace="http://schemas.microsoft.com/office/2006/metadata/properties" ma:root="true" ma:fieldsID="a1fcbe198ff5a971cb52d29178be5e5e" ns1:_="" ns2:_="" ns3:_="">
    <xsd:import namespace="http://schemas.microsoft.com/sharepoint/v3"/>
    <xsd:import namespace="c9d61c11-540c-4d24-aca1-3dde346334a4"/>
    <xsd:import namespace="17e0c8d9-a50d-477e-bcbb-aaac67f4d7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d61c11-540c-4d24-aca1-3dde346334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484a4cfa-e95a-4c82-8dc1-84324b9674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Status" ma:index="28" nillable="true" ma:displayName="Status " ma:format="Dropdown" ma:internalName="Status">
      <xsd:simpleType>
        <xsd:restriction base="dms:Choice">
          <xsd:enumeration value="Invoice Sent "/>
          <xsd:enumeration value="Invoice Paid "/>
          <xsd:enumeration value="Form Received "/>
        </xsd:restriction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e0c8d9-a50d-477e-bcbb-aaac67f4d7f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01f570e-f9b0-4dbb-87a7-5a57121ba63f}" ma:internalName="TaxCatchAll" ma:showField="CatchAllData" ma:web="17e0c8d9-a50d-477e-bcbb-aaac67f4d7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Status xmlns="c9d61c11-540c-4d24-aca1-3dde346334a4" xsi:nil="true"/>
    <TaxCatchAll xmlns="17e0c8d9-a50d-477e-bcbb-aaac67f4d7fa" xsi:nil="true"/>
    <_ip_UnifiedCompliancePolicyProperties xmlns="http://schemas.microsoft.com/sharepoint/v3" xsi:nil="true"/>
    <lcf76f155ced4ddcb4097134ff3c332f xmlns="c9d61c11-540c-4d24-aca1-3dde346334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95F6C95-4866-4EAA-88E1-7C77F9DF3B2D}"/>
</file>

<file path=customXml/itemProps2.xml><?xml version="1.0" encoding="utf-8"?>
<ds:datastoreItem xmlns:ds="http://schemas.openxmlformats.org/officeDocument/2006/customXml" ds:itemID="{326F65CC-6720-42E9-9835-3221230480B7}"/>
</file>

<file path=customXml/itemProps3.xml><?xml version="1.0" encoding="utf-8"?>
<ds:datastoreItem xmlns:ds="http://schemas.openxmlformats.org/officeDocument/2006/customXml" ds:itemID="{630C341D-A322-41E3-BA2B-6BD3CB115FBB}"/>
</file>

<file path=docProps/app.xml><?xml version="1.0" encoding="utf-8"?>
<Properties xmlns="http://schemas.openxmlformats.org/officeDocument/2006/extended-properties" xmlns:vt="http://schemas.openxmlformats.org/officeDocument/2006/docPropsVTypes">
  <TotalTime>1661</TotalTime>
  <Words>2020</Words>
  <Application>Microsoft Office PowerPoint</Application>
  <PresentationFormat>Widescreen</PresentationFormat>
  <Paragraphs>204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Arial</vt:lpstr>
      <vt:lpstr>Courier New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S. Eby</dc:creator>
  <cp:lastModifiedBy>Maurya Palmer</cp:lastModifiedBy>
  <cp:revision>6</cp:revision>
  <dcterms:created xsi:type="dcterms:W3CDTF">2026-06-15T07:57:42Z</dcterms:created>
  <dcterms:modified xsi:type="dcterms:W3CDTF">2026-07-16T15:11:30Z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0x0101007639BCC93B4844408A8AECA765DF50B1</vt:lpwstr>
  </property>
</Properties>
</file>