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6"/>
  </p:notesMasterIdLst>
  <p:handoutMasterIdLst>
    <p:handoutMasterId r:id="rId17"/>
  </p:handoutMasterIdLst>
  <p:sldIdLst>
    <p:sldId id="410" r:id="rId5"/>
    <p:sldId id="416" r:id="rId6"/>
    <p:sldId id="383" r:id="rId7"/>
    <p:sldId id="411" r:id="rId8"/>
    <p:sldId id="412" r:id="rId9"/>
    <p:sldId id="413" r:id="rId10"/>
    <p:sldId id="414" r:id="rId11"/>
    <p:sldId id="415" r:id="rId12"/>
    <p:sldId id="418" r:id="rId13"/>
    <p:sldId id="417" r:id="rId14"/>
    <p:sldId id="41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26A3ED-8D8D-4F76-B772-22DCE1FB41E3}" v="14" dt="2025-10-15T22:24:34.350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1138" autoAdjust="0"/>
  </p:normalViewPr>
  <p:slideViewPr>
    <p:cSldViewPr snapToGrid="0">
      <p:cViewPr varScale="1">
        <p:scale>
          <a:sx n="64" d="100"/>
          <a:sy n="64" d="100"/>
        </p:scale>
        <p:origin x="231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 Riedesel" userId="5616983c-3475-4480-99bd-38608b4cb985" providerId="ADAL" clId="{4126A3ED-8D8D-4F76-B772-22DCE1FB41E3}"/>
    <pc:docChg chg="undo custSel addSld modSld sldOrd">
      <pc:chgData name="Ann Riedesel" userId="5616983c-3475-4480-99bd-38608b4cb985" providerId="ADAL" clId="{4126A3ED-8D8D-4F76-B772-22DCE1FB41E3}" dt="2025-10-16T00:37:20.263" v="1505" actId="6549"/>
      <pc:docMkLst>
        <pc:docMk/>
      </pc:docMkLst>
      <pc:sldChg chg="modSp mod modNotesTx">
        <pc:chgData name="Ann Riedesel" userId="5616983c-3475-4480-99bd-38608b4cb985" providerId="ADAL" clId="{4126A3ED-8D8D-4F76-B772-22DCE1FB41E3}" dt="2025-10-16T00:36:23.080" v="1502" actId="6549"/>
        <pc:sldMkLst>
          <pc:docMk/>
          <pc:sldMk cId="3346685798" sldId="383"/>
        </pc:sldMkLst>
        <pc:spChg chg="mod">
          <ac:chgData name="Ann Riedesel" userId="5616983c-3475-4480-99bd-38608b4cb985" providerId="ADAL" clId="{4126A3ED-8D8D-4F76-B772-22DCE1FB41E3}" dt="2025-10-15T14:53:24.717" v="365" actId="20577"/>
          <ac:spMkLst>
            <pc:docMk/>
            <pc:sldMk cId="3346685798" sldId="383"/>
            <ac:spMk id="3" creationId="{3B8EBC2C-6DD7-5003-38EB-40753046FE8C}"/>
          </ac:spMkLst>
        </pc:spChg>
      </pc:sldChg>
      <pc:sldChg chg="modNotesTx">
        <pc:chgData name="Ann Riedesel" userId="5616983c-3475-4480-99bd-38608b4cb985" providerId="ADAL" clId="{4126A3ED-8D8D-4F76-B772-22DCE1FB41E3}" dt="2025-10-15T23:54:27.311" v="1499" actId="6549"/>
        <pc:sldMkLst>
          <pc:docMk/>
          <pc:sldMk cId="3390304222" sldId="410"/>
        </pc:sldMkLst>
      </pc:sldChg>
      <pc:sldChg chg="modSp mod modAnim modNotesTx">
        <pc:chgData name="Ann Riedesel" userId="5616983c-3475-4480-99bd-38608b4cb985" providerId="ADAL" clId="{4126A3ED-8D8D-4F76-B772-22DCE1FB41E3}" dt="2025-10-16T00:36:50.415" v="1504" actId="6549"/>
        <pc:sldMkLst>
          <pc:docMk/>
          <pc:sldMk cId="2573528389" sldId="411"/>
        </pc:sldMkLst>
        <pc:spChg chg="mod">
          <ac:chgData name="Ann Riedesel" userId="5616983c-3475-4480-99bd-38608b4cb985" providerId="ADAL" clId="{4126A3ED-8D8D-4F76-B772-22DCE1FB41E3}" dt="2025-10-15T00:47:11.440" v="175" actId="20577"/>
          <ac:spMkLst>
            <pc:docMk/>
            <pc:sldMk cId="2573528389" sldId="411"/>
            <ac:spMk id="2" creationId="{50A85978-64EE-2871-12F2-C917A98C4C50}"/>
          </ac:spMkLst>
        </pc:spChg>
        <pc:spChg chg="mod">
          <ac:chgData name="Ann Riedesel" userId="5616983c-3475-4480-99bd-38608b4cb985" providerId="ADAL" clId="{4126A3ED-8D8D-4F76-B772-22DCE1FB41E3}" dt="2025-10-15T14:46:22.685" v="288" actId="20577"/>
          <ac:spMkLst>
            <pc:docMk/>
            <pc:sldMk cId="2573528389" sldId="411"/>
            <ac:spMk id="3" creationId="{2309A6D1-CD9A-922E-7FC2-09400ACFD968}"/>
          </ac:spMkLst>
        </pc:spChg>
      </pc:sldChg>
      <pc:sldChg chg="modNotesTx">
        <pc:chgData name="Ann Riedesel" userId="5616983c-3475-4480-99bd-38608b4cb985" providerId="ADAL" clId="{4126A3ED-8D8D-4F76-B772-22DCE1FB41E3}" dt="2025-10-15T22:20:45.641" v="1412" actId="20577"/>
        <pc:sldMkLst>
          <pc:docMk/>
          <pc:sldMk cId="2731629108" sldId="414"/>
        </pc:sldMkLst>
      </pc:sldChg>
      <pc:sldChg chg="modSp new mod modNotesTx">
        <pc:chgData name="Ann Riedesel" userId="5616983c-3475-4480-99bd-38608b4cb985" providerId="ADAL" clId="{4126A3ED-8D8D-4F76-B772-22DCE1FB41E3}" dt="2025-10-16T00:36:14.397" v="1501" actId="6549"/>
        <pc:sldMkLst>
          <pc:docMk/>
          <pc:sldMk cId="659482180" sldId="416"/>
        </pc:sldMkLst>
        <pc:spChg chg="mod">
          <ac:chgData name="Ann Riedesel" userId="5616983c-3475-4480-99bd-38608b4cb985" providerId="ADAL" clId="{4126A3ED-8D8D-4F76-B772-22DCE1FB41E3}" dt="2025-10-15T00:25:04.965" v="6" actId="20577"/>
          <ac:spMkLst>
            <pc:docMk/>
            <pc:sldMk cId="659482180" sldId="416"/>
            <ac:spMk id="2" creationId="{64E27C37-092C-590E-F98E-88712375E075}"/>
          </ac:spMkLst>
        </pc:spChg>
        <pc:spChg chg="mod">
          <ac:chgData name="Ann Riedesel" userId="5616983c-3475-4480-99bd-38608b4cb985" providerId="ADAL" clId="{4126A3ED-8D8D-4F76-B772-22DCE1FB41E3}" dt="2025-10-15T00:28:42.111" v="106" actId="20577"/>
          <ac:spMkLst>
            <pc:docMk/>
            <pc:sldMk cId="659482180" sldId="416"/>
            <ac:spMk id="3" creationId="{F3ABAAF3-0A09-BC64-8A31-C4C687956D12}"/>
          </ac:spMkLst>
        </pc:spChg>
      </pc:sldChg>
      <pc:sldChg chg="addSp modSp new mod modNotesTx">
        <pc:chgData name="Ann Riedesel" userId="5616983c-3475-4480-99bd-38608b4cb985" providerId="ADAL" clId="{4126A3ED-8D8D-4F76-B772-22DCE1FB41E3}" dt="2025-10-16T00:37:20.263" v="1505" actId="6549"/>
        <pc:sldMkLst>
          <pc:docMk/>
          <pc:sldMk cId="2929991713" sldId="417"/>
        </pc:sldMkLst>
        <pc:spChg chg="mod">
          <ac:chgData name="Ann Riedesel" userId="5616983c-3475-4480-99bd-38608b4cb985" providerId="ADAL" clId="{4126A3ED-8D8D-4F76-B772-22DCE1FB41E3}" dt="2025-10-15T14:58:34.961" v="393" actId="20577"/>
          <ac:spMkLst>
            <pc:docMk/>
            <pc:sldMk cId="2929991713" sldId="417"/>
            <ac:spMk id="2" creationId="{FEAF2CD5-A2F5-D858-81F4-0348F669B798}"/>
          </ac:spMkLst>
        </pc:spChg>
        <pc:spChg chg="mod">
          <ac:chgData name="Ann Riedesel" userId="5616983c-3475-4480-99bd-38608b4cb985" providerId="ADAL" clId="{4126A3ED-8D8D-4F76-B772-22DCE1FB41E3}" dt="2025-10-15T22:19:13.036" v="1218" actId="1035"/>
          <ac:spMkLst>
            <pc:docMk/>
            <pc:sldMk cId="2929991713" sldId="417"/>
            <ac:spMk id="3" creationId="{28C1468B-2065-29A3-9E88-FBEDA92941B3}"/>
          </ac:spMkLst>
        </pc:spChg>
        <pc:spChg chg="add mod">
          <ac:chgData name="Ann Riedesel" userId="5616983c-3475-4480-99bd-38608b4cb985" providerId="ADAL" clId="{4126A3ED-8D8D-4F76-B772-22DCE1FB41E3}" dt="2025-10-15T22:19:41.795" v="1251" actId="20577"/>
          <ac:spMkLst>
            <pc:docMk/>
            <pc:sldMk cId="2929991713" sldId="417"/>
            <ac:spMk id="4" creationId="{809909B2-90B6-DF6C-E12B-5C856957A9A2}"/>
          </ac:spMkLst>
        </pc:spChg>
      </pc:sldChg>
      <pc:sldChg chg="modSp new mod ord">
        <pc:chgData name="Ann Riedesel" userId="5616983c-3475-4480-99bd-38608b4cb985" providerId="ADAL" clId="{4126A3ED-8D8D-4F76-B772-22DCE1FB41E3}" dt="2025-10-15T22:18:22.836" v="1197" actId="21"/>
        <pc:sldMkLst>
          <pc:docMk/>
          <pc:sldMk cId="296656634" sldId="418"/>
        </pc:sldMkLst>
        <pc:spChg chg="mod">
          <ac:chgData name="Ann Riedesel" userId="5616983c-3475-4480-99bd-38608b4cb985" providerId="ADAL" clId="{4126A3ED-8D8D-4F76-B772-22DCE1FB41E3}" dt="2025-10-15T15:03:10.756" v="491" actId="20577"/>
          <ac:spMkLst>
            <pc:docMk/>
            <pc:sldMk cId="296656634" sldId="418"/>
            <ac:spMk id="2" creationId="{35CE359F-44B5-5116-80C8-3BB1D8D5657C}"/>
          </ac:spMkLst>
        </pc:spChg>
        <pc:spChg chg="mod">
          <ac:chgData name="Ann Riedesel" userId="5616983c-3475-4480-99bd-38608b4cb985" providerId="ADAL" clId="{4126A3ED-8D8D-4F76-B772-22DCE1FB41E3}" dt="2025-10-15T22:18:22.836" v="1197" actId="21"/>
          <ac:spMkLst>
            <pc:docMk/>
            <pc:sldMk cId="296656634" sldId="418"/>
            <ac:spMk id="3" creationId="{0AE276D3-2917-369E-7EE2-FDF66FE936A4}"/>
          </ac:spMkLst>
        </pc:spChg>
      </pc:sldChg>
      <pc:sldChg chg="addSp delSp modSp new mod">
        <pc:chgData name="Ann Riedesel" userId="5616983c-3475-4480-99bd-38608b4cb985" providerId="ADAL" clId="{4126A3ED-8D8D-4F76-B772-22DCE1FB41E3}" dt="2025-10-15T15:14:25.758" v="1139" actId="14100"/>
        <pc:sldMkLst>
          <pc:docMk/>
          <pc:sldMk cId="46099612" sldId="419"/>
        </pc:sldMkLst>
        <pc:spChg chg="del mod">
          <ac:chgData name="Ann Riedesel" userId="5616983c-3475-4480-99bd-38608b4cb985" providerId="ADAL" clId="{4126A3ED-8D8D-4F76-B772-22DCE1FB41E3}" dt="2025-10-15T15:14:16.778" v="1137" actId="478"/>
          <ac:spMkLst>
            <pc:docMk/>
            <pc:sldMk cId="46099612" sldId="419"/>
            <ac:spMk id="2" creationId="{0D3C0777-73D6-31EB-F16F-2483B5ED3DA8}"/>
          </ac:spMkLst>
        </pc:spChg>
        <pc:spChg chg="mod">
          <ac:chgData name="Ann Riedesel" userId="5616983c-3475-4480-99bd-38608b4cb985" providerId="ADAL" clId="{4126A3ED-8D8D-4F76-B772-22DCE1FB41E3}" dt="2025-10-15T15:14:25.758" v="1139" actId="14100"/>
          <ac:spMkLst>
            <pc:docMk/>
            <pc:sldMk cId="46099612" sldId="419"/>
            <ac:spMk id="3" creationId="{9F7018DD-8C4B-AE7C-5653-6E1CC9F4B0EF}"/>
          </ac:spMkLst>
        </pc:spChg>
        <pc:spChg chg="add del mod">
          <ac:chgData name="Ann Riedesel" userId="5616983c-3475-4480-99bd-38608b4cb985" providerId="ADAL" clId="{4126A3ED-8D8D-4F76-B772-22DCE1FB41E3}" dt="2025-10-15T15:14:18.780" v="1138" actId="478"/>
          <ac:spMkLst>
            <pc:docMk/>
            <pc:sldMk cId="46099612" sldId="419"/>
            <ac:spMk id="5" creationId="{C2427ED8-82F1-1190-85C0-97AC4F660FF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81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768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 at who the big companies are in your area</a:t>
            </a:r>
          </a:p>
          <a:p>
            <a:endParaRPr lang="en-US" dirty="0"/>
          </a:p>
          <a:p>
            <a:r>
              <a:rPr lang="en-US" dirty="0"/>
              <a:t>DOE sites contractors, Target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76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13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RTShIw6Qf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kewonder.com/en/grants/#:~:text=Nationwide&amp;text=The%20AFCEA%20Educational%20Foundation%20provides,awarded%20on%20a%20rolling%20basis.&amp;text=The%20Saxena%20Family%20Foundation%20is,Committee%20as%20they%20are%20received." TargetMode="External"/><Relationship Id="rId2" Type="http://schemas.openxmlformats.org/officeDocument/2006/relationships/hyperlink" Target="http://www.stemgran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extwavestem.com/stem-grants-for-teacher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WM STEM Educators Council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26CB07-F117-8915-559C-59DB028AF6A4}"/>
              </a:ext>
            </a:extLst>
          </p:cNvPr>
          <p:cNvSpPr txBox="1"/>
          <p:nvPr/>
        </p:nvSpPr>
        <p:spPr>
          <a:xfrm>
            <a:off x="6309904" y="4150659"/>
            <a:ext cx="28912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October 15, 2025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2CD5-A2F5-D858-81F4-0348F669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WM2026 Educators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1468B-2065-29A3-9E88-FBEDA92941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491780"/>
            <a:ext cx="10288500" cy="3708517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/>
              <a:t>Day 1</a:t>
            </a:r>
            <a:endParaRPr lang="en-US" b="0" dirty="0"/>
          </a:p>
          <a:p>
            <a:pPr marL="0" indent="0">
              <a:buNone/>
            </a:pPr>
            <a:r>
              <a:rPr lang="en-US" b="0" dirty="0"/>
              <a:t>7:00 Breakfast</a:t>
            </a:r>
          </a:p>
          <a:p>
            <a:pPr marL="688975" indent="-688975">
              <a:buNone/>
            </a:pPr>
            <a:r>
              <a:rPr lang="en-US" b="0" dirty="0"/>
              <a:t>8:00 Panel: The Nuclear Workforce Starts with STEM*</a:t>
            </a:r>
          </a:p>
          <a:p>
            <a:pPr marL="0" indent="0">
              <a:buNone/>
            </a:pPr>
            <a:r>
              <a:rPr lang="en-US" b="0" dirty="0"/>
              <a:t>11:30 Exhibit Hall &amp; Lunch*</a:t>
            </a:r>
          </a:p>
          <a:p>
            <a:pPr marL="0" indent="0">
              <a:buNone/>
            </a:pPr>
            <a:r>
              <a:rPr lang="en-US" b="0" dirty="0"/>
              <a:t>1:00 Teachers Workshop</a:t>
            </a:r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dirty="0"/>
              <a:t>Day 2</a:t>
            </a:r>
            <a:endParaRPr lang="en-US" b="0" dirty="0"/>
          </a:p>
          <a:p>
            <a:pPr marL="688975" indent="-688975">
              <a:buNone/>
            </a:pPr>
            <a:r>
              <a:rPr lang="en-US" b="0" dirty="0"/>
              <a:t>9:00 Tour of Palo Verde NPP (includes lunch)</a:t>
            </a:r>
          </a:p>
          <a:p>
            <a:pPr marL="0" indent="0">
              <a:buNone/>
            </a:pPr>
            <a:r>
              <a:rPr lang="en-US" b="0" dirty="0"/>
              <a:t>2:00 Teachers Workshop Hands-On</a:t>
            </a:r>
          </a:p>
          <a:p>
            <a:pPr marL="0" indent="0">
              <a:buNone/>
            </a:pPr>
            <a:r>
              <a:rPr lang="en-US" b="0" dirty="0"/>
              <a:t>4:00 Wrap up</a:t>
            </a:r>
          </a:p>
          <a:p>
            <a:pPr marL="0" indent="0">
              <a:buNone/>
            </a:pPr>
            <a:r>
              <a:rPr lang="en-US" b="0" dirty="0"/>
              <a:t>4:30 Closing Reception*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909B2-90B6-DF6C-E12B-5C856957A9A2}"/>
              </a:ext>
            </a:extLst>
          </p:cNvPr>
          <p:cNvSpPr txBox="1"/>
          <p:nvPr/>
        </p:nvSpPr>
        <p:spPr>
          <a:xfrm>
            <a:off x="1309140" y="6022097"/>
            <a:ext cx="8649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Optional attendance at Women Leaders of Nuclear panel Tuesday evening.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91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018DD-8C4B-AE7C-5653-6E1CC9F4B0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8"/>
            <a:ext cx="7545300" cy="3708517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>
                <a:latin typeface="+mj-lt"/>
              </a:rPr>
              <a:t>Thank You!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Next Virtual Event is January 14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7C37-092C-590E-F98E-88712375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BAAF3-0A09-BC64-8A31-C4C687956D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Welcome &amp; Introductions</a:t>
            </a:r>
          </a:p>
          <a:p>
            <a:r>
              <a:rPr lang="en-US" dirty="0"/>
              <a:t>AI in the Classroom</a:t>
            </a:r>
          </a:p>
          <a:p>
            <a:r>
              <a:rPr lang="en-US" dirty="0"/>
              <a:t>STEM Grants</a:t>
            </a:r>
          </a:p>
          <a:p>
            <a:r>
              <a:rPr lang="en-US" dirty="0"/>
              <a:t>WM Symposium Educators’ Program</a:t>
            </a:r>
          </a:p>
        </p:txBody>
      </p:sp>
    </p:spTree>
    <p:extLst>
      <p:ext uri="{BB962C8B-B14F-4D97-AF65-F5344CB8AC3E}">
        <p14:creationId xmlns:p14="http://schemas.microsoft.com/office/powerpoint/2010/main" val="65948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AI in the Classroom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/>
          <a:lstStyle/>
          <a:p>
            <a:r>
              <a:rPr lang="en-US" dirty="0"/>
              <a:t>Video:  Embracing AI In the Classroom – Amy Schumacher-Rutherford (YouTube </a:t>
            </a:r>
            <a:r>
              <a:rPr lang="en-US" u="sng" dirty="0">
                <a:hlinkClick r:id="rId3"/>
              </a:rPr>
              <a:t>Embracing AI in the classroom | Amy Schumacher-Rutherford | </a:t>
            </a:r>
            <a:r>
              <a:rPr lang="en-US" u="sng" dirty="0" err="1">
                <a:hlinkClick r:id="rId3"/>
              </a:rPr>
              <a:t>TEDxUniversityofMississippi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5978-64EE-2871-12F2-C917A98C4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9A6D1-CD9A-922E-7FC2-09400ACFD96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Research available grants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ALL the instructions and then FOLLOW all the instructions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Tell a compelling story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Get fresh eyes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Follow up</a:t>
            </a:r>
          </a:p>
        </p:txBody>
      </p:sp>
    </p:spTree>
    <p:extLst>
      <p:ext uri="{BB962C8B-B14F-4D97-AF65-F5344CB8AC3E}">
        <p14:creationId xmlns:p14="http://schemas.microsoft.com/office/powerpoint/2010/main" val="257352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B543A-8788-50C0-1B2F-034AF85D5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 Grants - Federal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24EE0-3294-C8EF-78E9-22F7DEE0AE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Science Foundation (NSF) Directorate for STEM Education (EDU): </a:t>
            </a:r>
            <a:r>
              <a:rPr lang="en-US" sz="25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variety of grants for STEM education at all levels</a:t>
            </a:r>
          </a:p>
          <a:p>
            <a:r>
              <a:rPr lang="en-US" sz="2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U.S. Department of Education—Supporting Effective Educator Development (SEED) Grant Program: </a:t>
            </a:r>
            <a:r>
              <a:rPr lang="en-US" sz="25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supports the implementation of evidence-based practices that prepare, develop, and enhance the skills of educators, including those in STEM.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22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B5465-6F15-CA26-DB4D-E86C4105C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 Grants - NPOs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D785E-07F1-4420-D03A-752A3FCE6A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Project Lead The Way (PLTW):</a:t>
            </a:r>
            <a:r>
              <a:rPr lang="en-US" b="0" dirty="0">
                <a:solidFill>
                  <a:schemeClr val="bg1"/>
                </a:solidFill>
              </a:rPr>
              <a:t> offers grants for schools implementing STEM curriculum and teacher professional development. Grants are awarded on a rolling basis, with an emphasis on providing opportunities for disadvantaged students.</a:t>
            </a:r>
          </a:p>
          <a:p>
            <a:r>
              <a:rPr lang="en-US" dirty="0">
                <a:solidFill>
                  <a:schemeClr val="bg1"/>
                </a:solidFill>
              </a:rPr>
              <a:t>Society for Science </a:t>
            </a:r>
            <a:r>
              <a:rPr lang="en-US" b="1" dirty="0">
                <a:solidFill>
                  <a:schemeClr val="bg1"/>
                </a:solidFill>
              </a:rPr>
              <a:t>STEM Research Grants: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b="0" dirty="0">
                <a:solidFill>
                  <a:schemeClr val="bg1"/>
                </a:solidFill>
              </a:rPr>
              <a:t>Provides middle and high school teachers up to $5,000 to purchase equipment to engage students in authentic scientific research.</a:t>
            </a:r>
          </a:p>
          <a:p>
            <a:r>
              <a:rPr lang="en-US" dirty="0">
                <a:solidFill>
                  <a:schemeClr val="bg1"/>
                </a:solidFill>
              </a:rPr>
              <a:t>Toshiba America Foundation:</a:t>
            </a:r>
            <a:r>
              <a:rPr lang="en-US" b="0" dirty="0">
                <a:solidFill>
                  <a:schemeClr val="bg1"/>
                </a:solidFill>
              </a:rPr>
              <a:t> Offers grants to teachers in grades 6–12 to help them bring innovative science and math projects to their classrooms.</a:t>
            </a:r>
          </a:p>
          <a:p>
            <a:r>
              <a:rPr lang="en-US" dirty="0">
                <a:solidFill>
                  <a:schemeClr val="bg1"/>
                </a:solidFill>
              </a:rPr>
              <a:t>The Saxena Family Foundation:</a:t>
            </a:r>
            <a:r>
              <a:rPr lang="en-US" b="0" dirty="0">
                <a:solidFill>
                  <a:schemeClr val="bg1"/>
                </a:solidFill>
              </a:rPr>
              <a:t> Awards grants, typically between $5,000 and $50,000, to programs with a focus on STEM education.</a:t>
            </a:r>
          </a:p>
          <a:p>
            <a:r>
              <a:rPr lang="en-US" dirty="0">
                <a:solidFill>
                  <a:schemeClr val="bg1"/>
                </a:solidFill>
              </a:rPr>
              <a:t>The McCarthey Dressman Education Foundation:</a:t>
            </a:r>
            <a:r>
              <a:rPr lang="en-US" b="0" dirty="0">
                <a:solidFill>
                  <a:schemeClr val="bg1"/>
                </a:solidFill>
              </a:rPr>
              <a:t> Provides Academic Enrichment Grants for educators to improve instruction and learning in the classroom.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964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7A261-2270-044F-4767-0BE71D884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 Grants - Corporate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2D700-E8DB-9EF6-0A89-4C62807A6B1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Duke Energy Foundation: </a:t>
            </a:r>
            <a:r>
              <a:rPr lang="en-US" b="0" dirty="0">
                <a:solidFill>
                  <a:schemeClr val="bg1"/>
                </a:solidFill>
              </a:rPr>
              <a:t>Provides grants for STEM education initiatives in the regions it serves, often focusing on workforce development and addressing achievement gaps.</a:t>
            </a:r>
          </a:p>
          <a:p>
            <a:r>
              <a:rPr lang="en-US" dirty="0">
                <a:solidFill>
                  <a:schemeClr val="bg1"/>
                </a:solidFill>
              </a:rPr>
              <a:t>AEP Foundation: </a:t>
            </a:r>
            <a:r>
              <a:rPr lang="en-US" b="0" dirty="0">
                <a:solidFill>
                  <a:schemeClr val="bg1"/>
                </a:solidFill>
              </a:rPr>
              <a:t>Concentrates its education funding on STEM fields, particularly for programs in areas served by American Electric Power.</a:t>
            </a:r>
          </a:p>
          <a:p>
            <a:r>
              <a:rPr lang="en-US" dirty="0">
                <a:solidFill>
                  <a:schemeClr val="bg1"/>
                </a:solidFill>
              </a:rPr>
              <a:t>Shell Science Lab Regional Challenge: </a:t>
            </a:r>
            <a:r>
              <a:rPr lang="en-US" b="0" dirty="0">
                <a:solidFill>
                  <a:schemeClr val="bg1"/>
                </a:solidFill>
              </a:rPr>
              <a:t>Administered by the National Science Teaching Association (NSTA), this program funds schools with limited resources to improve their science labs and STEM instruction.</a:t>
            </a:r>
          </a:p>
          <a:p>
            <a:r>
              <a:rPr lang="en-US" dirty="0">
                <a:solidFill>
                  <a:schemeClr val="bg1"/>
                </a:solidFill>
              </a:rPr>
              <a:t>Lockheed Martin: </a:t>
            </a:r>
            <a:r>
              <a:rPr lang="en-US" b="0" dirty="0">
                <a:solidFill>
                  <a:schemeClr val="bg1"/>
                </a:solidFill>
              </a:rPr>
              <a:t>Offers grants for K-16 STEM education initiatives in communities where it has a business presence.</a:t>
            </a:r>
          </a:p>
          <a:p>
            <a:r>
              <a:rPr lang="en-US" dirty="0" err="1">
                <a:solidFill>
                  <a:schemeClr val="bg1"/>
                </a:solidFill>
              </a:rPr>
              <a:t>Pitsco</a:t>
            </a:r>
            <a:r>
              <a:rPr lang="en-US" dirty="0">
                <a:solidFill>
                  <a:schemeClr val="bg1"/>
                </a:solidFill>
              </a:rPr>
              <a:t>, Inc.: </a:t>
            </a:r>
            <a:r>
              <a:rPr lang="en-US" b="0" dirty="0">
                <a:solidFill>
                  <a:schemeClr val="bg1"/>
                </a:solidFill>
              </a:rPr>
              <a:t>Provides STEM grants and resources for educators. </a:t>
            </a:r>
          </a:p>
        </p:txBody>
      </p:sp>
    </p:spTree>
    <p:extLst>
      <p:ext uri="{BB962C8B-B14F-4D97-AF65-F5344CB8AC3E}">
        <p14:creationId xmlns:p14="http://schemas.microsoft.com/office/powerpoint/2010/main" val="2731629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7617-C864-61F4-62FB-0E40DB940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 Grant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F42A8-42E8-9765-0344-4C6C44C8C0E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STEMGrants.com</a:t>
            </a:r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r>
              <a:rPr lang="en-US" b="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provides a free guide to 100+ STEM grants, a listing of available grants, and courses to help you write winning grant proposals</a:t>
            </a:r>
          </a:p>
          <a:p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Wonder Workshop STEM Grant Opportunities:</a:t>
            </a:r>
            <a:r>
              <a:rPr lang="en-US" b="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hlinkClick r:id="rId3"/>
              </a:rPr>
              <a:t>Roundup of STEM Grant Opportunities</a:t>
            </a:r>
            <a:endParaRPr lang="en-US" dirty="0"/>
          </a:p>
          <a:p>
            <a:r>
              <a:rPr lang="en-US" dirty="0">
                <a:hlinkClick r:id="rId4"/>
              </a:rPr>
              <a:t>Grants &amp; Funding Resources I </a:t>
            </a:r>
            <a:r>
              <a:rPr lang="en-US">
                <a:hlinkClick r:id="rId4"/>
              </a:rPr>
              <a:t>NextWaveSTEM</a:t>
            </a:r>
            <a:endParaRPr lang="en-US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898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59F-44B5-5116-80C8-3BB1D8D56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WM2026 Educators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276D3-2917-369E-7EE2-FDF66FE936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8"/>
            <a:ext cx="7695202" cy="3708517"/>
          </a:xfrm>
        </p:spPr>
        <p:txBody>
          <a:bodyPr/>
          <a:lstStyle/>
          <a:p>
            <a:r>
              <a:rPr lang="en-US" b="0" dirty="0"/>
              <a:t>March 11-12, 2026</a:t>
            </a:r>
          </a:p>
          <a:p>
            <a:r>
              <a:rPr lang="en-US" b="0" dirty="0"/>
              <a:t>Phoenix, AZ</a:t>
            </a:r>
          </a:p>
          <a:p>
            <a:r>
              <a:rPr lang="en-US" b="0" dirty="0"/>
              <a:t>2 days of STEM educator-focused programming plus networking opportunities</a:t>
            </a:r>
          </a:p>
          <a:p>
            <a:r>
              <a:rPr lang="en-US" b="0" dirty="0"/>
              <a:t>Registration is open now</a:t>
            </a:r>
          </a:p>
        </p:txBody>
      </p:sp>
    </p:spTree>
    <p:extLst>
      <p:ext uri="{BB962C8B-B14F-4D97-AF65-F5344CB8AC3E}">
        <p14:creationId xmlns:p14="http://schemas.microsoft.com/office/powerpoint/2010/main" val="29665663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39BCC93B4844408A8AECA765DF50B1" ma:contentTypeVersion="22" ma:contentTypeDescription="Create a new document." ma:contentTypeScope="" ma:versionID="e6f6fbbe00c0328fb2144f10d525020b">
  <xsd:schema xmlns:xsd="http://www.w3.org/2001/XMLSchema" xmlns:xs="http://www.w3.org/2001/XMLSchema" xmlns:p="http://schemas.microsoft.com/office/2006/metadata/properties" xmlns:ns1="http://schemas.microsoft.com/sharepoint/v3" xmlns:ns2="c9d61c11-540c-4d24-aca1-3dde346334a4" xmlns:ns3="17e0c8d9-a50d-477e-bcbb-aaac67f4d7fa" targetNamespace="http://schemas.microsoft.com/office/2006/metadata/properties" ma:root="true" ma:fieldsID="4ff377bf2994da18977617cdf1310778" ns1:_="" ns2:_="" ns3:_="">
    <xsd:import namespace="http://schemas.microsoft.com/sharepoint/v3"/>
    <xsd:import namespace="c9d61c11-540c-4d24-aca1-3dde346334a4"/>
    <xsd:import namespace="17e0c8d9-a50d-477e-bcbb-aaac67f4d7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61c11-540c-4d24-aca1-3dde346334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84a4cfa-e95a-4c82-8dc1-84324b9674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tus" ma:index="28" nillable="true" ma:displayName="Status " ma:format="Dropdown" ma:internalName="Status">
      <xsd:simpleType>
        <xsd:restriction base="dms:Choice">
          <xsd:enumeration value="Invoice Sent "/>
          <xsd:enumeration value="Invoice Paid "/>
          <xsd:enumeration value="Form Received "/>
        </xsd:restrict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0c8d9-a50d-477e-bcbb-aaac67f4d7f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1f570e-f9b0-4dbb-87a7-5a57121ba63f}" ma:internalName="TaxCatchAll" ma:showField="CatchAllData" ma:web="17e0c8d9-a50d-477e-bcbb-aaac67f4d7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tatus xmlns="c9d61c11-540c-4d24-aca1-3dde346334a4">Not started</Status>
    <TaxCatchAll xmlns="17e0c8d9-a50d-477e-bcbb-aaac67f4d7fa" xsi:nil="true"/>
    <MediaServiceKeyPoints xmlns="c9d61c11-540c-4d24-aca1-3dde346334a4" xsi:nil="true"/>
    <lcf76f155ced4ddcb4097134ff3c332f xmlns="c9d61c11-540c-4d24-aca1-3dde346334a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18A5E7-BFA6-47BB-9F03-7C935CA0951B}"/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{2E5CA61F-38CC-435D-A871-14229CD13FF7}TFd3b75063-ff25-434d-b12c-efeaf07d16c3292f62b5_win32-75a75c970d8e</Template>
  <TotalTime>2638</TotalTime>
  <Words>559</Words>
  <Application>Microsoft Office PowerPoint</Application>
  <PresentationFormat>Widescreen</PresentationFormat>
  <Paragraphs>65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Book</vt:lpstr>
      <vt:lpstr>Franklin Gothic Demi</vt:lpstr>
      <vt:lpstr>Tahoma</vt:lpstr>
      <vt:lpstr>Custom</vt:lpstr>
      <vt:lpstr>WM STEM Educators Council</vt:lpstr>
      <vt:lpstr>Agenda</vt:lpstr>
      <vt:lpstr>AI in the Classroom</vt:lpstr>
      <vt:lpstr>Grant Applications</vt:lpstr>
      <vt:lpstr>STEM Grants - Federal</vt:lpstr>
      <vt:lpstr>STEM Grants - NPOs</vt:lpstr>
      <vt:lpstr>STEM Grants - Corporate</vt:lpstr>
      <vt:lpstr>STEM Grant Resources</vt:lpstr>
      <vt:lpstr>WM2026 Educators Program</vt:lpstr>
      <vt:lpstr>WM2026 Educators Program</vt:lpstr>
      <vt:lpstr>PowerPoint Presentation</vt:lpstr>
    </vt:vector>
  </TitlesOfParts>
  <Company>Mission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 Riedesel</dc:creator>
  <cp:lastModifiedBy>Ann Riedesel</cp:lastModifiedBy>
  <cp:revision>1</cp:revision>
  <dcterms:created xsi:type="dcterms:W3CDTF">2025-10-10T21:14:49Z</dcterms:created>
  <dcterms:modified xsi:type="dcterms:W3CDTF">2025-10-16T00:37:28Z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0x0101007639BCC93B4844408A8AECA765DF50B1</vt:lpwstr>
  </property>
</Properties>
</file>