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1" r:id="rId5"/>
    <p:sldId id="259" r:id="rId6"/>
    <p:sldId id="260" r:id="rId7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4" d="100"/>
          <a:sy n="84" d="100"/>
        </p:scale>
        <p:origin x="55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Treatment</c:v>
                </c:pt>
              </c:strCache>
            </c:strRef>
          </c:tx>
          <c:spPr>
            <a:ln w="25400" cap="flat">
              <a:solidFill>
                <a:srgbClr val="0665DD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rgbClr val="0665DD"/>
              </a:solidFill>
              <a:ln w="9525" cap="flat">
                <a:solidFill>
                  <a:srgbClr val="0665DD"/>
                </a:solidFill>
                <a:prstDash val="solid"/>
                <a:round/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Baseline</c:v>
                </c:pt>
                <c:pt idx="1">
                  <c:v>Week 4</c:v>
                </c:pt>
                <c:pt idx="2">
                  <c:v>Week 12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50</c:v>
                </c:pt>
                <c:pt idx="1">
                  <c:v>35</c:v>
                </c:pt>
                <c:pt idx="2">
                  <c:v>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D4-4B87-BAE4-2203269E4C1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Control</c:v>
                </c:pt>
              </c:strCache>
            </c:strRef>
          </c:tx>
          <c:spPr>
            <a:ln w="25400" cap="flat">
              <a:solidFill>
                <a:srgbClr val="62AA62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rgbClr val="62AA62"/>
              </a:solidFill>
              <a:ln w="9525" cap="flat">
                <a:solidFill>
                  <a:srgbClr val="62AA62"/>
                </a:solidFill>
                <a:prstDash val="solid"/>
                <a:round/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Baseline</c:v>
                </c:pt>
                <c:pt idx="1">
                  <c:v>Week 4</c:v>
                </c:pt>
                <c:pt idx="2">
                  <c:v>Week 12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50</c:v>
                </c:pt>
                <c:pt idx="1">
                  <c:v>44</c:v>
                </c:pt>
                <c:pt idx="2">
                  <c:v>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2D4-4B87-BAE4-2203269E4C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4734554"/>
        <c:axId val="2094734552"/>
      </c:line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</c:legend>
    <c:plotVisOnly val="1"/>
    <c:dispBlanksAs val="span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342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O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2024-11-13-logo-isoo-horizontal-color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4198" y="137160"/>
            <a:ext cx="1122924" cy="594360"/>
          </a:xfrm>
          <a:prstGeom prst="rect">
            <a:avLst/>
          </a:prstGeom>
        </p:spPr>
      </p:pic>
      <p:pic>
        <p:nvPicPr>
          <p:cNvPr id="3" name="Image 1" descr="/mnt/data/isoo_waves_cropped.png"/>
          <p:cNvPicPr>
            <a:picLocks noChangeAspect="1"/>
          </p:cNvPicPr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10354962" y="5156886"/>
            <a:ext cx="1471544" cy="1472514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594360" y="6446520"/>
            <a:ext cx="11018520" cy="0"/>
          </a:xfrm>
          <a:prstGeom prst="line">
            <a:avLst/>
          </a:prstGeom>
          <a:noFill/>
          <a:ln w="12700">
            <a:solidFill>
              <a:srgbClr val="A2A4A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1"/>
          <p:cNvSpPr/>
          <p:nvPr/>
        </p:nvSpPr>
        <p:spPr>
          <a:xfrm>
            <a:off x="594360" y="6510528"/>
            <a:ext cx="96012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A2A4A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ISOO Rio 2026  •  Rio de Janeiro  •  March 17–21, 2026</a:t>
            </a:r>
            <a:endParaRPr lang="en-US" sz="1000" dirty="0"/>
          </a:p>
        </p:txBody>
      </p:sp>
      <p:sp>
        <p:nvSpPr>
          <p:cNvPr id="6" name="Text 2"/>
          <p:cNvSpPr>
            <a:spLocks noGrp="1"/>
          </p:cNvSpPr>
          <p:nvPr>
            <p:ph type="title" idx="104" hasCustomPrompt="1"/>
          </p:nvPr>
        </p:nvSpPr>
        <p:spPr>
          <a:xfrm>
            <a:off x="594360" y="685800"/>
            <a:ext cx="10972800" cy="54864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3000" b="1" dirty="0">
                <a:solidFill>
                  <a:srgbClr val="0665DD"/>
                </a:solidFill>
                <a:latin typeface="Calibri" pitchFamily="34" charset="0"/>
                <a:ea typeface="Calibri" pitchFamily="34" charset="-122"/>
                <a:cs typeface="Calibri" pitchFamily="34" charset="-120"/>
              </a:defRPr>
            </a:lvl1pPr>
          </a:lstStyle>
          <a:p>
            <a:pPr marL="0" indent="0">
              <a:buNone/>
            </a:pPr>
            <a:r>
              <a:rPr lang="en-US" sz="3000" b="1" dirty="0">
                <a:solidFill>
                  <a:srgbClr val="0665D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Slide title</a:t>
            </a:r>
            <a:endParaRPr lang="en-US" sz="3000" dirty="0"/>
          </a:p>
        </p:txBody>
      </p:sp>
      <p:sp>
        <p:nvSpPr>
          <p:cNvPr id="7" name="Text 2"/>
          <p:cNvSpPr>
            <a:spLocks noGrp="1"/>
          </p:cNvSpPr>
          <p:nvPr>
            <p:ph type="body" idx="105" hasCustomPrompt="1"/>
          </p:nvPr>
        </p:nvSpPr>
        <p:spPr>
          <a:xfrm>
            <a:off x="594360" y="1417320"/>
            <a:ext cx="11018520" cy="484632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>
              <a:buNone/>
              <a:defRPr lang="en-US" sz="22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defRPr>
            </a:lvl1pPr>
          </a:lstStyle>
          <a:p>
            <a:pPr marL="0" indent="0">
              <a:buNone/>
            </a:pPr>
            <a:r>
              <a:rPr lang="en-US" sz="22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Click to add text</a:t>
            </a:r>
            <a:endParaRPr lang="en-US" sz="22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109960" y="6510528"/>
            <a:ext cx="502920" cy="2286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000">
                <a:solidFill>
                  <a:srgbClr val="A2A4A2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r"/>
            <a:fld id="{F7021451-1387-4CA6-816F-3879F97B5CBC}" type="slidenum">
              <a:rPr lang="en-US" b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O_SECTION">
    <p:bg>
      <p:bgPr>
        <a:solidFill>
          <a:srgbClr val="1F32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isoo_waves_stri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89320"/>
            <a:ext cx="12188952" cy="685800"/>
          </a:xfrm>
          <a:prstGeom prst="rect">
            <a:avLst/>
          </a:prstGeom>
        </p:spPr>
      </p:pic>
      <p:sp>
        <p:nvSpPr>
          <p:cNvPr id="4" name="Text 0"/>
          <p:cNvSpPr>
            <a:spLocks noGrp="1"/>
          </p:cNvSpPr>
          <p:nvPr>
            <p:ph type="title" idx="102" hasCustomPrompt="1"/>
          </p:nvPr>
        </p:nvSpPr>
        <p:spPr>
          <a:xfrm>
            <a:off x="685800" y="2468880"/>
            <a:ext cx="7498080" cy="109728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4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defRPr>
            </a:lvl1pPr>
          </a:lstStyle>
          <a:p>
            <a:pPr marL="0" indent="0">
              <a:buNone/>
            </a:pPr>
            <a:r>
              <a:rPr lang="en-US" sz="4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Section title</a:t>
            </a:r>
            <a:endParaRPr lang="en-US" sz="4800" dirty="0"/>
          </a:p>
        </p:txBody>
      </p:sp>
      <p:sp>
        <p:nvSpPr>
          <p:cNvPr id="5" name="Text 0"/>
          <p:cNvSpPr>
            <a:spLocks noGrp="1"/>
          </p:cNvSpPr>
          <p:nvPr>
            <p:ph type="body" idx="103" hasCustomPrompt="1"/>
          </p:nvPr>
        </p:nvSpPr>
        <p:spPr>
          <a:xfrm>
            <a:off x="731520" y="3703320"/>
            <a:ext cx="7589520" cy="73152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>
              <a:buNone/>
              <a:defRPr lang="en-US" sz="2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defRPr>
            </a:lvl1pPr>
          </a:lstStyle>
          <a:p>
            <a:pPr marL="0" indent="0">
              <a:buNone/>
            </a:pPr>
            <a:r>
              <a:rPr lang="en-US" sz="2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Optional subtitle</a:t>
            </a:r>
            <a:endParaRPr lang="en-US" sz="22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O_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5897880"/>
            <a:ext cx="12188952" cy="960120"/>
          </a:xfrm>
          <a:prstGeom prst="rect">
            <a:avLst/>
          </a:prstGeom>
          <a:solidFill>
            <a:srgbClr val="1F3253"/>
          </a:solidFill>
          <a:ln w="12700">
            <a:solidFill>
              <a:srgbClr val="1F325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" name="Image 0" descr="/mnt/data/isoo_waves_stri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89320"/>
            <a:ext cx="12188952" cy="685800"/>
          </a:xfrm>
          <a:prstGeom prst="rect">
            <a:avLst/>
          </a:prstGeom>
        </p:spPr>
      </p:pic>
      <p:pic>
        <p:nvPicPr>
          <p:cNvPr id="4" name="Image 1" descr="/mnt/data/2024-11-13-logo-isoo-horizontal-color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783" y="411480"/>
            <a:ext cx="1813954" cy="960120"/>
          </a:xfrm>
          <a:prstGeom prst="rect">
            <a:avLst/>
          </a:prstGeom>
        </p:spPr>
      </p:pic>
      <p:sp>
        <p:nvSpPr>
          <p:cNvPr id="5" name="Text 1"/>
          <p:cNvSpPr>
            <a:spLocks noGrp="1"/>
          </p:cNvSpPr>
          <p:nvPr>
            <p:ph type="title" idx="103" hasCustomPrompt="1"/>
          </p:nvPr>
        </p:nvSpPr>
        <p:spPr>
          <a:xfrm>
            <a:off x="685800" y="1920240"/>
            <a:ext cx="10972800" cy="109728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 algn="l">
              <a:buNone/>
              <a:defRPr lang="en-US" sz="4400" b="1" dirty="0">
                <a:solidFill>
                  <a:srgbClr val="0665DD"/>
                </a:solidFill>
                <a:latin typeface="Calibri" pitchFamily="34" charset="0"/>
                <a:ea typeface="Calibri" pitchFamily="34" charset="-122"/>
                <a:cs typeface="Calibri" pitchFamily="34" charset="-120"/>
              </a:defRPr>
            </a:lvl1pPr>
          </a:lstStyle>
          <a:p>
            <a:pPr marL="0" indent="0">
              <a:buNone/>
            </a:pPr>
            <a:r>
              <a:rPr lang="en-US" sz="4400" b="1" dirty="0">
                <a:solidFill>
                  <a:srgbClr val="0665D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Presentation Title</a:t>
            </a:r>
            <a:endParaRPr lang="en-US" sz="4400" dirty="0"/>
          </a:p>
        </p:txBody>
      </p:sp>
      <p:sp>
        <p:nvSpPr>
          <p:cNvPr id="6" name="Text 1"/>
          <p:cNvSpPr>
            <a:spLocks noGrp="1"/>
          </p:cNvSpPr>
          <p:nvPr>
            <p:ph type="body" idx="104" hasCustomPrompt="1"/>
          </p:nvPr>
        </p:nvSpPr>
        <p:spPr>
          <a:xfrm>
            <a:off x="713232" y="3063240"/>
            <a:ext cx="10972800" cy="64008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>
              <a:buNone/>
              <a:defRPr lang="en-US" sz="24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defRPr>
            </a:lvl1pPr>
          </a:lstStyle>
          <a:p>
            <a:pPr marL="0" indent="0">
              <a:buNone/>
            </a:pPr>
            <a:r>
              <a:rPr lang="en-US" sz="24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Presenter Name • Institution</a:t>
            </a:r>
            <a:endParaRPr lang="en-US" sz="24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109960" y="6510528"/>
            <a:ext cx="502920" cy="2286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000">
                <a:solidFill>
                  <a:srgbClr val="A2A4A2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r"/>
            <a:fld id="{F7021451-1387-4CA6-816F-3879F97B5CBC}" type="slidenum">
              <a:rPr lang="en-US" b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85800" y="1920240"/>
            <a:ext cx="109728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400" b="1" dirty="0">
                <a:solidFill>
                  <a:srgbClr val="0665D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Presentation Title (Example)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713232" y="3063240"/>
            <a:ext cx="10972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Presenter Name, MD, PhD  •  Institution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685800"/>
            <a:ext cx="109728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0665D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Disclosures &amp; Learning Objectives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685800" y="1463040"/>
            <a:ext cx="5532120" cy="4480560"/>
          </a:xfrm>
          <a:prstGeom prst="roundRect">
            <a:avLst/>
          </a:prstGeom>
          <a:solidFill>
            <a:srgbClr val="F5F7FA"/>
          </a:solidFill>
          <a:ln w="12700">
            <a:solidFill>
              <a:srgbClr val="D9DDE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6355080" y="1463040"/>
            <a:ext cx="5440680" cy="4480560"/>
          </a:xfrm>
          <a:prstGeom prst="roundRect">
            <a:avLst/>
          </a:prstGeom>
          <a:solidFill>
            <a:srgbClr val="F5F7FA"/>
          </a:solidFill>
          <a:ln w="12700">
            <a:solidFill>
              <a:srgbClr val="D9DDE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868680" y="1691640"/>
            <a:ext cx="51663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F325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Disclosures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868680" y="2171700"/>
            <a:ext cx="4892040" cy="3657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228600" indent="-228600"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relevant financial relationships to disclose
Off-label / investigational use: None
Funding: [Insert if applicable]</a:t>
            </a:r>
            <a:endParaRPr lang="en-US" sz="2000" dirty="0"/>
          </a:p>
        </p:txBody>
      </p:sp>
      <p:sp>
        <p:nvSpPr>
          <p:cNvPr id="7" name="Text 5"/>
          <p:cNvSpPr/>
          <p:nvPr/>
        </p:nvSpPr>
        <p:spPr>
          <a:xfrm>
            <a:off x="6537960" y="1691640"/>
            <a:ext cx="50749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F325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Learning Objectives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6629400" y="2057400"/>
            <a:ext cx="4892040" cy="3657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228600" indent="-228600">
              <a:buSzPct val="100000"/>
              <a:buChar char="•"/>
            </a:pPr>
            <a:r>
              <a:rPr lang="en-US" sz="20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Describe the clinical problem and unmet need
Summarize study design, endpoints, and population
Interpret key efficacy/safety results
Apply take-home messages to practice</a:t>
            </a:r>
            <a:endParaRPr lang="en-US" sz="20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109960" y="6510528"/>
            <a:ext cx="502920" cy="2286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000">
                <a:solidFill>
                  <a:srgbClr val="A2A4A2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r"/>
            <a:fld id="{F7021451-1387-4CA6-816F-3879F97B5CBC}" type="slidenum">
              <a:rPr lang="en-US" b="0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685800"/>
            <a:ext cx="109728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0665D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Methods / Study Design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822960" y="1554480"/>
            <a:ext cx="5303520" cy="44805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254000" indent="-254000">
              <a:spcAft>
                <a:spcPts val="600"/>
              </a:spcAft>
              <a:buSzPct val="100000"/>
              <a:buChar char="•"/>
            </a:pPr>
            <a:r>
              <a:rPr lang="en-US" sz="22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Study type: Randomized, double-blind, controlled
Population: [N] adults with [condition]
Intervention: [drug/device] vs. comparator
Primary endpoint: [endpoint] at [time]
Key secondary endpoints: [list]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6355080" y="1554480"/>
            <a:ext cx="5349240" cy="3840480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3C68A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6355080" y="3154680"/>
            <a:ext cx="53492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Insert figure / flow diagram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6355080" y="5486400"/>
            <a:ext cx="53492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Figure 1. Study schema (example caption)</a:t>
            </a:r>
            <a:endParaRPr lang="en-US" sz="1400" dirty="0"/>
          </a:p>
        </p:txBody>
      </p:sp>
      <p:sp>
        <p:nvSpPr>
          <p:cNvPr id="8" name="Text 2"/>
          <p:cNvSpPr>
            <a:spLocks noGrp="1"/>
          </p:cNvSpPr>
          <p:nvPr>
            <p:ph type="body" idx="105" hasCustomPrompt="1"/>
          </p:nvPr>
        </p:nvSpPr>
        <p:spPr>
          <a:xfrm>
            <a:off x="822960" y="1417320"/>
            <a:ext cx="10789920" cy="484632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marL="0" indent="0">
              <a:buNone/>
            </a:pPr>
            <a:endParaRPr lang="en-US" sz="22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109960" y="6510528"/>
            <a:ext cx="502920" cy="2286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000">
                <a:solidFill>
                  <a:srgbClr val="A2A4A2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r"/>
            <a:fld id="{F7021451-1387-4CA6-816F-3879F97B5CBC}" type="slidenum">
              <a:rPr lang="en-US" b="0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9FCB6-D0D5-D745-44B3-76D5B63F33B6}"/>
              </a:ext>
            </a:extLst>
          </p:cNvPr>
          <p:cNvSpPr>
            <a:spLocks noGrp="1"/>
          </p:cNvSpPr>
          <p:nvPr>
            <p:ph type="title" idx="10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DEE0D8-6B2A-CBB8-9909-5C583A2A9C54}"/>
              </a:ext>
            </a:extLst>
          </p:cNvPr>
          <p:cNvSpPr>
            <a:spLocks noGrp="1"/>
          </p:cNvSpPr>
          <p:nvPr>
            <p:ph type="body" idx="10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79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0"/>
          <p:cNvGraphicFramePr/>
          <p:nvPr/>
        </p:nvGraphicFramePr>
        <p:xfrm>
          <a:off x="777240" y="1600200"/>
          <a:ext cx="544068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1"/>
          <p:cNvSpPr/>
          <p:nvPr/>
        </p:nvSpPr>
        <p:spPr>
          <a:xfrm>
            <a:off x="777240" y="4800600"/>
            <a:ext cx="54406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Figure 2. Primary endpoint over time</a:t>
            </a:r>
            <a:endParaRPr lang="en-US" sz="1400" dirty="0"/>
          </a:p>
        </p:txBody>
      </p:sp>
      <p:graphicFrame>
        <p:nvGraphicFramePr>
          <p:cNvPr id="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6355080" y="1600200"/>
          <a:ext cx="5394960" cy="2240280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Safety outcome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9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Treatment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9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Control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9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Any AE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9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12%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9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10%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9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Serious AE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9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2%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9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2%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9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Discontinuation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9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1%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9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3%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9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Related AE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9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6%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9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dirty="0">
                          <a:solidFill>
                            <a:srgbClr val="333333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5%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9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D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 2"/>
          <p:cNvSpPr/>
          <p:nvPr/>
        </p:nvSpPr>
        <p:spPr>
          <a:xfrm>
            <a:off x="6355080" y="5257800"/>
            <a:ext cx="54406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Table 1. Adverse events (example)</a:t>
            </a:r>
            <a:endParaRPr lang="en-US" sz="1400" dirty="0"/>
          </a:p>
        </p:txBody>
      </p:sp>
      <p:sp>
        <p:nvSpPr>
          <p:cNvPr id="7" name="Text 2"/>
          <p:cNvSpPr>
            <a:spLocks noGrp="1"/>
          </p:cNvSpPr>
          <p:nvPr>
            <p:ph type="title" idx="104" hasCustomPrompt="1"/>
          </p:nvPr>
        </p:nvSpPr>
        <p:spPr>
          <a:xfrm>
            <a:off x="777240" y="777240"/>
            <a:ext cx="10972800" cy="54864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marL="0" indent="0">
              <a:buNone/>
            </a:pPr>
            <a:endParaRPr lang="en-US" sz="30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109960" y="6510528"/>
            <a:ext cx="502920" cy="2286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000">
                <a:solidFill>
                  <a:srgbClr val="A2A4A2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r"/>
            <a:fld id="{F7021451-1387-4CA6-816F-3879F97B5CBC}" type="slidenum">
              <a:rPr lang="en-US" b="0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685800"/>
            <a:ext cx="109728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0665D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Conclusions / Take‑Home Messages / other title</a:t>
            </a:r>
            <a:endParaRPr lang="en-US" sz="3000" dirty="0"/>
          </a:p>
        </p:txBody>
      </p:sp>
      <p:sp>
        <p:nvSpPr>
          <p:cNvPr id="4" name="Text 1"/>
          <p:cNvSpPr/>
          <p:nvPr/>
        </p:nvSpPr>
        <p:spPr>
          <a:xfrm>
            <a:off x="822960" y="1554480"/>
            <a:ext cx="6629400" cy="4389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279400" indent="-279400">
              <a:spcAft>
                <a:spcPts val="800"/>
              </a:spcAft>
              <a:buSzPct val="100000"/>
              <a:buChar char="•"/>
            </a:pPr>
            <a:r>
              <a:rPr lang="en-US" sz="24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 sentence summary of the key finding
Clinical relevance and who it applies to
Safety/tolerability highlights
Practical next steps/implementation
Limitations and future directions</a:t>
            </a:r>
            <a:endParaRPr lang="en-US" sz="2400" dirty="0"/>
          </a:p>
        </p:txBody>
      </p:sp>
      <p:sp>
        <p:nvSpPr>
          <p:cNvPr id="5" name="Shape 2"/>
          <p:cNvSpPr/>
          <p:nvPr/>
        </p:nvSpPr>
        <p:spPr>
          <a:xfrm>
            <a:off x="7616952" y="5020056"/>
            <a:ext cx="3246120" cy="868680"/>
          </a:xfrm>
          <a:prstGeom prst="roundRect">
            <a:avLst/>
          </a:prstGeom>
          <a:solidFill>
            <a:srgbClr val="F5F7FA"/>
          </a:solidFill>
          <a:ln w="12700">
            <a:solidFill>
              <a:srgbClr val="D9DDE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8549640" y="5376672"/>
            <a:ext cx="2971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F325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Questions?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8549640" y="5687568"/>
            <a:ext cx="2971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6666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email@institution.org</a:t>
            </a:r>
            <a:endParaRPr lang="en-US" sz="16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109960" y="6510528"/>
            <a:ext cx="502920" cy="2286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1000">
                <a:solidFill>
                  <a:srgbClr val="A2A4A2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r"/>
            <a:fld id="{F7021451-1387-4CA6-816F-3879F97B5CBC}" type="slidenum">
              <a:rPr lang="en-US" b="0"/>
              <a:t>6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3253"/>
      </a:dk2>
      <a:lt2>
        <a:srgbClr val="F5F7FA"/>
      </a:lt2>
      <a:accent1>
        <a:srgbClr val="0665DD"/>
      </a:accent1>
      <a:accent2>
        <a:srgbClr val="3C68AC"/>
      </a:accent2>
      <a:accent3>
        <a:srgbClr val="62AA62"/>
      </a:accent3>
      <a:accent4>
        <a:srgbClr val="EEB214"/>
      </a:accent4>
      <a:accent5>
        <a:srgbClr val="A2A4A2"/>
      </a:accent5>
      <a:accent6>
        <a:srgbClr val="497F49"/>
      </a:accent6>
      <a:hlink>
        <a:srgbClr val="0665DD"/>
      </a:hlink>
      <a:folHlink>
        <a:srgbClr val="1F3253"/>
      </a:folHlink>
    </a:clrScheme>
    <a:fontScheme name="Office">
      <a:majorFont>
        <a:latin typeface="Calibri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235</Words>
  <Application>Microsoft Office PowerPoint</Application>
  <PresentationFormat>Widescreen</PresentationFormat>
  <Paragraphs>41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ISOO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ISOO Rio 2026 – Presenter Template</dc:title>
  <dc:subject>Presenter template</dc:subject>
  <dc:creator>ISOO Rio 2026</dc:creator>
  <cp:lastModifiedBy>Krystal Crowe</cp:lastModifiedBy>
  <cp:revision>3</cp:revision>
  <dcterms:created xsi:type="dcterms:W3CDTF">2026-01-29T01:35:30Z</dcterms:created>
  <dcterms:modified xsi:type="dcterms:W3CDTF">2026-01-29T03:27:30Z</dcterms:modified>
</cp:coreProperties>
</file>