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21"/>
  </p:notesMasterIdLst>
  <p:sldIdLst>
    <p:sldId id="27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4" r:id="rId20"/>
  </p:sldIdLst>
  <p:sldSz cx="9144000" cy="5143500" type="screen16x9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304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26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405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/ Image 1">
  <p:cSld name="Section Title w/ Image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C5C5C7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C5C5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0" y="2514600"/>
            <a:ext cx="9144000" cy="86764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0" y="3374136"/>
            <a:ext cx="9144000" cy="3730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ave Image 1">
  <p:cSld name="Weave Image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ave Image 2">
  <p:cSld name="Weave Image 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ave Image 3">
  <p:cSld name="Weave Image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ave Image 4">
  <p:cSld name="Weave Image 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ave Image 5">
  <p:cSld name="Weave Image 5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ave Image 6">
  <p:cSld name="Weave Image 6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4669" y="2084916"/>
            <a:ext cx="3894661" cy="973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Ma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neider_LIO_White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69124" y="1958662"/>
            <a:ext cx="3559382" cy="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1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">
  <p:cSld name="One-colum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252412" y="1203326"/>
            <a:ext cx="55800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w/ callout">
  <p:cSld name="One-column w/ call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192839" y="4066302"/>
            <a:ext cx="26987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6014065" y="1203325"/>
            <a:ext cx="0" cy="2986088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258055" y="4066302"/>
            <a:ext cx="557441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4"/>
          </p:nvPr>
        </p:nvSpPr>
        <p:spPr>
          <a:xfrm>
            <a:off x="258054" y="1202023"/>
            <a:ext cx="55744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5"/>
          </p:nvPr>
        </p:nvSpPr>
        <p:spPr>
          <a:xfrm>
            <a:off x="6192838" y="1201738"/>
            <a:ext cx="26987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/ Image 2">
  <p:cSld name="Section Title w/ Image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C5C5C7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C5C5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0" y="1981308"/>
            <a:ext cx="9144000" cy="2506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stacked">
  <p:cSld name="One-column stacked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252413" y="2704955"/>
            <a:ext cx="557441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258057" y="4548723"/>
            <a:ext cx="557441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258057" y="1213547"/>
            <a:ext cx="557441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252412" y="3037586"/>
            <a:ext cx="5580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">
  <p:cSld name="Two-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252414" y="4066302"/>
            <a:ext cx="417829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258057" y="1209296"/>
            <a:ext cx="417265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4791075" y="1209296"/>
            <a:ext cx="410051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comparison">
  <p:cSld name="Two-column comparis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252413" y="4066302"/>
            <a:ext cx="4178299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4613516" y="1203325"/>
            <a:ext cx="0" cy="2986088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252412" y="1203326"/>
            <a:ext cx="4178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5"/>
          </p:nvPr>
        </p:nvSpPr>
        <p:spPr>
          <a:xfrm>
            <a:off x="4791074" y="1203326"/>
            <a:ext cx="410051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 stacked">
  <p:cSld name="Two-column stacked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258055" y="2698483"/>
            <a:ext cx="863353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3"/>
          </p:nvPr>
        </p:nvSpPr>
        <p:spPr>
          <a:xfrm>
            <a:off x="4791075" y="4413143"/>
            <a:ext cx="410051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4"/>
          </p:nvPr>
        </p:nvSpPr>
        <p:spPr>
          <a:xfrm>
            <a:off x="258055" y="4413143"/>
            <a:ext cx="409487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5"/>
          </p:nvPr>
        </p:nvSpPr>
        <p:spPr>
          <a:xfrm>
            <a:off x="246632" y="1198257"/>
            <a:ext cx="864495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6"/>
          </p:nvPr>
        </p:nvSpPr>
        <p:spPr>
          <a:xfrm>
            <a:off x="258055" y="2907433"/>
            <a:ext cx="40948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7"/>
          </p:nvPr>
        </p:nvSpPr>
        <p:spPr>
          <a:xfrm>
            <a:off x="4791075" y="2907433"/>
            <a:ext cx="410051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3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4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5"/>
          </p:nvPr>
        </p:nvSpPr>
        <p:spPr>
          <a:xfrm>
            <a:off x="252414" y="1192752"/>
            <a:ext cx="26987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6"/>
          </p:nvPr>
        </p:nvSpPr>
        <p:spPr>
          <a:xfrm>
            <a:off x="3232554" y="1192752"/>
            <a:ext cx="26788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7"/>
          </p:nvPr>
        </p:nvSpPr>
        <p:spPr>
          <a:xfrm>
            <a:off x="6192838" y="1192752"/>
            <a:ext cx="26788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comparison">
  <p:cSld name="Three-column 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8" name="Shape 158"/>
          <p:cNvCxnSpPr/>
          <p:nvPr/>
        </p:nvCxnSpPr>
        <p:spPr>
          <a:xfrm>
            <a:off x="3085663" y="1203325"/>
            <a:ext cx="0" cy="2986088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Shape 159"/>
          <p:cNvCxnSpPr/>
          <p:nvPr/>
        </p:nvCxnSpPr>
        <p:spPr>
          <a:xfrm>
            <a:off x="6055035" y="1203325"/>
            <a:ext cx="0" cy="2986088"/>
          </a:xfrm>
          <a:prstGeom prst="straightConnector1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Shape 160"/>
          <p:cNvSpPr txBox="1">
            <a:spLocks noGrp="1"/>
          </p:cNvSpPr>
          <p:nvPr>
            <p:ph type="body" idx="5"/>
          </p:nvPr>
        </p:nvSpPr>
        <p:spPr>
          <a:xfrm>
            <a:off x="258056" y="1203325"/>
            <a:ext cx="26732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6"/>
          </p:nvPr>
        </p:nvSpPr>
        <p:spPr>
          <a:xfrm>
            <a:off x="3232554" y="1203325"/>
            <a:ext cx="26788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7"/>
          </p:nvPr>
        </p:nvSpPr>
        <p:spPr>
          <a:xfrm>
            <a:off x="6192838" y="1203325"/>
            <a:ext cx="26788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stacked">
  <p:cSld name="Three-column stacked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252412" y="1203326"/>
            <a:ext cx="8639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252412" y="2872039"/>
            <a:ext cx="268348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3"/>
          </p:nvPr>
        </p:nvSpPr>
        <p:spPr>
          <a:xfrm>
            <a:off x="3232553" y="2872039"/>
            <a:ext cx="26788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4"/>
          </p:nvPr>
        </p:nvSpPr>
        <p:spPr>
          <a:xfrm>
            <a:off x="6192837" y="2872039"/>
            <a:ext cx="26788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5"/>
          </p:nvPr>
        </p:nvSpPr>
        <p:spPr>
          <a:xfrm>
            <a:off x="258055" y="2696071"/>
            <a:ext cx="863353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6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7"/>
          </p:nvPr>
        </p:nvSpPr>
        <p:spPr>
          <a:xfrm>
            <a:off x="252413" y="4376262"/>
            <a:ext cx="2683481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6192838" y="437626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9"/>
          </p:nvPr>
        </p:nvSpPr>
        <p:spPr>
          <a:xfrm>
            <a:off x="3232554" y="4376262"/>
            <a:ext cx="267889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w Image Dark">
  <p:cSld name="Callout w Image Dar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C5C5C7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C5C5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252413" y="1713559"/>
            <a:ext cx="857782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Green">
  <p:cSld name="Section Title Gree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/ Image 3">
  <p:cSld name="Section Title w/ Image 3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rgbClr val="C5C5C7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C5C5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/ Image 4">
  <p:cSld name="Section Title w/ Image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10"/>
              </a:spcBef>
              <a:spcAft>
                <a:spcPts val="0"/>
              </a:spcAft>
              <a:buClr>
                <a:srgbClr val="C5C5C7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C5C5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252413" y="982952"/>
            <a:ext cx="37499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52413" y="348333"/>
            <a:ext cx="3749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 rot="5400000">
            <a:off x="1854991" y="2385218"/>
            <a:ext cx="5143498" cy="3730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hite/SE Life Green">
  <p:cSld name="Section Title White/SE Life Gree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w Image Light">
  <p:cSld name="Callout w Image Ligh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10"/>
              </a:spcBef>
              <a:spcAft>
                <a:spcPts val="0"/>
              </a:spcAft>
              <a:buClr>
                <a:srgbClr val="C5C5C7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C5C5C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252413" y="1713559"/>
            <a:ext cx="857782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on White">
  <p:cSld name="Callout on Whi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252413" y="1713559"/>
            <a:ext cx="857782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52413" y="1203326"/>
            <a:ext cx="8639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68342" y="4605004"/>
            <a:ext cx="1773276" cy="4433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7" y="797"/>
            <a:ext cx="9144000" cy="437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-1" y="1540387"/>
            <a:ext cx="9144001" cy="2171290"/>
          </a:xfrm>
          <a:prstGeom prst="rect">
            <a:avLst/>
          </a:prstGeom>
          <a:gradFill>
            <a:gsLst>
              <a:gs pos="0">
                <a:srgbClr val="000000">
                  <a:alpha val="26666"/>
                </a:srgbClr>
              </a:gs>
              <a:gs pos="100000">
                <a:srgbClr val="C1C5C8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sz="3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iRewards</a:t>
            </a:r>
            <a:r>
              <a:rPr lang="en-GB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 </a:t>
            </a:r>
            <a:endParaRPr dirty="0"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Regístrese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hoy y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comience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sumar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puntos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55140-D67E-4DCD-B597-7316323A5B9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5EFE4D-EA97-4489-B2B2-1B886F4AC6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E79C2A-96B1-4A77-8E93-FB12E3B1D8B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EECAD1A-5FE2-4FD4-9C58-BEB67144A7E1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90" name="Shape 1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 dirty="0">
                <a:solidFill>
                  <a:srgbClr val="4F5156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46A6A3-740D-49CD-A0EC-D7F654CDF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08" y="-7215"/>
            <a:ext cx="9144000" cy="4386200"/>
          </a:xfrm>
          <a:prstGeom prst="rect">
            <a:avLst/>
          </a:prstGeom>
        </p:spPr>
      </p:pic>
      <p:sp>
        <p:nvSpPr>
          <p:cNvPr id="188" name="Shape 188"/>
          <p:cNvSpPr/>
          <p:nvPr/>
        </p:nvSpPr>
        <p:spPr>
          <a:xfrm rot="10800000" flipH="1">
            <a:off x="0" y="3697893"/>
            <a:ext cx="9144000" cy="675319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91">
            <a:extLst>
              <a:ext uri="{FF2B5EF4-FFF2-40B4-BE49-F238E27FC236}">
                <a16:creationId xmlns:a16="http://schemas.microsoft.com/office/drawing/2014/main" id="{8DF4F7E1-182B-439C-AB4E-DC9433B394F2}"/>
              </a:ext>
            </a:extLst>
          </p:cNvPr>
          <p:cNvSpPr txBox="1">
            <a:spLocks/>
          </p:cNvSpPr>
          <p:nvPr/>
        </p:nvSpPr>
        <p:spPr>
          <a:xfrm>
            <a:off x="74613" y="3037589"/>
            <a:ext cx="801528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3600"/>
            </a:pPr>
            <a:r>
              <a:rPr lang="en-GB" sz="3600" dirty="0" err="1">
                <a:solidFill>
                  <a:schemeClr val="lt1"/>
                </a:solidFill>
              </a:rPr>
              <a:t>iRewards</a:t>
            </a:r>
            <a:r>
              <a:rPr lang="en-GB" sz="3600" dirty="0">
                <a:solidFill>
                  <a:schemeClr val="lt1"/>
                </a:solidFill>
              </a:rPr>
              <a:t> 2018 </a:t>
            </a:r>
            <a:endParaRPr lang="en-GB" dirty="0"/>
          </a:p>
        </p:txBody>
      </p:sp>
      <p:sp>
        <p:nvSpPr>
          <p:cNvPr id="15" name="Shape 189">
            <a:extLst>
              <a:ext uri="{FF2B5EF4-FFF2-40B4-BE49-F238E27FC236}">
                <a16:creationId xmlns:a16="http://schemas.microsoft.com/office/drawing/2014/main" id="{58E5B1BD-56BB-43AD-8147-79190D688E7A}"/>
              </a:ext>
            </a:extLst>
          </p:cNvPr>
          <p:cNvSpPr txBox="1">
            <a:spLocks/>
          </p:cNvSpPr>
          <p:nvPr/>
        </p:nvSpPr>
        <p:spPr>
          <a:xfrm>
            <a:off x="74613" y="3824078"/>
            <a:ext cx="436086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E8F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1200"/>
            </a:pPr>
            <a:r>
              <a:rPr lang="es-AR" sz="1400" dirty="0">
                <a:solidFill>
                  <a:schemeClr val="lt1"/>
                </a:solidFill>
              </a:rPr>
              <a:t>Regístrese hoy y comience a sumar puntos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26DE817-DF02-4455-AF61-C7D147FC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65555" y="4532968"/>
            <a:ext cx="1456978" cy="6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81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Como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Administrador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¿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dirty="0" err="1"/>
              <a:t>ómo</a:t>
            </a:r>
            <a:r>
              <a:rPr lang="en-GB" dirty="0"/>
              <a:t> </a:t>
            </a:r>
            <a:r>
              <a:rPr lang="en-GB" dirty="0" err="1"/>
              <a:t>aprueba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puntos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296" name="Shape 296"/>
          <p:cNvSpPr txBox="1">
            <a:spLocks noGrp="1"/>
          </p:cNvSpPr>
          <p:nvPr>
            <p:ph type="body" idx="3"/>
          </p:nvPr>
        </p:nvSpPr>
        <p:spPr>
          <a:xfrm>
            <a:off x="393087" y="3796129"/>
            <a:ext cx="77046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br>
              <a:rPr lang="es-AR" dirty="0"/>
            </a:br>
            <a:r>
              <a:rPr lang="es-AR" dirty="0"/>
              <a:t>Haga clic en "Aprobar sus puntos" y asigne los puntos a su empresa o a los miembros de su equipo. Tiene 30 días después de recibir el correo electrónico para asignar sus puntos. Después de los 30 días, estos puntos caducarán.</a:t>
            </a:r>
            <a:endParaRPr dirty="0"/>
          </a:p>
        </p:txBody>
      </p:sp>
      <p:sp>
        <p:nvSpPr>
          <p:cNvPr id="23" name="Shape 242">
            <a:extLst>
              <a:ext uri="{FF2B5EF4-FFF2-40B4-BE49-F238E27FC236}">
                <a16:creationId xmlns:a16="http://schemas.microsoft.com/office/drawing/2014/main" id="{47AF9C45-AC3D-4521-B371-4E7FBEAC92C2}"/>
              </a:ext>
            </a:extLst>
          </p:cNvPr>
          <p:cNvSpPr txBox="1">
            <a:spLocks/>
          </p:cNvSpPr>
          <p:nvPr/>
        </p:nvSpPr>
        <p:spPr>
          <a:xfrm>
            <a:off x="258056" y="712201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CADC32-EF0B-4340-8730-3EACB09308BD}"/>
              </a:ext>
            </a:extLst>
          </p:cNvPr>
          <p:cNvGrpSpPr/>
          <p:nvPr/>
        </p:nvGrpSpPr>
        <p:grpSpPr>
          <a:xfrm>
            <a:off x="2469295" y="881478"/>
            <a:ext cx="3737452" cy="3062215"/>
            <a:chOff x="1872947" y="849385"/>
            <a:chExt cx="3737452" cy="306221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B1A6F4C-2FAC-4E43-A094-4E72D669C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948" y="849385"/>
              <a:ext cx="3737451" cy="306221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F378B48-FF5E-407C-8ECD-C593C60AB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947" y="1231900"/>
              <a:ext cx="3737451" cy="955778"/>
            </a:xfrm>
            <a:prstGeom prst="rect">
              <a:avLst/>
            </a:prstGeom>
          </p:spPr>
        </p:pic>
      </p:grpSp>
      <p:cxnSp>
        <p:nvCxnSpPr>
          <p:cNvPr id="12" name="Shape 267">
            <a:extLst>
              <a:ext uri="{FF2B5EF4-FFF2-40B4-BE49-F238E27FC236}">
                <a16:creationId xmlns:a16="http://schemas.microsoft.com/office/drawing/2014/main" id="{4CE93982-F1B0-4D44-A09D-BB58A9FB611E}"/>
              </a:ext>
            </a:extLst>
          </p:cNvPr>
          <p:cNvCxnSpPr/>
          <p:nvPr/>
        </p:nvCxnSpPr>
        <p:spPr>
          <a:xfrm flipH="1">
            <a:off x="4795713" y="1994122"/>
            <a:ext cx="1359180" cy="121944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Distribución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Puntos</a:t>
            </a:r>
            <a:endParaRPr dirty="0"/>
          </a:p>
        </p:txBody>
      </p:sp>
      <p:sp>
        <p:nvSpPr>
          <p:cNvPr id="305" name="Shape 305"/>
          <p:cNvSpPr txBox="1">
            <a:spLocks noGrp="1"/>
          </p:cNvSpPr>
          <p:nvPr>
            <p:ph type="body" idx="2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Manual de </a:t>
            </a:r>
            <a:r>
              <a:rPr lang="en-GB" sz="11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iRewards</a:t>
            </a:r>
            <a:r>
              <a:rPr lang="en-GB" sz="11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AAE717-F094-417C-9005-CC403FB7299A}"/>
              </a:ext>
            </a:extLst>
          </p:cNvPr>
          <p:cNvGrpSpPr/>
          <p:nvPr/>
        </p:nvGrpSpPr>
        <p:grpSpPr>
          <a:xfrm>
            <a:off x="1131543" y="1032550"/>
            <a:ext cx="6513857" cy="3207703"/>
            <a:chOff x="1131543" y="1032550"/>
            <a:chExt cx="6513857" cy="3207703"/>
          </a:xfrm>
        </p:grpSpPr>
        <p:pic>
          <p:nvPicPr>
            <p:cNvPr id="14" name="Imagen 1">
              <a:extLst>
                <a:ext uri="{FF2B5EF4-FFF2-40B4-BE49-F238E27FC236}">
                  <a16:creationId xmlns:a16="http://schemas.microsoft.com/office/drawing/2014/main" id="{A0E70068-DB22-435F-B4E3-092D40786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02" b="-1"/>
            <a:stretch/>
          </p:blipFill>
          <p:spPr>
            <a:xfrm>
              <a:off x="1131543" y="1032550"/>
              <a:ext cx="6513857" cy="320770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7BD21F-1347-4116-92F5-59569BF7B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7806"/>
            <a:stretch/>
          </p:blipFill>
          <p:spPr>
            <a:xfrm>
              <a:off x="1131543" y="1874781"/>
              <a:ext cx="6513857" cy="203129"/>
            </a:xfrm>
            <a:prstGeom prst="rect">
              <a:avLst/>
            </a:prstGeom>
          </p:spPr>
        </p:pic>
      </p:grpSp>
      <p:sp>
        <p:nvSpPr>
          <p:cNvPr id="16" name="Shape 307">
            <a:extLst>
              <a:ext uri="{FF2B5EF4-FFF2-40B4-BE49-F238E27FC236}">
                <a16:creationId xmlns:a16="http://schemas.microsoft.com/office/drawing/2014/main" id="{E27AB7FD-B71B-4281-B9C6-8ED1FD06FE53}"/>
              </a:ext>
            </a:extLst>
          </p:cNvPr>
          <p:cNvSpPr txBox="1"/>
          <p:nvPr/>
        </p:nvSpPr>
        <p:spPr>
          <a:xfrm>
            <a:off x="3642679" y="3524398"/>
            <a:ext cx="3583219" cy="67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AR" sz="1200" dirty="0">
                <a:solidFill>
                  <a:schemeClr val="accent1"/>
                </a:solidFill>
              </a:rPr>
              <a:t>todos los puntos vinculados a su empresa</a:t>
            </a:r>
          </a:p>
          <a:p>
            <a:pPr lvl="0"/>
            <a:r>
              <a:rPr lang="en-GB" sz="1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s-AR" sz="1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200" dirty="0">
                <a:solidFill>
                  <a:schemeClr val="accent1"/>
                </a:solidFill>
              </a:rPr>
              <a:t>puntos que fueron aprobados por usted</a:t>
            </a:r>
            <a:endParaRPr dirty="0"/>
          </a:p>
          <a:p>
            <a:pPr lvl="0"/>
            <a:r>
              <a:rPr lang="en-GB" sz="12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AR" sz="1200" dirty="0">
                <a:solidFill>
                  <a:schemeClr val="accent1"/>
                </a:solidFill>
              </a:rPr>
              <a:t>puntos disponibles para aprobar AHORA</a:t>
            </a:r>
            <a:endParaRPr dirty="0"/>
          </a:p>
        </p:txBody>
      </p:sp>
      <p:cxnSp>
        <p:nvCxnSpPr>
          <p:cNvPr id="17" name="Shape 308">
            <a:extLst>
              <a:ext uri="{FF2B5EF4-FFF2-40B4-BE49-F238E27FC236}">
                <a16:creationId xmlns:a16="http://schemas.microsoft.com/office/drawing/2014/main" id="{673A6217-9141-482C-8CD0-A8692302751E}"/>
              </a:ext>
            </a:extLst>
          </p:cNvPr>
          <p:cNvCxnSpPr/>
          <p:nvPr/>
        </p:nvCxnSpPr>
        <p:spPr>
          <a:xfrm>
            <a:off x="2552330" y="3722752"/>
            <a:ext cx="109034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8" name="Shape 309">
            <a:extLst>
              <a:ext uri="{FF2B5EF4-FFF2-40B4-BE49-F238E27FC236}">
                <a16:creationId xmlns:a16="http://schemas.microsoft.com/office/drawing/2014/main" id="{05DC85DD-C2E6-4C54-8620-7FAACEA94DA5}"/>
              </a:ext>
            </a:extLst>
          </p:cNvPr>
          <p:cNvCxnSpPr/>
          <p:nvPr/>
        </p:nvCxnSpPr>
        <p:spPr>
          <a:xfrm>
            <a:off x="2552331" y="3871449"/>
            <a:ext cx="109034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9" name="Shape 310">
            <a:extLst>
              <a:ext uri="{FF2B5EF4-FFF2-40B4-BE49-F238E27FC236}">
                <a16:creationId xmlns:a16="http://schemas.microsoft.com/office/drawing/2014/main" id="{387C65C8-0904-483C-A7FB-F177AAA5F81F}"/>
              </a:ext>
            </a:extLst>
          </p:cNvPr>
          <p:cNvCxnSpPr/>
          <p:nvPr/>
        </p:nvCxnSpPr>
        <p:spPr>
          <a:xfrm>
            <a:off x="2552332" y="4061419"/>
            <a:ext cx="1090349" cy="9332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39187" y="-129386"/>
            <a:ext cx="8633531" cy="95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br>
              <a:rPr lang="es-AR" dirty="0"/>
            </a:br>
            <a:r>
              <a:rPr lang="es-AR" dirty="0"/>
              <a:t>Como Administrador de Cuenta, ¿cómo transfiere puntos de la cuenta de la empresa a los miembros de tu equipo?</a:t>
            </a:r>
            <a:endParaRPr dirty="0"/>
          </a:p>
        </p:txBody>
      </p:sp>
      <p:sp>
        <p:nvSpPr>
          <p:cNvPr id="319" name="Shape 319"/>
          <p:cNvSpPr txBox="1">
            <a:spLocks noGrp="1"/>
          </p:cNvSpPr>
          <p:nvPr>
            <p:ph type="body" idx="3"/>
          </p:nvPr>
        </p:nvSpPr>
        <p:spPr>
          <a:xfrm>
            <a:off x="359220" y="3877083"/>
            <a:ext cx="7704628" cy="92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endParaRPr lang="es-AR" dirty="0"/>
          </a:p>
          <a:p>
            <a:pPr marL="15875" lvl="0" indent="0">
              <a:spcBef>
                <a:spcPts val="0"/>
              </a:spcBef>
              <a:buNone/>
            </a:pPr>
            <a:r>
              <a:rPr lang="es-AR" dirty="0"/>
              <a:t>Una vez que sus puntos están en la cuenta de su compañía, puede asignarlos a otros miembros del equipo en cualquier momento. Vaya a “</a:t>
            </a:r>
            <a:r>
              <a:rPr lang="es-AR" dirty="0">
                <a:solidFill>
                  <a:srgbClr val="00B050"/>
                </a:solidFill>
              </a:rPr>
              <a:t>Puntos de Regalo</a:t>
            </a:r>
            <a:r>
              <a:rPr lang="es-AR" dirty="0"/>
              <a:t>" y asigne los puntos a los miembros de su equipo.</a:t>
            </a:r>
            <a:endParaRPr dirty="0"/>
          </a:p>
        </p:txBody>
      </p:sp>
      <p:sp>
        <p:nvSpPr>
          <p:cNvPr id="11" name="Shape 305">
            <a:extLst>
              <a:ext uri="{FF2B5EF4-FFF2-40B4-BE49-F238E27FC236}">
                <a16:creationId xmlns:a16="http://schemas.microsoft.com/office/drawing/2014/main" id="{29EC5D25-CDAA-49E7-9905-ACE5E1F3BA70}"/>
              </a:ext>
            </a:extLst>
          </p:cNvPr>
          <p:cNvSpPr txBox="1">
            <a:spLocks/>
          </p:cNvSpPr>
          <p:nvPr/>
        </p:nvSpPr>
        <p:spPr>
          <a:xfrm>
            <a:off x="239188" y="937717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r>
              <a:rPr lang="en-GB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24BC3E-B418-43D5-AF98-23457852EE2A}"/>
              </a:ext>
            </a:extLst>
          </p:cNvPr>
          <p:cNvSpPr/>
          <p:nvPr/>
        </p:nvSpPr>
        <p:spPr>
          <a:xfrm>
            <a:off x="4896127" y="2981157"/>
            <a:ext cx="1326873" cy="237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>
                <a:solidFill>
                  <a:schemeClr val="tx1"/>
                </a:solidFill>
              </a:rPr>
              <a:t>Obsequio de Puntos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1B8356-4368-47A3-AC12-8F82F64C4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478" y="1164183"/>
            <a:ext cx="4827589" cy="2857612"/>
          </a:xfrm>
          <a:prstGeom prst="rect">
            <a:avLst/>
          </a:prstGeom>
        </p:spPr>
      </p:pic>
      <p:cxnSp>
        <p:nvCxnSpPr>
          <p:cNvPr id="321" name="Shape 321"/>
          <p:cNvCxnSpPr/>
          <p:nvPr/>
        </p:nvCxnSpPr>
        <p:spPr>
          <a:xfrm rot="10800000">
            <a:off x="6115012" y="2736643"/>
            <a:ext cx="1804903" cy="72454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319F55-3A65-4787-887E-D0AF7DEE9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806"/>
          <a:stretch/>
        </p:blipFill>
        <p:spPr>
          <a:xfrm>
            <a:off x="1632478" y="1765307"/>
            <a:ext cx="4728565" cy="1796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0D8FA5-9CC6-496E-9D69-365D89C69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57" y="1020842"/>
            <a:ext cx="5814819" cy="2941615"/>
          </a:xfrm>
          <a:prstGeom prst="rect">
            <a:avLst/>
          </a:prstGeom>
        </p:spPr>
      </p:pic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258056" y="0"/>
            <a:ext cx="8633531" cy="84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br>
              <a:rPr lang="es-AR" dirty="0"/>
            </a:br>
            <a:r>
              <a:rPr lang="es-AR" dirty="0"/>
              <a:t>¿Cómo sabe cuántos puntos ha ganado?</a:t>
            </a:r>
            <a:endParaRPr dirty="0"/>
          </a:p>
        </p:txBody>
      </p:sp>
      <p:sp>
        <p:nvSpPr>
          <p:cNvPr id="330" name="Shape 330"/>
          <p:cNvSpPr txBox="1">
            <a:spLocks noGrp="1"/>
          </p:cNvSpPr>
          <p:nvPr>
            <p:ph type="body" idx="3"/>
          </p:nvPr>
        </p:nvSpPr>
        <p:spPr>
          <a:xfrm>
            <a:off x="252413" y="3962458"/>
            <a:ext cx="77046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br>
              <a:rPr lang="es-AR" dirty="0"/>
            </a:br>
            <a:r>
              <a:rPr lang="es-AR" dirty="0"/>
              <a:t>En "Mi programa" - “Extracto de Cuenta", puede verificar el saldo de sus puntos y sus pedidos realizados.</a:t>
            </a:r>
            <a:endParaRPr dirty="0"/>
          </a:p>
        </p:txBody>
      </p:sp>
      <p:cxnSp>
        <p:nvCxnSpPr>
          <p:cNvPr id="332" name="Shape 332"/>
          <p:cNvCxnSpPr/>
          <p:nvPr/>
        </p:nvCxnSpPr>
        <p:spPr>
          <a:xfrm rot="10800000">
            <a:off x="6478214" y="2405245"/>
            <a:ext cx="1979510" cy="98734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1" name="Shape 305">
            <a:extLst>
              <a:ext uri="{FF2B5EF4-FFF2-40B4-BE49-F238E27FC236}">
                <a16:creationId xmlns:a16="http://schemas.microsoft.com/office/drawing/2014/main" id="{CBE0A492-0B81-494E-8566-90F7A97FF889}"/>
              </a:ext>
            </a:extLst>
          </p:cNvPr>
          <p:cNvSpPr txBox="1">
            <a:spLocks/>
          </p:cNvSpPr>
          <p:nvPr/>
        </p:nvSpPr>
        <p:spPr>
          <a:xfrm>
            <a:off x="252413" y="675524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r>
              <a:rPr lang="en-GB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56C567-06B0-41EE-ADDC-26E490FD5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806"/>
          <a:stretch/>
        </p:blipFill>
        <p:spPr>
          <a:xfrm>
            <a:off x="1230559" y="1512830"/>
            <a:ext cx="5353902" cy="210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9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03703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0" y="1898381"/>
            <a:ext cx="9144000" cy="37320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252000" tIns="0" rIns="2520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50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canjear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GB" sz="1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puntos</a:t>
            </a:r>
            <a:r>
              <a:rPr lang="en-GB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0" y="2271445"/>
            <a:ext cx="9144000" cy="220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/>
          <a:p>
            <a:pPr lvl="0">
              <a:buClr>
                <a:srgbClr val="FFFFFF"/>
              </a:buClr>
              <a:buSzPts val="1800"/>
            </a:pPr>
            <a:r>
              <a:rPr lang="es-AR" sz="1600" dirty="0">
                <a:solidFill>
                  <a:srgbClr val="FFFFFF"/>
                </a:solidFill>
              </a:rPr>
              <a:t>Puede gastar sus puntos en el catálogo (artículos sujetos a disponibilidad), cupones o en </a:t>
            </a:r>
            <a:r>
              <a:rPr lang="es-AR" sz="1600" dirty="0" err="1">
                <a:solidFill>
                  <a:srgbClr val="FFFFFF"/>
                </a:solidFill>
              </a:rPr>
              <a:t>Mastercards</a:t>
            </a:r>
            <a:r>
              <a:rPr lang="es-AR" sz="1600" dirty="0">
                <a:solidFill>
                  <a:srgbClr val="FFFFFF"/>
                </a:solidFill>
              </a:rPr>
              <a:t>® (si está disponible). Todos los puntos acumulados pueden canjearse en cualquier momento.</a:t>
            </a:r>
            <a:br>
              <a:rPr lang="es-AR" sz="1600" dirty="0">
                <a:solidFill>
                  <a:srgbClr val="FFFFFF"/>
                </a:solidFill>
              </a:rPr>
            </a:br>
            <a:br>
              <a:rPr lang="es-AR" sz="1600" dirty="0">
                <a:solidFill>
                  <a:srgbClr val="FFFFFF"/>
                </a:solidFill>
              </a:rPr>
            </a:br>
            <a:r>
              <a:rPr lang="es-AR" sz="1600" dirty="0">
                <a:solidFill>
                  <a:srgbClr val="FFFFFF"/>
                </a:solidFill>
              </a:rPr>
              <a:t>Consulte la sección de preguntas frecuentes en su sitio web de </a:t>
            </a:r>
            <a:r>
              <a:rPr lang="es-AR" sz="1600" dirty="0" err="1">
                <a:solidFill>
                  <a:srgbClr val="FFFFFF"/>
                </a:solidFill>
              </a:rPr>
              <a:t>iRewards</a:t>
            </a:r>
            <a:r>
              <a:rPr lang="es-AR" sz="1600" dirty="0">
                <a:solidFill>
                  <a:srgbClr val="FFFFFF"/>
                </a:solidFill>
              </a:rPr>
              <a:t> si tiene alguna pregunta sobre las recompensas.</a:t>
            </a:r>
            <a:br>
              <a:rPr lang="en-GB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68FA0-C101-482A-AA5A-EE4245D14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551"/>
            <a:ext cx="9143999" cy="1865035"/>
          </a:xfrm>
          <a:prstGeom prst="rect">
            <a:avLst/>
          </a:prstGeom>
        </p:spPr>
      </p:pic>
      <p:cxnSp>
        <p:nvCxnSpPr>
          <p:cNvPr id="13" name="Shape 341">
            <a:extLst>
              <a:ext uri="{FF2B5EF4-FFF2-40B4-BE49-F238E27FC236}">
                <a16:creationId xmlns:a16="http://schemas.microsoft.com/office/drawing/2014/main" id="{6C0FD0E4-B348-40F9-82B2-F3320880A7AC}"/>
              </a:ext>
            </a:extLst>
          </p:cNvPr>
          <p:cNvCxnSpPr/>
          <p:nvPr/>
        </p:nvCxnSpPr>
        <p:spPr>
          <a:xfrm flipH="1">
            <a:off x="1301170" y="988366"/>
            <a:ext cx="1568400" cy="675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258056" y="0"/>
            <a:ext cx="8633531" cy="84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br>
              <a:rPr lang="es-AR" dirty="0"/>
            </a:br>
            <a:r>
              <a:rPr lang="es-AR" dirty="0"/>
              <a:t>Nueva </a:t>
            </a:r>
            <a:r>
              <a:rPr lang="es-AR" dirty="0" err="1"/>
              <a:t>Mastercard</a:t>
            </a:r>
            <a:r>
              <a:rPr lang="es-AR" dirty="0"/>
              <a:t> de </a:t>
            </a:r>
            <a:r>
              <a:rPr lang="es-AR" dirty="0" err="1"/>
              <a:t>iRewards</a:t>
            </a:r>
            <a:endParaRPr dirty="0"/>
          </a:p>
        </p:txBody>
      </p:sp>
      <p:sp>
        <p:nvSpPr>
          <p:cNvPr id="330" name="Shape 330"/>
          <p:cNvSpPr txBox="1">
            <a:spLocks noGrp="1"/>
          </p:cNvSpPr>
          <p:nvPr>
            <p:ph type="body" idx="3"/>
          </p:nvPr>
        </p:nvSpPr>
        <p:spPr>
          <a:xfrm>
            <a:off x="252413" y="1179443"/>
            <a:ext cx="2888352" cy="341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r>
              <a:rPr lang="es-AR" dirty="0"/>
              <a:t>Canjea tus puntos por dinero usando la nueva </a:t>
            </a:r>
            <a:r>
              <a:rPr lang="es-AR" dirty="0">
                <a:solidFill>
                  <a:schemeClr val="bg2">
                    <a:lumMod val="75000"/>
                  </a:schemeClr>
                </a:solidFill>
              </a:rPr>
              <a:t>tarjeta recargable </a:t>
            </a:r>
            <a:r>
              <a:rPr lang="es-AR" dirty="0" err="1">
                <a:solidFill>
                  <a:schemeClr val="bg2">
                    <a:lumMod val="75000"/>
                  </a:schemeClr>
                </a:solidFill>
              </a:rPr>
              <a:t>Mastercard</a:t>
            </a:r>
            <a:r>
              <a:rPr lang="es-AR" dirty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es-AR" dirty="0" err="1">
                <a:solidFill>
                  <a:schemeClr val="bg2">
                    <a:lumMod val="75000"/>
                  </a:schemeClr>
                </a:solidFill>
              </a:rPr>
              <a:t>iRewards</a:t>
            </a:r>
            <a:r>
              <a:rPr lang="es-AR" dirty="0"/>
              <a:t>. </a:t>
            </a:r>
          </a:p>
          <a:p>
            <a:pPr marL="15875" lvl="0" indent="0">
              <a:spcBef>
                <a:spcPts val="0"/>
              </a:spcBef>
              <a:buNone/>
            </a:pPr>
            <a:endParaRPr lang="es-AR" dirty="0"/>
          </a:p>
          <a:p>
            <a:pPr marL="15875" lvl="0" indent="0">
              <a:spcBef>
                <a:spcPts val="0"/>
              </a:spcBef>
              <a:buNone/>
            </a:pPr>
            <a:r>
              <a:rPr lang="es-AR" dirty="0"/>
              <a:t>Visita el menú </a:t>
            </a:r>
            <a:r>
              <a:rPr lang="es-AR" dirty="0" err="1"/>
              <a:t>Mastercard</a:t>
            </a:r>
            <a:r>
              <a:rPr lang="es-AR" dirty="0"/>
              <a:t> y sigue las instrucciones para aplicar y activar tu tarjeta. Una vez activada, visita tu catalogo para recargarla utilizando tus puntos.</a:t>
            </a:r>
          </a:p>
          <a:p>
            <a:pPr marL="15875" lvl="0" indent="0">
              <a:spcBef>
                <a:spcPts val="0"/>
              </a:spcBef>
              <a:buNone/>
            </a:pPr>
            <a:endParaRPr lang="es-AR" dirty="0"/>
          </a:p>
          <a:p>
            <a:pPr marL="15875" lvl="0" indent="0">
              <a:spcBef>
                <a:spcPts val="0"/>
              </a:spcBef>
              <a:buNone/>
            </a:pPr>
            <a:r>
              <a:rPr lang="es-AR" sz="1050" b="1" dirty="0"/>
              <a:t>Nota: </a:t>
            </a:r>
          </a:p>
          <a:p>
            <a:pPr marL="15875" lvl="0" indent="0">
              <a:spcBef>
                <a:spcPts val="0"/>
              </a:spcBef>
              <a:buNone/>
            </a:pPr>
            <a:r>
              <a:rPr lang="es-AR" sz="1050" b="1" dirty="0"/>
              <a:t>El proceso de aplicación y activación toma alrededor de 4 semanas. </a:t>
            </a:r>
          </a:p>
          <a:p>
            <a:pPr marL="15875" lvl="0" indent="0">
              <a:spcBef>
                <a:spcPts val="0"/>
              </a:spcBef>
              <a:buNone/>
            </a:pPr>
            <a:r>
              <a:rPr lang="es-AR" sz="1050" b="1" dirty="0"/>
              <a:t>La recarga se realiza dentro de los siguientes 28 días luego de realizar el canje.</a:t>
            </a:r>
            <a:endParaRPr sz="1050" b="1" dirty="0"/>
          </a:p>
        </p:txBody>
      </p:sp>
      <p:sp>
        <p:nvSpPr>
          <p:cNvPr id="11" name="Shape 305">
            <a:extLst>
              <a:ext uri="{FF2B5EF4-FFF2-40B4-BE49-F238E27FC236}">
                <a16:creationId xmlns:a16="http://schemas.microsoft.com/office/drawing/2014/main" id="{CBE0A492-0B81-494E-8566-90F7A97FF889}"/>
              </a:ext>
            </a:extLst>
          </p:cNvPr>
          <p:cNvSpPr txBox="1">
            <a:spLocks/>
          </p:cNvSpPr>
          <p:nvPr/>
        </p:nvSpPr>
        <p:spPr>
          <a:xfrm>
            <a:off x="252413" y="675524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r>
              <a:rPr lang="en-GB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4516C-B92B-4E45-9953-D11D0E76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58" y="276388"/>
            <a:ext cx="4260337" cy="4209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91B5B-32E7-4632-9936-333C880B8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66" t="24534" r="29215" b="38937"/>
          <a:stretch/>
        </p:blipFill>
        <p:spPr>
          <a:xfrm>
            <a:off x="3419060" y="1311886"/>
            <a:ext cx="960784" cy="3174060"/>
          </a:xfrm>
          <a:prstGeom prst="rect">
            <a:avLst/>
          </a:prstGeom>
        </p:spPr>
      </p:pic>
      <p:cxnSp>
        <p:nvCxnSpPr>
          <p:cNvPr id="13" name="Shape 332">
            <a:extLst>
              <a:ext uri="{FF2B5EF4-FFF2-40B4-BE49-F238E27FC236}">
                <a16:creationId xmlns:a16="http://schemas.microsoft.com/office/drawing/2014/main" id="{DAC6B388-81F8-4977-AD2E-62A9E5172305}"/>
              </a:ext>
            </a:extLst>
          </p:cNvPr>
          <p:cNvCxnSpPr>
            <a:cxnSpLocks/>
          </p:cNvCxnSpPr>
          <p:nvPr/>
        </p:nvCxnSpPr>
        <p:spPr>
          <a:xfrm flipH="1" flipV="1">
            <a:off x="4065087" y="2177498"/>
            <a:ext cx="877974" cy="56570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20573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190322" y="-64628"/>
            <a:ext cx="8633531" cy="6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br>
              <a:rPr lang="en-GB" dirty="0"/>
            </a:br>
            <a:r>
              <a:rPr lang="en-GB" dirty="0"/>
              <a:t>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rastrear</a:t>
            </a:r>
            <a:r>
              <a:rPr lang="en-GB" dirty="0"/>
              <a:t> </a:t>
            </a:r>
            <a:r>
              <a:rPr lang="en-GB" dirty="0" err="1"/>
              <a:t>tus</a:t>
            </a:r>
            <a:r>
              <a:rPr lang="en-GB" dirty="0"/>
              <a:t> </a:t>
            </a:r>
            <a:r>
              <a:rPr lang="en-GB" dirty="0" err="1"/>
              <a:t>premios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351" name="Shape 351"/>
          <p:cNvSpPr txBox="1">
            <a:spLocks noGrp="1"/>
          </p:cNvSpPr>
          <p:nvPr>
            <p:ph type="body" idx="3"/>
          </p:nvPr>
        </p:nvSpPr>
        <p:spPr>
          <a:xfrm>
            <a:off x="443887" y="4094342"/>
            <a:ext cx="7704628" cy="77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r>
              <a:rPr lang="es-AR" dirty="0"/>
              <a:t>Si tiene problemas o tiene una pregunta más específica que no se encuentra en las Preguntas Frecuentes, comuníquese con nosotros a través del enlace “Contáctenos” o envíe un correo electrónico a </a:t>
            </a:r>
            <a:r>
              <a:rPr lang="en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clientservices3@apcrewards.com </a:t>
            </a:r>
            <a:endParaRPr dirty="0"/>
          </a:p>
          <a:p>
            <a:pPr marL="15875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305">
            <a:extLst>
              <a:ext uri="{FF2B5EF4-FFF2-40B4-BE49-F238E27FC236}">
                <a16:creationId xmlns:a16="http://schemas.microsoft.com/office/drawing/2014/main" id="{B5FA9416-D564-419C-9BD0-83723ADD8F08}"/>
              </a:ext>
            </a:extLst>
          </p:cNvPr>
          <p:cNvSpPr txBox="1">
            <a:spLocks/>
          </p:cNvSpPr>
          <p:nvPr/>
        </p:nvSpPr>
        <p:spPr>
          <a:xfrm>
            <a:off x="252413" y="675524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575C7-C6ED-4345-9458-67342EB5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844801"/>
            <a:ext cx="3154017" cy="3120143"/>
          </a:xfrm>
          <a:prstGeom prst="rect">
            <a:avLst/>
          </a:prstGeom>
        </p:spPr>
      </p:pic>
      <p:cxnSp>
        <p:nvCxnSpPr>
          <p:cNvPr id="10" name="Shape 353">
            <a:extLst>
              <a:ext uri="{FF2B5EF4-FFF2-40B4-BE49-F238E27FC236}">
                <a16:creationId xmlns:a16="http://schemas.microsoft.com/office/drawing/2014/main" id="{2C7AB2A0-6566-4D57-B79D-3F05DF064B78}"/>
              </a:ext>
            </a:extLst>
          </p:cNvPr>
          <p:cNvCxnSpPr>
            <a:cxnSpLocks/>
          </p:cNvCxnSpPr>
          <p:nvPr/>
        </p:nvCxnSpPr>
        <p:spPr>
          <a:xfrm flipH="1" flipV="1">
            <a:off x="4803913" y="974200"/>
            <a:ext cx="1521715" cy="94736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t="28067" r="12923"/>
          <a:stretch/>
        </p:blipFill>
        <p:spPr>
          <a:xfrm flipH="1">
            <a:off x="-1" y="0"/>
            <a:ext cx="93396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1747892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ftr" idx="11"/>
          </p:nvPr>
        </p:nvSpPr>
        <p:spPr>
          <a:xfrm>
            <a:off x="252414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875" y="4600575"/>
            <a:ext cx="1790699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517883" y="599927"/>
            <a:ext cx="442509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endParaRPr lang="es-AR" sz="40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4000"/>
            </a:pPr>
            <a:r>
              <a:rPr lang="es-AR" sz="2000" dirty="0">
                <a:solidFill>
                  <a:schemeClr val="lt1"/>
                </a:solidFill>
              </a:rPr>
              <a:t>¿Necesita más ayuda?</a:t>
            </a:r>
          </a:p>
          <a:p>
            <a:pPr lvl="0">
              <a:buClr>
                <a:schemeClr val="lt1"/>
              </a:buClr>
              <a:buSzPts val="4000"/>
            </a:pPr>
            <a:endParaRPr lang="es-AR" sz="20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4000"/>
            </a:pPr>
            <a:r>
              <a:rPr lang="es-AR" sz="2000" dirty="0">
                <a:solidFill>
                  <a:schemeClr val="lt1"/>
                </a:solidFill>
              </a:rPr>
              <a:t>Déjenos ayudarlo. Contáctenos a través del formulario "Contacto" en </a:t>
            </a:r>
            <a:r>
              <a:rPr lang="es-AR" sz="2000" dirty="0" err="1">
                <a:solidFill>
                  <a:schemeClr val="lt1"/>
                </a:solidFill>
              </a:rPr>
              <a:t>iRewards</a:t>
            </a:r>
            <a:endParaRPr lang="es-AR" sz="20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4000"/>
            </a:pPr>
            <a:endParaRPr lang="es-AR" sz="20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4000"/>
            </a:pPr>
            <a:r>
              <a:rPr lang="es-AR" sz="2000" dirty="0">
                <a:solidFill>
                  <a:schemeClr val="lt1"/>
                </a:solidFill>
              </a:rPr>
              <a:t>Esperamos que disfrute del programa y gracias por apoyar nuestro negocio.</a:t>
            </a:r>
          </a:p>
          <a:p>
            <a:pPr lvl="0">
              <a:buClr>
                <a:schemeClr val="lt1"/>
              </a:buClr>
              <a:buSzPts val="4000"/>
            </a:pPr>
            <a:endParaRPr lang="es-AR" sz="2000" dirty="0">
              <a:solidFill>
                <a:schemeClr val="lt1"/>
              </a:solidFill>
            </a:endParaRPr>
          </a:p>
          <a:p>
            <a:pPr lvl="0">
              <a:buClr>
                <a:schemeClr val="lt1"/>
              </a:buClr>
              <a:buSzPts val="4000"/>
            </a:pPr>
            <a:r>
              <a:rPr lang="es-AR" sz="2000" dirty="0">
                <a:solidFill>
                  <a:schemeClr val="lt1"/>
                </a:solidFill>
              </a:rPr>
              <a:t>Su equipo de </a:t>
            </a:r>
            <a:r>
              <a:rPr lang="es-AR" sz="2000" dirty="0" err="1">
                <a:solidFill>
                  <a:schemeClr val="lt1"/>
                </a:solidFill>
              </a:rPr>
              <a:t>iRewards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37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ingresar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Programa</a:t>
            </a:r>
            <a:endParaRPr dirty="0"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GB" sz="11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Ingrese</a:t>
            </a:r>
            <a:r>
              <a:rPr lang="en-GB" sz="11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GB" sz="11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GB" sz="11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Portal APC</a:t>
            </a:r>
            <a:endParaRPr dirty="0"/>
          </a:p>
        </p:txBody>
      </p:sp>
      <p:sp>
        <p:nvSpPr>
          <p:cNvPr id="201" name="Shape 201"/>
          <p:cNvSpPr txBox="1">
            <a:spLocks noGrp="1"/>
          </p:cNvSpPr>
          <p:nvPr>
            <p:ph type="body" idx="3"/>
          </p:nvPr>
        </p:nvSpPr>
        <p:spPr>
          <a:xfrm>
            <a:off x="176214" y="3767340"/>
            <a:ext cx="6100404" cy="74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endParaRPr lang="es-AR" dirty="0"/>
          </a:p>
          <a:p>
            <a:pPr marL="15875" lvl="0" indent="0">
              <a:spcBef>
                <a:spcPts val="0"/>
              </a:spcBef>
              <a:buNone/>
            </a:pPr>
            <a:r>
              <a:rPr lang="es-AR" sz="1200" dirty="0"/>
              <a:t>Puede acceder al portal del programa APC </a:t>
            </a:r>
            <a:r>
              <a:rPr lang="es-AR" sz="1200" dirty="0" err="1"/>
              <a:t>iRewards</a:t>
            </a:r>
            <a:r>
              <a:rPr lang="es-AR" sz="1200" dirty="0"/>
              <a:t> exclusivamente desde su página del Portal de socios. El acceso al enlace se basa en su nivel de socio y solo es visible para los niveles correspondientes: </a:t>
            </a:r>
            <a:r>
              <a:rPr lang="es-AR" sz="1200" dirty="0" err="1">
                <a:solidFill>
                  <a:srgbClr val="00B050"/>
                </a:solidFill>
              </a:rPr>
              <a:t>Select</a:t>
            </a:r>
            <a:r>
              <a:rPr lang="es-AR" sz="1200" dirty="0">
                <a:solidFill>
                  <a:srgbClr val="00B050"/>
                </a:solidFill>
              </a:rPr>
              <a:t> y Premier </a:t>
            </a:r>
            <a:r>
              <a:rPr lang="es-AR" sz="1200" dirty="0" err="1">
                <a:solidFill>
                  <a:schemeClr val="bg1">
                    <a:lumMod val="50000"/>
                  </a:schemeClr>
                </a:solidFill>
              </a:rPr>
              <a:t>Partners</a:t>
            </a:r>
            <a:r>
              <a:rPr lang="es-AR" sz="1200" dirty="0"/>
              <a:t> . </a:t>
            </a:r>
            <a:endParaRPr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29839A-8DC9-47E7-95E6-C942AA1A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3" y="964559"/>
            <a:ext cx="3936231" cy="28027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CC23E8-0A53-43DB-ACB9-0B2D076D0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134" y="964559"/>
            <a:ext cx="4602320" cy="280278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D75B16-4DC5-4153-9811-D877F8BA38EE}"/>
              </a:ext>
            </a:extLst>
          </p:cNvPr>
          <p:cNvSpPr/>
          <p:nvPr/>
        </p:nvSpPr>
        <p:spPr>
          <a:xfrm>
            <a:off x="6578600" y="3064933"/>
            <a:ext cx="795867" cy="22013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1874B1-49AD-4EE3-B0B7-139BCA50F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950" y="3844747"/>
            <a:ext cx="738924" cy="6983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BD7CF5-7B02-4C09-88C5-C0B96D8EF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68" y="3844747"/>
            <a:ext cx="736600" cy="6994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 sz="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GB" dirty="0" err="1"/>
              <a:t>Términos</a:t>
            </a:r>
            <a:r>
              <a:rPr lang="en-GB" dirty="0"/>
              <a:t> y </a:t>
            </a:r>
            <a:r>
              <a:rPr lang="en-GB" dirty="0" err="1"/>
              <a:t>Condiciones</a:t>
            </a:r>
            <a:r>
              <a:rPr lang="en-GB" dirty="0"/>
              <a:t> de </a:t>
            </a:r>
            <a:r>
              <a:rPr lang="en-GB" dirty="0" err="1"/>
              <a:t>iRewards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258056" y="2156851"/>
            <a:ext cx="5193873" cy="9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SzPts val="1400"/>
            </a:pPr>
            <a:endParaRPr lang="es-AR" sz="1400" dirty="0">
              <a:solidFill>
                <a:schemeClr val="accent1"/>
              </a:solidFill>
            </a:endParaRPr>
          </a:p>
          <a:p>
            <a:pPr marL="15875" lvl="0" indent="0">
              <a:spcBef>
                <a:spcPts val="0"/>
              </a:spcBef>
              <a:buSzPts val="1400"/>
            </a:pPr>
            <a:r>
              <a:rPr lang="es-AR" sz="1400" dirty="0">
                <a:solidFill>
                  <a:schemeClr val="accent1"/>
                </a:solidFill>
              </a:rPr>
              <a:t>Ahora se le pedirá que apruebe los Términos y Condiciones para el programa </a:t>
            </a:r>
            <a:r>
              <a:rPr lang="es-AR" sz="1400" dirty="0" err="1">
                <a:solidFill>
                  <a:schemeClr val="accent1"/>
                </a:solidFill>
              </a:rPr>
              <a:t>iRewards</a:t>
            </a:r>
            <a:r>
              <a:rPr lang="es-AR" sz="1400" dirty="0">
                <a:solidFill>
                  <a:schemeClr val="accent1"/>
                </a:solidFill>
              </a:rPr>
              <a:t>.</a:t>
            </a:r>
          </a:p>
          <a:p>
            <a:pPr marL="15875" lvl="0" indent="0">
              <a:spcBef>
                <a:spcPts val="0"/>
              </a:spcBef>
              <a:buSzPts val="1400"/>
            </a:pPr>
            <a:endParaRPr lang="es-AR" sz="1400" dirty="0">
              <a:solidFill>
                <a:schemeClr val="accent1"/>
              </a:solidFill>
            </a:endParaRPr>
          </a:p>
          <a:p>
            <a:pPr marL="15875" lvl="0" indent="0">
              <a:spcBef>
                <a:spcPts val="0"/>
              </a:spcBef>
              <a:buSzPts val="1400"/>
            </a:pPr>
            <a:r>
              <a:rPr lang="es-AR" sz="1400" dirty="0">
                <a:solidFill>
                  <a:schemeClr val="accent1"/>
                </a:solidFill>
              </a:rPr>
              <a:t>Después de hacer clic en el botón 'APROBAR', pasará a la siguiente pantalla.</a:t>
            </a:r>
            <a:endParaRPr dirty="0"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Manual de </a:t>
            </a:r>
            <a:r>
              <a:rPr lang="en-GB" sz="1100" b="0" i="0" u="none" strike="noStrike" cap="none" dirty="0" err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iRewards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C54B15-0219-4A5A-A381-6CC8F52880DA}"/>
              </a:ext>
            </a:extLst>
          </p:cNvPr>
          <p:cNvSpPr/>
          <p:nvPr/>
        </p:nvSpPr>
        <p:spPr>
          <a:xfrm>
            <a:off x="5745480" y="1043940"/>
            <a:ext cx="320808" cy="317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510A43-A12A-4F32-9B72-B0F48DEEC985}"/>
              </a:ext>
            </a:extLst>
          </p:cNvPr>
          <p:cNvCxnSpPr>
            <a:cxnSpLocks/>
          </p:cNvCxnSpPr>
          <p:nvPr/>
        </p:nvCxnSpPr>
        <p:spPr>
          <a:xfrm flipV="1">
            <a:off x="5603945" y="1219293"/>
            <a:ext cx="0" cy="3185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7BE7D7E9-CABD-478E-86B7-C527A4DB4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289" y="1337433"/>
            <a:ext cx="3338966" cy="2358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t="3190" r="3074"/>
          <a:stretch/>
        </p:blipFill>
        <p:spPr>
          <a:xfrm>
            <a:off x="1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875" y="4600575"/>
            <a:ext cx="1790699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0" y="2515205"/>
            <a:ext cx="9144000" cy="86764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Lista</a:t>
            </a:r>
            <a:r>
              <a:rPr lang="en-GB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SKU y </a:t>
            </a:r>
            <a:r>
              <a:rPr lang="en-GB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Promociones</a:t>
            </a:r>
            <a:r>
              <a:rPr lang="en-GB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-1" y="3382845"/>
            <a:ext cx="9144000" cy="3730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centro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Incentivos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Dónde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encontrar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SKUs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258055" y="604935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GB" dirty="0"/>
              <a:t>Manual de </a:t>
            </a:r>
            <a:r>
              <a:rPr lang="en-GB" dirty="0" err="1"/>
              <a:t>iRewards</a:t>
            </a:r>
            <a:endParaRPr lang="en-GB" dirty="0"/>
          </a:p>
        </p:txBody>
      </p:sp>
      <p:sp>
        <p:nvSpPr>
          <p:cNvPr id="243" name="Shape 243"/>
          <p:cNvSpPr txBox="1">
            <a:spLocks noGrp="1"/>
          </p:cNvSpPr>
          <p:nvPr>
            <p:ph type="body" idx="3"/>
          </p:nvPr>
        </p:nvSpPr>
        <p:spPr>
          <a:xfrm>
            <a:off x="376154" y="4013703"/>
            <a:ext cx="7704628" cy="48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br>
              <a:rPr lang="es-AR" dirty="0"/>
            </a:br>
            <a:r>
              <a:rPr lang="es-AR" dirty="0"/>
              <a:t>Ya sea en “Su Centro de Incentivos” o puede usar la calculadora de </a:t>
            </a:r>
            <a:r>
              <a:rPr lang="es-AR" dirty="0" err="1"/>
              <a:t>SKUs</a:t>
            </a:r>
            <a:r>
              <a:rPr lang="es-AR" dirty="0"/>
              <a:t> en "Mi programa"</a:t>
            </a:r>
            <a:endParaRPr dirty="0"/>
          </a:p>
        </p:txBody>
      </p:sp>
      <p:sp>
        <p:nvSpPr>
          <p:cNvPr id="10" name="Shape 243">
            <a:extLst>
              <a:ext uri="{FF2B5EF4-FFF2-40B4-BE49-F238E27FC236}">
                <a16:creationId xmlns:a16="http://schemas.microsoft.com/office/drawing/2014/main" id="{A2482E50-DB13-438C-8CDE-C384811145A3}"/>
              </a:ext>
            </a:extLst>
          </p:cNvPr>
          <p:cNvSpPr txBox="1">
            <a:spLocks/>
          </p:cNvSpPr>
          <p:nvPr/>
        </p:nvSpPr>
        <p:spPr>
          <a:xfrm>
            <a:off x="6596616" y="1017008"/>
            <a:ext cx="1880494" cy="1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875" indent="0">
              <a:spcBef>
                <a:spcPts val="0"/>
              </a:spcBef>
              <a:buFont typeface="Arial"/>
              <a:buNone/>
            </a:pPr>
            <a:r>
              <a:rPr lang="es-AR" sz="700" dirty="0">
                <a:solidFill>
                  <a:srgbClr val="FF0000"/>
                </a:solidFill>
              </a:rPr>
              <a:t>CAMBIAR IMAGEN CON TEXTO ESPAÑOL </a:t>
            </a:r>
            <a:endParaRPr lang="es-AR" sz="1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97479-9EAE-4591-8C86-2939F2DCB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385" y="860727"/>
            <a:ext cx="3247760" cy="2910180"/>
          </a:xfrm>
          <a:prstGeom prst="rect">
            <a:avLst/>
          </a:prstGeom>
        </p:spPr>
      </p:pic>
      <p:cxnSp>
        <p:nvCxnSpPr>
          <p:cNvPr id="12" name="Shape 245">
            <a:extLst>
              <a:ext uri="{FF2B5EF4-FFF2-40B4-BE49-F238E27FC236}">
                <a16:creationId xmlns:a16="http://schemas.microsoft.com/office/drawing/2014/main" id="{E27ACD83-52A5-4FD3-9D0E-182690F1EB8E}"/>
              </a:ext>
            </a:extLst>
          </p:cNvPr>
          <p:cNvCxnSpPr>
            <a:cxnSpLocks/>
          </p:cNvCxnSpPr>
          <p:nvPr/>
        </p:nvCxnSpPr>
        <p:spPr>
          <a:xfrm flipH="1" flipV="1">
            <a:off x="5678557" y="1331843"/>
            <a:ext cx="1308653" cy="1878497"/>
          </a:xfrm>
          <a:prstGeom prst="straightConnector1">
            <a:avLst/>
          </a:prstGeom>
          <a:noFill/>
          <a:ln w="47625" cap="rnd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" name="Shape 246">
            <a:extLst>
              <a:ext uri="{FF2B5EF4-FFF2-40B4-BE49-F238E27FC236}">
                <a16:creationId xmlns:a16="http://schemas.microsoft.com/office/drawing/2014/main" id="{A7444346-03F4-4E11-84F5-5455D174B36F}"/>
              </a:ext>
            </a:extLst>
          </p:cNvPr>
          <p:cNvCxnSpPr>
            <a:cxnSpLocks/>
          </p:cNvCxnSpPr>
          <p:nvPr/>
        </p:nvCxnSpPr>
        <p:spPr>
          <a:xfrm flipH="1" flipV="1">
            <a:off x="4755323" y="1590250"/>
            <a:ext cx="2231886" cy="1620090"/>
          </a:xfrm>
          <a:prstGeom prst="straightConnector1">
            <a:avLst/>
          </a:prstGeom>
          <a:noFill/>
          <a:ln w="47625" cap="rnd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sabe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SKUs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promociones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body" idx="3"/>
          </p:nvPr>
        </p:nvSpPr>
        <p:spPr>
          <a:xfrm>
            <a:off x="350753" y="3763049"/>
            <a:ext cx="77046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endParaRPr lang="es-AR" dirty="0"/>
          </a:p>
          <a:p>
            <a:pPr marL="15875" lvl="0" indent="0">
              <a:spcBef>
                <a:spcPts val="0"/>
              </a:spcBef>
              <a:buNone/>
            </a:pPr>
            <a:r>
              <a:rPr lang="es-AR" dirty="0"/>
              <a:t>La lista de SKU se actualiza cada trimestre y algunos SKU son elegidos para la promoción de puntos dobles o triples por un período de tiempo limitado. Estos se mostrarán en su sección de Centro de Incentivos y están sujetos a la decisión de la administración de cada país.</a:t>
            </a:r>
            <a:endParaRPr dirty="0"/>
          </a:p>
        </p:txBody>
      </p:sp>
      <p:sp>
        <p:nvSpPr>
          <p:cNvPr id="11" name="Shape 242">
            <a:extLst>
              <a:ext uri="{FF2B5EF4-FFF2-40B4-BE49-F238E27FC236}">
                <a16:creationId xmlns:a16="http://schemas.microsoft.com/office/drawing/2014/main" id="{1C20B613-1C3C-4FC7-938B-2335528474E2}"/>
              </a:ext>
            </a:extLst>
          </p:cNvPr>
          <p:cNvSpPr txBox="1">
            <a:spLocks/>
          </p:cNvSpPr>
          <p:nvPr/>
        </p:nvSpPr>
        <p:spPr>
          <a:xfrm>
            <a:off x="252413" y="649980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endParaRPr lang="en-GB" dirty="0"/>
          </a:p>
        </p:txBody>
      </p:sp>
      <p:sp>
        <p:nvSpPr>
          <p:cNvPr id="9" name="Shape 243">
            <a:extLst>
              <a:ext uri="{FF2B5EF4-FFF2-40B4-BE49-F238E27FC236}">
                <a16:creationId xmlns:a16="http://schemas.microsoft.com/office/drawing/2014/main" id="{704B5386-9545-4E9B-84AA-5571C20E0212}"/>
              </a:ext>
            </a:extLst>
          </p:cNvPr>
          <p:cNvSpPr txBox="1">
            <a:spLocks/>
          </p:cNvSpPr>
          <p:nvPr/>
        </p:nvSpPr>
        <p:spPr>
          <a:xfrm>
            <a:off x="6596616" y="1017008"/>
            <a:ext cx="1880494" cy="1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–"/>
              <a:defRPr sz="105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875" indent="0">
              <a:spcBef>
                <a:spcPts val="0"/>
              </a:spcBef>
              <a:buFont typeface="Arial"/>
              <a:buNone/>
            </a:pPr>
            <a:r>
              <a:rPr lang="es-AR" sz="700" dirty="0">
                <a:solidFill>
                  <a:srgbClr val="FF0000"/>
                </a:solidFill>
              </a:rPr>
              <a:t>CAMBIAR IMAGEN CON TEXTO ESPAÑOL </a:t>
            </a:r>
            <a:endParaRPr lang="es-AR" sz="1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9E19CE-4431-46EC-95F3-F99D8CB6A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11" y="652659"/>
            <a:ext cx="3664512" cy="3283614"/>
          </a:xfrm>
          <a:prstGeom prst="rect">
            <a:avLst/>
          </a:prstGeom>
        </p:spPr>
      </p:pic>
      <p:cxnSp>
        <p:nvCxnSpPr>
          <p:cNvPr id="15" name="Shape 257">
            <a:extLst>
              <a:ext uri="{FF2B5EF4-FFF2-40B4-BE49-F238E27FC236}">
                <a16:creationId xmlns:a16="http://schemas.microsoft.com/office/drawing/2014/main" id="{A77EF196-CFD9-4E7B-9E34-A028B799906E}"/>
              </a:ext>
            </a:extLst>
          </p:cNvPr>
          <p:cNvCxnSpPr/>
          <p:nvPr/>
        </p:nvCxnSpPr>
        <p:spPr>
          <a:xfrm rot="10800000" flipH="1">
            <a:off x="2584796" y="1541806"/>
            <a:ext cx="1840546" cy="37951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Dónde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encuentra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GB" sz="2000" b="0" i="0" u="none" strike="noStrike" cap="none" dirty="0" err="1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cuestionario</a:t>
            </a:r>
            <a:r>
              <a:rPr lang="en-GB" sz="2000" b="0" i="0" u="none" strike="noStrike" cap="none" dirty="0">
                <a:solidFill>
                  <a:srgbClr val="36C74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3" name="Shape 242">
            <a:extLst>
              <a:ext uri="{FF2B5EF4-FFF2-40B4-BE49-F238E27FC236}">
                <a16:creationId xmlns:a16="http://schemas.microsoft.com/office/drawing/2014/main" id="{5DE431CB-EC92-4B12-9AFD-5C812618CB2C}"/>
              </a:ext>
            </a:extLst>
          </p:cNvPr>
          <p:cNvSpPr txBox="1">
            <a:spLocks/>
          </p:cNvSpPr>
          <p:nvPr/>
        </p:nvSpPr>
        <p:spPr>
          <a:xfrm>
            <a:off x="258056" y="660069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3E1CD-C030-43C6-BF62-62EF403D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18" y="951450"/>
            <a:ext cx="4358764" cy="3905704"/>
          </a:xfrm>
          <a:prstGeom prst="rect">
            <a:avLst/>
          </a:prstGeom>
        </p:spPr>
      </p:pic>
      <p:cxnSp>
        <p:nvCxnSpPr>
          <p:cNvPr id="9" name="Shape 267">
            <a:extLst>
              <a:ext uri="{FF2B5EF4-FFF2-40B4-BE49-F238E27FC236}">
                <a16:creationId xmlns:a16="http://schemas.microsoft.com/office/drawing/2014/main" id="{03F72504-820E-4BE6-8FE6-5D70801D8879}"/>
              </a:ext>
            </a:extLst>
          </p:cNvPr>
          <p:cNvCxnSpPr/>
          <p:nvPr/>
        </p:nvCxnSpPr>
        <p:spPr>
          <a:xfrm flipH="1">
            <a:off x="3892410" y="2769874"/>
            <a:ext cx="1359180" cy="121944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3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875" y="4600575"/>
            <a:ext cx="1790699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0" y="2515205"/>
            <a:ext cx="9144000" cy="867640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Responsabilidad</a:t>
            </a:r>
            <a:r>
              <a:rPr lang="en-GB" sz="2000" dirty="0" err="1"/>
              <a:t>es</a:t>
            </a:r>
            <a:r>
              <a:rPr lang="en-GB" sz="2000" dirty="0"/>
              <a:t> del </a:t>
            </a:r>
            <a:r>
              <a:rPr lang="en-GB" sz="2000" dirty="0" err="1"/>
              <a:t>Administrador</a:t>
            </a:r>
            <a:r>
              <a:rPr lang="en-GB" sz="2000" dirty="0"/>
              <a:t> de </a:t>
            </a:r>
            <a:r>
              <a:rPr lang="en-GB" sz="2000" dirty="0" err="1"/>
              <a:t>Cuentas</a:t>
            </a:r>
            <a:r>
              <a:rPr lang="en-GB" sz="2000" dirty="0"/>
              <a:t> de </a:t>
            </a:r>
            <a:r>
              <a:rPr lang="en-GB" sz="2000" dirty="0" err="1"/>
              <a:t>iRewards</a:t>
            </a:r>
            <a:endParaRPr sz="2000" dirty="0"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0" y="3374520"/>
            <a:ext cx="9144000" cy="3730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necesita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1747891" y="4857155"/>
            <a:ext cx="525690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GB"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252413" y="4857154"/>
            <a:ext cx="1509767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Confidential Property of Schneider Electric |</a:t>
            </a: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258056" y="230188"/>
            <a:ext cx="863353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AR" dirty="0"/>
              <a:t>Como Administrador de Cuenta, ¿cómo se le notifica sobre nuevos puntos de sus ventas?</a:t>
            </a:r>
            <a:endParaRPr dirty="0"/>
          </a:p>
        </p:txBody>
      </p:sp>
      <p:sp>
        <p:nvSpPr>
          <p:cNvPr id="286" name="Shape 286"/>
          <p:cNvSpPr txBox="1">
            <a:spLocks noGrp="1"/>
          </p:cNvSpPr>
          <p:nvPr>
            <p:ph type="body" idx="3"/>
          </p:nvPr>
        </p:nvSpPr>
        <p:spPr>
          <a:xfrm>
            <a:off x="252413" y="3736071"/>
            <a:ext cx="77046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  <a:buNone/>
            </a:pPr>
            <a:br>
              <a:rPr lang="es-AR" dirty="0"/>
            </a:br>
            <a:r>
              <a:rPr lang="es-AR" dirty="0"/>
              <a:t>Primero, recibirá un correo electrónico automático que le informará que aprueba sus puntos. Si no se realiza este paso, se le recordará por correo electrónico.</a:t>
            </a:r>
            <a:endParaRPr dirty="0"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3" y="1301058"/>
            <a:ext cx="4242035" cy="187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42">
            <a:extLst>
              <a:ext uri="{FF2B5EF4-FFF2-40B4-BE49-F238E27FC236}">
                <a16:creationId xmlns:a16="http://schemas.microsoft.com/office/drawing/2014/main" id="{404292F6-4D2E-4161-8B01-BDE766FA833A}"/>
              </a:ext>
            </a:extLst>
          </p:cNvPr>
          <p:cNvSpPr txBox="1">
            <a:spLocks/>
          </p:cNvSpPr>
          <p:nvPr/>
        </p:nvSpPr>
        <p:spPr>
          <a:xfrm>
            <a:off x="252413" y="915728"/>
            <a:ext cx="863353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6C74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dirty="0"/>
              <a:t>Manual de </a:t>
            </a:r>
            <a:r>
              <a:rPr lang="en-GB" dirty="0" err="1"/>
              <a:t>iRewards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hneider Title Slides">
  <a:themeElements>
    <a:clrScheme name="SE Life Green MS Office">
      <a:dk1>
        <a:srgbClr val="000000"/>
      </a:dk1>
      <a:lt1>
        <a:srgbClr val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neider Text Slides">
  <a:themeElements>
    <a:clrScheme name="SE Life Green MS Office">
      <a:dk1>
        <a:srgbClr val="000000"/>
      </a:dk1>
      <a:lt1>
        <a:srgbClr val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655</Words>
  <Application>Microsoft Macintosh PowerPoint</Application>
  <PresentationFormat>On-screen Show (16:9)</PresentationFormat>
  <Paragraphs>105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 Sans</vt:lpstr>
      <vt:lpstr>Schneider Title Slides</vt:lpstr>
      <vt:lpstr>Schneider Text Slides</vt:lpstr>
      <vt:lpstr>iRewards 2018 </vt:lpstr>
      <vt:lpstr>Cómo ingresar al Programa</vt:lpstr>
      <vt:lpstr>Términos y Condiciones de iRewards </vt:lpstr>
      <vt:lpstr>Lista de SKU y Promociones </vt:lpstr>
      <vt:lpstr>¿Dónde encontrar SKUs participantes?</vt:lpstr>
      <vt:lpstr>¿Cómo sabe sobre los SKUs en promociones?</vt:lpstr>
      <vt:lpstr>¿Dónde encuentra el cuestionario?</vt:lpstr>
      <vt:lpstr>Responsabilidades del Administrador de Cuentas de iRewards</vt:lpstr>
      <vt:lpstr>Como Administrador de Cuenta, ¿cómo se le notifica sobre nuevos puntos de sus ventas?</vt:lpstr>
      <vt:lpstr>Como Administrador de Cuenta ¿cómo aprueba los puntos?</vt:lpstr>
      <vt:lpstr>Distribución de Puntos</vt:lpstr>
      <vt:lpstr> Como Administrador de Cuenta, ¿cómo transfiere puntos de la cuenta de la empresa a los miembros de tu equipo?</vt:lpstr>
      <vt:lpstr> ¿Cómo sabe cuántos puntos ha ganado?</vt:lpstr>
      <vt:lpstr>Puede gastar sus puntos en el catálogo (artículos sujetos a disponibilidad), cupones o en Mastercards® (si está disponible). Todos los puntos acumulados pueden canjearse en cualquier momento.  Consulte la sección de preguntas frecuentes en su sitio web de iRewards si tiene alguna pregunta sobre las recompensas.  </vt:lpstr>
      <vt:lpstr> Nueva Mastercard de iRewards</vt:lpstr>
      <vt:lpstr> ¿Cómo rastrear tus premios?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iRewards 2018</dc:title>
  <dc:creator>ERIKA JANET HERNANDEZ</dc:creator>
  <cp:lastModifiedBy>Microsoft Office User</cp:lastModifiedBy>
  <cp:revision>30</cp:revision>
  <dcterms:modified xsi:type="dcterms:W3CDTF">2018-12-10T10:50:12Z</dcterms:modified>
</cp:coreProperties>
</file>