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54" r:id="rId2"/>
    <p:sldId id="316" r:id="rId3"/>
    <p:sldId id="352" r:id="rId4"/>
    <p:sldId id="319" r:id="rId5"/>
    <p:sldId id="317" r:id="rId6"/>
    <p:sldId id="318" r:id="rId7"/>
    <p:sldId id="321" r:id="rId8"/>
    <p:sldId id="334" r:id="rId9"/>
    <p:sldId id="335" r:id="rId10"/>
    <p:sldId id="336" r:id="rId11"/>
    <p:sldId id="289" r:id="rId12"/>
    <p:sldId id="337" r:id="rId13"/>
    <p:sldId id="338" r:id="rId14"/>
    <p:sldId id="280" r:id="rId15"/>
    <p:sldId id="322" r:id="rId16"/>
    <p:sldId id="339" r:id="rId17"/>
    <p:sldId id="340" r:id="rId18"/>
    <p:sldId id="297" r:id="rId19"/>
    <p:sldId id="341" r:id="rId20"/>
    <p:sldId id="342" r:id="rId21"/>
    <p:sldId id="343" r:id="rId22"/>
    <p:sldId id="344" r:id="rId23"/>
    <p:sldId id="345" r:id="rId24"/>
    <p:sldId id="346" r:id="rId25"/>
    <p:sldId id="347" r:id="rId26"/>
    <p:sldId id="348" r:id="rId27"/>
    <p:sldId id="349" r:id="rId28"/>
    <p:sldId id="350" r:id="rId29"/>
    <p:sldId id="282" r:id="rId30"/>
    <p:sldId id="331" r:id="rId31"/>
    <p:sldId id="332" r:id="rId32"/>
    <p:sldId id="329" r:id="rId33"/>
    <p:sldId id="330" r:id="rId34"/>
    <p:sldId id="333" r:id="rId35"/>
    <p:sldId id="351" r:id="rId36"/>
    <p:sldId id="35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92CE50"/>
    <a:srgbClr val="FFFFFF"/>
    <a:srgbClr val="51BB27"/>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94352" autoAdjust="0"/>
  </p:normalViewPr>
  <p:slideViewPr>
    <p:cSldViewPr>
      <p:cViewPr>
        <p:scale>
          <a:sx n="81" d="100"/>
          <a:sy n="81" d="100"/>
        </p:scale>
        <p:origin x="-2296" y="-424"/>
      </p:cViewPr>
      <p:guideLst>
        <p:guide orient="horz" pos="2160"/>
        <p:guide pos="2880"/>
      </p:guideLst>
    </p:cSldViewPr>
  </p:slideViewPr>
  <p:notesTextViewPr>
    <p:cViewPr>
      <p:scale>
        <a:sx n="1" d="1"/>
        <a:sy n="1" d="1"/>
      </p:scale>
      <p:origin x="0" y="0"/>
    </p:cViewPr>
  </p:notesTextViewPr>
  <p:sorterViewPr>
    <p:cViewPr>
      <p:scale>
        <a:sx n="60" d="100"/>
        <a:sy n="60" d="100"/>
      </p:scale>
      <p:origin x="0" y="57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61B86-29C5-48A5-9EEA-87531A274CAB}" type="datetimeFigureOut">
              <a:rPr lang="en-CA" smtClean="0"/>
              <a:t>11/22/15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45FB89-49C0-45F4-821C-C1EA27CEF149}" type="slidenum">
              <a:rPr lang="en-CA" smtClean="0"/>
              <a:t>‹#›</a:t>
            </a:fld>
            <a:endParaRPr lang="en-CA"/>
          </a:p>
        </p:txBody>
      </p:sp>
    </p:spTree>
    <p:extLst>
      <p:ext uri="{BB962C8B-B14F-4D97-AF65-F5344CB8AC3E}">
        <p14:creationId xmlns:p14="http://schemas.microsoft.com/office/powerpoint/2010/main" val="244252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ns.gov.uk/ons/about-ons/what-we-do/publication-scheme/published-ad-hoc-data/population/august-2012/index.html" TargetMode="External"/><Relationship Id="rId4" Type="http://schemas.openxmlformats.org/officeDocument/2006/relationships/hyperlink" Target="http://www.ons.gov.uk/ons/taxonomy/index.html?nscl=Population+Projections"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21296-B5B1-BA44-AAFB-3C5411738A5E}" type="slidenum">
              <a:rPr lang="en-US" smtClean="0"/>
              <a:t>1</a:t>
            </a:fld>
            <a:endParaRPr lang="en-US" dirty="0"/>
          </a:p>
        </p:txBody>
      </p:sp>
    </p:spTree>
    <p:extLst>
      <p:ext uri="{BB962C8B-B14F-4D97-AF65-F5344CB8AC3E}">
        <p14:creationId xmlns:p14="http://schemas.microsoft.com/office/powerpoint/2010/main" val="923180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modern times, our diet, or lack of proper nutrition, is being linked as a causative factor in cancer through epigenetics</a:t>
            </a:r>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13</a:t>
            </a:fld>
            <a:endParaRPr lang="en-CA"/>
          </a:p>
        </p:txBody>
      </p:sp>
    </p:spTree>
    <p:extLst>
      <p:ext uri="{BB962C8B-B14F-4D97-AF65-F5344CB8AC3E}">
        <p14:creationId xmlns:p14="http://schemas.microsoft.com/office/powerpoint/2010/main" val="2377412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Our external environment can influence our genetic expression. Only about 1%-10% of today’s cancers can be linked to genetics.  The statement, “If my mother had breast cancer, then I will also suffer from it as well”, is not necessarily true.   Today’s research is leaning more towards our environment or epigenetics, how external stimuli can change, modify or trigger genetic mutations.</a:t>
            </a:r>
          </a:p>
          <a:p>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14</a:t>
            </a:fld>
            <a:endParaRPr lang="en-CA"/>
          </a:p>
        </p:txBody>
      </p:sp>
    </p:spTree>
    <p:extLst>
      <p:ext uri="{BB962C8B-B14F-4D97-AF65-F5344CB8AC3E}">
        <p14:creationId xmlns:p14="http://schemas.microsoft.com/office/powerpoint/2010/main" val="269349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Quite simply, our environment can change our biological markers through stimuli.  The foods we eat, the air we breathe.  These markers or </a:t>
            </a:r>
            <a:r>
              <a:rPr lang="en-CA" dirty="0" err="1" smtClean="0"/>
              <a:t>epigenomes</a:t>
            </a:r>
            <a:r>
              <a:rPr lang="en-CA" dirty="0" smtClean="0"/>
              <a:t> can be carried for a generation and be turned on...or off, depending on the stimulus on these markers that can be expressed in our genes.  TIME Magazine.</a:t>
            </a:r>
          </a:p>
          <a:p>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15</a:t>
            </a:fld>
            <a:endParaRPr lang="en-CA"/>
          </a:p>
        </p:txBody>
      </p:sp>
    </p:spTree>
    <p:extLst>
      <p:ext uri="{BB962C8B-B14F-4D97-AF65-F5344CB8AC3E}">
        <p14:creationId xmlns:p14="http://schemas.microsoft.com/office/powerpoint/2010/main" val="1071682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It is clinically proven that the rising and excessive consumption of sugar is the main culprit, being linked to a host of health issues including obesity, diabetes, heart disease and CANCER. Sugar consumption is on the rise to a whopping 130 lbs. of sugar per person per year in North America.  REF: “Fifth Estate. www.cbc.ca/.../News/ID/2410324126/ - 41k - 2014-07-03</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16</a:t>
            </a:fld>
            <a:endParaRPr lang="en-CA"/>
          </a:p>
        </p:txBody>
      </p:sp>
    </p:spTree>
    <p:extLst>
      <p:ext uri="{BB962C8B-B14F-4D97-AF65-F5344CB8AC3E}">
        <p14:creationId xmlns:p14="http://schemas.microsoft.com/office/powerpoint/2010/main" val="2881327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U.S. leads in the consumption of over 600 calories per day per person.  The result.  Diabetes, obesity, cancer, and inflammatory diseases.  Cancer cells use sugar for fuel.</a:t>
            </a:r>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17</a:t>
            </a:fld>
            <a:endParaRPr lang="en-CA"/>
          </a:p>
        </p:txBody>
      </p:sp>
    </p:spTree>
    <p:extLst>
      <p:ext uri="{BB962C8B-B14F-4D97-AF65-F5344CB8AC3E}">
        <p14:creationId xmlns:p14="http://schemas.microsoft.com/office/powerpoint/2010/main" val="2365425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Cells will convert glucose (sugar) to lactic acid, reducing oxygenation and making the cell acidic</a:t>
            </a:r>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18</a:t>
            </a:fld>
            <a:endParaRPr lang="en-CA"/>
          </a:p>
        </p:txBody>
      </p:sp>
    </p:spTree>
    <p:extLst>
      <p:ext uri="{BB962C8B-B14F-4D97-AF65-F5344CB8AC3E}">
        <p14:creationId xmlns:p14="http://schemas.microsoft.com/office/powerpoint/2010/main" val="3130006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DOCTORS – GET OUT YOUR pH STRIPS AND TEST YOUR PATIENTS. A salivary pH check will help determine the acidity of a patient’s environment.  You can purchase these through Greens First.  Cancer cannot exist in an alkaline environment.  Optimal pH is 7.0 to 7.4, for cells to function at their optimal best and for proper replication.   If your cells are acidic, then they are a breeding ground for cancer.  A separation by one pH level is considered a 10 X increase in </a:t>
            </a:r>
            <a:r>
              <a:rPr lang="en-CA" dirty="0" err="1" smtClean="0"/>
              <a:t>pH.</a:t>
            </a:r>
            <a:r>
              <a:rPr lang="en-CA" dirty="0" smtClean="0"/>
              <a:t>  When the pH is low, the body with buffer itself up, by absorbing calcium from bones, thus making us </a:t>
            </a:r>
            <a:r>
              <a:rPr lang="en-CA" dirty="0" err="1" smtClean="0"/>
              <a:t>osteopenic</a:t>
            </a:r>
            <a:r>
              <a:rPr lang="en-CA" dirty="0" smtClean="0"/>
              <a:t>.</a:t>
            </a:r>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19</a:t>
            </a:fld>
            <a:endParaRPr lang="en-CA"/>
          </a:p>
        </p:txBody>
      </p:sp>
    </p:spTree>
    <p:extLst>
      <p:ext uri="{BB962C8B-B14F-4D97-AF65-F5344CB8AC3E}">
        <p14:creationId xmlns:p14="http://schemas.microsoft.com/office/powerpoint/2010/main" val="1245932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are many foods that can offset an acidic </a:t>
            </a:r>
            <a:r>
              <a:rPr lang="en-CA" dirty="0" err="1" smtClean="0"/>
              <a:t>pH.</a:t>
            </a:r>
            <a:r>
              <a:rPr lang="en-CA" dirty="0" smtClean="0"/>
              <a:t>  Many of these are live, energy rich greens and fruits.  Man made foods such as salt, white flour, dairy, caffeine, refined foods, additives, SFA, artificial sweeteners lowers ones pH, making you acidic.</a:t>
            </a:r>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20</a:t>
            </a:fld>
            <a:endParaRPr lang="en-CA"/>
          </a:p>
        </p:txBody>
      </p:sp>
    </p:spTree>
    <p:extLst>
      <p:ext uri="{BB962C8B-B14F-4D97-AF65-F5344CB8AC3E}">
        <p14:creationId xmlns:p14="http://schemas.microsoft.com/office/powerpoint/2010/main" val="494074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 can we create a cancer free zone.  Diet, an alkaline environment, sleep, and a better functioning immune system through chiropractic.</a:t>
            </a:r>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21</a:t>
            </a:fld>
            <a:endParaRPr lang="en-CA"/>
          </a:p>
        </p:txBody>
      </p:sp>
    </p:spTree>
    <p:extLst>
      <p:ext uri="{BB962C8B-B14F-4D97-AF65-F5344CB8AC3E}">
        <p14:creationId xmlns:p14="http://schemas.microsoft.com/office/powerpoint/2010/main" val="3878960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Part of the challenge lies in “Organized Medicine” and “Big Pharma”, where the treatment of cancer is a multi-billion dollar industry and the suppression and media lies of natural remedies and cancer curing foods is common place.</a:t>
            </a:r>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22</a:t>
            </a:fld>
            <a:endParaRPr lang="en-CA"/>
          </a:p>
        </p:txBody>
      </p:sp>
    </p:spTree>
    <p:extLst>
      <p:ext uri="{BB962C8B-B14F-4D97-AF65-F5344CB8AC3E}">
        <p14:creationId xmlns:p14="http://schemas.microsoft.com/office/powerpoint/2010/main" val="355778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Defined, cancer is simply a malignant growth or </a:t>
            </a:r>
            <a:r>
              <a:rPr lang="en-CA" dirty="0" err="1" smtClean="0"/>
              <a:t>tumor</a:t>
            </a:r>
            <a:r>
              <a:rPr lang="en-CA" dirty="0" smtClean="0"/>
              <a:t> (Latin for swelling) or uncontrolled cell division that can have many different causes…both environmental and internal, mostly from what we eat.</a:t>
            </a:r>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4</a:t>
            </a:fld>
            <a:endParaRPr lang="en-CA"/>
          </a:p>
        </p:txBody>
      </p:sp>
    </p:spTree>
    <p:extLst>
      <p:ext uri="{BB962C8B-B14F-4D97-AF65-F5344CB8AC3E}">
        <p14:creationId xmlns:p14="http://schemas.microsoft.com/office/powerpoint/2010/main" val="100911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Sugar is a man made product (from natural sugar cane) that is consumed in excessive quantities, thus having a devastating effect on human health.</a:t>
            </a:r>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23</a:t>
            </a:fld>
            <a:endParaRPr lang="en-CA"/>
          </a:p>
        </p:txBody>
      </p:sp>
    </p:spTree>
    <p:extLst>
      <p:ext uri="{BB962C8B-B14F-4D97-AF65-F5344CB8AC3E}">
        <p14:creationId xmlns:p14="http://schemas.microsoft.com/office/powerpoint/2010/main" val="4126556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In today’s global movement towards healthier diets, there are numerous immune boosting foods and alkaline enhancing foods that can change your internal environment and prevent cancer. Many of these foods are rich in anti-oxidants, balanced pH water content, and are full of vitamins, like B17. Live, energy rich foods nourish and provide life giving fuel to the cell.  Most man made and cooked food is deficient in nutrient value and often contain additives and is void of any energy rich content</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24</a:t>
            </a:fld>
            <a:endParaRPr lang="en-CA"/>
          </a:p>
        </p:txBody>
      </p:sp>
    </p:spTree>
    <p:extLst>
      <p:ext uri="{BB962C8B-B14F-4D97-AF65-F5344CB8AC3E}">
        <p14:creationId xmlns:p14="http://schemas.microsoft.com/office/powerpoint/2010/main" val="2192049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Of most importance is a strong immune system, which can be instrumental in the war on cancer.</a:t>
            </a:r>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25</a:t>
            </a:fld>
            <a:endParaRPr lang="en-CA"/>
          </a:p>
        </p:txBody>
      </p:sp>
    </p:spTree>
    <p:extLst>
      <p:ext uri="{BB962C8B-B14F-4D97-AF65-F5344CB8AC3E}">
        <p14:creationId xmlns:p14="http://schemas.microsoft.com/office/powerpoint/2010/main" val="2352640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are many benefits to being under chiropractic care.  The research is overwhelming, showing chiropractic patients are some of the healthiest people in the world!</a:t>
            </a:r>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26</a:t>
            </a:fld>
            <a:endParaRPr lang="en-CA"/>
          </a:p>
        </p:txBody>
      </p:sp>
    </p:spTree>
    <p:extLst>
      <p:ext uri="{BB962C8B-B14F-4D97-AF65-F5344CB8AC3E}">
        <p14:creationId xmlns:p14="http://schemas.microsoft.com/office/powerpoint/2010/main" val="3992935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CD4=White Blood Cell</a:t>
            </a:r>
            <a:endParaRPr lang="en-US" dirty="0"/>
          </a:p>
        </p:txBody>
      </p:sp>
      <p:sp>
        <p:nvSpPr>
          <p:cNvPr id="4" name="Slide Number Placeholder 3"/>
          <p:cNvSpPr>
            <a:spLocks noGrp="1"/>
          </p:cNvSpPr>
          <p:nvPr>
            <p:ph type="sldNum" sz="quarter" idx="5"/>
          </p:nvPr>
        </p:nvSpPr>
        <p:spPr/>
        <p:txBody>
          <a:bodyPr/>
          <a:lstStyle/>
          <a:p>
            <a:pPr>
              <a:defRPr/>
            </a:pPr>
            <a:fld id="{FB427FB8-8874-49BA-8642-E52BE94032B9}" type="slidenum">
              <a:rPr lang="en-US" smtClean="0"/>
              <a:pPr>
                <a:defRPr/>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REF:  The </a:t>
            </a:r>
            <a:r>
              <a:rPr lang="en-US" dirty="0" err="1" smtClean="0"/>
              <a:t>Pero</a:t>
            </a:r>
            <a:r>
              <a:rPr lang="en-US" baseline="0" dirty="0" smtClean="0"/>
              <a:t> Study from New York’s Preventive Medicine </a:t>
            </a:r>
            <a:r>
              <a:rPr lang="en-US" baseline="0" dirty="0" err="1" smtClean="0"/>
              <a:t>Insititute</a:t>
            </a:r>
            <a:endParaRPr lang="en-US" dirty="0"/>
          </a:p>
        </p:txBody>
      </p:sp>
      <p:sp>
        <p:nvSpPr>
          <p:cNvPr id="4" name="Slide Number Placeholder 3"/>
          <p:cNvSpPr>
            <a:spLocks noGrp="1"/>
          </p:cNvSpPr>
          <p:nvPr>
            <p:ph type="sldNum" sz="quarter" idx="5"/>
          </p:nvPr>
        </p:nvSpPr>
        <p:spPr/>
        <p:txBody>
          <a:bodyPr/>
          <a:lstStyle/>
          <a:p>
            <a:pPr>
              <a:defRPr/>
            </a:pPr>
            <a:fld id="{567776C4-0636-4F15-B072-1290B234080A}"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ea typeface="MS PGothic" pitchFamily="34" charset="-128"/>
            </a:endParaRPr>
          </a:p>
        </p:txBody>
      </p:sp>
      <p:sp>
        <p:nvSpPr>
          <p:cNvPr id="4" name="Slide Number Placeholder 3"/>
          <p:cNvSpPr>
            <a:spLocks noGrp="1"/>
          </p:cNvSpPr>
          <p:nvPr>
            <p:ph type="sldNum" sz="quarter" idx="5"/>
          </p:nvPr>
        </p:nvSpPr>
        <p:spPr/>
        <p:txBody>
          <a:bodyPr/>
          <a:lstStyle/>
          <a:p>
            <a:pPr>
              <a:defRPr/>
            </a:pPr>
            <a:fld id="{F186562B-CAA9-47B4-8CC3-CF8A803B627A}" type="slidenum">
              <a:rPr lang="en-US" smtClean="0"/>
              <a:pPr>
                <a:defRPr/>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ea typeface="MS PGothic" pitchFamily="34" charset="-128"/>
            </a:endParaRPr>
          </a:p>
        </p:txBody>
      </p:sp>
      <p:sp>
        <p:nvSpPr>
          <p:cNvPr id="4" name="Slide Number Placeholder 3"/>
          <p:cNvSpPr>
            <a:spLocks noGrp="1"/>
          </p:cNvSpPr>
          <p:nvPr>
            <p:ph type="sldNum" sz="quarter" idx="5"/>
          </p:nvPr>
        </p:nvSpPr>
        <p:spPr/>
        <p:txBody>
          <a:bodyPr/>
          <a:lstStyle/>
          <a:p>
            <a:pPr>
              <a:defRPr/>
            </a:pPr>
            <a:fld id="{AF0A8287-1041-4480-9294-F2E931BEF196}" type="slidenum">
              <a:rPr lang="en-US" smtClean="0"/>
              <a:pPr>
                <a:defRPr/>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ea typeface="ＭＳ Ｐゴシック" charset="0"/>
              <a:cs typeface="+mn-cs"/>
            </a:endParaRPr>
          </a:p>
        </p:txBody>
      </p:sp>
      <p:sp>
        <p:nvSpPr>
          <p:cNvPr id="4" name="Slide Number Placeholder 3"/>
          <p:cNvSpPr>
            <a:spLocks noGrp="1"/>
          </p:cNvSpPr>
          <p:nvPr>
            <p:ph type="sldNum" sz="quarter" idx="5"/>
          </p:nvPr>
        </p:nvSpPr>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B1CC7512-3EF8-4E96-95A8-1B35303DFAA3}" type="slidenum">
              <a:rPr lang="en-US" sz="1200" smtClean="0">
                <a:latin typeface="Times New Roman" pitchFamily="18" charset="0"/>
              </a:rPr>
              <a:pPr>
                <a:defRPr/>
              </a:pPr>
              <a:t>32</a:t>
            </a:fld>
            <a:endParaRPr lang="en-US" sz="1200" dirty="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13314" name="Rectangle 3"/>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smtClean="0">
                <a:latin typeface="Calibri" pitchFamily="34" charset="0"/>
                <a:ea typeface="MS PGothic" pitchFamily="34" charset="-128"/>
              </a:rPr>
              <a:t>More and more people are looking for natural, drug-free healthcare.  This is why we are seeing a wellness revolution happening.  In order to master wellness, you need to master each of the four components – Physical, Mental and Chemical.  The healthiest people on the planet are those that are embracing and optimizing the physical, nutritional and emotional aspects of their health.  And includes regular chiropractic care.  </a:t>
            </a:r>
          </a:p>
          <a:p>
            <a:pPr eaLnBrk="1" hangingPunct="1">
              <a:defRPr/>
            </a:pPr>
            <a:endParaRPr lang="en-US" dirty="0" smtClean="0">
              <a:latin typeface="Calibri"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rise in worldwide cancer rates is alarming to everyone, affecting friends, family members and colleagues.  This presentation is designed to educate on lifestyle changes to slow the growth and prevent life threatening cancer. There is a misconception as to the treatment and prevention of cancer.  Cancer today is preventable and treatable through natural means.</a:t>
            </a:r>
          </a:p>
          <a:p>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5</a:t>
            </a:fld>
            <a:endParaRPr lang="en-CA"/>
          </a:p>
        </p:txBody>
      </p:sp>
    </p:spTree>
    <p:extLst>
      <p:ext uri="{BB962C8B-B14F-4D97-AF65-F5344CB8AC3E}">
        <p14:creationId xmlns:p14="http://schemas.microsoft.com/office/powerpoint/2010/main" val="3581444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r>
              <a:rPr lang="en-US" dirty="0" smtClean="0">
                <a:ea typeface="+mn-ea"/>
                <a:cs typeface="+mn-cs"/>
              </a:rPr>
              <a:t>You will have access to the Proprietary Vitalize Nutritional Supplements which is one of the top rated supplements in North America and only available through our center.</a:t>
            </a:r>
          </a:p>
          <a:p>
            <a:pPr>
              <a:defRPr/>
            </a:pPr>
            <a:endParaRPr lang="en-US" dirty="0"/>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60A678-2D1D-2843-AE5F-B5A734622F6D}" type="slidenum">
              <a:rPr lang="en-US" sz="1200">
                <a:latin typeface="Calibri" charset="0"/>
                <a:cs typeface="Arial" charset="0"/>
              </a:rPr>
              <a:pPr eaLnBrk="1" hangingPunct="1"/>
              <a:t>35</a:t>
            </a:fld>
            <a:endParaRPr lang="en-US" sz="1200">
              <a:latin typeface="Calibri"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a:defRPr/>
            </a:pPr>
            <a:fld id="{239659C5-E150-054B-8D75-0B34890E7690}" type="slidenum">
              <a:rPr lang="en-US" smtClean="0"/>
              <a:pPr>
                <a:defRPr/>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REFERENCE:</a:t>
            </a:r>
          </a:p>
          <a:p>
            <a:r>
              <a:rPr lang="en-US" sz="1200" kern="1200" dirty="0" smtClean="0">
                <a:solidFill>
                  <a:schemeClr val="tx1"/>
                </a:solidFill>
                <a:latin typeface="+mn-lt"/>
                <a:ea typeface="+mn-ea"/>
                <a:cs typeface="+mn-cs"/>
              </a:rPr>
              <a:t>Office for National Statistics. </a:t>
            </a:r>
            <a:r>
              <a:rPr lang="en-US" sz="1200" u="sng" kern="1200" dirty="0" smtClean="0">
                <a:solidFill>
                  <a:schemeClr val="tx1"/>
                </a:solidFill>
                <a:latin typeface="+mn-lt"/>
                <a:ea typeface="+mn-ea"/>
                <a:cs typeface="+mn-cs"/>
                <a:hlinkClick r:id="rId3"/>
              </a:rPr>
              <a:t>Projection of number of deaths to 2030, by age and sex. (Reference 000316). Accessed August 2012.</a:t>
            </a:r>
          </a:p>
          <a:p>
            <a:r>
              <a:rPr lang="en-US" sz="1200" kern="1200" dirty="0" smtClean="0">
                <a:solidFill>
                  <a:schemeClr val="tx1"/>
                </a:solidFill>
                <a:latin typeface="+mn-lt"/>
                <a:ea typeface="+mn-ea"/>
                <a:cs typeface="+mn-cs"/>
              </a:rPr>
              <a:t>Office for National Statistics. </a:t>
            </a:r>
            <a:r>
              <a:rPr lang="en-US" sz="1200" u="sng" kern="1200" dirty="0" smtClean="0">
                <a:solidFill>
                  <a:schemeClr val="tx1"/>
                </a:solidFill>
                <a:latin typeface="+mn-lt"/>
                <a:ea typeface="+mn-ea"/>
                <a:cs typeface="+mn-cs"/>
                <a:hlinkClick r:id="rId4"/>
              </a:rPr>
              <a:t>2008 Population projections.</a:t>
            </a:r>
            <a:endParaRPr lang="en-US" dirty="0"/>
          </a:p>
        </p:txBody>
      </p:sp>
      <p:sp>
        <p:nvSpPr>
          <p:cNvPr id="4" name="Slide Number Placeholder 3"/>
          <p:cNvSpPr>
            <a:spLocks noGrp="1"/>
          </p:cNvSpPr>
          <p:nvPr>
            <p:ph type="sldNum" sz="quarter" idx="10"/>
          </p:nvPr>
        </p:nvSpPr>
        <p:spPr/>
        <p:txBody>
          <a:bodyPr/>
          <a:lstStyle/>
          <a:p>
            <a:fld id="{E445FB89-49C0-45F4-821C-C1EA27CEF149}" type="slidenum">
              <a:rPr lang="en-CA" smtClean="0"/>
              <a:t>6</a:t>
            </a:fld>
            <a:endParaRPr lang="en-CA"/>
          </a:p>
        </p:txBody>
      </p:sp>
    </p:spTree>
    <p:extLst>
      <p:ext uri="{BB962C8B-B14F-4D97-AF65-F5344CB8AC3E}">
        <p14:creationId xmlns:p14="http://schemas.microsoft.com/office/powerpoint/2010/main" val="847004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There are many types of cancer.  The most common is lung in both sexes, followed by breast in females and prostate in males.  As of 2014, 1 out of 2 people will be diagnosed with some form of cancer in their lifetime. </a:t>
            </a:r>
          </a:p>
          <a:p>
            <a:r>
              <a:rPr lang="en-CA" dirty="0" smtClean="0"/>
              <a:t>REF:  </a:t>
            </a:r>
            <a:r>
              <a:rPr lang="en-US" sz="1200" kern="1200" dirty="0" smtClean="0">
                <a:solidFill>
                  <a:schemeClr val="tx1"/>
                </a:solidFill>
                <a:latin typeface="+mn-lt"/>
                <a:ea typeface="+mn-ea"/>
                <a:cs typeface="+mn-cs"/>
              </a:rPr>
              <a:t>Wayne W. </a:t>
            </a:r>
            <a:r>
              <a:rPr lang="en-US" sz="1200" kern="1200" dirty="0" err="1" smtClean="0">
                <a:solidFill>
                  <a:schemeClr val="tx1"/>
                </a:solidFill>
                <a:latin typeface="+mn-lt"/>
                <a:ea typeface="+mn-ea"/>
                <a:cs typeface="+mn-cs"/>
              </a:rPr>
              <a:t>Lamorte</a:t>
            </a:r>
            <a:r>
              <a:rPr lang="en-US" sz="1200" kern="1200" dirty="0" smtClean="0">
                <a:solidFill>
                  <a:schemeClr val="tx1"/>
                </a:solidFill>
                <a:latin typeface="+mn-lt"/>
                <a:ea typeface="+mn-ea"/>
                <a:cs typeface="+mn-cs"/>
              </a:rPr>
              <a:t>, MD, </a:t>
            </a:r>
            <a:r>
              <a:rPr lang="en-US" sz="1200" kern="1200" dirty="0" err="1" smtClean="0">
                <a:solidFill>
                  <a:schemeClr val="tx1"/>
                </a:solidFill>
                <a:latin typeface="+mn-lt"/>
                <a:ea typeface="+mn-ea"/>
                <a:cs typeface="+mn-cs"/>
              </a:rPr>
              <a:t>Phd</a:t>
            </a:r>
            <a:r>
              <a:rPr lang="en-US" sz="1200" kern="1200" dirty="0" smtClean="0">
                <a:solidFill>
                  <a:schemeClr val="tx1"/>
                </a:solidFill>
                <a:latin typeface="+mn-lt"/>
                <a:ea typeface="+mn-ea"/>
                <a:cs typeface="+mn-cs"/>
              </a:rPr>
              <a:t>, MPH  </a:t>
            </a:r>
            <a:r>
              <a:rPr lang="en-CA" dirty="0" smtClean="0"/>
              <a:t>Boston University School Of Public Health</a:t>
            </a:r>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7</a:t>
            </a:fld>
            <a:endParaRPr lang="en-CA"/>
          </a:p>
        </p:txBody>
      </p:sp>
    </p:spTree>
    <p:extLst>
      <p:ext uri="{BB962C8B-B14F-4D97-AF65-F5344CB8AC3E}">
        <p14:creationId xmlns:p14="http://schemas.microsoft.com/office/powerpoint/2010/main" val="3559125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MS PGothic" pitchFamily="34" charset="-128"/>
              </a:rPr>
              <a:t>Cancer or tumors can be silent killers, growing in your body for decades, before you feel a symptom. ANSWER = TRUE</a:t>
            </a:r>
          </a:p>
          <a:p>
            <a:pPr>
              <a:defRPr/>
            </a:pPr>
            <a:r>
              <a:rPr lang="en-US" dirty="0" smtClean="0">
                <a:ea typeface="MS PGothic" pitchFamily="34" charset="-128"/>
              </a:rPr>
              <a:t>There is no research that shows that you are healthy once void of symptoms. ANSWER = FALSE</a:t>
            </a:r>
            <a:endParaRPr lang="en-US" dirty="0">
              <a:ea typeface="MS PGothic" pitchFamily="34" charset="-128"/>
            </a:endParaRPr>
          </a:p>
        </p:txBody>
      </p:sp>
      <p:sp>
        <p:nvSpPr>
          <p:cNvPr id="4" name="Slide Number Placeholder 3"/>
          <p:cNvSpPr>
            <a:spLocks noGrp="1"/>
          </p:cNvSpPr>
          <p:nvPr>
            <p:ph type="sldNum" sz="quarter" idx="5"/>
          </p:nvPr>
        </p:nvSpPr>
        <p:spPr/>
        <p:txBody>
          <a:bodyPr/>
          <a:lstStyle/>
          <a:p>
            <a:pPr>
              <a:defRPr/>
            </a:pPr>
            <a:fld id="{EEFF70F0-FD07-49C0-BFBD-524F636AAAD6}"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Cancer is developed at a cellular level.  It’s critical that we supply our bodies with proper nutrients, cleanse it periodically, and protect from free radical damage.  Epigenetics will be explained below.</a:t>
            </a:r>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9</a:t>
            </a:fld>
            <a:endParaRPr lang="en-CA"/>
          </a:p>
        </p:txBody>
      </p:sp>
    </p:spTree>
    <p:extLst>
      <p:ext uri="{BB962C8B-B14F-4D97-AF65-F5344CB8AC3E}">
        <p14:creationId xmlns:p14="http://schemas.microsoft.com/office/powerpoint/2010/main" val="3479556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fact was known back in the 1930’s.  Yet most of our diets are extremely acidic.  This fact is also well known by the food and medical  industries.</a:t>
            </a:r>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11</a:t>
            </a:fld>
            <a:endParaRPr lang="en-CA"/>
          </a:p>
        </p:txBody>
      </p:sp>
    </p:spTree>
    <p:extLst>
      <p:ext uri="{BB962C8B-B14F-4D97-AF65-F5344CB8AC3E}">
        <p14:creationId xmlns:p14="http://schemas.microsoft.com/office/powerpoint/2010/main" val="560286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EFA’s are critical for cell health as it allows a transport membrane for oxygen and nutrients.  Without oxygen, a cell can become toxic and acidic.  Anti-oxidants scavenge free radicals preventing DNA damage.</a:t>
            </a:r>
            <a:endParaRPr lang="en-CA" dirty="0"/>
          </a:p>
        </p:txBody>
      </p:sp>
      <p:sp>
        <p:nvSpPr>
          <p:cNvPr id="4" name="Slide Number Placeholder 3"/>
          <p:cNvSpPr>
            <a:spLocks noGrp="1"/>
          </p:cNvSpPr>
          <p:nvPr>
            <p:ph type="sldNum" sz="quarter" idx="10"/>
          </p:nvPr>
        </p:nvSpPr>
        <p:spPr/>
        <p:txBody>
          <a:bodyPr/>
          <a:lstStyle/>
          <a:p>
            <a:fld id="{E445FB89-49C0-45F4-821C-C1EA27CEF149}" type="slidenum">
              <a:rPr lang="en-CA" smtClean="0"/>
              <a:t>12</a:t>
            </a:fld>
            <a:endParaRPr lang="en-CA"/>
          </a:p>
        </p:txBody>
      </p:sp>
    </p:spTree>
    <p:extLst>
      <p:ext uri="{BB962C8B-B14F-4D97-AF65-F5344CB8AC3E}">
        <p14:creationId xmlns:p14="http://schemas.microsoft.com/office/powerpoint/2010/main" val="3483841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763332B-BBBD-4A66-AB4D-8F20A12C6DA7}" type="datetimeFigureOut">
              <a:rPr lang="en-CA" smtClean="0"/>
              <a:t>11/22/15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9F8A219-5F73-46F2-BE5F-30FE5C5CADEC}" type="slidenum">
              <a:rPr lang="en-CA" smtClean="0"/>
              <a:t>‹#›</a:t>
            </a:fld>
            <a:endParaRPr lang="en-CA"/>
          </a:p>
        </p:txBody>
      </p:sp>
    </p:spTree>
    <p:extLst>
      <p:ext uri="{BB962C8B-B14F-4D97-AF65-F5344CB8AC3E}">
        <p14:creationId xmlns:p14="http://schemas.microsoft.com/office/powerpoint/2010/main" val="235694994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763332B-BBBD-4A66-AB4D-8F20A12C6DA7}" type="datetimeFigureOut">
              <a:rPr lang="en-CA" smtClean="0"/>
              <a:t>11/22/15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9F8A219-5F73-46F2-BE5F-30FE5C5CADEC}" type="slidenum">
              <a:rPr lang="en-CA" smtClean="0"/>
              <a:t>‹#›</a:t>
            </a:fld>
            <a:endParaRPr lang="en-CA"/>
          </a:p>
        </p:txBody>
      </p:sp>
    </p:spTree>
    <p:extLst>
      <p:ext uri="{BB962C8B-B14F-4D97-AF65-F5344CB8AC3E}">
        <p14:creationId xmlns:p14="http://schemas.microsoft.com/office/powerpoint/2010/main" val="25165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763332B-BBBD-4A66-AB4D-8F20A12C6DA7}" type="datetimeFigureOut">
              <a:rPr lang="en-CA" smtClean="0"/>
              <a:t>11/22/15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9F8A219-5F73-46F2-BE5F-30FE5C5CADEC}" type="slidenum">
              <a:rPr lang="en-CA" smtClean="0"/>
              <a:t>‹#›</a:t>
            </a:fld>
            <a:endParaRPr lang="en-CA"/>
          </a:p>
        </p:txBody>
      </p:sp>
    </p:spTree>
    <p:extLst>
      <p:ext uri="{BB962C8B-B14F-4D97-AF65-F5344CB8AC3E}">
        <p14:creationId xmlns:p14="http://schemas.microsoft.com/office/powerpoint/2010/main" val="1982288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2335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7740352" y="620688"/>
            <a:ext cx="1080120" cy="2160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D763332B-BBBD-4A66-AB4D-8F20A12C6DA7}" type="datetimeFigureOut">
              <a:rPr lang="en-CA" smtClean="0"/>
              <a:t>11/22/15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9F8A219-5F73-46F2-BE5F-30FE5C5CADEC}" type="slidenum">
              <a:rPr lang="en-CA" smtClean="0"/>
              <a:t>‹#›</a:t>
            </a:fld>
            <a:endParaRPr lang="en-CA"/>
          </a:p>
        </p:txBody>
      </p:sp>
      <p:sp>
        <p:nvSpPr>
          <p:cNvPr id="7" name="Oval 6"/>
          <p:cNvSpPr>
            <a:spLocks noChangeAspect="1"/>
          </p:cNvSpPr>
          <p:nvPr userDrawn="1"/>
        </p:nvSpPr>
        <p:spPr>
          <a:xfrm>
            <a:off x="7740352" y="188640"/>
            <a:ext cx="1082108" cy="108222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92D050"/>
              </a:solidFill>
            </a:endParaRPr>
          </a:p>
        </p:txBody>
      </p:sp>
      <p:sp>
        <p:nvSpPr>
          <p:cNvPr id="8" name="TextBox 7"/>
          <p:cNvSpPr txBox="1"/>
          <p:nvPr userDrawn="1"/>
        </p:nvSpPr>
        <p:spPr>
          <a:xfrm>
            <a:off x="7740352" y="386080"/>
            <a:ext cx="1152128" cy="738664"/>
          </a:xfrm>
          <a:prstGeom prst="rect">
            <a:avLst/>
          </a:prstGeom>
          <a:noFill/>
        </p:spPr>
        <p:txBody>
          <a:bodyPr wrap="square" rtlCol="0">
            <a:spAutoFit/>
          </a:bodyPr>
          <a:lstStyle/>
          <a:p>
            <a:pPr algn="ctr"/>
            <a:r>
              <a:rPr lang="en-CA" sz="1400" dirty="0" smtClean="0">
                <a:solidFill>
                  <a:srgbClr val="92CE50"/>
                </a:solidFill>
                <a:latin typeface="Avenir Light"/>
              </a:rPr>
              <a:t>The </a:t>
            </a:r>
          </a:p>
          <a:p>
            <a:pPr algn="ctr"/>
            <a:r>
              <a:rPr lang="en-CA" sz="1400" dirty="0" smtClean="0">
                <a:solidFill>
                  <a:schemeClr val="bg1"/>
                </a:solidFill>
                <a:latin typeface="Avenir Light"/>
              </a:rPr>
              <a:t>Anti-Cancer</a:t>
            </a:r>
          </a:p>
          <a:p>
            <a:pPr algn="ctr"/>
            <a:r>
              <a:rPr lang="en-CA" sz="1400" dirty="0" smtClean="0">
                <a:solidFill>
                  <a:srgbClr val="92CE50"/>
                </a:solidFill>
                <a:latin typeface="Avenir Light"/>
              </a:rPr>
              <a:t>Code</a:t>
            </a:r>
            <a:endParaRPr lang="en-CA" sz="1400" dirty="0">
              <a:solidFill>
                <a:srgbClr val="92CE50"/>
              </a:solidFill>
              <a:latin typeface="Avenir Light"/>
            </a:endParaRPr>
          </a:p>
        </p:txBody>
      </p:sp>
    </p:spTree>
    <p:extLst>
      <p:ext uri="{BB962C8B-B14F-4D97-AF65-F5344CB8AC3E}">
        <p14:creationId xmlns:p14="http://schemas.microsoft.com/office/powerpoint/2010/main" val="237115489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3332B-BBBD-4A66-AB4D-8F20A12C6DA7}" type="datetimeFigureOut">
              <a:rPr lang="en-CA" smtClean="0"/>
              <a:t>11/22/15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9F8A219-5F73-46F2-BE5F-30FE5C5CADEC}" type="slidenum">
              <a:rPr lang="en-CA" smtClean="0"/>
              <a:t>‹#›</a:t>
            </a:fld>
            <a:endParaRPr lang="en-CA"/>
          </a:p>
        </p:txBody>
      </p:sp>
    </p:spTree>
    <p:extLst>
      <p:ext uri="{BB962C8B-B14F-4D97-AF65-F5344CB8AC3E}">
        <p14:creationId xmlns:p14="http://schemas.microsoft.com/office/powerpoint/2010/main" val="152217681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763332B-BBBD-4A66-AB4D-8F20A12C6DA7}" type="datetimeFigureOut">
              <a:rPr lang="en-CA" smtClean="0"/>
              <a:t>11/22/15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9F8A219-5F73-46F2-BE5F-30FE5C5CADEC}" type="slidenum">
              <a:rPr lang="en-CA" smtClean="0"/>
              <a:t>‹#›</a:t>
            </a:fld>
            <a:endParaRPr lang="en-CA"/>
          </a:p>
        </p:txBody>
      </p:sp>
    </p:spTree>
    <p:extLst>
      <p:ext uri="{BB962C8B-B14F-4D97-AF65-F5344CB8AC3E}">
        <p14:creationId xmlns:p14="http://schemas.microsoft.com/office/powerpoint/2010/main" val="36827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763332B-BBBD-4A66-AB4D-8F20A12C6DA7}" type="datetimeFigureOut">
              <a:rPr lang="en-CA" smtClean="0"/>
              <a:t>11/22/15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9F8A219-5F73-46F2-BE5F-30FE5C5CADEC}" type="slidenum">
              <a:rPr lang="en-CA" smtClean="0"/>
              <a:t>‹#›</a:t>
            </a:fld>
            <a:endParaRPr lang="en-CA"/>
          </a:p>
        </p:txBody>
      </p:sp>
    </p:spTree>
    <p:extLst>
      <p:ext uri="{BB962C8B-B14F-4D97-AF65-F5344CB8AC3E}">
        <p14:creationId xmlns:p14="http://schemas.microsoft.com/office/powerpoint/2010/main" val="402501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763332B-BBBD-4A66-AB4D-8F20A12C6DA7}" type="datetimeFigureOut">
              <a:rPr lang="en-CA" smtClean="0"/>
              <a:t>11/22/15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9F8A219-5F73-46F2-BE5F-30FE5C5CADEC}" type="slidenum">
              <a:rPr lang="en-CA" smtClean="0"/>
              <a:t>‹#›</a:t>
            </a:fld>
            <a:endParaRPr lang="en-CA"/>
          </a:p>
        </p:txBody>
      </p:sp>
    </p:spTree>
    <p:extLst>
      <p:ext uri="{BB962C8B-B14F-4D97-AF65-F5344CB8AC3E}">
        <p14:creationId xmlns:p14="http://schemas.microsoft.com/office/powerpoint/2010/main" val="209588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332B-BBBD-4A66-AB4D-8F20A12C6DA7}" type="datetimeFigureOut">
              <a:rPr lang="en-CA" smtClean="0"/>
              <a:t>11/22/15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9F8A219-5F73-46F2-BE5F-30FE5C5CADEC}" type="slidenum">
              <a:rPr lang="en-CA" smtClean="0"/>
              <a:t>‹#›</a:t>
            </a:fld>
            <a:endParaRPr lang="en-CA"/>
          </a:p>
        </p:txBody>
      </p:sp>
    </p:spTree>
    <p:extLst>
      <p:ext uri="{BB962C8B-B14F-4D97-AF65-F5344CB8AC3E}">
        <p14:creationId xmlns:p14="http://schemas.microsoft.com/office/powerpoint/2010/main" val="824810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3332B-BBBD-4A66-AB4D-8F20A12C6DA7}" type="datetimeFigureOut">
              <a:rPr lang="en-CA" smtClean="0"/>
              <a:t>11/22/15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9F8A219-5F73-46F2-BE5F-30FE5C5CADEC}" type="slidenum">
              <a:rPr lang="en-CA" smtClean="0"/>
              <a:t>‹#›</a:t>
            </a:fld>
            <a:endParaRPr lang="en-CA"/>
          </a:p>
        </p:txBody>
      </p:sp>
    </p:spTree>
    <p:extLst>
      <p:ext uri="{BB962C8B-B14F-4D97-AF65-F5344CB8AC3E}">
        <p14:creationId xmlns:p14="http://schemas.microsoft.com/office/powerpoint/2010/main" val="3583345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3332B-BBBD-4A66-AB4D-8F20A12C6DA7}" type="datetimeFigureOut">
              <a:rPr lang="en-CA" smtClean="0"/>
              <a:t>11/22/15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9F8A219-5F73-46F2-BE5F-30FE5C5CADEC}" type="slidenum">
              <a:rPr lang="en-CA" smtClean="0"/>
              <a:t>‹#›</a:t>
            </a:fld>
            <a:endParaRPr lang="en-CA"/>
          </a:p>
        </p:txBody>
      </p:sp>
    </p:spTree>
    <p:extLst>
      <p:ext uri="{BB962C8B-B14F-4D97-AF65-F5344CB8AC3E}">
        <p14:creationId xmlns:p14="http://schemas.microsoft.com/office/powerpoint/2010/main" val="6645449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332B-BBBD-4A66-AB4D-8F20A12C6DA7}" type="datetimeFigureOut">
              <a:rPr lang="en-CA" smtClean="0"/>
              <a:t>11/22/15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8A219-5F73-46F2-BE5F-30FE5C5CADEC}" type="slidenum">
              <a:rPr lang="en-CA" smtClean="0"/>
              <a:t>‹#›</a:t>
            </a:fld>
            <a:endParaRPr lang="en-CA"/>
          </a:p>
        </p:txBody>
      </p:sp>
    </p:spTree>
    <p:extLst>
      <p:ext uri="{BB962C8B-B14F-4D97-AF65-F5344CB8AC3E}">
        <p14:creationId xmlns:p14="http://schemas.microsoft.com/office/powerpoint/2010/main" val="5698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95" y="196271"/>
            <a:ext cx="8566727" cy="11314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1674091" y="1102417"/>
            <a:ext cx="5691894" cy="4311526"/>
          </a:xfrm>
          <a:prstGeom prst="rect">
            <a:avLst/>
          </a:prstGeom>
        </p:spPr>
      </p:pic>
      <p:sp>
        <p:nvSpPr>
          <p:cNvPr id="9" name="TextBox 8"/>
          <p:cNvSpPr txBox="1"/>
          <p:nvPr/>
        </p:nvSpPr>
        <p:spPr>
          <a:xfrm>
            <a:off x="1835712" y="2231294"/>
            <a:ext cx="5530273" cy="1200329"/>
          </a:xfrm>
          <a:prstGeom prst="rect">
            <a:avLst/>
          </a:prstGeom>
          <a:noFill/>
        </p:spPr>
        <p:txBody>
          <a:bodyPr wrap="square" rtlCol="0">
            <a:spAutoFit/>
          </a:bodyPr>
          <a:lstStyle/>
          <a:p>
            <a:pPr algn="ctr"/>
            <a:r>
              <a:rPr lang="en-US" sz="7200" u="sng" spc="1000" dirty="0" smtClean="0">
                <a:solidFill>
                  <a:schemeClr val="bg1"/>
                </a:solidFill>
                <a:latin typeface="Helvetica"/>
                <a:cs typeface="Helvetica"/>
              </a:rPr>
              <a:t>Transform</a:t>
            </a:r>
          </a:p>
        </p:txBody>
      </p:sp>
      <p:sp>
        <p:nvSpPr>
          <p:cNvPr id="11" name="TextBox 10"/>
          <p:cNvSpPr txBox="1"/>
          <p:nvPr/>
        </p:nvSpPr>
        <p:spPr>
          <a:xfrm>
            <a:off x="1916544" y="3381639"/>
            <a:ext cx="5230091" cy="369332"/>
          </a:xfrm>
          <a:prstGeom prst="rect">
            <a:avLst/>
          </a:prstGeom>
          <a:noFill/>
        </p:spPr>
        <p:txBody>
          <a:bodyPr wrap="square" rtlCol="0">
            <a:spAutoFit/>
          </a:bodyPr>
          <a:lstStyle/>
          <a:p>
            <a:pPr algn="ctr"/>
            <a:r>
              <a:rPr lang="en-US" sz="1800" spc="300" dirty="0" smtClean="0">
                <a:solidFill>
                  <a:srgbClr val="FFFFFF"/>
                </a:solidFill>
                <a:latin typeface="Helvetica"/>
                <a:cs typeface="Helvetica"/>
              </a:rPr>
              <a:t>POWER WORKSHOP SERIES</a:t>
            </a:r>
            <a:endParaRPr lang="en-US" sz="1800" spc="300" dirty="0">
              <a:solidFill>
                <a:srgbClr val="FFFFFF"/>
              </a:solidFill>
              <a:latin typeface="Helvetica"/>
              <a:cs typeface="Helvetica"/>
            </a:endParaRPr>
          </a:p>
        </p:txBody>
      </p:sp>
    </p:spTree>
    <p:extLst>
      <p:ext uri="{BB962C8B-B14F-4D97-AF65-F5344CB8AC3E}">
        <p14:creationId xmlns:p14="http://schemas.microsoft.com/office/powerpoint/2010/main" val="304214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552"/>
            <a:ext cx="8229600" cy="1143000"/>
          </a:xfrm>
        </p:spPr>
        <p:txBody>
          <a:bodyPr>
            <a:normAutofit/>
          </a:bodyPr>
          <a:lstStyle/>
          <a:p>
            <a:r>
              <a:rPr lang="en-CA" b="1" dirty="0" smtClean="0">
                <a:latin typeface="Avenir Book"/>
                <a:cs typeface="Avenir Book"/>
              </a:rPr>
              <a:t>Healthy Cells Require</a:t>
            </a:r>
            <a:endParaRPr lang="en-CA" b="1" dirty="0">
              <a:latin typeface="Avenir Book"/>
              <a:cs typeface="Avenir Book"/>
            </a:endParaRPr>
          </a:p>
        </p:txBody>
      </p:sp>
      <p:sp>
        <p:nvSpPr>
          <p:cNvPr id="3" name="Content Placeholder 2"/>
          <p:cNvSpPr>
            <a:spLocks noGrp="1"/>
          </p:cNvSpPr>
          <p:nvPr>
            <p:ph idx="1"/>
          </p:nvPr>
        </p:nvSpPr>
        <p:spPr>
          <a:xfrm>
            <a:off x="259864" y="2060848"/>
            <a:ext cx="5536272" cy="4002435"/>
          </a:xfrm>
        </p:spPr>
        <p:txBody>
          <a:bodyPr/>
          <a:lstStyle/>
          <a:p>
            <a:r>
              <a:rPr lang="en-CA" b="1" dirty="0" smtClean="0">
                <a:latin typeface="Avenir Light"/>
                <a:cs typeface="Avenir Light"/>
              </a:rPr>
              <a:t>Proper nutrients</a:t>
            </a:r>
          </a:p>
          <a:p>
            <a:r>
              <a:rPr lang="en-CA" b="1" dirty="0" smtClean="0">
                <a:latin typeface="Avenir Light"/>
                <a:cs typeface="Avenir Light"/>
              </a:rPr>
              <a:t>Water</a:t>
            </a:r>
          </a:p>
          <a:p>
            <a:r>
              <a:rPr lang="en-CA" b="1" dirty="0" smtClean="0">
                <a:latin typeface="Avenir Light"/>
                <a:cs typeface="Avenir Light"/>
              </a:rPr>
              <a:t>Oxygen</a:t>
            </a:r>
          </a:p>
          <a:p>
            <a:r>
              <a:rPr lang="en-CA" b="1" dirty="0" smtClean="0">
                <a:latin typeface="Avenir Light"/>
                <a:cs typeface="Avenir Light"/>
              </a:rPr>
              <a:t>Proper pH</a:t>
            </a:r>
          </a:p>
          <a:p>
            <a:r>
              <a:rPr lang="en-CA" b="1" dirty="0" smtClean="0">
                <a:latin typeface="Avenir Light"/>
                <a:cs typeface="Avenir Light"/>
              </a:rPr>
              <a:t>Nerve impulse</a:t>
            </a:r>
            <a:endParaRPr lang="en-CA" b="1" dirty="0">
              <a:latin typeface="Avenir Light"/>
              <a:cs typeface="Avenir Light"/>
            </a:endParaRPr>
          </a:p>
        </p:txBody>
      </p:sp>
      <p:pic>
        <p:nvPicPr>
          <p:cNvPr id="4" name="Picture 3"/>
          <p:cNvPicPr>
            <a:picLocks noChangeAspect="1"/>
          </p:cNvPicPr>
          <p:nvPr/>
        </p:nvPicPr>
        <p:blipFill rotWithShape="1">
          <a:blip r:embed="rId2"/>
          <a:srcRect l="50640" t="144"/>
          <a:stretch/>
        </p:blipFill>
        <p:spPr>
          <a:xfrm>
            <a:off x="6300192" y="3429000"/>
            <a:ext cx="2637982" cy="3220120"/>
          </a:xfrm>
          <a:prstGeom prst="rect">
            <a:avLst/>
          </a:prstGeom>
        </p:spPr>
      </p:pic>
      <p:pic>
        <p:nvPicPr>
          <p:cNvPr id="10" name="Picture 9"/>
          <p:cNvPicPr>
            <a:picLocks noChangeAspect="1"/>
          </p:cNvPicPr>
          <p:nvPr/>
        </p:nvPicPr>
        <p:blipFill rotWithShape="1">
          <a:blip r:embed="rId2"/>
          <a:srcRect t="144" r="52032"/>
          <a:stretch/>
        </p:blipFill>
        <p:spPr>
          <a:xfrm>
            <a:off x="3923928" y="1268760"/>
            <a:ext cx="2506254" cy="3148112"/>
          </a:xfrm>
          <a:prstGeom prst="rect">
            <a:avLst/>
          </a:prstGeom>
        </p:spPr>
      </p:pic>
    </p:spTree>
    <p:extLst>
      <p:ext uri="{BB962C8B-B14F-4D97-AF65-F5344CB8AC3E}">
        <p14:creationId xmlns:p14="http://schemas.microsoft.com/office/powerpoint/2010/main" val="19687915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8194" name="Picture 2" descr="C:\Users\Admin\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
            <a:ext cx="9296400" cy="688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7004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1581" y="1412776"/>
            <a:ext cx="4850459" cy="4608512"/>
          </a:xfrm>
          <a:prstGeom prst="rect">
            <a:avLst/>
          </a:prstGeom>
        </p:spPr>
      </p:pic>
      <p:sp>
        <p:nvSpPr>
          <p:cNvPr id="2" name="Title 1"/>
          <p:cNvSpPr>
            <a:spLocks noGrp="1"/>
          </p:cNvSpPr>
          <p:nvPr>
            <p:ph type="title"/>
          </p:nvPr>
        </p:nvSpPr>
        <p:spPr>
          <a:xfrm>
            <a:off x="0" y="197768"/>
            <a:ext cx="8229600" cy="1143000"/>
          </a:xfrm>
        </p:spPr>
        <p:txBody>
          <a:bodyPr>
            <a:normAutofit/>
          </a:bodyPr>
          <a:lstStyle/>
          <a:p>
            <a:r>
              <a:rPr lang="en-CA" sz="3600" dirty="0" smtClean="0"/>
              <a:t>Normal Cell Replication Requires</a:t>
            </a:r>
            <a:endParaRPr lang="en-CA" sz="3600" dirty="0"/>
          </a:p>
        </p:txBody>
      </p:sp>
      <p:sp>
        <p:nvSpPr>
          <p:cNvPr id="3" name="Content Placeholder 2"/>
          <p:cNvSpPr>
            <a:spLocks noGrp="1"/>
          </p:cNvSpPr>
          <p:nvPr>
            <p:ph idx="1"/>
          </p:nvPr>
        </p:nvSpPr>
        <p:spPr>
          <a:xfrm>
            <a:off x="5220072" y="2348881"/>
            <a:ext cx="3744416" cy="2880319"/>
          </a:xfrm>
        </p:spPr>
        <p:txBody>
          <a:bodyPr>
            <a:normAutofit fontScale="92500"/>
          </a:bodyPr>
          <a:lstStyle/>
          <a:p>
            <a:pPr marL="514350" indent="-514350">
              <a:buFont typeface="+mj-lt"/>
              <a:buAutoNum type="arabicPeriod"/>
            </a:pPr>
            <a:r>
              <a:rPr lang="en-CA" sz="2800" dirty="0" smtClean="0">
                <a:latin typeface="Avenir Book"/>
                <a:cs typeface="Avenir Book"/>
              </a:rPr>
              <a:t>Essential fatty acids</a:t>
            </a:r>
          </a:p>
          <a:p>
            <a:pPr marL="514350" indent="-514350">
              <a:buFont typeface="+mj-lt"/>
              <a:buAutoNum type="arabicPeriod"/>
            </a:pPr>
            <a:r>
              <a:rPr lang="en-CA" sz="2800" dirty="0" smtClean="0">
                <a:latin typeface="Avenir Book"/>
                <a:cs typeface="Avenir Book"/>
              </a:rPr>
              <a:t>Antioxidants</a:t>
            </a:r>
          </a:p>
          <a:p>
            <a:pPr marL="514350" indent="-514350">
              <a:buFont typeface="+mj-lt"/>
              <a:buAutoNum type="arabicPeriod"/>
            </a:pPr>
            <a:r>
              <a:rPr lang="en-CA" sz="2800" dirty="0" smtClean="0">
                <a:latin typeface="Avenir Book"/>
                <a:cs typeface="Avenir Book"/>
              </a:rPr>
              <a:t>Amino acids</a:t>
            </a:r>
          </a:p>
          <a:p>
            <a:pPr marL="514350" indent="-514350">
              <a:buFont typeface="+mj-lt"/>
              <a:buAutoNum type="arabicPeriod"/>
            </a:pPr>
            <a:r>
              <a:rPr lang="en-CA" sz="2800" dirty="0" smtClean="0">
                <a:latin typeface="Avenir Book"/>
                <a:cs typeface="Avenir Book"/>
              </a:rPr>
              <a:t>Vitamins &amp; minerals</a:t>
            </a:r>
          </a:p>
          <a:p>
            <a:pPr marL="514350" indent="-514350">
              <a:buFont typeface="+mj-lt"/>
              <a:buAutoNum type="arabicPeriod"/>
            </a:pPr>
            <a:r>
              <a:rPr lang="en-CA" sz="2800" dirty="0" smtClean="0">
                <a:latin typeface="Avenir Book"/>
                <a:cs typeface="Avenir Book"/>
              </a:rPr>
              <a:t>Water</a:t>
            </a:r>
            <a:endParaRPr lang="en-CA" sz="2800" dirty="0">
              <a:latin typeface="Avenir Book"/>
              <a:cs typeface="Avenir Book"/>
            </a:endParaRPr>
          </a:p>
        </p:txBody>
      </p:sp>
      <p:sp>
        <p:nvSpPr>
          <p:cNvPr id="10" name="Left Bracket 9"/>
          <p:cNvSpPr/>
          <p:nvPr/>
        </p:nvSpPr>
        <p:spPr>
          <a:xfrm>
            <a:off x="5148064" y="2132856"/>
            <a:ext cx="648072" cy="2808312"/>
          </a:xfrm>
          <a:prstGeom prst="leftBracket">
            <a:avLst/>
          </a:prstGeom>
          <a:ln>
            <a:solidFill>
              <a:srgbClr val="00CC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Left Bracket 10"/>
          <p:cNvSpPr/>
          <p:nvPr/>
        </p:nvSpPr>
        <p:spPr>
          <a:xfrm rot="10800000">
            <a:off x="8244408" y="2132856"/>
            <a:ext cx="648072" cy="2736304"/>
          </a:xfrm>
          <a:prstGeom prst="leftBracket">
            <a:avLst/>
          </a:prstGeom>
          <a:ln>
            <a:solidFill>
              <a:srgbClr val="00CC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986396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924944"/>
            <a:ext cx="9144000" cy="3638349"/>
          </a:xfrm>
          <a:prstGeom prst="rect">
            <a:avLst/>
          </a:prstGeom>
          <a:ln>
            <a:noFill/>
          </a:ln>
          <a:effectLst>
            <a:softEdge rad="112500"/>
          </a:effectLst>
        </p:spPr>
      </p:pic>
      <p:sp>
        <p:nvSpPr>
          <p:cNvPr id="6" name="TextBox 5"/>
          <p:cNvSpPr txBox="1"/>
          <p:nvPr/>
        </p:nvSpPr>
        <p:spPr>
          <a:xfrm>
            <a:off x="800753" y="1719466"/>
            <a:ext cx="7499619" cy="769441"/>
          </a:xfrm>
          <a:prstGeom prst="rect">
            <a:avLst/>
          </a:prstGeom>
          <a:noFill/>
        </p:spPr>
        <p:txBody>
          <a:bodyPr wrap="none" rtlCol="0">
            <a:spAutoFit/>
          </a:bodyPr>
          <a:lstStyle/>
          <a:p>
            <a:pPr algn="ctr"/>
            <a:r>
              <a:rPr lang="en-US" sz="4400" dirty="0" smtClean="0"/>
              <a:t>THE SHAPE OF OUR EVOLUTION</a:t>
            </a:r>
            <a:endParaRPr lang="en-US" sz="4400" dirty="0"/>
          </a:p>
        </p:txBody>
      </p:sp>
    </p:spTree>
    <p:extLst>
      <p:ext uri="{BB962C8B-B14F-4D97-AF65-F5344CB8AC3E}">
        <p14:creationId xmlns:p14="http://schemas.microsoft.com/office/powerpoint/2010/main" val="27955852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4578" name="Picture 2" descr="C:\Users\Admin\Desktop\evolu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2957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42768" y="-34968"/>
            <a:ext cx="5219080" cy="6928329"/>
          </a:xfrm>
          <a:prstGeom prst="rect">
            <a:avLst/>
          </a:prstGeom>
        </p:spPr>
      </p:pic>
    </p:spTree>
    <p:extLst>
      <p:ext uri="{BB962C8B-B14F-4D97-AF65-F5344CB8AC3E}">
        <p14:creationId xmlns:p14="http://schemas.microsoft.com/office/powerpoint/2010/main" val="10439831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1266" name="Picture 2" descr="C:\Users\Admin\Desktop\sugar5.jpg"/>
          <p:cNvPicPr>
            <a:picLocks noChangeAspect="1" noChangeArrowheads="1"/>
          </p:cNvPicPr>
          <p:nvPr/>
        </p:nvPicPr>
        <p:blipFill rotWithShape="1">
          <a:blip r:embed="rId3">
            <a:extLst>
              <a:ext uri="{28A0092B-C50C-407E-A947-70E740481C1C}">
                <a14:useLocalDpi xmlns:a14="http://schemas.microsoft.com/office/drawing/2010/main" val="0"/>
              </a:ext>
            </a:extLst>
          </a:blip>
          <a:srcRect b="5237"/>
          <a:stretch/>
        </p:blipFill>
        <p:spPr bwMode="auto">
          <a:xfrm>
            <a:off x="-252536" y="-197787"/>
            <a:ext cx="9646730" cy="701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9264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dmin\Desktop\Global-sugar-glug-Nature-Lustig-paper-figure.jpg"/>
          <p:cNvPicPr>
            <a:picLocks noChangeAspect="1" noChangeArrowheads="1"/>
          </p:cNvPicPr>
          <p:nvPr/>
        </p:nvPicPr>
        <p:blipFill rotWithShape="1">
          <a:blip r:embed="rId3">
            <a:extLst>
              <a:ext uri="{28A0092B-C50C-407E-A947-70E740481C1C}">
                <a14:useLocalDpi xmlns:a14="http://schemas.microsoft.com/office/drawing/2010/main" val="0"/>
              </a:ext>
            </a:extLst>
          </a:blip>
          <a:srcRect t="470" r="4060"/>
          <a:stretch/>
        </p:blipFill>
        <p:spPr bwMode="auto">
          <a:xfrm>
            <a:off x="755576" y="1317146"/>
            <a:ext cx="7704855" cy="535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558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6387" name="Picture 3" descr="C:\Users\Admin\Desktop\sugar_promotes_canc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3448"/>
            <a:ext cx="9144000" cy="770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8738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0833" t="12954" r="14722"/>
          <a:stretch/>
        </p:blipFill>
        <p:spPr>
          <a:xfrm>
            <a:off x="1331640" y="1556792"/>
            <a:ext cx="6048672" cy="4887987"/>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
        <p:nvSpPr>
          <p:cNvPr id="6" name="TextBox 5"/>
          <p:cNvSpPr txBox="1"/>
          <p:nvPr/>
        </p:nvSpPr>
        <p:spPr>
          <a:xfrm>
            <a:off x="2267744" y="476672"/>
            <a:ext cx="4079008" cy="707886"/>
          </a:xfrm>
          <a:prstGeom prst="rect">
            <a:avLst/>
          </a:prstGeom>
          <a:noFill/>
        </p:spPr>
        <p:txBody>
          <a:bodyPr wrap="none" rtlCol="0">
            <a:spAutoFit/>
          </a:bodyPr>
          <a:lstStyle/>
          <a:p>
            <a:r>
              <a:rPr lang="en-US" sz="4000" dirty="0" smtClean="0">
                <a:latin typeface="Avenir Book"/>
                <a:cs typeface="Avenir Book"/>
              </a:rPr>
              <a:t>What Is Your PH?</a:t>
            </a:r>
            <a:endParaRPr lang="en-US" sz="4000" dirty="0">
              <a:latin typeface="Avenir Book"/>
              <a:cs typeface="Avenir Book"/>
            </a:endParaRPr>
          </a:p>
        </p:txBody>
      </p:sp>
    </p:spTree>
    <p:extLst>
      <p:ext uri="{BB962C8B-B14F-4D97-AF65-F5344CB8AC3E}">
        <p14:creationId xmlns:p14="http://schemas.microsoft.com/office/powerpoint/2010/main" val="3794963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p:nvPr/>
        </p:nvSpPr>
        <p:spPr>
          <a:xfrm>
            <a:off x="139396" y="126680"/>
            <a:ext cx="8874888" cy="4680520"/>
          </a:xfrm>
          <a:prstGeom prst="rect">
            <a:avLst/>
          </a:prstGeom>
          <a:solidFill>
            <a:srgbClr val="FFFFFF"/>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pPr>
            <a:endParaRPr lang="en-US" sz="2400" dirty="0" smtClean="0">
              <a:solidFill>
                <a:srgbClr val="67B124"/>
              </a:solidFill>
              <a:effectLst/>
              <a:latin typeface="Avenir Light"/>
            </a:endParaRPr>
          </a:p>
          <a:p>
            <a:pPr algn="ctr">
              <a:lnSpc>
                <a:spcPct val="80000"/>
              </a:lnSpc>
            </a:pPr>
            <a:r>
              <a:rPr lang="en-US" sz="2400" dirty="0" smtClean="0">
                <a:solidFill>
                  <a:srgbClr val="67B124"/>
                </a:solidFill>
                <a:effectLst/>
                <a:latin typeface="Avenir Light"/>
              </a:rPr>
              <a:t>The</a:t>
            </a:r>
            <a:endParaRPr lang="en-US" sz="1200" dirty="0">
              <a:effectLst/>
            </a:endParaRPr>
          </a:p>
          <a:p>
            <a:pPr algn="ctr">
              <a:lnSpc>
                <a:spcPct val="60000"/>
              </a:lnSpc>
            </a:pPr>
            <a:r>
              <a:rPr lang="en-US" sz="8800" dirty="0" smtClean="0">
                <a:solidFill>
                  <a:srgbClr val="67B124"/>
                </a:solidFill>
                <a:latin typeface="Avenir Light"/>
              </a:rPr>
              <a:t>a</a:t>
            </a:r>
            <a:r>
              <a:rPr lang="en-US" sz="8800" dirty="0" smtClean="0">
                <a:solidFill>
                  <a:srgbClr val="67B124"/>
                </a:solidFill>
                <a:effectLst/>
                <a:latin typeface="Avenir Light"/>
              </a:rPr>
              <a:t>nti</a:t>
            </a:r>
          </a:p>
          <a:p>
            <a:pPr algn="ctr">
              <a:lnSpc>
                <a:spcPct val="60000"/>
              </a:lnSpc>
            </a:pPr>
            <a:endParaRPr lang="en-US" sz="9600" dirty="0">
              <a:solidFill>
                <a:srgbClr val="67B124"/>
              </a:solidFill>
              <a:latin typeface="Avenir Light"/>
            </a:endParaRPr>
          </a:p>
          <a:p>
            <a:pPr algn="ctr">
              <a:lnSpc>
                <a:spcPct val="60000"/>
              </a:lnSpc>
            </a:pPr>
            <a:r>
              <a:rPr lang="en-US" sz="7200" dirty="0">
                <a:solidFill>
                  <a:srgbClr val="67B124"/>
                </a:solidFill>
                <a:latin typeface="Avenir Light"/>
              </a:rPr>
              <a:t>code</a:t>
            </a:r>
            <a:endParaRPr lang="en-US" sz="500" dirty="0">
              <a:solidFill>
                <a:srgbClr val="67B124"/>
              </a:solidFill>
            </a:endParaRPr>
          </a:p>
          <a:p>
            <a:pPr algn="ctr">
              <a:lnSpc>
                <a:spcPct val="60000"/>
              </a:lnSpc>
            </a:pPr>
            <a:endParaRPr lang="en-US" sz="2800" dirty="0">
              <a:solidFill>
                <a:srgbClr val="67B124"/>
              </a:solidFill>
              <a:effectLst/>
            </a:endParaRPr>
          </a:p>
        </p:txBody>
      </p:sp>
      <p:sp>
        <p:nvSpPr>
          <p:cNvPr id="6" name="Text Box 3"/>
          <p:cNvSpPr txBox="1"/>
          <p:nvPr/>
        </p:nvSpPr>
        <p:spPr>
          <a:xfrm>
            <a:off x="0" y="1484784"/>
            <a:ext cx="9144000" cy="864096"/>
          </a:xfrm>
          <a:prstGeom prst="rect">
            <a:avLst/>
          </a:prstGeom>
          <a:solidFill>
            <a:srgbClr val="67B124"/>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0" rIns="91440" bIns="45720" numCol="1" spcCol="0" rtlCol="0" fromWordArt="0" anchor="t" anchorCtr="0" forceAA="0" compatLnSpc="1">
            <a:prstTxWarp prst="textNoShape">
              <a:avLst/>
            </a:prstTxWarp>
            <a:noAutofit/>
          </a:bodyPr>
          <a:lstStyle/>
          <a:p>
            <a:pPr algn="ctr">
              <a:lnSpc>
                <a:spcPct val="60000"/>
              </a:lnSpc>
            </a:pPr>
            <a:r>
              <a:rPr lang="en-US" sz="8000" dirty="0" smtClean="0">
                <a:solidFill>
                  <a:srgbClr val="FFFFFF"/>
                </a:solidFill>
                <a:effectLst/>
                <a:latin typeface="Avenir Light"/>
              </a:rPr>
              <a:t>cancer</a:t>
            </a:r>
            <a:r>
              <a:rPr lang="en-US" sz="8800" dirty="0" smtClean="0">
                <a:solidFill>
                  <a:srgbClr val="FFFFFF"/>
                </a:solidFill>
                <a:effectLst/>
                <a:latin typeface="Avenir Light"/>
              </a:rPr>
              <a:t> </a:t>
            </a:r>
          </a:p>
          <a:p>
            <a:pPr marL="0" marR="0">
              <a:spcBef>
                <a:spcPts val="0"/>
              </a:spcBef>
              <a:spcAft>
                <a:spcPts val="0"/>
              </a:spcAft>
            </a:pPr>
            <a:r>
              <a:rPr lang="en-US" sz="1000" dirty="0">
                <a:solidFill>
                  <a:srgbClr val="67B124"/>
                </a:solidFill>
                <a:effectLst/>
                <a:ea typeface="ＭＳ 明朝"/>
                <a:cs typeface="Times New Roman"/>
              </a:rPr>
              <a:t> </a:t>
            </a:r>
            <a:endParaRPr lang="en-US" sz="1050" dirty="0">
              <a:effectLst/>
              <a:ea typeface="ＭＳ 明朝"/>
              <a:cs typeface="Times New Roman"/>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l="4481" t="2419" r="386" b="14771"/>
          <a:stretch/>
        </p:blipFill>
        <p:spPr bwMode="auto">
          <a:xfrm>
            <a:off x="0" y="3717032"/>
            <a:ext cx="2195736" cy="3140968"/>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pic>
        <p:nvPicPr>
          <p:cNvPr id="9" name="Picture 8"/>
          <p:cNvPicPr/>
          <p:nvPr/>
        </p:nvPicPr>
        <p:blipFill rotWithShape="1">
          <a:blip r:embed="rId3" cstate="print">
            <a:extLst>
              <a:ext uri="{28A0092B-C50C-407E-A947-70E740481C1C}">
                <a14:useLocalDpi xmlns:a14="http://schemas.microsoft.com/office/drawing/2010/main" val="0"/>
              </a:ext>
            </a:extLst>
          </a:blip>
          <a:srcRect l="30593" t="6277" r="-14438" b="6812"/>
          <a:stretch/>
        </p:blipFill>
        <p:spPr bwMode="auto">
          <a:xfrm rot="5400000">
            <a:off x="1485511" y="4518976"/>
            <a:ext cx="3816424" cy="2212537"/>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pic>
        <p:nvPicPr>
          <p:cNvPr id="10" name="Picture 9"/>
          <p:cNvPicPr/>
          <p:nvPr/>
        </p:nvPicPr>
        <p:blipFill rotWithShape="1">
          <a:blip r:embed="rId4">
            <a:extLst>
              <a:ext uri="{28A0092B-C50C-407E-A947-70E740481C1C}">
                <a14:useLocalDpi xmlns:a14="http://schemas.microsoft.com/office/drawing/2010/main" val="0"/>
              </a:ext>
            </a:extLst>
          </a:blip>
          <a:srcRect t="30979" r="10915"/>
          <a:stretch/>
        </p:blipFill>
        <p:spPr bwMode="auto">
          <a:xfrm>
            <a:off x="4572000" y="3732856"/>
            <a:ext cx="2278784" cy="3152528"/>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sp>
        <p:nvSpPr>
          <p:cNvPr id="4" name="Oval 3"/>
          <p:cNvSpPr>
            <a:spLocks noChangeAspect="1"/>
          </p:cNvSpPr>
          <p:nvPr/>
        </p:nvSpPr>
        <p:spPr>
          <a:xfrm>
            <a:off x="2915816" y="188640"/>
            <a:ext cx="3312368" cy="3312368"/>
          </a:xfrm>
          <a:prstGeom prst="ellipse">
            <a:avLst/>
          </a:prstGeom>
          <a:noFill/>
          <a:ln w="25400">
            <a:solidFill>
              <a:srgbClr val="67B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p:nvPr/>
        </p:nvPicPr>
        <p:blipFill rotWithShape="1">
          <a:blip r:embed="rId5">
            <a:extLst>
              <a:ext uri="{28A0092B-C50C-407E-A947-70E740481C1C}">
                <a14:useLocalDpi xmlns:a14="http://schemas.microsoft.com/office/drawing/2010/main" val="0"/>
              </a:ext>
            </a:extLst>
          </a:blip>
          <a:srcRect l="11923" t="2222" r="12636" b="23083"/>
          <a:stretch/>
        </p:blipFill>
        <p:spPr bwMode="auto">
          <a:xfrm>
            <a:off x="6948265" y="3717033"/>
            <a:ext cx="2195735" cy="3140968"/>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spTree>
    <p:extLst>
      <p:ext uri="{BB962C8B-B14F-4D97-AF65-F5344CB8AC3E}">
        <p14:creationId xmlns:p14="http://schemas.microsoft.com/office/powerpoint/2010/main" val="5760549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3568" y="404664"/>
            <a:ext cx="6997799" cy="6264696"/>
          </a:xfrm>
          <a:prstGeom prst="rect">
            <a:avLst/>
          </a:prstGeom>
        </p:spPr>
      </p:pic>
    </p:spTree>
    <p:extLst>
      <p:ext uri="{BB962C8B-B14F-4D97-AF65-F5344CB8AC3E}">
        <p14:creationId xmlns:p14="http://schemas.microsoft.com/office/powerpoint/2010/main" val="32691852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427"/>
          <a:stretch/>
        </p:blipFill>
        <p:spPr>
          <a:xfrm>
            <a:off x="-2052736" y="2057694"/>
            <a:ext cx="13937547" cy="4755682"/>
          </a:xfrm>
          <a:prstGeom prst="rect">
            <a:avLst/>
          </a:prstGeom>
        </p:spPr>
      </p:pic>
    </p:spTree>
    <p:extLst>
      <p:ext uri="{BB962C8B-B14F-4D97-AF65-F5344CB8AC3E}">
        <p14:creationId xmlns:p14="http://schemas.microsoft.com/office/powerpoint/2010/main" val="1843429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000"/>
            <a:ext cx="8517632" cy="1143000"/>
          </a:xfrm>
        </p:spPr>
        <p:txBody>
          <a:bodyPr>
            <a:normAutofit/>
          </a:bodyPr>
          <a:lstStyle/>
          <a:p>
            <a:r>
              <a:rPr lang="en-CA" sz="3600" b="1" dirty="0" smtClean="0">
                <a:latin typeface="Avenir Book"/>
                <a:cs typeface="Avenir Book"/>
              </a:rPr>
              <a:t>What Are The MD’s Saying?</a:t>
            </a:r>
            <a:endParaRPr lang="en-CA" sz="3600" b="1" dirty="0">
              <a:latin typeface="Avenir Book"/>
              <a:cs typeface="Avenir Book"/>
            </a:endParaRPr>
          </a:p>
        </p:txBody>
      </p:sp>
      <p:pic>
        <p:nvPicPr>
          <p:cNvPr id="7" name="Picture 6" descr="Screen Shot 2014-09-05 at 3.06.03 PM.png"/>
          <p:cNvPicPr>
            <a:picLocks noChangeAspect="1"/>
          </p:cNvPicPr>
          <p:nvPr/>
        </p:nvPicPr>
        <p:blipFill rotWithShape="1">
          <a:blip r:embed="rId3">
            <a:extLst>
              <a:ext uri="{28A0092B-C50C-407E-A947-70E740481C1C}">
                <a14:useLocalDpi xmlns:a14="http://schemas.microsoft.com/office/drawing/2010/main" val="0"/>
              </a:ext>
            </a:extLst>
          </a:blip>
          <a:srcRect l="9121" t="796" r="9292" b="1"/>
          <a:stretch/>
        </p:blipFill>
        <p:spPr>
          <a:xfrm>
            <a:off x="683568" y="980728"/>
            <a:ext cx="6984880" cy="5877272"/>
          </a:xfrm>
          <a:prstGeom prst="rect">
            <a:avLst/>
          </a:prstGeom>
        </p:spPr>
      </p:pic>
    </p:spTree>
    <p:extLst>
      <p:ext uri="{BB962C8B-B14F-4D97-AF65-F5344CB8AC3E}">
        <p14:creationId xmlns:p14="http://schemas.microsoft.com/office/powerpoint/2010/main" val="845159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188640"/>
            <a:ext cx="8229600" cy="1143000"/>
          </a:xfrm>
        </p:spPr>
        <p:txBody>
          <a:bodyPr>
            <a:normAutofit/>
          </a:bodyPr>
          <a:lstStyle/>
          <a:p>
            <a:r>
              <a:rPr lang="en-CA" sz="3600" b="1" dirty="0" smtClean="0">
                <a:latin typeface="Avenir Book"/>
                <a:cs typeface="Avenir Book"/>
              </a:rPr>
              <a:t>9 Ways Sugar Impacts Cancer</a:t>
            </a:r>
            <a:endParaRPr lang="en-CA" sz="3600" b="1" dirty="0">
              <a:latin typeface="Avenir Book"/>
              <a:cs typeface="Avenir Book"/>
            </a:endParaRPr>
          </a:p>
        </p:txBody>
      </p:sp>
      <p:sp>
        <p:nvSpPr>
          <p:cNvPr id="3" name="Content Placeholder 2"/>
          <p:cNvSpPr>
            <a:spLocks noGrp="1"/>
          </p:cNvSpPr>
          <p:nvPr>
            <p:ph idx="1"/>
          </p:nvPr>
        </p:nvSpPr>
        <p:spPr>
          <a:xfrm>
            <a:off x="370004" y="1700808"/>
            <a:ext cx="7946412" cy="5301208"/>
          </a:xfrm>
        </p:spPr>
        <p:txBody>
          <a:bodyPr>
            <a:normAutofit/>
          </a:bodyPr>
          <a:lstStyle/>
          <a:p>
            <a:pPr marL="514350" indent="-514350">
              <a:buFont typeface="+mj-lt"/>
              <a:buAutoNum type="arabicPeriod"/>
            </a:pPr>
            <a:r>
              <a:rPr lang="en-CA" sz="2400" b="1" dirty="0" smtClean="0">
                <a:latin typeface="Avenir Book"/>
                <a:cs typeface="Avenir Book"/>
              </a:rPr>
              <a:t>Stimulates mitosis</a:t>
            </a:r>
          </a:p>
          <a:p>
            <a:pPr marL="514350" indent="-514350">
              <a:buFont typeface="+mj-lt"/>
              <a:buAutoNum type="arabicPeriod"/>
            </a:pPr>
            <a:r>
              <a:rPr lang="en-CA" sz="2400" b="1" dirty="0" smtClean="0">
                <a:latin typeface="Avenir Book"/>
                <a:cs typeface="Avenir Book"/>
              </a:rPr>
              <a:t>Increases DNA damage</a:t>
            </a:r>
          </a:p>
          <a:p>
            <a:pPr marL="514350" indent="-514350">
              <a:buFont typeface="+mj-lt"/>
              <a:buAutoNum type="arabicPeriod"/>
            </a:pPr>
            <a:r>
              <a:rPr lang="en-CA" sz="2400" b="1" dirty="0" smtClean="0">
                <a:latin typeface="Avenir Book"/>
                <a:cs typeface="Avenir Book"/>
              </a:rPr>
              <a:t>Increase inflammation</a:t>
            </a:r>
          </a:p>
          <a:p>
            <a:pPr marL="514350" indent="-514350">
              <a:buFont typeface="+mj-lt"/>
              <a:buAutoNum type="arabicPeriod"/>
            </a:pPr>
            <a:r>
              <a:rPr lang="en-CA" sz="2400" b="1" dirty="0" smtClean="0">
                <a:latin typeface="Avenir Book"/>
                <a:cs typeface="Avenir Book"/>
              </a:rPr>
              <a:t>Fortifies glutathione in cancer cells</a:t>
            </a:r>
          </a:p>
          <a:p>
            <a:pPr marL="514350" indent="-514350">
              <a:buFont typeface="+mj-lt"/>
              <a:buAutoNum type="arabicPeriod"/>
            </a:pPr>
            <a:r>
              <a:rPr lang="en-CA" sz="2400" b="1" dirty="0" smtClean="0">
                <a:latin typeface="Avenir Book"/>
                <a:cs typeface="Avenir Book"/>
              </a:rPr>
              <a:t>Increases metastasis (cell spreading)</a:t>
            </a:r>
          </a:p>
          <a:p>
            <a:pPr marL="514350" indent="-514350">
              <a:buFont typeface="+mj-lt"/>
              <a:buAutoNum type="arabicPeriod"/>
            </a:pPr>
            <a:r>
              <a:rPr lang="en-CA" sz="2400" b="1" dirty="0" smtClean="0">
                <a:latin typeface="Avenir Book"/>
                <a:cs typeface="Avenir Book"/>
              </a:rPr>
              <a:t>Inhibits immune function</a:t>
            </a:r>
          </a:p>
          <a:p>
            <a:pPr marL="514350" indent="-514350">
              <a:buFont typeface="+mj-lt"/>
              <a:buAutoNum type="arabicPeriod"/>
            </a:pPr>
            <a:r>
              <a:rPr lang="en-CA" sz="2400" b="1" dirty="0" smtClean="0">
                <a:latin typeface="Avenir Book"/>
                <a:cs typeface="Avenir Book"/>
              </a:rPr>
              <a:t>Increases angiogenesis (blood supply)</a:t>
            </a:r>
          </a:p>
          <a:p>
            <a:pPr marL="514350" indent="-514350">
              <a:buFont typeface="+mj-lt"/>
              <a:buAutoNum type="arabicPeriod"/>
            </a:pPr>
            <a:r>
              <a:rPr lang="en-CA" sz="2400" b="1" dirty="0" smtClean="0">
                <a:latin typeface="Avenir Book"/>
                <a:cs typeface="Avenir Book"/>
              </a:rPr>
              <a:t>Increase growth factor preventing cancer cell death</a:t>
            </a:r>
          </a:p>
          <a:p>
            <a:pPr marL="514350" indent="-514350">
              <a:buFont typeface="+mj-lt"/>
              <a:buAutoNum type="arabicPeriod"/>
            </a:pPr>
            <a:r>
              <a:rPr lang="en-CA" sz="2400" b="1" dirty="0" smtClean="0">
                <a:latin typeface="Avenir Book"/>
                <a:cs typeface="Avenir Book"/>
              </a:rPr>
              <a:t>Increases </a:t>
            </a:r>
            <a:r>
              <a:rPr lang="en-CA" sz="2400" b="1" dirty="0" err="1" smtClean="0">
                <a:latin typeface="Avenir Book"/>
                <a:cs typeface="Avenir Book"/>
              </a:rPr>
              <a:t>estrogen</a:t>
            </a:r>
            <a:r>
              <a:rPr lang="en-CA" sz="2400" b="1" dirty="0" smtClean="0">
                <a:latin typeface="Avenir Book"/>
                <a:cs typeface="Avenir Book"/>
              </a:rPr>
              <a:t> levels</a:t>
            </a:r>
          </a:p>
          <a:p>
            <a:pPr marL="514350" indent="-514350">
              <a:buFont typeface="+mj-lt"/>
              <a:buAutoNum type="arabicPeriod"/>
            </a:pPr>
            <a:endParaRPr lang="en-CA" sz="2400" dirty="0" smtClean="0">
              <a:latin typeface="Avenir Book"/>
              <a:cs typeface="Avenir Book"/>
            </a:endParaRPr>
          </a:p>
          <a:p>
            <a:pPr marL="514350" indent="-514350">
              <a:buFont typeface="+mj-lt"/>
              <a:buAutoNum type="arabicPeriod"/>
            </a:pPr>
            <a:endParaRPr lang="en-CA" sz="2400" dirty="0" smtClean="0">
              <a:latin typeface="Avenir Book"/>
              <a:cs typeface="Avenir Book"/>
            </a:endParaRPr>
          </a:p>
          <a:p>
            <a:pPr marL="514350" indent="-514350">
              <a:buFont typeface="+mj-lt"/>
              <a:buAutoNum type="arabicPeriod"/>
            </a:pPr>
            <a:endParaRPr lang="en-CA" sz="2400" dirty="0" smtClean="0">
              <a:latin typeface="Avenir Book"/>
              <a:cs typeface="Avenir Book"/>
            </a:endParaRPr>
          </a:p>
          <a:p>
            <a:pPr marL="514350" indent="-514350">
              <a:buFont typeface="+mj-lt"/>
              <a:buAutoNum type="arabicPeriod"/>
            </a:pPr>
            <a:endParaRPr lang="en-CA" sz="2400" dirty="0">
              <a:latin typeface="Avenir Book"/>
              <a:cs typeface="Avenir Book"/>
            </a:endParaRPr>
          </a:p>
        </p:txBody>
      </p:sp>
      <p:pic>
        <p:nvPicPr>
          <p:cNvPr id="4" name="Picture 3"/>
          <p:cNvPicPr>
            <a:picLocks noChangeAspect="1"/>
          </p:cNvPicPr>
          <p:nvPr/>
        </p:nvPicPr>
        <p:blipFill rotWithShape="1">
          <a:blip r:embed="rId3"/>
          <a:srcRect l="6626" t="204" r="38688"/>
          <a:stretch/>
        </p:blipFill>
        <p:spPr>
          <a:xfrm>
            <a:off x="6918948" y="2204864"/>
            <a:ext cx="2215804" cy="22745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728375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259632" y="116632"/>
            <a:ext cx="6552728" cy="6552728"/>
          </a:xfrm>
          <a:prstGeom prst="ellipse">
            <a:avLst/>
          </a:prstGeom>
          <a:ln>
            <a:noFill/>
          </a:ln>
          <a:effectLst>
            <a:softEdge rad="112500"/>
          </a:effectLst>
        </p:spPr>
      </p:pic>
    </p:spTree>
    <p:extLst>
      <p:ext uri="{BB962C8B-B14F-4D97-AF65-F5344CB8AC3E}">
        <p14:creationId xmlns:p14="http://schemas.microsoft.com/office/powerpoint/2010/main" val="20033103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1847" y="0"/>
            <a:ext cx="12884727" cy="6858000"/>
          </a:xfrm>
          <a:prstGeom prst="rect">
            <a:avLst/>
          </a:prstGeom>
        </p:spPr>
      </p:pic>
      <p:pic>
        <p:nvPicPr>
          <p:cNvPr id="4" name="Picture 3"/>
          <p:cNvPicPr>
            <a:picLocks noChangeAspect="1"/>
          </p:cNvPicPr>
          <p:nvPr/>
        </p:nvPicPr>
        <p:blipFill rotWithShape="1">
          <a:blip r:embed="rId4"/>
          <a:srcRect r="7854" b="20162"/>
          <a:stretch/>
        </p:blipFill>
        <p:spPr>
          <a:xfrm>
            <a:off x="539552" y="3456254"/>
            <a:ext cx="3096344" cy="2715101"/>
          </a:xfrm>
          <a:prstGeom prst="ellipse">
            <a:avLst/>
          </a:prstGeom>
          <a:ln w="190500" cap="rnd">
            <a:noFill/>
            <a:prstDash val="solid"/>
          </a:ln>
          <a:effectLst/>
          <a:scene3d>
            <a:camera prst="orthographicFront"/>
            <a:lightRig rig="threePt" dir="t">
              <a:rot lat="0" lon="0" rev="19200000"/>
            </a:lightRig>
          </a:scene3d>
          <a:sp3d extrusionH="25400">
            <a:extrusionClr>
              <a:srgbClr val="000000"/>
            </a:extrusionClr>
          </a:sp3d>
        </p:spPr>
      </p:pic>
    </p:spTree>
    <p:extLst>
      <p:ext uri="{BB962C8B-B14F-4D97-AF65-F5344CB8AC3E}">
        <p14:creationId xmlns:p14="http://schemas.microsoft.com/office/powerpoint/2010/main" val="6306229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flipH="1">
            <a:off x="-2" y="906449"/>
            <a:ext cx="5436097" cy="5951551"/>
          </a:xfrm>
          <a:prstGeom prst="rect">
            <a:avLst/>
          </a:prstGeom>
        </p:spPr>
      </p:pic>
      <p:sp>
        <p:nvSpPr>
          <p:cNvPr id="5" name="TextBox 4"/>
          <p:cNvSpPr txBox="1"/>
          <p:nvPr/>
        </p:nvSpPr>
        <p:spPr>
          <a:xfrm>
            <a:off x="4067944" y="2132856"/>
            <a:ext cx="4824536" cy="3671005"/>
          </a:xfrm>
          <a:prstGeom prst="rect">
            <a:avLst/>
          </a:prstGeom>
          <a:solidFill>
            <a:srgbClr val="FFFFFF"/>
          </a:solidFill>
        </p:spPr>
        <p:txBody>
          <a:bodyPr wrap="square" rtlCol="0">
            <a:spAutoFit/>
          </a:bodyPr>
          <a:lstStyle/>
          <a:p>
            <a:pPr marL="341313" indent="-341313">
              <a:lnSpc>
                <a:spcPct val="200000"/>
              </a:lnSpc>
              <a:buClr>
                <a:srgbClr val="67B124"/>
              </a:buClr>
              <a:buFont typeface="Wingdings" charset="2"/>
              <a:buChar char="ü"/>
            </a:pPr>
            <a:r>
              <a:rPr lang="en-US" sz="2400" dirty="0" smtClean="0">
                <a:latin typeface="Avenir Book"/>
                <a:cs typeface="Avenir Book"/>
              </a:rPr>
              <a:t>60% Less Hospital Admissions</a:t>
            </a:r>
          </a:p>
          <a:p>
            <a:pPr marL="341313" indent="-341313">
              <a:lnSpc>
                <a:spcPct val="200000"/>
              </a:lnSpc>
              <a:buClr>
                <a:srgbClr val="67B124"/>
              </a:buClr>
              <a:buFont typeface="Wingdings" charset="2"/>
              <a:buChar char="ü"/>
            </a:pPr>
            <a:r>
              <a:rPr lang="en-US" sz="2400" dirty="0" smtClean="0">
                <a:latin typeface="Avenir Book"/>
                <a:cs typeface="Avenir Book"/>
              </a:rPr>
              <a:t>59% Less Days In Hospital</a:t>
            </a:r>
          </a:p>
          <a:p>
            <a:pPr marL="341313" indent="-341313">
              <a:lnSpc>
                <a:spcPct val="200000"/>
              </a:lnSpc>
              <a:buClr>
                <a:srgbClr val="67B124"/>
              </a:buClr>
              <a:buFont typeface="Wingdings" charset="2"/>
              <a:buChar char="ü"/>
            </a:pPr>
            <a:r>
              <a:rPr lang="en-US" sz="2400" dirty="0" smtClean="0">
                <a:latin typeface="Avenir Book"/>
                <a:cs typeface="Avenir Book"/>
              </a:rPr>
              <a:t>62% Less Outpatient Visits</a:t>
            </a:r>
          </a:p>
          <a:p>
            <a:pPr marL="341313" indent="-341313">
              <a:lnSpc>
                <a:spcPct val="200000"/>
              </a:lnSpc>
              <a:buClr>
                <a:srgbClr val="67B124"/>
              </a:buClr>
              <a:buFont typeface="Wingdings" charset="2"/>
              <a:buChar char="ü"/>
            </a:pPr>
            <a:r>
              <a:rPr lang="en-US" sz="2400" dirty="0" smtClean="0">
                <a:latin typeface="Avenir Book"/>
                <a:cs typeface="Avenir Book"/>
              </a:rPr>
              <a:t>85% Less Pharmaceutical Costs</a:t>
            </a:r>
            <a:endParaRPr lang="en-US" sz="2400" dirty="0">
              <a:latin typeface="Avenir Book"/>
              <a:cs typeface="Avenir Book"/>
            </a:endParaRPr>
          </a:p>
        </p:txBody>
      </p:sp>
      <p:sp>
        <p:nvSpPr>
          <p:cNvPr id="7" name="Left Bracket 6"/>
          <p:cNvSpPr/>
          <p:nvPr/>
        </p:nvSpPr>
        <p:spPr>
          <a:xfrm rot="10800000">
            <a:off x="8244408" y="1628800"/>
            <a:ext cx="648072" cy="4032448"/>
          </a:xfrm>
          <a:prstGeom prst="leftBracket">
            <a:avLst/>
          </a:prstGeom>
          <a:ln>
            <a:solidFill>
              <a:srgbClr val="67B1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Left Bracket 5"/>
          <p:cNvSpPr/>
          <p:nvPr/>
        </p:nvSpPr>
        <p:spPr>
          <a:xfrm>
            <a:off x="4067944" y="1772816"/>
            <a:ext cx="720080" cy="3888432"/>
          </a:xfrm>
          <a:prstGeom prst="leftBracket">
            <a:avLst/>
          </a:prstGeom>
          <a:ln>
            <a:solidFill>
              <a:srgbClr val="67B1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chemeClr val="tx2">
                    <a:lumMod val="60000"/>
                    <a:lumOff val="40000"/>
                  </a:schemeClr>
                </a:solidFill>
              </a:ln>
            </a:endParaRPr>
          </a:p>
        </p:txBody>
      </p:sp>
    </p:spTree>
    <p:extLst>
      <p:ext uri="{BB962C8B-B14F-4D97-AF65-F5344CB8AC3E}">
        <p14:creationId xmlns:p14="http://schemas.microsoft.com/office/powerpoint/2010/main" val="208909591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427984" y="188640"/>
            <a:ext cx="4716016" cy="936625"/>
          </a:xfrm>
        </p:spPr>
        <p:txBody>
          <a:bodyPr>
            <a:noAutofit/>
          </a:bodyPr>
          <a:lstStyle/>
          <a:p>
            <a:pPr eaLnBrk="1" hangingPunct="1"/>
            <a:r>
              <a:rPr lang="en-US" sz="2800" b="1" dirty="0" smtClean="0">
                <a:latin typeface="Avenir Book"/>
                <a:cs typeface="Avenir Book"/>
              </a:rPr>
              <a:t>Chiropractic &amp; Your </a:t>
            </a:r>
            <a:br>
              <a:rPr lang="en-US" sz="2800" b="1" dirty="0" smtClean="0">
                <a:latin typeface="Avenir Book"/>
                <a:cs typeface="Avenir Book"/>
              </a:rPr>
            </a:br>
            <a:r>
              <a:rPr lang="en-US" sz="2800" b="1" dirty="0" smtClean="0">
                <a:latin typeface="Avenir Book"/>
                <a:cs typeface="Avenir Book"/>
              </a:rPr>
              <a:t>Immune System </a:t>
            </a:r>
          </a:p>
        </p:txBody>
      </p:sp>
      <p:sp>
        <p:nvSpPr>
          <p:cNvPr id="19459" name="Rectangle 3"/>
          <p:cNvSpPr>
            <a:spLocks noGrp="1" noChangeArrowheads="1"/>
          </p:cNvSpPr>
          <p:nvPr>
            <p:ph type="body" sz="half" idx="1"/>
          </p:nvPr>
        </p:nvSpPr>
        <p:spPr>
          <a:xfrm>
            <a:off x="4499992" y="1412776"/>
            <a:ext cx="4536504" cy="5328592"/>
          </a:xfrm>
        </p:spPr>
        <p:txBody>
          <a:bodyPr>
            <a:noAutofit/>
          </a:bodyPr>
          <a:lstStyle/>
          <a:p>
            <a:pPr eaLnBrk="1" hangingPunct="1">
              <a:lnSpc>
                <a:spcPct val="120000"/>
              </a:lnSpc>
              <a:defRPr/>
            </a:pPr>
            <a:endParaRPr lang="en-US" sz="1600" dirty="0">
              <a:latin typeface="Avenir Book"/>
              <a:ea typeface="ＭＳ Ｐゴシック" charset="0"/>
              <a:cs typeface="Avenir Book"/>
            </a:endParaRPr>
          </a:p>
          <a:p>
            <a:pPr marL="0" indent="0" algn="ctr" eaLnBrk="1" hangingPunct="1">
              <a:lnSpc>
                <a:spcPct val="120000"/>
              </a:lnSpc>
              <a:buFont typeface="Arial" charset="0"/>
              <a:buNone/>
              <a:defRPr/>
            </a:pPr>
            <a:r>
              <a:rPr lang="en-US" sz="2800" dirty="0" smtClean="0">
                <a:latin typeface="Avenir Book"/>
                <a:ea typeface="ＭＳ Ｐゴシック" charset="0"/>
                <a:cs typeface="Avenir Book"/>
              </a:rPr>
              <a:t>Over </a:t>
            </a:r>
            <a:r>
              <a:rPr lang="en-US" sz="2800" dirty="0">
                <a:latin typeface="Avenir Book"/>
                <a:ea typeface="ＭＳ Ｐゴシック" charset="0"/>
                <a:cs typeface="Avenir Book"/>
              </a:rPr>
              <a:t>the 6 month period of the </a:t>
            </a:r>
            <a:r>
              <a:rPr lang="en-US" sz="2800" dirty="0" smtClean="0">
                <a:latin typeface="Avenir Book"/>
                <a:ea typeface="ＭＳ Ｐゴシック" charset="0"/>
                <a:cs typeface="Avenir Book"/>
              </a:rPr>
              <a:t>study</a:t>
            </a:r>
            <a:r>
              <a:rPr lang="en-US" sz="2800" dirty="0">
                <a:latin typeface="Avenir Book"/>
                <a:ea typeface="ＭＳ Ｐゴシック" charset="0"/>
                <a:cs typeface="Avenir Book"/>
              </a:rPr>
              <a:t>, the </a:t>
            </a:r>
            <a:r>
              <a:rPr lang="en-US" sz="2800" dirty="0">
                <a:solidFill>
                  <a:srgbClr val="C00000"/>
                </a:solidFill>
                <a:latin typeface="Avenir Book"/>
                <a:ea typeface="ＭＳ Ｐゴシック" charset="0"/>
                <a:cs typeface="Avenir Book"/>
              </a:rPr>
              <a:t>control </a:t>
            </a:r>
            <a:r>
              <a:rPr lang="en-US" sz="2800" dirty="0" smtClean="0">
                <a:solidFill>
                  <a:srgbClr val="C00000"/>
                </a:solidFill>
                <a:latin typeface="Avenir Book"/>
                <a:ea typeface="ＭＳ Ｐゴシック" charset="0"/>
                <a:cs typeface="Avenir Book"/>
              </a:rPr>
              <a:t>group </a:t>
            </a:r>
            <a:r>
              <a:rPr lang="en-US" sz="2800" dirty="0" smtClean="0">
                <a:latin typeface="Avenir Book"/>
                <a:ea typeface="ＭＳ Ｐゴシック" charset="0"/>
                <a:cs typeface="Avenir Book"/>
              </a:rPr>
              <a:t>experienced </a:t>
            </a:r>
            <a:r>
              <a:rPr lang="en-US" sz="2800" dirty="0">
                <a:latin typeface="Avenir Book"/>
                <a:ea typeface="ＭＳ Ｐゴシック" charset="0"/>
                <a:cs typeface="Avenir Book"/>
              </a:rPr>
              <a:t>a </a:t>
            </a:r>
            <a:r>
              <a:rPr lang="en-US" sz="2800" dirty="0">
                <a:solidFill>
                  <a:srgbClr val="C00000"/>
                </a:solidFill>
                <a:latin typeface="Avenir Book"/>
                <a:ea typeface="ＭＳ Ｐゴシック" charset="0"/>
                <a:cs typeface="Avenir Book"/>
              </a:rPr>
              <a:t>7.96% decrease </a:t>
            </a:r>
            <a:r>
              <a:rPr lang="en-US" sz="2800" dirty="0">
                <a:latin typeface="Avenir Book"/>
                <a:ea typeface="ＭＳ Ｐゴシック" charset="0"/>
                <a:cs typeface="Avenir Book"/>
              </a:rPr>
              <a:t>in CD4 counts, </a:t>
            </a:r>
            <a:r>
              <a:rPr lang="en-US" sz="2800" dirty="0" smtClean="0">
                <a:latin typeface="Avenir Book"/>
                <a:ea typeface="ＭＳ Ｐゴシック" charset="0"/>
                <a:cs typeface="Avenir Book"/>
              </a:rPr>
              <a:t>while </a:t>
            </a:r>
            <a:r>
              <a:rPr lang="en-US" sz="2800" dirty="0">
                <a:latin typeface="Avenir Book"/>
                <a:ea typeface="ＭＳ Ｐゴシック" charset="0"/>
                <a:cs typeface="Avenir Book"/>
              </a:rPr>
              <a:t>the</a:t>
            </a:r>
            <a:r>
              <a:rPr lang="en-US" sz="2800" dirty="0">
                <a:solidFill>
                  <a:srgbClr val="C00000"/>
                </a:solidFill>
                <a:latin typeface="Avenir Book"/>
                <a:ea typeface="ＭＳ Ｐゴシック" charset="0"/>
                <a:cs typeface="Avenir Book"/>
              </a:rPr>
              <a:t> adjusted group </a:t>
            </a:r>
            <a:r>
              <a:rPr lang="en-US" sz="2800" dirty="0">
                <a:latin typeface="Avenir Book"/>
                <a:ea typeface="ＭＳ Ｐゴシック" charset="0"/>
                <a:cs typeface="Avenir Book"/>
              </a:rPr>
              <a:t>experienced</a:t>
            </a:r>
            <a:r>
              <a:rPr lang="en-US" sz="2800" dirty="0">
                <a:solidFill>
                  <a:srgbClr val="C00000"/>
                </a:solidFill>
                <a:latin typeface="Avenir Book"/>
                <a:ea typeface="ＭＳ Ｐゴシック" charset="0"/>
                <a:cs typeface="Avenir Book"/>
              </a:rPr>
              <a:t> </a:t>
            </a:r>
            <a:r>
              <a:rPr lang="en-US" sz="2800" dirty="0">
                <a:latin typeface="Avenir Book"/>
                <a:ea typeface="ＭＳ Ｐゴシック" charset="0"/>
                <a:cs typeface="Avenir Book"/>
              </a:rPr>
              <a:t>a</a:t>
            </a:r>
            <a:r>
              <a:rPr lang="en-US" sz="2800" dirty="0">
                <a:solidFill>
                  <a:srgbClr val="C00000"/>
                </a:solidFill>
                <a:latin typeface="Avenir Book"/>
                <a:ea typeface="ＭＳ Ｐゴシック" charset="0"/>
                <a:cs typeface="Avenir Book"/>
              </a:rPr>
              <a:t> 48%  </a:t>
            </a:r>
            <a:r>
              <a:rPr lang="en-US" sz="2800" dirty="0" smtClean="0">
                <a:solidFill>
                  <a:srgbClr val="C00000"/>
                </a:solidFill>
                <a:latin typeface="Avenir Book"/>
                <a:ea typeface="ＭＳ Ｐゴシック" charset="0"/>
                <a:cs typeface="Avenir Book"/>
              </a:rPr>
              <a:t>increase </a:t>
            </a:r>
            <a:r>
              <a:rPr lang="en-US" sz="2800" dirty="0" smtClean="0">
                <a:latin typeface="Avenir Book"/>
                <a:ea typeface="ＭＳ Ｐゴシック" charset="0"/>
                <a:cs typeface="Avenir Book"/>
              </a:rPr>
              <a:t>in </a:t>
            </a:r>
            <a:r>
              <a:rPr lang="en-US" sz="2800" dirty="0">
                <a:latin typeface="Avenir Book"/>
                <a:ea typeface="ＭＳ Ｐゴシック" charset="0"/>
                <a:cs typeface="Avenir Book"/>
              </a:rPr>
              <a:t>CD4 cell counts over the same period</a:t>
            </a:r>
            <a:r>
              <a:rPr lang="en-US" sz="2000" dirty="0">
                <a:latin typeface="Avenir Book"/>
                <a:ea typeface="ＭＳ Ｐゴシック" charset="0"/>
                <a:cs typeface="Avenir Book"/>
              </a:rPr>
              <a:t>.</a:t>
            </a:r>
          </a:p>
        </p:txBody>
      </p:sp>
      <p:sp>
        <p:nvSpPr>
          <p:cNvPr id="19460" name="Text Box 4"/>
          <p:cNvSpPr txBox="1">
            <a:spLocks noChangeArrowheads="1"/>
          </p:cNvSpPr>
          <p:nvPr/>
        </p:nvSpPr>
        <p:spPr bwMode="auto">
          <a:xfrm>
            <a:off x="304800" y="5715000"/>
            <a:ext cx="44196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FontTx/>
              <a:buChar char="•"/>
              <a:defRPr/>
            </a:pPr>
            <a:endParaRPr lang="en-US" sz="1000" dirty="0">
              <a:ea typeface="ＭＳ Ｐゴシック" charset="0"/>
            </a:endParaRPr>
          </a:p>
          <a:p>
            <a:pPr eaLnBrk="1" hangingPunct="1">
              <a:lnSpc>
                <a:spcPct val="90000"/>
              </a:lnSpc>
              <a:spcBef>
                <a:spcPct val="20000"/>
              </a:spcBef>
              <a:defRPr/>
            </a:pPr>
            <a:endParaRPr lang="en-US" sz="1000" dirty="0">
              <a:ea typeface="ＭＳ Ｐゴシック" charset="0"/>
            </a:endParaRPr>
          </a:p>
          <a:p>
            <a:pPr eaLnBrk="1" hangingPunct="1">
              <a:lnSpc>
                <a:spcPct val="90000"/>
              </a:lnSpc>
              <a:spcBef>
                <a:spcPct val="20000"/>
              </a:spcBef>
              <a:defRPr/>
            </a:pPr>
            <a:r>
              <a:rPr lang="en-US" sz="1000" dirty="0">
                <a:ea typeface="ＭＳ Ｐゴシック" charset="0"/>
              </a:rPr>
              <a:t>Selano JL, Hightower BC, Pfleger B et al: The effects of specific upper cervical adjustments on the CD4 counts of HIV positive patients. </a:t>
            </a:r>
          </a:p>
          <a:p>
            <a:pPr eaLnBrk="1" hangingPunct="1">
              <a:spcBef>
                <a:spcPct val="50000"/>
              </a:spcBef>
              <a:defRPr/>
            </a:pPr>
            <a:r>
              <a:rPr lang="en-US" sz="1000" dirty="0">
                <a:ea typeface="ＭＳ Ｐゴシック" charset="0"/>
              </a:rPr>
              <a:t>Chiropractic Research Journal 1994; 3 (1):32</a:t>
            </a:r>
          </a:p>
        </p:txBody>
      </p:sp>
      <p:sp>
        <p:nvSpPr>
          <p:cNvPr id="19462" name="Text Box 6"/>
          <p:cNvSpPr txBox="1">
            <a:spLocks noChangeArrowheads="1"/>
          </p:cNvSpPr>
          <p:nvPr/>
        </p:nvSpPr>
        <p:spPr bwMode="auto">
          <a:xfrm>
            <a:off x="7380288" y="6381750"/>
            <a:ext cx="15128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1200" dirty="0">
                <a:solidFill>
                  <a:srgbClr val="FFFFFF"/>
                </a:solidFill>
                <a:ea typeface="ＭＳ Ｐゴシック" charset="0"/>
              </a:rPr>
              <a:t>DR: 90</a:t>
            </a:r>
          </a:p>
        </p:txBody>
      </p:sp>
      <p:pic>
        <p:nvPicPr>
          <p:cNvPr id="2" name="Picture 1"/>
          <p:cNvPicPr>
            <a:picLocks noChangeAspect="1"/>
          </p:cNvPicPr>
          <p:nvPr/>
        </p:nvPicPr>
        <p:blipFill rotWithShape="1">
          <a:blip r:embed="rId3"/>
          <a:srcRect l="4866" t="826" r="50820"/>
          <a:stretch/>
        </p:blipFill>
        <p:spPr>
          <a:xfrm>
            <a:off x="0" y="5778"/>
            <a:ext cx="4444858" cy="6852222"/>
          </a:xfrm>
          <a:prstGeom prst="rect">
            <a:avLst/>
          </a:prstGeom>
        </p:spPr>
      </p:pic>
    </p:spTree>
    <p:extLst>
      <p:ext uri="{BB962C8B-B14F-4D97-AF65-F5344CB8AC3E}">
        <p14:creationId xmlns:p14="http://schemas.microsoft.com/office/powerpoint/2010/main" val="42154344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5888" y="304800"/>
            <a:ext cx="8820150" cy="1143000"/>
          </a:xfrm>
        </p:spPr>
        <p:txBody>
          <a:bodyPr>
            <a:noAutofit/>
          </a:bodyPr>
          <a:lstStyle/>
          <a:p>
            <a:pPr eaLnBrk="1" hangingPunct="1"/>
            <a:r>
              <a:rPr lang="en-US" sz="3200" b="1" dirty="0" smtClean="0">
                <a:latin typeface="Avenir Book"/>
                <a:cs typeface="Avenir Book"/>
              </a:rPr>
              <a:t>BOOSTING YOUR IMMUNITY THROUGH CHIROPRACTIC</a:t>
            </a:r>
          </a:p>
        </p:txBody>
      </p:sp>
      <p:sp>
        <p:nvSpPr>
          <p:cNvPr id="39939" name="Rectangle 3"/>
          <p:cNvSpPr>
            <a:spLocks noGrp="1" noChangeArrowheads="1"/>
          </p:cNvSpPr>
          <p:nvPr>
            <p:ph type="body" sz="half" idx="1"/>
          </p:nvPr>
        </p:nvSpPr>
        <p:spPr>
          <a:xfrm>
            <a:off x="3657600" y="1724024"/>
            <a:ext cx="5465763" cy="5133976"/>
          </a:xfrm>
        </p:spPr>
        <p:txBody>
          <a:bodyPr>
            <a:normAutofit lnSpcReduction="10000"/>
          </a:bodyPr>
          <a:lstStyle/>
          <a:p>
            <a:pPr eaLnBrk="1" hangingPunct="1">
              <a:buFont typeface="Wingdings" pitchFamily="2" charset="2"/>
              <a:buNone/>
            </a:pPr>
            <a:r>
              <a:rPr lang="en-US" altLang="ja-JP" sz="2400" b="1" i="1" dirty="0" smtClean="0">
                <a:latin typeface="Avenir Book"/>
                <a:cs typeface="Avenir Book"/>
              </a:rPr>
              <a:t>	</a:t>
            </a:r>
            <a:r>
              <a:rPr lang="en-US" altLang="ja-JP" sz="2800" b="1" i="1" dirty="0" smtClean="0">
                <a:latin typeface="Avenir Book"/>
                <a:cs typeface="Avenir Book"/>
              </a:rPr>
              <a:t>Chiropractic patients had a </a:t>
            </a:r>
            <a:r>
              <a:rPr lang="en-US" altLang="ja-JP" sz="2800" b="1" i="1" u="sng" dirty="0" smtClean="0">
                <a:solidFill>
                  <a:srgbClr val="C00000"/>
                </a:solidFill>
                <a:latin typeface="Avenir Book"/>
                <a:cs typeface="Avenir Book"/>
              </a:rPr>
              <a:t>200%</a:t>
            </a:r>
            <a:r>
              <a:rPr lang="en-US" altLang="ja-JP" sz="2800" b="1" i="1" u="sng" dirty="0" smtClean="0">
                <a:solidFill>
                  <a:srgbClr val="FF0000"/>
                </a:solidFill>
                <a:latin typeface="Avenir Book"/>
                <a:cs typeface="Avenir Book"/>
              </a:rPr>
              <a:t> </a:t>
            </a:r>
            <a:r>
              <a:rPr lang="en-US" altLang="ja-JP" sz="2800" b="1" i="1" dirty="0" smtClean="0">
                <a:latin typeface="Avenir Book"/>
                <a:cs typeface="Avenir Book"/>
              </a:rPr>
              <a:t>greater immune competence than those who had not received chiropractic and a </a:t>
            </a:r>
            <a:r>
              <a:rPr lang="en-US" altLang="ja-JP" sz="2800" b="1" i="1" u="sng" dirty="0" smtClean="0">
                <a:solidFill>
                  <a:srgbClr val="C00000"/>
                </a:solidFill>
                <a:latin typeface="Avenir Book"/>
                <a:cs typeface="Avenir Book"/>
              </a:rPr>
              <a:t>400%</a:t>
            </a:r>
            <a:r>
              <a:rPr lang="en-US" altLang="ja-JP" sz="2800" b="1" i="1" dirty="0" smtClean="0">
                <a:latin typeface="Avenir Book"/>
                <a:cs typeface="Avenir Book"/>
              </a:rPr>
              <a:t> greater immune competence than those with cancer or other serious diseases.</a:t>
            </a:r>
            <a:r>
              <a:rPr lang="ja-JP" altLang="en-US" sz="2800" b="1" i="1" dirty="0" smtClean="0">
                <a:latin typeface="Avenir Book"/>
                <a:cs typeface="Avenir Book"/>
              </a:rPr>
              <a:t>”</a:t>
            </a:r>
            <a:endParaRPr lang="en-US" altLang="ja-JP" sz="2800" b="1" i="1" dirty="0" smtClean="0">
              <a:latin typeface="Avenir Book"/>
              <a:cs typeface="Avenir Book"/>
            </a:endParaRPr>
          </a:p>
          <a:p>
            <a:pPr eaLnBrk="1" hangingPunct="1">
              <a:buFont typeface="Wingdings" pitchFamily="2" charset="2"/>
              <a:buNone/>
            </a:pPr>
            <a:endParaRPr lang="en-US" altLang="ja-JP" sz="2800" b="1" i="1" dirty="0">
              <a:latin typeface="Avenir Book"/>
              <a:cs typeface="Avenir Book"/>
            </a:endParaRPr>
          </a:p>
          <a:p>
            <a:pPr eaLnBrk="1" hangingPunct="1">
              <a:buFont typeface="Wingdings" pitchFamily="2" charset="2"/>
              <a:buNone/>
            </a:pPr>
            <a:endParaRPr lang="en-US" altLang="ja-JP" sz="1600" b="1" dirty="0" smtClean="0">
              <a:latin typeface="Avenir Book"/>
              <a:cs typeface="Avenir Book"/>
            </a:endParaRPr>
          </a:p>
          <a:p>
            <a:pPr eaLnBrk="1" hangingPunct="1">
              <a:buFont typeface="Wingdings" pitchFamily="2" charset="2"/>
              <a:buNone/>
            </a:pPr>
            <a:endParaRPr lang="en-US" altLang="ja-JP" sz="1600" b="1" dirty="0" smtClean="0">
              <a:latin typeface="Avenir Book"/>
              <a:cs typeface="Avenir Book"/>
            </a:endParaRPr>
          </a:p>
          <a:p>
            <a:pPr eaLnBrk="1" hangingPunct="1">
              <a:buFont typeface="Wingdings" pitchFamily="2" charset="2"/>
              <a:buNone/>
            </a:pPr>
            <a:r>
              <a:rPr lang="en-US" sz="1600" dirty="0" smtClean="0">
                <a:latin typeface="Avenir Book"/>
                <a:cs typeface="Avenir Book"/>
              </a:rPr>
              <a:t>	Dr. Ronald </a:t>
            </a:r>
            <a:r>
              <a:rPr lang="en-US" sz="1600" dirty="0" err="1" smtClean="0">
                <a:latin typeface="Avenir Book"/>
                <a:cs typeface="Avenir Book"/>
              </a:rPr>
              <a:t>Pero</a:t>
            </a:r>
            <a:r>
              <a:rPr lang="en-US" sz="1600" dirty="0" smtClean="0">
                <a:latin typeface="Avenir Book"/>
                <a:cs typeface="Avenir Book"/>
              </a:rPr>
              <a:t>, Ph.D.</a:t>
            </a:r>
          </a:p>
          <a:p>
            <a:pPr eaLnBrk="1" hangingPunct="1">
              <a:buFont typeface="Wingdings" pitchFamily="2" charset="2"/>
              <a:buNone/>
            </a:pPr>
            <a:r>
              <a:rPr lang="en-US" sz="1600" dirty="0" smtClean="0">
                <a:latin typeface="Avenir Book"/>
                <a:cs typeface="Avenir Book"/>
              </a:rPr>
              <a:t>	Chief of Cancer Prevention</a:t>
            </a:r>
          </a:p>
          <a:p>
            <a:pPr eaLnBrk="1" hangingPunct="1">
              <a:buFont typeface="Wingdings" pitchFamily="2" charset="2"/>
              <a:buNone/>
            </a:pPr>
            <a:r>
              <a:rPr lang="en-US" sz="1600" dirty="0" smtClean="0">
                <a:latin typeface="Avenir Book"/>
                <a:cs typeface="Avenir Book"/>
              </a:rPr>
              <a:t>      New York’s Preventive Medicine Institute</a:t>
            </a:r>
          </a:p>
        </p:txBody>
      </p:sp>
      <p:pic>
        <p:nvPicPr>
          <p:cNvPr id="39940" name="Picture 6" descr="C:\Users\Admin\Desktop\healthy-ce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348880"/>
            <a:ext cx="3403893" cy="33255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46696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6" name="Picture 2" descr="C:\Users\Admin\Desktop\brain-immune-system-commun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462"/>
            <a:ext cx="9220200" cy="7053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5668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229600" cy="1143000"/>
          </a:xfrm>
        </p:spPr>
        <p:txBody>
          <a:bodyPr>
            <a:normAutofit fontScale="90000"/>
          </a:bodyPr>
          <a:lstStyle/>
          <a:p>
            <a:r>
              <a:rPr lang="en-CA" b="1" dirty="0" smtClean="0">
                <a:latin typeface="Avenir Book"/>
                <a:cs typeface="Avenir Book"/>
              </a:rPr>
              <a:t>The Wonders Of The Human Body</a:t>
            </a:r>
            <a:endParaRPr lang="en-CA" b="1" dirty="0">
              <a:latin typeface="Avenir Book"/>
              <a:cs typeface="Avenir Book"/>
            </a:endParaRPr>
          </a:p>
        </p:txBody>
      </p:sp>
      <p:sp>
        <p:nvSpPr>
          <p:cNvPr id="3" name="Content Placeholder 2"/>
          <p:cNvSpPr>
            <a:spLocks noGrp="1"/>
          </p:cNvSpPr>
          <p:nvPr>
            <p:ph idx="1"/>
          </p:nvPr>
        </p:nvSpPr>
        <p:spPr>
          <a:xfrm>
            <a:off x="467544" y="2636912"/>
            <a:ext cx="8676456" cy="3777283"/>
          </a:xfrm>
        </p:spPr>
        <p:txBody>
          <a:bodyPr/>
          <a:lstStyle/>
          <a:p>
            <a:r>
              <a:rPr lang="en-CA" b="1" dirty="0" smtClean="0">
                <a:latin typeface="Avenir Book"/>
                <a:cs typeface="Avenir Book"/>
              </a:rPr>
              <a:t>You are composed of </a:t>
            </a:r>
            <a:r>
              <a:rPr lang="en-CA" b="1" dirty="0" smtClean="0">
                <a:solidFill>
                  <a:srgbClr val="FF6600"/>
                </a:solidFill>
                <a:latin typeface="Avenir Book"/>
                <a:cs typeface="Avenir Book"/>
              </a:rPr>
              <a:t>80 trillion </a:t>
            </a:r>
            <a:r>
              <a:rPr lang="en-CA" b="1" dirty="0" smtClean="0">
                <a:latin typeface="Avenir Book"/>
                <a:cs typeface="Avenir Book"/>
              </a:rPr>
              <a:t>cells</a:t>
            </a:r>
          </a:p>
          <a:p>
            <a:r>
              <a:rPr lang="en-CA" b="1" dirty="0" smtClean="0">
                <a:latin typeface="Avenir Book"/>
                <a:cs typeface="Avenir Book"/>
              </a:rPr>
              <a:t>You make a new body </a:t>
            </a:r>
            <a:r>
              <a:rPr lang="en-CA" b="1" dirty="0" smtClean="0">
                <a:solidFill>
                  <a:srgbClr val="FF6600"/>
                </a:solidFill>
                <a:latin typeface="Avenir Book"/>
                <a:cs typeface="Avenir Book"/>
              </a:rPr>
              <a:t>every 7 years</a:t>
            </a:r>
          </a:p>
          <a:p>
            <a:r>
              <a:rPr lang="en-CA" b="1" dirty="0" smtClean="0">
                <a:latin typeface="Avenir Book"/>
                <a:cs typeface="Avenir Book"/>
              </a:rPr>
              <a:t>Your body is designed to </a:t>
            </a:r>
            <a:r>
              <a:rPr lang="en-CA" b="1" dirty="0" smtClean="0">
                <a:solidFill>
                  <a:srgbClr val="FF6600"/>
                </a:solidFill>
                <a:latin typeface="Avenir Book"/>
                <a:cs typeface="Avenir Book"/>
              </a:rPr>
              <a:t>live to 120</a:t>
            </a:r>
          </a:p>
          <a:p>
            <a:r>
              <a:rPr lang="en-CA" b="1" dirty="0" smtClean="0">
                <a:latin typeface="Avenir Book"/>
                <a:cs typeface="Avenir Book"/>
              </a:rPr>
              <a:t>We are dying on average at </a:t>
            </a:r>
            <a:r>
              <a:rPr lang="en-CA" b="1" dirty="0" smtClean="0">
                <a:solidFill>
                  <a:srgbClr val="FF6600"/>
                </a:solidFill>
                <a:latin typeface="Avenir Book"/>
                <a:cs typeface="Avenir Book"/>
              </a:rPr>
              <a:t>age 80</a:t>
            </a:r>
          </a:p>
          <a:p>
            <a:r>
              <a:rPr lang="en-CA" b="1" dirty="0" smtClean="0">
                <a:latin typeface="Avenir Book"/>
                <a:cs typeface="Avenir Book"/>
              </a:rPr>
              <a:t>Cancer is the </a:t>
            </a:r>
            <a:r>
              <a:rPr lang="en-CA" b="1" dirty="0" smtClean="0">
                <a:solidFill>
                  <a:srgbClr val="FF6600"/>
                </a:solidFill>
                <a:latin typeface="Avenir Book"/>
                <a:cs typeface="Avenir Book"/>
              </a:rPr>
              <a:t>leading cause </a:t>
            </a:r>
            <a:r>
              <a:rPr lang="en-CA" b="1" dirty="0" smtClean="0">
                <a:latin typeface="Avenir Book"/>
                <a:cs typeface="Avenir Book"/>
              </a:rPr>
              <a:t>of death today</a:t>
            </a:r>
            <a:endParaRPr lang="en-CA" b="1" dirty="0">
              <a:latin typeface="Avenir Book"/>
              <a:cs typeface="Avenir Book"/>
            </a:endParaRPr>
          </a:p>
        </p:txBody>
      </p:sp>
    </p:spTree>
    <p:extLst>
      <p:ext uri="{BB962C8B-B14F-4D97-AF65-F5344CB8AC3E}">
        <p14:creationId xmlns:p14="http://schemas.microsoft.com/office/powerpoint/2010/main" val="6865520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4173025" y="2163628"/>
            <a:ext cx="450343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25000"/>
              </a:spcBef>
              <a:buClr>
                <a:srgbClr val="FF6600"/>
              </a:buClr>
              <a:defRPr/>
            </a:pPr>
            <a:r>
              <a:rPr lang="en-US" sz="4000" dirty="0">
                <a:latin typeface="Avenir Light"/>
                <a:ea typeface="ＭＳ Ｐゴシック" charset="0"/>
                <a:cs typeface="Arial" pitchFamily="34" charset="0"/>
              </a:rPr>
              <a:t>Coordinates </a:t>
            </a:r>
            <a:r>
              <a:rPr lang="en-US" sz="4000" dirty="0" smtClean="0">
                <a:latin typeface="Avenir Light"/>
                <a:ea typeface="ＭＳ Ｐゴシック" charset="0"/>
                <a:cs typeface="Arial" pitchFamily="34" charset="0"/>
              </a:rPr>
              <a:t>The </a:t>
            </a:r>
            <a:r>
              <a:rPr lang="en-US" sz="4000" dirty="0">
                <a:latin typeface="Avenir Light"/>
                <a:ea typeface="ＭＳ Ｐゴシック" charset="0"/>
                <a:cs typeface="Arial" pitchFamily="34" charset="0"/>
              </a:rPr>
              <a:t>Function </a:t>
            </a:r>
            <a:br>
              <a:rPr lang="en-US" sz="4000" dirty="0">
                <a:latin typeface="Avenir Light"/>
                <a:ea typeface="ＭＳ Ｐゴシック" charset="0"/>
                <a:cs typeface="Arial" pitchFamily="34" charset="0"/>
              </a:rPr>
            </a:br>
            <a:r>
              <a:rPr lang="en-US" sz="4000" dirty="0">
                <a:latin typeface="Avenir Light"/>
                <a:ea typeface="ＭＳ Ｐゴシック" charset="0"/>
                <a:cs typeface="Arial" pitchFamily="34" charset="0"/>
              </a:rPr>
              <a:t>Of </a:t>
            </a:r>
            <a:r>
              <a:rPr lang="en-US" sz="4000" dirty="0">
                <a:solidFill>
                  <a:srgbClr val="C00000"/>
                </a:solidFill>
                <a:latin typeface="Avenir Light"/>
                <a:ea typeface="ＭＳ Ｐゴシック" charset="0"/>
                <a:cs typeface="Arial" pitchFamily="34" charset="0"/>
              </a:rPr>
              <a:t>Every</a:t>
            </a:r>
            <a:r>
              <a:rPr lang="en-US" sz="4000" dirty="0">
                <a:latin typeface="Avenir Light"/>
                <a:ea typeface="ＭＳ Ｐゴシック" charset="0"/>
                <a:cs typeface="Arial" pitchFamily="34" charset="0"/>
              </a:rPr>
              <a:t> Cell, Tissue  And </a:t>
            </a:r>
            <a:br>
              <a:rPr lang="en-US" sz="4000" dirty="0">
                <a:latin typeface="Avenir Light"/>
                <a:ea typeface="ＭＳ Ｐゴシック" charset="0"/>
                <a:cs typeface="Arial" pitchFamily="34" charset="0"/>
              </a:rPr>
            </a:br>
            <a:r>
              <a:rPr lang="en-US" sz="4000" dirty="0">
                <a:latin typeface="Avenir Light"/>
                <a:ea typeface="ＭＳ Ｐゴシック" charset="0"/>
                <a:cs typeface="Arial" pitchFamily="34" charset="0"/>
              </a:rPr>
              <a:t>Organ In The </a:t>
            </a:r>
            <a:br>
              <a:rPr lang="en-US" sz="4000" dirty="0">
                <a:latin typeface="Avenir Light"/>
                <a:ea typeface="ＭＳ Ｐゴシック" charset="0"/>
                <a:cs typeface="Arial" pitchFamily="34" charset="0"/>
              </a:rPr>
            </a:br>
            <a:r>
              <a:rPr lang="en-US" sz="4000" dirty="0">
                <a:latin typeface="Avenir Light"/>
                <a:ea typeface="ＭＳ Ｐゴシック" charset="0"/>
                <a:cs typeface="Arial" pitchFamily="34" charset="0"/>
              </a:rPr>
              <a:t>Body</a:t>
            </a:r>
            <a:r>
              <a:rPr lang="en-US" sz="4000" dirty="0" smtClean="0">
                <a:latin typeface="Avenir Light"/>
                <a:ea typeface="ＭＳ Ｐゴシック" charset="0"/>
                <a:cs typeface="Arial" pitchFamily="34" charset="0"/>
              </a:rPr>
              <a:t>.</a:t>
            </a:r>
            <a:endParaRPr lang="en-US" sz="4000" dirty="0">
              <a:latin typeface="Avenir Light"/>
              <a:ea typeface="ＭＳ Ｐゴシック" charset="0"/>
              <a:cs typeface="Arial" pitchFamily="34" charset="0"/>
            </a:endParaRPr>
          </a:p>
        </p:txBody>
      </p:sp>
      <p:sp>
        <p:nvSpPr>
          <p:cNvPr id="6146" name="Text Box 2"/>
          <p:cNvSpPr txBox="1">
            <a:spLocks noChangeArrowheads="1"/>
          </p:cNvSpPr>
          <p:nvPr/>
        </p:nvSpPr>
        <p:spPr bwMode="auto">
          <a:xfrm>
            <a:off x="3851920" y="407566"/>
            <a:ext cx="513968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3200" b="1" dirty="0" smtClean="0">
                <a:solidFill>
                  <a:srgbClr val="C00000"/>
                </a:solidFill>
                <a:latin typeface="Avenir Light"/>
                <a:ea typeface="ＭＳ Ｐゴシック" charset="0"/>
                <a:cs typeface="Arial" pitchFamily="34" charset="0"/>
              </a:rPr>
              <a:t>HEALTHY </a:t>
            </a:r>
            <a:r>
              <a:rPr lang="en-US" sz="3200" b="1" dirty="0">
                <a:solidFill>
                  <a:srgbClr val="C00000"/>
                </a:solidFill>
                <a:latin typeface="Avenir Light"/>
                <a:ea typeface="ＭＳ Ｐゴシック" charset="0"/>
                <a:cs typeface="Arial" pitchFamily="34" charset="0"/>
              </a:rPr>
              <a:t>NERVOUS SYSTEM</a:t>
            </a:r>
          </a:p>
        </p:txBody>
      </p:sp>
      <p:pic>
        <p:nvPicPr>
          <p:cNvPr id="36868" name="Picture 6" descr="C:\Users\Admin\Desktop\spinal-release.jpg"/>
          <p:cNvPicPr>
            <a:picLocks noChangeAspect="1" noChangeArrowheads="1"/>
          </p:cNvPicPr>
          <p:nvPr/>
        </p:nvPicPr>
        <p:blipFill rotWithShape="1">
          <a:blip r:embed="rId3">
            <a:extLst>
              <a:ext uri="{28A0092B-C50C-407E-A947-70E740481C1C}">
                <a14:useLocalDpi xmlns:a14="http://schemas.microsoft.com/office/drawing/2010/main" val="0"/>
              </a:ext>
            </a:extLst>
          </a:blip>
          <a:srcRect l="11321" t="-1568" r="15993"/>
          <a:stretch/>
        </p:blipFill>
        <p:spPr bwMode="auto">
          <a:xfrm>
            <a:off x="0" y="-107577"/>
            <a:ext cx="3738283" cy="6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18761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7631113" y="6381750"/>
            <a:ext cx="15128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1200">
                <a:solidFill>
                  <a:srgbClr val="FFFFFF"/>
                </a:solidFill>
                <a:ea typeface="ＭＳ Ｐゴシック" charset="0"/>
              </a:rPr>
              <a:t>DR: 122</a:t>
            </a:r>
          </a:p>
        </p:txBody>
      </p:sp>
      <p:pic>
        <p:nvPicPr>
          <p:cNvPr id="440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 y="2924944"/>
            <a:ext cx="9054540"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
          <p:cNvSpPr txBox="1">
            <a:spLocks noChangeArrowheads="1"/>
          </p:cNvSpPr>
          <p:nvPr/>
        </p:nvSpPr>
        <p:spPr bwMode="auto">
          <a:xfrm>
            <a:off x="0" y="260350"/>
            <a:ext cx="8991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ＭＳ Ｐゴシック" charset="-128"/>
              </a:defRPr>
            </a:lvl1pPr>
            <a:lvl2pPr marL="742950" indent="-285750" defTabSz="457200">
              <a:defRPr>
                <a:solidFill>
                  <a:schemeClr val="tx1"/>
                </a:solidFill>
                <a:latin typeface="Arial" charset="0"/>
                <a:ea typeface="ＭＳ Ｐゴシック" charset="-128"/>
              </a:defRPr>
            </a:lvl2pPr>
            <a:lvl3pPr marL="1143000" indent="-228600" defTabSz="457200">
              <a:defRPr>
                <a:solidFill>
                  <a:schemeClr val="tx1"/>
                </a:solidFill>
                <a:latin typeface="Arial" charset="0"/>
                <a:ea typeface="ＭＳ Ｐゴシック" charset="-128"/>
              </a:defRPr>
            </a:lvl3pPr>
            <a:lvl4pPr marL="1600200" indent="-228600" defTabSz="457200">
              <a:defRPr>
                <a:solidFill>
                  <a:schemeClr val="tx1"/>
                </a:solidFill>
                <a:latin typeface="Arial" charset="0"/>
                <a:ea typeface="ＭＳ Ｐゴシック" charset="-128"/>
              </a:defRPr>
            </a:lvl4pPr>
            <a:lvl5pPr marL="2057400" indent="-228600" defTabSz="4572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sz="4000" dirty="0">
                <a:latin typeface="Avenir Light"/>
                <a:cs typeface="Arial" charset="0"/>
              </a:rPr>
              <a:t>Measuring How Your Body Is Truly Functioning?</a:t>
            </a:r>
          </a:p>
        </p:txBody>
      </p:sp>
    </p:spTree>
    <p:extLst>
      <p:ext uri="{BB962C8B-B14F-4D97-AF65-F5344CB8AC3E}">
        <p14:creationId xmlns:p14="http://schemas.microsoft.com/office/powerpoint/2010/main" val="35274058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0629" y="30128"/>
            <a:ext cx="8229600" cy="1295400"/>
          </a:xfrm>
        </p:spPr>
        <p:txBody>
          <a:bodyPr/>
          <a:lstStyle/>
          <a:p>
            <a:pPr eaLnBrk="1" hangingPunct="1"/>
            <a:r>
              <a:rPr lang="en-US" sz="5400" dirty="0" smtClean="0">
                <a:latin typeface="Avenir Light"/>
                <a:cs typeface="Arial" charset="0"/>
              </a:rPr>
              <a:t>Health Care Approach</a:t>
            </a:r>
          </a:p>
        </p:txBody>
      </p:sp>
      <p:sp>
        <p:nvSpPr>
          <p:cNvPr id="18435" name="Rectangle 3"/>
          <p:cNvSpPr>
            <a:spLocks noGrp="1" noChangeArrowheads="1"/>
          </p:cNvSpPr>
          <p:nvPr>
            <p:ph idx="1"/>
          </p:nvPr>
        </p:nvSpPr>
        <p:spPr>
          <a:xfrm>
            <a:off x="0" y="1572895"/>
            <a:ext cx="9188450" cy="1637029"/>
          </a:xfrm>
          <a:extLst>
            <a:ext uri="{909E8E84-426E-40dd-AFC4-6F175D3DCCD1}">
              <a14:hiddenFill xmlns:a14="http://schemas.microsoft.com/office/drawing/2010/main">
                <a:solidFill>
                  <a:schemeClr val="folHlink"/>
                </a:solidFill>
              </a14:hiddenFill>
            </a:ext>
          </a:extLst>
        </p:spPr>
        <p:txBody>
          <a:bodyPr/>
          <a:lstStyle/>
          <a:p>
            <a:pPr algn="ctr" eaLnBrk="1" hangingPunct="1">
              <a:buFont typeface="Wingdings" charset="2"/>
              <a:buNone/>
            </a:pPr>
            <a:r>
              <a:rPr lang="en-US" sz="2400" b="1" dirty="0" smtClean="0"/>
              <a:t>Promote Wellness 	         Prevent Disease		    Fight Disease</a:t>
            </a:r>
          </a:p>
          <a:p>
            <a:pPr eaLnBrk="1" hangingPunct="1">
              <a:buFont typeface="Wingdings" charset="2"/>
              <a:buNone/>
            </a:pPr>
            <a:endParaRPr lang="en-US" sz="3600" b="1" dirty="0" smtClean="0"/>
          </a:p>
        </p:txBody>
      </p:sp>
      <p:sp>
        <p:nvSpPr>
          <p:cNvPr id="18436" name="Text Box 4"/>
          <p:cNvSpPr txBox="1">
            <a:spLocks noChangeArrowheads="1"/>
          </p:cNvSpPr>
          <p:nvPr/>
        </p:nvSpPr>
        <p:spPr bwMode="auto">
          <a:xfrm>
            <a:off x="152400" y="5067300"/>
            <a:ext cx="88392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sz="3200" b="1" dirty="0">
                <a:latin typeface="Avenir Light"/>
              </a:rPr>
              <a:t>Which do you want for you and your family?</a:t>
            </a:r>
          </a:p>
          <a:p>
            <a:pPr algn="ctr" eaLnBrk="1" hangingPunct="1"/>
            <a:endParaRPr lang="en-US" sz="1600" b="1" dirty="0">
              <a:solidFill>
                <a:srgbClr val="C00000"/>
              </a:solidFill>
            </a:endParaRPr>
          </a:p>
        </p:txBody>
      </p:sp>
      <p:grpSp>
        <p:nvGrpSpPr>
          <p:cNvPr id="18437" name="Group 5"/>
          <p:cNvGrpSpPr>
            <a:grpSpLocks/>
          </p:cNvGrpSpPr>
          <p:nvPr/>
        </p:nvGrpSpPr>
        <p:grpSpPr bwMode="auto">
          <a:xfrm>
            <a:off x="228600" y="2514600"/>
            <a:ext cx="8763000" cy="2251075"/>
            <a:chOff x="96" y="1536"/>
            <a:chExt cx="5040" cy="1945"/>
          </a:xfrm>
        </p:grpSpPr>
        <p:sp>
          <p:nvSpPr>
            <p:cNvPr id="71686" name="Text Box 6"/>
            <p:cNvSpPr txBox="1">
              <a:spLocks noChangeArrowheads="1"/>
            </p:cNvSpPr>
            <p:nvPr/>
          </p:nvSpPr>
          <p:spPr bwMode="auto">
            <a:xfrm>
              <a:off x="336" y="1920"/>
              <a:ext cx="1104"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endParaRPr lang="en-CA" dirty="0">
                <a:ea typeface="ＭＳ Ｐゴシック" charset="0"/>
              </a:endParaRPr>
            </a:p>
          </p:txBody>
        </p:sp>
        <p:sp>
          <p:nvSpPr>
            <p:cNvPr id="71687" name="Text Box 7"/>
            <p:cNvSpPr txBox="1">
              <a:spLocks noChangeArrowheads="1"/>
            </p:cNvSpPr>
            <p:nvPr/>
          </p:nvSpPr>
          <p:spPr bwMode="auto">
            <a:xfrm>
              <a:off x="96" y="1872"/>
              <a:ext cx="720" cy="1387"/>
            </a:xfrm>
            <a:prstGeom prst="rect">
              <a:avLst/>
            </a:prstGeom>
            <a:solidFill>
              <a:srgbClr val="2BB94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endParaRPr lang="en-US" dirty="0">
                <a:ea typeface="ＭＳ Ｐゴシック" charset="0"/>
              </a:endParaRPr>
            </a:p>
            <a:p>
              <a:pPr eaLnBrk="1" hangingPunct="1">
                <a:spcBef>
                  <a:spcPct val="50000"/>
                </a:spcBef>
                <a:defRPr/>
              </a:pPr>
              <a:endParaRPr lang="en-US" dirty="0">
                <a:ea typeface="ＭＳ Ｐゴシック" charset="0"/>
              </a:endParaRPr>
            </a:p>
            <a:p>
              <a:pPr eaLnBrk="1" hangingPunct="1">
                <a:spcBef>
                  <a:spcPct val="50000"/>
                </a:spcBef>
                <a:defRPr/>
              </a:pPr>
              <a:endParaRPr lang="en-US" dirty="0">
                <a:ea typeface="ＭＳ Ｐゴシック" charset="0"/>
              </a:endParaRPr>
            </a:p>
            <a:p>
              <a:pPr eaLnBrk="1" hangingPunct="1">
                <a:spcBef>
                  <a:spcPct val="50000"/>
                </a:spcBef>
                <a:defRPr/>
              </a:pPr>
              <a:endParaRPr lang="en-US" dirty="0">
                <a:ea typeface="ＭＳ Ｐゴシック" charset="0"/>
              </a:endParaRPr>
            </a:p>
          </p:txBody>
        </p:sp>
        <p:sp>
          <p:nvSpPr>
            <p:cNvPr id="71688" name="Text Box 8"/>
            <p:cNvSpPr txBox="1">
              <a:spLocks noChangeArrowheads="1"/>
            </p:cNvSpPr>
            <p:nvPr/>
          </p:nvSpPr>
          <p:spPr bwMode="auto">
            <a:xfrm>
              <a:off x="1536" y="1872"/>
              <a:ext cx="720" cy="138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endParaRPr lang="en-US" dirty="0">
                <a:solidFill>
                  <a:srgbClr val="0A0A10"/>
                </a:solidFill>
                <a:ea typeface="ＭＳ Ｐゴシック" charset="0"/>
              </a:endParaRPr>
            </a:p>
            <a:p>
              <a:pPr algn="ctr" eaLnBrk="1" hangingPunct="1">
                <a:spcBef>
                  <a:spcPct val="50000"/>
                </a:spcBef>
                <a:defRPr/>
              </a:pPr>
              <a:endParaRPr lang="en-US" dirty="0">
                <a:solidFill>
                  <a:srgbClr val="0A0A10"/>
                </a:solidFill>
                <a:ea typeface="ＭＳ Ｐゴシック" charset="0"/>
              </a:endParaRPr>
            </a:p>
            <a:p>
              <a:pPr algn="ctr" eaLnBrk="1" hangingPunct="1">
                <a:spcBef>
                  <a:spcPct val="50000"/>
                </a:spcBef>
                <a:defRPr/>
              </a:pPr>
              <a:endParaRPr lang="en-US" dirty="0">
                <a:solidFill>
                  <a:srgbClr val="0A0A10"/>
                </a:solidFill>
                <a:ea typeface="ＭＳ Ｐゴシック" charset="0"/>
              </a:endParaRPr>
            </a:p>
            <a:p>
              <a:pPr algn="ctr" eaLnBrk="1" hangingPunct="1">
                <a:spcBef>
                  <a:spcPct val="50000"/>
                </a:spcBef>
                <a:defRPr/>
              </a:pPr>
              <a:endParaRPr lang="en-US" dirty="0">
                <a:solidFill>
                  <a:srgbClr val="0A0A10"/>
                </a:solidFill>
                <a:ea typeface="ＭＳ Ｐゴシック" charset="0"/>
              </a:endParaRPr>
            </a:p>
          </p:txBody>
        </p:sp>
        <p:sp>
          <p:nvSpPr>
            <p:cNvPr id="71689" name="Text Box 9"/>
            <p:cNvSpPr txBox="1">
              <a:spLocks noChangeArrowheads="1"/>
            </p:cNvSpPr>
            <p:nvPr/>
          </p:nvSpPr>
          <p:spPr bwMode="auto">
            <a:xfrm>
              <a:off x="2976" y="1872"/>
              <a:ext cx="720" cy="1387"/>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endParaRPr lang="en-US" dirty="0">
                <a:ea typeface="ＭＳ Ｐゴシック" charset="0"/>
              </a:endParaRPr>
            </a:p>
            <a:p>
              <a:pPr eaLnBrk="1" hangingPunct="1">
                <a:spcBef>
                  <a:spcPct val="50000"/>
                </a:spcBef>
                <a:defRPr/>
              </a:pPr>
              <a:endParaRPr lang="en-US" dirty="0">
                <a:ea typeface="ＭＳ Ｐゴシック" charset="0"/>
              </a:endParaRPr>
            </a:p>
            <a:p>
              <a:pPr eaLnBrk="1" hangingPunct="1">
                <a:spcBef>
                  <a:spcPct val="50000"/>
                </a:spcBef>
                <a:defRPr/>
              </a:pPr>
              <a:endParaRPr lang="en-US" dirty="0">
                <a:ea typeface="ＭＳ Ｐゴシック" charset="0"/>
              </a:endParaRPr>
            </a:p>
            <a:p>
              <a:pPr eaLnBrk="1" hangingPunct="1">
                <a:spcBef>
                  <a:spcPct val="50000"/>
                </a:spcBef>
                <a:defRPr/>
              </a:pPr>
              <a:endParaRPr lang="en-US" dirty="0">
                <a:ea typeface="ＭＳ Ｐゴシック" charset="0"/>
              </a:endParaRPr>
            </a:p>
          </p:txBody>
        </p:sp>
        <p:sp>
          <p:nvSpPr>
            <p:cNvPr id="71690" name="Text Box 10"/>
            <p:cNvSpPr txBox="1">
              <a:spLocks noChangeArrowheads="1"/>
            </p:cNvSpPr>
            <p:nvPr/>
          </p:nvSpPr>
          <p:spPr bwMode="auto">
            <a:xfrm>
              <a:off x="4416" y="1872"/>
              <a:ext cx="720" cy="1387"/>
            </a:xfrm>
            <a:prstGeom prst="rect">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endParaRPr lang="en-US" dirty="0">
                <a:ea typeface="ＭＳ Ｐゴシック" charset="0"/>
              </a:endParaRPr>
            </a:p>
            <a:p>
              <a:pPr eaLnBrk="1" hangingPunct="1">
                <a:spcBef>
                  <a:spcPct val="50000"/>
                </a:spcBef>
                <a:defRPr/>
              </a:pPr>
              <a:endParaRPr lang="en-US" dirty="0">
                <a:ea typeface="ＭＳ Ｐゴシック" charset="0"/>
              </a:endParaRPr>
            </a:p>
            <a:p>
              <a:pPr eaLnBrk="1" hangingPunct="1">
                <a:spcBef>
                  <a:spcPct val="50000"/>
                </a:spcBef>
                <a:defRPr/>
              </a:pPr>
              <a:endParaRPr lang="en-US" dirty="0">
                <a:ea typeface="ＭＳ Ｐゴシック" charset="0"/>
              </a:endParaRPr>
            </a:p>
            <a:p>
              <a:pPr eaLnBrk="1" hangingPunct="1">
                <a:spcBef>
                  <a:spcPct val="50000"/>
                </a:spcBef>
                <a:defRPr/>
              </a:pPr>
              <a:endParaRPr lang="en-US" dirty="0">
                <a:ea typeface="ＭＳ Ｐゴシック" charset="0"/>
              </a:endParaRPr>
            </a:p>
          </p:txBody>
        </p:sp>
        <p:sp>
          <p:nvSpPr>
            <p:cNvPr id="71692" name="Text Box 12"/>
            <p:cNvSpPr txBox="1">
              <a:spLocks noChangeArrowheads="1"/>
            </p:cNvSpPr>
            <p:nvPr/>
          </p:nvSpPr>
          <p:spPr bwMode="auto">
            <a:xfrm>
              <a:off x="816" y="1872"/>
              <a:ext cx="719" cy="1387"/>
            </a:xfrm>
            <a:prstGeom prst="rect">
              <a:avLst/>
            </a:prstGeom>
            <a:gradFill rotWithShape="0">
              <a:gsLst>
                <a:gs pos="0">
                  <a:srgbClr val="2BB943"/>
                </a:gs>
                <a:gs pos="100000">
                  <a:srgbClr val="FF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endParaRPr lang="en-US" dirty="0">
                <a:ea typeface="ＭＳ Ｐゴシック" charset="0"/>
              </a:endParaRPr>
            </a:p>
            <a:p>
              <a:pPr eaLnBrk="1" hangingPunct="1">
                <a:spcBef>
                  <a:spcPct val="50000"/>
                </a:spcBef>
                <a:defRPr/>
              </a:pPr>
              <a:endParaRPr lang="en-US" dirty="0">
                <a:ea typeface="ＭＳ Ｐゴシック" charset="0"/>
              </a:endParaRPr>
            </a:p>
            <a:p>
              <a:pPr eaLnBrk="1" hangingPunct="1">
                <a:spcBef>
                  <a:spcPct val="50000"/>
                </a:spcBef>
                <a:defRPr/>
              </a:pPr>
              <a:endParaRPr lang="en-US" dirty="0">
                <a:ea typeface="ＭＳ Ｐゴシック" charset="0"/>
              </a:endParaRPr>
            </a:p>
            <a:p>
              <a:pPr eaLnBrk="1" hangingPunct="1">
                <a:spcBef>
                  <a:spcPct val="50000"/>
                </a:spcBef>
                <a:defRPr/>
              </a:pPr>
              <a:endParaRPr lang="en-US" dirty="0">
                <a:ea typeface="ＭＳ Ｐゴシック" charset="0"/>
              </a:endParaRPr>
            </a:p>
          </p:txBody>
        </p:sp>
        <p:sp>
          <p:nvSpPr>
            <p:cNvPr id="71693" name="Text Box 13"/>
            <p:cNvSpPr txBox="1">
              <a:spLocks noChangeArrowheads="1"/>
            </p:cNvSpPr>
            <p:nvPr/>
          </p:nvSpPr>
          <p:spPr bwMode="auto">
            <a:xfrm>
              <a:off x="2256" y="1872"/>
              <a:ext cx="719" cy="1387"/>
            </a:xfrm>
            <a:prstGeom prst="rect">
              <a:avLst/>
            </a:prstGeom>
            <a:gradFill rotWithShape="0">
              <a:gsLst>
                <a:gs pos="0">
                  <a:srgbClr val="FFFF00"/>
                </a:gs>
                <a:gs pos="100000">
                  <a:srgbClr val="FF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endParaRPr lang="en-US" dirty="0">
                <a:solidFill>
                  <a:srgbClr val="0A0A10"/>
                </a:solidFill>
                <a:ea typeface="ＭＳ Ｐゴシック" charset="0"/>
              </a:endParaRPr>
            </a:p>
            <a:p>
              <a:pPr algn="ctr" eaLnBrk="1" hangingPunct="1">
                <a:spcBef>
                  <a:spcPct val="50000"/>
                </a:spcBef>
                <a:defRPr/>
              </a:pPr>
              <a:endParaRPr lang="en-US" dirty="0">
                <a:solidFill>
                  <a:srgbClr val="0A0A10"/>
                </a:solidFill>
                <a:ea typeface="ＭＳ Ｐゴシック" charset="0"/>
              </a:endParaRPr>
            </a:p>
            <a:p>
              <a:pPr algn="ctr" eaLnBrk="1" hangingPunct="1">
                <a:spcBef>
                  <a:spcPct val="50000"/>
                </a:spcBef>
                <a:defRPr/>
              </a:pPr>
              <a:endParaRPr lang="en-US" dirty="0">
                <a:solidFill>
                  <a:srgbClr val="0A0A10"/>
                </a:solidFill>
                <a:ea typeface="ＭＳ Ｐゴシック" charset="0"/>
              </a:endParaRPr>
            </a:p>
            <a:p>
              <a:pPr algn="ctr" eaLnBrk="1" hangingPunct="1">
                <a:spcBef>
                  <a:spcPct val="50000"/>
                </a:spcBef>
                <a:defRPr/>
              </a:pPr>
              <a:endParaRPr lang="en-US" dirty="0">
                <a:solidFill>
                  <a:srgbClr val="0A0A10"/>
                </a:solidFill>
                <a:ea typeface="ＭＳ Ｐゴシック" charset="0"/>
              </a:endParaRPr>
            </a:p>
          </p:txBody>
        </p:sp>
        <p:sp>
          <p:nvSpPr>
            <p:cNvPr id="71694" name="Text Box 14"/>
            <p:cNvSpPr txBox="1">
              <a:spLocks noChangeArrowheads="1"/>
            </p:cNvSpPr>
            <p:nvPr/>
          </p:nvSpPr>
          <p:spPr bwMode="auto">
            <a:xfrm>
              <a:off x="3696" y="1872"/>
              <a:ext cx="768" cy="1387"/>
            </a:xfrm>
            <a:prstGeom prst="rect">
              <a:avLst/>
            </a:prstGeom>
            <a:gradFill rotWithShape="0">
              <a:gsLst>
                <a:gs pos="0">
                  <a:srgbClr val="FF9900"/>
                </a:gs>
                <a:gs pos="100000">
                  <a:srgbClr val="CC33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endParaRPr lang="en-US" dirty="0">
                <a:ea typeface="ＭＳ Ｐゴシック" charset="0"/>
              </a:endParaRPr>
            </a:p>
            <a:p>
              <a:pPr eaLnBrk="1" hangingPunct="1">
                <a:spcBef>
                  <a:spcPct val="50000"/>
                </a:spcBef>
                <a:defRPr/>
              </a:pPr>
              <a:endParaRPr lang="en-US" dirty="0">
                <a:ea typeface="ＭＳ Ｐゴシック" charset="0"/>
              </a:endParaRPr>
            </a:p>
            <a:p>
              <a:pPr eaLnBrk="1" hangingPunct="1">
                <a:spcBef>
                  <a:spcPct val="50000"/>
                </a:spcBef>
                <a:defRPr/>
              </a:pPr>
              <a:endParaRPr lang="en-US" dirty="0">
                <a:ea typeface="ＭＳ Ｐゴシック" charset="0"/>
              </a:endParaRPr>
            </a:p>
            <a:p>
              <a:pPr eaLnBrk="1" hangingPunct="1">
                <a:spcBef>
                  <a:spcPct val="50000"/>
                </a:spcBef>
                <a:defRPr/>
              </a:pPr>
              <a:endParaRPr lang="en-US" dirty="0">
                <a:ea typeface="ＭＳ Ｐゴシック" charset="0"/>
              </a:endParaRPr>
            </a:p>
          </p:txBody>
        </p:sp>
        <p:sp>
          <p:nvSpPr>
            <p:cNvPr id="71695" name="Text Box 15"/>
            <p:cNvSpPr txBox="1">
              <a:spLocks noChangeArrowheads="1"/>
            </p:cNvSpPr>
            <p:nvPr/>
          </p:nvSpPr>
          <p:spPr bwMode="auto">
            <a:xfrm>
              <a:off x="3792" y="2640"/>
              <a:ext cx="1344"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en-US" dirty="0">
                  <a:ea typeface="ＭＳ Ｐゴシック" charset="0"/>
                </a:rPr>
                <a:t>Traditional Medicine</a:t>
              </a:r>
            </a:p>
          </p:txBody>
        </p:sp>
        <p:sp>
          <p:nvSpPr>
            <p:cNvPr id="71696" name="Text Box 16"/>
            <p:cNvSpPr txBox="1">
              <a:spLocks noChangeArrowheads="1"/>
            </p:cNvSpPr>
            <p:nvPr/>
          </p:nvSpPr>
          <p:spPr bwMode="auto">
            <a:xfrm>
              <a:off x="144" y="2160"/>
              <a:ext cx="960"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dirty="0">
                  <a:solidFill>
                    <a:srgbClr val="0A0A10"/>
                  </a:solidFill>
                  <a:ea typeface="ＭＳ Ｐゴシック" charset="0"/>
                </a:rPr>
                <a:t>Optimal  Health</a:t>
              </a:r>
            </a:p>
          </p:txBody>
        </p:sp>
        <p:sp>
          <p:nvSpPr>
            <p:cNvPr id="71697" name="Text Box 17"/>
            <p:cNvSpPr txBox="1">
              <a:spLocks noChangeArrowheads="1"/>
            </p:cNvSpPr>
            <p:nvPr/>
          </p:nvSpPr>
          <p:spPr bwMode="auto">
            <a:xfrm>
              <a:off x="3936" y="2208"/>
              <a:ext cx="1055"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dirty="0">
                  <a:solidFill>
                    <a:srgbClr val="0A0A10"/>
                  </a:solidFill>
                  <a:ea typeface="ＭＳ Ｐゴシック" charset="0"/>
                </a:rPr>
                <a:t>Poor Health</a:t>
              </a:r>
            </a:p>
          </p:txBody>
        </p:sp>
        <p:sp>
          <p:nvSpPr>
            <p:cNvPr id="71698" name="Text Box 18"/>
            <p:cNvSpPr txBox="1">
              <a:spLocks noChangeArrowheads="1"/>
            </p:cNvSpPr>
            <p:nvPr/>
          </p:nvSpPr>
          <p:spPr bwMode="auto">
            <a:xfrm>
              <a:off x="1200" y="2160"/>
              <a:ext cx="961"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dirty="0">
                  <a:solidFill>
                    <a:srgbClr val="0A0A10"/>
                  </a:solidFill>
                  <a:ea typeface="ＭＳ Ｐゴシック" charset="0"/>
                </a:rPr>
                <a:t>Average Health</a:t>
              </a:r>
            </a:p>
          </p:txBody>
        </p:sp>
        <p:sp>
          <p:nvSpPr>
            <p:cNvPr id="71699" name="Text Box 19"/>
            <p:cNvSpPr txBox="1">
              <a:spLocks noChangeArrowheads="1"/>
            </p:cNvSpPr>
            <p:nvPr/>
          </p:nvSpPr>
          <p:spPr bwMode="auto">
            <a:xfrm>
              <a:off x="2400" y="2160"/>
              <a:ext cx="961"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dirty="0">
                  <a:solidFill>
                    <a:srgbClr val="0A0A10"/>
                  </a:solidFill>
                  <a:ea typeface="ＭＳ Ｐゴシック" charset="0"/>
                </a:rPr>
                <a:t>Declining Health</a:t>
              </a:r>
            </a:p>
          </p:txBody>
        </p:sp>
        <p:sp>
          <p:nvSpPr>
            <p:cNvPr id="71700" name="Text Box 20"/>
            <p:cNvSpPr txBox="1">
              <a:spLocks noChangeArrowheads="1"/>
            </p:cNvSpPr>
            <p:nvPr/>
          </p:nvSpPr>
          <p:spPr bwMode="auto">
            <a:xfrm>
              <a:off x="1824" y="1536"/>
              <a:ext cx="1727"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b="1" dirty="0">
                  <a:ea typeface="ＭＳ Ｐゴシック" charset="0"/>
                </a:rPr>
                <a:t>Pre-Cancerous State</a:t>
              </a:r>
            </a:p>
          </p:txBody>
        </p:sp>
        <p:sp>
          <p:nvSpPr>
            <p:cNvPr id="71701" name="Text Box 21"/>
            <p:cNvSpPr txBox="1">
              <a:spLocks noChangeArrowheads="1"/>
            </p:cNvSpPr>
            <p:nvPr/>
          </p:nvSpPr>
          <p:spPr bwMode="auto">
            <a:xfrm>
              <a:off x="3792" y="1536"/>
              <a:ext cx="864" cy="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b="1" dirty="0">
                  <a:ea typeface="ＭＳ Ｐゴシック" charset="0"/>
                </a:rPr>
                <a:t>Cancer</a:t>
              </a:r>
            </a:p>
            <a:p>
              <a:pPr eaLnBrk="1" hangingPunct="1">
                <a:spcBef>
                  <a:spcPct val="50000"/>
                </a:spcBef>
                <a:defRPr/>
              </a:pPr>
              <a:endParaRPr lang="en-US" b="1" dirty="0">
                <a:ea typeface="ＭＳ Ｐゴシック" charset="0"/>
              </a:endParaRPr>
            </a:p>
          </p:txBody>
        </p:sp>
        <p:sp>
          <p:nvSpPr>
            <p:cNvPr id="71691" name="Rectangle 11"/>
            <p:cNvSpPr>
              <a:spLocks noChangeArrowheads="1"/>
            </p:cNvSpPr>
            <p:nvPr/>
          </p:nvSpPr>
          <p:spPr bwMode="auto">
            <a:xfrm>
              <a:off x="3646" y="1572"/>
              <a:ext cx="44" cy="190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ea typeface="ＭＳ Ｐゴシック" charset="0"/>
              </a:endParaRPr>
            </a:p>
          </p:txBody>
        </p:sp>
      </p:grpSp>
      <p:cxnSp>
        <p:nvCxnSpPr>
          <p:cNvPr id="3" name="Straight Arrow Connector 2"/>
          <p:cNvCxnSpPr/>
          <p:nvPr/>
        </p:nvCxnSpPr>
        <p:spPr>
          <a:xfrm flipV="1">
            <a:off x="2915816" y="1763608"/>
            <a:ext cx="648072" cy="9208"/>
          </a:xfrm>
          <a:prstGeom prst="straightConnector1">
            <a:avLst/>
          </a:prstGeom>
          <a:ln w="5080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6084168" y="1772816"/>
            <a:ext cx="676987" cy="9208"/>
          </a:xfrm>
          <a:prstGeom prst="straightConnector1">
            <a:avLst/>
          </a:prstGeom>
          <a:ln w="5080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0810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6104" y="37330"/>
            <a:ext cx="1440160" cy="137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 Box 5"/>
          <p:cNvSpPr txBox="1">
            <a:spLocks noChangeArrowheads="1"/>
          </p:cNvSpPr>
          <p:nvPr/>
        </p:nvSpPr>
        <p:spPr bwMode="auto">
          <a:xfrm>
            <a:off x="6096000" y="5029200"/>
            <a:ext cx="40386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ts val="0"/>
              </a:spcBef>
              <a:defRPr/>
            </a:pPr>
            <a:r>
              <a:rPr lang="en-US" sz="2800" b="1" dirty="0">
                <a:ea typeface="ＭＳ Ｐゴシック" charset="0"/>
              </a:rPr>
              <a:t>THINK WELL</a:t>
            </a:r>
          </a:p>
          <a:p>
            <a:pPr>
              <a:spcBef>
                <a:spcPts val="0"/>
              </a:spcBef>
              <a:defRPr/>
            </a:pPr>
            <a:r>
              <a:rPr lang="en-US" sz="2000" b="1" dirty="0">
                <a:ea typeface="ＭＳ Ｐゴシック" charset="0"/>
              </a:rPr>
              <a:t>{EMOTIONAL}</a:t>
            </a:r>
          </a:p>
          <a:p>
            <a:pPr>
              <a:spcBef>
                <a:spcPts val="0"/>
              </a:spcBef>
              <a:defRPr/>
            </a:pPr>
            <a:r>
              <a:rPr lang="en-US" sz="1400" dirty="0">
                <a:ea typeface="ＭＳ Ｐゴシック" charset="0"/>
              </a:rPr>
              <a:t>Stress, Fatigue &amp; Sleep</a:t>
            </a:r>
          </a:p>
          <a:p>
            <a:pPr>
              <a:spcBef>
                <a:spcPts val="0"/>
              </a:spcBef>
              <a:defRPr/>
            </a:pPr>
            <a:endParaRPr lang="en-US" sz="2800" b="1" dirty="0">
              <a:ea typeface="ＭＳ Ｐゴシック" charset="0"/>
            </a:endParaRPr>
          </a:p>
        </p:txBody>
      </p:sp>
      <p:sp>
        <p:nvSpPr>
          <p:cNvPr id="62467" name="Text Box 3"/>
          <p:cNvSpPr txBox="1">
            <a:spLocks noChangeArrowheads="1"/>
          </p:cNvSpPr>
          <p:nvPr/>
        </p:nvSpPr>
        <p:spPr bwMode="auto">
          <a:xfrm>
            <a:off x="477838" y="1266825"/>
            <a:ext cx="3033712"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b="1" dirty="0">
                <a:ea typeface="ＭＳ Ｐゴシック" charset="0"/>
              </a:rPr>
              <a:t>BE FIT</a:t>
            </a:r>
            <a:br>
              <a:rPr lang="en-US" sz="3200" b="1" dirty="0">
                <a:ea typeface="ＭＳ Ｐゴシック" charset="0"/>
              </a:rPr>
            </a:br>
            <a:r>
              <a:rPr lang="en-US" sz="2400" b="1" dirty="0">
                <a:ea typeface="ＭＳ Ｐゴシック" charset="0"/>
              </a:rPr>
              <a:t>{PHYSICAL}</a:t>
            </a:r>
            <a:br>
              <a:rPr lang="en-US" sz="2400" b="1" dirty="0">
                <a:ea typeface="ＭＳ Ｐゴシック" charset="0"/>
              </a:rPr>
            </a:br>
            <a:r>
              <a:rPr lang="en-US" dirty="0">
                <a:ea typeface="ＭＳ Ｐゴシック" charset="0"/>
              </a:rPr>
              <a:t>Exercise </a:t>
            </a:r>
            <a:br>
              <a:rPr lang="en-US" dirty="0">
                <a:ea typeface="ＭＳ Ｐゴシック" charset="0"/>
              </a:rPr>
            </a:br>
            <a:r>
              <a:rPr lang="en-US" dirty="0">
                <a:ea typeface="ＭＳ Ｐゴシック" charset="0"/>
              </a:rPr>
              <a:t>Proper Posture</a:t>
            </a:r>
          </a:p>
          <a:p>
            <a:pPr>
              <a:spcBef>
                <a:spcPct val="50000"/>
              </a:spcBef>
              <a:defRPr/>
            </a:pPr>
            <a:endParaRPr lang="en-US" sz="3200" b="1" dirty="0">
              <a:ea typeface="ＭＳ Ｐゴシック" charset="0"/>
            </a:endParaRPr>
          </a:p>
          <a:p>
            <a:pPr>
              <a:spcBef>
                <a:spcPct val="50000"/>
              </a:spcBef>
              <a:defRPr/>
            </a:pPr>
            <a:endParaRPr lang="en-US" sz="3600" b="1" dirty="0">
              <a:ea typeface="ＭＳ Ｐゴシック" charset="0"/>
            </a:endParaRPr>
          </a:p>
        </p:txBody>
      </p:sp>
      <p:sp>
        <p:nvSpPr>
          <p:cNvPr id="62468" name="Text Box 4"/>
          <p:cNvSpPr txBox="1">
            <a:spLocks noChangeArrowheads="1"/>
          </p:cNvSpPr>
          <p:nvPr/>
        </p:nvSpPr>
        <p:spPr bwMode="auto">
          <a:xfrm>
            <a:off x="4876800" y="1255713"/>
            <a:ext cx="3810000" cy="277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4488" indent="-173038">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defRPr/>
            </a:pPr>
            <a:r>
              <a:rPr lang="en-US" sz="3200" b="1" dirty="0" smtClean="0"/>
              <a:t>EAT RIGHT</a:t>
            </a:r>
          </a:p>
          <a:p>
            <a:pPr algn="r">
              <a:defRPr/>
            </a:pPr>
            <a:r>
              <a:rPr lang="en-US" b="1" dirty="0" smtClean="0"/>
              <a:t>{NUTRITION}</a:t>
            </a:r>
            <a:r>
              <a:rPr lang="en-US" sz="1200" b="1" dirty="0" smtClean="0"/>
              <a:t>  </a:t>
            </a:r>
          </a:p>
          <a:p>
            <a:pPr algn="r">
              <a:defRPr/>
            </a:pPr>
            <a:r>
              <a:rPr lang="en-US" sz="2000" dirty="0" smtClean="0"/>
              <a:t>Supplementation  </a:t>
            </a:r>
          </a:p>
          <a:p>
            <a:pPr algn="r">
              <a:defRPr/>
            </a:pPr>
            <a:r>
              <a:rPr lang="en-US" sz="2000" dirty="0" smtClean="0"/>
              <a:t>Detoxification</a:t>
            </a:r>
          </a:p>
          <a:p>
            <a:pPr algn="r">
              <a:defRPr/>
            </a:pPr>
            <a:r>
              <a:rPr lang="en-US" sz="2000" dirty="0" smtClean="0"/>
              <a:t>Body</a:t>
            </a:r>
            <a:r>
              <a:rPr lang="ja-JP" altLang="en-US" sz="2000" dirty="0" smtClean="0"/>
              <a:t>’</a:t>
            </a:r>
            <a:r>
              <a:rPr lang="en-US" altLang="ja-JP" sz="2000" dirty="0" smtClean="0"/>
              <a:t>s PH</a:t>
            </a:r>
          </a:p>
          <a:p>
            <a:pPr algn="r">
              <a:spcBef>
                <a:spcPct val="50000"/>
              </a:spcBef>
              <a:defRPr/>
            </a:pPr>
            <a:endParaRPr lang="en-US" sz="3600" b="1" dirty="0" smtClean="0"/>
          </a:p>
        </p:txBody>
      </p:sp>
      <p:sp>
        <p:nvSpPr>
          <p:cNvPr id="28677" name="TextBox 1"/>
          <p:cNvSpPr txBox="1">
            <a:spLocks noChangeArrowheads="1"/>
          </p:cNvSpPr>
          <p:nvPr/>
        </p:nvSpPr>
        <p:spPr bwMode="auto">
          <a:xfrm>
            <a:off x="749212" y="152400"/>
            <a:ext cx="72791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4800" dirty="0">
                <a:latin typeface="Avenir Light"/>
              </a:rPr>
              <a:t>4 DIMENSIONAL MODEL</a:t>
            </a:r>
          </a:p>
        </p:txBody>
      </p:sp>
      <p:sp>
        <p:nvSpPr>
          <p:cNvPr id="10" name="Text Box 5"/>
          <p:cNvSpPr txBox="1">
            <a:spLocks noChangeArrowheads="1"/>
          </p:cNvSpPr>
          <p:nvPr/>
        </p:nvSpPr>
        <p:spPr bwMode="auto">
          <a:xfrm>
            <a:off x="-1101725" y="5111750"/>
            <a:ext cx="40386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ts val="0"/>
              </a:spcBef>
              <a:defRPr/>
            </a:pPr>
            <a:r>
              <a:rPr lang="en-US" sz="2800" b="1" dirty="0">
                <a:ea typeface="ＭＳ Ｐゴシック" charset="0"/>
              </a:rPr>
              <a:t>GET ADJUSTED </a:t>
            </a:r>
            <a:br>
              <a:rPr lang="en-US" sz="2800" b="1" dirty="0">
                <a:ea typeface="ＭＳ Ｐゴシック" charset="0"/>
              </a:rPr>
            </a:br>
            <a:r>
              <a:rPr lang="en-US" sz="1600" b="1" dirty="0">
                <a:ea typeface="ＭＳ Ｐゴシック" charset="0"/>
              </a:rPr>
              <a:t>{CHIROPRACTIC}</a:t>
            </a:r>
          </a:p>
          <a:p>
            <a:pPr algn="r">
              <a:spcBef>
                <a:spcPts val="0"/>
              </a:spcBef>
              <a:defRPr/>
            </a:pPr>
            <a:r>
              <a:rPr lang="en-US" sz="1600" dirty="0">
                <a:ea typeface="ＭＳ Ｐゴシック" charset="0"/>
              </a:rPr>
              <a:t>G.A.P.</a:t>
            </a:r>
            <a:endParaRPr lang="en-US" sz="1100" dirty="0">
              <a:ea typeface="ＭＳ Ｐゴシック" charset="0"/>
            </a:endParaRPr>
          </a:p>
          <a:p>
            <a:pPr algn="r">
              <a:spcBef>
                <a:spcPts val="0"/>
              </a:spcBef>
              <a:defRPr/>
            </a:pPr>
            <a:endParaRPr lang="en-US" sz="2800" b="1" dirty="0">
              <a:ea typeface="ＭＳ Ｐゴシック" charset="0"/>
            </a:endParaRPr>
          </a:p>
        </p:txBody>
      </p:sp>
      <p:grpSp>
        <p:nvGrpSpPr>
          <p:cNvPr id="28679" name="Group 2"/>
          <p:cNvGrpSpPr>
            <a:grpSpLocks/>
          </p:cNvGrpSpPr>
          <p:nvPr/>
        </p:nvGrpSpPr>
        <p:grpSpPr bwMode="auto">
          <a:xfrm>
            <a:off x="2339975" y="2111375"/>
            <a:ext cx="4321175" cy="2917825"/>
            <a:chOff x="1904999" y="1195519"/>
            <a:chExt cx="4918489" cy="3322300"/>
          </a:xfrm>
        </p:grpSpPr>
        <p:pic>
          <p:nvPicPr>
            <p:cNvPr id="28684" name="Picture 9" descr="C:\Users\Admin\Desktop\circuit_train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195519"/>
              <a:ext cx="2665413" cy="177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1" descr="C:\Users\Admin\Desktop\meditation-helps-memo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4999" y="2971072"/>
              <a:ext cx="2320119" cy="154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2" descr="C:\Users\Admin\Desktop\Chiropractic-Treatmen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7685" y="2971073"/>
              <a:ext cx="2655803" cy="154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3" descr="C:\Users\Admin\Desktop\healthyfood_iStock_000017927486XSmall_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2900" y="1253825"/>
              <a:ext cx="2670588" cy="17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 name="Straight Arrow Connector 4"/>
          <p:cNvCxnSpPr/>
          <p:nvPr/>
        </p:nvCxnSpPr>
        <p:spPr>
          <a:xfrm>
            <a:off x="2265363" y="1484313"/>
            <a:ext cx="3983037"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7" name="Straight Arrow Connector 6"/>
          <p:cNvCxnSpPr/>
          <p:nvPr/>
        </p:nvCxnSpPr>
        <p:spPr>
          <a:xfrm>
            <a:off x="7924800" y="3084513"/>
            <a:ext cx="0" cy="188118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flipH="1">
            <a:off x="3048000" y="5294313"/>
            <a:ext cx="304800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flipV="1">
            <a:off x="1219200" y="2924175"/>
            <a:ext cx="0" cy="205422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3160547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83152" cy="1143000"/>
          </a:xfrm>
        </p:spPr>
        <p:txBody>
          <a:bodyPr/>
          <a:lstStyle/>
          <a:p>
            <a:r>
              <a:rPr lang="en-CA" dirty="0" smtClean="0"/>
              <a:t>Your Cancer Free Checklist</a:t>
            </a:r>
            <a:endParaRPr lang="en-CA" dirty="0"/>
          </a:p>
        </p:txBody>
      </p:sp>
      <p:sp>
        <p:nvSpPr>
          <p:cNvPr id="3" name="Content Placeholder 2"/>
          <p:cNvSpPr>
            <a:spLocks noGrp="1"/>
          </p:cNvSpPr>
          <p:nvPr>
            <p:ph idx="1"/>
          </p:nvPr>
        </p:nvSpPr>
        <p:spPr/>
        <p:txBody>
          <a:bodyPr>
            <a:normAutofit fontScale="85000" lnSpcReduction="20000"/>
          </a:bodyPr>
          <a:lstStyle/>
          <a:p>
            <a:pPr marL="444500" indent="-444500">
              <a:buClr>
                <a:srgbClr val="00CC00"/>
              </a:buClr>
              <a:buFont typeface="Wingdings" pitchFamily="2" charset="2"/>
              <a:buChar char="ü"/>
            </a:pPr>
            <a:r>
              <a:rPr lang="en-CA" dirty="0" smtClean="0">
                <a:latin typeface="Avenir Light"/>
              </a:rPr>
              <a:t>Eat live, energy and water rich foods </a:t>
            </a:r>
          </a:p>
          <a:p>
            <a:pPr marL="444500" indent="-444500">
              <a:buClr>
                <a:srgbClr val="00CC00"/>
              </a:buClr>
              <a:buFont typeface="Wingdings" pitchFamily="2" charset="2"/>
              <a:buChar char="ü"/>
            </a:pPr>
            <a:r>
              <a:rPr lang="en-CA" dirty="0" smtClean="0">
                <a:latin typeface="Avenir Light"/>
              </a:rPr>
              <a:t>Stay alkaline with Greens First – pH of 7.4</a:t>
            </a:r>
          </a:p>
          <a:p>
            <a:pPr marL="444500" indent="-444500">
              <a:buClr>
                <a:srgbClr val="00CC00"/>
              </a:buClr>
              <a:buFont typeface="Wingdings" pitchFamily="2" charset="2"/>
              <a:buChar char="ü"/>
            </a:pPr>
            <a:r>
              <a:rPr lang="en-CA" dirty="0" smtClean="0">
                <a:latin typeface="Avenir Light"/>
              </a:rPr>
              <a:t>Supplement with multi–</a:t>
            </a:r>
            <a:r>
              <a:rPr lang="en-CA" dirty="0" err="1" smtClean="0">
                <a:latin typeface="Avenir Light"/>
              </a:rPr>
              <a:t>vite</a:t>
            </a:r>
            <a:r>
              <a:rPr lang="en-CA" dirty="0" smtClean="0">
                <a:latin typeface="Avenir Light"/>
              </a:rPr>
              <a:t>, Cal Mag, EFA’s</a:t>
            </a:r>
          </a:p>
          <a:p>
            <a:pPr marL="444500" indent="-444500">
              <a:buClr>
                <a:srgbClr val="00CC00"/>
              </a:buClr>
              <a:buFont typeface="Wingdings" pitchFamily="2" charset="2"/>
              <a:buChar char="ü"/>
            </a:pPr>
            <a:r>
              <a:rPr lang="en-CA" dirty="0" smtClean="0">
                <a:latin typeface="Avenir Light"/>
              </a:rPr>
              <a:t>Hydrate with pure spring water</a:t>
            </a:r>
          </a:p>
          <a:p>
            <a:pPr marL="444500" indent="-444500">
              <a:buClr>
                <a:srgbClr val="00CC00"/>
              </a:buClr>
              <a:buFont typeface="Wingdings" pitchFamily="2" charset="2"/>
              <a:buChar char="ü"/>
            </a:pPr>
            <a:r>
              <a:rPr lang="en-CA" dirty="0" smtClean="0">
                <a:latin typeface="Avenir Light"/>
              </a:rPr>
              <a:t>Avoid all man-made products where possible</a:t>
            </a:r>
          </a:p>
          <a:p>
            <a:pPr marL="444500" indent="-444500">
              <a:buClr>
                <a:srgbClr val="00CC00"/>
              </a:buClr>
              <a:buFont typeface="Wingdings" pitchFamily="2" charset="2"/>
              <a:buChar char="ü"/>
            </a:pPr>
            <a:r>
              <a:rPr lang="en-CA" dirty="0" smtClean="0">
                <a:latin typeface="Avenir Light"/>
              </a:rPr>
              <a:t>Detoxify once or twice per year</a:t>
            </a:r>
          </a:p>
          <a:p>
            <a:pPr marL="444500" indent="-444500">
              <a:buClr>
                <a:srgbClr val="00CC00"/>
              </a:buClr>
              <a:buFont typeface="Wingdings" pitchFamily="2" charset="2"/>
              <a:buChar char="ü"/>
            </a:pPr>
            <a:r>
              <a:rPr lang="en-CA" dirty="0" smtClean="0">
                <a:latin typeface="Avenir Light"/>
              </a:rPr>
              <a:t>Avoid sugar</a:t>
            </a:r>
          </a:p>
          <a:p>
            <a:pPr marL="444500" indent="-444500">
              <a:buClr>
                <a:srgbClr val="00CC00"/>
              </a:buClr>
              <a:buFont typeface="Wingdings" pitchFamily="2" charset="2"/>
              <a:buChar char="ü"/>
            </a:pPr>
            <a:r>
              <a:rPr lang="en-CA" dirty="0" smtClean="0">
                <a:latin typeface="Avenir Light"/>
              </a:rPr>
              <a:t>Sleep 6-8 hours per night</a:t>
            </a:r>
          </a:p>
          <a:p>
            <a:pPr marL="444500" indent="-444500">
              <a:buClr>
                <a:srgbClr val="00CC00"/>
              </a:buClr>
              <a:buFont typeface="Wingdings" pitchFamily="2" charset="2"/>
              <a:buChar char="ü"/>
            </a:pPr>
            <a:r>
              <a:rPr lang="en-CA" dirty="0" smtClean="0">
                <a:latin typeface="Avenir Light"/>
              </a:rPr>
              <a:t>Exercise daily </a:t>
            </a:r>
          </a:p>
          <a:p>
            <a:pPr marL="444500" indent="-444500">
              <a:buClr>
                <a:srgbClr val="00CC00"/>
              </a:buClr>
              <a:buFont typeface="Wingdings" pitchFamily="2" charset="2"/>
              <a:buChar char="ü"/>
            </a:pPr>
            <a:r>
              <a:rPr lang="en-CA" dirty="0" smtClean="0">
                <a:latin typeface="Avenir Light"/>
              </a:rPr>
              <a:t>Get adjusted regularly</a:t>
            </a:r>
            <a:endParaRPr lang="en-CA" dirty="0">
              <a:latin typeface="Avenir Light"/>
            </a:endParaRPr>
          </a:p>
        </p:txBody>
      </p:sp>
    </p:spTree>
    <p:extLst>
      <p:ext uri="{BB962C8B-B14F-4D97-AF65-F5344CB8AC3E}">
        <p14:creationId xmlns:p14="http://schemas.microsoft.com/office/powerpoint/2010/main" val="24009117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4648200"/>
            <a:ext cx="92202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6744" name="Picture 5" descr="H:\Tberish\CWA\Rental Program\greensbottle_button.jpg"/>
          <p:cNvPicPr>
            <a:picLocks noChangeAspect="1" noChangeArrowheads="1"/>
          </p:cNvPicPr>
          <p:nvPr/>
        </p:nvPicPr>
        <p:blipFill>
          <a:blip r:embed="rId3">
            <a:extLst>
              <a:ext uri="{28A0092B-C50C-407E-A947-70E740481C1C}">
                <a14:useLocalDpi xmlns:a14="http://schemas.microsoft.com/office/drawing/2010/main" val="0"/>
              </a:ext>
            </a:extLst>
          </a:blip>
          <a:srcRect b="14262"/>
          <a:stretch>
            <a:fillRect/>
          </a:stretch>
        </p:blipFill>
        <p:spPr bwMode="auto">
          <a:xfrm>
            <a:off x="3059832" y="2068372"/>
            <a:ext cx="2711197" cy="36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6" name="Picture 7" descr="H:\Tberish\CWA\Rental Program\omega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7594" y="2742290"/>
            <a:ext cx="1668782" cy="284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7" name="Picture 3" descr="E:\Greens First Purpose\Greens Firs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5953176"/>
            <a:ext cx="14859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7545" y="260648"/>
            <a:ext cx="7200800" cy="1200329"/>
          </a:xfrm>
          <a:prstGeom prst="rect">
            <a:avLst/>
          </a:prstGeom>
          <a:noFill/>
        </p:spPr>
        <p:txBody>
          <a:bodyPr wrap="square" rtlCol="0">
            <a:spAutoFit/>
          </a:bodyPr>
          <a:lstStyle/>
          <a:p>
            <a:pPr algn="ctr"/>
            <a:r>
              <a:rPr lang="en-CA" sz="3600" b="1" dirty="0" smtClean="0"/>
              <a:t>Our Recommendation For Your </a:t>
            </a:r>
          </a:p>
          <a:p>
            <a:pPr algn="ctr"/>
            <a:r>
              <a:rPr lang="en-CA" sz="3600" b="1" dirty="0" smtClean="0"/>
              <a:t>Anti-Cancer Code </a:t>
            </a:r>
            <a:endParaRPr lang="en-CA" sz="3600" b="1" dirty="0"/>
          </a:p>
        </p:txBody>
      </p:sp>
      <p:pic>
        <p:nvPicPr>
          <p:cNvPr id="8" name="Picture 7" descr="C:\Users\Admin\Desktop\THR-30001-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502" r="20965"/>
          <a:stretch/>
        </p:blipFill>
        <p:spPr bwMode="auto">
          <a:xfrm>
            <a:off x="801124" y="2708920"/>
            <a:ext cx="1641413" cy="2903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24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p:cNvSpPr txBox="1"/>
          <p:nvPr/>
        </p:nvSpPr>
        <p:spPr>
          <a:xfrm>
            <a:off x="457200" y="5737225"/>
            <a:ext cx="8639175" cy="11207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1000"/>
              </a:spcAft>
              <a:defRPr/>
            </a:pPr>
            <a:r>
              <a:rPr lang="en-CA" sz="4000" b="1" dirty="0">
                <a:solidFill>
                  <a:srgbClr val="002060"/>
                </a:solidFill>
                <a:latin typeface="Calibri"/>
                <a:ea typeface="Calibri"/>
                <a:cs typeface="Calibri"/>
              </a:rPr>
              <a:t>Regularly: $_____</a:t>
            </a:r>
            <a:r>
              <a:rPr lang="en-CA" sz="4000" b="1" dirty="0">
                <a:solidFill>
                  <a:srgbClr val="000090"/>
                </a:solidFill>
                <a:latin typeface="Calibri"/>
                <a:ea typeface="Calibri"/>
                <a:cs typeface="Calibri"/>
              </a:rPr>
              <a:t>    </a:t>
            </a:r>
            <a:r>
              <a:rPr lang="en-CA" sz="4000" b="1" dirty="0">
                <a:solidFill>
                  <a:srgbClr val="FF0000"/>
                </a:solidFill>
                <a:latin typeface="Calibri"/>
                <a:ea typeface="Calibri"/>
                <a:cs typeface="Calibri"/>
              </a:rPr>
              <a:t>Now ONLY: </a:t>
            </a:r>
            <a:r>
              <a:rPr lang="en-CA" sz="4000" b="1" i="1" dirty="0">
                <a:solidFill>
                  <a:srgbClr val="FF0000"/>
                </a:solidFill>
                <a:latin typeface="Calibri"/>
                <a:ea typeface="Calibri"/>
                <a:cs typeface="Calibri"/>
              </a:rPr>
              <a:t>$</a:t>
            </a:r>
            <a:r>
              <a:rPr lang="en-CA" sz="4800" b="1" i="1" dirty="0">
                <a:solidFill>
                  <a:srgbClr val="FF0000"/>
                </a:solidFill>
                <a:latin typeface="Calibri"/>
                <a:ea typeface="Calibri"/>
                <a:cs typeface="Calibri"/>
              </a:rPr>
              <a:t>____</a:t>
            </a:r>
            <a:endParaRPr lang="en-US" sz="5400" i="1" dirty="0">
              <a:solidFill>
                <a:srgbClr val="FF0000"/>
              </a:solidFill>
              <a:latin typeface="Calibri"/>
              <a:ea typeface="Calibri"/>
              <a:cs typeface="Calibri"/>
            </a:endParaRPr>
          </a:p>
        </p:txBody>
      </p:sp>
      <p:sp>
        <p:nvSpPr>
          <p:cNvPr id="81925" name="TextBox 1"/>
          <p:cNvSpPr txBox="1">
            <a:spLocks noChangeArrowheads="1"/>
          </p:cNvSpPr>
          <p:nvPr/>
        </p:nvSpPr>
        <p:spPr bwMode="auto">
          <a:xfrm>
            <a:off x="2195736" y="2204864"/>
            <a:ext cx="6823423"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 </a:t>
            </a:r>
            <a:endParaRPr lang="en-US" sz="2000" dirty="0"/>
          </a:p>
          <a:p>
            <a:pPr lvl="0">
              <a:buClr>
                <a:srgbClr val="FF6600"/>
              </a:buClr>
              <a:buFont typeface="Wingdings" charset="2"/>
              <a:buChar char="ü"/>
            </a:pPr>
            <a:r>
              <a:rPr lang="en-US" sz="2200" dirty="0"/>
              <a:t>Supports Blood Vessel Health</a:t>
            </a:r>
          </a:p>
          <a:p>
            <a:pPr lvl="0">
              <a:buClr>
                <a:srgbClr val="FF6600"/>
              </a:buClr>
              <a:buFont typeface="Wingdings" charset="2"/>
              <a:buChar char="ü"/>
            </a:pPr>
            <a:r>
              <a:rPr lang="en-US" sz="2200" dirty="0"/>
              <a:t>Enhances SIRT-1 (The Longevity Enzyme) Activity</a:t>
            </a:r>
          </a:p>
          <a:p>
            <a:pPr lvl="0">
              <a:buClr>
                <a:srgbClr val="FF6600"/>
              </a:buClr>
              <a:buFont typeface="Wingdings" charset="2"/>
              <a:buChar char="ü"/>
            </a:pPr>
            <a:r>
              <a:rPr lang="en-US" sz="2200" dirty="0"/>
              <a:t>Supports The Body's Normal Inflammatory Response</a:t>
            </a:r>
          </a:p>
          <a:p>
            <a:pPr lvl="0">
              <a:buClr>
                <a:srgbClr val="FF6600"/>
              </a:buClr>
              <a:buFont typeface="Wingdings" charset="2"/>
              <a:buChar char="ü"/>
            </a:pPr>
            <a:r>
              <a:rPr lang="en-US" sz="2200" dirty="0"/>
              <a:t>Enhances Liver Function And Detoxification</a:t>
            </a:r>
          </a:p>
          <a:p>
            <a:pPr lvl="0">
              <a:buClr>
                <a:srgbClr val="FF6600"/>
              </a:buClr>
              <a:buFont typeface="Wingdings" charset="2"/>
              <a:buChar char="ü"/>
            </a:pPr>
            <a:r>
              <a:rPr lang="en-US" sz="2200" dirty="0"/>
              <a:t>Promotes Normal Cell Proliferation</a:t>
            </a:r>
          </a:p>
        </p:txBody>
      </p:sp>
      <p:sp>
        <p:nvSpPr>
          <p:cNvPr id="81926" name="TextBox 6"/>
          <p:cNvSpPr txBox="1">
            <a:spLocks noChangeArrowheads="1"/>
          </p:cNvSpPr>
          <p:nvPr/>
        </p:nvSpPr>
        <p:spPr bwMode="auto">
          <a:xfrm>
            <a:off x="3000375" y="6107113"/>
            <a:ext cx="12490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smtClean="0"/>
              <a:t>XX.XX</a:t>
            </a:r>
            <a:endParaRPr lang="en-US" sz="2800" dirty="0"/>
          </a:p>
        </p:txBody>
      </p:sp>
      <p:cxnSp>
        <p:nvCxnSpPr>
          <p:cNvPr id="3" name="Straight Connector 2"/>
          <p:cNvCxnSpPr/>
          <p:nvPr/>
        </p:nvCxnSpPr>
        <p:spPr>
          <a:xfrm flipH="1">
            <a:off x="3200400" y="6172200"/>
            <a:ext cx="1066800" cy="5334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81928" name="TextBox 15"/>
          <p:cNvSpPr txBox="1">
            <a:spLocks noChangeArrowheads="1"/>
          </p:cNvSpPr>
          <p:nvPr/>
        </p:nvSpPr>
        <p:spPr bwMode="auto">
          <a:xfrm>
            <a:off x="7505700" y="6107113"/>
            <a:ext cx="13516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smtClean="0"/>
              <a:t> XX.XX</a:t>
            </a:r>
            <a:endParaRPr lang="en-US" sz="2800" dirty="0"/>
          </a:p>
        </p:txBody>
      </p:sp>
      <p:sp>
        <p:nvSpPr>
          <p:cNvPr id="13" name="Text Box 1"/>
          <p:cNvSpPr txBox="1"/>
          <p:nvPr/>
        </p:nvSpPr>
        <p:spPr>
          <a:xfrm>
            <a:off x="457200" y="416595"/>
            <a:ext cx="7929740" cy="111375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7200" b="1" dirty="0" smtClean="0">
                <a:solidFill>
                  <a:srgbClr val="FF0000"/>
                </a:solidFill>
                <a:effectLst/>
                <a:latin typeface="Calibri"/>
                <a:ea typeface="ＭＳ 明朝"/>
                <a:cs typeface="Times New Roman"/>
              </a:rPr>
              <a:t>Special:  15</a:t>
            </a:r>
            <a:r>
              <a:rPr lang="en-US" sz="7200" b="1" dirty="0">
                <a:solidFill>
                  <a:srgbClr val="FF0000"/>
                </a:solidFill>
                <a:effectLst/>
                <a:latin typeface="Calibri"/>
                <a:ea typeface="ＭＳ 明朝"/>
                <a:cs typeface="Times New Roman"/>
              </a:rPr>
              <a:t>% </a:t>
            </a:r>
            <a:r>
              <a:rPr lang="en-US" sz="7200" b="1" dirty="0" smtClean="0">
                <a:solidFill>
                  <a:srgbClr val="FF0000"/>
                </a:solidFill>
                <a:effectLst/>
                <a:latin typeface="Calibri"/>
                <a:ea typeface="ＭＳ 明朝"/>
                <a:cs typeface="Times New Roman"/>
              </a:rPr>
              <a:t>Off</a:t>
            </a:r>
            <a:endParaRPr lang="en-US" sz="1000" dirty="0">
              <a:effectLst/>
              <a:ea typeface="ＭＳ 明朝"/>
              <a:cs typeface="Times New Roman"/>
            </a:endParaRPr>
          </a:p>
        </p:txBody>
      </p:sp>
      <p:pic>
        <p:nvPicPr>
          <p:cNvPr id="11" name="Picture 10" descr="C:\Users\Admin\Desktop\THR-3000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502" r="20965"/>
          <a:stretch/>
        </p:blipFill>
        <p:spPr bwMode="auto">
          <a:xfrm>
            <a:off x="179512" y="1868625"/>
            <a:ext cx="1944216" cy="331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8435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848" y="0"/>
            <a:ext cx="9323780" cy="8109520"/>
          </a:xfrm>
          <a:prstGeom prst="rect">
            <a:avLst/>
          </a:prstGeom>
        </p:spPr>
      </p:pic>
    </p:spTree>
    <p:extLst>
      <p:ext uri="{BB962C8B-B14F-4D97-AF65-F5344CB8AC3E}">
        <p14:creationId xmlns:p14="http://schemas.microsoft.com/office/powerpoint/2010/main" val="9872014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Picture 3"/>
          <p:cNvPicPr>
            <a:picLocks noChangeAspect="1"/>
          </p:cNvPicPr>
          <p:nvPr/>
        </p:nvPicPr>
        <p:blipFill>
          <a:blip r:embed="rId3"/>
          <a:stretch>
            <a:fillRect/>
          </a:stretch>
        </p:blipFill>
        <p:spPr>
          <a:xfrm>
            <a:off x="0" y="30088"/>
            <a:ext cx="9144000" cy="6858000"/>
          </a:xfrm>
          <a:prstGeom prst="rect">
            <a:avLst/>
          </a:prstGeom>
        </p:spPr>
      </p:pic>
    </p:spTree>
    <p:extLst>
      <p:ext uri="{BB962C8B-B14F-4D97-AF65-F5344CB8AC3E}">
        <p14:creationId xmlns:p14="http://schemas.microsoft.com/office/powerpoint/2010/main" val="8310175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5856" y="123920"/>
            <a:ext cx="8718033" cy="6464300"/>
          </a:xfrm>
          <a:prstGeom prst="rect">
            <a:avLst/>
          </a:prstGeom>
        </p:spPr>
      </p:pic>
    </p:spTree>
    <p:extLst>
      <p:ext uri="{BB962C8B-B14F-4D97-AF65-F5344CB8AC3E}">
        <p14:creationId xmlns:p14="http://schemas.microsoft.com/office/powerpoint/2010/main" val="3523609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44856" y="1346406"/>
            <a:ext cx="3983128" cy="5034922"/>
          </a:xfrm>
          <a:prstGeom prst="rect">
            <a:avLst/>
          </a:prstGeom>
        </p:spPr>
      </p:pic>
      <p:pic>
        <p:nvPicPr>
          <p:cNvPr id="11" name="Picture 10"/>
          <p:cNvPicPr>
            <a:picLocks noChangeAspect="1"/>
          </p:cNvPicPr>
          <p:nvPr/>
        </p:nvPicPr>
        <p:blipFill>
          <a:blip r:embed="rId4"/>
          <a:stretch>
            <a:fillRect/>
          </a:stretch>
        </p:blipFill>
        <p:spPr>
          <a:xfrm>
            <a:off x="4427984" y="1354047"/>
            <a:ext cx="4312649" cy="5027281"/>
          </a:xfrm>
          <a:prstGeom prst="rect">
            <a:avLst/>
          </a:prstGeom>
        </p:spPr>
      </p:pic>
      <p:sp>
        <p:nvSpPr>
          <p:cNvPr id="2" name="TextBox 1"/>
          <p:cNvSpPr txBox="1"/>
          <p:nvPr/>
        </p:nvSpPr>
        <p:spPr>
          <a:xfrm>
            <a:off x="2436420" y="260648"/>
            <a:ext cx="4367828" cy="769441"/>
          </a:xfrm>
          <a:prstGeom prst="rect">
            <a:avLst/>
          </a:prstGeom>
          <a:noFill/>
        </p:spPr>
        <p:txBody>
          <a:bodyPr wrap="square" rtlCol="0">
            <a:spAutoFit/>
          </a:bodyPr>
          <a:lstStyle/>
          <a:p>
            <a:r>
              <a:rPr lang="en-CA" sz="4400" b="1" dirty="0" smtClean="0"/>
              <a:t>#1 Cancer Is Lung</a:t>
            </a:r>
            <a:endParaRPr lang="en-CA" sz="4400" b="1" dirty="0"/>
          </a:p>
        </p:txBody>
      </p:sp>
    </p:spTree>
    <p:extLst>
      <p:ext uri="{BB962C8B-B14F-4D97-AF65-F5344CB8AC3E}">
        <p14:creationId xmlns:p14="http://schemas.microsoft.com/office/powerpoint/2010/main" val="30885080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n-US" b="1" dirty="0" smtClean="0">
                <a:latin typeface="Avenir Book"/>
                <a:cs typeface="Avenir Book"/>
              </a:rPr>
              <a:t>HEALTH CARE QUIZ</a:t>
            </a:r>
            <a:br>
              <a:rPr lang="en-US" b="1" dirty="0" smtClean="0">
                <a:latin typeface="Avenir Book"/>
                <a:cs typeface="Avenir Book"/>
              </a:rPr>
            </a:br>
            <a:r>
              <a:rPr lang="en-US" b="1" dirty="0" smtClean="0">
                <a:latin typeface="Avenir Book"/>
                <a:cs typeface="Avenir Book"/>
              </a:rPr>
              <a:t>True or False</a:t>
            </a:r>
          </a:p>
        </p:txBody>
      </p:sp>
      <p:sp>
        <p:nvSpPr>
          <p:cNvPr id="24579" name="Rectangle 3"/>
          <p:cNvSpPr>
            <a:spLocks noGrp="1" noChangeArrowheads="1"/>
          </p:cNvSpPr>
          <p:nvPr>
            <p:ph idx="1"/>
          </p:nvPr>
        </p:nvSpPr>
        <p:spPr>
          <a:xfrm>
            <a:off x="457200" y="1855365"/>
            <a:ext cx="8229600" cy="4525963"/>
          </a:xfrm>
        </p:spPr>
        <p:txBody>
          <a:bodyPr>
            <a:normAutofit fontScale="92500" lnSpcReduction="10000"/>
          </a:bodyPr>
          <a:lstStyle/>
          <a:p>
            <a:pPr marL="609600" indent="-609600" eaLnBrk="1" hangingPunct="1">
              <a:buClr>
                <a:schemeClr val="tx1"/>
              </a:buClr>
              <a:buFontTx/>
              <a:buAutoNum type="arabicParenR"/>
            </a:pPr>
            <a:r>
              <a:rPr lang="en-US" b="1" dirty="0" smtClean="0">
                <a:latin typeface="Avenir Book"/>
                <a:cs typeface="Avenir Book"/>
              </a:rPr>
              <a:t>It is possible that a person could have cancer and yet not feel a symptom?</a:t>
            </a:r>
          </a:p>
          <a:p>
            <a:pPr marL="609600" indent="-609600" eaLnBrk="1" hangingPunct="1">
              <a:buClr>
                <a:schemeClr val="tx1"/>
              </a:buClr>
              <a:buFontTx/>
              <a:buNone/>
            </a:pPr>
            <a:endParaRPr lang="en-US" sz="800" b="1" dirty="0" smtClean="0">
              <a:latin typeface="Avenir Book"/>
              <a:cs typeface="Avenir Book"/>
            </a:endParaRPr>
          </a:p>
          <a:p>
            <a:pPr marL="609600" indent="-609600" algn="ctr">
              <a:buNone/>
            </a:pPr>
            <a:r>
              <a:rPr lang="en-US" b="1" dirty="0" smtClean="0">
                <a:solidFill>
                  <a:srgbClr val="C00000"/>
                </a:solidFill>
                <a:latin typeface="Avenir Book"/>
                <a:cs typeface="Avenir Book"/>
              </a:rPr>
              <a:t>TRUE or FALSE?</a:t>
            </a:r>
            <a:endParaRPr lang="en-US" b="1" dirty="0">
              <a:solidFill>
                <a:srgbClr val="C00000"/>
              </a:solidFill>
              <a:latin typeface="Avenir Book"/>
              <a:cs typeface="Avenir Book"/>
            </a:endParaRPr>
          </a:p>
          <a:p>
            <a:pPr marL="609600" indent="-609600" algn="ctr" eaLnBrk="1" hangingPunct="1">
              <a:buFont typeface="Wingdings" charset="2"/>
              <a:buNone/>
            </a:pPr>
            <a:endParaRPr lang="en-US" b="1" dirty="0" smtClean="0">
              <a:solidFill>
                <a:srgbClr val="C00000"/>
              </a:solidFill>
              <a:latin typeface="Avenir Book"/>
              <a:cs typeface="Avenir Book"/>
            </a:endParaRPr>
          </a:p>
          <a:p>
            <a:pPr marL="609600" indent="-609600" algn="ctr" eaLnBrk="1" hangingPunct="1">
              <a:buFont typeface="Wingdings" charset="2"/>
              <a:buNone/>
            </a:pPr>
            <a:endParaRPr lang="en-US" sz="1000" b="1" dirty="0" smtClean="0">
              <a:solidFill>
                <a:srgbClr val="FF6600"/>
              </a:solidFill>
              <a:latin typeface="Avenir Book"/>
              <a:cs typeface="Avenir Book"/>
            </a:endParaRPr>
          </a:p>
          <a:p>
            <a:pPr marL="609600" indent="-609600" algn="ctr" eaLnBrk="1" hangingPunct="1">
              <a:buFont typeface="Wingdings" charset="2"/>
              <a:buNone/>
            </a:pPr>
            <a:endParaRPr lang="en-US" sz="1000" b="1" dirty="0" smtClean="0">
              <a:solidFill>
                <a:srgbClr val="FF6600"/>
              </a:solidFill>
              <a:latin typeface="Avenir Book"/>
              <a:cs typeface="Avenir Book"/>
            </a:endParaRPr>
          </a:p>
          <a:p>
            <a:pPr marL="609600" indent="-609600" algn="ctr" eaLnBrk="1" hangingPunct="1">
              <a:buFont typeface="Wingdings" charset="2"/>
              <a:buNone/>
            </a:pPr>
            <a:r>
              <a:rPr lang="en-US" b="1" dirty="0" smtClean="0">
                <a:latin typeface="Avenir Book"/>
                <a:cs typeface="Avenir Book"/>
              </a:rPr>
              <a:t>2) When a person has no symptoms from cancer, he or she is then on the road to good health?</a:t>
            </a:r>
          </a:p>
          <a:p>
            <a:pPr marL="609600" indent="-609600" algn="ctr" eaLnBrk="1" hangingPunct="1">
              <a:buFont typeface="Wingdings" charset="2"/>
              <a:buNone/>
            </a:pPr>
            <a:endParaRPr lang="en-US" sz="900" b="1" dirty="0" smtClean="0">
              <a:latin typeface="Avenir Book"/>
              <a:cs typeface="Avenir Book"/>
            </a:endParaRPr>
          </a:p>
          <a:p>
            <a:pPr marL="609600" indent="-609600" algn="ctr">
              <a:buNone/>
            </a:pPr>
            <a:r>
              <a:rPr lang="en-US" b="1" dirty="0">
                <a:solidFill>
                  <a:srgbClr val="C00000"/>
                </a:solidFill>
                <a:latin typeface="Avenir Book"/>
                <a:cs typeface="Avenir Book"/>
              </a:rPr>
              <a:t>TRUE </a:t>
            </a:r>
            <a:r>
              <a:rPr lang="en-US" b="1" dirty="0" smtClean="0">
                <a:solidFill>
                  <a:srgbClr val="C00000"/>
                </a:solidFill>
                <a:latin typeface="Avenir Book"/>
                <a:cs typeface="Avenir Book"/>
              </a:rPr>
              <a:t>or FALSE?</a:t>
            </a:r>
          </a:p>
          <a:p>
            <a:pPr marL="609600" indent="-609600" eaLnBrk="1" hangingPunct="1"/>
            <a:endParaRPr lang="en-US" dirty="0" smtClean="0">
              <a:latin typeface="Avenir Book"/>
              <a:cs typeface="Avenir Book"/>
            </a:endParaRPr>
          </a:p>
        </p:txBody>
      </p:sp>
    </p:spTree>
    <p:extLst>
      <p:ext uri="{BB962C8B-B14F-4D97-AF65-F5344CB8AC3E}">
        <p14:creationId xmlns:p14="http://schemas.microsoft.com/office/powerpoint/2010/main" val="403642921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Avenir Book"/>
                <a:cs typeface="Avenir Book"/>
              </a:rPr>
              <a:t>Causes Of Cancer</a:t>
            </a:r>
            <a:endParaRPr lang="en-CA" b="1" dirty="0">
              <a:latin typeface="Avenir Book"/>
              <a:cs typeface="Avenir Book"/>
            </a:endParaRPr>
          </a:p>
        </p:txBody>
      </p:sp>
      <p:sp>
        <p:nvSpPr>
          <p:cNvPr id="3" name="Content Placeholder 2"/>
          <p:cNvSpPr>
            <a:spLocks noGrp="1"/>
          </p:cNvSpPr>
          <p:nvPr>
            <p:ph idx="1"/>
          </p:nvPr>
        </p:nvSpPr>
        <p:spPr>
          <a:xfrm>
            <a:off x="395536" y="1988840"/>
            <a:ext cx="6336704" cy="4824536"/>
          </a:xfrm>
        </p:spPr>
        <p:txBody>
          <a:bodyPr/>
          <a:lstStyle/>
          <a:p>
            <a:r>
              <a:rPr lang="en-CA" b="1" dirty="0" smtClean="0">
                <a:latin typeface="Avenir Book"/>
                <a:cs typeface="Avenir Book"/>
              </a:rPr>
              <a:t>Toxicities – tobacco, pollution</a:t>
            </a:r>
          </a:p>
          <a:p>
            <a:r>
              <a:rPr lang="en-CA" b="1" dirty="0" smtClean="0">
                <a:latin typeface="Avenir Book"/>
                <a:cs typeface="Avenir Book"/>
              </a:rPr>
              <a:t>Nutritional deficiencies</a:t>
            </a:r>
          </a:p>
          <a:p>
            <a:r>
              <a:rPr lang="en-CA" b="1" dirty="0" smtClean="0">
                <a:latin typeface="Avenir Book"/>
                <a:cs typeface="Avenir Book"/>
              </a:rPr>
              <a:t>Epigenetics </a:t>
            </a:r>
          </a:p>
          <a:p>
            <a:r>
              <a:rPr lang="en-CA" b="1" dirty="0" smtClean="0">
                <a:latin typeface="Avenir Book"/>
                <a:cs typeface="Avenir Book"/>
              </a:rPr>
              <a:t>Free radicals – sun, radiation</a:t>
            </a:r>
          </a:p>
          <a:p>
            <a:r>
              <a:rPr lang="en-CA" b="1" dirty="0" smtClean="0">
                <a:latin typeface="Avenir Book"/>
                <a:cs typeface="Avenir Book"/>
              </a:rPr>
              <a:t>Man made products - foods, amalgams, additives, alcohol</a:t>
            </a:r>
            <a:endParaRPr lang="en-CA" b="1" dirty="0">
              <a:latin typeface="Avenir Book"/>
              <a:cs typeface="Avenir Book"/>
            </a:endParaRPr>
          </a:p>
        </p:txBody>
      </p:sp>
      <p:pic>
        <p:nvPicPr>
          <p:cNvPr id="4099" name="Picture 3" descr="C:\Users\Admin\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727" y="1844824"/>
            <a:ext cx="2596976" cy="418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1729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4020</TotalTime>
  <Words>1695</Words>
  <Application>Microsoft Macintosh PowerPoint</Application>
  <PresentationFormat>On-screen Show (4:3)</PresentationFormat>
  <Paragraphs>202</Paragraphs>
  <Slides>36</Slides>
  <Notes>31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The Wonders Of The Human Body</vt:lpstr>
      <vt:lpstr>PowerPoint Presentation</vt:lpstr>
      <vt:lpstr>PowerPoint Presentation</vt:lpstr>
      <vt:lpstr>PowerPoint Presentation</vt:lpstr>
      <vt:lpstr>PowerPoint Presentation</vt:lpstr>
      <vt:lpstr>HEALTH CARE QUIZ True or False</vt:lpstr>
      <vt:lpstr>Causes Of Cancer</vt:lpstr>
      <vt:lpstr>Healthy Cells Require</vt:lpstr>
      <vt:lpstr>PowerPoint Presentation</vt:lpstr>
      <vt:lpstr>Normal Cell Replication Requires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MD’s Saying?</vt:lpstr>
      <vt:lpstr>9 Ways Sugar Impacts Cancer</vt:lpstr>
      <vt:lpstr>PowerPoint Presentation</vt:lpstr>
      <vt:lpstr>PowerPoint Presentation</vt:lpstr>
      <vt:lpstr>PowerPoint Presentation</vt:lpstr>
      <vt:lpstr>Chiropractic &amp; Your  Immune System </vt:lpstr>
      <vt:lpstr>BOOSTING YOUR IMMUNITY THROUGH CHIROPRACTIC</vt:lpstr>
      <vt:lpstr>PowerPoint Presentation</vt:lpstr>
      <vt:lpstr>PowerPoint Presentation</vt:lpstr>
      <vt:lpstr>PowerPoint Presentation</vt:lpstr>
      <vt:lpstr>Health Care Approach</vt:lpstr>
      <vt:lpstr>PowerPoint Presentation</vt:lpstr>
      <vt:lpstr>Your Cancer Free Checklist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Cancer Code</dc:title>
  <dc:creator>Admin</dc:creator>
  <cp:lastModifiedBy>Che Van</cp:lastModifiedBy>
  <cp:revision>77</cp:revision>
  <dcterms:created xsi:type="dcterms:W3CDTF">2014-08-27T20:50:03Z</dcterms:created>
  <dcterms:modified xsi:type="dcterms:W3CDTF">2015-11-22T19:28:51Z</dcterms:modified>
</cp:coreProperties>
</file>