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8" r:id="rId1"/>
  </p:sldMasterIdLst>
  <p:notesMasterIdLst>
    <p:notesMasterId r:id="rId40"/>
  </p:notesMasterIdLst>
  <p:sldIdLst>
    <p:sldId id="361" r:id="rId2"/>
    <p:sldId id="360" r:id="rId3"/>
    <p:sldId id="290" r:id="rId4"/>
    <p:sldId id="291" r:id="rId5"/>
    <p:sldId id="292" r:id="rId6"/>
    <p:sldId id="294" r:id="rId7"/>
    <p:sldId id="295" r:id="rId8"/>
    <p:sldId id="296" r:id="rId9"/>
    <p:sldId id="297" r:id="rId10"/>
    <p:sldId id="298" r:id="rId11"/>
    <p:sldId id="320" r:id="rId12"/>
    <p:sldId id="299" r:id="rId13"/>
    <p:sldId id="300" r:id="rId14"/>
    <p:sldId id="321" r:id="rId15"/>
    <p:sldId id="301" r:id="rId16"/>
    <p:sldId id="329" r:id="rId17"/>
    <p:sldId id="302" r:id="rId18"/>
    <p:sldId id="315" r:id="rId19"/>
    <p:sldId id="305" r:id="rId20"/>
    <p:sldId id="330" r:id="rId21"/>
    <p:sldId id="331" r:id="rId22"/>
    <p:sldId id="316" r:id="rId23"/>
    <p:sldId id="324" r:id="rId24"/>
    <p:sldId id="325" r:id="rId25"/>
    <p:sldId id="311" r:id="rId26"/>
    <p:sldId id="310" r:id="rId27"/>
    <p:sldId id="312" r:id="rId28"/>
    <p:sldId id="313" r:id="rId29"/>
    <p:sldId id="317" r:id="rId30"/>
    <p:sldId id="351" r:id="rId31"/>
    <p:sldId id="352" r:id="rId32"/>
    <p:sldId id="353" r:id="rId33"/>
    <p:sldId id="355" r:id="rId34"/>
    <p:sldId id="356" r:id="rId35"/>
    <p:sldId id="357" r:id="rId36"/>
    <p:sldId id="358" r:id="rId37"/>
    <p:sldId id="359" r:id="rId38"/>
    <p:sldId id="350"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124"/>
    <a:srgbClr val="304F0F"/>
    <a:srgbClr val="EDDD21"/>
    <a:srgbClr val="783CA8"/>
    <a:srgbClr val="FF9142"/>
    <a:srgbClr val="000046"/>
    <a:srgbClr val="2C97FF"/>
    <a:srgbClr val="227BD0"/>
    <a:srgbClr val="76B1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70" autoAdjust="0"/>
  </p:normalViewPr>
  <p:slideViewPr>
    <p:cSldViewPr snapToGrid="0" snapToObjects="1">
      <p:cViewPr>
        <p:scale>
          <a:sx n="110" d="100"/>
          <a:sy n="110" d="100"/>
        </p:scale>
        <p:origin x="-1240" y="496"/>
      </p:cViewPr>
      <p:guideLst>
        <p:guide orient="horz" pos="2160"/>
        <p:guide pos="2880"/>
      </p:guideLst>
    </p:cSldViewPr>
  </p:slideViewPr>
  <p:notesTextViewPr>
    <p:cViewPr>
      <p:scale>
        <a:sx n="100" d="100"/>
        <a:sy n="100" d="100"/>
      </p:scale>
      <p:origin x="0" y="0"/>
    </p:cViewPr>
  </p:notesTextViewPr>
  <p:sorterViewPr>
    <p:cViewPr>
      <p:scale>
        <a:sx n="134" d="100"/>
        <a:sy n="134"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264953-F7D3-D64F-B4A4-5D22B35804CF}" type="datetimeFigureOut">
              <a:rPr lang="en-US" smtClean="0"/>
              <a:t>11/22/15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121296-B5B1-BA44-AAFB-3C5411738A5E}" type="slidenum">
              <a:rPr lang="en-US" smtClean="0"/>
              <a:t>‹#›</a:t>
            </a:fld>
            <a:endParaRPr lang="en-US"/>
          </a:p>
        </p:txBody>
      </p:sp>
    </p:spTree>
    <p:extLst>
      <p:ext uri="{BB962C8B-B14F-4D97-AF65-F5344CB8AC3E}">
        <p14:creationId xmlns:p14="http://schemas.microsoft.com/office/powerpoint/2010/main" val="15415404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121296-B5B1-BA44-AAFB-3C5411738A5E}" type="slidenum">
              <a:rPr lang="en-US" smtClean="0"/>
              <a:t>1</a:t>
            </a:fld>
            <a:endParaRPr lang="en-US" dirty="0"/>
          </a:p>
        </p:txBody>
      </p:sp>
    </p:spTree>
    <p:extLst>
      <p:ext uri="{BB962C8B-B14F-4D97-AF65-F5344CB8AC3E}">
        <p14:creationId xmlns:p14="http://schemas.microsoft.com/office/powerpoint/2010/main" val="923180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workouts were designed by</a:t>
            </a:r>
            <a:r>
              <a:rPr lang="en-US" baseline="0" dirty="0" smtClean="0"/>
              <a:t> Dr. </a:t>
            </a:r>
            <a:r>
              <a:rPr lang="en-US" baseline="0" dirty="0" err="1" smtClean="0"/>
              <a:t>Cherine</a:t>
            </a:r>
            <a:r>
              <a:rPr lang="en-US" baseline="0" dirty="0" smtClean="0"/>
              <a:t> </a:t>
            </a:r>
            <a:r>
              <a:rPr lang="en-US" baseline="0" dirty="0" err="1" smtClean="0"/>
              <a:t>VanWagner</a:t>
            </a:r>
            <a:r>
              <a:rPr lang="en-US" baseline="0" dirty="0" smtClean="0"/>
              <a:t>.  They focus on the importance of balance within the body to create freedom with modifications for limitations and help to prevent overuse and u=injury.  The will give your patients the best results possible in the shortest amount of time.  Your patients can look forward to burning up to 600 calories per workout.  These workouts will support their chiropractic care and make their adjustments hold longer!</a:t>
            </a:r>
            <a:endParaRPr lang="en-US" dirty="0"/>
          </a:p>
        </p:txBody>
      </p:sp>
      <p:sp>
        <p:nvSpPr>
          <p:cNvPr id="4" name="Slide Number Placeholder 3"/>
          <p:cNvSpPr>
            <a:spLocks noGrp="1"/>
          </p:cNvSpPr>
          <p:nvPr>
            <p:ph type="sldNum" sz="quarter" idx="10"/>
          </p:nvPr>
        </p:nvSpPr>
        <p:spPr/>
        <p:txBody>
          <a:bodyPr/>
          <a:lstStyle/>
          <a:p>
            <a:fld id="{51121296-B5B1-BA44-AAFB-3C5411738A5E}" type="slidenum">
              <a:rPr lang="en-US" smtClean="0"/>
              <a:t>32</a:t>
            </a:fld>
            <a:endParaRPr lang="en-US"/>
          </a:p>
        </p:txBody>
      </p:sp>
    </p:spTree>
    <p:extLst>
      <p:ext uri="{BB962C8B-B14F-4D97-AF65-F5344CB8AC3E}">
        <p14:creationId xmlns:p14="http://schemas.microsoft.com/office/powerpoint/2010/main" val="174683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month Greens First Should be included in their program as well as Dream Protein</a:t>
            </a:r>
            <a:endParaRPr lang="en-US" dirty="0"/>
          </a:p>
        </p:txBody>
      </p:sp>
      <p:sp>
        <p:nvSpPr>
          <p:cNvPr id="4" name="Slide Number Placeholder 3"/>
          <p:cNvSpPr>
            <a:spLocks noGrp="1"/>
          </p:cNvSpPr>
          <p:nvPr>
            <p:ph type="sldNum" sz="quarter" idx="10"/>
          </p:nvPr>
        </p:nvSpPr>
        <p:spPr/>
        <p:txBody>
          <a:bodyPr/>
          <a:lstStyle/>
          <a:p>
            <a:fld id="{51121296-B5B1-BA44-AAFB-3C5411738A5E}" type="slidenum">
              <a:rPr lang="en-US" smtClean="0"/>
              <a:t>33</a:t>
            </a:fld>
            <a:endParaRPr lang="en-US"/>
          </a:p>
        </p:txBody>
      </p:sp>
    </p:spTree>
    <p:extLst>
      <p:ext uri="{BB962C8B-B14F-4D97-AF65-F5344CB8AC3E}">
        <p14:creationId xmlns:p14="http://schemas.microsoft.com/office/powerpoint/2010/main" val="262557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121296-B5B1-BA44-AAFB-3C5411738A5E}" type="slidenum">
              <a:rPr lang="en-US" smtClean="0"/>
              <a:t>34</a:t>
            </a:fld>
            <a:endParaRPr lang="en-US"/>
          </a:p>
        </p:txBody>
      </p:sp>
    </p:spTree>
    <p:extLst>
      <p:ext uri="{BB962C8B-B14F-4D97-AF65-F5344CB8AC3E}">
        <p14:creationId xmlns:p14="http://schemas.microsoft.com/office/powerpoint/2010/main" val="894314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121296-B5B1-BA44-AAFB-3C5411738A5E}" type="slidenum">
              <a:rPr lang="en-US" smtClean="0"/>
              <a:t>35</a:t>
            </a:fld>
            <a:endParaRPr lang="en-US"/>
          </a:p>
        </p:txBody>
      </p:sp>
    </p:spTree>
    <p:extLst>
      <p:ext uri="{BB962C8B-B14F-4D97-AF65-F5344CB8AC3E}">
        <p14:creationId xmlns:p14="http://schemas.microsoft.com/office/powerpoint/2010/main" val="3318130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7B10B0-B772-EF49-A3EB-6584ED764EB0}" type="slidenum">
              <a:rPr lang="en-US"/>
              <a:pPr>
                <a:defRPr/>
              </a:pPr>
              <a:t>38</a:t>
            </a:fld>
            <a:endParaRPr lang="en-US"/>
          </a:p>
        </p:txBody>
      </p:sp>
      <p:sp>
        <p:nvSpPr>
          <p:cNvPr id="269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93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121296-B5B1-BA44-AAFB-3C5411738A5E}" type="slidenum">
              <a:rPr lang="en-US" smtClean="0"/>
              <a:t>2</a:t>
            </a:fld>
            <a:endParaRPr lang="en-US" dirty="0"/>
          </a:p>
        </p:txBody>
      </p:sp>
    </p:spTree>
    <p:extLst>
      <p:ext uri="{BB962C8B-B14F-4D97-AF65-F5344CB8AC3E}">
        <p14:creationId xmlns:p14="http://schemas.microsoft.com/office/powerpoint/2010/main" val="923180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 indent="0">
              <a:buNone/>
            </a:pPr>
            <a:r>
              <a:rPr lang="en-US" dirty="0" smtClean="0"/>
              <a:t>Start your morning with a low-fat muffin or cereal and you’re due for a mid-morning energy crash. Instead, make breakfast healthy protein shake.</a:t>
            </a:r>
          </a:p>
          <a:p>
            <a:pPr marL="68580" indent="0">
              <a:buNone/>
            </a:pPr>
            <a:r>
              <a:rPr lang="en-US" dirty="0" smtClean="0"/>
              <a:t>which balances blood sugar to keep you full and focused for hours. To maintain that steady energy all day, load your plate with lean protein, good fats like avocado and olive oil, leafy greens, and slow-release high-fiber carbs.</a:t>
            </a:r>
          </a:p>
          <a:p>
            <a:endParaRPr lang="en-US" dirty="0"/>
          </a:p>
        </p:txBody>
      </p:sp>
      <p:sp>
        <p:nvSpPr>
          <p:cNvPr id="4" name="Slide Number Placeholder 3"/>
          <p:cNvSpPr>
            <a:spLocks noGrp="1"/>
          </p:cNvSpPr>
          <p:nvPr>
            <p:ph type="sldNum" sz="quarter" idx="10"/>
          </p:nvPr>
        </p:nvSpPr>
        <p:spPr/>
        <p:txBody>
          <a:bodyPr/>
          <a:lstStyle/>
          <a:p>
            <a:fld id="{51121296-B5B1-BA44-AAFB-3C5411738A5E}" type="slidenum">
              <a:rPr lang="en-US" smtClean="0"/>
              <a:t>4</a:t>
            </a:fld>
            <a:endParaRPr lang="en-US"/>
          </a:p>
        </p:txBody>
      </p:sp>
    </p:spTree>
    <p:extLst>
      <p:ext uri="{BB962C8B-B14F-4D97-AF65-F5344CB8AC3E}">
        <p14:creationId xmlns:p14="http://schemas.microsoft.com/office/powerpoint/2010/main" val="1132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plan for a trip:  Car rental, airfare,</a:t>
            </a:r>
            <a:r>
              <a:rPr lang="en-US" baseline="0" dirty="0" smtClean="0"/>
              <a:t> hotel, activities, restaurants……. You need to do the same for your life.  Where are you going?  How will you get there? </a:t>
            </a:r>
          </a:p>
          <a:p>
            <a:pPr marL="342900" indent="-342900" algn="ctr">
              <a:spcBef>
                <a:spcPct val="20000"/>
              </a:spcBef>
            </a:pPr>
            <a:r>
              <a:rPr lang="en-US" baseline="0" dirty="0" smtClean="0"/>
              <a:t>You need to create a clear picture.  So much of our day and energy is spent just trying to figure out what we want.  If you know exactly what you are working towards, what you standards are, it is easy to avoid the things in life that are energy and time zappers. </a:t>
            </a:r>
            <a:r>
              <a:rPr lang="en-US" sz="1200" dirty="0" smtClean="0">
                <a:solidFill>
                  <a:schemeClr val="tx1">
                    <a:lumMod val="95000"/>
                    <a:lumOff val="5000"/>
                  </a:schemeClr>
                </a:solidFill>
                <a:latin typeface="Arial" charset="0"/>
              </a:rPr>
              <a:t>When you have clarity on what you want in life, you become more hopeful and energized.</a:t>
            </a:r>
            <a:r>
              <a:rPr lang="en-US" sz="1200" baseline="0" dirty="0" smtClean="0">
                <a:solidFill>
                  <a:schemeClr val="tx1">
                    <a:lumMod val="95000"/>
                    <a:lumOff val="5000"/>
                  </a:schemeClr>
                </a:solidFill>
                <a:latin typeface="Arial" charset="0"/>
              </a:rPr>
              <a:t>  </a:t>
            </a:r>
            <a:r>
              <a:rPr lang="en-US" sz="1400" b="1" i="1" dirty="0" smtClean="0">
                <a:solidFill>
                  <a:srgbClr val="FF6600"/>
                </a:solidFill>
              </a:rPr>
              <a:t>Clarity Precedes Success!!!</a:t>
            </a:r>
          </a:p>
          <a:p>
            <a:endParaRPr lang="en-US" dirty="0"/>
          </a:p>
        </p:txBody>
      </p:sp>
      <p:sp>
        <p:nvSpPr>
          <p:cNvPr id="4" name="Slide Number Placeholder 3"/>
          <p:cNvSpPr>
            <a:spLocks noGrp="1"/>
          </p:cNvSpPr>
          <p:nvPr>
            <p:ph type="sldNum" sz="quarter" idx="10"/>
          </p:nvPr>
        </p:nvSpPr>
        <p:spPr/>
        <p:txBody>
          <a:bodyPr/>
          <a:lstStyle/>
          <a:p>
            <a:fld id="{51121296-B5B1-BA44-AAFB-3C5411738A5E}" type="slidenum">
              <a:rPr lang="en-US" smtClean="0"/>
              <a:t>5</a:t>
            </a:fld>
            <a:endParaRPr lang="en-US"/>
          </a:p>
        </p:txBody>
      </p:sp>
    </p:spTree>
    <p:extLst>
      <p:ext uri="{BB962C8B-B14F-4D97-AF65-F5344CB8AC3E}">
        <p14:creationId xmlns:p14="http://schemas.microsoft.com/office/powerpoint/2010/main" val="3049660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t>Additional</a:t>
            </a:r>
            <a:r>
              <a:rPr lang="en-US" baseline="0" dirty="0" smtClean="0"/>
              <a:t> supplementation is needed due to the lack of nutrients in our foods these days! </a:t>
            </a:r>
            <a:endParaRPr lang="en-US" dirty="0"/>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60A678-2D1D-2843-AE5F-B5A734622F6D}" type="slidenum">
              <a:rPr lang="en-US" sz="1200">
                <a:latin typeface="Calibri" charset="0"/>
                <a:cs typeface="Arial" charset="0"/>
              </a:rPr>
              <a:pPr eaLnBrk="1" hangingPunct="1"/>
              <a:t>16</a:t>
            </a:fld>
            <a:endParaRPr lang="en-US" sz="1200">
              <a:latin typeface="Calibri"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Managing stress has been a major area of interest for me because it has been my own biggest health challenge. Stress affects all aspects of a patient’s body, mind, and spirit. The “Stress Response” is a biochemical and physiologic reaction to a real or perceived threat. It evolved in primitive times so that our forerunners could either “fight or flee” from threatening situations. This reaction causes a release of hormones and chemicals, predominantly adrenaline also known as epinephrine, and cortisol. These hormones go to all the parts of the body including the organ systems and cells to get the body ready to fight or flee causing temporary increases in heart rate, blood pressure, respiratory rate. In addition, the pupils in the eyes dilates to see better, and blood is diverted away from the genitals and stomachs, to the large muscles in our legs and arms. Cortisol causes stored sugar and fat in our bodies are released to provide the energy to fight or flee. The danger of the stress response is if it is occurring frequently in a person’s life. The consequences of chronic stress are many—including a weakened immune system, high blood pressure, heart disease, high cholesterol, diabetes, hair loss, and possibly cancer, to name a few.</a:t>
            </a:r>
            <a:endParaRPr lang="en-US" sz="1200" dirty="0" smtClean="0">
              <a:solidFill>
                <a:srgbClr val="000046"/>
              </a:solidFill>
            </a:endParaRPr>
          </a:p>
          <a:p>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1121296-B5B1-BA44-AAFB-3C5411738A5E}" type="slidenum">
              <a:rPr lang="en-US" smtClean="0"/>
              <a:t>20</a:t>
            </a:fld>
            <a:endParaRPr lang="en-US"/>
          </a:p>
        </p:txBody>
      </p:sp>
    </p:spTree>
    <p:extLst>
      <p:ext uri="{BB962C8B-B14F-4D97-AF65-F5344CB8AC3E}">
        <p14:creationId xmlns:p14="http://schemas.microsoft.com/office/powerpoint/2010/main" val="3909026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46"/>
                </a:solidFill>
              </a:rPr>
              <a:t>Studies show among its many problems, vitamin D deficiency contributes to fatigue. Ask your doctor to test your D levels and aim for 60 – 80 </a:t>
            </a:r>
            <a:r>
              <a:rPr lang="en-US" dirty="0" err="1" smtClean="0">
                <a:solidFill>
                  <a:srgbClr val="000046"/>
                </a:solidFill>
              </a:rPr>
              <a:t>ng</a:t>
            </a:r>
            <a:r>
              <a:rPr lang="en-US" dirty="0" smtClean="0">
                <a:solidFill>
                  <a:srgbClr val="000046"/>
                </a:solidFill>
              </a:rPr>
              <a:t>/ ml. Once you’ve hit that mark, I recommend 5,000 IUs of vitamin D as a maintenance dose. </a:t>
            </a:r>
            <a:r>
              <a:rPr lang="en-US" smtClean="0">
                <a:solidFill>
                  <a:srgbClr val="000046"/>
                </a:solidFill>
              </a:rPr>
              <a:t>And get out: even 10 minutes of sunshine can boost your D levels.</a:t>
            </a:r>
          </a:p>
          <a:p>
            <a:endParaRPr lang="en-US"/>
          </a:p>
        </p:txBody>
      </p:sp>
      <p:sp>
        <p:nvSpPr>
          <p:cNvPr id="4" name="Slide Number Placeholder 3"/>
          <p:cNvSpPr>
            <a:spLocks noGrp="1"/>
          </p:cNvSpPr>
          <p:nvPr>
            <p:ph type="sldNum" sz="quarter" idx="10"/>
          </p:nvPr>
        </p:nvSpPr>
        <p:spPr/>
        <p:txBody>
          <a:bodyPr/>
          <a:lstStyle/>
          <a:p>
            <a:fld id="{51121296-B5B1-BA44-AAFB-3C5411738A5E}" type="slidenum">
              <a:rPr lang="en-US" smtClean="0"/>
              <a:t>21</a:t>
            </a:fld>
            <a:endParaRPr lang="en-US"/>
          </a:p>
        </p:txBody>
      </p:sp>
    </p:spTree>
    <p:extLst>
      <p:ext uri="{BB962C8B-B14F-4D97-AF65-F5344CB8AC3E}">
        <p14:creationId xmlns:p14="http://schemas.microsoft.com/office/powerpoint/2010/main" val="588758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leave your life to chance!  Schedule all of these things!  Just as you know</a:t>
            </a:r>
            <a:r>
              <a:rPr lang="en-US" baseline="0" dirty="0" smtClean="0"/>
              <a:t> when you have to be at work, when the kids need to be to school, you need to make these things SCHEDULED into your daily life!</a:t>
            </a:r>
            <a:endParaRPr lang="en-US" dirty="0"/>
          </a:p>
        </p:txBody>
      </p:sp>
      <p:sp>
        <p:nvSpPr>
          <p:cNvPr id="4" name="Slide Number Placeholder 3"/>
          <p:cNvSpPr>
            <a:spLocks noGrp="1"/>
          </p:cNvSpPr>
          <p:nvPr>
            <p:ph type="sldNum" sz="quarter" idx="10"/>
          </p:nvPr>
        </p:nvSpPr>
        <p:spPr/>
        <p:txBody>
          <a:bodyPr/>
          <a:lstStyle/>
          <a:p>
            <a:fld id="{51121296-B5B1-BA44-AAFB-3C5411738A5E}" type="slidenum">
              <a:rPr lang="en-US" smtClean="0"/>
              <a:t>22</a:t>
            </a:fld>
            <a:endParaRPr lang="en-US"/>
          </a:p>
        </p:txBody>
      </p:sp>
    </p:spTree>
    <p:extLst>
      <p:ext uri="{BB962C8B-B14F-4D97-AF65-F5344CB8AC3E}">
        <p14:creationId xmlns:p14="http://schemas.microsoft.com/office/powerpoint/2010/main" val="1963677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121296-B5B1-BA44-AAFB-3C5411738A5E}" type="slidenum">
              <a:rPr lang="en-US" smtClean="0"/>
              <a:t>31</a:t>
            </a:fld>
            <a:endParaRPr lang="en-US"/>
          </a:p>
        </p:txBody>
      </p:sp>
    </p:spTree>
    <p:extLst>
      <p:ext uri="{BB962C8B-B14F-4D97-AF65-F5344CB8AC3E}">
        <p14:creationId xmlns:p14="http://schemas.microsoft.com/office/powerpoint/2010/main" val="3045665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E3DB0EC-2976-5748-A5D0-F10F4C7D96D1}" type="datetimeFigureOut">
              <a:rPr lang="en-US" smtClean="0"/>
              <a:t>11/22/15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BDA94A27-29EA-E649-9C4B-1470F9EA5E50}" type="slidenum">
              <a:rPr lang="en-US" smtClean="0"/>
              <a:t>‹#›</a:t>
            </a:fld>
            <a:endParaRPr lang="en-US"/>
          </a:p>
        </p:txBody>
      </p:sp>
    </p:spTree>
    <p:extLst>
      <p:ext uri="{BB962C8B-B14F-4D97-AF65-F5344CB8AC3E}">
        <p14:creationId xmlns:p14="http://schemas.microsoft.com/office/powerpoint/2010/main" val="325461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E3DB0EC-2976-5748-A5D0-F10F4C7D96D1}" type="datetimeFigureOut">
              <a:rPr lang="en-US" smtClean="0"/>
              <a:t>11/22/15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BDA94A27-29EA-E649-9C4B-1470F9EA5E50}" type="slidenum">
              <a:rPr lang="en-US" smtClean="0"/>
              <a:t>‹#›</a:t>
            </a:fld>
            <a:endParaRPr lang="en-US"/>
          </a:p>
        </p:txBody>
      </p:sp>
    </p:spTree>
    <p:extLst>
      <p:ext uri="{BB962C8B-B14F-4D97-AF65-F5344CB8AC3E}">
        <p14:creationId xmlns:p14="http://schemas.microsoft.com/office/powerpoint/2010/main" val="3292649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E3DB0EC-2976-5748-A5D0-F10F4C7D96D1}" type="datetimeFigureOut">
              <a:rPr lang="en-US" smtClean="0"/>
              <a:t>11/22/15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BDA94A27-29EA-E649-9C4B-1470F9EA5E50}" type="slidenum">
              <a:rPr lang="en-US" smtClean="0"/>
              <a:t>‹#›</a:t>
            </a:fld>
            <a:endParaRPr lang="en-US"/>
          </a:p>
        </p:txBody>
      </p:sp>
    </p:spTree>
    <p:extLst>
      <p:ext uri="{BB962C8B-B14F-4D97-AF65-F5344CB8AC3E}">
        <p14:creationId xmlns:p14="http://schemas.microsoft.com/office/powerpoint/2010/main" val="1743568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8975"/>
          </a:xfrm>
        </p:spPr>
        <p:txBody>
          <a:bodyPr rtlCol="0">
            <a:normAutofit/>
          </a:bodyPr>
          <a:lstStyle/>
          <a:p>
            <a:pPr lvl="0"/>
            <a:r>
              <a:rPr lang="en-US" noProof="0" smtClean="0"/>
              <a:t>Click icon to add table</a:t>
            </a:r>
            <a:endParaRPr lang="en-US" noProof="0"/>
          </a:p>
        </p:txBody>
      </p:sp>
      <p:sp>
        <p:nvSpPr>
          <p:cNvPr id="4" name="Date Placeholder 3"/>
          <p:cNvSpPr>
            <a:spLocks noGrp="1"/>
          </p:cNvSpPr>
          <p:nvPr>
            <p:ph type="dt" sz="half" idx="10"/>
          </p:nvPr>
        </p:nvSpPr>
        <p:spPr>
          <a:xfrm>
            <a:off x="457200" y="6251575"/>
            <a:ext cx="2133600" cy="476250"/>
          </a:xfrm>
        </p:spPr>
        <p:txBody>
          <a:bodyPr/>
          <a:lstStyle>
            <a:lvl1pPr>
              <a:defRPr/>
            </a:lvl1pPr>
          </a:lstStyle>
          <a:p>
            <a:fld id="{CE3DB0EC-2976-5748-A5D0-F10F4C7D96D1}" type="datetimeFigureOut">
              <a:rPr lang="en-US" smtClean="0"/>
              <a:t>11/22/15</a:t>
            </a:fld>
            <a:endParaRPr lang="en-US"/>
          </a:p>
        </p:txBody>
      </p:sp>
      <p:sp>
        <p:nvSpPr>
          <p:cNvPr id="5" name="Footer Placeholder 4"/>
          <p:cNvSpPr>
            <a:spLocks noGrp="1"/>
          </p:cNvSpPr>
          <p:nvPr>
            <p:ph type="ftr" sz="quarter" idx="11"/>
          </p:nvPr>
        </p:nvSpPr>
        <p:spPr>
          <a:xfrm>
            <a:off x="3124200" y="6248400"/>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2133600" cy="476250"/>
          </a:xfrm>
          <a:prstGeom prst="rect">
            <a:avLst/>
          </a:prstGeom>
        </p:spPr>
        <p:txBody>
          <a:bodyPr/>
          <a:lstStyle>
            <a:lvl1pPr>
              <a:defRPr/>
            </a:lvl1pPr>
          </a:lstStyle>
          <a:p>
            <a:fld id="{BDA94A27-29EA-E649-9C4B-1470F9EA5E50}" type="slidenum">
              <a:rPr lang="en-US" smtClean="0"/>
              <a:t>‹#›</a:t>
            </a:fld>
            <a:endParaRPr lang="en-US"/>
          </a:p>
        </p:txBody>
      </p:sp>
    </p:spTree>
    <p:extLst>
      <p:ext uri="{BB962C8B-B14F-4D97-AF65-F5344CB8AC3E}">
        <p14:creationId xmlns:p14="http://schemas.microsoft.com/office/powerpoint/2010/main" val="4002978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8699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3885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E3DB0EC-2976-5748-A5D0-F10F4C7D96D1}" type="datetimeFigureOut">
              <a:rPr lang="en-US" smtClean="0"/>
              <a:t>11/22/15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BDA94A27-29EA-E649-9C4B-1470F9EA5E50}" type="slidenum">
              <a:rPr lang="en-US" smtClean="0"/>
              <a:t>‹#›</a:t>
            </a:fld>
            <a:endParaRPr lang="en-US"/>
          </a:p>
        </p:txBody>
      </p:sp>
      <p:sp>
        <p:nvSpPr>
          <p:cNvPr id="7" name="TextBox 6"/>
          <p:cNvSpPr txBox="1"/>
          <p:nvPr userDrawn="1"/>
        </p:nvSpPr>
        <p:spPr>
          <a:xfrm>
            <a:off x="7954951" y="43124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21458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E3DB0EC-2976-5748-A5D0-F10F4C7D96D1}" type="datetimeFigureOut">
              <a:rPr lang="en-US" smtClean="0"/>
              <a:t>11/22/15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BDA94A27-29EA-E649-9C4B-1470F9EA5E50}" type="slidenum">
              <a:rPr lang="en-US" smtClean="0"/>
              <a:t>‹#›</a:t>
            </a:fld>
            <a:endParaRPr lang="en-US"/>
          </a:p>
        </p:txBody>
      </p:sp>
    </p:spTree>
    <p:extLst>
      <p:ext uri="{BB962C8B-B14F-4D97-AF65-F5344CB8AC3E}">
        <p14:creationId xmlns:p14="http://schemas.microsoft.com/office/powerpoint/2010/main" val="384368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E3DB0EC-2976-5748-A5D0-F10F4C7D96D1}" type="datetimeFigureOut">
              <a:rPr lang="en-US" smtClean="0"/>
              <a:t>11/22/15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BDA94A27-29EA-E649-9C4B-1470F9EA5E50}" type="slidenum">
              <a:rPr lang="en-US" smtClean="0"/>
              <a:t>‹#›</a:t>
            </a:fld>
            <a:endParaRPr lang="en-US"/>
          </a:p>
        </p:txBody>
      </p:sp>
    </p:spTree>
    <p:extLst>
      <p:ext uri="{BB962C8B-B14F-4D97-AF65-F5344CB8AC3E}">
        <p14:creationId xmlns:p14="http://schemas.microsoft.com/office/powerpoint/2010/main" val="3886101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E3DB0EC-2976-5748-A5D0-F10F4C7D96D1}" type="datetimeFigureOut">
              <a:rPr lang="en-US" smtClean="0"/>
              <a:t>11/22/15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BDA94A27-29EA-E649-9C4B-1470F9EA5E50}" type="slidenum">
              <a:rPr lang="en-US" smtClean="0"/>
              <a:t>‹#›</a:t>
            </a:fld>
            <a:endParaRPr lang="en-US"/>
          </a:p>
        </p:txBody>
      </p:sp>
    </p:spTree>
    <p:extLst>
      <p:ext uri="{BB962C8B-B14F-4D97-AF65-F5344CB8AC3E}">
        <p14:creationId xmlns:p14="http://schemas.microsoft.com/office/powerpoint/2010/main" val="1931700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CE3DB0EC-2976-5748-A5D0-F10F4C7D96D1}" type="datetimeFigureOut">
              <a:rPr lang="en-US" smtClean="0"/>
              <a:t>11/22/15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BDA94A27-29EA-E649-9C4B-1470F9EA5E50}" type="slidenum">
              <a:rPr lang="en-US" smtClean="0"/>
              <a:t>‹#›</a:t>
            </a:fld>
            <a:endParaRPr lang="en-US"/>
          </a:p>
        </p:txBody>
      </p:sp>
    </p:spTree>
    <p:extLst>
      <p:ext uri="{BB962C8B-B14F-4D97-AF65-F5344CB8AC3E}">
        <p14:creationId xmlns:p14="http://schemas.microsoft.com/office/powerpoint/2010/main" val="3154608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E3DB0EC-2976-5748-A5D0-F10F4C7D96D1}" type="datetimeFigureOut">
              <a:rPr lang="en-US" smtClean="0"/>
              <a:t>11/22/15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BDA94A27-29EA-E649-9C4B-1470F9EA5E50}" type="slidenum">
              <a:rPr lang="en-US" smtClean="0"/>
              <a:t>‹#›</a:t>
            </a:fld>
            <a:endParaRPr lang="en-US"/>
          </a:p>
        </p:txBody>
      </p:sp>
    </p:spTree>
    <p:extLst>
      <p:ext uri="{BB962C8B-B14F-4D97-AF65-F5344CB8AC3E}">
        <p14:creationId xmlns:p14="http://schemas.microsoft.com/office/powerpoint/2010/main" val="39681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E3DB0EC-2976-5748-A5D0-F10F4C7D96D1}" type="datetimeFigureOut">
              <a:rPr lang="en-US" smtClean="0"/>
              <a:t>11/22/15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BDA94A27-29EA-E649-9C4B-1470F9EA5E50}" type="slidenum">
              <a:rPr lang="en-US" smtClean="0"/>
              <a:t>‹#›</a:t>
            </a:fld>
            <a:endParaRPr lang="en-US"/>
          </a:p>
        </p:txBody>
      </p:sp>
    </p:spTree>
    <p:extLst>
      <p:ext uri="{BB962C8B-B14F-4D97-AF65-F5344CB8AC3E}">
        <p14:creationId xmlns:p14="http://schemas.microsoft.com/office/powerpoint/2010/main" val="80046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E3DB0EC-2976-5748-A5D0-F10F4C7D96D1}" type="datetimeFigureOut">
              <a:rPr lang="en-US" smtClean="0"/>
              <a:t>11/22/15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a:xfrm>
            <a:off x="6400800" y="6356350"/>
            <a:ext cx="2133600" cy="365125"/>
          </a:xfrm>
          <a:prstGeom prst="rect">
            <a:avLst/>
          </a:prstGeom>
        </p:spPr>
        <p:txBody>
          <a:bodyPr/>
          <a:lstStyle>
            <a:lvl1pPr>
              <a:defRPr/>
            </a:lvl1pPr>
          </a:lstStyle>
          <a:p>
            <a:fld id="{BDA94A27-29EA-E649-9C4B-1470F9EA5E50}" type="slidenum">
              <a:rPr lang="en-US" smtClean="0"/>
              <a:t>‹#›</a:t>
            </a:fld>
            <a:endParaRPr lang="en-US"/>
          </a:p>
        </p:txBody>
      </p:sp>
    </p:spTree>
    <p:extLst>
      <p:ext uri="{BB962C8B-B14F-4D97-AF65-F5344CB8AC3E}">
        <p14:creationId xmlns:p14="http://schemas.microsoft.com/office/powerpoint/2010/main" val="2843250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00800"/>
            <a:ext cx="2438400" cy="365125"/>
          </a:xfrm>
          <a:prstGeom prst="rect">
            <a:avLst/>
          </a:prstGeom>
        </p:spPr>
        <p:txBody>
          <a:bodyPr vert="horz" lIns="91440" tIns="45720" rIns="91440" bIns="45720" rtlCol="0" anchor="ctr"/>
          <a:lstStyle>
            <a:lvl1pPr algn="l">
              <a:defRPr sz="1200" dirty="0" smtClean="0">
                <a:solidFill>
                  <a:schemeClr val="tx1">
                    <a:tint val="75000"/>
                  </a:schemeClr>
                </a:solidFill>
              </a:defRPr>
            </a:lvl1pPr>
          </a:lstStyle>
          <a:p>
            <a:fld id="{CE3DB0EC-2976-5748-A5D0-F10F4C7D96D1}" type="datetimeFigureOut">
              <a:rPr lang="en-US" smtClean="0"/>
              <a:t>11/22/15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1030" name="Picture 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934200" y="6324600"/>
            <a:ext cx="16795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781800" y="61722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1"/>
          <p:cNvSpPr txBox="1">
            <a:spLocks noChangeArrowheads="1"/>
          </p:cNvSpPr>
          <p:nvPr/>
        </p:nvSpPr>
        <p:spPr bwMode="auto">
          <a:xfrm>
            <a:off x="6858000" y="6096000"/>
            <a:ext cx="199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rgbClr val="7F7F7F"/>
                </a:solidFill>
              </a:rPr>
              <a:t>2014 Chiropractic-Masters</a:t>
            </a:r>
          </a:p>
          <a:p>
            <a:endParaRPr lang="en-US" sz="1200">
              <a:solidFill>
                <a:srgbClr val="7F7F7F"/>
              </a:solidFill>
            </a:endParaRPr>
          </a:p>
        </p:txBody>
      </p:sp>
      <p:sp>
        <p:nvSpPr>
          <p:cNvPr id="10" name="Rectangle 9"/>
          <p:cNvSpPr/>
          <p:nvPr userDrawn="1"/>
        </p:nvSpPr>
        <p:spPr>
          <a:xfrm>
            <a:off x="0" y="280700"/>
            <a:ext cx="9144000" cy="830997"/>
          </a:xfrm>
          <a:prstGeom prst="rect">
            <a:avLst/>
          </a:prstGeom>
          <a:noFill/>
        </p:spPr>
        <p:txBody>
          <a:bodyPr wrap="square" lIns="91440" tIns="45720" rIns="91440" bIns="45720">
            <a:spAutoFit/>
          </a:bodyPr>
          <a:lstStyle/>
          <a:p>
            <a:pPr algn="ctr"/>
            <a:r>
              <a:rPr lang="en-US" sz="4800" b="1" i="1" baseline="0" dirty="0" smtClean="0">
                <a:ln w="12700">
                  <a:noFill/>
                  <a:prstDash val="solid"/>
                </a:ln>
                <a:solidFill>
                  <a:srgbClr val="FF6600"/>
                </a:solidFill>
                <a:effectLst>
                  <a:outerShdw blurRad="50800" dist="38100" dir="2700000" algn="tl" rotWithShape="0">
                    <a:srgbClr val="000000">
                      <a:alpha val="43000"/>
                    </a:srgbClr>
                  </a:outerShdw>
                </a:effectLst>
                <a:latin typeface="Avenir Black"/>
                <a:cs typeface="Avenir Black"/>
              </a:rPr>
              <a:t>5</a:t>
            </a:r>
            <a:r>
              <a:rPr lang="en-US" sz="2800" i="1" baseline="0" dirty="0" smtClean="0">
                <a:ln w="12700">
                  <a:noFill/>
                  <a:prstDash val="solid"/>
                </a:ln>
                <a:solidFill>
                  <a:srgbClr val="FF6600"/>
                </a:solidFill>
                <a:effectLst>
                  <a:outerShdw blurRad="50800" dist="38100" dir="2700000" algn="tl" rotWithShape="0">
                    <a:srgbClr val="000000">
                      <a:alpha val="43000"/>
                    </a:srgbClr>
                  </a:outerShdw>
                </a:effectLst>
                <a:latin typeface="Avenir Black"/>
                <a:cs typeface="Avenir Black"/>
              </a:rPr>
              <a:t> </a:t>
            </a:r>
            <a:r>
              <a:rPr lang="en-US" sz="2800" baseline="0" dirty="0" smtClean="0">
                <a:ln w="12700">
                  <a:noFill/>
                  <a:prstDash val="solid"/>
                </a:ln>
                <a:solidFill>
                  <a:schemeClr val="tx1">
                    <a:lumMod val="95000"/>
                    <a:lumOff val="5000"/>
                  </a:schemeClr>
                </a:solidFill>
                <a:effectLst/>
                <a:latin typeface="Avenir Black"/>
                <a:cs typeface="Avenir Black"/>
              </a:rPr>
              <a:t>SECRETS TO HARNESS 10X’s MORE ENERGY</a:t>
            </a:r>
            <a:endParaRPr lang="en-US" sz="2800" dirty="0" smtClean="0">
              <a:ln w="12700">
                <a:noFill/>
                <a:prstDash val="solid"/>
              </a:ln>
              <a:solidFill>
                <a:schemeClr val="tx1">
                  <a:lumMod val="95000"/>
                  <a:lumOff val="5000"/>
                </a:schemeClr>
              </a:solidFill>
              <a:effectLst/>
              <a:latin typeface="Avenir Black"/>
              <a:cs typeface="Avenir Black"/>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microsoft.com/office/2007/relationships/hdphoto" Target="../media/hdphoto3.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895" y="196271"/>
            <a:ext cx="8566727" cy="11314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674091" y="1102417"/>
            <a:ext cx="5691894" cy="4311526"/>
          </a:xfrm>
          <a:prstGeom prst="rect">
            <a:avLst/>
          </a:prstGeom>
        </p:spPr>
      </p:pic>
      <p:sp>
        <p:nvSpPr>
          <p:cNvPr id="9" name="TextBox 8"/>
          <p:cNvSpPr txBox="1"/>
          <p:nvPr/>
        </p:nvSpPr>
        <p:spPr>
          <a:xfrm>
            <a:off x="1835712" y="2231294"/>
            <a:ext cx="5530273" cy="1200329"/>
          </a:xfrm>
          <a:prstGeom prst="rect">
            <a:avLst/>
          </a:prstGeom>
          <a:noFill/>
        </p:spPr>
        <p:txBody>
          <a:bodyPr wrap="square" rtlCol="0">
            <a:spAutoFit/>
          </a:bodyPr>
          <a:lstStyle/>
          <a:p>
            <a:pPr algn="ctr"/>
            <a:r>
              <a:rPr lang="en-US" sz="7200" u="sng" spc="1000" dirty="0" smtClean="0">
                <a:solidFill>
                  <a:schemeClr val="bg1"/>
                </a:solidFill>
                <a:latin typeface="Helvetica"/>
                <a:cs typeface="Helvetica"/>
              </a:rPr>
              <a:t>Transform</a:t>
            </a:r>
          </a:p>
        </p:txBody>
      </p:sp>
      <p:sp>
        <p:nvSpPr>
          <p:cNvPr id="11" name="TextBox 10"/>
          <p:cNvSpPr txBox="1"/>
          <p:nvPr/>
        </p:nvSpPr>
        <p:spPr>
          <a:xfrm>
            <a:off x="1916544" y="3381639"/>
            <a:ext cx="5230091" cy="307777"/>
          </a:xfrm>
          <a:prstGeom prst="rect">
            <a:avLst/>
          </a:prstGeom>
          <a:noFill/>
        </p:spPr>
        <p:txBody>
          <a:bodyPr wrap="square" rtlCol="0">
            <a:spAutoFit/>
          </a:bodyPr>
          <a:lstStyle/>
          <a:p>
            <a:pPr algn="ctr"/>
            <a:r>
              <a:rPr lang="en-US" sz="1400" spc="300" dirty="0" smtClean="0">
                <a:solidFill>
                  <a:srgbClr val="FFFFFF"/>
                </a:solidFill>
                <a:latin typeface="Helvetica"/>
                <a:cs typeface="Helvetica"/>
              </a:rPr>
              <a:t>MONTHLY POWER WORKSHOP SERIES</a:t>
            </a:r>
            <a:endParaRPr lang="en-US" sz="1400" spc="300" dirty="0">
              <a:solidFill>
                <a:srgbClr val="FFFFFF"/>
              </a:solidFill>
              <a:latin typeface="Helvetica"/>
              <a:cs typeface="Helvetica"/>
            </a:endParaRPr>
          </a:p>
        </p:txBody>
      </p:sp>
    </p:spTree>
    <p:extLst>
      <p:ext uri="{BB962C8B-B14F-4D97-AF65-F5344CB8AC3E}">
        <p14:creationId xmlns:p14="http://schemas.microsoft.com/office/powerpoint/2010/main" val="3385783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61000"/>
          </a:blip>
          <a:stretch>
            <a:fillRect/>
          </a:stretch>
        </p:blipFill>
        <p:spPr>
          <a:xfrm>
            <a:off x="369455" y="1281545"/>
            <a:ext cx="4183331" cy="5437909"/>
          </a:xfrm>
          <a:prstGeom prst="rect">
            <a:avLst/>
          </a:prstGeom>
        </p:spPr>
      </p:pic>
      <p:sp>
        <p:nvSpPr>
          <p:cNvPr id="13314" name="Rectangle 2"/>
          <p:cNvSpPr>
            <a:spLocks noGrp="1" noChangeArrowheads="1"/>
          </p:cNvSpPr>
          <p:nvPr>
            <p:ph type="title"/>
          </p:nvPr>
        </p:nvSpPr>
        <p:spPr>
          <a:xfrm>
            <a:off x="5668818" y="4179572"/>
            <a:ext cx="2965143" cy="819845"/>
          </a:xfrm>
          <a:noFill/>
        </p:spPr>
        <p:txBody>
          <a:bodyPr/>
          <a:lstStyle/>
          <a:p>
            <a:pPr algn="ctr" eaLnBrk="1" hangingPunct="1"/>
            <a:r>
              <a:rPr lang="en-US" dirty="0">
                <a:solidFill>
                  <a:schemeClr val="tx1">
                    <a:lumMod val="95000"/>
                    <a:lumOff val="5000"/>
                  </a:schemeClr>
                </a:solidFill>
                <a:latin typeface="Arial" charset="0"/>
              </a:rPr>
              <a:t>Go to bed by 11pm!</a:t>
            </a:r>
          </a:p>
        </p:txBody>
      </p:sp>
      <p:sp>
        <p:nvSpPr>
          <p:cNvPr id="13315" name="Rectangle 3"/>
          <p:cNvSpPr>
            <a:spLocks noGrp="1" noChangeArrowheads="1"/>
          </p:cNvSpPr>
          <p:nvPr>
            <p:ph idx="1"/>
          </p:nvPr>
        </p:nvSpPr>
        <p:spPr>
          <a:xfrm>
            <a:off x="5056909" y="2651188"/>
            <a:ext cx="3775363" cy="1331993"/>
          </a:xfrm>
        </p:spPr>
        <p:txBody>
          <a:bodyPr>
            <a:normAutofit fontScale="92500"/>
          </a:bodyPr>
          <a:lstStyle/>
          <a:p>
            <a:pPr marL="68580" indent="0" algn="ctr" eaLnBrk="1" hangingPunct="1">
              <a:buNone/>
            </a:pPr>
            <a:r>
              <a:rPr lang="en-US" sz="3200" dirty="0" smtClean="0">
                <a:solidFill>
                  <a:srgbClr val="FF6600"/>
                </a:solidFill>
                <a:latin typeface="Arial" charset="0"/>
              </a:rPr>
              <a:t>Don’t Burn The Candle At Both Ends</a:t>
            </a:r>
            <a:endParaRPr lang="en-US" sz="3200" dirty="0">
              <a:solidFill>
                <a:srgbClr val="FF6600"/>
              </a:solidFill>
              <a:latin typeface="Arial" charset="0"/>
            </a:endParaRPr>
          </a:p>
        </p:txBody>
      </p:sp>
    </p:spTree>
    <p:extLst>
      <p:ext uri="{BB962C8B-B14F-4D97-AF65-F5344CB8AC3E}">
        <p14:creationId xmlns:p14="http://schemas.microsoft.com/office/powerpoint/2010/main" val="1006190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27382"/>
            <a:ext cx="8229600" cy="4525963"/>
          </a:xfrm>
        </p:spPr>
        <p:txBody>
          <a:bodyPr/>
          <a:lstStyle/>
          <a:p>
            <a:pPr marL="68580" indent="0">
              <a:buNone/>
            </a:pPr>
            <a:r>
              <a:rPr lang="en-US" dirty="0">
                <a:solidFill>
                  <a:schemeClr val="tx1">
                    <a:lumMod val="95000"/>
                    <a:lumOff val="5000"/>
                  </a:schemeClr>
                </a:solidFill>
              </a:rPr>
              <a:t>When you are sleep deprived, your body </a:t>
            </a:r>
            <a:r>
              <a:rPr lang="en-US" dirty="0">
                <a:solidFill>
                  <a:srgbClr val="FF6600"/>
                </a:solidFill>
              </a:rPr>
              <a:t>decreases</a:t>
            </a:r>
            <a:r>
              <a:rPr lang="en-US" dirty="0">
                <a:solidFill>
                  <a:schemeClr val="tx1">
                    <a:lumMod val="95000"/>
                    <a:lumOff val="5000"/>
                  </a:schemeClr>
                </a:solidFill>
              </a:rPr>
              <a:t> production of </a:t>
            </a:r>
            <a:r>
              <a:rPr lang="en-US" dirty="0" err="1">
                <a:solidFill>
                  <a:srgbClr val="FF6600"/>
                </a:solidFill>
              </a:rPr>
              <a:t>leptin</a:t>
            </a:r>
            <a:r>
              <a:rPr lang="en-US" dirty="0">
                <a:solidFill>
                  <a:schemeClr val="tx1">
                    <a:lumMod val="95000"/>
                    <a:lumOff val="5000"/>
                  </a:schemeClr>
                </a:solidFill>
              </a:rPr>
              <a:t>, the hormone that tells your brain there is no need for more food. At the same time it </a:t>
            </a:r>
            <a:r>
              <a:rPr lang="en-US" dirty="0">
                <a:solidFill>
                  <a:srgbClr val="FF6600"/>
                </a:solidFill>
              </a:rPr>
              <a:t>increases</a:t>
            </a:r>
            <a:r>
              <a:rPr lang="en-US" dirty="0">
                <a:solidFill>
                  <a:schemeClr val="tx1">
                    <a:lumMod val="95000"/>
                    <a:lumOff val="5000"/>
                  </a:schemeClr>
                </a:solidFill>
              </a:rPr>
              <a:t> levels of </a:t>
            </a:r>
            <a:r>
              <a:rPr lang="en-US" dirty="0">
                <a:solidFill>
                  <a:srgbClr val="FF6600"/>
                </a:solidFill>
              </a:rPr>
              <a:t>ghrelin</a:t>
            </a:r>
            <a:r>
              <a:rPr lang="en-US" dirty="0">
                <a:solidFill>
                  <a:schemeClr val="tx1">
                    <a:lumMod val="95000"/>
                    <a:lumOff val="5000"/>
                  </a:schemeClr>
                </a:solidFill>
              </a:rPr>
              <a:t>, a hormone that triggers hunger</a:t>
            </a:r>
            <a:r>
              <a:rPr lang="en-US" dirty="0" smtClean="0">
                <a:solidFill>
                  <a:schemeClr val="tx1">
                    <a:lumMod val="95000"/>
                    <a:lumOff val="5000"/>
                  </a:schemeClr>
                </a:solidFill>
              </a:rPr>
              <a:t>.</a:t>
            </a:r>
          </a:p>
          <a:p>
            <a:pPr marL="68580" indent="0">
              <a:buNone/>
            </a:pPr>
            <a:endParaRPr lang="en-US" dirty="0">
              <a:solidFill>
                <a:srgbClr val="10224E"/>
              </a:solidFill>
            </a:endParaRPr>
          </a:p>
          <a:p>
            <a:pPr marL="68580" indent="0" algn="ctr">
              <a:buNone/>
            </a:pPr>
            <a:r>
              <a:rPr lang="en-US" sz="3600" dirty="0" smtClean="0">
                <a:solidFill>
                  <a:srgbClr val="FF6600"/>
                </a:solidFill>
              </a:rPr>
              <a:t>Result = Weight Gain And Sluggishness!</a:t>
            </a:r>
            <a:endParaRPr lang="en-US" sz="3600" dirty="0">
              <a:solidFill>
                <a:srgbClr val="FF6600"/>
              </a:solidFill>
            </a:endParaRPr>
          </a:p>
        </p:txBody>
      </p:sp>
    </p:spTree>
    <p:extLst>
      <p:ext uri="{BB962C8B-B14F-4D97-AF65-F5344CB8AC3E}">
        <p14:creationId xmlns:p14="http://schemas.microsoft.com/office/powerpoint/2010/main" val="4146788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blip>
          <a:stretch>
            <a:fillRect/>
          </a:stretch>
        </p:blipFill>
        <p:spPr>
          <a:xfrm rot="20683743">
            <a:off x="2020455" y="1969000"/>
            <a:ext cx="5079980" cy="38205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338" name="Rectangle 2"/>
          <p:cNvSpPr>
            <a:spLocks noGrp="1" noChangeArrowheads="1"/>
          </p:cNvSpPr>
          <p:nvPr>
            <p:ph type="title"/>
          </p:nvPr>
        </p:nvSpPr>
        <p:spPr>
          <a:xfrm>
            <a:off x="2193623" y="3105738"/>
            <a:ext cx="1119910" cy="1143000"/>
          </a:xfrm>
          <a:noFill/>
        </p:spPr>
        <p:txBody>
          <a:bodyPr>
            <a:normAutofit fontScale="90000"/>
          </a:bodyPr>
          <a:lstStyle/>
          <a:p>
            <a:r>
              <a:rPr lang="en-US" sz="3600" dirty="0" smtClean="0">
                <a:solidFill>
                  <a:srgbClr val="FF6600"/>
                </a:solidFill>
                <a:latin typeface="Arial" charset="0"/>
              </a:rPr>
              <a:t/>
            </a:r>
            <a:br>
              <a:rPr lang="en-US" sz="3600" dirty="0" smtClean="0">
                <a:solidFill>
                  <a:srgbClr val="FF6600"/>
                </a:solidFill>
                <a:latin typeface="Arial" charset="0"/>
              </a:rPr>
            </a:br>
            <a:r>
              <a:rPr lang="en-US" sz="5300" i="1" dirty="0">
                <a:solidFill>
                  <a:srgbClr val="FF6600"/>
                </a:solidFill>
                <a:latin typeface="Arial Black"/>
                <a:cs typeface="Arial Black"/>
              </a:rPr>
              <a:t>3</a:t>
            </a:r>
            <a:r>
              <a:rPr lang="en-US" sz="5300" i="1" dirty="0" smtClean="0">
                <a:solidFill>
                  <a:srgbClr val="FF6600"/>
                </a:solidFill>
                <a:latin typeface="Arial Black"/>
                <a:cs typeface="Arial Black"/>
              </a:rPr>
              <a:t>.</a:t>
            </a:r>
            <a:r>
              <a:rPr lang="en-US" sz="3600" dirty="0" smtClean="0">
                <a:solidFill>
                  <a:schemeClr val="tx1">
                    <a:lumMod val="95000"/>
                    <a:lumOff val="5000"/>
                  </a:schemeClr>
                </a:solidFill>
                <a:latin typeface="Arial" charset="0"/>
              </a:rPr>
              <a:t/>
            </a:r>
            <a:br>
              <a:rPr lang="en-US" sz="3600" dirty="0" smtClean="0">
                <a:solidFill>
                  <a:schemeClr val="tx1">
                    <a:lumMod val="95000"/>
                    <a:lumOff val="5000"/>
                  </a:schemeClr>
                </a:solidFill>
                <a:latin typeface="Arial" charset="0"/>
              </a:rPr>
            </a:br>
            <a:endParaRPr lang="en-US" sz="3600" dirty="0">
              <a:solidFill>
                <a:schemeClr val="tx1">
                  <a:lumMod val="95000"/>
                  <a:lumOff val="5000"/>
                </a:schemeClr>
              </a:solidFill>
              <a:latin typeface="Arial" charset="0"/>
            </a:endParaRPr>
          </a:p>
        </p:txBody>
      </p:sp>
    </p:spTree>
    <p:extLst>
      <p:ext uri="{BB962C8B-B14F-4D97-AF65-F5344CB8AC3E}">
        <p14:creationId xmlns:p14="http://schemas.microsoft.com/office/powerpoint/2010/main" val="66901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idx="1"/>
          </p:nvPr>
        </p:nvSpPr>
        <p:spPr>
          <a:xfrm>
            <a:off x="415638" y="1333500"/>
            <a:ext cx="8416637" cy="4953000"/>
          </a:xfrm>
        </p:spPr>
        <p:txBody>
          <a:bodyPr>
            <a:normAutofit/>
          </a:bodyPr>
          <a:lstStyle/>
          <a:p>
            <a:pPr algn="ctr" eaLnBrk="1" hangingPunct="1">
              <a:buFontTx/>
              <a:buNone/>
              <a:defRPr/>
            </a:pPr>
            <a:r>
              <a:rPr lang="en-US" sz="2800" dirty="0" smtClean="0">
                <a:solidFill>
                  <a:schemeClr val="tx1">
                    <a:lumMod val="95000"/>
                    <a:lumOff val="5000"/>
                  </a:schemeClr>
                </a:solidFill>
                <a:latin typeface="Arial" charset="0"/>
                <a:ea typeface="+mn-ea"/>
              </a:rPr>
              <a:t>A</a:t>
            </a:r>
            <a:r>
              <a:rPr lang="en-US" sz="2800" dirty="0" smtClean="0">
                <a:solidFill>
                  <a:srgbClr val="3366FF"/>
                </a:solidFill>
                <a:latin typeface="Arial" charset="0"/>
                <a:ea typeface="+mn-ea"/>
              </a:rPr>
              <a:t> </a:t>
            </a:r>
            <a:r>
              <a:rPr lang="en-US" sz="2800" dirty="0" smtClean="0">
                <a:solidFill>
                  <a:srgbClr val="FF6600"/>
                </a:solidFill>
                <a:latin typeface="Arial" charset="0"/>
                <a:ea typeface="+mn-ea"/>
              </a:rPr>
              <a:t>minimum of 30-60 minutes exercise </a:t>
            </a:r>
            <a:r>
              <a:rPr lang="en-US" sz="2800" dirty="0" smtClean="0">
                <a:solidFill>
                  <a:schemeClr val="tx1">
                    <a:lumMod val="95000"/>
                    <a:lumOff val="5000"/>
                  </a:schemeClr>
                </a:solidFill>
                <a:latin typeface="Arial" charset="0"/>
                <a:ea typeface="+mn-ea"/>
              </a:rPr>
              <a:t>or consistent</a:t>
            </a:r>
          </a:p>
          <a:p>
            <a:pPr algn="ctr" eaLnBrk="1" hangingPunct="1">
              <a:buFontTx/>
              <a:buNone/>
              <a:defRPr/>
            </a:pPr>
            <a:r>
              <a:rPr lang="en-US" sz="2800" dirty="0" smtClean="0">
                <a:solidFill>
                  <a:schemeClr val="tx1">
                    <a:lumMod val="95000"/>
                    <a:lumOff val="5000"/>
                  </a:schemeClr>
                </a:solidFill>
                <a:latin typeface="Arial" charset="0"/>
                <a:ea typeface="+mn-ea"/>
              </a:rPr>
              <a:t>Movement </a:t>
            </a:r>
            <a:r>
              <a:rPr lang="en-US" sz="2800" dirty="0" smtClean="0">
                <a:solidFill>
                  <a:srgbClr val="FF6600"/>
                </a:solidFill>
                <a:latin typeface="Arial" charset="0"/>
                <a:ea typeface="+mn-ea"/>
              </a:rPr>
              <a:t>5 days per week </a:t>
            </a:r>
            <a:r>
              <a:rPr lang="en-US" sz="2800" dirty="0" smtClean="0">
                <a:solidFill>
                  <a:schemeClr val="tx1">
                    <a:lumMod val="95000"/>
                    <a:lumOff val="5000"/>
                  </a:schemeClr>
                </a:solidFill>
                <a:latin typeface="Arial" charset="0"/>
                <a:ea typeface="+mn-ea"/>
              </a:rPr>
              <a:t>focusing </a:t>
            </a:r>
          </a:p>
          <a:p>
            <a:pPr algn="ctr" eaLnBrk="1" hangingPunct="1">
              <a:buFontTx/>
              <a:buNone/>
              <a:defRPr/>
            </a:pPr>
            <a:r>
              <a:rPr lang="en-US" sz="2800" dirty="0" smtClean="0">
                <a:solidFill>
                  <a:schemeClr val="tx1">
                    <a:lumMod val="95000"/>
                    <a:lumOff val="5000"/>
                  </a:schemeClr>
                </a:solidFill>
                <a:latin typeface="Arial" charset="0"/>
                <a:ea typeface="+mn-ea"/>
              </a:rPr>
              <a:t>various dimensions of fitness:</a:t>
            </a:r>
          </a:p>
          <a:p>
            <a:pPr eaLnBrk="1" hangingPunct="1">
              <a:buFontTx/>
              <a:buNone/>
              <a:defRPr/>
            </a:pPr>
            <a:endParaRPr lang="en-US" sz="1600" dirty="0" smtClean="0">
              <a:solidFill>
                <a:srgbClr val="000046"/>
              </a:solidFill>
              <a:latin typeface="Arial" charset="0"/>
              <a:ea typeface="+mn-ea"/>
            </a:endParaRPr>
          </a:p>
          <a:p>
            <a:pPr marL="2747963" indent="-519113" eaLnBrk="1" hangingPunct="1">
              <a:buClr>
                <a:srgbClr val="FF6600"/>
              </a:buClr>
              <a:buFont typeface="+mj-lt"/>
              <a:buAutoNum type="arabicPeriod"/>
              <a:defRPr/>
            </a:pPr>
            <a:r>
              <a:rPr lang="en-US" sz="2800" dirty="0" smtClean="0">
                <a:solidFill>
                  <a:schemeClr val="tx1">
                    <a:lumMod val="95000"/>
                    <a:lumOff val="5000"/>
                  </a:schemeClr>
                </a:solidFill>
                <a:latin typeface="Arial" charset="0"/>
                <a:ea typeface="+mn-ea"/>
              </a:rPr>
              <a:t>Balance</a:t>
            </a:r>
          </a:p>
          <a:p>
            <a:pPr marL="2747963" indent="-519113" eaLnBrk="1" hangingPunct="1">
              <a:buClr>
                <a:srgbClr val="FF6600"/>
              </a:buClr>
              <a:buFont typeface="+mj-lt"/>
              <a:buAutoNum type="arabicPeriod"/>
              <a:defRPr/>
            </a:pPr>
            <a:r>
              <a:rPr lang="en-US" sz="2800" dirty="0" smtClean="0">
                <a:solidFill>
                  <a:schemeClr val="tx1">
                    <a:lumMod val="95000"/>
                    <a:lumOff val="5000"/>
                  </a:schemeClr>
                </a:solidFill>
                <a:latin typeface="Arial" charset="0"/>
                <a:ea typeface="+mn-ea"/>
              </a:rPr>
              <a:t>Flexibility</a:t>
            </a:r>
          </a:p>
          <a:p>
            <a:pPr marL="2747963" indent="-519113" eaLnBrk="1" hangingPunct="1">
              <a:buClr>
                <a:srgbClr val="FF6600"/>
              </a:buClr>
              <a:buFont typeface="+mj-lt"/>
              <a:buAutoNum type="arabicPeriod"/>
              <a:defRPr/>
            </a:pPr>
            <a:r>
              <a:rPr lang="en-US" sz="2800" dirty="0" smtClean="0">
                <a:solidFill>
                  <a:schemeClr val="tx1">
                    <a:lumMod val="95000"/>
                    <a:lumOff val="5000"/>
                  </a:schemeClr>
                </a:solidFill>
                <a:latin typeface="Arial" charset="0"/>
                <a:ea typeface="+mn-ea"/>
              </a:rPr>
              <a:t>Cardiovascular Endurance </a:t>
            </a:r>
          </a:p>
          <a:p>
            <a:pPr marL="2747963" indent="-519113" eaLnBrk="1" hangingPunct="1">
              <a:buClr>
                <a:srgbClr val="FF6600"/>
              </a:buClr>
              <a:buFont typeface="+mj-lt"/>
              <a:buAutoNum type="arabicPeriod"/>
              <a:defRPr/>
            </a:pPr>
            <a:r>
              <a:rPr lang="en-US" sz="2800" dirty="0" smtClean="0">
                <a:solidFill>
                  <a:schemeClr val="tx1">
                    <a:lumMod val="95000"/>
                    <a:lumOff val="5000"/>
                  </a:schemeClr>
                </a:solidFill>
                <a:latin typeface="Arial" charset="0"/>
                <a:ea typeface="+mn-ea"/>
              </a:rPr>
              <a:t>Muscular Endurance</a:t>
            </a:r>
          </a:p>
          <a:p>
            <a:pPr marL="2747963" indent="-519113" eaLnBrk="1" hangingPunct="1">
              <a:buClr>
                <a:srgbClr val="FF6600"/>
              </a:buClr>
              <a:buFont typeface="+mj-lt"/>
              <a:buAutoNum type="arabicPeriod"/>
              <a:defRPr/>
            </a:pPr>
            <a:r>
              <a:rPr lang="en-US" sz="2800" dirty="0" smtClean="0">
                <a:solidFill>
                  <a:schemeClr val="tx1">
                    <a:lumMod val="95000"/>
                    <a:lumOff val="5000"/>
                  </a:schemeClr>
                </a:solidFill>
                <a:latin typeface="Arial" charset="0"/>
                <a:ea typeface="+mn-ea"/>
              </a:rPr>
              <a:t>Power / </a:t>
            </a:r>
            <a:r>
              <a:rPr lang="en-US" sz="2800" dirty="0" err="1" smtClean="0">
                <a:solidFill>
                  <a:schemeClr val="tx1">
                    <a:lumMod val="95000"/>
                    <a:lumOff val="5000"/>
                  </a:schemeClr>
                </a:solidFill>
                <a:latin typeface="Arial" charset="0"/>
                <a:ea typeface="+mn-ea"/>
              </a:rPr>
              <a:t>Plyometrics</a:t>
            </a:r>
            <a:endParaRPr lang="en-US" sz="2800" dirty="0">
              <a:solidFill>
                <a:schemeClr val="tx1">
                  <a:lumMod val="95000"/>
                  <a:lumOff val="5000"/>
                </a:schemeClr>
              </a:solidFill>
              <a:latin typeface="Arial" charset="0"/>
            </a:endParaRPr>
          </a:p>
          <a:p>
            <a:pPr marL="2747963" indent="-519113" eaLnBrk="1" hangingPunct="1">
              <a:buClr>
                <a:srgbClr val="FF6600"/>
              </a:buClr>
              <a:buFont typeface="+mj-lt"/>
              <a:buAutoNum type="arabicPeriod"/>
              <a:defRPr/>
            </a:pPr>
            <a:r>
              <a:rPr lang="en-US" sz="2800" dirty="0" smtClean="0">
                <a:solidFill>
                  <a:schemeClr val="tx1">
                    <a:lumMod val="95000"/>
                    <a:lumOff val="5000"/>
                  </a:schemeClr>
                </a:solidFill>
                <a:latin typeface="Arial" charset="0"/>
                <a:ea typeface="+mn-ea"/>
              </a:rPr>
              <a:t>Speed</a:t>
            </a:r>
            <a:r>
              <a:rPr lang="en-US" sz="2800" dirty="0" smtClean="0">
                <a:solidFill>
                  <a:schemeClr val="tx1">
                    <a:lumMod val="95000"/>
                    <a:lumOff val="5000"/>
                  </a:schemeClr>
                </a:solidFill>
                <a:latin typeface="Arial" charset="0"/>
              </a:rPr>
              <a:t> </a:t>
            </a:r>
          </a:p>
        </p:txBody>
      </p:sp>
      <p:sp>
        <p:nvSpPr>
          <p:cNvPr id="15364" name="Rectangle 6"/>
          <p:cNvSpPr>
            <a:spLocks noChangeArrowheads="1"/>
          </p:cNvSpPr>
          <p:nvPr/>
        </p:nvSpPr>
        <p:spPr bwMode="auto">
          <a:xfrm>
            <a:off x="1981200" y="38100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FontTx/>
              <a:buChar char="•"/>
            </a:pPr>
            <a:endParaRPr lang="en-US" sz="3200">
              <a:solidFill>
                <a:schemeClr val="tx1"/>
              </a:solidFill>
              <a:latin typeface="Arial" charset="0"/>
            </a:endParaRPr>
          </a:p>
        </p:txBody>
      </p:sp>
    </p:spTree>
    <p:extLst>
      <p:ext uri="{BB962C8B-B14F-4D97-AF65-F5344CB8AC3E}">
        <p14:creationId xmlns:p14="http://schemas.microsoft.com/office/powerpoint/2010/main" val="1998562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729" y="1561648"/>
            <a:ext cx="7989454" cy="3703079"/>
          </a:xfrm>
        </p:spPr>
        <p:txBody>
          <a:bodyPr>
            <a:normAutofit fontScale="77500" lnSpcReduction="20000"/>
          </a:bodyPr>
          <a:lstStyle/>
          <a:p>
            <a:pPr marL="68580" indent="0">
              <a:buNone/>
            </a:pPr>
            <a:r>
              <a:rPr lang="en-US" dirty="0"/>
              <a:t>Mitochondria are known as the "powerhouse" of the cell because they are responsible for producing the body’s primary source of </a:t>
            </a:r>
            <a:r>
              <a:rPr lang="en-US" dirty="0" smtClean="0"/>
              <a:t>energy.</a:t>
            </a:r>
          </a:p>
          <a:p>
            <a:pPr marL="68580" indent="0">
              <a:buNone/>
            </a:pPr>
            <a:endParaRPr lang="en-US" dirty="0"/>
          </a:p>
          <a:p>
            <a:pPr marL="68580" indent="0">
              <a:buNone/>
            </a:pPr>
            <a:r>
              <a:rPr lang="en-US" dirty="0" smtClean="0"/>
              <a:t>Exercise not only reduces the decline of skeletal muscles and energy loss but </a:t>
            </a:r>
            <a:r>
              <a:rPr lang="en-US" dirty="0"/>
              <a:t>A 2011 study published in the </a:t>
            </a:r>
            <a:r>
              <a:rPr lang="en-US" i="1" dirty="0"/>
              <a:t>Journal of Applied Physiology </a:t>
            </a:r>
            <a:r>
              <a:rPr lang="en-US" dirty="0"/>
              <a:t>showed that exercise training increased mitochondrial biogenesis in the brains of mice, which opened the door to the possibility that exercise may reduce or reverse age-associated declines in cognitive function, especially those related to inactivity</a:t>
            </a:r>
          </a:p>
          <a:p>
            <a:pPr marL="68580" indent="0">
              <a:buNone/>
            </a:pPr>
            <a:endParaRPr lang="en-US" dirty="0"/>
          </a:p>
        </p:txBody>
      </p:sp>
    </p:spTree>
    <p:extLst>
      <p:ext uri="{BB962C8B-B14F-4D97-AF65-F5344CB8AC3E}">
        <p14:creationId xmlns:p14="http://schemas.microsoft.com/office/powerpoint/2010/main" val="4163627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6"/>
          <p:cNvSpPr>
            <a:spLocks noChangeArrowheads="1"/>
          </p:cNvSpPr>
          <p:nvPr/>
        </p:nvSpPr>
        <p:spPr bwMode="auto">
          <a:xfrm>
            <a:off x="577273" y="1935002"/>
            <a:ext cx="8128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spcBef>
                <a:spcPct val="20000"/>
              </a:spcBef>
              <a:buClr>
                <a:srgbClr val="FF6600"/>
              </a:buClr>
              <a:buFont typeface="Wingdings" charset="2"/>
              <a:buChar char="ü"/>
            </a:pPr>
            <a:r>
              <a:rPr lang="en-US" sz="2800" dirty="0" smtClean="0">
                <a:solidFill>
                  <a:srgbClr val="FF6600"/>
                </a:solidFill>
                <a:latin typeface="Arial" charset="0"/>
              </a:rPr>
              <a:t>Eat To FUEL</a:t>
            </a:r>
            <a:r>
              <a:rPr lang="en-US" sz="2800" dirty="0" smtClean="0">
                <a:latin typeface="Arial" charset="0"/>
              </a:rPr>
              <a:t> Not To Get </a:t>
            </a:r>
            <a:r>
              <a:rPr lang="en-US" sz="2800" dirty="0" smtClean="0">
                <a:solidFill>
                  <a:schemeClr val="tx1">
                    <a:lumMod val="95000"/>
                    <a:lumOff val="5000"/>
                  </a:schemeClr>
                </a:solidFill>
                <a:latin typeface="Arial" charset="0"/>
              </a:rPr>
              <a:t>FILL</a:t>
            </a:r>
          </a:p>
          <a:p>
            <a:pPr marL="457200" indent="-457200">
              <a:spcBef>
                <a:spcPct val="20000"/>
              </a:spcBef>
              <a:buClr>
                <a:srgbClr val="FF6600"/>
              </a:buClr>
              <a:buFont typeface="Wingdings" charset="2"/>
              <a:buChar char="ü"/>
            </a:pPr>
            <a:r>
              <a:rPr lang="en-US" sz="2800" dirty="0" smtClean="0">
                <a:latin typeface="Arial" charset="0"/>
              </a:rPr>
              <a:t>Drink Lots Of Water</a:t>
            </a:r>
          </a:p>
          <a:p>
            <a:pPr marL="457200" indent="-457200">
              <a:spcBef>
                <a:spcPct val="20000"/>
              </a:spcBef>
              <a:buClr>
                <a:srgbClr val="FF6600"/>
              </a:buClr>
              <a:buFont typeface="Wingdings" charset="2"/>
              <a:buChar char="ü"/>
            </a:pPr>
            <a:r>
              <a:rPr lang="en-US" sz="2800" dirty="0" smtClean="0">
                <a:latin typeface="Arial" charset="0"/>
              </a:rPr>
              <a:t>Eat All Of The </a:t>
            </a:r>
            <a:r>
              <a:rPr lang="en-US" sz="2800" dirty="0" smtClean="0">
                <a:solidFill>
                  <a:srgbClr val="FF6600"/>
                </a:solidFill>
                <a:latin typeface="Arial" charset="0"/>
              </a:rPr>
              <a:t>COLORS</a:t>
            </a:r>
            <a:r>
              <a:rPr lang="en-US" sz="2800" dirty="0" smtClean="0">
                <a:latin typeface="Arial" charset="0"/>
              </a:rPr>
              <a:t> Of The Rainbow</a:t>
            </a:r>
          </a:p>
          <a:p>
            <a:pPr marL="457200" indent="-457200">
              <a:spcBef>
                <a:spcPct val="20000"/>
              </a:spcBef>
              <a:buClr>
                <a:srgbClr val="FF6600"/>
              </a:buClr>
              <a:buFont typeface="Wingdings" charset="2"/>
              <a:buChar char="ü"/>
            </a:pPr>
            <a:r>
              <a:rPr lang="en-US" sz="2800" dirty="0" smtClean="0">
                <a:latin typeface="Arial" charset="0"/>
              </a:rPr>
              <a:t>Reduce/Eliminate Intake Of Processed Foods</a:t>
            </a:r>
          </a:p>
          <a:p>
            <a:pPr marL="457200" indent="-457200">
              <a:spcBef>
                <a:spcPct val="20000"/>
              </a:spcBef>
              <a:buClr>
                <a:srgbClr val="FF6600"/>
              </a:buClr>
              <a:buFont typeface="Wingdings" charset="2"/>
              <a:buChar char="ü"/>
            </a:pPr>
            <a:r>
              <a:rPr lang="en-US" sz="2800" dirty="0" smtClean="0">
                <a:latin typeface="Arial" charset="0"/>
              </a:rPr>
              <a:t>Say No To Sodas</a:t>
            </a:r>
          </a:p>
          <a:p>
            <a:pPr marL="457200" indent="-457200">
              <a:spcBef>
                <a:spcPct val="20000"/>
              </a:spcBef>
              <a:buClr>
                <a:srgbClr val="FF6600"/>
              </a:buClr>
              <a:buFont typeface="Wingdings" charset="2"/>
              <a:buChar char="ü"/>
            </a:pPr>
            <a:r>
              <a:rPr lang="en-US" sz="2800" dirty="0" smtClean="0">
                <a:latin typeface="Arial" charset="0"/>
              </a:rPr>
              <a:t>Limit Coffee/ Caffeine To 1 Cup Per Day</a:t>
            </a:r>
            <a:endParaRPr lang="en-US" sz="2800" dirty="0">
              <a:latin typeface="Arial" charset="0"/>
            </a:endParaRPr>
          </a:p>
        </p:txBody>
      </p:sp>
    </p:spTree>
    <p:extLst>
      <p:ext uri="{BB962C8B-B14F-4D97-AF65-F5344CB8AC3E}">
        <p14:creationId xmlns:p14="http://schemas.microsoft.com/office/powerpoint/2010/main" val="413211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4648200"/>
            <a:ext cx="922020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6744" name="Picture 5" descr="H:\Tberish\CWA\Rental Program\greensbottle_button.jpg"/>
          <p:cNvPicPr>
            <a:picLocks noChangeAspect="1" noChangeArrowheads="1"/>
          </p:cNvPicPr>
          <p:nvPr/>
        </p:nvPicPr>
        <p:blipFill>
          <a:blip r:embed="rId3">
            <a:extLst>
              <a:ext uri="{28A0092B-C50C-407E-A947-70E740481C1C}">
                <a14:useLocalDpi xmlns:a14="http://schemas.microsoft.com/office/drawing/2010/main" val="0"/>
              </a:ext>
            </a:extLst>
          </a:blip>
          <a:srcRect b="14262"/>
          <a:stretch>
            <a:fillRect/>
          </a:stretch>
        </p:blipFill>
        <p:spPr bwMode="auto">
          <a:xfrm>
            <a:off x="1533237" y="2713031"/>
            <a:ext cx="1676399" cy="227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5" name="Picture 6" descr="H:\Tberish\CWA\Rental Program\Dream_protein_2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1629" y="2119110"/>
            <a:ext cx="1809462" cy="287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7" descr="H:\Tberish\CWA\Rental Program\omegaThum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033" y="2551546"/>
            <a:ext cx="1376602" cy="234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7" name="Picture 3" descr="E:\Greens First Purpose\Greens Firs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0519" y="5349294"/>
            <a:ext cx="14859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48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2559" r="6397"/>
          <a:stretch/>
        </p:blipFill>
        <p:spPr>
          <a:xfrm>
            <a:off x="0" y="0"/>
            <a:ext cx="4872182" cy="6858000"/>
          </a:xfrm>
          <a:prstGeom prst="rect">
            <a:avLst/>
          </a:prstGeom>
        </p:spPr>
      </p:pic>
      <p:sp>
        <p:nvSpPr>
          <p:cNvPr id="17411" name="Rectangle 4"/>
          <p:cNvSpPr>
            <a:spLocks noChangeArrowheads="1"/>
          </p:cNvSpPr>
          <p:nvPr/>
        </p:nvSpPr>
        <p:spPr bwMode="auto">
          <a:xfrm>
            <a:off x="5460999" y="2886366"/>
            <a:ext cx="3325100" cy="124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dirty="0" smtClean="0">
                <a:solidFill>
                  <a:srgbClr val="0D0D0D"/>
                </a:solidFill>
                <a:latin typeface="Arial" charset="0"/>
              </a:rPr>
              <a:t>Personal Improvement Markers</a:t>
            </a:r>
          </a:p>
          <a:p>
            <a:pPr algn="ctr"/>
            <a:r>
              <a:rPr lang="en-US" sz="3600" dirty="0" smtClean="0">
                <a:solidFill>
                  <a:srgbClr val="0D0D0D"/>
                </a:solidFill>
                <a:latin typeface="Arial" charset="0"/>
              </a:rPr>
              <a:t>&amp; Reflection</a:t>
            </a:r>
            <a:endParaRPr lang="en-US" sz="3600" dirty="0">
              <a:solidFill>
                <a:srgbClr val="0D0D0D"/>
              </a:solidFill>
              <a:latin typeface="Arial" charset="0"/>
            </a:endParaRPr>
          </a:p>
        </p:txBody>
      </p:sp>
      <p:sp>
        <p:nvSpPr>
          <p:cNvPr id="3" name="Rectangle 2"/>
          <p:cNvSpPr>
            <a:spLocks noGrp="1" noChangeArrowheads="1"/>
          </p:cNvSpPr>
          <p:nvPr>
            <p:ph type="title"/>
          </p:nvPr>
        </p:nvSpPr>
        <p:spPr>
          <a:xfrm>
            <a:off x="5062674" y="1812670"/>
            <a:ext cx="1119910" cy="1143000"/>
          </a:xfrm>
          <a:noFill/>
        </p:spPr>
        <p:txBody>
          <a:bodyPr>
            <a:normAutofit fontScale="90000"/>
          </a:bodyPr>
          <a:lstStyle/>
          <a:p>
            <a:r>
              <a:rPr lang="en-US" sz="3600" dirty="0" smtClean="0">
                <a:solidFill>
                  <a:srgbClr val="FF6600"/>
                </a:solidFill>
                <a:latin typeface="Arial" charset="0"/>
              </a:rPr>
              <a:t/>
            </a:r>
            <a:br>
              <a:rPr lang="en-US" sz="3600" dirty="0" smtClean="0">
                <a:solidFill>
                  <a:srgbClr val="FF6600"/>
                </a:solidFill>
                <a:latin typeface="Arial" charset="0"/>
              </a:rPr>
            </a:br>
            <a:r>
              <a:rPr lang="en-US" sz="5300" i="1" dirty="0" smtClean="0">
                <a:solidFill>
                  <a:srgbClr val="FF6600"/>
                </a:solidFill>
                <a:latin typeface="Arial Black"/>
                <a:cs typeface="Arial Black"/>
              </a:rPr>
              <a:t>4.</a:t>
            </a:r>
            <a:r>
              <a:rPr lang="en-US" sz="3600" dirty="0" smtClean="0">
                <a:solidFill>
                  <a:schemeClr val="tx1">
                    <a:lumMod val="95000"/>
                    <a:lumOff val="5000"/>
                  </a:schemeClr>
                </a:solidFill>
                <a:latin typeface="Arial" charset="0"/>
              </a:rPr>
              <a:t/>
            </a:r>
            <a:br>
              <a:rPr lang="en-US" sz="3600" dirty="0" smtClean="0">
                <a:solidFill>
                  <a:schemeClr val="tx1">
                    <a:lumMod val="95000"/>
                    <a:lumOff val="5000"/>
                  </a:schemeClr>
                </a:solidFill>
                <a:latin typeface="Arial" charset="0"/>
              </a:rPr>
            </a:br>
            <a:endParaRPr lang="en-US" sz="3600" dirty="0">
              <a:solidFill>
                <a:schemeClr val="tx1">
                  <a:lumMod val="95000"/>
                  <a:lumOff val="5000"/>
                </a:schemeClr>
              </a:solidFill>
              <a:latin typeface="Arial" charset="0"/>
            </a:endParaRPr>
          </a:p>
        </p:txBody>
      </p:sp>
      <p:sp>
        <p:nvSpPr>
          <p:cNvPr id="7" name="Rectangle 6"/>
          <p:cNvSpPr/>
          <p:nvPr/>
        </p:nvSpPr>
        <p:spPr>
          <a:xfrm>
            <a:off x="4675910" y="0"/>
            <a:ext cx="196272" cy="685800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9894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5455" y="2066635"/>
            <a:ext cx="8012545" cy="2770909"/>
          </a:xfrm>
          <a:noFill/>
        </p:spPr>
        <p:txBody>
          <a:bodyPr>
            <a:noAutofit/>
          </a:bodyPr>
          <a:lstStyle/>
          <a:p>
            <a:pPr algn="ctr" eaLnBrk="1" hangingPunct="1"/>
            <a:r>
              <a:rPr lang="en-US" sz="2800" b="1" dirty="0" smtClean="0">
                <a:solidFill>
                  <a:srgbClr val="FF6600"/>
                </a:solidFill>
                <a:latin typeface="Arial" charset="0"/>
              </a:rPr>
              <a:t>MEASUREMENT MARKERS &amp; REFLECTION</a:t>
            </a:r>
            <a:br>
              <a:rPr lang="en-US" sz="2800" b="1" dirty="0" smtClean="0">
                <a:solidFill>
                  <a:srgbClr val="FF6600"/>
                </a:solidFill>
                <a:latin typeface="Arial" charset="0"/>
              </a:rPr>
            </a:br>
            <a:r>
              <a:rPr lang="en-US" sz="2400" dirty="0">
                <a:solidFill>
                  <a:srgbClr val="FF6600"/>
                </a:solidFill>
                <a:latin typeface="Arial" charset="0"/>
              </a:rPr>
              <a:t/>
            </a:r>
            <a:br>
              <a:rPr lang="en-US" sz="2400" dirty="0">
                <a:solidFill>
                  <a:srgbClr val="FF6600"/>
                </a:solidFill>
                <a:latin typeface="Arial" charset="0"/>
              </a:rPr>
            </a:br>
            <a:r>
              <a:rPr lang="en-US" sz="2400" dirty="0" smtClean="0">
                <a:solidFill>
                  <a:srgbClr val="0D0D0D"/>
                </a:solidFill>
                <a:latin typeface="Arial" charset="0"/>
              </a:rPr>
              <a:t>Review Your Goals And See If You Are On Track With Meeting Them On A Regular Basis.</a:t>
            </a:r>
            <a:br>
              <a:rPr lang="en-US" sz="2400" dirty="0" smtClean="0">
                <a:solidFill>
                  <a:srgbClr val="0D0D0D"/>
                </a:solidFill>
                <a:latin typeface="Arial" charset="0"/>
              </a:rPr>
            </a:br>
            <a:r>
              <a:rPr lang="en-US" sz="2400" dirty="0" smtClean="0">
                <a:solidFill>
                  <a:srgbClr val="0D0D0D"/>
                </a:solidFill>
                <a:latin typeface="Arial" charset="0"/>
              </a:rPr>
              <a:t/>
            </a:r>
            <a:br>
              <a:rPr lang="en-US" sz="2400" dirty="0" smtClean="0">
                <a:solidFill>
                  <a:srgbClr val="0D0D0D"/>
                </a:solidFill>
                <a:latin typeface="Arial" charset="0"/>
              </a:rPr>
            </a:br>
            <a:r>
              <a:rPr lang="en-US" sz="2400" dirty="0" smtClean="0">
                <a:solidFill>
                  <a:srgbClr val="0D0D0D"/>
                </a:solidFill>
                <a:latin typeface="Arial" charset="0"/>
              </a:rPr>
              <a:t>You Need To Hold Yourself Accountable For Making Progress, Learning From Mistakes, And Staying Focused On The Desired Outcome.</a:t>
            </a:r>
            <a:endParaRPr lang="en-US" sz="2400" dirty="0">
              <a:solidFill>
                <a:srgbClr val="0D0D0D"/>
              </a:solidFill>
              <a:latin typeface="Arial" charset="0"/>
            </a:endParaRPr>
          </a:p>
        </p:txBody>
      </p:sp>
    </p:spTree>
    <p:extLst>
      <p:ext uri="{BB962C8B-B14F-4D97-AF65-F5344CB8AC3E}">
        <p14:creationId xmlns:p14="http://schemas.microsoft.com/office/powerpoint/2010/main" val="3573205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6"/>
          <p:cNvSpPr>
            <a:spLocks noChangeArrowheads="1"/>
          </p:cNvSpPr>
          <p:nvPr/>
        </p:nvSpPr>
        <p:spPr bwMode="auto">
          <a:xfrm>
            <a:off x="1828800" y="1238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aphicFrame>
        <p:nvGraphicFramePr>
          <p:cNvPr id="2050" name="Object 5"/>
          <p:cNvGraphicFramePr>
            <a:graphicFrameLocks noChangeAspect="1"/>
          </p:cNvGraphicFramePr>
          <p:nvPr/>
        </p:nvGraphicFramePr>
        <p:xfrm>
          <a:off x="-228600" y="-261938"/>
          <a:ext cx="9372600" cy="7485063"/>
        </p:xfrm>
        <a:graphic>
          <a:graphicData uri="http://schemas.openxmlformats.org/presentationml/2006/ole">
            <mc:AlternateContent xmlns:mc="http://schemas.openxmlformats.org/markup-compatibility/2006">
              <mc:Choice xmlns:v="urn:schemas-microsoft-com:vml" Requires="v">
                <p:oleObj spid="_x0000_s17460" r:id="rId3" imgW="10285714" imgH="8228571" progId="Paint.Picture">
                  <p:embed/>
                </p:oleObj>
              </mc:Choice>
              <mc:Fallback>
                <p:oleObj r:id="rId3" imgW="10285714" imgH="822857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1938"/>
                        <a:ext cx="9372600" cy="7485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5795817" y="1376060"/>
            <a:ext cx="3348181" cy="646331"/>
          </a:xfrm>
          <a:prstGeom prst="rect">
            <a:avLst/>
          </a:prstGeom>
          <a:noFill/>
        </p:spPr>
        <p:txBody>
          <a:bodyPr wrap="square" rtlCol="0">
            <a:spAutoFit/>
          </a:bodyPr>
          <a:lstStyle/>
          <a:p>
            <a:r>
              <a:rPr lang="en-US" sz="3600" dirty="0" smtClean="0">
                <a:solidFill>
                  <a:schemeClr val="bg1"/>
                </a:solidFill>
              </a:rPr>
              <a:t>DIVE INTO LIFE!</a:t>
            </a:r>
            <a:endParaRPr lang="en-US" sz="3600" dirty="0">
              <a:solidFill>
                <a:schemeClr val="bg1"/>
              </a:solidFill>
            </a:endParaRPr>
          </a:p>
        </p:txBody>
      </p:sp>
      <p:sp>
        <p:nvSpPr>
          <p:cNvPr id="5" name="Rectangle 4"/>
          <p:cNvSpPr>
            <a:spLocks noChangeArrowheads="1"/>
          </p:cNvSpPr>
          <p:nvPr/>
        </p:nvSpPr>
        <p:spPr bwMode="auto">
          <a:xfrm>
            <a:off x="-240145" y="195906"/>
            <a:ext cx="9384145" cy="989308"/>
          </a:xfrm>
          <a:prstGeom prst="rect">
            <a:avLst/>
          </a:prstGeom>
          <a:solidFill>
            <a:srgbClr val="FFFFFF">
              <a:alpha val="45000"/>
            </a:srgbClr>
          </a:solidFill>
          <a:ln>
            <a:noFill/>
          </a:ln>
          <a:effectLst>
            <a:softEdge rad="152400"/>
          </a:effectLst>
          <a:extLst/>
        </p:spPr>
        <p:txBody>
          <a:bodyPr anchor="ctr"/>
          <a:lstStyle/>
          <a:p>
            <a:pPr algn="ctr"/>
            <a:r>
              <a:rPr lang="en-US" sz="3600" dirty="0" smtClean="0">
                <a:solidFill>
                  <a:srgbClr val="0D0D0D"/>
                </a:solidFill>
                <a:latin typeface="Arial" charset="0"/>
              </a:rPr>
              <a:t>     Adventure &amp; Fun</a:t>
            </a:r>
            <a:endParaRPr lang="en-US" sz="3600" dirty="0">
              <a:solidFill>
                <a:srgbClr val="0D0D0D"/>
              </a:solidFill>
              <a:latin typeface="Arial" charset="0"/>
            </a:endParaRPr>
          </a:p>
        </p:txBody>
      </p:sp>
      <p:sp>
        <p:nvSpPr>
          <p:cNvPr id="6" name="Rectangle 2"/>
          <p:cNvSpPr>
            <a:spLocks noGrp="1" noChangeArrowheads="1"/>
          </p:cNvSpPr>
          <p:nvPr>
            <p:ph type="title"/>
          </p:nvPr>
        </p:nvSpPr>
        <p:spPr>
          <a:xfrm>
            <a:off x="1944250" y="230174"/>
            <a:ext cx="1119910" cy="1143000"/>
          </a:xfrm>
          <a:noFill/>
        </p:spPr>
        <p:txBody>
          <a:bodyPr>
            <a:normAutofit/>
          </a:bodyPr>
          <a:lstStyle/>
          <a:p>
            <a:r>
              <a:rPr lang="en-US" sz="5300" i="1" dirty="0">
                <a:solidFill>
                  <a:srgbClr val="FF6600"/>
                </a:solidFill>
                <a:latin typeface="Arial Black"/>
                <a:cs typeface="Arial Black"/>
              </a:rPr>
              <a:t>5</a:t>
            </a:r>
            <a:r>
              <a:rPr lang="en-US" sz="5300" i="1" dirty="0" smtClean="0">
                <a:solidFill>
                  <a:srgbClr val="FF6600"/>
                </a:solidFill>
                <a:latin typeface="Arial Black"/>
                <a:cs typeface="Arial Black"/>
              </a:rPr>
              <a:t>.  </a:t>
            </a:r>
            <a:endParaRPr lang="en-US" sz="3600" dirty="0">
              <a:solidFill>
                <a:schemeClr val="tx1">
                  <a:lumMod val="95000"/>
                  <a:lumOff val="5000"/>
                </a:schemeClr>
              </a:solidFill>
              <a:latin typeface="Arial" charset="0"/>
            </a:endParaRPr>
          </a:p>
        </p:txBody>
      </p:sp>
    </p:spTree>
    <p:extLst>
      <p:ext uri="{BB962C8B-B14F-4D97-AF65-F5344CB8AC3E}">
        <p14:creationId xmlns:p14="http://schemas.microsoft.com/office/powerpoint/2010/main" val="3140012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5037"/>
          <a:stretch/>
        </p:blipFill>
        <p:spPr>
          <a:xfrm>
            <a:off x="-1" y="0"/>
            <a:ext cx="9144001" cy="6858000"/>
          </a:xfrm>
          <a:prstGeom prst="rect">
            <a:avLst/>
          </a:prstGeom>
        </p:spPr>
      </p:pic>
      <p:sp>
        <p:nvSpPr>
          <p:cNvPr id="5" name="Rounded Rectangle 4"/>
          <p:cNvSpPr/>
          <p:nvPr/>
        </p:nvSpPr>
        <p:spPr>
          <a:xfrm>
            <a:off x="0" y="381000"/>
            <a:ext cx="9143999" cy="1385455"/>
          </a:xfrm>
          <a:prstGeom prst="roundRect">
            <a:avLst>
              <a:gd name="adj" fmla="val 4167"/>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293095" y="268002"/>
            <a:ext cx="6234541" cy="1785104"/>
          </a:xfrm>
          <a:prstGeom prst="rect">
            <a:avLst/>
          </a:prstGeom>
        </p:spPr>
        <p:txBody>
          <a:bodyPr wrap="square">
            <a:spAutoFit/>
          </a:bodyPr>
          <a:lstStyle/>
          <a:p>
            <a:pPr algn="ctr"/>
            <a:r>
              <a:rPr lang="en-US" sz="5400" b="1" i="1" dirty="0">
                <a:ln w="12700">
                  <a:noFill/>
                  <a:prstDash val="solid"/>
                </a:ln>
                <a:solidFill>
                  <a:srgbClr val="FF6600"/>
                </a:solidFill>
                <a:effectLst>
                  <a:outerShdw blurRad="50800" dist="38100" dir="2700000" algn="tl" rotWithShape="0">
                    <a:srgbClr val="000000">
                      <a:alpha val="43000"/>
                    </a:srgbClr>
                  </a:outerShdw>
                </a:effectLst>
                <a:latin typeface="Avenir Black"/>
                <a:cs typeface="Avenir Black"/>
              </a:rPr>
              <a:t>5</a:t>
            </a:r>
            <a:r>
              <a:rPr lang="en-US" sz="3200" i="1" dirty="0">
                <a:ln w="12700">
                  <a:noFill/>
                  <a:prstDash val="solid"/>
                </a:ln>
                <a:solidFill>
                  <a:srgbClr val="FF6600"/>
                </a:solidFill>
                <a:effectLst>
                  <a:outerShdw blurRad="50800" dist="38100" dir="2700000" algn="tl" rotWithShape="0">
                    <a:srgbClr val="000000">
                      <a:alpha val="43000"/>
                    </a:srgbClr>
                  </a:outerShdw>
                </a:effectLst>
                <a:latin typeface="Avenir Black"/>
                <a:cs typeface="Avenir Black"/>
              </a:rPr>
              <a:t> </a:t>
            </a:r>
            <a:r>
              <a:rPr lang="en-US" sz="3200" dirty="0">
                <a:ln w="12700">
                  <a:noFill/>
                  <a:prstDash val="solid"/>
                </a:ln>
                <a:solidFill>
                  <a:schemeClr val="tx1">
                    <a:lumMod val="95000"/>
                    <a:lumOff val="5000"/>
                  </a:schemeClr>
                </a:solidFill>
                <a:latin typeface="Avenir Black"/>
                <a:cs typeface="Avenir Black"/>
              </a:rPr>
              <a:t>SECRETS TO HARNESS </a:t>
            </a:r>
            <a:r>
              <a:rPr lang="en-US" sz="4000" b="1" i="1" dirty="0" smtClean="0">
                <a:ln w="12700">
                  <a:noFill/>
                  <a:prstDash val="solid"/>
                </a:ln>
                <a:solidFill>
                  <a:srgbClr val="FF6600"/>
                </a:solidFill>
                <a:effectLst>
                  <a:outerShdw blurRad="50800" dist="38100" dir="2700000" algn="tl" rotWithShape="0">
                    <a:prstClr val="black">
                      <a:alpha val="40000"/>
                    </a:prstClr>
                  </a:outerShdw>
                </a:effectLst>
                <a:latin typeface="Avenir Black"/>
                <a:cs typeface="Avenir Black"/>
              </a:rPr>
              <a:t>10x’s</a:t>
            </a:r>
            <a:r>
              <a:rPr lang="en-US" sz="3200" i="1" dirty="0" smtClean="0">
                <a:ln w="12700">
                  <a:noFill/>
                  <a:prstDash val="solid"/>
                </a:ln>
                <a:solidFill>
                  <a:schemeClr val="tx1">
                    <a:lumMod val="95000"/>
                    <a:lumOff val="5000"/>
                  </a:schemeClr>
                </a:solidFill>
                <a:latin typeface="Avenir Black"/>
                <a:cs typeface="Avenir Black"/>
              </a:rPr>
              <a:t> </a:t>
            </a:r>
            <a:r>
              <a:rPr lang="en-US" sz="3200" dirty="0">
                <a:ln w="12700">
                  <a:noFill/>
                  <a:prstDash val="solid"/>
                </a:ln>
                <a:solidFill>
                  <a:schemeClr val="tx1">
                    <a:lumMod val="95000"/>
                    <a:lumOff val="5000"/>
                  </a:schemeClr>
                </a:solidFill>
                <a:latin typeface="Avenir Black"/>
                <a:cs typeface="Avenir Black"/>
              </a:rPr>
              <a:t>MORE ENERGY</a:t>
            </a:r>
          </a:p>
          <a:p>
            <a:pPr algn="ctr"/>
            <a:r>
              <a:rPr lang="en-US" sz="1200" dirty="0" smtClean="0">
                <a:ln w="12700">
                  <a:noFill/>
                  <a:prstDash val="solid"/>
                </a:ln>
                <a:solidFill>
                  <a:srgbClr val="2C97FF"/>
                </a:solidFill>
                <a:effectLst>
                  <a:outerShdw blurRad="50800" dist="38100" dir="2700000" algn="tl" rotWithShape="0">
                    <a:prstClr val="black">
                      <a:alpha val="40000"/>
                    </a:prstClr>
                  </a:outerShdw>
                </a:effectLst>
                <a:latin typeface="Avenir Heavy"/>
                <a:cs typeface="Avenir Heavy"/>
              </a:rPr>
              <a:t> </a:t>
            </a:r>
          </a:p>
        </p:txBody>
      </p:sp>
    </p:spTree>
    <p:extLst>
      <p:ext uri="{BB962C8B-B14F-4D97-AF65-F5344CB8AC3E}">
        <p14:creationId xmlns:p14="http://schemas.microsoft.com/office/powerpoint/2010/main" val="2854288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43308" y="2667240"/>
            <a:ext cx="7024744" cy="1143000"/>
          </a:xfrm>
          <a:noFill/>
        </p:spPr>
        <p:txBody>
          <a:bodyPr>
            <a:noAutofit/>
          </a:bodyPr>
          <a:lstStyle/>
          <a:p>
            <a:pPr algn="ctr"/>
            <a:r>
              <a:rPr lang="en-US" sz="3200" dirty="0" smtClean="0">
                <a:solidFill>
                  <a:schemeClr val="tx1">
                    <a:lumMod val="95000"/>
                    <a:lumOff val="5000"/>
                  </a:schemeClr>
                </a:solidFill>
              </a:rPr>
              <a:t>Prolonged stress not only decreases energy but also also leads to diabetes, hypertension, &amp; high cholesterol.</a:t>
            </a:r>
            <a:endParaRPr lang="en-US" sz="3200" dirty="0">
              <a:solidFill>
                <a:schemeClr val="tx1">
                  <a:lumMod val="95000"/>
                  <a:lumOff val="5000"/>
                </a:schemeClr>
              </a:solidFill>
              <a:latin typeface="Arial" charset="0"/>
            </a:endParaRPr>
          </a:p>
        </p:txBody>
      </p:sp>
    </p:spTree>
    <p:extLst>
      <p:ext uri="{BB962C8B-B14F-4D97-AF65-F5344CB8AC3E}">
        <p14:creationId xmlns:p14="http://schemas.microsoft.com/office/powerpoint/2010/main" val="2563209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7981" y="0"/>
            <a:ext cx="10134975" cy="6858000"/>
          </a:xfrm>
          <a:prstGeom prst="rect">
            <a:avLst/>
          </a:prstGeom>
        </p:spPr>
      </p:pic>
      <p:sp>
        <p:nvSpPr>
          <p:cNvPr id="5" name="Content Placeholder 4"/>
          <p:cNvSpPr>
            <a:spLocks noGrp="1"/>
          </p:cNvSpPr>
          <p:nvPr>
            <p:ph idx="1"/>
          </p:nvPr>
        </p:nvSpPr>
        <p:spPr>
          <a:xfrm>
            <a:off x="-487981" y="5513213"/>
            <a:ext cx="10134975" cy="1148515"/>
          </a:xfrm>
        </p:spPr>
        <p:txBody>
          <a:bodyPr>
            <a:noAutofit/>
          </a:bodyPr>
          <a:lstStyle/>
          <a:p>
            <a:pPr marL="68580" indent="0" algn="ctr">
              <a:spcBef>
                <a:spcPts val="0"/>
              </a:spcBef>
              <a:buNone/>
            </a:pPr>
            <a:r>
              <a:rPr lang="en-US" sz="3200" b="1" dirty="0" smtClean="0">
                <a:solidFill>
                  <a:srgbClr val="FF6600"/>
                </a:solidFill>
              </a:rPr>
              <a:t>Have Fun In The Sun &amp; Get Your D.</a:t>
            </a:r>
            <a:r>
              <a:rPr lang="en-US" sz="3200" dirty="0" smtClean="0">
                <a:solidFill>
                  <a:srgbClr val="FF6600"/>
                </a:solidFill>
              </a:rPr>
              <a:t> </a:t>
            </a:r>
          </a:p>
          <a:p>
            <a:pPr marL="68580" indent="0" algn="ctr">
              <a:buNone/>
            </a:pPr>
            <a:r>
              <a:rPr lang="en-US" sz="2200" b="1" dirty="0" smtClean="0"/>
              <a:t>Sunshine Helps Regulate Your Circadian Rhythm And Improve Energy Levels. </a:t>
            </a:r>
          </a:p>
        </p:txBody>
      </p:sp>
    </p:spTree>
    <p:extLst>
      <p:ext uri="{BB962C8B-B14F-4D97-AF65-F5344CB8AC3E}">
        <p14:creationId xmlns:p14="http://schemas.microsoft.com/office/powerpoint/2010/main" val="2181636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1090"/>
          <a:stretch/>
        </p:blipFill>
        <p:spPr>
          <a:xfrm>
            <a:off x="-1" y="0"/>
            <a:ext cx="9144001" cy="6858000"/>
          </a:xfrm>
          <a:prstGeom prst="rect">
            <a:avLst/>
          </a:prstGeom>
        </p:spPr>
      </p:pic>
      <p:sp>
        <p:nvSpPr>
          <p:cNvPr id="29698" name="Rectangle 2"/>
          <p:cNvSpPr>
            <a:spLocks noGrp="1" noChangeArrowheads="1"/>
          </p:cNvSpPr>
          <p:nvPr>
            <p:ph type="title"/>
          </p:nvPr>
        </p:nvSpPr>
        <p:spPr>
          <a:xfrm>
            <a:off x="0" y="5033936"/>
            <a:ext cx="9144000" cy="1015883"/>
          </a:xfrm>
          <a:solidFill>
            <a:srgbClr val="FFFFFF">
              <a:alpha val="93000"/>
            </a:srgbClr>
          </a:solidFill>
          <a:effectLst>
            <a:outerShdw blurRad="50800" dist="38100" dir="2700000" algn="tl" rotWithShape="0">
              <a:prstClr val="black">
                <a:alpha val="40000"/>
              </a:prstClr>
            </a:outerShdw>
          </a:effectLst>
        </p:spPr>
        <p:txBody>
          <a:bodyPr>
            <a:normAutofit/>
          </a:bodyPr>
          <a:lstStyle/>
          <a:p>
            <a:pPr algn="ctr" eaLnBrk="1" hangingPunct="1"/>
            <a:r>
              <a:rPr lang="en-US" sz="2800" dirty="0" smtClean="0">
                <a:solidFill>
                  <a:schemeClr val="tx1">
                    <a:lumMod val="95000"/>
                    <a:lumOff val="5000"/>
                  </a:schemeClr>
                </a:solidFill>
                <a:latin typeface="Arial" charset="0"/>
              </a:rPr>
              <a:t>The Things That Get Scheduled Are The Things </a:t>
            </a:r>
            <a:br>
              <a:rPr lang="en-US" sz="2800" dirty="0" smtClean="0">
                <a:solidFill>
                  <a:schemeClr val="tx1">
                    <a:lumMod val="95000"/>
                    <a:lumOff val="5000"/>
                  </a:schemeClr>
                </a:solidFill>
                <a:latin typeface="Arial" charset="0"/>
              </a:rPr>
            </a:br>
            <a:r>
              <a:rPr lang="en-US" sz="2800" dirty="0" smtClean="0">
                <a:solidFill>
                  <a:schemeClr val="tx1">
                    <a:lumMod val="95000"/>
                    <a:lumOff val="5000"/>
                  </a:schemeClr>
                </a:solidFill>
                <a:latin typeface="Arial" charset="0"/>
              </a:rPr>
              <a:t>That Get Done!</a:t>
            </a:r>
            <a:endParaRPr lang="en-US" sz="2800" dirty="0">
              <a:solidFill>
                <a:schemeClr val="tx1">
                  <a:lumMod val="95000"/>
                  <a:lumOff val="5000"/>
                </a:schemeClr>
              </a:solidFill>
              <a:latin typeface="Arial" charset="0"/>
            </a:endParaRPr>
          </a:p>
        </p:txBody>
      </p:sp>
    </p:spTree>
    <p:extLst>
      <p:ext uri="{BB962C8B-B14F-4D97-AF65-F5344CB8AC3E}">
        <p14:creationId xmlns:p14="http://schemas.microsoft.com/office/powerpoint/2010/main" val="3011231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854364" y="3336640"/>
            <a:ext cx="6742545" cy="1143000"/>
          </a:xfrm>
          <a:noFill/>
        </p:spPr>
        <p:txBody>
          <a:bodyPr>
            <a:normAutofit fontScale="90000"/>
          </a:bodyPr>
          <a:lstStyle/>
          <a:p>
            <a:pPr eaLnBrk="1" hangingPunct="1"/>
            <a:r>
              <a:rPr lang="en-US" sz="2800" u="sng" dirty="0">
                <a:solidFill>
                  <a:srgbClr val="000046"/>
                </a:solidFill>
                <a:latin typeface="Arial" charset="0"/>
              </a:rPr>
              <a:t/>
            </a:r>
            <a:br>
              <a:rPr lang="en-US" sz="2800" u="sng" dirty="0">
                <a:solidFill>
                  <a:srgbClr val="000046"/>
                </a:solidFill>
                <a:latin typeface="Arial" charset="0"/>
              </a:rPr>
            </a:br>
            <a:r>
              <a:rPr lang="en-US" sz="2800" u="sng" dirty="0">
                <a:solidFill>
                  <a:srgbClr val="000046"/>
                </a:solidFill>
                <a:latin typeface="Arial" charset="0"/>
              </a:rPr>
              <a:t/>
            </a:r>
            <a:br>
              <a:rPr lang="en-US" sz="2800" u="sng" dirty="0">
                <a:solidFill>
                  <a:srgbClr val="000046"/>
                </a:solidFill>
                <a:latin typeface="Arial" charset="0"/>
              </a:rPr>
            </a:br>
            <a:r>
              <a:rPr lang="en-US" sz="2800" dirty="0">
                <a:solidFill>
                  <a:schemeClr val="tx1">
                    <a:lumMod val="95000"/>
                    <a:lumOff val="5000"/>
                  </a:schemeClr>
                </a:solidFill>
                <a:latin typeface="Arial" charset="0"/>
              </a:rPr>
              <a:t>Link everything that you do to your goals…to your VISION!</a:t>
            </a:r>
            <a:br>
              <a:rPr lang="en-US" sz="2800" dirty="0">
                <a:solidFill>
                  <a:schemeClr val="tx1">
                    <a:lumMod val="95000"/>
                    <a:lumOff val="5000"/>
                  </a:schemeClr>
                </a:solidFill>
                <a:latin typeface="Arial" charset="0"/>
              </a:rPr>
            </a:br>
            <a:r>
              <a:rPr lang="en-US" sz="2800" dirty="0">
                <a:solidFill>
                  <a:schemeClr val="tx1">
                    <a:lumMod val="95000"/>
                    <a:lumOff val="5000"/>
                  </a:schemeClr>
                </a:solidFill>
                <a:latin typeface="Arial" charset="0"/>
              </a:rPr>
              <a:t/>
            </a:r>
            <a:br>
              <a:rPr lang="en-US" sz="2800" dirty="0">
                <a:solidFill>
                  <a:schemeClr val="tx1">
                    <a:lumMod val="95000"/>
                    <a:lumOff val="5000"/>
                  </a:schemeClr>
                </a:solidFill>
                <a:latin typeface="Arial" charset="0"/>
              </a:rPr>
            </a:br>
            <a:r>
              <a:rPr lang="en-US" sz="2800" dirty="0">
                <a:solidFill>
                  <a:schemeClr val="tx1">
                    <a:lumMod val="95000"/>
                    <a:lumOff val="5000"/>
                  </a:schemeClr>
                </a:solidFill>
                <a:latin typeface="Arial" charset="0"/>
              </a:rPr>
              <a:t>Everyday should be a platform to work towards </a:t>
            </a:r>
            <a:r>
              <a:rPr lang="en-US" sz="2800" dirty="0" smtClean="0">
                <a:solidFill>
                  <a:schemeClr val="tx1">
                    <a:lumMod val="95000"/>
                    <a:lumOff val="5000"/>
                  </a:schemeClr>
                </a:solidFill>
                <a:latin typeface="Arial" charset="0"/>
              </a:rPr>
              <a:t>your GOALS!</a:t>
            </a:r>
            <a:endParaRPr lang="en-US" sz="2800" dirty="0">
              <a:solidFill>
                <a:schemeClr val="tx1">
                  <a:lumMod val="95000"/>
                  <a:lumOff val="5000"/>
                </a:schemeClr>
              </a:solidFill>
              <a:latin typeface="Arial" charset="0"/>
            </a:endParaRPr>
          </a:p>
        </p:txBody>
      </p:sp>
      <p:sp>
        <p:nvSpPr>
          <p:cNvPr id="20483" name="Rectangle 3"/>
          <p:cNvSpPr>
            <a:spLocks noChangeArrowheads="1"/>
          </p:cNvSpPr>
          <p:nvPr/>
        </p:nvSpPr>
        <p:spPr bwMode="auto">
          <a:xfrm>
            <a:off x="207818" y="1905000"/>
            <a:ext cx="822267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dirty="0">
                <a:solidFill>
                  <a:srgbClr val="FF6600"/>
                </a:solidFill>
                <a:latin typeface="Arial" charset="0"/>
              </a:rPr>
              <a:t>Law Of Linkage</a:t>
            </a:r>
          </a:p>
        </p:txBody>
      </p:sp>
    </p:spTree>
    <p:extLst>
      <p:ext uri="{BB962C8B-B14F-4D97-AF65-F5344CB8AC3E}">
        <p14:creationId xmlns:p14="http://schemas.microsoft.com/office/powerpoint/2010/main" val="3795882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92545" y="2771028"/>
            <a:ext cx="7652596" cy="1143000"/>
          </a:xfrm>
          <a:noFill/>
        </p:spPr>
        <p:txBody>
          <a:bodyPr>
            <a:normAutofit/>
          </a:bodyPr>
          <a:lstStyle/>
          <a:p>
            <a:pPr algn="ctr" eaLnBrk="1" hangingPunct="1"/>
            <a:r>
              <a:rPr lang="en-US" sz="2800" dirty="0" smtClean="0">
                <a:solidFill>
                  <a:schemeClr val="tx1">
                    <a:lumMod val="95000"/>
                    <a:lumOff val="5000"/>
                  </a:schemeClr>
                </a:solidFill>
                <a:latin typeface="Arial" charset="0"/>
              </a:rPr>
              <a:t>Success Is Created By The Consistent Practicing Of Simple Fundamentals</a:t>
            </a:r>
            <a:endParaRPr lang="en-US" sz="2800" dirty="0">
              <a:solidFill>
                <a:schemeClr val="tx1">
                  <a:lumMod val="95000"/>
                  <a:lumOff val="5000"/>
                </a:schemeClr>
              </a:solidFill>
              <a:latin typeface="Arial" charset="0"/>
            </a:endParaRPr>
          </a:p>
        </p:txBody>
      </p:sp>
    </p:spTree>
    <p:extLst>
      <p:ext uri="{BB962C8B-B14F-4D97-AF65-F5344CB8AC3E}">
        <p14:creationId xmlns:p14="http://schemas.microsoft.com/office/powerpoint/2010/main" val="596056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94665" y="2304469"/>
            <a:ext cx="4701302" cy="1143000"/>
          </a:xfrm>
          <a:noFill/>
        </p:spPr>
        <p:txBody>
          <a:bodyPr>
            <a:normAutofit/>
          </a:bodyPr>
          <a:lstStyle/>
          <a:p>
            <a:pPr algn="ctr" eaLnBrk="1" hangingPunct="1"/>
            <a:r>
              <a:rPr lang="en-US" sz="2800" dirty="0">
                <a:solidFill>
                  <a:srgbClr val="FF6600"/>
                </a:solidFill>
                <a:latin typeface="Arial" charset="0"/>
              </a:rPr>
              <a:t>Get </a:t>
            </a:r>
            <a:r>
              <a:rPr lang="en-US" sz="2800" dirty="0" smtClean="0">
                <a:solidFill>
                  <a:srgbClr val="FF6600"/>
                </a:solidFill>
                <a:latin typeface="Arial" charset="0"/>
              </a:rPr>
              <a:t>Guidance &amp; </a:t>
            </a:r>
            <a:br>
              <a:rPr lang="en-US" sz="2800" dirty="0" smtClean="0">
                <a:solidFill>
                  <a:srgbClr val="FF6600"/>
                </a:solidFill>
                <a:latin typeface="Arial" charset="0"/>
              </a:rPr>
            </a:br>
            <a:r>
              <a:rPr lang="en-US" sz="2800" dirty="0" smtClean="0">
                <a:solidFill>
                  <a:srgbClr val="FF6600"/>
                </a:solidFill>
                <a:latin typeface="Arial" charset="0"/>
              </a:rPr>
              <a:t>Accountability Partners!</a:t>
            </a:r>
            <a:endParaRPr lang="en-US" sz="2800" dirty="0">
              <a:solidFill>
                <a:srgbClr val="FF6600"/>
              </a:solidFill>
              <a:latin typeface="Arial" charset="0"/>
            </a:endParaRPr>
          </a:p>
        </p:txBody>
      </p:sp>
      <p:pic>
        <p:nvPicPr>
          <p:cNvPr id="3" name="Picture 2"/>
          <p:cNvPicPr>
            <a:picLocks noChangeAspect="1"/>
          </p:cNvPicPr>
          <p:nvPr/>
        </p:nvPicPr>
        <p:blipFill>
          <a:blip r:embed="rId2"/>
          <a:stretch>
            <a:fillRect/>
          </a:stretch>
        </p:blipFill>
        <p:spPr>
          <a:xfrm rot="950656">
            <a:off x="4500465" y="2411044"/>
            <a:ext cx="3711149" cy="278336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2744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1854198"/>
            <a:ext cx="8303490" cy="1143000"/>
          </a:xfrm>
          <a:noFill/>
        </p:spPr>
        <p:txBody>
          <a:bodyPr>
            <a:noAutofit/>
          </a:bodyPr>
          <a:lstStyle/>
          <a:p>
            <a:pPr algn="ctr" eaLnBrk="1" hangingPunct="1"/>
            <a:r>
              <a:rPr lang="en-US" sz="2800" dirty="0" smtClean="0">
                <a:solidFill>
                  <a:srgbClr val="0D0D0D"/>
                </a:solidFill>
                <a:latin typeface="Arial" charset="0"/>
              </a:rPr>
              <a:t>You Are More Likely To Become Similar To The </a:t>
            </a:r>
            <a:br>
              <a:rPr lang="en-US" sz="2800" dirty="0" smtClean="0">
                <a:solidFill>
                  <a:srgbClr val="0D0D0D"/>
                </a:solidFill>
                <a:latin typeface="Arial" charset="0"/>
              </a:rPr>
            </a:br>
            <a:r>
              <a:rPr lang="en-US" sz="2800" dirty="0" smtClean="0">
                <a:solidFill>
                  <a:srgbClr val="FF6600"/>
                </a:solidFill>
                <a:latin typeface="Arial" charset="0"/>
              </a:rPr>
              <a:t>6 People </a:t>
            </a:r>
            <a:r>
              <a:rPr lang="en-US" sz="2800" dirty="0" smtClean="0">
                <a:solidFill>
                  <a:srgbClr val="0D0D0D"/>
                </a:solidFill>
                <a:latin typeface="Arial" charset="0"/>
              </a:rPr>
              <a:t>You Are With The Most!</a:t>
            </a:r>
            <a:br>
              <a:rPr lang="en-US" sz="2800" dirty="0" smtClean="0">
                <a:solidFill>
                  <a:srgbClr val="0D0D0D"/>
                </a:solidFill>
                <a:latin typeface="Arial" charset="0"/>
              </a:rPr>
            </a:br>
            <a:r>
              <a:rPr lang="en-US" sz="2800" dirty="0" smtClean="0">
                <a:solidFill>
                  <a:srgbClr val="0D0D0D"/>
                </a:solidFill>
                <a:latin typeface="Arial" charset="0"/>
              </a:rPr>
              <a:t/>
            </a:r>
            <a:br>
              <a:rPr lang="en-US" sz="2800" dirty="0" smtClean="0">
                <a:solidFill>
                  <a:srgbClr val="0D0D0D"/>
                </a:solidFill>
                <a:latin typeface="Arial" charset="0"/>
              </a:rPr>
            </a:br>
            <a:r>
              <a:rPr lang="en-US" sz="2800" dirty="0" smtClean="0">
                <a:solidFill>
                  <a:srgbClr val="0D0D0D"/>
                </a:solidFill>
                <a:latin typeface="Arial" charset="0"/>
              </a:rPr>
              <a:t>Choose To Only Spend Time With </a:t>
            </a:r>
            <a:r>
              <a:rPr lang="en-US" sz="2800" dirty="0" smtClean="0">
                <a:solidFill>
                  <a:srgbClr val="FF6600"/>
                </a:solidFill>
                <a:latin typeface="Arial" charset="0"/>
              </a:rPr>
              <a:t>Positive </a:t>
            </a:r>
            <a:r>
              <a:rPr lang="en-US" sz="2800" dirty="0" smtClean="0">
                <a:solidFill>
                  <a:srgbClr val="0D0D0D"/>
                </a:solidFill>
                <a:latin typeface="Arial" charset="0"/>
              </a:rPr>
              <a:t>Like Minded People!</a:t>
            </a:r>
            <a:endParaRPr lang="en-US" sz="2800" dirty="0">
              <a:solidFill>
                <a:srgbClr val="0D0D0D"/>
              </a:solidFill>
              <a:latin typeface="Arial" charset="0"/>
            </a:endParaRPr>
          </a:p>
        </p:txBody>
      </p:sp>
    </p:spTree>
    <p:extLst>
      <p:ext uri="{BB962C8B-B14F-4D97-AF65-F5344CB8AC3E}">
        <p14:creationId xmlns:p14="http://schemas.microsoft.com/office/powerpoint/2010/main" val="147904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11908" y="2115124"/>
            <a:ext cx="7472218" cy="1143000"/>
          </a:xfrm>
          <a:noFill/>
        </p:spPr>
        <p:txBody>
          <a:bodyPr>
            <a:normAutofit fontScale="90000"/>
          </a:bodyPr>
          <a:lstStyle/>
          <a:p>
            <a:pPr algn="ctr" eaLnBrk="1" hangingPunct="1"/>
            <a:r>
              <a:rPr lang="en-US" dirty="0" smtClean="0">
                <a:solidFill>
                  <a:schemeClr val="tx1">
                    <a:lumMod val="95000"/>
                    <a:lumOff val="5000"/>
                  </a:schemeClr>
                </a:solidFill>
                <a:latin typeface="Arial" charset="0"/>
              </a:rPr>
              <a:t>Write Down Your </a:t>
            </a:r>
            <a:br>
              <a:rPr lang="en-US" dirty="0" smtClean="0">
                <a:solidFill>
                  <a:schemeClr val="tx1">
                    <a:lumMod val="95000"/>
                    <a:lumOff val="5000"/>
                  </a:schemeClr>
                </a:solidFill>
                <a:latin typeface="Arial" charset="0"/>
              </a:rPr>
            </a:br>
            <a:r>
              <a:rPr lang="en-US" dirty="0" smtClean="0">
                <a:solidFill>
                  <a:srgbClr val="FF6600"/>
                </a:solidFill>
                <a:latin typeface="Arial" charset="0"/>
              </a:rPr>
              <a:t>Top 5 Goals </a:t>
            </a:r>
            <a:r>
              <a:rPr lang="en-US" dirty="0" smtClean="0">
                <a:solidFill>
                  <a:schemeClr val="tx1">
                    <a:lumMod val="95000"/>
                    <a:lumOff val="5000"/>
                  </a:schemeClr>
                </a:solidFill>
                <a:latin typeface="Arial" charset="0"/>
              </a:rPr>
              <a:t>On A Note Card &amp; Read Them Consistently!</a:t>
            </a:r>
            <a:endParaRPr lang="en-US" dirty="0">
              <a:solidFill>
                <a:schemeClr val="tx1">
                  <a:lumMod val="95000"/>
                  <a:lumOff val="5000"/>
                </a:schemeClr>
              </a:solidFill>
              <a:latin typeface="Arial" charset="0"/>
            </a:endParaRPr>
          </a:p>
        </p:txBody>
      </p:sp>
    </p:spTree>
    <p:extLst>
      <p:ext uri="{BB962C8B-B14F-4D97-AF65-F5344CB8AC3E}">
        <p14:creationId xmlns:p14="http://schemas.microsoft.com/office/powerpoint/2010/main" val="3204279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77273" y="1935029"/>
            <a:ext cx="8024091" cy="1143000"/>
          </a:xfrm>
          <a:noFill/>
        </p:spPr>
        <p:txBody>
          <a:bodyPr>
            <a:normAutofit fontScale="90000"/>
          </a:bodyPr>
          <a:lstStyle/>
          <a:p>
            <a:pPr algn="ctr"/>
            <a:r>
              <a:rPr lang="en-US" sz="3100" dirty="0" smtClean="0">
                <a:solidFill>
                  <a:srgbClr val="0D0D0D"/>
                </a:solidFill>
                <a:latin typeface="Arial" charset="0"/>
              </a:rPr>
              <a:t>Awareness</a:t>
            </a:r>
            <a:r>
              <a:rPr lang="en-US" sz="3100" dirty="0" smtClean="0">
                <a:solidFill>
                  <a:srgbClr val="0D0D0D"/>
                </a:solidFill>
                <a:latin typeface="Times New Roman" charset="0"/>
              </a:rPr>
              <a:t> </a:t>
            </a:r>
            <a:r>
              <a:rPr lang="en-US" sz="3100" dirty="0">
                <a:solidFill>
                  <a:srgbClr val="0D0D0D"/>
                </a:solidFill>
                <a:latin typeface="Wingdings 3" charset="0"/>
              </a:rPr>
              <a:t>4 </a:t>
            </a:r>
            <a:r>
              <a:rPr lang="en-US" sz="3100" dirty="0">
                <a:solidFill>
                  <a:srgbClr val="0D0D0D"/>
                </a:solidFill>
                <a:latin typeface="Arial" charset="0"/>
              </a:rPr>
              <a:t>Choice</a:t>
            </a:r>
            <a:r>
              <a:rPr lang="en-US" sz="3100" dirty="0">
                <a:solidFill>
                  <a:srgbClr val="0D0D0D"/>
                </a:solidFill>
                <a:latin typeface="Wingdings 3" charset="0"/>
              </a:rPr>
              <a:t>4</a:t>
            </a:r>
            <a:r>
              <a:rPr lang="en-US" sz="3100" dirty="0">
                <a:solidFill>
                  <a:srgbClr val="0D0D0D"/>
                </a:solidFill>
                <a:latin typeface="Arial" charset="0"/>
              </a:rPr>
              <a:t>  </a:t>
            </a:r>
            <a:r>
              <a:rPr lang="en-US" sz="3100" dirty="0" smtClean="0">
                <a:solidFill>
                  <a:srgbClr val="0D0D0D"/>
                </a:solidFill>
                <a:latin typeface="Arial" charset="0"/>
              </a:rPr>
              <a:t>  Action</a:t>
            </a:r>
            <a:r>
              <a:rPr lang="en-US" sz="3100" dirty="0" smtClean="0">
                <a:solidFill>
                  <a:srgbClr val="0D0D0D"/>
                </a:solidFill>
                <a:latin typeface="Wingdings 3" charset="0"/>
              </a:rPr>
              <a:t>4 </a:t>
            </a:r>
            <a:r>
              <a:rPr lang="en-US" sz="3100" dirty="0" smtClean="0">
                <a:solidFill>
                  <a:srgbClr val="0D0D0D"/>
                </a:solidFill>
                <a:latin typeface="Arial" charset="0"/>
              </a:rPr>
              <a:t>Results</a:t>
            </a:r>
            <a:br>
              <a:rPr lang="en-US" sz="3100" dirty="0" smtClean="0">
                <a:solidFill>
                  <a:srgbClr val="0D0D0D"/>
                </a:solidFill>
                <a:latin typeface="Arial" charset="0"/>
              </a:rPr>
            </a:br>
            <a:r>
              <a:rPr lang="en-US" sz="2800" dirty="0">
                <a:solidFill>
                  <a:srgbClr val="227BD0"/>
                </a:solidFill>
                <a:latin typeface="Arial" charset="0"/>
              </a:rPr>
              <a:t/>
            </a:r>
            <a:br>
              <a:rPr lang="en-US" sz="2800" dirty="0">
                <a:solidFill>
                  <a:srgbClr val="227BD0"/>
                </a:solidFill>
                <a:latin typeface="Arial" charset="0"/>
              </a:rPr>
            </a:br>
            <a:r>
              <a:rPr lang="en-US" sz="2800" dirty="0" smtClean="0">
                <a:solidFill>
                  <a:srgbClr val="FF6600"/>
                </a:solidFill>
                <a:latin typeface="Arial" charset="0"/>
              </a:rPr>
              <a:t>IT TAKES 14 DAYS TO CREATE A HABIT</a:t>
            </a:r>
            <a:endParaRPr lang="en-US" sz="2800" dirty="0">
              <a:solidFill>
                <a:srgbClr val="FF6600"/>
              </a:solidFill>
              <a:latin typeface="Arial" charset="0"/>
            </a:endParaRPr>
          </a:p>
        </p:txBody>
      </p:sp>
    </p:spTree>
    <p:extLst>
      <p:ext uri="{BB962C8B-B14F-4D97-AF65-F5344CB8AC3E}">
        <p14:creationId xmlns:p14="http://schemas.microsoft.com/office/powerpoint/2010/main" val="3815660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08000" y="2068945"/>
            <a:ext cx="8190345" cy="1143000"/>
          </a:xfrm>
          <a:noFill/>
        </p:spPr>
        <p:txBody>
          <a:bodyPr>
            <a:normAutofit/>
          </a:bodyPr>
          <a:lstStyle/>
          <a:p>
            <a:pPr algn="ctr" eaLnBrk="1" hangingPunct="1"/>
            <a:r>
              <a:rPr lang="en-US" sz="3200" dirty="0" smtClean="0">
                <a:solidFill>
                  <a:srgbClr val="0D0D0D"/>
                </a:solidFill>
                <a:latin typeface="Arial" charset="0"/>
              </a:rPr>
              <a:t>Stop Waiting For Tomorrow </a:t>
            </a:r>
            <a:br>
              <a:rPr lang="en-US" sz="3200" dirty="0" smtClean="0">
                <a:solidFill>
                  <a:srgbClr val="0D0D0D"/>
                </a:solidFill>
                <a:latin typeface="Arial" charset="0"/>
              </a:rPr>
            </a:br>
            <a:r>
              <a:rPr lang="en-US" sz="3200" dirty="0" smtClean="0">
                <a:solidFill>
                  <a:srgbClr val="FF6600"/>
                </a:solidFill>
                <a:latin typeface="Arial" charset="0"/>
              </a:rPr>
              <a:t>Start Living Your Life To Its Fullest Today!</a:t>
            </a:r>
            <a:endParaRPr lang="en-US" sz="3200" dirty="0">
              <a:solidFill>
                <a:srgbClr val="FF6600"/>
              </a:solidFill>
              <a:latin typeface="Arial" charset="0"/>
            </a:endParaRPr>
          </a:p>
        </p:txBody>
      </p:sp>
    </p:spTree>
    <p:extLst>
      <p:ext uri="{BB962C8B-B14F-4D97-AF65-F5344CB8AC3E}">
        <p14:creationId xmlns:p14="http://schemas.microsoft.com/office/powerpoint/2010/main" val="68533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027"/>
          <p:cNvSpPr>
            <a:spLocks noGrp="1" noChangeArrowheads="1"/>
          </p:cNvSpPr>
          <p:nvPr>
            <p:ph idx="1"/>
          </p:nvPr>
        </p:nvSpPr>
        <p:spPr>
          <a:xfrm>
            <a:off x="1034473" y="1528618"/>
            <a:ext cx="6781800" cy="4419600"/>
          </a:xfrm>
        </p:spPr>
        <p:txBody>
          <a:bodyPr>
            <a:normAutofit/>
          </a:bodyPr>
          <a:lstStyle/>
          <a:p>
            <a:pPr marL="609600" indent="-609600" algn="ctr" eaLnBrk="1" hangingPunct="1">
              <a:buFontTx/>
              <a:buNone/>
            </a:pPr>
            <a:r>
              <a:rPr lang="en-US" sz="3200" dirty="0" smtClean="0">
                <a:solidFill>
                  <a:srgbClr val="FF6600"/>
                </a:solidFill>
                <a:latin typeface="Arial"/>
                <a:cs typeface="Arial"/>
              </a:rPr>
              <a:t>Energy Is One Of The Primary </a:t>
            </a:r>
          </a:p>
          <a:p>
            <a:pPr marL="609600" indent="-609600" algn="ctr" eaLnBrk="1" hangingPunct="1">
              <a:buFontTx/>
              <a:buNone/>
            </a:pPr>
            <a:r>
              <a:rPr lang="en-US" sz="3200" dirty="0" smtClean="0">
                <a:solidFill>
                  <a:srgbClr val="FF6600"/>
                </a:solidFill>
                <a:latin typeface="Arial"/>
                <a:cs typeface="Arial"/>
              </a:rPr>
              <a:t>Traits Of Greatness!</a:t>
            </a:r>
          </a:p>
          <a:p>
            <a:pPr marL="609600" indent="-609600" eaLnBrk="1" hangingPunct="1">
              <a:buFontTx/>
              <a:buNone/>
            </a:pPr>
            <a:endParaRPr lang="en-US" sz="2800" b="1" dirty="0" smtClean="0">
              <a:solidFill>
                <a:srgbClr val="227BD0"/>
              </a:solidFill>
              <a:latin typeface="Arial"/>
              <a:cs typeface="Arial"/>
            </a:endParaRPr>
          </a:p>
          <a:p>
            <a:pPr marL="609600" indent="-609600" eaLnBrk="1" hangingPunct="1">
              <a:lnSpc>
                <a:spcPct val="110000"/>
              </a:lnSpc>
              <a:buClr>
                <a:srgbClr val="FF6600"/>
              </a:buClr>
              <a:buFontTx/>
              <a:buAutoNum type="arabicPeriod"/>
            </a:pPr>
            <a:r>
              <a:rPr lang="en-US" sz="2800" dirty="0" smtClean="0">
                <a:latin typeface="Arial" charset="0"/>
              </a:rPr>
              <a:t>Allows You To Wake Up In The Morning Energized! </a:t>
            </a:r>
          </a:p>
          <a:p>
            <a:pPr marL="609600" indent="-609600" eaLnBrk="1" hangingPunct="1">
              <a:lnSpc>
                <a:spcPct val="110000"/>
              </a:lnSpc>
              <a:buClr>
                <a:srgbClr val="FF6600"/>
              </a:buClr>
              <a:buFontTx/>
              <a:buAutoNum type="arabicPeriod"/>
            </a:pPr>
            <a:r>
              <a:rPr lang="en-US" sz="2800" dirty="0" smtClean="0">
                <a:latin typeface="Arial" charset="0"/>
              </a:rPr>
              <a:t>Allows You To Be Your Greatest Self!</a:t>
            </a:r>
          </a:p>
          <a:p>
            <a:pPr marL="609600" indent="-609600" eaLnBrk="1" hangingPunct="1">
              <a:lnSpc>
                <a:spcPct val="110000"/>
              </a:lnSpc>
              <a:buClr>
                <a:srgbClr val="FF6600"/>
              </a:buClr>
              <a:buFontTx/>
              <a:buAutoNum type="arabicPeriod"/>
            </a:pPr>
            <a:r>
              <a:rPr lang="en-US" sz="2800" dirty="0" smtClean="0">
                <a:latin typeface="Arial" charset="0"/>
              </a:rPr>
              <a:t>You Can Accomplish More!</a:t>
            </a:r>
          </a:p>
          <a:p>
            <a:pPr marL="609600" indent="-609600" eaLnBrk="1" hangingPunct="1">
              <a:lnSpc>
                <a:spcPct val="110000"/>
              </a:lnSpc>
              <a:buFontTx/>
              <a:buNone/>
            </a:pPr>
            <a:endParaRPr lang="en-US" sz="2800" dirty="0">
              <a:latin typeface="Arial" charset="0"/>
            </a:endParaRPr>
          </a:p>
        </p:txBody>
      </p:sp>
    </p:spTree>
    <p:extLst>
      <p:ext uri="{BB962C8B-B14F-4D97-AF65-F5344CB8AC3E}">
        <p14:creationId xmlns:p14="http://schemas.microsoft.com/office/powerpoint/2010/main" val="1090110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9823" y="274320"/>
            <a:ext cx="8451094" cy="14289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48" name="Picture 4" descr="http://www.uweightloss.com/wp-content/uploads/2013/04/science_behind_weight_loss2.jpg"/>
          <p:cNvPicPr>
            <a:picLocks noChangeAspect="1" noChangeArrowheads="1"/>
          </p:cNvPicPr>
          <p:nvPr/>
        </p:nvPicPr>
        <p:blipFill>
          <a:blip r:embed="rId2"/>
          <a:srcRect/>
          <a:stretch>
            <a:fillRect/>
          </a:stretch>
        </p:blipFill>
        <p:spPr bwMode="auto">
          <a:xfrm>
            <a:off x="720641" y="1265179"/>
            <a:ext cx="7885475" cy="5194824"/>
          </a:xfrm>
          <a:prstGeom prst="rect">
            <a:avLst/>
          </a:prstGeom>
          <a:noFill/>
        </p:spPr>
      </p:pic>
      <p:pic>
        <p:nvPicPr>
          <p:cNvPr id="25602" name="Picture 2" descr="http://img.allw.mn/content/www/weight-loss.jpg"/>
          <p:cNvPicPr>
            <a:picLocks noChangeAspect="1" noChangeArrowheads="1"/>
          </p:cNvPicPr>
          <p:nvPr/>
        </p:nvPicPr>
        <p:blipFill>
          <a:blip r:embed="rId3"/>
          <a:srcRect/>
          <a:stretch>
            <a:fillRect/>
          </a:stretch>
        </p:blipFill>
        <p:spPr bwMode="auto">
          <a:xfrm>
            <a:off x="0" y="0"/>
            <a:ext cx="8301790" cy="6858000"/>
          </a:xfrm>
          <a:prstGeom prst="rect">
            <a:avLst/>
          </a:prstGeom>
          <a:noFill/>
        </p:spPr>
      </p:pic>
      <p:sp>
        <p:nvSpPr>
          <p:cNvPr id="19" name="Text Placeholder 5"/>
          <p:cNvSpPr txBox="1">
            <a:spLocks/>
          </p:cNvSpPr>
          <p:nvPr/>
        </p:nvSpPr>
        <p:spPr>
          <a:xfrm>
            <a:off x="4016188" y="1265179"/>
            <a:ext cx="5127812" cy="3048000"/>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76000"/>
              <a:buFont typeface="Wingdings 2" pitchFamily="18" charset="2"/>
              <a:buNone/>
              <a:defRPr sz="1600" kern="1200">
                <a:solidFill>
                  <a:srgbClr val="424242"/>
                </a:solidFill>
                <a:latin typeface="+mn-lt"/>
                <a:ea typeface="+mn-ea"/>
                <a:cs typeface="+mn-cs"/>
              </a:defRPr>
            </a:lvl1pPr>
            <a:lvl2pPr marL="457200" indent="0" algn="l" defTabSz="914400" rtl="0" eaLnBrk="1" latinLnBrk="0" hangingPunct="1">
              <a:spcBef>
                <a:spcPct val="20000"/>
              </a:spcBef>
              <a:buClr>
                <a:schemeClr val="accent1"/>
              </a:buClr>
              <a:buSzPct val="76000"/>
              <a:buFont typeface="Wingdings 2" pitchFamily="18" charset="2"/>
              <a:buNone/>
              <a:defRPr sz="1200"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76000"/>
              <a:buFont typeface="Wingdings 2" pitchFamily="18" charset="2"/>
              <a:buNone/>
              <a:defRPr sz="1000"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76000"/>
              <a:buFont typeface="Wingdings 2" pitchFamily="18" charset="2"/>
              <a:buNone/>
              <a:defRPr sz="900"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9pPr>
          </a:lstStyle>
          <a:p>
            <a:pPr algn="ctr"/>
            <a:r>
              <a:rPr lang="en-US" sz="6000" b="1" i="1" dirty="0" smtClean="0">
                <a:solidFill>
                  <a:schemeClr val="tx1"/>
                </a:solidFill>
                <a:latin typeface="Avenir Book"/>
                <a:cs typeface="Avenir Book"/>
              </a:rPr>
              <a:t>28-Days To</a:t>
            </a:r>
            <a:endParaRPr lang="en-US" sz="4000" b="1" dirty="0" smtClean="0">
              <a:solidFill>
                <a:schemeClr val="tx1"/>
              </a:solidFill>
              <a:latin typeface="Avenir Book"/>
              <a:cs typeface="Avenir Book"/>
            </a:endParaRPr>
          </a:p>
          <a:p>
            <a:pPr algn="ctr">
              <a:spcBef>
                <a:spcPts val="0"/>
              </a:spcBef>
            </a:pPr>
            <a:r>
              <a:rPr lang="en-US" sz="9600" b="1" dirty="0" smtClean="0">
                <a:solidFill>
                  <a:srgbClr val="FF305F"/>
                </a:solidFill>
                <a:latin typeface="Avenir Book"/>
                <a:cs typeface="Avenir Book"/>
              </a:rPr>
              <a:t>THRIVE</a:t>
            </a:r>
          </a:p>
          <a:p>
            <a:pPr algn="ctr">
              <a:spcBef>
                <a:spcPts val="0"/>
              </a:spcBef>
            </a:pPr>
            <a:endParaRPr lang="en-US" sz="1200" dirty="0" smtClean="0">
              <a:solidFill>
                <a:schemeClr val="tx1"/>
              </a:solidFill>
            </a:endParaRPr>
          </a:p>
          <a:p>
            <a:pPr algn="ctr">
              <a:spcBef>
                <a:spcPts val="0"/>
              </a:spcBef>
            </a:pPr>
            <a:r>
              <a:rPr lang="en-US" sz="4400" dirty="0" smtClean="0">
                <a:solidFill>
                  <a:schemeClr val="tx1"/>
                </a:solidFill>
              </a:rPr>
              <a:t>Detox &amp;Weight-Loss Wellness Challenge </a:t>
            </a:r>
          </a:p>
        </p:txBody>
      </p:sp>
      <p:sp>
        <p:nvSpPr>
          <p:cNvPr id="6" name="TextBox 5"/>
          <p:cNvSpPr txBox="1"/>
          <p:nvPr/>
        </p:nvSpPr>
        <p:spPr>
          <a:xfrm>
            <a:off x="4785058" y="5466995"/>
            <a:ext cx="3656570" cy="584776"/>
          </a:xfrm>
          <a:prstGeom prst="rect">
            <a:avLst/>
          </a:prstGeom>
          <a:noFill/>
        </p:spPr>
        <p:txBody>
          <a:bodyPr wrap="none" rtlCol="0">
            <a:spAutoFit/>
          </a:bodyPr>
          <a:lstStyle/>
          <a:p>
            <a:r>
              <a:rPr lang="en-US" sz="3200" b="1" dirty="0" smtClean="0">
                <a:solidFill>
                  <a:srgbClr val="FF305F"/>
                </a:solidFill>
              </a:rPr>
              <a:t>Jul. 14th – Aug. 12th</a:t>
            </a:r>
            <a:endParaRPr lang="en-US" sz="3200" b="1" dirty="0">
              <a:solidFill>
                <a:srgbClr val="FF305F"/>
              </a:solidFill>
            </a:endParaRPr>
          </a:p>
        </p:txBody>
      </p:sp>
    </p:spTree>
    <p:extLst>
      <p:ext uri="{BB962C8B-B14F-4D97-AF65-F5344CB8AC3E}">
        <p14:creationId xmlns:p14="http://schemas.microsoft.com/office/powerpoint/2010/main" val="1794041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181495" y="3003510"/>
            <a:ext cx="3674085" cy="2789973"/>
          </a:xfrm>
          <a:prstGeom prst="roundRect">
            <a:avLst/>
          </a:prstGeom>
          <a:solidFill>
            <a:schemeClr val="bg1">
              <a:alpha val="72000"/>
            </a:schemeClr>
          </a:solidFill>
          <a:effectLst>
            <a:glow rad="101600">
              <a:schemeClr val="bg1"/>
            </a:glow>
            <a:outerShdw blurRad="50800" dist="25400" dir="5400000" rotWithShape="0">
              <a:srgbClr val="000000">
                <a:alpha val="28000"/>
              </a:srgbClr>
            </a:outerShdw>
            <a:softEdge rad="647700"/>
          </a:effectLst>
          <a:scene3d>
            <a:camera prst="orthographicFront">
              <a:rot lat="0" lon="0" rev="0"/>
            </a:camera>
            <a:lightRig rig="threePt" dir="tl">
              <a:rot lat="0" lon="0" rev="20400000"/>
            </a:lightRig>
          </a:scene3d>
          <a:sp3d>
            <a:bevelT w="508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15"/>
          <p:cNvSpPr txBox="1">
            <a:spLocks/>
          </p:cNvSpPr>
          <p:nvPr/>
        </p:nvSpPr>
        <p:spPr>
          <a:xfrm>
            <a:off x="172085" y="1725026"/>
            <a:ext cx="1437819" cy="519142"/>
          </a:xfrm>
          <a:prstGeom prst="rect">
            <a:avLst/>
          </a:prstGeom>
        </p:spPr>
        <p:txBody>
          <a:bodyPr vert="horz" lIns="91440" tIns="45720" rIns="91440" bIns="45720" rtlCol="0" anchor="b">
            <a:normAutofit/>
          </a:bodyPr>
          <a:lstStyle>
            <a:lvl1pPr algn="l" defTabSz="914400" rtl="0" eaLnBrk="1" latinLnBrk="0" hangingPunct="1">
              <a:spcBef>
                <a:spcPct val="0"/>
              </a:spcBef>
              <a:buNone/>
              <a:defRPr sz="2800" b="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u="sng" dirty="0" smtClean="0">
                <a:solidFill>
                  <a:srgbClr val="FF305F"/>
                </a:solidFill>
                <a:effectLst>
                  <a:outerShdw blurRad="50800" dist="38100" dir="2700000" algn="tl" rotWithShape="0">
                    <a:prstClr val="black">
                      <a:alpha val="40000"/>
                    </a:prstClr>
                  </a:outerShdw>
                </a:effectLst>
              </a:rPr>
              <a:t>STEP 1</a:t>
            </a:r>
            <a:r>
              <a:rPr lang="en-US" b="1" dirty="0" smtClean="0">
                <a:solidFill>
                  <a:srgbClr val="FF305F"/>
                </a:solidFill>
                <a:effectLst>
                  <a:outerShdw blurRad="50800" dist="38100" dir="2700000" algn="tl" rotWithShape="0">
                    <a:prstClr val="black">
                      <a:alpha val="40000"/>
                    </a:prstClr>
                  </a:outerShdw>
                </a:effectLst>
              </a:rPr>
              <a:t>:</a:t>
            </a:r>
            <a:r>
              <a:rPr lang="en-US" b="1" dirty="0" smtClean="0">
                <a:solidFill>
                  <a:srgbClr val="FF305F"/>
                </a:solidFill>
              </a:rPr>
              <a:t> </a:t>
            </a:r>
            <a:r>
              <a:rPr lang="en-US" b="1" u="sng" dirty="0" smtClean="0">
                <a:solidFill>
                  <a:srgbClr val="FF305F"/>
                </a:solidFill>
              </a:rPr>
              <a:t> </a:t>
            </a:r>
            <a:endParaRPr lang="en-US" b="1" u="sng" dirty="0">
              <a:solidFill>
                <a:srgbClr val="FF305F"/>
              </a:solidFill>
            </a:endParaRPr>
          </a:p>
        </p:txBody>
      </p:sp>
      <p:sp>
        <p:nvSpPr>
          <p:cNvPr id="19" name="Text Placeholder 5"/>
          <p:cNvSpPr txBox="1">
            <a:spLocks/>
          </p:cNvSpPr>
          <p:nvPr/>
        </p:nvSpPr>
        <p:spPr>
          <a:xfrm>
            <a:off x="1378779" y="1789750"/>
            <a:ext cx="7245676" cy="908836"/>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Clr>
                <a:schemeClr val="accent1"/>
              </a:buClr>
              <a:buSzPct val="76000"/>
              <a:buFont typeface="Wingdings 2" pitchFamily="18" charset="2"/>
              <a:buNone/>
              <a:defRPr sz="1600" kern="1200">
                <a:solidFill>
                  <a:srgbClr val="424242"/>
                </a:solidFill>
                <a:latin typeface="+mn-lt"/>
                <a:ea typeface="+mn-ea"/>
                <a:cs typeface="+mn-cs"/>
              </a:defRPr>
            </a:lvl1pPr>
            <a:lvl2pPr marL="457200" indent="0" algn="l" defTabSz="914400" rtl="0" eaLnBrk="1" latinLnBrk="0" hangingPunct="1">
              <a:spcBef>
                <a:spcPct val="20000"/>
              </a:spcBef>
              <a:buClr>
                <a:schemeClr val="accent1"/>
              </a:buClr>
              <a:buSzPct val="76000"/>
              <a:buFont typeface="Wingdings 2" pitchFamily="18" charset="2"/>
              <a:buNone/>
              <a:defRPr sz="1200"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76000"/>
              <a:buFont typeface="Wingdings 2" pitchFamily="18" charset="2"/>
              <a:buNone/>
              <a:defRPr sz="1000"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76000"/>
              <a:buFont typeface="Wingdings 2" pitchFamily="18" charset="2"/>
              <a:buNone/>
              <a:defRPr sz="900"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9pPr>
          </a:lstStyle>
          <a:p>
            <a:pPr algn="ctr"/>
            <a:r>
              <a:rPr lang="en-US" sz="4800" b="1" dirty="0" smtClean="0">
                <a:solidFill>
                  <a:schemeClr val="tx1"/>
                </a:solidFill>
                <a:effectLst>
                  <a:outerShdw blurRad="50800" dist="38100" dir="2700000" algn="tl" rotWithShape="0">
                    <a:prstClr val="black">
                      <a:alpha val="40000"/>
                    </a:prstClr>
                  </a:outerShdw>
                </a:effectLst>
                <a:latin typeface="Avenir Book"/>
                <a:cs typeface="Avenir Book"/>
              </a:rPr>
              <a:t>MAXIMIZE YOUR </a:t>
            </a:r>
            <a:r>
              <a:rPr lang="en-US" sz="4800" b="1" dirty="0">
                <a:solidFill>
                  <a:srgbClr val="FF305F"/>
                </a:solidFill>
                <a:latin typeface="Avenir Book"/>
                <a:cs typeface="Avenir Book"/>
              </a:rPr>
              <a:t>THRIVE</a:t>
            </a:r>
            <a:r>
              <a:rPr lang="en-US" sz="4800" b="1" dirty="0" smtClean="0">
                <a:solidFill>
                  <a:schemeClr val="tx1"/>
                </a:solidFill>
                <a:effectLst>
                  <a:outerShdw blurRad="50800" dist="38100" dir="2700000" algn="tl" rotWithShape="0">
                    <a:prstClr val="black">
                      <a:alpha val="40000"/>
                    </a:prstClr>
                  </a:outerShdw>
                </a:effectLst>
                <a:latin typeface="Avenir Book"/>
                <a:cs typeface="Avenir Book"/>
              </a:rPr>
              <a:t> WEIGHT LOSS</a:t>
            </a:r>
            <a:endParaRPr lang="en-US" sz="4800" dirty="0" smtClean="0">
              <a:solidFill>
                <a:schemeClr val="tx1"/>
              </a:solidFill>
              <a:latin typeface="Avenir Book"/>
              <a:cs typeface="Avenir Book"/>
            </a:endParaRPr>
          </a:p>
        </p:txBody>
      </p:sp>
      <p:cxnSp>
        <p:nvCxnSpPr>
          <p:cNvPr id="20" name="Straight Connector 19"/>
          <p:cNvCxnSpPr/>
          <p:nvPr/>
        </p:nvCxnSpPr>
        <p:spPr>
          <a:xfrm>
            <a:off x="5392326" y="4082641"/>
            <a:ext cx="3232129" cy="0"/>
          </a:xfrm>
          <a:prstGeom prst="line">
            <a:avLst/>
          </a:prstGeom>
          <a:ln w="19050">
            <a:solidFill>
              <a:srgbClr val="FF305F"/>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149871" y="4182417"/>
            <a:ext cx="3705709" cy="1292662"/>
          </a:xfrm>
          <a:prstGeom prst="rect">
            <a:avLst/>
          </a:prstGeom>
          <a:noFill/>
        </p:spPr>
        <p:txBody>
          <a:bodyPr wrap="square" rtlCol="0">
            <a:spAutoFit/>
          </a:bodyPr>
          <a:lstStyle/>
          <a:p>
            <a:pPr marL="800100" lvl="1" indent="-342900">
              <a:buClr>
                <a:srgbClr val="FF305F"/>
              </a:buClr>
              <a:buFont typeface="Arial"/>
              <a:buChar char="•"/>
            </a:pPr>
            <a:r>
              <a:rPr lang="en-US" sz="2600" dirty="0" smtClean="0"/>
              <a:t>Meal Plans </a:t>
            </a:r>
          </a:p>
          <a:p>
            <a:pPr marL="800100" lvl="1" indent="-342900">
              <a:buClr>
                <a:srgbClr val="FF305F"/>
              </a:buClr>
              <a:buFont typeface="Arial"/>
              <a:buChar char="•"/>
            </a:pPr>
            <a:r>
              <a:rPr lang="en-US" sz="2600" dirty="0" smtClean="0"/>
              <a:t>Recipes</a:t>
            </a:r>
          </a:p>
          <a:p>
            <a:pPr marL="800100" lvl="1" indent="-342900">
              <a:buClr>
                <a:srgbClr val="FF305F"/>
              </a:buClr>
              <a:buFont typeface="Arial"/>
              <a:buChar char="•"/>
            </a:pPr>
            <a:r>
              <a:rPr lang="en-US" sz="2600" dirty="0" smtClean="0"/>
              <a:t>Shopping Lists</a:t>
            </a:r>
            <a:endParaRPr lang="en-US" sz="2600" dirty="0"/>
          </a:p>
        </p:txBody>
      </p:sp>
      <p:sp>
        <p:nvSpPr>
          <p:cNvPr id="9" name="TextBox 8"/>
          <p:cNvSpPr txBox="1"/>
          <p:nvPr/>
        </p:nvSpPr>
        <p:spPr>
          <a:xfrm>
            <a:off x="5204589" y="3012839"/>
            <a:ext cx="3674085" cy="1015663"/>
          </a:xfrm>
          <a:prstGeom prst="rect">
            <a:avLst/>
          </a:prstGeom>
          <a:noFill/>
        </p:spPr>
        <p:txBody>
          <a:bodyPr wrap="square" rtlCol="0">
            <a:spAutoFit/>
          </a:bodyPr>
          <a:lstStyle/>
          <a:p>
            <a:pPr algn="ctr"/>
            <a:r>
              <a:rPr lang="en-US" sz="3200" b="1" dirty="0" smtClean="0">
                <a:solidFill>
                  <a:srgbClr val="FF305F"/>
                </a:solidFill>
                <a:latin typeface="Avenir Book"/>
                <a:cs typeface="Avenir Book"/>
              </a:rPr>
              <a:t>THRIVE </a:t>
            </a:r>
          </a:p>
          <a:p>
            <a:pPr algn="ctr"/>
            <a:r>
              <a:rPr lang="en-US" sz="2800" dirty="0" smtClean="0"/>
              <a:t>MEAL PLANS</a:t>
            </a:r>
            <a:endParaRPr lang="en-US" sz="2800" dirty="0"/>
          </a:p>
        </p:txBody>
      </p:sp>
      <p:sp>
        <p:nvSpPr>
          <p:cNvPr id="10" name="Title 1"/>
          <p:cNvSpPr txBox="1">
            <a:spLocks/>
          </p:cNvSpPr>
          <p:nvPr/>
        </p:nvSpPr>
        <p:spPr>
          <a:xfrm>
            <a:off x="0" y="248614"/>
            <a:ext cx="9144000" cy="1143000"/>
          </a:xfrm>
          <a:prstGeom prst="rect">
            <a:avLst/>
          </a:prstGeom>
          <a:solidFill>
            <a:schemeClr val="bg1"/>
          </a:solidFill>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10000"/>
              </a:lnSpc>
              <a:defRPr/>
            </a:pPr>
            <a:r>
              <a:rPr lang="en-US" sz="6000" b="1" dirty="0" smtClean="0">
                <a:solidFill>
                  <a:schemeClr val="tx1"/>
                </a:solidFill>
              </a:rPr>
              <a:t>If you want to </a:t>
            </a:r>
            <a:r>
              <a:rPr lang="en-US" sz="5400" b="1" dirty="0" smtClean="0">
                <a:solidFill>
                  <a:srgbClr val="FF305F"/>
                </a:solidFill>
                <a:latin typeface="Avenir Book"/>
                <a:cs typeface="Avenir Book"/>
              </a:rPr>
              <a:t>THRIVE </a:t>
            </a:r>
            <a:r>
              <a:rPr lang="en-US" sz="6000" b="1" i="1" dirty="0" smtClean="0">
                <a:solidFill>
                  <a:srgbClr val="FF305F"/>
                </a:solidFill>
              </a:rPr>
              <a:t>...</a:t>
            </a:r>
          </a:p>
          <a:p>
            <a:pPr algn="ctr">
              <a:lnSpc>
                <a:spcPct val="110000"/>
              </a:lnSpc>
              <a:defRPr/>
            </a:pPr>
            <a:r>
              <a:rPr lang="en-US" sz="3400" dirty="0" smtClean="0">
                <a:solidFill>
                  <a:schemeClr val="tx1">
                    <a:lumMod val="75000"/>
                    <a:lumOff val="25000"/>
                  </a:schemeClr>
                </a:solidFill>
                <a:latin typeface="Avenir Light"/>
                <a:cs typeface="Avenir Light"/>
              </a:rPr>
              <a:t>JOIN THE </a:t>
            </a:r>
            <a:r>
              <a:rPr lang="en-US" sz="3400" dirty="0" smtClean="0">
                <a:solidFill>
                  <a:srgbClr val="FF305F"/>
                </a:solidFill>
                <a:latin typeface="Avenir Light"/>
                <a:cs typeface="Avenir Light"/>
              </a:rPr>
              <a:t>DETOX &amp; WEIGHT-LOSS </a:t>
            </a:r>
            <a:r>
              <a:rPr lang="en-US" sz="3400" dirty="0" smtClean="0">
                <a:solidFill>
                  <a:schemeClr val="tx1">
                    <a:lumMod val="75000"/>
                    <a:lumOff val="25000"/>
                  </a:schemeClr>
                </a:solidFill>
                <a:latin typeface="Avenir Light"/>
                <a:cs typeface="Avenir Light"/>
              </a:rPr>
              <a:t>WELLNESS CHALLENGE!</a:t>
            </a:r>
            <a:endParaRPr lang="en-US" sz="3400" dirty="0">
              <a:solidFill>
                <a:schemeClr val="tx1">
                  <a:lumMod val="75000"/>
                  <a:lumOff val="25000"/>
                </a:schemeClr>
              </a:solidFill>
              <a:latin typeface="Avenir Light"/>
              <a:cs typeface="Avenir Light"/>
            </a:endParaRPr>
          </a:p>
        </p:txBody>
      </p:sp>
      <p:pic>
        <p:nvPicPr>
          <p:cNvPr id="12" name="Picture 11"/>
          <p:cNvPicPr>
            <a:picLocks noChangeAspect="1"/>
          </p:cNvPicPr>
          <p:nvPr/>
        </p:nvPicPr>
        <p:blipFill>
          <a:blip r:embed="rId3"/>
          <a:stretch>
            <a:fillRect/>
          </a:stretch>
        </p:blipFill>
        <p:spPr>
          <a:xfrm>
            <a:off x="433783" y="2566053"/>
            <a:ext cx="4172718" cy="3472220"/>
          </a:xfrm>
          <a:prstGeom prst="rect">
            <a:avLst/>
          </a:prstGeom>
        </p:spPr>
      </p:pic>
    </p:spTree>
    <p:extLst>
      <p:ext uri="{BB962C8B-B14F-4D97-AF65-F5344CB8AC3E}">
        <p14:creationId xmlns:p14="http://schemas.microsoft.com/office/powerpoint/2010/main" val="4190475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12955" y="2981159"/>
            <a:ext cx="4121727" cy="3261894"/>
          </a:xfrm>
          <a:prstGeom prst="roundRect">
            <a:avLst/>
          </a:prstGeom>
          <a:solidFill>
            <a:schemeClr val="bg1">
              <a:alpha val="72000"/>
            </a:schemeClr>
          </a:solidFill>
          <a:effectLst>
            <a:glow rad="101600">
              <a:schemeClr val="bg1">
                <a:alpha val="75000"/>
              </a:schemeClr>
            </a:glow>
            <a:outerShdw blurRad="50800" dist="25400" dir="5400000" rotWithShape="0">
              <a:srgbClr val="000000">
                <a:alpha val="28000"/>
              </a:srgbClr>
            </a:outerShdw>
            <a:softEdge rad="647700"/>
          </a:effectLst>
          <a:scene3d>
            <a:camera prst="orthographicFront">
              <a:rot lat="0" lon="0" rev="0"/>
            </a:camera>
            <a:lightRig rig="threePt" dir="tl">
              <a:rot lat="0" lon="0" rev="20400000"/>
            </a:lightRig>
          </a:scene3d>
          <a:sp3d>
            <a:bevelT w="508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15"/>
          <p:cNvSpPr txBox="1">
            <a:spLocks/>
          </p:cNvSpPr>
          <p:nvPr/>
        </p:nvSpPr>
        <p:spPr>
          <a:xfrm>
            <a:off x="855872" y="1888400"/>
            <a:ext cx="1437819" cy="519142"/>
          </a:xfrm>
          <a:prstGeom prst="rect">
            <a:avLst/>
          </a:prstGeom>
        </p:spPr>
        <p:txBody>
          <a:bodyPr vert="horz" lIns="91440" tIns="45720" rIns="91440" bIns="45720" rtlCol="0" anchor="b">
            <a:normAutofit/>
          </a:bodyPr>
          <a:lstStyle>
            <a:lvl1pPr algn="l" defTabSz="914400" rtl="0" eaLnBrk="1" latinLnBrk="0" hangingPunct="1">
              <a:spcBef>
                <a:spcPct val="0"/>
              </a:spcBef>
              <a:buNone/>
              <a:defRPr sz="2800" b="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u="sng" dirty="0" smtClean="0">
                <a:solidFill>
                  <a:srgbClr val="FF305F"/>
                </a:solidFill>
                <a:effectLst>
                  <a:outerShdw blurRad="50800" dist="38100" dir="2700000" algn="tl" rotWithShape="0">
                    <a:prstClr val="black">
                      <a:alpha val="40000"/>
                    </a:prstClr>
                  </a:outerShdw>
                </a:effectLst>
              </a:rPr>
              <a:t>STEP 2</a:t>
            </a:r>
            <a:r>
              <a:rPr lang="en-US" b="1" dirty="0" smtClean="0">
                <a:solidFill>
                  <a:srgbClr val="FF305F"/>
                </a:solidFill>
                <a:effectLst>
                  <a:outerShdw blurRad="50800" dist="38100" dir="2700000" algn="tl" rotWithShape="0">
                    <a:prstClr val="black">
                      <a:alpha val="40000"/>
                    </a:prstClr>
                  </a:outerShdw>
                </a:effectLst>
              </a:rPr>
              <a:t>:</a:t>
            </a:r>
            <a:r>
              <a:rPr lang="en-US" b="1" dirty="0" smtClean="0">
                <a:solidFill>
                  <a:srgbClr val="FF305F"/>
                </a:solidFill>
              </a:rPr>
              <a:t> </a:t>
            </a:r>
            <a:r>
              <a:rPr lang="en-US" b="1" u="sng" dirty="0" smtClean="0">
                <a:solidFill>
                  <a:srgbClr val="FF305F"/>
                </a:solidFill>
              </a:rPr>
              <a:t> </a:t>
            </a:r>
            <a:endParaRPr lang="en-US" b="1" u="sng" dirty="0">
              <a:solidFill>
                <a:srgbClr val="FF305F"/>
              </a:solidFill>
            </a:endParaRPr>
          </a:p>
        </p:txBody>
      </p:sp>
      <p:sp>
        <p:nvSpPr>
          <p:cNvPr id="19" name="Text Placeholder 5"/>
          <p:cNvSpPr txBox="1">
            <a:spLocks/>
          </p:cNvSpPr>
          <p:nvPr/>
        </p:nvSpPr>
        <p:spPr>
          <a:xfrm>
            <a:off x="1436120" y="1725123"/>
            <a:ext cx="7245676" cy="908836"/>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600" kern="1200">
                <a:solidFill>
                  <a:srgbClr val="424242"/>
                </a:solidFill>
                <a:latin typeface="+mn-lt"/>
                <a:ea typeface="+mn-ea"/>
                <a:cs typeface="+mn-cs"/>
              </a:defRPr>
            </a:lvl1pPr>
            <a:lvl2pPr marL="457200" indent="0" algn="l" defTabSz="914400" rtl="0" eaLnBrk="1" latinLnBrk="0" hangingPunct="1">
              <a:spcBef>
                <a:spcPct val="20000"/>
              </a:spcBef>
              <a:buClr>
                <a:schemeClr val="accent1"/>
              </a:buClr>
              <a:buSzPct val="76000"/>
              <a:buFont typeface="Wingdings 2" pitchFamily="18" charset="2"/>
              <a:buNone/>
              <a:defRPr sz="1200"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76000"/>
              <a:buFont typeface="Wingdings 2" pitchFamily="18" charset="2"/>
              <a:buNone/>
              <a:defRPr sz="1000"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76000"/>
              <a:buFont typeface="Wingdings 2" pitchFamily="18" charset="2"/>
              <a:buNone/>
              <a:defRPr sz="900"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9pPr>
          </a:lstStyle>
          <a:p>
            <a:pPr algn="ctr"/>
            <a:r>
              <a:rPr lang="en-US" sz="4800" b="1" dirty="0">
                <a:solidFill>
                  <a:srgbClr val="FF305F"/>
                </a:solidFill>
                <a:effectLst>
                  <a:outerShdw blurRad="50800" dist="38100" dir="2700000" algn="tl" rotWithShape="0">
                    <a:prstClr val="black">
                      <a:alpha val="40000"/>
                    </a:prstClr>
                  </a:outerShdw>
                </a:effectLst>
              </a:rPr>
              <a:t>GET LEANER FASTER</a:t>
            </a:r>
            <a:endParaRPr lang="en-US" sz="4800" dirty="0">
              <a:solidFill>
                <a:srgbClr val="FF305F"/>
              </a:solidFill>
            </a:endParaRPr>
          </a:p>
        </p:txBody>
      </p:sp>
      <p:cxnSp>
        <p:nvCxnSpPr>
          <p:cNvPr id="20" name="Straight Connector 19"/>
          <p:cNvCxnSpPr/>
          <p:nvPr/>
        </p:nvCxnSpPr>
        <p:spPr>
          <a:xfrm flipV="1">
            <a:off x="4731144" y="4272855"/>
            <a:ext cx="3705709" cy="2"/>
          </a:xfrm>
          <a:prstGeom prst="line">
            <a:avLst/>
          </a:prstGeom>
          <a:ln w="19050">
            <a:solidFill>
              <a:srgbClr val="FF305F"/>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240887" y="4287336"/>
            <a:ext cx="4590994" cy="1692771"/>
          </a:xfrm>
          <a:prstGeom prst="rect">
            <a:avLst/>
          </a:prstGeom>
          <a:noFill/>
        </p:spPr>
        <p:txBody>
          <a:bodyPr wrap="square" rtlCol="0">
            <a:spAutoFit/>
          </a:bodyPr>
          <a:lstStyle/>
          <a:p>
            <a:pPr marL="800100" lvl="1" indent="-342900">
              <a:buClr>
                <a:srgbClr val="FF305F"/>
              </a:buClr>
              <a:buFont typeface="Arial"/>
              <a:buChar char="•"/>
            </a:pPr>
            <a:r>
              <a:rPr lang="en-US" sz="2600" dirty="0" smtClean="0"/>
              <a:t>3 Beginner Workouts</a:t>
            </a:r>
          </a:p>
          <a:p>
            <a:pPr marL="800100" lvl="1" indent="-342900">
              <a:buClr>
                <a:srgbClr val="FF305F"/>
              </a:buClr>
              <a:buFont typeface="Arial"/>
              <a:buChar char="•"/>
            </a:pPr>
            <a:r>
              <a:rPr lang="en-US" sz="2600" dirty="0" smtClean="0"/>
              <a:t>3 Advanced Workouts</a:t>
            </a:r>
          </a:p>
          <a:p>
            <a:pPr marL="800100" lvl="1" indent="-342900">
              <a:buClr>
                <a:srgbClr val="FF305F"/>
              </a:buClr>
              <a:buFont typeface="Arial"/>
              <a:buChar char="•"/>
            </a:pPr>
            <a:r>
              <a:rPr lang="en-US" sz="2600" dirty="0" smtClean="0"/>
              <a:t>Supportive Advice to Maximize Your Fitness</a:t>
            </a:r>
            <a:endParaRPr lang="en-US" sz="2600" dirty="0"/>
          </a:p>
        </p:txBody>
      </p:sp>
      <p:sp>
        <p:nvSpPr>
          <p:cNvPr id="16" name="TextBox 15"/>
          <p:cNvSpPr txBox="1"/>
          <p:nvPr/>
        </p:nvSpPr>
        <p:spPr>
          <a:xfrm>
            <a:off x="4210499" y="3315354"/>
            <a:ext cx="4644472" cy="892552"/>
          </a:xfrm>
          <a:prstGeom prst="rect">
            <a:avLst/>
          </a:prstGeom>
          <a:noFill/>
        </p:spPr>
        <p:txBody>
          <a:bodyPr wrap="square" rtlCol="0">
            <a:spAutoFit/>
          </a:bodyPr>
          <a:lstStyle/>
          <a:p>
            <a:pPr algn="ctr"/>
            <a:r>
              <a:rPr lang="en-US" sz="2800" b="1" dirty="0" smtClean="0">
                <a:solidFill>
                  <a:srgbClr val="FF305F"/>
                </a:solidFill>
                <a:latin typeface="Avenir Book"/>
                <a:cs typeface="Avenir Book"/>
              </a:rPr>
              <a:t>THRIVE </a:t>
            </a:r>
            <a:r>
              <a:rPr lang="en-US" sz="300" b="1" i="1" dirty="0" smtClean="0">
                <a:solidFill>
                  <a:srgbClr val="FF305F"/>
                </a:solidFill>
                <a:effectLst>
                  <a:outerShdw blurRad="50800" dist="38100" dir="2700000" algn="tl" rotWithShape="0">
                    <a:prstClr val="black">
                      <a:alpha val="40000"/>
                    </a:prstClr>
                  </a:outerShdw>
                </a:effectLst>
              </a:rPr>
              <a:t>  </a:t>
            </a:r>
            <a:endParaRPr lang="en-US" sz="300" b="1" i="1" dirty="0">
              <a:solidFill>
                <a:srgbClr val="000000"/>
              </a:solidFill>
              <a:effectLst>
                <a:outerShdw blurRad="50800" dist="38100" dir="2700000" algn="tl" rotWithShape="0">
                  <a:prstClr val="black">
                    <a:alpha val="40000"/>
                  </a:prstClr>
                </a:outerShdw>
              </a:effectLst>
            </a:endParaRPr>
          </a:p>
          <a:p>
            <a:pPr algn="ctr"/>
            <a:r>
              <a:rPr lang="en-US" sz="2400" dirty="0">
                <a:solidFill>
                  <a:srgbClr val="000000"/>
                </a:solidFill>
              </a:rPr>
              <a:t>INTERVAL </a:t>
            </a:r>
            <a:r>
              <a:rPr lang="en-US" sz="2400" dirty="0" smtClean="0">
                <a:solidFill>
                  <a:srgbClr val="000000"/>
                </a:solidFill>
              </a:rPr>
              <a:t>WORKOUTS</a:t>
            </a:r>
            <a:endParaRPr lang="en-US" sz="2400" dirty="0">
              <a:solidFill>
                <a:srgbClr val="000000"/>
              </a:solidFill>
            </a:endParaRPr>
          </a:p>
        </p:txBody>
      </p:sp>
      <p:sp>
        <p:nvSpPr>
          <p:cNvPr id="10" name="Title 1"/>
          <p:cNvSpPr txBox="1">
            <a:spLocks/>
          </p:cNvSpPr>
          <p:nvPr/>
        </p:nvSpPr>
        <p:spPr>
          <a:xfrm>
            <a:off x="0" y="248614"/>
            <a:ext cx="9144000" cy="1143000"/>
          </a:xfrm>
          <a:prstGeom prst="rect">
            <a:avLst/>
          </a:prstGeom>
          <a:solidFill>
            <a:schemeClr val="bg1"/>
          </a:solidFill>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10000"/>
              </a:lnSpc>
              <a:defRPr/>
            </a:pPr>
            <a:r>
              <a:rPr lang="en-US" sz="6000" b="1" dirty="0" smtClean="0">
                <a:solidFill>
                  <a:schemeClr val="tx1"/>
                </a:solidFill>
              </a:rPr>
              <a:t>If you want to </a:t>
            </a:r>
            <a:r>
              <a:rPr lang="en-US" sz="5400" b="1" dirty="0" smtClean="0">
                <a:solidFill>
                  <a:srgbClr val="FF305F"/>
                </a:solidFill>
                <a:latin typeface="Avenir Book"/>
                <a:cs typeface="Avenir Book"/>
              </a:rPr>
              <a:t>THRIVE </a:t>
            </a:r>
            <a:r>
              <a:rPr lang="en-US" sz="6000" b="1" i="1" dirty="0" smtClean="0">
                <a:solidFill>
                  <a:srgbClr val="FF305F"/>
                </a:solidFill>
              </a:rPr>
              <a:t>...</a:t>
            </a:r>
          </a:p>
          <a:p>
            <a:pPr algn="ctr">
              <a:lnSpc>
                <a:spcPct val="110000"/>
              </a:lnSpc>
              <a:defRPr/>
            </a:pPr>
            <a:r>
              <a:rPr lang="en-US" sz="3400" dirty="0" smtClean="0">
                <a:solidFill>
                  <a:schemeClr val="tx1">
                    <a:lumMod val="75000"/>
                    <a:lumOff val="25000"/>
                  </a:schemeClr>
                </a:solidFill>
                <a:latin typeface="Avenir Light"/>
                <a:cs typeface="Avenir Light"/>
              </a:rPr>
              <a:t>JOIN THE </a:t>
            </a:r>
            <a:r>
              <a:rPr lang="en-US" sz="3400" dirty="0" smtClean="0">
                <a:solidFill>
                  <a:srgbClr val="FF305F"/>
                </a:solidFill>
                <a:latin typeface="Avenir Light"/>
                <a:cs typeface="Avenir Light"/>
              </a:rPr>
              <a:t>DETOX &amp; WEIGHT-LOSS </a:t>
            </a:r>
            <a:r>
              <a:rPr lang="en-US" sz="3400" dirty="0" smtClean="0">
                <a:solidFill>
                  <a:schemeClr val="tx1">
                    <a:lumMod val="75000"/>
                    <a:lumOff val="25000"/>
                  </a:schemeClr>
                </a:solidFill>
                <a:latin typeface="Avenir Light"/>
                <a:cs typeface="Avenir Light"/>
              </a:rPr>
              <a:t>WELLNESS CHALLENGE!</a:t>
            </a:r>
            <a:endParaRPr lang="en-US" sz="3400" dirty="0">
              <a:solidFill>
                <a:schemeClr val="tx1">
                  <a:lumMod val="75000"/>
                  <a:lumOff val="25000"/>
                </a:schemeClr>
              </a:solidFill>
              <a:latin typeface="Avenir Light"/>
              <a:cs typeface="Avenir Light"/>
            </a:endParaRPr>
          </a:p>
        </p:txBody>
      </p:sp>
      <p:pic>
        <p:nvPicPr>
          <p:cNvPr id="12" name="Picture 11" descr="Screen Shot 2015-03-23 at 10.07.51 AM.png"/>
          <p:cNvPicPr>
            <a:picLocks noChangeAspect="1"/>
          </p:cNvPicPr>
          <p:nvPr/>
        </p:nvPicPr>
        <p:blipFill rotWithShape="1">
          <a:blip r:embed="rId3">
            <a:extLst>
              <a:ext uri="{28A0092B-C50C-407E-A947-70E740481C1C}">
                <a14:useLocalDpi xmlns:a14="http://schemas.microsoft.com/office/drawing/2010/main" val="0"/>
              </a:ext>
            </a:extLst>
          </a:blip>
          <a:srcRect l="3405" t="163" b="-1"/>
          <a:stretch/>
        </p:blipFill>
        <p:spPr>
          <a:xfrm>
            <a:off x="1828800" y="3581400"/>
            <a:ext cx="1981200" cy="2674549"/>
          </a:xfrm>
          <a:prstGeom prst="rect">
            <a:avLst/>
          </a:prstGeom>
          <a:ln>
            <a:noFill/>
          </a:ln>
          <a:effectLst>
            <a:outerShdw blurRad="292100" dist="139700" dir="2700000" algn="tl" rotWithShape="0">
              <a:srgbClr val="333333">
                <a:alpha val="65000"/>
              </a:srgbClr>
            </a:outerShdw>
          </a:effectLst>
        </p:spPr>
      </p:pic>
      <p:pic>
        <p:nvPicPr>
          <p:cNvPr id="13" name="Picture 12" descr="Screen Shot 2015-03-23 at 10.07.29 AM.png"/>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5800" y="3048000"/>
            <a:ext cx="2009000"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5064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825677" y="2764359"/>
            <a:ext cx="4709005" cy="2893892"/>
          </a:xfrm>
          <a:prstGeom prst="roundRect">
            <a:avLst/>
          </a:prstGeom>
          <a:solidFill>
            <a:schemeClr val="bg1">
              <a:alpha val="72000"/>
            </a:schemeClr>
          </a:solidFill>
          <a:effectLst>
            <a:glow rad="101600">
              <a:schemeClr val="bg1">
                <a:alpha val="75000"/>
              </a:schemeClr>
            </a:glow>
            <a:outerShdw blurRad="50800" dist="25400" dir="5400000" rotWithShape="0">
              <a:srgbClr val="000000">
                <a:alpha val="28000"/>
              </a:srgbClr>
            </a:outerShdw>
            <a:softEdge rad="647700"/>
          </a:effectLst>
          <a:scene3d>
            <a:camera prst="orthographicFront">
              <a:rot lat="0" lon="0" rev="0"/>
            </a:camera>
            <a:lightRig rig="threePt" dir="tl">
              <a:rot lat="0" lon="0" rev="20400000"/>
            </a:lightRig>
          </a:scene3d>
          <a:sp3d>
            <a:bevelT w="508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15"/>
          <p:cNvSpPr txBox="1">
            <a:spLocks/>
          </p:cNvSpPr>
          <p:nvPr/>
        </p:nvSpPr>
        <p:spPr>
          <a:xfrm>
            <a:off x="136962" y="1942464"/>
            <a:ext cx="1437819" cy="519142"/>
          </a:xfrm>
          <a:prstGeom prst="rect">
            <a:avLst/>
          </a:prstGeom>
        </p:spPr>
        <p:txBody>
          <a:bodyPr vert="horz" lIns="91440" tIns="45720" rIns="91440" bIns="45720" rtlCol="0" anchor="b">
            <a:normAutofit/>
          </a:bodyPr>
          <a:lstStyle>
            <a:lvl1pPr algn="l" defTabSz="914400" rtl="0" eaLnBrk="1" latinLnBrk="0" hangingPunct="1">
              <a:spcBef>
                <a:spcPct val="0"/>
              </a:spcBef>
              <a:buNone/>
              <a:defRPr sz="2800" b="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u="sng" dirty="0" smtClean="0">
                <a:solidFill>
                  <a:srgbClr val="FF305F"/>
                </a:solidFill>
                <a:effectLst>
                  <a:outerShdw blurRad="50800" dist="38100" dir="2700000" algn="tl" rotWithShape="0">
                    <a:prstClr val="black">
                      <a:alpha val="40000"/>
                    </a:prstClr>
                  </a:outerShdw>
                </a:effectLst>
              </a:rPr>
              <a:t>STEP </a:t>
            </a:r>
            <a:r>
              <a:rPr lang="en-US" b="1" u="sng" dirty="0">
                <a:solidFill>
                  <a:srgbClr val="FF305F"/>
                </a:solidFill>
                <a:effectLst>
                  <a:outerShdw blurRad="50800" dist="38100" dir="2700000" algn="tl" rotWithShape="0">
                    <a:prstClr val="black">
                      <a:alpha val="40000"/>
                    </a:prstClr>
                  </a:outerShdw>
                </a:effectLst>
              </a:rPr>
              <a:t>3</a:t>
            </a:r>
            <a:r>
              <a:rPr lang="en-US" b="1" dirty="0" smtClean="0">
                <a:solidFill>
                  <a:srgbClr val="FF305F"/>
                </a:solidFill>
                <a:effectLst>
                  <a:outerShdw blurRad="50800" dist="38100" dir="2700000" algn="tl" rotWithShape="0">
                    <a:prstClr val="black">
                      <a:alpha val="40000"/>
                    </a:prstClr>
                  </a:outerShdw>
                </a:effectLst>
              </a:rPr>
              <a:t>:</a:t>
            </a:r>
            <a:r>
              <a:rPr lang="en-US" b="1" dirty="0" smtClean="0">
                <a:solidFill>
                  <a:srgbClr val="FF305F"/>
                </a:solidFill>
              </a:rPr>
              <a:t> </a:t>
            </a:r>
            <a:r>
              <a:rPr lang="en-US" b="1" u="sng" dirty="0" smtClean="0">
                <a:solidFill>
                  <a:srgbClr val="FF305F"/>
                </a:solidFill>
              </a:rPr>
              <a:t> </a:t>
            </a:r>
            <a:endParaRPr lang="en-US" b="1" u="sng" dirty="0">
              <a:solidFill>
                <a:srgbClr val="FF305F"/>
              </a:solidFill>
            </a:endParaRPr>
          </a:p>
        </p:txBody>
      </p:sp>
      <p:sp>
        <p:nvSpPr>
          <p:cNvPr id="19" name="Text Placeholder 5"/>
          <p:cNvSpPr txBox="1">
            <a:spLocks/>
          </p:cNvSpPr>
          <p:nvPr/>
        </p:nvSpPr>
        <p:spPr>
          <a:xfrm>
            <a:off x="1398131" y="1739090"/>
            <a:ext cx="7707880" cy="908836"/>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76000"/>
              <a:buFont typeface="Wingdings 2" pitchFamily="18" charset="2"/>
              <a:buNone/>
              <a:defRPr sz="1600" kern="1200">
                <a:solidFill>
                  <a:srgbClr val="424242"/>
                </a:solidFill>
                <a:latin typeface="+mn-lt"/>
                <a:ea typeface="+mn-ea"/>
                <a:cs typeface="+mn-cs"/>
              </a:defRPr>
            </a:lvl1pPr>
            <a:lvl2pPr marL="457200" indent="0" algn="l" defTabSz="914400" rtl="0" eaLnBrk="1" latinLnBrk="0" hangingPunct="1">
              <a:spcBef>
                <a:spcPct val="20000"/>
              </a:spcBef>
              <a:buClr>
                <a:schemeClr val="accent1"/>
              </a:buClr>
              <a:buSzPct val="76000"/>
              <a:buFont typeface="Wingdings 2" pitchFamily="18" charset="2"/>
              <a:buNone/>
              <a:defRPr sz="1200"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76000"/>
              <a:buFont typeface="Wingdings 2" pitchFamily="18" charset="2"/>
              <a:buNone/>
              <a:defRPr sz="1000"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76000"/>
              <a:buFont typeface="Wingdings 2" pitchFamily="18" charset="2"/>
              <a:buNone/>
              <a:defRPr sz="900"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9pPr>
          </a:lstStyle>
          <a:p>
            <a:pPr algn="ctr"/>
            <a:r>
              <a:rPr lang="en-US" sz="4800" b="1" dirty="0" smtClean="0">
                <a:solidFill>
                  <a:srgbClr val="FF305F"/>
                </a:solidFill>
                <a:effectLst>
                  <a:outerShdw blurRad="50800" dist="38100" dir="2700000" algn="tl" rotWithShape="0">
                    <a:prstClr val="black">
                      <a:alpha val="40000"/>
                    </a:prstClr>
                  </a:outerShdw>
                </a:effectLst>
              </a:rPr>
              <a:t>INCREASE YOUR ENERGY</a:t>
            </a:r>
            <a:endParaRPr lang="en-US" sz="4800" dirty="0">
              <a:solidFill>
                <a:srgbClr val="FF305F"/>
              </a:solidFill>
            </a:endParaRPr>
          </a:p>
        </p:txBody>
      </p:sp>
      <p:sp>
        <p:nvSpPr>
          <p:cNvPr id="7" name="TextBox 6"/>
          <p:cNvSpPr txBox="1"/>
          <p:nvPr/>
        </p:nvSpPr>
        <p:spPr>
          <a:xfrm>
            <a:off x="4211045" y="3967684"/>
            <a:ext cx="4657840" cy="1815882"/>
          </a:xfrm>
          <a:prstGeom prst="rect">
            <a:avLst/>
          </a:prstGeom>
          <a:noFill/>
        </p:spPr>
        <p:txBody>
          <a:bodyPr wrap="square" rtlCol="0">
            <a:spAutoFit/>
          </a:bodyPr>
          <a:lstStyle/>
          <a:p>
            <a:pPr marL="285750" indent="-285750">
              <a:buFont typeface="Arial"/>
              <a:buChar char="•"/>
            </a:pPr>
            <a:r>
              <a:rPr lang="en-US" sz="2200" dirty="0" smtClean="0"/>
              <a:t>Balance Your Nutrition</a:t>
            </a:r>
          </a:p>
          <a:p>
            <a:pPr marL="285750" indent="-285750">
              <a:buFont typeface="Arial"/>
              <a:buChar char="•"/>
            </a:pPr>
            <a:r>
              <a:rPr lang="en-US" sz="2200" dirty="0" smtClean="0"/>
              <a:t>Alkalize Your Body</a:t>
            </a:r>
          </a:p>
          <a:p>
            <a:pPr marL="285750" indent="-285750">
              <a:buFont typeface="Arial"/>
              <a:buChar char="•"/>
            </a:pPr>
            <a:r>
              <a:rPr lang="en-US" sz="2200" dirty="0" smtClean="0"/>
              <a:t>Get 15+ Servings Of Fruits &amp; Vegetables Per Serving</a:t>
            </a:r>
          </a:p>
          <a:p>
            <a:pPr marL="285750" indent="-285750">
              <a:buFont typeface="Arial"/>
              <a:buChar char="•"/>
            </a:pPr>
            <a:endParaRPr lang="en-US" sz="2400" dirty="0">
              <a:solidFill>
                <a:srgbClr val="000090"/>
              </a:solidFill>
            </a:endParaRPr>
          </a:p>
        </p:txBody>
      </p:sp>
      <p:pic>
        <p:nvPicPr>
          <p:cNvPr id="13" name="Picture 12"/>
          <p:cNvPicPr>
            <a:picLocks noChangeAspect="1"/>
          </p:cNvPicPr>
          <p:nvPr/>
        </p:nvPicPr>
        <p:blipFill rotWithShape="1">
          <a:blip r:embed="rId3"/>
          <a:srcRect l="1260" t="4878" r="2940" b="2439"/>
          <a:stretch/>
        </p:blipFill>
        <p:spPr>
          <a:xfrm>
            <a:off x="975402" y="2928186"/>
            <a:ext cx="1703144" cy="2838573"/>
          </a:xfrm>
          <a:prstGeom prst="rect">
            <a:avLst/>
          </a:prstGeom>
        </p:spPr>
      </p:pic>
      <p:sp>
        <p:nvSpPr>
          <p:cNvPr id="15" name="TextBox 14"/>
          <p:cNvSpPr txBox="1"/>
          <p:nvPr/>
        </p:nvSpPr>
        <p:spPr>
          <a:xfrm>
            <a:off x="3890210" y="2776879"/>
            <a:ext cx="4644472" cy="1031051"/>
          </a:xfrm>
          <a:prstGeom prst="rect">
            <a:avLst/>
          </a:prstGeom>
          <a:noFill/>
        </p:spPr>
        <p:txBody>
          <a:bodyPr wrap="square" rtlCol="0">
            <a:spAutoFit/>
          </a:bodyPr>
          <a:lstStyle/>
          <a:p>
            <a:pPr algn="ctr"/>
            <a:r>
              <a:rPr lang="en-US" sz="3400" b="1" dirty="0" smtClean="0">
                <a:solidFill>
                  <a:srgbClr val="FF305F"/>
                </a:solidFill>
                <a:effectLst>
                  <a:outerShdw blurRad="50800" dist="38100" dir="2700000" algn="tl" rotWithShape="0">
                    <a:prstClr val="black">
                      <a:alpha val="40000"/>
                    </a:prstClr>
                  </a:outerShdw>
                </a:effectLst>
              </a:rPr>
              <a:t>GREENS FIRST</a:t>
            </a:r>
          </a:p>
          <a:p>
            <a:pPr algn="ctr"/>
            <a:r>
              <a:rPr lang="en-US" sz="300" b="1" i="1" dirty="0" smtClean="0">
                <a:solidFill>
                  <a:srgbClr val="FF305F"/>
                </a:solidFill>
                <a:effectLst>
                  <a:outerShdw blurRad="50800" dist="38100" dir="2700000" algn="tl" rotWithShape="0">
                    <a:prstClr val="black">
                      <a:alpha val="40000"/>
                    </a:prstClr>
                  </a:outerShdw>
                </a:effectLst>
              </a:rPr>
              <a:t>  </a:t>
            </a:r>
            <a:endParaRPr lang="en-US" sz="300" b="1" i="1" dirty="0">
              <a:solidFill>
                <a:srgbClr val="FF305F"/>
              </a:solidFill>
              <a:effectLst>
                <a:outerShdw blurRad="50800" dist="38100" dir="2700000" algn="tl" rotWithShape="0">
                  <a:prstClr val="black">
                    <a:alpha val="40000"/>
                  </a:prstClr>
                </a:outerShdw>
              </a:effectLst>
            </a:endParaRPr>
          </a:p>
          <a:p>
            <a:pPr algn="ctr"/>
            <a:r>
              <a:rPr lang="en-US" sz="2400" dirty="0" smtClean="0">
                <a:solidFill>
                  <a:srgbClr val="FF305F"/>
                </a:solidFill>
              </a:rPr>
              <a:t>SUPER FOOD DRINK MIX</a:t>
            </a:r>
            <a:endParaRPr lang="en-US" sz="2400" dirty="0">
              <a:solidFill>
                <a:srgbClr val="FF305F"/>
              </a:solidFill>
            </a:endParaRPr>
          </a:p>
        </p:txBody>
      </p:sp>
      <p:cxnSp>
        <p:nvCxnSpPr>
          <p:cNvPr id="12" name="Straight Connector 11"/>
          <p:cNvCxnSpPr/>
          <p:nvPr/>
        </p:nvCxnSpPr>
        <p:spPr>
          <a:xfrm flipV="1">
            <a:off x="4396325" y="3957172"/>
            <a:ext cx="3705709" cy="2"/>
          </a:xfrm>
          <a:prstGeom prst="line">
            <a:avLst/>
          </a:prstGeom>
          <a:ln w="19050">
            <a:solidFill>
              <a:srgbClr val="FF305F"/>
            </a:solidFill>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0" y="248614"/>
            <a:ext cx="9144000" cy="1143000"/>
          </a:xfrm>
          <a:prstGeom prst="rect">
            <a:avLst/>
          </a:prstGeom>
          <a:solidFill>
            <a:schemeClr val="bg1"/>
          </a:solidFill>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10000"/>
              </a:lnSpc>
              <a:defRPr/>
            </a:pPr>
            <a:r>
              <a:rPr lang="en-US" sz="6000" b="1" dirty="0" smtClean="0">
                <a:solidFill>
                  <a:schemeClr val="tx1"/>
                </a:solidFill>
              </a:rPr>
              <a:t>If you want to </a:t>
            </a:r>
            <a:r>
              <a:rPr lang="en-US" sz="5400" b="1" dirty="0" smtClean="0">
                <a:solidFill>
                  <a:srgbClr val="FF305F"/>
                </a:solidFill>
                <a:latin typeface="Avenir Book"/>
                <a:cs typeface="Avenir Book"/>
              </a:rPr>
              <a:t>THRIVE </a:t>
            </a:r>
            <a:r>
              <a:rPr lang="en-US" sz="6000" b="1" i="1" dirty="0" smtClean="0">
                <a:solidFill>
                  <a:srgbClr val="FF305F"/>
                </a:solidFill>
              </a:rPr>
              <a:t>...</a:t>
            </a:r>
          </a:p>
          <a:p>
            <a:pPr algn="ctr">
              <a:lnSpc>
                <a:spcPct val="110000"/>
              </a:lnSpc>
              <a:defRPr/>
            </a:pPr>
            <a:r>
              <a:rPr lang="en-US" sz="3400" dirty="0" smtClean="0">
                <a:solidFill>
                  <a:schemeClr val="tx1">
                    <a:lumMod val="75000"/>
                    <a:lumOff val="25000"/>
                  </a:schemeClr>
                </a:solidFill>
                <a:latin typeface="Avenir Light"/>
                <a:cs typeface="Avenir Light"/>
              </a:rPr>
              <a:t>JOIN THE </a:t>
            </a:r>
            <a:r>
              <a:rPr lang="en-US" sz="3400" dirty="0" smtClean="0">
                <a:solidFill>
                  <a:srgbClr val="FF305F"/>
                </a:solidFill>
                <a:latin typeface="Avenir Light"/>
                <a:cs typeface="Avenir Light"/>
              </a:rPr>
              <a:t>DETOX &amp; WEIGHT-LOSS </a:t>
            </a:r>
            <a:r>
              <a:rPr lang="en-US" sz="3400" dirty="0" smtClean="0">
                <a:solidFill>
                  <a:schemeClr val="tx1">
                    <a:lumMod val="75000"/>
                    <a:lumOff val="25000"/>
                  </a:schemeClr>
                </a:solidFill>
                <a:latin typeface="Avenir Light"/>
                <a:cs typeface="Avenir Light"/>
              </a:rPr>
              <a:t>WELLNESS CHALLENGE!</a:t>
            </a:r>
            <a:endParaRPr lang="en-US" sz="3400" dirty="0">
              <a:solidFill>
                <a:schemeClr val="tx1">
                  <a:lumMod val="75000"/>
                  <a:lumOff val="25000"/>
                </a:schemeClr>
              </a:solidFill>
              <a:latin typeface="Avenir Light"/>
              <a:cs typeface="Avenir Light"/>
            </a:endParaRPr>
          </a:p>
        </p:txBody>
      </p:sp>
    </p:spTree>
    <p:extLst>
      <p:ext uri="{BB962C8B-B14F-4D97-AF65-F5344CB8AC3E}">
        <p14:creationId xmlns:p14="http://schemas.microsoft.com/office/powerpoint/2010/main" val="2601038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Owner\Pictures\My Pictures\fatboy for adrenaline.JPG"/>
          <p:cNvPicPr>
            <a:picLocks noChangeAspect="1" noChangeArrowheads="1"/>
          </p:cNvPicPr>
          <p:nvPr/>
        </p:nvPicPr>
        <p:blipFill>
          <a:blip r:embed="rId3">
            <a:lum bright="2000" contrast="24000"/>
            <a:extLst>
              <a:ext uri="{28A0092B-C50C-407E-A947-70E740481C1C}">
                <a14:useLocalDpi xmlns:a14="http://schemas.microsoft.com/office/drawing/2010/main" val="0"/>
              </a:ext>
            </a:extLst>
          </a:blip>
          <a:srcRect/>
          <a:stretch>
            <a:fillRect/>
          </a:stretch>
        </p:blipFill>
        <p:spPr bwMode="auto">
          <a:xfrm>
            <a:off x="673401" y="2426809"/>
            <a:ext cx="3361858" cy="41100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5" descr="C:\Users\Owner\Pictures\My Pictures\fatboy results for adrenaline.JPG"/>
          <p:cNvPicPr>
            <a:picLocks noChangeAspect="1" noChangeArrowheads="1"/>
          </p:cNvPicPr>
          <p:nvPr/>
        </p:nvPicPr>
        <p:blipFill>
          <a:blip r:embed="rId4">
            <a:lum bright="-8000" contrast="4000"/>
            <a:extLst>
              <a:ext uri="{28A0092B-C50C-407E-A947-70E740481C1C}">
                <a14:useLocalDpi xmlns:a14="http://schemas.microsoft.com/office/drawing/2010/main" val="0"/>
              </a:ext>
            </a:extLst>
          </a:blip>
          <a:srcRect/>
          <a:stretch>
            <a:fillRect/>
          </a:stretch>
        </p:blipFill>
        <p:spPr bwMode="auto">
          <a:xfrm>
            <a:off x="5146833" y="2433816"/>
            <a:ext cx="3228866" cy="41100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1539019" y="1780478"/>
            <a:ext cx="1440494" cy="646331"/>
          </a:xfrm>
          <a:prstGeom prst="rect">
            <a:avLst/>
          </a:prstGeom>
          <a:noFill/>
        </p:spPr>
        <p:txBody>
          <a:bodyPr wrap="none" lIns="91440" tIns="45720" rIns="91440" bIns="45720">
            <a:spAutoFit/>
          </a:bodyPr>
          <a:lstStyle/>
          <a:p>
            <a:pPr algn="ctr"/>
            <a:r>
              <a:rPr lang="en-US" sz="3600" dirty="0" smtClean="0">
                <a:ln w="18415" cmpd="sng">
                  <a:solidFill>
                    <a:schemeClr val="accent5">
                      <a:lumMod val="50000"/>
                    </a:schemeClr>
                  </a:solidFill>
                  <a:prstDash val="solid"/>
                </a:ln>
                <a:effectLst>
                  <a:outerShdw blurRad="63500" dir="3600000" algn="tl" rotWithShape="0">
                    <a:srgbClr val="000000">
                      <a:alpha val="70000"/>
                    </a:srgbClr>
                  </a:outerShdw>
                </a:effectLst>
              </a:rPr>
              <a:t>Before</a:t>
            </a:r>
            <a:endParaRPr lang="en-US" sz="3600" dirty="0">
              <a:ln w="18415" cmpd="sng">
                <a:solidFill>
                  <a:schemeClr val="accent5">
                    <a:lumMod val="50000"/>
                  </a:schemeClr>
                </a:solidFill>
                <a:prstDash val="solid"/>
              </a:ln>
              <a:effectLst>
                <a:outerShdw blurRad="63500" dir="3600000" algn="tl" rotWithShape="0">
                  <a:srgbClr val="000000">
                    <a:alpha val="70000"/>
                  </a:srgbClr>
                </a:outerShdw>
              </a:effectLst>
            </a:endParaRPr>
          </a:p>
        </p:txBody>
      </p:sp>
      <p:sp>
        <p:nvSpPr>
          <p:cNvPr id="11" name="Rectangle 10"/>
          <p:cNvSpPr/>
          <p:nvPr/>
        </p:nvSpPr>
        <p:spPr>
          <a:xfrm>
            <a:off x="6206420" y="1787485"/>
            <a:ext cx="1126706" cy="646331"/>
          </a:xfrm>
          <a:prstGeom prst="rect">
            <a:avLst/>
          </a:prstGeom>
          <a:noFill/>
        </p:spPr>
        <p:txBody>
          <a:bodyPr wrap="none" lIns="91440" tIns="45720" rIns="91440" bIns="45720">
            <a:spAutoFit/>
          </a:bodyPr>
          <a:lstStyle/>
          <a:p>
            <a:pPr algn="ctr"/>
            <a:r>
              <a:rPr lang="en-US" sz="3600" dirty="0" smtClean="0">
                <a:ln w="18415" cmpd="sng">
                  <a:solidFill>
                    <a:schemeClr val="accent5">
                      <a:lumMod val="50000"/>
                    </a:schemeClr>
                  </a:solidFill>
                  <a:prstDash val="solid"/>
                </a:ln>
                <a:effectLst>
                  <a:outerShdw blurRad="63500" dir="3600000" algn="tl" rotWithShape="0">
                    <a:srgbClr val="000000">
                      <a:alpha val="70000"/>
                    </a:srgbClr>
                  </a:outerShdw>
                </a:effectLst>
              </a:rPr>
              <a:t>After</a:t>
            </a:r>
            <a:endParaRPr lang="en-US" sz="3600" dirty="0">
              <a:ln w="18415" cmpd="sng">
                <a:solidFill>
                  <a:schemeClr val="accent5">
                    <a:lumMod val="50000"/>
                  </a:schemeClr>
                </a:solidFill>
                <a:prstDash val="solid"/>
              </a:ln>
              <a:effectLst>
                <a:outerShdw blurRad="63500" dir="3600000" algn="tl" rotWithShape="0">
                  <a:srgbClr val="000000">
                    <a:alpha val="70000"/>
                  </a:srgbClr>
                </a:outerShdw>
              </a:effectLst>
            </a:endParaRPr>
          </a:p>
        </p:txBody>
      </p:sp>
      <p:sp>
        <p:nvSpPr>
          <p:cNvPr id="8" name="Title 1"/>
          <p:cNvSpPr txBox="1">
            <a:spLocks/>
          </p:cNvSpPr>
          <p:nvPr/>
        </p:nvSpPr>
        <p:spPr>
          <a:xfrm>
            <a:off x="0" y="248614"/>
            <a:ext cx="9144000" cy="1143000"/>
          </a:xfrm>
          <a:prstGeom prst="rect">
            <a:avLst/>
          </a:prstGeom>
          <a:solidFill>
            <a:schemeClr val="bg1"/>
          </a:solidFill>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10000"/>
              </a:lnSpc>
              <a:defRPr/>
            </a:pPr>
            <a:r>
              <a:rPr lang="en-US" sz="6000" b="1" dirty="0" smtClean="0">
                <a:solidFill>
                  <a:schemeClr val="tx1"/>
                </a:solidFill>
              </a:rPr>
              <a:t>If you want to </a:t>
            </a:r>
            <a:r>
              <a:rPr lang="en-US" sz="5400" b="1" dirty="0" smtClean="0">
                <a:solidFill>
                  <a:srgbClr val="FF305F"/>
                </a:solidFill>
                <a:latin typeface="Avenir Book"/>
                <a:cs typeface="Avenir Book"/>
              </a:rPr>
              <a:t>THRIVE </a:t>
            </a:r>
            <a:r>
              <a:rPr lang="en-US" sz="6000" b="1" i="1" dirty="0" smtClean="0">
                <a:solidFill>
                  <a:srgbClr val="FF305F"/>
                </a:solidFill>
              </a:rPr>
              <a:t>...</a:t>
            </a:r>
          </a:p>
          <a:p>
            <a:pPr algn="ctr">
              <a:lnSpc>
                <a:spcPct val="110000"/>
              </a:lnSpc>
              <a:defRPr/>
            </a:pPr>
            <a:r>
              <a:rPr lang="en-US" sz="3400" dirty="0" smtClean="0">
                <a:solidFill>
                  <a:schemeClr val="tx1">
                    <a:lumMod val="75000"/>
                    <a:lumOff val="25000"/>
                  </a:schemeClr>
                </a:solidFill>
                <a:latin typeface="Avenir Light"/>
                <a:cs typeface="Avenir Light"/>
              </a:rPr>
              <a:t>JOIN THE </a:t>
            </a:r>
            <a:r>
              <a:rPr lang="en-US" sz="3400" dirty="0" smtClean="0">
                <a:solidFill>
                  <a:srgbClr val="FF305F"/>
                </a:solidFill>
                <a:latin typeface="Avenir Light"/>
                <a:cs typeface="Avenir Light"/>
              </a:rPr>
              <a:t>DETOX &amp; WEIGHT-LOSS </a:t>
            </a:r>
            <a:r>
              <a:rPr lang="en-US" sz="3400" dirty="0" smtClean="0">
                <a:solidFill>
                  <a:schemeClr val="tx1">
                    <a:lumMod val="75000"/>
                    <a:lumOff val="25000"/>
                  </a:schemeClr>
                </a:solidFill>
                <a:latin typeface="Avenir Light"/>
                <a:cs typeface="Avenir Light"/>
              </a:rPr>
              <a:t>WELLNESS CHALLENGE!</a:t>
            </a:r>
            <a:endParaRPr lang="en-US" sz="3400" dirty="0">
              <a:solidFill>
                <a:schemeClr val="tx1">
                  <a:lumMod val="75000"/>
                  <a:lumOff val="25000"/>
                </a:schemeClr>
              </a:solidFill>
              <a:latin typeface="Avenir Light"/>
              <a:cs typeface="Avenir Light"/>
            </a:endParaRPr>
          </a:p>
        </p:txBody>
      </p:sp>
    </p:spTree>
    <p:extLst>
      <p:ext uri="{BB962C8B-B14F-4D97-AF65-F5344CB8AC3E}">
        <p14:creationId xmlns:p14="http://schemas.microsoft.com/office/powerpoint/2010/main" val="3254266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3876842" y="2642041"/>
            <a:ext cx="4709005" cy="2911323"/>
          </a:xfrm>
          <a:prstGeom prst="roundRect">
            <a:avLst/>
          </a:prstGeom>
          <a:solidFill>
            <a:schemeClr val="bg1">
              <a:alpha val="72000"/>
            </a:schemeClr>
          </a:solidFill>
          <a:effectLst>
            <a:glow rad="101600">
              <a:schemeClr val="bg1">
                <a:alpha val="75000"/>
              </a:schemeClr>
            </a:glow>
            <a:outerShdw blurRad="50800" dist="25400" dir="5400000" rotWithShape="0">
              <a:srgbClr val="000000">
                <a:alpha val="28000"/>
              </a:srgbClr>
            </a:outerShdw>
            <a:softEdge rad="647700"/>
          </a:effectLst>
          <a:scene3d>
            <a:camera prst="orthographicFront">
              <a:rot lat="0" lon="0" rev="0"/>
            </a:camera>
            <a:lightRig rig="threePt" dir="tl">
              <a:rot lat="0" lon="0" rev="20400000"/>
            </a:lightRig>
          </a:scene3d>
          <a:sp3d>
            <a:bevelT w="50800" h="12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5"/>
          <p:cNvSpPr txBox="1">
            <a:spLocks/>
          </p:cNvSpPr>
          <p:nvPr/>
        </p:nvSpPr>
        <p:spPr>
          <a:xfrm>
            <a:off x="794993" y="1921050"/>
            <a:ext cx="1437819" cy="519142"/>
          </a:xfrm>
          <a:prstGeom prst="rect">
            <a:avLst/>
          </a:prstGeom>
        </p:spPr>
        <p:txBody>
          <a:bodyPr vert="horz" lIns="91440" tIns="45720" rIns="91440" bIns="45720" rtlCol="0" anchor="b">
            <a:normAutofit/>
          </a:bodyPr>
          <a:lstStyle>
            <a:lvl1pPr algn="l" defTabSz="914400" rtl="0" eaLnBrk="1" latinLnBrk="0" hangingPunct="1">
              <a:spcBef>
                <a:spcPct val="0"/>
              </a:spcBef>
              <a:buNone/>
              <a:defRPr sz="2800" b="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u="sng" dirty="0" smtClean="0">
                <a:solidFill>
                  <a:srgbClr val="FF305F"/>
                </a:solidFill>
                <a:effectLst>
                  <a:outerShdw blurRad="50800" dist="38100" dir="2700000" algn="tl" rotWithShape="0">
                    <a:prstClr val="black">
                      <a:alpha val="40000"/>
                    </a:prstClr>
                  </a:outerShdw>
                </a:effectLst>
              </a:rPr>
              <a:t>STEP 5</a:t>
            </a:r>
            <a:r>
              <a:rPr lang="en-US" b="1" dirty="0" smtClean="0">
                <a:solidFill>
                  <a:srgbClr val="FF305F"/>
                </a:solidFill>
                <a:effectLst>
                  <a:outerShdw blurRad="50800" dist="38100" dir="2700000" algn="tl" rotWithShape="0">
                    <a:prstClr val="black">
                      <a:alpha val="40000"/>
                    </a:prstClr>
                  </a:outerShdw>
                </a:effectLst>
              </a:rPr>
              <a:t>:</a:t>
            </a:r>
            <a:r>
              <a:rPr lang="en-US" b="1" dirty="0" smtClean="0">
                <a:solidFill>
                  <a:srgbClr val="FF305F"/>
                </a:solidFill>
              </a:rPr>
              <a:t> </a:t>
            </a:r>
            <a:r>
              <a:rPr lang="en-US" b="1" u="sng" dirty="0" smtClean="0">
                <a:solidFill>
                  <a:srgbClr val="FF305F"/>
                </a:solidFill>
              </a:rPr>
              <a:t> </a:t>
            </a:r>
            <a:endParaRPr lang="en-US" b="1" u="sng" dirty="0">
              <a:solidFill>
                <a:srgbClr val="FF305F"/>
              </a:solidFill>
            </a:endParaRPr>
          </a:p>
        </p:txBody>
      </p:sp>
      <p:sp>
        <p:nvSpPr>
          <p:cNvPr id="16" name="Text Placeholder 5"/>
          <p:cNvSpPr txBox="1">
            <a:spLocks/>
          </p:cNvSpPr>
          <p:nvPr/>
        </p:nvSpPr>
        <p:spPr>
          <a:xfrm>
            <a:off x="2232812" y="1751644"/>
            <a:ext cx="6199669" cy="908836"/>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76000"/>
              <a:buFont typeface="Wingdings 2" pitchFamily="18" charset="2"/>
              <a:buNone/>
              <a:defRPr sz="1600" kern="1200">
                <a:solidFill>
                  <a:srgbClr val="424242"/>
                </a:solidFill>
                <a:latin typeface="+mn-lt"/>
                <a:ea typeface="+mn-ea"/>
                <a:cs typeface="+mn-cs"/>
              </a:defRPr>
            </a:lvl1pPr>
            <a:lvl2pPr marL="457200" indent="0" algn="l" defTabSz="914400" rtl="0" eaLnBrk="1" latinLnBrk="0" hangingPunct="1">
              <a:spcBef>
                <a:spcPct val="20000"/>
              </a:spcBef>
              <a:buClr>
                <a:schemeClr val="accent1"/>
              </a:buClr>
              <a:buSzPct val="76000"/>
              <a:buFont typeface="Wingdings 2" pitchFamily="18" charset="2"/>
              <a:buNone/>
              <a:defRPr sz="1200"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76000"/>
              <a:buFont typeface="Wingdings 2" pitchFamily="18" charset="2"/>
              <a:buNone/>
              <a:defRPr sz="1000"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76000"/>
              <a:buFont typeface="Wingdings 2" pitchFamily="18" charset="2"/>
              <a:buNone/>
              <a:defRPr sz="900"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9pPr>
          </a:lstStyle>
          <a:p>
            <a:pPr algn="ctr"/>
            <a:r>
              <a:rPr lang="en-US" sz="4800" b="1" dirty="0" smtClean="0">
                <a:solidFill>
                  <a:srgbClr val="FF305F"/>
                </a:solidFill>
                <a:effectLst>
                  <a:outerShdw blurRad="50800" dist="38100" dir="2700000" algn="tl" rotWithShape="0">
                    <a:prstClr val="black">
                      <a:alpha val="40000"/>
                    </a:prstClr>
                  </a:outerShdw>
                </a:effectLst>
              </a:rPr>
              <a:t>GET STARTED TODAY</a:t>
            </a:r>
            <a:endParaRPr lang="en-US" sz="4800" dirty="0">
              <a:solidFill>
                <a:srgbClr val="FF305F"/>
              </a:solidFill>
            </a:endParaRPr>
          </a:p>
        </p:txBody>
      </p:sp>
      <p:pic>
        <p:nvPicPr>
          <p:cNvPr id="14" name="Picture 13"/>
          <p:cNvPicPr>
            <a:picLocks noChangeAspect="1"/>
          </p:cNvPicPr>
          <p:nvPr/>
        </p:nvPicPr>
        <p:blipFill>
          <a:blip r:embed="rId3"/>
          <a:stretch>
            <a:fillRect/>
          </a:stretch>
        </p:blipFill>
        <p:spPr>
          <a:xfrm flipH="1">
            <a:off x="-1316998" y="2791339"/>
            <a:ext cx="7421083" cy="4090737"/>
          </a:xfrm>
          <a:prstGeom prst="rect">
            <a:avLst/>
          </a:prstGeom>
        </p:spPr>
      </p:pic>
      <p:sp>
        <p:nvSpPr>
          <p:cNvPr id="19" name="Text Placeholder 5"/>
          <p:cNvSpPr txBox="1">
            <a:spLocks/>
          </p:cNvSpPr>
          <p:nvPr/>
        </p:nvSpPr>
        <p:spPr>
          <a:xfrm>
            <a:off x="4011135" y="3029409"/>
            <a:ext cx="4574712" cy="218209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600" kern="1200">
                <a:solidFill>
                  <a:srgbClr val="424242"/>
                </a:solidFill>
                <a:latin typeface="+mn-lt"/>
                <a:ea typeface="+mn-ea"/>
                <a:cs typeface="+mn-cs"/>
              </a:defRPr>
            </a:lvl1pPr>
            <a:lvl2pPr marL="457200" indent="0" algn="l" defTabSz="914400" rtl="0" eaLnBrk="1" latinLnBrk="0" hangingPunct="1">
              <a:spcBef>
                <a:spcPct val="20000"/>
              </a:spcBef>
              <a:buClr>
                <a:schemeClr val="accent1"/>
              </a:buClr>
              <a:buSzPct val="76000"/>
              <a:buFont typeface="Wingdings 2" pitchFamily="18" charset="2"/>
              <a:buNone/>
              <a:defRPr sz="1200"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76000"/>
              <a:buFont typeface="Wingdings 2" pitchFamily="18" charset="2"/>
              <a:buNone/>
              <a:defRPr sz="1000"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76000"/>
              <a:buFont typeface="Wingdings 2" pitchFamily="18" charset="2"/>
              <a:buNone/>
              <a:defRPr sz="900"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9pPr>
          </a:lstStyle>
          <a:p>
            <a:pPr algn="ctr"/>
            <a:r>
              <a:rPr lang="en-US" sz="1800" dirty="0" smtClean="0">
                <a:solidFill>
                  <a:schemeClr val="tx1">
                    <a:lumMod val="65000"/>
                    <a:lumOff val="35000"/>
                  </a:schemeClr>
                </a:solidFill>
              </a:rPr>
              <a:t>  </a:t>
            </a:r>
            <a:r>
              <a:rPr lang="en-US" sz="3600" b="1" i="1" dirty="0" smtClean="0">
                <a:solidFill>
                  <a:srgbClr val="FF305F"/>
                </a:solidFill>
                <a:effectLst>
                  <a:outerShdw blurRad="50800" dist="38100" dir="2700000" algn="tl" rotWithShape="0">
                    <a:prstClr val="black">
                      <a:alpha val="40000"/>
                    </a:prstClr>
                  </a:outerShdw>
                </a:effectLst>
              </a:rPr>
              <a:t>SEE THE FRONT DESK </a:t>
            </a:r>
          </a:p>
          <a:p>
            <a:pPr algn="ctr"/>
            <a:endParaRPr lang="en-US" sz="2400" i="1" dirty="0" smtClean="0">
              <a:solidFill>
                <a:srgbClr val="2C97FF"/>
              </a:solidFill>
            </a:endParaRPr>
          </a:p>
          <a:p>
            <a:pPr algn="ctr"/>
            <a:r>
              <a:rPr lang="en-US" sz="2100" i="1" dirty="0" smtClean="0">
                <a:solidFill>
                  <a:srgbClr val="000090"/>
                </a:solidFill>
              </a:rPr>
              <a:t>        </a:t>
            </a:r>
            <a:r>
              <a:rPr lang="en-US" sz="2100" i="1" dirty="0" smtClean="0">
                <a:solidFill>
                  <a:schemeClr val="tx1"/>
                </a:solidFill>
              </a:rPr>
              <a:t>FOR MORE INFORMATION &amp;       </a:t>
            </a:r>
          </a:p>
          <a:p>
            <a:pPr algn="ctr"/>
            <a:r>
              <a:rPr lang="en-US" sz="2100" i="1" dirty="0">
                <a:solidFill>
                  <a:schemeClr val="tx1"/>
                </a:solidFill>
              </a:rPr>
              <a:t> </a:t>
            </a:r>
            <a:r>
              <a:rPr lang="en-US" sz="2100" i="1" dirty="0" smtClean="0">
                <a:solidFill>
                  <a:schemeClr val="tx1"/>
                </a:solidFill>
              </a:rPr>
              <a:t>      TO RESERVE YOUR SPOT TODAY!</a:t>
            </a:r>
            <a:endParaRPr lang="en-US" sz="3400" i="1" dirty="0" smtClean="0">
              <a:solidFill>
                <a:schemeClr val="tx1"/>
              </a:solidFill>
            </a:endParaRPr>
          </a:p>
          <a:p>
            <a:pPr algn="ctr"/>
            <a:r>
              <a:rPr lang="en-US" sz="200" b="1" i="1" dirty="0" smtClean="0">
                <a:solidFill>
                  <a:schemeClr val="tx1"/>
                </a:solidFill>
                <a:effectLst>
                  <a:outerShdw blurRad="50800" dist="38100" dir="2700000" algn="tl" rotWithShape="0">
                    <a:prstClr val="black">
                      <a:alpha val="40000"/>
                    </a:prstClr>
                  </a:outerShdw>
                </a:effectLst>
              </a:rPr>
              <a:t>  </a:t>
            </a:r>
          </a:p>
          <a:p>
            <a:pPr algn="ctr"/>
            <a:endParaRPr lang="en-US" sz="2600" dirty="0">
              <a:solidFill>
                <a:schemeClr val="tx1"/>
              </a:solidFill>
            </a:endParaRPr>
          </a:p>
          <a:p>
            <a:pPr marL="342900" indent="-342900" algn="ctr">
              <a:buFont typeface="Arial"/>
              <a:buChar char="•"/>
            </a:pPr>
            <a:endParaRPr lang="en-US" sz="2300" i="1" dirty="0">
              <a:solidFill>
                <a:srgbClr val="000090"/>
              </a:solidFill>
              <a:effectLst>
                <a:outerShdw blurRad="50800" dist="38100" dir="2700000" algn="tl" rotWithShape="0">
                  <a:prstClr val="black">
                    <a:alpha val="40000"/>
                  </a:prstClr>
                </a:outerShdw>
              </a:effectLst>
            </a:endParaRPr>
          </a:p>
        </p:txBody>
      </p:sp>
      <p:sp>
        <p:nvSpPr>
          <p:cNvPr id="8" name="Title 1"/>
          <p:cNvSpPr txBox="1">
            <a:spLocks/>
          </p:cNvSpPr>
          <p:nvPr/>
        </p:nvSpPr>
        <p:spPr>
          <a:xfrm>
            <a:off x="0" y="248614"/>
            <a:ext cx="9144000" cy="1143000"/>
          </a:xfrm>
          <a:prstGeom prst="rect">
            <a:avLst/>
          </a:prstGeom>
          <a:solidFill>
            <a:schemeClr val="bg1"/>
          </a:solidFill>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10000"/>
              </a:lnSpc>
              <a:defRPr/>
            </a:pPr>
            <a:r>
              <a:rPr lang="en-US" sz="6000" b="1" dirty="0" smtClean="0">
                <a:solidFill>
                  <a:schemeClr val="tx1"/>
                </a:solidFill>
              </a:rPr>
              <a:t>If you want to </a:t>
            </a:r>
            <a:r>
              <a:rPr lang="en-US" sz="5400" b="1" dirty="0" smtClean="0">
                <a:solidFill>
                  <a:srgbClr val="FF305F"/>
                </a:solidFill>
                <a:latin typeface="Avenir Book"/>
                <a:cs typeface="Avenir Book"/>
              </a:rPr>
              <a:t>THRIVE </a:t>
            </a:r>
            <a:r>
              <a:rPr lang="en-US" sz="6000" b="1" i="1" dirty="0" smtClean="0">
                <a:solidFill>
                  <a:srgbClr val="FF305F"/>
                </a:solidFill>
              </a:rPr>
              <a:t>...</a:t>
            </a:r>
          </a:p>
          <a:p>
            <a:pPr algn="ctr">
              <a:lnSpc>
                <a:spcPct val="110000"/>
              </a:lnSpc>
              <a:defRPr/>
            </a:pPr>
            <a:r>
              <a:rPr lang="en-US" sz="3400" dirty="0" smtClean="0">
                <a:solidFill>
                  <a:schemeClr val="tx1">
                    <a:lumMod val="75000"/>
                    <a:lumOff val="25000"/>
                  </a:schemeClr>
                </a:solidFill>
                <a:latin typeface="Avenir Light"/>
                <a:cs typeface="Avenir Light"/>
              </a:rPr>
              <a:t>JOIN THE </a:t>
            </a:r>
            <a:r>
              <a:rPr lang="en-US" sz="3400" dirty="0" smtClean="0">
                <a:solidFill>
                  <a:srgbClr val="FF305F"/>
                </a:solidFill>
                <a:latin typeface="Avenir Light"/>
                <a:cs typeface="Avenir Light"/>
              </a:rPr>
              <a:t>DETOX &amp; WEIGHT-LOSS </a:t>
            </a:r>
            <a:r>
              <a:rPr lang="en-US" sz="3400" dirty="0" smtClean="0">
                <a:solidFill>
                  <a:schemeClr val="tx1">
                    <a:lumMod val="75000"/>
                    <a:lumOff val="25000"/>
                  </a:schemeClr>
                </a:solidFill>
                <a:latin typeface="Avenir Light"/>
                <a:cs typeface="Avenir Light"/>
              </a:rPr>
              <a:t>WELLNESS CHALLENGE!</a:t>
            </a:r>
            <a:endParaRPr lang="en-US" sz="3400" dirty="0">
              <a:solidFill>
                <a:schemeClr val="tx1">
                  <a:lumMod val="75000"/>
                  <a:lumOff val="25000"/>
                </a:schemeClr>
              </a:solidFill>
              <a:latin typeface="Avenir Light"/>
              <a:cs typeface="Avenir Light"/>
            </a:endParaRPr>
          </a:p>
        </p:txBody>
      </p:sp>
    </p:spTree>
    <p:extLst>
      <p:ext uri="{BB962C8B-B14F-4D97-AF65-F5344CB8AC3E}">
        <p14:creationId xmlns:p14="http://schemas.microsoft.com/office/powerpoint/2010/main" val="843310818"/>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xmlns:p14="http://schemas.microsoft.com/office/powerpoint/2010/main" advTm="1000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a:spLocks noChangeArrowheads="1"/>
          </p:cNvSpPr>
          <p:nvPr/>
        </p:nvSpPr>
        <p:spPr bwMode="auto">
          <a:xfrm>
            <a:off x="1344411" y="3335597"/>
            <a:ext cx="1833880" cy="1808480"/>
          </a:xfrm>
          <a:prstGeom prst="ellipse">
            <a:avLst/>
          </a:prstGeom>
          <a:solidFill>
            <a:schemeClr val="tx1"/>
          </a:solidFill>
          <a:ln w="63500">
            <a:solidFill>
              <a:schemeClr val="tx1"/>
            </a:solidFill>
            <a:round/>
            <a:headEnd/>
            <a:tailEnd/>
          </a:ln>
          <a:effectLst/>
          <a:extLst/>
        </p:spPr>
        <p:txBody>
          <a:bodyPr rot="0" vert="horz" wrap="square" lIns="91440" tIns="45720" rIns="91440" bIns="45720" anchor="ctr" anchorCtr="0" upright="1">
            <a:noAutofit/>
          </a:bodyPr>
          <a:lstStyle/>
          <a:p>
            <a:endParaRPr lang="en-US"/>
          </a:p>
        </p:txBody>
      </p:sp>
      <p:sp>
        <p:nvSpPr>
          <p:cNvPr id="7" name="Text Box 53"/>
          <p:cNvSpPr txBox="1">
            <a:spLocks noChangeArrowheads="1"/>
          </p:cNvSpPr>
          <p:nvPr/>
        </p:nvSpPr>
        <p:spPr bwMode="auto">
          <a:xfrm>
            <a:off x="2355331" y="5736214"/>
            <a:ext cx="4246245" cy="71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r>
              <a:rPr lang="en-US" sz="1800" b="1" dirty="0" smtClean="0">
                <a:effectLst/>
                <a:latin typeface="Times"/>
                <a:ea typeface="MS ????"/>
                <a:cs typeface="Times New Roman"/>
              </a:rPr>
              <a:t>If You Sign Up Today!</a:t>
            </a:r>
            <a:endParaRPr lang="en-US" sz="1000" dirty="0">
              <a:effectLst/>
              <a:latin typeface="Times"/>
              <a:ea typeface="MS ????"/>
              <a:cs typeface="Times New Roman"/>
            </a:endParaRPr>
          </a:p>
          <a:p>
            <a:pPr marL="0" marR="0" algn="ctr"/>
            <a:r>
              <a:rPr lang="en-US" sz="1800" b="1" dirty="0">
                <a:effectLst/>
                <a:latin typeface="Times"/>
                <a:ea typeface="MS ????"/>
                <a:cs typeface="Times New Roman"/>
              </a:rPr>
              <a:t>Only </a:t>
            </a:r>
            <a:r>
              <a:rPr lang="en-US" sz="1800" b="1" dirty="0" smtClean="0">
                <a:effectLst/>
                <a:latin typeface="Times"/>
                <a:ea typeface="MS ????"/>
                <a:cs typeface="Times New Roman"/>
              </a:rPr>
              <a:t>30</a:t>
            </a:r>
            <a:r>
              <a:rPr lang="en-US" sz="1800" b="1" dirty="0" smtClean="0">
                <a:solidFill>
                  <a:srgbClr val="FF305F"/>
                </a:solidFill>
                <a:effectLst/>
                <a:latin typeface="Times"/>
                <a:ea typeface="MS ????"/>
                <a:cs typeface="Times New Roman"/>
              </a:rPr>
              <a:t> </a:t>
            </a:r>
            <a:r>
              <a:rPr lang="en-US" sz="1800" b="1" dirty="0">
                <a:effectLst/>
                <a:latin typeface="Times"/>
                <a:ea typeface="MS ????"/>
                <a:cs typeface="Times New Roman"/>
              </a:rPr>
              <a:t>Spots Available</a:t>
            </a:r>
            <a:endParaRPr lang="en-US" sz="1000" dirty="0">
              <a:effectLst/>
              <a:latin typeface="Times"/>
              <a:ea typeface="MS ????"/>
              <a:cs typeface="Times New Roman"/>
            </a:endParaRPr>
          </a:p>
        </p:txBody>
      </p:sp>
      <p:sp>
        <p:nvSpPr>
          <p:cNvPr id="8" name="Rectangle 7"/>
          <p:cNvSpPr>
            <a:spLocks/>
          </p:cNvSpPr>
          <p:nvPr/>
        </p:nvSpPr>
        <p:spPr>
          <a:xfrm>
            <a:off x="1306946" y="3631912"/>
            <a:ext cx="1848485" cy="1103803"/>
          </a:xfrm>
          <a:prstGeom prst="rect">
            <a:avLst/>
          </a:prstGeom>
        </p:spPr>
        <p:txBody>
          <a:bodyPr wrap="square">
            <a:noAutofit/>
          </a:bodyPr>
          <a:lstStyle/>
          <a:p>
            <a:pPr algn="ctr"/>
            <a:r>
              <a:rPr lang="en-US" sz="3600" b="1" dirty="0" smtClean="0">
                <a:solidFill>
                  <a:srgbClr val="FF305F"/>
                </a:solidFill>
                <a:latin typeface="Avenir Book"/>
                <a:cs typeface="Avenir Book"/>
              </a:rPr>
              <a:t>THRIVE</a:t>
            </a:r>
          </a:p>
          <a:p>
            <a:pPr algn="ctr"/>
            <a:r>
              <a:rPr lang="en-US" dirty="0" smtClean="0">
                <a:solidFill>
                  <a:schemeClr val="bg1"/>
                </a:solidFill>
                <a:effectLst/>
                <a:latin typeface="Avenir Book"/>
                <a:ea typeface="MS ????"/>
                <a:cs typeface="Avenir Book"/>
              </a:rPr>
              <a:t>WEIGHT- LOSS</a:t>
            </a:r>
          </a:p>
          <a:p>
            <a:pPr algn="ctr"/>
            <a:r>
              <a:rPr lang="en-US" dirty="0" smtClean="0">
                <a:solidFill>
                  <a:schemeClr val="bg1"/>
                </a:solidFill>
                <a:latin typeface="Avenir Book"/>
                <a:ea typeface="MS ????"/>
                <a:cs typeface="Avenir Book"/>
              </a:rPr>
              <a:t>CHALLENGE</a:t>
            </a:r>
            <a:endParaRPr lang="en-US" dirty="0">
              <a:solidFill>
                <a:schemeClr val="bg1"/>
              </a:solidFill>
              <a:effectLst/>
              <a:latin typeface="Avenir Book"/>
              <a:ea typeface="MS ????"/>
              <a:cs typeface="Avenir Book"/>
            </a:endParaRPr>
          </a:p>
        </p:txBody>
      </p:sp>
      <p:sp>
        <p:nvSpPr>
          <p:cNvPr id="9" name="Oval 8"/>
          <p:cNvSpPr>
            <a:spLocks noChangeArrowheads="1"/>
          </p:cNvSpPr>
          <p:nvPr/>
        </p:nvSpPr>
        <p:spPr bwMode="auto">
          <a:xfrm>
            <a:off x="5704956" y="3322897"/>
            <a:ext cx="1833880" cy="1808480"/>
          </a:xfrm>
          <a:prstGeom prst="ellipse">
            <a:avLst/>
          </a:prstGeom>
          <a:solidFill>
            <a:srgbClr val="FFFFFF"/>
          </a:solidFill>
          <a:ln w="63500">
            <a:solidFill>
              <a:srgbClr val="8EC834"/>
            </a:solidFill>
            <a:round/>
            <a:headEnd/>
            <a:tailEnd/>
          </a:ln>
          <a:effectLst/>
          <a:extLs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rot="0" vert="horz" wrap="square" lIns="91440" tIns="45720" rIns="91440" bIns="45720" anchor="ctr" anchorCtr="0" upright="1">
            <a:noAutofit/>
          </a:bodyPr>
          <a:lstStyle/>
          <a:p>
            <a:endParaRPr lang="en-US"/>
          </a:p>
        </p:txBody>
      </p:sp>
      <p:sp>
        <p:nvSpPr>
          <p:cNvPr id="10" name="Text Box 22"/>
          <p:cNvSpPr txBox="1">
            <a:spLocks noChangeArrowheads="1"/>
          </p:cNvSpPr>
          <p:nvPr/>
        </p:nvSpPr>
        <p:spPr bwMode="auto">
          <a:xfrm>
            <a:off x="5882121" y="3617827"/>
            <a:ext cx="155384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2400" i="1" kern="1200" spc="100" dirty="0">
                <a:effectLst/>
                <a:latin typeface="Avenir Black"/>
                <a:ea typeface="MS ????"/>
                <a:cs typeface="Futura Condensed"/>
              </a:rPr>
              <a:t>Buy 2</a:t>
            </a:r>
            <a:endParaRPr lang="en-US" sz="1000" dirty="0">
              <a:effectLst/>
              <a:latin typeface="Times"/>
              <a:ea typeface="MS ????"/>
              <a:cs typeface="Times New Roman"/>
            </a:endParaRPr>
          </a:p>
          <a:p>
            <a:pPr marL="0" marR="0" algn="ctr">
              <a:spcBef>
                <a:spcPts val="0"/>
              </a:spcBef>
              <a:spcAft>
                <a:spcPts val="0"/>
              </a:spcAft>
            </a:pPr>
            <a:r>
              <a:rPr lang="en-US" sz="2400" b="1" i="1" kern="1200" spc="100" dirty="0">
                <a:solidFill>
                  <a:srgbClr val="FB0551"/>
                </a:solidFill>
                <a:effectLst/>
                <a:latin typeface="Avenir Black"/>
                <a:ea typeface="MS ????"/>
                <a:cs typeface="Futura Condensed"/>
              </a:rPr>
              <a:t>Get 1 </a:t>
            </a:r>
            <a:r>
              <a:rPr lang="en-US" sz="2600" b="1" i="1" kern="1200" spc="100" dirty="0">
                <a:solidFill>
                  <a:srgbClr val="FB0551"/>
                </a:solidFill>
                <a:effectLst/>
                <a:latin typeface="Avenir Black"/>
                <a:ea typeface="MS ????"/>
                <a:cs typeface="Futura Condensed"/>
              </a:rPr>
              <a:t>FREE! </a:t>
            </a:r>
            <a:endParaRPr lang="en-US" sz="1000" dirty="0">
              <a:effectLst/>
              <a:latin typeface="Times"/>
              <a:ea typeface="MS ????"/>
              <a:cs typeface="Times New Roman"/>
            </a:endParaRPr>
          </a:p>
          <a:p>
            <a:pPr marL="0" marR="0">
              <a:spcBef>
                <a:spcPts val="0"/>
              </a:spcBef>
              <a:spcAft>
                <a:spcPts val="1000"/>
              </a:spcAft>
            </a:pPr>
            <a:r>
              <a:rPr lang="en-US" sz="1200" i="1" dirty="0">
                <a:solidFill>
                  <a:srgbClr val="000090"/>
                </a:solidFill>
                <a:effectLst/>
                <a:latin typeface="Calibri"/>
                <a:ea typeface="Calibri"/>
                <a:cs typeface="Times New Roman"/>
              </a:rPr>
              <a:t> </a:t>
            </a:r>
            <a:endParaRPr lang="en-US" sz="1200" dirty="0">
              <a:effectLst/>
              <a:latin typeface="Calibri"/>
              <a:ea typeface="Calibri"/>
              <a:cs typeface="Times New Roman"/>
            </a:endParaRPr>
          </a:p>
        </p:txBody>
      </p:sp>
      <p:sp>
        <p:nvSpPr>
          <p:cNvPr id="11" name="Oval 10"/>
          <p:cNvSpPr>
            <a:spLocks noChangeArrowheads="1"/>
          </p:cNvSpPr>
          <p:nvPr/>
        </p:nvSpPr>
        <p:spPr bwMode="auto">
          <a:xfrm>
            <a:off x="3532621" y="3310197"/>
            <a:ext cx="1833880" cy="1808480"/>
          </a:xfrm>
          <a:prstGeom prst="ellipse">
            <a:avLst/>
          </a:prstGeom>
          <a:solidFill>
            <a:srgbClr val="FFFFFF"/>
          </a:solidFill>
          <a:ln w="63500">
            <a:solidFill>
              <a:srgbClr val="8EC834"/>
            </a:solidFill>
            <a:round/>
            <a:headEnd/>
            <a:tailEnd/>
          </a:ln>
          <a:effectLst/>
          <a:extLst>
            <a:ext uri="{AF507438-7753-43e0-B8FC-AC1667EBCBE1}">
              <a14:hiddenEffects xmlns:a14="http://schemas.microsoft.com/office/drawing/2010/main">
                <a:effectLst>
                  <a:outerShdw dist="23000" dir="5400000" rotWithShape="0">
                    <a:srgbClr val="808080">
                      <a:alpha val="34999"/>
                    </a:srgbClr>
                  </a:outerShdw>
                </a:effectLst>
              </a14:hiddenEffects>
            </a:ext>
          </a:extLst>
        </p:spPr>
        <p:txBody>
          <a:bodyPr rot="0" vert="horz" wrap="square" lIns="91440" tIns="45720" rIns="91440" bIns="45720" anchor="ctr" anchorCtr="0" upright="1">
            <a:noAutofit/>
          </a:bodyPr>
          <a:lstStyle/>
          <a:p>
            <a:endParaRPr lang="en-US"/>
          </a:p>
        </p:txBody>
      </p:sp>
      <p:sp>
        <p:nvSpPr>
          <p:cNvPr id="12" name="Text Box 22"/>
          <p:cNvSpPr txBox="1">
            <a:spLocks noChangeArrowheads="1"/>
          </p:cNvSpPr>
          <p:nvPr/>
        </p:nvSpPr>
        <p:spPr bwMode="auto">
          <a:xfrm>
            <a:off x="3547861" y="3531872"/>
            <a:ext cx="183388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sz="2400" kern="1200" spc="100" dirty="0">
                <a:effectLst/>
                <a:latin typeface="Avenir Black"/>
                <a:ea typeface="MS ????"/>
                <a:cs typeface="Futura Condensed"/>
              </a:rPr>
              <a:t>Buy 1</a:t>
            </a:r>
            <a:endParaRPr lang="en-US" sz="1000" dirty="0">
              <a:effectLst/>
              <a:latin typeface="Times"/>
              <a:ea typeface="MS ????"/>
              <a:cs typeface="Times New Roman"/>
            </a:endParaRPr>
          </a:p>
          <a:p>
            <a:pPr marL="0" marR="0" algn="ctr">
              <a:spcBef>
                <a:spcPts val="0"/>
              </a:spcBef>
              <a:spcAft>
                <a:spcPts val="0"/>
              </a:spcAft>
            </a:pPr>
            <a:r>
              <a:rPr lang="en-US" sz="2400" b="1" i="1" kern="1200" spc="100" dirty="0">
                <a:solidFill>
                  <a:srgbClr val="FB0551"/>
                </a:solidFill>
                <a:effectLst/>
                <a:latin typeface="Avenir Black"/>
                <a:ea typeface="MS ????"/>
                <a:cs typeface="Futura Condensed"/>
              </a:rPr>
              <a:t>Get 1 </a:t>
            </a:r>
            <a:endParaRPr lang="en-US" sz="1000" dirty="0">
              <a:effectLst/>
              <a:latin typeface="Times"/>
              <a:ea typeface="MS ????"/>
              <a:cs typeface="Times New Roman"/>
            </a:endParaRPr>
          </a:p>
          <a:p>
            <a:pPr marL="0" marR="0" algn="ctr">
              <a:spcBef>
                <a:spcPts val="0"/>
              </a:spcBef>
              <a:spcAft>
                <a:spcPts val="0"/>
              </a:spcAft>
            </a:pPr>
            <a:r>
              <a:rPr lang="en-US" sz="2600" b="1" i="1" kern="1200" spc="100" dirty="0">
                <a:solidFill>
                  <a:srgbClr val="FB0551"/>
                </a:solidFill>
                <a:effectLst/>
                <a:latin typeface="Avenir Black"/>
                <a:ea typeface="MS ????"/>
                <a:cs typeface="Futura Condensed"/>
              </a:rPr>
              <a:t>50% Off!</a:t>
            </a:r>
            <a:r>
              <a:rPr lang="en-US" sz="2400" b="1" i="1" kern="1200" spc="100" dirty="0">
                <a:solidFill>
                  <a:srgbClr val="FB0551"/>
                </a:solidFill>
                <a:effectLst/>
                <a:latin typeface="Avenir Black"/>
                <a:ea typeface="MS ????"/>
                <a:cs typeface="Futura Condensed"/>
              </a:rPr>
              <a:t> </a:t>
            </a:r>
            <a:endParaRPr lang="en-US" sz="1000" dirty="0">
              <a:effectLst/>
              <a:latin typeface="Times"/>
              <a:ea typeface="MS ????"/>
              <a:cs typeface="Times New Roman"/>
            </a:endParaRPr>
          </a:p>
          <a:p>
            <a:pPr marL="0" marR="0">
              <a:spcBef>
                <a:spcPts val="0"/>
              </a:spcBef>
              <a:spcAft>
                <a:spcPts val="1000"/>
              </a:spcAft>
            </a:pPr>
            <a:r>
              <a:rPr lang="en-US" sz="1200" i="1" dirty="0">
                <a:solidFill>
                  <a:srgbClr val="000090"/>
                </a:solidFill>
                <a:effectLst/>
                <a:latin typeface="Calibri"/>
                <a:ea typeface="Calibri"/>
                <a:cs typeface="Times New Roman"/>
              </a:rPr>
              <a:t> </a:t>
            </a:r>
            <a:endParaRPr lang="en-US" sz="1200" dirty="0">
              <a:effectLst/>
              <a:latin typeface="Calibri"/>
              <a:ea typeface="Calibri"/>
              <a:cs typeface="Times New Roman"/>
            </a:endParaRPr>
          </a:p>
        </p:txBody>
      </p:sp>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ackgroundRemoval t="267" b="100000" l="405" r="99798"/>
                    </a14:imgEffect>
                  </a14:imgLayer>
                </a14:imgProps>
              </a:ext>
            </a:extLst>
          </a:blip>
          <a:stretch>
            <a:fillRect/>
          </a:stretch>
        </p:blipFill>
        <p:spPr>
          <a:xfrm rot="20167783">
            <a:off x="2872344" y="1307719"/>
            <a:ext cx="3357172" cy="2548461"/>
          </a:xfrm>
          <a:prstGeom prst="rect">
            <a:avLst/>
          </a:prstGeom>
        </p:spPr>
      </p:pic>
      <p:sp>
        <p:nvSpPr>
          <p:cNvPr id="14" name="Title 1"/>
          <p:cNvSpPr txBox="1">
            <a:spLocks/>
          </p:cNvSpPr>
          <p:nvPr/>
        </p:nvSpPr>
        <p:spPr>
          <a:xfrm>
            <a:off x="0" y="248614"/>
            <a:ext cx="9144000" cy="1143000"/>
          </a:xfrm>
          <a:prstGeom prst="rect">
            <a:avLst/>
          </a:prstGeom>
          <a:solidFill>
            <a:schemeClr val="bg1"/>
          </a:solidFill>
        </p:spPr>
        <p:txBody>
          <a:bodyPr vert="horz" lIns="91440" tIns="45720" rIns="91440" bIns="45720" rtlCol="0" anchor="b">
            <a:normAutofit fontScale="70000" lnSpcReduction="2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10000"/>
              </a:lnSpc>
              <a:defRPr/>
            </a:pPr>
            <a:r>
              <a:rPr lang="en-US" sz="6000" b="1" dirty="0" smtClean="0">
                <a:solidFill>
                  <a:schemeClr val="tx1"/>
                </a:solidFill>
              </a:rPr>
              <a:t>If you want to </a:t>
            </a:r>
            <a:r>
              <a:rPr lang="en-US" sz="5400" b="1" dirty="0" smtClean="0">
                <a:solidFill>
                  <a:srgbClr val="FF305F"/>
                </a:solidFill>
                <a:latin typeface="Avenir Book"/>
                <a:cs typeface="Avenir Book"/>
              </a:rPr>
              <a:t>THRIVE </a:t>
            </a:r>
            <a:r>
              <a:rPr lang="en-US" sz="6000" b="1" i="1" dirty="0" smtClean="0">
                <a:solidFill>
                  <a:srgbClr val="FF305F"/>
                </a:solidFill>
              </a:rPr>
              <a:t>...</a:t>
            </a:r>
          </a:p>
          <a:p>
            <a:pPr algn="ctr">
              <a:lnSpc>
                <a:spcPct val="110000"/>
              </a:lnSpc>
              <a:defRPr/>
            </a:pPr>
            <a:r>
              <a:rPr lang="en-US" sz="3400" dirty="0" smtClean="0">
                <a:solidFill>
                  <a:schemeClr val="tx1">
                    <a:lumMod val="75000"/>
                    <a:lumOff val="25000"/>
                  </a:schemeClr>
                </a:solidFill>
                <a:latin typeface="Avenir Light"/>
                <a:cs typeface="Avenir Light"/>
              </a:rPr>
              <a:t>JOIN THE </a:t>
            </a:r>
            <a:r>
              <a:rPr lang="en-US" sz="3400" dirty="0" smtClean="0">
                <a:solidFill>
                  <a:srgbClr val="FF305F"/>
                </a:solidFill>
                <a:latin typeface="Avenir Light"/>
                <a:cs typeface="Avenir Light"/>
              </a:rPr>
              <a:t>DETOX &amp; WEIGHT-LOSS </a:t>
            </a:r>
            <a:r>
              <a:rPr lang="en-US" sz="3400" dirty="0" smtClean="0">
                <a:solidFill>
                  <a:schemeClr val="tx1">
                    <a:lumMod val="75000"/>
                    <a:lumOff val="25000"/>
                  </a:schemeClr>
                </a:solidFill>
                <a:latin typeface="Avenir Light"/>
                <a:cs typeface="Avenir Light"/>
              </a:rPr>
              <a:t>WELLNESS CHALLENGE!</a:t>
            </a:r>
            <a:endParaRPr lang="en-US" sz="3400" dirty="0">
              <a:solidFill>
                <a:schemeClr val="tx1">
                  <a:lumMod val="75000"/>
                  <a:lumOff val="25000"/>
                </a:schemeClr>
              </a:solidFill>
              <a:latin typeface="Avenir Light"/>
              <a:cs typeface="Avenir Light"/>
            </a:endParaRPr>
          </a:p>
        </p:txBody>
      </p:sp>
    </p:spTree>
    <p:extLst>
      <p:ext uri="{BB962C8B-B14F-4D97-AF65-F5344CB8AC3E}">
        <p14:creationId xmlns:p14="http://schemas.microsoft.com/office/powerpoint/2010/main" val="1476790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9823" y="274320"/>
            <a:ext cx="8451094" cy="14289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48" name="Picture 4" descr="http://www.uweightloss.com/wp-content/uploads/2013/04/science_behind_weight_loss2.jpg"/>
          <p:cNvPicPr>
            <a:picLocks noChangeAspect="1" noChangeArrowheads="1"/>
          </p:cNvPicPr>
          <p:nvPr/>
        </p:nvPicPr>
        <p:blipFill>
          <a:blip r:embed="rId2"/>
          <a:srcRect/>
          <a:stretch>
            <a:fillRect/>
          </a:stretch>
        </p:blipFill>
        <p:spPr bwMode="auto">
          <a:xfrm>
            <a:off x="720641" y="1265179"/>
            <a:ext cx="7885475" cy="5194824"/>
          </a:xfrm>
          <a:prstGeom prst="rect">
            <a:avLst/>
          </a:prstGeom>
          <a:noFill/>
        </p:spPr>
      </p:pic>
      <p:pic>
        <p:nvPicPr>
          <p:cNvPr id="25602" name="Picture 2" descr="http://img.allw.mn/content/www/weight-loss.jpg"/>
          <p:cNvPicPr>
            <a:picLocks noChangeAspect="1" noChangeArrowheads="1"/>
          </p:cNvPicPr>
          <p:nvPr/>
        </p:nvPicPr>
        <p:blipFill>
          <a:blip r:embed="rId3"/>
          <a:srcRect/>
          <a:stretch>
            <a:fillRect/>
          </a:stretch>
        </p:blipFill>
        <p:spPr bwMode="auto">
          <a:xfrm>
            <a:off x="0" y="0"/>
            <a:ext cx="8301790" cy="6858000"/>
          </a:xfrm>
          <a:prstGeom prst="rect">
            <a:avLst/>
          </a:prstGeom>
          <a:noFill/>
        </p:spPr>
      </p:pic>
      <p:sp>
        <p:nvSpPr>
          <p:cNvPr id="19" name="Text Placeholder 5"/>
          <p:cNvSpPr txBox="1">
            <a:spLocks/>
          </p:cNvSpPr>
          <p:nvPr/>
        </p:nvSpPr>
        <p:spPr>
          <a:xfrm>
            <a:off x="4016188" y="1265179"/>
            <a:ext cx="5127812" cy="3048000"/>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76000"/>
              <a:buFont typeface="Wingdings 2" pitchFamily="18" charset="2"/>
              <a:buNone/>
              <a:defRPr sz="1600" kern="1200">
                <a:solidFill>
                  <a:srgbClr val="424242"/>
                </a:solidFill>
                <a:latin typeface="+mn-lt"/>
                <a:ea typeface="+mn-ea"/>
                <a:cs typeface="+mn-cs"/>
              </a:defRPr>
            </a:lvl1pPr>
            <a:lvl2pPr marL="457200" indent="0" algn="l" defTabSz="914400" rtl="0" eaLnBrk="1" latinLnBrk="0" hangingPunct="1">
              <a:spcBef>
                <a:spcPct val="20000"/>
              </a:spcBef>
              <a:buClr>
                <a:schemeClr val="accent1"/>
              </a:buClr>
              <a:buSzPct val="76000"/>
              <a:buFont typeface="Wingdings 2" pitchFamily="18" charset="2"/>
              <a:buNone/>
              <a:defRPr sz="1200"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76000"/>
              <a:buFont typeface="Wingdings 2" pitchFamily="18" charset="2"/>
              <a:buNone/>
              <a:defRPr sz="1000"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76000"/>
              <a:buFont typeface="Wingdings 2" pitchFamily="18" charset="2"/>
              <a:buNone/>
              <a:defRPr sz="900"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SzPct val="76000"/>
              <a:buFont typeface="Wingdings 2" pitchFamily="18" charset="2"/>
              <a:buNone/>
              <a:defRPr sz="900" kern="1200">
                <a:solidFill>
                  <a:schemeClr val="tx2"/>
                </a:solidFill>
                <a:latin typeface="+mn-lt"/>
                <a:ea typeface="+mn-ea"/>
                <a:cs typeface="+mn-cs"/>
              </a:defRPr>
            </a:lvl9pPr>
          </a:lstStyle>
          <a:p>
            <a:pPr algn="ctr"/>
            <a:r>
              <a:rPr lang="en-US" sz="6000" b="1" dirty="0" smtClean="0">
                <a:solidFill>
                  <a:schemeClr val="tx1"/>
                </a:solidFill>
                <a:latin typeface="Avenir Book"/>
                <a:cs typeface="Avenir Book"/>
              </a:rPr>
              <a:t>28-Days To</a:t>
            </a:r>
          </a:p>
          <a:p>
            <a:pPr algn="ctr"/>
            <a:endParaRPr lang="en-US" sz="1200" b="1" dirty="0" smtClean="0">
              <a:solidFill>
                <a:schemeClr val="tx1"/>
              </a:solidFill>
              <a:latin typeface="Avenir Book"/>
              <a:cs typeface="Avenir Book"/>
            </a:endParaRPr>
          </a:p>
          <a:p>
            <a:pPr algn="ctr">
              <a:spcBef>
                <a:spcPts val="0"/>
              </a:spcBef>
            </a:pPr>
            <a:r>
              <a:rPr lang="en-US" sz="9600" b="1" dirty="0" smtClean="0">
                <a:solidFill>
                  <a:srgbClr val="FB054B"/>
                </a:solidFill>
                <a:effectLst>
                  <a:outerShdw blurRad="50800" dist="38100" dir="2700000" algn="tl" rotWithShape="0">
                    <a:prstClr val="black">
                      <a:alpha val="40000"/>
                    </a:prstClr>
                  </a:outerShdw>
                </a:effectLst>
                <a:latin typeface="Avenir Book"/>
                <a:cs typeface="Avenir Book"/>
              </a:rPr>
              <a:t>THRIVE</a:t>
            </a:r>
          </a:p>
          <a:p>
            <a:pPr algn="ctr">
              <a:spcBef>
                <a:spcPts val="0"/>
              </a:spcBef>
            </a:pPr>
            <a:endParaRPr lang="en-US" sz="1200" b="1" dirty="0" smtClean="0">
              <a:solidFill>
                <a:srgbClr val="FB054B"/>
              </a:solidFill>
              <a:effectLst>
                <a:outerShdw blurRad="50800" dist="38100" dir="2700000" algn="tl" rotWithShape="0">
                  <a:prstClr val="black">
                    <a:alpha val="40000"/>
                  </a:prstClr>
                </a:outerShdw>
              </a:effectLst>
              <a:latin typeface="Avenir Book"/>
              <a:cs typeface="Avenir Book"/>
            </a:endParaRPr>
          </a:p>
          <a:p>
            <a:pPr algn="ctr">
              <a:spcBef>
                <a:spcPts val="0"/>
              </a:spcBef>
            </a:pPr>
            <a:r>
              <a:rPr lang="en-US" sz="3600" b="1" dirty="0" smtClean="0">
                <a:solidFill>
                  <a:schemeClr val="tx1"/>
                </a:solidFill>
                <a:latin typeface="Avenir Book"/>
                <a:cs typeface="Avenir Book"/>
              </a:rPr>
              <a:t>With Detoxification &amp; Weight-Loss</a:t>
            </a:r>
          </a:p>
        </p:txBody>
      </p:sp>
    </p:spTree>
    <p:extLst>
      <p:ext uri="{BB962C8B-B14F-4D97-AF65-F5344CB8AC3E}">
        <p14:creationId xmlns:p14="http://schemas.microsoft.com/office/powerpoint/2010/main" val="3244652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Text Box 3"/>
          <p:cNvSpPr txBox="1">
            <a:spLocks noChangeArrowheads="1"/>
          </p:cNvSpPr>
          <p:nvPr/>
        </p:nvSpPr>
        <p:spPr bwMode="auto">
          <a:xfrm>
            <a:off x="2514600" y="0"/>
            <a:ext cx="617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latin typeface="Tahoma" charset="0"/>
              <a:cs typeface="Times New Roman" charset="0"/>
            </a:endParaRPr>
          </a:p>
        </p:txBody>
      </p:sp>
      <p:sp>
        <p:nvSpPr>
          <p:cNvPr id="268293" name="Text Box 5"/>
          <p:cNvSpPr txBox="1">
            <a:spLocks noChangeArrowheads="1"/>
          </p:cNvSpPr>
          <p:nvPr/>
        </p:nvSpPr>
        <p:spPr bwMode="auto">
          <a:xfrm>
            <a:off x="914400" y="4114800"/>
            <a:ext cx="762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Times New Roman" charset="0"/>
            </a:endParaRPr>
          </a:p>
        </p:txBody>
      </p:sp>
      <p:pic>
        <p:nvPicPr>
          <p:cNvPr id="624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2" name="Text Box 4"/>
          <p:cNvSpPr txBox="1">
            <a:spLocks noChangeArrowheads="1"/>
          </p:cNvSpPr>
          <p:nvPr/>
        </p:nvSpPr>
        <p:spPr bwMode="auto">
          <a:xfrm>
            <a:off x="513773" y="1802825"/>
            <a:ext cx="2782454"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4000" dirty="0">
                <a:solidFill>
                  <a:srgbClr val="FF6600"/>
                </a:solidFill>
                <a:latin typeface="Tahoma" charset="0"/>
                <a:cs typeface="Times New Roman" charset="0"/>
              </a:rPr>
              <a:t>Questions?</a:t>
            </a:r>
            <a:endParaRPr lang="en-US" sz="3200" dirty="0">
              <a:solidFill>
                <a:srgbClr val="FF6600"/>
              </a:solidFill>
              <a:latin typeface="Tahoma" charset="0"/>
              <a:cs typeface="Times New Roman" charset="0"/>
            </a:endParaRPr>
          </a:p>
        </p:txBody>
      </p:sp>
    </p:spTree>
    <p:extLst>
      <p:ext uri="{BB962C8B-B14F-4D97-AF65-F5344CB8AC3E}">
        <p14:creationId xmlns:p14="http://schemas.microsoft.com/office/powerpoint/2010/main" val="25467542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2655455" y="1383272"/>
            <a:ext cx="4329545" cy="2853910"/>
          </a:xfrm>
        </p:spPr>
        <p:txBody>
          <a:bodyPr>
            <a:normAutofit/>
          </a:bodyPr>
          <a:lstStyle/>
          <a:p>
            <a:pPr marL="404813" indent="-404813">
              <a:spcBef>
                <a:spcPts val="200"/>
              </a:spcBef>
              <a:buClr>
                <a:srgbClr val="FF6600"/>
              </a:buClr>
              <a:buFont typeface="Wingdings" charset="2"/>
              <a:buChar char="ü"/>
            </a:pPr>
            <a:r>
              <a:rPr lang="en-US" sz="2800" dirty="0" smtClean="0">
                <a:latin typeface="Arial" charset="0"/>
              </a:rPr>
              <a:t>Coffee</a:t>
            </a:r>
          </a:p>
          <a:p>
            <a:pPr marL="404813" indent="-404813">
              <a:spcBef>
                <a:spcPts val="200"/>
              </a:spcBef>
              <a:buClr>
                <a:srgbClr val="FF6600"/>
              </a:buClr>
              <a:buFont typeface="Wingdings" charset="2"/>
              <a:buChar char="ü"/>
            </a:pPr>
            <a:r>
              <a:rPr lang="en-US" sz="2800" dirty="0" smtClean="0">
                <a:latin typeface="Arial" charset="0"/>
              </a:rPr>
              <a:t>Bagels, </a:t>
            </a:r>
          </a:p>
          <a:p>
            <a:pPr marL="404813" indent="-404813">
              <a:spcBef>
                <a:spcPts val="200"/>
              </a:spcBef>
              <a:buClr>
                <a:srgbClr val="FF6600"/>
              </a:buClr>
              <a:buFont typeface="Wingdings" charset="2"/>
              <a:buChar char="ü"/>
            </a:pPr>
            <a:r>
              <a:rPr lang="en-US" sz="2800" dirty="0" smtClean="0">
                <a:latin typeface="Arial" charset="0"/>
              </a:rPr>
              <a:t>Cereals, </a:t>
            </a:r>
          </a:p>
          <a:p>
            <a:pPr marL="404813" indent="-404813">
              <a:spcBef>
                <a:spcPts val="200"/>
              </a:spcBef>
              <a:buClr>
                <a:srgbClr val="FF6600"/>
              </a:buClr>
              <a:buFont typeface="Wingdings" charset="2"/>
              <a:buChar char="ü"/>
            </a:pPr>
            <a:r>
              <a:rPr lang="en-US" sz="2800" dirty="0" smtClean="0">
                <a:latin typeface="Arial" charset="0"/>
              </a:rPr>
              <a:t>Energy Bars</a:t>
            </a:r>
          </a:p>
          <a:p>
            <a:pPr marL="404813" indent="-404813">
              <a:spcBef>
                <a:spcPts val="200"/>
              </a:spcBef>
              <a:buClr>
                <a:srgbClr val="FF6600"/>
              </a:buClr>
              <a:buFont typeface="Wingdings" charset="2"/>
              <a:buChar char="ü"/>
            </a:pPr>
            <a:r>
              <a:rPr lang="en-US" sz="2800" dirty="0" smtClean="0">
                <a:latin typeface="Arial" charset="0"/>
              </a:rPr>
              <a:t>Sugar Laden Foods</a:t>
            </a:r>
          </a:p>
          <a:p>
            <a:pPr eaLnBrk="1" hangingPunct="1">
              <a:buFontTx/>
              <a:buNone/>
            </a:pPr>
            <a:endParaRPr lang="en-US" sz="4000" dirty="0">
              <a:solidFill>
                <a:srgbClr val="000046"/>
              </a:solidFill>
              <a:latin typeface="Arial" charset="0"/>
            </a:endParaRPr>
          </a:p>
        </p:txBody>
      </p:sp>
      <p:pic>
        <p:nvPicPr>
          <p:cNvPr id="2" name="Picture 1"/>
          <p:cNvPicPr>
            <a:picLocks noChangeAspect="1"/>
          </p:cNvPicPr>
          <p:nvPr/>
        </p:nvPicPr>
        <p:blipFill>
          <a:blip r:embed="rId3"/>
          <a:stretch>
            <a:fillRect/>
          </a:stretch>
        </p:blipFill>
        <p:spPr>
          <a:xfrm>
            <a:off x="1590965" y="4198602"/>
            <a:ext cx="2399146" cy="1711767"/>
          </a:xfrm>
          <a:prstGeom prst="ellipse">
            <a:avLst/>
          </a:prstGeom>
          <a:ln>
            <a:noFill/>
          </a:ln>
          <a:effectLst>
            <a:softEdge rad="112500"/>
          </a:effectLst>
        </p:spPr>
      </p:pic>
      <p:sp>
        <p:nvSpPr>
          <p:cNvPr id="4" name="Oval 3"/>
          <p:cNvSpPr/>
          <p:nvPr/>
        </p:nvSpPr>
        <p:spPr>
          <a:xfrm>
            <a:off x="1590965" y="4007795"/>
            <a:ext cx="2366819" cy="2124355"/>
          </a:xfrm>
          <a:prstGeom prst="ellipse">
            <a:avLst/>
          </a:prstGeom>
          <a:noFill/>
          <a:ln w="762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957205" y="4315861"/>
            <a:ext cx="1673593" cy="1502145"/>
          </a:xfrm>
          <a:prstGeom prst="line">
            <a:avLst/>
          </a:prstGeom>
          <a:ln w="76200">
            <a:solidFill>
              <a:srgbClr val="FF66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4"/>
          <a:srcRect l="19279" b="727"/>
          <a:stretch/>
        </p:blipFill>
        <p:spPr>
          <a:xfrm>
            <a:off x="4882545" y="4007795"/>
            <a:ext cx="2194817" cy="2018028"/>
          </a:xfrm>
          <a:prstGeom prst="ellipse">
            <a:avLst/>
          </a:prstGeom>
          <a:ln w="63500" cap="rnd">
            <a:solidFill>
              <a:srgbClr val="FF6600"/>
            </a:solidFill>
          </a:ln>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265545" y="277094"/>
            <a:ext cx="8601364" cy="1077218"/>
          </a:xfrm>
          <a:prstGeom prst="rect">
            <a:avLst/>
          </a:prstGeom>
          <a:solidFill>
            <a:srgbClr val="FFFFFF"/>
          </a:solidFill>
        </p:spPr>
        <p:txBody>
          <a:bodyPr wrap="square" rtlCol="0">
            <a:spAutoFit/>
          </a:bodyPr>
          <a:lstStyle/>
          <a:p>
            <a:pPr algn="ctr"/>
            <a:r>
              <a:rPr lang="en-US" sz="3200" dirty="0" smtClean="0">
                <a:solidFill>
                  <a:schemeClr val="tx1">
                    <a:lumMod val="95000"/>
                    <a:lumOff val="5000"/>
                  </a:schemeClr>
                </a:solidFill>
                <a:latin typeface="Arial" charset="0"/>
              </a:rPr>
              <a:t>Most People Start Their Day With </a:t>
            </a:r>
          </a:p>
          <a:p>
            <a:pPr algn="ctr"/>
            <a:r>
              <a:rPr lang="en-US" sz="3200" dirty="0" smtClean="0">
                <a:solidFill>
                  <a:srgbClr val="FF6600"/>
                </a:solidFill>
                <a:latin typeface="Arial" charset="0"/>
              </a:rPr>
              <a:t>ENERGY BUSTERS</a:t>
            </a:r>
            <a:endParaRPr lang="en-US" sz="3200" dirty="0">
              <a:solidFill>
                <a:srgbClr val="FF6600"/>
              </a:solidFill>
              <a:latin typeface="Arial" charset="0"/>
            </a:endParaRPr>
          </a:p>
        </p:txBody>
      </p:sp>
    </p:spTree>
    <p:extLst>
      <p:ext uri="{BB962C8B-B14F-4D97-AF65-F5344CB8AC3E}">
        <p14:creationId xmlns:p14="http://schemas.microsoft.com/office/powerpoint/2010/main" val="3253057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8000"/>
                    </a14:imgEffect>
                    <a14:imgEffect>
                      <a14:brightnessContrast bright="-2000" contrast="7000"/>
                    </a14:imgEffect>
                  </a14:imgLayer>
                </a14:imgProps>
              </a:ext>
            </a:extLst>
          </a:blip>
          <a:srcRect l="-7483" t="-4340" r="11105" b="11673"/>
          <a:stretch/>
        </p:blipFill>
        <p:spPr>
          <a:xfrm>
            <a:off x="-769697" y="-348672"/>
            <a:ext cx="9913697" cy="7299035"/>
          </a:xfrm>
          <a:prstGeom prst="rect">
            <a:avLst/>
          </a:prstGeom>
        </p:spPr>
      </p:pic>
      <p:sp>
        <p:nvSpPr>
          <p:cNvPr id="7171" name="Rectangle 4"/>
          <p:cNvSpPr>
            <a:spLocks noChangeArrowheads="1"/>
          </p:cNvSpPr>
          <p:nvPr/>
        </p:nvSpPr>
        <p:spPr bwMode="auto">
          <a:xfrm>
            <a:off x="514931" y="2907135"/>
            <a:ext cx="8478977" cy="319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Bef>
                <a:spcPct val="20000"/>
              </a:spcBef>
              <a:buClr>
                <a:srgbClr val="FF6600"/>
              </a:buClr>
              <a:buFontTx/>
              <a:buAutoNum type="arabicPeriod"/>
            </a:pPr>
            <a:r>
              <a:rPr lang="en-US" sz="4800" b="1" i="1" dirty="0">
                <a:solidFill>
                  <a:srgbClr val="FF6600"/>
                </a:solidFill>
                <a:latin typeface="Arial" charset="0"/>
              </a:rPr>
              <a:t> </a:t>
            </a:r>
            <a:endParaRPr lang="en-US" sz="4800" b="1" i="1" dirty="0" smtClean="0">
              <a:solidFill>
                <a:srgbClr val="FF6600"/>
              </a:solidFill>
              <a:latin typeface="Arial" charset="0"/>
            </a:endParaRPr>
          </a:p>
          <a:p>
            <a:pPr marL="914400" lvl="1" indent="-1588">
              <a:spcBef>
                <a:spcPct val="20000"/>
              </a:spcBef>
            </a:pPr>
            <a:endParaRPr lang="en-US" sz="3200" dirty="0" smtClean="0">
              <a:solidFill>
                <a:srgbClr val="0D0D0D"/>
              </a:solidFill>
              <a:latin typeface="Arial" charset="0"/>
            </a:endParaRPr>
          </a:p>
          <a:p>
            <a:pPr marL="914400" lvl="1" indent="-1588">
              <a:spcBef>
                <a:spcPct val="20000"/>
              </a:spcBef>
            </a:pPr>
            <a:endParaRPr lang="en-US" sz="3200" dirty="0" smtClean="0">
              <a:solidFill>
                <a:srgbClr val="0D0D0D"/>
              </a:solidFill>
              <a:latin typeface="Arial" charset="0"/>
            </a:endParaRPr>
          </a:p>
          <a:p>
            <a:pPr marL="914400" lvl="1" indent="-1588">
              <a:spcBef>
                <a:spcPct val="20000"/>
              </a:spcBef>
            </a:pPr>
            <a:endParaRPr lang="en-US" sz="3200" dirty="0">
              <a:solidFill>
                <a:srgbClr val="0D0D0D"/>
              </a:solidFill>
              <a:latin typeface="Arial" charset="0"/>
            </a:endParaRPr>
          </a:p>
          <a:p>
            <a:pPr marL="914400" lvl="1" indent="-457200">
              <a:spcBef>
                <a:spcPct val="20000"/>
              </a:spcBef>
            </a:pPr>
            <a:endParaRPr lang="en-US" sz="3200" dirty="0">
              <a:solidFill>
                <a:schemeClr val="bg1"/>
              </a:solidFill>
              <a:latin typeface="Arial" charset="0"/>
            </a:endParaRPr>
          </a:p>
        </p:txBody>
      </p:sp>
      <p:sp>
        <p:nvSpPr>
          <p:cNvPr id="4" name="TextBox 3"/>
          <p:cNvSpPr txBox="1"/>
          <p:nvPr/>
        </p:nvSpPr>
        <p:spPr>
          <a:xfrm>
            <a:off x="0" y="5025977"/>
            <a:ext cx="9144000" cy="954107"/>
          </a:xfrm>
          <a:prstGeom prst="rect">
            <a:avLst/>
          </a:prstGeom>
          <a:solidFill>
            <a:schemeClr val="bg1">
              <a:alpha val="65000"/>
            </a:schemeClr>
          </a:solidFill>
          <a:effectLst>
            <a:outerShdw blurRad="50800" dist="38100" dir="2700000" algn="tl" rotWithShape="0">
              <a:prstClr val="black">
                <a:alpha val="40000"/>
              </a:prstClr>
            </a:outerShdw>
          </a:effectLst>
        </p:spPr>
        <p:txBody>
          <a:bodyPr wrap="square" rtlCol="0">
            <a:spAutoFit/>
          </a:bodyPr>
          <a:lstStyle/>
          <a:p>
            <a:pPr marL="0" lvl="1" algn="ctr"/>
            <a:endParaRPr lang="en-US" sz="1200" dirty="0" smtClean="0">
              <a:latin typeface="Arial" charset="0"/>
            </a:endParaRPr>
          </a:p>
          <a:p>
            <a:pPr marL="0" lvl="1" algn="ctr"/>
            <a:r>
              <a:rPr lang="en-US" sz="3200" dirty="0" smtClean="0">
                <a:latin typeface="Arial" charset="0"/>
              </a:rPr>
              <a:t>Write Down Your Goals In Detail</a:t>
            </a:r>
          </a:p>
          <a:p>
            <a:pPr marL="0" lvl="1" algn="ctr"/>
            <a:endParaRPr lang="en-US" sz="1200" dirty="0">
              <a:latin typeface="Arial" charset="0"/>
            </a:endParaRPr>
          </a:p>
        </p:txBody>
      </p:sp>
    </p:spTree>
    <p:extLst>
      <p:ext uri="{BB962C8B-B14F-4D97-AF65-F5344CB8AC3E}">
        <p14:creationId xmlns:p14="http://schemas.microsoft.com/office/powerpoint/2010/main" val="2373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9"/>
          <p:cNvSpPr>
            <a:spLocks noGrp="1" noChangeArrowheads="1"/>
          </p:cNvSpPr>
          <p:nvPr>
            <p:ph idx="1"/>
          </p:nvPr>
        </p:nvSpPr>
        <p:spPr>
          <a:xfrm>
            <a:off x="57729" y="1198083"/>
            <a:ext cx="9051636" cy="1983521"/>
          </a:xfrm>
          <a:solidFill>
            <a:schemeClr val="bg1">
              <a:alpha val="32000"/>
            </a:schemeClr>
          </a:solidFill>
          <a:effectLst>
            <a:glow rad="101600">
              <a:schemeClr val="bg1">
                <a:alpha val="75000"/>
              </a:schemeClr>
            </a:glow>
          </a:effectLst>
        </p:spPr>
        <p:txBody>
          <a:bodyPr>
            <a:normAutofit/>
          </a:bodyPr>
          <a:lstStyle/>
          <a:p>
            <a:pPr algn="ctr" eaLnBrk="1" hangingPunct="1">
              <a:buFontTx/>
              <a:buNone/>
            </a:pPr>
            <a:r>
              <a:rPr lang="en-US" sz="2800" dirty="0" smtClean="0">
                <a:solidFill>
                  <a:srgbClr val="0D0D0D"/>
                </a:solidFill>
                <a:latin typeface="Arial" charset="0"/>
              </a:rPr>
              <a:t>   Writing Down Your Goals Creates A Road Map For What You Want Out Of Life!</a:t>
            </a:r>
          </a:p>
          <a:p>
            <a:pPr algn="ctr" eaLnBrk="1" hangingPunct="1">
              <a:buFontTx/>
              <a:buNone/>
            </a:pPr>
            <a:endParaRPr lang="en-US" sz="2800" dirty="0">
              <a:solidFill>
                <a:srgbClr val="FF6600"/>
              </a:solidFill>
              <a:latin typeface="Arial" charset="0"/>
            </a:endParaRPr>
          </a:p>
          <a:p>
            <a:pPr lvl="1" eaLnBrk="1" hangingPunct="1"/>
            <a:endParaRPr lang="en-US" sz="2800" dirty="0">
              <a:solidFill>
                <a:srgbClr val="3366FF"/>
              </a:solidFill>
              <a:latin typeface="Times New Roman" charset="0"/>
            </a:endParaRPr>
          </a:p>
        </p:txBody>
      </p:sp>
      <p:pic>
        <p:nvPicPr>
          <p:cNvPr id="3" name="Picture 2"/>
          <p:cNvPicPr>
            <a:picLocks noChangeAspect="1"/>
          </p:cNvPicPr>
          <p:nvPr/>
        </p:nvPicPr>
        <p:blipFill>
          <a:blip r:embed="rId2"/>
          <a:stretch>
            <a:fillRect/>
          </a:stretch>
        </p:blipFill>
        <p:spPr>
          <a:xfrm>
            <a:off x="1154545" y="2642808"/>
            <a:ext cx="6373091" cy="3430103"/>
          </a:xfrm>
          <a:prstGeom prst="rect">
            <a:avLst/>
          </a:prstGeom>
        </p:spPr>
      </p:pic>
    </p:spTree>
    <p:extLst>
      <p:ext uri="{BB962C8B-B14F-4D97-AF65-F5344CB8AC3E}">
        <p14:creationId xmlns:p14="http://schemas.microsoft.com/office/powerpoint/2010/main" val="2828109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01255" y="1022928"/>
            <a:ext cx="7772400" cy="1143000"/>
          </a:xfrm>
          <a:noFill/>
        </p:spPr>
        <p:txBody>
          <a:bodyPr>
            <a:normAutofit/>
          </a:bodyPr>
          <a:lstStyle/>
          <a:p>
            <a:pPr algn="ctr" eaLnBrk="1" hangingPunct="1"/>
            <a:r>
              <a:rPr lang="en-US" sz="3600" b="1" dirty="0">
                <a:solidFill>
                  <a:srgbClr val="FF6600"/>
                </a:solidFill>
                <a:latin typeface="Arial" charset="0"/>
              </a:rPr>
              <a:t>3 Areas of </a:t>
            </a:r>
            <a:r>
              <a:rPr lang="en-US" sz="3600" b="1" dirty="0" smtClean="0">
                <a:solidFill>
                  <a:srgbClr val="FF6600"/>
                </a:solidFill>
                <a:latin typeface="Arial" charset="0"/>
              </a:rPr>
              <a:t>Life To Set Goals In</a:t>
            </a:r>
            <a:endParaRPr lang="en-US" sz="3600" b="1" dirty="0">
              <a:solidFill>
                <a:srgbClr val="FF6600"/>
              </a:solidFill>
              <a:latin typeface="Arial" charset="0"/>
            </a:endParaRPr>
          </a:p>
        </p:txBody>
      </p:sp>
      <p:sp>
        <p:nvSpPr>
          <p:cNvPr id="10243" name="Rectangle 3"/>
          <p:cNvSpPr>
            <a:spLocks noGrp="1" noChangeArrowheads="1"/>
          </p:cNvSpPr>
          <p:nvPr>
            <p:ph idx="1"/>
          </p:nvPr>
        </p:nvSpPr>
        <p:spPr>
          <a:xfrm>
            <a:off x="4860637" y="2697019"/>
            <a:ext cx="2736273" cy="2514600"/>
          </a:xfrm>
        </p:spPr>
        <p:txBody>
          <a:bodyPr/>
          <a:lstStyle/>
          <a:p>
            <a:pPr marL="609600" indent="-609600" eaLnBrk="1" hangingPunct="1">
              <a:lnSpc>
                <a:spcPct val="105000"/>
              </a:lnSpc>
              <a:buClr>
                <a:srgbClr val="FF6600"/>
              </a:buClr>
              <a:buFontTx/>
              <a:buAutoNum type="arabicPeriod"/>
            </a:pPr>
            <a:r>
              <a:rPr lang="en-US" sz="2800" dirty="0">
                <a:solidFill>
                  <a:schemeClr val="tx1">
                    <a:lumMod val="95000"/>
                    <a:lumOff val="5000"/>
                  </a:schemeClr>
                </a:solidFill>
                <a:latin typeface="Arial" charset="0"/>
              </a:rPr>
              <a:t>Personal </a:t>
            </a:r>
          </a:p>
          <a:p>
            <a:pPr marL="609600" indent="-609600" eaLnBrk="1" hangingPunct="1">
              <a:lnSpc>
                <a:spcPct val="105000"/>
              </a:lnSpc>
              <a:buClr>
                <a:srgbClr val="FF6600"/>
              </a:buClr>
              <a:buFontTx/>
              <a:buAutoNum type="arabicPeriod"/>
            </a:pPr>
            <a:r>
              <a:rPr lang="en-US" sz="2800" dirty="0">
                <a:solidFill>
                  <a:schemeClr val="tx1">
                    <a:lumMod val="95000"/>
                    <a:lumOff val="5000"/>
                  </a:schemeClr>
                </a:solidFill>
                <a:latin typeface="Arial" charset="0"/>
              </a:rPr>
              <a:t>Family </a:t>
            </a:r>
          </a:p>
          <a:p>
            <a:pPr marL="609600" indent="-609600" eaLnBrk="1" hangingPunct="1">
              <a:lnSpc>
                <a:spcPct val="105000"/>
              </a:lnSpc>
              <a:buClr>
                <a:srgbClr val="FF6600"/>
              </a:buClr>
              <a:buFontTx/>
              <a:buAutoNum type="arabicPeriod"/>
            </a:pPr>
            <a:r>
              <a:rPr lang="en-US" sz="2800" dirty="0">
                <a:solidFill>
                  <a:schemeClr val="tx1">
                    <a:lumMod val="95000"/>
                    <a:lumOff val="5000"/>
                  </a:schemeClr>
                </a:solidFill>
                <a:latin typeface="Arial" charset="0"/>
              </a:rPr>
              <a:t>Career </a:t>
            </a:r>
          </a:p>
          <a:p>
            <a:pPr marL="609600" indent="-609600" eaLnBrk="1" hangingPunct="1">
              <a:lnSpc>
                <a:spcPct val="105000"/>
              </a:lnSpc>
              <a:buFontTx/>
              <a:buAutoNum type="arabicPeriod"/>
            </a:pPr>
            <a:endParaRPr lang="en-US" sz="2800" dirty="0">
              <a:latin typeface="Arial" charset="0"/>
            </a:endParaRPr>
          </a:p>
          <a:p>
            <a:pPr marL="609600" indent="-609600" eaLnBrk="1" hangingPunct="1">
              <a:lnSpc>
                <a:spcPct val="105000"/>
              </a:lnSpc>
              <a:buFontTx/>
              <a:buAutoNum type="arabicPeriod"/>
            </a:pPr>
            <a:endParaRPr lang="en-US" sz="2400" dirty="0">
              <a:latin typeface="Arial" charset="0"/>
            </a:endParaRPr>
          </a:p>
        </p:txBody>
      </p:sp>
      <p:pic>
        <p:nvPicPr>
          <p:cNvPr id="3" name="Picture 2"/>
          <p:cNvPicPr>
            <a:picLocks noChangeAspect="1"/>
          </p:cNvPicPr>
          <p:nvPr/>
        </p:nvPicPr>
        <p:blipFill>
          <a:blip r:embed="rId2"/>
          <a:stretch>
            <a:fillRect/>
          </a:stretch>
        </p:blipFill>
        <p:spPr>
          <a:xfrm>
            <a:off x="670792" y="2165928"/>
            <a:ext cx="3492500" cy="3492500"/>
          </a:xfrm>
          <a:prstGeom prst="rect">
            <a:avLst/>
          </a:prstGeom>
        </p:spPr>
      </p:pic>
    </p:spTree>
    <p:extLst>
      <p:ext uri="{BB962C8B-B14F-4D97-AF65-F5344CB8AC3E}">
        <p14:creationId xmlns:p14="http://schemas.microsoft.com/office/powerpoint/2010/main" val="2960793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9146" r="15746" b="1843"/>
          <a:stretch/>
        </p:blipFill>
        <p:spPr>
          <a:xfrm>
            <a:off x="0" y="80815"/>
            <a:ext cx="3798455" cy="6765636"/>
          </a:xfrm>
          <a:prstGeom prst="rect">
            <a:avLst/>
          </a:prstGeom>
        </p:spPr>
      </p:pic>
      <p:sp>
        <p:nvSpPr>
          <p:cNvPr id="4" name="Rectangle 3"/>
          <p:cNvSpPr/>
          <p:nvPr/>
        </p:nvSpPr>
        <p:spPr>
          <a:xfrm>
            <a:off x="3682998" y="0"/>
            <a:ext cx="196272" cy="685800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66" name="Rectangle 1026"/>
          <p:cNvSpPr>
            <a:spLocks noGrp="1" noChangeArrowheads="1"/>
          </p:cNvSpPr>
          <p:nvPr>
            <p:ph type="title"/>
          </p:nvPr>
        </p:nvSpPr>
        <p:spPr>
          <a:xfrm>
            <a:off x="4006272" y="3665678"/>
            <a:ext cx="4710547" cy="1143000"/>
          </a:xfrm>
          <a:noFill/>
        </p:spPr>
        <p:txBody>
          <a:bodyPr>
            <a:normAutofit fontScale="90000"/>
          </a:bodyPr>
          <a:lstStyle/>
          <a:p>
            <a:pPr algn="ctr" eaLnBrk="1" hangingPunct="1"/>
            <a:r>
              <a:rPr lang="en-US" sz="3100" dirty="0">
                <a:solidFill>
                  <a:schemeClr val="tx1">
                    <a:lumMod val="95000"/>
                    <a:lumOff val="5000"/>
                  </a:schemeClr>
                </a:solidFill>
                <a:latin typeface="Arial" charset="0"/>
              </a:rPr>
              <a:t>Every time you hit the snooze button you are saying NO to your energy and your goals and YES to someone </a:t>
            </a:r>
            <a:r>
              <a:rPr lang="en-US" sz="3100" dirty="0" smtClean="0">
                <a:solidFill>
                  <a:schemeClr val="tx1">
                    <a:lumMod val="95000"/>
                    <a:lumOff val="5000"/>
                  </a:schemeClr>
                </a:solidFill>
                <a:latin typeface="Arial" charset="0"/>
              </a:rPr>
              <a:t>else’s</a:t>
            </a:r>
            <a:r>
              <a:rPr lang="en-US" sz="3100" dirty="0">
                <a:solidFill>
                  <a:schemeClr val="tx1">
                    <a:lumMod val="95000"/>
                    <a:lumOff val="5000"/>
                  </a:schemeClr>
                </a:solidFill>
                <a:latin typeface="Arial" charset="0"/>
              </a:rPr>
              <a:t>!!! </a:t>
            </a:r>
            <a:br>
              <a:rPr lang="en-US" sz="3100" dirty="0">
                <a:solidFill>
                  <a:schemeClr val="tx1">
                    <a:lumMod val="95000"/>
                    <a:lumOff val="5000"/>
                  </a:schemeClr>
                </a:solidFill>
                <a:latin typeface="Arial" charset="0"/>
              </a:rPr>
            </a:br>
            <a:r>
              <a:rPr lang="en-US" sz="3100" dirty="0">
                <a:solidFill>
                  <a:schemeClr val="tx1">
                    <a:lumMod val="95000"/>
                    <a:lumOff val="5000"/>
                  </a:schemeClr>
                </a:solidFill>
                <a:latin typeface="Arial" charset="0"/>
              </a:rPr>
              <a:t/>
            </a:r>
            <a:br>
              <a:rPr lang="en-US" sz="3100" dirty="0">
                <a:solidFill>
                  <a:schemeClr val="tx1">
                    <a:lumMod val="95000"/>
                    <a:lumOff val="5000"/>
                  </a:schemeClr>
                </a:solidFill>
                <a:latin typeface="Arial" charset="0"/>
              </a:rPr>
            </a:br>
            <a:r>
              <a:rPr lang="en-US" sz="3600" i="1" dirty="0" smtClean="0">
                <a:solidFill>
                  <a:srgbClr val="FF6600"/>
                </a:solidFill>
              </a:rPr>
              <a:t>The </a:t>
            </a:r>
            <a:r>
              <a:rPr lang="en-US" sz="3600" i="1" dirty="0">
                <a:solidFill>
                  <a:srgbClr val="FF6600"/>
                </a:solidFill>
              </a:rPr>
              <a:t>early bird gets the worm!</a:t>
            </a:r>
          </a:p>
        </p:txBody>
      </p:sp>
      <p:sp>
        <p:nvSpPr>
          <p:cNvPr id="11267" name="Rectangle 1028"/>
          <p:cNvSpPr>
            <a:spLocks noChangeArrowheads="1"/>
          </p:cNvSpPr>
          <p:nvPr/>
        </p:nvSpPr>
        <p:spPr bwMode="auto">
          <a:xfrm>
            <a:off x="4006272" y="1200608"/>
            <a:ext cx="437572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800" i="1" dirty="0" smtClean="0">
                <a:solidFill>
                  <a:srgbClr val="FF6600"/>
                </a:solidFill>
                <a:latin typeface="Arial Black"/>
                <a:cs typeface="Arial Black"/>
              </a:rPr>
              <a:t>2. </a:t>
            </a:r>
            <a:r>
              <a:rPr lang="en-US" sz="4000" dirty="0" smtClean="0">
                <a:solidFill>
                  <a:srgbClr val="0D0D0D"/>
                </a:solidFill>
                <a:latin typeface="Arial" charset="0"/>
              </a:rPr>
              <a:t>Get Up Early!</a:t>
            </a:r>
            <a:endParaRPr lang="en-US" sz="4000" dirty="0">
              <a:solidFill>
                <a:srgbClr val="0D0D0D"/>
              </a:solidFill>
              <a:latin typeface="Arial" charset="0"/>
            </a:endParaRPr>
          </a:p>
        </p:txBody>
      </p:sp>
      <p:sp>
        <p:nvSpPr>
          <p:cNvPr id="6" name="Rectangle 5"/>
          <p:cNvSpPr/>
          <p:nvPr/>
        </p:nvSpPr>
        <p:spPr>
          <a:xfrm>
            <a:off x="3798455" y="588818"/>
            <a:ext cx="4918364" cy="611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087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a:xfrm>
            <a:off x="609600" y="923636"/>
            <a:ext cx="7772400" cy="1027548"/>
          </a:xfrm>
          <a:noFill/>
          <a:effectLst/>
        </p:spPr>
        <p:txBody>
          <a:bodyPr/>
          <a:lstStyle/>
          <a:p>
            <a:pPr algn="ctr" eaLnBrk="1" hangingPunct="1"/>
            <a:r>
              <a:rPr lang="en-US" sz="3200" dirty="0">
                <a:solidFill>
                  <a:srgbClr val="FF6600"/>
                </a:solidFill>
                <a:latin typeface="Arial" charset="0"/>
              </a:rPr>
              <a:t>Your </a:t>
            </a:r>
            <a:r>
              <a:rPr lang="en-US" sz="3200" dirty="0" smtClean="0">
                <a:solidFill>
                  <a:srgbClr val="FF6600"/>
                </a:solidFill>
                <a:latin typeface="Arial" charset="0"/>
              </a:rPr>
              <a:t>Energy Charging Hour!</a:t>
            </a:r>
            <a:endParaRPr lang="en-US" sz="3200" dirty="0">
              <a:solidFill>
                <a:srgbClr val="FF6600"/>
              </a:solidFill>
              <a:latin typeface="Arial" charset="0"/>
            </a:endParaRPr>
          </a:p>
        </p:txBody>
      </p:sp>
      <p:sp>
        <p:nvSpPr>
          <p:cNvPr id="12291" name="Rectangle 1029"/>
          <p:cNvSpPr>
            <a:spLocks noGrp="1" noChangeArrowheads="1"/>
          </p:cNvSpPr>
          <p:nvPr>
            <p:ph idx="1"/>
          </p:nvPr>
        </p:nvSpPr>
        <p:spPr>
          <a:xfrm>
            <a:off x="357908" y="1962731"/>
            <a:ext cx="8485909" cy="3325088"/>
          </a:xfrm>
          <a:noFill/>
        </p:spPr>
        <p:txBody>
          <a:bodyPr>
            <a:normAutofit/>
          </a:bodyPr>
          <a:lstStyle/>
          <a:p>
            <a:pPr marL="609600" indent="-609600" eaLnBrk="1" hangingPunct="1">
              <a:lnSpc>
                <a:spcPct val="90000"/>
              </a:lnSpc>
              <a:buClr>
                <a:srgbClr val="FF6600"/>
              </a:buClr>
              <a:buFontTx/>
              <a:buAutoNum type="arabicPeriod"/>
            </a:pPr>
            <a:r>
              <a:rPr lang="en-US" sz="2600" dirty="0" smtClean="0">
                <a:latin typeface="Arial" charset="0"/>
              </a:rPr>
              <a:t>Read / Listen To Something Inspirational/ Motivating </a:t>
            </a:r>
          </a:p>
          <a:p>
            <a:pPr marL="609600" indent="-609600" eaLnBrk="1" hangingPunct="1">
              <a:lnSpc>
                <a:spcPct val="90000"/>
              </a:lnSpc>
              <a:buClr>
                <a:srgbClr val="FF6600"/>
              </a:buClr>
              <a:buFontTx/>
              <a:buAutoNum type="arabicPeriod"/>
            </a:pPr>
            <a:r>
              <a:rPr lang="en-US" sz="2600" dirty="0" smtClean="0">
                <a:latin typeface="Arial" charset="0"/>
              </a:rPr>
              <a:t>Journaling</a:t>
            </a:r>
          </a:p>
          <a:p>
            <a:pPr marL="609600" indent="-609600" eaLnBrk="1" hangingPunct="1">
              <a:lnSpc>
                <a:spcPct val="90000"/>
              </a:lnSpc>
              <a:buClr>
                <a:srgbClr val="FF6600"/>
              </a:buClr>
              <a:buFontTx/>
              <a:buAutoNum type="arabicPeriod"/>
            </a:pPr>
            <a:r>
              <a:rPr lang="en-US" sz="2600" dirty="0" smtClean="0">
                <a:latin typeface="Arial" charset="0"/>
              </a:rPr>
              <a:t>Meditate/Pray (Look At Vision Board)</a:t>
            </a:r>
          </a:p>
          <a:p>
            <a:pPr marL="609600" indent="-609600" eaLnBrk="1" hangingPunct="1">
              <a:lnSpc>
                <a:spcPct val="90000"/>
              </a:lnSpc>
              <a:buClr>
                <a:srgbClr val="FF6600"/>
              </a:buClr>
              <a:buFontTx/>
              <a:buAutoNum type="arabicPeriod"/>
            </a:pPr>
            <a:r>
              <a:rPr lang="en-US" sz="2600" dirty="0" smtClean="0">
                <a:latin typeface="Arial" charset="0"/>
              </a:rPr>
              <a:t>Success Statements/Affirmations</a:t>
            </a:r>
          </a:p>
          <a:p>
            <a:pPr marL="609600" indent="-609600" eaLnBrk="1" hangingPunct="1">
              <a:lnSpc>
                <a:spcPct val="90000"/>
              </a:lnSpc>
              <a:buClr>
                <a:srgbClr val="FF6600"/>
              </a:buClr>
              <a:buFontTx/>
              <a:buAutoNum type="arabicPeriod"/>
            </a:pPr>
            <a:r>
              <a:rPr lang="en-US" sz="2600" dirty="0" smtClean="0">
                <a:latin typeface="Arial" charset="0"/>
              </a:rPr>
              <a:t>Spend Time In Nature</a:t>
            </a:r>
          </a:p>
          <a:p>
            <a:pPr marL="609600" indent="-609600" eaLnBrk="1" hangingPunct="1">
              <a:lnSpc>
                <a:spcPct val="90000"/>
              </a:lnSpc>
              <a:buClr>
                <a:srgbClr val="FF6600"/>
              </a:buClr>
              <a:buFontTx/>
              <a:buAutoNum type="arabicPeriod"/>
            </a:pPr>
            <a:r>
              <a:rPr lang="en-US" sz="2600" dirty="0" smtClean="0">
                <a:latin typeface="Arial" charset="0"/>
              </a:rPr>
              <a:t>Visualize / Vision Board</a:t>
            </a:r>
          </a:p>
          <a:p>
            <a:pPr marL="609600" indent="-609600" eaLnBrk="1" hangingPunct="1">
              <a:lnSpc>
                <a:spcPct val="90000"/>
              </a:lnSpc>
              <a:buClr>
                <a:srgbClr val="FF6600"/>
              </a:buClr>
              <a:buFontTx/>
              <a:buAutoNum type="arabicPeriod"/>
            </a:pPr>
            <a:r>
              <a:rPr lang="en-US" sz="2600" dirty="0" smtClean="0">
                <a:latin typeface="Arial" charset="0"/>
              </a:rPr>
              <a:t>Personal Philosophy / Goals</a:t>
            </a:r>
            <a:endParaRPr lang="en-US" sz="2600" dirty="0">
              <a:latin typeface="Arial" charset="0"/>
            </a:endParaRPr>
          </a:p>
        </p:txBody>
      </p:sp>
    </p:spTree>
    <p:extLst>
      <p:ext uri="{BB962C8B-B14F-4D97-AF65-F5344CB8AC3E}">
        <p14:creationId xmlns:p14="http://schemas.microsoft.com/office/powerpoint/2010/main" val="3340893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Power Talk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 Talks.thmx</Template>
  <TotalTime>6697</TotalTime>
  <Words>1323</Words>
  <Application>Microsoft Macintosh PowerPoint</Application>
  <PresentationFormat>On-screen Show (4:3)</PresentationFormat>
  <Paragraphs>171</Paragraphs>
  <Slides>38</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Power Talks</vt:lpstr>
      <vt:lpstr>Paint.Picture</vt:lpstr>
      <vt:lpstr>PowerPoint Presentation</vt:lpstr>
      <vt:lpstr>PowerPoint Presentation</vt:lpstr>
      <vt:lpstr>PowerPoint Presentation</vt:lpstr>
      <vt:lpstr>PowerPoint Presentation</vt:lpstr>
      <vt:lpstr>PowerPoint Presentation</vt:lpstr>
      <vt:lpstr>PowerPoint Presentation</vt:lpstr>
      <vt:lpstr>3 Areas of Life To Set Goals In</vt:lpstr>
      <vt:lpstr>Every time you hit the snooze button you are saying NO to your energy and your goals and YES to someone else’s!!!   The early bird gets the worm!</vt:lpstr>
      <vt:lpstr>Your Energy Charging Hour!</vt:lpstr>
      <vt:lpstr>Go to bed by 11pm!</vt:lpstr>
      <vt:lpstr>PowerPoint Presentation</vt:lpstr>
      <vt:lpstr> 3. </vt:lpstr>
      <vt:lpstr>PowerPoint Presentation</vt:lpstr>
      <vt:lpstr>PowerPoint Presentation</vt:lpstr>
      <vt:lpstr>PowerPoint Presentation</vt:lpstr>
      <vt:lpstr>PowerPoint Presentation</vt:lpstr>
      <vt:lpstr> 4. </vt:lpstr>
      <vt:lpstr>MEASUREMENT MARKERS &amp; REFLECTION  Review Your Goals And See If You Are On Track With Meeting Them On A Regular Basis.  You Need To Hold Yourself Accountable For Making Progress, Learning From Mistakes, And Staying Focused On The Desired Outcome.</vt:lpstr>
      <vt:lpstr>5.  </vt:lpstr>
      <vt:lpstr>Prolonged stress not only decreases energy but also also leads to diabetes, hypertension, &amp; high cholesterol.</vt:lpstr>
      <vt:lpstr>PowerPoint Presentation</vt:lpstr>
      <vt:lpstr>The Things That Get Scheduled Are The Things  That Get Done!</vt:lpstr>
      <vt:lpstr>  Link everything that you do to your goals…to your VISION!  Everyday should be a platform to work towards your GOALS!</vt:lpstr>
      <vt:lpstr>Success Is Created By The Consistent Practicing Of Simple Fundamentals</vt:lpstr>
      <vt:lpstr>Get Guidance &amp;  Accountability Partners!</vt:lpstr>
      <vt:lpstr>You Are More Likely To Become Similar To The  6 People You Are With The Most!  Choose To Only Spend Time With Positive Like Minded People!</vt:lpstr>
      <vt:lpstr>Write Down Your  Top 5 Goals On A Note Card &amp; Read Them Consistently!</vt:lpstr>
      <vt:lpstr>Awareness 4 Choice4    Action4 Results  IT TAKES 14 DAYS TO CREATE A HABIT</vt:lpstr>
      <vt:lpstr>Stop Waiting For Tomorrow  Start Living Your Life To Its Fullest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 Van</dc:creator>
  <cp:lastModifiedBy>Che Van</cp:lastModifiedBy>
  <cp:revision>179</cp:revision>
  <dcterms:created xsi:type="dcterms:W3CDTF">2012-12-26T19:51:32Z</dcterms:created>
  <dcterms:modified xsi:type="dcterms:W3CDTF">2015-11-22T20:14:15Z</dcterms:modified>
</cp:coreProperties>
</file>