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5" r:id="rId4"/>
    <p:sldMasterId id="2147483756" r:id="rId5"/>
    <p:sldMasterId id="2147483729" r:id="rId6"/>
    <p:sldMasterId id="2147483754" r:id="rId7"/>
  </p:sldMasterIdLst>
  <p:notesMasterIdLst>
    <p:notesMasterId r:id="rId48"/>
  </p:notesMasterIdLst>
  <p:handoutMasterIdLst>
    <p:handoutMasterId r:id="rId49"/>
  </p:handoutMasterIdLst>
  <p:sldIdLst>
    <p:sldId id="343" r:id="rId8"/>
    <p:sldId id="358" r:id="rId9"/>
    <p:sldId id="336" r:id="rId10"/>
    <p:sldId id="362" r:id="rId11"/>
    <p:sldId id="460" r:id="rId12"/>
    <p:sldId id="461" r:id="rId13"/>
    <p:sldId id="462" r:id="rId14"/>
    <p:sldId id="465" r:id="rId15"/>
    <p:sldId id="463" r:id="rId16"/>
    <p:sldId id="464" r:id="rId17"/>
    <p:sldId id="466" r:id="rId18"/>
    <p:sldId id="467" r:id="rId19"/>
    <p:sldId id="468" r:id="rId20"/>
    <p:sldId id="459" r:id="rId21"/>
    <p:sldId id="359" r:id="rId22"/>
    <p:sldId id="364" r:id="rId23"/>
    <p:sldId id="470" r:id="rId24"/>
    <p:sldId id="469" r:id="rId25"/>
    <p:sldId id="478" r:id="rId26"/>
    <p:sldId id="472" r:id="rId27"/>
    <p:sldId id="471" r:id="rId28"/>
    <p:sldId id="473" r:id="rId29"/>
    <p:sldId id="480" r:id="rId30"/>
    <p:sldId id="481" r:id="rId31"/>
    <p:sldId id="482" r:id="rId32"/>
    <p:sldId id="475" r:id="rId33"/>
    <p:sldId id="476" r:id="rId34"/>
    <p:sldId id="489" r:id="rId35"/>
    <p:sldId id="484" r:id="rId36"/>
    <p:sldId id="485" r:id="rId37"/>
    <p:sldId id="486" r:id="rId38"/>
    <p:sldId id="487" r:id="rId39"/>
    <p:sldId id="477" r:id="rId40"/>
    <p:sldId id="483" r:id="rId41"/>
    <p:sldId id="488" r:id="rId42"/>
    <p:sldId id="447" r:id="rId43"/>
    <p:sldId id="361" r:id="rId44"/>
    <p:sldId id="479" r:id="rId45"/>
    <p:sldId id="379" r:id="rId46"/>
    <p:sldId id="285" r:id="rId47"/>
  </p:sldIdLst>
  <p:sldSz cx="9144000" cy="5143500" type="screen16x9"/>
  <p:notesSz cx="9601200" cy="7315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0">
          <p15:clr>
            <a:srgbClr val="A4A3A4"/>
          </p15:clr>
        </p15:guide>
        <p15:guide id="2" orient="horz" pos="2869">
          <p15:clr>
            <a:srgbClr val="A4A3A4"/>
          </p15:clr>
        </p15:guide>
        <p15:guide id="3" pos="5565">
          <p15:clr>
            <a:srgbClr val="A4A3A4"/>
          </p15:clr>
        </p15:guide>
        <p15:guide id="4" pos="12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05"/>
    <a:srgbClr val="BF311A"/>
    <a:srgbClr val="AB3225"/>
    <a:srgbClr val="888B8D"/>
    <a:srgbClr val="A90E13"/>
    <a:srgbClr val="75787B"/>
    <a:srgbClr val="858989"/>
    <a:srgbClr val="AF2626"/>
    <a:srgbClr val="FFD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32" autoAdjust="0"/>
    <p:restoredTop sz="86078" autoAdjust="0"/>
  </p:normalViewPr>
  <p:slideViewPr>
    <p:cSldViewPr snapToGrid="0">
      <p:cViewPr varScale="1">
        <p:scale>
          <a:sx n="93" d="100"/>
          <a:sy n="93" d="100"/>
        </p:scale>
        <p:origin x="1378" y="67"/>
      </p:cViewPr>
      <p:guideLst>
        <p:guide orient="horz" pos="610"/>
        <p:guide orient="horz" pos="2869"/>
        <p:guide pos="5565"/>
        <p:guide pos="125"/>
      </p:guideLst>
    </p:cSldViewPr>
  </p:slideViewPr>
  <p:outlineViewPr>
    <p:cViewPr>
      <p:scale>
        <a:sx n="33" d="100"/>
        <a:sy n="33" d="100"/>
      </p:scale>
      <p:origin x="0" y="-1938"/>
    </p:cViewPr>
  </p:outlineViewPr>
  <p:notesTextViewPr>
    <p:cViewPr>
      <p:scale>
        <a:sx n="85" d="100"/>
        <a:sy n="85" d="100"/>
      </p:scale>
      <p:origin x="0" y="0"/>
    </p:cViewPr>
  </p:notesTextViewPr>
  <p:sorterViewPr>
    <p:cViewPr>
      <p:scale>
        <a:sx n="80" d="100"/>
        <a:sy n="80" d="100"/>
      </p:scale>
      <p:origin x="0" y="-7016"/>
    </p:cViewPr>
  </p:sorterViewPr>
  <p:notesViewPr>
    <p:cSldViewPr snapToGrid="0">
      <p:cViewPr varScale="1">
        <p:scale>
          <a:sx n="48" d="100"/>
          <a:sy n="48" d="100"/>
        </p:scale>
        <p:origin x="2676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8458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1D1C2FBD-3EB7-EE4C-94EC-C4ACF17A2CA8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8458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5692A97E-7D5E-5745-8EC4-C7223A17C9F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64075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458" y="0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C594B73-DE1C-424B-A858-C020905C54EA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549275"/>
            <a:ext cx="48768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0" y="3474720"/>
            <a:ext cx="7680960" cy="32918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458" y="6948171"/>
            <a:ext cx="4160520" cy="3657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A0F65BC-F8FC-D949-A46A-670B160F30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13564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936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It’s not specific to fishing or entertaining. Integrated graphics into windshield.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028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83306">
              <a:defRPr/>
            </a:pPr>
            <a:r>
              <a:rPr lang="en-US" sz="1300" dirty="0"/>
              <a:t>Layout remains similar to 23 Vantage</a:t>
            </a:r>
          </a:p>
          <a:p>
            <a:pPr defTabSz="483306">
              <a:defRPr/>
            </a:pPr>
            <a:r>
              <a:rPr lang="en-US" sz="1300" dirty="0"/>
              <a:t>More broadly capable than the 230 Vantage ever was. </a:t>
            </a:r>
          </a:p>
          <a:p>
            <a:pPr defTabSz="483306">
              <a:defRPr/>
            </a:pPr>
            <a:r>
              <a:rPr lang="en-US" sz="1300" dirty="0"/>
              <a:t>230 was very capable, but this boat doesn’t just give the perception, but it is, with flare, deeper with sheer line gives perception of a larger hull that is capable and safe. </a:t>
            </a:r>
          </a:p>
          <a:p>
            <a:r>
              <a:rPr lang="en-US" sz="1300" dirty="0"/>
              <a:t>Tells the story of a tougher, but more elegant, for those who want to do it all. </a:t>
            </a:r>
          </a:p>
          <a:p>
            <a:pPr marL="302066" indent="-302066">
              <a:buFont typeface="Arial" panose="020B0604020202020204" pitchFamily="34" charset="0"/>
              <a:buChar char="•"/>
            </a:pPr>
            <a:endParaRPr lang="en-US" dirty="0"/>
          </a:p>
          <a:p>
            <a:pPr marL="302066" indent="-302066">
              <a:buFont typeface="Arial" panose="020B0604020202020204" pitchFamily="34" charset="0"/>
              <a:buChar char="•"/>
            </a:pPr>
            <a:endParaRPr lang="en-US" dirty="0"/>
          </a:p>
          <a:p>
            <a:pPr defTabSz="483306">
              <a:defRPr/>
            </a:pPr>
            <a:endParaRPr lang="en-US" sz="1300" dirty="0"/>
          </a:p>
          <a:p>
            <a:pPr defTabSz="483306">
              <a:defRPr/>
            </a:pPr>
            <a:endParaRPr lang="en-US" sz="1300" dirty="0"/>
          </a:p>
          <a:p>
            <a:pPr defTabSz="483306">
              <a:defRPr/>
            </a:pPr>
            <a:endParaRPr lang="en-US" sz="1300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236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256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Although the bow is pointed, we did not loose seating area space. In fact we gained it by moving the windlass forward, allowing us to have a full seat on center line and insulated storage underneath that see.</a:t>
            </a:r>
          </a:p>
          <a:p>
            <a:pPr defTabSz="483306">
              <a:defRPr/>
            </a:pPr>
            <a:r>
              <a:rPr lang="en-US" dirty="0"/>
              <a:t>Promotes multi-use vs. previous version.</a:t>
            </a:r>
          </a:p>
          <a:p>
            <a:pPr defTabSz="483306">
              <a:defRPr/>
            </a:pPr>
            <a:r>
              <a:rPr lang="en-US" dirty="0"/>
              <a:t>New styling, accent piping, contract in upholstery. </a:t>
            </a:r>
            <a:r>
              <a:rPr lang="en-US" dirty="0" err="1"/>
              <a:t>Intergrated</a:t>
            </a:r>
            <a:r>
              <a:rPr lang="en-US" dirty="0"/>
              <a:t> storage, USB charging, cupholders, etc. 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317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Having ladder deployed with anchor windlass works now. Moved ladder to the side, that allows the two features to work very well together.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560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651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83306">
              <a:defRPr/>
            </a:pPr>
            <a:r>
              <a:rPr lang="en-US" dirty="0"/>
              <a:t>Shown with the glass dash and full option</a:t>
            </a:r>
          </a:p>
          <a:p>
            <a:pPr defTabSz="483306">
              <a:defRPr/>
            </a:pPr>
            <a:r>
              <a:rPr lang="en-US" dirty="0"/>
              <a:t>Nice side pockets, with speakers and storage</a:t>
            </a:r>
          </a:p>
          <a:p>
            <a:pPr defTabSz="483306"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176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Sink below, standard  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5531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configuration as the 230 Vantage</a:t>
            </a:r>
          </a:p>
          <a:p>
            <a:r>
              <a:rPr lang="en-US" dirty="0"/>
              <a:t>Port side seating, was well loved. Upgrading the upholstery?!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8641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configuration as the 230 Vantage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1541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8503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provide more versatility, we now a better fishing package with USEFUL rod storage, optional live well in port transom, better fish box center line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6961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provide more versatility, we now a better fishing package with USEFUL rod storage, optional live well in port transom, better fish box center line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3677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provide more versatility, we now a better fishing package with USEFUL rod storage, optional live well in port transom, better fish box center line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7643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defTabSz="483306">
              <a:defRPr/>
            </a:pPr>
            <a:fld id="{0C594B73-DE1C-424B-A858-C020905C54EA}" type="datetime1">
              <a:rPr lang="en-US">
                <a:solidFill>
                  <a:prstClr val="black"/>
                </a:solidFill>
                <a:latin typeface="Calibri"/>
              </a:rPr>
              <a:pPr defTabSz="483306">
                <a:defRPr/>
              </a:pPr>
              <a:t>8/27/2020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483306">
              <a:defRPr/>
            </a:pPr>
            <a:fld id="{DA0F65BC-F8FC-D949-A46A-670B160F30CA}" type="slidenum">
              <a:rPr lang="en-US">
                <a:solidFill>
                  <a:prstClr val="black"/>
                </a:solidFill>
                <a:latin typeface="Calibri"/>
              </a:rPr>
              <a:pPr defTabSz="483306">
                <a:defRPr/>
              </a:pPr>
              <a:t>38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42511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594B73-DE1C-424B-A858-C020905C54EA}" type="datetime1">
              <a:rPr lang="en-US" smtClean="0"/>
              <a:t>8/27/2020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0F65BC-F8FC-D949-A46A-670B160F30CA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98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32508" y="3971471"/>
            <a:ext cx="8606117" cy="3755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1" baseline="0">
                <a:solidFill>
                  <a:srgbClr val="888B8D"/>
                </a:solidFill>
                <a:latin typeface="+mj-lt"/>
                <a:ea typeface="Helvetica" charset="0"/>
                <a:cs typeface="Helvetica" charset="0"/>
              </a:defRPr>
            </a:lvl1pPr>
            <a:lvl2pPr marL="4572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pPr lvl="0"/>
            <a:r>
              <a:rPr lang="en-US" dirty="0"/>
              <a:t>PRESENTATION TITLE HEADER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416629" y="4493986"/>
            <a:ext cx="6521996" cy="45719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="1" baseline="0">
                <a:solidFill>
                  <a:srgbClr val="888B8D"/>
                </a:solidFill>
                <a:latin typeface="+mj-lt"/>
                <a:ea typeface="Helvetica" charset="0"/>
                <a:cs typeface="Helvetica" charset="0"/>
              </a:defRPr>
            </a:lvl1pPr>
            <a:lvl2pPr marL="4572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pPr lvl="0"/>
            <a:r>
              <a:rPr lang="en-US" dirty="0"/>
              <a:t>Presenter Information</a:t>
            </a:r>
          </a:p>
        </p:txBody>
      </p:sp>
    </p:spTree>
    <p:extLst>
      <p:ext uri="{BB962C8B-B14F-4D97-AF65-F5344CB8AC3E}">
        <p14:creationId xmlns:p14="http://schemas.microsoft.com/office/powerpoint/2010/main" val="236425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Header Op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43111" y="1107713"/>
            <a:ext cx="8257779" cy="34311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rgbClr val="888B8D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Header Op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3E1F75-1E6F-C346-A8B5-9F4337DEE293}"/>
              </a:ext>
            </a:extLst>
          </p:cNvPr>
          <p:cNvSpPr/>
          <p:nvPr userDrawn="1"/>
        </p:nvSpPr>
        <p:spPr>
          <a:xfrm>
            <a:off x="0" y="0"/>
            <a:ext cx="9144000" cy="874207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2" name="Title 5"/>
          <p:cNvSpPr>
            <a:spLocks noGrp="1"/>
          </p:cNvSpPr>
          <p:nvPr>
            <p:ph type="title" hasCustomPrompt="1"/>
          </p:nvPr>
        </p:nvSpPr>
        <p:spPr>
          <a:xfrm>
            <a:off x="44448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43111" y="1107713"/>
            <a:ext cx="8257779" cy="34311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44481" y="560287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Call Out Bo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-1" y="-17290"/>
            <a:ext cx="9144000" cy="250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44482" y="1260113"/>
            <a:ext cx="5479240" cy="34311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Rectangle 16"/>
          <p:cNvSpPr/>
          <p:nvPr userDrawn="1"/>
        </p:nvSpPr>
        <p:spPr>
          <a:xfrm rot="16200000">
            <a:off x="6463828" y="2547004"/>
            <a:ext cx="517762" cy="79742"/>
          </a:xfrm>
          <a:prstGeom prst="rec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44483" y="145924"/>
            <a:ext cx="5854043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1"/>
          </p:nvPr>
        </p:nvSpPr>
        <p:spPr>
          <a:xfrm>
            <a:off x="6972282" y="368301"/>
            <a:ext cx="1841518" cy="43229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43113" y="551125"/>
            <a:ext cx="5855414" cy="265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9B1F67-672B-AE49-9C6D-8948A4FDDA8A}"/>
              </a:ext>
            </a:extLst>
          </p:cNvPr>
          <p:cNvSpPr/>
          <p:nvPr userDrawn="1"/>
        </p:nvSpPr>
        <p:spPr>
          <a:xfrm>
            <a:off x="6366933" y="-50799"/>
            <a:ext cx="2777067" cy="5211234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Call Out Bo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43112" y="1260113"/>
            <a:ext cx="8257776" cy="25565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-10048" y="3922039"/>
            <a:ext cx="9144000" cy="0"/>
          </a:xfrm>
          <a:prstGeom prst="line">
            <a:avLst/>
          </a:prstGeom>
          <a:ln w="28575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-3175" y="4638172"/>
            <a:ext cx="9144000" cy="0"/>
          </a:xfrm>
          <a:prstGeom prst="line">
            <a:avLst/>
          </a:prstGeom>
          <a:ln w="28575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1"/>
          </p:nvPr>
        </p:nvSpPr>
        <p:spPr>
          <a:xfrm>
            <a:off x="800082" y="4042966"/>
            <a:ext cx="7900806" cy="46364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1998E3-FA9B-9747-846A-ACDE8CB1E5C0}"/>
              </a:ext>
            </a:extLst>
          </p:cNvPr>
          <p:cNvSpPr/>
          <p:nvPr userDrawn="1"/>
        </p:nvSpPr>
        <p:spPr>
          <a:xfrm>
            <a:off x="524933" y="4021667"/>
            <a:ext cx="76199" cy="53340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with Call Out Bo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5B0B446-38F7-DA47-A606-F54E3D7A6895}"/>
              </a:ext>
            </a:extLst>
          </p:cNvPr>
          <p:cNvSpPr/>
          <p:nvPr userDrawn="1"/>
        </p:nvSpPr>
        <p:spPr>
          <a:xfrm>
            <a:off x="0" y="0"/>
            <a:ext cx="3784600" cy="514350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3801600" y="-1"/>
            <a:ext cx="2634369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6509630" y="-1"/>
            <a:ext cx="2634369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3801600" y="2606918"/>
            <a:ext cx="5342401" cy="2536581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238539"/>
            <a:ext cx="2949178" cy="463826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2000" b="1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7" name="Rectangle 6"/>
          <p:cNvSpPr/>
          <p:nvPr userDrawn="1"/>
        </p:nvSpPr>
        <p:spPr>
          <a:xfrm rot="16200000">
            <a:off x="89533" y="2540544"/>
            <a:ext cx="517762" cy="79742"/>
          </a:xfrm>
          <a:prstGeom prst="rec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4157663" y="133004"/>
            <a:ext cx="4986337" cy="5010496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438912" y="274682"/>
            <a:ext cx="2431410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4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438912" y="1468866"/>
            <a:ext cx="3244088" cy="3065033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6"/>
          </p:nvPr>
        </p:nvSpPr>
        <p:spPr>
          <a:xfrm>
            <a:off x="443111" y="808991"/>
            <a:ext cx="3239889" cy="4680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oint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924449" y="1143000"/>
            <a:ext cx="3290120" cy="1148825"/>
          </a:xfrm>
          <a:solidFill>
            <a:srgbClr val="A90E13"/>
          </a:solidFill>
        </p:spPr>
        <p:txBody>
          <a:bodyPr lIns="457200" tIns="0" rIns="45720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6" name="Content Placeholder 4"/>
          <p:cNvSpPr>
            <a:spLocks noGrp="1"/>
          </p:cNvSpPr>
          <p:nvPr>
            <p:ph sz="quarter" idx="26"/>
          </p:nvPr>
        </p:nvSpPr>
        <p:spPr>
          <a:xfrm>
            <a:off x="924448" y="3070859"/>
            <a:ext cx="3290120" cy="1136093"/>
          </a:xfrm>
          <a:solidFill>
            <a:srgbClr val="A90E13"/>
          </a:solidFill>
        </p:spPr>
        <p:txBody>
          <a:bodyPr lIns="457200" tIns="0" rIns="45720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4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858061" y="1330063"/>
            <a:ext cx="718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1</a:t>
            </a:r>
          </a:p>
        </p:txBody>
      </p:sp>
      <p:sp>
        <p:nvSpPr>
          <p:cNvPr id="42" name="Content Placeholder 4"/>
          <p:cNvSpPr>
            <a:spLocks noGrp="1"/>
          </p:cNvSpPr>
          <p:nvPr>
            <p:ph sz="quarter" idx="25"/>
          </p:nvPr>
        </p:nvSpPr>
        <p:spPr>
          <a:xfrm>
            <a:off x="5014127" y="1148825"/>
            <a:ext cx="3291840" cy="1143000"/>
          </a:xfrm>
          <a:solidFill>
            <a:srgbClr val="A90E13"/>
          </a:solidFill>
        </p:spPr>
        <p:txBody>
          <a:bodyPr lIns="457200" tIns="0" rIns="45720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5" name="Rectangle 44"/>
          <p:cNvSpPr/>
          <p:nvPr userDrawn="1"/>
        </p:nvSpPr>
        <p:spPr>
          <a:xfrm>
            <a:off x="4954419" y="1330063"/>
            <a:ext cx="718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2</a:t>
            </a:r>
          </a:p>
        </p:txBody>
      </p:sp>
      <p:sp>
        <p:nvSpPr>
          <p:cNvPr id="48" name="Rectangle 47"/>
          <p:cNvSpPr/>
          <p:nvPr userDrawn="1"/>
        </p:nvSpPr>
        <p:spPr>
          <a:xfrm>
            <a:off x="858061" y="3245191"/>
            <a:ext cx="718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3</a:t>
            </a:r>
          </a:p>
        </p:txBody>
      </p:sp>
      <p:sp>
        <p:nvSpPr>
          <p:cNvPr id="52" name="Content Placeholder 4"/>
          <p:cNvSpPr>
            <a:spLocks noGrp="1"/>
          </p:cNvSpPr>
          <p:nvPr>
            <p:ph sz="quarter" idx="27"/>
          </p:nvPr>
        </p:nvSpPr>
        <p:spPr>
          <a:xfrm>
            <a:off x="5014127" y="3078866"/>
            <a:ext cx="3291840" cy="1138970"/>
          </a:xfrm>
          <a:solidFill>
            <a:srgbClr val="A90E13"/>
          </a:solidFill>
        </p:spPr>
        <p:txBody>
          <a:bodyPr lIns="457200" tIns="0" rIns="45720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4" name="Rectangle 53"/>
          <p:cNvSpPr/>
          <p:nvPr userDrawn="1"/>
        </p:nvSpPr>
        <p:spPr>
          <a:xfrm>
            <a:off x="4954419" y="3256074"/>
            <a:ext cx="718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4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s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628650" y="2250945"/>
            <a:ext cx="2540678" cy="209867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 hasCustomPrompt="1"/>
          </p:nvPr>
        </p:nvSpPr>
        <p:spPr>
          <a:xfrm>
            <a:off x="628650" y="999204"/>
            <a:ext cx="2540000" cy="1143921"/>
          </a:xfrm>
          <a:solidFill>
            <a:srgbClr val="A90E13"/>
          </a:solidFill>
        </p:spPr>
        <p:txBody>
          <a:bodyPr lIns="0" tIns="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quarter" idx="19" hasCustomPrompt="1"/>
          </p:nvPr>
        </p:nvSpPr>
        <p:spPr>
          <a:xfrm>
            <a:off x="3301661" y="999204"/>
            <a:ext cx="2540000" cy="1143921"/>
          </a:xfrm>
          <a:solidFill>
            <a:srgbClr val="A90E13"/>
          </a:solidFill>
        </p:spPr>
        <p:txBody>
          <a:bodyPr lIns="0" tIns="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8" name="Content Placeholder 4"/>
          <p:cNvSpPr>
            <a:spLocks noGrp="1"/>
          </p:cNvSpPr>
          <p:nvPr>
            <p:ph sz="quarter" idx="20" hasCustomPrompt="1"/>
          </p:nvPr>
        </p:nvSpPr>
        <p:spPr>
          <a:xfrm>
            <a:off x="5974672" y="999204"/>
            <a:ext cx="2540000" cy="1143921"/>
          </a:xfrm>
          <a:solidFill>
            <a:srgbClr val="A90E13"/>
          </a:solidFill>
        </p:spPr>
        <p:txBody>
          <a:bodyPr lIns="0" tIns="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Content Placeholder 7"/>
          <p:cNvSpPr>
            <a:spLocks noGrp="1"/>
          </p:cNvSpPr>
          <p:nvPr>
            <p:ph sz="quarter" idx="21" hasCustomPrompt="1"/>
          </p:nvPr>
        </p:nvSpPr>
        <p:spPr>
          <a:xfrm>
            <a:off x="3301661" y="2250945"/>
            <a:ext cx="2540678" cy="209867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Content Placeholder 7"/>
          <p:cNvSpPr>
            <a:spLocks noGrp="1"/>
          </p:cNvSpPr>
          <p:nvPr>
            <p:ph sz="quarter" idx="22" hasCustomPrompt="1"/>
          </p:nvPr>
        </p:nvSpPr>
        <p:spPr>
          <a:xfrm>
            <a:off x="5973994" y="2250945"/>
            <a:ext cx="2540678" cy="209867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07323" y="137047"/>
            <a:ext cx="6236677" cy="500803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444483" y="1188247"/>
            <a:ext cx="4069036" cy="3494589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12E52"/>
              </a:buClr>
              <a:buFont typeface="Arial" charset="0"/>
              <a:buChar char="•"/>
              <a:defRPr sz="1200" b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FontTx/>
              <a:buNone/>
              <a:defRPr sz="120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1"/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971969" y="1192873"/>
            <a:ext cx="3168732" cy="675656"/>
          </a:xfrm>
          <a:prstGeom prst="rect">
            <a:avLst/>
          </a:prstGeom>
          <a:ln>
            <a:solidFill>
              <a:srgbClr val="75787B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lIns="457200" rIns="91440" anchor="ctr">
            <a:normAutofit/>
          </a:bodyPr>
          <a:lstStyle>
            <a:lvl1pPr marL="0" indent="0" algn="ctr">
              <a:buFont typeface="Arial" charset="0"/>
              <a:buNone/>
              <a:defRPr sz="1600" b="1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 Click to edit Master text styles</a:t>
            </a:r>
          </a:p>
        </p:txBody>
      </p:sp>
      <p:sp>
        <p:nvSpPr>
          <p:cNvPr id="15" name="Title 5"/>
          <p:cNvSpPr>
            <a:spLocks noGrp="1"/>
          </p:cNvSpPr>
          <p:nvPr>
            <p:ph type="title" hasCustomPrompt="1"/>
          </p:nvPr>
        </p:nvSpPr>
        <p:spPr>
          <a:xfrm>
            <a:off x="443111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4" hasCustomPrompt="1"/>
          </p:nvPr>
        </p:nvSpPr>
        <p:spPr>
          <a:xfrm>
            <a:off x="4971969" y="1954873"/>
            <a:ext cx="3168732" cy="675656"/>
          </a:xfrm>
          <a:prstGeom prst="rect">
            <a:avLst/>
          </a:prstGeom>
          <a:ln>
            <a:solidFill>
              <a:srgbClr val="75787B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lIns="457200" rIns="91440" anchor="ctr">
            <a:normAutofit/>
          </a:bodyPr>
          <a:lstStyle>
            <a:lvl1pPr marL="0" indent="0" algn="ctr">
              <a:buFont typeface="Arial" charset="0"/>
              <a:buNone/>
              <a:defRPr sz="1600" b="1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 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971969" y="2716873"/>
            <a:ext cx="3168732" cy="675656"/>
          </a:xfrm>
          <a:prstGeom prst="rect">
            <a:avLst/>
          </a:prstGeom>
          <a:ln>
            <a:solidFill>
              <a:srgbClr val="75787B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lIns="457200" rIns="91440" anchor="ctr">
            <a:normAutofit/>
          </a:bodyPr>
          <a:lstStyle>
            <a:lvl1pPr marL="0" indent="0" algn="ctr">
              <a:buFont typeface="Arial" charset="0"/>
              <a:buNone/>
              <a:defRPr sz="1600" b="1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 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aragraph 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C4B7548-E2E3-3949-AD62-AF4FF54CE7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7132" y="127578"/>
            <a:ext cx="6256867" cy="501592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483" y="1116105"/>
            <a:ext cx="6448614" cy="350890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aragraph with Image &amp; Call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829942-E49B-EF4D-A084-4125C54CAA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160" y="9939"/>
            <a:ext cx="6339840" cy="51435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484" y="1116106"/>
            <a:ext cx="5283963" cy="333662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44516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C1F394-E7AB-E949-9484-DE2C77A4796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2954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+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320819" y="1204600"/>
            <a:ext cx="3090683" cy="3280465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rgbClr val="888B8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5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3526259" y="1204600"/>
            <a:ext cx="5174629" cy="328046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444516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7"/>
          <p:cNvSpPr>
            <a:spLocks noGrp="1"/>
          </p:cNvSpPr>
          <p:nvPr>
            <p:ph sz="quarter" idx="22" hasCustomPrompt="1"/>
          </p:nvPr>
        </p:nvSpPr>
        <p:spPr>
          <a:xfrm>
            <a:off x="4865393" y="1260112"/>
            <a:ext cx="3836865" cy="3060098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0"/>
          </p:nvPr>
        </p:nvSpPr>
        <p:spPr>
          <a:xfrm>
            <a:off x="444480" y="1260112"/>
            <a:ext cx="3976433" cy="3060097"/>
          </a:xfrm>
          <a:prstGeom prst="rect">
            <a:avLst/>
          </a:prstGeom>
        </p:spPr>
        <p:txBody>
          <a:bodyPr/>
          <a:lstStyle/>
          <a:p>
            <a:pPr marL="176213" marR="0" lvl="0" indent="-1762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Tx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15" name="Title 5"/>
          <p:cNvSpPr>
            <a:spLocks noGrp="1"/>
          </p:cNvSpPr>
          <p:nvPr>
            <p:ph type="title" hasCustomPrompt="1"/>
          </p:nvPr>
        </p:nvSpPr>
        <p:spPr>
          <a:xfrm>
            <a:off x="444516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23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601DFA-95B7-644D-AA5A-29A973354F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2644" y="-76200"/>
            <a:ext cx="9302044" cy="52324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 userDrawn="1"/>
        </p:nvSpPr>
        <p:spPr>
          <a:xfrm>
            <a:off x="680010" y="609562"/>
            <a:ext cx="3850426" cy="2462341"/>
          </a:xfrm>
          <a:prstGeom prst="rect">
            <a:avLst/>
          </a:prstGeom>
          <a:noFill/>
          <a:ln w="38100">
            <a:solidFill>
              <a:srgbClr val="A90E1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877641" y="828557"/>
            <a:ext cx="3455164" cy="200425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Takeawa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-1"/>
            <a:ext cx="1683715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10048" y="2606918"/>
            <a:ext cx="3434139" cy="2536581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8" hasCustomPrompt="1"/>
          </p:nvPr>
        </p:nvSpPr>
        <p:spPr>
          <a:xfrm>
            <a:off x="1760471" y="-1"/>
            <a:ext cx="1683715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687933" y="238539"/>
            <a:ext cx="5100467" cy="45996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2000" b="1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F6E64E-932C-0D4B-8369-B7DB710876A9}"/>
              </a:ext>
            </a:extLst>
          </p:cNvPr>
          <p:cNvSpPr/>
          <p:nvPr userDrawn="1"/>
        </p:nvSpPr>
        <p:spPr>
          <a:xfrm>
            <a:off x="3471333" y="0"/>
            <a:ext cx="5672667" cy="91440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13FE8D-324E-1E48-A8A2-0827C36D8E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584" y="0"/>
            <a:ext cx="9159050" cy="5151966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0614932-60E8-E442-891D-F837397A03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2508" y="3971471"/>
            <a:ext cx="8606117" cy="37555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1" baseline="0">
                <a:solidFill>
                  <a:srgbClr val="75787B"/>
                </a:solidFill>
                <a:latin typeface="+mj-lt"/>
                <a:ea typeface="Helvetica" charset="0"/>
                <a:cs typeface="Helvetica" charset="0"/>
              </a:defRPr>
            </a:lvl1pPr>
            <a:lvl2pPr marL="4572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pPr lvl="0"/>
            <a:r>
              <a:rPr lang="en-US" dirty="0"/>
              <a:t>PRESENTATION TITLE HEADER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FF2D215-460F-064A-92BE-10E70E2E89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16629" y="4493986"/>
            <a:ext cx="6521996" cy="45719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="1" baseline="0">
                <a:solidFill>
                  <a:srgbClr val="75787B"/>
                </a:solidFill>
                <a:latin typeface="+mj-lt"/>
                <a:ea typeface="Helvetica" charset="0"/>
                <a:cs typeface="Helvetica" charset="0"/>
              </a:defRPr>
            </a:lvl1pPr>
            <a:lvl2pPr marL="4572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pPr lvl="0"/>
            <a:r>
              <a:rPr lang="en-US" dirty="0"/>
              <a:t>Presenter Information</a:t>
            </a:r>
          </a:p>
        </p:txBody>
      </p:sp>
    </p:spTree>
    <p:extLst>
      <p:ext uri="{BB962C8B-B14F-4D97-AF65-F5344CB8AC3E}">
        <p14:creationId xmlns:p14="http://schemas.microsoft.com/office/powerpoint/2010/main" val="30887447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Header Op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43111" y="1107713"/>
            <a:ext cx="8257779" cy="34311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8872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rgbClr val="888B8D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Header Op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-1"/>
            <a:ext cx="9144000" cy="914401"/>
          </a:xfrm>
          <a:prstGeom prst="rect">
            <a:avLst/>
          </a:prstGeom>
          <a:solidFill>
            <a:srgbClr val="888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5"/>
          <p:cNvSpPr>
            <a:spLocks noGrp="1"/>
          </p:cNvSpPr>
          <p:nvPr>
            <p:ph type="title" hasCustomPrompt="1"/>
          </p:nvPr>
        </p:nvSpPr>
        <p:spPr>
          <a:xfrm>
            <a:off x="44448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43111" y="1107713"/>
            <a:ext cx="8257779" cy="34311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Call Out Bo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44482" y="1260113"/>
            <a:ext cx="5479240" cy="34311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1330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-1" y="-17290"/>
            <a:ext cx="9144000" cy="250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6374295" y="-356"/>
            <a:ext cx="2769704" cy="5167250"/>
          </a:xfrm>
          <a:prstGeom prst="rect">
            <a:avLst/>
          </a:prstGeom>
          <a:solidFill>
            <a:srgbClr val="888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 rot="16200000">
            <a:off x="6463828" y="2547004"/>
            <a:ext cx="517762" cy="79742"/>
          </a:xfrm>
          <a:prstGeom prst="rec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44483" y="145924"/>
            <a:ext cx="5854043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1"/>
          </p:nvPr>
        </p:nvSpPr>
        <p:spPr>
          <a:xfrm>
            <a:off x="6972282" y="368301"/>
            <a:ext cx="1841518" cy="43229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Call Out Bo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43112" y="1260113"/>
            <a:ext cx="8257776" cy="25565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 rot="16200000">
            <a:off x="319400" y="4221938"/>
            <a:ext cx="517762" cy="79742"/>
          </a:xfrm>
          <a:prstGeom prst="rect">
            <a:avLst/>
          </a:prstGeom>
          <a:solidFill>
            <a:srgbClr val="888B8D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0" y="3922039"/>
            <a:ext cx="91440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0" y="4624725"/>
            <a:ext cx="91440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1"/>
          </p:nvPr>
        </p:nvSpPr>
        <p:spPr>
          <a:xfrm>
            <a:off x="800082" y="4042966"/>
            <a:ext cx="7900806" cy="46364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 b="1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with Call Out Bo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3801600" cy="5143500"/>
          </a:xfrm>
          <a:prstGeom prst="rect">
            <a:avLst/>
          </a:prstGeom>
          <a:solidFill>
            <a:srgbClr val="888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3801600" y="-1"/>
            <a:ext cx="2634369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6509630" y="-1"/>
            <a:ext cx="2634369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3801600" y="2606918"/>
            <a:ext cx="5342401" cy="2536581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238539"/>
            <a:ext cx="2949178" cy="463826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2000" b="1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7" name="Rectangle 6"/>
          <p:cNvSpPr/>
          <p:nvPr userDrawn="1"/>
        </p:nvSpPr>
        <p:spPr>
          <a:xfrm rot="16200000">
            <a:off x="89533" y="2540544"/>
            <a:ext cx="517762" cy="79742"/>
          </a:xfrm>
          <a:prstGeom prst="rec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4157663" y="133004"/>
            <a:ext cx="4986337" cy="5010496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438912" y="274682"/>
            <a:ext cx="2431410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33004"/>
          </a:xfrm>
          <a:prstGeom prst="rect">
            <a:avLst/>
          </a:prstGeom>
          <a:solidFill>
            <a:srgbClr val="757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4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438912" y="1468866"/>
            <a:ext cx="3244088" cy="3065033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6"/>
          </p:nvPr>
        </p:nvSpPr>
        <p:spPr>
          <a:xfrm>
            <a:off x="443111" y="872583"/>
            <a:ext cx="3239889" cy="4680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oint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924448" y="1148825"/>
            <a:ext cx="3290120" cy="1143000"/>
          </a:xfrm>
          <a:solidFill>
            <a:srgbClr val="888B8D"/>
          </a:solidFill>
        </p:spPr>
        <p:txBody>
          <a:bodyPr lIns="457200" tIns="0" rIns="45720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4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858061" y="1330063"/>
            <a:ext cx="718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1</a:t>
            </a:r>
          </a:p>
        </p:txBody>
      </p:sp>
      <p:sp>
        <p:nvSpPr>
          <p:cNvPr id="42" name="Content Placeholder 4"/>
          <p:cNvSpPr>
            <a:spLocks noGrp="1"/>
          </p:cNvSpPr>
          <p:nvPr>
            <p:ph sz="quarter" idx="25"/>
          </p:nvPr>
        </p:nvSpPr>
        <p:spPr>
          <a:xfrm>
            <a:off x="5014127" y="1148825"/>
            <a:ext cx="3291840" cy="1143000"/>
          </a:xfrm>
          <a:solidFill>
            <a:srgbClr val="75787B"/>
          </a:solidFill>
        </p:spPr>
        <p:txBody>
          <a:bodyPr lIns="457200" tIns="0" rIns="45720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5" name="Rectangle 44"/>
          <p:cNvSpPr/>
          <p:nvPr userDrawn="1"/>
        </p:nvSpPr>
        <p:spPr>
          <a:xfrm>
            <a:off x="4954419" y="1330063"/>
            <a:ext cx="718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2</a:t>
            </a:r>
          </a:p>
        </p:txBody>
      </p:sp>
      <p:sp>
        <p:nvSpPr>
          <p:cNvPr id="46" name="Content Placeholder 4"/>
          <p:cNvSpPr>
            <a:spLocks noGrp="1"/>
          </p:cNvSpPr>
          <p:nvPr>
            <p:ph sz="quarter" idx="26"/>
          </p:nvPr>
        </p:nvSpPr>
        <p:spPr>
          <a:xfrm>
            <a:off x="924448" y="3063953"/>
            <a:ext cx="3290120" cy="1143000"/>
          </a:xfrm>
          <a:solidFill>
            <a:srgbClr val="888B8D"/>
          </a:solidFill>
        </p:spPr>
        <p:txBody>
          <a:bodyPr lIns="457200" tIns="0" rIns="45720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8" name="Rectangle 47"/>
          <p:cNvSpPr/>
          <p:nvPr userDrawn="1"/>
        </p:nvSpPr>
        <p:spPr>
          <a:xfrm>
            <a:off x="858061" y="3245191"/>
            <a:ext cx="718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3</a:t>
            </a:r>
          </a:p>
        </p:txBody>
      </p:sp>
      <p:sp>
        <p:nvSpPr>
          <p:cNvPr id="52" name="Content Placeholder 4"/>
          <p:cNvSpPr>
            <a:spLocks noGrp="1"/>
          </p:cNvSpPr>
          <p:nvPr>
            <p:ph sz="quarter" idx="27"/>
          </p:nvPr>
        </p:nvSpPr>
        <p:spPr>
          <a:xfrm>
            <a:off x="5034224" y="3074836"/>
            <a:ext cx="3291840" cy="1143000"/>
          </a:xfrm>
          <a:solidFill>
            <a:srgbClr val="75787B"/>
          </a:solidFill>
        </p:spPr>
        <p:txBody>
          <a:bodyPr lIns="457200" tIns="0" rIns="45720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4" name="Rectangle 53"/>
          <p:cNvSpPr/>
          <p:nvPr userDrawn="1"/>
        </p:nvSpPr>
        <p:spPr>
          <a:xfrm>
            <a:off x="4954419" y="3256074"/>
            <a:ext cx="718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4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oints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628650" y="2250945"/>
            <a:ext cx="2540678" cy="209867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 hasCustomPrompt="1"/>
          </p:nvPr>
        </p:nvSpPr>
        <p:spPr>
          <a:xfrm>
            <a:off x="628650" y="999204"/>
            <a:ext cx="2540000" cy="1143921"/>
          </a:xfrm>
          <a:solidFill>
            <a:srgbClr val="888B8D"/>
          </a:solidFill>
        </p:spPr>
        <p:txBody>
          <a:bodyPr lIns="0" tIns="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quarter" idx="19" hasCustomPrompt="1"/>
          </p:nvPr>
        </p:nvSpPr>
        <p:spPr>
          <a:xfrm>
            <a:off x="3301661" y="999204"/>
            <a:ext cx="2540000" cy="1143921"/>
          </a:xfrm>
          <a:solidFill>
            <a:srgbClr val="888B8D"/>
          </a:solidFill>
        </p:spPr>
        <p:txBody>
          <a:bodyPr lIns="0" tIns="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8" name="Content Placeholder 4"/>
          <p:cNvSpPr>
            <a:spLocks noGrp="1"/>
          </p:cNvSpPr>
          <p:nvPr>
            <p:ph sz="quarter" idx="20" hasCustomPrompt="1"/>
          </p:nvPr>
        </p:nvSpPr>
        <p:spPr>
          <a:xfrm>
            <a:off x="5974672" y="999204"/>
            <a:ext cx="2540000" cy="1143921"/>
          </a:xfrm>
          <a:solidFill>
            <a:srgbClr val="888B8D"/>
          </a:solidFill>
        </p:spPr>
        <p:txBody>
          <a:bodyPr lIns="0" tIns="0" anchor="ctr" anchorCtr="0"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Content Placeholder 7"/>
          <p:cNvSpPr>
            <a:spLocks noGrp="1"/>
          </p:cNvSpPr>
          <p:nvPr>
            <p:ph sz="quarter" idx="21" hasCustomPrompt="1"/>
          </p:nvPr>
        </p:nvSpPr>
        <p:spPr>
          <a:xfrm>
            <a:off x="3301661" y="2250945"/>
            <a:ext cx="2540678" cy="209867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Content Placeholder 7"/>
          <p:cNvSpPr>
            <a:spLocks noGrp="1"/>
          </p:cNvSpPr>
          <p:nvPr>
            <p:ph sz="quarter" idx="22" hasCustomPrompt="1"/>
          </p:nvPr>
        </p:nvSpPr>
        <p:spPr>
          <a:xfrm>
            <a:off x="5973994" y="2250945"/>
            <a:ext cx="2540678" cy="209867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2870" y="0"/>
            <a:ext cx="6895709" cy="5143500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444483" y="1188247"/>
            <a:ext cx="4069036" cy="3494589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rgbClr val="212E52"/>
              </a:buClr>
              <a:buFont typeface="Arial" charset="0"/>
              <a:buChar char="•"/>
              <a:defRPr sz="1200" b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FontTx/>
              <a:buNone/>
              <a:defRPr sz="1200" baseline="0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defRPr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1"/>
            <a:endParaRPr lang="en-US" dirty="0"/>
          </a:p>
        </p:txBody>
      </p:sp>
      <p:sp>
        <p:nvSpPr>
          <p:cNvPr id="15" name="Title 5"/>
          <p:cNvSpPr>
            <a:spLocks noGrp="1"/>
          </p:cNvSpPr>
          <p:nvPr>
            <p:ph type="title" hasCustomPrompt="1"/>
          </p:nvPr>
        </p:nvSpPr>
        <p:spPr>
          <a:xfrm>
            <a:off x="443111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971969" y="1192873"/>
            <a:ext cx="3168732" cy="675656"/>
          </a:xfrm>
          <a:prstGeom prst="rect">
            <a:avLst/>
          </a:prstGeom>
          <a:ln>
            <a:solidFill>
              <a:srgbClr val="75787B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lIns="457200" rIns="91440" anchor="ctr">
            <a:normAutofit/>
          </a:bodyPr>
          <a:lstStyle>
            <a:lvl1pPr marL="0" indent="0" algn="ctr">
              <a:buFont typeface="Arial" charset="0"/>
              <a:buNone/>
              <a:defRPr sz="1600" b="1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 Click to edit Master text styles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4" hasCustomPrompt="1"/>
          </p:nvPr>
        </p:nvSpPr>
        <p:spPr>
          <a:xfrm>
            <a:off x="4971969" y="1954873"/>
            <a:ext cx="3168732" cy="675656"/>
          </a:xfrm>
          <a:prstGeom prst="rect">
            <a:avLst/>
          </a:prstGeom>
          <a:ln>
            <a:solidFill>
              <a:srgbClr val="75787B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lIns="457200" rIns="91440" anchor="ctr">
            <a:normAutofit/>
          </a:bodyPr>
          <a:lstStyle>
            <a:lvl1pPr marL="0" indent="0" algn="ctr">
              <a:buFont typeface="Arial" charset="0"/>
              <a:buNone/>
              <a:defRPr sz="1600" b="1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 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5" hasCustomPrompt="1"/>
          </p:nvPr>
        </p:nvSpPr>
        <p:spPr>
          <a:xfrm>
            <a:off x="4971969" y="2716873"/>
            <a:ext cx="3168732" cy="675656"/>
          </a:xfrm>
          <a:prstGeom prst="rect">
            <a:avLst/>
          </a:prstGeom>
          <a:ln>
            <a:solidFill>
              <a:srgbClr val="75787B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lIns="457200" rIns="91440" anchor="ctr">
            <a:normAutofit/>
          </a:bodyPr>
          <a:lstStyle>
            <a:lvl1pPr marL="0" indent="0" algn="ctr">
              <a:buFont typeface="Arial" charset="0"/>
              <a:buNone/>
              <a:defRPr sz="1600" b="1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 Click to 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0" y="0"/>
            <a:ext cx="9144000" cy="133004"/>
          </a:xfrm>
          <a:prstGeom prst="rect">
            <a:avLst/>
          </a:prstGeom>
          <a:solidFill>
            <a:srgbClr val="757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aragraph 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131B46D-865A-2741-92F9-D0F6DEFFE4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7992" y="0"/>
            <a:ext cx="6416008" cy="51435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0"/>
            <a:ext cx="9144000" cy="133004"/>
          </a:xfrm>
          <a:prstGeom prst="rect">
            <a:avLst/>
          </a:prstGeom>
          <a:solidFill>
            <a:srgbClr val="757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483" y="1116105"/>
            <a:ext cx="6448614" cy="350890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5"/>
          <p:cNvSpPr>
            <a:spLocks noGrp="1"/>
          </p:cNvSpPr>
          <p:nvPr>
            <p:ph type="title" hasCustomPrompt="1"/>
          </p:nvPr>
        </p:nvSpPr>
        <p:spPr>
          <a:xfrm>
            <a:off x="443112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aragraph with Image &amp; Call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8F5AC3-DC77-0049-9031-170E068F47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160" y="0"/>
            <a:ext cx="6339840" cy="51435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484" y="1116106"/>
            <a:ext cx="5283963" cy="333662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 hasCustomPrompt="1"/>
          </p:nvPr>
        </p:nvSpPr>
        <p:spPr>
          <a:xfrm>
            <a:off x="444516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404" y="0"/>
            <a:ext cx="9144000" cy="133004"/>
          </a:xfrm>
          <a:prstGeom prst="rect">
            <a:avLst/>
          </a:prstGeom>
          <a:solidFill>
            <a:srgbClr val="757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+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5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3526259" y="1204600"/>
            <a:ext cx="5174629" cy="3280465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320819" y="1204600"/>
            <a:ext cx="3090683" cy="3280465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Title 5"/>
          <p:cNvSpPr>
            <a:spLocks noGrp="1"/>
          </p:cNvSpPr>
          <p:nvPr>
            <p:ph type="title" hasCustomPrompt="1"/>
          </p:nvPr>
        </p:nvSpPr>
        <p:spPr>
          <a:xfrm>
            <a:off x="444516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0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24470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+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7"/>
          <p:cNvSpPr>
            <a:spLocks noGrp="1"/>
          </p:cNvSpPr>
          <p:nvPr>
            <p:ph sz="quarter" idx="22" hasCustomPrompt="1"/>
          </p:nvPr>
        </p:nvSpPr>
        <p:spPr>
          <a:xfrm>
            <a:off x="4865393" y="1260112"/>
            <a:ext cx="3836865" cy="3060098"/>
          </a:xfrm>
        </p:spPr>
        <p:txBody>
          <a:bodyPr lIns="91440">
            <a:normAutofit/>
          </a:bodyPr>
          <a:lstStyle>
            <a:lvl1pPr marL="137160" indent="-137160">
              <a:buFont typeface="Arial" charset="0"/>
              <a:buChar char="•"/>
              <a:defRPr sz="1600" baseline="0">
                <a:solidFill>
                  <a:srgbClr val="888B8D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0"/>
          </p:nvPr>
        </p:nvSpPr>
        <p:spPr>
          <a:xfrm>
            <a:off x="444480" y="1260112"/>
            <a:ext cx="3976433" cy="3060097"/>
          </a:xfrm>
          <a:prstGeom prst="rect">
            <a:avLst/>
          </a:prstGeom>
        </p:spPr>
        <p:txBody>
          <a:bodyPr/>
          <a:lstStyle/>
          <a:p>
            <a:pPr marL="176213" marR="0" lvl="0" indent="-1762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Tx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15" name="Title 5"/>
          <p:cNvSpPr>
            <a:spLocks noGrp="1"/>
          </p:cNvSpPr>
          <p:nvPr>
            <p:ph type="title" hasCustomPrompt="1"/>
          </p:nvPr>
        </p:nvSpPr>
        <p:spPr>
          <a:xfrm>
            <a:off x="444516" y="145924"/>
            <a:ext cx="8257777" cy="501451"/>
          </a:xfrm>
          <a:prstGeom prst="rect">
            <a:avLst/>
          </a:prstGeom>
        </p:spPr>
        <p:txBody>
          <a:bodyPr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8912" y="4928616"/>
            <a:ext cx="4357687" cy="11926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 defTabSz="0">
              <a:tabLst>
                <a:tab pos="0" algn="l"/>
              </a:tabLst>
              <a:defRPr sz="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23"/>
          </p:nvPr>
        </p:nvSpPr>
        <p:spPr>
          <a:xfrm>
            <a:off x="443112" y="551125"/>
            <a:ext cx="8257777" cy="2174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C16FA4F-6EE0-6748-B35B-4AB72EBA13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2644" y="-76200"/>
            <a:ext cx="9302044" cy="52324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 userDrawn="1"/>
        </p:nvSpPr>
        <p:spPr>
          <a:xfrm>
            <a:off x="680010" y="599513"/>
            <a:ext cx="3850426" cy="2462341"/>
          </a:xfrm>
          <a:prstGeom prst="rect">
            <a:avLst/>
          </a:prstGeom>
          <a:noFill/>
          <a:ln w="38100">
            <a:solidFill>
              <a:srgbClr val="888B8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877641" y="828557"/>
            <a:ext cx="3455164" cy="2004252"/>
          </a:xfrm>
          <a:prstGeom prst="rect">
            <a:avLst/>
          </a:prstGeom>
          <a:noFill/>
        </p:spPr>
        <p:txBody>
          <a:bodyPr anchor="ctr"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Takeawa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3434138" y="-1"/>
            <a:ext cx="5709862" cy="914401"/>
          </a:xfrm>
          <a:prstGeom prst="rect">
            <a:avLst/>
          </a:prstGeom>
          <a:solidFill>
            <a:srgbClr val="888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-1"/>
            <a:ext cx="1683715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2606918"/>
            <a:ext cx="3434139" cy="2536581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8" hasCustomPrompt="1"/>
          </p:nvPr>
        </p:nvSpPr>
        <p:spPr>
          <a:xfrm>
            <a:off x="1750423" y="-1"/>
            <a:ext cx="1683715" cy="2540002"/>
          </a:xfrm>
          <a:prstGeom prst="rect">
            <a:avLst/>
          </a:prstGeom>
        </p:spPr>
        <p:txBody>
          <a:bodyPr lIns="182880" tIns="182880" rIns="182880" bIns="0"/>
          <a:lstStyle>
            <a:lvl1pPr marL="0" indent="0">
              <a:buNone/>
              <a:defRPr sz="12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3687933" y="238539"/>
            <a:ext cx="5100467" cy="45996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2000" b="1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17726" y="4767263"/>
            <a:ext cx="497623" cy="273844"/>
          </a:xfrm>
          <a:prstGeom prst="rect">
            <a:avLst/>
          </a:prstGeom>
        </p:spPr>
        <p:txBody>
          <a:bodyPr/>
          <a:lstStyle/>
          <a:p>
            <a:fld id="{5CB62C8C-E006-784E-B340-DAF433F0703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A90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9" name="Title 5"/>
          <p:cNvSpPr>
            <a:spLocks noGrp="1"/>
          </p:cNvSpPr>
          <p:nvPr>
            <p:ph type="title" hasCustomPrompt="1"/>
          </p:nvPr>
        </p:nvSpPr>
        <p:spPr>
          <a:xfrm>
            <a:off x="802119" y="1692203"/>
            <a:ext cx="7898967" cy="1832743"/>
          </a:xfrm>
          <a:prstGeom prst="rect">
            <a:avLst/>
          </a:prstGeom>
        </p:spPr>
        <p:txBody>
          <a:bodyPr anchor="ctr"/>
          <a:lstStyle>
            <a:lvl1pPr>
              <a:defRPr sz="2000" b="1" spc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0" name="Rectangle 9"/>
          <p:cNvSpPr/>
          <p:nvPr userDrawn="1"/>
        </p:nvSpPr>
        <p:spPr>
          <a:xfrm rot="16200000">
            <a:off x="-378545" y="2546324"/>
            <a:ext cx="1832743" cy="124499"/>
          </a:xfrm>
          <a:prstGeom prst="rec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294D61-BF8B-2340-891D-55F0F47861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133" y="540353"/>
            <a:ext cx="3310467" cy="6788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17726" y="4767263"/>
            <a:ext cx="497623" cy="273844"/>
          </a:xfrm>
          <a:prstGeom prst="rect">
            <a:avLst/>
          </a:prstGeom>
        </p:spPr>
        <p:txBody>
          <a:bodyPr/>
          <a:lstStyle/>
          <a:p>
            <a:fld id="{5CB62C8C-E006-784E-B340-DAF433F0703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888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9" name="Title 5"/>
          <p:cNvSpPr>
            <a:spLocks noGrp="1"/>
          </p:cNvSpPr>
          <p:nvPr>
            <p:ph type="title" hasCustomPrompt="1"/>
          </p:nvPr>
        </p:nvSpPr>
        <p:spPr>
          <a:xfrm>
            <a:off x="802119" y="1692203"/>
            <a:ext cx="7898967" cy="1832743"/>
          </a:xfrm>
          <a:prstGeom prst="rect">
            <a:avLst/>
          </a:prstGeom>
        </p:spPr>
        <p:txBody>
          <a:bodyPr anchor="ctr"/>
          <a:lstStyle>
            <a:lvl1pPr>
              <a:defRPr sz="2000" b="1" spc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0" name="Rectangle 9"/>
          <p:cNvSpPr/>
          <p:nvPr userDrawn="1"/>
        </p:nvSpPr>
        <p:spPr>
          <a:xfrm rot="16200000">
            <a:off x="-378545" y="2546324"/>
            <a:ext cx="1832743" cy="124499"/>
          </a:xfrm>
          <a:prstGeom prst="rec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397AAB-741A-4F46-B34E-AFF97C4841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133" y="540353"/>
            <a:ext cx="3310467" cy="6788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17726" y="4767263"/>
            <a:ext cx="497623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B8D"/>
                </a:solidFill>
              </a:defRPr>
            </a:lvl1pPr>
          </a:lstStyle>
          <a:p>
            <a:fld id="{5CB62C8C-E006-784E-B340-DAF433F0703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9" name="Title 5"/>
          <p:cNvSpPr>
            <a:spLocks noGrp="1"/>
          </p:cNvSpPr>
          <p:nvPr>
            <p:ph type="title" hasCustomPrompt="1"/>
          </p:nvPr>
        </p:nvSpPr>
        <p:spPr>
          <a:xfrm>
            <a:off x="802119" y="1692203"/>
            <a:ext cx="7898967" cy="1832743"/>
          </a:xfrm>
          <a:prstGeom prst="rect">
            <a:avLst/>
          </a:prstGeom>
        </p:spPr>
        <p:txBody>
          <a:bodyPr anchor="ctr"/>
          <a:lstStyle>
            <a:lvl1pPr>
              <a:defRPr sz="2000" b="1" spc="0" baseline="0"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  <p:sp>
        <p:nvSpPr>
          <p:cNvPr id="10" name="Rectangle 9"/>
          <p:cNvSpPr/>
          <p:nvPr userDrawn="1"/>
        </p:nvSpPr>
        <p:spPr>
          <a:xfrm rot="16200000">
            <a:off x="-378545" y="2546324"/>
            <a:ext cx="1832743" cy="124499"/>
          </a:xfrm>
          <a:prstGeom prst="rect">
            <a:avLst/>
          </a:prstGeom>
          <a:solidFill>
            <a:srgbClr val="888B8D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6BE20C-E3FD-C449-AA21-42875D1192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134" y="538472"/>
            <a:ext cx="3318933" cy="6805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0FE868-C13B-B84D-97B8-311B2CA9C0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5365666" y="0"/>
            <a:ext cx="3778334" cy="5156587"/>
          </a:xfrm>
          <a:prstGeom prst="rect">
            <a:avLst/>
          </a:prstGeom>
          <a:solidFill>
            <a:srgbClr val="A90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5"/>
          <p:cNvSpPr>
            <a:spLocks noGrp="1"/>
          </p:cNvSpPr>
          <p:nvPr>
            <p:ph type="title" hasCustomPrompt="1"/>
          </p:nvPr>
        </p:nvSpPr>
        <p:spPr>
          <a:xfrm>
            <a:off x="211667" y="329919"/>
            <a:ext cx="2587764" cy="509481"/>
          </a:xfrm>
          <a:prstGeom prst="rect">
            <a:avLst/>
          </a:prstGeom>
        </p:spPr>
        <p:txBody>
          <a:bodyPr/>
          <a:lstStyle>
            <a:lvl1pPr algn="r">
              <a:defRPr sz="4400" b="1" spc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5976532" y="530088"/>
            <a:ext cx="2956762" cy="4156212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>
              <a:buNone/>
              <a:defRPr/>
            </a:lvl2pPr>
            <a:lvl3pPr marL="579438" indent="0">
              <a:buNone/>
              <a:defRPr/>
            </a:lvl3pPr>
            <a:lvl4pPr marL="806450" indent="0">
              <a:buNone/>
              <a:defRPr/>
            </a:lvl4pPr>
            <a:lvl5pPr marL="1033463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 rot="16200000">
            <a:off x="5455199" y="2553631"/>
            <a:ext cx="517762" cy="79742"/>
          </a:xfrm>
          <a:prstGeom prst="rec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0A789D-81D5-2743-BEF1-10CB082909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418753" y="2502449"/>
            <a:ext cx="3850426" cy="1832743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5"/>
          <p:cNvSpPr>
            <a:spLocks noGrp="1"/>
          </p:cNvSpPr>
          <p:nvPr>
            <p:ph type="title" hasCustomPrompt="1"/>
          </p:nvPr>
        </p:nvSpPr>
        <p:spPr>
          <a:xfrm>
            <a:off x="616384" y="2502449"/>
            <a:ext cx="3455164" cy="1832743"/>
          </a:xfrm>
          <a:prstGeom prst="rect">
            <a:avLst/>
          </a:prstGeom>
        </p:spPr>
        <p:txBody>
          <a:bodyPr anchor="ctr"/>
          <a:lstStyle>
            <a:lvl1pPr>
              <a:defRPr sz="2000" b="1" spc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CEABD3-A77E-4D4B-9AF0-2BE1BA89F1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418753" y="2502449"/>
            <a:ext cx="3850426" cy="1832743"/>
          </a:xfrm>
          <a:prstGeom prst="rect">
            <a:avLst/>
          </a:prstGeom>
          <a:noFill/>
          <a:ln w="38100">
            <a:solidFill>
              <a:srgbClr val="A90E1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616384" y="2502449"/>
            <a:ext cx="3455164" cy="1832743"/>
          </a:xfrm>
          <a:prstGeom prst="rect">
            <a:avLst/>
          </a:prstGeom>
        </p:spPr>
        <p:txBody>
          <a:bodyPr anchor="ctr"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C2216ED-37D5-0949-B499-0F9248142A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4868332" y="2502449"/>
            <a:ext cx="3811979" cy="1832743"/>
          </a:xfrm>
          <a:prstGeom prst="rect">
            <a:avLst/>
          </a:prstGeom>
          <a:noFill/>
          <a:ln w="38100">
            <a:solidFill>
              <a:srgbClr val="A90E1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5"/>
          <p:cNvSpPr>
            <a:spLocks noGrp="1"/>
          </p:cNvSpPr>
          <p:nvPr>
            <p:ph type="title" hasCustomPrompt="1"/>
          </p:nvPr>
        </p:nvSpPr>
        <p:spPr>
          <a:xfrm>
            <a:off x="5062017" y="2502449"/>
            <a:ext cx="3420664" cy="1832743"/>
          </a:xfrm>
          <a:prstGeom prst="rect">
            <a:avLst/>
          </a:prstGeom>
        </p:spPr>
        <p:txBody>
          <a:bodyPr anchor="ctr"/>
          <a:lstStyle>
            <a:lvl1pPr>
              <a:defRPr sz="2000" b="1" spc="0" baseline="0">
                <a:solidFill>
                  <a:srgbClr val="A90E1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HERE TO EDIT BLANK SLIDE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1E6A258-EB61-744A-BBEB-B3F5165CF5F6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A90E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0A1372-70B5-C740-A296-E4126F4740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2399" y="2140553"/>
            <a:ext cx="3310467" cy="67884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9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6237706" y="3403901"/>
            <a:ext cx="3198311" cy="14447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dirty="0">
                <a:solidFill>
                  <a:schemeClr val="bg1">
                    <a:alpha val="20000"/>
                  </a:schemeClr>
                </a:solidFill>
                <a:latin typeface="Arial Black" charset="0"/>
                <a:ea typeface="Arial Black" charset="0"/>
                <a:cs typeface="Arial Black" charset="0"/>
              </a:rPr>
              <a:t>2019</a:t>
            </a:r>
            <a:endParaRPr lang="en-US" sz="8800" dirty="0"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3" name="MSIPCMContentMarking" descr="{&quot;HashCode&quot;:976831060,&quot;Placement&quot;:&quot;Footer&quot;}">
            <a:extLst>
              <a:ext uri="{FF2B5EF4-FFF2-40B4-BE49-F238E27FC236}">
                <a16:creationId xmlns:a16="http://schemas.microsoft.com/office/drawing/2014/main" id="{B86634F8-D6E8-44F6-9F13-CD62A93BDC54}"/>
              </a:ext>
            </a:extLst>
          </p:cNvPr>
          <p:cNvSpPr txBox="1"/>
          <p:nvPr userDrawn="1"/>
        </p:nvSpPr>
        <p:spPr>
          <a:xfrm>
            <a:off x="3549327" y="4881156"/>
            <a:ext cx="2045346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solidFill>
                  <a:srgbClr val="0078D7"/>
                </a:solidFill>
                <a:latin typeface="Calibri" panose="020F0502020204030204" pitchFamily="34" charset="0"/>
              </a:rPr>
              <a:t>This data is internal to Brunswick.</a:t>
            </a:r>
          </a:p>
        </p:txBody>
      </p:sp>
    </p:spTree>
    <p:extLst>
      <p:ext uri="{BB962C8B-B14F-4D97-AF65-F5344CB8AC3E}">
        <p14:creationId xmlns:p14="http://schemas.microsoft.com/office/powerpoint/2010/main" val="1523094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1"/>
          <p:cNvSpPr txBox="1">
            <a:spLocks/>
          </p:cNvSpPr>
          <p:nvPr userDrawn="1"/>
        </p:nvSpPr>
        <p:spPr>
          <a:xfrm>
            <a:off x="1736011" y="4727631"/>
            <a:ext cx="364941" cy="19896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marR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900" b="0" dirty="0">
                <a:solidFill>
                  <a:srgbClr val="888B8D"/>
                </a:solidFill>
                <a:latin typeface="+mn-lt"/>
              </a:rPr>
              <a:t>|</a:t>
            </a:r>
            <a:r>
              <a:rPr lang="en-US" sz="900" baseline="0" dirty="0">
                <a:solidFill>
                  <a:srgbClr val="888B8D"/>
                </a:solidFill>
                <a:latin typeface="+mj-lt"/>
              </a:rPr>
              <a:t> </a:t>
            </a:r>
            <a:fld id="{E99569F5-4451-5B41-8B90-4901AF4DBD73}" type="slidenum">
              <a:rPr lang="en-US" sz="900" b="1" smtClean="0">
                <a:solidFill>
                  <a:srgbClr val="888B8D"/>
                </a:solidFill>
                <a:latin typeface="+mn-lt"/>
              </a:rPr>
              <a:pPr algn="l">
                <a:defRPr/>
              </a:pPr>
              <a:t>‹#›</a:t>
            </a:fld>
            <a:endParaRPr lang="en-US" sz="900" b="1" dirty="0">
              <a:solidFill>
                <a:srgbClr val="888B8D"/>
              </a:solidFill>
              <a:latin typeface="+mn-lt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28650" y="1408175"/>
            <a:ext cx="7886700" cy="29333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B43333A-153C-F247-9639-1715D825B399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585" y="4729474"/>
            <a:ext cx="1004109" cy="205903"/>
          </a:xfrm>
          <a:prstGeom prst="rect">
            <a:avLst/>
          </a:prstGeom>
        </p:spPr>
      </p:pic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628650" y="217806"/>
            <a:ext cx="7886700" cy="69659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HERE TO EDIT BLANK SLIDE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6A32C3-7C73-AE4F-9A94-BA23D3E77156}"/>
              </a:ext>
            </a:extLst>
          </p:cNvPr>
          <p:cNvSpPr/>
          <p:nvPr userDrawn="1"/>
        </p:nvSpPr>
        <p:spPr>
          <a:xfrm>
            <a:off x="0" y="0"/>
            <a:ext cx="9144000" cy="12700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MSIPCMContentMarking" descr="{&quot;HashCode&quot;:976831060,&quot;Placement&quot;:&quot;Footer&quot;}">
            <a:extLst>
              <a:ext uri="{FF2B5EF4-FFF2-40B4-BE49-F238E27FC236}">
                <a16:creationId xmlns:a16="http://schemas.microsoft.com/office/drawing/2014/main" id="{8F672CA9-3F48-4DE4-8C38-C56D924D38AB}"/>
              </a:ext>
            </a:extLst>
          </p:cNvPr>
          <p:cNvSpPr txBox="1"/>
          <p:nvPr userDrawn="1"/>
        </p:nvSpPr>
        <p:spPr>
          <a:xfrm>
            <a:off x="3549327" y="4881156"/>
            <a:ext cx="2045346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solidFill>
                  <a:srgbClr val="0078D7"/>
                </a:solidFill>
                <a:latin typeface="Calibri" panose="020F0502020204030204" pitchFamily="34" charset="0"/>
              </a:rPr>
              <a:t>This data is internal to Brunswick.</a:t>
            </a:r>
          </a:p>
        </p:txBody>
      </p:sp>
    </p:spTree>
    <p:extLst>
      <p:ext uri="{BB962C8B-B14F-4D97-AF65-F5344CB8AC3E}">
        <p14:creationId xmlns:p14="http://schemas.microsoft.com/office/powerpoint/2010/main" val="1041816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803" r:id="rId16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000" b="0" kern="1200">
          <a:solidFill>
            <a:srgbClr val="A90E13"/>
          </a:solidFill>
          <a:latin typeface="+mj-lt"/>
          <a:ea typeface="Franklin Gothic Heavy" charset="0"/>
          <a:cs typeface="Franklin Gothic Heavy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charset="0"/>
        <a:buNone/>
        <a:defRPr sz="1600" kern="1200">
          <a:ln>
            <a:noFill/>
          </a:ln>
          <a:solidFill>
            <a:srgbClr val="75787B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400" kern="1200">
          <a:ln>
            <a:noFill/>
          </a:ln>
          <a:solidFill>
            <a:srgbClr val="75787B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.AppleSystemUIFont" charset="-120"/>
        <a:buChar char="‑"/>
        <a:defRPr sz="1400" kern="1200">
          <a:ln>
            <a:noFill/>
          </a:ln>
          <a:solidFill>
            <a:srgbClr val="75787B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 charset="0"/>
        <a:buChar char="•"/>
        <a:defRPr sz="1400" kern="1200">
          <a:ln>
            <a:noFill/>
          </a:ln>
          <a:solidFill>
            <a:srgbClr val="75787B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.AppleSystemUIFont" charset="-120"/>
        <a:buChar char="‑"/>
        <a:defRPr sz="1400" kern="1200">
          <a:ln>
            <a:noFill/>
          </a:ln>
          <a:solidFill>
            <a:srgbClr val="75787B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1"/>
          <p:cNvSpPr txBox="1">
            <a:spLocks/>
          </p:cNvSpPr>
          <p:nvPr userDrawn="1"/>
        </p:nvSpPr>
        <p:spPr>
          <a:xfrm>
            <a:off x="1736011" y="4727631"/>
            <a:ext cx="364941" cy="19896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marR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900" b="0" dirty="0">
                <a:solidFill>
                  <a:srgbClr val="888B8D"/>
                </a:solidFill>
                <a:latin typeface="+mn-lt"/>
              </a:rPr>
              <a:t>|</a:t>
            </a:r>
            <a:r>
              <a:rPr lang="en-US" sz="900" baseline="0" dirty="0">
                <a:solidFill>
                  <a:srgbClr val="888B8D"/>
                </a:solidFill>
                <a:latin typeface="+mj-lt"/>
              </a:rPr>
              <a:t> </a:t>
            </a:r>
            <a:fld id="{E99569F5-4451-5B41-8B90-4901AF4DBD73}" type="slidenum">
              <a:rPr lang="en-US" sz="900" b="1" smtClean="0">
                <a:solidFill>
                  <a:srgbClr val="888B8D"/>
                </a:solidFill>
                <a:latin typeface="+mn-lt"/>
              </a:rPr>
              <a:pPr algn="l">
                <a:defRPr/>
              </a:pPr>
              <a:t>‹#›</a:t>
            </a:fld>
            <a:endParaRPr lang="en-US" sz="900" b="1" dirty="0">
              <a:solidFill>
                <a:srgbClr val="888B8D"/>
              </a:solidFill>
              <a:latin typeface="+mn-lt"/>
            </a:endParaRPr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628650" y="217806"/>
            <a:ext cx="7886700" cy="69659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HERE TO EDIT BLANK SLIDE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28650" y="1408175"/>
            <a:ext cx="7886700" cy="29333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5FCE475-3996-A64A-B102-D1CE727B0EC6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585" y="4729474"/>
            <a:ext cx="1004109" cy="20590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8608D5D-5446-E344-B0AA-7895BE9458C3}"/>
              </a:ext>
            </a:extLst>
          </p:cNvPr>
          <p:cNvSpPr/>
          <p:nvPr userDrawn="1"/>
        </p:nvSpPr>
        <p:spPr>
          <a:xfrm>
            <a:off x="0" y="0"/>
            <a:ext cx="9144000" cy="118873"/>
          </a:xfrm>
          <a:prstGeom prst="rect">
            <a:avLst/>
          </a:prstGeom>
          <a:solidFill>
            <a:srgbClr val="888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SIPCMContentMarking" descr="{&quot;HashCode&quot;:976831060,&quot;Placement&quot;:&quot;Footer&quot;}">
            <a:extLst>
              <a:ext uri="{FF2B5EF4-FFF2-40B4-BE49-F238E27FC236}">
                <a16:creationId xmlns:a16="http://schemas.microsoft.com/office/drawing/2014/main" id="{8373C83C-BD80-4B7F-82B2-0AC81C7FF996}"/>
              </a:ext>
            </a:extLst>
          </p:cNvPr>
          <p:cNvSpPr txBox="1"/>
          <p:nvPr userDrawn="1"/>
        </p:nvSpPr>
        <p:spPr>
          <a:xfrm>
            <a:off x="3549327" y="4881156"/>
            <a:ext cx="2045346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solidFill>
                  <a:srgbClr val="0078D7"/>
                </a:solidFill>
                <a:latin typeface="Calibri" panose="020F0502020204030204" pitchFamily="34" charset="0"/>
              </a:rPr>
              <a:t>This data is internal to Brunswick.</a:t>
            </a:r>
          </a:p>
        </p:txBody>
      </p:sp>
    </p:spTree>
    <p:extLst>
      <p:ext uri="{BB962C8B-B14F-4D97-AF65-F5344CB8AC3E}">
        <p14:creationId xmlns:p14="http://schemas.microsoft.com/office/powerpoint/2010/main" val="680121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07" r:id="rId2"/>
    <p:sldLayoutId id="2147483751" r:id="rId3"/>
    <p:sldLayoutId id="2147483752" r:id="rId4"/>
    <p:sldLayoutId id="2147483737" r:id="rId5"/>
    <p:sldLayoutId id="2147483735" r:id="rId6"/>
    <p:sldLayoutId id="2147483753" r:id="rId7"/>
    <p:sldLayoutId id="2147483749" r:id="rId8"/>
    <p:sldLayoutId id="2147483695" r:id="rId9"/>
    <p:sldLayoutId id="2147483716" r:id="rId10"/>
    <p:sldLayoutId id="2147483723" r:id="rId11"/>
    <p:sldLayoutId id="2147483708" r:id="rId12"/>
    <p:sldLayoutId id="2147483692" r:id="rId13"/>
    <p:sldLayoutId id="2147483725" r:id="rId14"/>
    <p:sldLayoutId id="2147483755" r:id="rId15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000" b="0" kern="1200">
          <a:solidFill>
            <a:srgbClr val="888B8D"/>
          </a:solidFill>
          <a:latin typeface="+mj-lt"/>
          <a:ea typeface="Franklin Gothic Heavy" charset="0"/>
          <a:cs typeface="Franklin Gothic Heavy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charset="0"/>
        <a:buNone/>
        <a:defRPr sz="1600" kern="1200">
          <a:ln>
            <a:noFill/>
          </a:ln>
          <a:solidFill>
            <a:srgbClr val="888B8D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400" kern="1200">
          <a:ln>
            <a:noFill/>
          </a:ln>
          <a:solidFill>
            <a:srgbClr val="888B8D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.AppleSystemUIFont" charset="-120"/>
        <a:buChar char="‑"/>
        <a:defRPr sz="1400" kern="1200">
          <a:ln>
            <a:noFill/>
          </a:ln>
          <a:solidFill>
            <a:srgbClr val="888B8D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 charset="0"/>
        <a:buChar char="•"/>
        <a:defRPr sz="1400" kern="1200">
          <a:ln>
            <a:noFill/>
          </a:ln>
          <a:solidFill>
            <a:srgbClr val="888B8D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.AppleSystemUIFont" charset="-120"/>
        <a:buChar char="‑"/>
        <a:defRPr sz="1400" kern="1200">
          <a:ln>
            <a:noFill/>
          </a:ln>
          <a:solidFill>
            <a:srgbClr val="888B8D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3"/>
          <p:cNvSpPr>
            <a:spLocks noGrp="1"/>
          </p:cNvSpPr>
          <p:nvPr>
            <p:ph type="title"/>
          </p:nvPr>
        </p:nvSpPr>
        <p:spPr>
          <a:xfrm>
            <a:off x="628650" y="217806"/>
            <a:ext cx="7886700" cy="69659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HERE TO EDIT BLANK SLIDE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idx="1"/>
          </p:nvPr>
        </p:nvSpPr>
        <p:spPr>
          <a:xfrm>
            <a:off x="628650" y="1408175"/>
            <a:ext cx="7886700" cy="29333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1"/>
          <p:cNvSpPr txBox="1">
            <a:spLocks/>
          </p:cNvSpPr>
          <p:nvPr userDrawn="1"/>
        </p:nvSpPr>
        <p:spPr>
          <a:xfrm>
            <a:off x="1870524" y="4743812"/>
            <a:ext cx="364941" cy="19896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marR="0" indent="0" algn="l" defTabSz="914400" rtl="0" eaLnBrk="1" fontAlgn="base" latinLnBrk="0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900" b="0" dirty="0">
                <a:solidFill>
                  <a:srgbClr val="888B8D"/>
                </a:solidFill>
                <a:latin typeface="+mn-lt"/>
              </a:rPr>
              <a:t>|</a:t>
            </a:r>
            <a:r>
              <a:rPr lang="en-US" sz="900" baseline="0" dirty="0">
                <a:solidFill>
                  <a:srgbClr val="888B8D"/>
                </a:solidFill>
                <a:latin typeface="+mj-lt"/>
              </a:rPr>
              <a:t> </a:t>
            </a:r>
            <a:fld id="{E99569F5-4451-5B41-8B90-4901AF4DBD73}" type="slidenum">
              <a:rPr lang="en-US" sz="900" b="1" smtClean="0">
                <a:solidFill>
                  <a:srgbClr val="888B8D"/>
                </a:solidFill>
                <a:latin typeface="+mn-lt"/>
              </a:rPr>
              <a:pPr algn="l">
                <a:defRPr/>
              </a:pPr>
              <a:t>‹#›</a:t>
            </a:fld>
            <a:endParaRPr lang="en-US" sz="900" b="1" dirty="0">
              <a:solidFill>
                <a:srgbClr val="888B8D"/>
              </a:solidFill>
              <a:latin typeface="+mn-lt"/>
            </a:endParaRPr>
          </a:p>
        </p:txBody>
      </p:sp>
      <p:sp>
        <p:nvSpPr>
          <p:cNvPr id="2" name="MSIPCMContentMarking" descr="{&quot;HashCode&quot;:976831060,&quot;Placement&quot;:&quot;Footer&quot;}">
            <a:extLst>
              <a:ext uri="{FF2B5EF4-FFF2-40B4-BE49-F238E27FC236}">
                <a16:creationId xmlns:a16="http://schemas.microsoft.com/office/drawing/2014/main" id="{974F082F-3917-40A4-AA09-D8F9E9625398}"/>
              </a:ext>
            </a:extLst>
          </p:cNvPr>
          <p:cNvSpPr txBox="1"/>
          <p:nvPr userDrawn="1"/>
        </p:nvSpPr>
        <p:spPr>
          <a:xfrm>
            <a:off x="3549327" y="4881156"/>
            <a:ext cx="2045346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solidFill>
                  <a:srgbClr val="0078D7"/>
                </a:solidFill>
                <a:latin typeface="Calibri" panose="020F0502020204030204" pitchFamily="34" charset="0"/>
              </a:rPr>
              <a:t>This data is internal to Brunswick.</a:t>
            </a:r>
          </a:p>
        </p:txBody>
      </p:sp>
    </p:spTree>
    <p:extLst>
      <p:ext uri="{BB962C8B-B14F-4D97-AF65-F5344CB8AC3E}">
        <p14:creationId xmlns:p14="http://schemas.microsoft.com/office/powerpoint/2010/main" val="119124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31" r:id="rId2"/>
    <p:sldLayoutId id="2147483789" r:id="rId3"/>
    <p:sldLayoutId id="2147483726" r:id="rId4"/>
    <p:sldLayoutId id="2147483713" r:id="rId5"/>
    <p:sldLayoutId id="2147483714" r:id="rId6"/>
    <p:sldLayoutId id="2147483715" r:id="rId7"/>
    <p:sldLayoutId id="214748369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>
          <a:solidFill>
            <a:srgbClr val="A90E13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400" kern="1200">
          <a:solidFill>
            <a:schemeClr val="bg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kern="1200">
          <a:solidFill>
            <a:schemeClr val="bg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kern="1200">
          <a:solidFill>
            <a:schemeClr val="bg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kern="1200">
          <a:solidFill>
            <a:schemeClr val="bg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kern="1200">
          <a:solidFill>
            <a:schemeClr val="bg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4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3EFB2E7-1621-C645-AE13-56562D792E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1" baseline="0">
                <a:solidFill>
                  <a:srgbClr val="000000"/>
                </a:solidFill>
                <a:latin typeface="+mj-lt"/>
                <a:ea typeface="Helvetica" charset="0"/>
                <a:cs typeface="Helvetica" charset="0"/>
              </a:defRPr>
            </a:lvl1pPr>
            <a:lvl2pPr marL="4572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pPr lvl="0"/>
            <a:r>
              <a:rPr lang="en-US" dirty="0">
                <a:solidFill>
                  <a:srgbClr val="000005"/>
                </a:solidFill>
              </a:rPr>
              <a:t>240 Vantage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D303E4B-194D-274E-AFA2-4DF048E215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16629" y="4376002"/>
            <a:ext cx="6521996" cy="45719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="1" baseline="0">
                <a:solidFill>
                  <a:srgbClr val="000000"/>
                </a:solidFill>
                <a:latin typeface="+mj-lt"/>
                <a:ea typeface="Helvetica" charset="0"/>
                <a:cs typeface="Helvetica" charset="0"/>
              </a:defRPr>
            </a:lvl1pPr>
            <a:lvl2pPr marL="4572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>
              <a:buNone/>
              <a:defRPr sz="3000">
                <a:solidFill>
                  <a:srgbClr val="1A3C6A"/>
                </a:solidFill>
                <a:latin typeface="Helvetica" charset="0"/>
                <a:ea typeface="Helvetica" charset="0"/>
                <a:cs typeface="Helvetica" charset="0"/>
              </a:defRPr>
            </a:lvl5pPr>
          </a:lstStyle>
          <a:p>
            <a:pPr lvl="0"/>
            <a:r>
              <a:rPr lang="en-US" dirty="0">
                <a:solidFill>
                  <a:srgbClr val="000005"/>
                </a:solidFill>
              </a:rPr>
              <a:t>Webinar #4 | Product Review with Mark Robinson</a:t>
            </a:r>
          </a:p>
        </p:txBody>
      </p:sp>
    </p:spTree>
    <p:extLst>
      <p:ext uri="{BB962C8B-B14F-4D97-AF65-F5344CB8AC3E}">
        <p14:creationId xmlns:p14="http://schemas.microsoft.com/office/powerpoint/2010/main" val="1248987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All-New :  240 VANTAGE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dirty="0"/>
              <a:t>Add image of 240 Vantage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/>
        <p:txBody>
          <a:bodyPr>
            <a:noAutofit/>
          </a:bodyPr>
          <a:lstStyle/>
          <a:p>
            <a:r>
              <a:rPr lang="en-US" dirty="0"/>
              <a:t>2021 Model Year</a:t>
            </a:r>
          </a:p>
        </p:txBody>
      </p:sp>
      <p:pic>
        <p:nvPicPr>
          <p:cNvPr id="8" name="Picture 7" descr="A small boat in a body of water&#10;&#10;Description automatically generated">
            <a:extLst>
              <a:ext uri="{FF2B5EF4-FFF2-40B4-BE49-F238E27FC236}">
                <a16:creationId xmlns:a16="http://schemas.microsoft.com/office/drawing/2014/main" id="{6D1E8011-D6C9-49EC-82B0-13B3B54404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137" b="10893"/>
          <a:stretch/>
        </p:blipFill>
        <p:spPr>
          <a:xfrm>
            <a:off x="714375" y="881448"/>
            <a:ext cx="7715250" cy="37017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C6DF68-9970-435A-8B8E-CDF5E752CE13}"/>
              </a:ext>
            </a:extLst>
          </p:cNvPr>
          <p:cNvSpPr txBox="1"/>
          <p:nvPr/>
        </p:nvSpPr>
        <p:spPr>
          <a:xfrm>
            <a:off x="5511114" y="4200316"/>
            <a:ext cx="2828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Shown with optional hard-top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E32E80-0821-4763-8BB0-7373D7586ACA}"/>
              </a:ext>
            </a:extLst>
          </p:cNvPr>
          <p:cNvSpPr txBox="1"/>
          <p:nvPr/>
        </p:nvSpPr>
        <p:spPr>
          <a:xfrm>
            <a:off x="1993557" y="4626635"/>
            <a:ext cx="65112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Standard engine: 250 hp V8 DTS Black Mercury Verado engine with hydraulic power steering</a:t>
            </a:r>
          </a:p>
        </p:txBody>
      </p:sp>
    </p:spTree>
    <p:extLst>
      <p:ext uri="{BB962C8B-B14F-4D97-AF65-F5344CB8AC3E}">
        <p14:creationId xmlns:p14="http://schemas.microsoft.com/office/powerpoint/2010/main" val="259118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small boat in a body of water&#10;&#10;Description automatically generated">
            <a:extLst>
              <a:ext uri="{FF2B5EF4-FFF2-40B4-BE49-F238E27FC236}">
                <a16:creationId xmlns:a16="http://schemas.microsoft.com/office/drawing/2014/main" id="{4644081C-F04C-431F-9B96-498FD7E551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835" r="18053"/>
          <a:stretch/>
        </p:blipFill>
        <p:spPr>
          <a:xfrm>
            <a:off x="0" y="0"/>
            <a:ext cx="54864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433" y="275347"/>
            <a:ext cx="2243579" cy="509481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6532" y="530088"/>
            <a:ext cx="2956762" cy="4156212"/>
          </a:xfrm>
        </p:spPr>
        <p:txBody>
          <a:bodyPr/>
          <a:lstStyle/>
          <a:p>
            <a:r>
              <a:rPr lang="en-US" dirty="0"/>
              <a:t>Spec Sheet</a:t>
            </a:r>
          </a:p>
          <a:p>
            <a:r>
              <a:rPr lang="en-US" dirty="0"/>
              <a:t>Bow to stern callouts</a:t>
            </a:r>
          </a:p>
          <a:p>
            <a:r>
              <a:rPr lang="en-US" dirty="0"/>
              <a:t>Performance</a:t>
            </a:r>
          </a:p>
          <a:p>
            <a:r>
              <a:rPr lang="en-US" dirty="0"/>
              <a:t>Top 5 selling features</a:t>
            </a:r>
          </a:p>
        </p:txBody>
      </p:sp>
      <p:sp>
        <p:nvSpPr>
          <p:cNvPr id="4" name="Text Placeholder 1"/>
          <p:cNvSpPr txBox="1">
            <a:spLocks/>
          </p:cNvSpPr>
          <p:nvPr/>
        </p:nvSpPr>
        <p:spPr>
          <a:xfrm>
            <a:off x="5105476" y="1205777"/>
            <a:ext cx="2616477" cy="431669"/>
          </a:xfrm>
          <a:prstGeom prst="rect">
            <a:avLst/>
          </a:prstGeom>
        </p:spPr>
        <p:txBody>
          <a:bodyPr/>
          <a:lstStyle>
            <a:lvl1pPr marL="176213" indent="-176213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tabLst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61963" indent="-227013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/>
              <a:buChar char="–"/>
              <a:tabLst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747713" indent="-168275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/>
              <a:buChar char="•"/>
              <a:tabLst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033463" indent="-227013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/>
              <a:buChar char="–"/>
              <a:tabLst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258888" indent="-225425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Arial"/>
              <a:buChar char="»"/>
              <a:tabLst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000" b="1" dirty="0">
                <a:latin typeface="Arial" charset="0"/>
                <a:ea typeface="Arial" charset="0"/>
                <a:cs typeface="Arial" charset="0"/>
              </a:rPr>
              <a:t>Sales training</a:t>
            </a:r>
          </a:p>
        </p:txBody>
      </p:sp>
    </p:spTree>
    <p:extLst>
      <p:ext uri="{BB962C8B-B14F-4D97-AF65-F5344CB8AC3E}">
        <p14:creationId xmlns:p14="http://schemas.microsoft.com/office/powerpoint/2010/main" val="756581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The Everything boat for the family.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5A8D06-9372-4192-A297-4FBA63BA5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257" y="95617"/>
            <a:ext cx="7735485" cy="3787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38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“Fair weather boat”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AC929B-5A57-44CD-865A-59CFA32E9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771" y="95617"/>
            <a:ext cx="7150458" cy="379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732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“Fair weather pleasure boat”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EA45A12-F1E8-4F34-8F07-BDF136B1B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240" y="143392"/>
            <a:ext cx="6700815" cy="376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819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Keeping it easy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352C59-6E56-4BA2-B95D-59736CEA7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925" y="166291"/>
            <a:ext cx="5800150" cy="368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81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Simplicity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59DBA5-C41E-41AF-A528-9B5229A53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532" y="95617"/>
            <a:ext cx="7319726" cy="3812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755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Designed to be fished, but yet we have comfortable seating, sound system, designed to be cruised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627995-2334-42C5-86A8-95E58A603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691" y="226523"/>
            <a:ext cx="6449896" cy="365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005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en-US" dirty="0"/>
              <a:t>Can be a hard core fishing boat, if the customer needs that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AB42A4-C483-41DF-A2EB-A2F6C18EC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492" y="168683"/>
            <a:ext cx="6778214" cy="369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917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en-US" dirty="0"/>
              <a:t>Our customers won’t but it could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DEAC8C-C7E0-4F90-92C8-6B997FA16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068" y="95617"/>
            <a:ext cx="7381864" cy="379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851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en-US" dirty="0"/>
              <a:t>Multipurpose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CE90B1-38EF-499D-8BF1-1BFF6783F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049" y="95616"/>
            <a:ext cx="7382896" cy="378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879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r>
              <a:rPr lang="en-US" dirty="0"/>
              <a:t>Same themes as 280 Vantage carried over to 240 Vantage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E05D92-4D46-4766-89D2-6D63CABEE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402" y="193108"/>
            <a:ext cx="7240394" cy="374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4896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96600" y="765454"/>
            <a:ext cx="4017886" cy="4066074"/>
          </a:xfrm>
        </p:spPr>
        <p:txBody>
          <a:bodyPr>
            <a:normAutofit fontScale="550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LOA*:  23’ 2” (7.06m) </a:t>
            </a:r>
          </a:p>
          <a:p>
            <a:r>
              <a:rPr lang="en-US" dirty="0">
                <a:solidFill>
                  <a:srgbClr val="000000"/>
                </a:solidFill>
              </a:rPr>
              <a:t>LOA with platforms:  24’ 7</a:t>
            </a:r>
            <a:r>
              <a:rPr lang="en-US" baseline="30000" dirty="0">
                <a:solidFill>
                  <a:srgbClr val="000000"/>
                </a:solidFill>
              </a:rPr>
              <a:t>1/2</a:t>
            </a:r>
            <a:r>
              <a:rPr lang="en-US" dirty="0">
                <a:solidFill>
                  <a:srgbClr val="000000"/>
                </a:solidFill>
              </a:rPr>
              <a:t>” (7.51 m)</a:t>
            </a:r>
          </a:p>
          <a:p>
            <a:r>
              <a:rPr lang="nb-NO" dirty="0">
                <a:solidFill>
                  <a:srgbClr val="000000"/>
                </a:solidFill>
              </a:rPr>
              <a:t>Beam: 8’ 6" (2.59 m)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de-DE" dirty="0">
                <a:solidFill>
                  <a:srgbClr val="000000"/>
                </a:solidFill>
              </a:rPr>
              <a:t>Draft:  17” (.43 m)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Weight (dry, no engine):  3,900 </a:t>
            </a:r>
            <a:r>
              <a:rPr lang="en-US" dirty="0" err="1">
                <a:solidFill>
                  <a:srgbClr val="000000"/>
                </a:solidFill>
              </a:rPr>
              <a:t>lbs</a:t>
            </a:r>
            <a:r>
              <a:rPr lang="en-US" dirty="0">
                <a:solidFill>
                  <a:srgbClr val="000000"/>
                </a:solidFill>
              </a:rPr>
              <a:t> (1769 kg)</a:t>
            </a:r>
          </a:p>
          <a:p>
            <a:r>
              <a:rPr lang="en-US" dirty="0">
                <a:solidFill>
                  <a:srgbClr val="000000"/>
                </a:solidFill>
              </a:rPr>
              <a:t>Weight (w/engine, fuel &amp; water):  5,450 </a:t>
            </a:r>
            <a:r>
              <a:rPr lang="en-US" dirty="0" err="1">
                <a:solidFill>
                  <a:srgbClr val="000000"/>
                </a:solidFill>
              </a:rPr>
              <a:t>lbs</a:t>
            </a:r>
            <a:r>
              <a:rPr lang="en-US" dirty="0">
                <a:solidFill>
                  <a:srgbClr val="000000"/>
                </a:solidFill>
              </a:rPr>
              <a:t> (2,472 kg)</a:t>
            </a:r>
          </a:p>
          <a:p>
            <a:r>
              <a:rPr lang="en-US" dirty="0">
                <a:solidFill>
                  <a:srgbClr val="000000"/>
                </a:solidFill>
              </a:rPr>
              <a:t>Maximum Weight Capacity:  3,000 </a:t>
            </a:r>
            <a:r>
              <a:rPr lang="en-US" dirty="0" err="1">
                <a:solidFill>
                  <a:srgbClr val="000000"/>
                </a:solidFill>
              </a:rPr>
              <a:t>lbs</a:t>
            </a:r>
            <a:r>
              <a:rPr lang="en-US" dirty="0">
                <a:solidFill>
                  <a:srgbClr val="000000"/>
                </a:solidFill>
              </a:rPr>
              <a:t> (1361 kg)</a:t>
            </a:r>
          </a:p>
          <a:p>
            <a:r>
              <a:rPr lang="en-US" dirty="0">
                <a:solidFill>
                  <a:srgbClr val="000000"/>
                </a:solidFill>
              </a:rPr>
              <a:t>Swamped Capacity:  4,000 </a:t>
            </a:r>
            <a:r>
              <a:rPr lang="en-US" dirty="0" err="1">
                <a:solidFill>
                  <a:srgbClr val="000000"/>
                </a:solidFill>
              </a:rPr>
              <a:t>lbs</a:t>
            </a:r>
            <a:r>
              <a:rPr lang="en-US" dirty="0">
                <a:solidFill>
                  <a:srgbClr val="000000"/>
                </a:solidFill>
              </a:rPr>
              <a:t> (1814 kg)</a:t>
            </a:r>
          </a:p>
          <a:p>
            <a:r>
              <a:rPr lang="en-US" dirty="0">
                <a:solidFill>
                  <a:srgbClr val="000000"/>
                </a:solidFill>
              </a:rPr>
              <a:t>Persons Capacity:  10</a:t>
            </a:r>
          </a:p>
          <a:p>
            <a:r>
              <a:rPr lang="en-US" dirty="0">
                <a:solidFill>
                  <a:srgbClr val="000000"/>
                </a:solidFill>
              </a:rPr>
              <a:t>Maximum HP:  350 hp (261 kW)</a:t>
            </a:r>
          </a:p>
          <a:p>
            <a:r>
              <a:rPr lang="en-US" dirty="0">
                <a:solidFill>
                  <a:srgbClr val="000000"/>
                </a:solidFill>
              </a:rPr>
              <a:t>Minimum HP:   250 hp (186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kW)</a:t>
            </a:r>
          </a:p>
          <a:p>
            <a:r>
              <a:rPr lang="en-US" dirty="0">
                <a:solidFill>
                  <a:srgbClr val="000000"/>
                </a:solidFill>
              </a:rPr>
              <a:t>Maximum Engine Weight:  700 </a:t>
            </a:r>
            <a:r>
              <a:rPr lang="en-US" dirty="0" err="1">
                <a:solidFill>
                  <a:srgbClr val="000000"/>
                </a:solidFill>
              </a:rPr>
              <a:t>lbs</a:t>
            </a:r>
            <a:r>
              <a:rPr lang="en-US" dirty="0">
                <a:solidFill>
                  <a:srgbClr val="000000"/>
                </a:solidFill>
              </a:rPr>
              <a:t> (318 kg)</a:t>
            </a:r>
          </a:p>
          <a:p>
            <a:r>
              <a:rPr lang="en-US" dirty="0">
                <a:solidFill>
                  <a:srgbClr val="000000"/>
                </a:solidFill>
              </a:rPr>
              <a:t>Transom Height:  25" (0.64 m)</a:t>
            </a:r>
          </a:p>
          <a:p>
            <a:r>
              <a:rPr lang="en-US" dirty="0">
                <a:solidFill>
                  <a:srgbClr val="000000"/>
                </a:solidFill>
              </a:rPr>
              <a:t>Deadrise at Transom:  20º </a:t>
            </a:r>
          </a:p>
          <a:p>
            <a:r>
              <a:rPr lang="en-US" dirty="0">
                <a:solidFill>
                  <a:srgbClr val="000000"/>
                </a:solidFill>
              </a:rPr>
              <a:t>Fuel Capacity:  111 gallons (420.18 L)</a:t>
            </a:r>
          </a:p>
          <a:p>
            <a:r>
              <a:rPr lang="en-US" dirty="0">
                <a:solidFill>
                  <a:srgbClr val="000000"/>
                </a:solidFill>
              </a:rPr>
              <a:t>Water Capacity:   18 gallons (68.14 L)</a:t>
            </a:r>
          </a:p>
          <a:p>
            <a:r>
              <a:rPr lang="en-US" dirty="0">
                <a:solidFill>
                  <a:srgbClr val="000000"/>
                </a:solidFill>
              </a:rPr>
              <a:t>Bridge Clearance:  5’ 4” (1.63 m)</a:t>
            </a:r>
          </a:p>
          <a:p>
            <a:r>
              <a:rPr lang="en-US" dirty="0">
                <a:solidFill>
                  <a:srgbClr val="000000"/>
                </a:solidFill>
              </a:rPr>
              <a:t>Bridge Clearance with tow arch:  8’ 2</a:t>
            </a:r>
            <a:r>
              <a:rPr lang="en-US" baseline="30000" dirty="0">
                <a:solidFill>
                  <a:srgbClr val="000000"/>
                </a:solidFill>
              </a:rPr>
              <a:t>3/4</a:t>
            </a:r>
            <a:r>
              <a:rPr lang="en-US" dirty="0">
                <a:solidFill>
                  <a:srgbClr val="000000"/>
                </a:solidFill>
              </a:rPr>
              <a:t>” (2.51 m)</a:t>
            </a:r>
          </a:p>
          <a:p>
            <a:r>
              <a:rPr lang="en-US" dirty="0">
                <a:solidFill>
                  <a:srgbClr val="000000"/>
                </a:solidFill>
              </a:rPr>
              <a:t>Bridge Clearance with sun-top:  7’ 4” (2.24 m)</a:t>
            </a:r>
          </a:p>
          <a:p>
            <a:r>
              <a:rPr lang="en-US" dirty="0">
                <a:solidFill>
                  <a:srgbClr val="000000"/>
                </a:solidFill>
              </a:rPr>
              <a:t>Bridge Clearance with hardtop:  8’ 1½” (2.48 m)</a:t>
            </a:r>
          </a:p>
          <a:p>
            <a:r>
              <a:rPr lang="en-US" dirty="0">
                <a:solidFill>
                  <a:srgbClr val="000000"/>
                </a:solidFill>
              </a:rPr>
              <a:t>Package boat specs (base boat on trailer, engine up:) 31’ 7” X 8’ 6” X 8’ 6”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8912" y="69827"/>
            <a:ext cx="8257777" cy="501451"/>
          </a:xfrm>
        </p:spPr>
        <p:txBody>
          <a:bodyPr/>
          <a:lstStyle/>
          <a:p>
            <a:r>
              <a:rPr lang="en-US" dirty="0"/>
              <a:t>SPECIFICATIONS: Comparison between new and old models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1297970" y="480403"/>
            <a:ext cx="1319785" cy="333596"/>
          </a:xfrm>
        </p:spPr>
        <p:txBody>
          <a:bodyPr/>
          <a:lstStyle/>
          <a:p>
            <a:r>
              <a:rPr lang="en-US" b="1" dirty="0"/>
              <a:t>240 Vantage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F07C5E3-1B93-431F-891F-3BD15E198955}"/>
              </a:ext>
            </a:extLst>
          </p:cNvPr>
          <p:cNvSpPr txBox="1">
            <a:spLocks/>
          </p:cNvSpPr>
          <p:nvPr/>
        </p:nvSpPr>
        <p:spPr>
          <a:xfrm>
            <a:off x="329515" y="813999"/>
            <a:ext cx="4357687" cy="4066073"/>
          </a:xfrm>
          <a:prstGeom prst="rect">
            <a:avLst/>
          </a:prstGeom>
        </p:spPr>
        <p:txBody>
          <a:bodyPr vert="horz" lIns="0" tIns="0" rIns="0" bIns="0" rtlCol="0">
            <a:normAutofit fontScale="55000" lnSpcReduction="20000"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None/>
              <a:defRPr sz="1600" kern="1200">
                <a:ln>
                  <a:noFill/>
                </a:ln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579438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8064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0005"/>
                </a:solidFill>
              </a:rPr>
              <a:t>LOA*:  24’ 2” (7.36 m) 	</a:t>
            </a:r>
            <a:r>
              <a:rPr lang="en-US" b="1" dirty="0">
                <a:solidFill>
                  <a:srgbClr val="C00000"/>
                </a:solidFill>
              </a:rPr>
              <a:t>1’ longer</a:t>
            </a:r>
          </a:p>
          <a:p>
            <a:r>
              <a:rPr lang="en-US" dirty="0">
                <a:solidFill>
                  <a:srgbClr val="000005"/>
                </a:solidFill>
              </a:rPr>
              <a:t>LOA with platforms:  25’ 6” (7.58 m) 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10.5” longer</a:t>
            </a:r>
          </a:p>
          <a:p>
            <a:r>
              <a:rPr lang="de-DE" dirty="0">
                <a:solidFill>
                  <a:srgbClr val="000005"/>
                </a:solidFill>
              </a:rPr>
              <a:t>Beam: 8’ 6" (2.59 m)</a:t>
            </a:r>
            <a:r>
              <a:rPr lang="de-DE" b="1" dirty="0">
                <a:solidFill>
                  <a:srgbClr val="C00000"/>
                </a:solidFill>
              </a:rPr>
              <a:t> </a:t>
            </a:r>
            <a:endParaRPr lang="en-US" b="1" dirty="0">
              <a:solidFill>
                <a:srgbClr val="C00000"/>
              </a:solidFill>
            </a:endParaRPr>
          </a:p>
          <a:p>
            <a:r>
              <a:rPr lang="de-DE" dirty="0">
                <a:solidFill>
                  <a:srgbClr val="000005"/>
                </a:solidFill>
              </a:rPr>
              <a:t>Draft:  18” (0.46 m</a:t>
            </a:r>
            <a:r>
              <a:rPr lang="de-DE" b="1" dirty="0">
                <a:solidFill>
                  <a:srgbClr val="000005"/>
                </a:solidFill>
              </a:rPr>
              <a:t>)  </a:t>
            </a:r>
            <a:r>
              <a:rPr lang="de-DE" b="1" dirty="0">
                <a:solidFill>
                  <a:srgbClr val="C00000"/>
                </a:solidFill>
              </a:rPr>
              <a:t>1‘ deeper</a:t>
            </a:r>
            <a:endParaRPr lang="en-US" b="1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rgbClr val="000005"/>
                </a:solidFill>
              </a:rPr>
              <a:t>Weight (dry, no engine):  4,360 </a:t>
            </a:r>
            <a:r>
              <a:rPr lang="en-US" dirty="0" err="1">
                <a:solidFill>
                  <a:srgbClr val="000005"/>
                </a:solidFill>
              </a:rPr>
              <a:t>lbs</a:t>
            </a:r>
            <a:r>
              <a:rPr lang="en-US" dirty="0">
                <a:solidFill>
                  <a:srgbClr val="000005"/>
                </a:solidFill>
              </a:rPr>
              <a:t> (1979 kg) </a:t>
            </a:r>
            <a:r>
              <a:rPr lang="en-US" b="1" dirty="0">
                <a:solidFill>
                  <a:srgbClr val="C00000"/>
                </a:solidFill>
              </a:rPr>
              <a:t>460 </a:t>
            </a:r>
            <a:r>
              <a:rPr lang="en-US" b="1" dirty="0" err="1">
                <a:solidFill>
                  <a:srgbClr val="C00000"/>
                </a:solidFill>
              </a:rPr>
              <a:t>lbs</a:t>
            </a:r>
            <a:r>
              <a:rPr lang="en-US" b="1" dirty="0">
                <a:solidFill>
                  <a:srgbClr val="C00000"/>
                </a:solidFill>
              </a:rPr>
              <a:t> heavier</a:t>
            </a:r>
          </a:p>
          <a:p>
            <a:r>
              <a:rPr lang="en-US" dirty="0">
                <a:solidFill>
                  <a:srgbClr val="000005"/>
                </a:solidFill>
              </a:rPr>
              <a:t>Weight (w/ engine, fuel, and water):  5,837 </a:t>
            </a:r>
            <a:r>
              <a:rPr lang="en-US" dirty="0" err="1">
                <a:solidFill>
                  <a:srgbClr val="000005"/>
                </a:solidFill>
              </a:rPr>
              <a:t>lbs</a:t>
            </a:r>
            <a:r>
              <a:rPr lang="en-US" dirty="0">
                <a:solidFill>
                  <a:srgbClr val="000005"/>
                </a:solidFill>
              </a:rPr>
              <a:t> (2648 kg) </a:t>
            </a:r>
          </a:p>
          <a:p>
            <a:r>
              <a:rPr lang="en-US" dirty="0">
                <a:solidFill>
                  <a:srgbClr val="000005"/>
                </a:solidFill>
              </a:rPr>
              <a:t>Maximum Weight Capacity:  2,800 </a:t>
            </a:r>
            <a:r>
              <a:rPr lang="en-US" dirty="0" err="1">
                <a:solidFill>
                  <a:srgbClr val="000005"/>
                </a:solidFill>
              </a:rPr>
              <a:t>lbs</a:t>
            </a:r>
            <a:r>
              <a:rPr lang="en-US" dirty="0">
                <a:solidFill>
                  <a:srgbClr val="000005"/>
                </a:solidFill>
              </a:rPr>
              <a:t> (1270 kg) </a:t>
            </a:r>
          </a:p>
          <a:p>
            <a:r>
              <a:rPr lang="en-US" dirty="0">
                <a:solidFill>
                  <a:srgbClr val="000005"/>
                </a:solidFill>
              </a:rPr>
              <a:t>Swamped Capacity:  4,000 </a:t>
            </a:r>
            <a:r>
              <a:rPr lang="en-US" dirty="0" err="1">
                <a:solidFill>
                  <a:srgbClr val="000005"/>
                </a:solidFill>
              </a:rPr>
              <a:t>lbs</a:t>
            </a:r>
            <a:r>
              <a:rPr lang="en-US" dirty="0">
                <a:solidFill>
                  <a:srgbClr val="000005"/>
                </a:solidFill>
              </a:rPr>
              <a:t> (1814 kg) </a:t>
            </a:r>
          </a:p>
          <a:p>
            <a:r>
              <a:rPr lang="en-US" dirty="0">
                <a:solidFill>
                  <a:srgbClr val="000005"/>
                </a:solidFill>
              </a:rPr>
              <a:t>Persons Capacity:  11  </a:t>
            </a:r>
            <a:r>
              <a:rPr lang="en-US" b="1" dirty="0">
                <a:solidFill>
                  <a:srgbClr val="C00000"/>
                </a:solidFill>
              </a:rPr>
              <a:t>1 more person </a:t>
            </a:r>
          </a:p>
          <a:p>
            <a:r>
              <a:rPr lang="en-US" dirty="0">
                <a:solidFill>
                  <a:srgbClr val="000005"/>
                </a:solidFill>
              </a:rPr>
              <a:t>Maximum HP:  400 hp (298 kW)   </a:t>
            </a:r>
            <a:r>
              <a:rPr lang="en-US" b="1" dirty="0">
                <a:solidFill>
                  <a:srgbClr val="C00000"/>
                </a:solidFill>
              </a:rPr>
              <a:t>50hp more</a:t>
            </a:r>
          </a:p>
          <a:p>
            <a:r>
              <a:rPr lang="en-US" dirty="0">
                <a:solidFill>
                  <a:srgbClr val="000005"/>
                </a:solidFill>
              </a:rPr>
              <a:t>Minimum HP:   250 hp (186 kW)</a:t>
            </a:r>
          </a:p>
          <a:p>
            <a:r>
              <a:rPr lang="en-US" dirty="0">
                <a:solidFill>
                  <a:srgbClr val="000005"/>
                </a:solidFill>
              </a:rPr>
              <a:t>Maximum Engine Weight:  700 </a:t>
            </a:r>
            <a:r>
              <a:rPr lang="en-US" dirty="0" err="1">
                <a:solidFill>
                  <a:srgbClr val="000005"/>
                </a:solidFill>
              </a:rPr>
              <a:t>lbs</a:t>
            </a:r>
            <a:r>
              <a:rPr lang="en-US" dirty="0">
                <a:solidFill>
                  <a:srgbClr val="000005"/>
                </a:solidFill>
              </a:rPr>
              <a:t> (318 kg)</a:t>
            </a:r>
          </a:p>
          <a:p>
            <a:r>
              <a:rPr lang="en-US" dirty="0">
                <a:solidFill>
                  <a:srgbClr val="000005"/>
                </a:solidFill>
              </a:rPr>
              <a:t>Transom Height:  25" (0.64 m)</a:t>
            </a:r>
          </a:p>
          <a:p>
            <a:r>
              <a:rPr lang="en-US" dirty="0">
                <a:solidFill>
                  <a:srgbClr val="000005"/>
                </a:solidFill>
              </a:rPr>
              <a:t>Deadrise at Transom:  20º </a:t>
            </a:r>
          </a:p>
          <a:p>
            <a:r>
              <a:rPr lang="en-US" dirty="0">
                <a:solidFill>
                  <a:srgbClr val="000005"/>
                </a:solidFill>
              </a:rPr>
              <a:t>Fuel Capacity:  111 gallons (420.18 L) </a:t>
            </a:r>
          </a:p>
          <a:p>
            <a:r>
              <a:rPr lang="en-US" dirty="0">
                <a:solidFill>
                  <a:srgbClr val="000005"/>
                </a:solidFill>
              </a:rPr>
              <a:t>Water Capacity:   18 gallons (68.14 L)</a:t>
            </a:r>
          </a:p>
          <a:p>
            <a:r>
              <a:rPr lang="en-US" dirty="0">
                <a:solidFill>
                  <a:srgbClr val="000005"/>
                </a:solidFill>
              </a:rPr>
              <a:t>Bridge Clearance:  5’ 6” (1.68 m)   </a:t>
            </a:r>
            <a:r>
              <a:rPr lang="en-US" b="1" dirty="0">
                <a:solidFill>
                  <a:srgbClr val="BF311A"/>
                </a:solidFill>
              </a:rPr>
              <a:t>2</a:t>
            </a:r>
            <a:r>
              <a:rPr lang="en-US" b="1" dirty="0">
                <a:solidFill>
                  <a:srgbClr val="C00000"/>
                </a:solidFill>
              </a:rPr>
              <a:t>” taller</a:t>
            </a:r>
          </a:p>
          <a:p>
            <a:r>
              <a:rPr lang="en-US" dirty="0">
                <a:solidFill>
                  <a:srgbClr val="000005"/>
                </a:solidFill>
              </a:rPr>
              <a:t>Bridge Clearance with water sports tower: 8’ 4” (2.54 m)</a:t>
            </a:r>
            <a:endParaRPr lang="en-US" dirty="0">
              <a:solidFill>
                <a:srgbClr val="000005"/>
              </a:solidFill>
              <a:highlight>
                <a:srgbClr val="FFFF00"/>
              </a:highlight>
            </a:endParaRPr>
          </a:p>
          <a:p>
            <a:r>
              <a:rPr lang="en-US" dirty="0">
                <a:solidFill>
                  <a:srgbClr val="000005"/>
                </a:solidFill>
              </a:rPr>
              <a:t>Bridge Clearance with sun-top: 7’ 6” (2.29m) </a:t>
            </a:r>
            <a:endParaRPr lang="en-US" dirty="0">
              <a:solidFill>
                <a:srgbClr val="000005"/>
              </a:solidFill>
              <a:highlight>
                <a:srgbClr val="FFFF00"/>
              </a:highlight>
            </a:endParaRPr>
          </a:p>
          <a:p>
            <a:r>
              <a:rPr lang="en-US" dirty="0">
                <a:solidFill>
                  <a:srgbClr val="000005"/>
                </a:solidFill>
              </a:rPr>
              <a:t>Bridge Clearance with hardtop:  8’ 4” (2.54 m)</a:t>
            </a:r>
            <a:endParaRPr lang="en-US" b="1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rgbClr val="000005"/>
                </a:solidFill>
              </a:rPr>
              <a:t>Package boat specs (base boat on trailer, engine up): </a:t>
            </a:r>
            <a:r>
              <a:rPr lang="en-US" dirty="0">
                <a:solidFill>
                  <a:srgbClr val="000005"/>
                </a:solidFill>
                <a:highlight>
                  <a:srgbClr val="FFFF00"/>
                </a:highlight>
              </a:rPr>
              <a:t>TBD (TBD m)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CB68B725-381F-4999-828E-DC4845FC3D6F}"/>
              </a:ext>
            </a:extLst>
          </p:cNvPr>
          <p:cNvSpPr txBox="1">
            <a:spLocks/>
          </p:cNvSpPr>
          <p:nvPr/>
        </p:nvSpPr>
        <p:spPr>
          <a:xfrm>
            <a:off x="6337285" y="480403"/>
            <a:ext cx="1319785" cy="3335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None/>
              <a:defRPr sz="1600" b="0" kern="1200">
                <a:ln>
                  <a:noFill/>
                </a:ln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579438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8064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230 Vantage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3406DF-3238-45B7-B288-AF0460E86D91}"/>
              </a:ext>
            </a:extLst>
          </p:cNvPr>
          <p:cNvSpPr txBox="1"/>
          <p:nvPr/>
        </p:nvSpPr>
        <p:spPr>
          <a:xfrm>
            <a:off x="5573340" y="4849635"/>
            <a:ext cx="35916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*LOA: </a:t>
            </a:r>
            <a:r>
              <a:rPr lang="en-US" sz="1000" dirty="0">
                <a:solidFill>
                  <a:srgbClr val="000005"/>
                </a:solidFill>
              </a:rPr>
              <a:t>(on centerline, from bow to engine mounting location)</a:t>
            </a:r>
          </a:p>
        </p:txBody>
      </p:sp>
    </p:spTree>
    <p:extLst>
      <p:ext uri="{BB962C8B-B14F-4D97-AF65-F5344CB8AC3E}">
        <p14:creationId xmlns:p14="http://schemas.microsoft.com/office/powerpoint/2010/main" val="3823591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48648" y="2975691"/>
            <a:ext cx="3459447" cy="511728"/>
          </a:xfrm>
        </p:spPr>
        <p:txBody>
          <a:bodyPr>
            <a:normAutofit/>
          </a:bodyPr>
          <a:lstStyle/>
          <a:p>
            <a:r>
              <a:rPr lang="en-US" dirty="0"/>
              <a:t>Add bullet points of key standard features and small image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new for the Vantage Platform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F07C5E3-1B93-431F-891F-3BD15E198955}"/>
              </a:ext>
            </a:extLst>
          </p:cNvPr>
          <p:cNvSpPr txBox="1">
            <a:spLocks/>
          </p:cNvSpPr>
          <p:nvPr/>
        </p:nvSpPr>
        <p:spPr>
          <a:xfrm>
            <a:off x="329514" y="716692"/>
            <a:ext cx="3459447" cy="3953920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10000"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None/>
              <a:defRPr sz="1600" kern="1200">
                <a:ln>
                  <a:noFill/>
                </a:ln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579438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8064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  <a:latin typeface="+mn-lt"/>
              </a:rPr>
              <a:t>Keel Up Re-design</a:t>
            </a:r>
          </a:p>
          <a:p>
            <a:pPr marL="520700" lvl="1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</a:rPr>
              <a:t>Increased freeboard- 2” more cockpit depth at the bow</a:t>
            </a:r>
            <a:endParaRPr lang="en-US" sz="1300" strike="sngStrike" dirty="0">
              <a:solidFill>
                <a:srgbClr val="000000"/>
              </a:solidFill>
            </a:endParaRPr>
          </a:p>
          <a:p>
            <a:pPr marL="520700" lvl="1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</a:rPr>
              <a:t>More capable and seaworthy- sharper bow entry with hull side flare to create better offshore performance</a:t>
            </a:r>
          </a:p>
          <a:p>
            <a:pPr lvl="1"/>
            <a:endParaRPr lang="en-US" sz="13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  <a:latin typeface="+mn-lt"/>
              </a:rPr>
              <a:t>Increased LOA to 25’ 6” from 24’ 7”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  <a:latin typeface="+mn-lt"/>
              </a:rPr>
              <a:t>More versatility for the whole family</a:t>
            </a:r>
          </a:p>
          <a:p>
            <a:pPr marL="520700" lvl="1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</a:rPr>
              <a:t>More fishing options</a:t>
            </a:r>
          </a:p>
          <a:p>
            <a:pPr marL="520700" lvl="1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</a:rPr>
              <a:t>C</a:t>
            </a:r>
            <a:r>
              <a:rPr lang="en-US" sz="1300" dirty="0">
                <a:solidFill>
                  <a:srgbClr val="000000"/>
                </a:solidFill>
                <a:latin typeface="+mn-lt"/>
              </a:rPr>
              <a:t>omfort and space for entertaining </a:t>
            </a:r>
          </a:p>
          <a:p>
            <a:pPr marL="520700" lvl="1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</a:rPr>
              <a:t>No compromises- accommodates everyone's needs: Fishing, watersports, entertaining </a:t>
            </a:r>
          </a:p>
          <a:p>
            <a:pPr marL="520700" lvl="1" indent="-285750">
              <a:buFont typeface="Arial" panose="020B0604020202020204" pitchFamily="34" charset="0"/>
              <a:buChar char="•"/>
            </a:pPr>
            <a:endParaRPr lang="en-US" sz="13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  <a:latin typeface="+mn-lt"/>
              </a:rPr>
              <a:t>Windlass and Bow ladder are compatible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  <a:latin typeface="+mn-lt"/>
              </a:rPr>
              <a:t>Optional transom live well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000000"/>
                </a:solidFill>
                <a:latin typeface="+mn-lt"/>
              </a:rPr>
              <a:t>Std. center line storage fish box with </a:t>
            </a:r>
            <a:r>
              <a:rPr lang="en-US" sz="1300" dirty="0" err="1">
                <a:solidFill>
                  <a:srgbClr val="000000"/>
                </a:solidFill>
                <a:latin typeface="+mn-lt"/>
              </a:rPr>
              <a:t>overbord</a:t>
            </a:r>
            <a:r>
              <a:rPr lang="en-US" sz="1300" dirty="0">
                <a:solidFill>
                  <a:srgbClr val="000000"/>
                </a:solidFill>
                <a:latin typeface="+mn-lt"/>
              </a:rPr>
              <a:t> drainage and optional </a:t>
            </a:r>
            <a:r>
              <a:rPr lang="en-US" sz="1300" dirty="0" err="1">
                <a:solidFill>
                  <a:srgbClr val="000000"/>
                </a:solidFill>
                <a:latin typeface="+mn-lt"/>
              </a:rPr>
              <a:t>pumpout</a:t>
            </a:r>
            <a:endParaRPr lang="en-US" sz="1300" strike="sngStrike" dirty="0">
              <a:solidFill>
                <a:srgbClr val="000000"/>
              </a:solidFill>
            </a:endParaRPr>
          </a:p>
          <a:p>
            <a:pPr lvl="1"/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000000"/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159702-DA60-4FB7-8921-1DB821C8BFC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355"/>
          <a:stretch/>
        </p:blipFill>
        <p:spPr>
          <a:xfrm>
            <a:off x="3867392" y="856171"/>
            <a:ext cx="5177754" cy="343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319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339F9E-D4FD-4BAF-BFB4-962EE17DEE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6018"/>
            <a:ext cx="9172448" cy="3753236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Hull changes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91102" y="969291"/>
            <a:ext cx="4128315" cy="30650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</a:rPr>
              <a:t>- Pointed bow with increased flare:  Provides a softer, drier ride with increased capability </a:t>
            </a:r>
          </a:p>
          <a:p>
            <a:pPr>
              <a:buFontTx/>
              <a:buChar char="-"/>
            </a:pPr>
            <a:r>
              <a:rPr lang="en-US" sz="1400" dirty="0">
                <a:solidFill>
                  <a:srgbClr val="000000"/>
                </a:solidFill>
              </a:rPr>
              <a:t>Nearly 1’ longer</a:t>
            </a:r>
          </a:p>
          <a:p>
            <a:pPr>
              <a:buFontTx/>
              <a:buChar char="-"/>
            </a:pPr>
            <a:r>
              <a:rPr lang="en-US" sz="1400" dirty="0">
                <a:solidFill>
                  <a:srgbClr val="000000"/>
                </a:solidFill>
              </a:rPr>
              <a:t>Gained 2” cockpit depth in bow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3871" y="4682395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5951" y="4735458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Sample Image</a:t>
            </a:r>
          </a:p>
        </p:txBody>
      </p:sp>
    </p:spTree>
    <p:extLst>
      <p:ext uri="{BB962C8B-B14F-4D97-AF65-F5344CB8AC3E}">
        <p14:creationId xmlns:p14="http://schemas.microsoft.com/office/powerpoint/2010/main" val="1032118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E5953C8-82F5-4095-B74F-BADE2963FA43}"/>
              </a:ext>
            </a:extLst>
          </p:cNvPr>
          <p:cNvSpPr txBox="1"/>
          <p:nvPr/>
        </p:nvSpPr>
        <p:spPr>
          <a:xfrm>
            <a:off x="3641692" y="4776903"/>
            <a:ext cx="104227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6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8911" y="274682"/>
            <a:ext cx="4446853" cy="501451"/>
          </a:xfrm>
        </p:spPr>
        <p:txBody>
          <a:bodyPr>
            <a:noAutofit/>
          </a:bodyPr>
          <a:lstStyle/>
          <a:p>
            <a:r>
              <a:rPr lang="en-US" dirty="0"/>
              <a:t>Bow improvements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164094" y="792592"/>
            <a:ext cx="4109223" cy="4076226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Windlass is further forward which allows: 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A full seat on the center line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Center line bow storage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insulated cooler (50 quarts) under centerline seat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drains overboard</a:t>
            </a:r>
          </a:p>
          <a:p>
            <a:pPr marL="342900" lvl="1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Lockable, dry rod storage</a:t>
            </a:r>
            <a:endParaRPr lang="en-US" strike="sngStrike" dirty="0">
              <a:solidFill>
                <a:srgbClr val="000000"/>
              </a:solidFill>
            </a:endParaRPr>
          </a:p>
          <a:p>
            <a:pPr lvl="0"/>
            <a:r>
              <a:rPr lang="en-US" dirty="0">
                <a:solidFill>
                  <a:srgbClr val="000000"/>
                </a:solidFill>
              </a:rPr>
              <a:t>12-V receptacle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USB receptacle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Bow anchor locker with drainage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Bow bolsters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Bow cushions with backrests 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Bow walkthrough block off panel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Drink holders (4)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Fiberglass lids with latches (3)</a:t>
            </a:r>
          </a:p>
          <a:p>
            <a:r>
              <a:rPr lang="en-US" dirty="0">
                <a:solidFill>
                  <a:srgbClr val="000000"/>
                </a:solidFill>
              </a:rPr>
              <a:t>Port and starboard bow storage lockers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Recessed storage/cup holder compartments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Welded stainless steel forward grab rails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3871" y="4682395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5951" y="4735458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Sample Image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919F1A-66D7-44AD-9E18-187AC7F98A5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7773" y="95617"/>
            <a:ext cx="4926227" cy="24987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64F844E-6D27-4DBA-947B-C7F1CBADEB3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388"/>
          <a:stretch/>
        </p:blipFill>
        <p:spPr>
          <a:xfrm>
            <a:off x="4217773" y="2571750"/>
            <a:ext cx="4109223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803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8911" y="274682"/>
            <a:ext cx="8021348" cy="501451"/>
          </a:xfrm>
        </p:spPr>
        <p:txBody>
          <a:bodyPr>
            <a:noAutofit/>
          </a:bodyPr>
          <a:lstStyle/>
          <a:p>
            <a:r>
              <a:rPr lang="en-US" dirty="0"/>
              <a:t>Optional: Beach Boarding ladder and anchor windlass combo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140297" y="999293"/>
            <a:ext cx="2460790" cy="3500989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Combination telescoping bow swim ladder and anchor windlass compatibility</a:t>
            </a:r>
          </a:p>
          <a:p>
            <a:pPr>
              <a:buFontTx/>
              <a:buChar char="-"/>
            </a:pPr>
            <a:endParaRPr lang="en-US" dirty="0">
              <a:solidFill>
                <a:srgbClr val="000000"/>
              </a:solidFill>
            </a:endParaRPr>
          </a:p>
          <a:p>
            <a:pPr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Anchor windlass</a:t>
            </a:r>
          </a:p>
          <a:p>
            <a:pPr lvl="1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Through hull anchor system</a:t>
            </a:r>
          </a:p>
          <a:p>
            <a:pPr lvl="1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200’ of rode, chain and anchor </a:t>
            </a:r>
          </a:p>
          <a:p>
            <a:pPr lvl="1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New mounting elevation provides reliable retrieval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733871" y="4682395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5951" y="4735458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Sample Image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8F4ACE2-277A-447A-8B64-AE91E50502D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3977" y="687825"/>
            <a:ext cx="3880023" cy="20679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CFC7B2-9E09-49B4-9BFD-5D0014C208D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6585" y="969291"/>
            <a:ext cx="2495550" cy="33242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6D1F71-6454-4ECB-A19C-D1E6CCCB46A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5941994" y="2367523"/>
            <a:ext cx="2329634" cy="31061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8EDF12-6232-4A18-A76F-A5777B8EE58D}"/>
              </a:ext>
            </a:extLst>
          </p:cNvPr>
          <p:cNvSpPr txBox="1"/>
          <p:nvPr/>
        </p:nvSpPr>
        <p:spPr>
          <a:xfrm>
            <a:off x="7122604" y="3168938"/>
            <a:ext cx="1582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With optional ladder 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and windlass</a:t>
            </a:r>
          </a:p>
        </p:txBody>
      </p:sp>
    </p:spTree>
    <p:extLst>
      <p:ext uri="{BB962C8B-B14F-4D97-AF65-F5344CB8AC3E}">
        <p14:creationId xmlns:p14="http://schemas.microsoft.com/office/powerpoint/2010/main" val="4070680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8911" y="274682"/>
            <a:ext cx="8021348" cy="501451"/>
          </a:xfrm>
        </p:spPr>
        <p:txBody>
          <a:bodyPr>
            <a:noAutofit/>
          </a:bodyPr>
          <a:lstStyle/>
          <a:p>
            <a:r>
              <a:rPr lang="en-US" dirty="0"/>
              <a:t>Optional: Beach Boarding ladder and anchor windlass combo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3871" y="4682395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5951" y="4735458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8EDF12-6232-4A18-A76F-A5777B8EE58D}"/>
              </a:ext>
            </a:extLst>
          </p:cNvPr>
          <p:cNvSpPr txBox="1"/>
          <p:nvPr/>
        </p:nvSpPr>
        <p:spPr>
          <a:xfrm>
            <a:off x="7122604" y="3168938"/>
            <a:ext cx="1582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With optional ladder 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and windlass</a:t>
            </a:r>
          </a:p>
        </p:txBody>
      </p:sp>
      <p:pic>
        <p:nvPicPr>
          <p:cNvPr id="14" name="Content Placeholder 13" descr="A small boat in a body of water&#10;&#10;Description automatically generated">
            <a:extLst>
              <a:ext uri="{FF2B5EF4-FFF2-40B4-BE49-F238E27FC236}">
                <a16:creationId xmlns:a16="http://schemas.microsoft.com/office/drawing/2014/main" id="{154EF92D-8449-4644-8B45-056923563358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203" b="12661"/>
          <a:stretch/>
        </p:blipFill>
        <p:spPr>
          <a:xfrm>
            <a:off x="870192" y="776133"/>
            <a:ext cx="7287197" cy="3893121"/>
          </a:xfrm>
        </p:spPr>
      </p:pic>
    </p:spTree>
    <p:extLst>
      <p:ext uri="{BB962C8B-B14F-4D97-AF65-F5344CB8AC3E}">
        <p14:creationId xmlns:p14="http://schemas.microsoft.com/office/powerpoint/2010/main" val="35445152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8911" y="274682"/>
            <a:ext cx="4446853" cy="501451"/>
          </a:xfrm>
        </p:spPr>
        <p:txBody>
          <a:bodyPr>
            <a:noAutofit/>
          </a:bodyPr>
          <a:lstStyle/>
          <a:p>
            <a:r>
              <a:rPr lang="en-US" dirty="0"/>
              <a:t>Helm Console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3871" y="4682395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7E3E73-F8B4-47DE-A997-167C2604A482}"/>
              </a:ext>
            </a:extLst>
          </p:cNvPr>
          <p:cNvSpPr txBox="1"/>
          <p:nvPr/>
        </p:nvSpPr>
        <p:spPr>
          <a:xfrm>
            <a:off x="322470" y="776133"/>
            <a:ext cx="4892081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Access panel to electronics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Cast stainless steel steering wheel with urethane grip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Compass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Console storage with stainless steel latch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Dash visor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Drink holders (2)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Electronics mounting surface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12V receptacle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Helm footrests (increased </a:t>
            </a:r>
            <a:r>
              <a:rPr lang="en-US" sz="1400" dirty="0">
                <a:solidFill>
                  <a:srgbClr val="000000"/>
                </a:solidFill>
              </a:rPr>
              <a:t>legroom</a:t>
            </a:r>
            <a:r>
              <a:rPr lang="en-US" sz="1400" dirty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Custom helm seat with high/low pedestal and slide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Outboard armrest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Electrical switch panel with circuit breaker protection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Starboard captain’s pocket storage with USB outlet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Storage bucket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Tempered glass windshield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Trash door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Windshield wiper (</a:t>
            </a:r>
            <a:r>
              <a:rPr lang="en-US" sz="1400" dirty="0" err="1"/>
              <a:t>stbd</a:t>
            </a:r>
            <a:r>
              <a:rPr lang="en-US" sz="1400" dirty="0"/>
              <a:t>)</a:t>
            </a:r>
          </a:p>
          <a:p>
            <a:endParaRPr lang="en-US" sz="1600" dirty="0"/>
          </a:p>
        </p:txBody>
      </p:sp>
      <p:pic>
        <p:nvPicPr>
          <p:cNvPr id="5" name="Picture 4" descr="A picture containing indoor, sitting, table, sink&#10;&#10;Description automatically generated">
            <a:extLst>
              <a:ext uri="{FF2B5EF4-FFF2-40B4-BE49-F238E27FC236}">
                <a16:creationId xmlns:a16="http://schemas.microsoft.com/office/drawing/2014/main" id="{58FDC9CA-E82F-4B95-88C1-7E5D30A9AD4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553405" y="776931"/>
            <a:ext cx="4744782" cy="355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1905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8911" y="274682"/>
            <a:ext cx="4446853" cy="501451"/>
          </a:xfrm>
        </p:spPr>
        <p:txBody>
          <a:bodyPr>
            <a:noAutofit/>
          </a:bodyPr>
          <a:lstStyle/>
          <a:p>
            <a:r>
              <a:rPr lang="en-US" dirty="0"/>
              <a:t>Side console/head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504814" y="776133"/>
            <a:ext cx="3350494" cy="3959325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1300" dirty="0">
                <a:solidFill>
                  <a:srgbClr val="000000"/>
                </a:solidFill>
              </a:rPr>
              <a:t>New door latch </a:t>
            </a:r>
          </a:p>
          <a:p>
            <a:pPr lvl="1">
              <a:buFontTx/>
              <a:buChar char="-"/>
            </a:pPr>
            <a:r>
              <a:rPr lang="en-US" sz="1300" dirty="0">
                <a:solidFill>
                  <a:srgbClr val="000000"/>
                </a:solidFill>
              </a:rPr>
              <a:t>Gasketed </a:t>
            </a:r>
          </a:p>
          <a:p>
            <a:pPr lvl="1">
              <a:buFontTx/>
              <a:buChar char="-"/>
            </a:pPr>
            <a:r>
              <a:rPr lang="en-US" sz="1300" dirty="0">
                <a:solidFill>
                  <a:srgbClr val="000000"/>
                </a:solidFill>
              </a:rPr>
              <a:t>Lockable </a:t>
            </a:r>
          </a:p>
          <a:p>
            <a:pPr>
              <a:buFontTx/>
              <a:buChar char="-"/>
            </a:pPr>
            <a:r>
              <a:rPr lang="en-US" sz="1300" dirty="0">
                <a:solidFill>
                  <a:srgbClr val="000000"/>
                </a:solidFill>
              </a:rPr>
              <a:t>Improved weatherproofing on door</a:t>
            </a:r>
          </a:p>
          <a:p>
            <a:pPr>
              <a:buFontTx/>
              <a:buChar char="-"/>
            </a:pPr>
            <a:r>
              <a:rPr lang="en-US" sz="1300" dirty="0">
                <a:solidFill>
                  <a:srgbClr val="000000"/>
                </a:solidFill>
              </a:rPr>
              <a:t>Dash visor</a:t>
            </a:r>
          </a:p>
          <a:p>
            <a:pPr marL="0" indent="0">
              <a:buNone/>
            </a:pPr>
            <a:endParaRPr lang="en-US" sz="13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1300" dirty="0">
                <a:solidFill>
                  <a:srgbClr val="000000"/>
                </a:solidFill>
              </a:rPr>
              <a:t>Inside head: </a:t>
            </a:r>
          </a:p>
          <a:p>
            <a:pPr lvl="1">
              <a:buFontTx/>
              <a:buChar char="-"/>
            </a:pPr>
            <a:r>
              <a:rPr lang="en-US" sz="1300" dirty="0">
                <a:solidFill>
                  <a:srgbClr val="000000"/>
                </a:solidFill>
              </a:rPr>
              <a:t>Easy to clean, no nonsense</a:t>
            </a:r>
          </a:p>
          <a:p>
            <a:pPr lvl="1">
              <a:buFontTx/>
              <a:buChar char="-"/>
            </a:pPr>
            <a:r>
              <a:rPr lang="en-US" sz="1300" dirty="0">
                <a:solidFill>
                  <a:srgbClr val="000000"/>
                </a:solidFill>
              </a:rPr>
              <a:t>Interior light (red/white)</a:t>
            </a:r>
          </a:p>
          <a:p>
            <a:pPr lvl="1">
              <a:buFontTx/>
              <a:buChar char="-"/>
            </a:pPr>
            <a:r>
              <a:rPr lang="en-US" sz="1300" dirty="0">
                <a:solidFill>
                  <a:srgbClr val="000000"/>
                </a:solidFill>
              </a:rPr>
              <a:t>Molded sink with drain </a:t>
            </a:r>
          </a:p>
          <a:p>
            <a:pPr lvl="1">
              <a:buFontTx/>
              <a:buChar char="-"/>
            </a:pPr>
            <a:r>
              <a:rPr lang="en-US" sz="1300" dirty="0">
                <a:solidFill>
                  <a:srgbClr val="000000"/>
                </a:solidFill>
              </a:rPr>
              <a:t>Portable head with pump-out</a:t>
            </a:r>
          </a:p>
          <a:p>
            <a:pPr lvl="1">
              <a:buFontTx/>
              <a:buChar char="-"/>
            </a:pPr>
            <a:r>
              <a:rPr lang="en-US" sz="1300" dirty="0">
                <a:solidFill>
                  <a:srgbClr val="000000"/>
                </a:solidFill>
              </a:rPr>
              <a:t>Optional </a:t>
            </a:r>
            <a:r>
              <a:rPr lang="en-US" sz="1300" dirty="0" err="1">
                <a:solidFill>
                  <a:srgbClr val="000000"/>
                </a:solidFill>
              </a:rPr>
              <a:t>Vacu</a:t>
            </a:r>
            <a:r>
              <a:rPr lang="en-US" sz="1300" dirty="0">
                <a:solidFill>
                  <a:srgbClr val="000000"/>
                </a:solidFill>
              </a:rPr>
              <a:t>-Flush</a:t>
            </a:r>
            <a:r>
              <a:rPr lang="en-US" sz="1300" dirty="0">
                <a:solidFill>
                  <a:srgbClr val="000000"/>
                </a:solidFill>
                <a:sym typeface="Symbol" panose="05050102010706020507" pitchFamily="18" charset="2"/>
              </a:rPr>
              <a:t></a:t>
            </a:r>
            <a:r>
              <a:rPr lang="en-US" sz="1300" dirty="0">
                <a:solidFill>
                  <a:srgbClr val="000000"/>
                </a:solidFill>
              </a:rPr>
              <a:t> toilet, holding tank, overboard discharge, and dockside pump-out</a:t>
            </a:r>
          </a:p>
          <a:p>
            <a:pPr lvl="1">
              <a:buFontTx/>
              <a:buChar char="-"/>
            </a:pPr>
            <a:r>
              <a:rPr lang="en-US" sz="1300" dirty="0">
                <a:solidFill>
                  <a:srgbClr val="000000"/>
                </a:solidFill>
              </a:rPr>
              <a:t>Stainless Steel storage hooks (2)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3871" y="4682395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5951" y="4735458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Sample Image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8326564-6B73-4816-B840-F72842128F5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1477" y="274682"/>
            <a:ext cx="4072161" cy="21776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14CB92-5241-45B2-BF6C-5CB0AA083A6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1477" y="2571751"/>
            <a:ext cx="4072161" cy="23310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057004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8911" y="274682"/>
            <a:ext cx="4446853" cy="501451"/>
          </a:xfrm>
        </p:spPr>
        <p:txBody>
          <a:bodyPr>
            <a:noAutofit/>
          </a:bodyPr>
          <a:lstStyle/>
          <a:p>
            <a:r>
              <a:rPr lang="en-US" dirty="0"/>
              <a:t>Port side seating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224729" y="976332"/>
            <a:ext cx="1926549" cy="3060210"/>
          </a:xfrm>
        </p:spPr>
        <p:txBody>
          <a:bodyPr/>
          <a:lstStyle/>
          <a:p>
            <a:pPr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Improved mechanism</a:t>
            </a:r>
          </a:p>
          <a:p>
            <a:pPr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Convertible seat with storage</a:t>
            </a:r>
          </a:p>
          <a:p>
            <a:pPr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New upholstery</a:t>
            </a:r>
          </a:p>
          <a:p>
            <a:pPr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Port storage pocket with 4 cup holders and USB outlet</a:t>
            </a:r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733871" y="4682395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5951" y="4735458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Sample Image</a:t>
            </a:r>
          </a:p>
        </p:txBody>
      </p:sp>
      <p:pic>
        <p:nvPicPr>
          <p:cNvPr id="12" name="Picture 11" descr="A picture containing indoor, sitting, small, kitchen&#10;&#10;Description automatically generated">
            <a:extLst>
              <a:ext uri="{FF2B5EF4-FFF2-40B4-BE49-F238E27FC236}">
                <a16:creationId xmlns:a16="http://schemas.microsoft.com/office/drawing/2014/main" id="{C87B6220-5F4E-4987-991E-834014F6696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822658" y="812909"/>
            <a:ext cx="4844528" cy="3633396"/>
          </a:xfrm>
          <a:prstGeom prst="rect">
            <a:avLst/>
          </a:prstGeom>
        </p:spPr>
      </p:pic>
      <p:pic>
        <p:nvPicPr>
          <p:cNvPr id="14" name="Picture 13" descr="A picture containing indoor, table, sitting, window&#10;&#10;Description automatically generated">
            <a:extLst>
              <a:ext uri="{FF2B5EF4-FFF2-40B4-BE49-F238E27FC236}">
                <a16:creationId xmlns:a16="http://schemas.microsoft.com/office/drawing/2014/main" id="{06A79B77-6E04-4EB3-8926-8399C67A709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483" t="5341" r="5795"/>
          <a:stretch/>
        </p:blipFill>
        <p:spPr>
          <a:xfrm>
            <a:off x="2175993" y="1114481"/>
            <a:ext cx="3165297" cy="27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1408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8911" y="274682"/>
            <a:ext cx="4446853" cy="501451"/>
          </a:xfrm>
        </p:spPr>
        <p:txBody>
          <a:bodyPr>
            <a:noAutofit/>
          </a:bodyPr>
          <a:lstStyle/>
          <a:p>
            <a:r>
              <a:rPr lang="en-US" dirty="0"/>
              <a:t>Port side storage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3871" y="4682395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5951" y="4735458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Sample Image</a:t>
            </a:r>
          </a:p>
        </p:txBody>
      </p:sp>
      <p:pic>
        <p:nvPicPr>
          <p:cNvPr id="5" name="Picture 4" descr="A close up of a sink&#10;&#10;Description automatically generated">
            <a:extLst>
              <a:ext uri="{FF2B5EF4-FFF2-40B4-BE49-F238E27FC236}">
                <a16:creationId xmlns:a16="http://schemas.microsoft.com/office/drawing/2014/main" id="{8C4BDF83-3705-4C59-81B6-B43FE6127EC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954428" y="1542000"/>
            <a:ext cx="3790364" cy="2842773"/>
          </a:xfrm>
          <a:prstGeom prst="rect">
            <a:avLst/>
          </a:prstGeom>
        </p:spPr>
      </p:pic>
      <p:pic>
        <p:nvPicPr>
          <p:cNvPr id="9" name="Picture 8" descr="A close up of a car&#10;&#10;Description automatically generated">
            <a:extLst>
              <a:ext uri="{FF2B5EF4-FFF2-40B4-BE49-F238E27FC236}">
                <a16:creationId xmlns:a16="http://schemas.microsoft.com/office/drawing/2014/main" id="{1CF85271-8E6E-4300-A020-67F85B3C0BB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459" y="1413839"/>
            <a:ext cx="4300054" cy="322504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3843E24-148D-4C88-A6D4-4EC6FFDB4D08}"/>
              </a:ext>
            </a:extLst>
          </p:cNvPr>
          <p:cNvSpPr txBox="1"/>
          <p:nvPr/>
        </p:nvSpPr>
        <p:spPr>
          <a:xfrm>
            <a:off x="633545" y="829064"/>
            <a:ext cx="3805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Includes flip up back rest for one of many convertible seating positions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E59700-0DA9-4D31-B160-34DA55D63BC6}"/>
              </a:ext>
            </a:extLst>
          </p:cNvPr>
          <p:cNvSpPr txBox="1"/>
          <p:nvPr/>
        </p:nvSpPr>
        <p:spPr>
          <a:xfrm>
            <a:off x="4704576" y="413382"/>
            <a:ext cx="4256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dirty="0"/>
              <a:t>Optional : Insulated built in 65 Quart cooler under port lounge forward seat, Drains overboard</a:t>
            </a:r>
          </a:p>
        </p:txBody>
      </p:sp>
    </p:spTree>
    <p:extLst>
      <p:ext uri="{BB962C8B-B14F-4D97-AF65-F5344CB8AC3E}">
        <p14:creationId xmlns:p14="http://schemas.microsoft.com/office/powerpoint/2010/main" val="29907203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picture containing indoor, sitting, table, counter&#10;&#10;Description automatically generated">
            <a:extLst>
              <a:ext uri="{FF2B5EF4-FFF2-40B4-BE49-F238E27FC236}">
                <a16:creationId xmlns:a16="http://schemas.microsoft.com/office/drawing/2014/main" id="{00663998-2F2A-4E60-9194-2CCDCBE8F53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931" t="-4682" r="13931" b="14460"/>
          <a:stretch/>
        </p:blipFill>
        <p:spPr>
          <a:xfrm rot="5400000">
            <a:off x="840715" y="1185492"/>
            <a:ext cx="3554078" cy="333376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5CDA231-D1EC-475B-A337-1F9F48B3D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1" y="274682"/>
            <a:ext cx="7422838" cy="501451"/>
          </a:xfrm>
        </p:spPr>
        <p:txBody>
          <a:bodyPr>
            <a:normAutofit/>
          </a:bodyPr>
          <a:lstStyle/>
          <a:p>
            <a:r>
              <a:rPr lang="en-US" dirty="0"/>
              <a:t>Standard starboard cockpit area, behind helm seat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ABDF0E-BD68-44FF-811F-392FA35832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pic>
        <p:nvPicPr>
          <p:cNvPr id="8" name="Content Placeholder 7" descr="A picture containing indoor, sitting, sink, small&#10;&#10;Description automatically generated">
            <a:extLst>
              <a:ext uri="{FF2B5EF4-FFF2-40B4-BE49-F238E27FC236}">
                <a16:creationId xmlns:a16="http://schemas.microsoft.com/office/drawing/2014/main" id="{AFFEC80C-DDD2-49A5-A148-29948117CDFE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321"/>
          <a:stretch/>
        </p:blipFill>
        <p:spPr>
          <a:xfrm rot="5400000">
            <a:off x="4491995" y="1259659"/>
            <a:ext cx="3554077" cy="3185430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49B24D-C6CD-44DE-ADDE-2400998A0839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61570" y="736505"/>
            <a:ext cx="7247050" cy="284575"/>
          </a:xfrm>
        </p:spPr>
        <p:txBody>
          <a:bodyPr>
            <a:normAutofit fontScale="92500"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Open space allows flexible use, place for carry on coolers and room to move about</a:t>
            </a:r>
          </a:p>
        </p:txBody>
      </p:sp>
    </p:spTree>
    <p:extLst>
      <p:ext uri="{BB962C8B-B14F-4D97-AF65-F5344CB8AC3E}">
        <p14:creationId xmlns:p14="http://schemas.microsoft.com/office/powerpoint/2010/main" val="39902136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5CDA231-D1EC-475B-A337-1F9F48B3D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1" y="274682"/>
            <a:ext cx="5072203" cy="501451"/>
          </a:xfrm>
        </p:spPr>
        <p:txBody>
          <a:bodyPr>
            <a:normAutofit/>
          </a:bodyPr>
          <a:lstStyle/>
          <a:p>
            <a:r>
              <a:rPr lang="en-US" dirty="0"/>
              <a:t>Starboard cockpit: Optional Utility Center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ABDF0E-BD68-44FF-811F-392FA35832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8BD0B1-495E-4B65-8ABF-CC314A93506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61570" y="736505"/>
            <a:ext cx="2300089" cy="468007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>
                <a:solidFill>
                  <a:srgbClr val="000005"/>
                </a:solidFill>
              </a:rPr>
              <a:t>Corian countertop, SS grab rail, 2x drink holders</a:t>
            </a:r>
          </a:p>
        </p:txBody>
      </p:sp>
      <p:pic>
        <p:nvPicPr>
          <p:cNvPr id="12" name="Content Placeholder 11" descr="A picture containing indoor, sitting, sink, kitchen&#10;&#10;Description automatically generated">
            <a:extLst>
              <a:ext uri="{FF2B5EF4-FFF2-40B4-BE49-F238E27FC236}">
                <a16:creationId xmlns:a16="http://schemas.microsoft.com/office/drawing/2014/main" id="{6CD79AFE-CCF7-479A-BD0A-6B87D10D5BC0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862337" y="1646628"/>
            <a:ext cx="3419326" cy="2564494"/>
          </a:xfr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7A59E0FB-3D00-45D9-995D-6F598A5FD0A7}"/>
              </a:ext>
            </a:extLst>
          </p:cNvPr>
          <p:cNvGrpSpPr/>
          <p:nvPr/>
        </p:nvGrpSpPr>
        <p:grpSpPr>
          <a:xfrm>
            <a:off x="629368" y="1219211"/>
            <a:ext cx="7885264" cy="3419325"/>
            <a:chOff x="224017" y="1070298"/>
            <a:chExt cx="7885264" cy="3419325"/>
          </a:xfrm>
        </p:grpSpPr>
        <p:pic>
          <p:nvPicPr>
            <p:cNvPr id="14" name="Picture 13" descr="A close up of a sink&#10;&#10;Description automatically generated">
              <a:extLst>
                <a:ext uri="{FF2B5EF4-FFF2-40B4-BE49-F238E27FC236}">
                  <a16:creationId xmlns:a16="http://schemas.microsoft.com/office/drawing/2014/main" id="{3644AC9F-C69B-4920-99E9-C427C1AD0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5117371" y="1497714"/>
              <a:ext cx="3419325" cy="2564494"/>
            </a:xfrm>
            <a:prstGeom prst="rect">
              <a:avLst/>
            </a:prstGeom>
          </p:spPr>
        </p:pic>
        <p:pic>
          <p:nvPicPr>
            <p:cNvPr id="16" name="Picture 15" descr="A close up of a sink&#10;&#10;Description automatically generated">
              <a:extLst>
                <a:ext uri="{FF2B5EF4-FFF2-40B4-BE49-F238E27FC236}">
                  <a16:creationId xmlns:a16="http://schemas.microsoft.com/office/drawing/2014/main" id="{B0661C54-E05F-4978-965F-400C5C449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-203398" y="1497714"/>
              <a:ext cx="3419324" cy="2564493"/>
            </a:xfrm>
            <a:prstGeom prst="rect">
              <a:avLst/>
            </a:prstGeom>
          </p:spPr>
        </p:pic>
      </p:grp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B5D08005-F9C5-479E-AE95-6258F4D41FB9}"/>
              </a:ext>
            </a:extLst>
          </p:cNvPr>
          <p:cNvSpPr txBox="1">
            <a:spLocks/>
          </p:cNvSpPr>
          <p:nvPr/>
        </p:nvSpPr>
        <p:spPr>
          <a:xfrm>
            <a:off x="3704534" y="808991"/>
            <a:ext cx="1734931" cy="46800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None/>
              <a:defRPr sz="1600" b="0" kern="1200">
                <a:ln>
                  <a:noFill/>
                </a:ln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579438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8064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5"/>
                </a:solidFill>
              </a:rPr>
              <a:t>Storage drawer</a:t>
            </a: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7C8FD42F-3CB9-4C09-BA19-60BA57BF9B2C}"/>
              </a:ext>
            </a:extLst>
          </p:cNvPr>
          <p:cNvSpPr txBox="1">
            <a:spLocks/>
          </p:cNvSpPr>
          <p:nvPr/>
        </p:nvSpPr>
        <p:spPr>
          <a:xfrm>
            <a:off x="6364918" y="674704"/>
            <a:ext cx="1734931" cy="468007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charset="0"/>
              <a:buNone/>
              <a:defRPr sz="1600" b="0" kern="1200">
                <a:ln>
                  <a:noFill/>
                </a:ln>
                <a:solidFill>
                  <a:srgbClr val="888B8D"/>
                </a:solidFill>
                <a:latin typeface="Arial" charset="0"/>
                <a:ea typeface="Arial" charset="0"/>
                <a:cs typeface="Arial" charset="0"/>
              </a:defRPr>
            </a:lvl1pPr>
            <a:lvl2pPr marL="2349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2pPr>
            <a:lvl3pPr marL="579438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3pPr>
            <a:lvl4pPr marL="806450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charset="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.AppleSystemUIFont" charset="-120"/>
              <a:buNone/>
              <a:defRPr sz="1400" kern="1200">
                <a:ln>
                  <a:noFill/>
                </a:ln>
                <a:solidFill>
                  <a:srgbClr val="75787B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5"/>
                </a:solidFill>
              </a:rPr>
              <a:t>Dedicated 5-gal bucket storage</a:t>
            </a:r>
          </a:p>
        </p:txBody>
      </p:sp>
    </p:spTree>
    <p:extLst>
      <p:ext uri="{BB962C8B-B14F-4D97-AF65-F5344CB8AC3E}">
        <p14:creationId xmlns:p14="http://schemas.microsoft.com/office/powerpoint/2010/main" val="8547017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8911" y="274682"/>
            <a:ext cx="4446853" cy="501451"/>
          </a:xfrm>
        </p:spPr>
        <p:txBody>
          <a:bodyPr>
            <a:noAutofit/>
          </a:bodyPr>
          <a:lstStyle/>
          <a:p>
            <a:r>
              <a:rPr lang="en-US" dirty="0"/>
              <a:t>Aft cockpit 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510357" y="917811"/>
            <a:ext cx="3244088" cy="306503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Fold-out stern seat with backrest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3871" y="4682395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5951" y="4735458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Sample Image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C08FC8-EB21-4D32-8C37-A0F30EB7B13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0861" y="214884"/>
            <a:ext cx="4299443" cy="2218914"/>
          </a:xfrm>
          <a:prstGeom prst="rect">
            <a:avLst/>
          </a:prstGeom>
        </p:spPr>
      </p:pic>
      <p:pic>
        <p:nvPicPr>
          <p:cNvPr id="5" name="Picture 4" descr="A picture containing indoor, sitting, table, car&#10;&#10;Description automatically generated">
            <a:extLst>
              <a:ext uri="{FF2B5EF4-FFF2-40B4-BE49-F238E27FC236}">
                <a16:creationId xmlns:a16="http://schemas.microsoft.com/office/drawing/2014/main" id="{8DAB4C8D-AF34-40BB-87B7-03F0032B77D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319"/>
          <a:stretch/>
        </p:blipFill>
        <p:spPr>
          <a:xfrm>
            <a:off x="4670861" y="2493596"/>
            <a:ext cx="4094208" cy="2538846"/>
          </a:xfrm>
          <a:prstGeom prst="rect">
            <a:avLst/>
          </a:prstGeom>
        </p:spPr>
      </p:pic>
      <p:pic>
        <p:nvPicPr>
          <p:cNvPr id="11" name="Picture 10" descr="A close up of a sink&#10;&#10;Description automatically generated">
            <a:extLst>
              <a:ext uri="{FF2B5EF4-FFF2-40B4-BE49-F238E27FC236}">
                <a16:creationId xmlns:a16="http://schemas.microsoft.com/office/drawing/2014/main" id="{DC099E21-173F-4CB5-86A8-B849D28FE3A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193" y="1406876"/>
            <a:ext cx="3758417" cy="28188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E34E173-B2AD-410B-A464-528A674CD734}"/>
              </a:ext>
            </a:extLst>
          </p:cNvPr>
          <p:cNvSpPr txBox="1"/>
          <p:nvPr/>
        </p:nvSpPr>
        <p:spPr>
          <a:xfrm>
            <a:off x="6617967" y="4747504"/>
            <a:ext cx="21339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5"/>
                </a:solidFill>
                <a:highlight>
                  <a:srgbClr val="FFFF00"/>
                </a:highlight>
              </a:rPr>
              <a:t>Shown with optional Livewell</a:t>
            </a:r>
          </a:p>
        </p:txBody>
      </p:sp>
    </p:spTree>
    <p:extLst>
      <p:ext uri="{BB962C8B-B14F-4D97-AF65-F5344CB8AC3E}">
        <p14:creationId xmlns:p14="http://schemas.microsoft.com/office/powerpoint/2010/main" val="22469733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204C0D-B2D8-4191-934D-7B19AADD9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1" y="274682"/>
            <a:ext cx="3795337" cy="501451"/>
          </a:xfrm>
        </p:spPr>
        <p:txBody>
          <a:bodyPr>
            <a:normAutofit fontScale="90000"/>
          </a:bodyPr>
          <a:lstStyle/>
          <a:p>
            <a:r>
              <a:rPr lang="en-US" dirty="0"/>
              <a:t>Options: Fishing Package</a:t>
            </a:r>
            <a:br>
              <a:rPr lang="en-US" dirty="0"/>
            </a:b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6D56F-0F8F-437A-9FDF-B82E451E8D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B8DB45A-53E5-483C-ADCC-1B11DEC6ECA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8911" y="923177"/>
            <a:ext cx="3564677" cy="3657062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solidFill>
                  <a:srgbClr val="000000"/>
                </a:solidFill>
              </a:rPr>
              <a:t>13 gallon transom </a:t>
            </a:r>
            <a:r>
              <a:rPr lang="en-US" dirty="0" err="1">
                <a:solidFill>
                  <a:srgbClr val="000000"/>
                </a:solidFill>
              </a:rPr>
              <a:t>livewell</a:t>
            </a:r>
            <a:r>
              <a:rPr lang="en-US" dirty="0">
                <a:solidFill>
                  <a:srgbClr val="000000"/>
                </a:solidFill>
              </a:rPr>
              <a:t> with light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Raw-water washdown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Stainless steel transom mounted rod holders (2)</a:t>
            </a:r>
          </a:p>
          <a:p>
            <a:pPr lvl="0"/>
            <a:r>
              <a:rPr lang="en-US" dirty="0" err="1">
                <a:solidFill>
                  <a:srgbClr val="000000"/>
                </a:solidFill>
              </a:rPr>
              <a:t>Fishbox</a:t>
            </a:r>
            <a:r>
              <a:rPr lang="en-US" dirty="0">
                <a:solidFill>
                  <a:srgbClr val="000000"/>
                </a:solidFill>
              </a:rPr>
              <a:t> pump-out</a:t>
            </a:r>
          </a:p>
          <a:p>
            <a:r>
              <a:rPr lang="en-US" dirty="0">
                <a:solidFill>
                  <a:srgbClr val="000000"/>
                </a:solidFill>
              </a:rPr>
              <a:t>Stainless steel toe rails with under gunnel storage shelf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Lockable rod storage in starboard side console </a:t>
            </a:r>
          </a:p>
          <a:p>
            <a:pPr lvl="0"/>
            <a:endParaRPr lang="en-US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dirty="0">
                <a:solidFill>
                  <a:srgbClr val="000000"/>
                </a:solidFill>
              </a:rPr>
              <a:t>Standard: Rod holders - gunnel mounted stainless steel (4)</a:t>
            </a:r>
          </a:p>
          <a:p>
            <a:pPr lvl="0" algn="ctr"/>
            <a:endParaRPr lang="en-US" dirty="0"/>
          </a:p>
          <a:p>
            <a:pPr marL="520700" lvl="1" indent="-285750"/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D14A6D-8273-4F42-8977-2F4A86C5560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6674" y="145332"/>
            <a:ext cx="4694327" cy="2426418"/>
          </a:xfrm>
          <a:prstGeom prst="rect">
            <a:avLst/>
          </a:prstGeom>
        </p:spPr>
      </p:pic>
      <p:pic>
        <p:nvPicPr>
          <p:cNvPr id="8" name="Picture 7" descr="A picture containing indoor, object, sitting, small&#10;&#10;Description automatically generated">
            <a:extLst>
              <a:ext uri="{FF2B5EF4-FFF2-40B4-BE49-F238E27FC236}">
                <a16:creationId xmlns:a16="http://schemas.microsoft.com/office/drawing/2014/main" id="{5E3C053E-B2B6-4C82-9933-ABED45702BA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681326" y="2924768"/>
            <a:ext cx="2426417" cy="1819813"/>
          </a:xfrm>
          <a:prstGeom prst="rect">
            <a:avLst/>
          </a:prstGeom>
        </p:spPr>
      </p:pic>
      <p:pic>
        <p:nvPicPr>
          <p:cNvPr id="10" name="Picture 9" descr="A picture containing indoor, sitting, table, car&#10;&#10;Description automatically generated">
            <a:extLst>
              <a:ext uri="{FF2B5EF4-FFF2-40B4-BE49-F238E27FC236}">
                <a16:creationId xmlns:a16="http://schemas.microsoft.com/office/drawing/2014/main" id="{8DA5D482-29D3-4150-B3D3-9A80C25E60C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439" t="32192" r="144" b="-32192"/>
          <a:stretch/>
        </p:blipFill>
        <p:spPr>
          <a:xfrm>
            <a:off x="4796599" y="2621466"/>
            <a:ext cx="1184183" cy="3239318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50C0534-A0E5-46A7-A26A-FB5625048173}"/>
              </a:ext>
            </a:extLst>
          </p:cNvPr>
          <p:cNvCxnSpPr>
            <a:cxnSpLocks/>
          </p:cNvCxnSpPr>
          <p:nvPr/>
        </p:nvCxnSpPr>
        <p:spPr>
          <a:xfrm>
            <a:off x="3792753" y="3264483"/>
            <a:ext cx="1438274" cy="657334"/>
          </a:xfrm>
          <a:prstGeom prst="straightConnector1">
            <a:avLst/>
          </a:prstGeom>
          <a:ln w="127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56462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1E103E1-8957-4AFA-A002-4EDC512AC4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571DD78-A047-45F5-B9B5-1C95AD525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8B6E06-895B-4F4D-956B-A37871F654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9048EF1-467F-4DF7-ADDE-D3ABEBAD2E0C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>
          <a:xfrm>
            <a:off x="178892" y="-1"/>
            <a:ext cx="8819706" cy="504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98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BB94F7-613C-48CA-9D0F-569EFABCF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1" y="274682"/>
            <a:ext cx="4783877" cy="501451"/>
          </a:xfrm>
        </p:spPr>
        <p:txBody>
          <a:bodyPr>
            <a:normAutofit/>
          </a:bodyPr>
          <a:lstStyle/>
          <a:p>
            <a:r>
              <a:rPr lang="en-US" dirty="0"/>
              <a:t>Optional: Fiberglass Hard-Top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D12A6-36EF-47E1-A681-4FE6EAB77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9AC823-0B02-4AB8-946C-506AA2A2F36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0" y="840259"/>
            <a:ext cx="3698789" cy="3871784"/>
          </a:xfrm>
        </p:spPr>
        <p:txBody>
          <a:bodyPr>
            <a:normAutofit/>
          </a:bodyPr>
          <a:lstStyle/>
          <a:p>
            <a:pPr lvl="1"/>
            <a:r>
              <a:rPr lang="en-US" dirty="0">
                <a:solidFill>
                  <a:srgbClr val="000000"/>
                </a:solidFill>
              </a:rPr>
              <a:t>Navigation light (replaces mast light)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Rod holders (4)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Grab rails-located on centerline - stainless steel (2)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Tow bit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Dome light (red and white)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Courtesy lights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Welded aluminum frame tower (white or black frame) 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Colored gelcoat underside of Hard-Top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Classic Desert Tan 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Glacier Green 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Light Blue (shown)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Light Grey </a:t>
            </a:r>
          </a:p>
          <a:p>
            <a:pPr lvl="2"/>
            <a:endParaRPr lang="en-US" dirty="0"/>
          </a:p>
          <a:p>
            <a:pPr marL="342900" lvl="1" indent="0">
              <a:buNone/>
            </a:pPr>
            <a:endParaRPr lang="en-US" sz="1600" dirty="0"/>
          </a:p>
          <a:p>
            <a:endParaRPr lang="en-US" dirty="0"/>
          </a:p>
        </p:txBody>
      </p:sp>
      <p:pic>
        <p:nvPicPr>
          <p:cNvPr id="6" name="Picture 5" descr="A picture containing indoor, building, table, sitting&#10;&#10;Description automatically generated">
            <a:extLst>
              <a:ext uri="{FF2B5EF4-FFF2-40B4-BE49-F238E27FC236}">
                <a16:creationId xmlns:a16="http://schemas.microsoft.com/office/drawing/2014/main" id="{43E9172D-C171-4513-9C3A-951F8BACA1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960" b="24404"/>
          <a:stretch/>
        </p:blipFill>
        <p:spPr>
          <a:xfrm>
            <a:off x="3855308" y="880011"/>
            <a:ext cx="5016844" cy="3675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7318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BB94F7-613C-48CA-9D0F-569EFABCF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1" y="274682"/>
            <a:ext cx="4783877" cy="501451"/>
          </a:xfrm>
        </p:spPr>
        <p:txBody>
          <a:bodyPr>
            <a:normAutofit/>
          </a:bodyPr>
          <a:lstStyle/>
          <a:p>
            <a:r>
              <a:rPr lang="en-US" dirty="0"/>
              <a:t>Optional: Waters Sports Tower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D12A6-36EF-47E1-A681-4FE6EAB77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9AC823-0B02-4AB8-946C-506AA2A2F36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71848" y="840259"/>
            <a:ext cx="3624649" cy="3871784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solidFill>
                  <a:srgbClr val="000000"/>
                </a:solidFill>
              </a:rPr>
              <a:t>Navigation light (replaces standard mast light)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Courtesy lights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Rod holders (4)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Tow bit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Welded aluminum frame tower with canvas shade (frame available in white or black powder coating)</a:t>
            </a:r>
          </a:p>
          <a:p>
            <a:pPr lvl="0"/>
            <a:endParaRPr lang="en-US" dirty="0">
              <a:solidFill>
                <a:srgbClr val="000000"/>
              </a:solidFill>
            </a:endParaRPr>
          </a:p>
          <a:p>
            <a:pPr lvl="0"/>
            <a:r>
              <a:rPr lang="en-US" dirty="0">
                <a:solidFill>
                  <a:srgbClr val="000000"/>
                </a:solidFill>
              </a:rPr>
              <a:t>Optional: wakeboard racks available to add to sports tower</a:t>
            </a:r>
          </a:p>
          <a:p>
            <a:pPr marL="342900" lvl="1" indent="0">
              <a:buNone/>
            </a:pPr>
            <a:endParaRPr lang="en-US" sz="1600" dirty="0"/>
          </a:p>
          <a:p>
            <a:endParaRPr lang="en-US" dirty="0"/>
          </a:p>
        </p:txBody>
      </p:sp>
      <p:pic>
        <p:nvPicPr>
          <p:cNvPr id="7" name="Picture 6" descr="A picture containing indoor, ceiling, plane, airplane&#10;&#10;Description automatically generated">
            <a:extLst>
              <a:ext uri="{FF2B5EF4-FFF2-40B4-BE49-F238E27FC236}">
                <a16:creationId xmlns:a16="http://schemas.microsoft.com/office/drawing/2014/main" id="{7874A46E-E6DF-40ED-84AC-C731A26D21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56" t="12813" b="16336"/>
          <a:stretch/>
        </p:blipFill>
        <p:spPr>
          <a:xfrm>
            <a:off x="4522573" y="2481224"/>
            <a:ext cx="4189588" cy="2387594"/>
          </a:xfrm>
          <a:prstGeom prst="rect">
            <a:avLst/>
          </a:prstGeom>
        </p:spPr>
      </p:pic>
      <p:pic>
        <p:nvPicPr>
          <p:cNvPr id="9" name="Picture 8" descr="A picture containing indoor, kitchen, person, room&#10;&#10;Description automatically generated">
            <a:extLst>
              <a:ext uri="{FF2B5EF4-FFF2-40B4-BE49-F238E27FC236}">
                <a16:creationId xmlns:a16="http://schemas.microsoft.com/office/drawing/2014/main" id="{EF010678-5F5B-4F25-8655-E8615C0F05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548" t="18181" r="31771" b="22666"/>
          <a:stretch/>
        </p:blipFill>
        <p:spPr>
          <a:xfrm rot="5400000">
            <a:off x="5531081" y="177487"/>
            <a:ext cx="2146745" cy="234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3488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BB94F7-613C-48CA-9D0F-569EFABCF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1" y="274682"/>
            <a:ext cx="4783877" cy="501451"/>
          </a:xfrm>
        </p:spPr>
        <p:txBody>
          <a:bodyPr>
            <a:normAutofit/>
          </a:bodyPr>
          <a:lstStyle/>
          <a:p>
            <a:r>
              <a:rPr lang="en-US" dirty="0"/>
              <a:t>Other notable options: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D12A6-36EF-47E1-A681-4FE6EAB77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9AC823-0B02-4AB8-946C-506AA2A2F36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71848" y="840259"/>
            <a:ext cx="4524751" cy="387178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>
                <a:solidFill>
                  <a:srgbClr val="000000"/>
                </a:solidFill>
              </a:rPr>
              <a:t>Active engine trim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Air Compressor System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Battery charging System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Bow filler cushion / Bow Table 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Bow tow eye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Cockpit Flooring:  </a:t>
            </a:r>
            <a:r>
              <a:rPr lang="en-US" dirty="0" err="1">
                <a:solidFill>
                  <a:srgbClr val="000000"/>
                </a:solidFill>
              </a:rPr>
              <a:t>Seadek</a:t>
            </a:r>
            <a:r>
              <a:rPr lang="en-US" dirty="0">
                <a:solidFill>
                  <a:srgbClr val="000000"/>
                </a:solidFill>
              </a:rPr>
              <a:t> EVA Flooring</a:t>
            </a:r>
            <a:endParaRPr lang="en-US" sz="1400" dirty="0">
              <a:solidFill>
                <a:srgbClr val="000000"/>
              </a:solidFill>
            </a:endParaRPr>
          </a:p>
          <a:p>
            <a:pPr lvl="0"/>
            <a:r>
              <a:rPr lang="en-US" sz="1600" dirty="0">
                <a:solidFill>
                  <a:srgbClr val="000000"/>
                </a:solidFill>
              </a:rPr>
              <a:t>Cockpit Table (with dedicated storage)</a:t>
            </a:r>
          </a:p>
          <a:p>
            <a:pPr lvl="0"/>
            <a:r>
              <a:rPr lang="en-US" sz="1600" dirty="0">
                <a:solidFill>
                  <a:srgbClr val="000000"/>
                </a:solidFill>
              </a:rPr>
              <a:t>Factory installed GR31 AGM batteries</a:t>
            </a:r>
          </a:p>
          <a:p>
            <a:pPr lvl="0"/>
            <a:r>
              <a:rPr lang="en-US" sz="1600" dirty="0">
                <a:solidFill>
                  <a:srgbClr val="000000"/>
                </a:solidFill>
              </a:rPr>
              <a:t>Freshwater shower – bow and stern sprayers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Grey water system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Satellite radio (Sirius </a:t>
            </a:r>
            <a:r>
              <a:rPr lang="en-US" dirty="0">
                <a:solidFill>
                  <a:srgbClr val="000000"/>
                </a:solidFill>
                <a:sym typeface="Symbol" panose="05050102010706020507" pitchFamily="18" charset="2"/>
              </a:rPr>
              <a:t></a:t>
            </a:r>
            <a:r>
              <a:rPr lang="en-US" dirty="0">
                <a:solidFill>
                  <a:srgbClr val="000000"/>
                </a:solidFill>
              </a:rPr>
              <a:t> satellite receiver w/ antenna)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Split bow rail 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Stainless steel anchor (must select anchor windlass)</a:t>
            </a:r>
          </a:p>
          <a:p>
            <a:pPr lvl="0"/>
            <a:endParaRPr lang="en-US" sz="1600" dirty="0"/>
          </a:p>
          <a:p>
            <a:pPr marL="342900" lvl="1" indent="0">
              <a:buNone/>
            </a:pPr>
            <a:endParaRPr lang="en-US" sz="1600" dirty="0"/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0399EC-7939-42B8-B5AE-8BC7B33A8EA7}"/>
              </a:ext>
            </a:extLst>
          </p:cNvPr>
          <p:cNvSpPr txBox="1"/>
          <p:nvPr/>
        </p:nvSpPr>
        <p:spPr>
          <a:xfrm>
            <a:off x="4917990" y="828559"/>
            <a:ext cx="411068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Stainless steel anchor (must select anchor windlass)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Stainless steel windshield cap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Stereo - FUSION® AM / FM with waterproof speakers (4), and USB inputs (FUSION® Bluetooth enabled)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PREMIUM AUDIO PACKAGE (must select stereo option)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Amp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Speakers (6)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Subwoofer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Tow 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Vessel View 4” Display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VHF w/GPS </a:t>
            </a:r>
            <a:r>
              <a:rPr lang="en-US" sz="1500" dirty="0" err="1">
                <a:solidFill>
                  <a:srgbClr val="000000"/>
                </a:solidFill>
              </a:rPr>
              <a:t>Ramarine</a:t>
            </a:r>
            <a:r>
              <a:rPr lang="en-US" sz="1500" dirty="0">
                <a:solidFill>
                  <a:srgbClr val="000000"/>
                </a:solidFill>
              </a:rPr>
              <a:t> Ray53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White rub-rail with stainless steel insert</a:t>
            </a:r>
          </a:p>
        </p:txBody>
      </p:sp>
    </p:spTree>
    <p:extLst>
      <p:ext uri="{BB962C8B-B14F-4D97-AF65-F5344CB8AC3E}">
        <p14:creationId xmlns:p14="http://schemas.microsoft.com/office/powerpoint/2010/main" val="281057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204C0D-B2D8-4191-934D-7B19AADD9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1" y="274682"/>
            <a:ext cx="5204007" cy="501451"/>
          </a:xfrm>
        </p:spPr>
        <p:txBody>
          <a:bodyPr>
            <a:normAutofit/>
          </a:bodyPr>
          <a:lstStyle/>
          <a:p>
            <a:r>
              <a:rPr lang="en-US" dirty="0"/>
              <a:t>Optional: Electronics Package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6D56F-0F8F-437A-9FDF-B82E451E8D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1A652D-05A4-4D84-821C-643F6B928137}"/>
              </a:ext>
            </a:extLst>
          </p:cNvPr>
          <p:cNvSpPr txBox="1"/>
          <p:nvPr/>
        </p:nvSpPr>
        <p:spPr>
          <a:xfrm>
            <a:off x="438911" y="776133"/>
            <a:ext cx="8266177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9” RAYMARINE AXIOM 9 RV ELECTRONICS/NAVIGATION PACKAGE</a:t>
            </a:r>
            <a:endParaRPr lang="en-US" dirty="0">
              <a:solidFill>
                <a:srgbClr val="000000"/>
              </a:solidFill>
            </a:endParaRPr>
          </a:p>
          <a:p>
            <a:pPr lvl="0"/>
            <a:r>
              <a:rPr lang="en-US" sz="1400" dirty="0">
                <a:solidFill>
                  <a:srgbClr val="000000"/>
                </a:solidFill>
              </a:rPr>
              <a:t>	</a:t>
            </a:r>
            <a:r>
              <a:rPr lang="en-US" sz="1400" dirty="0" err="1">
                <a:solidFill>
                  <a:srgbClr val="000000"/>
                </a:solidFill>
              </a:rPr>
              <a:t>Raymarine</a:t>
            </a:r>
            <a:r>
              <a:rPr lang="en-US" sz="1400" dirty="0">
                <a:solidFill>
                  <a:srgbClr val="000000"/>
                </a:solidFill>
              </a:rPr>
              <a:t> Axiom 9 </a:t>
            </a:r>
            <a:r>
              <a:rPr lang="en-US" sz="1400" dirty="0" err="1">
                <a:solidFill>
                  <a:srgbClr val="000000"/>
                </a:solidFill>
              </a:rPr>
              <a:t>RealVision</a:t>
            </a:r>
            <a:r>
              <a:rPr lang="en-US" sz="1400" dirty="0">
                <a:solidFill>
                  <a:srgbClr val="000000"/>
                </a:solidFill>
              </a:rPr>
              <a:t> 3D, 9” screen (GPS / chart plotter / </a:t>
            </a:r>
            <a:r>
              <a:rPr lang="en-US" sz="1400" dirty="0" err="1">
                <a:solidFill>
                  <a:srgbClr val="000000"/>
                </a:solidFill>
              </a:rPr>
              <a:t>fishfinder</a:t>
            </a:r>
            <a:r>
              <a:rPr lang="en-US" sz="1400" dirty="0">
                <a:solidFill>
                  <a:srgbClr val="000000"/>
                </a:solidFill>
              </a:rPr>
              <a:t>)</a:t>
            </a:r>
          </a:p>
          <a:p>
            <a:pPr lvl="0"/>
            <a:r>
              <a:rPr lang="en-US" sz="1400" dirty="0">
                <a:solidFill>
                  <a:srgbClr val="000000"/>
                </a:solidFill>
              </a:rPr>
              <a:t>	</a:t>
            </a:r>
            <a:r>
              <a:rPr lang="en-US" sz="1400" dirty="0" err="1">
                <a:solidFill>
                  <a:srgbClr val="000000"/>
                </a:solidFill>
              </a:rPr>
              <a:t>RealVision</a:t>
            </a:r>
            <a:r>
              <a:rPr lang="en-US" sz="1400" dirty="0">
                <a:solidFill>
                  <a:srgbClr val="000000"/>
                </a:solidFill>
              </a:rPr>
              <a:t> 3D, </a:t>
            </a:r>
            <a:r>
              <a:rPr lang="en-US" sz="1400" dirty="0" err="1">
                <a:solidFill>
                  <a:srgbClr val="000000"/>
                </a:solidFill>
              </a:rPr>
              <a:t>DownVision</a:t>
            </a:r>
            <a:r>
              <a:rPr lang="en-US" sz="1400" dirty="0">
                <a:solidFill>
                  <a:srgbClr val="000000"/>
                </a:solidFill>
              </a:rPr>
              <a:t>, </a:t>
            </a:r>
            <a:r>
              <a:rPr lang="en-US" sz="1400" dirty="0" err="1">
                <a:solidFill>
                  <a:srgbClr val="000000"/>
                </a:solidFill>
              </a:rPr>
              <a:t>SideVision</a:t>
            </a:r>
            <a:r>
              <a:rPr lang="en-US" sz="1400" dirty="0">
                <a:solidFill>
                  <a:srgbClr val="000000"/>
                </a:solidFill>
              </a:rPr>
              <a:t> and Chirp transom transducer</a:t>
            </a:r>
          </a:p>
          <a:p>
            <a:pPr lvl="0"/>
            <a:r>
              <a:rPr lang="en-US" sz="1400" dirty="0">
                <a:solidFill>
                  <a:srgbClr val="000000"/>
                </a:solidFill>
              </a:rPr>
              <a:t>	Navionics Chart Card:  North America/Canada</a:t>
            </a:r>
          </a:p>
          <a:p>
            <a:r>
              <a:rPr lang="fr-FR" dirty="0">
                <a:solidFill>
                  <a:srgbClr val="000000"/>
                </a:solidFill>
              </a:rPr>
              <a:t> 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b="1" dirty="0">
                <a:solidFill>
                  <a:srgbClr val="000000"/>
                </a:solidFill>
              </a:rPr>
              <a:t>12” RAYMARINE AXIOM PRO RVX ELECTRONICS/NAVIGATION PACKAGE</a:t>
            </a:r>
            <a:endParaRPr lang="en-US" dirty="0">
              <a:solidFill>
                <a:srgbClr val="000000"/>
              </a:solidFill>
            </a:endParaRPr>
          </a:p>
          <a:p>
            <a:pPr lvl="0"/>
            <a:r>
              <a:rPr lang="en-US" sz="1400" dirty="0">
                <a:solidFill>
                  <a:srgbClr val="000000"/>
                </a:solidFill>
              </a:rPr>
              <a:t>	Axiom Pro-RVX 12.1” MFD </a:t>
            </a:r>
          </a:p>
          <a:p>
            <a:pPr lvl="0"/>
            <a:r>
              <a:rPr lang="en-US" sz="1400" dirty="0">
                <a:solidFill>
                  <a:srgbClr val="000000"/>
                </a:solidFill>
              </a:rPr>
              <a:t>	</a:t>
            </a:r>
            <a:r>
              <a:rPr lang="en-US" sz="1400" dirty="0" err="1">
                <a:solidFill>
                  <a:srgbClr val="000000"/>
                </a:solidFill>
              </a:rPr>
              <a:t>RealVision</a:t>
            </a:r>
            <a:r>
              <a:rPr lang="en-US" sz="1400" dirty="0">
                <a:solidFill>
                  <a:srgbClr val="000000"/>
                </a:solidFill>
              </a:rPr>
              <a:t> 3D, </a:t>
            </a:r>
            <a:r>
              <a:rPr lang="en-US" sz="1400" dirty="0" err="1">
                <a:solidFill>
                  <a:srgbClr val="000000"/>
                </a:solidFill>
              </a:rPr>
              <a:t>DownVision</a:t>
            </a:r>
            <a:r>
              <a:rPr lang="en-US" sz="1400" dirty="0">
                <a:solidFill>
                  <a:srgbClr val="000000"/>
                </a:solidFill>
              </a:rPr>
              <a:t>, </a:t>
            </a:r>
            <a:r>
              <a:rPr lang="en-US" sz="1400" dirty="0" err="1">
                <a:solidFill>
                  <a:srgbClr val="000000"/>
                </a:solidFill>
              </a:rPr>
              <a:t>SideVision</a:t>
            </a:r>
            <a:r>
              <a:rPr lang="en-US" sz="1400" dirty="0">
                <a:solidFill>
                  <a:srgbClr val="000000"/>
                </a:solidFill>
              </a:rPr>
              <a:t> and Chirp transom transducer</a:t>
            </a:r>
          </a:p>
          <a:p>
            <a:pPr lvl="0"/>
            <a:r>
              <a:rPr lang="en-US" sz="1400" dirty="0">
                <a:solidFill>
                  <a:srgbClr val="000000"/>
                </a:solidFill>
              </a:rPr>
              <a:t>	Navionics Chart Card:  North America/Canada</a:t>
            </a:r>
          </a:p>
          <a:p>
            <a:r>
              <a:rPr lang="en-US" dirty="0">
                <a:solidFill>
                  <a:srgbClr val="000000"/>
                </a:solidFill>
              </a:rPr>
              <a:t> </a:t>
            </a:r>
          </a:p>
          <a:p>
            <a:r>
              <a:rPr lang="en-US" dirty="0">
                <a:solidFill>
                  <a:srgbClr val="000000"/>
                </a:solidFill>
              </a:rPr>
              <a:t>Supplement to electronics packages: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</a:rPr>
              <a:t>	SATELLITE WEATHER:  </a:t>
            </a:r>
            <a:endParaRPr lang="en-US" dirty="0">
              <a:solidFill>
                <a:srgbClr val="000000"/>
              </a:solidFill>
            </a:endParaRPr>
          </a:p>
          <a:p>
            <a:pPr lvl="0"/>
            <a:r>
              <a:rPr lang="en-US" dirty="0">
                <a:solidFill>
                  <a:srgbClr val="000000"/>
                </a:solidFill>
              </a:rPr>
              <a:t>		</a:t>
            </a:r>
            <a:r>
              <a:rPr lang="en-US" sz="1400" dirty="0" err="1">
                <a:solidFill>
                  <a:srgbClr val="000000"/>
                </a:solidFill>
              </a:rPr>
              <a:t>Raymarine</a:t>
            </a:r>
            <a:r>
              <a:rPr lang="en-US" sz="1400" dirty="0">
                <a:solidFill>
                  <a:srgbClr val="000000"/>
                </a:solidFill>
              </a:rPr>
              <a:t> Sirius</a:t>
            </a:r>
            <a:r>
              <a:rPr lang="nb-NO" sz="1400" dirty="0">
                <a:solidFill>
                  <a:srgbClr val="000000"/>
                </a:solidFill>
                <a:sym typeface="Symbol" panose="05050102010706020507" pitchFamily="18" charset="2"/>
              </a:rPr>
              <a:t></a:t>
            </a:r>
            <a:r>
              <a:rPr lang="en-US" sz="1400" dirty="0">
                <a:solidFill>
                  <a:srgbClr val="000000"/>
                </a:solidFill>
              </a:rPr>
              <a:t> marine weather receiver </a:t>
            </a:r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815247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204C0D-B2D8-4191-934D-7B19AADD9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1" y="274682"/>
            <a:ext cx="5204007" cy="501451"/>
          </a:xfrm>
        </p:spPr>
        <p:txBody>
          <a:bodyPr>
            <a:normAutofit fontScale="90000"/>
          </a:bodyPr>
          <a:lstStyle/>
          <a:p>
            <a:r>
              <a:rPr lang="en-US" dirty="0"/>
              <a:t>Optional: Deluxe Helm Electronics Package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6D56F-0F8F-437A-9FDF-B82E451E8D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B8DB45A-53E5-483C-ADCC-1B11DEC6ECA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8911" y="1302753"/>
            <a:ext cx="8055689" cy="2346503"/>
          </a:xfrm>
        </p:spPr>
        <p:txBody>
          <a:bodyPr>
            <a:normAutofit/>
          </a:bodyPr>
          <a:lstStyle/>
          <a:p>
            <a:pPr marL="342900" lvl="1" indent="0">
              <a:buNone/>
            </a:pPr>
            <a:r>
              <a:rPr lang="en-US" dirty="0">
                <a:solidFill>
                  <a:srgbClr val="000000"/>
                </a:solidFill>
              </a:rPr>
              <a:t>12” RAYMARINE AXIOM RV ELECTRONICS/NAVIGATION PACKAGE </a:t>
            </a:r>
          </a:p>
          <a:p>
            <a:pPr lvl="2"/>
            <a:r>
              <a:rPr lang="en-US" dirty="0" err="1">
                <a:solidFill>
                  <a:srgbClr val="000000"/>
                </a:solidFill>
              </a:rPr>
              <a:t>Raymarine</a:t>
            </a:r>
            <a:r>
              <a:rPr lang="en-US" dirty="0">
                <a:solidFill>
                  <a:srgbClr val="000000"/>
                </a:solidFill>
              </a:rPr>
              <a:t> Axiom 12 </a:t>
            </a:r>
            <a:r>
              <a:rPr lang="en-US" dirty="0" err="1">
                <a:solidFill>
                  <a:srgbClr val="000000"/>
                </a:solidFill>
              </a:rPr>
              <a:t>RealVision</a:t>
            </a:r>
            <a:r>
              <a:rPr lang="en-US" dirty="0">
                <a:solidFill>
                  <a:srgbClr val="000000"/>
                </a:solidFill>
              </a:rPr>
              <a:t> 3D, 12.1” screen (GPS / chart plotter / </a:t>
            </a:r>
            <a:r>
              <a:rPr lang="en-US" dirty="0" err="1">
                <a:solidFill>
                  <a:srgbClr val="000000"/>
                </a:solidFill>
              </a:rPr>
              <a:t>fishfinder</a:t>
            </a:r>
            <a:r>
              <a:rPr lang="en-US" dirty="0">
                <a:solidFill>
                  <a:srgbClr val="000000"/>
                </a:solidFill>
              </a:rPr>
              <a:t>)</a:t>
            </a:r>
          </a:p>
          <a:p>
            <a:pPr lvl="2"/>
            <a:r>
              <a:rPr lang="en-US" dirty="0" err="1">
                <a:solidFill>
                  <a:srgbClr val="000000"/>
                </a:solidFill>
              </a:rPr>
              <a:t>RealVision</a:t>
            </a:r>
            <a:r>
              <a:rPr lang="en-US" dirty="0">
                <a:solidFill>
                  <a:srgbClr val="000000"/>
                </a:solidFill>
              </a:rPr>
              <a:t> 3D, </a:t>
            </a:r>
            <a:r>
              <a:rPr lang="en-US" dirty="0" err="1">
                <a:solidFill>
                  <a:srgbClr val="000000"/>
                </a:solidFill>
              </a:rPr>
              <a:t>DownVision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err="1">
                <a:solidFill>
                  <a:srgbClr val="000000"/>
                </a:solidFill>
              </a:rPr>
              <a:t>SideVision</a:t>
            </a:r>
            <a:r>
              <a:rPr lang="en-US" dirty="0">
                <a:solidFill>
                  <a:srgbClr val="000000"/>
                </a:solidFill>
              </a:rPr>
              <a:t> and Chirp transom transducer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Dash surface – custom black acrylic on port and starboard dash areas</a:t>
            </a:r>
          </a:p>
          <a:p>
            <a:pPr lvl="2"/>
            <a:r>
              <a:rPr lang="en-US" dirty="0">
                <a:solidFill>
                  <a:srgbClr val="000000"/>
                </a:solidFill>
              </a:rPr>
              <a:t>Navionics Chart Card:  North America/Canada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Stereo system with Premium Audio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Vessel View 4” Display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Custom black acrylic on port and starboard dash areas including switch panels</a:t>
            </a:r>
          </a:p>
          <a:p>
            <a:pPr marL="234950" lvl="1" indent="0">
              <a:buNone/>
            </a:pP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8281C8-4E0C-4C4D-9CFD-70E74B08A27D}"/>
              </a:ext>
            </a:extLst>
          </p:cNvPr>
          <p:cNvSpPr txBox="1"/>
          <p:nvPr/>
        </p:nvSpPr>
        <p:spPr>
          <a:xfrm>
            <a:off x="292444" y="704390"/>
            <a:ext cx="8055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Combines premium electronics options with port and starboard acrylic dash and switch panels for integrated, look and functionality.</a:t>
            </a:r>
          </a:p>
        </p:txBody>
      </p:sp>
    </p:spTree>
    <p:extLst>
      <p:ext uri="{BB962C8B-B14F-4D97-AF65-F5344CB8AC3E}">
        <p14:creationId xmlns:p14="http://schemas.microsoft.com/office/powerpoint/2010/main" val="29058759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BB94F7-613C-48CA-9D0F-569EFABCF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Canvas options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D12A6-36EF-47E1-A681-4FE6EAB77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9AC823-0B02-4AB8-946C-506AA2A2F36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8913" y="776133"/>
            <a:ext cx="8186104" cy="3721726"/>
          </a:xfrm>
        </p:spPr>
        <p:txBody>
          <a:bodyPr>
            <a:normAutofit/>
          </a:bodyPr>
          <a:lstStyle/>
          <a:p>
            <a:pPr lvl="0"/>
            <a:r>
              <a:rPr lang="en-US" sz="1700" dirty="0">
                <a:solidFill>
                  <a:srgbClr val="000000"/>
                </a:solidFill>
              </a:rPr>
              <a:t>Bimini top for water sports tower </a:t>
            </a:r>
          </a:p>
          <a:p>
            <a:pPr lvl="0"/>
            <a:r>
              <a:rPr lang="en-US" sz="1700" dirty="0">
                <a:solidFill>
                  <a:srgbClr val="000000"/>
                </a:solidFill>
              </a:rPr>
              <a:t>Cockpit cover (includes bow and cockpit)</a:t>
            </a:r>
          </a:p>
          <a:p>
            <a:pPr lvl="0"/>
            <a:r>
              <a:rPr lang="en-US" sz="1700" dirty="0">
                <a:solidFill>
                  <a:srgbClr val="000000"/>
                </a:solidFill>
              </a:rPr>
              <a:t>Pedestal seat cover</a:t>
            </a:r>
          </a:p>
          <a:p>
            <a:pPr lvl="0"/>
            <a:r>
              <a:rPr lang="en-US" sz="1700" dirty="0">
                <a:solidFill>
                  <a:srgbClr val="000000"/>
                </a:solidFill>
              </a:rPr>
              <a:t>Port lounge cover </a:t>
            </a:r>
          </a:p>
          <a:p>
            <a:pPr lvl="0"/>
            <a:r>
              <a:rPr lang="en-US" sz="1700" dirty="0">
                <a:solidFill>
                  <a:srgbClr val="000000"/>
                </a:solidFill>
              </a:rPr>
              <a:t>Stern seat cover </a:t>
            </a:r>
          </a:p>
          <a:p>
            <a:pPr lvl="0"/>
            <a:r>
              <a:rPr lang="en-US" sz="1700" dirty="0">
                <a:solidFill>
                  <a:srgbClr val="000000"/>
                </a:solidFill>
              </a:rPr>
              <a:t>Sun top with boot and stainless steel fittings</a:t>
            </a:r>
          </a:p>
          <a:p>
            <a:pPr lvl="0"/>
            <a:r>
              <a:rPr lang="en-US" sz="1700" dirty="0">
                <a:solidFill>
                  <a:srgbClr val="000000"/>
                </a:solidFill>
              </a:rPr>
              <a:t>Weather curtain set for sun top or fiberglass hard-top: side, </a:t>
            </a:r>
            <a:r>
              <a:rPr lang="en-US" sz="1700" dirty="0" err="1">
                <a:solidFill>
                  <a:srgbClr val="000000"/>
                </a:solidFill>
              </a:rPr>
              <a:t>fwd</a:t>
            </a:r>
            <a:r>
              <a:rPr lang="en-US" sz="1700" dirty="0">
                <a:solidFill>
                  <a:srgbClr val="000000"/>
                </a:solidFill>
              </a:rPr>
              <a:t>, and aft, curtains </a:t>
            </a:r>
          </a:p>
          <a:p>
            <a:pPr lvl="0"/>
            <a:r>
              <a:rPr lang="en-US" sz="1700" dirty="0">
                <a:solidFill>
                  <a:srgbClr val="000000"/>
                </a:solidFill>
              </a:rPr>
              <a:t>Aft Cockpit Sunshade - with fiberglass hard-top </a:t>
            </a:r>
          </a:p>
          <a:p>
            <a:pPr lvl="0"/>
            <a:r>
              <a:rPr lang="en-US" sz="1700" dirty="0">
                <a:solidFill>
                  <a:srgbClr val="000000"/>
                </a:solidFill>
              </a:rPr>
              <a:t>Bow Sunshade - with fiberglass hard-top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5862D9-1C36-4235-A801-AEEB0163E1ED}"/>
              </a:ext>
            </a:extLst>
          </p:cNvPr>
          <p:cNvSpPr txBox="1"/>
          <p:nvPr/>
        </p:nvSpPr>
        <p:spPr>
          <a:xfrm>
            <a:off x="2786448" y="4190243"/>
            <a:ext cx="38944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</a:rPr>
              <a:t>All canvas available in black or blue</a:t>
            </a:r>
          </a:p>
        </p:txBody>
      </p:sp>
    </p:spTree>
    <p:extLst>
      <p:ext uri="{BB962C8B-B14F-4D97-AF65-F5344CB8AC3E}">
        <p14:creationId xmlns:p14="http://schemas.microsoft.com/office/powerpoint/2010/main" val="37683020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BB94F7-613C-48CA-9D0F-569EFABCF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Engines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D12A6-36EF-47E1-A681-4FE6EAB77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©2019 Boston Whaler. Confidential and all rights reserved.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9AC823-0B02-4AB8-946C-506AA2A2F36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8912" y="710887"/>
            <a:ext cx="8186104" cy="3721726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>
                <a:solidFill>
                  <a:srgbClr val="000000"/>
                </a:solidFill>
              </a:rPr>
              <a:t>Standard</a:t>
            </a:r>
            <a:r>
              <a:rPr lang="en-US" dirty="0">
                <a:solidFill>
                  <a:srgbClr val="000000"/>
                </a:solidFill>
              </a:rPr>
              <a:t>: 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250 V8 DTS Mercury </a:t>
            </a:r>
            <a:r>
              <a:rPr lang="en-US" dirty="0" err="1">
                <a:solidFill>
                  <a:srgbClr val="000000"/>
                </a:solidFill>
              </a:rPr>
              <a:t>FourStroke</a:t>
            </a:r>
            <a:r>
              <a:rPr lang="en-US" dirty="0">
                <a:solidFill>
                  <a:srgbClr val="000000"/>
                </a:solidFill>
              </a:rPr>
              <a:t> with hydraulic power steering </a:t>
            </a:r>
          </a:p>
          <a:p>
            <a:pPr marL="0" lv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en-US" b="1" dirty="0">
                <a:solidFill>
                  <a:srgbClr val="000000"/>
                </a:solidFill>
              </a:rPr>
              <a:t>Optional</a:t>
            </a:r>
            <a:r>
              <a:rPr lang="en-US" dirty="0">
                <a:solidFill>
                  <a:srgbClr val="000000"/>
                </a:solidFill>
              </a:rPr>
              <a:t>: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300 XL V8 DTS Mercury </a:t>
            </a:r>
            <a:r>
              <a:rPr lang="en-US" dirty="0" err="1">
                <a:solidFill>
                  <a:srgbClr val="000000"/>
                </a:solidFill>
              </a:rPr>
              <a:t>FourStroke</a:t>
            </a:r>
            <a:r>
              <a:rPr lang="en-US" dirty="0">
                <a:solidFill>
                  <a:srgbClr val="000000"/>
                </a:solidFill>
              </a:rPr>
              <a:t> with hydraulic power steering 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350 XL L6 DTS Mercury Verado </a:t>
            </a:r>
            <a:r>
              <a:rPr lang="en-US" dirty="0" err="1">
                <a:solidFill>
                  <a:srgbClr val="000000"/>
                </a:solidFill>
              </a:rPr>
              <a:t>FourStroke</a:t>
            </a:r>
            <a:r>
              <a:rPr lang="en-US" dirty="0">
                <a:solidFill>
                  <a:srgbClr val="000000"/>
                </a:solidFill>
              </a:rPr>
              <a:t> with hydraulic power steering 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400 XL L6 DTS Mercury Verado </a:t>
            </a:r>
            <a:r>
              <a:rPr lang="en-US" dirty="0" err="1">
                <a:solidFill>
                  <a:srgbClr val="000000"/>
                </a:solidFill>
              </a:rPr>
              <a:t>FourStroke</a:t>
            </a:r>
            <a:r>
              <a:rPr lang="en-US" dirty="0">
                <a:solidFill>
                  <a:srgbClr val="000000"/>
                </a:solidFill>
              </a:rPr>
              <a:t> with hydraulic power steering </a:t>
            </a:r>
          </a:p>
          <a:p>
            <a:pPr lvl="0"/>
            <a:endParaRPr lang="en-US" dirty="0">
              <a:solidFill>
                <a:srgbClr val="000000"/>
              </a:solidFill>
            </a:endParaRPr>
          </a:p>
          <a:p>
            <a:pPr lvl="0"/>
            <a:r>
              <a:rPr lang="en-US" dirty="0" err="1">
                <a:solidFill>
                  <a:srgbClr val="000000"/>
                </a:solidFill>
              </a:rPr>
              <a:t>SmartCraft</a:t>
            </a:r>
            <a:r>
              <a:rPr lang="en-US" dirty="0">
                <a:solidFill>
                  <a:srgbClr val="000000"/>
                </a:solidFill>
              </a:rPr>
              <a:t> deluxe gauge package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Tilt steering</a:t>
            </a:r>
          </a:p>
          <a:p>
            <a:pPr lvl="0"/>
            <a:r>
              <a:rPr lang="en-US" dirty="0">
                <a:solidFill>
                  <a:srgbClr val="000000"/>
                </a:solidFill>
              </a:rPr>
              <a:t>Stainless steel propeller</a:t>
            </a:r>
          </a:p>
          <a:p>
            <a:r>
              <a:rPr lang="en-US" dirty="0">
                <a:solidFill>
                  <a:srgbClr val="000000"/>
                </a:solidFill>
              </a:rPr>
              <a:t>Fuel/water separator</a:t>
            </a:r>
          </a:p>
          <a:p>
            <a:pPr marL="0" lvl="0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5862D9-1C36-4235-A801-AEEB0163E1ED}"/>
              </a:ext>
            </a:extLst>
          </p:cNvPr>
          <p:cNvSpPr txBox="1"/>
          <p:nvPr/>
        </p:nvSpPr>
        <p:spPr>
          <a:xfrm>
            <a:off x="2786448" y="4190243"/>
            <a:ext cx="38944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Available in black or white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A942AF-2578-49B5-AEA6-E5132EDF9E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41" r="19025" b="8660"/>
          <a:stretch/>
        </p:blipFill>
        <p:spPr>
          <a:xfrm>
            <a:off x="6139029" y="2774943"/>
            <a:ext cx="1083714" cy="22586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034541-392C-459F-99E6-9FA9A5FB691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8035" y="3024554"/>
            <a:ext cx="966074" cy="19022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196EC9-577A-41C7-AE8D-2B36F52E0D1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4030" y="3024554"/>
            <a:ext cx="904391" cy="196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7419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solidFill>
                  <a:srgbClr val="000000"/>
                </a:solidFill>
              </a:rPr>
              <a:t>Centerline seating</a:t>
            </a:r>
          </a:p>
          <a:p>
            <a:r>
              <a:rPr lang="en-US" dirty="0">
                <a:solidFill>
                  <a:srgbClr val="000000"/>
                </a:solidFill>
              </a:rPr>
              <a:t>Centerline insulated cooler</a:t>
            </a:r>
          </a:p>
          <a:p>
            <a:r>
              <a:rPr lang="en-US" dirty="0">
                <a:solidFill>
                  <a:srgbClr val="000000"/>
                </a:solidFill>
              </a:rPr>
              <a:t>Lockable, dry rod storage</a:t>
            </a:r>
          </a:p>
          <a:p>
            <a:r>
              <a:rPr lang="en-US" dirty="0">
                <a:solidFill>
                  <a:srgbClr val="000000"/>
                </a:solidFill>
              </a:rPr>
              <a:t>Increased cockpit depth</a:t>
            </a:r>
          </a:p>
          <a:p>
            <a:r>
              <a:rPr lang="en-US" dirty="0">
                <a:solidFill>
                  <a:srgbClr val="000000"/>
                </a:solidFill>
              </a:rPr>
              <a:t>Beach boarding ladder and windlass compatibility</a:t>
            </a:r>
            <a:endParaRPr lang="en-US" dirty="0"/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8"/>
          </p:nvPr>
        </p:nvSpPr>
        <p:spPr>
          <a:xfrm>
            <a:off x="628650" y="999204"/>
            <a:ext cx="2540000" cy="1143921"/>
          </a:xfrm>
        </p:spPr>
        <p:txBody>
          <a:bodyPr>
            <a:normAutofit/>
          </a:bodyPr>
          <a:lstStyle/>
          <a:p>
            <a:r>
              <a:rPr lang="en-US" sz="1800" dirty="0"/>
              <a:t>Bow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9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Helm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0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Cockpit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r>
              <a:rPr lang="en-US" sz="1500" dirty="0">
                <a:solidFill>
                  <a:srgbClr val="000000"/>
                </a:solidFill>
              </a:rPr>
              <a:t>Helm armrest</a:t>
            </a:r>
          </a:p>
          <a:p>
            <a:r>
              <a:rPr lang="en-US" sz="1500" dirty="0">
                <a:solidFill>
                  <a:srgbClr val="000000"/>
                </a:solidFill>
              </a:rPr>
              <a:t>Increased legroom</a:t>
            </a:r>
          </a:p>
          <a:p>
            <a:r>
              <a:rPr lang="en-US" sz="1500" dirty="0">
                <a:solidFill>
                  <a:srgbClr val="000000"/>
                </a:solidFill>
              </a:rPr>
              <a:t>Dash visor</a:t>
            </a:r>
          </a:p>
          <a:p>
            <a:r>
              <a:rPr lang="en-US" sz="1500" dirty="0">
                <a:solidFill>
                  <a:srgbClr val="000000"/>
                </a:solidFill>
              </a:rPr>
              <a:t>Optional glass dash</a:t>
            </a:r>
          </a:p>
          <a:p>
            <a:r>
              <a:rPr lang="en-US" sz="1500" dirty="0">
                <a:solidFill>
                  <a:srgbClr val="000000"/>
                </a:solidFill>
              </a:rPr>
              <a:t>Custom helm seat with high/low pedestal and slide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2"/>
          </p:nvPr>
        </p:nvSpPr>
        <p:spPr>
          <a:xfrm>
            <a:off x="5973994" y="2250945"/>
            <a:ext cx="2540678" cy="2503935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Insulated floor </a:t>
            </a:r>
            <a:r>
              <a:rPr lang="en-US" dirty="0" err="1">
                <a:solidFill>
                  <a:srgbClr val="000000"/>
                </a:solidFill>
              </a:rPr>
              <a:t>fishbox</a:t>
            </a:r>
            <a:r>
              <a:rPr lang="en-US" dirty="0">
                <a:solidFill>
                  <a:srgbClr val="000000"/>
                </a:solidFill>
              </a:rPr>
              <a:t> </a:t>
            </a:r>
          </a:p>
          <a:p>
            <a:r>
              <a:rPr lang="en-US" dirty="0">
                <a:solidFill>
                  <a:srgbClr val="000000"/>
                </a:solidFill>
              </a:rPr>
              <a:t>26” cockpit depth</a:t>
            </a:r>
          </a:p>
          <a:p>
            <a:r>
              <a:rPr lang="en-US" dirty="0">
                <a:solidFill>
                  <a:srgbClr val="000000"/>
                </a:solidFill>
              </a:rPr>
              <a:t>Self-bailing cockpit sole</a:t>
            </a:r>
          </a:p>
          <a:p>
            <a:r>
              <a:rPr lang="en-US" dirty="0">
                <a:solidFill>
                  <a:srgbClr val="000000"/>
                </a:solidFill>
              </a:rPr>
              <a:t>Optional </a:t>
            </a:r>
            <a:r>
              <a:rPr lang="en-US" dirty="0" err="1">
                <a:solidFill>
                  <a:srgbClr val="000000"/>
                </a:solidFill>
              </a:rPr>
              <a:t>livewell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Optional cooler under port lounge</a:t>
            </a:r>
          </a:p>
          <a:p>
            <a:r>
              <a:rPr lang="en-US" dirty="0">
                <a:solidFill>
                  <a:srgbClr val="000000"/>
                </a:solidFill>
              </a:rPr>
              <a:t>Optional Starboard prep station</a:t>
            </a:r>
          </a:p>
          <a:p>
            <a:r>
              <a:rPr lang="en-US" dirty="0">
                <a:solidFill>
                  <a:srgbClr val="000000"/>
                </a:solidFill>
              </a:rPr>
              <a:t>Improved Head door with better sealing</a:t>
            </a:r>
          </a:p>
          <a:p>
            <a:endParaRPr lang="en-US" dirty="0">
              <a:solidFill>
                <a:srgbClr val="000000"/>
              </a:solidFill>
              <a:highlight>
                <a:srgbClr val="FFFF00"/>
              </a:highlight>
            </a:endParaRPr>
          </a:p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highlights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0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Bow to stern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3024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lvl="0" indent="-285750" defTabSz="914400">
              <a:spcAft>
                <a:spcPts val="0"/>
              </a:spcAft>
            </a:pPr>
            <a:r>
              <a:rPr lang="en-US" dirty="0"/>
              <a:t>Body Copy Goes Here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brand designator design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©2019 Boston Whaler. Confidential and all rights reserved.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1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Continues the new Vantage family look</a:t>
            </a:r>
          </a:p>
        </p:txBody>
      </p:sp>
      <p:pic>
        <p:nvPicPr>
          <p:cNvPr id="3" name="Picture 2" descr="A close up of a box&#10;&#10;Description automatically generated">
            <a:extLst>
              <a:ext uri="{FF2B5EF4-FFF2-40B4-BE49-F238E27FC236}">
                <a16:creationId xmlns:a16="http://schemas.microsoft.com/office/drawing/2014/main" id="{DB699D67-510F-44CC-AB53-A71D4686909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200" y="816987"/>
            <a:ext cx="5757562" cy="38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2823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D73FD4D-9801-428F-85D6-DD2D3BFFD2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16" r="2818" b="2139"/>
          <a:stretch/>
        </p:blipFill>
        <p:spPr>
          <a:xfrm>
            <a:off x="321469" y="768555"/>
            <a:ext cx="5851261" cy="391046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Performance:  240 Vantage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rgbClr val="5E5E5E"/>
                </a:solidFill>
                <a:latin typeface="Arial" panose="020B0604020202020204"/>
              </a:rPr>
              <a:t>©2019 Boston Whaler. Confidential and all rights reserved.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/>
              <a:t>Engine Comparison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9786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425900" y="1025009"/>
            <a:ext cx="1141992" cy="48466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 vs. 230 Vantage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163125" y="913396"/>
            <a:ext cx="4296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24008" y="4796694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24008" y="2204128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3386" y="2204128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434138" y="1715046"/>
            <a:ext cx="1141992" cy="48466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171363" y="1595120"/>
            <a:ext cx="4296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434138" y="2434830"/>
            <a:ext cx="1141992" cy="48466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171363" y="2323217"/>
            <a:ext cx="4296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3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434138" y="3128123"/>
            <a:ext cx="1141992" cy="48466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171363" y="3016510"/>
            <a:ext cx="4296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024008" y="2195694"/>
            <a:ext cx="14101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391865" y="4824460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31243" y="1474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391865" y="1474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Sample Image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760098" y="1474"/>
            <a:ext cx="104227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</a:rPr>
              <a:t>Sample Image</a:t>
            </a:r>
          </a:p>
        </p:txBody>
      </p:sp>
      <p:pic>
        <p:nvPicPr>
          <p:cNvPr id="12" name="Picture Placeholder 11" descr="A small boat in a body of water&#10;&#10;Description automatically generated">
            <a:extLst>
              <a:ext uri="{FF2B5EF4-FFF2-40B4-BE49-F238E27FC236}">
                <a16:creationId xmlns:a16="http://schemas.microsoft.com/office/drawing/2014/main" id="{0B1FA4AD-D54C-425A-B20E-F77E7574C490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" r="9800"/>
          <a:stretch/>
        </p:blipFill>
        <p:spPr>
          <a:xfrm>
            <a:off x="0" y="2571750"/>
            <a:ext cx="3434138" cy="2540002"/>
          </a:xfrm>
        </p:spPr>
      </p:pic>
      <p:pic>
        <p:nvPicPr>
          <p:cNvPr id="10" name="Picture Placeholder 9" descr="A close up of a boat&#10;&#10;Description automatically generated">
            <a:extLst>
              <a:ext uri="{FF2B5EF4-FFF2-40B4-BE49-F238E27FC236}">
                <a16:creationId xmlns:a16="http://schemas.microsoft.com/office/drawing/2014/main" id="{2978375F-436A-415C-B40E-7BDF18130C0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60" r="4860"/>
          <a:stretch>
            <a:fillRect/>
          </a:stretch>
        </p:blipFill>
        <p:spPr>
          <a:xfrm>
            <a:off x="-15995" y="17644"/>
            <a:ext cx="3434139" cy="2536581"/>
          </a:xfr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7F2C0F64-DF03-4DE6-94B2-EA0864CFEC1D}"/>
              </a:ext>
            </a:extLst>
          </p:cNvPr>
          <p:cNvSpPr/>
          <p:nvPr/>
        </p:nvSpPr>
        <p:spPr>
          <a:xfrm>
            <a:off x="4592804" y="1098062"/>
            <a:ext cx="42122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All new, more seaworthy-hull design 25’LOA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1AE46DE-2648-4D94-9A31-94E4033716E8}"/>
              </a:ext>
            </a:extLst>
          </p:cNvPr>
          <p:cNvSpPr/>
          <p:nvPr/>
        </p:nvSpPr>
        <p:spPr>
          <a:xfrm>
            <a:off x="4601042" y="1652666"/>
            <a:ext cx="42122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Increased comfort with windlass ladder compatibility and cockpit cooler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89CC86B-77DC-4FEB-A703-A97D321B97A1}"/>
              </a:ext>
            </a:extLst>
          </p:cNvPr>
          <p:cNvSpPr/>
          <p:nvPr/>
        </p:nvSpPr>
        <p:spPr>
          <a:xfrm>
            <a:off x="4602084" y="3090660"/>
            <a:ext cx="42122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Added fishability with transom </a:t>
            </a:r>
            <a:r>
              <a:rPr lang="en-US" sz="1600" dirty="0" err="1">
                <a:solidFill>
                  <a:srgbClr val="000000"/>
                </a:solidFill>
              </a:rPr>
              <a:t>livewell</a:t>
            </a:r>
            <a:r>
              <a:rPr lang="en-US" sz="1600" dirty="0">
                <a:solidFill>
                  <a:srgbClr val="000000"/>
                </a:solidFill>
              </a:rPr>
              <a:t> and </a:t>
            </a:r>
            <a:r>
              <a:rPr lang="en-US" sz="1600" dirty="0" err="1">
                <a:solidFill>
                  <a:srgbClr val="000000"/>
                </a:solidFill>
              </a:rPr>
              <a:t>fishbox</a:t>
            </a:r>
            <a:r>
              <a:rPr lang="en-US" sz="1600" dirty="0">
                <a:solidFill>
                  <a:srgbClr val="000000"/>
                </a:solidFill>
              </a:rPr>
              <a:t> with </a:t>
            </a:r>
            <a:r>
              <a:rPr lang="en-US" sz="1600" dirty="0" err="1">
                <a:solidFill>
                  <a:srgbClr val="000000"/>
                </a:solidFill>
              </a:rPr>
              <a:t>pumpout</a:t>
            </a:r>
            <a:r>
              <a:rPr lang="en-US" sz="1600" dirty="0">
                <a:solidFill>
                  <a:srgbClr val="000000"/>
                </a:solidFill>
              </a:rPr>
              <a:t> options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A3B165D-D972-4199-B895-9D9EC2C04FF1}"/>
              </a:ext>
            </a:extLst>
          </p:cNvPr>
          <p:cNvSpPr/>
          <p:nvPr/>
        </p:nvSpPr>
        <p:spPr>
          <a:xfrm>
            <a:off x="4601042" y="2416967"/>
            <a:ext cx="42122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Customizable use of cockpit space with optional prep station or open floorplan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F6704E7-12D7-483F-ABF3-E4ACE9F36C48}"/>
              </a:ext>
            </a:extLst>
          </p:cNvPr>
          <p:cNvSpPr/>
          <p:nvPr/>
        </p:nvSpPr>
        <p:spPr>
          <a:xfrm>
            <a:off x="3446492" y="3865409"/>
            <a:ext cx="1141992" cy="484660"/>
          </a:xfrm>
          <a:prstGeom prst="rect">
            <a:avLst/>
          </a:prstGeom>
          <a:solidFill>
            <a:srgbClr val="A90E13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E2D3973-DF46-4EB7-A2C7-B3B4243C6A78}"/>
              </a:ext>
            </a:extLst>
          </p:cNvPr>
          <p:cNvSpPr/>
          <p:nvPr/>
        </p:nvSpPr>
        <p:spPr>
          <a:xfrm>
            <a:off x="4183717" y="3753796"/>
            <a:ext cx="4296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>
                    <a:alpha val="20000"/>
                  </a:schemeClr>
                </a:solidFill>
              </a:rPr>
              <a:t>5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A73771C-B1E3-4C08-A922-0070AD366653}"/>
              </a:ext>
            </a:extLst>
          </p:cNvPr>
          <p:cNvSpPr/>
          <p:nvPr/>
        </p:nvSpPr>
        <p:spPr>
          <a:xfrm>
            <a:off x="4614438" y="3827946"/>
            <a:ext cx="42122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600" dirty="0">
                <a:solidFill>
                  <a:srgbClr val="000000"/>
                </a:solidFill>
              </a:rPr>
              <a:t>Improved customer experience based on evolution, more waterproof head door, improved port lounge mechanism, increased headroom at hardtop frame</a:t>
            </a:r>
          </a:p>
        </p:txBody>
      </p:sp>
    </p:spTree>
    <p:extLst>
      <p:ext uri="{BB962C8B-B14F-4D97-AF65-F5344CB8AC3E}">
        <p14:creationId xmlns:p14="http://schemas.microsoft.com/office/powerpoint/2010/main" val="19187592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1250225"/>
      </p:ext>
    </p:extLst>
  </p:cSld>
  <p:clrMapOvr>
    <a:masterClrMapping/>
  </p:clrMapOvr>
</p:sld>
</file>

<file path=ppt/theme/theme1.xml><?xml version="1.0" encoding="utf-8"?>
<a:theme xmlns:a="http://schemas.openxmlformats.org/drawingml/2006/main" name="Cover">
  <a:themeElements>
    <a:clrScheme name="Brunswick">
      <a:dk1>
        <a:srgbClr val="5E5E5E"/>
      </a:dk1>
      <a:lt1>
        <a:srgbClr val="FFFFFF"/>
      </a:lt1>
      <a:dk2>
        <a:srgbClr val="1E3466"/>
      </a:dk2>
      <a:lt2>
        <a:srgbClr val="FFFFFF"/>
      </a:lt2>
      <a:accent1>
        <a:srgbClr val="212E52"/>
      </a:accent1>
      <a:accent2>
        <a:srgbClr val="05BBDA"/>
      </a:accent2>
      <a:accent3>
        <a:srgbClr val="5FABE9"/>
      </a:accent3>
      <a:accent4>
        <a:srgbClr val="212121"/>
      </a:accent4>
      <a:accent5>
        <a:srgbClr val="BFD730"/>
      </a:accent5>
      <a:accent6>
        <a:srgbClr val="919191"/>
      </a:accent6>
      <a:hlink>
        <a:srgbClr val="02BBDB"/>
      </a:hlink>
      <a:folHlink>
        <a:srgbClr val="232C6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Standard Blue">
  <a:themeElements>
    <a:clrScheme name="Brunswick">
      <a:dk1>
        <a:srgbClr val="424242"/>
      </a:dk1>
      <a:lt1>
        <a:srgbClr val="FFFFFF"/>
      </a:lt1>
      <a:dk2>
        <a:srgbClr val="1E3466"/>
      </a:dk2>
      <a:lt2>
        <a:srgbClr val="FFFFFF"/>
      </a:lt2>
      <a:accent1>
        <a:srgbClr val="212E52"/>
      </a:accent1>
      <a:accent2>
        <a:srgbClr val="05BBDA"/>
      </a:accent2>
      <a:accent3>
        <a:srgbClr val="5FABE9"/>
      </a:accent3>
      <a:accent4>
        <a:srgbClr val="A9A9A9"/>
      </a:accent4>
      <a:accent5>
        <a:srgbClr val="BFD730"/>
      </a:accent5>
      <a:accent6>
        <a:srgbClr val="5E5E5E"/>
      </a:accent6>
      <a:hlink>
        <a:srgbClr val="02BBDB"/>
      </a:hlink>
      <a:folHlink>
        <a:srgbClr val="232C6F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22225">
          <a:noFill/>
        </a:ln>
      </a:spPr>
      <a:bodyPr rtlCol="0" anchor="ctr"/>
      <a:lstStyle>
        <a:defPPr algn="ctr">
          <a:defRPr smtClean="0">
            <a:solidFill>
              <a:schemeClr val="accen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6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Standard Gray">
  <a:themeElements>
    <a:clrScheme name="Brunswick">
      <a:dk1>
        <a:srgbClr val="424242"/>
      </a:dk1>
      <a:lt1>
        <a:srgbClr val="FFFFFF"/>
      </a:lt1>
      <a:dk2>
        <a:srgbClr val="1E3466"/>
      </a:dk2>
      <a:lt2>
        <a:srgbClr val="FFFFFF"/>
      </a:lt2>
      <a:accent1>
        <a:srgbClr val="212E52"/>
      </a:accent1>
      <a:accent2>
        <a:srgbClr val="05BBDA"/>
      </a:accent2>
      <a:accent3>
        <a:srgbClr val="5FABE9"/>
      </a:accent3>
      <a:accent4>
        <a:srgbClr val="A9A9A9"/>
      </a:accent4>
      <a:accent5>
        <a:srgbClr val="BFD730"/>
      </a:accent5>
      <a:accent6>
        <a:srgbClr val="5E5E5E"/>
      </a:accent6>
      <a:hlink>
        <a:srgbClr val="02BBDB"/>
      </a:hlink>
      <a:folHlink>
        <a:srgbClr val="232C6F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22225">
          <a:noFill/>
        </a:ln>
      </a:spPr>
      <a:bodyPr rtlCol="0" anchor="ctr"/>
      <a:lstStyle>
        <a:defPPr algn="ctr">
          <a:defRPr smtClean="0">
            <a:solidFill>
              <a:schemeClr val="accen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600">
            <a:solidFill>
              <a:schemeClr val="accent6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Slide Break &amp; Agenda">
  <a:themeElements>
    <a:clrScheme name="Brunswick">
      <a:dk1>
        <a:srgbClr val="424242"/>
      </a:dk1>
      <a:lt1>
        <a:srgbClr val="FFFFFF"/>
      </a:lt1>
      <a:dk2>
        <a:srgbClr val="1E3466"/>
      </a:dk2>
      <a:lt2>
        <a:srgbClr val="FFFFFF"/>
      </a:lt2>
      <a:accent1>
        <a:srgbClr val="212E52"/>
      </a:accent1>
      <a:accent2>
        <a:srgbClr val="05BBDA"/>
      </a:accent2>
      <a:accent3>
        <a:srgbClr val="5FABE9"/>
      </a:accent3>
      <a:accent4>
        <a:srgbClr val="A9A9A9"/>
      </a:accent4>
      <a:accent5>
        <a:srgbClr val="BFD730"/>
      </a:accent5>
      <a:accent6>
        <a:srgbClr val="5E5E5E"/>
      </a:accent6>
      <a:hlink>
        <a:srgbClr val="02BBDB"/>
      </a:hlink>
      <a:folHlink>
        <a:srgbClr val="232C6F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E690BB4430E2489CCA6D7958BDFACE" ma:contentTypeVersion="13" ma:contentTypeDescription="Create a new document." ma:contentTypeScope="" ma:versionID="50d5ddd1bf508bfee3868bd17c9f5238">
  <xsd:schema xmlns:xsd="http://www.w3.org/2001/XMLSchema" xmlns:xs="http://www.w3.org/2001/XMLSchema" xmlns:p="http://schemas.microsoft.com/office/2006/metadata/properties" xmlns:ns3="82298256-0260-43d7-b162-c38fd7bc2ce0" xmlns:ns4="73585dcd-b5cf-4be8-9f2c-dd8ff585566f" targetNamespace="http://schemas.microsoft.com/office/2006/metadata/properties" ma:root="true" ma:fieldsID="bea6936dcdff1c3a92aa32b7d58053d0" ns3:_="" ns4:_="">
    <xsd:import namespace="82298256-0260-43d7-b162-c38fd7bc2ce0"/>
    <xsd:import namespace="73585dcd-b5cf-4be8-9f2c-dd8ff585566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298256-0260-43d7-b162-c38fd7bc2c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585dcd-b5cf-4be8-9f2c-dd8ff585566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2133E3D-9BCA-43BB-97EA-323AD2D231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E541BEE-3B1F-4AF8-B603-3B826A1EAB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298256-0260-43d7-b162-c38fd7bc2ce0"/>
    <ds:schemaRef ds:uri="73585dcd-b5cf-4be8-9f2c-dd8ff58556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A45A202-B872-4DDE-828D-194F4948B41A}">
  <ds:schemaRefs>
    <ds:schemaRef ds:uri="73585dcd-b5cf-4be8-9f2c-dd8ff585566f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terms/"/>
    <ds:schemaRef ds:uri="82298256-0260-43d7-b162-c38fd7bc2ce0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29130</TotalTime>
  <Words>2751</Words>
  <Application>Microsoft Office PowerPoint</Application>
  <PresentationFormat>On-screen Show (16:9)</PresentationFormat>
  <Paragraphs>430</Paragraphs>
  <Slides>40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40</vt:i4>
      </vt:variant>
    </vt:vector>
  </HeadingPairs>
  <TitlesOfParts>
    <vt:vector size="50" baseType="lpstr">
      <vt:lpstr>.AppleSystemUIFont</vt:lpstr>
      <vt:lpstr>Arial</vt:lpstr>
      <vt:lpstr>Arial Black</vt:lpstr>
      <vt:lpstr>Calibri</vt:lpstr>
      <vt:lpstr>Calibri Light</vt:lpstr>
      <vt:lpstr>Helvetica</vt:lpstr>
      <vt:lpstr>Cover</vt:lpstr>
      <vt:lpstr>1_Standard Blue</vt:lpstr>
      <vt:lpstr>2_Standard Gray</vt:lpstr>
      <vt:lpstr>Slide Break &amp; Agenda</vt:lpstr>
      <vt:lpstr>PowerPoint Presentation</vt:lpstr>
      <vt:lpstr>All-New :  240 VANTAGE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SPECIFICATIONS: Comparison between new and old models</vt:lpstr>
      <vt:lpstr>What’s new for the Vantage Platform</vt:lpstr>
      <vt:lpstr>Hull changes</vt:lpstr>
      <vt:lpstr>Bow improvements</vt:lpstr>
      <vt:lpstr>Optional: Beach Boarding ladder and anchor windlass combo</vt:lpstr>
      <vt:lpstr>Optional: Beach Boarding ladder and anchor windlass combo</vt:lpstr>
      <vt:lpstr>Helm Console </vt:lpstr>
      <vt:lpstr>Side console/head</vt:lpstr>
      <vt:lpstr>Port side seating</vt:lpstr>
      <vt:lpstr>Port side storage</vt:lpstr>
      <vt:lpstr>Standard starboard cockpit area, behind helm seat</vt:lpstr>
      <vt:lpstr>Starboard cockpit: Optional Utility Center</vt:lpstr>
      <vt:lpstr>Aft cockpit  </vt:lpstr>
      <vt:lpstr>Options: Fishing Package </vt:lpstr>
      <vt:lpstr>PowerPoint Presentation</vt:lpstr>
      <vt:lpstr>Optional: Fiberglass Hard-Top</vt:lpstr>
      <vt:lpstr>Optional: Waters Sports Tower</vt:lpstr>
      <vt:lpstr>Other notable options:</vt:lpstr>
      <vt:lpstr>Optional: Electronics Package</vt:lpstr>
      <vt:lpstr>Optional: Deluxe Helm Electronics Package</vt:lpstr>
      <vt:lpstr>Canvas options</vt:lpstr>
      <vt:lpstr>Engines</vt:lpstr>
      <vt:lpstr>Key highlights</vt:lpstr>
      <vt:lpstr>New brand designator design</vt:lpstr>
      <vt:lpstr>Performance:  240 Vantage</vt:lpstr>
      <vt:lpstr>Key Takeaways vs. 230 Vantage</vt:lpstr>
      <vt:lpstr>PowerPoint Presentation</vt:lpstr>
    </vt:vector>
  </TitlesOfParts>
  <Company>Cubicle Ninjas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Cubicle Ninjas</dc:creator>
  <cp:lastModifiedBy>Kristin Osweiler</cp:lastModifiedBy>
  <cp:revision>1945</cp:revision>
  <cp:lastPrinted>2019-01-14T21:20:48Z</cp:lastPrinted>
  <dcterms:created xsi:type="dcterms:W3CDTF">2015-09-03T20:42:53Z</dcterms:created>
  <dcterms:modified xsi:type="dcterms:W3CDTF">2020-08-27T14:33:08Z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0f8046d-f487-4fe0-b483-792de298965a_Enabled">
    <vt:lpwstr>True</vt:lpwstr>
  </property>
  <property fmtid="{D5CDD505-2E9C-101B-9397-08002B2CF9AE}" pid="3" name="MSIP_Label_b0f8046d-f487-4fe0-b483-792de298965a_SiteId">
    <vt:lpwstr>1309aa3b-9cd5-4e53-8f27-8ee6a2573c3c</vt:lpwstr>
  </property>
  <property fmtid="{D5CDD505-2E9C-101B-9397-08002B2CF9AE}" pid="4" name="MSIP_Label_b0f8046d-f487-4fe0-b483-792de298965a_Owner">
    <vt:lpwstr>tdavis@whaler.com</vt:lpwstr>
  </property>
  <property fmtid="{D5CDD505-2E9C-101B-9397-08002B2CF9AE}" pid="5" name="MSIP_Label_b0f8046d-f487-4fe0-b483-792de298965a_SetDate">
    <vt:lpwstr>2019-09-25T22:37:20.8744151Z</vt:lpwstr>
  </property>
  <property fmtid="{D5CDD505-2E9C-101B-9397-08002B2CF9AE}" pid="6" name="MSIP_Label_b0f8046d-f487-4fe0-b483-792de298965a_Name">
    <vt:lpwstr>Internal</vt:lpwstr>
  </property>
  <property fmtid="{D5CDD505-2E9C-101B-9397-08002B2CF9AE}" pid="7" name="MSIP_Label_b0f8046d-f487-4fe0-b483-792de298965a_Application">
    <vt:lpwstr>Microsoft Azure Information Protection</vt:lpwstr>
  </property>
  <property fmtid="{D5CDD505-2E9C-101B-9397-08002B2CF9AE}" pid="8" name="MSIP_Label_b0f8046d-f487-4fe0-b483-792de298965a_Extended_MSFT_Method">
    <vt:lpwstr>Automatic</vt:lpwstr>
  </property>
  <property fmtid="{D5CDD505-2E9C-101B-9397-08002B2CF9AE}" pid="9" name="Sensitivity">
    <vt:lpwstr>Internal</vt:lpwstr>
  </property>
  <property fmtid="{D5CDD505-2E9C-101B-9397-08002B2CF9AE}" pid="10" name="ContentTypeId">
    <vt:lpwstr>0x010100A4E690BB4430E2489CCA6D7958BDFACE</vt:lpwstr>
  </property>
</Properties>
</file>