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44" r:id="rId2"/>
    <p:sldId id="523" r:id="rId3"/>
    <p:sldId id="498" r:id="rId4"/>
    <p:sldId id="520" r:id="rId5"/>
    <p:sldId id="497" r:id="rId6"/>
    <p:sldId id="499" r:id="rId7"/>
    <p:sldId id="501" r:id="rId8"/>
    <p:sldId id="526" r:id="rId9"/>
    <p:sldId id="525" r:id="rId10"/>
    <p:sldId id="507" r:id="rId11"/>
    <p:sldId id="521" r:id="rId12"/>
    <p:sldId id="524" r:id="rId13"/>
    <p:sldId id="508" r:id="rId14"/>
    <p:sldId id="509" r:id="rId15"/>
    <p:sldId id="511" r:id="rId16"/>
    <p:sldId id="513" r:id="rId17"/>
    <p:sldId id="512" r:id="rId18"/>
    <p:sldId id="527" r:id="rId19"/>
    <p:sldId id="519" r:id="rId20"/>
  </p:sldIdLst>
  <p:sldSz cx="9144000" cy="5143500" type="screen16x9"/>
  <p:notesSz cx="6797675" cy="9856788"/>
  <p:custDataLst>
    <p:tags r:id="rId23"/>
  </p:custDataLst>
  <p:defaultTextStyle>
    <a:defPPr>
      <a:defRPr lang="zh-CN"/>
    </a:defPPr>
    <a:lvl1pPr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1pPr>
    <a:lvl2pPr marL="171450" indent="2857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2pPr>
    <a:lvl3pPr marL="342900" indent="5715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3pPr>
    <a:lvl4pPr marL="514350" indent="8572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4pPr>
    <a:lvl5pPr marL="685800" indent="11430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_Santini" initials="F" lastIdx="1" clrIdx="0">
    <p:extLst>
      <p:ext uri="{19B8F6BF-5375-455C-9EA6-DF929625EA0E}">
        <p15:presenceInfo xmlns:p15="http://schemas.microsoft.com/office/powerpoint/2012/main" userId="S-1-5-21-96100794-1716931422-620655208-144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0000"/>
    <a:srgbClr val="00C8D9"/>
    <a:srgbClr val="2E80BF"/>
    <a:srgbClr val="FFFFFF"/>
    <a:srgbClr val="F2F1ED"/>
    <a:srgbClr val="663300"/>
    <a:srgbClr val="2A497E"/>
    <a:srgbClr val="999999"/>
    <a:srgbClr val="1E3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255" autoAdjust="0"/>
  </p:normalViewPr>
  <p:slideViewPr>
    <p:cSldViewPr>
      <p:cViewPr varScale="1">
        <p:scale>
          <a:sx n="88" d="100"/>
          <a:sy n="88" d="100"/>
        </p:scale>
        <p:origin x="774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4551"/>
          </a:xfrm>
          <a:prstGeom prst="rect">
            <a:avLst/>
          </a:prstGeom>
        </p:spPr>
        <p:txBody>
          <a:bodyPr vert="horz" wrap="square" lIns="89922" tIns="44961" rIns="89922" bIns="44961" numCol="1" anchor="t" anchorCtr="0" compatLnSpc="1">
            <a:prstTxWarp prst="textNoShape">
              <a:avLst/>
            </a:prstTxWarp>
          </a:bodyPr>
          <a:lstStyle>
            <a:lvl1pPr eaLnBrk="1">
              <a:defRPr sz="1100"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4551"/>
          </a:xfrm>
          <a:prstGeom prst="rect">
            <a:avLst/>
          </a:prstGeom>
        </p:spPr>
        <p:txBody>
          <a:bodyPr vert="horz" wrap="square" lIns="89922" tIns="44961" rIns="89922" bIns="44961" numCol="1" anchor="t" anchorCtr="0" compatLnSpc="1">
            <a:prstTxWarp prst="textNoShape">
              <a:avLst/>
            </a:prstTxWarp>
          </a:bodyPr>
          <a:lstStyle>
            <a:lvl1pPr algn="r" eaLnBrk="1">
              <a:defRPr sz="1100" smtClean="0"/>
            </a:lvl1pPr>
          </a:lstStyle>
          <a:p>
            <a:pPr>
              <a:defRPr/>
            </a:pPr>
            <a:fld id="{DA8FD57B-DCF0-4C69-9A25-29B73D0613B0}" type="datetimeFigureOut">
              <a:rPr lang="zh-CN" altLang="it-IT"/>
              <a:pPr>
                <a:defRPr/>
              </a:pPr>
              <a:t>2016/5/12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3" y="9362240"/>
            <a:ext cx="2945659" cy="494550"/>
          </a:xfrm>
          <a:prstGeom prst="rect">
            <a:avLst/>
          </a:prstGeom>
        </p:spPr>
        <p:txBody>
          <a:bodyPr vert="horz" wrap="square" lIns="89922" tIns="44961" rIns="89922" bIns="44961" numCol="1" anchor="b" anchorCtr="0" compatLnSpc="1">
            <a:prstTxWarp prst="textNoShape">
              <a:avLst/>
            </a:prstTxWarp>
          </a:bodyPr>
          <a:lstStyle>
            <a:lvl1pPr eaLnBrk="1">
              <a:defRPr sz="1100"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6" y="9362240"/>
            <a:ext cx="2945659" cy="494550"/>
          </a:xfrm>
          <a:prstGeom prst="rect">
            <a:avLst/>
          </a:prstGeom>
        </p:spPr>
        <p:txBody>
          <a:bodyPr vert="horz" wrap="square" lIns="89922" tIns="44961" rIns="89922" bIns="44961" numCol="1" anchor="b" anchorCtr="0" compatLnSpc="1">
            <a:prstTxWarp prst="textNoShape">
              <a:avLst/>
            </a:prstTxWarp>
          </a:bodyPr>
          <a:lstStyle>
            <a:lvl1pPr algn="r" eaLnBrk="1">
              <a:defRPr sz="1100" smtClean="0"/>
            </a:lvl1pPr>
          </a:lstStyle>
          <a:p>
            <a:pPr>
              <a:defRPr/>
            </a:pPr>
            <a:fld id="{180FEAEB-0861-461B-81F9-3364EEBE90D7}" type="slidenum">
              <a:rPr lang="zh-CN" altLang="en-US"/>
              <a:pPr>
                <a:defRPr/>
              </a:pPr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4397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2713" y="738188"/>
            <a:ext cx="6572250" cy="369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06357" y="4681975"/>
            <a:ext cx="4984962" cy="44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89922" tIns="44961" rIns="89922" bIns="449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noProof="0" smtClean="0">
                <a:sym typeface="Avenir" charset="0"/>
              </a:rPr>
              <a:t>Click to edit Master text styles</a:t>
            </a:r>
          </a:p>
          <a:p>
            <a:pPr lvl="1"/>
            <a:r>
              <a:rPr lang="zh-CN" altLang="zh-CN" noProof="0" smtClean="0">
                <a:sym typeface="Avenir" charset="0"/>
              </a:rPr>
              <a:t>Second level</a:t>
            </a:r>
          </a:p>
          <a:p>
            <a:pPr lvl="2"/>
            <a:r>
              <a:rPr lang="zh-CN" altLang="zh-CN" noProof="0" smtClean="0">
                <a:sym typeface="Avenir" charset="0"/>
              </a:rPr>
              <a:t>Third level</a:t>
            </a:r>
          </a:p>
          <a:p>
            <a:pPr lvl="3"/>
            <a:r>
              <a:rPr lang="zh-CN" altLang="zh-CN" noProof="0" smtClean="0">
                <a:sym typeface="Avenir" charset="0"/>
              </a:rPr>
              <a:t>Fourth level</a:t>
            </a:r>
          </a:p>
          <a:p>
            <a:pPr lvl="4"/>
            <a:r>
              <a:rPr lang="zh-CN" altLang="zh-CN" noProof="0" smtClean="0">
                <a:sym typeface="Avenir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353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MS PGothic" panose="020B0600070205080204" pitchFamily="34" charset="-128"/>
        <a:cs typeface="Avenir" charset="0"/>
        <a:sym typeface="Avenir" charset="0"/>
      </a:defRPr>
    </a:lvl1pPr>
    <a:lvl2pPr marL="17145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2pPr>
    <a:lvl3pPr marL="34290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3pPr>
    <a:lvl4pPr marL="51435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4pPr>
    <a:lvl5pPr marL="68580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348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2410797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21135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78583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1079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82061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3293234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390400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711069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91670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683529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45488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811265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5D17-7FE6-4B50-BABC-525F9F5D22C8}" type="datetime1">
              <a:rPr lang="en-US" altLang="zh-CN"/>
              <a:pPr>
                <a:defRPr/>
              </a:pPr>
              <a:t>5/12/2016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C327D-1581-4F2E-A9BB-D81D2D181127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53825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2102683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7" hidden="1"/>
          <p:cNvSpPr/>
          <p:nvPr userDrawn="1"/>
        </p:nvSpPr>
        <p:spPr>
          <a:xfrm rot="10800000">
            <a:off x="2790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rgbClr val="F2EFE8">
                  <a:alpha val="80000"/>
                </a:srgbClr>
              </a:gs>
              <a:gs pos="50000">
                <a:srgbClr val="F9F6F1"/>
              </a:gs>
              <a:gs pos="100000">
                <a:srgbClr val="FEFEF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defRPr/>
            </a:pPr>
            <a:endParaRPr lang="zh-CN" altLang="en-US" smtClean="0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6" name="图片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1106488"/>
            <a:ext cx="9144000" cy="302418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6147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624796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6152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7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8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406910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6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7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8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995376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6584280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493567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046502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4596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429754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5946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47781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9466130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882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99592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324234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111913" y="2704389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9694807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73057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673058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73058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2987824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2987825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2987825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94417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6811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7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460791" y="0"/>
            <a:ext cx="6260935" cy="53120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845 w 10000"/>
              <a:gd name="connsiteY3" fmla="*/ 9650 h 10000"/>
              <a:gd name="connsiteX4" fmla="*/ 0 w 10000"/>
              <a:gd name="connsiteY4" fmla="*/ 0 h 10000"/>
              <a:gd name="connsiteX0" fmla="*/ 0 w 10024"/>
              <a:gd name="connsiteY0" fmla="*/ 0 h 10000"/>
              <a:gd name="connsiteX1" fmla="*/ 10024 w 10024"/>
              <a:gd name="connsiteY1" fmla="*/ 0 h 10000"/>
              <a:gd name="connsiteX2" fmla="*/ 8024 w 10024"/>
              <a:gd name="connsiteY2" fmla="*/ 10000 h 10000"/>
              <a:gd name="connsiteX3" fmla="*/ 869 w 10024"/>
              <a:gd name="connsiteY3" fmla="*/ 9650 h 10000"/>
              <a:gd name="connsiteX4" fmla="*/ 0 w 10024"/>
              <a:gd name="connsiteY4" fmla="*/ 0 h 10000"/>
              <a:gd name="connsiteX0" fmla="*/ 0 w 10024"/>
              <a:gd name="connsiteY0" fmla="*/ 0 h 9650"/>
              <a:gd name="connsiteX1" fmla="*/ 10024 w 10024"/>
              <a:gd name="connsiteY1" fmla="*/ 0 h 9650"/>
              <a:gd name="connsiteX2" fmla="*/ 9281 w 10024"/>
              <a:gd name="connsiteY2" fmla="*/ 9387 h 9650"/>
              <a:gd name="connsiteX3" fmla="*/ 869 w 10024"/>
              <a:gd name="connsiteY3" fmla="*/ 9650 h 9650"/>
              <a:gd name="connsiteX4" fmla="*/ 0 w 10024"/>
              <a:gd name="connsiteY4" fmla="*/ 0 h 9650"/>
              <a:gd name="connsiteX0" fmla="*/ 0 w 10086"/>
              <a:gd name="connsiteY0" fmla="*/ 0 h 10000"/>
              <a:gd name="connsiteX1" fmla="*/ 10086 w 10086"/>
              <a:gd name="connsiteY1" fmla="*/ 0 h 10000"/>
              <a:gd name="connsiteX2" fmla="*/ 9259 w 10086"/>
              <a:gd name="connsiteY2" fmla="*/ 9727 h 10000"/>
              <a:gd name="connsiteX3" fmla="*/ 867 w 10086"/>
              <a:gd name="connsiteY3" fmla="*/ 10000 h 10000"/>
              <a:gd name="connsiteX4" fmla="*/ 0 w 10086"/>
              <a:gd name="connsiteY4" fmla="*/ 0 h 10000"/>
              <a:gd name="connsiteX0" fmla="*/ 0 w 10086"/>
              <a:gd name="connsiteY0" fmla="*/ 0 h 9909"/>
              <a:gd name="connsiteX1" fmla="*/ 10086 w 10086"/>
              <a:gd name="connsiteY1" fmla="*/ 0 h 9909"/>
              <a:gd name="connsiteX2" fmla="*/ 9259 w 10086"/>
              <a:gd name="connsiteY2" fmla="*/ 9727 h 9909"/>
              <a:gd name="connsiteX3" fmla="*/ 867 w 10086"/>
              <a:gd name="connsiteY3" fmla="*/ 9909 h 9909"/>
              <a:gd name="connsiteX4" fmla="*/ 0 w 10086"/>
              <a:gd name="connsiteY4" fmla="*/ 0 h 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6" h="9909">
                <a:moveTo>
                  <a:pt x="0" y="0"/>
                </a:moveTo>
                <a:lnTo>
                  <a:pt x="10086" y="0"/>
                </a:lnTo>
                <a:cubicBezTo>
                  <a:pt x="9839" y="3242"/>
                  <a:pt x="9506" y="6485"/>
                  <a:pt x="9259" y="9727"/>
                </a:cubicBezTo>
                <a:lnTo>
                  <a:pt x="867" y="9909"/>
                </a:lnTo>
                <a:cubicBezTo>
                  <a:pt x="586" y="6575"/>
                  <a:pt x="281" y="3334"/>
                  <a:pt x="0" y="0"/>
                </a:cubicBezTo>
                <a:close/>
              </a:path>
            </a:pathLst>
          </a:cu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3380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847352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90221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2"/>
          <p:cNvSpPr>
            <a:spLocks noGrp="1"/>
          </p:cNvSpPr>
          <p:nvPr>
            <p:ph type="pic" sz="quarter" idx="13"/>
          </p:nvPr>
        </p:nvSpPr>
        <p:spPr>
          <a:xfrm>
            <a:off x="6533793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6759059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65073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105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3162020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2167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5526679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44576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68320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3160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0272297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22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4060745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084263"/>
            <a:ext cx="9144000" cy="2424112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018106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91474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656666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2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764957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3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875464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4" name="图片占位符 4"/>
          <p:cNvSpPr>
            <a:spLocks noGrp="1"/>
          </p:cNvSpPr>
          <p:nvPr>
            <p:ph type="pic" sz="quarter" idx="13"/>
          </p:nvPr>
        </p:nvSpPr>
        <p:spPr>
          <a:xfrm>
            <a:off x="539751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8472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10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it-I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7764372-242F-458B-8350-673CB2480595}" type="datetime1">
              <a:rPr lang="en-US" altLang="zh-CN"/>
              <a:pPr>
                <a:defRPr/>
              </a:pPr>
              <a:t>5/12/2016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900">
                <a:solidFill>
                  <a:srgbClr val="898989"/>
                </a:solidFill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EE3ABB-4D72-404F-ADC1-78D5B3984EBA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  <p:sldLayoutId id="2147484054" r:id="rId28"/>
    <p:sldLayoutId id="2147484055" r:id="rId29"/>
    <p:sldLayoutId id="2147484056" r:id="rId30"/>
    <p:sldLayoutId id="2147484057" r:id="rId31"/>
    <p:sldLayoutId id="2147484058" r:id="rId32"/>
    <p:sldLayoutId id="2147484059" r:id="rId33"/>
    <p:sldLayoutId id="2147484060" r:id="rId34"/>
    <p:sldLayoutId id="2147484061" r:id="rId35"/>
    <p:sldLayoutId id="2147484064" r:id="rId36"/>
    <p:sldLayoutId id="2147484065" r:id="rId37"/>
    <p:sldLayoutId id="2147484066" r:id="rId38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SimSun" panose="02010600030101010101" pitchFamily="2" charset="-122"/>
          <a:cs typeface="宋体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3" Type="http://schemas.openxmlformats.org/officeDocument/2006/relationships/image" Target="../media/image3.emf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369756"/>
              </p:ext>
            </p:extLst>
          </p:nvPr>
        </p:nvGraphicFramePr>
        <p:xfrm>
          <a:off x="467544" y="2787774"/>
          <a:ext cx="8136904" cy="28733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8136904"/>
              </a:tblGrid>
              <a:tr h="287337">
                <a:tc>
                  <a:txBody>
                    <a:bodyPr/>
                    <a:lstStyle/>
                    <a:p>
                      <a:pPr algn="l"/>
                      <a:r>
                        <a:rPr lang="it-IT" sz="160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Alberto</a:t>
                      </a:r>
                      <a:r>
                        <a:rPr lang="it-IT" sz="1600" baseline="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 Ribolla – Milano 7 marzo 2016</a:t>
                      </a:r>
                      <a:endParaRPr lang="it-IT" sz="1600" dirty="0">
                        <a:solidFill>
                          <a:srgbClr val="2E80BF"/>
                        </a:solidFill>
                        <a:latin typeface="Futura Std Medium"/>
                        <a:cs typeface="Futura Std Medium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410501"/>
              </p:ext>
            </p:extLst>
          </p:nvPr>
        </p:nvGraphicFramePr>
        <p:xfrm>
          <a:off x="467544" y="1061691"/>
          <a:ext cx="8208912" cy="134460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8208912"/>
              </a:tblGrid>
              <a:tr h="1344607">
                <a:tc>
                  <a:txBody>
                    <a:bodyPr/>
                    <a:lstStyle/>
                    <a:p>
                      <a:pPr algn="l"/>
                      <a:r>
                        <a:rPr lang="it-IT" sz="2800" b="1" i="1" baseline="0" dirty="0" err="1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Mobility</a:t>
                      </a:r>
                      <a:r>
                        <a:rPr lang="it-IT" sz="2800" b="1" i="1" baseline="0" dirty="0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 Conference 2016</a:t>
                      </a:r>
                    </a:p>
                    <a:p>
                      <a:pPr algn="just"/>
                      <a:r>
                        <a:rPr lang="it-IT" sz="2800" b="0" i="1" baseline="0" dirty="0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La mobilità del futuro: la Macroregione Alpina come luogo di innovazione e di sviluppo</a:t>
                      </a:r>
                      <a:endParaRPr lang="it-IT" sz="2800" b="0" i="1" dirty="0">
                        <a:solidFill>
                          <a:srgbClr val="2A497E"/>
                        </a:solidFill>
                        <a:latin typeface="Futura Std Heavy"/>
                        <a:cs typeface="Futura Std Heavy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8920" name="Immagine 20" descr="pittogrammi-territorio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22" y="3236686"/>
            <a:ext cx="5048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Immagine 21" descr="pittogrammi-istruzione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24" y="3235098"/>
            <a:ext cx="50641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Immagine 23" descr="pittogrammi-politica industriale.pd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036" y="3189174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Immagine 24" descr="pittogrammi-comunicazione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82" y="3230336"/>
            <a:ext cx="5111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Immagine 25" descr="stelle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51250"/>
            <a:ext cx="194468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Immagine 26" descr="logo-conf-lato copy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50"/>
            <a:ext cx="2139573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4633" y="182895"/>
            <a:ext cx="870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EUROPA IL NOSTRO PLAYGROUND MA SE GUARDIAMO IL MONDO…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" b="10800"/>
          <a:stretch/>
        </p:blipFill>
        <p:spPr>
          <a:xfrm>
            <a:off x="529016" y="1266046"/>
            <a:ext cx="8507480" cy="339326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874071" y="467123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defRPr>
            </a:lvl1pPr>
          </a:lstStyle>
          <a:p>
            <a:r>
              <a:rPr lang="it-IT" b="1" dirty="0"/>
              <a:t>Fonte: </a:t>
            </a:r>
            <a:r>
              <a:rPr lang="it-IT" b="1" dirty="0" err="1"/>
              <a:t>Eurostat</a:t>
            </a:r>
            <a:r>
              <a:rPr lang="it-IT" b="1" dirty="0"/>
              <a:t> e ONU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352486" y="736893"/>
            <a:ext cx="486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Evoluzione % PIL nelle aree mondiali</a:t>
            </a:r>
          </a:p>
        </p:txBody>
      </p:sp>
    </p:spTree>
    <p:extLst>
      <p:ext uri="{BB962C8B-B14F-4D97-AF65-F5344CB8AC3E}">
        <p14:creationId xmlns:p14="http://schemas.microsoft.com/office/powerpoint/2010/main" val="960502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179512" y="525729"/>
            <a:ext cx="432048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 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sfida globale di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EUSALP</a:t>
            </a: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7 Stati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48 Regioni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450 mila Km quadrati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80 milioni di persone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3 Motori d’Europa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Quasi 3 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mila miliardi 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di PIL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66 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miliardi 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di spesa in R&amp;S (1/4 UE)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2,5 milioni d universitari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38 milioni di occupati (1/5 UE)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34 mila Km di ferrovie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80 milioni di persone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468313" y="125076"/>
            <a:ext cx="856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MACROREGIONE ALPINA - EUSALP: LA NOSTRA OPPORTUNITA’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9" r="46774" b="51"/>
          <a:stretch/>
        </p:blipFill>
        <p:spPr>
          <a:xfrm>
            <a:off x="4283969" y="1072874"/>
            <a:ext cx="2351910" cy="268469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/>
          <a:stretch/>
        </p:blipFill>
        <p:spPr>
          <a:xfrm>
            <a:off x="6635879" y="1296145"/>
            <a:ext cx="2508121" cy="177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83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39552" y="12507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 TRE PILLAR DELLA MACROREGIONE ALPINA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11" name="Segnaposto immagin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75606"/>
            <a:ext cx="1897806" cy="1681041"/>
          </a:xfrm>
          <a:prstGeom prst="ellipse">
            <a:avLst/>
          </a:prstGeom>
        </p:spPr>
      </p:pic>
      <p:pic>
        <p:nvPicPr>
          <p:cNvPr id="13" name="Segnaposto immagin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317" y="1275606"/>
            <a:ext cx="1669755" cy="1635761"/>
          </a:xfrm>
          <a:prstGeom prst="ellipse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1010" y="3158044"/>
            <a:ext cx="27355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Competitiveness</a:t>
            </a:r>
            <a:r>
              <a:rPr lang="it-IT" sz="20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it-IT" sz="2000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Prosperity</a:t>
            </a: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and </a:t>
            </a:r>
            <a:r>
              <a:rPr lang="it-IT" sz="2000" b="1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Cohesion</a:t>
            </a:r>
            <a:endParaRPr lang="it-IT" sz="2000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449090" y="3158044"/>
            <a:ext cx="20565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defRPr>
            </a:lvl1pPr>
          </a:lstStyle>
          <a:p>
            <a:r>
              <a:rPr lang="it-IT" sz="2000" dirty="0" smtClean="0"/>
              <a:t>Accessibility </a:t>
            </a:r>
            <a:r>
              <a:rPr lang="it-IT" sz="2000" dirty="0"/>
              <a:t>and Connectivity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226673" y="3158044"/>
            <a:ext cx="1991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Sustainability</a:t>
            </a:r>
            <a:r>
              <a:rPr lang="it-IT" sz="2000" dirty="0" smtClean="0">
                <a:latin typeface="Futura Std Book" panose="020B0502020204020303" pitchFamily="34" charset="0"/>
              </a:rPr>
              <a:t> </a:t>
            </a: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and </a:t>
            </a:r>
            <a:r>
              <a:rPr lang="it-IT" sz="2000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Attractivity</a:t>
            </a: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</a:p>
        </p:txBody>
      </p:sp>
      <p:pic>
        <p:nvPicPr>
          <p:cNvPr id="17" name="Segnaposto immagin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983" y="1378631"/>
            <a:ext cx="2317453" cy="166641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03558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3995937" y="864860"/>
            <a:ext cx="489654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ctr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 competitività si gioca sempre più su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grandi aree regionali.</a:t>
            </a:r>
          </a:p>
          <a:p>
            <a:pPr algn="just"/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empre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più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stretta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integrazione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e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collaborazione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tra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sistemi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produttivi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 le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sinergie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le diverse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filiere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catene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del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valore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 </a:t>
            </a: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835695" y="125076"/>
            <a:ext cx="649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MACROREGIONE DIMENSIONE PER LO SVILUPPO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90839"/>
            <a:ext cx="3600400" cy="30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62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180528" y="4416188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755576" y="594420"/>
            <a:ext cx="790741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Sfruttare al meglio i vantaggi competitivi della Macroregione Alpina: driver di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sviluppo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,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crescita 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benessere per tutta l’Unione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Europea.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39552" y="12507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IL PUNTO DI PARTENZA: VALORIZZARE LE NOSTRE CAPACITA’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11" name="Segnaposto immagin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71" y="1802428"/>
            <a:ext cx="1766387" cy="1775896"/>
          </a:xfrm>
          <a:prstGeom prst="ellipse">
            <a:avLst/>
          </a:prstGeom>
        </p:spPr>
      </p:pic>
      <p:pic>
        <p:nvPicPr>
          <p:cNvPr id="12" name="Segnaposto immagin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17" y="1802428"/>
            <a:ext cx="1818650" cy="1775896"/>
          </a:xfrm>
          <a:prstGeom prst="ellipse">
            <a:avLst/>
          </a:prstGeom>
        </p:spPr>
      </p:pic>
      <p:pic>
        <p:nvPicPr>
          <p:cNvPr id="13" name="Segnaposto immagin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996" y="1840205"/>
            <a:ext cx="1713692" cy="1738119"/>
          </a:xfrm>
          <a:prstGeom prst="ellipse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123726" y="3578324"/>
            <a:ext cx="2180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Manifatturiero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575654" y="357832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defRPr>
            </a:lvl1pPr>
          </a:lstStyle>
          <a:p>
            <a:pPr algn="ctr"/>
            <a:r>
              <a:rPr lang="it-IT" sz="2000" b="1" dirty="0" err="1"/>
              <a:t>Agrifood</a:t>
            </a:r>
            <a:endParaRPr lang="it-IT" sz="20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5887511" y="362849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Turismo</a:t>
            </a:r>
          </a:p>
        </p:txBody>
      </p:sp>
    </p:spTree>
    <p:extLst>
      <p:ext uri="{BB962C8B-B14F-4D97-AF65-F5344CB8AC3E}">
        <p14:creationId xmlns:p14="http://schemas.microsoft.com/office/powerpoint/2010/main" val="2610920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111071" y="843558"/>
            <a:ext cx="4676953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città-regione globale del Nord Italia:</a:t>
            </a:r>
          </a:p>
          <a:p>
            <a:pPr algn="just"/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grande piattaforma 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strategica di cerniera degli assi nord-sud e est-ovest. </a:t>
            </a:r>
          </a:p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O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ccorrono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politiche pubbliche </a:t>
            </a:r>
            <a:r>
              <a:rPr lang="it-IT" sz="1600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mirate </a:t>
            </a:r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multilivello: rendere i </a:t>
            </a:r>
            <a:r>
              <a:rPr lang="it-IT" sz="1600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territori sistemi assemblati e interconnessi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</a:p>
          <a:p>
            <a:pPr algn="just"/>
            <a:endParaRPr lang="it-IT" sz="1600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sz="1600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 questo ambito </a:t>
            </a:r>
            <a:r>
              <a:rPr lang="it-IT" sz="16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Lombardia è ancor più baricentrica.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683568" y="2758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IL NORD ITALIA: AREA PER LO SVILUPPO DELLE RETI LOGISTICHE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932041" y="915566"/>
            <a:ext cx="4032448" cy="2952328"/>
            <a:chOff x="5179991" y="915566"/>
            <a:chExt cx="3784497" cy="2755752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991" y="915566"/>
              <a:ext cx="3784497" cy="2755752"/>
            </a:xfrm>
            <a:prstGeom prst="rect">
              <a:avLst/>
            </a:prstGeom>
          </p:spPr>
        </p:pic>
        <p:sp>
          <p:nvSpPr>
            <p:cNvPr id="13" name="Ovale 12"/>
            <p:cNvSpPr/>
            <p:nvPr/>
          </p:nvSpPr>
          <p:spPr>
            <a:xfrm>
              <a:off x="5947711" y="2370035"/>
              <a:ext cx="1728192" cy="864096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it-IT"/>
            </a:p>
          </p:txBody>
        </p:sp>
        <p:sp>
          <p:nvSpPr>
            <p:cNvPr id="19" name="Ovale 18"/>
            <p:cNvSpPr/>
            <p:nvPr/>
          </p:nvSpPr>
          <p:spPr>
            <a:xfrm>
              <a:off x="6372200" y="2499742"/>
              <a:ext cx="773956" cy="57606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384802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grpSp>
        <p:nvGrpSpPr>
          <p:cNvPr id="14" name="Gruppo 13"/>
          <p:cNvGrpSpPr/>
          <p:nvPr/>
        </p:nvGrpSpPr>
        <p:grpSpPr>
          <a:xfrm>
            <a:off x="2689892" y="711187"/>
            <a:ext cx="3764215" cy="3888435"/>
            <a:chOff x="454650" y="915570"/>
            <a:chExt cx="3973334" cy="4104454"/>
          </a:xfrm>
        </p:grpSpPr>
        <p:sp>
          <p:nvSpPr>
            <p:cNvPr id="23" name="CasellaDiTesto 22"/>
            <p:cNvSpPr txBox="1"/>
            <p:nvPr/>
          </p:nvSpPr>
          <p:spPr>
            <a:xfrm>
              <a:off x="687246" y="915570"/>
              <a:ext cx="3642294" cy="974625"/>
            </a:xfrm>
            <a:prstGeom prst="rect">
              <a:avLst/>
            </a:prstGeom>
            <a:solidFill>
              <a:srgbClr val="AF1E2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VALORE AGGIUNTO INDUSTRIA:</a:t>
              </a:r>
            </a:p>
            <a:p>
              <a:pPr algn="ctr"/>
              <a:r>
                <a:rPr lang="it-IT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anno 2011</a:t>
              </a:r>
              <a:r>
                <a:rPr lang="it-IT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 </a:t>
              </a:r>
              <a:r>
                <a:rPr lang="it-IT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(miliardi di euro)</a:t>
              </a:r>
            </a:p>
          </p:txBody>
        </p:sp>
        <p:grpSp>
          <p:nvGrpSpPr>
            <p:cNvPr id="24" name="Gruppo 23"/>
            <p:cNvGrpSpPr/>
            <p:nvPr/>
          </p:nvGrpSpPr>
          <p:grpSpPr>
            <a:xfrm>
              <a:off x="454650" y="2505965"/>
              <a:ext cx="3973334" cy="2514059"/>
              <a:chOff x="454650" y="3363213"/>
              <a:chExt cx="3973334" cy="2514059"/>
            </a:xfrm>
          </p:grpSpPr>
          <p:pic>
            <p:nvPicPr>
              <p:cNvPr id="28" name="Immagine 2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50" y="3877272"/>
                <a:ext cx="3973334" cy="2000000"/>
              </a:xfrm>
              <a:prstGeom prst="rect">
                <a:avLst/>
              </a:prstGeom>
            </p:spPr>
          </p:pic>
          <p:sp>
            <p:nvSpPr>
              <p:cNvPr id="29" name="CasellaDiTesto 28"/>
              <p:cNvSpPr txBox="1"/>
              <p:nvPr/>
            </p:nvSpPr>
            <p:spPr>
              <a:xfrm>
                <a:off x="1751391" y="3363213"/>
                <a:ext cx="1352293" cy="5522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1400" b="1" dirty="0"/>
                  <a:t>LOMBARDIA</a:t>
                </a:r>
              </a:p>
              <a:p>
                <a:pPr algn="ctr"/>
                <a:r>
                  <a:rPr lang="it-IT" sz="1400" b="1" dirty="0"/>
                  <a:t>75,8 </a:t>
                </a: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540486" y="3584409"/>
                <a:ext cx="1402986" cy="5522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1400" b="1" dirty="0"/>
                  <a:t>STOCCARDA</a:t>
                </a:r>
              </a:p>
              <a:p>
                <a:pPr algn="ctr"/>
                <a:r>
                  <a:rPr lang="it-IT" sz="1400" b="1" dirty="0"/>
                  <a:t>51,3</a:t>
                </a:r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3059314" y="3785788"/>
                <a:ext cx="1035336" cy="779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1400" b="1" dirty="0"/>
                  <a:t>ALTA </a:t>
                </a:r>
              </a:p>
              <a:p>
                <a:pPr algn="ctr"/>
                <a:r>
                  <a:rPr lang="it-IT" sz="1400" b="1" dirty="0"/>
                  <a:t>BAVIERA</a:t>
                </a:r>
              </a:p>
              <a:p>
                <a:pPr algn="ctr"/>
                <a:r>
                  <a:rPr lang="it-IT" sz="1400" b="1" dirty="0"/>
                  <a:t>44,3 </a:t>
                </a:r>
              </a:p>
            </p:txBody>
          </p:sp>
        </p:grpSp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5990" y="2019910"/>
              <a:ext cx="820082" cy="549455"/>
            </a:xfrm>
            <a:prstGeom prst="rect">
              <a:avLst/>
            </a:prstGeom>
          </p:spPr>
        </p:pic>
        <p:pic>
          <p:nvPicPr>
            <p:cNvPr id="26" name="Immagin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78" y="2136266"/>
              <a:ext cx="820800" cy="546203"/>
            </a:xfrm>
            <a:prstGeom prst="rect">
              <a:avLst/>
            </a:prstGeom>
          </p:spPr>
        </p:pic>
        <p:pic>
          <p:nvPicPr>
            <p:cNvPr id="27" name="Immagin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685" y="2346435"/>
              <a:ext cx="820800" cy="5472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822272" y="4710519"/>
            <a:ext cx="46334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 dirty="0">
                <a:solidFill>
                  <a:schemeClr val="tx2"/>
                </a:solidFill>
                <a:latin typeface="Futura Std Book" panose="020B0502020204020303" pitchFamily="34" charset="0"/>
              </a:rPr>
              <a:t>Fonte: elaborazione Fondazione Edison su dati Eurostat</a:t>
            </a:r>
          </a:p>
        </p:txBody>
      </p:sp>
      <p:sp>
        <p:nvSpPr>
          <p:cNvPr id="34" name="Titolo 14"/>
          <p:cNvSpPr txBox="1">
            <a:spLocks/>
          </p:cNvSpPr>
          <p:nvPr/>
        </p:nvSpPr>
        <p:spPr>
          <a:xfrm>
            <a:off x="573088" y="224014"/>
            <a:ext cx="7886700" cy="467858"/>
          </a:xfrm>
          <a:prstGeom prst="rect">
            <a:avLst/>
          </a:prstGeom>
        </p:spPr>
        <p:txBody>
          <a:bodyPr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宋体" charset="0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it-IT" sz="18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UN ESEMPIO: LA LOMBARDIA E’ MIGLIORE DELLA BAVIERA PER…</a:t>
            </a:r>
            <a:endParaRPr lang="it-IT" sz="1800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635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5" name="Titolo 14"/>
          <p:cNvSpPr txBox="1">
            <a:spLocks/>
          </p:cNvSpPr>
          <p:nvPr/>
        </p:nvSpPr>
        <p:spPr>
          <a:xfrm>
            <a:off x="468313" y="223597"/>
            <a:ext cx="7886700" cy="356927"/>
          </a:xfrm>
          <a:prstGeom prst="rect">
            <a:avLst/>
          </a:prstGeom>
        </p:spPr>
        <p:txBody>
          <a:bodyPr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宋体" charset="0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SimSun" panose="02010600030101010101" pitchFamily="2" charset="-122"/>
                <a:cs typeface="宋体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it-IT" sz="18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 SE GUARDIAMO IL…</a:t>
            </a:r>
            <a:br>
              <a:rPr lang="it-IT" sz="18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</a:br>
            <a:r>
              <a:rPr lang="it-IT" sz="18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/>
            </a:r>
            <a:br>
              <a:rPr lang="it-IT" sz="18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</a:br>
            <a:endParaRPr lang="it-IT" sz="1800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grpSp>
        <p:nvGrpSpPr>
          <p:cNvPr id="16" name="Gruppo 15"/>
          <p:cNvGrpSpPr/>
          <p:nvPr/>
        </p:nvGrpSpPr>
        <p:grpSpPr>
          <a:xfrm>
            <a:off x="591278" y="915566"/>
            <a:ext cx="3974182" cy="2088554"/>
            <a:chOff x="687246" y="915570"/>
            <a:chExt cx="3642294" cy="2204582"/>
          </a:xfrm>
        </p:grpSpPr>
        <p:sp>
          <p:nvSpPr>
            <p:cNvPr id="17" name="CasellaDiTesto 16"/>
            <p:cNvSpPr txBox="1"/>
            <p:nvPr/>
          </p:nvSpPr>
          <p:spPr>
            <a:xfrm>
              <a:off x="687246" y="915570"/>
              <a:ext cx="3642294" cy="682237"/>
            </a:xfrm>
            <a:prstGeom prst="rect">
              <a:avLst/>
            </a:prstGeom>
            <a:solidFill>
              <a:srgbClr val="AF1E2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>
                  <a:solidFill>
                    <a:schemeClr val="bg1"/>
                  </a:solidFill>
                  <a:latin typeface="Futura Std Book" panose="020B0502020204020303" pitchFamily="34" charset="0"/>
                </a:rPr>
                <a:t>TRAFFICO AEREO:</a:t>
              </a:r>
              <a:endParaRPr lang="it-IT" b="1" dirty="0">
                <a:solidFill>
                  <a:schemeClr val="bg1"/>
                </a:solidFill>
                <a:latin typeface="Futura Std Book" panose="020B0502020204020303" pitchFamily="34" charset="0"/>
              </a:endParaRPr>
            </a:p>
            <a:p>
              <a:pPr algn="ctr"/>
              <a:r>
                <a:rPr lang="it-IT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anno </a:t>
              </a:r>
              <a:r>
                <a:rPr lang="it-IT" b="1" dirty="0" smtClean="0">
                  <a:solidFill>
                    <a:schemeClr val="bg1"/>
                  </a:solidFill>
                  <a:latin typeface="Futura Std Book" panose="020B0502020204020303" pitchFamily="34" charset="0"/>
                </a:rPr>
                <a:t>2014</a:t>
              </a:r>
              <a:r>
                <a:rPr lang="it-IT" dirty="0" smtClean="0">
                  <a:solidFill>
                    <a:schemeClr val="bg1"/>
                  </a:solidFill>
                  <a:latin typeface="Futura Std Book" panose="020B0502020204020303" pitchFamily="34" charset="0"/>
                </a:rPr>
                <a:t> </a:t>
              </a:r>
              <a:r>
                <a:rPr lang="it-IT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(</a:t>
              </a:r>
              <a:r>
                <a:rPr lang="it-IT" sz="1400" dirty="0" smtClean="0">
                  <a:solidFill>
                    <a:schemeClr val="bg1"/>
                  </a:solidFill>
                  <a:latin typeface="Futura Std Book" panose="020B0502020204020303" pitchFamily="34" charset="0"/>
                </a:rPr>
                <a:t>milioni d passeggeri)</a:t>
              </a:r>
              <a:endParaRPr lang="it-IT" sz="1400" dirty="0">
                <a:solidFill>
                  <a:schemeClr val="bg1"/>
                </a:solidFill>
                <a:latin typeface="Futura Std Book" panose="020B0502020204020303" pitchFamily="34" charset="0"/>
              </a:endParaRPr>
            </a:p>
          </p:txBody>
        </p:sp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851" y="2570697"/>
              <a:ext cx="820082" cy="549455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493" y="1784122"/>
              <a:ext cx="820800" cy="5472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20" name="CasellaDiTesto 19"/>
          <p:cNvSpPr txBox="1"/>
          <p:nvPr/>
        </p:nvSpPr>
        <p:spPr>
          <a:xfrm>
            <a:off x="1900706" y="1857194"/>
            <a:ext cx="624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39.716.871 </a:t>
            </a:r>
            <a:r>
              <a:rPr lang="it-IT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Hub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di Monaco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(7°posto in Europa)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28191" y="2597974"/>
            <a:ext cx="658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18.836.611 </a:t>
            </a:r>
            <a:r>
              <a:rPr lang="it-IT" dirty="0" err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Hub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di Malpensa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(23°posto in Europa)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580057" y="3643206"/>
            <a:ext cx="185659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 dirty="0">
                <a:solidFill>
                  <a:schemeClr val="tx2"/>
                </a:solidFill>
                <a:latin typeface="Futura Std Book" panose="020B0502020204020303" pitchFamily="34" charset="0"/>
              </a:rPr>
              <a:t>Fonte: </a:t>
            </a:r>
            <a:r>
              <a:rPr lang="it-IT" altLang="it-IT" sz="1200" b="1" dirty="0" err="1" smtClean="0">
                <a:solidFill>
                  <a:schemeClr val="tx2"/>
                </a:solidFill>
                <a:latin typeface="Futura Std Book" panose="020B0502020204020303" pitchFamily="34" charset="0"/>
              </a:rPr>
              <a:t>Assoaeroporti</a:t>
            </a:r>
            <a:endParaRPr lang="it-IT" altLang="it-IT" sz="1200" b="1" dirty="0">
              <a:solidFill>
                <a:schemeClr val="tx2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4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745138" y="843558"/>
            <a:ext cx="76495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125076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IL MANIFESTO PER UNA MOBILITA’ INTEGRATA E SOSTENIBILE </a:t>
            </a:r>
          </a:p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DELLA MACROREGIONE ALPINA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11" name="Immagin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1" y="1046075"/>
            <a:ext cx="1527810" cy="603250"/>
          </a:xfrm>
          <a:prstGeom prst="rect">
            <a:avLst/>
          </a:prstGeom>
        </p:spPr>
      </p:pic>
      <p:pic>
        <p:nvPicPr>
          <p:cNvPr id="12" name="Immagine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099097"/>
            <a:ext cx="1485900" cy="497205"/>
          </a:xfrm>
          <a:prstGeom prst="rect">
            <a:avLst/>
          </a:prstGeom>
        </p:spPr>
      </p:pic>
      <p:pic>
        <p:nvPicPr>
          <p:cNvPr id="13" name="Immagine 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18" y="994321"/>
            <a:ext cx="1038225" cy="706755"/>
          </a:xfrm>
          <a:prstGeom prst="rect">
            <a:avLst/>
          </a:prstGeom>
          <a:noFill/>
        </p:spPr>
      </p:pic>
      <p:pic>
        <p:nvPicPr>
          <p:cNvPr id="15" name="Immagine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524" y="1015911"/>
            <a:ext cx="1052195" cy="685165"/>
          </a:xfrm>
          <a:prstGeom prst="rect">
            <a:avLst/>
          </a:prstGeom>
        </p:spPr>
      </p:pic>
      <p:pic>
        <p:nvPicPr>
          <p:cNvPr id="16" name="Immagine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1" y="2007124"/>
            <a:ext cx="2000250" cy="374650"/>
          </a:xfrm>
          <a:prstGeom prst="rect">
            <a:avLst/>
          </a:prstGeom>
        </p:spPr>
      </p:pic>
      <p:pic>
        <p:nvPicPr>
          <p:cNvPr id="19" name="Immagine 18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57" y="1951554"/>
            <a:ext cx="1106170" cy="682625"/>
          </a:xfrm>
          <a:prstGeom prst="rect">
            <a:avLst/>
          </a:prstGeom>
        </p:spPr>
      </p:pic>
      <p:pic>
        <p:nvPicPr>
          <p:cNvPr id="20" name="Immagine 19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6" b="14751"/>
          <a:stretch/>
        </p:blipFill>
        <p:spPr bwMode="auto">
          <a:xfrm>
            <a:off x="4846353" y="1951554"/>
            <a:ext cx="922655" cy="654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magine 20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733" y="1969968"/>
            <a:ext cx="1046480" cy="64579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57755" y="3268082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Futura Std Book" panose="020B0502020204020303" pitchFamily="34" charset="0"/>
              </a:rPr>
              <a:t>Con l’adesione di</a:t>
            </a:r>
            <a:endParaRPr lang="it-IT" sz="1600" dirty="0">
              <a:latin typeface="Futura Std Book" panose="020B0502020204020303" pitchFamily="34" charset="0"/>
            </a:endParaRPr>
          </a:p>
        </p:txBody>
      </p:sp>
      <p:pic>
        <p:nvPicPr>
          <p:cNvPr id="22" name="Immagine 21" descr="C:\Users\s_maimone\AppData\Local\Microsoft\Windows\Temporary Internet Files\Content.Word\!cid_B9B8149A-F854-4A73-9B2F-A76433916D59@fastwebnet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545" y="3872806"/>
            <a:ext cx="1552575" cy="3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magine 22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842" y="3767226"/>
            <a:ext cx="1419225" cy="53340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 rot="1251390">
            <a:off x="6333696" y="3194488"/>
            <a:ext cx="220563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Documento aperto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7781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4"/>
          <p:cNvGrpSpPr>
            <a:grpSpLocks/>
          </p:cNvGrpSpPr>
          <p:nvPr/>
        </p:nvGrpSpPr>
        <p:grpSpPr bwMode="auto">
          <a:xfrm>
            <a:off x="5746020" y="1290072"/>
            <a:ext cx="3358704" cy="3731200"/>
            <a:chOff x="4926577" y="2020801"/>
            <a:chExt cx="4032250" cy="3717234"/>
          </a:xfrm>
        </p:grpSpPr>
        <p:sp>
          <p:nvSpPr>
            <p:cNvPr id="4" name="AutoShape 31"/>
            <p:cNvSpPr>
              <a:spLocks noChangeArrowheads="1"/>
            </p:cNvSpPr>
            <p:nvPr/>
          </p:nvSpPr>
          <p:spPr bwMode="auto">
            <a:xfrm rot="10800000">
              <a:off x="6189018" y="4830110"/>
              <a:ext cx="1507368" cy="907925"/>
            </a:xfrm>
            <a:prstGeom prst="triangle">
              <a:avLst>
                <a:gd name="adj" fmla="val 50000"/>
              </a:avLst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Pop.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38,4%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AutoShape 32"/>
            <p:cNvSpPr>
              <a:spLocks noChangeArrowheads="1"/>
            </p:cNvSpPr>
            <p:nvPr/>
          </p:nvSpPr>
          <p:spPr bwMode="auto">
            <a:xfrm>
              <a:off x="5646508" y="3976018"/>
              <a:ext cx="2592388" cy="8636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PIL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47,0%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AutoShape 33"/>
            <p:cNvSpPr>
              <a:spLocks noChangeArrowheads="1"/>
            </p:cNvSpPr>
            <p:nvPr/>
          </p:nvSpPr>
          <p:spPr bwMode="auto">
            <a:xfrm>
              <a:off x="5145297" y="2020801"/>
              <a:ext cx="3384551" cy="93503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Export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71,8%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AutoShape 34"/>
            <p:cNvSpPr>
              <a:spLocks noChangeArrowheads="1"/>
            </p:cNvSpPr>
            <p:nvPr/>
          </p:nvSpPr>
          <p:spPr bwMode="auto">
            <a:xfrm>
              <a:off x="4926577" y="2956879"/>
              <a:ext cx="4032250" cy="10064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Valore aggiunto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industria manifatturiera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58,7%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itolo 1"/>
          <p:cNvSpPr txBox="1">
            <a:spLocks/>
          </p:cNvSpPr>
          <p:nvPr/>
        </p:nvSpPr>
        <p:spPr>
          <a:xfrm>
            <a:off x="123825" y="-26439"/>
            <a:ext cx="882898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altLang="it-IT" sz="18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LE REGIONI ITALIANE DELLA MACROREGIONE ALPINA: </a:t>
            </a:r>
          </a:p>
          <a:p>
            <a:pPr fontAlgn="auto">
              <a:spcAft>
                <a:spcPts val="0"/>
              </a:spcAft>
            </a:pPr>
            <a:r>
              <a:rPr lang="it-IT" altLang="it-IT" sz="18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UN GRANDE HUB ECONOMICO</a:t>
            </a:r>
          </a:p>
          <a:p>
            <a:pPr fontAlgn="auto">
              <a:spcAft>
                <a:spcPts val="0"/>
              </a:spcAft>
            </a:pPr>
            <a:r>
              <a:rPr lang="it-IT" altLang="it-IT" sz="1400" i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(Friuli </a:t>
            </a:r>
            <a:r>
              <a:rPr lang="it-IT" altLang="it-IT" sz="1400" i="1" dirty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Venezia </a:t>
            </a:r>
            <a:r>
              <a:rPr lang="it-IT" altLang="it-IT" sz="1400" i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Giulia</a:t>
            </a:r>
            <a:r>
              <a:rPr lang="it-IT" altLang="it-IT" sz="1400" i="1" dirty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, Liguria</a:t>
            </a:r>
            <a:r>
              <a:rPr lang="it-IT" altLang="it-IT" sz="1400" i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, Lombardia, Piemonte, Trentino Alto Adige, Valle D’Aosta, Veneto) </a:t>
            </a:r>
            <a:endParaRPr lang="it-IT" altLang="it-IT" sz="1400" i="1" dirty="0" smtClean="0">
              <a:solidFill>
                <a:srgbClr val="2A497E"/>
              </a:solidFill>
              <a:latin typeface="Futura Std Book" panose="020B0502020204020303" pitchFamily="34" charset="0"/>
              <a:ea typeface="MS PGothic" charset="0"/>
              <a:cs typeface="MS PGothic" charset="0"/>
              <a:sym typeface="Helvetica Light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736854" y="1428470"/>
            <a:ext cx="2009166" cy="400110"/>
          </a:xfrm>
          <a:prstGeom prst="rect">
            <a:avLst/>
          </a:prstGeom>
          <a:noFill/>
          <a:ln w="38100">
            <a:solidFill>
              <a:srgbClr val="EE77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EE7700"/>
                </a:solidFill>
                <a:latin typeface="Futura Bk BT" panose="020B0502020204020303" pitchFamily="34" charset="0"/>
              </a:rPr>
              <a:t>220,1 </a:t>
            </a:r>
            <a:r>
              <a:rPr lang="it-IT" sz="2000" b="1" dirty="0" err="1" smtClean="0">
                <a:solidFill>
                  <a:srgbClr val="EE7700"/>
                </a:solidFill>
                <a:latin typeface="Futura Bk BT" panose="020B0502020204020303" pitchFamily="34" charset="0"/>
              </a:rPr>
              <a:t>Mld</a:t>
            </a:r>
            <a:r>
              <a:rPr lang="it-IT" sz="2000" b="1" dirty="0" smtClean="0">
                <a:solidFill>
                  <a:srgbClr val="EE7700"/>
                </a:solidFill>
                <a:latin typeface="Futura Bk BT" panose="020B0502020204020303" pitchFamily="34" charset="0"/>
              </a:rPr>
              <a:t> euro</a:t>
            </a:r>
            <a:endParaRPr lang="it-IT" sz="2000" b="1" dirty="0">
              <a:solidFill>
                <a:srgbClr val="EE7700"/>
              </a:solidFill>
              <a:latin typeface="Futura Bk BT" panose="020B0502020204020303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736854" y="4264480"/>
            <a:ext cx="2275306" cy="40011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latin typeface="Futura Bk BT" panose="020B0502020204020303" pitchFamily="34" charset="0"/>
              </a:rPr>
              <a:t>23,3 Milioni</a:t>
            </a:r>
            <a:endParaRPr lang="it-IT" sz="2000" b="1" dirty="0">
              <a:solidFill>
                <a:schemeClr val="accent3">
                  <a:lumMod val="75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736854" y="3389685"/>
            <a:ext cx="2016224" cy="40011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4">
                    <a:lumMod val="50000"/>
                  </a:schemeClr>
                </a:solidFill>
                <a:latin typeface="Futura Bk BT" panose="020B0502020204020303" pitchFamily="34" charset="0"/>
              </a:rPr>
              <a:t>757,9 </a:t>
            </a:r>
            <a:r>
              <a:rPr lang="it-IT" sz="2000" b="1" dirty="0" err="1" smtClean="0">
                <a:solidFill>
                  <a:schemeClr val="accent4">
                    <a:lumMod val="50000"/>
                  </a:schemeClr>
                </a:solidFill>
                <a:latin typeface="Futura Bk BT" panose="020B0502020204020303" pitchFamily="34" charset="0"/>
              </a:rPr>
              <a:t>Mld</a:t>
            </a:r>
            <a:r>
              <a:rPr lang="it-IT" sz="2000" b="1" dirty="0" smtClean="0">
                <a:solidFill>
                  <a:schemeClr val="accent4">
                    <a:lumMod val="50000"/>
                  </a:schemeClr>
                </a:solidFill>
                <a:latin typeface="Futura Bk BT" panose="020B0502020204020303" pitchFamily="34" charset="0"/>
              </a:rPr>
              <a:t> euro</a:t>
            </a:r>
            <a:endParaRPr lang="it-IT" sz="2000" b="1" dirty="0">
              <a:solidFill>
                <a:schemeClr val="accent4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736854" y="2446936"/>
            <a:ext cx="2052780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  <a:latin typeface="Futura Bk BT" panose="020B0502020204020303" pitchFamily="34" charset="0"/>
              </a:rPr>
              <a:t>127,7 </a:t>
            </a:r>
            <a:r>
              <a:rPr lang="it-IT" sz="2000" b="1" dirty="0" err="1" smtClean="0">
                <a:solidFill>
                  <a:srgbClr val="FF0000"/>
                </a:solidFill>
                <a:latin typeface="Futura Bk BT" panose="020B0502020204020303" pitchFamily="34" charset="0"/>
              </a:rPr>
              <a:t>Mld</a:t>
            </a:r>
            <a:r>
              <a:rPr lang="it-IT" sz="2000" b="1" dirty="0" smtClean="0">
                <a:solidFill>
                  <a:srgbClr val="FF0000"/>
                </a:solidFill>
                <a:latin typeface="Futura Bk BT" panose="020B0502020204020303" pitchFamily="34" charset="0"/>
              </a:rPr>
              <a:t> euro</a:t>
            </a:r>
            <a:endParaRPr lang="it-IT" sz="2000" b="1" dirty="0">
              <a:solidFill>
                <a:srgbClr val="FF0000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538198" y="4744273"/>
            <a:ext cx="3000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Fonte: ISTAT</a:t>
            </a:r>
            <a:endParaRPr lang="it-IT" sz="1200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17" name="CasellaDiTesto 4"/>
          <p:cNvSpPr txBox="1">
            <a:spLocks noChangeArrowheads="1"/>
          </p:cNvSpPr>
          <p:nvPr/>
        </p:nvSpPr>
        <p:spPr bwMode="auto">
          <a:xfrm>
            <a:off x="5976086" y="955536"/>
            <a:ext cx="3128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600" b="1" i="1" dirty="0" smtClean="0">
                <a:solidFill>
                  <a:schemeClr val="tx1"/>
                </a:solidFill>
                <a:latin typeface="Futura Std Book" panose="020B0502020204020303" pitchFamily="34" charset="0"/>
              </a:rPr>
              <a:t>% su dato nazionale</a:t>
            </a:r>
            <a:endParaRPr lang="it-IT" altLang="it-IT" sz="1600" b="1" i="1" dirty="0">
              <a:solidFill>
                <a:schemeClr val="tx1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0" t="68348" r="41808" b="20858"/>
          <a:stretch/>
        </p:blipFill>
        <p:spPr>
          <a:xfrm>
            <a:off x="216563" y="1697001"/>
            <a:ext cx="3456712" cy="1466787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8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5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08518" y="53091"/>
            <a:ext cx="846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AREA INTERCONNESSA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43730" y="843558"/>
            <a:ext cx="79192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Per sviluppare le proprie potenzialità la Macroregione Alpina non può prescindere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sistemi di traporto rapidi, efficienti e competitivi</a:t>
            </a:r>
            <a:r>
              <a:rPr lang="it-IT" b="1" dirty="0"/>
              <a:t>.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  <p:pic>
        <p:nvPicPr>
          <p:cNvPr id="12" name="Segnaposto contenuto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23679"/>
            <a:ext cx="2376264" cy="201622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267" y="1923678"/>
            <a:ext cx="2316190" cy="201622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532" y="1923679"/>
            <a:ext cx="2315545" cy="20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34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251519" y="223490"/>
            <a:ext cx="46769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08518" y="53091"/>
            <a:ext cx="846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COMPLETARE IL SISTEMA DEI CORRIDOI EUROPEI E DEI VALICHI ALPINI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51519" y="699542"/>
            <a:ext cx="46769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6</a:t>
            </a:r>
            <a:r>
              <a:rPr lang="it-IT" b="1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dei 9 corridoi europei TEN-T interessano la Macroregione Alpina.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4 interessano il Nord Italia </a:t>
            </a:r>
          </a:p>
          <a:p>
            <a:pPr algn="just"/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Garantire una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migliore accessibilità all’Europa significa realizzare le tratte delle reti TEN-T della macroregione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alpina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 </a:t>
            </a: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Ruolo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indispensabile per potenziare i collegamenti tra le aree più avanzate e dinamiche del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continente.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9" t="18291" r="31579" b="6516"/>
          <a:stretch/>
        </p:blipFill>
        <p:spPr>
          <a:xfrm>
            <a:off x="5079770" y="1026550"/>
            <a:ext cx="3964526" cy="29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6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333468" y="237757"/>
            <a:ext cx="46769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-146755" y="72431"/>
            <a:ext cx="9437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SVILUPPARE I PORTI DEL NORD ITALIA PER ACCEDERE ALLA MACROREGIONE</a:t>
            </a:r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009620" y="886083"/>
            <a:ext cx="49593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ttualmente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porti del nord Europa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da soli gestiscono un quinto di tutte le merci che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arrivano via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mare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, e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spesso la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destinazione finale sono proprio le aree produttive e di consumo della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Macroregione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alpina. </a:t>
            </a:r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b="1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porti dell’Alto Adriatico e dell’Alto Tirreno devono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diventare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le porte di accesso “in” e “out” per le merci della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Macroregione alpina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8" y="2048559"/>
            <a:ext cx="3676153" cy="131279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8" y="621516"/>
            <a:ext cx="3676153" cy="15049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4" y="3361354"/>
            <a:ext cx="3707297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30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68313" y="202372"/>
            <a:ext cx="819467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SVILUPPARE IL SISTEMA AEROPORTUALE DEL NORD ITALIA PER FAVORIRE L‘ATTRATTIVITA’ DEI TERRITORI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273291" y="987877"/>
            <a:ext cx="5378829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endParaRPr lang="it-IT" b="1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Tutte le aree più avanzate d’Europa hanno un aeroporto tra i primi 10.</a:t>
            </a:r>
          </a:p>
          <a:p>
            <a:pPr algn="just"/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Nessun </a:t>
            </a:r>
            <a:r>
              <a:rPr lang="it-IT" dirty="0">
                <a:solidFill>
                  <a:srgbClr val="2A497E"/>
                </a:solidFill>
                <a:latin typeface="Futura Std Book" panose="020B0502020204020303" pitchFamily="34" charset="0"/>
              </a:rPr>
              <a:t>scalo del Nord Italia tra i primi 10 aeroporti 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d’Europa.</a:t>
            </a:r>
          </a:p>
          <a:p>
            <a:pPr algn="just"/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Collegare gli scali aeroportuali alle reti ad alta velocità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 per consentire il rapido spostamento di persone e merci verso le aree urbane.</a:t>
            </a:r>
            <a:endParaRPr lang="it-IT" dirty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358096"/>
            <a:ext cx="3240360" cy="26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7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73291" y="202372"/>
            <a:ext cx="876320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REALIZZARE UN PROGRAMMA SPECIFICODI MOBILITA’ </a:t>
            </a:r>
          </a:p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PER LE AREE METROPOLITANE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273291" y="987877"/>
            <a:ext cx="5450836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endParaRPr lang="it-IT" dirty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endParaRPr lang="it-IT" dirty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endParaRPr lang="it-IT" sz="2000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endParaRPr lang="it-IT" sz="2000" dirty="0">
              <a:solidFill>
                <a:srgbClr val="2A497E"/>
              </a:solidFill>
              <a:latin typeface="Futura Std Book" panose="020B0502020204020303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555100" y="1042419"/>
            <a:ext cx="54715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La competizione globale nel mondo è sempre più fra grandi aree metropolitane, nodo di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relazioni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che devono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essere efficienti a livello di connessioni globali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.</a:t>
            </a: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Nella Smart City risiede la visione di territorio come “sistema di sistemi”,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un luogo in cui si intersecano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globale e locale e che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 definisce grazie alle forme di specializzazione e di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interconnessione.</a:t>
            </a:r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1590"/>
            <a:ext cx="3251995" cy="30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68313" y="21315"/>
            <a:ext cx="819467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SVILUPPARE SERVIZI EFFICIENTI E DI QUALITA’ PER LA MOBILITA’ DI PERSONE E MERCI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122703" y="833457"/>
            <a:ext cx="538540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Occorre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rendere i trasporti più efficienti e favorire il riequilibrio modale,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migliorando la logistica e favorendo abitudini di viaggio più 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intelligenti.</a:t>
            </a: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Si devono utilizzare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al meglio le moderne tecnologie e le telecomunicazioni e vanno promosse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soluzioni tecnologiche per la mobilità che consentano l’uso ottimale e integrato delle diverse modalità di </a:t>
            </a:r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trasporto.</a:t>
            </a: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2798"/>
            <a:ext cx="3491880" cy="361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68313" y="21315"/>
            <a:ext cx="819467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IL NOSTRO RUOLO </a:t>
            </a:r>
          </a:p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PER RENDERE EFFICACE LA MACROREGIONE ALPINA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1763688" y="717091"/>
            <a:ext cx="596146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Book" panose="020B0502020204020303" pitchFamily="34" charset="0"/>
              </a:rPr>
              <a:t>Dopo avere individuato le priorità d’azione dobbiamo…</a:t>
            </a: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 smtClean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  <a:p>
            <a:pPr algn="just"/>
            <a:endParaRPr lang="it-IT" dirty="0">
              <a:solidFill>
                <a:schemeClr val="accent1">
                  <a:lumMod val="50000"/>
                </a:schemeClr>
              </a:solidFill>
              <a:latin typeface="Futura Std Book" panose="020B0502020204020303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45174" y="1441986"/>
            <a:ext cx="46085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Far emergere nuove </a:t>
            </a:r>
            <a:r>
              <a:rPr lang="it-IT" sz="1600" b="1" dirty="0">
                <a:solidFill>
                  <a:srgbClr val="2A497E"/>
                </a:solidFill>
                <a:latin typeface="Futura Std Book" charset="0"/>
              </a:rPr>
              <a:t>p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rogettualità </a:t>
            </a:r>
            <a:r>
              <a:rPr lang="it-IT" sz="1600" b="1" dirty="0">
                <a:solidFill>
                  <a:srgbClr val="2A497E"/>
                </a:solidFill>
                <a:latin typeface="Futura Std Book" charset="0"/>
              </a:rPr>
              <a:t>per lo sviluppo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delle </a:t>
            </a:r>
            <a:r>
              <a:rPr lang="it-IT" sz="1600" b="1" dirty="0">
                <a:solidFill>
                  <a:srgbClr val="2A497E"/>
                </a:solidFill>
                <a:latin typeface="Futura Std Book" charset="0"/>
              </a:rPr>
              <a:t>catene del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valore.</a:t>
            </a:r>
            <a:r>
              <a:rPr lang="it-IT" sz="1600" dirty="0" smtClean="0">
                <a:solidFill>
                  <a:srgbClr val="BFBFBF"/>
                </a:solidFill>
                <a:latin typeface="Futura Std Book Oblique" charset="0"/>
              </a:rPr>
              <a:t>.</a:t>
            </a:r>
          </a:p>
          <a:p>
            <a:pPr algn="just"/>
            <a:endParaRPr lang="it-IT" sz="1600" dirty="0" smtClean="0">
              <a:solidFill>
                <a:srgbClr val="BFBFBF"/>
              </a:solidFill>
              <a:latin typeface="Futura Std Book Oblique" charset="0"/>
            </a:endParaRPr>
          </a:p>
          <a:p>
            <a:pPr algn="just"/>
            <a:endParaRPr lang="it-IT" sz="1600" dirty="0" smtClean="0">
              <a:solidFill>
                <a:srgbClr val="BFBFBF"/>
              </a:solidFill>
              <a:latin typeface="Futura Std Book Oblique" charset="0"/>
            </a:endParaRPr>
          </a:p>
          <a:p>
            <a:pPr algn="just"/>
            <a:endParaRPr lang="it-IT" sz="1600" dirty="0" smtClean="0">
              <a:solidFill>
                <a:srgbClr val="BFBFBF"/>
              </a:solidFill>
              <a:latin typeface="Futura Std Book Oblique" charset="0"/>
            </a:endParaRPr>
          </a:p>
          <a:p>
            <a:pPr algn="just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Valorizzare </a:t>
            </a:r>
            <a:r>
              <a:rPr lang="it-IT" sz="1600" b="1" dirty="0">
                <a:solidFill>
                  <a:srgbClr val="2A497E"/>
                </a:solidFill>
                <a:latin typeface="Futura Std Book" charset="0"/>
              </a:rPr>
              <a:t>le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eccellenze</a:t>
            </a:r>
            <a:r>
              <a:rPr lang="it-IT" sz="1600" b="1" dirty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e le competenze presenti nella Macroregione Alpina.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  <a:p>
            <a:pPr algn="just"/>
            <a:endParaRPr lang="it-IT" sz="1600" b="1" dirty="0" smtClean="0">
              <a:solidFill>
                <a:srgbClr val="2A497E"/>
              </a:solidFill>
              <a:latin typeface="Futura Std Book" charset="0"/>
            </a:endParaRPr>
          </a:p>
          <a:p>
            <a:pPr algn="just"/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  <a:p>
            <a:pPr algn="just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Replicare le utili best-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practice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realizzate da altre Macroregioni europee.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solidFill>
                <a:srgbClr val="BFBFBF"/>
              </a:solidFill>
              <a:latin typeface="Futura Std Book Oblique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solidFill>
                <a:srgbClr val="BFBFBF"/>
              </a:solidFill>
              <a:latin typeface="Futura Std Book Oblique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150" y="3729329"/>
            <a:ext cx="1295624" cy="85305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379" y="3552703"/>
            <a:ext cx="935817" cy="125107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167" y="3737730"/>
            <a:ext cx="1487065" cy="75984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303" y="2502230"/>
            <a:ext cx="2808685" cy="105047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89787"/>
            <a:ext cx="2317453" cy="121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7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755576" y="2990819"/>
            <a:ext cx="18716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Scelte strategiche precise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3500685" y="2970424"/>
            <a:ext cx="20777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Governance</a:t>
            </a:r>
            <a:r>
              <a:rPr lang="it-IT" sz="1600" b="1" dirty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chiara e immediata 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6090759" y="2970424"/>
            <a:ext cx="21017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Coinvolgimento degli stakeholder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pic>
        <p:nvPicPr>
          <p:cNvPr id="13" name="Segnaposto immagine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84" y="1282806"/>
            <a:ext cx="1536049" cy="1451856"/>
          </a:xfrm>
        </p:spPr>
      </p:pic>
      <p:pic>
        <p:nvPicPr>
          <p:cNvPr id="19" name="Segnaposto immagine 1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312961"/>
            <a:ext cx="1451857" cy="1451857"/>
          </a:xfrm>
        </p:spPr>
      </p:pic>
      <p:pic>
        <p:nvPicPr>
          <p:cNvPr id="21" name="Segnaposto immagine 2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282806"/>
            <a:ext cx="1682906" cy="1512168"/>
          </a:xfrm>
        </p:spPr>
      </p:pic>
      <p:sp>
        <p:nvSpPr>
          <p:cNvPr id="3" name="Rettangolo 2"/>
          <p:cNvSpPr/>
          <p:nvPr/>
        </p:nvSpPr>
        <p:spPr>
          <a:xfrm>
            <a:off x="975183" y="19548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COSA CI ASPETTIAMO DALLA MACROREGIONE ALPINA</a:t>
            </a:r>
            <a:endParaRPr lang="it-IT" b="1" dirty="0">
              <a:solidFill>
                <a:srgbClr val="2E80BF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</p:spTree>
    <p:extLst>
      <p:ext uri="{BB962C8B-B14F-4D97-AF65-F5344CB8AC3E}">
        <p14:creationId xmlns:p14="http://schemas.microsoft.com/office/powerpoint/2010/main" val="163389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106bd481f2b386c020a2e878fd6b58835c3180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15033</TotalTime>
  <Words>778</Words>
  <Application>Microsoft Office PowerPoint</Application>
  <PresentationFormat>Presentazione su schermo (16:9)</PresentationFormat>
  <Paragraphs>150</Paragraphs>
  <Slides>19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37" baseType="lpstr">
      <vt:lpstr>MS PGothic</vt:lpstr>
      <vt:lpstr>MS PGothic</vt:lpstr>
      <vt:lpstr>SimSun</vt:lpstr>
      <vt:lpstr>SimSun</vt:lpstr>
      <vt:lpstr>Arial</vt:lpstr>
      <vt:lpstr>Avenir</vt:lpstr>
      <vt:lpstr>Calibri</vt:lpstr>
      <vt:lpstr>Calibri Light</vt:lpstr>
      <vt:lpstr>Futura Bk BT</vt:lpstr>
      <vt:lpstr>Futura Std Book</vt:lpstr>
      <vt:lpstr>Futura Std Book Oblique</vt:lpstr>
      <vt:lpstr>Futura Std Heavy</vt:lpstr>
      <vt:lpstr>Futura Std Medium</vt:lpstr>
      <vt:lpstr>Helvetica Light</vt:lpstr>
      <vt:lpstr>Hiragino Sans GB W3</vt:lpstr>
      <vt:lpstr>Impact</vt:lpstr>
      <vt:lpstr>冬青黑体简体中文 W3</vt:lpstr>
      <vt:lpstr>Office 主题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coolsummer</dc:creator>
  <cp:lastModifiedBy>F_Santini</cp:lastModifiedBy>
  <cp:revision>850</cp:revision>
  <cp:lastPrinted>2016-03-07T08:25:43Z</cp:lastPrinted>
  <dcterms:modified xsi:type="dcterms:W3CDTF">2016-05-12T15:26:39Z</dcterms:modified>
</cp:coreProperties>
</file>