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71" r:id="rId22"/>
    <p:sldId id="272" r:id="rId23"/>
    <p:sldId id="273" r:id="rId24"/>
    <p:sldId id="262" r:id="rId13"/>
    <p:sldId id="263" r:id="rId14"/>
    <p:sldId id="261" r:id="rId12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26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t>Slim wagenparkbeheer. Met privacy als uitgangspunt.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965960"/>
            <a:ext cx="1069848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300" b="1">
                <a:solidFill>
                  <a:srgbClr val="F36B21"/>
                </a:solidFill>
                <a:latin typeface="Aptos"/>
              </a:defRPr>
            </a:pPr>
            <a:r>
              <a:t>Grip voor de organisatie. Zekerheid voor de berijder.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816352"/>
            <a:ext cx="1024128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Aptos"/>
              </a:defRPr>
            </a:pPr>
            <a:r>
              <a:t>Cartracker automatiseert ritregistratie en maakt voertuigdata bruikbaar voor efficiënter, duurzamer en slimmer wagenparkbeheer — terwijl je bewust bepaalt welke data je gebruikt en wie toegang krijgt.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4800600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Aptos"/>
              </a:defRPr>
            </a:pPr>
            <a:r>
              <a:t>Geen zorgen: functionaliteit beschikbaar betekent niet dat je alles hoeft te gebruiken.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5394960"/>
            <a:ext cx="107899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DCE0E3"/>
                </a:solidFill>
                <a:latin typeface="Aptos"/>
              </a:defRPr>
            </a:pPr>
            <a:r>
              <a:t>Modules aan/uit • Zakelijk/privé • Rollen • Rechten • Privacy-by-design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EFFICIËNT &amp; DUURZAAM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Rijgedrag, brandstof &amp; CO₂: inzicht om te verbeteren.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45920"/>
            <a:ext cx="10972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F262C"/>
                </a:solidFill>
                <a:latin typeface="Aptos"/>
              </a:defRPr>
            </a:pPr>
            <a:r>
              <a:t>Niet om data te verzamelen om de data — maar om gerichter te kunnen sturen.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331720"/>
            <a:ext cx="3429000" cy="205740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50392" y="253288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14983" y="2496312"/>
            <a:ext cx="29260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Rijgedrag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968" y="2990087"/>
            <a:ext cx="302666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Wanneer geactiveerd kan rijgedrag inzicht geven in patronen en aanknopingspunten voor bewuster, veiliger en zuiniger rijden.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2331720"/>
            <a:ext cx="3429000" cy="205740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53712" y="253288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18304" y="2496312"/>
            <a:ext cx="29260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Brandstofkosten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90288" y="2990087"/>
            <a:ext cx="302666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Combineer gebruiks- en rij-informatie om onnodig verbruik, inefficiënt gebruik en besparingskansen beter zichtbaar te maken.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92440" y="2331720"/>
            <a:ext cx="3429000" cy="205740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57031" y="253288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21624" y="2496312"/>
            <a:ext cx="29260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CO₂ &amp; mobiliteit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608" y="2990087"/>
            <a:ext cx="302666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Gebruik kilometer- en voertuigdata om uitstoot en mobiliteitskeuzes beter inzichtelijk te maken en duurzamere keuzes te ondersteunen.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4983480"/>
            <a:ext cx="107899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F36B21"/>
                </a:solidFill>
                <a:latin typeface="Aptos"/>
              </a:defRPr>
            </a:pPr>
            <a:r>
              <a:t>Belangrijk voor de OR: ook deze functies zijn modulair. Beschikbaar betekent niet automatisch geactiveerd.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VAN INSTALLATIE NAAR INZICHT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Implementeren? Geen zorgen. Wij maken het praktisch.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148840"/>
            <a:ext cx="1965960" cy="242316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298448" y="1874519"/>
            <a:ext cx="548640" cy="54864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98448" y="1993392"/>
            <a:ext cx="5486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578608"/>
            <a:ext cx="16459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50" b="1">
                <a:solidFill>
                  <a:srgbClr val="1F262C"/>
                </a:solidFill>
                <a:latin typeface="Aptos"/>
              </a:defRPr>
            </a:pPr>
            <a:r>
              <a:t>Kies inrichting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3154680"/>
            <a:ext cx="164592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40" b="0">
                <a:solidFill>
                  <a:srgbClr val="626D76"/>
                </a:solidFill>
                <a:latin typeface="Aptos"/>
              </a:defRPr>
            </a:pPr>
            <a:r>
              <a:t>Modules, rollen en gewenste privacy-inrichting.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587752" y="3364992"/>
            <a:ext cx="228600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2862072" y="2148840"/>
            <a:ext cx="1965960" cy="242316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566160" y="1874519"/>
            <a:ext cx="548640" cy="54864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66160" y="1993392"/>
            <a:ext cx="5486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26664" y="2578608"/>
            <a:ext cx="16459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50" b="1">
                <a:solidFill>
                  <a:srgbClr val="1F262C"/>
                </a:solidFill>
                <a:latin typeface="Aptos"/>
              </a:defRPr>
            </a:pPr>
            <a:r>
              <a:t>Installeer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26664" y="3154680"/>
            <a:ext cx="164592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40" b="0">
                <a:solidFill>
                  <a:srgbClr val="626D76"/>
                </a:solidFill>
                <a:latin typeface="Aptos"/>
              </a:defRPr>
            </a:pPr>
            <a:r>
              <a:t>Plug &amp; Play zelf óf plan professionele inbouw.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855464" y="3364992"/>
            <a:ext cx="228600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5129784" y="2148840"/>
            <a:ext cx="1965960" cy="242316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833872" y="1874519"/>
            <a:ext cx="548640" cy="54864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833872" y="1993392"/>
            <a:ext cx="5486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94376" y="2578608"/>
            <a:ext cx="16459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50" b="1">
                <a:solidFill>
                  <a:srgbClr val="1F262C"/>
                </a:solidFill>
                <a:latin typeface="Aptos"/>
              </a:defRPr>
            </a:pPr>
            <a:r>
              <a:t>Voeg gebruikers toe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94376" y="3154680"/>
            <a:ext cx="164592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40" b="0">
                <a:solidFill>
                  <a:srgbClr val="626D76"/>
                </a:solidFill>
                <a:latin typeface="Aptos"/>
              </a:defRPr>
            </a:pPr>
            <a:r>
              <a:t>Voertuigen verschijnen bij installatie automatisch.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7123176" y="3364992"/>
            <a:ext cx="228600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7397496" y="2148840"/>
            <a:ext cx="1965960" cy="242316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101583" y="1874519"/>
            <a:ext cx="548640" cy="54864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101583" y="1993392"/>
            <a:ext cx="5486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62088" y="2578608"/>
            <a:ext cx="16459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50" b="1">
                <a:solidFill>
                  <a:srgbClr val="1F262C"/>
                </a:solidFill>
                <a:latin typeface="Aptos"/>
              </a:defRPr>
            </a:pPr>
            <a:r>
              <a:t>Informeer medewerkers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62088" y="3154680"/>
            <a:ext cx="164592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40" b="0">
                <a:solidFill>
                  <a:srgbClr val="626D76"/>
                </a:solidFill>
                <a:latin typeface="Aptos"/>
              </a:defRPr>
            </a:pPr>
            <a:r>
              <a:t>Gebruik onze privacy- en berijdersdocumentatie.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9390888" y="3364992"/>
            <a:ext cx="228600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9665208" y="2148840"/>
            <a:ext cx="1965960" cy="242316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10369296" y="1874519"/>
            <a:ext cx="548640" cy="54864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369296" y="1993392"/>
            <a:ext cx="54864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29800" y="2578608"/>
            <a:ext cx="16459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50" b="1">
                <a:solidFill>
                  <a:srgbClr val="1F262C"/>
                </a:solidFill>
                <a:latin typeface="Aptos"/>
              </a:defRPr>
            </a:pPr>
            <a:r>
              <a:t>Rijd &amp; ontdek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29800" y="3154680"/>
            <a:ext cx="164592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40" b="0">
                <a:solidFill>
                  <a:srgbClr val="626D76"/>
                </a:solidFill>
                <a:latin typeface="Aptos"/>
              </a:defRPr>
            </a:pPr>
            <a:r>
              <a:t>Registratie start direct; leer welke inzichten waarde toevoegen.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5074920"/>
            <a:ext cx="107899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300" b="1">
                <a:solidFill>
                  <a:srgbClr val="F36B21"/>
                </a:solidFill>
                <a:latin typeface="Aptos"/>
              </a:defRPr>
            </a:pPr>
            <a:r>
              <a:t>Professionele inbouw plan je zelf direct in onze agenda — op de locatie, datum en het tijdstip dat jou uitkomt.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26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VAN BESTAANDE LEVERANCIER NAAR 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t>Overstappen? Ook geregeld.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828800"/>
            <a:ext cx="107899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000" b="1">
                <a:solidFill>
                  <a:srgbClr val="F36B21"/>
                </a:solidFill>
                <a:latin typeface="Aptos"/>
              </a:defRPr>
            </a:pPr>
            <a:r>
              <a:t>Je wagenpark hoeft niet stil te staan om slimmer te worden.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788920"/>
            <a:ext cx="1033272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0">
                <a:solidFill>
                  <a:srgbClr val="FFFFFF"/>
                </a:solidFill>
                <a:latin typeface="Aptos"/>
              </a:defRPr>
            </a:pPr>
            <a:r>
              <a:t>We ondersteunen waar nodig bij inrichting, gebruikers en de praktische uitrol. Plug &amp; Play-units kun je zelf plaatsen; professionele inbouw plan je per locatie en moment. Ook een groter wagenpark kan zo gefaseerd worden overgezet.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800600"/>
            <a:ext cx="103327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En voor medewerkers? Berijdersdocumentatie, privacyinformatie en OR-materiaal zijn beschikbaar.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BEWIJS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Privacy &amp; security. Aantoonbaar goed geregeld.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1828800"/>
            <a:ext cx="3401568" cy="132588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22959" y="20299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87552" y="1993392"/>
            <a:ext cx="289864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Keurmerk RRS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9536" y="2487168"/>
            <a:ext cx="299923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Betrouwbare ritregistratie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1828800"/>
            <a:ext cx="3401568" cy="132588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53712" y="20299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18304" y="1993392"/>
            <a:ext cx="289864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ISO 27001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0288" y="2487168"/>
            <a:ext cx="299923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Informatiebeveiliging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19872" y="1828800"/>
            <a:ext cx="3401568" cy="132588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284464" y="20299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49056" y="1993392"/>
            <a:ext cx="289864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ISO 9001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40" y="2487168"/>
            <a:ext cx="299923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Kwaliteitsmanagement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8368" y="3429000"/>
            <a:ext cx="3401568" cy="132588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2959" y="36301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87552" y="3593592"/>
            <a:ext cx="289864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ISO 14001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9536" y="4087368"/>
            <a:ext cx="299923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Milieumanagement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89120" y="3429000"/>
            <a:ext cx="3401568" cy="132588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553712" y="36301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718304" y="3593592"/>
            <a:ext cx="289864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DPIA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90288" y="4087368"/>
            <a:ext cx="299923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Privacyrisico’s &amp; maatregelen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119872" y="3429000"/>
            <a:ext cx="3401568" cy="132588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284464" y="36301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49056" y="3593592"/>
            <a:ext cx="2898648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OR-documentatie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21040" y="4087368"/>
            <a:ext cx="299923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Intern draagvlak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5166360"/>
            <a:ext cx="107899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36B21"/>
                </a:solidFill>
                <a:latin typeface="Aptos"/>
              </a:defRPr>
            </a:pPr>
            <a:r>
              <a:t>Documentatie beschikbaar voor Privacy, IT, Inkoop, HR en ondernemingsraad.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WAT LEGT DE ORGANISATIE VAST?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Goede technologie + goede afspraken.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783080"/>
            <a:ext cx="5212080" cy="932688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50392" y="2029967"/>
            <a:ext cx="411480" cy="41148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0392" y="2112264"/>
            <a:ext cx="4114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1993392"/>
            <a:ext cx="4251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1F262C"/>
                </a:solidFill>
                <a:latin typeface="Aptos"/>
              </a:defRPr>
            </a:pPr>
            <a:r>
              <a:t>Voor welke concrete doelen gebruiken we Cartracker?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783080"/>
            <a:ext cx="5212080" cy="932688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382512" y="2029967"/>
            <a:ext cx="411480" cy="41148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82512" y="2112264"/>
            <a:ext cx="4114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49440" y="1993392"/>
            <a:ext cx="4251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1F262C"/>
                </a:solidFill>
                <a:latin typeface="Aptos"/>
              </a:defRPr>
            </a:pPr>
            <a:r>
              <a:t>Welke modules zetten we aan — en welke bewust niet?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2990088"/>
            <a:ext cx="5212080" cy="932688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50392" y="3236976"/>
            <a:ext cx="411480" cy="41148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0392" y="3319272"/>
            <a:ext cx="4114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3200400"/>
            <a:ext cx="4251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1F262C"/>
                </a:solidFill>
                <a:latin typeface="Aptos"/>
              </a:defRPr>
            </a:pPr>
            <a:r>
              <a:t>Wie krijgt welke rol en welke rechten?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990088"/>
            <a:ext cx="5212080" cy="932688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382512" y="3236976"/>
            <a:ext cx="411480" cy="41148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82512" y="3319272"/>
            <a:ext cx="4114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49440" y="3200400"/>
            <a:ext cx="4251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1F262C"/>
                </a:solidFill>
                <a:latin typeface="Aptos"/>
              </a:defRPr>
            </a:pPr>
            <a:r>
              <a:t>Hoe gaan we om met zakelijke en privéritten?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4197096"/>
            <a:ext cx="5212080" cy="932688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50392" y="4443983"/>
            <a:ext cx="411480" cy="41148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0392" y="4526280"/>
            <a:ext cx="4114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4407408"/>
            <a:ext cx="4251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1F262C"/>
                </a:solidFill>
                <a:latin typeface="Aptos"/>
              </a:defRPr>
            </a:pPr>
            <a:r>
              <a:t>Gebruiken we rijgedrag en zo ja, met welk doel?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4197096"/>
            <a:ext cx="5212080" cy="932688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382512" y="4443983"/>
            <a:ext cx="411480" cy="411480"/>
          </a:xfrm>
          <a:prstGeom prst="ellipse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82512" y="4526280"/>
            <a:ext cx="41148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49440" y="4407408"/>
            <a:ext cx="4251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1F262C"/>
                </a:solidFill>
                <a:latin typeface="Aptos"/>
              </a:defRPr>
            </a:pPr>
            <a:r>
              <a:t>Hoe informeren we medewerkers en waar kunnen zij terecht met vragen?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26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t>Grip voor de organisatie. Zekerheid voor de berijder.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28800"/>
            <a:ext cx="107899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100" b="1">
                <a:solidFill>
                  <a:srgbClr val="F36B21"/>
                </a:solidFill>
                <a:latin typeface="Aptos"/>
              </a:defRPr>
            </a:pPr>
            <a:r>
              <a:t>En privacy als uitgangspunt.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88920"/>
            <a:ext cx="10332720" cy="1051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0">
                <a:solidFill>
                  <a:srgbClr val="FFFFFF"/>
                </a:solidFill>
                <a:latin typeface="Aptos"/>
              </a:defRPr>
            </a:pPr>
            <a:r>
              <a:t>Cartracker helpt organisaties administratie automatiseren, zakelijk voertuiggebruik verantwoorden, kosten en CO₂ inzichtelijk maken en wagenparken slimmer inzetten — met controle over modules, rollen, rechten en privacy.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4709160"/>
            <a:ext cx="1033272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Geen zorgen. Wij helpen met inrichting, implementatie én medewerkerscommunicatie.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486400"/>
            <a:ext cx="10332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D7DCDF"/>
                </a:solidFill>
                <a:latin typeface="Aptos"/>
              </a:defRPr>
            </a:pPr>
            <a:r>
              <a:t>cartracker.nl  •  DPIA  •  Keurmerk RRS  •  ISO-certificeringen  •  OR- &amp; berijdersdocumentatie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CONCREET PER RIT &amp; VOERTUIG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Welke data kan Cartracker vastleggen?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1097280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1F262C"/>
                </a:solidFill>
                <a:latin typeface="Aptos"/>
              </a:defRPr>
            </a:pPr>
            <a:r>
              <a:t>Transparantie begint met duidelijk maken welke informatie er überhaupt beschikbaar kan zijn.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2148840"/>
            <a:ext cx="2651760" cy="251460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5528" y="2313432"/>
            <a:ext cx="224942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Per rit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2770632"/>
            <a:ext cx="2249424" cy="1783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Datum en tijd</a:t>
            </a:r>
            <a:br/>
            <a:r>
              <a:t>Vertrek- en aankomstinformatie</a:t>
            </a:r>
            <a:br/>
            <a:r>
              <a:t>Route en gereden afstand</a:t>
            </a:r>
            <a:br/>
            <a:r>
              <a:t>Kilometerstanden</a:t>
            </a:r>
            <a:br/>
            <a:r>
              <a:t>Zakelijk / privé</a:t>
            </a:r>
            <a:br/>
            <a:r>
              <a:t>Voertuig</a:t>
            </a:r>
            <a:br/>
            <a:r>
              <a:t>Berijder indien geïdentificeerd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01568" y="2148840"/>
            <a:ext cx="2651760" cy="251460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02736" y="2313432"/>
            <a:ext cx="224942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Voertuig &amp; locatie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02736" y="2770632"/>
            <a:ext cx="2249424" cy="1783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Actuele locatie</a:t>
            </a:r>
            <a:br/>
            <a:r>
              <a:t>Rittenhistorie</a:t>
            </a:r>
            <a:br/>
            <a:r>
              <a:t>Voertuigstatus</a:t>
            </a:r>
            <a:br/>
            <a:r>
              <a:t>Kilometerstand</a:t>
            </a:r>
            <a:br/>
            <a:r>
              <a:t>Meldingen</a:t>
            </a:r>
            <a:br/>
            <a:r>
              <a:t>Aanvullende voertuigdata afhankelijk van hardware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08776" y="2148840"/>
            <a:ext cx="2651760" cy="251460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9944" y="2313432"/>
            <a:ext cx="224942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Rijgedrag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9944" y="2770632"/>
            <a:ext cx="2249424" cy="1783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Snelheid</a:t>
            </a:r>
            <a:br/>
            <a:r>
              <a:t>Hard remmen</a:t>
            </a:r>
            <a:br/>
            <a:r>
              <a:t>Hard optrekken</a:t>
            </a:r>
            <a:br/>
            <a:r>
              <a:t>Bochten / acceleratiekrachten</a:t>
            </a:r>
            <a:br/>
            <a:r>
              <a:t>Patronen in rijgedrag</a:t>
            </a:r>
            <a:br/>
            <a:r>
              <a:t>Inzichten voor coaching en efficiëntie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15984" y="2148840"/>
            <a:ext cx="2560320" cy="251460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217152" y="2313432"/>
            <a:ext cx="215798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Verbruik &amp; CO₂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17152" y="2770632"/>
            <a:ext cx="2157984" cy="1783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Gereden kilometers</a:t>
            </a:r>
            <a:br/>
            <a:r>
              <a:t>Brandstof-/verbruiksdata waar beschikbaar</a:t>
            </a:r>
            <a:br/>
            <a:r>
              <a:t>Inzicht in efficiënt gebruik</a:t>
            </a:r>
            <a:br/>
            <a:r>
              <a:t>Ondersteuning bij kosten- en CO₂-analyse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074920"/>
            <a:ext cx="10789920" cy="5303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F36B21"/>
                </a:solidFill>
                <a:latin typeface="Aptos"/>
              </a:defRPr>
            </a:pPr>
            <a:r>
              <a:t>Belangrijk: dat Cartracker data kán verwerken, betekent niet dat iedere organisatie alles hoeft te gebruiken.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623560"/>
            <a:ext cx="105156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626D76"/>
                </a:solidFill>
                <a:latin typeface="Aptos"/>
              </a:defRPr>
            </a:pPr>
            <a:r>
              <a:t>Doel, modules, rollen en rechten bepalen welke informatie relevant en toegankelijk is.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WAT VERANDERT ER IN PRIVÉMODUS?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Privé betekent ook écht privé.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874519"/>
            <a:ext cx="5074920" cy="333756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2039112"/>
            <a:ext cx="4672583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ZAKELIJKE RIT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496312"/>
            <a:ext cx="4672583" cy="26060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Volledige ritinformatie volgens de gekozen inrichting en rechten.</a:t>
            </a:r>
            <a:br/>
            <a:br/>
            <a:r>
              <a:t>• Ritdetails en kilometers</a:t>
            </a:r>
            <a:br/>
            <a:r>
              <a:t>• Vertrek / aankomst en route</a:t>
            </a:r>
            <a:br/>
            <a:r>
              <a:t>• Relevante voertuig- en berijdersinformatie</a:t>
            </a:r>
            <a:br/>
            <a:r>
              <a:t>• Live locatie indien geactiveerd en toegestaan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874519"/>
            <a:ext cx="5074920" cy="3337560"/>
          </a:xfrm>
          <a:prstGeom prst="roundRect">
            <a:avLst/>
          </a:prstGeom>
          <a:solidFill>
            <a:srgbClr val="1F26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29400" y="2057400"/>
            <a:ext cx="45720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F36B21"/>
                </a:solidFill>
                <a:latin typeface="Aptos"/>
              </a:defRPr>
            </a:pPr>
            <a:r>
              <a:t>PRIVÉRIT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2651760"/>
            <a:ext cx="4526280" cy="1508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Aptos"/>
              </a:defRPr>
            </a:pPr>
            <a:r>
              <a:t>Alleen zichtbaar:</a:t>
            </a:r>
            <a:br/>
            <a:br/>
            <a:r>
              <a:t>• dát er is gereden</a:t>
            </a:r>
            <a:br/>
            <a:r>
              <a:t>• hoeveel kilometer er is gereden</a:t>
            </a:r>
            <a:br/>
            <a:br/>
            <a:r>
              <a:t>Geen route.</a:t>
            </a:r>
            <a:br/>
            <a:r>
              <a:t>Geen vertrek- of aankomstlocatie.</a:t>
            </a:r>
            <a:br/>
            <a:r>
              <a:t>Geen tijdstippen.</a:t>
            </a:r>
            <a:br/>
            <a:r>
              <a:t>Geen live locatie.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4434840"/>
            <a:ext cx="45262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0">
                <a:solidFill>
                  <a:srgbClr val="D7DCDF"/>
                </a:solidFill>
                <a:latin typeface="Aptos"/>
              </a:defRPr>
            </a:pPr>
            <a:r>
              <a:t>Voor de administratie blijft alleen zichtbaar dat er een privérit is gemaakt en hoeveel kilometer die rit bedroeg.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532120"/>
            <a:ext cx="106984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300" b="1">
                <a:solidFill>
                  <a:srgbClr val="F36B21"/>
                </a:solidFill>
                <a:latin typeface="Aptos"/>
              </a:defRPr>
            </a:pPr>
            <a:r>
              <a:t>De privérit telt mee in de kilometeradministratie. Waarheen en wanneer iemand privé rijdt, blijft privé.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Zakelijk/privé • Geen live locatie in privémodus • Privacy-by-design • Rechten &amp; rollen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RITMODUS ZONDER GEDOE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Zakelijk of privé? Dat kan grotendeels automatisch.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1097280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1F262C"/>
                </a:solidFill>
                <a:latin typeface="Aptos"/>
              </a:defRPr>
            </a:pPr>
            <a:r>
              <a:t>De berijder hoeft niet na iedere rit opnieuw na te denken over de juiste modus.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240280"/>
            <a:ext cx="3429000" cy="233172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2404872"/>
            <a:ext cx="302666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1. Automatisch op locatie / POI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862072"/>
            <a:ext cx="3026664" cy="16001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Gebruik ingestelde locaties of Points of Interest om ritten volgens afgesproken regels automatisch te classificeren.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2240280"/>
            <a:ext cx="3429000" cy="233172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90288" y="2404872"/>
            <a:ext cx="302666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2. Automatisch via tijdschema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2862072"/>
            <a:ext cx="3026664" cy="16001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Bijvoorbeeld: werktijden zakelijk, vóór/na een bepaald tijdstip privé, weekend privé of een eigen schema per dag.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2240280"/>
            <a:ext cx="3429000" cy="233172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608" y="2404872"/>
            <a:ext cx="3026664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50" b="1">
                <a:solidFill>
                  <a:srgbClr val="1F262C"/>
                </a:solidFill>
                <a:latin typeface="Aptos"/>
              </a:defRPr>
            </a:pPr>
            <a:r>
              <a:t>3. Handmatig waar nodig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2862072"/>
            <a:ext cx="3026664" cy="16001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60" b="0">
                <a:solidFill>
                  <a:srgbClr val="626D76"/>
                </a:solidFill>
                <a:latin typeface="Aptos"/>
              </a:defRPr>
            </a:pPr>
            <a:r>
              <a:t>De berijder kan waar van toepassing zelf de ritmodus kiezen of corrigeren. Ook vakantiemodus en vaste privacy-instellingen kunnen onderdeel zijn van de inrichting.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074920"/>
            <a:ext cx="1078992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36B21"/>
                </a:solidFill>
                <a:latin typeface="Aptos"/>
              </a:defRPr>
            </a:pPr>
            <a:r>
              <a:t>Makkelijk voor de berijder. Voorspelbaar voor de organisatie.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5559552"/>
            <a:ext cx="10332720" cy="566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50" b="0">
                <a:solidFill>
                  <a:srgbClr val="626D76"/>
                </a:solidFill>
                <a:latin typeface="Aptos"/>
              </a:defRPr>
            </a:pPr>
            <a:r>
              <a:t>En ingericht zodat de rittenadministratie bruikbaar en controleerbaar blijft, terwijl privacyregels automatisch kunnen worden toegepast.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POI • Tijdschema’s • Weekend / werktijden • Vakantiemodus • Handmatig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DE WAARDE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Waarom gebruiken organisaties voertuigdata?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783080"/>
            <a:ext cx="2743200" cy="141732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58952" y="19842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23544" y="1947672"/>
            <a:ext cx="22402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Minder administratie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2441448"/>
            <a:ext cx="2340864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Ritten en kilometerstanden worden automatisch vastgelegd. Minder handwerk voor berijders en administratie.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02152" y="1783080"/>
            <a:ext cx="2743200" cy="141732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666744" y="19842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31336" y="1947672"/>
            <a:ext cx="22402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Zakelijk gebruik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2441448"/>
            <a:ext cx="2340864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Betrouwbaar inzicht in zakelijke en privéritten ondersteunt fiscale en administratieve verantwoording.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9944" y="1783080"/>
            <a:ext cx="2468880" cy="141732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574536" y="19842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739128" y="1947672"/>
            <a:ext cx="19659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Lagere kosten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11112" y="2441448"/>
            <a:ext cx="2066544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Rijgedrag, gebruik en brandstofinformatie helpen verspilling en onnodige kilometers zichtbaar te maken.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43416" y="1783080"/>
            <a:ext cx="2542032" cy="141732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208008" y="19842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72600" y="1947672"/>
            <a:ext cx="2039111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Minder CO₂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44584" y="2441448"/>
            <a:ext cx="2139696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Inzicht in kilometers, gebruik en rijgedrag helpt duurzamere mobiliteitskeuzes onderbouwen.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4360" y="3429000"/>
            <a:ext cx="3566160" cy="141732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58952" y="36301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23544" y="3593592"/>
            <a:ext cx="306323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Slimmer inzetten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5528" y="4087368"/>
            <a:ext cx="3163824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Live inzicht, rapportages en carsharing helpen voertuigen beter te benutten en stilstand te verminderen.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315968" y="3429000"/>
            <a:ext cx="3566160" cy="141732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480559" y="36301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645152" y="3593592"/>
            <a:ext cx="306323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Veiliger &amp; bewuster rijden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17136" y="4087368"/>
            <a:ext cx="3163824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Rijgedrag kan — wanneer de organisatie dit activeert — worden gebruikt voor coaching en bewustwording.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37575" y="3429000"/>
            <a:ext cx="3547872" cy="141732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202167" y="36301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366759" y="3593592"/>
            <a:ext cx="304495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Van data naar actie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38744" y="4087368"/>
            <a:ext cx="3145536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AIMY helpt vragen beantwoorden, afwijkingen vinden en wagenparkdata vertalen naar concrete inzichten.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4360" y="5166360"/>
            <a:ext cx="109728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1F262C"/>
                </a:solidFill>
                <a:latin typeface="Aptos"/>
              </a:defRPr>
            </a:pPr>
            <a:r>
              <a:t>Data verzamelen is niet het doel. Er iets relevants mee verbeteren wel.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ZAKELIJK GEBRUIK &amp; FISCALITEIT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Automatisch registreren. Betrouwbaar verantwoorden.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737360"/>
            <a:ext cx="5257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1F262C"/>
                </a:solidFill>
                <a:latin typeface="Aptos"/>
              </a:defRPr>
            </a:pPr>
            <a:r>
              <a:t>Een goede rittenadministratie ondersteunt organisaties bij het aantonen en verantwoorden van zakelijk en privégebruik van voertuigen.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788920"/>
            <a:ext cx="52578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626D76"/>
                </a:solidFill>
                <a:latin typeface="Aptos"/>
              </a:defRPr>
            </a:pPr>
            <a:r>
              <a:t>Het Normenkader RitRegistratieSystemen is ontwikkeld voor administratieve lastenverlichting, fiscale zekerheid en betrouwbare verantwoordingsinformatie. Het ziet onder meer op loon-/inkomstenbelasting en omzetbelasting.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1965960"/>
            <a:ext cx="1078992" cy="105156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45352" y="2176272"/>
            <a:ext cx="93268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1F262C"/>
                </a:solidFill>
                <a:latin typeface="Aptos"/>
              </a:defRPr>
            </a:pPr>
            <a:r>
              <a:t>Voertuig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45352" y="2487168"/>
            <a:ext cx="932688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680" b="0">
                <a:solidFill>
                  <a:srgbClr val="626D76"/>
                </a:solidFill>
                <a:latin typeface="Aptos"/>
              </a:defRPr>
            </a:pPr>
            <a:r>
              <a:t>ritten &amp; kilometers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7269480" y="2487168"/>
            <a:ext cx="201168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498079" y="1965960"/>
            <a:ext cx="1078992" cy="105156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571231" y="2176272"/>
            <a:ext cx="93268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71231" y="2487168"/>
            <a:ext cx="932688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680" b="0">
                <a:solidFill>
                  <a:srgbClr val="626D76"/>
                </a:solidFill>
                <a:latin typeface="Aptos"/>
              </a:defRPr>
            </a:pPr>
            <a:r>
              <a:t>automatische registratie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8595359" y="2487168"/>
            <a:ext cx="201169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823960" y="1965960"/>
            <a:ext cx="1078992" cy="105156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897112" y="2176272"/>
            <a:ext cx="93268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1F262C"/>
                </a:solidFill>
                <a:latin typeface="Aptos"/>
              </a:defRPr>
            </a:pPr>
            <a:r>
              <a:t>Classificatie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97112" y="2487168"/>
            <a:ext cx="932688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680" b="0">
                <a:solidFill>
                  <a:srgbClr val="626D76"/>
                </a:solidFill>
                <a:latin typeface="Aptos"/>
              </a:defRPr>
            </a:pPr>
            <a:r>
              <a:t>zakelijk / privé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9921240" y="2487168"/>
            <a:ext cx="201168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0149840" y="1965960"/>
            <a:ext cx="1078992" cy="105156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222992" y="2176272"/>
            <a:ext cx="93268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1F262C"/>
                </a:solidFill>
                <a:latin typeface="Aptos"/>
              </a:defRPr>
            </a:pPr>
            <a:r>
              <a:t>Administratie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22992" y="2487168"/>
            <a:ext cx="932688" cy="3108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680" b="0">
                <a:solidFill>
                  <a:srgbClr val="626D76"/>
                </a:solidFill>
                <a:latin typeface="Aptos"/>
              </a:defRPr>
            </a:pPr>
            <a:r>
              <a:t>betrouwbaar &amp; controleerbaar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72200" y="3401568"/>
            <a:ext cx="516636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600" b="1">
                <a:solidFill>
                  <a:srgbClr val="F36B21"/>
                </a:solidFill>
                <a:latin typeface="Aptos"/>
              </a:defRPr>
            </a:pPr>
            <a:r>
              <a:t>Keurmerk RitRegistratieSystemen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0" y="4041648"/>
            <a:ext cx="507492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626D76"/>
                </a:solidFill>
                <a:latin typeface="Aptos"/>
              </a:defRPr>
            </a:pPr>
            <a:r>
              <a:t>ULU Cartracker staat bij Stichting Keurmerk RitRegistratiesystemen als keurmerksysteem vermeld. De Belastingdienst geeft aan dat bij gebruik van een systeem met het Keurmerk RRS wordt uitgegaan van een sluitende rittenregistratie; een rit kan nog wel op zakelijk/privé worden gecontroleerd.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Keurmerk RRS • Normenkader Belastingdienst • Zakelijk/privé • Betrouwbare ritadministratie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26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DE LOGISCHE VRAAG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t>“Betekent dit dat mijn werkgever alles kan zien?”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965960"/>
            <a:ext cx="107899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200" b="1">
                <a:solidFill>
                  <a:srgbClr val="F36B21"/>
                </a:solidFill>
                <a:latin typeface="Aptos"/>
              </a:defRPr>
            </a:pPr>
            <a:r>
              <a:t>Nee. En precies daarom is Cartracker modulair en privacy-by-design opgebouwd.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971800"/>
            <a:ext cx="100584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600" b="0">
                <a:solidFill>
                  <a:srgbClr val="FFFFFF"/>
                </a:solidFill>
                <a:latin typeface="Aptos"/>
              </a:defRPr>
            </a:pPr>
            <a:r>
              <a:t>Cartracker kan veel data verwerken. Maar de organisatie bepaalt welke functies worden geactiveerd, voor welk doel ze worden gebruikt en welke rollen toegang krijgen.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800600"/>
            <a:ext cx="99669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Meer inzicht in het wagenpark hoeft niet te betekenen dat iedereen meer inzicht krijgt in medewerkers.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PRIVACY-BY-DESIGN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Inzicht begint met controle.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45920"/>
            <a:ext cx="2286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626D76"/>
                </a:solidFill>
                <a:latin typeface="Aptos"/>
              </a:defRPr>
            </a:pPr>
            <a:r>
              <a:t>VOERTUIGDATA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103120"/>
            <a:ext cx="2148840" cy="384048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19" y="2199132"/>
            <a:ext cx="200253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1F262C"/>
                </a:solidFill>
                <a:latin typeface="Aptos"/>
              </a:defRPr>
            </a:pPr>
            <a:r>
              <a:t>Ritten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8368" y="2606039"/>
            <a:ext cx="2148840" cy="384048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19" y="2702051"/>
            <a:ext cx="200253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1F262C"/>
                </a:solidFill>
                <a:latin typeface="Aptos"/>
              </a:defRPr>
            </a:pPr>
            <a:r>
              <a:t>Locatie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" y="3108960"/>
            <a:ext cx="2148840" cy="384048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19" y="3204972"/>
            <a:ext cx="200253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1F262C"/>
                </a:solidFill>
                <a:latin typeface="Aptos"/>
              </a:defRPr>
            </a:pPr>
            <a:r>
              <a:t>Kilometers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58368" y="3611880"/>
            <a:ext cx="2148840" cy="384048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19" y="3707892"/>
            <a:ext cx="200253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1F262C"/>
                </a:solidFill>
                <a:latin typeface="Aptos"/>
              </a:defRPr>
            </a:pPr>
            <a:r>
              <a:t>Voertuigstatus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58368" y="4114800"/>
            <a:ext cx="2148840" cy="384048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19" y="4210812"/>
            <a:ext cx="200253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1F262C"/>
                </a:solidFill>
                <a:latin typeface="Aptos"/>
              </a:defRPr>
            </a:pPr>
            <a:r>
              <a:t>Rijgedrag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4617720"/>
            <a:ext cx="2148840" cy="384048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19" y="4713732"/>
            <a:ext cx="200253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1F262C"/>
                </a:solidFill>
                <a:latin typeface="Aptos"/>
              </a:defRPr>
            </a:pPr>
            <a:r>
              <a:t>Brandstof / CO₂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57600" y="1691640"/>
            <a:ext cx="3657600" cy="3977639"/>
          </a:xfrm>
          <a:prstGeom prst="roundRect">
            <a:avLst/>
          </a:prstGeom>
          <a:solidFill>
            <a:srgbClr val="1F26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977639" y="1993392"/>
            <a:ext cx="30175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CARTRACKER CONTROL LAYER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160520" y="2542032"/>
            <a:ext cx="2651760" cy="384048"/>
          </a:xfrm>
          <a:prstGeom prst="roundRect">
            <a:avLst/>
          </a:prstGeom>
          <a:solidFill>
            <a:srgbClr val="3A4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233672" y="2638044"/>
            <a:ext cx="250545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Modules AAN / UIT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60520" y="2980944"/>
            <a:ext cx="2651760" cy="384048"/>
          </a:xfrm>
          <a:prstGeom prst="roundRect">
            <a:avLst/>
          </a:prstGeom>
          <a:solidFill>
            <a:srgbClr val="3A4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233672" y="3076956"/>
            <a:ext cx="250545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Zakelijk / privé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160520" y="3419856"/>
            <a:ext cx="2651760" cy="384048"/>
          </a:xfrm>
          <a:prstGeom prst="roundRect">
            <a:avLst/>
          </a:prstGeom>
          <a:solidFill>
            <a:srgbClr val="3A4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233672" y="3515868"/>
            <a:ext cx="250545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Rollen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160520" y="3858768"/>
            <a:ext cx="2651760" cy="384048"/>
          </a:xfrm>
          <a:prstGeom prst="roundRect">
            <a:avLst/>
          </a:prstGeom>
          <a:solidFill>
            <a:srgbClr val="3A4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233672" y="3954780"/>
            <a:ext cx="250545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Rechten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160520" y="4297679"/>
            <a:ext cx="2651760" cy="384048"/>
          </a:xfrm>
          <a:prstGeom prst="roundRect">
            <a:avLst/>
          </a:prstGeom>
          <a:solidFill>
            <a:srgbClr val="3A4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233672" y="4393692"/>
            <a:ext cx="250545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Berijdersidentificatie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60520" y="4736592"/>
            <a:ext cx="2651760" cy="384048"/>
          </a:xfrm>
          <a:prstGeom prst="roundRect">
            <a:avLst/>
          </a:prstGeom>
          <a:solidFill>
            <a:srgbClr val="3A4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233672" y="4832604"/>
            <a:ext cx="2505456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Aptos"/>
              </a:defRPr>
            </a:pPr>
            <a:r>
              <a:t>Privacy-by-design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2971800" y="3611880"/>
            <a:ext cx="594360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7360920" y="3611880"/>
            <a:ext cx="594359" cy="0"/>
          </a:xfrm>
          <a:prstGeom prst="line">
            <a:avLst/>
          </a:prstGeom>
          <a:ln w="25400">
            <a:solidFill>
              <a:srgbClr val="F36B2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229600" y="1645920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626D76"/>
                </a:solidFill>
                <a:latin typeface="Aptos"/>
              </a:defRPr>
            </a:pPr>
            <a:r>
              <a:t>ALLEEN RELEVANTE TOEGANG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29600" y="2057400"/>
            <a:ext cx="3063240" cy="713232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394192" y="22585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558784" y="2221992"/>
            <a:ext cx="2560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Fleetmanager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30768" y="2715768"/>
            <a:ext cx="2660904" cy="-640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wagenparkinformatie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29600" y="2898648"/>
            <a:ext cx="3063240" cy="713232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8394192" y="3099816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558784" y="3063240"/>
            <a:ext cx="2560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Berijder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430768" y="3557015"/>
            <a:ext cx="2660904" cy="-640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eigen ritten &amp; app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29600" y="3739896"/>
            <a:ext cx="3063240" cy="713232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394192" y="3941063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558784" y="3904487"/>
            <a:ext cx="2560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Administratie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430768" y="4398264"/>
            <a:ext cx="2660904" cy="-640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relevante administratie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229600" y="4581144"/>
            <a:ext cx="3063240" cy="713232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8394192" y="4782312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558784" y="4745736"/>
            <a:ext cx="25603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Management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430768" y="5239512"/>
            <a:ext cx="2660904" cy="-640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relevante rapportage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BERIJDERSPRIVACY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Zakelijk als het moet. Privé als het kan.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9164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1">
                <a:solidFill>
                  <a:srgbClr val="1F262C"/>
                </a:solidFill>
                <a:latin typeface="Aptos"/>
              </a:defRPr>
            </a:pPr>
            <a:r>
              <a:t>De berijder hoeft niet de prijs te betalen voor beter wagenparkbeheer.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2468880"/>
            <a:ext cx="3520440" cy="1874519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58952" y="26700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23544" y="2633472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Zakelijk / privé scheiden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" y="3127248"/>
            <a:ext cx="3118104" cy="10972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Ritten kunnen als zakelijk of privé worden behandeld. De inrichting bepaalt hoe privé-informatie wordt afgeschermd en wie welke gegevens mag bekijken.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34256" y="2468880"/>
            <a:ext cx="3520440" cy="1874519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98848" y="26700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63440" y="2633472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Eigen grip via de app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35424" y="3127248"/>
            <a:ext cx="3118104" cy="10972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De optionele berijders-app geeft chauffeurs toegang tot hun eigen ritten en relevante functies, zoals zakelijk/privé en parkeren.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74152" y="2468880"/>
            <a:ext cx="3520440" cy="1874519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38744" y="267004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03336" y="2633472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Transparante afspraken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127248"/>
            <a:ext cx="3118104" cy="10972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Leg vooraf vast waarom Cartracker wordt gebruikt, welke modules actief zijn, wie toegang heeft en hoe medewerkers worden geïnformeerd.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4892040"/>
            <a:ext cx="1097280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600" b="1">
                <a:solidFill>
                  <a:srgbClr val="F36B21"/>
                </a:solidFill>
                <a:latin typeface="Aptos"/>
              </a:defRPr>
            </a:pPr>
            <a:r>
              <a:t>Privacy is dus niet alleen techniek. Het is techniek + inrichting + duidelijke afspraken.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MODULAIR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Niet nodig? Dan zet je het uit.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1600200"/>
            <a:ext cx="109728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600" b="1">
                <a:solidFill>
                  <a:srgbClr val="1F262C"/>
                </a:solidFill>
                <a:latin typeface="Aptos"/>
              </a:defRPr>
            </a:pPr>
            <a:r>
              <a:t>Cartracker is geen vast pakket dat iedereen op dezelfde manier moet gebruiken.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331720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Automatische ritregistratie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20640" y="2304288"/>
            <a:ext cx="713232" cy="310896"/>
          </a:xfrm>
          <a:prstGeom prst="roundRect">
            <a:avLst/>
          </a:prstGeom>
          <a:solidFill>
            <a:srgbClr val="2AA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605272" y="2340863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63640" y="2331720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Live track &amp; trace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607040" y="2304288"/>
            <a:ext cx="713232" cy="310896"/>
          </a:xfrm>
          <a:prstGeom prst="roundRect">
            <a:avLst/>
          </a:prstGeom>
          <a:solidFill>
            <a:srgbClr val="2AA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091672" y="2340863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3081527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Berijders-app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120640" y="3054096"/>
            <a:ext cx="713232" cy="310896"/>
          </a:xfrm>
          <a:prstGeom prst="roundRect">
            <a:avLst/>
          </a:prstGeom>
          <a:solidFill>
            <a:srgbClr val="D2D6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5330952" y="3090671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63640" y="3081527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Parkeren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607040" y="3054096"/>
            <a:ext cx="713232" cy="310896"/>
          </a:xfrm>
          <a:prstGeom prst="roundRect">
            <a:avLst/>
          </a:prstGeom>
          <a:solidFill>
            <a:srgbClr val="D2D6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10817352" y="3090671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831335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Carsharing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20640" y="3803903"/>
            <a:ext cx="713232" cy="310896"/>
          </a:xfrm>
          <a:prstGeom prst="roundRect">
            <a:avLst/>
          </a:prstGeom>
          <a:solidFill>
            <a:srgbClr val="D2D6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5330952" y="3840479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263640" y="3831335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Berijdersidentificatie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607040" y="3803903"/>
            <a:ext cx="713232" cy="310896"/>
          </a:xfrm>
          <a:prstGeom prst="roundRect">
            <a:avLst/>
          </a:prstGeom>
          <a:solidFill>
            <a:srgbClr val="D2D6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0817352" y="3840479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7240" y="4581144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Rijgedrag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120640" y="4553712"/>
            <a:ext cx="713232" cy="310896"/>
          </a:xfrm>
          <a:prstGeom prst="roundRect">
            <a:avLst/>
          </a:prstGeom>
          <a:solidFill>
            <a:srgbClr val="D2D6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330952" y="4590288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263640" y="4581144"/>
            <a:ext cx="4297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1F262C"/>
                </a:solidFill>
                <a:latin typeface="Aptos"/>
              </a:defRPr>
            </a:pPr>
            <a:r>
              <a:t>AIMY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607040" y="4553712"/>
            <a:ext cx="713232" cy="310896"/>
          </a:xfrm>
          <a:prstGeom prst="roundRect">
            <a:avLst/>
          </a:prstGeom>
          <a:solidFill>
            <a:srgbClr val="D2D6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10817352" y="4590288"/>
            <a:ext cx="228600" cy="228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5486400"/>
            <a:ext cx="107899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600" b="1">
                <a:solidFill>
                  <a:srgbClr val="F36B21"/>
                </a:solidFill>
                <a:latin typeface="Aptos"/>
              </a:defRPr>
            </a:pPr>
            <a:r>
              <a:t>Alle beschikbare modules zijn inbegrepen — nu én in de toekomst.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897880"/>
            <a:ext cx="10789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0">
                <a:solidFill>
                  <a:srgbClr val="626D76"/>
                </a:solidFill>
                <a:latin typeface="Aptos"/>
              </a:defRPr>
            </a:pPr>
            <a:r>
              <a:t>Geen extra modulekosten. Ontdek, leer en activeer alleen wat waarde toevoegt.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ROLLEN &amp; RECHTEN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Wie ziet wat? Dat richt je bewust 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965960"/>
            <a:ext cx="2606040" cy="205740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50392" y="21671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14983" y="2130552"/>
            <a:ext cx="2103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Berijder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624328"/>
            <a:ext cx="220370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Eigen ritten, appfuncties en relevante voertuiginformatie.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02152" y="1965960"/>
            <a:ext cx="2606040" cy="205740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666744" y="21671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31336" y="2130552"/>
            <a:ext cx="2103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Fleetmanager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2624328"/>
            <a:ext cx="220370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Operationele wagenparkinformatie die nodig is voor beheer.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18504" y="1965960"/>
            <a:ext cx="2606040" cy="205740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83096" y="21671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47688" y="2130552"/>
            <a:ext cx="2103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Administratie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9672" y="2624328"/>
            <a:ext cx="220370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Administratieve informatie voor de afgesproken processen.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34856" y="1965960"/>
            <a:ext cx="2606040" cy="205740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299448" y="21671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64040" y="2130552"/>
            <a:ext cx="2103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Management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36024" y="2624328"/>
            <a:ext cx="2203704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Rapportages en KPI’s passend bij de rol en het doel.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526280"/>
            <a:ext cx="1078992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600" b="1">
                <a:solidFill>
                  <a:srgbClr val="1F262C"/>
                </a:solidFill>
                <a:latin typeface="Aptos"/>
              </a:defRPr>
            </a:pPr>
            <a:r>
              <a:t>Het uitgangspunt: geef niet méér toegang omdat het technisch kan. Geef toegang omdat het voor de rol nodig is.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534924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36B21"/>
                </a:solidFill>
                <a:latin typeface="Aptos"/>
              </a:defRPr>
            </a:pPr>
            <a:r>
              <a:t>De concrete autorisaties worden door de organisatie vastgesteld.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828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1F262C"/>
                </a:solidFill>
                <a:latin typeface="Aptos"/>
              </a:defRPr>
            </a:pPr>
            <a:r>
              <a:t>Cartracker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836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800" b="1">
                <a:solidFill>
                  <a:srgbClr val="F36B21"/>
                </a:solidFill>
                <a:latin typeface="Aptos"/>
              </a:defRPr>
            </a:pPr>
            <a:r>
              <a:t>VOOR MEDEWERKERS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932688"/>
            <a:ext cx="1106424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1F262C"/>
                </a:solidFill>
                <a:latin typeface="Aptos"/>
              </a:defRPr>
            </a:pPr>
            <a:r>
              <a:t>Wat merkt de berijder ervan?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01400" y="256032"/>
            <a:ext cx="4114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defRPr sz="800" b="0">
                <a:solidFill>
                  <a:srgbClr val="B4B9BE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737360"/>
            <a:ext cx="3520440" cy="155448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04671" y="19385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9264" y="1901952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Minder handwerk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2395728"/>
            <a:ext cx="3118104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Geen rittenlijstjes of kilometerstanden achteraf reconstrueren. De registratie gebeurt automatisch.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737360"/>
            <a:ext cx="3520440" cy="155448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07992" y="19385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72584" y="1901952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Eigen inzicht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2395728"/>
            <a:ext cx="3118104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Afhankelijk van de inrichting: eigen ritten bekijken, zakelijk/privé beheren en relevante voertuigdata zien.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46720" y="1737360"/>
            <a:ext cx="3520440" cy="155448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211312" y="193852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75904" y="1901952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Parkeren vanuit dezelfde app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2395728"/>
            <a:ext cx="3118104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Wanneer geactiveerd kan een berijder parkeersessies starten en stoppen vanuit de Cartracker-app.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514600" y="3657600"/>
            <a:ext cx="3520440" cy="1554480"/>
          </a:xfrm>
          <a:prstGeom prst="roundRect">
            <a:avLst/>
          </a:prstGeom>
          <a:solidFill>
            <a:srgbClr val="F5F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2679192" y="38587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843784" y="3822191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Gedeelde voertuigen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15768" y="4315968"/>
            <a:ext cx="3118104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Met RFID/buzzer kan bij wisselende chauffeurs automatisch de juiste berijder aan een rit worden gekoppeld.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3657600"/>
            <a:ext cx="3520440" cy="1554480"/>
          </a:xfrm>
          <a:prstGeom prst="roundRect">
            <a:avLst/>
          </a:prstGeom>
          <a:solidFill>
            <a:srgbClr val="FFF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382512" y="3858768"/>
            <a:ext cx="54864" cy="384048"/>
          </a:xfrm>
          <a:prstGeom prst="rect">
            <a:avLst/>
          </a:prstGeom>
          <a:solidFill>
            <a:srgbClr val="F36B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47104" y="3822191"/>
            <a:ext cx="30175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1">
                <a:solidFill>
                  <a:srgbClr val="1F262C"/>
                </a:solidFill>
                <a:latin typeface="Aptos"/>
              </a:defRPr>
            </a:pPr>
            <a:r>
              <a:t>Duidelijkheid vooraf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19088" y="4315968"/>
            <a:ext cx="3118104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19" b="0">
                <a:solidFill>
                  <a:srgbClr val="626D76"/>
                </a:solidFill>
                <a:latin typeface="Aptos"/>
              </a:defRPr>
            </a:pPr>
            <a:r>
              <a:t>Medewerkers krijgen informatie over doel, inrichting, privacy en wie toegang heeft tot welke gegevens.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6510528"/>
            <a:ext cx="10972800" cy="201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50" b="0">
                <a:solidFill>
                  <a:srgbClr val="626D76"/>
                </a:solidFill>
                <a:latin typeface="Aptos"/>
              </a:defRPr>
            </a:pPr>
            <a:r>
              <a:t>Privacy-by-design • Modulair • Rollen &amp; rechten • Keurmerk RRS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