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72"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8" r:id="rId41"/>
    <p:sldId id="297" r:id="rId4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7" d="100"/>
          <a:sy n="107" d="100"/>
        </p:scale>
        <p:origin x="6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4356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3272B"/>
        </a:solidFill>
        <a:effectLst/>
      </p:bgPr>
    </p:bg>
    <p:spTree>
      <p:nvGrpSpPr>
        <p:cNvPr id="1" name=""/>
        <p:cNvGrpSpPr/>
        <p:nvPr/>
      </p:nvGrpSpPr>
      <p:grpSpPr>
        <a:xfrm>
          <a:off x="0" y="0"/>
          <a:ext cx="0" cy="0"/>
          <a:chOff x="0" y="0"/>
          <a:chExt cx="0" cy="0"/>
        </a:xfrm>
      </p:grpSpPr>
      <p:pic>
        <p:nvPicPr>
          <p:cNvPr id="2" name="Image 0" descr="/mnt/project/bg_title.jpeg"/>
          <p:cNvPicPr>
            <a:picLocks noChangeAspect="1"/>
          </p:cNvPicPr>
          <p:nvPr/>
        </p:nvPicPr>
        <p:blipFill>
          <a:blip r:embed="rId3"/>
          <a:stretch>
            <a:fillRect/>
          </a:stretch>
        </p:blipFill>
        <p:spPr>
          <a:xfrm>
            <a:off x="0" y="0"/>
            <a:ext cx="12188952" cy="6858000"/>
          </a:xfrm>
          <a:prstGeom prst="rect">
            <a:avLst/>
          </a:prstGeom>
        </p:spPr>
      </p:pic>
      <p:sp>
        <p:nvSpPr>
          <p:cNvPr id="3" name="Shape 0"/>
          <p:cNvSpPr/>
          <p:nvPr/>
        </p:nvSpPr>
        <p:spPr>
          <a:xfrm>
            <a:off x="0" y="0"/>
            <a:ext cx="12188952" cy="6858000"/>
          </a:xfrm>
          <a:prstGeom prst="rect">
            <a:avLst/>
          </a:prstGeom>
          <a:solidFill>
            <a:srgbClr val="23272B">
              <a:alpha val="72000"/>
            </a:srgbClr>
          </a:solidFill>
          <a:ln/>
        </p:spPr>
        <p:txBody>
          <a:bodyPr/>
          <a:lstStyle/>
          <a:p>
            <a:endParaRPr lang="en-US"/>
          </a:p>
        </p:txBody>
      </p:sp>
      <p:sp>
        <p:nvSpPr>
          <p:cNvPr id="5" name="Text 1"/>
          <p:cNvSpPr txBox="1"/>
          <p:nvPr/>
        </p:nvSpPr>
        <p:spPr>
          <a:xfrm>
            <a:off x="548640" y="2514600"/>
            <a:ext cx="8229600" cy="274320"/>
          </a:xfrm>
          <a:prstGeom prst="rect">
            <a:avLst/>
          </a:prstGeom>
          <a:noFill/>
          <a:ln/>
        </p:spPr>
        <p:txBody>
          <a:bodyPr wrap="square" rtlCol="0" anchor="ctr"/>
          <a:lstStyle/>
          <a:p>
            <a:pPr marL="0" indent="0">
              <a:buNone/>
            </a:pPr>
            <a:r>
              <a:rPr lang="en-US" sz="1100" b="1" kern="0" spc="200" dirty="0">
                <a:solidFill>
                  <a:srgbClr val="D7E3EC"/>
                </a:solidFill>
                <a:latin typeface="Calibri" pitchFamily="34" charset="0"/>
                <a:ea typeface="Calibri" pitchFamily="34" charset="-122"/>
                <a:cs typeface="Calibri" pitchFamily="34" charset="-120"/>
              </a:rPr>
              <a:t>QUALITY OF EARNINGS REPORT</a:t>
            </a:r>
            <a:endParaRPr lang="en-US" sz="1100" dirty="0"/>
          </a:p>
        </p:txBody>
      </p:sp>
      <p:sp>
        <p:nvSpPr>
          <p:cNvPr id="6" name="Text 2"/>
          <p:cNvSpPr txBox="1"/>
          <p:nvPr/>
        </p:nvSpPr>
        <p:spPr>
          <a:xfrm>
            <a:off x="548640" y="2834640"/>
            <a:ext cx="9144000" cy="822960"/>
          </a:xfrm>
          <a:prstGeom prst="rect">
            <a:avLst/>
          </a:prstGeom>
          <a:noFill/>
          <a:ln/>
        </p:spPr>
        <p:txBody>
          <a:bodyPr wrap="square" rtlCol="0" anchor="ctr"/>
          <a:lstStyle/>
          <a:p>
            <a:pPr marL="0" indent="0">
              <a:buNone/>
            </a:pPr>
            <a:r>
              <a:rPr lang="en-US" sz="3800" dirty="0">
                <a:solidFill>
                  <a:srgbClr val="FFFFFF"/>
                </a:solidFill>
                <a:latin typeface="Georgia" pitchFamily="34" charset="0"/>
                <a:ea typeface="Georgia" pitchFamily="34" charset="-122"/>
                <a:cs typeface="Georgia" pitchFamily="34" charset="-120"/>
              </a:rPr>
              <a:t>Example Company</a:t>
            </a:r>
            <a:endParaRPr lang="en-US" sz="3800" dirty="0"/>
          </a:p>
        </p:txBody>
      </p:sp>
      <p:sp>
        <p:nvSpPr>
          <p:cNvPr id="7" name="Shape 3"/>
          <p:cNvSpPr/>
          <p:nvPr/>
        </p:nvSpPr>
        <p:spPr>
          <a:xfrm>
            <a:off x="548640" y="3611880"/>
            <a:ext cx="457200" cy="36576"/>
          </a:xfrm>
          <a:prstGeom prst="rect">
            <a:avLst/>
          </a:prstGeom>
          <a:solidFill>
            <a:srgbClr val="D7E3EC"/>
          </a:solidFill>
          <a:ln/>
        </p:spPr>
        <p:txBody>
          <a:bodyPr/>
          <a:lstStyle/>
          <a:p>
            <a:endParaRPr lang="en-US"/>
          </a:p>
        </p:txBody>
      </p:sp>
      <p:sp>
        <p:nvSpPr>
          <p:cNvPr id="8" name="Text 4"/>
          <p:cNvSpPr txBox="1"/>
          <p:nvPr/>
        </p:nvSpPr>
        <p:spPr>
          <a:xfrm>
            <a:off x="548640" y="3794760"/>
            <a:ext cx="5486400" cy="320040"/>
          </a:xfrm>
          <a:prstGeom prst="rect">
            <a:avLst/>
          </a:prstGeom>
          <a:noFill/>
          <a:ln/>
        </p:spPr>
        <p:txBody>
          <a:bodyPr wrap="square" rtlCol="0" anchor="ctr"/>
          <a:lstStyle/>
          <a:p>
            <a:pPr marL="0" indent="0">
              <a:buNone/>
            </a:pPr>
            <a:r>
              <a:rPr lang="en-US" sz="1400" dirty="0">
                <a:solidFill>
                  <a:srgbClr val="D6D9DB"/>
                </a:solidFill>
                <a:latin typeface="Calibri" pitchFamily="34" charset="0"/>
                <a:ea typeface="Calibri" pitchFamily="34" charset="-122"/>
                <a:cs typeface="Calibri" pitchFamily="34" charset="-120"/>
              </a:rPr>
              <a:t>Prepared for Client Name</a:t>
            </a:r>
            <a:endParaRPr lang="en-US" sz="1400" dirty="0"/>
          </a:p>
        </p:txBody>
      </p:sp>
      <p:sp>
        <p:nvSpPr>
          <p:cNvPr id="9" name="Text 5"/>
          <p:cNvSpPr txBox="1"/>
          <p:nvPr/>
        </p:nvSpPr>
        <p:spPr>
          <a:xfrm>
            <a:off x="548640" y="4114800"/>
            <a:ext cx="5486400" cy="274320"/>
          </a:xfrm>
          <a:prstGeom prst="rect">
            <a:avLst/>
          </a:prstGeom>
          <a:noFill/>
          <a:ln/>
        </p:spPr>
        <p:txBody>
          <a:bodyPr wrap="square" rtlCol="0" anchor="ctr"/>
          <a:lstStyle/>
          <a:p>
            <a:pPr marL="0" indent="0">
              <a:buNone/>
            </a:pPr>
            <a:r>
              <a:rPr lang="en-US" sz="1100" dirty="0">
                <a:solidFill>
                  <a:srgbClr val="D6D9DB"/>
                </a:solidFill>
                <a:latin typeface="Calibri" pitchFamily="34" charset="0"/>
                <a:ea typeface="Calibri" pitchFamily="34" charset="-122"/>
                <a:cs typeface="Calibri" pitchFamily="34" charset="-120"/>
              </a:rPr>
              <a:t>Period ending July 31, 2026</a:t>
            </a:r>
            <a:endParaRPr lang="en-US" sz="1100" dirty="0"/>
          </a:p>
        </p:txBody>
      </p:sp>
      <p:sp>
        <p:nvSpPr>
          <p:cNvPr id="10" name="Text 6"/>
          <p:cNvSpPr txBox="1"/>
          <p:nvPr/>
        </p:nvSpPr>
        <p:spPr>
          <a:xfrm>
            <a:off x="548640" y="6263640"/>
            <a:ext cx="5486400" cy="274320"/>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Tonnesen Accounting Services</a:t>
            </a:r>
            <a:endParaRPr lang="en-US" sz="1000" dirty="0"/>
          </a:p>
        </p:txBody>
      </p:sp>
      <p:sp>
        <p:nvSpPr>
          <p:cNvPr id="11" name="Text 7"/>
          <p:cNvSpPr txBox="1"/>
          <p:nvPr/>
        </p:nvSpPr>
        <p:spPr>
          <a:xfrm>
            <a:off x="8503920" y="6263640"/>
            <a:ext cx="3108960" cy="274320"/>
          </a:xfrm>
          <a:prstGeom prst="rect">
            <a:avLst/>
          </a:prstGeom>
          <a:noFill/>
          <a:ln/>
        </p:spPr>
        <p:txBody>
          <a:bodyPr wrap="square" rtlCol="0" anchor="ctr"/>
          <a:lstStyle/>
          <a:p>
            <a:pPr marL="0" indent="0" algn="r">
              <a:buNone/>
            </a:pPr>
            <a:r>
              <a:rPr lang="en-US" sz="900" i="1" dirty="0">
                <a:solidFill>
                  <a:srgbClr val="D6D9DB"/>
                </a:solidFill>
                <a:latin typeface="Calibri" pitchFamily="34" charset="0"/>
                <a:ea typeface="Calibri" pitchFamily="34" charset="-122"/>
                <a:cs typeface="Calibri" pitchFamily="34" charset="-120"/>
              </a:rPr>
              <a:t>Strictly private and confidential</a:t>
            </a:r>
            <a:endParaRPr lang="en-US" sz="900" dirty="0"/>
          </a:p>
        </p:txBody>
      </p:sp>
      <p:pic>
        <p:nvPicPr>
          <p:cNvPr id="13" name="Image 1" descr="/home/claude/deck/assets/logo_white.png">
            <a:extLst>
              <a:ext uri="{FF2B5EF4-FFF2-40B4-BE49-F238E27FC236}">
                <a16:creationId xmlns:a16="http://schemas.microsoft.com/office/drawing/2014/main" id="{0661AC27-8BF6-8EB1-0601-41045A045D4F}"/>
              </a:ext>
            </a:extLst>
          </p:cNvPr>
          <p:cNvPicPr>
            <a:picLocks noChangeAspect="1"/>
          </p:cNvPicPr>
          <p:nvPr/>
        </p:nvPicPr>
        <p:blipFill>
          <a:blip r:embed="rId4"/>
          <a:stretch>
            <a:fillRect/>
          </a:stretch>
        </p:blipFill>
        <p:spPr>
          <a:xfrm>
            <a:off x="502920" y="457200"/>
            <a:ext cx="1617850" cy="4389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457200"/>
            <a:ext cx="7315200" cy="36576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TABLE OF CONTENTS</a:t>
            </a:r>
            <a:endParaRPr lang="en-US" sz="2300" dirty="0"/>
          </a:p>
        </p:txBody>
      </p:sp>
      <p:sp>
        <p:nvSpPr>
          <p:cNvPr id="3" name="Shape 1"/>
          <p:cNvSpPr/>
          <p:nvPr/>
        </p:nvSpPr>
        <p:spPr>
          <a:xfrm>
            <a:off x="365760" y="960120"/>
            <a:ext cx="11430000" cy="0"/>
          </a:xfrm>
          <a:prstGeom prst="line">
            <a:avLst/>
          </a:prstGeom>
          <a:noFill/>
          <a:ln w="15875">
            <a:solidFill>
              <a:srgbClr val="23272B"/>
            </a:solidFill>
            <a:prstDash val="solid"/>
          </a:ln>
        </p:spPr>
        <p:txBody>
          <a:bodyPr/>
          <a:lstStyle/>
          <a:p>
            <a:endParaRPr lang="en-US"/>
          </a:p>
        </p:txBody>
      </p:sp>
      <p:sp>
        <p:nvSpPr>
          <p:cNvPr id="4" name="Text 2"/>
          <p:cNvSpPr txBox="1"/>
          <p:nvPr/>
        </p:nvSpPr>
        <p:spPr>
          <a:xfrm>
            <a:off x="548640" y="1417320"/>
            <a:ext cx="548640" cy="365760"/>
          </a:xfrm>
          <a:prstGeom prst="rect">
            <a:avLst/>
          </a:prstGeom>
          <a:noFill/>
          <a:ln/>
        </p:spPr>
        <p:txBody>
          <a:bodyPr wrap="square" rtlCol="0" anchor="ctr"/>
          <a:lstStyle/>
          <a:p>
            <a:pPr marL="0" indent="0">
              <a:buNone/>
            </a:pPr>
            <a:r>
              <a:rPr lang="en-US" sz="1300" b="1" dirty="0">
                <a:solidFill>
                  <a:srgbClr val="2C4A63"/>
                </a:solidFill>
                <a:latin typeface="Calibri" pitchFamily="34" charset="0"/>
                <a:ea typeface="Calibri" pitchFamily="34" charset="-122"/>
                <a:cs typeface="Calibri" pitchFamily="34" charset="-120"/>
              </a:rPr>
              <a:t>01</a:t>
            </a:r>
            <a:endParaRPr lang="en-US" sz="1300" dirty="0"/>
          </a:p>
        </p:txBody>
      </p:sp>
      <p:sp>
        <p:nvSpPr>
          <p:cNvPr id="5" name="Text 3"/>
          <p:cNvSpPr txBox="1"/>
          <p:nvPr/>
        </p:nvSpPr>
        <p:spPr>
          <a:xfrm>
            <a:off x="1097280" y="1417320"/>
            <a:ext cx="4114800" cy="365760"/>
          </a:xfrm>
          <a:prstGeom prst="rect">
            <a:avLst/>
          </a:prstGeom>
          <a:noFill/>
          <a:ln/>
        </p:spPr>
        <p:txBody>
          <a:bodyPr wrap="square" rtlCol="0" anchor="ctr"/>
          <a:lstStyle/>
          <a:p>
            <a:pPr marL="0" indent="0">
              <a:buNone/>
            </a:pPr>
            <a:r>
              <a:rPr lang="en-US" sz="1300" dirty="0">
                <a:solidFill>
                  <a:srgbClr val="26292C"/>
                </a:solidFill>
                <a:latin typeface="Calibri" pitchFamily="34" charset="0"/>
                <a:ea typeface="Calibri" pitchFamily="34" charset="-122"/>
                <a:cs typeface="Calibri" pitchFamily="34" charset="-120"/>
              </a:rPr>
              <a:t>About Tonnesen Accounting Services</a:t>
            </a:r>
            <a:endParaRPr lang="en-US" sz="1300" dirty="0"/>
          </a:p>
        </p:txBody>
      </p:sp>
      <p:sp>
        <p:nvSpPr>
          <p:cNvPr id="6" name="Text 4"/>
          <p:cNvSpPr txBox="1"/>
          <p:nvPr/>
        </p:nvSpPr>
        <p:spPr>
          <a:xfrm>
            <a:off x="548640" y="1984248"/>
            <a:ext cx="548640" cy="365760"/>
          </a:xfrm>
          <a:prstGeom prst="rect">
            <a:avLst/>
          </a:prstGeom>
          <a:noFill/>
          <a:ln/>
        </p:spPr>
        <p:txBody>
          <a:bodyPr wrap="square" rtlCol="0" anchor="ctr"/>
          <a:lstStyle/>
          <a:p>
            <a:pPr marL="0" indent="0">
              <a:buNone/>
            </a:pPr>
            <a:r>
              <a:rPr lang="en-US" sz="1300" b="1" dirty="0">
                <a:solidFill>
                  <a:srgbClr val="2C4A63"/>
                </a:solidFill>
                <a:latin typeface="Calibri" pitchFamily="34" charset="0"/>
                <a:ea typeface="Calibri" pitchFamily="34" charset="-122"/>
                <a:cs typeface="Calibri" pitchFamily="34" charset="-120"/>
              </a:rPr>
              <a:t>02</a:t>
            </a:r>
            <a:endParaRPr lang="en-US" sz="1300" dirty="0"/>
          </a:p>
        </p:txBody>
      </p:sp>
      <p:sp>
        <p:nvSpPr>
          <p:cNvPr id="7" name="Text 5"/>
          <p:cNvSpPr txBox="1"/>
          <p:nvPr/>
        </p:nvSpPr>
        <p:spPr>
          <a:xfrm>
            <a:off x="1097280" y="1984248"/>
            <a:ext cx="4114800" cy="365760"/>
          </a:xfrm>
          <a:prstGeom prst="rect">
            <a:avLst/>
          </a:prstGeom>
          <a:noFill/>
          <a:ln/>
        </p:spPr>
        <p:txBody>
          <a:bodyPr wrap="square" rtlCol="0" anchor="ctr"/>
          <a:lstStyle/>
          <a:p>
            <a:pPr marL="0" indent="0">
              <a:buNone/>
            </a:pPr>
            <a:r>
              <a:rPr lang="en-US" sz="1300" dirty="0">
                <a:solidFill>
                  <a:srgbClr val="26292C"/>
                </a:solidFill>
                <a:latin typeface="Calibri" pitchFamily="34" charset="0"/>
                <a:ea typeface="Calibri" pitchFamily="34" charset="-122"/>
                <a:cs typeface="Calibri" pitchFamily="34" charset="-120"/>
              </a:rPr>
              <a:t>Scope of Engagement</a:t>
            </a:r>
            <a:endParaRPr lang="en-US" sz="1300" dirty="0"/>
          </a:p>
        </p:txBody>
      </p:sp>
      <p:sp>
        <p:nvSpPr>
          <p:cNvPr id="8" name="Text 6"/>
          <p:cNvSpPr txBox="1"/>
          <p:nvPr/>
        </p:nvSpPr>
        <p:spPr>
          <a:xfrm>
            <a:off x="548640" y="2551176"/>
            <a:ext cx="548640" cy="365760"/>
          </a:xfrm>
          <a:prstGeom prst="rect">
            <a:avLst/>
          </a:prstGeom>
          <a:noFill/>
          <a:ln/>
        </p:spPr>
        <p:txBody>
          <a:bodyPr wrap="square" rtlCol="0" anchor="ctr"/>
          <a:lstStyle/>
          <a:p>
            <a:pPr marL="0" indent="0">
              <a:buNone/>
            </a:pPr>
            <a:r>
              <a:rPr lang="en-US" sz="1300" b="1" dirty="0">
                <a:solidFill>
                  <a:srgbClr val="2C4A63"/>
                </a:solidFill>
                <a:latin typeface="Calibri" pitchFamily="34" charset="0"/>
                <a:ea typeface="Calibri" pitchFamily="34" charset="-122"/>
                <a:cs typeface="Calibri" pitchFamily="34" charset="-120"/>
              </a:rPr>
              <a:t>03</a:t>
            </a:r>
            <a:endParaRPr lang="en-US" sz="1300" dirty="0"/>
          </a:p>
        </p:txBody>
      </p:sp>
      <p:sp>
        <p:nvSpPr>
          <p:cNvPr id="9" name="Text 7"/>
          <p:cNvSpPr txBox="1"/>
          <p:nvPr/>
        </p:nvSpPr>
        <p:spPr>
          <a:xfrm>
            <a:off x="1097280" y="2551176"/>
            <a:ext cx="4114800" cy="365760"/>
          </a:xfrm>
          <a:prstGeom prst="rect">
            <a:avLst/>
          </a:prstGeom>
          <a:noFill/>
          <a:ln/>
        </p:spPr>
        <p:txBody>
          <a:bodyPr wrap="square" rtlCol="0" anchor="ctr"/>
          <a:lstStyle/>
          <a:p>
            <a:pPr marL="0" indent="0">
              <a:buNone/>
            </a:pPr>
            <a:r>
              <a:rPr lang="en-US" sz="1300" dirty="0">
                <a:solidFill>
                  <a:srgbClr val="26292C"/>
                </a:solidFill>
                <a:latin typeface="Calibri" pitchFamily="34" charset="0"/>
                <a:ea typeface="Calibri" pitchFamily="34" charset="-122"/>
                <a:cs typeface="Calibri" pitchFamily="34" charset="-120"/>
              </a:rPr>
              <a:t>Executive Summary</a:t>
            </a:r>
            <a:endParaRPr lang="en-US" sz="1300" dirty="0"/>
          </a:p>
        </p:txBody>
      </p:sp>
      <p:sp>
        <p:nvSpPr>
          <p:cNvPr id="10" name="Text 8"/>
          <p:cNvSpPr txBox="1"/>
          <p:nvPr/>
        </p:nvSpPr>
        <p:spPr>
          <a:xfrm>
            <a:off x="548640" y="3118104"/>
            <a:ext cx="548640" cy="365760"/>
          </a:xfrm>
          <a:prstGeom prst="rect">
            <a:avLst/>
          </a:prstGeom>
          <a:noFill/>
          <a:ln/>
        </p:spPr>
        <p:txBody>
          <a:bodyPr wrap="square" rtlCol="0" anchor="ctr"/>
          <a:lstStyle/>
          <a:p>
            <a:pPr marL="0" indent="0">
              <a:buNone/>
            </a:pPr>
            <a:r>
              <a:rPr lang="en-US" sz="1300" b="1" dirty="0">
                <a:solidFill>
                  <a:srgbClr val="2C4A63"/>
                </a:solidFill>
                <a:latin typeface="Calibri" pitchFamily="34" charset="0"/>
                <a:ea typeface="Calibri" pitchFamily="34" charset="-122"/>
                <a:cs typeface="Calibri" pitchFamily="34" charset="-120"/>
              </a:rPr>
              <a:t>04</a:t>
            </a:r>
            <a:endParaRPr lang="en-US" sz="1300" dirty="0"/>
          </a:p>
        </p:txBody>
      </p:sp>
      <p:sp>
        <p:nvSpPr>
          <p:cNvPr id="11" name="Text 9"/>
          <p:cNvSpPr txBox="1"/>
          <p:nvPr/>
        </p:nvSpPr>
        <p:spPr>
          <a:xfrm>
            <a:off x="1097280" y="3118104"/>
            <a:ext cx="4114800" cy="365760"/>
          </a:xfrm>
          <a:prstGeom prst="rect">
            <a:avLst/>
          </a:prstGeom>
          <a:noFill/>
          <a:ln/>
        </p:spPr>
        <p:txBody>
          <a:bodyPr wrap="square" rtlCol="0" anchor="ctr"/>
          <a:lstStyle/>
          <a:p>
            <a:pPr marL="0" indent="0">
              <a:buNone/>
            </a:pPr>
            <a:r>
              <a:rPr lang="en-US" sz="1300" dirty="0">
                <a:solidFill>
                  <a:srgbClr val="26292C"/>
                </a:solidFill>
                <a:latin typeface="Calibri" pitchFamily="34" charset="0"/>
                <a:ea typeface="Calibri" pitchFamily="34" charset="-122"/>
                <a:cs typeface="Calibri" pitchFamily="34" charset="-120"/>
              </a:rPr>
              <a:t>Financial Statement Walkthrough</a:t>
            </a:r>
            <a:endParaRPr lang="en-US" sz="1300" dirty="0"/>
          </a:p>
        </p:txBody>
      </p:sp>
      <p:sp>
        <p:nvSpPr>
          <p:cNvPr id="12" name="Text 10"/>
          <p:cNvSpPr txBox="1"/>
          <p:nvPr/>
        </p:nvSpPr>
        <p:spPr>
          <a:xfrm>
            <a:off x="548640" y="3685032"/>
            <a:ext cx="548640" cy="365760"/>
          </a:xfrm>
          <a:prstGeom prst="rect">
            <a:avLst/>
          </a:prstGeom>
          <a:noFill/>
          <a:ln/>
        </p:spPr>
        <p:txBody>
          <a:bodyPr wrap="square" rtlCol="0" anchor="ctr"/>
          <a:lstStyle/>
          <a:p>
            <a:pPr marL="0" indent="0">
              <a:buNone/>
            </a:pPr>
            <a:r>
              <a:rPr lang="en-US" sz="1300" b="1" dirty="0">
                <a:solidFill>
                  <a:srgbClr val="2C4A63"/>
                </a:solidFill>
                <a:latin typeface="Calibri" pitchFamily="34" charset="0"/>
                <a:ea typeface="Calibri" pitchFamily="34" charset="-122"/>
                <a:cs typeface="Calibri" pitchFamily="34" charset="-120"/>
              </a:rPr>
              <a:t>05</a:t>
            </a:r>
            <a:endParaRPr lang="en-US" sz="1300" dirty="0"/>
          </a:p>
        </p:txBody>
      </p:sp>
      <p:sp>
        <p:nvSpPr>
          <p:cNvPr id="13" name="Text 11"/>
          <p:cNvSpPr txBox="1"/>
          <p:nvPr/>
        </p:nvSpPr>
        <p:spPr>
          <a:xfrm>
            <a:off x="1097280" y="3685032"/>
            <a:ext cx="4114800" cy="365760"/>
          </a:xfrm>
          <a:prstGeom prst="rect">
            <a:avLst/>
          </a:prstGeom>
          <a:noFill/>
          <a:ln/>
        </p:spPr>
        <p:txBody>
          <a:bodyPr wrap="square" rtlCol="0" anchor="ctr"/>
          <a:lstStyle/>
          <a:p>
            <a:pPr marL="0" indent="0">
              <a:buNone/>
            </a:pPr>
            <a:r>
              <a:rPr lang="en-US" sz="1300" dirty="0">
                <a:solidFill>
                  <a:srgbClr val="26292C"/>
                </a:solidFill>
                <a:latin typeface="Calibri" pitchFamily="34" charset="0"/>
                <a:ea typeface="Calibri" pitchFamily="34" charset="-122"/>
                <a:cs typeface="Calibri" pitchFamily="34" charset="-120"/>
              </a:rPr>
              <a:t>Reviews and Reconciliations</a:t>
            </a:r>
            <a:endParaRPr lang="en-US" sz="1300" dirty="0"/>
          </a:p>
        </p:txBody>
      </p:sp>
      <p:sp>
        <p:nvSpPr>
          <p:cNvPr id="14" name="Text 12"/>
          <p:cNvSpPr txBox="1"/>
          <p:nvPr/>
        </p:nvSpPr>
        <p:spPr>
          <a:xfrm>
            <a:off x="6217920" y="1417320"/>
            <a:ext cx="548640" cy="365760"/>
          </a:xfrm>
          <a:prstGeom prst="rect">
            <a:avLst/>
          </a:prstGeom>
          <a:noFill/>
          <a:ln/>
        </p:spPr>
        <p:txBody>
          <a:bodyPr wrap="square" rtlCol="0" anchor="ctr"/>
          <a:lstStyle/>
          <a:p>
            <a:pPr marL="0" indent="0">
              <a:buNone/>
            </a:pPr>
            <a:r>
              <a:rPr lang="en-US" sz="1300" b="1" dirty="0">
                <a:solidFill>
                  <a:srgbClr val="2C4A63"/>
                </a:solidFill>
                <a:latin typeface="Calibri" pitchFamily="34" charset="0"/>
                <a:ea typeface="Calibri" pitchFamily="34" charset="-122"/>
                <a:cs typeface="Calibri" pitchFamily="34" charset="-120"/>
              </a:rPr>
              <a:t>06</a:t>
            </a:r>
            <a:endParaRPr lang="en-US" sz="1300" dirty="0"/>
          </a:p>
        </p:txBody>
      </p:sp>
      <p:sp>
        <p:nvSpPr>
          <p:cNvPr id="15" name="Text 13"/>
          <p:cNvSpPr txBox="1"/>
          <p:nvPr/>
        </p:nvSpPr>
        <p:spPr>
          <a:xfrm>
            <a:off x="6766560" y="1417320"/>
            <a:ext cx="4114800" cy="365760"/>
          </a:xfrm>
          <a:prstGeom prst="rect">
            <a:avLst/>
          </a:prstGeom>
          <a:noFill/>
          <a:ln/>
        </p:spPr>
        <p:txBody>
          <a:bodyPr wrap="square" rtlCol="0" anchor="ctr"/>
          <a:lstStyle/>
          <a:p>
            <a:pPr marL="0" indent="0">
              <a:buNone/>
            </a:pPr>
            <a:r>
              <a:rPr lang="en-US" sz="1300" dirty="0">
                <a:solidFill>
                  <a:srgbClr val="26292C"/>
                </a:solidFill>
                <a:latin typeface="Calibri" pitchFamily="34" charset="0"/>
                <a:ea typeface="Calibri" pitchFamily="34" charset="-122"/>
                <a:cs typeface="Calibri" pitchFamily="34" charset="-120"/>
              </a:rPr>
              <a:t>SDE &amp; Adjusted EBITDA Recalculation</a:t>
            </a:r>
            <a:endParaRPr lang="en-US" sz="1300" dirty="0"/>
          </a:p>
        </p:txBody>
      </p:sp>
      <p:sp>
        <p:nvSpPr>
          <p:cNvPr id="16" name="Text 14"/>
          <p:cNvSpPr txBox="1"/>
          <p:nvPr/>
        </p:nvSpPr>
        <p:spPr>
          <a:xfrm>
            <a:off x="6217920" y="1984248"/>
            <a:ext cx="548640" cy="365760"/>
          </a:xfrm>
          <a:prstGeom prst="rect">
            <a:avLst/>
          </a:prstGeom>
          <a:noFill/>
          <a:ln/>
        </p:spPr>
        <p:txBody>
          <a:bodyPr wrap="square" rtlCol="0" anchor="ctr"/>
          <a:lstStyle/>
          <a:p>
            <a:pPr marL="0" indent="0">
              <a:buNone/>
            </a:pPr>
            <a:r>
              <a:rPr lang="en-US" sz="1300" b="1" dirty="0">
                <a:solidFill>
                  <a:srgbClr val="2C4A63"/>
                </a:solidFill>
                <a:latin typeface="Calibri" pitchFamily="34" charset="0"/>
                <a:ea typeface="Calibri" pitchFamily="34" charset="-122"/>
                <a:cs typeface="Calibri" pitchFamily="34" charset="-120"/>
              </a:rPr>
              <a:t>07</a:t>
            </a:r>
            <a:endParaRPr lang="en-US" sz="1300" dirty="0"/>
          </a:p>
        </p:txBody>
      </p:sp>
      <p:sp>
        <p:nvSpPr>
          <p:cNvPr id="17" name="Text 15"/>
          <p:cNvSpPr txBox="1"/>
          <p:nvPr/>
        </p:nvSpPr>
        <p:spPr>
          <a:xfrm>
            <a:off x="6766560" y="1984248"/>
            <a:ext cx="4114800" cy="365760"/>
          </a:xfrm>
          <a:prstGeom prst="rect">
            <a:avLst/>
          </a:prstGeom>
          <a:noFill/>
          <a:ln/>
        </p:spPr>
        <p:txBody>
          <a:bodyPr wrap="square" rtlCol="0" anchor="ctr"/>
          <a:lstStyle/>
          <a:p>
            <a:pPr marL="0" indent="0">
              <a:buNone/>
            </a:pPr>
            <a:r>
              <a:rPr lang="en-US" sz="1300" dirty="0">
                <a:solidFill>
                  <a:srgbClr val="26292C"/>
                </a:solidFill>
                <a:latin typeface="Calibri" pitchFamily="34" charset="0"/>
                <a:ea typeface="Calibri" pitchFamily="34" charset="-122"/>
                <a:cs typeface="Calibri" pitchFamily="34" charset="-120"/>
              </a:rPr>
              <a:t>Opportunities and Risks</a:t>
            </a:r>
            <a:endParaRPr lang="en-US" sz="1300" dirty="0"/>
          </a:p>
        </p:txBody>
      </p:sp>
      <p:sp>
        <p:nvSpPr>
          <p:cNvPr id="18" name="Text 16"/>
          <p:cNvSpPr txBox="1"/>
          <p:nvPr/>
        </p:nvSpPr>
        <p:spPr>
          <a:xfrm>
            <a:off x="6217920" y="2551176"/>
            <a:ext cx="548640" cy="365760"/>
          </a:xfrm>
          <a:prstGeom prst="rect">
            <a:avLst/>
          </a:prstGeom>
          <a:noFill/>
          <a:ln/>
        </p:spPr>
        <p:txBody>
          <a:bodyPr wrap="square" rtlCol="0" anchor="ctr"/>
          <a:lstStyle/>
          <a:p>
            <a:pPr marL="0" indent="0">
              <a:buNone/>
            </a:pPr>
            <a:r>
              <a:rPr lang="en-US" sz="1300" b="1" dirty="0">
                <a:solidFill>
                  <a:srgbClr val="2C4A63"/>
                </a:solidFill>
                <a:latin typeface="Calibri" pitchFamily="34" charset="0"/>
                <a:ea typeface="Calibri" pitchFamily="34" charset="-122"/>
                <a:cs typeface="Calibri" pitchFamily="34" charset="-120"/>
              </a:rPr>
              <a:t>08</a:t>
            </a:r>
            <a:endParaRPr lang="en-US" sz="1300" dirty="0"/>
          </a:p>
        </p:txBody>
      </p:sp>
      <p:sp>
        <p:nvSpPr>
          <p:cNvPr id="19" name="Text 17"/>
          <p:cNvSpPr txBox="1"/>
          <p:nvPr/>
        </p:nvSpPr>
        <p:spPr>
          <a:xfrm>
            <a:off x="6766560" y="2551176"/>
            <a:ext cx="4114800" cy="365760"/>
          </a:xfrm>
          <a:prstGeom prst="rect">
            <a:avLst/>
          </a:prstGeom>
          <a:noFill/>
          <a:ln/>
        </p:spPr>
        <p:txBody>
          <a:bodyPr wrap="square" rtlCol="0" anchor="ctr"/>
          <a:lstStyle/>
          <a:p>
            <a:pPr marL="0" indent="0">
              <a:buNone/>
            </a:pPr>
            <a:r>
              <a:rPr lang="en-US" sz="1300" dirty="0">
                <a:solidFill>
                  <a:srgbClr val="26292C"/>
                </a:solidFill>
                <a:latin typeface="Calibri" pitchFamily="34" charset="0"/>
                <a:ea typeface="Calibri" pitchFamily="34" charset="-122"/>
                <a:cs typeface="Calibri" pitchFamily="34" charset="-120"/>
              </a:rPr>
              <a:t>Disclosures</a:t>
            </a:r>
            <a:endParaRPr lang="en-US" sz="1300" dirty="0"/>
          </a:p>
        </p:txBody>
      </p:sp>
      <p:pic>
        <p:nvPicPr>
          <p:cNvPr id="20"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21" name="Text 18"/>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22" name="Text 19"/>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2</a:t>
            </a:r>
            <a:endParaRPr lang="en-US" sz="950" dirty="0"/>
          </a:p>
        </p:txBody>
      </p:sp>
      <p:sp>
        <p:nvSpPr>
          <p:cNvPr id="23" name="Shape 20"/>
          <p:cNvSpPr/>
          <p:nvPr/>
        </p:nvSpPr>
        <p:spPr>
          <a:xfrm>
            <a:off x="365760" y="6428232"/>
            <a:ext cx="11430000" cy="0"/>
          </a:xfrm>
          <a:prstGeom prst="line">
            <a:avLst/>
          </a:prstGeom>
          <a:noFill/>
          <a:ln w="6350">
            <a:solidFill>
              <a:srgbClr val="D6D9DB"/>
            </a:solidFill>
            <a:prstDash val="solid"/>
          </a:ln>
        </p:spPr>
        <p:txBody>
          <a:bodyPr/>
          <a:lstStyle/>
          <a:p>
            <a:endParaRPr lang="en-US"/>
          </a:p>
        </p:txBody>
      </p:sp>
      <p:sp>
        <p:nvSpPr>
          <p:cNvPr id="24" name="Page 01"/>
          <p:cNvSpPr txBox="1"/>
          <p:nvPr/>
        </p:nvSpPr>
        <p:spPr>
          <a:xfrm>
            <a:off x="5212080" y="1417320"/>
            <a:ext cx="548640" cy="365760"/>
          </a:xfrm>
          <a:prstGeom prst="rect">
            <a:avLst/>
          </a:prstGeom>
          <a:noFill/>
          <a:ln/>
        </p:spPr>
        <p:txBody>
          <a:bodyPr wrap="square" rtlCol="0" anchor="ctr"/>
          <a:lstStyle/>
          <a:p>
            <a:pPr marL="0" indent="0" algn="r">
              <a:buNone/>
            </a:pPr>
            <a:r>
              <a:rPr lang="en-US" sz="1300" dirty="0">
                <a:solidFill>
                  <a:srgbClr val="6B6F73"/>
                </a:solidFill>
                <a:latin typeface="Calibri" pitchFamily="34" charset="0"/>
                <a:ea typeface="Calibri" pitchFamily="34" charset="-122"/>
                <a:cs typeface="Calibri" pitchFamily="34" charset="-120"/>
              </a:rPr>
              <a:t>3</a:t>
            </a:r>
          </a:p>
        </p:txBody>
      </p:sp>
      <p:sp>
        <p:nvSpPr>
          <p:cNvPr id="25" name="Page 02"/>
          <p:cNvSpPr txBox="1"/>
          <p:nvPr/>
        </p:nvSpPr>
        <p:spPr>
          <a:xfrm>
            <a:off x="5212080" y="1984248"/>
            <a:ext cx="548640" cy="365760"/>
          </a:xfrm>
          <a:prstGeom prst="rect">
            <a:avLst/>
          </a:prstGeom>
          <a:noFill/>
          <a:ln/>
        </p:spPr>
        <p:txBody>
          <a:bodyPr wrap="square" rtlCol="0" anchor="ctr"/>
          <a:lstStyle/>
          <a:p>
            <a:pPr marL="0" indent="0" algn="r">
              <a:buNone/>
            </a:pPr>
            <a:r>
              <a:rPr lang="en-US" sz="1300" dirty="0">
                <a:solidFill>
                  <a:srgbClr val="6B6F73"/>
                </a:solidFill>
                <a:latin typeface="Calibri" pitchFamily="34" charset="0"/>
                <a:ea typeface="Calibri" pitchFamily="34" charset="-122"/>
                <a:cs typeface="Calibri" pitchFamily="34" charset="-120"/>
              </a:rPr>
              <a:t>4</a:t>
            </a:r>
          </a:p>
        </p:txBody>
      </p:sp>
      <p:sp>
        <p:nvSpPr>
          <p:cNvPr id="26" name="Page 03"/>
          <p:cNvSpPr txBox="1"/>
          <p:nvPr/>
        </p:nvSpPr>
        <p:spPr>
          <a:xfrm>
            <a:off x="5212080" y="2551176"/>
            <a:ext cx="548640" cy="365760"/>
          </a:xfrm>
          <a:prstGeom prst="rect">
            <a:avLst/>
          </a:prstGeom>
          <a:noFill/>
          <a:ln/>
        </p:spPr>
        <p:txBody>
          <a:bodyPr wrap="square" rtlCol="0" anchor="ctr"/>
          <a:lstStyle/>
          <a:p>
            <a:pPr marL="0" indent="0" algn="r">
              <a:buNone/>
            </a:pPr>
            <a:r>
              <a:rPr lang="en-US" sz="1300" dirty="0">
                <a:solidFill>
                  <a:srgbClr val="6B6F73"/>
                </a:solidFill>
                <a:latin typeface="Calibri" pitchFamily="34" charset="0"/>
                <a:ea typeface="Calibri" pitchFamily="34" charset="-122"/>
                <a:cs typeface="Calibri" pitchFamily="34" charset="-120"/>
              </a:rPr>
              <a:t>5</a:t>
            </a:r>
          </a:p>
        </p:txBody>
      </p:sp>
      <p:sp>
        <p:nvSpPr>
          <p:cNvPr id="27" name="Page 04"/>
          <p:cNvSpPr txBox="1"/>
          <p:nvPr/>
        </p:nvSpPr>
        <p:spPr>
          <a:xfrm>
            <a:off x="5212080" y="3118104"/>
            <a:ext cx="548640" cy="365760"/>
          </a:xfrm>
          <a:prstGeom prst="rect">
            <a:avLst/>
          </a:prstGeom>
          <a:noFill/>
          <a:ln/>
        </p:spPr>
        <p:txBody>
          <a:bodyPr wrap="square" rtlCol="0" anchor="ctr"/>
          <a:lstStyle/>
          <a:p>
            <a:pPr marL="0" indent="0" algn="r">
              <a:buNone/>
            </a:pPr>
            <a:r>
              <a:rPr lang="en-US" sz="1300" dirty="0">
                <a:solidFill>
                  <a:srgbClr val="6B6F73"/>
                </a:solidFill>
                <a:latin typeface="Calibri" pitchFamily="34" charset="0"/>
                <a:ea typeface="Calibri" pitchFamily="34" charset="-122"/>
                <a:cs typeface="Calibri" pitchFamily="34" charset="-120"/>
              </a:rPr>
              <a:t>9</a:t>
            </a:r>
          </a:p>
        </p:txBody>
      </p:sp>
      <p:sp>
        <p:nvSpPr>
          <p:cNvPr id="28" name="Page 05"/>
          <p:cNvSpPr txBox="1"/>
          <p:nvPr/>
        </p:nvSpPr>
        <p:spPr>
          <a:xfrm>
            <a:off x="5212080" y="3685032"/>
            <a:ext cx="548640" cy="365760"/>
          </a:xfrm>
          <a:prstGeom prst="rect">
            <a:avLst/>
          </a:prstGeom>
          <a:noFill/>
          <a:ln/>
        </p:spPr>
        <p:txBody>
          <a:bodyPr wrap="square" rtlCol="0" anchor="ctr"/>
          <a:lstStyle/>
          <a:p>
            <a:pPr marL="0" indent="0" algn="r">
              <a:buNone/>
            </a:pPr>
            <a:r>
              <a:rPr lang="en-US" sz="1300" dirty="0">
                <a:solidFill>
                  <a:srgbClr val="6B6F73"/>
                </a:solidFill>
                <a:latin typeface="Calibri" pitchFamily="34" charset="0"/>
                <a:ea typeface="Calibri" pitchFamily="34" charset="-122"/>
                <a:cs typeface="Calibri" pitchFamily="34" charset="-120"/>
              </a:rPr>
              <a:t>17</a:t>
            </a:r>
          </a:p>
        </p:txBody>
      </p:sp>
      <p:sp>
        <p:nvSpPr>
          <p:cNvPr id="29" name="Page 06"/>
          <p:cNvSpPr txBox="1"/>
          <p:nvPr/>
        </p:nvSpPr>
        <p:spPr>
          <a:xfrm>
            <a:off x="10881360" y="1417320"/>
            <a:ext cx="548640" cy="365760"/>
          </a:xfrm>
          <a:prstGeom prst="rect">
            <a:avLst/>
          </a:prstGeom>
          <a:noFill/>
          <a:ln/>
        </p:spPr>
        <p:txBody>
          <a:bodyPr wrap="square" rtlCol="0" anchor="ctr"/>
          <a:lstStyle/>
          <a:p>
            <a:pPr marL="0" indent="0" algn="r">
              <a:buNone/>
            </a:pPr>
            <a:r>
              <a:rPr lang="en-US" sz="1300" dirty="0">
                <a:solidFill>
                  <a:srgbClr val="6B6F73"/>
                </a:solidFill>
                <a:latin typeface="Calibri" pitchFamily="34" charset="0"/>
                <a:ea typeface="Calibri" pitchFamily="34" charset="-122"/>
                <a:cs typeface="Calibri" pitchFamily="34" charset="-120"/>
              </a:rPr>
              <a:t>24</a:t>
            </a:r>
          </a:p>
        </p:txBody>
      </p:sp>
      <p:sp>
        <p:nvSpPr>
          <p:cNvPr id="30" name="Page 07"/>
          <p:cNvSpPr txBox="1"/>
          <p:nvPr/>
        </p:nvSpPr>
        <p:spPr>
          <a:xfrm>
            <a:off x="10881360" y="1984248"/>
            <a:ext cx="548640" cy="365760"/>
          </a:xfrm>
          <a:prstGeom prst="rect">
            <a:avLst/>
          </a:prstGeom>
          <a:noFill/>
          <a:ln/>
        </p:spPr>
        <p:txBody>
          <a:bodyPr wrap="square" rtlCol="0" anchor="ctr"/>
          <a:lstStyle/>
          <a:p>
            <a:pPr marL="0" indent="0" algn="r">
              <a:buNone/>
            </a:pPr>
            <a:r>
              <a:rPr lang="en-US" sz="1300" dirty="0">
                <a:solidFill>
                  <a:srgbClr val="6B6F73"/>
                </a:solidFill>
                <a:latin typeface="Calibri" pitchFamily="34" charset="0"/>
                <a:ea typeface="Calibri" pitchFamily="34" charset="-122"/>
                <a:cs typeface="Calibri" pitchFamily="34" charset="-120"/>
              </a:rPr>
              <a:t>33</a:t>
            </a:r>
          </a:p>
        </p:txBody>
      </p:sp>
      <p:sp>
        <p:nvSpPr>
          <p:cNvPr id="31" name="Page 08"/>
          <p:cNvSpPr txBox="1"/>
          <p:nvPr/>
        </p:nvSpPr>
        <p:spPr>
          <a:xfrm>
            <a:off x="10881360" y="2551176"/>
            <a:ext cx="548640" cy="365760"/>
          </a:xfrm>
          <a:prstGeom prst="rect">
            <a:avLst/>
          </a:prstGeom>
          <a:noFill/>
          <a:ln/>
        </p:spPr>
        <p:txBody>
          <a:bodyPr wrap="square" rtlCol="0" anchor="ctr"/>
          <a:lstStyle/>
          <a:p>
            <a:pPr marL="0" indent="0" algn="r">
              <a:buNone/>
            </a:pPr>
            <a:r>
              <a:rPr lang="en-US" sz="1300" dirty="0">
                <a:solidFill>
                  <a:srgbClr val="6B6F73"/>
                </a:solidFill>
                <a:latin typeface="Calibri" pitchFamily="34" charset="0"/>
                <a:ea typeface="Calibri" pitchFamily="34" charset="-122"/>
                <a:cs typeface="Calibri" pitchFamily="34" charset="-120"/>
              </a:rPr>
              <a:t>40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INTRODUCTION</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About Tonnesen Accounting Services</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sp>
        <p:nvSpPr>
          <p:cNvPr id="6" name="Text 4"/>
          <p:cNvSpPr txBox="1"/>
          <p:nvPr/>
        </p:nvSpPr>
        <p:spPr>
          <a:xfrm>
            <a:off x="365760" y="1371600"/>
            <a:ext cx="6949440" cy="4663440"/>
          </a:xfrm>
          <a:prstGeom prst="rect">
            <a:avLst/>
          </a:prstGeom>
          <a:noFill/>
          <a:ln/>
        </p:spPr>
        <p:txBody>
          <a:bodyPr wrap="square" rtlCol="0" anchor="t"/>
          <a:lstStyle/>
          <a:p>
            <a:pPr marL="0" indent="0">
              <a:lnSpc>
                <a:spcPct val="122000"/>
              </a:lnSpc>
              <a:spcAft>
                <a:spcPts val="1200"/>
              </a:spcAft>
              <a:buNone/>
            </a:pPr>
            <a:r>
              <a:rPr lang="en-US" sz="1100" dirty="0">
                <a:solidFill>
                  <a:srgbClr val="26292C"/>
                </a:solidFill>
                <a:latin typeface="Georgia" pitchFamily="34" charset="0"/>
                <a:ea typeface="Georgia" pitchFamily="34" charset="-122"/>
                <a:cs typeface="Georgia" pitchFamily="34" charset="-120"/>
              </a:rPr>
              <a:t>Tonnesen Accounting Services provides specialized Quality of Earnings reports for small to mid-sized businesses. Our approach combines deep accounting expertise with transaction-level insight to deliver clear financial analyses for buyers, sellers, bankers, brokers, and investors.</a:t>
            </a:r>
            <a:endParaRPr lang="en-US" sz="1100" dirty="0"/>
          </a:p>
          <a:p>
            <a:pPr marL="0" indent="0">
              <a:lnSpc>
                <a:spcPct val="122000"/>
              </a:lnSpc>
              <a:spcAft>
                <a:spcPts val="1200"/>
              </a:spcAft>
              <a:buNone/>
            </a:pPr>
            <a:r>
              <a:rPr lang="en-US" sz="1100" dirty="0">
                <a:solidFill>
                  <a:srgbClr val="26292C"/>
                </a:solidFill>
                <a:latin typeface="Georgia" pitchFamily="34" charset="0"/>
                <a:ea typeface="Georgia" pitchFamily="34" charset="-122"/>
                <a:cs typeface="Georgia" pitchFamily="34" charset="-120"/>
              </a:rPr>
              <a:t>Each report reflects a comprehensive analysis of the target company’s historical performance, focusing on the sustainability and accuracy of reported earnings. We normalize financial results to remove non-recurring, discretionary, or non-operational items and identify trends that materially impact the company’s earning power, and we present our findings transparently, accurately, and with the documentation to support them.</a:t>
            </a:r>
            <a:endParaRPr lang="en-US" sz="1100" dirty="0"/>
          </a:p>
          <a:p>
            <a:pPr marL="0" indent="0">
              <a:lnSpc>
                <a:spcPct val="122000"/>
              </a:lnSpc>
              <a:spcAft>
                <a:spcPts val="1200"/>
              </a:spcAft>
              <a:buNone/>
            </a:pPr>
            <a:r>
              <a:rPr lang="en-US" sz="1100" dirty="0">
                <a:solidFill>
                  <a:srgbClr val="26292C"/>
                </a:solidFill>
                <a:latin typeface="Georgia" pitchFamily="34" charset="0"/>
                <a:ea typeface="Georgia" pitchFamily="34" charset="-122"/>
                <a:cs typeface="Georgia" pitchFamily="34" charset="-120"/>
              </a:rPr>
              <a:t>Our team of about 10 professionals has completed over 600 Quality of Earnings engagements to date, and we now complete approximately 40 engagements each month.</a:t>
            </a:r>
            <a:endParaRPr lang="en-US" sz="1100" dirty="0"/>
          </a:p>
          <a:p>
            <a:pPr marL="0" indent="0">
              <a:lnSpc>
                <a:spcPct val="122000"/>
              </a:lnSpc>
              <a:spcAft>
                <a:spcPts val="1200"/>
              </a:spcAft>
              <a:buNone/>
            </a:pPr>
            <a:r>
              <a:rPr lang="en-US" sz="950" i="1" dirty="0">
                <a:solidFill>
                  <a:srgbClr val="6B6F73"/>
                </a:solidFill>
                <a:latin typeface="Georgia" pitchFamily="34" charset="0"/>
                <a:ea typeface="Georgia" pitchFamily="34" charset="-122"/>
                <a:cs typeface="Georgia" pitchFamily="34" charset="-120"/>
              </a:rPr>
              <a:t>Tonnesen Accounting Services does not provide audit, review, or assurance services. All analyses are based on information provided by management and third-party sources and should be interpreted accordingly.</a:t>
            </a:r>
            <a:endParaRPr lang="en-US" sz="1100" dirty="0"/>
          </a:p>
        </p:txBody>
      </p:sp>
      <p:sp>
        <p:nvSpPr>
          <p:cNvPr id="7" name="Shape 5"/>
          <p:cNvSpPr/>
          <p:nvPr/>
        </p:nvSpPr>
        <p:spPr>
          <a:xfrm>
            <a:off x="7772400" y="1417320"/>
            <a:ext cx="0" cy="4572000"/>
          </a:xfrm>
          <a:prstGeom prst="line">
            <a:avLst/>
          </a:prstGeom>
          <a:noFill/>
          <a:ln w="9525">
            <a:solidFill>
              <a:srgbClr val="D6D9DB"/>
            </a:solidFill>
            <a:prstDash val="solid"/>
          </a:ln>
        </p:spPr>
        <p:txBody>
          <a:bodyPr/>
          <a:lstStyle/>
          <a:p>
            <a:endParaRPr lang="en-US"/>
          </a:p>
        </p:txBody>
      </p:sp>
      <p:pic>
        <p:nvPicPr>
          <p:cNvPr id="9" name="Image 1"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0" name="Text 6"/>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1" name="Text 7"/>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3</a:t>
            </a:r>
            <a:endParaRPr lang="en-US" sz="950" dirty="0"/>
          </a:p>
        </p:txBody>
      </p:sp>
      <p:sp>
        <p:nvSpPr>
          <p:cNvPr id="12" name="Shape 8"/>
          <p:cNvSpPr/>
          <p:nvPr/>
        </p:nvSpPr>
        <p:spPr>
          <a:xfrm>
            <a:off x="365760" y="6428232"/>
            <a:ext cx="11430000" cy="0"/>
          </a:xfrm>
          <a:prstGeom prst="line">
            <a:avLst/>
          </a:prstGeom>
          <a:noFill/>
          <a:ln w="6350">
            <a:solidFill>
              <a:srgbClr val="D6D9DB"/>
            </a:solidFill>
            <a:prstDash val="solid"/>
          </a:ln>
        </p:spPr>
        <p:txBody>
          <a:bodyPr/>
          <a:lstStyle/>
          <a:p>
            <a:endParaRPr lang="en-US"/>
          </a:p>
        </p:txBody>
      </p:sp>
      <p:sp>
        <p:nvSpPr>
          <p:cNvPr id="13" name="Stat 0 num"/>
          <p:cNvSpPr txBox="1"/>
          <p:nvPr/>
        </p:nvSpPr>
        <p:spPr>
          <a:xfrm>
            <a:off x="8138160" y="1417320"/>
            <a:ext cx="3474720" cy="502920"/>
          </a:xfrm>
          <a:prstGeom prst="rect">
            <a:avLst/>
          </a:prstGeom>
          <a:noFill/>
          <a:ln/>
        </p:spPr>
        <p:txBody>
          <a:bodyPr wrap="square" rtlCol="0" anchor="b"/>
          <a:lstStyle/>
          <a:p>
            <a:pPr marL="0" indent="0">
              <a:buNone/>
            </a:pPr>
            <a:r>
              <a:rPr lang="en-US" sz="2600" dirty="0">
                <a:solidFill>
                  <a:srgbClr val="23272B"/>
                </a:solidFill>
                <a:latin typeface="Georgia" pitchFamily="34" charset="0"/>
                <a:ea typeface="Georgia" pitchFamily="34" charset="-122"/>
                <a:cs typeface="Georgia" pitchFamily="34" charset="-120"/>
              </a:rPr>
              <a:t>600+</a:t>
            </a:r>
          </a:p>
        </p:txBody>
      </p:sp>
      <p:sp>
        <p:nvSpPr>
          <p:cNvPr id="14" name="Stat 0 lab"/>
          <p:cNvSpPr txBox="1"/>
          <p:nvPr/>
        </p:nvSpPr>
        <p:spPr>
          <a:xfrm>
            <a:off x="8138160" y="1920240"/>
            <a:ext cx="3474720" cy="457200"/>
          </a:xfrm>
          <a:prstGeom prst="rect">
            <a:avLst/>
          </a:prstGeom>
          <a:noFill/>
          <a:ln/>
        </p:spPr>
        <p:txBody>
          <a:bodyPr wrap="square" rtlCol="0" anchor="t"/>
          <a:lstStyle/>
          <a:p>
            <a:pPr marL="0" indent="0">
              <a:lnSpc>
                <a:spcPct val="115000"/>
              </a:lnSpc>
              <a:buNone/>
            </a:pPr>
            <a:r>
              <a:rPr lang="en-US" sz="950" dirty="0">
                <a:solidFill>
                  <a:srgbClr val="6B6F73"/>
                </a:solidFill>
                <a:latin typeface="Calibri" pitchFamily="34" charset="0"/>
                <a:ea typeface="Calibri" pitchFamily="34" charset="-122"/>
                <a:cs typeface="Calibri" pitchFamily="34" charset="-120"/>
              </a:rPr>
              <a:t>Quality of Earnings engagements completed</a:t>
            </a:r>
          </a:p>
        </p:txBody>
      </p:sp>
      <p:sp>
        <p:nvSpPr>
          <p:cNvPr id="15" name="Stat 1 num"/>
          <p:cNvSpPr txBox="1"/>
          <p:nvPr/>
        </p:nvSpPr>
        <p:spPr>
          <a:xfrm>
            <a:off x="8138160" y="2514600"/>
            <a:ext cx="3474720" cy="502920"/>
          </a:xfrm>
          <a:prstGeom prst="rect">
            <a:avLst/>
          </a:prstGeom>
          <a:noFill/>
          <a:ln/>
        </p:spPr>
        <p:txBody>
          <a:bodyPr wrap="square" rtlCol="0" anchor="b"/>
          <a:lstStyle/>
          <a:p>
            <a:pPr marL="0" indent="0">
              <a:buNone/>
            </a:pPr>
            <a:r>
              <a:rPr lang="en-US" sz="2600" dirty="0">
                <a:solidFill>
                  <a:srgbClr val="23272B"/>
                </a:solidFill>
                <a:latin typeface="Georgia" pitchFamily="34" charset="0"/>
                <a:ea typeface="Georgia" pitchFamily="34" charset="-122"/>
                <a:cs typeface="Georgia" pitchFamily="34" charset="-120"/>
              </a:rPr>
              <a:t>~40</a:t>
            </a:r>
          </a:p>
        </p:txBody>
      </p:sp>
      <p:sp>
        <p:nvSpPr>
          <p:cNvPr id="16" name="Stat 1 lab"/>
          <p:cNvSpPr txBox="1"/>
          <p:nvPr/>
        </p:nvSpPr>
        <p:spPr>
          <a:xfrm>
            <a:off x="8138160" y="3017520"/>
            <a:ext cx="3474720" cy="457200"/>
          </a:xfrm>
          <a:prstGeom prst="rect">
            <a:avLst/>
          </a:prstGeom>
          <a:noFill/>
          <a:ln/>
        </p:spPr>
        <p:txBody>
          <a:bodyPr wrap="square" rtlCol="0" anchor="t"/>
          <a:lstStyle/>
          <a:p>
            <a:pPr marL="0" indent="0">
              <a:lnSpc>
                <a:spcPct val="115000"/>
              </a:lnSpc>
              <a:buNone/>
            </a:pPr>
            <a:r>
              <a:rPr lang="en-US" sz="950" dirty="0">
                <a:solidFill>
                  <a:srgbClr val="6B6F73"/>
                </a:solidFill>
                <a:latin typeface="Calibri" pitchFamily="34" charset="0"/>
                <a:ea typeface="Calibri" pitchFamily="34" charset="-122"/>
                <a:cs typeface="Calibri" pitchFamily="34" charset="-120"/>
              </a:rPr>
              <a:t>engagements completed each month</a:t>
            </a:r>
          </a:p>
        </p:txBody>
      </p:sp>
      <p:sp>
        <p:nvSpPr>
          <p:cNvPr id="17" name="Stat 2 num"/>
          <p:cNvSpPr txBox="1"/>
          <p:nvPr/>
        </p:nvSpPr>
        <p:spPr>
          <a:xfrm>
            <a:off x="8138160" y="3611880"/>
            <a:ext cx="3474720" cy="502920"/>
          </a:xfrm>
          <a:prstGeom prst="rect">
            <a:avLst/>
          </a:prstGeom>
          <a:noFill/>
          <a:ln/>
        </p:spPr>
        <p:txBody>
          <a:bodyPr wrap="square" rtlCol="0" anchor="b"/>
          <a:lstStyle/>
          <a:p>
            <a:pPr marL="0" indent="0">
              <a:buNone/>
            </a:pPr>
            <a:r>
              <a:rPr lang="en-US" sz="2600" dirty="0">
                <a:solidFill>
                  <a:srgbClr val="23272B"/>
                </a:solidFill>
                <a:latin typeface="Georgia" pitchFamily="34" charset="0"/>
                <a:ea typeface="Georgia" pitchFamily="34" charset="-122"/>
                <a:cs typeface="Georgia" pitchFamily="34" charset="-120"/>
              </a:rPr>
              <a:t>10</a:t>
            </a:r>
          </a:p>
        </p:txBody>
      </p:sp>
      <p:sp>
        <p:nvSpPr>
          <p:cNvPr id="18" name="Stat 2 lab"/>
          <p:cNvSpPr txBox="1"/>
          <p:nvPr/>
        </p:nvSpPr>
        <p:spPr>
          <a:xfrm>
            <a:off x="8138160" y="4114800"/>
            <a:ext cx="3474720" cy="457200"/>
          </a:xfrm>
          <a:prstGeom prst="rect">
            <a:avLst/>
          </a:prstGeom>
          <a:noFill/>
          <a:ln/>
        </p:spPr>
        <p:txBody>
          <a:bodyPr wrap="square" rtlCol="0" anchor="t"/>
          <a:lstStyle/>
          <a:p>
            <a:pPr marL="0" indent="0">
              <a:lnSpc>
                <a:spcPct val="115000"/>
              </a:lnSpc>
              <a:buNone/>
            </a:pPr>
            <a:r>
              <a:rPr lang="en-US" sz="950" dirty="0">
                <a:solidFill>
                  <a:srgbClr val="6B6F73"/>
                </a:solidFill>
                <a:latin typeface="Calibri" pitchFamily="34" charset="0"/>
                <a:ea typeface="Calibri" pitchFamily="34" charset="-122"/>
                <a:cs typeface="Calibri" pitchFamily="34" charset="-120"/>
              </a:rPr>
              <a:t>professionals on the team, working remotely across multiple states</a:t>
            </a:r>
          </a:p>
        </p:txBody>
      </p:sp>
      <p:sp>
        <p:nvSpPr>
          <p:cNvPr id="19" name="Stat 3 num"/>
          <p:cNvSpPr txBox="1"/>
          <p:nvPr/>
        </p:nvSpPr>
        <p:spPr>
          <a:xfrm>
            <a:off x="8138160" y="4709160"/>
            <a:ext cx="3474720" cy="502920"/>
          </a:xfrm>
          <a:prstGeom prst="rect">
            <a:avLst/>
          </a:prstGeom>
          <a:noFill/>
          <a:ln/>
        </p:spPr>
        <p:txBody>
          <a:bodyPr wrap="square" rtlCol="0" anchor="b"/>
          <a:lstStyle/>
          <a:p>
            <a:pPr marL="0" indent="0">
              <a:buNone/>
            </a:pPr>
            <a:r>
              <a:rPr lang="en-US" sz="2600" dirty="0">
                <a:solidFill>
                  <a:srgbClr val="23272B"/>
                </a:solidFill>
                <a:latin typeface="Georgia" pitchFamily="34" charset="0"/>
                <a:ea typeface="Georgia" pitchFamily="34" charset="-122"/>
                <a:cs typeface="Georgia" pitchFamily="34" charset="-120"/>
              </a:rPr>
              <a:t>SBA 7(a)</a:t>
            </a:r>
          </a:p>
        </p:txBody>
      </p:sp>
      <p:sp>
        <p:nvSpPr>
          <p:cNvPr id="20" name="Stat 3 lab"/>
          <p:cNvSpPr txBox="1"/>
          <p:nvPr/>
        </p:nvSpPr>
        <p:spPr>
          <a:xfrm>
            <a:off x="8138160" y="5212080"/>
            <a:ext cx="3474720" cy="457200"/>
          </a:xfrm>
          <a:prstGeom prst="rect">
            <a:avLst/>
          </a:prstGeom>
          <a:noFill/>
          <a:ln/>
        </p:spPr>
        <p:txBody>
          <a:bodyPr wrap="square" rtlCol="0" anchor="t"/>
          <a:lstStyle/>
          <a:p>
            <a:pPr marL="0" indent="0">
              <a:lnSpc>
                <a:spcPct val="115000"/>
              </a:lnSpc>
              <a:buNone/>
            </a:pPr>
            <a:r>
              <a:rPr lang="en-US" sz="950" dirty="0">
                <a:solidFill>
                  <a:srgbClr val="6B6F73"/>
                </a:solidFill>
                <a:latin typeface="Calibri" pitchFamily="34" charset="0"/>
                <a:ea typeface="Calibri" pitchFamily="34" charset="-122"/>
                <a:cs typeface="Calibri" pitchFamily="34" charset="-120"/>
              </a:rPr>
              <a:t>procedures built around lender requirements: tax return and IRS transcript reconciliation, bank statement testing, customer concentration and working capital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INTRODUCTION</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Scope of Engagement</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sp>
        <p:nvSpPr>
          <p:cNvPr id="6" name="Shape 4"/>
          <p:cNvSpPr/>
          <p:nvPr/>
        </p:nvSpPr>
        <p:spPr>
          <a:xfrm>
            <a:off x="365760" y="1444752"/>
            <a:ext cx="54864" cy="1441704"/>
          </a:xfrm>
          <a:prstGeom prst="rect">
            <a:avLst/>
          </a:prstGeom>
          <a:solidFill>
            <a:srgbClr val="2C4A63"/>
          </a:solidFill>
          <a:ln/>
        </p:spPr>
        <p:txBody>
          <a:bodyPr/>
          <a:lstStyle/>
          <a:p>
            <a:endParaRPr lang="en-US"/>
          </a:p>
        </p:txBody>
      </p:sp>
      <p:sp>
        <p:nvSpPr>
          <p:cNvPr id="7" name="Text 5"/>
          <p:cNvSpPr txBox="1"/>
          <p:nvPr/>
        </p:nvSpPr>
        <p:spPr>
          <a:xfrm>
            <a:off x="548640" y="1417320"/>
            <a:ext cx="365760" cy="365760"/>
          </a:xfrm>
          <a:prstGeom prst="rect">
            <a:avLst/>
          </a:prstGeom>
          <a:solidFill>
            <a:srgbClr val="2C4A63"/>
          </a:solid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8" name="Text 6"/>
          <p:cNvSpPr txBox="1"/>
          <p:nvPr/>
        </p:nvSpPr>
        <p:spPr>
          <a:xfrm>
            <a:off x="1024128" y="1417320"/>
            <a:ext cx="4837176" cy="365760"/>
          </a:xfrm>
          <a:prstGeom prst="rect">
            <a:avLst/>
          </a:prstGeom>
          <a:noFill/>
          <a:ln/>
        </p:spPr>
        <p:txBody>
          <a:bodyPr wrap="square" rtlCol="0" anchor="ctr"/>
          <a:lstStyle/>
          <a:p>
            <a:pPr marL="0" indent="0">
              <a:buNone/>
            </a:pPr>
            <a:r>
              <a:rPr lang="en-US" sz="1100" b="1" dirty="0">
                <a:solidFill>
                  <a:srgbClr val="23272B"/>
                </a:solidFill>
                <a:latin typeface="Calibri" pitchFamily="34" charset="0"/>
                <a:ea typeface="Calibri" pitchFamily="34" charset="-122"/>
                <a:cs typeface="Calibri" pitchFamily="34" charset="-120"/>
              </a:rPr>
              <a:t>DOCUMENT INTAKE</a:t>
            </a:r>
            <a:endParaRPr lang="en-US" sz="1100" dirty="0"/>
          </a:p>
        </p:txBody>
      </p:sp>
      <p:sp>
        <p:nvSpPr>
          <p:cNvPr id="9" name="Text 7"/>
          <p:cNvSpPr txBox="1"/>
          <p:nvPr/>
        </p:nvSpPr>
        <p:spPr>
          <a:xfrm>
            <a:off x="548640" y="1819656"/>
            <a:ext cx="5294376" cy="1039368"/>
          </a:xfrm>
          <a:prstGeom prst="rect">
            <a:avLst/>
          </a:prstGeom>
          <a:noFill/>
          <a:ln/>
        </p:spPr>
        <p:txBody>
          <a:bodyPr wrap="square" rtlCol="0" anchor="t"/>
          <a:lstStyle/>
          <a:p>
            <a:pPr>
              <a:lnSpc>
                <a:spcPct val="120000"/>
              </a:lnSpc>
            </a:pPr>
            <a:r>
              <a:rPr lang="en-US" sz="950" dirty="0">
                <a:solidFill>
                  <a:srgbClr val="26292C"/>
                </a:solidFill>
                <a:latin typeface="Calibri" pitchFamily="34" charset="0"/>
                <a:ea typeface="Calibri" pitchFamily="34" charset="-122"/>
                <a:cs typeface="Calibri" pitchFamily="34" charset="-120"/>
              </a:rPr>
              <a:t>We collect and organize the company's monthly P&amp;L statements (typically the last 3 fiscal years plus the current year), balance sheets, tax returns, bank statements, and general ledger detail, and check what we received against our request list before beginning our analysis.</a:t>
            </a:r>
          </a:p>
        </p:txBody>
      </p:sp>
      <p:sp>
        <p:nvSpPr>
          <p:cNvPr id="10" name="Shape 8"/>
          <p:cNvSpPr/>
          <p:nvPr/>
        </p:nvSpPr>
        <p:spPr>
          <a:xfrm>
            <a:off x="6254496" y="1444752"/>
            <a:ext cx="54864" cy="1441704"/>
          </a:xfrm>
          <a:prstGeom prst="rect">
            <a:avLst/>
          </a:prstGeom>
          <a:solidFill>
            <a:srgbClr val="2C4A63"/>
          </a:solidFill>
          <a:ln/>
        </p:spPr>
        <p:txBody>
          <a:bodyPr/>
          <a:lstStyle/>
          <a:p>
            <a:endParaRPr lang="en-US"/>
          </a:p>
        </p:txBody>
      </p:sp>
      <p:sp>
        <p:nvSpPr>
          <p:cNvPr id="11" name="Text 9"/>
          <p:cNvSpPr txBox="1"/>
          <p:nvPr/>
        </p:nvSpPr>
        <p:spPr>
          <a:xfrm>
            <a:off x="6437376" y="1417320"/>
            <a:ext cx="365760" cy="365760"/>
          </a:xfrm>
          <a:prstGeom prst="rect">
            <a:avLst/>
          </a:prstGeom>
          <a:solidFill>
            <a:srgbClr val="2C4A63"/>
          </a:solid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2" name="Text 10"/>
          <p:cNvSpPr txBox="1"/>
          <p:nvPr/>
        </p:nvSpPr>
        <p:spPr>
          <a:xfrm>
            <a:off x="6912864" y="1417320"/>
            <a:ext cx="4837176" cy="365760"/>
          </a:xfrm>
          <a:prstGeom prst="rect">
            <a:avLst/>
          </a:prstGeom>
          <a:noFill/>
          <a:ln/>
        </p:spPr>
        <p:txBody>
          <a:bodyPr wrap="square" rtlCol="0" anchor="ctr"/>
          <a:lstStyle/>
          <a:p>
            <a:pPr marL="0" indent="0">
              <a:buNone/>
            </a:pPr>
            <a:r>
              <a:rPr lang="en-US" sz="1100" b="1" dirty="0">
                <a:solidFill>
                  <a:srgbClr val="23272B"/>
                </a:solidFill>
                <a:latin typeface="Calibri" pitchFamily="34" charset="0"/>
                <a:ea typeface="Calibri" pitchFamily="34" charset="-122"/>
                <a:cs typeface="Calibri" pitchFamily="34" charset="-120"/>
              </a:rPr>
              <a:t>CORE DILIGENCE PROCEDURES</a:t>
            </a:r>
            <a:endParaRPr lang="en-US" sz="1100" dirty="0"/>
          </a:p>
        </p:txBody>
      </p:sp>
      <p:sp>
        <p:nvSpPr>
          <p:cNvPr id="13" name="Text 11"/>
          <p:cNvSpPr txBox="1"/>
          <p:nvPr/>
        </p:nvSpPr>
        <p:spPr>
          <a:xfrm>
            <a:off x="6437376" y="1819656"/>
            <a:ext cx="5294376" cy="1039368"/>
          </a:xfrm>
          <a:prstGeom prst="rect">
            <a:avLst/>
          </a:prstGeom>
          <a:noFill/>
          <a:ln/>
        </p:spPr>
        <p:txBody>
          <a:bodyPr wrap="square" rtlCol="0" anchor="t"/>
          <a:lstStyle/>
          <a:p>
            <a:pPr>
              <a:lnSpc>
                <a:spcPct val="120000"/>
              </a:lnSpc>
            </a:pPr>
            <a:r>
              <a:rPr lang="en-US" sz="950" dirty="0">
                <a:solidFill>
                  <a:srgbClr val="26292C"/>
                </a:solidFill>
                <a:latin typeface="Calibri" pitchFamily="34" charset="0"/>
                <a:ea typeface="Calibri" pitchFamily="34" charset="-122"/>
                <a:cs typeface="Calibri" pitchFamily="34" charset="-120"/>
              </a:rPr>
              <a:t>We perform four procedures on the reported financials: a Tax Return Bridge reconciling the P&amp;L to the filed returns for the last three fiscal years, a Bank Statement Review comparing the last 2 fiscal years and trailing 12 months of bank activity to the financials, a Monthly P&amp;L and Balance Sheet Review to identify trends, timing, and classification issues, and, when the business was marketed with a CIM, a CIM Reconciliation comparing the advertised SDE to our recalculated figures.</a:t>
            </a:r>
          </a:p>
        </p:txBody>
      </p:sp>
      <p:sp>
        <p:nvSpPr>
          <p:cNvPr id="14" name="Shape 12"/>
          <p:cNvSpPr/>
          <p:nvPr/>
        </p:nvSpPr>
        <p:spPr>
          <a:xfrm>
            <a:off x="365760" y="3142488"/>
            <a:ext cx="54864" cy="1441704"/>
          </a:xfrm>
          <a:prstGeom prst="rect">
            <a:avLst/>
          </a:prstGeom>
          <a:solidFill>
            <a:srgbClr val="2C4A63"/>
          </a:solidFill>
          <a:ln/>
        </p:spPr>
        <p:txBody>
          <a:bodyPr/>
          <a:lstStyle/>
          <a:p>
            <a:endParaRPr lang="en-US"/>
          </a:p>
        </p:txBody>
      </p:sp>
      <p:sp>
        <p:nvSpPr>
          <p:cNvPr id="15" name="Text 13"/>
          <p:cNvSpPr txBox="1"/>
          <p:nvPr/>
        </p:nvSpPr>
        <p:spPr>
          <a:xfrm>
            <a:off x="548640" y="3115056"/>
            <a:ext cx="365760" cy="365760"/>
          </a:xfrm>
          <a:prstGeom prst="rect">
            <a:avLst/>
          </a:prstGeom>
          <a:solidFill>
            <a:srgbClr val="2C4A63"/>
          </a:solid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6" name="Text 14"/>
          <p:cNvSpPr txBox="1"/>
          <p:nvPr/>
        </p:nvSpPr>
        <p:spPr>
          <a:xfrm>
            <a:off x="1024128" y="3115056"/>
            <a:ext cx="4837176" cy="365760"/>
          </a:xfrm>
          <a:prstGeom prst="rect">
            <a:avLst/>
          </a:prstGeom>
          <a:noFill/>
          <a:ln/>
        </p:spPr>
        <p:txBody>
          <a:bodyPr wrap="square" rtlCol="0" anchor="ctr"/>
          <a:lstStyle/>
          <a:p>
            <a:pPr marL="0" indent="0">
              <a:buNone/>
            </a:pPr>
            <a:r>
              <a:rPr lang="en-US" sz="1100" b="1" dirty="0">
                <a:solidFill>
                  <a:srgbClr val="23272B"/>
                </a:solidFill>
                <a:latin typeface="Calibri" pitchFamily="34" charset="0"/>
                <a:ea typeface="Calibri" pitchFamily="34" charset="-122"/>
                <a:cs typeface="Calibri" pitchFamily="34" charset="-120"/>
              </a:rPr>
              <a:t>OWNER AND RELATED-PARTY REVIEW</a:t>
            </a:r>
            <a:endParaRPr lang="en-US" sz="1100" dirty="0"/>
          </a:p>
        </p:txBody>
      </p:sp>
      <p:sp>
        <p:nvSpPr>
          <p:cNvPr id="17" name="Text 15"/>
          <p:cNvSpPr txBox="1"/>
          <p:nvPr/>
        </p:nvSpPr>
        <p:spPr>
          <a:xfrm>
            <a:off x="548640" y="3517392"/>
            <a:ext cx="5294376" cy="1039368"/>
          </a:xfrm>
          <a:prstGeom prst="rect">
            <a:avLst/>
          </a:prstGeom>
          <a:noFill/>
          <a:ln/>
        </p:spPr>
        <p:txBody>
          <a:bodyPr wrap="square" rtlCol="0" anchor="t"/>
          <a:lstStyle/>
          <a:p>
            <a:pPr>
              <a:lnSpc>
                <a:spcPct val="120000"/>
              </a:lnSpc>
            </a:pPr>
            <a:r>
              <a:rPr lang="en-US" sz="950" dirty="0">
                <a:solidFill>
                  <a:srgbClr val="26292C"/>
                </a:solidFill>
                <a:latin typeface="Calibri" pitchFamily="34" charset="0"/>
                <a:ea typeface="Calibri" pitchFamily="34" charset="-122"/>
                <a:cs typeface="Calibri" pitchFamily="34" charset="-120"/>
              </a:rPr>
              <a:t>We review the transaction-level detail behind owner distributions and other related-party or discretionary activity to identify addbacks and document the support provided for each.</a:t>
            </a:r>
            <a:endParaRPr lang="en-US" sz="950" dirty="0"/>
          </a:p>
        </p:txBody>
      </p:sp>
      <p:sp>
        <p:nvSpPr>
          <p:cNvPr id="18" name="Shape 16"/>
          <p:cNvSpPr/>
          <p:nvPr/>
        </p:nvSpPr>
        <p:spPr>
          <a:xfrm>
            <a:off x="6254496" y="3142488"/>
            <a:ext cx="54864" cy="1441704"/>
          </a:xfrm>
          <a:prstGeom prst="rect">
            <a:avLst/>
          </a:prstGeom>
          <a:solidFill>
            <a:srgbClr val="2C4A63"/>
          </a:solidFill>
          <a:ln/>
        </p:spPr>
        <p:txBody>
          <a:bodyPr/>
          <a:lstStyle/>
          <a:p>
            <a:endParaRPr lang="en-US"/>
          </a:p>
        </p:txBody>
      </p:sp>
      <p:sp>
        <p:nvSpPr>
          <p:cNvPr id="19" name="Text 17"/>
          <p:cNvSpPr txBox="1"/>
          <p:nvPr/>
        </p:nvSpPr>
        <p:spPr>
          <a:xfrm>
            <a:off x="6437376" y="3115056"/>
            <a:ext cx="365760" cy="365760"/>
          </a:xfrm>
          <a:prstGeom prst="rect">
            <a:avLst/>
          </a:prstGeom>
          <a:solidFill>
            <a:srgbClr val="2C4A63"/>
          </a:solid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0" name="Text 18"/>
          <p:cNvSpPr txBox="1"/>
          <p:nvPr/>
        </p:nvSpPr>
        <p:spPr>
          <a:xfrm>
            <a:off x="6912864" y="3115056"/>
            <a:ext cx="4837176" cy="365760"/>
          </a:xfrm>
          <a:prstGeom prst="rect">
            <a:avLst/>
          </a:prstGeom>
          <a:noFill/>
          <a:ln/>
        </p:spPr>
        <p:txBody>
          <a:bodyPr wrap="square" rtlCol="0" anchor="ctr"/>
          <a:lstStyle/>
          <a:p>
            <a:pPr marL="0" indent="0">
              <a:buNone/>
            </a:pPr>
            <a:r>
              <a:rPr lang="en-US" sz="1100" b="1" dirty="0">
                <a:solidFill>
                  <a:srgbClr val="23272B"/>
                </a:solidFill>
                <a:latin typeface="Calibri" pitchFamily="34" charset="0"/>
                <a:ea typeface="Calibri" pitchFamily="34" charset="-122"/>
                <a:cs typeface="Calibri" pitchFamily="34" charset="-120"/>
              </a:rPr>
              <a:t>COMPANY FOLLOW-UP (Q&amp;As)</a:t>
            </a:r>
            <a:endParaRPr lang="en-US" sz="1100" dirty="0"/>
          </a:p>
        </p:txBody>
      </p:sp>
      <p:sp>
        <p:nvSpPr>
          <p:cNvPr id="21" name="Text 19"/>
          <p:cNvSpPr txBox="1"/>
          <p:nvPr/>
        </p:nvSpPr>
        <p:spPr>
          <a:xfrm>
            <a:off x="6437376" y="3517392"/>
            <a:ext cx="5294376" cy="1039368"/>
          </a:xfrm>
          <a:prstGeom prst="rect">
            <a:avLst/>
          </a:prstGeom>
          <a:noFill/>
          <a:ln/>
        </p:spPr>
        <p:txBody>
          <a:bodyPr wrap="square" rtlCol="0" anchor="t"/>
          <a:lstStyle/>
          <a:p>
            <a:pPr>
              <a:lnSpc>
                <a:spcPct val="120000"/>
              </a:lnSpc>
            </a:pPr>
            <a:r>
              <a:rPr lang="en-US" sz="950" dirty="0">
                <a:solidFill>
                  <a:srgbClr val="26292C"/>
                </a:solidFill>
                <a:latin typeface="Calibri" pitchFamily="34" charset="0"/>
                <a:ea typeface="Calibri" pitchFamily="34" charset="-122"/>
                <a:cs typeface="Calibri" pitchFamily="34" charset="-120"/>
              </a:rPr>
              <a:t>Following these procedures, we provide the company with a list of follow-up questions (typically 20 to 40), documented on the Q&amp;A tab along with their responses and any additional follow-up. This process is iterative. The Q&amp;A tab is part of the deliverable, and the client should review all questions and answers, including any marked Open, and follow up with the company as needed.</a:t>
            </a:r>
            <a:endParaRPr lang="en-US" sz="950" dirty="0"/>
          </a:p>
        </p:txBody>
      </p:sp>
      <p:sp>
        <p:nvSpPr>
          <p:cNvPr id="22" name="Shape 20"/>
          <p:cNvSpPr/>
          <p:nvPr/>
        </p:nvSpPr>
        <p:spPr>
          <a:xfrm>
            <a:off x="365760" y="4840224"/>
            <a:ext cx="54864" cy="1441704"/>
          </a:xfrm>
          <a:prstGeom prst="rect">
            <a:avLst/>
          </a:prstGeom>
          <a:solidFill>
            <a:srgbClr val="2C4A63"/>
          </a:solidFill>
          <a:ln/>
        </p:spPr>
        <p:txBody>
          <a:bodyPr/>
          <a:lstStyle/>
          <a:p>
            <a:endParaRPr lang="en-US"/>
          </a:p>
        </p:txBody>
      </p:sp>
      <p:sp>
        <p:nvSpPr>
          <p:cNvPr id="23" name="Text 21"/>
          <p:cNvSpPr txBox="1"/>
          <p:nvPr/>
        </p:nvSpPr>
        <p:spPr>
          <a:xfrm>
            <a:off x="548640" y="4812792"/>
            <a:ext cx="365760" cy="365760"/>
          </a:xfrm>
          <a:prstGeom prst="rect">
            <a:avLst/>
          </a:prstGeom>
          <a:solidFill>
            <a:srgbClr val="2C4A63"/>
          </a:solid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5</a:t>
            </a:r>
            <a:endParaRPr lang="en-US" sz="1500" dirty="0"/>
          </a:p>
        </p:txBody>
      </p:sp>
      <p:sp>
        <p:nvSpPr>
          <p:cNvPr id="24" name="Text 22"/>
          <p:cNvSpPr txBox="1"/>
          <p:nvPr/>
        </p:nvSpPr>
        <p:spPr>
          <a:xfrm>
            <a:off x="1024128" y="4812792"/>
            <a:ext cx="4837176" cy="365760"/>
          </a:xfrm>
          <a:prstGeom prst="rect">
            <a:avLst/>
          </a:prstGeom>
          <a:noFill/>
          <a:ln/>
        </p:spPr>
        <p:txBody>
          <a:bodyPr wrap="square" rtlCol="0" anchor="ctr"/>
          <a:lstStyle/>
          <a:p>
            <a:pPr marL="0" indent="0">
              <a:buNone/>
            </a:pPr>
            <a:r>
              <a:rPr lang="en-US" sz="1100" b="1" dirty="0">
                <a:solidFill>
                  <a:srgbClr val="23272B"/>
                </a:solidFill>
                <a:latin typeface="Calibri" pitchFamily="34" charset="0"/>
                <a:ea typeface="Calibri" pitchFamily="34" charset="-122"/>
                <a:cs typeface="Calibri" pitchFamily="34" charset="-120"/>
              </a:rPr>
              <a:t>RECALCULATED SDE, ADJ. EBITDA &amp; CUSTOMER ANALYSIS</a:t>
            </a:r>
            <a:endParaRPr lang="en-US" sz="1100" dirty="0"/>
          </a:p>
        </p:txBody>
      </p:sp>
      <p:sp>
        <p:nvSpPr>
          <p:cNvPr id="25" name="Text 23"/>
          <p:cNvSpPr txBox="1"/>
          <p:nvPr/>
        </p:nvSpPr>
        <p:spPr>
          <a:xfrm>
            <a:off x="548640" y="5215128"/>
            <a:ext cx="5294376" cy="1039368"/>
          </a:xfrm>
          <a:prstGeom prst="rect">
            <a:avLst/>
          </a:prstGeom>
          <a:noFill/>
          <a:ln/>
        </p:spPr>
        <p:txBody>
          <a:bodyPr wrap="square" rtlCol="0" anchor="t"/>
          <a:lstStyle/>
          <a:p>
            <a:pPr>
              <a:lnSpc>
                <a:spcPct val="120000"/>
              </a:lnSpc>
            </a:pPr>
            <a:r>
              <a:rPr lang="en-US" sz="950" dirty="0">
                <a:solidFill>
                  <a:srgbClr val="26292C"/>
                </a:solidFill>
                <a:latin typeface="Calibri" pitchFamily="34" charset="0"/>
                <a:ea typeface="Calibri" pitchFamily="34" charset="-122"/>
                <a:cs typeface="Calibri" pitchFamily="34" charset="-120"/>
              </a:rPr>
              <a:t>Based on the company's responses, we recalculate SDE and Adjusted EBITDA for the last three fiscal years and the trailing twelve-month (TTM) period, with commentary supporting each addback, and layer in an officer replacement cost analysis and debt capacity analysis where relevant. We also analyze customer concentration and contract continuity, including repeat and non-recurring revenue where the general ledger and the company's responses identify it.</a:t>
            </a:r>
            <a:endParaRPr lang="en-US" sz="950" dirty="0"/>
          </a:p>
        </p:txBody>
      </p:sp>
      <p:sp>
        <p:nvSpPr>
          <p:cNvPr id="26" name="Shape 24"/>
          <p:cNvSpPr/>
          <p:nvPr/>
        </p:nvSpPr>
        <p:spPr>
          <a:xfrm>
            <a:off x="6254496" y="4840224"/>
            <a:ext cx="54864" cy="1441704"/>
          </a:xfrm>
          <a:prstGeom prst="rect">
            <a:avLst/>
          </a:prstGeom>
          <a:solidFill>
            <a:srgbClr val="2C4A63"/>
          </a:solidFill>
          <a:ln/>
        </p:spPr>
        <p:txBody>
          <a:bodyPr/>
          <a:lstStyle/>
          <a:p>
            <a:endParaRPr lang="en-US"/>
          </a:p>
        </p:txBody>
      </p:sp>
      <p:sp>
        <p:nvSpPr>
          <p:cNvPr id="27" name="Text 25"/>
          <p:cNvSpPr txBox="1"/>
          <p:nvPr/>
        </p:nvSpPr>
        <p:spPr>
          <a:xfrm>
            <a:off x="6437376" y="4812792"/>
            <a:ext cx="365760" cy="365760"/>
          </a:xfrm>
          <a:prstGeom prst="rect">
            <a:avLst/>
          </a:prstGeom>
          <a:solidFill>
            <a:srgbClr val="2C4A63"/>
          </a:solid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6</a:t>
            </a:r>
            <a:endParaRPr lang="en-US" sz="1500" dirty="0"/>
          </a:p>
        </p:txBody>
      </p:sp>
      <p:sp>
        <p:nvSpPr>
          <p:cNvPr id="28" name="Text 26"/>
          <p:cNvSpPr txBox="1"/>
          <p:nvPr/>
        </p:nvSpPr>
        <p:spPr>
          <a:xfrm>
            <a:off x="6912864" y="4812792"/>
            <a:ext cx="4837176" cy="365760"/>
          </a:xfrm>
          <a:prstGeom prst="rect">
            <a:avLst/>
          </a:prstGeom>
          <a:noFill/>
          <a:ln/>
        </p:spPr>
        <p:txBody>
          <a:bodyPr wrap="square" rtlCol="0" anchor="ctr"/>
          <a:lstStyle/>
          <a:p>
            <a:pPr marL="0" indent="0">
              <a:buNone/>
            </a:pPr>
            <a:r>
              <a:rPr lang="en-US" sz="1100" b="1" dirty="0">
                <a:solidFill>
                  <a:srgbClr val="23272B"/>
                </a:solidFill>
                <a:latin typeface="Calibri" pitchFamily="34" charset="0"/>
                <a:ea typeface="Calibri" pitchFamily="34" charset="-122"/>
                <a:cs typeface="Calibri" pitchFamily="34" charset="-120"/>
              </a:rPr>
              <a:t>WORKING CAPITAL AND PROJECTIONS</a:t>
            </a:r>
            <a:endParaRPr lang="en-US" sz="1100" dirty="0"/>
          </a:p>
        </p:txBody>
      </p:sp>
      <p:sp>
        <p:nvSpPr>
          <p:cNvPr id="29" name="Text 27"/>
          <p:cNvSpPr txBox="1"/>
          <p:nvPr/>
        </p:nvSpPr>
        <p:spPr>
          <a:xfrm>
            <a:off x="6437376" y="5215128"/>
            <a:ext cx="5294376" cy="1039368"/>
          </a:xfrm>
          <a:prstGeom prst="rect">
            <a:avLst/>
          </a:prstGeom>
          <a:noFill/>
          <a:ln/>
        </p:spPr>
        <p:txBody>
          <a:bodyPr wrap="square" rtlCol="0" anchor="t"/>
          <a:lstStyle/>
          <a:p>
            <a:pPr>
              <a:lnSpc>
                <a:spcPct val="120000"/>
              </a:lnSpc>
            </a:pPr>
            <a:r>
              <a:rPr lang="en-US" sz="950" dirty="0">
                <a:solidFill>
                  <a:srgbClr val="26292C"/>
                </a:solidFill>
                <a:latin typeface="Calibri" pitchFamily="34" charset="0"/>
                <a:ea typeface="Calibri" pitchFamily="34" charset="-122"/>
                <a:cs typeface="Calibri" pitchFamily="34" charset="-120"/>
              </a:rPr>
              <a:t>We estimate the working capital needed at closing based on trailing averages of receivables, inventory or work in progress, payables, and deferred revenue. Our Projections tabs are built using the company's most recent 12 months of financials and allow the client to project the next five years by month. This model is driven by customizable assumptions and is designed as a scenario-planning tool. We do not provide forward-looking financial advice or opinions on future earnings.</a:t>
            </a:r>
            <a:endParaRPr lang="en-US" sz="950" dirty="0"/>
          </a:p>
        </p:txBody>
      </p:sp>
      <p:pic>
        <p:nvPicPr>
          <p:cNvPr id="30"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31" name="Text 28"/>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32" name="Text 29"/>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4</a:t>
            </a:r>
            <a:endParaRPr lang="en-US" sz="950" dirty="0"/>
          </a:p>
        </p:txBody>
      </p:sp>
      <p:sp>
        <p:nvSpPr>
          <p:cNvPr id="33" name="Shape 30"/>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EXECUTIVE SUMMARY</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Company Overview &amp; Recalculated SDE / Adj. EBITDA</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sp>
        <p:nvSpPr>
          <p:cNvPr id="6" name="Text 4"/>
          <p:cNvSpPr txBox="1"/>
          <p:nvPr/>
        </p:nvSpPr>
        <p:spPr>
          <a:xfrm>
            <a:off x="365760" y="1207008"/>
            <a:ext cx="10881360" cy="182880"/>
          </a:xfrm>
          <a:prstGeom prst="rect">
            <a:avLst/>
          </a:prstGeom>
          <a:noFill/>
          <a:ln/>
        </p:spPr>
        <p:txBody>
          <a:bodyPr wrap="square" rtlCol="0" anchor="ctr"/>
          <a:lstStyle/>
          <a:p>
            <a:pPr marL="0" indent="0">
              <a:buNone/>
            </a:pPr>
            <a:r>
              <a:rPr lang="en-US" sz="900" b="1" dirty="0">
                <a:solidFill>
                  <a:srgbClr val="2C4A63"/>
                </a:solidFill>
                <a:latin typeface="Calibri" pitchFamily="34" charset="0"/>
                <a:ea typeface="Calibri" pitchFamily="34" charset="-122"/>
                <a:cs typeface="Calibri" pitchFamily="34" charset="-120"/>
              </a:rPr>
              <a:t>INDUSTRY   </a:t>
            </a:r>
            <a:r>
              <a:rPr lang="en-US" sz="900" dirty="0">
                <a:solidFill>
                  <a:srgbClr val="26292C"/>
                </a:solidFill>
                <a:latin typeface="Calibri" pitchFamily="34" charset="0"/>
                <a:ea typeface="Calibri" pitchFamily="34" charset="-122"/>
                <a:cs typeface="Calibri" pitchFamily="34" charset="-120"/>
              </a:rPr>
              <a:t>Outdoor Construction     </a:t>
            </a:r>
            <a:r>
              <a:rPr lang="en-US" sz="900" b="1" dirty="0">
                <a:solidFill>
                  <a:srgbClr val="2C4A63"/>
                </a:solidFill>
                <a:latin typeface="Calibri" pitchFamily="34" charset="0"/>
                <a:ea typeface="Calibri" pitchFamily="34" charset="-122"/>
                <a:cs typeface="Calibri" pitchFamily="34" charset="-120"/>
              </a:rPr>
              <a:t>LOCATION   </a:t>
            </a:r>
            <a:r>
              <a:rPr lang="en-US" sz="900" dirty="0">
                <a:solidFill>
                  <a:srgbClr val="26292C"/>
                </a:solidFill>
                <a:latin typeface="Calibri" pitchFamily="34" charset="0"/>
                <a:ea typeface="Calibri" pitchFamily="34" charset="-122"/>
                <a:cs typeface="Calibri" pitchFamily="34" charset="-120"/>
              </a:rPr>
              <a:t>Fort Myers, FL</a:t>
            </a:r>
            <a:endParaRPr lang="en-US" sz="900" dirty="0"/>
          </a:p>
        </p:txBody>
      </p:sp>
      <p:sp>
        <p:nvSpPr>
          <p:cNvPr id="7" name="Text 5"/>
          <p:cNvSpPr txBox="1"/>
          <p:nvPr/>
        </p:nvSpPr>
        <p:spPr>
          <a:xfrm>
            <a:off x="365760" y="1536192"/>
            <a:ext cx="5074920" cy="237744"/>
          </a:xfrm>
          <a:prstGeom prst="rect">
            <a:avLst/>
          </a:prstGeom>
          <a:noFill/>
          <a:ln/>
        </p:spPr>
        <p:txBody>
          <a:bodyPr wrap="square" rtlCol="0" anchor="ctr"/>
          <a:lstStyle/>
          <a:p>
            <a:pPr marL="0" indent="0">
              <a:buNone/>
            </a:pPr>
            <a:r>
              <a:rPr lang="en-US" sz="1000" b="1" dirty="0">
                <a:solidFill>
                  <a:srgbClr val="2C4A63"/>
                </a:solidFill>
                <a:latin typeface="Calibri" pitchFamily="34" charset="0"/>
                <a:ea typeface="Calibri" pitchFamily="34" charset="-122"/>
                <a:cs typeface="Calibri" pitchFamily="34" charset="-120"/>
              </a:rPr>
              <a:t>COMPANY OVERVIEW</a:t>
            </a:r>
            <a:endParaRPr lang="en-US" sz="1000" dirty="0"/>
          </a:p>
        </p:txBody>
      </p:sp>
      <p:sp>
        <p:nvSpPr>
          <p:cNvPr id="8" name="Text 6"/>
          <p:cNvSpPr txBox="1"/>
          <p:nvPr/>
        </p:nvSpPr>
        <p:spPr>
          <a:xfrm>
            <a:off x="365760" y="1865376"/>
            <a:ext cx="5074920" cy="4425696"/>
          </a:xfrm>
          <a:prstGeom prst="rect">
            <a:avLst/>
          </a:prstGeom>
          <a:noFill/>
          <a:ln/>
        </p:spPr>
        <p:txBody>
          <a:bodyPr wrap="square" rtlCol="0" anchor="t"/>
          <a:lstStyle/>
          <a:p>
            <a:pPr marL="0" indent="0">
              <a:lnSpc>
                <a:spcPct val="122000"/>
              </a:lnSpc>
              <a:buNone/>
            </a:pPr>
            <a:r>
              <a:rPr lang="en-US" sz="950" dirty="0">
                <a:solidFill>
                  <a:srgbClr val="26292C"/>
                </a:solidFill>
                <a:latin typeface="Georgia" pitchFamily="34" charset="0"/>
                <a:ea typeface="Georgia" pitchFamily="34" charset="-122"/>
                <a:cs typeface="Georgia" pitchFamily="34" charset="-120"/>
              </a:rPr>
              <a:t>Example Company designs and builds custom outdoor living spaces, including decks, porches and screened enclosures, operating as a franchisee of a national outdoor living design-build system. The company holds two adjoining franchise territories, Fort Myers and Miami, Florida, which are run as a single combined business sharing marketing, sales and production (Q5). Royalties are 6.5% of sales up to $1M and 5.5% above that threshold, plus a 1.5% marketing royalty capped at $22,500 annually (Q11).</a:t>
            </a:r>
            <a:endParaRPr lang="en-US" sz="950" dirty="0"/>
          </a:p>
          <a:p>
            <a:pPr marL="0" indent="0">
              <a:lnSpc>
                <a:spcPct val="122000"/>
              </a:lnSpc>
              <a:buNone/>
            </a:pPr>
            <a:endParaRPr lang="en-US" sz="950" dirty="0"/>
          </a:p>
          <a:p>
            <a:pPr marL="0" indent="0">
              <a:lnSpc>
                <a:spcPct val="122000"/>
              </a:lnSpc>
              <a:buNone/>
            </a:pPr>
            <a:r>
              <a:rPr lang="en-US" sz="950" dirty="0">
                <a:solidFill>
                  <a:srgbClr val="26292C"/>
                </a:solidFill>
                <a:latin typeface="Georgia" pitchFamily="34" charset="0"/>
                <a:ea typeface="Georgia" pitchFamily="34" charset="-122"/>
                <a:cs typeface="Georgia" pitchFamily="34" charset="-120"/>
              </a:rPr>
              <a:t>Two officers own and run the business, handling sales, contract negotiation and production oversight. One officer also works part time as a contracting agent for four other franchise locations in Florida (Q26). W2 payroll consists of the two owners, two project managers and one field supervisor. All field production work is performed by 1099 subcontractors (Q13).</a:t>
            </a:r>
            <a:endParaRPr lang="en-US" sz="950" dirty="0"/>
          </a:p>
          <a:p>
            <a:pPr marL="0" indent="0">
              <a:lnSpc>
                <a:spcPct val="122000"/>
              </a:lnSpc>
              <a:buNone/>
            </a:pPr>
            <a:endParaRPr lang="en-US" sz="950" dirty="0"/>
          </a:p>
          <a:p>
            <a:pPr marL="0" indent="0">
              <a:lnSpc>
                <a:spcPct val="122000"/>
              </a:lnSpc>
              <a:buNone/>
            </a:pPr>
            <a:r>
              <a:rPr lang="en-US" sz="950" dirty="0">
                <a:solidFill>
                  <a:srgbClr val="26292C"/>
                </a:solidFill>
                <a:latin typeface="Georgia" pitchFamily="34" charset="0"/>
                <a:ea typeface="Georgia" pitchFamily="34" charset="-122"/>
                <a:cs typeface="Georgia" pitchFamily="34" charset="-120"/>
              </a:rPr>
              <a:t>Revenue is project based rather than contract recurring. The company billed 49 distinct customers in FY25 and stated that it typically completes one large project a year on top of a base of smaller jobs (Q1). Revenue was $2.18M in FY23, $2.69M in FY24, $3.09M in FY25 and $2.93M for the trailing twelve months ended July 2026.</a:t>
            </a:r>
            <a:endParaRPr lang="en-US" sz="950" dirty="0"/>
          </a:p>
        </p:txBody>
      </p:sp>
      <p:sp>
        <p:nvSpPr>
          <p:cNvPr id="9" name="Shape 7"/>
          <p:cNvSpPr/>
          <p:nvPr/>
        </p:nvSpPr>
        <p:spPr>
          <a:xfrm>
            <a:off x="5623560" y="1536192"/>
            <a:ext cx="0" cy="4754880"/>
          </a:xfrm>
          <a:prstGeom prst="line">
            <a:avLst/>
          </a:prstGeom>
          <a:noFill/>
          <a:ln w="9525">
            <a:solidFill>
              <a:srgbClr val="D6D9DB"/>
            </a:solidFill>
            <a:prstDash val="solid"/>
          </a:ln>
        </p:spPr>
        <p:txBody>
          <a:bodyPr/>
          <a:lstStyle/>
          <a:p>
            <a:endParaRPr lang="en-US"/>
          </a:p>
        </p:txBody>
      </p:sp>
      <p:sp>
        <p:nvSpPr>
          <p:cNvPr id="10" name="Shape 8"/>
          <p:cNvSpPr/>
          <p:nvPr/>
        </p:nvSpPr>
        <p:spPr>
          <a:xfrm>
            <a:off x="5897880" y="1536192"/>
            <a:ext cx="1177290" cy="1051560"/>
          </a:xfrm>
          <a:prstGeom prst="rect">
            <a:avLst/>
          </a:prstGeom>
          <a:solidFill>
            <a:srgbClr val="F7F6F4"/>
          </a:solidFill>
          <a:ln/>
        </p:spPr>
        <p:txBody>
          <a:bodyPr/>
          <a:lstStyle/>
          <a:p>
            <a:endParaRPr lang="en-US"/>
          </a:p>
        </p:txBody>
      </p:sp>
      <p:sp>
        <p:nvSpPr>
          <p:cNvPr id="11" name="Text 9"/>
          <p:cNvSpPr txBox="1"/>
          <p:nvPr/>
        </p:nvSpPr>
        <p:spPr>
          <a:xfrm>
            <a:off x="5989320" y="1591056"/>
            <a:ext cx="994410" cy="164592"/>
          </a:xfrm>
          <a:prstGeom prst="rect">
            <a:avLst/>
          </a:prstGeom>
          <a:noFill/>
          <a:ln/>
        </p:spPr>
        <p:txBody>
          <a:bodyPr wrap="square" rtlCol="0" anchor="ctr"/>
          <a:lstStyle/>
          <a:p>
            <a:pPr marL="0" indent="0">
              <a:buNone/>
            </a:pPr>
            <a:r>
              <a:rPr lang="en-US" sz="800" b="1" dirty="0">
                <a:solidFill>
                  <a:srgbClr val="6B6F73"/>
                </a:solidFill>
                <a:latin typeface="Calibri" pitchFamily="34" charset="0"/>
                <a:ea typeface="Calibri" pitchFamily="34" charset="-122"/>
                <a:cs typeface="Calibri" pitchFamily="34" charset="-120"/>
              </a:rPr>
              <a:t>FY23</a:t>
            </a:r>
            <a:endParaRPr lang="en-US" sz="800" dirty="0"/>
          </a:p>
        </p:txBody>
      </p:sp>
      <p:sp>
        <p:nvSpPr>
          <p:cNvPr id="12" name="Text 10"/>
          <p:cNvSpPr txBox="1"/>
          <p:nvPr/>
        </p:nvSpPr>
        <p:spPr>
          <a:xfrm>
            <a:off x="5989320" y="1755648"/>
            <a:ext cx="994410" cy="137160"/>
          </a:xfrm>
          <a:prstGeom prst="rect">
            <a:avLst/>
          </a:prstGeom>
          <a:noFill/>
          <a:ln/>
        </p:spPr>
        <p:txBody>
          <a:bodyPr wrap="square" rtlCol="0" anchor="ctr"/>
          <a:lstStyle/>
          <a:p>
            <a:pPr marL="0" indent="0">
              <a:buNone/>
            </a:pPr>
            <a:r>
              <a:rPr lang="en-US" sz="650" dirty="0">
                <a:solidFill>
                  <a:srgbClr val="6B6F73"/>
                </a:solidFill>
                <a:latin typeface="Calibri" pitchFamily="34" charset="0"/>
                <a:ea typeface="Calibri" pitchFamily="34" charset="-122"/>
                <a:cs typeface="Calibri" pitchFamily="34" charset="-120"/>
              </a:rPr>
              <a:t>SDE</a:t>
            </a:r>
            <a:endParaRPr lang="en-US" sz="650" dirty="0"/>
          </a:p>
        </p:txBody>
      </p:sp>
      <p:sp>
        <p:nvSpPr>
          <p:cNvPr id="13" name="Text 11"/>
          <p:cNvSpPr txBox="1"/>
          <p:nvPr/>
        </p:nvSpPr>
        <p:spPr>
          <a:xfrm>
            <a:off x="5989320" y="1883664"/>
            <a:ext cx="1085850" cy="274320"/>
          </a:xfrm>
          <a:prstGeom prst="rect">
            <a:avLst/>
          </a:prstGeom>
          <a:noFill/>
          <a:ln/>
        </p:spPr>
        <p:txBody>
          <a:bodyPr wrap="square" rtlCol="0" anchor="ctr"/>
          <a:lstStyle/>
          <a:p>
            <a:pPr marL="0" indent="0">
              <a:buNone/>
            </a:pPr>
            <a:r>
              <a:rPr lang="en-US" sz="1300" dirty="0">
                <a:solidFill>
                  <a:srgbClr val="23272B"/>
                </a:solidFill>
                <a:latin typeface="Georgia" pitchFamily="34" charset="0"/>
                <a:ea typeface="Georgia" pitchFamily="34" charset="-122"/>
                <a:cs typeface="Georgia" pitchFamily="34" charset="-120"/>
              </a:rPr>
              <a:t>$744K</a:t>
            </a:r>
            <a:endParaRPr lang="en-US" sz="1300" dirty="0"/>
          </a:p>
        </p:txBody>
      </p:sp>
      <p:sp>
        <p:nvSpPr>
          <p:cNvPr id="14" name="Text 12"/>
          <p:cNvSpPr txBox="1"/>
          <p:nvPr/>
        </p:nvSpPr>
        <p:spPr>
          <a:xfrm>
            <a:off x="5989320" y="2157984"/>
            <a:ext cx="1085850" cy="137160"/>
          </a:xfrm>
          <a:prstGeom prst="rect">
            <a:avLst/>
          </a:prstGeom>
          <a:noFill/>
          <a:ln/>
        </p:spPr>
        <p:txBody>
          <a:bodyPr wrap="square" rtlCol="0" anchor="ctr"/>
          <a:lstStyle/>
          <a:p>
            <a:pPr marL="0" indent="0">
              <a:buNone/>
            </a:pPr>
            <a:r>
              <a:rPr lang="en-US" sz="650" dirty="0">
                <a:solidFill>
                  <a:srgbClr val="6B6F73"/>
                </a:solidFill>
                <a:latin typeface="Calibri" pitchFamily="34" charset="0"/>
                <a:ea typeface="Calibri" pitchFamily="34" charset="-122"/>
                <a:cs typeface="Calibri" pitchFamily="34" charset="-120"/>
              </a:rPr>
              <a:t>ADJ EBITDA</a:t>
            </a:r>
            <a:endParaRPr lang="en-US" sz="650" dirty="0"/>
          </a:p>
        </p:txBody>
      </p:sp>
      <p:sp>
        <p:nvSpPr>
          <p:cNvPr id="15" name="Text 13"/>
          <p:cNvSpPr txBox="1"/>
          <p:nvPr/>
        </p:nvSpPr>
        <p:spPr>
          <a:xfrm>
            <a:off x="5989320" y="2286000"/>
            <a:ext cx="1085850" cy="274320"/>
          </a:xfrm>
          <a:prstGeom prst="rect">
            <a:avLst/>
          </a:prstGeom>
          <a:noFill/>
          <a:ln/>
        </p:spPr>
        <p:txBody>
          <a:bodyPr wrap="square" rtlCol="0" anchor="ctr"/>
          <a:lstStyle/>
          <a:p>
            <a:pPr marL="0" indent="0">
              <a:buNone/>
            </a:pPr>
            <a:r>
              <a:rPr lang="en-US" sz="1300" dirty="0">
                <a:solidFill>
                  <a:srgbClr val="23272B"/>
                </a:solidFill>
                <a:latin typeface="Georgia" pitchFamily="34" charset="0"/>
                <a:ea typeface="Georgia" pitchFamily="34" charset="-122"/>
                <a:cs typeface="Georgia" pitchFamily="34" charset="-120"/>
              </a:rPr>
              <a:t>$619K</a:t>
            </a:r>
            <a:endParaRPr lang="en-US" sz="1300" dirty="0"/>
          </a:p>
        </p:txBody>
      </p:sp>
      <p:sp>
        <p:nvSpPr>
          <p:cNvPr id="16" name="Shape 14"/>
          <p:cNvSpPr/>
          <p:nvPr/>
        </p:nvSpPr>
        <p:spPr>
          <a:xfrm>
            <a:off x="7166610" y="1536192"/>
            <a:ext cx="1177290" cy="1051560"/>
          </a:xfrm>
          <a:prstGeom prst="rect">
            <a:avLst/>
          </a:prstGeom>
          <a:solidFill>
            <a:srgbClr val="F7F6F4"/>
          </a:solidFill>
          <a:ln/>
        </p:spPr>
        <p:txBody>
          <a:bodyPr/>
          <a:lstStyle/>
          <a:p>
            <a:endParaRPr lang="en-US"/>
          </a:p>
        </p:txBody>
      </p:sp>
      <p:sp>
        <p:nvSpPr>
          <p:cNvPr id="17" name="Text 15"/>
          <p:cNvSpPr txBox="1"/>
          <p:nvPr/>
        </p:nvSpPr>
        <p:spPr>
          <a:xfrm>
            <a:off x="7258050" y="1591056"/>
            <a:ext cx="994410" cy="164592"/>
          </a:xfrm>
          <a:prstGeom prst="rect">
            <a:avLst/>
          </a:prstGeom>
          <a:noFill/>
          <a:ln/>
        </p:spPr>
        <p:txBody>
          <a:bodyPr wrap="square" rtlCol="0" anchor="ctr"/>
          <a:lstStyle/>
          <a:p>
            <a:pPr marL="0" indent="0">
              <a:buNone/>
            </a:pPr>
            <a:r>
              <a:rPr lang="en-US" sz="800" b="1" dirty="0">
                <a:solidFill>
                  <a:srgbClr val="6B6F73"/>
                </a:solidFill>
                <a:latin typeface="Calibri" pitchFamily="34" charset="0"/>
                <a:ea typeface="Calibri" pitchFamily="34" charset="-122"/>
                <a:cs typeface="Calibri" pitchFamily="34" charset="-120"/>
              </a:rPr>
              <a:t>FY24</a:t>
            </a:r>
            <a:endParaRPr lang="en-US" sz="800" dirty="0"/>
          </a:p>
        </p:txBody>
      </p:sp>
      <p:sp>
        <p:nvSpPr>
          <p:cNvPr id="18" name="Text 16"/>
          <p:cNvSpPr txBox="1"/>
          <p:nvPr/>
        </p:nvSpPr>
        <p:spPr>
          <a:xfrm>
            <a:off x="7258050" y="1755648"/>
            <a:ext cx="994410" cy="137160"/>
          </a:xfrm>
          <a:prstGeom prst="rect">
            <a:avLst/>
          </a:prstGeom>
          <a:noFill/>
          <a:ln/>
        </p:spPr>
        <p:txBody>
          <a:bodyPr wrap="square" rtlCol="0" anchor="ctr"/>
          <a:lstStyle/>
          <a:p>
            <a:pPr marL="0" indent="0">
              <a:buNone/>
            </a:pPr>
            <a:r>
              <a:rPr lang="en-US" sz="650" dirty="0">
                <a:solidFill>
                  <a:srgbClr val="6B6F73"/>
                </a:solidFill>
                <a:latin typeface="Calibri" pitchFamily="34" charset="0"/>
                <a:ea typeface="Calibri" pitchFamily="34" charset="-122"/>
                <a:cs typeface="Calibri" pitchFamily="34" charset="-120"/>
              </a:rPr>
              <a:t>SDE</a:t>
            </a:r>
            <a:endParaRPr lang="en-US" sz="650" dirty="0"/>
          </a:p>
        </p:txBody>
      </p:sp>
      <p:sp>
        <p:nvSpPr>
          <p:cNvPr id="19" name="Text 17"/>
          <p:cNvSpPr txBox="1"/>
          <p:nvPr/>
        </p:nvSpPr>
        <p:spPr>
          <a:xfrm>
            <a:off x="7258050" y="1883664"/>
            <a:ext cx="1085850" cy="274320"/>
          </a:xfrm>
          <a:prstGeom prst="rect">
            <a:avLst/>
          </a:prstGeom>
          <a:noFill/>
          <a:ln/>
        </p:spPr>
        <p:txBody>
          <a:bodyPr wrap="square" rtlCol="0" anchor="ctr"/>
          <a:lstStyle/>
          <a:p>
            <a:pPr marL="0" indent="0">
              <a:buNone/>
            </a:pPr>
            <a:r>
              <a:rPr lang="en-US" sz="1300" dirty="0">
                <a:solidFill>
                  <a:srgbClr val="23272B"/>
                </a:solidFill>
                <a:latin typeface="Georgia" pitchFamily="34" charset="0"/>
                <a:ea typeface="Georgia" pitchFamily="34" charset="-122"/>
                <a:cs typeface="Georgia" pitchFamily="34" charset="-120"/>
              </a:rPr>
              <a:t>$785K</a:t>
            </a:r>
            <a:endParaRPr lang="en-US" sz="1300" dirty="0"/>
          </a:p>
        </p:txBody>
      </p:sp>
      <p:sp>
        <p:nvSpPr>
          <p:cNvPr id="20" name="Text 18"/>
          <p:cNvSpPr txBox="1"/>
          <p:nvPr/>
        </p:nvSpPr>
        <p:spPr>
          <a:xfrm>
            <a:off x="7258050" y="2157984"/>
            <a:ext cx="1085850" cy="137160"/>
          </a:xfrm>
          <a:prstGeom prst="rect">
            <a:avLst/>
          </a:prstGeom>
          <a:noFill/>
          <a:ln/>
        </p:spPr>
        <p:txBody>
          <a:bodyPr wrap="square" rtlCol="0" anchor="ctr"/>
          <a:lstStyle/>
          <a:p>
            <a:pPr marL="0" indent="0">
              <a:buNone/>
            </a:pPr>
            <a:r>
              <a:rPr lang="en-US" sz="650" dirty="0">
                <a:solidFill>
                  <a:srgbClr val="6B6F73"/>
                </a:solidFill>
                <a:latin typeface="Calibri" pitchFamily="34" charset="0"/>
                <a:ea typeface="Calibri" pitchFamily="34" charset="-122"/>
                <a:cs typeface="Calibri" pitchFamily="34" charset="-120"/>
              </a:rPr>
              <a:t>ADJ EBITDA</a:t>
            </a:r>
            <a:endParaRPr lang="en-US" sz="650" dirty="0"/>
          </a:p>
        </p:txBody>
      </p:sp>
      <p:sp>
        <p:nvSpPr>
          <p:cNvPr id="21" name="Text 19"/>
          <p:cNvSpPr txBox="1"/>
          <p:nvPr/>
        </p:nvSpPr>
        <p:spPr>
          <a:xfrm>
            <a:off x="7258050" y="2286000"/>
            <a:ext cx="1085850" cy="274320"/>
          </a:xfrm>
          <a:prstGeom prst="rect">
            <a:avLst/>
          </a:prstGeom>
          <a:noFill/>
          <a:ln/>
        </p:spPr>
        <p:txBody>
          <a:bodyPr wrap="square" rtlCol="0" anchor="ctr"/>
          <a:lstStyle/>
          <a:p>
            <a:pPr marL="0" indent="0">
              <a:buNone/>
            </a:pPr>
            <a:r>
              <a:rPr lang="en-US" sz="1300" dirty="0">
                <a:solidFill>
                  <a:srgbClr val="23272B"/>
                </a:solidFill>
                <a:latin typeface="Georgia" pitchFamily="34" charset="0"/>
                <a:ea typeface="Georgia" pitchFamily="34" charset="-122"/>
                <a:cs typeface="Georgia" pitchFamily="34" charset="-120"/>
              </a:rPr>
              <a:t>$660K</a:t>
            </a:r>
            <a:endParaRPr lang="en-US" sz="1300" dirty="0"/>
          </a:p>
        </p:txBody>
      </p:sp>
      <p:sp>
        <p:nvSpPr>
          <p:cNvPr id="22" name="Shape 20"/>
          <p:cNvSpPr/>
          <p:nvPr/>
        </p:nvSpPr>
        <p:spPr>
          <a:xfrm>
            <a:off x="8435340" y="1536192"/>
            <a:ext cx="1177290" cy="1051560"/>
          </a:xfrm>
          <a:prstGeom prst="rect">
            <a:avLst/>
          </a:prstGeom>
          <a:solidFill>
            <a:srgbClr val="F7F6F4"/>
          </a:solidFill>
          <a:ln/>
        </p:spPr>
        <p:txBody>
          <a:bodyPr/>
          <a:lstStyle/>
          <a:p>
            <a:endParaRPr lang="en-US"/>
          </a:p>
        </p:txBody>
      </p:sp>
      <p:sp>
        <p:nvSpPr>
          <p:cNvPr id="23" name="Text 21"/>
          <p:cNvSpPr txBox="1"/>
          <p:nvPr/>
        </p:nvSpPr>
        <p:spPr>
          <a:xfrm>
            <a:off x="8526780" y="1591056"/>
            <a:ext cx="994410" cy="164592"/>
          </a:xfrm>
          <a:prstGeom prst="rect">
            <a:avLst/>
          </a:prstGeom>
          <a:noFill/>
          <a:ln/>
        </p:spPr>
        <p:txBody>
          <a:bodyPr wrap="square" rtlCol="0" anchor="ctr"/>
          <a:lstStyle/>
          <a:p>
            <a:pPr marL="0" indent="0">
              <a:buNone/>
            </a:pPr>
            <a:r>
              <a:rPr lang="en-US" sz="800" b="1" dirty="0">
                <a:solidFill>
                  <a:srgbClr val="6B6F73"/>
                </a:solidFill>
                <a:latin typeface="Calibri" pitchFamily="34" charset="0"/>
                <a:ea typeface="Calibri" pitchFamily="34" charset="-122"/>
                <a:cs typeface="Calibri" pitchFamily="34" charset="-120"/>
              </a:rPr>
              <a:t>FY25</a:t>
            </a:r>
            <a:endParaRPr lang="en-US" sz="800" dirty="0"/>
          </a:p>
        </p:txBody>
      </p:sp>
      <p:sp>
        <p:nvSpPr>
          <p:cNvPr id="24" name="Text 22"/>
          <p:cNvSpPr txBox="1"/>
          <p:nvPr/>
        </p:nvSpPr>
        <p:spPr>
          <a:xfrm>
            <a:off x="8526780" y="1755648"/>
            <a:ext cx="994410" cy="137160"/>
          </a:xfrm>
          <a:prstGeom prst="rect">
            <a:avLst/>
          </a:prstGeom>
          <a:noFill/>
          <a:ln/>
        </p:spPr>
        <p:txBody>
          <a:bodyPr wrap="square" rtlCol="0" anchor="ctr"/>
          <a:lstStyle/>
          <a:p>
            <a:pPr marL="0" indent="0">
              <a:buNone/>
            </a:pPr>
            <a:r>
              <a:rPr lang="en-US" sz="650" dirty="0">
                <a:solidFill>
                  <a:srgbClr val="6B6F73"/>
                </a:solidFill>
                <a:latin typeface="Calibri" pitchFamily="34" charset="0"/>
                <a:ea typeface="Calibri" pitchFamily="34" charset="-122"/>
                <a:cs typeface="Calibri" pitchFamily="34" charset="-120"/>
              </a:rPr>
              <a:t>SDE</a:t>
            </a:r>
            <a:endParaRPr lang="en-US" sz="650" dirty="0"/>
          </a:p>
        </p:txBody>
      </p:sp>
      <p:sp>
        <p:nvSpPr>
          <p:cNvPr id="25" name="Text 23"/>
          <p:cNvSpPr txBox="1"/>
          <p:nvPr/>
        </p:nvSpPr>
        <p:spPr>
          <a:xfrm>
            <a:off x="8526780" y="1883664"/>
            <a:ext cx="1085850" cy="274320"/>
          </a:xfrm>
          <a:prstGeom prst="rect">
            <a:avLst/>
          </a:prstGeom>
          <a:noFill/>
          <a:ln/>
        </p:spPr>
        <p:txBody>
          <a:bodyPr wrap="square" rtlCol="0" anchor="ctr"/>
          <a:lstStyle/>
          <a:p>
            <a:pPr marL="0" indent="0">
              <a:buNone/>
            </a:pPr>
            <a:r>
              <a:rPr lang="en-US" sz="1300" dirty="0">
                <a:solidFill>
                  <a:srgbClr val="23272B"/>
                </a:solidFill>
                <a:latin typeface="Georgia" pitchFamily="34" charset="0"/>
                <a:ea typeface="Georgia" pitchFamily="34" charset="-122"/>
                <a:cs typeface="Georgia" pitchFamily="34" charset="-120"/>
              </a:rPr>
              <a:t>$773K</a:t>
            </a:r>
            <a:endParaRPr lang="en-US" sz="1300" dirty="0"/>
          </a:p>
        </p:txBody>
      </p:sp>
      <p:sp>
        <p:nvSpPr>
          <p:cNvPr id="26" name="Text 24"/>
          <p:cNvSpPr txBox="1"/>
          <p:nvPr/>
        </p:nvSpPr>
        <p:spPr>
          <a:xfrm>
            <a:off x="8526780" y="2157984"/>
            <a:ext cx="1085850" cy="137160"/>
          </a:xfrm>
          <a:prstGeom prst="rect">
            <a:avLst/>
          </a:prstGeom>
          <a:noFill/>
          <a:ln/>
        </p:spPr>
        <p:txBody>
          <a:bodyPr wrap="square" rtlCol="0" anchor="ctr"/>
          <a:lstStyle/>
          <a:p>
            <a:pPr marL="0" indent="0">
              <a:buNone/>
            </a:pPr>
            <a:r>
              <a:rPr lang="en-US" sz="650" dirty="0">
                <a:solidFill>
                  <a:srgbClr val="6B6F73"/>
                </a:solidFill>
                <a:latin typeface="Calibri" pitchFamily="34" charset="0"/>
                <a:ea typeface="Calibri" pitchFamily="34" charset="-122"/>
                <a:cs typeface="Calibri" pitchFamily="34" charset="-120"/>
              </a:rPr>
              <a:t>ADJ EBITDA</a:t>
            </a:r>
            <a:endParaRPr lang="en-US" sz="650" dirty="0"/>
          </a:p>
        </p:txBody>
      </p:sp>
      <p:sp>
        <p:nvSpPr>
          <p:cNvPr id="27" name="Text 25"/>
          <p:cNvSpPr txBox="1"/>
          <p:nvPr/>
        </p:nvSpPr>
        <p:spPr>
          <a:xfrm>
            <a:off x="8526780" y="2286000"/>
            <a:ext cx="1085850" cy="274320"/>
          </a:xfrm>
          <a:prstGeom prst="rect">
            <a:avLst/>
          </a:prstGeom>
          <a:noFill/>
          <a:ln/>
        </p:spPr>
        <p:txBody>
          <a:bodyPr wrap="square" rtlCol="0" anchor="ctr"/>
          <a:lstStyle/>
          <a:p>
            <a:pPr marL="0" indent="0">
              <a:buNone/>
            </a:pPr>
            <a:r>
              <a:rPr lang="en-US" sz="1300" dirty="0">
                <a:solidFill>
                  <a:srgbClr val="23272B"/>
                </a:solidFill>
                <a:latin typeface="Georgia" pitchFamily="34" charset="0"/>
                <a:ea typeface="Georgia" pitchFamily="34" charset="-122"/>
                <a:cs typeface="Georgia" pitchFamily="34" charset="-120"/>
              </a:rPr>
              <a:t>$648K</a:t>
            </a:r>
            <a:endParaRPr lang="en-US" sz="1300" dirty="0"/>
          </a:p>
        </p:txBody>
      </p:sp>
      <p:sp>
        <p:nvSpPr>
          <p:cNvPr id="28" name="Shape 26"/>
          <p:cNvSpPr/>
          <p:nvPr/>
        </p:nvSpPr>
        <p:spPr>
          <a:xfrm>
            <a:off x="9704070" y="1536192"/>
            <a:ext cx="1177290" cy="1051560"/>
          </a:xfrm>
          <a:prstGeom prst="rect">
            <a:avLst/>
          </a:prstGeom>
          <a:solidFill>
            <a:srgbClr val="2C4A63"/>
          </a:solidFill>
          <a:ln/>
        </p:spPr>
        <p:txBody>
          <a:bodyPr/>
          <a:lstStyle/>
          <a:p>
            <a:endParaRPr lang="en-US"/>
          </a:p>
        </p:txBody>
      </p:sp>
      <p:sp>
        <p:nvSpPr>
          <p:cNvPr id="29" name="Text 27"/>
          <p:cNvSpPr txBox="1"/>
          <p:nvPr/>
        </p:nvSpPr>
        <p:spPr>
          <a:xfrm>
            <a:off x="9795510" y="1591056"/>
            <a:ext cx="994410" cy="164592"/>
          </a:xfrm>
          <a:prstGeom prst="rect">
            <a:avLst/>
          </a:prstGeom>
          <a:noFill/>
          <a:ln/>
        </p:spPr>
        <p:txBody>
          <a:bodyPr wrap="square" rtlCol="0" anchor="ctr"/>
          <a:lstStyle/>
          <a:p>
            <a:pPr marL="0" indent="0">
              <a:buNone/>
            </a:pPr>
            <a:r>
              <a:rPr lang="en-US" sz="800" b="1" dirty="0">
                <a:solidFill>
                  <a:srgbClr val="D7E3EC"/>
                </a:solidFill>
                <a:latin typeface="Calibri" pitchFamily="34" charset="0"/>
                <a:ea typeface="Calibri" pitchFamily="34" charset="-122"/>
                <a:cs typeface="Calibri" pitchFamily="34" charset="-120"/>
              </a:rPr>
              <a:t>JUL-26 TTM</a:t>
            </a:r>
            <a:endParaRPr lang="en-US" sz="800" dirty="0"/>
          </a:p>
        </p:txBody>
      </p:sp>
      <p:sp>
        <p:nvSpPr>
          <p:cNvPr id="30" name="Text 28"/>
          <p:cNvSpPr txBox="1"/>
          <p:nvPr/>
        </p:nvSpPr>
        <p:spPr>
          <a:xfrm>
            <a:off x="9795510" y="1755648"/>
            <a:ext cx="994410" cy="137160"/>
          </a:xfrm>
          <a:prstGeom prst="rect">
            <a:avLst/>
          </a:prstGeom>
          <a:noFill/>
          <a:ln/>
        </p:spPr>
        <p:txBody>
          <a:bodyPr wrap="square" rtlCol="0" anchor="ctr"/>
          <a:lstStyle/>
          <a:p>
            <a:pPr marL="0" indent="0">
              <a:buNone/>
            </a:pPr>
            <a:r>
              <a:rPr lang="en-US" sz="650" dirty="0">
                <a:solidFill>
                  <a:srgbClr val="D7E3EC"/>
                </a:solidFill>
                <a:latin typeface="Calibri" pitchFamily="34" charset="0"/>
                <a:ea typeface="Calibri" pitchFamily="34" charset="-122"/>
                <a:cs typeface="Calibri" pitchFamily="34" charset="-120"/>
              </a:rPr>
              <a:t>SDE</a:t>
            </a:r>
            <a:endParaRPr lang="en-US" sz="650" dirty="0"/>
          </a:p>
        </p:txBody>
      </p:sp>
      <p:sp>
        <p:nvSpPr>
          <p:cNvPr id="31" name="Text 29"/>
          <p:cNvSpPr txBox="1"/>
          <p:nvPr/>
        </p:nvSpPr>
        <p:spPr>
          <a:xfrm>
            <a:off x="9795510" y="1883664"/>
            <a:ext cx="1085850" cy="274320"/>
          </a:xfrm>
          <a:prstGeom prst="rect">
            <a:avLst/>
          </a:prstGeom>
          <a:noFill/>
          <a:ln/>
        </p:spPr>
        <p:txBody>
          <a:bodyPr wrap="square" rtlCol="0" anchor="ctr"/>
          <a:lstStyle/>
          <a:p>
            <a:pPr marL="0" indent="0">
              <a:buNone/>
            </a:pPr>
            <a:r>
              <a:rPr lang="en-US" sz="1300" dirty="0">
                <a:solidFill>
                  <a:srgbClr val="FFFFFF"/>
                </a:solidFill>
                <a:latin typeface="Georgia" pitchFamily="34" charset="0"/>
                <a:ea typeface="Georgia" pitchFamily="34" charset="-122"/>
                <a:cs typeface="Georgia" pitchFamily="34" charset="-120"/>
              </a:rPr>
              <a:t>$809K</a:t>
            </a:r>
            <a:endParaRPr lang="en-US" sz="1300" dirty="0"/>
          </a:p>
        </p:txBody>
      </p:sp>
      <p:sp>
        <p:nvSpPr>
          <p:cNvPr id="32" name="Text 30"/>
          <p:cNvSpPr txBox="1"/>
          <p:nvPr/>
        </p:nvSpPr>
        <p:spPr>
          <a:xfrm>
            <a:off x="9795510" y="2157984"/>
            <a:ext cx="1085850" cy="137160"/>
          </a:xfrm>
          <a:prstGeom prst="rect">
            <a:avLst/>
          </a:prstGeom>
          <a:noFill/>
          <a:ln/>
        </p:spPr>
        <p:txBody>
          <a:bodyPr wrap="square" rtlCol="0" anchor="ctr"/>
          <a:lstStyle/>
          <a:p>
            <a:pPr marL="0" indent="0">
              <a:buNone/>
            </a:pPr>
            <a:r>
              <a:rPr lang="en-US" sz="650" dirty="0">
                <a:solidFill>
                  <a:srgbClr val="D7E3EC"/>
                </a:solidFill>
                <a:latin typeface="Calibri" pitchFamily="34" charset="0"/>
                <a:ea typeface="Calibri" pitchFamily="34" charset="-122"/>
                <a:cs typeface="Calibri" pitchFamily="34" charset="-120"/>
              </a:rPr>
              <a:t>ADJ EBITDA</a:t>
            </a:r>
            <a:endParaRPr lang="en-US" sz="650" dirty="0"/>
          </a:p>
        </p:txBody>
      </p:sp>
      <p:sp>
        <p:nvSpPr>
          <p:cNvPr id="33" name="Text 31"/>
          <p:cNvSpPr txBox="1"/>
          <p:nvPr/>
        </p:nvSpPr>
        <p:spPr>
          <a:xfrm>
            <a:off x="9795510" y="2286000"/>
            <a:ext cx="1085850" cy="274320"/>
          </a:xfrm>
          <a:prstGeom prst="rect">
            <a:avLst/>
          </a:prstGeom>
          <a:noFill/>
          <a:ln/>
        </p:spPr>
        <p:txBody>
          <a:bodyPr wrap="square" rtlCol="0" anchor="ctr"/>
          <a:lstStyle/>
          <a:p>
            <a:pPr marL="0" indent="0">
              <a:buNone/>
            </a:pPr>
            <a:r>
              <a:rPr lang="en-US" sz="1300" dirty="0">
                <a:solidFill>
                  <a:srgbClr val="FFFFFF"/>
                </a:solidFill>
                <a:latin typeface="Georgia" pitchFamily="34" charset="0"/>
                <a:ea typeface="Georgia" pitchFamily="34" charset="-122"/>
                <a:cs typeface="Georgia" pitchFamily="34" charset="-120"/>
              </a:rPr>
              <a:t>$684K</a:t>
            </a:r>
            <a:endParaRPr lang="en-US" sz="1300" dirty="0"/>
          </a:p>
        </p:txBody>
      </p:sp>
      <p:sp>
        <p:nvSpPr>
          <p:cNvPr id="34" name="Text 32"/>
          <p:cNvSpPr txBox="1"/>
          <p:nvPr/>
        </p:nvSpPr>
        <p:spPr>
          <a:xfrm>
            <a:off x="5897880" y="2770632"/>
            <a:ext cx="5349240" cy="3520440"/>
          </a:xfrm>
          <a:prstGeom prst="rect">
            <a:avLst/>
          </a:prstGeom>
          <a:noFill/>
          <a:ln/>
        </p:spPr>
        <p:txBody>
          <a:bodyPr wrap="square" rtlCol="0" anchor="t"/>
          <a:lstStyle/>
          <a:p>
            <a:pPr marL="0" indent="0">
              <a:lnSpc>
                <a:spcPct val="118000"/>
              </a:lnSpc>
              <a:buNone/>
            </a:pPr>
            <a:r>
              <a:rPr lang="en-US" sz="1050" dirty="0">
                <a:solidFill>
                  <a:srgbClr val="26292C"/>
                </a:solidFill>
                <a:latin typeface="Georgia" pitchFamily="34" charset="0"/>
                <a:ea typeface="Georgia" pitchFamily="34" charset="-122"/>
                <a:cs typeface="Georgia" pitchFamily="34" charset="-120"/>
              </a:rPr>
              <a:t>Adjusted EBITDA was $619K, $660K, $648K and $684K across the four periods shown, on revenue of $2.18M, $2.69M, $3.09M and $2.93M. Margin was 28%, 25%, 21% and 23%.</a:t>
            </a:r>
            <a:endParaRPr lang="en-US" sz="1050" dirty="0"/>
          </a:p>
          <a:p>
            <a:pPr marL="0" indent="0">
              <a:lnSpc>
                <a:spcPct val="118000"/>
              </a:lnSpc>
              <a:buNone/>
            </a:pPr>
            <a:endParaRPr lang="en-US" sz="1050" dirty="0"/>
          </a:p>
          <a:p>
            <a:pPr marL="0" indent="0">
              <a:lnSpc>
                <a:spcPct val="118000"/>
              </a:lnSpc>
              <a:buNone/>
            </a:pPr>
            <a:r>
              <a:rPr lang="en-US" sz="1050" dirty="0">
                <a:solidFill>
                  <a:srgbClr val="26292C"/>
                </a:solidFill>
                <a:latin typeface="Georgia" pitchFamily="34" charset="0"/>
                <a:ea typeface="Georgia" pitchFamily="34" charset="-122"/>
                <a:cs typeface="Georgia" pitchFamily="34" charset="-120"/>
              </a:rPr>
              <a:t>Cost of goods sold rose from 61.5% of revenue in FY23 to 64.3% in FY25, then fell to 62.3% in the TTM period. Subcontractors moved from 29.7% to 30.2% of revenue and materials from 23.6% to 24.7% over the same years. The company stated the margin decrease over the review period relates to hiring additional overhead staff (Q12).</a:t>
            </a:r>
            <a:endParaRPr lang="en-US" sz="1050" dirty="0"/>
          </a:p>
          <a:p>
            <a:pPr marL="0" indent="0">
              <a:lnSpc>
                <a:spcPct val="118000"/>
              </a:lnSpc>
              <a:buNone/>
            </a:pPr>
            <a:endParaRPr lang="en-US" sz="1050" dirty="0"/>
          </a:p>
          <a:p>
            <a:pPr marL="0" indent="0">
              <a:lnSpc>
                <a:spcPct val="118000"/>
              </a:lnSpc>
              <a:buNone/>
            </a:pPr>
            <a:r>
              <a:rPr lang="en-US" sz="1050" dirty="0">
                <a:solidFill>
                  <a:srgbClr val="26292C"/>
                </a:solidFill>
                <a:latin typeface="Georgia" pitchFamily="34" charset="0"/>
                <a:ea typeface="Georgia" pitchFamily="34" charset="-122"/>
                <a:cs typeface="Georgia" pitchFamily="34" charset="-120"/>
              </a:rPr>
              <a:t>FY25 revenue included two projects of $493K and $381K, a combined 28% of the year (Q1). Total revenue for the year to date through July 2026 ran $156K, or 12.6%, behind the same period in the prior year. The company attributed this to the timing of job completions and stated it has not identified a seasonal pattern (Q10).</a:t>
            </a:r>
            <a:endParaRPr lang="en-US" sz="1050" dirty="0"/>
          </a:p>
        </p:txBody>
      </p:sp>
      <p:pic>
        <p:nvPicPr>
          <p:cNvPr id="35"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36" name="Text 33"/>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37" name="Text 34"/>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5</a:t>
            </a:r>
            <a:endParaRPr lang="en-US" sz="950" dirty="0"/>
          </a:p>
        </p:txBody>
      </p:sp>
      <p:sp>
        <p:nvSpPr>
          <p:cNvPr id="38" name="Shape 35"/>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EXECUTIVE SUMMARY</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Customer Analysis, Revenue Recognition &amp; CIM Comparison</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sp>
        <p:nvSpPr>
          <p:cNvPr id="6" name="Text 4"/>
          <p:cNvSpPr txBox="1"/>
          <p:nvPr/>
        </p:nvSpPr>
        <p:spPr>
          <a:xfrm>
            <a:off x="365760" y="1463040"/>
            <a:ext cx="5280660" cy="256032"/>
          </a:xfrm>
          <a:prstGeom prst="rect">
            <a:avLst/>
          </a:prstGeom>
          <a:noFill/>
          <a:ln/>
        </p:spPr>
        <p:txBody>
          <a:bodyPr wrap="square" rtlCol="0" anchor="ctr"/>
          <a:lstStyle/>
          <a:p>
            <a:pPr marL="0" indent="0">
              <a:buNone/>
            </a:pPr>
            <a:r>
              <a:rPr lang="en-US" sz="1000" b="1" dirty="0">
                <a:solidFill>
                  <a:srgbClr val="2C4A63"/>
                </a:solidFill>
                <a:latin typeface="Calibri" pitchFamily="34" charset="0"/>
                <a:ea typeface="Calibri" pitchFamily="34" charset="-122"/>
                <a:cs typeface="Calibri" pitchFamily="34" charset="-120"/>
              </a:rPr>
              <a:t>SUMMARY OF CUSTOMER ANALYSIS</a:t>
            </a:r>
            <a:endParaRPr lang="en-US" sz="1000" dirty="0"/>
          </a:p>
        </p:txBody>
      </p:sp>
      <p:sp>
        <p:nvSpPr>
          <p:cNvPr id="7" name="Text 5"/>
          <p:cNvSpPr txBox="1"/>
          <p:nvPr/>
        </p:nvSpPr>
        <p:spPr>
          <a:xfrm>
            <a:off x="365760" y="1792224"/>
            <a:ext cx="5280660" cy="3602736"/>
          </a:xfrm>
          <a:prstGeom prst="rect">
            <a:avLst/>
          </a:prstGeom>
          <a:noFill/>
          <a:ln/>
        </p:spPr>
        <p:txBody>
          <a:bodyPr wrap="square" rtlCol="0" anchor="t"/>
          <a:lstStyle/>
          <a:p>
            <a:pPr marL="0" indent="0">
              <a:lnSpc>
                <a:spcPct val="114000"/>
              </a:lnSpc>
              <a:buNone/>
            </a:pPr>
            <a:r>
              <a:rPr lang="en-US" sz="1050" dirty="0">
                <a:solidFill>
                  <a:srgbClr val="26292C"/>
                </a:solidFill>
                <a:latin typeface="Georgia" pitchFamily="34" charset="0"/>
                <a:ea typeface="Georgia" pitchFamily="34" charset="-122"/>
                <a:cs typeface="Georgia" pitchFamily="34" charset="-120"/>
              </a:rPr>
              <a:t>Customer concentration increased over the review period. The top five customers were 28.5% of revenue in FY23, 39.9% in FY24, 41.3% in FY25 and 24.9% for the Jul-26 TTM period. The top ten were 45.9%, 58.6%, 59.6% and 44.6%. No single customer appears among the largest contributors in more than one year.</a:t>
            </a:r>
            <a:endParaRPr lang="en-US" sz="1050" dirty="0"/>
          </a:p>
          <a:p>
            <a:pPr marL="0" indent="0">
              <a:lnSpc>
                <a:spcPct val="114000"/>
              </a:lnSpc>
              <a:buNone/>
            </a:pPr>
            <a:endParaRPr lang="en-US" sz="1050" dirty="0"/>
          </a:p>
          <a:p>
            <a:pPr marL="0" indent="0">
              <a:lnSpc>
                <a:spcPct val="114000"/>
              </a:lnSpc>
              <a:buNone/>
            </a:pPr>
            <a:r>
              <a:rPr lang="en-US" sz="1050" dirty="0">
                <a:solidFill>
                  <a:srgbClr val="26292C"/>
                </a:solidFill>
                <a:latin typeface="Georgia" pitchFamily="34" charset="0"/>
                <a:ea typeface="Georgia" pitchFamily="34" charset="-122"/>
                <a:cs typeface="Georgia" pitchFamily="34" charset="-120"/>
              </a:rPr>
              <a:t>FY25 concentration reflects two project engagements of $493K and $381K, 16.0% and 12.4% of that year’s revenue. The company billed 49 distinct customers in FY25.</a:t>
            </a:r>
            <a:endParaRPr lang="en-US" sz="1050" dirty="0"/>
          </a:p>
          <a:p>
            <a:pPr marL="0" indent="0">
              <a:lnSpc>
                <a:spcPct val="114000"/>
              </a:lnSpc>
              <a:buNone/>
            </a:pPr>
            <a:endParaRPr lang="en-US" sz="1050" dirty="0"/>
          </a:p>
          <a:p>
            <a:pPr marL="0" indent="0">
              <a:lnSpc>
                <a:spcPct val="114000"/>
              </a:lnSpc>
              <a:buNone/>
            </a:pPr>
            <a:r>
              <a:rPr lang="en-US" sz="1050" dirty="0">
                <a:solidFill>
                  <a:srgbClr val="26292C"/>
                </a:solidFill>
                <a:latin typeface="Georgia" pitchFamily="34" charset="0"/>
                <a:ea typeface="Georgia" pitchFamily="34" charset="-122"/>
                <a:cs typeface="Georgia" pitchFamily="34" charset="-120"/>
              </a:rPr>
              <a:t>The company stated that the business is not built around recurring clients, that each project is written under its own new contract, and that it typically lands one large project per year on top of a base of smaller jobs (Q1). Payment terms are 30% at signing, 30% at start, 30% at completion and 10% at punch list (Q3).</a:t>
            </a:r>
            <a:endParaRPr lang="en-US" sz="1050" dirty="0"/>
          </a:p>
        </p:txBody>
      </p:sp>
      <p:sp>
        <p:nvSpPr>
          <p:cNvPr id="8" name="Shape 6"/>
          <p:cNvSpPr/>
          <p:nvPr/>
        </p:nvSpPr>
        <p:spPr>
          <a:xfrm>
            <a:off x="5806440" y="1463040"/>
            <a:ext cx="0" cy="3931920"/>
          </a:xfrm>
          <a:prstGeom prst="line">
            <a:avLst/>
          </a:prstGeom>
          <a:noFill/>
          <a:ln w="9525">
            <a:solidFill>
              <a:srgbClr val="D6D9DB"/>
            </a:solidFill>
            <a:prstDash val="solid"/>
          </a:ln>
        </p:spPr>
        <p:txBody>
          <a:bodyPr/>
          <a:lstStyle/>
          <a:p>
            <a:endParaRPr lang="en-US"/>
          </a:p>
        </p:txBody>
      </p:sp>
      <p:sp>
        <p:nvSpPr>
          <p:cNvPr id="9" name="Text 7"/>
          <p:cNvSpPr txBox="1"/>
          <p:nvPr/>
        </p:nvSpPr>
        <p:spPr>
          <a:xfrm>
            <a:off x="5966460" y="1463040"/>
            <a:ext cx="5280660" cy="256032"/>
          </a:xfrm>
          <a:prstGeom prst="rect">
            <a:avLst/>
          </a:prstGeom>
          <a:noFill/>
          <a:ln/>
        </p:spPr>
        <p:txBody>
          <a:bodyPr wrap="square" rtlCol="0" anchor="ctr"/>
          <a:lstStyle/>
          <a:p>
            <a:pPr marL="0" indent="0">
              <a:buNone/>
            </a:pPr>
            <a:r>
              <a:rPr lang="en-US" sz="1000" b="1" dirty="0">
                <a:solidFill>
                  <a:srgbClr val="2C4A63"/>
                </a:solidFill>
                <a:latin typeface="Calibri" pitchFamily="34" charset="0"/>
                <a:ea typeface="Calibri" pitchFamily="34" charset="-122"/>
                <a:cs typeface="Calibri" pitchFamily="34" charset="-120"/>
              </a:rPr>
              <a:t>CASH VS ACCRUAL ANALYSIS</a:t>
            </a:r>
            <a:endParaRPr lang="en-US" sz="1000" dirty="0"/>
          </a:p>
        </p:txBody>
      </p:sp>
      <p:sp>
        <p:nvSpPr>
          <p:cNvPr id="10" name="Text 8"/>
          <p:cNvSpPr txBox="1"/>
          <p:nvPr/>
        </p:nvSpPr>
        <p:spPr>
          <a:xfrm>
            <a:off x="5966460" y="1792224"/>
            <a:ext cx="5280660" cy="3602736"/>
          </a:xfrm>
          <a:prstGeom prst="rect">
            <a:avLst/>
          </a:prstGeom>
          <a:noFill/>
          <a:ln/>
        </p:spPr>
        <p:txBody>
          <a:bodyPr wrap="square" rtlCol="0" anchor="t"/>
          <a:lstStyle/>
          <a:p>
            <a:pPr marL="0" indent="0">
              <a:lnSpc>
                <a:spcPct val="114000"/>
              </a:lnSpc>
              <a:buNone/>
            </a:pPr>
            <a:r>
              <a:rPr lang="en-US" sz="850" dirty="0">
                <a:solidFill>
                  <a:srgbClr val="26292C"/>
                </a:solidFill>
                <a:latin typeface="Georgia" pitchFamily="34" charset="0"/>
                <a:ea typeface="Georgia" pitchFamily="34" charset="-122"/>
                <a:cs typeface="Georgia" pitchFamily="34" charset="-120"/>
              </a:rPr>
              <a:t>The company recognizes revenue at a point in time, when a project is completed and its accumulated costs move out of Work in Progress into cost of goods sold, rather than over time as the work is performed (Q22).</a:t>
            </a:r>
            <a:endParaRPr lang="en-US" sz="850" dirty="0"/>
          </a:p>
          <a:p>
            <a:pPr marL="0" indent="0">
              <a:lnSpc>
                <a:spcPct val="114000"/>
              </a:lnSpc>
              <a:buNone/>
            </a:pPr>
            <a:endParaRPr lang="en-US" sz="850" dirty="0"/>
          </a:p>
          <a:p>
            <a:pPr marL="0" indent="0">
              <a:lnSpc>
                <a:spcPct val="114000"/>
              </a:lnSpc>
              <a:buNone/>
            </a:pPr>
            <a:r>
              <a:rPr lang="en-US" sz="850" dirty="0">
                <a:solidFill>
                  <a:srgbClr val="26292C"/>
                </a:solidFill>
                <a:latin typeface="Georgia" pitchFamily="34" charset="0"/>
                <a:ea typeface="Georgia" pitchFamily="34" charset="-122"/>
                <a:cs typeface="Georgia" pitchFamily="34" charset="-120"/>
              </a:rPr>
              <a:t>These projects are built on the customer’s own property. Under ASC 606 that fact pattern would generally call for revenue to be recognized over time, for example on a percentage of completion basis. The company’s current policy defers both revenue and the associated cost until a job closes, regardless of how much work or cost has been incurred in the intervening months.</a:t>
            </a:r>
            <a:endParaRPr lang="en-US" sz="850" dirty="0"/>
          </a:p>
          <a:p>
            <a:pPr marL="0" indent="0">
              <a:lnSpc>
                <a:spcPct val="114000"/>
              </a:lnSpc>
              <a:buNone/>
            </a:pPr>
            <a:endParaRPr lang="en-US" sz="850" dirty="0"/>
          </a:p>
          <a:p>
            <a:pPr marL="0" indent="0">
              <a:lnSpc>
                <a:spcPct val="114000"/>
              </a:lnSpc>
              <a:buNone/>
            </a:pPr>
            <a:r>
              <a:rPr lang="en-US" sz="850" dirty="0">
                <a:solidFill>
                  <a:srgbClr val="26292C"/>
                </a:solidFill>
                <a:latin typeface="Georgia" pitchFamily="34" charset="0"/>
                <a:ea typeface="Georgia" pitchFamily="34" charset="-122"/>
                <a:cs typeface="Georgia" pitchFamily="34" charset="-120"/>
              </a:rPr>
              <a:t>Reported monthly and quarterly revenue therefore tracks when jobs close rather than the level of work performed in the period. The Work in Progress and Customer Advance Deposits balances carry the accumulated cost and cash behind that deferral at any given date.</a:t>
            </a:r>
            <a:endParaRPr lang="en-US" sz="850" dirty="0"/>
          </a:p>
          <a:p>
            <a:pPr marL="0" indent="0">
              <a:lnSpc>
                <a:spcPct val="114000"/>
              </a:lnSpc>
              <a:buNone/>
            </a:pPr>
            <a:endParaRPr lang="en-US" sz="850" dirty="0"/>
          </a:p>
          <a:p>
            <a:pPr marL="0" indent="0">
              <a:lnSpc>
                <a:spcPct val="114000"/>
              </a:lnSpc>
              <a:buNone/>
            </a:pPr>
            <a:r>
              <a:rPr lang="en-US" sz="850" dirty="0">
                <a:solidFill>
                  <a:srgbClr val="26292C"/>
                </a:solidFill>
                <a:latin typeface="Georgia" pitchFamily="34" charset="0"/>
                <a:ea typeface="Georgia" pitchFamily="34" charset="-122"/>
                <a:cs typeface="Georgia" pitchFamily="34" charset="-120"/>
              </a:rPr>
              <a:t>We did not obtain job level percent complete or cost to estimate data and did not build a percentage of completion recast. The recalculation uses the company’s as reported, completed contract basis financials, adjusted only for the items identified in this report.</a:t>
            </a:r>
            <a:endParaRPr lang="en-US" sz="850" dirty="0"/>
          </a:p>
        </p:txBody>
      </p:sp>
      <p:sp>
        <p:nvSpPr>
          <p:cNvPr id="11" name="Shape 9"/>
          <p:cNvSpPr/>
          <p:nvPr/>
        </p:nvSpPr>
        <p:spPr>
          <a:xfrm>
            <a:off x="365760" y="5486400"/>
            <a:ext cx="10881360" cy="0"/>
          </a:xfrm>
          <a:prstGeom prst="line">
            <a:avLst/>
          </a:prstGeom>
          <a:noFill/>
          <a:ln w="9525">
            <a:solidFill>
              <a:srgbClr val="D6D9DB"/>
            </a:solidFill>
            <a:prstDash val="solid"/>
          </a:ln>
        </p:spPr>
        <p:txBody>
          <a:bodyPr/>
          <a:lstStyle/>
          <a:p>
            <a:endParaRPr lang="en-US"/>
          </a:p>
        </p:txBody>
      </p:sp>
      <p:sp>
        <p:nvSpPr>
          <p:cNvPr id="12" name="Text 10"/>
          <p:cNvSpPr txBox="1"/>
          <p:nvPr/>
        </p:nvSpPr>
        <p:spPr>
          <a:xfrm>
            <a:off x="365760" y="5577840"/>
            <a:ext cx="10881360" cy="201168"/>
          </a:xfrm>
          <a:prstGeom prst="rect">
            <a:avLst/>
          </a:prstGeom>
          <a:noFill/>
          <a:ln/>
        </p:spPr>
        <p:txBody>
          <a:bodyPr wrap="square" rtlCol="0" anchor="ctr"/>
          <a:lstStyle/>
          <a:p>
            <a:pPr marL="0" indent="0">
              <a:buNone/>
            </a:pPr>
            <a:r>
              <a:rPr lang="en-US" sz="1000" b="1" dirty="0">
                <a:solidFill>
                  <a:srgbClr val="2C4A63"/>
                </a:solidFill>
                <a:latin typeface="Calibri" pitchFamily="34" charset="0"/>
                <a:ea typeface="Calibri" pitchFamily="34" charset="-122"/>
                <a:cs typeface="Calibri" pitchFamily="34" charset="-120"/>
              </a:rPr>
              <a:t>CIM COMPARISON</a:t>
            </a:r>
            <a:endParaRPr lang="en-US" sz="1000" dirty="0"/>
          </a:p>
        </p:txBody>
      </p:sp>
      <p:sp>
        <p:nvSpPr>
          <p:cNvPr id="13" name="Text 11"/>
          <p:cNvSpPr txBox="1"/>
          <p:nvPr/>
        </p:nvSpPr>
        <p:spPr>
          <a:xfrm>
            <a:off x="365760" y="5806440"/>
            <a:ext cx="10881360" cy="548640"/>
          </a:xfrm>
          <a:prstGeom prst="rect">
            <a:avLst/>
          </a:prstGeom>
          <a:noFill/>
          <a:ln/>
        </p:spPr>
        <p:txBody>
          <a:bodyPr wrap="square" rtlCol="0" anchor="t"/>
          <a:lstStyle/>
          <a:p>
            <a:pPr marL="0" indent="0">
              <a:lnSpc>
                <a:spcPct val="115000"/>
              </a:lnSpc>
              <a:buNone/>
            </a:pPr>
            <a:r>
              <a:rPr lang="en-US" sz="1000" dirty="0">
                <a:solidFill>
                  <a:srgbClr val="26292C"/>
                </a:solidFill>
                <a:latin typeface="Georgia" pitchFamily="34" charset="0"/>
                <a:ea typeface="Georgia" pitchFamily="34" charset="-122"/>
                <a:cs typeface="Georgia" pitchFamily="34" charset="-120"/>
              </a:rPr>
              <a:t>Recalculated SDE was within approximately 1% of the CIM in FY23 and FY25, by $8,231 (1.1%) and $5,025 (0.7%). FY24 differed by $56,608, or 7.2%, driven by approximately $52,700 less operating expense in the CIM than in the company’s P&amp;L. Detail by year follows in the CIM Reconciliation section.</a:t>
            </a:r>
            <a:endParaRPr lang="en-US" sz="1000" dirty="0"/>
          </a:p>
        </p:txBody>
      </p:sp>
      <p:pic>
        <p:nvPicPr>
          <p:cNvPr id="14"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5" name="Text 12"/>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6" name="Text 13"/>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6</a:t>
            </a:r>
            <a:endParaRPr lang="en-US" sz="950" dirty="0"/>
          </a:p>
        </p:txBody>
      </p:sp>
      <p:sp>
        <p:nvSpPr>
          <p:cNvPr id="17" name="Shape 14"/>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EXECUTIVE SUMMARY</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Bank Review &amp; Tax Reconciliation Summary</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sp>
        <p:nvSpPr>
          <p:cNvPr id="6" name="Text 4"/>
          <p:cNvSpPr txBox="1"/>
          <p:nvPr/>
        </p:nvSpPr>
        <p:spPr>
          <a:xfrm>
            <a:off x="365760" y="1371600"/>
            <a:ext cx="5280660" cy="274320"/>
          </a:xfrm>
          <a:prstGeom prst="rect">
            <a:avLst/>
          </a:prstGeom>
          <a:noFill/>
          <a:ln/>
        </p:spPr>
        <p:txBody>
          <a:bodyPr wrap="square" rtlCol="0" anchor="ctr"/>
          <a:lstStyle/>
          <a:p>
            <a:pPr marL="0" indent="0">
              <a:buNone/>
            </a:pPr>
            <a:r>
              <a:rPr lang="en-US" sz="1050" b="1" kern="0" spc="30" dirty="0">
                <a:solidFill>
                  <a:srgbClr val="2C4A63"/>
                </a:solidFill>
                <a:latin typeface="Calibri" pitchFamily="34" charset="0"/>
                <a:ea typeface="Calibri" pitchFamily="34" charset="-122"/>
                <a:cs typeface="Calibri" pitchFamily="34" charset="-120"/>
              </a:rPr>
              <a:t>BANK STATEMENT REVIEW SUMMARY</a:t>
            </a:r>
            <a:endParaRPr lang="en-US" sz="1050" dirty="0"/>
          </a:p>
        </p:txBody>
      </p:sp>
      <p:sp>
        <p:nvSpPr>
          <p:cNvPr id="7" name="Text 5"/>
          <p:cNvSpPr txBox="1"/>
          <p:nvPr/>
        </p:nvSpPr>
        <p:spPr>
          <a:xfrm>
            <a:off x="365760" y="1737360"/>
            <a:ext cx="5280660" cy="4526280"/>
          </a:xfrm>
          <a:prstGeom prst="rect">
            <a:avLst/>
          </a:prstGeom>
          <a:noFill/>
          <a:ln/>
        </p:spPr>
        <p:txBody>
          <a:bodyPr wrap="square" rtlCol="0" anchor="t"/>
          <a:lstStyle/>
          <a:p>
            <a:pPr marL="0" indent="0">
              <a:lnSpc>
                <a:spcPct val="124000"/>
              </a:lnSpc>
              <a:buNone/>
            </a:pPr>
            <a:r>
              <a:rPr lang="en-US" sz="1150" dirty="0">
                <a:solidFill>
                  <a:srgbClr val="26292C"/>
                </a:solidFill>
                <a:latin typeface="Georgia" pitchFamily="34" charset="0"/>
                <a:ea typeface="Georgia" pitchFamily="34" charset="-122"/>
                <a:cs typeface="Georgia" pitchFamily="34" charset="-120"/>
              </a:rPr>
              <a:t>We compared the cash balances on the balance sheet against the bank statements for the last two fiscal years and the trailing twelve months. </a:t>
            </a:r>
          </a:p>
          <a:p>
            <a:pPr marL="0" indent="0">
              <a:lnSpc>
                <a:spcPct val="124000"/>
              </a:lnSpc>
              <a:buNone/>
            </a:pPr>
            <a:endParaRPr lang="en-US" sz="1150" dirty="0"/>
          </a:p>
          <a:p>
            <a:pPr marL="0" indent="0">
              <a:lnSpc>
                <a:spcPct val="124000"/>
              </a:lnSpc>
              <a:buNone/>
            </a:pPr>
            <a:r>
              <a:rPr lang="en-US" sz="1150" dirty="0">
                <a:solidFill>
                  <a:srgbClr val="26292C"/>
                </a:solidFill>
                <a:latin typeface="Georgia" pitchFamily="34" charset="0"/>
                <a:ea typeface="Georgia" pitchFamily="34" charset="-122"/>
                <a:cs typeface="Georgia" pitchFamily="34" charset="-120"/>
              </a:rPr>
              <a:t>The operating account per the balance sheet agreed to the bank statements at the start and end of every period tested, with the largest variance being approximately $2K at the end of FY25. Total cash per the balance sheet also includes an investment account of $200K at December 2024 and $450K thereafter. The company was unable to provide statements for that account and confirmed no further follow up was required (Q6), so it was not tested.</a:t>
            </a:r>
            <a:endParaRPr lang="en-US" sz="1150" dirty="0"/>
          </a:p>
          <a:p>
            <a:pPr marL="0" indent="0">
              <a:lnSpc>
                <a:spcPct val="124000"/>
              </a:lnSpc>
              <a:buNone/>
            </a:pPr>
            <a:endParaRPr lang="en-US" sz="1150" dirty="0"/>
          </a:p>
          <a:p>
            <a:pPr marL="0" indent="0">
              <a:lnSpc>
                <a:spcPct val="124000"/>
              </a:lnSpc>
              <a:buNone/>
            </a:pPr>
            <a:r>
              <a:rPr lang="en-US" sz="1150" dirty="0">
                <a:solidFill>
                  <a:srgbClr val="26292C"/>
                </a:solidFill>
                <a:latin typeface="Georgia" pitchFamily="34" charset="0"/>
                <a:ea typeface="Georgia" pitchFamily="34" charset="-122"/>
                <a:cs typeface="Georgia" pitchFamily="34" charset="-120"/>
              </a:rPr>
              <a:t>We also compared deposits against sales and withdrawals against expenses, adjusting for the reconciling items shown on each period slide. The residual was under 1% of sales in all three periods and under 1% of expenses in FY24 and the TTM period. The FY25 withdrawal residual was 1.4% of expenses.</a:t>
            </a:r>
            <a:endParaRPr lang="en-US" sz="1150" dirty="0"/>
          </a:p>
        </p:txBody>
      </p:sp>
      <p:sp>
        <p:nvSpPr>
          <p:cNvPr id="8" name="Shape 6"/>
          <p:cNvSpPr/>
          <p:nvPr/>
        </p:nvSpPr>
        <p:spPr>
          <a:xfrm>
            <a:off x="5806440" y="1371600"/>
            <a:ext cx="0" cy="4892040"/>
          </a:xfrm>
          <a:prstGeom prst="line">
            <a:avLst/>
          </a:prstGeom>
          <a:noFill/>
          <a:ln w="9525">
            <a:solidFill>
              <a:srgbClr val="D6D9DB"/>
            </a:solidFill>
            <a:prstDash val="solid"/>
          </a:ln>
        </p:spPr>
        <p:txBody>
          <a:bodyPr/>
          <a:lstStyle/>
          <a:p>
            <a:endParaRPr lang="en-US"/>
          </a:p>
        </p:txBody>
      </p:sp>
      <p:sp>
        <p:nvSpPr>
          <p:cNvPr id="9" name="Text 7"/>
          <p:cNvSpPr txBox="1"/>
          <p:nvPr/>
        </p:nvSpPr>
        <p:spPr>
          <a:xfrm>
            <a:off x="5966460" y="1371600"/>
            <a:ext cx="5280660" cy="274320"/>
          </a:xfrm>
          <a:prstGeom prst="rect">
            <a:avLst/>
          </a:prstGeom>
          <a:noFill/>
          <a:ln/>
        </p:spPr>
        <p:txBody>
          <a:bodyPr wrap="square" rtlCol="0" anchor="ctr"/>
          <a:lstStyle/>
          <a:p>
            <a:pPr marL="0" indent="0">
              <a:buNone/>
            </a:pPr>
            <a:r>
              <a:rPr lang="en-US" sz="1050" b="1" kern="0" spc="30" dirty="0">
                <a:solidFill>
                  <a:srgbClr val="2C4A63"/>
                </a:solidFill>
                <a:latin typeface="Calibri" pitchFamily="34" charset="0"/>
                <a:ea typeface="Calibri" pitchFamily="34" charset="-122"/>
                <a:cs typeface="Calibri" pitchFamily="34" charset="-120"/>
              </a:rPr>
              <a:t>TAX RETURN RECONCILIATION SUMMARY</a:t>
            </a:r>
            <a:endParaRPr lang="en-US" sz="1050" dirty="0"/>
          </a:p>
        </p:txBody>
      </p:sp>
      <p:sp>
        <p:nvSpPr>
          <p:cNvPr id="10" name="Text 8"/>
          <p:cNvSpPr txBox="1"/>
          <p:nvPr/>
        </p:nvSpPr>
        <p:spPr>
          <a:xfrm>
            <a:off x="5966460" y="1737360"/>
            <a:ext cx="5280660" cy="4526280"/>
          </a:xfrm>
          <a:prstGeom prst="rect">
            <a:avLst/>
          </a:prstGeom>
          <a:noFill/>
          <a:ln/>
        </p:spPr>
        <p:txBody>
          <a:bodyPr wrap="square" rtlCol="0" anchor="t"/>
          <a:lstStyle/>
          <a:p>
            <a:pPr marL="0" indent="0">
              <a:lnSpc>
                <a:spcPct val="124000"/>
              </a:lnSpc>
              <a:buNone/>
            </a:pPr>
            <a:r>
              <a:rPr lang="en-US" sz="1000" dirty="0">
                <a:solidFill>
                  <a:srgbClr val="26292C"/>
                </a:solidFill>
                <a:latin typeface="Georgia" pitchFamily="34" charset="0"/>
                <a:ea typeface="Georgia" pitchFamily="34" charset="-122"/>
                <a:cs typeface="Georgia" pitchFamily="34" charset="-120"/>
              </a:rPr>
              <a:t>We reconciled the filed Form 1120-S returns to the financials for 2023, 2024 and 2025, and separately agreed each return to the IRS account transcript. The transcripts matched the returns line for line in all three years, with no variances.</a:t>
            </a:r>
            <a:endParaRPr lang="en-US" sz="1000" dirty="0"/>
          </a:p>
          <a:p>
            <a:pPr marL="0" indent="0">
              <a:lnSpc>
                <a:spcPct val="124000"/>
              </a:lnSpc>
              <a:buNone/>
            </a:pPr>
            <a:endParaRPr lang="en-US" sz="1000" dirty="0"/>
          </a:p>
          <a:p>
            <a:pPr marL="0" indent="0">
              <a:lnSpc>
                <a:spcPct val="124000"/>
              </a:lnSpc>
              <a:buNone/>
            </a:pPr>
            <a:r>
              <a:rPr lang="en-US" sz="1000" dirty="0">
                <a:solidFill>
                  <a:srgbClr val="26292C"/>
                </a:solidFill>
                <a:latin typeface="Georgia" pitchFamily="34" charset="0"/>
                <a:ea typeface="Georgia" pitchFamily="34" charset="-122"/>
                <a:cs typeface="Georgia" pitchFamily="34" charset="-120"/>
              </a:rPr>
              <a:t>Unreconciled amounts after M-1 and other adjustments were $1,635 in 2023, $1 in 2024 and $(998) in 2025, or 0.3%, 0.0% and (0.2)% of SDE.</a:t>
            </a:r>
            <a:endParaRPr lang="en-US" sz="1000" dirty="0"/>
          </a:p>
          <a:p>
            <a:pPr marL="0" indent="0">
              <a:lnSpc>
                <a:spcPct val="124000"/>
              </a:lnSpc>
              <a:buNone/>
            </a:pPr>
            <a:endParaRPr lang="en-US" sz="1000" dirty="0"/>
          </a:p>
          <a:p>
            <a:pPr marL="0" indent="0">
              <a:lnSpc>
                <a:spcPct val="124000"/>
              </a:lnSpc>
              <a:buNone/>
            </a:pPr>
            <a:r>
              <a:rPr lang="en-US" sz="1000" dirty="0">
                <a:solidFill>
                  <a:srgbClr val="26292C"/>
                </a:solidFill>
                <a:latin typeface="Georgia" pitchFamily="34" charset="0"/>
                <a:ea typeface="Georgia" pitchFamily="34" charset="-122"/>
                <a:cs typeface="Georgia" pitchFamily="34" charset="-120"/>
              </a:rPr>
              <a:t>The larger reconciling items were depreciation deducted on the return but not recorded on the books in 2023 and 2025, federal income tax recorded on the books, and nondeductible expenses recorded on the P&amp;L in 2024.</a:t>
            </a:r>
            <a:endParaRPr lang="en-US" sz="1000" dirty="0"/>
          </a:p>
          <a:p>
            <a:pPr marL="0" indent="0">
              <a:lnSpc>
                <a:spcPct val="124000"/>
              </a:lnSpc>
              <a:buNone/>
            </a:pPr>
            <a:endParaRPr lang="en-US" sz="1000" dirty="0"/>
          </a:p>
          <a:p>
            <a:pPr marL="0" indent="0">
              <a:lnSpc>
                <a:spcPct val="124000"/>
              </a:lnSpc>
              <a:buNone/>
            </a:pPr>
            <a:r>
              <a:rPr lang="en-US" sz="1000" dirty="0">
                <a:solidFill>
                  <a:srgbClr val="26292C"/>
                </a:solidFill>
                <a:latin typeface="Georgia" pitchFamily="34" charset="0"/>
                <a:ea typeface="Georgia" pitchFamily="34" charset="-122"/>
                <a:cs typeface="Georgia" pitchFamily="34" charset="-120"/>
              </a:rPr>
              <a:t>Officer compensation on the returns exceeds account 6115 by $47,039 in 2023 and $51,125 in 2024. Account 6116, the employee side withholding on those same wages, is $47,039 and $51,122. Gross officer wages therefore agree to the returns within $3 in both years. In 2025 the return agrees to account 6115 alone, and the $21,790 recorded in account 6116 is not reflected in it.</a:t>
            </a:r>
            <a:endParaRPr lang="en-US" sz="1000" dirty="0"/>
          </a:p>
        </p:txBody>
      </p:sp>
      <p:pic>
        <p:nvPicPr>
          <p:cNvPr id="11"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2" name="Text 9"/>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3" name="Text 10"/>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7</a:t>
            </a:r>
            <a:endParaRPr lang="en-US" sz="950" dirty="0"/>
          </a:p>
        </p:txBody>
      </p:sp>
      <p:sp>
        <p:nvSpPr>
          <p:cNvPr id="14" name="Shape 11"/>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EXECUTIVE SUMMARY</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Working Capital</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Working capital build per the firm’s methodology described at right. Figures in USD thousands.</a:t>
            </a:r>
            <a:endParaRPr lang="en-US" sz="8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365760" y="1417320"/>
          <a:ext cx="4663440" cy="3474720"/>
        </p:xfrm>
        <a:graphic>
          <a:graphicData uri="http://schemas.openxmlformats.org/drawingml/2006/table">
            <a:tbl>
              <a:tblPr/>
              <a:tblGrid>
                <a:gridCol w="3108960">
                  <a:extLst>
                    <a:ext uri="{9D8B030D-6E8A-4147-A177-3AD203B41FA5}">
                      <a16:colId xmlns:a16="http://schemas.microsoft.com/office/drawing/2014/main" val="20000"/>
                    </a:ext>
                  </a:extLst>
                </a:gridCol>
                <a:gridCol w="1554480">
                  <a:extLst>
                    <a:ext uri="{9D8B030D-6E8A-4147-A177-3AD203B41FA5}">
                      <a16:colId xmlns:a16="http://schemas.microsoft.com/office/drawing/2014/main" val="20001"/>
                    </a:ext>
                  </a:extLst>
                </a:gridCol>
              </a:tblGrid>
              <a:tr h="347472">
                <a:tc>
                  <a:txBody>
                    <a:bodyPr/>
                    <a:lstStyle/>
                    <a:p>
                      <a:pPr marL="0" indent="0" algn="l">
                        <a:buNone/>
                      </a:pPr>
                      <a:r>
                        <a:rPr lang="en-US" sz="950" b="1" dirty="0">
                          <a:solidFill>
                            <a:srgbClr val="FFFFFF"/>
                          </a:solidFill>
                          <a:latin typeface="Calibri" pitchFamily="34" charset="0"/>
                          <a:ea typeface="Calibri" pitchFamily="34" charset="-122"/>
                          <a:cs typeface="Calibri" pitchFamily="34" charset="-120"/>
                        </a:rPr>
                        <a:t>Component</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Avg. TTM</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347472">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Recommended cash reserve (est.)</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476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347472">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Accounts receivable (excl. - Q3)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347472">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Work in progress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398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347472">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Undeposited funds (excl. - Q24)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347472">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Less: accounts payable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347472">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Less: credit cards (excl.)</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6"/>
                  </a:ext>
                </a:extLst>
              </a:tr>
              <a:tr h="347472">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Less: customer advance deposits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(637)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7"/>
                  </a:ext>
                </a:extLst>
              </a:tr>
              <a:tr h="347472">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Less: notes payable (excl.)</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8"/>
                  </a:ext>
                </a:extLst>
              </a:tr>
              <a:tr h="347472">
                <a:tc>
                  <a:txBody>
                    <a:bodyPr/>
                    <a:lstStyle/>
                    <a:p>
                      <a:pPr marL="0" indent="0" algn="l">
                        <a:buNone/>
                      </a:pPr>
                      <a:r>
                        <a:rPr lang="en-US" sz="1050" b="1" dirty="0">
                          <a:solidFill>
                            <a:srgbClr val="23272B"/>
                          </a:solidFill>
                          <a:latin typeface="Calibri" pitchFamily="34" charset="0"/>
                          <a:ea typeface="Calibri" pitchFamily="34" charset="-122"/>
                          <a:cs typeface="Calibri" pitchFamily="34" charset="-120"/>
                        </a:rPr>
                        <a:t>Net working capital at close</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225</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9"/>
                  </a:ext>
                </a:extLst>
              </a:tr>
            </a:tbl>
          </a:graphicData>
        </a:graphic>
      </p:graphicFrame>
      <p:sp>
        <p:nvSpPr>
          <p:cNvPr id="7" name="Shape 4"/>
          <p:cNvSpPr/>
          <p:nvPr/>
        </p:nvSpPr>
        <p:spPr>
          <a:xfrm>
            <a:off x="5760720" y="1417320"/>
            <a:ext cx="0" cy="4663440"/>
          </a:xfrm>
          <a:prstGeom prst="line">
            <a:avLst/>
          </a:prstGeom>
          <a:noFill/>
          <a:ln w="9525">
            <a:solidFill>
              <a:srgbClr val="D6D9DB"/>
            </a:solidFill>
            <a:prstDash val="solid"/>
          </a:ln>
        </p:spPr>
        <p:txBody>
          <a:bodyPr/>
          <a:lstStyle/>
          <a:p>
            <a:endParaRPr lang="en-US"/>
          </a:p>
        </p:txBody>
      </p:sp>
      <p:sp>
        <p:nvSpPr>
          <p:cNvPr id="8" name="Text 5"/>
          <p:cNvSpPr txBox="1"/>
          <p:nvPr/>
        </p:nvSpPr>
        <p:spPr>
          <a:xfrm>
            <a:off x="6035040" y="1444752"/>
            <a:ext cx="5577840" cy="4892040"/>
          </a:xfrm>
          <a:prstGeom prst="rect">
            <a:avLst/>
          </a:prstGeom>
          <a:noFill/>
          <a:ln/>
        </p:spPr>
        <p:txBody>
          <a:bodyPr wrap="square" rtlCol="0" anchor="t"/>
          <a:lstStyle/>
          <a:p>
            <a:pPr marL="0" indent="0">
              <a:lnSpc>
                <a:spcPct val="100000"/>
              </a:lnSpc>
              <a:buNone/>
            </a:pPr>
            <a:r>
              <a:rPr lang="en-US" sz="950" dirty="0">
                <a:solidFill>
                  <a:srgbClr val="26292C"/>
                </a:solidFill>
                <a:latin typeface="Georgia" pitchFamily="34" charset="0"/>
                <a:ea typeface="Georgia" pitchFamily="34" charset="-122"/>
                <a:cs typeface="Georgia" pitchFamily="34" charset="-120"/>
              </a:rPr>
              <a:t>Components, at trailing twelve month averages.</a:t>
            </a:r>
            <a:endParaRPr lang="en-US" sz="950" dirty="0"/>
          </a:p>
          <a:p>
            <a:pPr marL="0" indent="0">
              <a:lnSpc>
                <a:spcPct val="100000"/>
              </a:lnSpc>
              <a:buNone/>
            </a:pPr>
            <a:endParaRPr lang="en-US" sz="950" dirty="0"/>
          </a:p>
          <a:p>
            <a:pPr marL="0" indent="0">
              <a:lnSpc>
                <a:spcPct val="100000"/>
              </a:lnSpc>
              <a:buNone/>
            </a:pPr>
            <a:r>
              <a:rPr lang="en-US" sz="950" dirty="0">
                <a:solidFill>
                  <a:srgbClr val="26292C"/>
                </a:solidFill>
                <a:latin typeface="Georgia" pitchFamily="34" charset="0"/>
                <a:ea typeface="Georgia" pitchFamily="34" charset="-122"/>
                <a:cs typeface="Georgia" pitchFamily="34" charset="-120"/>
              </a:rPr>
              <a:t>Cash reserves. Operating expenses average approximately $198K a month, with a further $41K of monthly debt service under the proposed acquisition financing. Two months of cover is approximately $476K.</a:t>
            </a:r>
            <a:endParaRPr lang="en-US" sz="950" dirty="0"/>
          </a:p>
          <a:p>
            <a:pPr marL="0" indent="0">
              <a:lnSpc>
                <a:spcPct val="100000"/>
              </a:lnSpc>
              <a:buNone/>
            </a:pPr>
            <a:endParaRPr lang="en-US" sz="950" dirty="0"/>
          </a:p>
          <a:p>
            <a:pPr marL="0" indent="0">
              <a:lnSpc>
                <a:spcPct val="100000"/>
              </a:lnSpc>
              <a:buNone/>
            </a:pPr>
            <a:r>
              <a:rPr lang="en-US" sz="950" dirty="0">
                <a:solidFill>
                  <a:srgbClr val="26292C"/>
                </a:solidFill>
                <a:latin typeface="Georgia" pitchFamily="34" charset="0"/>
                <a:ea typeface="Georgia" pitchFamily="34" charset="-122"/>
                <a:cs typeface="Georgia" pitchFamily="34" charset="-120"/>
              </a:rPr>
              <a:t>Accounts receivable. Immaterial and only present in the final three months, so excluded. Customers pay 30% at signing, 30% at start, 30% at completion and 10% at punch list (Q3).</a:t>
            </a:r>
            <a:endParaRPr lang="en-US" sz="950" dirty="0"/>
          </a:p>
          <a:p>
            <a:pPr marL="0" indent="0">
              <a:lnSpc>
                <a:spcPct val="100000"/>
              </a:lnSpc>
              <a:buNone/>
            </a:pPr>
            <a:endParaRPr lang="en-US" sz="950" dirty="0"/>
          </a:p>
          <a:p>
            <a:pPr marL="0" indent="0">
              <a:lnSpc>
                <a:spcPct val="100000"/>
              </a:lnSpc>
              <a:buNone/>
            </a:pPr>
            <a:r>
              <a:rPr lang="en-US" sz="950" dirty="0">
                <a:solidFill>
                  <a:srgbClr val="26292C"/>
                </a:solidFill>
                <a:latin typeface="Georgia" pitchFamily="34" charset="0"/>
                <a:ea typeface="Georgia" pitchFamily="34" charset="-122"/>
                <a:cs typeface="Georgia" pitchFamily="34" charset="-120"/>
              </a:rPr>
              <a:t>Work in progress. $290.5K at July 2026, averaging $398K and ranging from $83K to $791K. A true up against the open project schedule at closing is recommended.</a:t>
            </a:r>
            <a:endParaRPr lang="en-US" sz="950" dirty="0"/>
          </a:p>
          <a:p>
            <a:pPr marL="0" indent="0">
              <a:lnSpc>
                <a:spcPct val="100000"/>
              </a:lnSpc>
              <a:buNone/>
            </a:pPr>
            <a:endParaRPr lang="en-US" sz="950" dirty="0"/>
          </a:p>
          <a:p>
            <a:pPr marL="0" indent="0">
              <a:lnSpc>
                <a:spcPct val="100000"/>
              </a:lnSpc>
              <a:buNone/>
            </a:pPr>
            <a:r>
              <a:rPr lang="en-US" sz="950" dirty="0">
                <a:solidFill>
                  <a:srgbClr val="26292C"/>
                </a:solidFill>
                <a:latin typeface="Georgia" pitchFamily="34" charset="0"/>
                <a:ea typeface="Georgia" pitchFamily="34" charset="-122"/>
                <a:cs typeface="Georgia" pitchFamily="34" charset="-120"/>
              </a:rPr>
              <a:t>Accounts payable. Averaged $12.1K, ranging from under $1K to $28.8K.</a:t>
            </a:r>
            <a:endParaRPr lang="en-US" sz="950" dirty="0"/>
          </a:p>
          <a:p>
            <a:pPr marL="0" indent="0">
              <a:lnSpc>
                <a:spcPct val="100000"/>
              </a:lnSpc>
              <a:buNone/>
            </a:pPr>
            <a:endParaRPr lang="en-US" sz="950" dirty="0"/>
          </a:p>
          <a:p>
            <a:pPr marL="0" indent="0">
              <a:lnSpc>
                <a:spcPct val="100000"/>
              </a:lnSpc>
              <a:buNone/>
            </a:pPr>
            <a:r>
              <a:rPr lang="en-US" sz="950" dirty="0">
                <a:solidFill>
                  <a:srgbClr val="26292C"/>
                </a:solidFill>
                <a:latin typeface="Georgia" pitchFamily="34" charset="0"/>
                <a:ea typeface="Georgia" pitchFamily="34" charset="-122"/>
                <a:cs typeface="Georgia" pitchFamily="34" charset="-120"/>
              </a:rPr>
              <a:t>Customer deposits. Averaged $636.7K, ranging from $188K to $1.22M. This represents work owed to customers who have already paid.</a:t>
            </a:r>
            <a:endParaRPr lang="en-US" sz="950" dirty="0"/>
          </a:p>
          <a:p>
            <a:pPr marL="0" indent="0">
              <a:lnSpc>
                <a:spcPct val="100000"/>
              </a:lnSpc>
              <a:buNone/>
            </a:pPr>
            <a:endParaRPr lang="en-US" sz="950" dirty="0"/>
          </a:p>
          <a:p>
            <a:pPr marL="0" indent="0">
              <a:lnSpc>
                <a:spcPct val="100000"/>
              </a:lnSpc>
              <a:buNone/>
            </a:pPr>
            <a:r>
              <a:rPr lang="en-US" sz="950" dirty="0">
                <a:solidFill>
                  <a:srgbClr val="26292C"/>
                </a:solidFill>
                <a:latin typeface="Georgia" pitchFamily="34" charset="0"/>
                <a:ea typeface="Georgia" pitchFamily="34" charset="-122"/>
                <a:cs typeface="Georgia" pitchFamily="34" charset="-120"/>
              </a:rPr>
              <a:t>$476K plus $398K less $12.1K less $636.7K is approximately $225K of estimated working capital and liquidity need at close.</a:t>
            </a:r>
            <a:endParaRPr lang="en-US" sz="950" dirty="0"/>
          </a:p>
          <a:p>
            <a:pPr marL="0" indent="0">
              <a:lnSpc>
                <a:spcPct val="100000"/>
              </a:lnSpc>
              <a:buNone/>
            </a:pPr>
            <a:endParaRPr lang="en-US" sz="950" dirty="0"/>
          </a:p>
          <a:p>
            <a:pPr marL="0" indent="0">
              <a:lnSpc>
                <a:spcPct val="100000"/>
              </a:lnSpc>
              <a:buNone/>
            </a:pPr>
            <a:r>
              <a:rPr lang="en-US" sz="950" dirty="0">
                <a:solidFill>
                  <a:srgbClr val="26292C"/>
                </a:solidFill>
                <a:latin typeface="Georgia" pitchFamily="34" charset="0"/>
                <a:ea typeface="Georgia" pitchFamily="34" charset="-122"/>
                <a:cs typeface="Georgia" pitchFamily="34" charset="-120"/>
              </a:rPr>
              <a:t>Working capital is inherently judgmental and will vary based on business performance, seasonality, and the timing and structure of the transaction. The figures presented represent a risk adjusted estimate based on historical performance and are intended as a starting point for negotiation rather than a precise closing requirement.</a:t>
            </a:r>
            <a:endParaRPr lang="en-US" sz="950" dirty="0"/>
          </a:p>
        </p:txBody>
      </p:sp>
      <p:pic>
        <p:nvPicPr>
          <p:cNvPr id="9"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0" name="Text 6"/>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1" name="Text 7"/>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8</a:t>
            </a:r>
            <a:endParaRPr lang="en-US" sz="950" dirty="0"/>
          </a:p>
        </p:txBody>
      </p:sp>
      <p:sp>
        <p:nvSpPr>
          <p:cNvPr id="12" name="Shape 8"/>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23272B"/>
        </a:solidFill>
        <a:effectLst/>
      </p:bgPr>
    </p:bg>
    <p:spTree>
      <p:nvGrpSpPr>
        <p:cNvPr id="1" name=""/>
        <p:cNvGrpSpPr/>
        <p:nvPr/>
      </p:nvGrpSpPr>
      <p:grpSpPr>
        <a:xfrm>
          <a:off x="0" y="0"/>
          <a:ext cx="0" cy="0"/>
          <a:chOff x="0" y="0"/>
          <a:chExt cx="0" cy="0"/>
        </a:xfrm>
      </p:grpSpPr>
      <p:pic>
        <p:nvPicPr>
          <p:cNvPr id="2" name="Image 0" descr="/mnt/project/bg_fsw.jpeg"/>
          <p:cNvPicPr>
            <a:picLocks noChangeAspect="1"/>
          </p:cNvPicPr>
          <p:nvPr/>
        </p:nvPicPr>
        <p:blipFill>
          <a:blip r:embed="rId3"/>
          <a:stretch>
            <a:fillRect/>
          </a:stretch>
        </p:blipFill>
        <p:spPr>
          <a:xfrm>
            <a:off x="0" y="0"/>
            <a:ext cx="12188952" cy="6858000"/>
          </a:xfrm>
          <a:prstGeom prst="rect">
            <a:avLst/>
          </a:prstGeom>
        </p:spPr>
      </p:pic>
      <p:sp>
        <p:nvSpPr>
          <p:cNvPr id="3" name="Shape 0"/>
          <p:cNvSpPr/>
          <p:nvPr/>
        </p:nvSpPr>
        <p:spPr>
          <a:xfrm>
            <a:off x="0" y="0"/>
            <a:ext cx="12188952" cy="6858000"/>
          </a:xfrm>
          <a:prstGeom prst="rect">
            <a:avLst/>
          </a:prstGeom>
          <a:solidFill>
            <a:srgbClr val="23272B">
              <a:alpha val="68000"/>
            </a:srgbClr>
          </a:solidFill>
          <a:ln/>
        </p:spPr>
        <p:txBody>
          <a:bodyPr/>
          <a:lstStyle/>
          <a:p>
            <a:endParaRPr lang="en-US"/>
          </a:p>
        </p:txBody>
      </p:sp>
      <p:sp>
        <p:nvSpPr>
          <p:cNvPr id="5" name="Text 1"/>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D6D9DB"/>
                </a:solidFill>
                <a:latin typeface="Calibri" pitchFamily="34" charset="0"/>
                <a:ea typeface="Calibri" pitchFamily="34" charset="-122"/>
                <a:cs typeface="Calibri" pitchFamily="34" charset="-120"/>
              </a:rPr>
              <a:t>Strictly private and confidential</a:t>
            </a:r>
            <a:endParaRPr lang="en-US" sz="950" dirty="0"/>
          </a:p>
        </p:txBody>
      </p:sp>
      <p:sp>
        <p:nvSpPr>
          <p:cNvPr id="6" name="Text 2"/>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D6D9DB"/>
                </a:solidFill>
                <a:latin typeface="Calibri" pitchFamily="34" charset="0"/>
                <a:ea typeface="Calibri" pitchFamily="34" charset="-122"/>
                <a:cs typeface="Calibri" pitchFamily="34" charset="-120"/>
              </a:rPr>
              <a:t>9</a:t>
            </a:r>
            <a:endParaRPr lang="en-US" sz="950" dirty="0"/>
          </a:p>
        </p:txBody>
      </p:sp>
      <p:sp>
        <p:nvSpPr>
          <p:cNvPr id="7" name="Text 3"/>
          <p:cNvSpPr txBox="1"/>
          <p:nvPr/>
        </p:nvSpPr>
        <p:spPr>
          <a:xfrm>
            <a:off x="548640" y="2743200"/>
            <a:ext cx="2743200" cy="365760"/>
          </a:xfrm>
          <a:prstGeom prst="rect">
            <a:avLst/>
          </a:prstGeom>
          <a:noFill/>
          <a:ln/>
        </p:spPr>
        <p:txBody>
          <a:bodyPr wrap="square" rtlCol="0" anchor="ctr"/>
          <a:lstStyle/>
          <a:p>
            <a:pPr marL="0" indent="0">
              <a:buNone/>
            </a:pPr>
            <a:r>
              <a:rPr lang="en-US" sz="1300" b="1" kern="0" spc="200" dirty="0">
                <a:solidFill>
                  <a:srgbClr val="D7E3EC"/>
                </a:solidFill>
                <a:latin typeface="Calibri" pitchFamily="34" charset="0"/>
                <a:ea typeface="Calibri" pitchFamily="34" charset="-122"/>
                <a:cs typeface="Calibri" pitchFamily="34" charset="-120"/>
              </a:rPr>
              <a:t>04.</a:t>
            </a:r>
            <a:endParaRPr lang="en-US" sz="1300" dirty="0"/>
          </a:p>
        </p:txBody>
      </p:sp>
      <p:sp>
        <p:nvSpPr>
          <p:cNvPr id="8" name="Text 4"/>
          <p:cNvSpPr txBox="1"/>
          <p:nvPr/>
        </p:nvSpPr>
        <p:spPr>
          <a:xfrm>
            <a:off x="548640" y="3063240"/>
            <a:ext cx="5943600" cy="1133856"/>
          </a:xfrm>
          <a:prstGeom prst="rect">
            <a:avLst/>
          </a:prstGeom>
          <a:noFill/>
          <a:ln/>
        </p:spPr>
        <p:txBody>
          <a:bodyPr wrap="square" rtlCol="0" anchor="t"/>
          <a:lstStyle/>
          <a:p>
            <a:pPr marL="0" indent="0">
              <a:lnSpc>
                <a:spcPct val="110000"/>
              </a:lnSpc>
              <a:buNone/>
            </a:pPr>
            <a:r>
              <a:rPr lang="en-US" sz="3000" dirty="0">
                <a:solidFill>
                  <a:srgbClr val="FFFFFF"/>
                </a:solidFill>
                <a:latin typeface="Georgia" pitchFamily="34" charset="0"/>
                <a:ea typeface="Georgia" pitchFamily="34" charset="-122"/>
                <a:cs typeface="Georgia" pitchFamily="34" charset="-120"/>
              </a:rPr>
              <a:t>Financial Statement</a:t>
            </a:r>
            <a:endParaRPr lang="en-US" sz="3000" dirty="0"/>
          </a:p>
          <a:p>
            <a:pPr marL="0" indent="0">
              <a:lnSpc>
                <a:spcPct val="110000"/>
              </a:lnSpc>
              <a:buNone/>
            </a:pPr>
            <a:r>
              <a:rPr lang="en-US" sz="3000" dirty="0">
                <a:solidFill>
                  <a:srgbClr val="FFFFFF"/>
                </a:solidFill>
                <a:latin typeface="Georgia" pitchFamily="34" charset="0"/>
                <a:ea typeface="Georgia" pitchFamily="34" charset="-122"/>
                <a:cs typeface="Georgia" pitchFamily="34" charset="-120"/>
              </a:rPr>
              <a:t>Walkthrough</a:t>
            </a:r>
            <a:endParaRPr lang="en-US" sz="3000" dirty="0"/>
          </a:p>
        </p:txBody>
      </p:sp>
      <p:sp>
        <p:nvSpPr>
          <p:cNvPr id="9" name="Shape 5"/>
          <p:cNvSpPr/>
          <p:nvPr/>
        </p:nvSpPr>
        <p:spPr>
          <a:xfrm>
            <a:off x="548640" y="4288536"/>
            <a:ext cx="457200" cy="36576"/>
          </a:xfrm>
          <a:prstGeom prst="rect">
            <a:avLst/>
          </a:prstGeom>
          <a:solidFill>
            <a:srgbClr val="D7E3EC"/>
          </a:solidFill>
          <a:ln/>
        </p:spPr>
        <p:txBody>
          <a:bodyPr/>
          <a:lstStyle/>
          <a:p>
            <a:endParaRPr lang="en-US"/>
          </a:p>
        </p:txBody>
      </p:sp>
      <p:pic>
        <p:nvPicPr>
          <p:cNvPr id="11" name="Image 1" descr="/home/claude/deck/assets/logo_white.png">
            <a:extLst>
              <a:ext uri="{FF2B5EF4-FFF2-40B4-BE49-F238E27FC236}">
                <a16:creationId xmlns:a16="http://schemas.microsoft.com/office/drawing/2014/main" id="{2DFDBC25-57F2-09DF-FF68-A1C4715037E3}"/>
              </a:ext>
            </a:extLst>
          </p:cNvPr>
          <p:cNvPicPr>
            <a:picLocks noChangeAspect="1"/>
          </p:cNvPicPr>
          <p:nvPr/>
        </p:nvPicPr>
        <p:blipFill>
          <a:blip r:embed="rId4"/>
          <a:stretch>
            <a:fillRect/>
          </a:stretch>
        </p:blipFill>
        <p:spPr>
          <a:xfrm>
            <a:off x="502920" y="6167718"/>
            <a:ext cx="1617850" cy="43891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FINANCIAL STATEMENT WALKTHROUGH</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Sales Analysis</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Amounts presented in USD thousands, unless otherwise noted. The Company operates on a calendar fiscal year.</a:t>
            </a:r>
            <a:endParaRPr lang="en-US" sz="8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365760" y="1417320"/>
          <a:ext cx="5120640" cy="1170432"/>
        </p:xfrm>
        <a:graphic>
          <a:graphicData uri="http://schemas.openxmlformats.org/drawingml/2006/table">
            <a:tbl>
              <a:tblPr/>
              <a:tblGrid>
                <a:gridCol w="2011680">
                  <a:extLst>
                    <a:ext uri="{9D8B030D-6E8A-4147-A177-3AD203B41FA5}">
                      <a16:colId xmlns:a16="http://schemas.microsoft.com/office/drawing/2014/main" val="20000"/>
                    </a:ext>
                  </a:extLst>
                </a:gridCol>
                <a:gridCol w="777240">
                  <a:extLst>
                    <a:ext uri="{9D8B030D-6E8A-4147-A177-3AD203B41FA5}">
                      <a16:colId xmlns:a16="http://schemas.microsoft.com/office/drawing/2014/main" val="20001"/>
                    </a:ext>
                  </a:extLst>
                </a:gridCol>
                <a:gridCol w="777240">
                  <a:extLst>
                    <a:ext uri="{9D8B030D-6E8A-4147-A177-3AD203B41FA5}">
                      <a16:colId xmlns:a16="http://schemas.microsoft.com/office/drawing/2014/main" val="20002"/>
                    </a:ext>
                  </a:extLst>
                </a:gridCol>
                <a:gridCol w="777240">
                  <a:extLst>
                    <a:ext uri="{9D8B030D-6E8A-4147-A177-3AD203B41FA5}">
                      <a16:colId xmlns:a16="http://schemas.microsoft.com/office/drawing/2014/main" val="20003"/>
                    </a:ext>
                  </a:extLst>
                </a:gridCol>
                <a:gridCol w="777240">
                  <a:extLst>
                    <a:ext uri="{9D8B030D-6E8A-4147-A177-3AD203B41FA5}">
                      <a16:colId xmlns:a16="http://schemas.microsoft.com/office/drawing/2014/main" val="20004"/>
                    </a:ext>
                  </a:extLst>
                </a:gridCol>
              </a:tblGrid>
              <a:tr h="292608">
                <a:tc>
                  <a:txBody>
                    <a:bodyPr/>
                    <a:lstStyle/>
                    <a:p>
                      <a:pPr marL="0" indent="0" algn="l">
                        <a:buNone/>
                      </a:pP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FY23</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FY24</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FY25</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Jul-26 TTM</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Construction revenue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2,176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2,691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3,087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2,873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Sales (undeposited funds)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92608">
                <a:tc>
                  <a:txBody>
                    <a:bodyPr/>
                    <a:lstStyle/>
                    <a:p>
                      <a:pPr marL="0" indent="0" algn="l">
                        <a:buNone/>
                      </a:pPr>
                      <a:r>
                        <a:rPr lang="en-US" sz="1050" b="1" dirty="0">
                          <a:solidFill>
                            <a:srgbClr val="23272B"/>
                          </a:solidFill>
                          <a:latin typeface="Calibri" pitchFamily="34" charset="0"/>
                          <a:ea typeface="Calibri" pitchFamily="34" charset="-122"/>
                          <a:cs typeface="Calibri" pitchFamily="34" charset="-120"/>
                        </a:rPr>
                        <a:t>Total revenue</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2,176</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2,691</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3,087</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2,930</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3"/>
                  </a:ext>
                </a:extLst>
              </a:tr>
            </a:tbl>
          </a:graphicData>
        </a:graphic>
      </p:graphicFrame>
      <p:sp>
        <p:nvSpPr>
          <p:cNvPr id="7" name="Shape 4"/>
          <p:cNvSpPr/>
          <p:nvPr/>
        </p:nvSpPr>
        <p:spPr>
          <a:xfrm>
            <a:off x="5760720" y="1417320"/>
            <a:ext cx="0" cy="4663440"/>
          </a:xfrm>
          <a:prstGeom prst="line">
            <a:avLst/>
          </a:prstGeom>
          <a:noFill/>
          <a:ln w="9525">
            <a:solidFill>
              <a:srgbClr val="D6D9DB"/>
            </a:solidFill>
            <a:prstDash val="solid"/>
          </a:ln>
        </p:spPr>
        <p:txBody>
          <a:bodyPr/>
          <a:lstStyle/>
          <a:p>
            <a:endParaRPr lang="en-US"/>
          </a:p>
        </p:txBody>
      </p:sp>
      <p:sp>
        <p:nvSpPr>
          <p:cNvPr id="8" name="Text 5"/>
          <p:cNvSpPr txBox="1"/>
          <p:nvPr/>
        </p:nvSpPr>
        <p:spPr>
          <a:xfrm>
            <a:off x="6035040" y="1444752"/>
            <a:ext cx="5577840" cy="4892040"/>
          </a:xfrm>
          <a:prstGeom prst="rect">
            <a:avLst/>
          </a:prstGeom>
          <a:noFill/>
          <a:ln/>
        </p:spPr>
        <p:txBody>
          <a:bodyPr wrap="square" rtlCol="0" anchor="t"/>
          <a:lstStyle/>
          <a:p>
            <a:pPr marL="0" indent="0">
              <a:lnSpc>
                <a:spcPct val="132000"/>
              </a:lnSpc>
              <a:spcAft>
                <a:spcPts val="600"/>
              </a:spcAft>
              <a:buNone/>
            </a:pPr>
            <a:r>
              <a:rPr lang="en-US" sz="900" dirty="0">
                <a:solidFill>
                  <a:srgbClr val="26292C"/>
                </a:solidFill>
                <a:latin typeface="Georgia" pitchFamily="34" charset="0"/>
                <a:ea typeface="Georgia" pitchFamily="34" charset="-122"/>
                <a:cs typeface="Georgia" pitchFamily="34" charset="-120"/>
              </a:rPr>
              <a:t>Construction revenue was $2.18M in FY23, $2.69M in FY24 and $3.09M in FY25, increases of 23.7% and 14.7%. The trailing twelve month figure is $2.87M.</a:t>
            </a:r>
            <a:endParaRPr lang="en-US" sz="900" dirty="0"/>
          </a:p>
          <a:p>
            <a:pPr marL="0" indent="0">
              <a:lnSpc>
                <a:spcPct val="132000"/>
              </a:lnSpc>
              <a:spcAft>
                <a:spcPts val="600"/>
              </a:spcAft>
              <a:buNone/>
            </a:pPr>
            <a:endParaRPr lang="en-US" sz="900" dirty="0"/>
          </a:p>
          <a:p>
            <a:pPr marL="0" indent="0">
              <a:lnSpc>
                <a:spcPct val="132000"/>
              </a:lnSpc>
              <a:spcAft>
                <a:spcPts val="600"/>
              </a:spcAft>
              <a:buNone/>
            </a:pPr>
            <a:r>
              <a:rPr lang="en-US" sz="900" dirty="0">
                <a:solidFill>
                  <a:srgbClr val="26292C"/>
                </a:solidFill>
                <a:latin typeface="Georgia" pitchFamily="34" charset="0"/>
                <a:ea typeface="Georgia" pitchFamily="34" charset="-122"/>
                <a:cs typeface="Georgia" pitchFamily="34" charset="-120"/>
              </a:rPr>
              <a:t>FY25 included two project engagements of $493K and $381K, a combined 28% of that year’s revenue (Q1). The company billed 49 distinct customers in FY25 and stated that it does not have a recurring client base, that each project is written under its own new contract, and that it typically lands one large contract per year on top of smaller jobs (Q1).</a:t>
            </a:r>
            <a:endParaRPr lang="en-US" sz="900" dirty="0"/>
          </a:p>
          <a:p>
            <a:pPr marL="0" indent="0">
              <a:lnSpc>
                <a:spcPct val="132000"/>
              </a:lnSpc>
              <a:spcAft>
                <a:spcPts val="600"/>
              </a:spcAft>
              <a:buNone/>
            </a:pPr>
            <a:endParaRPr lang="en-US" sz="900" dirty="0"/>
          </a:p>
          <a:p>
            <a:pPr marL="0" indent="0">
              <a:lnSpc>
                <a:spcPct val="132000"/>
              </a:lnSpc>
              <a:spcAft>
                <a:spcPts val="600"/>
              </a:spcAft>
              <a:buNone/>
            </a:pPr>
            <a:r>
              <a:rPr lang="en-US" sz="900" dirty="0">
                <a:solidFill>
                  <a:srgbClr val="26292C"/>
                </a:solidFill>
                <a:latin typeface="Georgia" pitchFamily="34" charset="0"/>
                <a:ea typeface="Georgia" pitchFamily="34" charset="-122"/>
                <a:cs typeface="Georgia" pitchFamily="34" charset="-120"/>
              </a:rPr>
              <a:t>Construction revenue for the year to date through July 2026 was $1.03M against $1.24M for the same period in the prior year, a decrease of $214K or 17.2%. The company attributed the movement to the timing of job completions and stated it has not identified a seasonal pattern from year to year (Q10). No question was put to the company on the current signed but not yet started backlog.</a:t>
            </a:r>
            <a:endParaRPr lang="en-US" sz="900" dirty="0"/>
          </a:p>
          <a:p>
            <a:pPr marL="0" indent="0">
              <a:lnSpc>
                <a:spcPct val="132000"/>
              </a:lnSpc>
              <a:spcAft>
                <a:spcPts val="600"/>
              </a:spcAft>
              <a:buNone/>
            </a:pPr>
            <a:endParaRPr lang="en-US" sz="900" dirty="0"/>
          </a:p>
          <a:p>
            <a:pPr marL="0" indent="0">
              <a:lnSpc>
                <a:spcPct val="132000"/>
              </a:lnSpc>
              <a:spcAft>
                <a:spcPts val="600"/>
              </a:spcAft>
              <a:buNone/>
            </a:pPr>
            <a:r>
              <a:rPr lang="en-US" sz="900" dirty="0">
                <a:solidFill>
                  <a:srgbClr val="26292C"/>
                </a:solidFill>
                <a:latin typeface="Georgia" pitchFamily="34" charset="0"/>
                <a:ea typeface="Georgia" pitchFamily="34" charset="-122"/>
                <a:cs typeface="Georgia" pitchFamily="34" charset="-120"/>
              </a:rPr>
              <a:t>The $57K in the Sales account in the TTM column is the July 2026 undeposited funds balance. The company stated this reflects a timing lag in the bookkeeper’s process, with cash held in an unallocated account until manually assigned to Customer Advance Deposits (Q24). We did not obtain the underlying receipts and did not independently verify the balance or its classification.</a:t>
            </a:r>
            <a:endParaRPr lang="en-US" sz="900" dirty="0"/>
          </a:p>
        </p:txBody>
      </p:sp>
      <p:pic>
        <p:nvPicPr>
          <p:cNvPr id="9"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0" name="Text 6"/>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6" name="Text 7"/>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10</a:t>
            </a:r>
            <a:endParaRPr lang="en-US" sz="950" dirty="0"/>
          </a:p>
        </p:txBody>
      </p:sp>
      <p:sp>
        <p:nvSpPr>
          <p:cNvPr id="12" name="Shape 8"/>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FINANCIAL STATEMENT WALKTHROUGH</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Gross Margin Analysis</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Amounts presented in USD thousands, unless otherwise noted. The Company operates on a calendar fiscal year.</a:t>
            </a:r>
            <a:endParaRPr lang="en-US" sz="8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365760" y="1417320"/>
          <a:ext cx="5120640" cy="3441192"/>
        </p:xfrm>
        <a:graphic>
          <a:graphicData uri="http://schemas.openxmlformats.org/drawingml/2006/table">
            <a:tbl>
              <a:tblPr/>
              <a:tblGrid>
                <a:gridCol w="2011680">
                  <a:extLst>
                    <a:ext uri="{9D8B030D-6E8A-4147-A177-3AD203B41FA5}">
                      <a16:colId xmlns:a16="http://schemas.microsoft.com/office/drawing/2014/main" val="20000"/>
                    </a:ext>
                  </a:extLst>
                </a:gridCol>
                <a:gridCol w="777240">
                  <a:extLst>
                    <a:ext uri="{9D8B030D-6E8A-4147-A177-3AD203B41FA5}">
                      <a16:colId xmlns:a16="http://schemas.microsoft.com/office/drawing/2014/main" val="20001"/>
                    </a:ext>
                  </a:extLst>
                </a:gridCol>
                <a:gridCol w="777240">
                  <a:extLst>
                    <a:ext uri="{9D8B030D-6E8A-4147-A177-3AD203B41FA5}">
                      <a16:colId xmlns:a16="http://schemas.microsoft.com/office/drawing/2014/main" val="20002"/>
                    </a:ext>
                  </a:extLst>
                </a:gridCol>
                <a:gridCol w="777240">
                  <a:extLst>
                    <a:ext uri="{9D8B030D-6E8A-4147-A177-3AD203B41FA5}">
                      <a16:colId xmlns:a16="http://schemas.microsoft.com/office/drawing/2014/main" val="20003"/>
                    </a:ext>
                  </a:extLst>
                </a:gridCol>
                <a:gridCol w="777240">
                  <a:extLst>
                    <a:ext uri="{9D8B030D-6E8A-4147-A177-3AD203B41FA5}">
                      <a16:colId xmlns:a16="http://schemas.microsoft.com/office/drawing/2014/main" val="20004"/>
                    </a:ext>
                  </a:extLst>
                </a:gridCol>
              </a:tblGrid>
              <a:tr h="292608">
                <a:tc>
                  <a:txBody>
                    <a:bodyPr/>
                    <a:lstStyle/>
                    <a:p>
                      <a:pPr marL="0" indent="0" algn="l">
                        <a:buNone/>
                      </a:pP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FY23</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FY24</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FY25</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Jul-26 TTM</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Revenue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2,176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2,691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3,087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2,930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Materials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512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596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763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716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Subcontractors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646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859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933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821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Royalty expenses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130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170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178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174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Dumpster, POJ and equipment rentals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Permits, fees and other</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6"/>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Drafting service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7"/>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Sales commission</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8"/>
                  </a:ext>
                </a:extLst>
              </a:tr>
              <a:tr h="292608">
                <a:tc>
                  <a:txBody>
                    <a:bodyPr/>
                    <a:lstStyle/>
                    <a:p>
                      <a:pPr marL="0" indent="0" algn="l">
                        <a:buNone/>
                      </a:pPr>
                      <a:r>
                        <a:rPr lang="en-US" sz="1000" b="1" dirty="0">
                          <a:solidFill>
                            <a:srgbClr val="26292C"/>
                          </a:solidFill>
                          <a:latin typeface="Calibri" pitchFamily="34" charset="0"/>
                          <a:ea typeface="Calibri" pitchFamily="34" charset="-122"/>
                          <a:cs typeface="Calibri" pitchFamily="34" charset="-120"/>
                        </a:rPr>
                        <a:t>Total cost of goods sold</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1,338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1,691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1,985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1,825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extLst>
                  <a:ext uri="{0D108BD9-81ED-4DB2-BD59-A6C34878D82A}">
                    <a16:rowId xmlns:a16="http://schemas.microsoft.com/office/drawing/2014/main" val="10009"/>
                  </a:ext>
                </a:extLst>
              </a:tr>
              <a:tr h="292608">
                <a:tc>
                  <a:txBody>
                    <a:bodyPr/>
                    <a:lstStyle/>
                    <a:p>
                      <a:pPr marL="0" indent="0" algn="l">
                        <a:buNone/>
                      </a:pPr>
                      <a:r>
                        <a:rPr lang="en-US" sz="1050" b="1" dirty="0">
                          <a:solidFill>
                            <a:srgbClr val="23272B"/>
                          </a:solidFill>
                          <a:latin typeface="Calibri" pitchFamily="34" charset="0"/>
                          <a:ea typeface="Calibri" pitchFamily="34" charset="-122"/>
                          <a:cs typeface="Calibri" pitchFamily="34" charset="-120"/>
                        </a:rPr>
                        <a:t>Gross profit  (margin %)</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839  (39%)</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1,000  (37%)</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1,102  (36%)</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1,105  (38%)</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0"/>
                  </a:ext>
                </a:extLst>
              </a:tr>
            </a:tbl>
          </a:graphicData>
        </a:graphic>
      </p:graphicFrame>
      <p:sp>
        <p:nvSpPr>
          <p:cNvPr id="7" name="Shape 4"/>
          <p:cNvSpPr/>
          <p:nvPr/>
        </p:nvSpPr>
        <p:spPr>
          <a:xfrm>
            <a:off x="5760720" y="1417320"/>
            <a:ext cx="0" cy="4663440"/>
          </a:xfrm>
          <a:prstGeom prst="line">
            <a:avLst/>
          </a:prstGeom>
          <a:noFill/>
          <a:ln w="9525">
            <a:solidFill>
              <a:srgbClr val="D6D9DB"/>
            </a:solidFill>
            <a:prstDash val="solid"/>
          </a:ln>
        </p:spPr>
        <p:txBody>
          <a:bodyPr/>
          <a:lstStyle/>
          <a:p>
            <a:endParaRPr lang="en-US"/>
          </a:p>
        </p:txBody>
      </p:sp>
      <p:sp>
        <p:nvSpPr>
          <p:cNvPr id="8" name="Text 5"/>
          <p:cNvSpPr txBox="1"/>
          <p:nvPr/>
        </p:nvSpPr>
        <p:spPr>
          <a:xfrm>
            <a:off x="6035040" y="1444752"/>
            <a:ext cx="5577840" cy="4572000"/>
          </a:xfrm>
          <a:prstGeom prst="rect">
            <a:avLst/>
          </a:prstGeom>
          <a:noFill/>
          <a:ln/>
        </p:spPr>
        <p:txBody>
          <a:bodyPr wrap="square" rtlCol="0" anchor="t"/>
          <a:lstStyle/>
          <a:p>
            <a:pPr marL="0" indent="0">
              <a:lnSpc>
                <a:spcPct val="132000"/>
              </a:lnSpc>
              <a:buNone/>
            </a:pPr>
            <a:r>
              <a:rPr lang="en-US" sz="950" dirty="0">
                <a:solidFill>
                  <a:srgbClr val="26292C"/>
                </a:solidFill>
                <a:latin typeface="Georgia" pitchFamily="34" charset="0"/>
                <a:ea typeface="Georgia" pitchFamily="34" charset="-122"/>
                <a:cs typeface="Georgia" pitchFamily="34" charset="-120"/>
              </a:rPr>
              <a:t>Gross margin was 38.5% in FY23, 37.2% in FY24, 35.7% in FY25 and 37.7% for the trailing twelve months. Cost of goods sold was 61.5%, 62.8%, 64.3% and 62.3% of revenue over the same periods.</a:t>
            </a:r>
            <a:endParaRPr lang="en-US" sz="950" dirty="0"/>
          </a:p>
          <a:p>
            <a:pPr marL="0" indent="0">
              <a:lnSpc>
                <a:spcPct val="132000"/>
              </a:lnSpc>
              <a:buNone/>
            </a:pPr>
            <a:endParaRPr lang="en-US" sz="950" dirty="0"/>
          </a:p>
          <a:p>
            <a:pPr marL="0" indent="0">
              <a:lnSpc>
                <a:spcPct val="132000"/>
              </a:lnSpc>
              <a:buNone/>
            </a:pPr>
            <a:r>
              <a:rPr lang="en-US" sz="950" dirty="0">
                <a:solidFill>
                  <a:srgbClr val="26292C"/>
                </a:solidFill>
                <a:latin typeface="Georgia" pitchFamily="34" charset="0"/>
                <a:ea typeface="Georgia" pitchFamily="34" charset="-122"/>
                <a:cs typeface="Georgia" pitchFamily="34" charset="-120"/>
              </a:rPr>
              <a:t>Subcontractors are the largest cost, at 29.7% of revenue in FY23 and 30.2% in FY25. Materials were 23.6% and 24.7% over the same years. Subcontractor cost fell 30.8% year over year in the most recent year to date period. The company stated the margin decrease over the review period relates to hiring additional overhead staff (Q12).</a:t>
            </a:r>
            <a:endParaRPr lang="en-US" sz="950" dirty="0"/>
          </a:p>
          <a:p>
            <a:pPr marL="0" indent="0">
              <a:lnSpc>
                <a:spcPct val="132000"/>
              </a:lnSpc>
              <a:buNone/>
            </a:pPr>
            <a:endParaRPr lang="en-US" sz="950" dirty="0"/>
          </a:p>
          <a:p>
            <a:pPr marL="0" indent="0">
              <a:lnSpc>
                <a:spcPct val="132000"/>
              </a:lnSpc>
              <a:buNone/>
            </a:pPr>
            <a:r>
              <a:rPr lang="en-US" sz="950" dirty="0">
                <a:solidFill>
                  <a:srgbClr val="26292C"/>
                </a:solidFill>
                <a:latin typeface="Georgia" pitchFamily="34" charset="0"/>
                <a:ea typeface="Georgia" pitchFamily="34" charset="-122"/>
                <a:cs typeface="Georgia" pitchFamily="34" charset="-120"/>
              </a:rPr>
              <a:t>Royalty expense moves with revenue. The company pays 6.5% of sales up to $1M and 5.5% above that, plus a 1.5% marketing royalty capped at $22,500 annually, and stated the structure is defined in the franchise disclosure document and continues after a sale (Q11).</a:t>
            </a:r>
            <a:endParaRPr lang="en-US" sz="950" dirty="0"/>
          </a:p>
          <a:p>
            <a:pPr marL="0" indent="0">
              <a:lnSpc>
                <a:spcPct val="132000"/>
              </a:lnSpc>
              <a:buNone/>
            </a:pPr>
            <a:endParaRPr lang="en-US" sz="950" dirty="0"/>
          </a:p>
          <a:p>
            <a:pPr marL="0" indent="0">
              <a:lnSpc>
                <a:spcPct val="132000"/>
              </a:lnSpc>
              <a:buNone/>
            </a:pPr>
            <a:r>
              <a:rPr lang="en-US" sz="950" dirty="0">
                <a:solidFill>
                  <a:srgbClr val="26292C"/>
                </a:solidFill>
                <a:latin typeface="Georgia" pitchFamily="34" charset="0"/>
                <a:ea typeface="Georgia" pitchFamily="34" charset="-122"/>
                <a:cs typeface="Georgia" pitchFamily="34" charset="-120"/>
              </a:rPr>
              <a:t>All job costs are held in work in progress until a job closes, at which point revenue and the related cost of goods sold are recorded together (Q22). Margin in any single period therefore reflects which jobs closed in that period.</a:t>
            </a:r>
            <a:endParaRPr lang="en-US" sz="950" dirty="0"/>
          </a:p>
        </p:txBody>
      </p:sp>
      <p:pic>
        <p:nvPicPr>
          <p:cNvPr id="9"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0" name="Text 6"/>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1" name="Text 7"/>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11</a:t>
            </a:r>
            <a:endParaRPr lang="en-US" sz="950" dirty="0"/>
          </a:p>
        </p:txBody>
      </p:sp>
      <p:sp>
        <p:nvSpPr>
          <p:cNvPr id="6" name="Shape 8"/>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FINANCIAL STATEMENT WALKTHROUGH</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SG&amp;A Analysis</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Amounts presented in USD thousands, unless otherwise noted. The Company operates on a calendar fiscal year.</a:t>
            </a:r>
            <a:endParaRPr lang="en-US" sz="8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365760" y="1417320"/>
          <a:ext cx="5120640" cy="4096512"/>
        </p:xfrm>
        <a:graphic>
          <a:graphicData uri="http://schemas.openxmlformats.org/drawingml/2006/table">
            <a:tbl>
              <a:tblPr/>
              <a:tblGrid>
                <a:gridCol w="2011680">
                  <a:extLst>
                    <a:ext uri="{9D8B030D-6E8A-4147-A177-3AD203B41FA5}">
                      <a16:colId xmlns:a16="http://schemas.microsoft.com/office/drawing/2014/main" val="20000"/>
                    </a:ext>
                  </a:extLst>
                </a:gridCol>
                <a:gridCol w="777240">
                  <a:extLst>
                    <a:ext uri="{9D8B030D-6E8A-4147-A177-3AD203B41FA5}">
                      <a16:colId xmlns:a16="http://schemas.microsoft.com/office/drawing/2014/main" val="20001"/>
                    </a:ext>
                  </a:extLst>
                </a:gridCol>
                <a:gridCol w="777240">
                  <a:extLst>
                    <a:ext uri="{9D8B030D-6E8A-4147-A177-3AD203B41FA5}">
                      <a16:colId xmlns:a16="http://schemas.microsoft.com/office/drawing/2014/main" val="20002"/>
                    </a:ext>
                  </a:extLst>
                </a:gridCol>
                <a:gridCol w="777240">
                  <a:extLst>
                    <a:ext uri="{9D8B030D-6E8A-4147-A177-3AD203B41FA5}">
                      <a16:colId xmlns:a16="http://schemas.microsoft.com/office/drawing/2014/main" val="20003"/>
                    </a:ext>
                  </a:extLst>
                </a:gridCol>
                <a:gridCol w="777240">
                  <a:extLst>
                    <a:ext uri="{9D8B030D-6E8A-4147-A177-3AD203B41FA5}">
                      <a16:colId xmlns:a16="http://schemas.microsoft.com/office/drawing/2014/main" val="20004"/>
                    </a:ext>
                  </a:extLst>
                </a:gridCol>
              </a:tblGrid>
              <a:tr h="292608">
                <a:tc>
                  <a:txBody>
                    <a:bodyPr/>
                    <a:lstStyle/>
                    <a:p>
                      <a:pPr marL="0" indent="0" algn="l">
                        <a:buNone/>
                      </a:pP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FY23</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FY24</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FY25</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Jul-26 TTM</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Payroll and wages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320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393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485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585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Insurance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Advertising and marketing</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70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77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69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Auto</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Bank and merchant fees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Office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6"/>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Meals, travel and entertainment</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7"/>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Professional fees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8"/>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Depreciation and amortization</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9"/>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Telephone and cell phone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0"/>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Rent - storage unit</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1"/>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Other SG&amp;A</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2"/>
                  </a:ext>
                </a:extLst>
              </a:tr>
              <a:tr h="292608">
                <a:tc>
                  <a:txBody>
                    <a:bodyPr/>
                    <a:lstStyle/>
                    <a:p>
                      <a:pPr marL="0" indent="0" algn="l">
                        <a:buNone/>
                      </a:pPr>
                      <a:r>
                        <a:rPr lang="en-US" sz="1050" b="1" dirty="0">
                          <a:solidFill>
                            <a:srgbClr val="23272B"/>
                          </a:solidFill>
                          <a:latin typeface="Calibri" pitchFamily="34" charset="0"/>
                          <a:ea typeface="Calibri" pitchFamily="34" charset="-122"/>
                          <a:cs typeface="Calibri" pitchFamily="34" charset="-120"/>
                        </a:rPr>
                        <a:t>Total SG&amp;A expenses</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515</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683</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749</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821</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3"/>
                  </a:ext>
                </a:extLst>
              </a:tr>
            </a:tbl>
          </a:graphicData>
        </a:graphic>
      </p:graphicFrame>
      <p:sp>
        <p:nvSpPr>
          <p:cNvPr id="7" name="Shape 4"/>
          <p:cNvSpPr/>
          <p:nvPr/>
        </p:nvSpPr>
        <p:spPr>
          <a:xfrm>
            <a:off x="5760720" y="1417320"/>
            <a:ext cx="0" cy="4663440"/>
          </a:xfrm>
          <a:prstGeom prst="line">
            <a:avLst/>
          </a:prstGeom>
          <a:noFill/>
          <a:ln w="9525">
            <a:solidFill>
              <a:srgbClr val="D6D9DB"/>
            </a:solidFill>
            <a:prstDash val="solid"/>
          </a:ln>
        </p:spPr>
        <p:txBody>
          <a:bodyPr/>
          <a:lstStyle/>
          <a:p>
            <a:endParaRPr lang="en-US"/>
          </a:p>
        </p:txBody>
      </p:sp>
      <p:sp>
        <p:nvSpPr>
          <p:cNvPr id="8" name="Text 5"/>
          <p:cNvSpPr txBox="1"/>
          <p:nvPr/>
        </p:nvSpPr>
        <p:spPr>
          <a:xfrm>
            <a:off x="6035040" y="1444752"/>
            <a:ext cx="5577840" cy="4892040"/>
          </a:xfrm>
          <a:prstGeom prst="rect">
            <a:avLst/>
          </a:prstGeom>
          <a:noFill/>
          <a:ln/>
        </p:spPr>
        <p:txBody>
          <a:bodyPr wrap="square" rtlCol="0" anchor="t"/>
          <a:lstStyle/>
          <a:p>
            <a:pPr marL="0" indent="0">
              <a:lnSpc>
                <a:spcPct val="132000"/>
              </a:lnSpc>
              <a:spcAft>
                <a:spcPts val="600"/>
              </a:spcAft>
              <a:buNone/>
            </a:pPr>
            <a:r>
              <a:rPr lang="en-US" sz="1000" dirty="0">
                <a:solidFill>
                  <a:srgbClr val="26292C"/>
                </a:solidFill>
                <a:latin typeface="Georgia" pitchFamily="34" charset="0"/>
                <a:ea typeface="Georgia" pitchFamily="34" charset="-122"/>
                <a:cs typeface="Georgia" pitchFamily="34" charset="-120"/>
              </a:rPr>
              <a:t>SG&amp;A was $515K in FY23, $683K in FY24, $749K in FY25 and $821K for the trailing twelve months, or 23.7%, 25.4%, 24.3% and 28.0% of revenue.</a:t>
            </a:r>
            <a:endParaRPr lang="en-US" sz="1000" dirty="0"/>
          </a:p>
          <a:p>
            <a:pPr marL="0" indent="0">
              <a:lnSpc>
                <a:spcPct val="132000"/>
              </a:lnSpc>
              <a:spcAft>
                <a:spcPts val="600"/>
              </a:spcAft>
              <a:buNone/>
            </a:pPr>
            <a:endParaRPr lang="en-US" sz="1000" dirty="0"/>
          </a:p>
          <a:p>
            <a:pPr marL="0" indent="0">
              <a:lnSpc>
                <a:spcPct val="132000"/>
              </a:lnSpc>
              <a:spcAft>
                <a:spcPts val="600"/>
              </a:spcAft>
              <a:buNone/>
            </a:pPr>
            <a:r>
              <a:rPr lang="en-US" sz="1000" dirty="0">
                <a:solidFill>
                  <a:srgbClr val="26292C"/>
                </a:solidFill>
                <a:latin typeface="Georgia" pitchFamily="34" charset="0"/>
                <a:ea typeface="Georgia" pitchFamily="34" charset="-122"/>
                <a:cs typeface="Georgia" pitchFamily="34" charset="-120"/>
              </a:rPr>
              <a:t>Payroll and wages is the largest category, at $320K, $393K, $485K and $585K. The company stated that production management is where it has added people, going from one person to a supervisor, then two project managers, and most recently an additional inside project manager (Q12). Officer payroll is also recorded in this category and is added back in full in the recalculation, so the reported payroll line is not the ongoing cost of the business to a buyer.</a:t>
            </a:r>
            <a:endParaRPr lang="en-US" sz="1000" dirty="0"/>
          </a:p>
          <a:p>
            <a:pPr marL="0" indent="0">
              <a:lnSpc>
                <a:spcPct val="132000"/>
              </a:lnSpc>
              <a:spcAft>
                <a:spcPts val="600"/>
              </a:spcAft>
              <a:buNone/>
            </a:pPr>
            <a:endParaRPr lang="en-US" sz="1000" dirty="0"/>
          </a:p>
          <a:p>
            <a:pPr marL="0" indent="0">
              <a:lnSpc>
                <a:spcPct val="132000"/>
              </a:lnSpc>
              <a:spcAft>
                <a:spcPts val="600"/>
              </a:spcAft>
              <a:buNone/>
            </a:pPr>
            <a:r>
              <a:rPr lang="en-US" sz="1000" dirty="0">
                <a:solidFill>
                  <a:srgbClr val="26292C"/>
                </a:solidFill>
                <a:latin typeface="Georgia" pitchFamily="34" charset="0"/>
                <a:ea typeface="Georgia" pitchFamily="34" charset="-122"/>
                <a:cs typeface="Georgia" pitchFamily="34" charset="-120"/>
              </a:rPr>
              <a:t>Advertising and marketing was $50K, $70K, $77K and $69K. The company stated it spends approximately $85K a year on marketing, that its outside digital vendor manages the website, pay per click and internet advertising, and that this is its primary source of new leads (Q18).</a:t>
            </a:r>
            <a:endParaRPr lang="en-US" sz="1000" dirty="0"/>
          </a:p>
          <a:p>
            <a:pPr marL="0" indent="0">
              <a:lnSpc>
                <a:spcPct val="132000"/>
              </a:lnSpc>
              <a:spcAft>
                <a:spcPts val="600"/>
              </a:spcAft>
              <a:buNone/>
            </a:pPr>
            <a:endParaRPr lang="en-US" sz="1000" dirty="0"/>
          </a:p>
          <a:p>
            <a:pPr marL="0" indent="0">
              <a:lnSpc>
                <a:spcPct val="132000"/>
              </a:lnSpc>
              <a:spcAft>
                <a:spcPts val="600"/>
              </a:spcAft>
              <a:buNone/>
            </a:pPr>
            <a:r>
              <a:rPr lang="en-US" sz="1000" dirty="0">
                <a:solidFill>
                  <a:srgbClr val="26292C"/>
                </a:solidFill>
                <a:latin typeface="Georgia" pitchFamily="34" charset="0"/>
                <a:ea typeface="Georgia" pitchFamily="34" charset="-122"/>
                <a:cs typeface="Georgia" pitchFamily="34" charset="-120"/>
              </a:rPr>
              <a:t>Depreciation and amortization of $42K is recorded in FY24 only, with nil in the other three periods. Both are added back in the recalculation.</a:t>
            </a:r>
            <a:endParaRPr lang="en-US" sz="1000" dirty="0"/>
          </a:p>
        </p:txBody>
      </p:sp>
      <p:pic>
        <p:nvPicPr>
          <p:cNvPr id="9"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0" name="Text 6"/>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1" name="Text 7"/>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12</a:t>
            </a:r>
            <a:endParaRPr lang="en-US" sz="950" dirty="0"/>
          </a:p>
        </p:txBody>
      </p:sp>
      <p:sp>
        <p:nvSpPr>
          <p:cNvPr id="12" name="Shape 8"/>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FINANCIAL STATEMENT WALKTHROUGH</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Other Income and Expense Analysis</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Amounts presented in USD thousands, unless otherwise noted. The Company operates on a calendar fiscal year.</a:t>
            </a:r>
            <a:endParaRPr lang="en-US" sz="800" dirty="0"/>
          </a:p>
        </p:txBody>
      </p:sp>
      <p:graphicFrame>
        <p:nvGraphicFramePr>
          <p:cNvPr id="14" name="Table 0"/>
          <p:cNvGraphicFramePr>
            <a:graphicFrameLocks noGrp="1"/>
          </p:cNvGraphicFramePr>
          <p:nvPr>
            <p:extLst>
              <p:ext uri="{D42A27DB-BD31-4B8C-83A1-F6EECF244321}">
                <p14:modId xmlns:p14="http://schemas.microsoft.com/office/powerpoint/2010/main" val="1038001141"/>
              </p:ext>
            </p:extLst>
          </p:nvPr>
        </p:nvGraphicFramePr>
        <p:xfrm>
          <a:off x="365760" y="1417320"/>
          <a:ext cx="5120640" cy="1755648"/>
        </p:xfrm>
        <a:graphic>
          <a:graphicData uri="http://schemas.openxmlformats.org/drawingml/2006/table">
            <a:tbl>
              <a:tblPr/>
              <a:tblGrid>
                <a:gridCol w="2011680">
                  <a:extLst>
                    <a:ext uri="{9D8B030D-6E8A-4147-A177-3AD203B41FA5}">
                      <a16:colId xmlns:a16="http://schemas.microsoft.com/office/drawing/2014/main" val="20000"/>
                    </a:ext>
                  </a:extLst>
                </a:gridCol>
                <a:gridCol w="777240">
                  <a:extLst>
                    <a:ext uri="{9D8B030D-6E8A-4147-A177-3AD203B41FA5}">
                      <a16:colId xmlns:a16="http://schemas.microsoft.com/office/drawing/2014/main" val="20001"/>
                    </a:ext>
                  </a:extLst>
                </a:gridCol>
                <a:gridCol w="777240">
                  <a:extLst>
                    <a:ext uri="{9D8B030D-6E8A-4147-A177-3AD203B41FA5}">
                      <a16:colId xmlns:a16="http://schemas.microsoft.com/office/drawing/2014/main" val="20002"/>
                    </a:ext>
                  </a:extLst>
                </a:gridCol>
                <a:gridCol w="777240">
                  <a:extLst>
                    <a:ext uri="{9D8B030D-6E8A-4147-A177-3AD203B41FA5}">
                      <a16:colId xmlns:a16="http://schemas.microsoft.com/office/drawing/2014/main" val="20003"/>
                    </a:ext>
                  </a:extLst>
                </a:gridCol>
                <a:gridCol w="777240">
                  <a:extLst>
                    <a:ext uri="{9D8B030D-6E8A-4147-A177-3AD203B41FA5}">
                      <a16:colId xmlns:a16="http://schemas.microsoft.com/office/drawing/2014/main" val="20004"/>
                    </a:ext>
                  </a:extLst>
                </a:gridCol>
              </a:tblGrid>
              <a:tr h="292608">
                <a:tc>
                  <a:txBody>
                    <a:bodyPr/>
                    <a:lstStyle/>
                    <a:p>
                      <a:pPr marL="0" indent="0" algn="l">
                        <a:buNone/>
                      </a:pP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FY23</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FY24</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FY25</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Jul-26 TTM</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Operating income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323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317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352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284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Other income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Less: interest expense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Less: income tax expense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173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90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92608">
                <a:tc>
                  <a:txBody>
                    <a:bodyPr/>
                    <a:lstStyle/>
                    <a:p>
                      <a:pPr marL="0" indent="0" algn="l">
                        <a:buNone/>
                      </a:pPr>
                      <a:r>
                        <a:rPr lang="en-US" sz="1050" b="1" dirty="0">
                          <a:solidFill>
                            <a:srgbClr val="23272B"/>
                          </a:solidFill>
                          <a:latin typeface="Calibri" pitchFamily="34" charset="0"/>
                          <a:ea typeface="Calibri" pitchFamily="34" charset="-122"/>
                          <a:cs typeface="Calibri" pitchFamily="34" charset="-120"/>
                        </a:rPr>
                        <a:t>Net income</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268</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341</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179</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193</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5"/>
                  </a:ext>
                </a:extLst>
              </a:tr>
            </a:tbl>
          </a:graphicData>
        </a:graphic>
      </p:graphicFrame>
      <p:sp>
        <p:nvSpPr>
          <p:cNvPr id="7" name="Shape 4"/>
          <p:cNvSpPr/>
          <p:nvPr/>
        </p:nvSpPr>
        <p:spPr>
          <a:xfrm>
            <a:off x="5760720" y="1417320"/>
            <a:ext cx="0" cy="4663440"/>
          </a:xfrm>
          <a:prstGeom prst="line">
            <a:avLst/>
          </a:prstGeom>
          <a:noFill/>
          <a:ln w="9525">
            <a:solidFill>
              <a:srgbClr val="D6D9DB"/>
            </a:solidFill>
            <a:prstDash val="solid"/>
          </a:ln>
        </p:spPr>
        <p:txBody>
          <a:bodyPr/>
          <a:lstStyle/>
          <a:p>
            <a:endParaRPr lang="en-US"/>
          </a:p>
        </p:txBody>
      </p:sp>
      <p:sp>
        <p:nvSpPr>
          <p:cNvPr id="8" name="Text 5"/>
          <p:cNvSpPr txBox="1"/>
          <p:nvPr/>
        </p:nvSpPr>
        <p:spPr>
          <a:xfrm>
            <a:off x="6035040" y="1444752"/>
            <a:ext cx="5577840" cy="4892040"/>
          </a:xfrm>
          <a:prstGeom prst="rect">
            <a:avLst/>
          </a:prstGeom>
          <a:noFill/>
          <a:ln/>
        </p:spPr>
        <p:txBody>
          <a:bodyPr wrap="square" rtlCol="0" anchor="t"/>
          <a:lstStyle/>
          <a:p>
            <a:pPr marL="0" indent="0">
              <a:lnSpc>
                <a:spcPct val="132000"/>
              </a:lnSpc>
              <a:spcAft>
                <a:spcPts val="600"/>
              </a:spcAft>
              <a:buNone/>
            </a:pPr>
            <a:r>
              <a:rPr lang="en-US" sz="1200" dirty="0">
                <a:solidFill>
                  <a:srgbClr val="26292C"/>
                </a:solidFill>
                <a:latin typeface="Georgia" pitchFamily="34" charset="0"/>
                <a:ea typeface="Georgia" pitchFamily="34" charset="-122"/>
                <a:cs typeface="Georgia" pitchFamily="34" charset="-120"/>
              </a:rPr>
              <a:t>Operating income was $323K in FY23, $317K in FY24, $352K in FY25 and $284K for the trailing twelve months.</a:t>
            </a:r>
            <a:endParaRPr lang="en-US" sz="1200" dirty="0"/>
          </a:p>
          <a:p>
            <a:pPr marL="0" indent="0">
              <a:lnSpc>
                <a:spcPct val="132000"/>
              </a:lnSpc>
              <a:spcAft>
                <a:spcPts val="600"/>
              </a:spcAft>
              <a:buNone/>
            </a:pPr>
            <a:endParaRPr lang="en-US" sz="1200" dirty="0"/>
          </a:p>
          <a:p>
            <a:pPr marL="0" indent="0">
              <a:lnSpc>
                <a:spcPct val="132000"/>
              </a:lnSpc>
              <a:spcAft>
                <a:spcPts val="600"/>
              </a:spcAft>
              <a:buNone/>
            </a:pPr>
            <a:r>
              <a:rPr lang="en-US" sz="1200" dirty="0">
                <a:solidFill>
                  <a:srgbClr val="26292C"/>
                </a:solidFill>
                <a:latin typeface="Georgia" pitchFamily="34" charset="0"/>
                <a:ea typeface="Georgia" pitchFamily="34" charset="-122"/>
                <a:cs typeface="Georgia" pitchFamily="34" charset="-120"/>
              </a:rPr>
              <a:t>Interest income was nil in every period. Interest expense was nil in FY23 and FY24, $285 in FY25 and $425 for the TTM period. Both are excluded from the recalculation as financing items.</a:t>
            </a:r>
            <a:endParaRPr lang="en-US" sz="1200" dirty="0"/>
          </a:p>
          <a:p>
            <a:pPr marL="0" indent="0">
              <a:lnSpc>
                <a:spcPct val="132000"/>
              </a:lnSpc>
              <a:spcAft>
                <a:spcPts val="600"/>
              </a:spcAft>
              <a:buNone/>
            </a:pPr>
            <a:endParaRPr lang="en-US" sz="1200" dirty="0"/>
          </a:p>
          <a:p>
            <a:pPr marL="0" indent="0">
              <a:lnSpc>
                <a:spcPct val="132000"/>
              </a:lnSpc>
              <a:spcAft>
                <a:spcPts val="600"/>
              </a:spcAft>
              <a:buNone/>
            </a:pPr>
            <a:r>
              <a:rPr lang="en-US" sz="1200" dirty="0">
                <a:solidFill>
                  <a:srgbClr val="26292C"/>
                </a:solidFill>
                <a:latin typeface="Georgia" pitchFamily="34" charset="0"/>
                <a:ea typeface="Georgia" pitchFamily="34" charset="-122"/>
                <a:cs typeface="Georgia" pitchFamily="34" charset="-120"/>
              </a:rPr>
              <a:t>Income tax expense was $55K in FY23, a credit of $4K in FY24, $173K in FY25 and $90K for the TTM period, shown above as deductions from operating income using the same signs as the recalculation section. The company files Form 1120-S and these amounts are pass through entity taxes recorded on the books. They are added back in the recalculation.</a:t>
            </a:r>
            <a:endParaRPr lang="en-US" sz="1200" dirty="0"/>
          </a:p>
          <a:p>
            <a:pPr marL="0" indent="0">
              <a:lnSpc>
                <a:spcPct val="132000"/>
              </a:lnSpc>
              <a:spcAft>
                <a:spcPts val="600"/>
              </a:spcAft>
              <a:buNone/>
            </a:pPr>
            <a:endParaRPr lang="en-US" sz="1200" dirty="0"/>
          </a:p>
          <a:p>
            <a:pPr marL="0" indent="0">
              <a:lnSpc>
                <a:spcPct val="132000"/>
              </a:lnSpc>
              <a:spcAft>
                <a:spcPts val="600"/>
              </a:spcAft>
              <a:buNone/>
            </a:pPr>
            <a:r>
              <a:rPr lang="en-US" sz="1200" dirty="0">
                <a:solidFill>
                  <a:srgbClr val="26292C"/>
                </a:solidFill>
                <a:latin typeface="Georgia" pitchFamily="34" charset="0"/>
                <a:ea typeface="Georgia" pitchFamily="34" charset="-122"/>
                <a:cs typeface="Georgia" pitchFamily="34" charset="-120"/>
              </a:rPr>
              <a:t>Other income of $20K was recorded in FY24. The company stated this was a finder’s fee for bringing in the new owner of another franchise location (Q21). It is removed from the recalculation as non-recurring.</a:t>
            </a:r>
            <a:endParaRPr lang="en-US" sz="1200" dirty="0"/>
          </a:p>
        </p:txBody>
      </p:sp>
      <p:pic>
        <p:nvPicPr>
          <p:cNvPr id="9"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0" name="Text 6"/>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1" name="Text 7"/>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13</a:t>
            </a:r>
            <a:endParaRPr lang="en-US" sz="950" dirty="0"/>
          </a:p>
        </p:txBody>
      </p:sp>
      <p:sp>
        <p:nvSpPr>
          <p:cNvPr id="12" name="Shape 8"/>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FINANCIAL STATEMENT WALKTHROUGH</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Balance Sheet Analysis - Assets</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Balance sheet columns are point in time: fiscal year ends at December 31 and the most recent interim balance at July 31, 2026. Amounts in USD thousands.</a:t>
            </a:r>
            <a:endParaRPr lang="en-US" sz="8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365760" y="1417320"/>
          <a:ext cx="5120640" cy="2926080"/>
        </p:xfrm>
        <a:graphic>
          <a:graphicData uri="http://schemas.openxmlformats.org/drawingml/2006/table">
            <a:tbl>
              <a:tblPr/>
              <a:tblGrid>
                <a:gridCol w="2011680">
                  <a:extLst>
                    <a:ext uri="{9D8B030D-6E8A-4147-A177-3AD203B41FA5}">
                      <a16:colId xmlns:a16="http://schemas.microsoft.com/office/drawing/2014/main" val="20000"/>
                    </a:ext>
                  </a:extLst>
                </a:gridCol>
                <a:gridCol w="777240">
                  <a:extLst>
                    <a:ext uri="{9D8B030D-6E8A-4147-A177-3AD203B41FA5}">
                      <a16:colId xmlns:a16="http://schemas.microsoft.com/office/drawing/2014/main" val="20001"/>
                    </a:ext>
                  </a:extLst>
                </a:gridCol>
                <a:gridCol w="777240">
                  <a:extLst>
                    <a:ext uri="{9D8B030D-6E8A-4147-A177-3AD203B41FA5}">
                      <a16:colId xmlns:a16="http://schemas.microsoft.com/office/drawing/2014/main" val="20002"/>
                    </a:ext>
                  </a:extLst>
                </a:gridCol>
                <a:gridCol w="777240">
                  <a:extLst>
                    <a:ext uri="{9D8B030D-6E8A-4147-A177-3AD203B41FA5}">
                      <a16:colId xmlns:a16="http://schemas.microsoft.com/office/drawing/2014/main" val="20003"/>
                    </a:ext>
                  </a:extLst>
                </a:gridCol>
                <a:gridCol w="777240">
                  <a:extLst>
                    <a:ext uri="{9D8B030D-6E8A-4147-A177-3AD203B41FA5}">
                      <a16:colId xmlns:a16="http://schemas.microsoft.com/office/drawing/2014/main" val="20004"/>
                    </a:ext>
                  </a:extLst>
                </a:gridCol>
              </a:tblGrid>
              <a:tr h="292608">
                <a:tc>
                  <a:txBody>
                    <a:bodyPr/>
                    <a:lstStyle/>
                    <a:p>
                      <a:pPr marL="0" indent="0" algn="l">
                        <a:buNone/>
                      </a:pP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FY23</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FY24</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FY25</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Jul-26</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Cash</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681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1,046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992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978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Accounts receivable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Inventory</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Work in progress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425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452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333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290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Undeposited funds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92608">
                <a:tc>
                  <a:txBody>
                    <a:bodyPr/>
                    <a:lstStyle/>
                    <a:p>
                      <a:pPr marL="0" indent="0" algn="l">
                        <a:buNone/>
                      </a:pPr>
                      <a:r>
                        <a:rPr lang="en-US" sz="1000" b="1" dirty="0">
                          <a:solidFill>
                            <a:srgbClr val="26292C"/>
                          </a:solidFill>
                          <a:latin typeface="Calibri" pitchFamily="34" charset="0"/>
                          <a:ea typeface="Calibri" pitchFamily="34" charset="-122"/>
                          <a:cs typeface="Calibri" pitchFamily="34" charset="-120"/>
                        </a:rPr>
                        <a:t>Total current assets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1,106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1,498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1,334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1,331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extLst>
                  <a:ext uri="{0D108BD9-81ED-4DB2-BD59-A6C34878D82A}">
                    <a16:rowId xmlns:a16="http://schemas.microsoft.com/office/drawing/2014/main" val="10006"/>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Property and equipment, net</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124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7"/>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Franchise fee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84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84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84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84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8"/>
                  </a:ext>
                </a:extLst>
              </a:tr>
              <a:tr h="292608">
                <a:tc>
                  <a:txBody>
                    <a:bodyPr/>
                    <a:lstStyle/>
                    <a:p>
                      <a:pPr marL="0" indent="0" algn="l">
                        <a:buNone/>
                      </a:pPr>
                      <a:r>
                        <a:rPr lang="en-US" sz="1050" b="1" dirty="0">
                          <a:solidFill>
                            <a:srgbClr val="23272B"/>
                          </a:solidFill>
                          <a:latin typeface="Calibri" pitchFamily="34" charset="0"/>
                          <a:ea typeface="Calibri" pitchFamily="34" charset="-122"/>
                          <a:cs typeface="Calibri" pitchFamily="34" charset="-120"/>
                        </a:rPr>
                        <a:t>Total assets</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1,314</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1,555</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1,426</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1,424</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9"/>
                  </a:ext>
                </a:extLst>
              </a:tr>
            </a:tbl>
          </a:graphicData>
        </a:graphic>
      </p:graphicFrame>
      <p:sp>
        <p:nvSpPr>
          <p:cNvPr id="7" name="Shape 4"/>
          <p:cNvSpPr/>
          <p:nvPr/>
        </p:nvSpPr>
        <p:spPr>
          <a:xfrm>
            <a:off x="5760720" y="1417320"/>
            <a:ext cx="0" cy="4663440"/>
          </a:xfrm>
          <a:prstGeom prst="line">
            <a:avLst/>
          </a:prstGeom>
          <a:noFill/>
          <a:ln w="9525">
            <a:solidFill>
              <a:srgbClr val="D6D9DB"/>
            </a:solidFill>
            <a:prstDash val="solid"/>
          </a:ln>
        </p:spPr>
        <p:txBody>
          <a:bodyPr/>
          <a:lstStyle/>
          <a:p>
            <a:endParaRPr lang="en-US"/>
          </a:p>
        </p:txBody>
      </p:sp>
      <p:sp>
        <p:nvSpPr>
          <p:cNvPr id="8" name="Text 5"/>
          <p:cNvSpPr txBox="1"/>
          <p:nvPr/>
        </p:nvSpPr>
        <p:spPr>
          <a:xfrm>
            <a:off x="6035040" y="1444752"/>
            <a:ext cx="5577840" cy="4892040"/>
          </a:xfrm>
          <a:prstGeom prst="rect">
            <a:avLst/>
          </a:prstGeom>
          <a:noFill/>
          <a:ln/>
        </p:spPr>
        <p:txBody>
          <a:bodyPr wrap="square" rtlCol="0" anchor="t"/>
          <a:lstStyle/>
          <a:p>
            <a:pPr marL="0" indent="0">
              <a:lnSpc>
                <a:spcPct val="132000"/>
              </a:lnSpc>
              <a:spcAft>
                <a:spcPts val="600"/>
              </a:spcAft>
              <a:buNone/>
            </a:pPr>
            <a:r>
              <a:rPr lang="en-US" sz="900" dirty="0">
                <a:solidFill>
                  <a:srgbClr val="26292C"/>
                </a:solidFill>
                <a:latin typeface="Georgia" pitchFamily="34" charset="0"/>
                <a:ea typeface="Georgia" pitchFamily="34" charset="-122"/>
                <a:cs typeface="Georgia" pitchFamily="34" charset="-120"/>
              </a:rPr>
              <a:t>Total assets were $1.31M, $1.55M and $1.43M at the three fiscal year ends and $1.42M at July 2026.</a:t>
            </a:r>
            <a:endParaRPr lang="en-US" sz="900" dirty="0"/>
          </a:p>
          <a:p>
            <a:pPr marL="0" indent="0">
              <a:lnSpc>
                <a:spcPct val="132000"/>
              </a:lnSpc>
              <a:spcAft>
                <a:spcPts val="600"/>
              </a:spcAft>
              <a:buNone/>
            </a:pPr>
            <a:endParaRPr lang="en-US" sz="900" dirty="0"/>
          </a:p>
          <a:p>
            <a:pPr marL="0" indent="0">
              <a:lnSpc>
                <a:spcPct val="132000"/>
              </a:lnSpc>
              <a:spcAft>
                <a:spcPts val="600"/>
              </a:spcAft>
              <a:buNone/>
            </a:pPr>
            <a:r>
              <a:rPr lang="en-US" sz="900" dirty="0">
                <a:solidFill>
                  <a:srgbClr val="26292C"/>
                </a:solidFill>
                <a:latin typeface="Georgia" pitchFamily="34" charset="0"/>
                <a:ea typeface="Georgia" pitchFamily="34" charset="-122"/>
                <a:cs typeface="Georgia" pitchFamily="34" charset="-120"/>
              </a:rPr>
              <a:t>Cash was $681K, $1.05M, $992K and $978K at the four dates shown, including $200K at December 2024 and $450K at December 2025 and July 2026 held in a brokerage account. The company was unable to provide statements for that account and confirmed no further follow up was required (Q6). We did not test it. The remaining operating account balances agreed to the bank statements (see Bank Statement Review).</a:t>
            </a:r>
            <a:endParaRPr lang="en-US" sz="900" dirty="0"/>
          </a:p>
          <a:p>
            <a:pPr marL="0" indent="0">
              <a:lnSpc>
                <a:spcPct val="132000"/>
              </a:lnSpc>
              <a:spcAft>
                <a:spcPts val="600"/>
              </a:spcAft>
              <a:buNone/>
            </a:pPr>
            <a:endParaRPr lang="en-US" sz="900" dirty="0"/>
          </a:p>
          <a:p>
            <a:pPr marL="0" indent="0">
              <a:lnSpc>
                <a:spcPct val="132000"/>
              </a:lnSpc>
              <a:spcAft>
                <a:spcPts val="600"/>
              </a:spcAft>
              <a:buNone/>
            </a:pPr>
            <a:r>
              <a:rPr lang="en-US" sz="900" dirty="0">
                <a:solidFill>
                  <a:srgbClr val="26292C"/>
                </a:solidFill>
                <a:latin typeface="Georgia" pitchFamily="34" charset="0"/>
                <a:ea typeface="Georgia" pitchFamily="34" charset="-122"/>
                <a:cs typeface="Georgia" pitchFamily="34" charset="-120"/>
              </a:rPr>
              <a:t>Work in progress was $425K, $452K, $333K and $290K. The company stated that all job costs, including materials, subcontractors, permits, design, commissions and part of the royalty, remain in work in progress until the job closes (Q22). Over the trailing twelve months the balance ranged from $83K in May 2026 to $791K in October 2025.</a:t>
            </a:r>
            <a:endParaRPr lang="en-US" sz="900" dirty="0"/>
          </a:p>
          <a:p>
            <a:pPr marL="0" indent="0">
              <a:lnSpc>
                <a:spcPct val="132000"/>
              </a:lnSpc>
              <a:spcAft>
                <a:spcPts val="600"/>
              </a:spcAft>
              <a:buNone/>
            </a:pPr>
            <a:endParaRPr lang="en-US" sz="900" dirty="0"/>
          </a:p>
          <a:p>
            <a:pPr marL="0" indent="0">
              <a:lnSpc>
                <a:spcPct val="132000"/>
              </a:lnSpc>
              <a:spcAft>
                <a:spcPts val="600"/>
              </a:spcAft>
              <a:buNone/>
            </a:pPr>
            <a:r>
              <a:rPr lang="en-US" sz="900" dirty="0">
                <a:solidFill>
                  <a:srgbClr val="26292C"/>
                </a:solidFill>
                <a:latin typeface="Georgia" pitchFamily="34" charset="0"/>
                <a:ea typeface="Georgia" pitchFamily="34" charset="-122"/>
                <a:cs typeface="Georgia" pitchFamily="34" charset="-120"/>
              </a:rPr>
              <a:t>Accounts receivable was nil at all three fiscal year ends and $5,800 at July 2026, consistent with payment terms that collect 90% of a contract by completion (Q3). Undeposited funds was $57,160 at July 2026 and nil in every other month of the trailing twelve months (Q24). We did not obtain the underlying receipts and did not verify the balance.</a:t>
            </a:r>
            <a:endParaRPr lang="en-US" sz="900" dirty="0"/>
          </a:p>
          <a:p>
            <a:pPr marL="0" indent="0">
              <a:lnSpc>
                <a:spcPct val="132000"/>
              </a:lnSpc>
              <a:spcAft>
                <a:spcPts val="600"/>
              </a:spcAft>
              <a:buNone/>
            </a:pPr>
            <a:endParaRPr lang="en-US" sz="900" dirty="0"/>
          </a:p>
          <a:p>
            <a:pPr marL="0" indent="0">
              <a:lnSpc>
                <a:spcPct val="132000"/>
              </a:lnSpc>
              <a:spcAft>
                <a:spcPts val="600"/>
              </a:spcAft>
              <a:buNone/>
            </a:pPr>
            <a:r>
              <a:rPr lang="en-US" sz="900" dirty="0">
                <a:solidFill>
                  <a:srgbClr val="26292C"/>
                </a:solidFill>
                <a:latin typeface="Georgia" pitchFamily="34" charset="0"/>
                <a:ea typeface="Georgia" pitchFamily="34" charset="-122"/>
                <a:cs typeface="Georgia" pitchFamily="34" charset="-120"/>
              </a:rPr>
              <a:t>Property and equipment, net is negative at FY24 because accumulated amortization on the franchise fee is grouped with fixed assets while the $84K franchise fee is carried on its own line.</a:t>
            </a:r>
            <a:endParaRPr lang="en-US" sz="900" dirty="0"/>
          </a:p>
        </p:txBody>
      </p:sp>
      <p:pic>
        <p:nvPicPr>
          <p:cNvPr id="9"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0" name="Text 6"/>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1" name="Text 7"/>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14</a:t>
            </a:r>
            <a:endParaRPr lang="en-US" sz="950" dirty="0"/>
          </a:p>
        </p:txBody>
      </p:sp>
      <p:sp>
        <p:nvSpPr>
          <p:cNvPr id="12" name="Shape 8"/>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FINANCIAL STATEMENT WALKTHROUGH</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Balance Sheet Analysis - Liabilities and Equity</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Balance sheet columns are point in time: fiscal year ends at December 31 and the most recent interim balance at July 31, 2026. Amounts in USD thousands.</a:t>
            </a:r>
            <a:endParaRPr lang="en-US" sz="8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365760" y="1417320"/>
          <a:ext cx="5120640" cy="3907536"/>
        </p:xfrm>
        <a:graphic>
          <a:graphicData uri="http://schemas.openxmlformats.org/drawingml/2006/table">
            <a:tbl>
              <a:tblPr/>
              <a:tblGrid>
                <a:gridCol w="2011680">
                  <a:extLst>
                    <a:ext uri="{9D8B030D-6E8A-4147-A177-3AD203B41FA5}">
                      <a16:colId xmlns:a16="http://schemas.microsoft.com/office/drawing/2014/main" val="20000"/>
                    </a:ext>
                  </a:extLst>
                </a:gridCol>
                <a:gridCol w="777240">
                  <a:extLst>
                    <a:ext uri="{9D8B030D-6E8A-4147-A177-3AD203B41FA5}">
                      <a16:colId xmlns:a16="http://schemas.microsoft.com/office/drawing/2014/main" val="20001"/>
                    </a:ext>
                  </a:extLst>
                </a:gridCol>
                <a:gridCol w="777240">
                  <a:extLst>
                    <a:ext uri="{9D8B030D-6E8A-4147-A177-3AD203B41FA5}">
                      <a16:colId xmlns:a16="http://schemas.microsoft.com/office/drawing/2014/main" val="20002"/>
                    </a:ext>
                  </a:extLst>
                </a:gridCol>
                <a:gridCol w="777240">
                  <a:extLst>
                    <a:ext uri="{9D8B030D-6E8A-4147-A177-3AD203B41FA5}">
                      <a16:colId xmlns:a16="http://schemas.microsoft.com/office/drawing/2014/main" val="20003"/>
                    </a:ext>
                  </a:extLst>
                </a:gridCol>
                <a:gridCol w="777240">
                  <a:extLst>
                    <a:ext uri="{9D8B030D-6E8A-4147-A177-3AD203B41FA5}">
                      <a16:colId xmlns:a16="http://schemas.microsoft.com/office/drawing/2014/main" val="20004"/>
                    </a:ext>
                  </a:extLst>
                </a:gridCol>
              </a:tblGrid>
              <a:tr h="292608">
                <a:tc>
                  <a:txBody>
                    <a:bodyPr/>
                    <a:lstStyle/>
                    <a:p>
                      <a:pPr marL="0" indent="0" algn="l">
                        <a:buNone/>
                      </a:pP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FY23</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FY24</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FY25</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Jul-26</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Accounts payable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Credit cards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Customer advance deposits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730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745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474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503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Notes payable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92608">
                <a:tc>
                  <a:txBody>
                    <a:bodyPr/>
                    <a:lstStyle/>
                    <a:p>
                      <a:pPr marL="0" indent="0" algn="l">
                        <a:buNone/>
                      </a:pPr>
                      <a:r>
                        <a:rPr lang="en-US" sz="1000" b="1" dirty="0">
                          <a:solidFill>
                            <a:srgbClr val="26292C"/>
                          </a:solidFill>
                          <a:latin typeface="Calibri" pitchFamily="34" charset="0"/>
                          <a:ea typeface="Calibri" pitchFamily="34" charset="-122"/>
                          <a:cs typeface="Calibri" pitchFamily="34" charset="-120"/>
                        </a:rPr>
                        <a:t>Total current liabilities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762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806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498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520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extLst>
                  <a:ext uri="{0D108BD9-81ED-4DB2-BD59-A6C34878D82A}">
                    <a16:rowId xmlns:a16="http://schemas.microsoft.com/office/drawing/2014/main" val="10005"/>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Shareholder loan</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(121)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(265)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(265)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(265)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6"/>
                  </a:ext>
                </a:extLst>
              </a:tr>
              <a:tr h="292608">
                <a:tc>
                  <a:txBody>
                    <a:bodyPr/>
                    <a:lstStyle/>
                    <a:p>
                      <a:pPr marL="0" indent="0" algn="l">
                        <a:buNone/>
                      </a:pPr>
                      <a:r>
                        <a:rPr lang="en-US" sz="1000" b="1" dirty="0">
                          <a:solidFill>
                            <a:srgbClr val="26292C"/>
                          </a:solidFill>
                          <a:latin typeface="Calibri" pitchFamily="34" charset="0"/>
                          <a:ea typeface="Calibri" pitchFamily="34" charset="-122"/>
                          <a:cs typeface="Calibri" pitchFamily="34" charset="-120"/>
                        </a:rPr>
                        <a:t>Total liabilities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642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542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234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255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extLst>
                  <a:ext uri="{0D108BD9-81ED-4DB2-BD59-A6C34878D82A}">
                    <a16:rowId xmlns:a16="http://schemas.microsoft.com/office/drawing/2014/main" val="10007"/>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Opening balance equity and common stock</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8"/>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Retained earnings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453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722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1,062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1,241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9"/>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Net income (year to date)</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268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341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179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(23)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0"/>
                  </a:ext>
                </a:extLst>
              </a:tr>
              <a:tr h="292608">
                <a:tc>
                  <a:txBody>
                    <a:bodyPr/>
                    <a:lstStyle/>
                    <a:p>
                      <a:pPr marL="0" indent="0" algn="l">
                        <a:buNone/>
                      </a:pPr>
                      <a:r>
                        <a:rPr lang="en-US" sz="1000" b="1" dirty="0">
                          <a:solidFill>
                            <a:srgbClr val="26292C"/>
                          </a:solidFill>
                          <a:latin typeface="Calibri" pitchFamily="34" charset="0"/>
                          <a:ea typeface="Calibri" pitchFamily="34" charset="-122"/>
                          <a:cs typeface="Calibri" pitchFamily="34" charset="-120"/>
                        </a:rPr>
                        <a:t>Total equity</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672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1,013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1,192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1,169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extLst>
                  <a:ext uri="{0D108BD9-81ED-4DB2-BD59-A6C34878D82A}">
                    <a16:rowId xmlns:a16="http://schemas.microsoft.com/office/drawing/2014/main" val="10011"/>
                  </a:ext>
                </a:extLst>
              </a:tr>
              <a:tr h="292608">
                <a:tc>
                  <a:txBody>
                    <a:bodyPr/>
                    <a:lstStyle/>
                    <a:p>
                      <a:pPr marL="0" indent="0" algn="l">
                        <a:buNone/>
                      </a:pPr>
                      <a:r>
                        <a:rPr lang="en-US" sz="1050" b="1" dirty="0">
                          <a:solidFill>
                            <a:srgbClr val="23272B"/>
                          </a:solidFill>
                          <a:latin typeface="Calibri" pitchFamily="34" charset="0"/>
                          <a:ea typeface="Calibri" pitchFamily="34" charset="-122"/>
                          <a:cs typeface="Calibri" pitchFamily="34" charset="-120"/>
                        </a:rPr>
                        <a:t>Total liabilities and equity</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1,314</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1,555</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1,426</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1,424</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2"/>
                  </a:ext>
                </a:extLst>
              </a:tr>
            </a:tbl>
          </a:graphicData>
        </a:graphic>
      </p:graphicFrame>
      <p:sp>
        <p:nvSpPr>
          <p:cNvPr id="7" name="Shape 4"/>
          <p:cNvSpPr/>
          <p:nvPr/>
        </p:nvSpPr>
        <p:spPr>
          <a:xfrm>
            <a:off x="5760720" y="1417320"/>
            <a:ext cx="0" cy="4663440"/>
          </a:xfrm>
          <a:prstGeom prst="line">
            <a:avLst/>
          </a:prstGeom>
          <a:noFill/>
          <a:ln w="9525">
            <a:solidFill>
              <a:srgbClr val="D6D9DB"/>
            </a:solidFill>
            <a:prstDash val="solid"/>
          </a:ln>
        </p:spPr>
        <p:txBody>
          <a:bodyPr/>
          <a:lstStyle/>
          <a:p>
            <a:endParaRPr lang="en-US"/>
          </a:p>
        </p:txBody>
      </p:sp>
      <p:sp>
        <p:nvSpPr>
          <p:cNvPr id="8" name="Text 5"/>
          <p:cNvSpPr txBox="1"/>
          <p:nvPr/>
        </p:nvSpPr>
        <p:spPr>
          <a:xfrm>
            <a:off x="6035040" y="1444752"/>
            <a:ext cx="5577840" cy="4892040"/>
          </a:xfrm>
          <a:prstGeom prst="rect">
            <a:avLst/>
          </a:prstGeom>
          <a:noFill/>
          <a:ln/>
        </p:spPr>
        <p:txBody>
          <a:bodyPr wrap="square" rtlCol="0" anchor="t"/>
          <a:lstStyle/>
          <a:p>
            <a:pPr marL="0" indent="0">
              <a:lnSpc>
                <a:spcPct val="132000"/>
              </a:lnSpc>
              <a:spcAft>
                <a:spcPts val="600"/>
              </a:spcAft>
              <a:buNone/>
            </a:pPr>
            <a:r>
              <a:rPr lang="en-US" sz="900" dirty="0">
                <a:solidFill>
                  <a:srgbClr val="26292C"/>
                </a:solidFill>
                <a:latin typeface="Georgia" pitchFamily="34" charset="0"/>
                <a:ea typeface="Georgia" pitchFamily="34" charset="-122"/>
                <a:cs typeface="Georgia" pitchFamily="34" charset="-120"/>
              </a:rPr>
              <a:t>Total liabilities were $642K, $542K and $234K at the three fiscal year ends and $255K at July 2026.</a:t>
            </a:r>
            <a:endParaRPr lang="en-US" sz="900" dirty="0"/>
          </a:p>
          <a:p>
            <a:pPr marL="0" indent="0">
              <a:lnSpc>
                <a:spcPct val="132000"/>
              </a:lnSpc>
              <a:spcAft>
                <a:spcPts val="600"/>
              </a:spcAft>
              <a:buNone/>
            </a:pPr>
            <a:endParaRPr lang="en-US" sz="900" dirty="0"/>
          </a:p>
          <a:p>
            <a:pPr marL="0" indent="0">
              <a:lnSpc>
                <a:spcPct val="132000"/>
              </a:lnSpc>
              <a:spcAft>
                <a:spcPts val="600"/>
              </a:spcAft>
              <a:buNone/>
            </a:pPr>
            <a:r>
              <a:rPr lang="en-US" sz="900" dirty="0">
                <a:solidFill>
                  <a:srgbClr val="26292C"/>
                </a:solidFill>
                <a:latin typeface="Georgia" pitchFamily="34" charset="0"/>
                <a:ea typeface="Georgia" pitchFamily="34" charset="-122"/>
                <a:cs typeface="Georgia" pitchFamily="34" charset="-120"/>
              </a:rPr>
              <a:t>Customer advance deposits, which represent contract payments collected for work not yet performed, were $730K, $745K, $474K and $503K at the four dates shown, and ranged from $188K to $1.22M over the trailing twelve months. The company stated that deposits decrease as jobs are completed, and that it is common to close out substantially complete work at year end (Q23). The balance fell from approximately $999K at July 2025 to $503K at July 2026, a decrease of roughly 50%. No question was put to the company on the current signed but not yet started backlog.</a:t>
            </a:r>
            <a:endParaRPr lang="en-US" sz="900" dirty="0"/>
          </a:p>
          <a:p>
            <a:pPr marL="0" indent="0">
              <a:lnSpc>
                <a:spcPct val="132000"/>
              </a:lnSpc>
              <a:spcAft>
                <a:spcPts val="600"/>
              </a:spcAft>
              <a:buNone/>
            </a:pPr>
            <a:endParaRPr lang="en-US" sz="900" dirty="0"/>
          </a:p>
          <a:p>
            <a:pPr marL="0" indent="0">
              <a:lnSpc>
                <a:spcPct val="132000"/>
              </a:lnSpc>
              <a:spcAft>
                <a:spcPts val="600"/>
              </a:spcAft>
              <a:buNone/>
            </a:pPr>
            <a:r>
              <a:rPr lang="en-US" sz="900" dirty="0">
                <a:solidFill>
                  <a:srgbClr val="26292C"/>
                </a:solidFill>
                <a:latin typeface="Georgia" pitchFamily="34" charset="0"/>
                <a:ea typeface="Georgia" pitchFamily="34" charset="-122"/>
                <a:cs typeface="Georgia" pitchFamily="34" charset="-120"/>
              </a:rPr>
              <a:t>Accounts payable was $22K, $44K, $1K and $11K, averaging $12K over the trailing twelve months. Credit cards are excluded from the working capital view as a financing decision.</a:t>
            </a:r>
            <a:endParaRPr lang="en-US" sz="900" dirty="0"/>
          </a:p>
          <a:p>
            <a:pPr marL="0" indent="0">
              <a:lnSpc>
                <a:spcPct val="132000"/>
              </a:lnSpc>
              <a:spcAft>
                <a:spcPts val="600"/>
              </a:spcAft>
              <a:buNone/>
            </a:pPr>
            <a:endParaRPr lang="en-US" sz="900" dirty="0"/>
          </a:p>
          <a:p>
            <a:pPr marL="0" indent="0">
              <a:lnSpc>
                <a:spcPct val="132000"/>
              </a:lnSpc>
              <a:spcAft>
                <a:spcPts val="600"/>
              </a:spcAft>
              <a:buNone/>
            </a:pPr>
            <a:r>
              <a:rPr lang="en-US" sz="900" dirty="0">
                <a:solidFill>
                  <a:srgbClr val="26292C"/>
                </a:solidFill>
                <a:latin typeface="Georgia" pitchFamily="34" charset="0"/>
                <a:ea typeface="Georgia" pitchFamily="34" charset="-122"/>
                <a:cs typeface="Georgia" pitchFamily="34" charset="-120"/>
              </a:rPr>
              <a:t>The shareholder loan carries a negative balance of $121K at FY23 and $265K thereafter, which presents as a receivable from the owners rather than a liability. Notes payable is also negative, at $4K from FY25 onward. No question was put to the company on either balance.</a:t>
            </a:r>
            <a:endParaRPr lang="en-US" sz="900" dirty="0"/>
          </a:p>
          <a:p>
            <a:pPr marL="0" indent="0">
              <a:lnSpc>
                <a:spcPct val="132000"/>
              </a:lnSpc>
              <a:spcAft>
                <a:spcPts val="600"/>
              </a:spcAft>
              <a:buNone/>
            </a:pPr>
            <a:endParaRPr lang="en-US" sz="900" dirty="0"/>
          </a:p>
          <a:p>
            <a:pPr marL="0" indent="0">
              <a:lnSpc>
                <a:spcPct val="132000"/>
              </a:lnSpc>
              <a:spcAft>
                <a:spcPts val="600"/>
              </a:spcAft>
              <a:buNone/>
            </a:pPr>
            <a:r>
              <a:rPr lang="en-US" sz="900" dirty="0">
                <a:solidFill>
                  <a:srgbClr val="26292C"/>
                </a:solidFill>
                <a:latin typeface="Georgia" pitchFamily="34" charset="0"/>
                <a:ea typeface="Georgia" pitchFamily="34" charset="-122"/>
                <a:cs typeface="Georgia" pitchFamily="34" charset="-120"/>
              </a:rPr>
              <a:t>Total equity was $672K, $1.01M, $1.19M and $1.17M.</a:t>
            </a:r>
            <a:endParaRPr lang="en-US" sz="900" dirty="0"/>
          </a:p>
        </p:txBody>
      </p:sp>
      <p:pic>
        <p:nvPicPr>
          <p:cNvPr id="9"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0" name="Text 6"/>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1" name="Text 7"/>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15</a:t>
            </a:r>
            <a:endParaRPr lang="en-US" sz="950" dirty="0"/>
          </a:p>
        </p:txBody>
      </p:sp>
      <p:sp>
        <p:nvSpPr>
          <p:cNvPr id="12" name="Shape 8"/>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FINANCIAL STATEMENT WALKTHROUGH</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Customer Analysis</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Each customer’s revenue as a percentage of total revenue for that period. Customers are ranked within each period and are not the same customer across columns.</a:t>
            </a:r>
            <a:endParaRPr lang="en-US" sz="8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365760" y="1417320"/>
          <a:ext cx="5120640" cy="3803904"/>
        </p:xfrm>
        <a:graphic>
          <a:graphicData uri="http://schemas.openxmlformats.org/drawingml/2006/table">
            <a:tbl>
              <a:tblPr/>
              <a:tblGrid>
                <a:gridCol w="2011680">
                  <a:extLst>
                    <a:ext uri="{9D8B030D-6E8A-4147-A177-3AD203B41FA5}">
                      <a16:colId xmlns:a16="http://schemas.microsoft.com/office/drawing/2014/main" val="20000"/>
                    </a:ext>
                  </a:extLst>
                </a:gridCol>
                <a:gridCol w="777240">
                  <a:extLst>
                    <a:ext uri="{9D8B030D-6E8A-4147-A177-3AD203B41FA5}">
                      <a16:colId xmlns:a16="http://schemas.microsoft.com/office/drawing/2014/main" val="20001"/>
                    </a:ext>
                  </a:extLst>
                </a:gridCol>
                <a:gridCol w="777240">
                  <a:extLst>
                    <a:ext uri="{9D8B030D-6E8A-4147-A177-3AD203B41FA5}">
                      <a16:colId xmlns:a16="http://schemas.microsoft.com/office/drawing/2014/main" val="20002"/>
                    </a:ext>
                  </a:extLst>
                </a:gridCol>
                <a:gridCol w="777240">
                  <a:extLst>
                    <a:ext uri="{9D8B030D-6E8A-4147-A177-3AD203B41FA5}">
                      <a16:colId xmlns:a16="http://schemas.microsoft.com/office/drawing/2014/main" val="20003"/>
                    </a:ext>
                  </a:extLst>
                </a:gridCol>
                <a:gridCol w="777240">
                  <a:extLst>
                    <a:ext uri="{9D8B030D-6E8A-4147-A177-3AD203B41FA5}">
                      <a16:colId xmlns:a16="http://schemas.microsoft.com/office/drawing/2014/main" val="20004"/>
                    </a:ext>
                  </a:extLst>
                </a:gridCol>
              </a:tblGrid>
              <a:tr h="292608">
                <a:tc>
                  <a:txBody>
                    <a:bodyPr/>
                    <a:lstStyle/>
                    <a:p>
                      <a:pPr marL="0" indent="0" algn="l">
                        <a:buNone/>
                      </a:pP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FY23</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FY24</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FY25</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Jul-26 TTM</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largest customer</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7.4%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10.9%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16.0%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6.6%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Second largest customer</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7.0%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10.2%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12.4%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Third largest customer</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7.7%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Fourth largest customer</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Fifth largest customer</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Sixth largest customer</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6"/>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Seventh largest customer</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7"/>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Eighth largest customer</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8"/>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Ninth largest customer</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3.4%</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3.8%</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9"/>
                  </a:ext>
                </a:extLst>
              </a:tr>
              <a:tr h="292608">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Tenth largest customer</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3.2%</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3.7%</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0"/>
                  </a:ext>
                </a:extLst>
              </a:tr>
              <a:tr h="292608">
                <a:tc>
                  <a:txBody>
                    <a:bodyPr/>
                    <a:lstStyle/>
                    <a:p>
                      <a:pPr marL="0" indent="0" algn="l">
                        <a:buNone/>
                      </a:pPr>
                      <a:r>
                        <a:rPr lang="en-US" sz="1000" b="1" dirty="0">
                          <a:solidFill>
                            <a:srgbClr val="26292C"/>
                          </a:solidFill>
                          <a:latin typeface="Calibri" pitchFamily="34" charset="0"/>
                          <a:ea typeface="Calibri" pitchFamily="34" charset="-122"/>
                          <a:cs typeface="Calibri" pitchFamily="34" charset="-120"/>
                        </a:rPr>
                        <a:t>Total, top 5 customers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28.5%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39.9%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41.3%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tc>
                  <a:txBody>
                    <a:bodyPr/>
                    <a:lstStyle/>
                    <a:p>
                      <a:pPr marL="0" indent="0" algn="r">
                        <a:buNone/>
                      </a:pPr>
                      <a:r>
                        <a:rPr lang="en-US" sz="1000" b="1" dirty="0">
                          <a:solidFill>
                            <a:srgbClr val="26292C"/>
                          </a:solidFill>
                          <a:latin typeface="Calibri" pitchFamily="34" charset="0"/>
                          <a:ea typeface="Calibri" pitchFamily="34" charset="-122"/>
                          <a:cs typeface="Calibri" pitchFamily="34" charset="-120"/>
                        </a:rPr>
                        <a:t>24.9%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EDEFF1"/>
                    </a:solidFill>
                  </a:tcPr>
                </a:tc>
                <a:extLst>
                  <a:ext uri="{0D108BD9-81ED-4DB2-BD59-A6C34878D82A}">
                    <a16:rowId xmlns:a16="http://schemas.microsoft.com/office/drawing/2014/main" val="10011"/>
                  </a:ext>
                </a:extLst>
              </a:tr>
              <a:tr h="292608">
                <a:tc>
                  <a:txBody>
                    <a:bodyPr/>
                    <a:lstStyle/>
                    <a:p>
                      <a:pPr marL="0" indent="0" algn="l">
                        <a:buNone/>
                      </a:pPr>
                      <a:r>
                        <a:rPr lang="en-US" sz="1050" b="1" dirty="0">
                          <a:solidFill>
                            <a:srgbClr val="23272B"/>
                          </a:solidFill>
                          <a:latin typeface="Calibri" pitchFamily="34" charset="0"/>
                          <a:ea typeface="Calibri" pitchFamily="34" charset="-122"/>
                          <a:cs typeface="Calibri" pitchFamily="34" charset="-120"/>
                        </a:rPr>
                        <a:t>Total, top 10 customers</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45.9%</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58.6%</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59.6%</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1050" b="1" dirty="0">
                          <a:solidFill>
                            <a:srgbClr val="23272B"/>
                          </a:solidFill>
                          <a:latin typeface="Calibri" pitchFamily="34" charset="0"/>
                          <a:ea typeface="Calibri" pitchFamily="34" charset="-122"/>
                          <a:cs typeface="Calibri" pitchFamily="34" charset="-120"/>
                        </a:rPr>
                        <a:t>44.6%</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2"/>
                  </a:ext>
                </a:extLst>
              </a:tr>
            </a:tbl>
          </a:graphicData>
        </a:graphic>
      </p:graphicFrame>
      <p:sp>
        <p:nvSpPr>
          <p:cNvPr id="7" name="Shape 4"/>
          <p:cNvSpPr/>
          <p:nvPr/>
        </p:nvSpPr>
        <p:spPr>
          <a:xfrm>
            <a:off x="5760720" y="1417320"/>
            <a:ext cx="0" cy="4663440"/>
          </a:xfrm>
          <a:prstGeom prst="line">
            <a:avLst/>
          </a:prstGeom>
          <a:noFill/>
          <a:ln w="9525">
            <a:solidFill>
              <a:srgbClr val="D6D9DB"/>
            </a:solidFill>
            <a:prstDash val="solid"/>
          </a:ln>
        </p:spPr>
        <p:txBody>
          <a:bodyPr/>
          <a:lstStyle/>
          <a:p>
            <a:endParaRPr lang="en-US"/>
          </a:p>
        </p:txBody>
      </p:sp>
      <p:sp>
        <p:nvSpPr>
          <p:cNvPr id="8" name="Text 5"/>
          <p:cNvSpPr txBox="1"/>
          <p:nvPr/>
        </p:nvSpPr>
        <p:spPr>
          <a:xfrm>
            <a:off x="6035040" y="1444752"/>
            <a:ext cx="5577840" cy="4892040"/>
          </a:xfrm>
          <a:prstGeom prst="rect">
            <a:avLst/>
          </a:prstGeom>
          <a:noFill/>
          <a:ln/>
        </p:spPr>
        <p:txBody>
          <a:bodyPr wrap="square" rtlCol="0" anchor="t"/>
          <a:lstStyle/>
          <a:p>
            <a:pPr marL="0" indent="0">
              <a:lnSpc>
                <a:spcPct val="132000"/>
              </a:lnSpc>
              <a:spcAft>
                <a:spcPts val="600"/>
              </a:spcAft>
              <a:buNone/>
            </a:pPr>
            <a:r>
              <a:rPr lang="en-US" sz="1100" dirty="0">
                <a:solidFill>
                  <a:srgbClr val="26292C"/>
                </a:solidFill>
                <a:latin typeface="Georgia" pitchFamily="34" charset="0"/>
                <a:ea typeface="Georgia" pitchFamily="34" charset="-122"/>
                <a:cs typeface="Georgia" pitchFamily="34" charset="-120"/>
              </a:rPr>
              <a:t>The top five customers were 28.5% of revenue in FY23, 39.9% in FY24, 41.3% in FY25 and 24.9% for the trailing twelve months. The top ten were 45.9%, 58.6%, 59.6% and 44.6%. Customers are ranked within each period, and no single customer appears among the largest contributors in more than one year.</a:t>
            </a:r>
            <a:endParaRPr lang="en-US" sz="1100" dirty="0"/>
          </a:p>
          <a:p>
            <a:pPr marL="0" indent="0">
              <a:lnSpc>
                <a:spcPct val="132000"/>
              </a:lnSpc>
              <a:spcAft>
                <a:spcPts val="600"/>
              </a:spcAft>
              <a:buNone/>
            </a:pPr>
            <a:endParaRPr lang="en-US" sz="1100" dirty="0"/>
          </a:p>
          <a:p>
            <a:pPr marL="0" indent="0">
              <a:lnSpc>
                <a:spcPct val="132000"/>
              </a:lnSpc>
              <a:spcAft>
                <a:spcPts val="600"/>
              </a:spcAft>
              <a:buNone/>
            </a:pPr>
            <a:r>
              <a:rPr lang="en-US" sz="1100" dirty="0">
                <a:solidFill>
                  <a:srgbClr val="26292C"/>
                </a:solidFill>
                <a:latin typeface="Georgia" pitchFamily="34" charset="0"/>
                <a:ea typeface="Georgia" pitchFamily="34" charset="-122"/>
                <a:cs typeface="Georgia" pitchFamily="34" charset="-120"/>
              </a:rPr>
              <a:t>FY25 concentration reflects two project engagements of $493K and $381K, 16.0% and 12.4% of that year’s revenue. The company billed 49 distinct customers in FY25.</a:t>
            </a:r>
            <a:endParaRPr lang="en-US" sz="1100" dirty="0"/>
          </a:p>
          <a:p>
            <a:pPr marL="0" indent="0">
              <a:lnSpc>
                <a:spcPct val="132000"/>
              </a:lnSpc>
              <a:spcAft>
                <a:spcPts val="600"/>
              </a:spcAft>
              <a:buNone/>
            </a:pPr>
            <a:endParaRPr lang="en-US" sz="1100" dirty="0"/>
          </a:p>
          <a:p>
            <a:pPr marL="0" indent="0">
              <a:lnSpc>
                <a:spcPct val="132000"/>
              </a:lnSpc>
              <a:spcAft>
                <a:spcPts val="600"/>
              </a:spcAft>
              <a:buNone/>
            </a:pPr>
            <a:r>
              <a:rPr lang="en-US" sz="1100" dirty="0">
                <a:solidFill>
                  <a:srgbClr val="26292C"/>
                </a:solidFill>
                <a:latin typeface="Georgia" pitchFamily="34" charset="0"/>
                <a:ea typeface="Georgia" pitchFamily="34" charset="-122"/>
                <a:cs typeface="Georgia" pitchFamily="34" charset="-120"/>
              </a:rPr>
              <a:t>The company stated that the business is not built around recurring clients, that some customers return for additional work but each project is written under its own new contract, and that it typically lands one large project per year on top of a base of smaller jobs (Q1). Payment terms are 30% at signing, 30% when work begins, 30% at completion and 10% once the punch list is complete (Q3), which limits collection risk within a project but does not create forward revenue visibility once a project closes out.</a:t>
            </a:r>
            <a:endParaRPr lang="en-US" sz="1100" dirty="0"/>
          </a:p>
        </p:txBody>
      </p:sp>
      <p:pic>
        <p:nvPicPr>
          <p:cNvPr id="9"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0" name="Text 6"/>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1" name="Text 7"/>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16</a:t>
            </a:r>
            <a:endParaRPr lang="en-US" sz="950" dirty="0"/>
          </a:p>
        </p:txBody>
      </p:sp>
      <p:sp>
        <p:nvSpPr>
          <p:cNvPr id="12" name="Shape 8"/>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solidFill>
          <a:srgbClr val="23272B"/>
        </a:solidFill>
        <a:effectLst/>
      </p:bgPr>
    </p:bg>
    <p:spTree>
      <p:nvGrpSpPr>
        <p:cNvPr id="1" name=""/>
        <p:cNvGrpSpPr/>
        <p:nvPr/>
      </p:nvGrpSpPr>
      <p:grpSpPr>
        <a:xfrm>
          <a:off x="0" y="0"/>
          <a:ext cx="0" cy="0"/>
          <a:chOff x="0" y="0"/>
          <a:chExt cx="0" cy="0"/>
        </a:xfrm>
      </p:grpSpPr>
      <p:pic>
        <p:nvPicPr>
          <p:cNvPr id="2" name="Image 0" descr="/mnt/project/bg_reviews.jpeg"/>
          <p:cNvPicPr>
            <a:picLocks noChangeAspect="1"/>
          </p:cNvPicPr>
          <p:nvPr/>
        </p:nvPicPr>
        <p:blipFill>
          <a:blip r:embed="rId3"/>
          <a:stretch>
            <a:fillRect/>
          </a:stretch>
        </p:blipFill>
        <p:spPr>
          <a:xfrm>
            <a:off x="0" y="0"/>
            <a:ext cx="12188952" cy="6858000"/>
          </a:xfrm>
          <a:prstGeom prst="rect">
            <a:avLst/>
          </a:prstGeom>
        </p:spPr>
      </p:pic>
      <p:sp>
        <p:nvSpPr>
          <p:cNvPr id="3" name="Shape 0"/>
          <p:cNvSpPr/>
          <p:nvPr/>
        </p:nvSpPr>
        <p:spPr>
          <a:xfrm>
            <a:off x="0" y="0"/>
            <a:ext cx="12188952" cy="6858000"/>
          </a:xfrm>
          <a:prstGeom prst="rect">
            <a:avLst/>
          </a:prstGeom>
          <a:solidFill>
            <a:srgbClr val="23272B">
              <a:alpha val="68000"/>
            </a:srgbClr>
          </a:solidFill>
          <a:ln/>
        </p:spPr>
        <p:txBody>
          <a:bodyPr/>
          <a:lstStyle/>
          <a:p>
            <a:endParaRPr lang="en-US"/>
          </a:p>
        </p:txBody>
      </p:sp>
      <p:sp>
        <p:nvSpPr>
          <p:cNvPr id="5" name="Text 1"/>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D6D9DB"/>
                </a:solidFill>
                <a:latin typeface="Calibri" pitchFamily="34" charset="0"/>
                <a:ea typeface="Calibri" pitchFamily="34" charset="-122"/>
                <a:cs typeface="Calibri" pitchFamily="34" charset="-120"/>
              </a:rPr>
              <a:t>Strictly private and confidential</a:t>
            </a:r>
            <a:endParaRPr lang="en-US" sz="950" dirty="0"/>
          </a:p>
        </p:txBody>
      </p:sp>
      <p:sp>
        <p:nvSpPr>
          <p:cNvPr id="6" name="Text 2"/>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D6D9DB"/>
                </a:solidFill>
                <a:latin typeface="Calibri" pitchFamily="34" charset="0"/>
                <a:ea typeface="Calibri" pitchFamily="34" charset="-122"/>
                <a:cs typeface="Calibri" pitchFamily="34" charset="-120"/>
              </a:rPr>
              <a:t>17</a:t>
            </a:r>
            <a:endParaRPr lang="en-US" sz="950" dirty="0"/>
          </a:p>
        </p:txBody>
      </p:sp>
      <p:sp>
        <p:nvSpPr>
          <p:cNvPr id="7" name="Text 3"/>
          <p:cNvSpPr txBox="1"/>
          <p:nvPr/>
        </p:nvSpPr>
        <p:spPr>
          <a:xfrm>
            <a:off x="548640" y="2743200"/>
            <a:ext cx="2743200" cy="365760"/>
          </a:xfrm>
          <a:prstGeom prst="rect">
            <a:avLst/>
          </a:prstGeom>
          <a:noFill/>
          <a:ln/>
        </p:spPr>
        <p:txBody>
          <a:bodyPr wrap="square" rtlCol="0" anchor="ctr"/>
          <a:lstStyle/>
          <a:p>
            <a:pPr marL="0" indent="0">
              <a:buNone/>
            </a:pPr>
            <a:r>
              <a:rPr lang="en-US" sz="1300" b="1" kern="0" spc="200" dirty="0">
                <a:solidFill>
                  <a:srgbClr val="D7E3EC"/>
                </a:solidFill>
                <a:latin typeface="Calibri" pitchFamily="34" charset="0"/>
                <a:ea typeface="Calibri" pitchFamily="34" charset="-122"/>
                <a:cs typeface="Calibri" pitchFamily="34" charset="-120"/>
              </a:rPr>
              <a:t>05.</a:t>
            </a:r>
            <a:endParaRPr lang="en-US" sz="1300" dirty="0"/>
          </a:p>
        </p:txBody>
      </p:sp>
      <p:sp>
        <p:nvSpPr>
          <p:cNvPr id="8" name="Text 4"/>
          <p:cNvSpPr txBox="1"/>
          <p:nvPr/>
        </p:nvSpPr>
        <p:spPr>
          <a:xfrm>
            <a:off x="548640" y="3063240"/>
            <a:ext cx="5943600" cy="1133856"/>
          </a:xfrm>
          <a:prstGeom prst="rect">
            <a:avLst/>
          </a:prstGeom>
          <a:noFill/>
          <a:ln/>
        </p:spPr>
        <p:txBody>
          <a:bodyPr wrap="square" rtlCol="0" anchor="t"/>
          <a:lstStyle/>
          <a:p>
            <a:pPr marL="0" indent="0">
              <a:lnSpc>
                <a:spcPct val="110000"/>
              </a:lnSpc>
              <a:buNone/>
            </a:pPr>
            <a:r>
              <a:rPr lang="en-US" sz="3000" dirty="0">
                <a:solidFill>
                  <a:srgbClr val="FFFFFF"/>
                </a:solidFill>
                <a:latin typeface="Georgia" pitchFamily="34" charset="0"/>
                <a:ea typeface="Georgia" pitchFamily="34" charset="-122"/>
                <a:cs typeface="Georgia" pitchFamily="34" charset="-120"/>
              </a:rPr>
              <a:t>Reviews and</a:t>
            </a:r>
            <a:endParaRPr lang="en-US" sz="3000" dirty="0"/>
          </a:p>
          <a:p>
            <a:pPr marL="0" indent="0">
              <a:lnSpc>
                <a:spcPct val="110000"/>
              </a:lnSpc>
              <a:buNone/>
            </a:pPr>
            <a:r>
              <a:rPr lang="en-US" sz="3000" dirty="0">
                <a:solidFill>
                  <a:srgbClr val="FFFFFF"/>
                </a:solidFill>
                <a:latin typeface="Georgia" pitchFamily="34" charset="0"/>
                <a:ea typeface="Georgia" pitchFamily="34" charset="-122"/>
                <a:cs typeface="Georgia" pitchFamily="34" charset="-120"/>
              </a:rPr>
              <a:t>Reconciliations</a:t>
            </a:r>
            <a:endParaRPr lang="en-US" sz="3000" dirty="0"/>
          </a:p>
        </p:txBody>
      </p:sp>
      <p:sp>
        <p:nvSpPr>
          <p:cNvPr id="9" name="Shape 5"/>
          <p:cNvSpPr/>
          <p:nvPr/>
        </p:nvSpPr>
        <p:spPr>
          <a:xfrm>
            <a:off x="548640" y="4288536"/>
            <a:ext cx="457200" cy="36576"/>
          </a:xfrm>
          <a:prstGeom prst="rect">
            <a:avLst/>
          </a:prstGeom>
          <a:solidFill>
            <a:srgbClr val="D7E3EC"/>
          </a:solidFill>
          <a:ln/>
        </p:spPr>
        <p:txBody>
          <a:bodyPr/>
          <a:lstStyle/>
          <a:p>
            <a:endParaRPr lang="en-US"/>
          </a:p>
        </p:txBody>
      </p:sp>
      <p:pic>
        <p:nvPicPr>
          <p:cNvPr id="11" name="Image 1" descr="/home/claude/deck/assets/logo_white.png">
            <a:extLst>
              <a:ext uri="{FF2B5EF4-FFF2-40B4-BE49-F238E27FC236}">
                <a16:creationId xmlns:a16="http://schemas.microsoft.com/office/drawing/2014/main" id="{5F27B371-9AEE-2438-28EF-EEBE74222BE8}"/>
              </a:ext>
            </a:extLst>
          </p:cNvPr>
          <p:cNvPicPr>
            <a:picLocks noChangeAspect="1"/>
          </p:cNvPicPr>
          <p:nvPr/>
        </p:nvPicPr>
        <p:blipFill>
          <a:blip r:embed="rId4"/>
          <a:stretch>
            <a:fillRect/>
          </a:stretch>
        </p:blipFill>
        <p:spPr>
          <a:xfrm>
            <a:off x="502920" y="6167718"/>
            <a:ext cx="1617850" cy="43891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REVIEWS AND RECONCILIATIONS</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Bank Statement Review - FY24</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Balance review in USD thousands at the start and end of the period shown. Activity review in USD thousands for the same period.</a:t>
            </a:r>
            <a:endParaRPr lang="en-US" sz="800" dirty="0"/>
          </a:p>
        </p:txBody>
      </p:sp>
      <p:sp>
        <p:nvSpPr>
          <p:cNvPr id="6" name="Text 4"/>
          <p:cNvSpPr txBox="1"/>
          <p:nvPr/>
        </p:nvSpPr>
        <p:spPr>
          <a:xfrm>
            <a:off x="365760" y="1325880"/>
            <a:ext cx="11338560" cy="1097280"/>
          </a:xfrm>
          <a:prstGeom prst="rect">
            <a:avLst/>
          </a:prstGeom>
          <a:noFill/>
          <a:ln/>
        </p:spPr>
        <p:txBody>
          <a:bodyPr wrap="square" rtlCol="0" anchor="t"/>
          <a:lstStyle/>
          <a:p>
            <a:pPr marL="0" indent="0">
              <a:lnSpc>
                <a:spcPct val="122000"/>
              </a:lnSpc>
              <a:spcAft>
                <a:spcPts val="600"/>
              </a:spcAft>
              <a:buNone/>
            </a:pPr>
            <a:r>
              <a:rPr lang="en-US" sz="950" dirty="0">
                <a:solidFill>
                  <a:srgbClr val="26292C"/>
                </a:solidFill>
                <a:latin typeface="Calibri" pitchFamily="34" charset="0"/>
                <a:ea typeface="Calibri" pitchFamily="34" charset="-122"/>
                <a:cs typeface="Calibri" pitchFamily="34" charset="-120"/>
              </a:rPr>
              <a:t>We compared the cash balances on the balance sheet against the bank statements for the operating account at the start and end of this period. Total cash per the balance sheet includes an investment account for which the company was unable to provide statements and confirmed no further follow up was required (Q6). That account was not tested and is deducted below to arrive at the operating account balance.</a:t>
            </a:r>
            <a:endParaRPr lang="en-US" sz="950" dirty="0"/>
          </a:p>
          <a:p>
            <a:pPr marL="0" indent="0">
              <a:lnSpc>
                <a:spcPct val="122000"/>
              </a:lnSpc>
              <a:spcAft>
                <a:spcPts val="600"/>
              </a:spcAft>
              <a:buNone/>
            </a:pPr>
            <a:r>
              <a:rPr lang="en-US" sz="950" dirty="0">
                <a:solidFill>
                  <a:srgbClr val="26292C"/>
                </a:solidFill>
                <a:latin typeface="Calibri" pitchFamily="34" charset="0"/>
                <a:ea typeface="Calibri" pitchFamily="34" charset="-122"/>
                <a:cs typeface="Calibri" pitchFamily="34" charset="-120"/>
              </a:rPr>
              <a:t>As a second check we compared external deposits against sales and external withdrawals against expenses. The $ variance is deposits less sales (withdrawals less expenses). Reconciling items are the period change in the related balance sheet accounts, signed so that a positive amount explains bank activity in excess of the financials. The unreconciled variance is the $ variance less the reconciling items, stated as a percentage of sales and of expenses respectively.</a:t>
            </a:r>
            <a:endParaRPr lang="en-US" sz="950" dirty="0"/>
          </a:p>
        </p:txBody>
      </p:sp>
      <p:sp>
        <p:nvSpPr>
          <p:cNvPr id="7" name="Text 5"/>
          <p:cNvSpPr txBox="1"/>
          <p:nvPr/>
        </p:nvSpPr>
        <p:spPr>
          <a:xfrm>
            <a:off x="365760" y="2468880"/>
            <a:ext cx="5486400" cy="182880"/>
          </a:xfrm>
          <a:prstGeom prst="rect">
            <a:avLst/>
          </a:prstGeom>
          <a:noFill/>
          <a:ln/>
        </p:spPr>
        <p:txBody>
          <a:bodyPr wrap="square" rtlCol="0" anchor="ctr"/>
          <a:lstStyle/>
          <a:p>
            <a:pPr marL="0" indent="0">
              <a:buNone/>
            </a:pPr>
            <a:r>
              <a:rPr lang="en-US" sz="950" b="1" dirty="0">
                <a:solidFill>
                  <a:srgbClr val="2C4A63"/>
                </a:solidFill>
                <a:latin typeface="Calibri" pitchFamily="34" charset="0"/>
                <a:ea typeface="Calibri" pitchFamily="34" charset="-122"/>
                <a:cs typeface="Calibri" pitchFamily="34" charset="-120"/>
              </a:rPr>
              <a:t>BALANCE REVIEW</a:t>
            </a:r>
            <a:endParaRPr lang="en-US" sz="950" dirty="0"/>
          </a:p>
        </p:txBody>
      </p:sp>
      <p:graphicFrame>
        <p:nvGraphicFramePr>
          <p:cNvPr id="20" name="Table 0"/>
          <p:cNvGraphicFramePr>
            <a:graphicFrameLocks noGrp="1"/>
          </p:cNvGraphicFramePr>
          <p:nvPr>
            <p:extLst>
              <p:ext uri="{D42A27DB-BD31-4B8C-83A1-F6EECF244321}">
                <p14:modId xmlns:p14="http://schemas.microsoft.com/office/powerpoint/2010/main" val="930842649"/>
              </p:ext>
            </p:extLst>
          </p:nvPr>
        </p:nvGraphicFramePr>
        <p:xfrm>
          <a:off x="365760" y="2688336"/>
          <a:ext cx="6766560" cy="1417320"/>
        </p:xfrm>
        <a:graphic>
          <a:graphicData uri="http://schemas.openxmlformats.org/drawingml/2006/table">
            <a:tbl>
              <a:tblPr/>
              <a:tblGrid>
                <a:gridCol w="219456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228600">
                <a:tc>
                  <a:txBody>
                    <a:bodyPr/>
                    <a:lstStyle/>
                    <a:p>
                      <a:pPr marL="0" indent="0" algn="l">
                        <a:buNone/>
                      </a:pP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Start of FY24 (Dec-23)</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End of FY24 (Dec-24)</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28600">
                <a:tc>
                  <a:txBody>
                    <a:bodyPr/>
                    <a:lstStyle/>
                    <a:p>
                      <a:pPr marL="0" indent="0" algn="l">
                        <a:buNone/>
                      </a:pPr>
                      <a:r>
                        <a:rPr lang="en-US" sz="950" dirty="0">
                          <a:solidFill>
                            <a:srgbClr val="26292C"/>
                          </a:solidFill>
                          <a:latin typeface="Calibri" pitchFamily="34" charset="0"/>
                          <a:ea typeface="Calibri" pitchFamily="34" charset="-122"/>
                          <a:cs typeface="Calibri" pitchFamily="34" charset="-120"/>
                        </a:rPr>
                        <a:t>Cash per balance sheet (total)</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681</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1,046</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90001"/>
                  </a:ext>
                </a:extLst>
              </a:tr>
              <a:tr h="228600">
                <a:tc>
                  <a:txBody>
                    <a:bodyPr/>
                    <a:lstStyle/>
                    <a:p>
                      <a:pPr marL="0" indent="0" algn="l">
                        <a:buNone/>
                      </a:pPr>
                      <a:r>
                        <a:rPr lang="en-US" sz="950" dirty="0">
                          <a:solidFill>
                            <a:srgbClr val="26292C"/>
                          </a:solidFill>
                          <a:latin typeface="Calibri" pitchFamily="34" charset="0"/>
                          <a:ea typeface="Calibri" pitchFamily="34" charset="-122"/>
                          <a:cs typeface="Calibri" pitchFamily="34" charset="-120"/>
                        </a:rPr>
                        <a:t>Less: investment account (Q6)</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(200)</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90002"/>
                  </a:ext>
                </a:extLst>
              </a:tr>
              <a:tr h="228600">
                <a:tc>
                  <a:txBody>
                    <a:bodyPr/>
                    <a:lstStyle/>
                    <a:p>
                      <a:pPr marL="0" indent="0" algn="l">
                        <a:buNone/>
                      </a:pPr>
                      <a:r>
                        <a:rPr lang="en-US" sz="950" dirty="0">
                          <a:solidFill>
                            <a:srgbClr val="26292C"/>
                          </a:solidFill>
                          <a:latin typeface="Calibri" pitchFamily="34" charset="0"/>
                          <a:ea typeface="Calibri" pitchFamily="34" charset="-122"/>
                          <a:cs typeface="Calibri" pitchFamily="34" charset="-120"/>
                        </a:rPr>
                        <a:t>Operating account per balance sheet</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681</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846</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28600">
                <a:tc>
                  <a:txBody>
                    <a:bodyPr/>
                    <a:lstStyle/>
                    <a:p>
                      <a:pPr marL="0" indent="0" algn="l">
                        <a:buNone/>
                      </a:pPr>
                      <a:r>
                        <a:rPr lang="en-US" sz="950" dirty="0">
                          <a:solidFill>
                            <a:srgbClr val="26292C"/>
                          </a:solidFill>
                          <a:latin typeface="Calibri" pitchFamily="34" charset="0"/>
                          <a:ea typeface="Calibri" pitchFamily="34" charset="-122"/>
                          <a:cs typeface="Calibri" pitchFamily="34" charset="-120"/>
                        </a:rPr>
                        <a:t>Per bank statement (operating account)</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681</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846</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28600">
                <a:tc>
                  <a:txBody>
                    <a:bodyPr/>
                    <a:lstStyle/>
                    <a:p>
                      <a:pPr marL="0" indent="0" algn="l">
                        <a:buNone/>
                      </a:pPr>
                      <a:r>
                        <a:rPr lang="en-US" sz="950" b="1" dirty="0">
                          <a:solidFill>
                            <a:srgbClr val="23272B"/>
                          </a:solidFill>
                          <a:latin typeface="Calibri" pitchFamily="34" charset="0"/>
                          <a:ea typeface="Calibri" pitchFamily="34" charset="-122"/>
                          <a:cs typeface="Calibri" pitchFamily="34" charset="-120"/>
                        </a:rPr>
                        <a:t>Variance</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950" b="1" dirty="0">
                          <a:solidFill>
                            <a:srgbClr val="23272B"/>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950" b="1" dirty="0">
                          <a:solidFill>
                            <a:srgbClr val="23272B"/>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3"/>
                  </a:ext>
                </a:extLst>
              </a:tr>
            </a:tbl>
          </a:graphicData>
        </a:graphic>
      </p:graphicFrame>
      <p:sp>
        <p:nvSpPr>
          <p:cNvPr id="9" name="Text 6"/>
          <p:cNvSpPr txBox="1"/>
          <p:nvPr/>
        </p:nvSpPr>
        <p:spPr>
          <a:xfrm>
            <a:off x="365760" y="4270248"/>
            <a:ext cx="5486400" cy="182880"/>
          </a:xfrm>
          <a:prstGeom prst="rect">
            <a:avLst/>
          </a:prstGeom>
          <a:noFill/>
          <a:ln/>
        </p:spPr>
        <p:txBody>
          <a:bodyPr wrap="square" rtlCol="0" anchor="ctr"/>
          <a:lstStyle/>
          <a:p>
            <a:pPr marL="0" indent="0">
              <a:buNone/>
            </a:pPr>
            <a:r>
              <a:rPr lang="en-US" sz="950" b="1" dirty="0">
                <a:solidFill>
                  <a:srgbClr val="2C4A63"/>
                </a:solidFill>
                <a:latin typeface="Calibri" pitchFamily="34" charset="0"/>
                <a:ea typeface="Calibri" pitchFamily="34" charset="-122"/>
                <a:cs typeface="Calibri" pitchFamily="34" charset="-120"/>
              </a:rPr>
              <a:t>ACTIVITY REVIEW - DEPOSITS</a:t>
            </a:r>
            <a:endParaRPr lang="en-US" sz="950" dirty="0"/>
          </a:p>
        </p:txBody>
      </p:sp>
      <p:graphicFrame>
        <p:nvGraphicFramePr>
          <p:cNvPr id="39" name="Table 1"/>
          <p:cNvGraphicFramePr>
            <a:graphicFrameLocks noGrp="1"/>
          </p:cNvGraphicFramePr>
          <p:nvPr>
            <p:extLst>
              <p:ext uri="{D42A27DB-BD31-4B8C-83A1-F6EECF244321}">
                <p14:modId xmlns:p14="http://schemas.microsoft.com/office/powerpoint/2010/main" val="1579011935"/>
              </p:ext>
            </p:extLst>
          </p:nvPr>
        </p:nvGraphicFramePr>
        <p:xfrm>
          <a:off x="365760" y="4471416"/>
          <a:ext cx="5394960" cy="1760220"/>
        </p:xfrm>
        <a:graphic>
          <a:graphicData uri="http://schemas.openxmlformats.org/drawingml/2006/table">
            <a:tbl>
              <a:tblPr/>
              <a:tblGrid>
                <a:gridCol w="356616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251460">
                <a:tc>
                  <a:txBody>
                    <a:bodyPr/>
                    <a:lstStyle/>
                    <a:p>
                      <a:pPr marL="0" indent="0" algn="l">
                        <a:buNone/>
                      </a:pP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30" b="1" dirty="0">
                          <a:solidFill>
                            <a:srgbClr val="FFFFFF"/>
                          </a:solidFill>
                          <a:latin typeface="Calibri" pitchFamily="34" charset="0"/>
                          <a:ea typeface="Calibri" pitchFamily="34" charset="-122"/>
                          <a:cs typeface="Calibri" pitchFamily="34" charset="-120"/>
                        </a:rPr>
                        <a:t>FY24</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External deposits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2,706</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Sales per financials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2,691</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 variance</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15</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Change in A/R and undeposited funds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0</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Change in customer advance deposits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15</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51460">
                <a:tc>
                  <a:txBody>
                    <a:bodyPr/>
                    <a:lstStyle/>
                    <a:p>
                      <a:pPr marL="0" indent="0" algn="l">
                        <a:buNone/>
                      </a:pPr>
                      <a:r>
                        <a:rPr lang="en-US" sz="830" b="1" dirty="0">
                          <a:solidFill>
                            <a:srgbClr val="23272B"/>
                          </a:solidFill>
                          <a:latin typeface="Calibri" pitchFamily="34" charset="0"/>
                          <a:ea typeface="Calibri" pitchFamily="34" charset="-122"/>
                          <a:cs typeface="Calibri" pitchFamily="34" charset="-120"/>
                        </a:rPr>
                        <a:t>Unreconciled variance ($ / %)</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30" b="1" dirty="0">
                          <a:solidFill>
                            <a:srgbClr val="23272B"/>
                          </a:solidFill>
                          <a:latin typeface="Calibri" pitchFamily="34" charset="0"/>
                          <a:ea typeface="Calibri" pitchFamily="34" charset="-122"/>
                          <a:cs typeface="Calibri" pitchFamily="34" charset="-120"/>
                        </a:rPr>
                        <a:t>0 / 0.0%</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6"/>
                  </a:ext>
                </a:extLst>
              </a:tr>
            </a:tbl>
          </a:graphicData>
        </a:graphic>
      </p:graphicFrame>
      <p:sp>
        <p:nvSpPr>
          <p:cNvPr id="11" name="Text 7"/>
          <p:cNvSpPr txBox="1"/>
          <p:nvPr/>
        </p:nvSpPr>
        <p:spPr>
          <a:xfrm>
            <a:off x="6309360" y="4270248"/>
            <a:ext cx="5486400" cy="182880"/>
          </a:xfrm>
          <a:prstGeom prst="rect">
            <a:avLst/>
          </a:prstGeom>
          <a:noFill/>
          <a:ln/>
        </p:spPr>
        <p:txBody>
          <a:bodyPr wrap="square" rtlCol="0" anchor="ctr"/>
          <a:lstStyle/>
          <a:p>
            <a:pPr marL="0" indent="0">
              <a:buNone/>
            </a:pPr>
            <a:r>
              <a:rPr lang="en-US" sz="950" b="1" dirty="0">
                <a:solidFill>
                  <a:srgbClr val="2C4A63"/>
                </a:solidFill>
                <a:latin typeface="Calibri" pitchFamily="34" charset="0"/>
                <a:ea typeface="Calibri" pitchFamily="34" charset="-122"/>
                <a:cs typeface="Calibri" pitchFamily="34" charset="-120"/>
              </a:rPr>
              <a:t>ACTIVITY REVIEW - WITHDRAWALS</a:t>
            </a:r>
            <a:endParaRPr lang="en-US" sz="950" dirty="0"/>
          </a:p>
        </p:txBody>
      </p:sp>
      <p:graphicFrame>
        <p:nvGraphicFramePr>
          <p:cNvPr id="58" name="Table 2"/>
          <p:cNvGraphicFramePr>
            <a:graphicFrameLocks noGrp="1"/>
          </p:cNvGraphicFramePr>
          <p:nvPr>
            <p:extLst>
              <p:ext uri="{D42A27DB-BD31-4B8C-83A1-F6EECF244321}">
                <p14:modId xmlns:p14="http://schemas.microsoft.com/office/powerpoint/2010/main" val="1579011935"/>
              </p:ext>
            </p:extLst>
          </p:nvPr>
        </p:nvGraphicFramePr>
        <p:xfrm>
          <a:off x="6309360" y="4471416"/>
          <a:ext cx="5394960" cy="1760220"/>
        </p:xfrm>
        <a:graphic>
          <a:graphicData uri="http://schemas.openxmlformats.org/drawingml/2006/table">
            <a:tbl>
              <a:tblPr/>
              <a:tblGrid>
                <a:gridCol w="356616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251460">
                <a:tc>
                  <a:txBody>
                    <a:bodyPr/>
                    <a:lstStyle/>
                    <a:p>
                      <a:pPr marL="0" indent="0" algn="l">
                        <a:buNone/>
                      </a:pP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30" b="1" dirty="0">
                          <a:solidFill>
                            <a:srgbClr val="FFFFFF"/>
                          </a:solidFill>
                          <a:latin typeface="Calibri" pitchFamily="34" charset="0"/>
                          <a:ea typeface="Calibri" pitchFamily="34" charset="-122"/>
                          <a:cs typeface="Calibri" pitchFamily="34" charset="-120"/>
                        </a:rPr>
                        <a:t>FY24</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External withdrawals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2,541</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Expenses per financials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2,351</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 variance</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190</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Change in work in progress and inventory</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27</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Change in payables, cards and other</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155</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51460">
                <a:tc>
                  <a:txBody>
                    <a:bodyPr/>
                    <a:lstStyle/>
                    <a:p>
                      <a:pPr marL="0" indent="0" algn="l">
                        <a:buNone/>
                      </a:pPr>
                      <a:r>
                        <a:rPr lang="en-US" sz="830" b="1" dirty="0">
                          <a:solidFill>
                            <a:srgbClr val="23272B"/>
                          </a:solidFill>
                          <a:latin typeface="Calibri" pitchFamily="34" charset="0"/>
                          <a:ea typeface="Calibri" pitchFamily="34" charset="-122"/>
                          <a:cs typeface="Calibri" pitchFamily="34" charset="-120"/>
                        </a:rPr>
                        <a:t>Unreconciled variance ($ / %)</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30" b="1" dirty="0">
                          <a:solidFill>
                            <a:srgbClr val="23272B"/>
                          </a:solidFill>
                          <a:latin typeface="Calibri" pitchFamily="34" charset="0"/>
                          <a:ea typeface="Calibri" pitchFamily="34" charset="-122"/>
                          <a:cs typeface="Calibri" pitchFamily="34" charset="-120"/>
                        </a:rPr>
                        <a:t>8 / 0.3%</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6"/>
                  </a:ext>
                </a:extLst>
              </a:tr>
            </a:tbl>
          </a:graphicData>
        </a:graphic>
      </p:graphicFrame>
      <p:pic>
        <p:nvPicPr>
          <p:cNvPr id="13"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4" name="Text 8"/>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5" name="Text 9"/>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18</a:t>
            </a:r>
            <a:endParaRPr lang="en-US" sz="950" dirty="0"/>
          </a:p>
        </p:txBody>
      </p:sp>
      <p:sp>
        <p:nvSpPr>
          <p:cNvPr id="16" name="Shape 10"/>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REVIEWS AND RECONCILIATIONS</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Bank Statement Review - FY25</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Balance review in USD thousands at the start and end of the period shown. Activity review in USD thousands for the same period.</a:t>
            </a:r>
            <a:endParaRPr lang="en-US" sz="800" dirty="0"/>
          </a:p>
        </p:txBody>
      </p:sp>
      <p:sp>
        <p:nvSpPr>
          <p:cNvPr id="6" name="Text 4"/>
          <p:cNvSpPr txBox="1"/>
          <p:nvPr/>
        </p:nvSpPr>
        <p:spPr>
          <a:xfrm>
            <a:off x="365760" y="1325880"/>
            <a:ext cx="11338560" cy="1097280"/>
          </a:xfrm>
          <a:prstGeom prst="rect">
            <a:avLst/>
          </a:prstGeom>
          <a:noFill/>
          <a:ln/>
        </p:spPr>
        <p:txBody>
          <a:bodyPr wrap="square" rtlCol="0" anchor="t"/>
          <a:lstStyle/>
          <a:p>
            <a:pPr marL="0" indent="0">
              <a:lnSpc>
                <a:spcPct val="122000"/>
              </a:lnSpc>
              <a:spcAft>
                <a:spcPts val="600"/>
              </a:spcAft>
              <a:buNone/>
            </a:pPr>
            <a:r>
              <a:rPr lang="en-US" sz="950" dirty="0">
                <a:solidFill>
                  <a:srgbClr val="26292C"/>
                </a:solidFill>
                <a:latin typeface="Calibri" pitchFamily="34" charset="0"/>
                <a:ea typeface="Calibri" pitchFamily="34" charset="-122"/>
                <a:cs typeface="Calibri" pitchFamily="34" charset="-120"/>
              </a:rPr>
              <a:t>We compared the cash balances on the balance sheet against the bank statements for the operating account at the start and end of this period. Total cash per the balance sheet includes an investment account for which the company was unable to provide statements and confirmed no further follow up was required (Q6). That account was not tested and is deducted below to arrive at the operating account balance.</a:t>
            </a:r>
            <a:endParaRPr lang="en-US" sz="950" dirty="0"/>
          </a:p>
          <a:p>
            <a:pPr marL="0" indent="0">
              <a:lnSpc>
                <a:spcPct val="122000"/>
              </a:lnSpc>
              <a:spcAft>
                <a:spcPts val="600"/>
              </a:spcAft>
              <a:buNone/>
            </a:pPr>
            <a:r>
              <a:rPr lang="en-US" sz="950" dirty="0">
                <a:solidFill>
                  <a:srgbClr val="26292C"/>
                </a:solidFill>
                <a:latin typeface="Calibri" pitchFamily="34" charset="0"/>
                <a:ea typeface="Calibri" pitchFamily="34" charset="-122"/>
                <a:cs typeface="Calibri" pitchFamily="34" charset="-120"/>
              </a:rPr>
              <a:t>As a second check we compared external deposits against sales and external withdrawals against expenses. The $ variance is deposits less sales (withdrawals less expenses). Reconciling items are the period change in the related balance sheet accounts, signed so that a positive amount explains bank activity in excess of the financials. The unreconciled variance is the $ variance less the reconciling items, stated as a percentage of sales and of expenses respectively.</a:t>
            </a:r>
            <a:endParaRPr lang="en-US" sz="950" dirty="0"/>
          </a:p>
        </p:txBody>
      </p:sp>
      <p:sp>
        <p:nvSpPr>
          <p:cNvPr id="7" name="Text 5"/>
          <p:cNvSpPr txBox="1"/>
          <p:nvPr/>
        </p:nvSpPr>
        <p:spPr>
          <a:xfrm>
            <a:off x="365760" y="2468880"/>
            <a:ext cx="5486400" cy="182880"/>
          </a:xfrm>
          <a:prstGeom prst="rect">
            <a:avLst/>
          </a:prstGeom>
          <a:noFill/>
          <a:ln/>
        </p:spPr>
        <p:txBody>
          <a:bodyPr wrap="square" rtlCol="0" anchor="ctr"/>
          <a:lstStyle/>
          <a:p>
            <a:pPr marL="0" indent="0">
              <a:buNone/>
            </a:pPr>
            <a:r>
              <a:rPr lang="en-US" sz="950" b="1" dirty="0">
                <a:solidFill>
                  <a:srgbClr val="2C4A63"/>
                </a:solidFill>
                <a:latin typeface="Calibri" pitchFamily="34" charset="0"/>
                <a:ea typeface="Calibri" pitchFamily="34" charset="-122"/>
                <a:cs typeface="Calibri" pitchFamily="34" charset="-120"/>
              </a:rPr>
              <a:t>BALANCE REVIEW</a:t>
            </a:r>
            <a:endParaRPr lang="en-US" sz="950" dirty="0"/>
          </a:p>
        </p:txBody>
      </p:sp>
      <p:graphicFrame>
        <p:nvGraphicFramePr>
          <p:cNvPr id="21" name="Table 0"/>
          <p:cNvGraphicFramePr>
            <a:graphicFrameLocks noGrp="1"/>
          </p:cNvGraphicFramePr>
          <p:nvPr>
            <p:extLst>
              <p:ext uri="{D42A27DB-BD31-4B8C-83A1-F6EECF244321}">
                <p14:modId xmlns:p14="http://schemas.microsoft.com/office/powerpoint/2010/main" val="2988285035"/>
              </p:ext>
            </p:extLst>
          </p:nvPr>
        </p:nvGraphicFramePr>
        <p:xfrm>
          <a:off x="365760" y="2688336"/>
          <a:ext cx="6766560" cy="1417320"/>
        </p:xfrm>
        <a:graphic>
          <a:graphicData uri="http://schemas.openxmlformats.org/drawingml/2006/table">
            <a:tbl>
              <a:tblPr/>
              <a:tblGrid>
                <a:gridCol w="219456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228600">
                <a:tc>
                  <a:txBody>
                    <a:bodyPr/>
                    <a:lstStyle/>
                    <a:p>
                      <a:pPr marL="0" indent="0" algn="l">
                        <a:buNone/>
                      </a:pP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Start of FY25 (Dec-24)</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End of FY25 (Dec-25)</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28600">
                <a:tc>
                  <a:txBody>
                    <a:bodyPr/>
                    <a:lstStyle/>
                    <a:p>
                      <a:pPr marL="0" indent="0" algn="l">
                        <a:buNone/>
                      </a:pPr>
                      <a:r>
                        <a:rPr lang="en-US" sz="950" dirty="0">
                          <a:solidFill>
                            <a:srgbClr val="26292C"/>
                          </a:solidFill>
                          <a:latin typeface="Calibri" pitchFamily="34" charset="0"/>
                          <a:ea typeface="Calibri" pitchFamily="34" charset="-122"/>
                          <a:cs typeface="Calibri" pitchFamily="34" charset="-120"/>
                        </a:rPr>
                        <a:t>Cash per balance sheet (total)</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1,046</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992</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90003"/>
                  </a:ext>
                </a:extLst>
              </a:tr>
              <a:tr h="228600">
                <a:tc>
                  <a:txBody>
                    <a:bodyPr/>
                    <a:lstStyle/>
                    <a:p>
                      <a:pPr marL="0" indent="0" algn="l">
                        <a:buNone/>
                      </a:pPr>
                      <a:r>
                        <a:rPr lang="en-US" sz="950" dirty="0">
                          <a:solidFill>
                            <a:srgbClr val="26292C"/>
                          </a:solidFill>
                          <a:latin typeface="Calibri" pitchFamily="34" charset="0"/>
                          <a:ea typeface="Calibri" pitchFamily="34" charset="-122"/>
                          <a:cs typeface="Calibri" pitchFamily="34" charset="-120"/>
                        </a:rPr>
                        <a:t>Less: investment account (Q6)</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(200)</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(450)</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90004"/>
                  </a:ext>
                </a:extLst>
              </a:tr>
              <a:tr h="228600">
                <a:tc>
                  <a:txBody>
                    <a:bodyPr/>
                    <a:lstStyle/>
                    <a:p>
                      <a:pPr marL="0" indent="0" algn="l">
                        <a:buNone/>
                      </a:pPr>
                      <a:r>
                        <a:rPr lang="en-US" sz="950" dirty="0">
                          <a:solidFill>
                            <a:srgbClr val="26292C"/>
                          </a:solidFill>
                          <a:latin typeface="Calibri" pitchFamily="34" charset="0"/>
                          <a:ea typeface="Calibri" pitchFamily="34" charset="-122"/>
                          <a:cs typeface="Calibri" pitchFamily="34" charset="-120"/>
                        </a:rPr>
                        <a:t>Operating account per balance sheet</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846</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542</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28600">
                <a:tc>
                  <a:txBody>
                    <a:bodyPr/>
                    <a:lstStyle/>
                    <a:p>
                      <a:pPr marL="0" indent="0" algn="l">
                        <a:buNone/>
                      </a:pPr>
                      <a:r>
                        <a:rPr lang="en-US" sz="950" dirty="0">
                          <a:solidFill>
                            <a:srgbClr val="26292C"/>
                          </a:solidFill>
                          <a:latin typeface="Calibri" pitchFamily="34" charset="0"/>
                          <a:ea typeface="Calibri" pitchFamily="34" charset="-122"/>
                          <a:cs typeface="Calibri" pitchFamily="34" charset="-120"/>
                        </a:rPr>
                        <a:t>Per bank statement (operating account)</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846</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544</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28600">
                <a:tc>
                  <a:txBody>
                    <a:bodyPr/>
                    <a:lstStyle/>
                    <a:p>
                      <a:pPr marL="0" indent="0" algn="l">
                        <a:buNone/>
                      </a:pPr>
                      <a:r>
                        <a:rPr lang="en-US" sz="950" b="1" dirty="0">
                          <a:solidFill>
                            <a:srgbClr val="23272B"/>
                          </a:solidFill>
                          <a:latin typeface="Calibri" pitchFamily="34" charset="0"/>
                          <a:ea typeface="Calibri" pitchFamily="34" charset="-122"/>
                          <a:cs typeface="Calibri" pitchFamily="34" charset="-120"/>
                        </a:rPr>
                        <a:t>Variance</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950" b="1" dirty="0">
                          <a:solidFill>
                            <a:srgbClr val="23272B"/>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950" b="1" dirty="0">
                          <a:solidFill>
                            <a:srgbClr val="23272B"/>
                          </a:solidFill>
                          <a:latin typeface="Calibri" pitchFamily="34" charset="0"/>
                          <a:ea typeface="Calibri" pitchFamily="34" charset="-122"/>
                          <a:cs typeface="Calibri" pitchFamily="34" charset="-120"/>
                        </a:rPr>
                        <a:t>2</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3"/>
                  </a:ext>
                </a:extLst>
              </a:tr>
            </a:tbl>
          </a:graphicData>
        </a:graphic>
      </p:graphicFrame>
      <p:sp>
        <p:nvSpPr>
          <p:cNvPr id="9" name="Text 6"/>
          <p:cNvSpPr txBox="1"/>
          <p:nvPr/>
        </p:nvSpPr>
        <p:spPr>
          <a:xfrm>
            <a:off x="365760" y="4270248"/>
            <a:ext cx="5486400" cy="182880"/>
          </a:xfrm>
          <a:prstGeom prst="rect">
            <a:avLst/>
          </a:prstGeom>
          <a:noFill/>
          <a:ln/>
        </p:spPr>
        <p:txBody>
          <a:bodyPr wrap="square" rtlCol="0" anchor="ctr"/>
          <a:lstStyle/>
          <a:p>
            <a:pPr marL="0" indent="0">
              <a:buNone/>
            </a:pPr>
            <a:r>
              <a:rPr lang="en-US" sz="950" b="1" dirty="0">
                <a:solidFill>
                  <a:srgbClr val="2C4A63"/>
                </a:solidFill>
                <a:latin typeface="Calibri" pitchFamily="34" charset="0"/>
                <a:ea typeface="Calibri" pitchFamily="34" charset="-122"/>
                <a:cs typeface="Calibri" pitchFamily="34" charset="-120"/>
              </a:rPr>
              <a:t>ACTIVITY REVIEW - DEPOSITS</a:t>
            </a:r>
            <a:endParaRPr lang="en-US" sz="950" dirty="0"/>
          </a:p>
        </p:txBody>
      </p:sp>
      <p:graphicFrame>
        <p:nvGraphicFramePr>
          <p:cNvPr id="41" name="Table 1"/>
          <p:cNvGraphicFramePr>
            <a:graphicFrameLocks noGrp="1"/>
          </p:cNvGraphicFramePr>
          <p:nvPr>
            <p:extLst>
              <p:ext uri="{D42A27DB-BD31-4B8C-83A1-F6EECF244321}">
                <p14:modId xmlns:p14="http://schemas.microsoft.com/office/powerpoint/2010/main" val="993982240"/>
              </p:ext>
            </p:extLst>
          </p:nvPr>
        </p:nvGraphicFramePr>
        <p:xfrm>
          <a:off x="365760" y="4471416"/>
          <a:ext cx="5394960" cy="1760220"/>
        </p:xfrm>
        <a:graphic>
          <a:graphicData uri="http://schemas.openxmlformats.org/drawingml/2006/table">
            <a:tbl>
              <a:tblPr/>
              <a:tblGrid>
                <a:gridCol w="356616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251460">
                <a:tc>
                  <a:txBody>
                    <a:bodyPr/>
                    <a:lstStyle/>
                    <a:p>
                      <a:pPr marL="0" indent="0" algn="l">
                        <a:buNone/>
                      </a:pP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30" b="1" dirty="0">
                          <a:solidFill>
                            <a:srgbClr val="FFFFFF"/>
                          </a:solidFill>
                          <a:latin typeface="Calibri" pitchFamily="34" charset="0"/>
                          <a:ea typeface="Calibri" pitchFamily="34" charset="-122"/>
                          <a:cs typeface="Calibri" pitchFamily="34" charset="-120"/>
                        </a:rPr>
                        <a:t>FY25</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External deposits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2,810</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Sales per financials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3,087</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 variance</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(277)</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Change in A/R and undeposited funds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0</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Change in customer advance deposits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(271)</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51460">
                <a:tc>
                  <a:txBody>
                    <a:bodyPr/>
                    <a:lstStyle/>
                    <a:p>
                      <a:pPr marL="0" indent="0" algn="l">
                        <a:buNone/>
                      </a:pPr>
                      <a:r>
                        <a:rPr lang="en-US" sz="830" b="1" dirty="0">
                          <a:solidFill>
                            <a:srgbClr val="23272B"/>
                          </a:solidFill>
                          <a:latin typeface="Calibri" pitchFamily="34" charset="0"/>
                          <a:ea typeface="Calibri" pitchFamily="34" charset="-122"/>
                          <a:cs typeface="Calibri" pitchFamily="34" charset="-120"/>
                        </a:rPr>
                        <a:t>Unreconciled variance ($ / %)</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30" b="1" dirty="0">
                          <a:solidFill>
                            <a:srgbClr val="23272B"/>
                          </a:solidFill>
                          <a:latin typeface="Calibri" pitchFamily="34" charset="0"/>
                          <a:ea typeface="Calibri" pitchFamily="34" charset="-122"/>
                          <a:cs typeface="Calibri" pitchFamily="34" charset="-120"/>
                        </a:rPr>
                        <a:t>(6) / (0.2%)</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6"/>
                  </a:ext>
                </a:extLst>
              </a:tr>
            </a:tbl>
          </a:graphicData>
        </a:graphic>
      </p:graphicFrame>
      <p:sp>
        <p:nvSpPr>
          <p:cNvPr id="11" name="Text 7"/>
          <p:cNvSpPr txBox="1"/>
          <p:nvPr/>
        </p:nvSpPr>
        <p:spPr>
          <a:xfrm>
            <a:off x="6309360" y="4270248"/>
            <a:ext cx="5486400" cy="182880"/>
          </a:xfrm>
          <a:prstGeom prst="rect">
            <a:avLst/>
          </a:prstGeom>
          <a:noFill/>
          <a:ln/>
        </p:spPr>
        <p:txBody>
          <a:bodyPr wrap="square" rtlCol="0" anchor="ctr"/>
          <a:lstStyle/>
          <a:p>
            <a:pPr marL="0" indent="0">
              <a:buNone/>
            </a:pPr>
            <a:r>
              <a:rPr lang="en-US" sz="950" b="1" dirty="0">
                <a:solidFill>
                  <a:srgbClr val="2C4A63"/>
                </a:solidFill>
                <a:latin typeface="Calibri" pitchFamily="34" charset="0"/>
                <a:ea typeface="Calibri" pitchFamily="34" charset="-122"/>
                <a:cs typeface="Calibri" pitchFamily="34" charset="-120"/>
              </a:rPr>
              <a:t>ACTIVITY REVIEW - WITHDRAWALS</a:t>
            </a:r>
            <a:endParaRPr lang="en-US" sz="950" dirty="0"/>
          </a:p>
        </p:txBody>
      </p:sp>
      <p:graphicFrame>
        <p:nvGraphicFramePr>
          <p:cNvPr id="61" name="Table 2"/>
          <p:cNvGraphicFramePr>
            <a:graphicFrameLocks noGrp="1"/>
          </p:cNvGraphicFramePr>
          <p:nvPr>
            <p:extLst>
              <p:ext uri="{D42A27DB-BD31-4B8C-83A1-F6EECF244321}">
                <p14:modId xmlns:p14="http://schemas.microsoft.com/office/powerpoint/2010/main" val="2721175290"/>
              </p:ext>
            </p:extLst>
          </p:nvPr>
        </p:nvGraphicFramePr>
        <p:xfrm>
          <a:off x="6309360" y="4471416"/>
          <a:ext cx="5394960" cy="1760220"/>
        </p:xfrm>
        <a:graphic>
          <a:graphicData uri="http://schemas.openxmlformats.org/drawingml/2006/table">
            <a:tbl>
              <a:tblPr/>
              <a:tblGrid>
                <a:gridCol w="356616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251460">
                <a:tc>
                  <a:txBody>
                    <a:bodyPr/>
                    <a:lstStyle/>
                    <a:p>
                      <a:pPr marL="0" indent="0" algn="l">
                        <a:buNone/>
                      </a:pP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30" b="1" dirty="0">
                          <a:solidFill>
                            <a:srgbClr val="FFFFFF"/>
                          </a:solidFill>
                          <a:latin typeface="Calibri" pitchFamily="34" charset="0"/>
                          <a:ea typeface="Calibri" pitchFamily="34" charset="-122"/>
                          <a:cs typeface="Calibri" pitchFamily="34" charset="-120"/>
                        </a:rPr>
                        <a:t>FY25</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External withdrawals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2,862</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Expenses per financials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2,908</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 variance</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(46)</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Change in work in progress and inventory</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(110)</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Change in payables, cards and other</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23</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51460">
                <a:tc>
                  <a:txBody>
                    <a:bodyPr/>
                    <a:lstStyle/>
                    <a:p>
                      <a:pPr marL="0" indent="0" algn="l">
                        <a:buNone/>
                      </a:pPr>
                      <a:r>
                        <a:rPr lang="en-US" sz="830" b="1" dirty="0">
                          <a:solidFill>
                            <a:srgbClr val="23272B"/>
                          </a:solidFill>
                          <a:latin typeface="Calibri" pitchFamily="34" charset="0"/>
                          <a:ea typeface="Calibri" pitchFamily="34" charset="-122"/>
                          <a:cs typeface="Calibri" pitchFamily="34" charset="-120"/>
                        </a:rPr>
                        <a:t>Unreconciled variance ($ / %)</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30" b="1" dirty="0">
                          <a:solidFill>
                            <a:srgbClr val="23272B"/>
                          </a:solidFill>
                          <a:latin typeface="Calibri" pitchFamily="34" charset="0"/>
                          <a:ea typeface="Calibri" pitchFamily="34" charset="-122"/>
                          <a:cs typeface="Calibri" pitchFamily="34" charset="-120"/>
                        </a:rPr>
                        <a:t>41 / 1.4%</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6"/>
                  </a:ext>
                </a:extLst>
              </a:tr>
            </a:tbl>
          </a:graphicData>
        </a:graphic>
      </p:graphicFrame>
      <p:pic>
        <p:nvPicPr>
          <p:cNvPr id="13"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4" name="Text 8"/>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5" name="Text 9"/>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19</a:t>
            </a:r>
            <a:endParaRPr lang="en-US" sz="950" dirty="0"/>
          </a:p>
        </p:txBody>
      </p:sp>
      <p:sp>
        <p:nvSpPr>
          <p:cNvPr id="16" name="Shape 10"/>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REVIEWS AND RECONCILIATIONS</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Bank Statement Review - Jul-26 TTM</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Balance review in USD thousands at the start and end of the period shown. Activity review in USD thousands for the same period.</a:t>
            </a:r>
            <a:endParaRPr lang="en-US" sz="800" dirty="0"/>
          </a:p>
        </p:txBody>
      </p:sp>
      <p:sp>
        <p:nvSpPr>
          <p:cNvPr id="6" name="Text 4"/>
          <p:cNvSpPr txBox="1"/>
          <p:nvPr/>
        </p:nvSpPr>
        <p:spPr>
          <a:xfrm>
            <a:off x="365760" y="1325880"/>
            <a:ext cx="11338560" cy="1097280"/>
          </a:xfrm>
          <a:prstGeom prst="rect">
            <a:avLst/>
          </a:prstGeom>
          <a:noFill/>
          <a:ln/>
        </p:spPr>
        <p:txBody>
          <a:bodyPr wrap="square" rtlCol="0" anchor="t"/>
          <a:lstStyle/>
          <a:p>
            <a:pPr marL="0" indent="0">
              <a:lnSpc>
                <a:spcPct val="122000"/>
              </a:lnSpc>
              <a:spcAft>
                <a:spcPts val="600"/>
              </a:spcAft>
              <a:buNone/>
            </a:pPr>
            <a:r>
              <a:rPr lang="en-US" sz="950" dirty="0">
                <a:solidFill>
                  <a:srgbClr val="26292C"/>
                </a:solidFill>
                <a:latin typeface="Calibri" pitchFamily="34" charset="0"/>
                <a:ea typeface="Calibri" pitchFamily="34" charset="-122"/>
                <a:cs typeface="Calibri" pitchFamily="34" charset="-120"/>
              </a:rPr>
              <a:t>We compared the cash balances on the balance sheet against the bank statements for the operating account at the start and end of this period. Total cash per the balance sheet includes an investment account for which the company was unable to provide statements and confirmed no further follow up was required (Q6). That account was not tested and is deducted below to arrive at the operating account balance.</a:t>
            </a:r>
            <a:endParaRPr lang="en-US" sz="950" dirty="0"/>
          </a:p>
          <a:p>
            <a:pPr marL="0" indent="0">
              <a:lnSpc>
                <a:spcPct val="122000"/>
              </a:lnSpc>
              <a:spcAft>
                <a:spcPts val="600"/>
              </a:spcAft>
              <a:buNone/>
            </a:pPr>
            <a:r>
              <a:rPr lang="en-US" sz="950" dirty="0">
                <a:solidFill>
                  <a:srgbClr val="26292C"/>
                </a:solidFill>
                <a:latin typeface="Calibri" pitchFamily="34" charset="0"/>
                <a:ea typeface="Calibri" pitchFamily="34" charset="-122"/>
                <a:cs typeface="Calibri" pitchFamily="34" charset="-120"/>
              </a:rPr>
              <a:t>As a second check we compared external deposits against sales and external withdrawals against expenses. The $ variance is deposits less sales (withdrawals less expenses). Reconciling items are the period change in the related balance sheet accounts, signed so that a positive amount explains bank activity in excess of the financials. The unreconciled variance is the $ variance less the reconciling items, stated as a percentage of sales and of expenses respectively.</a:t>
            </a:r>
            <a:endParaRPr lang="en-US" sz="950" dirty="0"/>
          </a:p>
        </p:txBody>
      </p:sp>
      <p:sp>
        <p:nvSpPr>
          <p:cNvPr id="7" name="Text 5"/>
          <p:cNvSpPr txBox="1"/>
          <p:nvPr/>
        </p:nvSpPr>
        <p:spPr>
          <a:xfrm>
            <a:off x="365760" y="2468880"/>
            <a:ext cx="5486400" cy="182880"/>
          </a:xfrm>
          <a:prstGeom prst="rect">
            <a:avLst/>
          </a:prstGeom>
          <a:noFill/>
          <a:ln/>
        </p:spPr>
        <p:txBody>
          <a:bodyPr wrap="square" rtlCol="0" anchor="ctr"/>
          <a:lstStyle/>
          <a:p>
            <a:pPr marL="0" indent="0">
              <a:buNone/>
            </a:pPr>
            <a:r>
              <a:rPr lang="en-US" sz="950" b="1" dirty="0">
                <a:solidFill>
                  <a:srgbClr val="2C4A63"/>
                </a:solidFill>
                <a:latin typeface="Calibri" pitchFamily="34" charset="0"/>
                <a:ea typeface="Calibri" pitchFamily="34" charset="-122"/>
                <a:cs typeface="Calibri" pitchFamily="34" charset="-120"/>
              </a:rPr>
              <a:t>BALANCE REVIEW</a:t>
            </a:r>
            <a:endParaRPr lang="en-US" sz="950" dirty="0"/>
          </a:p>
        </p:txBody>
      </p:sp>
      <p:graphicFrame>
        <p:nvGraphicFramePr>
          <p:cNvPr id="22" name="Table 0"/>
          <p:cNvGraphicFramePr>
            <a:graphicFrameLocks noGrp="1"/>
          </p:cNvGraphicFramePr>
          <p:nvPr>
            <p:extLst>
              <p:ext uri="{D42A27DB-BD31-4B8C-83A1-F6EECF244321}">
                <p14:modId xmlns:p14="http://schemas.microsoft.com/office/powerpoint/2010/main" val="2508914359"/>
              </p:ext>
            </p:extLst>
          </p:nvPr>
        </p:nvGraphicFramePr>
        <p:xfrm>
          <a:off x="365760" y="2688336"/>
          <a:ext cx="6766560" cy="1417320"/>
        </p:xfrm>
        <a:graphic>
          <a:graphicData uri="http://schemas.openxmlformats.org/drawingml/2006/table">
            <a:tbl>
              <a:tblPr/>
              <a:tblGrid>
                <a:gridCol w="219456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tblGrid>
              <a:tr h="228600">
                <a:tc>
                  <a:txBody>
                    <a:bodyPr/>
                    <a:lstStyle/>
                    <a:p>
                      <a:pPr marL="0" indent="0" algn="l">
                        <a:buNone/>
                      </a:pP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Start of TTM (Jul-25)</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End of TTM (Jul-26)</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28600">
                <a:tc>
                  <a:txBody>
                    <a:bodyPr/>
                    <a:lstStyle/>
                    <a:p>
                      <a:pPr marL="0" indent="0" algn="l">
                        <a:buNone/>
                      </a:pPr>
                      <a:r>
                        <a:rPr lang="en-US" sz="950" dirty="0">
                          <a:solidFill>
                            <a:srgbClr val="26292C"/>
                          </a:solidFill>
                          <a:latin typeface="Calibri" pitchFamily="34" charset="0"/>
                          <a:ea typeface="Calibri" pitchFamily="34" charset="-122"/>
                          <a:cs typeface="Calibri" pitchFamily="34" charset="-120"/>
                        </a:rPr>
                        <a:t>Cash per balance sheet (total)</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1,294</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978</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90005"/>
                  </a:ext>
                </a:extLst>
              </a:tr>
              <a:tr h="228600">
                <a:tc>
                  <a:txBody>
                    <a:bodyPr/>
                    <a:lstStyle/>
                    <a:p>
                      <a:pPr marL="0" indent="0" algn="l">
                        <a:buNone/>
                      </a:pPr>
                      <a:r>
                        <a:rPr lang="en-US" sz="950" dirty="0">
                          <a:solidFill>
                            <a:srgbClr val="26292C"/>
                          </a:solidFill>
                          <a:latin typeface="Calibri" pitchFamily="34" charset="0"/>
                          <a:ea typeface="Calibri" pitchFamily="34" charset="-122"/>
                          <a:cs typeface="Calibri" pitchFamily="34" charset="-120"/>
                        </a:rPr>
                        <a:t>Less: investment account (Q6)</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(450)</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(450)</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90006"/>
                  </a:ext>
                </a:extLst>
              </a:tr>
              <a:tr h="228600">
                <a:tc>
                  <a:txBody>
                    <a:bodyPr/>
                    <a:lstStyle/>
                    <a:p>
                      <a:pPr marL="0" indent="0" algn="l">
                        <a:buNone/>
                      </a:pPr>
                      <a:r>
                        <a:rPr lang="en-US" sz="950" dirty="0">
                          <a:solidFill>
                            <a:srgbClr val="26292C"/>
                          </a:solidFill>
                          <a:latin typeface="Calibri" pitchFamily="34" charset="0"/>
                          <a:ea typeface="Calibri" pitchFamily="34" charset="-122"/>
                          <a:cs typeface="Calibri" pitchFamily="34" charset="-120"/>
                        </a:rPr>
                        <a:t>Operating account per balance sheet</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844</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528</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28600">
                <a:tc>
                  <a:txBody>
                    <a:bodyPr/>
                    <a:lstStyle/>
                    <a:p>
                      <a:pPr marL="0" indent="0" algn="l">
                        <a:buNone/>
                      </a:pPr>
                      <a:r>
                        <a:rPr lang="en-US" sz="950" dirty="0">
                          <a:solidFill>
                            <a:srgbClr val="26292C"/>
                          </a:solidFill>
                          <a:latin typeface="Calibri" pitchFamily="34" charset="0"/>
                          <a:ea typeface="Calibri" pitchFamily="34" charset="-122"/>
                          <a:cs typeface="Calibri" pitchFamily="34" charset="-120"/>
                        </a:rPr>
                        <a:t>Per bank statement (operating account)</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844</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950" dirty="0">
                          <a:solidFill>
                            <a:srgbClr val="26292C"/>
                          </a:solidFill>
                          <a:latin typeface="Calibri" pitchFamily="34" charset="0"/>
                          <a:ea typeface="Calibri" pitchFamily="34" charset="-122"/>
                          <a:cs typeface="Calibri" pitchFamily="34" charset="-120"/>
                        </a:rPr>
                        <a:t>528</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28600">
                <a:tc>
                  <a:txBody>
                    <a:bodyPr/>
                    <a:lstStyle/>
                    <a:p>
                      <a:pPr marL="0" indent="0" algn="l">
                        <a:buNone/>
                      </a:pPr>
                      <a:r>
                        <a:rPr lang="en-US" sz="950" b="1" dirty="0">
                          <a:solidFill>
                            <a:srgbClr val="23272B"/>
                          </a:solidFill>
                          <a:latin typeface="Calibri" pitchFamily="34" charset="0"/>
                          <a:ea typeface="Calibri" pitchFamily="34" charset="-122"/>
                          <a:cs typeface="Calibri" pitchFamily="34" charset="-120"/>
                        </a:rPr>
                        <a:t>Variance</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950" b="1" dirty="0">
                          <a:solidFill>
                            <a:srgbClr val="23272B"/>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950" b="1" dirty="0">
                          <a:solidFill>
                            <a:srgbClr val="23272B"/>
                          </a:solidFill>
                          <a:latin typeface="Calibri" pitchFamily="34" charset="0"/>
                          <a:ea typeface="Calibri" pitchFamily="34" charset="-122"/>
                          <a:cs typeface="Calibri" pitchFamily="34" charset="-120"/>
                        </a:rPr>
                        <a:t>0</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3"/>
                  </a:ext>
                </a:extLst>
              </a:tr>
            </a:tbl>
          </a:graphicData>
        </a:graphic>
      </p:graphicFrame>
      <p:sp>
        <p:nvSpPr>
          <p:cNvPr id="9" name="Text 6"/>
          <p:cNvSpPr txBox="1"/>
          <p:nvPr/>
        </p:nvSpPr>
        <p:spPr>
          <a:xfrm>
            <a:off x="365760" y="4270248"/>
            <a:ext cx="5486400" cy="182880"/>
          </a:xfrm>
          <a:prstGeom prst="rect">
            <a:avLst/>
          </a:prstGeom>
          <a:noFill/>
          <a:ln/>
        </p:spPr>
        <p:txBody>
          <a:bodyPr wrap="square" rtlCol="0" anchor="ctr"/>
          <a:lstStyle/>
          <a:p>
            <a:pPr marL="0" indent="0">
              <a:buNone/>
            </a:pPr>
            <a:r>
              <a:rPr lang="en-US" sz="950" b="1" dirty="0">
                <a:solidFill>
                  <a:srgbClr val="2C4A63"/>
                </a:solidFill>
                <a:latin typeface="Calibri" pitchFamily="34" charset="0"/>
                <a:ea typeface="Calibri" pitchFamily="34" charset="-122"/>
                <a:cs typeface="Calibri" pitchFamily="34" charset="-120"/>
              </a:rPr>
              <a:t>ACTIVITY REVIEW - DEPOSITS</a:t>
            </a:r>
            <a:endParaRPr lang="en-US" sz="950" dirty="0"/>
          </a:p>
        </p:txBody>
      </p:sp>
      <p:graphicFrame>
        <p:nvGraphicFramePr>
          <p:cNvPr id="43" name="Table 1"/>
          <p:cNvGraphicFramePr>
            <a:graphicFrameLocks noGrp="1"/>
          </p:cNvGraphicFramePr>
          <p:nvPr>
            <p:extLst>
              <p:ext uri="{D42A27DB-BD31-4B8C-83A1-F6EECF244321}">
                <p14:modId xmlns:p14="http://schemas.microsoft.com/office/powerpoint/2010/main" val="1008992520"/>
              </p:ext>
            </p:extLst>
          </p:nvPr>
        </p:nvGraphicFramePr>
        <p:xfrm>
          <a:off x="365760" y="4471416"/>
          <a:ext cx="5394960" cy="1760220"/>
        </p:xfrm>
        <a:graphic>
          <a:graphicData uri="http://schemas.openxmlformats.org/drawingml/2006/table">
            <a:tbl>
              <a:tblPr/>
              <a:tblGrid>
                <a:gridCol w="356616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251460">
                <a:tc>
                  <a:txBody>
                    <a:bodyPr/>
                    <a:lstStyle/>
                    <a:p>
                      <a:pPr marL="0" indent="0" algn="l">
                        <a:buNone/>
                      </a:pP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30" b="1" dirty="0">
                          <a:solidFill>
                            <a:srgbClr val="FFFFFF"/>
                          </a:solidFill>
                          <a:latin typeface="Calibri" pitchFamily="34" charset="0"/>
                          <a:ea typeface="Calibri" pitchFamily="34" charset="-122"/>
                          <a:cs typeface="Calibri" pitchFamily="34" charset="-120"/>
                        </a:rPr>
                        <a:t>Jul-26 TTM</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External deposits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2,381</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Sales per financials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2,930</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 variance</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(549)</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Change in A/R and undeposited funds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(63)</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Change in customer advance deposits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(496)</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51460">
                <a:tc>
                  <a:txBody>
                    <a:bodyPr/>
                    <a:lstStyle/>
                    <a:p>
                      <a:pPr marL="0" indent="0" algn="l">
                        <a:buNone/>
                      </a:pPr>
                      <a:r>
                        <a:rPr lang="en-US" sz="830" b="1" dirty="0">
                          <a:solidFill>
                            <a:srgbClr val="23272B"/>
                          </a:solidFill>
                          <a:latin typeface="Calibri" pitchFamily="34" charset="0"/>
                          <a:ea typeface="Calibri" pitchFamily="34" charset="-122"/>
                          <a:cs typeface="Calibri" pitchFamily="34" charset="-120"/>
                        </a:rPr>
                        <a:t>Unreconciled variance ($ / %)</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30" b="1" dirty="0">
                          <a:solidFill>
                            <a:srgbClr val="23272B"/>
                          </a:solidFill>
                          <a:latin typeface="Calibri" pitchFamily="34" charset="0"/>
                          <a:ea typeface="Calibri" pitchFamily="34" charset="-122"/>
                          <a:cs typeface="Calibri" pitchFamily="34" charset="-120"/>
                        </a:rPr>
                        <a:t>10 / 0.3%</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6"/>
                  </a:ext>
                </a:extLst>
              </a:tr>
            </a:tbl>
          </a:graphicData>
        </a:graphic>
      </p:graphicFrame>
      <p:sp>
        <p:nvSpPr>
          <p:cNvPr id="11" name="Text 7"/>
          <p:cNvSpPr txBox="1"/>
          <p:nvPr/>
        </p:nvSpPr>
        <p:spPr>
          <a:xfrm>
            <a:off x="6309360" y="4270248"/>
            <a:ext cx="5486400" cy="182880"/>
          </a:xfrm>
          <a:prstGeom prst="rect">
            <a:avLst/>
          </a:prstGeom>
          <a:noFill/>
          <a:ln/>
        </p:spPr>
        <p:txBody>
          <a:bodyPr wrap="square" rtlCol="0" anchor="ctr"/>
          <a:lstStyle/>
          <a:p>
            <a:pPr marL="0" indent="0">
              <a:buNone/>
            </a:pPr>
            <a:r>
              <a:rPr lang="en-US" sz="950" b="1" dirty="0">
                <a:solidFill>
                  <a:srgbClr val="2C4A63"/>
                </a:solidFill>
                <a:latin typeface="Calibri" pitchFamily="34" charset="0"/>
                <a:ea typeface="Calibri" pitchFamily="34" charset="-122"/>
                <a:cs typeface="Calibri" pitchFamily="34" charset="-120"/>
              </a:rPr>
              <a:t>ACTIVITY REVIEW - WITHDRAWALS</a:t>
            </a:r>
            <a:endParaRPr lang="en-US" sz="950" dirty="0"/>
          </a:p>
        </p:txBody>
      </p:sp>
      <p:graphicFrame>
        <p:nvGraphicFramePr>
          <p:cNvPr id="64" name="Table 2"/>
          <p:cNvGraphicFramePr>
            <a:graphicFrameLocks noGrp="1"/>
          </p:cNvGraphicFramePr>
          <p:nvPr>
            <p:extLst>
              <p:ext uri="{D42A27DB-BD31-4B8C-83A1-F6EECF244321}">
                <p14:modId xmlns:p14="http://schemas.microsoft.com/office/powerpoint/2010/main" val="1036242249"/>
              </p:ext>
            </p:extLst>
          </p:nvPr>
        </p:nvGraphicFramePr>
        <p:xfrm>
          <a:off x="6309360" y="4471416"/>
          <a:ext cx="5394960" cy="1760220"/>
        </p:xfrm>
        <a:graphic>
          <a:graphicData uri="http://schemas.openxmlformats.org/drawingml/2006/table">
            <a:tbl>
              <a:tblPr/>
              <a:tblGrid>
                <a:gridCol w="356616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251460">
                <a:tc>
                  <a:txBody>
                    <a:bodyPr/>
                    <a:lstStyle/>
                    <a:p>
                      <a:pPr marL="0" indent="0" algn="l">
                        <a:buNone/>
                      </a:pP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30" b="1" dirty="0">
                          <a:solidFill>
                            <a:srgbClr val="FFFFFF"/>
                          </a:solidFill>
                          <a:latin typeface="Calibri" pitchFamily="34" charset="0"/>
                          <a:ea typeface="Calibri" pitchFamily="34" charset="-122"/>
                          <a:cs typeface="Calibri" pitchFamily="34" charset="-120"/>
                        </a:rPr>
                        <a:t>Jul-26 TTM</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External withdrawals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2,447</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Expenses per financials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2,737</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 variance</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(290)</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Change in work in progress and inventory</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(315)</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51460">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Change in payables, cards and other</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15</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51460">
                <a:tc>
                  <a:txBody>
                    <a:bodyPr/>
                    <a:lstStyle/>
                    <a:p>
                      <a:pPr marL="0" indent="0" algn="l">
                        <a:buNone/>
                      </a:pPr>
                      <a:r>
                        <a:rPr lang="en-US" sz="830" b="1" dirty="0">
                          <a:solidFill>
                            <a:srgbClr val="23272B"/>
                          </a:solidFill>
                          <a:latin typeface="Calibri" pitchFamily="34" charset="0"/>
                          <a:ea typeface="Calibri" pitchFamily="34" charset="-122"/>
                          <a:cs typeface="Calibri" pitchFamily="34" charset="-120"/>
                        </a:rPr>
                        <a:t>Unreconciled variance ($ / %)</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30" b="1" dirty="0">
                          <a:solidFill>
                            <a:srgbClr val="23272B"/>
                          </a:solidFill>
                          <a:latin typeface="Calibri" pitchFamily="34" charset="0"/>
                          <a:ea typeface="Calibri" pitchFamily="34" charset="-122"/>
                          <a:cs typeface="Calibri" pitchFamily="34" charset="-120"/>
                        </a:rPr>
                        <a:t>10 / 0.4%</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6"/>
                  </a:ext>
                </a:extLst>
              </a:tr>
            </a:tbl>
          </a:graphicData>
        </a:graphic>
      </p:graphicFrame>
      <p:pic>
        <p:nvPicPr>
          <p:cNvPr id="13"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4" name="Text 8"/>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5" name="Text 9"/>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20</a:t>
            </a:r>
            <a:endParaRPr lang="en-US" sz="950" dirty="0"/>
          </a:p>
        </p:txBody>
      </p:sp>
      <p:sp>
        <p:nvSpPr>
          <p:cNvPr id="16" name="Shape 10"/>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REVIEWS AND RECONCILIATIONS</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Tax Return Reconciliation (1 of 3)</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Comparison figures in USD thousands. M-1 adjustments and the unreconciled variance are in whole dollars.</a:t>
            </a:r>
            <a:endParaRPr lang="en-US" sz="800" dirty="0"/>
          </a:p>
        </p:txBody>
      </p:sp>
      <p:sp>
        <p:nvSpPr>
          <p:cNvPr id="6" name="Shape 4"/>
          <p:cNvSpPr/>
          <p:nvPr/>
        </p:nvSpPr>
        <p:spPr>
          <a:xfrm>
            <a:off x="365760" y="1298448"/>
            <a:ext cx="10515600" cy="731520"/>
          </a:xfrm>
          <a:prstGeom prst="rect">
            <a:avLst/>
          </a:prstGeom>
          <a:solidFill>
            <a:srgbClr val="F7F6F4"/>
          </a:solidFill>
          <a:ln/>
        </p:spPr>
        <p:txBody>
          <a:bodyPr/>
          <a:lstStyle/>
          <a:p>
            <a:endParaRPr lang="en-US"/>
          </a:p>
        </p:txBody>
      </p:sp>
      <p:sp>
        <p:nvSpPr>
          <p:cNvPr id="7" name="Text 5"/>
          <p:cNvSpPr txBox="1"/>
          <p:nvPr/>
        </p:nvSpPr>
        <p:spPr>
          <a:xfrm>
            <a:off x="502920" y="1389888"/>
            <a:ext cx="10241280" cy="548640"/>
          </a:xfrm>
          <a:prstGeom prst="rect">
            <a:avLst/>
          </a:prstGeom>
          <a:noFill/>
          <a:ln/>
        </p:spPr>
        <p:txBody>
          <a:bodyPr wrap="square" rtlCol="0" anchor="t"/>
          <a:lstStyle/>
          <a:p>
            <a:pPr marL="0" indent="0">
              <a:lnSpc>
                <a:spcPct val="120000"/>
              </a:lnSpc>
              <a:buNone/>
            </a:pPr>
            <a:r>
              <a:rPr lang="en-US" sz="1000" dirty="0">
                <a:solidFill>
                  <a:srgbClr val="26292C"/>
                </a:solidFill>
                <a:latin typeface="Calibri" pitchFamily="34" charset="0"/>
                <a:ea typeface="Calibri" pitchFamily="34" charset="-122"/>
                <a:cs typeface="Calibri" pitchFamily="34" charset="-120"/>
              </a:rPr>
              <a:t>The 2023 return reconciled to the financials with $1,635 unreconciled, 0.3% of SDE. The larger reconciling items were $132,056 of depreciation deducted on the return but not recorded on the books, $43,000 of federal income tax per books, and a $39,500 retained earnings outage. The return agreed to the IRS account transcript with no variance.</a:t>
            </a:r>
            <a:endParaRPr lang="en-US" sz="1000" dirty="0"/>
          </a:p>
        </p:txBody>
      </p:sp>
      <p:sp>
        <p:nvSpPr>
          <p:cNvPr id="8" name="Text 6"/>
          <p:cNvSpPr txBox="1"/>
          <p:nvPr/>
        </p:nvSpPr>
        <p:spPr>
          <a:xfrm>
            <a:off x="365760" y="2194560"/>
            <a:ext cx="10515600" cy="219456"/>
          </a:xfrm>
          <a:prstGeom prst="rect">
            <a:avLst/>
          </a:prstGeom>
          <a:noFill/>
          <a:ln/>
        </p:spPr>
        <p:txBody>
          <a:bodyPr wrap="square" rtlCol="0" anchor="ctr"/>
          <a:lstStyle/>
          <a:p>
            <a:pPr marL="0" indent="0">
              <a:buNone/>
            </a:pPr>
            <a:r>
              <a:rPr lang="en-US" sz="1150" b="1" dirty="0">
                <a:solidFill>
                  <a:srgbClr val="2C4A63"/>
                </a:solidFill>
                <a:latin typeface="Calibri" pitchFamily="34" charset="0"/>
                <a:ea typeface="Calibri" pitchFamily="34" charset="-122"/>
                <a:cs typeface="Calibri" pitchFamily="34" charset="-120"/>
              </a:rPr>
              <a:t>FY23</a:t>
            </a:r>
            <a:endParaRPr lang="en-US" sz="115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365760" y="2450592"/>
          <a:ext cx="10515600" cy="2194560"/>
        </p:xfrm>
        <a:graphic>
          <a:graphicData uri="http://schemas.openxmlformats.org/drawingml/2006/table">
            <a:tbl>
              <a:tblPr/>
              <a:tblGrid>
                <a:gridCol w="3364992">
                  <a:extLst>
                    <a:ext uri="{9D8B030D-6E8A-4147-A177-3AD203B41FA5}">
                      <a16:colId xmlns:a16="http://schemas.microsoft.com/office/drawing/2014/main" val="20000"/>
                    </a:ext>
                  </a:extLst>
                </a:gridCol>
                <a:gridCol w="1577340">
                  <a:extLst>
                    <a:ext uri="{9D8B030D-6E8A-4147-A177-3AD203B41FA5}">
                      <a16:colId xmlns:a16="http://schemas.microsoft.com/office/drawing/2014/main" val="20001"/>
                    </a:ext>
                  </a:extLst>
                </a:gridCol>
                <a:gridCol w="1577340">
                  <a:extLst>
                    <a:ext uri="{9D8B030D-6E8A-4147-A177-3AD203B41FA5}">
                      <a16:colId xmlns:a16="http://schemas.microsoft.com/office/drawing/2014/main" val="20002"/>
                    </a:ext>
                  </a:extLst>
                </a:gridCol>
                <a:gridCol w="1367028">
                  <a:extLst>
                    <a:ext uri="{9D8B030D-6E8A-4147-A177-3AD203B41FA5}">
                      <a16:colId xmlns:a16="http://schemas.microsoft.com/office/drawing/2014/main" val="20003"/>
                    </a:ext>
                  </a:extLst>
                </a:gridCol>
                <a:gridCol w="1577340">
                  <a:extLst>
                    <a:ext uri="{9D8B030D-6E8A-4147-A177-3AD203B41FA5}">
                      <a16:colId xmlns:a16="http://schemas.microsoft.com/office/drawing/2014/main" val="20004"/>
                    </a:ext>
                  </a:extLst>
                </a:gridCol>
                <a:gridCol w="1051560">
                  <a:extLst>
                    <a:ext uri="{9D8B030D-6E8A-4147-A177-3AD203B41FA5}">
                      <a16:colId xmlns:a16="http://schemas.microsoft.com/office/drawing/2014/main" val="20005"/>
                    </a:ext>
                  </a:extLst>
                </a:gridCol>
              </a:tblGrid>
              <a:tr h="219456">
                <a:tc>
                  <a:txBody>
                    <a:bodyPr/>
                    <a:lstStyle/>
                    <a:p>
                      <a:pPr marL="0" indent="0" algn="l">
                        <a:buNone/>
                      </a:pP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P&amp;L</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TR</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Var</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IRS Transcript</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Var</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Revenue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2,176</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2,176</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2,176</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Cost of goods sold</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1,338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1,344</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(6)</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1,344</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Gross profit</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839</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833</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6</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833</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Officer wages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151</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198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(47)</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198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Depreciation</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132</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(132)</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132</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Amortization</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9</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(9)</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9</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6"/>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Interest expense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7"/>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All other expenses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420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329</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91</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329</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8"/>
                  </a:ext>
                </a:extLst>
              </a:tr>
              <a:tr h="219456">
                <a:tc>
                  <a:txBody>
                    <a:bodyPr/>
                    <a:lstStyle/>
                    <a:p>
                      <a:pPr marL="0" indent="0" algn="l">
                        <a:buNone/>
                      </a:pPr>
                      <a:r>
                        <a:rPr lang="en-US" sz="860" b="1" dirty="0">
                          <a:solidFill>
                            <a:srgbClr val="23272B"/>
                          </a:solidFill>
                          <a:latin typeface="Calibri" pitchFamily="34" charset="0"/>
                          <a:ea typeface="Calibri" pitchFamily="34" charset="-122"/>
                          <a:cs typeface="Calibri" pitchFamily="34" charset="-120"/>
                        </a:rPr>
                        <a:t>Net income</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268</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165</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103</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165</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0</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9"/>
                  </a:ext>
                </a:extLst>
              </a:tr>
            </a:tbl>
          </a:graphicData>
        </a:graphic>
      </p:graphicFrame>
      <p:sp>
        <p:nvSpPr>
          <p:cNvPr id="10" name="Text 7"/>
          <p:cNvSpPr txBox="1"/>
          <p:nvPr/>
        </p:nvSpPr>
        <p:spPr>
          <a:xfrm>
            <a:off x="365760" y="4764024"/>
            <a:ext cx="10515600" cy="146304"/>
          </a:xfrm>
          <a:prstGeom prst="rect">
            <a:avLst/>
          </a:prstGeom>
          <a:noFill/>
          <a:ln/>
        </p:spPr>
        <p:txBody>
          <a:bodyPr wrap="square" rtlCol="0" anchor="ctr"/>
          <a:lstStyle/>
          <a:p>
            <a:pPr marL="0" indent="0">
              <a:buNone/>
            </a:pPr>
            <a:r>
              <a:rPr lang="en-US" sz="850" b="1" dirty="0">
                <a:solidFill>
                  <a:srgbClr val="6B6F73"/>
                </a:solidFill>
                <a:latin typeface="Calibri" pitchFamily="34" charset="0"/>
                <a:ea typeface="Calibri" pitchFamily="34" charset="-122"/>
                <a:cs typeface="Calibri" pitchFamily="34" charset="-120"/>
              </a:rPr>
              <a:t>M-1 ADJUSTMENTS</a:t>
            </a:r>
            <a:endParaRPr lang="en-US" sz="850" dirty="0"/>
          </a:p>
        </p:txBody>
      </p:sp>
      <p:graphicFrame>
        <p:nvGraphicFramePr>
          <p:cNvPr id="45" name="Table 1"/>
          <p:cNvGraphicFramePr>
            <a:graphicFrameLocks noGrp="1"/>
          </p:cNvGraphicFramePr>
          <p:nvPr>
            <p:extLst>
              <p:ext uri="{D42A27DB-BD31-4B8C-83A1-F6EECF244321}">
                <p14:modId xmlns:p14="http://schemas.microsoft.com/office/powerpoint/2010/main" val="1579011935"/>
              </p:ext>
            </p:extLst>
          </p:nvPr>
        </p:nvGraphicFramePr>
        <p:xfrm>
          <a:off x="365760" y="4946904"/>
          <a:ext cx="10515600" cy="768096"/>
        </p:xfrm>
        <a:graphic>
          <a:graphicData uri="http://schemas.openxmlformats.org/drawingml/2006/table">
            <a:tbl>
              <a:tblPr/>
              <a:tblGrid>
                <a:gridCol w="8686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192024">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Federal income tax per books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43,000</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0"/>
                  </a:ext>
                </a:extLst>
              </a:tr>
              <a:tr h="192024">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Depreciation recorded on books this year not deducted on this return</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27,243</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1"/>
                  </a:ext>
                </a:extLst>
              </a:tr>
              <a:tr h="192024">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Depreciation on this return not charged against book income this year</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(132,056)</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192024">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Retained Earnings Outage</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(39,500)</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3"/>
                  </a:ext>
                </a:extLst>
              </a:tr>
            </a:tbl>
          </a:graphicData>
        </a:graphic>
      </p:graphicFrame>
      <p:graphicFrame>
        <p:nvGraphicFramePr>
          <p:cNvPr id="67" name="Table 2"/>
          <p:cNvGraphicFramePr>
            <a:graphicFrameLocks noGrp="1"/>
          </p:cNvGraphicFramePr>
          <p:nvPr>
            <p:extLst>
              <p:ext uri="{D42A27DB-BD31-4B8C-83A1-F6EECF244321}">
                <p14:modId xmlns:p14="http://schemas.microsoft.com/office/powerpoint/2010/main" val="1579011935"/>
              </p:ext>
            </p:extLst>
          </p:nvPr>
        </p:nvGraphicFramePr>
        <p:xfrm>
          <a:off x="365760" y="5751576"/>
          <a:ext cx="10515600" cy="402336"/>
        </p:xfrm>
        <a:graphic>
          <a:graphicData uri="http://schemas.openxmlformats.org/drawingml/2006/table">
            <a:tbl>
              <a:tblPr/>
              <a:tblGrid>
                <a:gridCol w="8686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201168">
                <a:tc>
                  <a:txBody>
                    <a:bodyPr/>
                    <a:lstStyle/>
                    <a:p>
                      <a:pPr marL="0" indent="0" algn="l">
                        <a:buNone/>
                      </a:pPr>
                      <a:r>
                        <a:rPr lang="en-US" sz="860" b="1" dirty="0">
                          <a:solidFill>
                            <a:srgbClr val="23272B"/>
                          </a:solidFill>
                          <a:latin typeface="Calibri" pitchFamily="34" charset="0"/>
                          <a:ea typeface="Calibri" pitchFamily="34" charset="-122"/>
                          <a:cs typeface="Calibri" pitchFamily="34" charset="-120"/>
                        </a:rPr>
                        <a:t>Unreconciled variance (whole $)</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1,635</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0"/>
                  </a:ext>
                </a:extLst>
              </a:tr>
              <a:tr h="201168">
                <a:tc>
                  <a:txBody>
                    <a:bodyPr/>
                    <a:lstStyle/>
                    <a:p>
                      <a:pPr marL="0" indent="0" algn="l">
                        <a:buNone/>
                      </a:pPr>
                      <a:r>
                        <a:rPr lang="en-US" sz="780" i="1" dirty="0">
                          <a:solidFill>
                            <a:srgbClr val="6B6F73"/>
                          </a:solidFill>
                          <a:latin typeface="Calibri" pitchFamily="34" charset="0"/>
                          <a:ea typeface="Calibri" pitchFamily="34" charset="-122"/>
                          <a:cs typeface="Calibri" pitchFamily="34" charset="-120"/>
                        </a:rPr>
                        <a:t>% of SDE</a:t>
                      </a:r>
                      <a:endParaRPr lang="en-US" sz="7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780" i="1" dirty="0">
                          <a:solidFill>
                            <a:srgbClr val="6B6F73"/>
                          </a:solidFill>
                          <a:latin typeface="Calibri" pitchFamily="34" charset="0"/>
                          <a:ea typeface="Calibri" pitchFamily="34" charset="-122"/>
                          <a:cs typeface="Calibri" pitchFamily="34" charset="-120"/>
                        </a:rPr>
                        <a:t>0.3%</a:t>
                      </a:r>
                      <a:endParaRPr lang="en-US" sz="7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1"/>
                  </a:ext>
                </a:extLst>
              </a:tr>
            </a:tbl>
          </a:graphicData>
        </a:graphic>
      </p:graphicFrame>
      <p:pic>
        <p:nvPicPr>
          <p:cNvPr id="13"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4" name="Text 8"/>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5" name="Text 9"/>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21</a:t>
            </a:r>
            <a:endParaRPr lang="en-US" sz="950" dirty="0"/>
          </a:p>
        </p:txBody>
      </p:sp>
      <p:sp>
        <p:nvSpPr>
          <p:cNvPr id="16" name="Shape 10"/>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REVIEWS AND RECONCILIATIONS</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Tax Return Reconciliation (2 of 3)</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Comparison figures in USD thousands. M-1 adjustments and the unreconciled variance are in whole dollars.</a:t>
            </a:r>
            <a:endParaRPr lang="en-US" sz="800" dirty="0"/>
          </a:p>
        </p:txBody>
      </p:sp>
      <p:sp>
        <p:nvSpPr>
          <p:cNvPr id="6" name="Shape 4"/>
          <p:cNvSpPr/>
          <p:nvPr/>
        </p:nvSpPr>
        <p:spPr>
          <a:xfrm>
            <a:off x="365760" y="1298448"/>
            <a:ext cx="10515600" cy="548640"/>
          </a:xfrm>
          <a:prstGeom prst="rect">
            <a:avLst/>
          </a:prstGeom>
          <a:solidFill>
            <a:srgbClr val="F7F6F4"/>
          </a:solidFill>
          <a:ln/>
        </p:spPr>
        <p:txBody>
          <a:bodyPr/>
          <a:lstStyle/>
          <a:p>
            <a:endParaRPr lang="en-US"/>
          </a:p>
        </p:txBody>
      </p:sp>
      <p:sp>
        <p:nvSpPr>
          <p:cNvPr id="7" name="Text 5"/>
          <p:cNvSpPr txBox="1"/>
          <p:nvPr/>
        </p:nvSpPr>
        <p:spPr>
          <a:xfrm>
            <a:off x="502920" y="1389888"/>
            <a:ext cx="10241280" cy="365760"/>
          </a:xfrm>
          <a:prstGeom prst="rect">
            <a:avLst/>
          </a:prstGeom>
          <a:noFill/>
          <a:ln/>
        </p:spPr>
        <p:txBody>
          <a:bodyPr wrap="square" rtlCol="0" anchor="t"/>
          <a:lstStyle/>
          <a:p>
            <a:pPr marL="0" indent="0">
              <a:lnSpc>
                <a:spcPct val="120000"/>
              </a:lnSpc>
              <a:buNone/>
            </a:pPr>
            <a:r>
              <a:rPr lang="en-US" sz="1000" dirty="0">
                <a:solidFill>
                  <a:srgbClr val="26292C"/>
                </a:solidFill>
                <a:latin typeface="Calibri" pitchFamily="34" charset="0"/>
                <a:ea typeface="Calibri" pitchFamily="34" charset="-122"/>
                <a:cs typeface="Calibri" pitchFamily="34" charset="-120"/>
              </a:rPr>
              <a:t>The 2024 return reconciled to the financials with $1 unreconciled. The only M-1 adjustment was $1,614 of nondeductible expenses. The return agreed to the IRS account transcript with no variance.</a:t>
            </a:r>
            <a:endParaRPr lang="en-US" sz="1000" dirty="0"/>
          </a:p>
        </p:txBody>
      </p:sp>
      <p:sp>
        <p:nvSpPr>
          <p:cNvPr id="8" name="Text 6"/>
          <p:cNvSpPr txBox="1"/>
          <p:nvPr/>
        </p:nvSpPr>
        <p:spPr>
          <a:xfrm>
            <a:off x="365760" y="2011680"/>
            <a:ext cx="10515600" cy="219456"/>
          </a:xfrm>
          <a:prstGeom prst="rect">
            <a:avLst/>
          </a:prstGeom>
          <a:noFill/>
          <a:ln/>
        </p:spPr>
        <p:txBody>
          <a:bodyPr wrap="square" rtlCol="0" anchor="ctr"/>
          <a:lstStyle/>
          <a:p>
            <a:pPr marL="0" indent="0">
              <a:buNone/>
            </a:pPr>
            <a:r>
              <a:rPr lang="en-US" sz="1150" b="1" dirty="0">
                <a:solidFill>
                  <a:srgbClr val="2C4A63"/>
                </a:solidFill>
                <a:latin typeface="Calibri" pitchFamily="34" charset="0"/>
                <a:ea typeface="Calibri" pitchFamily="34" charset="-122"/>
                <a:cs typeface="Calibri" pitchFamily="34" charset="-120"/>
              </a:rPr>
              <a:t>FY24</a:t>
            </a:r>
            <a:endParaRPr lang="en-US" sz="115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365760" y="2267712"/>
          <a:ext cx="10515600" cy="2194560"/>
        </p:xfrm>
        <a:graphic>
          <a:graphicData uri="http://schemas.openxmlformats.org/drawingml/2006/table">
            <a:tbl>
              <a:tblPr/>
              <a:tblGrid>
                <a:gridCol w="3364992">
                  <a:extLst>
                    <a:ext uri="{9D8B030D-6E8A-4147-A177-3AD203B41FA5}">
                      <a16:colId xmlns:a16="http://schemas.microsoft.com/office/drawing/2014/main" val="20000"/>
                    </a:ext>
                  </a:extLst>
                </a:gridCol>
                <a:gridCol w="1577340">
                  <a:extLst>
                    <a:ext uri="{9D8B030D-6E8A-4147-A177-3AD203B41FA5}">
                      <a16:colId xmlns:a16="http://schemas.microsoft.com/office/drawing/2014/main" val="20001"/>
                    </a:ext>
                  </a:extLst>
                </a:gridCol>
                <a:gridCol w="1577340">
                  <a:extLst>
                    <a:ext uri="{9D8B030D-6E8A-4147-A177-3AD203B41FA5}">
                      <a16:colId xmlns:a16="http://schemas.microsoft.com/office/drawing/2014/main" val="20002"/>
                    </a:ext>
                  </a:extLst>
                </a:gridCol>
                <a:gridCol w="1367028">
                  <a:extLst>
                    <a:ext uri="{9D8B030D-6E8A-4147-A177-3AD203B41FA5}">
                      <a16:colId xmlns:a16="http://schemas.microsoft.com/office/drawing/2014/main" val="20003"/>
                    </a:ext>
                  </a:extLst>
                </a:gridCol>
                <a:gridCol w="1577340">
                  <a:extLst>
                    <a:ext uri="{9D8B030D-6E8A-4147-A177-3AD203B41FA5}">
                      <a16:colId xmlns:a16="http://schemas.microsoft.com/office/drawing/2014/main" val="20004"/>
                    </a:ext>
                  </a:extLst>
                </a:gridCol>
                <a:gridCol w="1051560">
                  <a:extLst>
                    <a:ext uri="{9D8B030D-6E8A-4147-A177-3AD203B41FA5}">
                      <a16:colId xmlns:a16="http://schemas.microsoft.com/office/drawing/2014/main" val="20005"/>
                    </a:ext>
                  </a:extLst>
                </a:gridCol>
              </a:tblGrid>
              <a:tr h="219456">
                <a:tc>
                  <a:txBody>
                    <a:bodyPr/>
                    <a:lstStyle/>
                    <a:p>
                      <a:pPr marL="0" indent="0" algn="l">
                        <a:buNone/>
                      </a:pP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P&amp;L</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TR</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Var</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IRS Transcript</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Var</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Revenue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2,691</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2,691</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2,691</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Cost of goods sold</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1,691</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1,691</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1,691</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Gross profit</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1,000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1,000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1,000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Officer wages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156</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207</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(51)</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207</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Depreciation</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34</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34</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34</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Amortization</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6"/>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Interest expense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7"/>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All other expenses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462</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409</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53</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409</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8"/>
                  </a:ext>
                </a:extLst>
              </a:tr>
              <a:tr h="219456">
                <a:tc>
                  <a:txBody>
                    <a:bodyPr/>
                    <a:lstStyle/>
                    <a:p>
                      <a:pPr marL="0" indent="0" algn="l">
                        <a:buNone/>
                      </a:pPr>
                      <a:r>
                        <a:rPr lang="en-US" sz="860" b="1" dirty="0">
                          <a:solidFill>
                            <a:srgbClr val="23272B"/>
                          </a:solidFill>
                          <a:latin typeface="Calibri" pitchFamily="34" charset="0"/>
                          <a:ea typeface="Calibri" pitchFamily="34" charset="-122"/>
                          <a:cs typeface="Calibri" pitchFamily="34" charset="-120"/>
                        </a:rPr>
                        <a:t>Net income</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341</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342</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(2)</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342</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0</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9"/>
                  </a:ext>
                </a:extLst>
              </a:tr>
            </a:tbl>
          </a:graphicData>
        </a:graphic>
      </p:graphicFrame>
      <p:sp>
        <p:nvSpPr>
          <p:cNvPr id="10" name="Text 7"/>
          <p:cNvSpPr txBox="1"/>
          <p:nvPr/>
        </p:nvSpPr>
        <p:spPr>
          <a:xfrm>
            <a:off x="365760" y="4581144"/>
            <a:ext cx="10515600" cy="146304"/>
          </a:xfrm>
          <a:prstGeom prst="rect">
            <a:avLst/>
          </a:prstGeom>
          <a:noFill/>
          <a:ln/>
        </p:spPr>
        <p:txBody>
          <a:bodyPr wrap="square" rtlCol="0" anchor="ctr"/>
          <a:lstStyle/>
          <a:p>
            <a:pPr marL="0" indent="0">
              <a:buNone/>
            </a:pPr>
            <a:r>
              <a:rPr lang="en-US" sz="850" b="1" dirty="0">
                <a:solidFill>
                  <a:srgbClr val="6B6F73"/>
                </a:solidFill>
                <a:latin typeface="Calibri" pitchFamily="34" charset="0"/>
                <a:ea typeface="Calibri" pitchFamily="34" charset="-122"/>
                <a:cs typeface="Calibri" pitchFamily="34" charset="-120"/>
              </a:rPr>
              <a:t>M-1 ADJUSTMENTS</a:t>
            </a:r>
            <a:endParaRPr lang="en-US" sz="850" dirty="0"/>
          </a:p>
        </p:txBody>
      </p:sp>
      <p:graphicFrame>
        <p:nvGraphicFramePr>
          <p:cNvPr id="47" name="Table 1"/>
          <p:cNvGraphicFramePr>
            <a:graphicFrameLocks noGrp="1"/>
          </p:cNvGraphicFramePr>
          <p:nvPr>
            <p:extLst>
              <p:ext uri="{D42A27DB-BD31-4B8C-83A1-F6EECF244321}">
                <p14:modId xmlns:p14="http://schemas.microsoft.com/office/powerpoint/2010/main" val="1579011935"/>
              </p:ext>
            </p:extLst>
          </p:nvPr>
        </p:nvGraphicFramePr>
        <p:xfrm>
          <a:off x="365760" y="4764024"/>
          <a:ext cx="10515600" cy="192024"/>
        </p:xfrm>
        <a:graphic>
          <a:graphicData uri="http://schemas.openxmlformats.org/drawingml/2006/table">
            <a:tbl>
              <a:tblPr/>
              <a:tblGrid>
                <a:gridCol w="8686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192024">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Nondeductible Expenses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1,614</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0"/>
                  </a:ext>
                </a:extLst>
              </a:tr>
            </a:tbl>
          </a:graphicData>
        </a:graphic>
      </p:graphicFrame>
      <p:graphicFrame>
        <p:nvGraphicFramePr>
          <p:cNvPr id="70" name="Table 2"/>
          <p:cNvGraphicFramePr>
            <a:graphicFrameLocks noGrp="1"/>
          </p:cNvGraphicFramePr>
          <p:nvPr>
            <p:extLst>
              <p:ext uri="{D42A27DB-BD31-4B8C-83A1-F6EECF244321}">
                <p14:modId xmlns:p14="http://schemas.microsoft.com/office/powerpoint/2010/main" val="1579011935"/>
              </p:ext>
            </p:extLst>
          </p:nvPr>
        </p:nvGraphicFramePr>
        <p:xfrm>
          <a:off x="365760" y="4992624"/>
          <a:ext cx="10515600" cy="402336"/>
        </p:xfrm>
        <a:graphic>
          <a:graphicData uri="http://schemas.openxmlformats.org/drawingml/2006/table">
            <a:tbl>
              <a:tblPr/>
              <a:tblGrid>
                <a:gridCol w="8686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201168">
                <a:tc>
                  <a:txBody>
                    <a:bodyPr/>
                    <a:lstStyle/>
                    <a:p>
                      <a:pPr marL="0" indent="0" algn="l">
                        <a:buNone/>
                      </a:pPr>
                      <a:r>
                        <a:rPr lang="en-US" sz="860" b="1" dirty="0">
                          <a:solidFill>
                            <a:srgbClr val="23272B"/>
                          </a:solidFill>
                          <a:latin typeface="Calibri" pitchFamily="34" charset="0"/>
                          <a:ea typeface="Calibri" pitchFamily="34" charset="-122"/>
                          <a:cs typeface="Calibri" pitchFamily="34" charset="-120"/>
                        </a:rPr>
                        <a:t>Unreconciled variance (whole $)</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1</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0"/>
                  </a:ext>
                </a:extLst>
              </a:tr>
              <a:tr h="201168">
                <a:tc>
                  <a:txBody>
                    <a:bodyPr/>
                    <a:lstStyle/>
                    <a:p>
                      <a:pPr marL="0" indent="0" algn="l">
                        <a:buNone/>
                      </a:pPr>
                      <a:r>
                        <a:rPr lang="en-US" sz="780" i="1" dirty="0">
                          <a:solidFill>
                            <a:srgbClr val="6B6F73"/>
                          </a:solidFill>
                          <a:latin typeface="Calibri" pitchFamily="34" charset="0"/>
                          <a:ea typeface="Calibri" pitchFamily="34" charset="-122"/>
                          <a:cs typeface="Calibri" pitchFamily="34" charset="-120"/>
                        </a:rPr>
                        <a:t>% of SDE</a:t>
                      </a:r>
                      <a:endParaRPr lang="en-US" sz="7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780" i="1" dirty="0">
                          <a:solidFill>
                            <a:srgbClr val="6B6F73"/>
                          </a:solidFill>
                          <a:latin typeface="Calibri" pitchFamily="34" charset="0"/>
                          <a:ea typeface="Calibri" pitchFamily="34" charset="-122"/>
                          <a:cs typeface="Calibri" pitchFamily="34" charset="-120"/>
                        </a:rPr>
                        <a:t>0.0%</a:t>
                      </a:r>
                      <a:endParaRPr lang="en-US" sz="7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1"/>
                  </a:ext>
                </a:extLst>
              </a:tr>
            </a:tbl>
          </a:graphicData>
        </a:graphic>
      </p:graphicFrame>
      <p:pic>
        <p:nvPicPr>
          <p:cNvPr id="13"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4" name="Text 8"/>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5" name="Text 9"/>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22</a:t>
            </a:r>
            <a:endParaRPr lang="en-US" sz="950" dirty="0"/>
          </a:p>
        </p:txBody>
      </p:sp>
      <p:sp>
        <p:nvSpPr>
          <p:cNvPr id="16" name="Shape 10"/>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REVIEWS AND RECONCILIATIONS</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Tax Return Reconciliation (3 of 3)</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Comparison figures in USD thousands. M-1 adjustments and the unreconciled variance are in whole dollars.</a:t>
            </a:r>
            <a:endParaRPr lang="en-US" sz="800" dirty="0"/>
          </a:p>
        </p:txBody>
      </p:sp>
      <p:sp>
        <p:nvSpPr>
          <p:cNvPr id="6" name="Shape 4"/>
          <p:cNvSpPr/>
          <p:nvPr/>
        </p:nvSpPr>
        <p:spPr>
          <a:xfrm>
            <a:off x="365760" y="1298448"/>
            <a:ext cx="10515600" cy="731520"/>
          </a:xfrm>
          <a:prstGeom prst="rect">
            <a:avLst/>
          </a:prstGeom>
          <a:solidFill>
            <a:srgbClr val="F7F6F4"/>
          </a:solidFill>
          <a:ln/>
        </p:spPr>
        <p:txBody>
          <a:bodyPr/>
          <a:lstStyle/>
          <a:p>
            <a:endParaRPr lang="en-US"/>
          </a:p>
        </p:txBody>
      </p:sp>
      <p:sp>
        <p:nvSpPr>
          <p:cNvPr id="7" name="Text 5"/>
          <p:cNvSpPr txBox="1"/>
          <p:nvPr/>
        </p:nvSpPr>
        <p:spPr>
          <a:xfrm>
            <a:off x="502920" y="1389888"/>
            <a:ext cx="10241280" cy="548640"/>
          </a:xfrm>
          <a:prstGeom prst="rect">
            <a:avLst/>
          </a:prstGeom>
          <a:noFill/>
          <a:ln/>
        </p:spPr>
        <p:txBody>
          <a:bodyPr wrap="square" rtlCol="0" anchor="t"/>
          <a:lstStyle/>
          <a:p>
            <a:pPr marL="0" indent="0">
              <a:lnSpc>
                <a:spcPct val="120000"/>
              </a:lnSpc>
              <a:buNone/>
            </a:pPr>
            <a:r>
              <a:rPr lang="en-US" sz="1000" dirty="0">
                <a:solidFill>
                  <a:srgbClr val="26292C"/>
                </a:solidFill>
                <a:latin typeface="Calibri" pitchFamily="34" charset="0"/>
                <a:ea typeface="Calibri" pitchFamily="34" charset="-122"/>
                <a:cs typeface="Calibri" pitchFamily="34" charset="-120"/>
              </a:rPr>
              <a:t>The 2025 return reconciled to the financials with $(998) unreconciled, (0.2)% of SDE. The larger reconciling items were $136,912 of federal income tax per books and $43,901 of depreciation and amortization deducted on the return but not recorded on the books. The return agreed to the IRS account transcript with no variance.</a:t>
            </a:r>
            <a:endParaRPr lang="en-US" sz="1000" dirty="0"/>
          </a:p>
        </p:txBody>
      </p:sp>
      <p:sp>
        <p:nvSpPr>
          <p:cNvPr id="8" name="Text 6"/>
          <p:cNvSpPr txBox="1"/>
          <p:nvPr/>
        </p:nvSpPr>
        <p:spPr>
          <a:xfrm>
            <a:off x="365760" y="2194560"/>
            <a:ext cx="10515600" cy="219456"/>
          </a:xfrm>
          <a:prstGeom prst="rect">
            <a:avLst/>
          </a:prstGeom>
          <a:noFill/>
          <a:ln/>
        </p:spPr>
        <p:txBody>
          <a:bodyPr wrap="square" rtlCol="0" anchor="ctr"/>
          <a:lstStyle/>
          <a:p>
            <a:pPr marL="0" indent="0">
              <a:buNone/>
            </a:pPr>
            <a:r>
              <a:rPr lang="en-US" sz="1150" b="1" dirty="0">
                <a:solidFill>
                  <a:srgbClr val="2C4A63"/>
                </a:solidFill>
                <a:latin typeface="Calibri" pitchFamily="34" charset="0"/>
                <a:ea typeface="Calibri" pitchFamily="34" charset="-122"/>
                <a:cs typeface="Calibri" pitchFamily="34" charset="-120"/>
              </a:rPr>
              <a:t>FY25</a:t>
            </a:r>
            <a:endParaRPr lang="en-US" sz="115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365760" y="2450592"/>
          <a:ext cx="10515600" cy="2194560"/>
        </p:xfrm>
        <a:graphic>
          <a:graphicData uri="http://schemas.openxmlformats.org/drawingml/2006/table">
            <a:tbl>
              <a:tblPr/>
              <a:tblGrid>
                <a:gridCol w="3364992">
                  <a:extLst>
                    <a:ext uri="{9D8B030D-6E8A-4147-A177-3AD203B41FA5}">
                      <a16:colId xmlns:a16="http://schemas.microsoft.com/office/drawing/2014/main" val="20000"/>
                    </a:ext>
                  </a:extLst>
                </a:gridCol>
                <a:gridCol w="1577340">
                  <a:extLst>
                    <a:ext uri="{9D8B030D-6E8A-4147-A177-3AD203B41FA5}">
                      <a16:colId xmlns:a16="http://schemas.microsoft.com/office/drawing/2014/main" val="20001"/>
                    </a:ext>
                  </a:extLst>
                </a:gridCol>
                <a:gridCol w="1577340">
                  <a:extLst>
                    <a:ext uri="{9D8B030D-6E8A-4147-A177-3AD203B41FA5}">
                      <a16:colId xmlns:a16="http://schemas.microsoft.com/office/drawing/2014/main" val="20002"/>
                    </a:ext>
                  </a:extLst>
                </a:gridCol>
                <a:gridCol w="1367028">
                  <a:extLst>
                    <a:ext uri="{9D8B030D-6E8A-4147-A177-3AD203B41FA5}">
                      <a16:colId xmlns:a16="http://schemas.microsoft.com/office/drawing/2014/main" val="20003"/>
                    </a:ext>
                  </a:extLst>
                </a:gridCol>
                <a:gridCol w="1577340">
                  <a:extLst>
                    <a:ext uri="{9D8B030D-6E8A-4147-A177-3AD203B41FA5}">
                      <a16:colId xmlns:a16="http://schemas.microsoft.com/office/drawing/2014/main" val="20004"/>
                    </a:ext>
                  </a:extLst>
                </a:gridCol>
                <a:gridCol w="1051560">
                  <a:extLst>
                    <a:ext uri="{9D8B030D-6E8A-4147-A177-3AD203B41FA5}">
                      <a16:colId xmlns:a16="http://schemas.microsoft.com/office/drawing/2014/main" val="20005"/>
                    </a:ext>
                  </a:extLst>
                </a:gridCol>
              </a:tblGrid>
              <a:tr h="219456">
                <a:tc>
                  <a:txBody>
                    <a:bodyPr/>
                    <a:lstStyle/>
                    <a:p>
                      <a:pPr marL="0" indent="0" algn="l">
                        <a:buNone/>
                      </a:pP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P&amp;L</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TR</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Var</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IRS Transcript</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Var</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Revenue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3,087</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3,087</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3,087</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Cost of goods sold</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1,985</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1,984</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1,984</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Gross profit</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1,102</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1,103</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1,103</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Officer wages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199</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199</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199</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Depreciation</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36</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(36)</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36</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Amortization</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6"/>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Interest expense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7"/>
                  </a:ext>
                </a:extLst>
              </a:tr>
              <a:tr h="219456">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All other expenses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724</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584</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139</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584</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8"/>
                  </a:ext>
                </a:extLst>
              </a:tr>
              <a:tr h="219456">
                <a:tc>
                  <a:txBody>
                    <a:bodyPr/>
                    <a:lstStyle/>
                    <a:p>
                      <a:pPr marL="0" indent="0" algn="l">
                        <a:buNone/>
                      </a:pPr>
                      <a:r>
                        <a:rPr lang="en-US" sz="860" b="1" dirty="0">
                          <a:solidFill>
                            <a:srgbClr val="23272B"/>
                          </a:solidFill>
                          <a:latin typeface="Calibri" pitchFamily="34" charset="0"/>
                          <a:ea typeface="Calibri" pitchFamily="34" charset="-122"/>
                          <a:cs typeface="Calibri" pitchFamily="34" charset="-120"/>
                        </a:rPr>
                        <a:t>Net income</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179</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275</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(96)</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275</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0</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9"/>
                  </a:ext>
                </a:extLst>
              </a:tr>
            </a:tbl>
          </a:graphicData>
        </a:graphic>
      </p:graphicFrame>
      <p:sp>
        <p:nvSpPr>
          <p:cNvPr id="10" name="Text 7"/>
          <p:cNvSpPr txBox="1"/>
          <p:nvPr/>
        </p:nvSpPr>
        <p:spPr>
          <a:xfrm>
            <a:off x="365760" y="4764024"/>
            <a:ext cx="10515600" cy="146304"/>
          </a:xfrm>
          <a:prstGeom prst="rect">
            <a:avLst/>
          </a:prstGeom>
          <a:noFill/>
          <a:ln/>
        </p:spPr>
        <p:txBody>
          <a:bodyPr wrap="square" rtlCol="0" anchor="ctr"/>
          <a:lstStyle/>
          <a:p>
            <a:pPr marL="0" indent="0">
              <a:buNone/>
            </a:pPr>
            <a:r>
              <a:rPr lang="en-US" sz="850" b="1" dirty="0">
                <a:solidFill>
                  <a:srgbClr val="6B6F73"/>
                </a:solidFill>
                <a:latin typeface="Calibri" pitchFamily="34" charset="0"/>
                <a:ea typeface="Calibri" pitchFamily="34" charset="-122"/>
                <a:cs typeface="Calibri" pitchFamily="34" charset="-120"/>
              </a:rPr>
              <a:t>M-1 ADJUSTMENTS</a:t>
            </a:r>
            <a:endParaRPr lang="en-US" sz="850" dirty="0"/>
          </a:p>
        </p:txBody>
      </p:sp>
      <p:graphicFrame>
        <p:nvGraphicFramePr>
          <p:cNvPr id="49" name="Table 1"/>
          <p:cNvGraphicFramePr>
            <a:graphicFrameLocks noGrp="1"/>
          </p:cNvGraphicFramePr>
          <p:nvPr>
            <p:extLst>
              <p:ext uri="{D42A27DB-BD31-4B8C-83A1-F6EECF244321}">
                <p14:modId xmlns:p14="http://schemas.microsoft.com/office/powerpoint/2010/main" val="1579011935"/>
              </p:ext>
            </p:extLst>
          </p:nvPr>
        </p:nvGraphicFramePr>
        <p:xfrm>
          <a:off x="365760" y="4946904"/>
          <a:ext cx="10515600" cy="960120"/>
        </p:xfrm>
        <a:graphic>
          <a:graphicData uri="http://schemas.openxmlformats.org/drawingml/2006/table">
            <a:tbl>
              <a:tblPr/>
              <a:tblGrid>
                <a:gridCol w="8686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192024">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Federal income tax per books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136,912</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0"/>
                  </a:ext>
                </a:extLst>
              </a:tr>
              <a:tr h="192024">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State Income Tax Refund</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411</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1"/>
                  </a:ext>
                </a:extLst>
              </a:tr>
              <a:tr h="192024">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Nondeductible Expenses</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1,903</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192024">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Other Depreciation Variance</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(35,542)</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3"/>
                  </a:ext>
                </a:extLst>
              </a:tr>
              <a:tr h="192024">
                <a:tc>
                  <a:txBody>
                    <a:bodyPr/>
                    <a:lstStyle/>
                    <a:p>
                      <a:pPr marL="0" indent="0" algn="l">
                        <a:buNone/>
                      </a:pPr>
                      <a:r>
                        <a:rPr lang="en-US" sz="830" dirty="0">
                          <a:solidFill>
                            <a:srgbClr val="26292C"/>
                          </a:solidFill>
                          <a:latin typeface="Calibri" pitchFamily="34" charset="0"/>
                          <a:ea typeface="Calibri" pitchFamily="34" charset="-122"/>
                          <a:cs typeface="Calibri" pitchFamily="34" charset="-120"/>
                        </a:rPr>
                        <a:t>Other Interest Variance</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30" dirty="0">
                          <a:solidFill>
                            <a:srgbClr val="26292C"/>
                          </a:solidFill>
                          <a:latin typeface="Calibri" pitchFamily="34" charset="0"/>
                          <a:ea typeface="Calibri" pitchFamily="34" charset="-122"/>
                          <a:cs typeface="Calibri" pitchFamily="34" charset="-120"/>
                        </a:rPr>
                        <a:t>(8,359)</a:t>
                      </a:r>
                      <a:endParaRPr lang="en-US" sz="83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bl>
          </a:graphicData>
        </a:graphic>
      </p:graphicFrame>
      <p:graphicFrame>
        <p:nvGraphicFramePr>
          <p:cNvPr id="73" name="Table 2"/>
          <p:cNvGraphicFramePr>
            <a:graphicFrameLocks noGrp="1"/>
          </p:cNvGraphicFramePr>
          <p:nvPr>
            <p:extLst>
              <p:ext uri="{D42A27DB-BD31-4B8C-83A1-F6EECF244321}">
                <p14:modId xmlns:p14="http://schemas.microsoft.com/office/powerpoint/2010/main" val="1579011935"/>
              </p:ext>
            </p:extLst>
          </p:nvPr>
        </p:nvGraphicFramePr>
        <p:xfrm>
          <a:off x="365760" y="5943600"/>
          <a:ext cx="10515600" cy="402336"/>
        </p:xfrm>
        <a:graphic>
          <a:graphicData uri="http://schemas.openxmlformats.org/drawingml/2006/table">
            <a:tbl>
              <a:tblPr/>
              <a:tblGrid>
                <a:gridCol w="8686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201168">
                <a:tc>
                  <a:txBody>
                    <a:bodyPr/>
                    <a:lstStyle/>
                    <a:p>
                      <a:pPr marL="0" indent="0" algn="l">
                        <a:buNone/>
                      </a:pPr>
                      <a:r>
                        <a:rPr lang="en-US" sz="860" b="1" dirty="0">
                          <a:solidFill>
                            <a:srgbClr val="23272B"/>
                          </a:solidFill>
                          <a:latin typeface="Calibri" pitchFamily="34" charset="0"/>
                          <a:ea typeface="Calibri" pitchFamily="34" charset="-122"/>
                          <a:cs typeface="Calibri" pitchFamily="34" charset="-120"/>
                        </a:rPr>
                        <a:t>Unreconciled variance (whole $)</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(998)</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0"/>
                  </a:ext>
                </a:extLst>
              </a:tr>
              <a:tr h="201168">
                <a:tc>
                  <a:txBody>
                    <a:bodyPr/>
                    <a:lstStyle/>
                    <a:p>
                      <a:pPr marL="0" indent="0" algn="l">
                        <a:buNone/>
                      </a:pPr>
                      <a:r>
                        <a:rPr lang="en-US" sz="780" i="1" dirty="0">
                          <a:solidFill>
                            <a:srgbClr val="6B6F73"/>
                          </a:solidFill>
                          <a:latin typeface="Calibri" pitchFamily="34" charset="0"/>
                          <a:ea typeface="Calibri" pitchFamily="34" charset="-122"/>
                          <a:cs typeface="Calibri" pitchFamily="34" charset="-120"/>
                        </a:rPr>
                        <a:t>% of SDE</a:t>
                      </a:r>
                      <a:endParaRPr lang="en-US" sz="7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780" i="1" dirty="0">
                          <a:solidFill>
                            <a:srgbClr val="6B6F73"/>
                          </a:solidFill>
                          <a:latin typeface="Calibri" pitchFamily="34" charset="0"/>
                          <a:ea typeface="Calibri" pitchFamily="34" charset="-122"/>
                          <a:cs typeface="Calibri" pitchFamily="34" charset="-120"/>
                        </a:rPr>
                        <a:t>(0.2%)</a:t>
                      </a:r>
                      <a:endParaRPr lang="en-US" sz="7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1"/>
                  </a:ext>
                </a:extLst>
              </a:tr>
            </a:tbl>
          </a:graphicData>
        </a:graphic>
      </p:graphicFrame>
      <p:pic>
        <p:nvPicPr>
          <p:cNvPr id="13"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4" name="Text 8"/>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5" name="Text 9"/>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23</a:t>
            </a:r>
            <a:endParaRPr lang="en-US" sz="950" dirty="0"/>
          </a:p>
        </p:txBody>
      </p:sp>
      <p:sp>
        <p:nvSpPr>
          <p:cNvPr id="16" name="Shape 10"/>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6">
    <p:bg>
      <p:bgPr>
        <a:solidFill>
          <a:srgbClr val="23272B"/>
        </a:solidFill>
        <a:effectLst/>
      </p:bgPr>
    </p:bg>
    <p:spTree>
      <p:nvGrpSpPr>
        <p:cNvPr id="1" name=""/>
        <p:cNvGrpSpPr/>
        <p:nvPr/>
      </p:nvGrpSpPr>
      <p:grpSpPr>
        <a:xfrm>
          <a:off x="0" y="0"/>
          <a:ext cx="0" cy="0"/>
          <a:chOff x="0" y="0"/>
          <a:chExt cx="0" cy="0"/>
        </a:xfrm>
      </p:grpSpPr>
      <p:pic>
        <p:nvPicPr>
          <p:cNvPr id="2" name="Image 0" descr="/mnt/project/bg_sde.jpeg"/>
          <p:cNvPicPr>
            <a:picLocks noChangeAspect="1"/>
          </p:cNvPicPr>
          <p:nvPr/>
        </p:nvPicPr>
        <p:blipFill>
          <a:blip r:embed="rId3"/>
          <a:stretch>
            <a:fillRect/>
          </a:stretch>
        </p:blipFill>
        <p:spPr>
          <a:xfrm>
            <a:off x="0" y="0"/>
            <a:ext cx="12188952" cy="6858000"/>
          </a:xfrm>
          <a:prstGeom prst="rect">
            <a:avLst/>
          </a:prstGeom>
        </p:spPr>
      </p:pic>
      <p:sp>
        <p:nvSpPr>
          <p:cNvPr id="3" name="Shape 0"/>
          <p:cNvSpPr/>
          <p:nvPr/>
        </p:nvSpPr>
        <p:spPr>
          <a:xfrm>
            <a:off x="0" y="0"/>
            <a:ext cx="12188952" cy="6858000"/>
          </a:xfrm>
          <a:prstGeom prst="rect">
            <a:avLst/>
          </a:prstGeom>
          <a:solidFill>
            <a:srgbClr val="23272B">
              <a:alpha val="68000"/>
            </a:srgbClr>
          </a:solidFill>
          <a:ln/>
        </p:spPr>
        <p:txBody>
          <a:bodyPr/>
          <a:lstStyle/>
          <a:p>
            <a:endParaRPr lang="en-US"/>
          </a:p>
        </p:txBody>
      </p:sp>
      <p:sp>
        <p:nvSpPr>
          <p:cNvPr id="5" name="Text 1"/>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D6D9DB"/>
                </a:solidFill>
                <a:latin typeface="Calibri" pitchFamily="34" charset="0"/>
                <a:ea typeface="Calibri" pitchFamily="34" charset="-122"/>
                <a:cs typeface="Calibri" pitchFamily="34" charset="-120"/>
              </a:rPr>
              <a:t>Strictly private and confidential</a:t>
            </a:r>
            <a:endParaRPr lang="en-US" sz="950" dirty="0"/>
          </a:p>
        </p:txBody>
      </p:sp>
      <p:sp>
        <p:nvSpPr>
          <p:cNvPr id="6" name="Text 2"/>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D6D9DB"/>
                </a:solidFill>
                <a:latin typeface="Calibri" pitchFamily="34" charset="0"/>
                <a:ea typeface="Calibri" pitchFamily="34" charset="-122"/>
                <a:cs typeface="Calibri" pitchFamily="34" charset="-120"/>
              </a:rPr>
              <a:t>24</a:t>
            </a:r>
            <a:endParaRPr lang="en-US" sz="950" dirty="0"/>
          </a:p>
        </p:txBody>
      </p:sp>
      <p:sp>
        <p:nvSpPr>
          <p:cNvPr id="7" name="Text 3"/>
          <p:cNvSpPr txBox="1"/>
          <p:nvPr/>
        </p:nvSpPr>
        <p:spPr>
          <a:xfrm>
            <a:off x="548640" y="2743200"/>
            <a:ext cx="2743200" cy="365760"/>
          </a:xfrm>
          <a:prstGeom prst="rect">
            <a:avLst/>
          </a:prstGeom>
          <a:noFill/>
          <a:ln/>
        </p:spPr>
        <p:txBody>
          <a:bodyPr wrap="square" rtlCol="0" anchor="ctr"/>
          <a:lstStyle/>
          <a:p>
            <a:pPr marL="0" indent="0">
              <a:buNone/>
            </a:pPr>
            <a:r>
              <a:rPr lang="en-US" sz="1300" b="1" kern="0" spc="200" dirty="0">
                <a:solidFill>
                  <a:srgbClr val="D7E3EC"/>
                </a:solidFill>
                <a:latin typeface="Calibri" pitchFamily="34" charset="0"/>
                <a:ea typeface="Calibri" pitchFamily="34" charset="-122"/>
                <a:cs typeface="Calibri" pitchFamily="34" charset="-120"/>
              </a:rPr>
              <a:t>06.</a:t>
            </a:r>
            <a:endParaRPr lang="en-US" sz="1300" dirty="0"/>
          </a:p>
        </p:txBody>
      </p:sp>
      <p:sp>
        <p:nvSpPr>
          <p:cNvPr id="8" name="Text 4"/>
          <p:cNvSpPr txBox="1"/>
          <p:nvPr/>
        </p:nvSpPr>
        <p:spPr>
          <a:xfrm>
            <a:off x="548640" y="3063240"/>
            <a:ext cx="5943600" cy="1133856"/>
          </a:xfrm>
          <a:prstGeom prst="rect">
            <a:avLst/>
          </a:prstGeom>
          <a:noFill/>
          <a:ln/>
        </p:spPr>
        <p:txBody>
          <a:bodyPr wrap="square" rtlCol="0" anchor="t"/>
          <a:lstStyle/>
          <a:p>
            <a:pPr marL="0" indent="0">
              <a:lnSpc>
                <a:spcPct val="110000"/>
              </a:lnSpc>
              <a:buNone/>
            </a:pPr>
            <a:r>
              <a:rPr lang="en-US" sz="3000" dirty="0">
                <a:solidFill>
                  <a:srgbClr val="FFFFFF"/>
                </a:solidFill>
                <a:latin typeface="Georgia" pitchFamily="34" charset="0"/>
                <a:ea typeface="Georgia" pitchFamily="34" charset="-122"/>
                <a:cs typeface="Georgia" pitchFamily="34" charset="-120"/>
              </a:rPr>
              <a:t>SDE &amp; Adjusted EBITDA</a:t>
            </a:r>
            <a:endParaRPr lang="en-US" sz="3000" dirty="0"/>
          </a:p>
          <a:p>
            <a:pPr marL="0" indent="0">
              <a:lnSpc>
                <a:spcPct val="110000"/>
              </a:lnSpc>
              <a:buNone/>
            </a:pPr>
            <a:r>
              <a:rPr lang="en-US" sz="3000" dirty="0">
                <a:solidFill>
                  <a:srgbClr val="FFFFFF"/>
                </a:solidFill>
                <a:latin typeface="Georgia" pitchFamily="34" charset="0"/>
                <a:ea typeface="Georgia" pitchFamily="34" charset="-122"/>
                <a:cs typeface="Georgia" pitchFamily="34" charset="-120"/>
              </a:rPr>
              <a:t>Recalculation</a:t>
            </a:r>
            <a:endParaRPr lang="en-US" sz="3000" dirty="0"/>
          </a:p>
        </p:txBody>
      </p:sp>
      <p:sp>
        <p:nvSpPr>
          <p:cNvPr id="9" name="Shape 5"/>
          <p:cNvSpPr/>
          <p:nvPr/>
        </p:nvSpPr>
        <p:spPr>
          <a:xfrm>
            <a:off x="548640" y="4288536"/>
            <a:ext cx="457200" cy="36576"/>
          </a:xfrm>
          <a:prstGeom prst="rect">
            <a:avLst/>
          </a:prstGeom>
          <a:solidFill>
            <a:srgbClr val="D7E3EC"/>
          </a:solidFill>
          <a:ln/>
        </p:spPr>
        <p:txBody>
          <a:bodyPr/>
          <a:lstStyle/>
          <a:p>
            <a:endParaRPr lang="en-US"/>
          </a:p>
        </p:txBody>
      </p:sp>
      <p:pic>
        <p:nvPicPr>
          <p:cNvPr id="11" name="Image 1" descr="/home/claude/deck/assets/logo_white.png">
            <a:extLst>
              <a:ext uri="{FF2B5EF4-FFF2-40B4-BE49-F238E27FC236}">
                <a16:creationId xmlns:a16="http://schemas.microsoft.com/office/drawing/2014/main" id="{CF603CF7-83F6-65ED-A76F-D841578B205F}"/>
              </a:ext>
            </a:extLst>
          </p:cNvPr>
          <p:cNvPicPr>
            <a:picLocks noChangeAspect="1"/>
          </p:cNvPicPr>
          <p:nvPr/>
        </p:nvPicPr>
        <p:blipFill>
          <a:blip r:embed="rId4"/>
          <a:stretch>
            <a:fillRect/>
          </a:stretch>
        </p:blipFill>
        <p:spPr>
          <a:xfrm>
            <a:off x="502920" y="6167718"/>
            <a:ext cx="1617850" cy="43891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SDE &amp; ADJUSTED EBITDA RECALCULATION</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Recalculated SDE &amp; Adjusted EBITDA (1 of 4)</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graphicFrame>
        <p:nvGraphicFramePr>
          <p:cNvPr id="28" name="Table 0"/>
          <p:cNvGraphicFramePr>
            <a:graphicFrameLocks noGrp="1"/>
          </p:cNvGraphicFramePr>
          <p:nvPr>
            <p:extLst>
              <p:ext uri="{D42A27DB-BD31-4B8C-83A1-F6EECF244321}">
                <p14:modId xmlns:p14="http://schemas.microsoft.com/office/powerpoint/2010/main" val="3344469162"/>
              </p:ext>
            </p:extLst>
          </p:nvPr>
        </p:nvGraphicFramePr>
        <p:xfrm>
          <a:off x="365760" y="1371600"/>
          <a:ext cx="5120640" cy="4608576"/>
        </p:xfrm>
        <a:graphic>
          <a:graphicData uri="http://schemas.openxmlformats.org/drawingml/2006/table">
            <a:tbl>
              <a:tblPr/>
              <a:tblGrid>
                <a:gridCol w="2331720">
                  <a:extLst>
                    <a:ext uri="{9D8B030D-6E8A-4147-A177-3AD203B41FA5}">
                      <a16:colId xmlns:a16="http://schemas.microsoft.com/office/drawing/2014/main" val="20000"/>
                    </a:ext>
                  </a:extLst>
                </a:gridCol>
                <a:gridCol w="694944">
                  <a:extLst>
                    <a:ext uri="{9D8B030D-6E8A-4147-A177-3AD203B41FA5}">
                      <a16:colId xmlns:a16="http://schemas.microsoft.com/office/drawing/2014/main" val="20001"/>
                    </a:ext>
                  </a:extLst>
                </a:gridCol>
                <a:gridCol w="694944">
                  <a:extLst>
                    <a:ext uri="{9D8B030D-6E8A-4147-A177-3AD203B41FA5}">
                      <a16:colId xmlns:a16="http://schemas.microsoft.com/office/drawing/2014/main" val="20002"/>
                    </a:ext>
                  </a:extLst>
                </a:gridCol>
                <a:gridCol w="694944">
                  <a:extLst>
                    <a:ext uri="{9D8B030D-6E8A-4147-A177-3AD203B41FA5}">
                      <a16:colId xmlns:a16="http://schemas.microsoft.com/office/drawing/2014/main" val="20003"/>
                    </a:ext>
                  </a:extLst>
                </a:gridCol>
                <a:gridCol w="704088">
                  <a:extLst>
                    <a:ext uri="{9D8B030D-6E8A-4147-A177-3AD203B41FA5}">
                      <a16:colId xmlns:a16="http://schemas.microsoft.com/office/drawing/2014/main" val="20004"/>
                    </a:ext>
                  </a:extLst>
                </a:gridCol>
              </a:tblGrid>
              <a:tr h="219456">
                <a:tc>
                  <a:txBody>
                    <a:bodyPr/>
                    <a:lstStyle/>
                    <a:p>
                      <a:pPr marL="0" indent="0" algn="l">
                        <a:buNone/>
                      </a:pP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FY23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FY24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FY25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Jul-26 TTM</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Net Income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268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341</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179</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193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Interest expense, net</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Income tax expense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55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173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90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Depreciation and amortization</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42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1] Wages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105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104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196</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72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1] Taxes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6"/>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2] Wages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92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103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222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7"/>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2] Taxes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7</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8"/>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Officer Consulting Expenses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9"/>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401k match for officers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6</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9</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0"/>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Health Insurance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1"/>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Officer Replacement</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2"/>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Other Income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3"/>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Charitable Contributions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4"/>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Vehicle - Lease Expense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7</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5"/>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Seller’s Discretionary Earnings</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744</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785</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773</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809</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6"/>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SDE % of Sales</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34%</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29%</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25%</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28%</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7"/>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Officer replacement cost</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8"/>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Adjusted EBITDA</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619</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660</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648</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684</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9"/>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ADJ EBITDA % of Sales</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28%</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25%</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21%</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23%</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20"/>
                  </a:ext>
                </a:extLst>
              </a:tr>
            </a:tbl>
          </a:graphicData>
        </a:graphic>
      </p:graphicFrame>
      <p:sp>
        <p:nvSpPr>
          <p:cNvPr id="7" name="Shape 4"/>
          <p:cNvSpPr/>
          <p:nvPr/>
        </p:nvSpPr>
        <p:spPr>
          <a:xfrm>
            <a:off x="5623560" y="1371600"/>
            <a:ext cx="0" cy="5029200"/>
          </a:xfrm>
          <a:prstGeom prst="line">
            <a:avLst/>
          </a:prstGeom>
          <a:noFill/>
          <a:ln w="9525">
            <a:solidFill>
              <a:srgbClr val="D6D9DB"/>
            </a:solidFill>
            <a:prstDash val="solid"/>
          </a:ln>
        </p:spPr>
        <p:txBody>
          <a:bodyPr/>
          <a:lstStyle/>
          <a:p>
            <a:endParaRPr lang="en-US"/>
          </a:p>
        </p:txBody>
      </p:sp>
      <p:sp>
        <p:nvSpPr>
          <p:cNvPr id="8" name="Text 5"/>
          <p:cNvSpPr txBox="1"/>
          <p:nvPr/>
        </p:nvSpPr>
        <p:spPr>
          <a:xfrm>
            <a:off x="5897880" y="1298448"/>
            <a:ext cx="5760720" cy="5349240"/>
          </a:xfrm>
          <a:prstGeom prst="rect">
            <a:avLst/>
          </a:prstGeom>
          <a:noFill/>
          <a:ln/>
        </p:spPr>
        <p:txBody>
          <a:bodyPr wrap="square" rtlCol="0" anchor="t"/>
          <a:lstStyle/>
          <a:p>
            <a:pPr marL="0" indent="0">
              <a:lnSpc>
                <a:spcPct val="105000"/>
              </a:lnSpc>
              <a:spcAft>
                <a:spcPts val="200"/>
              </a:spcAft>
              <a:buNone/>
            </a:pPr>
            <a:r>
              <a:rPr lang="en-US" sz="1010" b="1" dirty="0">
                <a:solidFill>
                  <a:srgbClr val="2C4A63"/>
                </a:solidFill>
                <a:latin typeface="Calibri" pitchFamily="34" charset="0"/>
                <a:ea typeface="Calibri" pitchFamily="34" charset="-122"/>
                <a:cs typeface="Calibri" pitchFamily="34" charset="-120"/>
              </a:rPr>
              <a:t>Net income
</a:t>
            </a:r>
            <a:endParaRPr lang="en-US" sz="860" dirty="0"/>
          </a:p>
          <a:p>
            <a:pPr marL="0" indent="0">
              <a:lnSpc>
                <a:spcPct val="105000"/>
              </a:lnSpc>
              <a:spcAft>
                <a:spcPts val="200"/>
              </a:spcAft>
              <a:buNone/>
            </a:pPr>
            <a:r>
              <a:rPr lang="en-US" sz="860" dirty="0">
                <a:solidFill>
                  <a:srgbClr val="26292C"/>
                </a:solidFill>
                <a:latin typeface="Calibri" pitchFamily="34" charset="0"/>
                <a:ea typeface="Calibri" pitchFamily="34" charset="-122"/>
                <a:cs typeface="Calibri" pitchFamily="34" charset="-120"/>
              </a:rPr>
              <a:t>The starting point in our ADJ EBITDA recalculation is the net income from the bookkeeping records of the company. This is what we have compared against the bank statements and/or tax returns on other tabs.
</a:t>
            </a:r>
            <a:endParaRPr lang="en-US" sz="860" dirty="0"/>
          </a:p>
          <a:p>
            <a:pPr marL="0" indent="0">
              <a:lnSpc>
                <a:spcPct val="105000"/>
              </a:lnSpc>
              <a:spcAft>
                <a:spcPts val="200"/>
              </a:spcAft>
              <a:buNone/>
            </a:pPr>
            <a:r>
              <a:rPr lang="en-US" sz="1010" b="1" dirty="0">
                <a:solidFill>
                  <a:srgbClr val="2C4A63"/>
                </a:solidFill>
                <a:latin typeface="Calibri" pitchFamily="34" charset="0"/>
                <a:ea typeface="Calibri" pitchFamily="34" charset="-122"/>
                <a:cs typeface="Calibri" pitchFamily="34" charset="-120"/>
              </a:rPr>
              <a:t>Interest income and interest expense
</a:t>
            </a:r>
            <a:endParaRPr lang="en-US" sz="860" dirty="0"/>
          </a:p>
          <a:p>
            <a:pPr marL="0" indent="0">
              <a:lnSpc>
                <a:spcPct val="105000"/>
              </a:lnSpc>
              <a:spcAft>
                <a:spcPts val="200"/>
              </a:spcAft>
              <a:buNone/>
            </a:pPr>
            <a:r>
              <a:rPr lang="en-US" sz="860" dirty="0">
                <a:solidFill>
                  <a:srgbClr val="26292C"/>
                </a:solidFill>
                <a:latin typeface="Calibri" pitchFamily="34" charset="0"/>
                <a:ea typeface="Calibri" pitchFamily="34" charset="-122"/>
                <a:cs typeface="Calibri" pitchFamily="34" charset="-120"/>
              </a:rPr>
              <a:t>Interest income is excluded because it reflects how much excess cash the owner leaves in the business, which varies between owners and does not reflect operations. Interest expense is added back because it depends on capital structure or short term working capital management such as credit card use. Both are owner specific financing decisions. Amounts are nil or immaterial in every period shown.
</a:t>
            </a:r>
            <a:endParaRPr lang="en-US" sz="860" dirty="0"/>
          </a:p>
          <a:p>
            <a:pPr marL="0" indent="0">
              <a:lnSpc>
                <a:spcPct val="105000"/>
              </a:lnSpc>
              <a:spcAft>
                <a:spcPts val="200"/>
              </a:spcAft>
              <a:buNone/>
            </a:pPr>
            <a:r>
              <a:rPr lang="en-US" sz="1010" b="1" dirty="0">
                <a:solidFill>
                  <a:srgbClr val="2C4A63"/>
                </a:solidFill>
                <a:latin typeface="Calibri" pitchFamily="34" charset="0"/>
                <a:ea typeface="Calibri" pitchFamily="34" charset="-122"/>
                <a:cs typeface="Calibri" pitchFamily="34" charset="-120"/>
              </a:rPr>
              <a:t>Income tax expense
</a:t>
            </a:r>
            <a:endParaRPr lang="en-US" sz="860" dirty="0"/>
          </a:p>
          <a:p>
            <a:pPr marL="0" indent="0">
              <a:lnSpc>
                <a:spcPct val="105000"/>
              </a:lnSpc>
              <a:spcAft>
                <a:spcPts val="200"/>
              </a:spcAft>
              <a:buNone/>
            </a:pPr>
            <a:r>
              <a:rPr lang="en-US" sz="860" dirty="0">
                <a:solidFill>
                  <a:srgbClr val="26292C"/>
                </a:solidFill>
                <a:latin typeface="Calibri" pitchFamily="34" charset="0"/>
                <a:ea typeface="Calibri" pitchFamily="34" charset="-122"/>
                <a:cs typeface="Calibri" pitchFamily="34" charset="-120"/>
              </a:rPr>
              <a:t>Income taxes are added back to ADJ EBITDA since buyers assess profitability on a pre-tax basis. Tax liabilities differ widely depending on the buyer’s legal structure and tax elections (e.g., S Corporation vs. C Corporation), making seller-specific taxes irrelevant to most buyers. Additionally, income taxes are frequently inconsistently recorded in small business financials, especially for pass-through entities, further reducing their reliability as an indicator of true business performance.
</a:t>
            </a:r>
            <a:endParaRPr lang="en-US" sz="860" dirty="0"/>
          </a:p>
          <a:p>
            <a:pPr marL="0" indent="0">
              <a:lnSpc>
                <a:spcPct val="105000"/>
              </a:lnSpc>
              <a:spcAft>
                <a:spcPts val="200"/>
              </a:spcAft>
              <a:buNone/>
            </a:pPr>
            <a:r>
              <a:rPr lang="en-US" sz="1010" b="1" dirty="0">
                <a:solidFill>
                  <a:srgbClr val="2C4A63"/>
                </a:solidFill>
                <a:latin typeface="Calibri" pitchFamily="34" charset="0"/>
                <a:ea typeface="Calibri" pitchFamily="34" charset="-122"/>
                <a:cs typeface="Calibri" pitchFamily="34" charset="-120"/>
              </a:rPr>
              <a:t>Depreciation and amortization
</a:t>
            </a:r>
            <a:endParaRPr lang="en-US" sz="860" dirty="0"/>
          </a:p>
          <a:p>
            <a:pPr marL="0" indent="0">
              <a:lnSpc>
                <a:spcPct val="105000"/>
              </a:lnSpc>
              <a:spcAft>
                <a:spcPts val="200"/>
              </a:spcAft>
              <a:buNone/>
            </a:pPr>
            <a:r>
              <a:rPr lang="en-US" sz="860" dirty="0">
                <a:solidFill>
                  <a:srgbClr val="26292C"/>
                </a:solidFill>
                <a:latin typeface="Calibri" pitchFamily="34" charset="0"/>
                <a:ea typeface="Calibri" pitchFamily="34" charset="-122"/>
                <a:cs typeface="Calibri" pitchFamily="34" charset="-120"/>
              </a:rPr>
              <a:t>Depreciation is a non cash expense and the amount and method vary between owners due to tax planning, which affects comparability across periods and between buyers. Amortization, typically tied to intangibles such as goodwill, customer lists or software, is excluded for the same reasons, since a buyer may not inherit the same intangibles or may amortize them differently. The company recorded $42K in FY24 and nil in the other periods.</a:t>
            </a:r>
            <a:endParaRPr lang="en-US" sz="860" dirty="0"/>
          </a:p>
        </p:txBody>
      </p:sp>
      <p:pic>
        <p:nvPicPr>
          <p:cNvPr id="9"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0" name="Text 6"/>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1" name="Text 7"/>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25</a:t>
            </a:r>
            <a:endParaRPr lang="en-US" sz="950" dirty="0"/>
          </a:p>
        </p:txBody>
      </p:sp>
      <p:sp>
        <p:nvSpPr>
          <p:cNvPr id="12" name="Shape 8"/>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SDE &amp; ADJUSTED EBITDA RECALCULATION</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Recalculated SDE &amp; Adjusted EBITDA (2 of 4)</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graphicFrame>
        <p:nvGraphicFramePr>
          <p:cNvPr id="29" name="Table 0"/>
          <p:cNvGraphicFramePr>
            <a:graphicFrameLocks noGrp="1"/>
          </p:cNvGraphicFramePr>
          <p:nvPr>
            <p:extLst>
              <p:ext uri="{D42A27DB-BD31-4B8C-83A1-F6EECF244321}">
                <p14:modId xmlns:p14="http://schemas.microsoft.com/office/powerpoint/2010/main" val="3551049189"/>
              </p:ext>
            </p:extLst>
          </p:nvPr>
        </p:nvGraphicFramePr>
        <p:xfrm>
          <a:off x="365760" y="1371600"/>
          <a:ext cx="5120640" cy="4608576"/>
        </p:xfrm>
        <a:graphic>
          <a:graphicData uri="http://schemas.openxmlformats.org/drawingml/2006/table">
            <a:tbl>
              <a:tblPr/>
              <a:tblGrid>
                <a:gridCol w="2331720">
                  <a:extLst>
                    <a:ext uri="{9D8B030D-6E8A-4147-A177-3AD203B41FA5}">
                      <a16:colId xmlns:a16="http://schemas.microsoft.com/office/drawing/2014/main" val="20000"/>
                    </a:ext>
                  </a:extLst>
                </a:gridCol>
                <a:gridCol w="694944">
                  <a:extLst>
                    <a:ext uri="{9D8B030D-6E8A-4147-A177-3AD203B41FA5}">
                      <a16:colId xmlns:a16="http://schemas.microsoft.com/office/drawing/2014/main" val="20001"/>
                    </a:ext>
                  </a:extLst>
                </a:gridCol>
                <a:gridCol w="694944">
                  <a:extLst>
                    <a:ext uri="{9D8B030D-6E8A-4147-A177-3AD203B41FA5}">
                      <a16:colId xmlns:a16="http://schemas.microsoft.com/office/drawing/2014/main" val="20002"/>
                    </a:ext>
                  </a:extLst>
                </a:gridCol>
                <a:gridCol w="694944">
                  <a:extLst>
                    <a:ext uri="{9D8B030D-6E8A-4147-A177-3AD203B41FA5}">
                      <a16:colId xmlns:a16="http://schemas.microsoft.com/office/drawing/2014/main" val="20003"/>
                    </a:ext>
                  </a:extLst>
                </a:gridCol>
                <a:gridCol w="704088">
                  <a:extLst>
                    <a:ext uri="{9D8B030D-6E8A-4147-A177-3AD203B41FA5}">
                      <a16:colId xmlns:a16="http://schemas.microsoft.com/office/drawing/2014/main" val="20004"/>
                    </a:ext>
                  </a:extLst>
                </a:gridCol>
              </a:tblGrid>
              <a:tr h="219456">
                <a:tc>
                  <a:txBody>
                    <a:bodyPr/>
                    <a:lstStyle/>
                    <a:p>
                      <a:pPr marL="0" indent="0" algn="l">
                        <a:buNone/>
                      </a:pP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FY23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FY24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FY25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Jul-26 TTM</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Net Income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268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341</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179</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193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Interest expense, net</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Income tax expense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55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173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90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Depreciation and amortization</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42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1] Wages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105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104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196</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72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1] Taxes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6"/>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2] Wages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92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103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222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7"/>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2] Taxes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7</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8"/>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Officer Consulting Expenses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9"/>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401k match for officers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6</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9</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0"/>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Health Insurance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1"/>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Officer Replacement</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2"/>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Other Income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3"/>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Charitable Contributions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4"/>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Vehicle - Lease Expense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7</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5"/>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Seller’s Discretionary Earnings</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744</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785</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773</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809</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6"/>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SDE % of Sales</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34%</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29%</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25%</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28%</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7"/>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Officer replacement cost</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8"/>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Adjusted EBITDA</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619</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660</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648</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684</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9"/>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ADJ EBITDA % of Sales</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28%</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25%</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21%</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23%</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20"/>
                  </a:ext>
                </a:extLst>
              </a:tr>
            </a:tbl>
          </a:graphicData>
        </a:graphic>
      </p:graphicFrame>
      <p:sp>
        <p:nvSpPr>
          <p:cNvPr id="7" name="Shape 4"/>
          <p:cNvSpPr/>
          <p:nvPr/>
        </p:nvSpPr>
        <p:spPr>
          <a:xfrm>
            <a:off x="5623560" y="1371600"/>
            <a:ext cx="0" cy="5029200"/>
          </a:xfrm>
          <a:prstGeom prst="line">
            <a:avLst/>
          </a:prstGeom>
          <a:noFill/>
          <a:ln w="9525">
            <a:solidFill>
              <a:srgbClr val="D6D9DB"/>
            </a:solidFill>
            <a:prstDash val="solid"/>
          </a:ln>
        </p:spPr>
        <p:txBody>
          <a:bodyPr/>
          <a:lstStyle/>
          <a:p>
            <a:endParaRPr lang="en-US"/>
          </a:p>
        </p:txBody>
      </p:sp>
      <p:sp>
        <p:nvSpPr>
          <p:cNvPr id="8" name="Text 5"/>
          <p:cNvSpPr txBox="1"/>
          <p:nvPr/>
        </p:nvSpPr>
        <p:spPr>
          <a:xfrm>
            <a:off x="5897880" y="1298448"/>
            <a:ext cx="5760720" cy="5349240"/>
          </a:xfrm>
          <a:prstGeom prst="rect">
            <a:avLst/>
          </a:prstGeom>
          <a:noFill/>
          <a:ln/>
        </p:spPr>
        <p:txBody>
          <a:bodyPr wrap="square" rtlCol="0" anchor="t"/>
          <a:lstStyle/>
          <a:p>
            <a:pPr marL="0" indent="0">
              <a:lnSpc>
                <a:spcPct val="105000"/>
              </a:lnSpc>
              <a:spcAft>
                <a:spcPts val="200"/>
              </a:spcAft>
              <a:buNone/>
            </a:pPr>
            <a:r>
              <a:rPr lang="en-US" sz="950" b="1" dirty="0">
                <a:solidFill>
                  <a:srgbClr val="2C4A63"/>
                </a:solidFill>
                <a:latin typeface="Calibri" pitchFamily="34" charset="0"/>
                <a:ea typeface="Calibri" pitchFamily="34" charset="-122"/>
                <a:cs typeface="Calibri" pitchFamily="34" charset="-120"/>
              </a:rPr>
              <a:t>[Owner 1] Wages and [Owner 2] Wages
</a:t>
            </a:r>
            <a:endParaRPr lang="en-US" sz="760" dirty="0"/>
          </a:p>
          <a:p>
            <a:pPr marL="0" indent="0">
              <a:lnSpc>
                <a:spcPct val="105000"/>
              </a:lnSpc>
              <a:spcAft>
                <a:spcPts val="200"/>
              </a:spcAft>
              <a:buNone/>
            </a:pPr>
            <a:r>
              <a:rPr lang="en-US" sz="760" dirty="0">
                <a:solidFill>
                  <a:srgbClr val="26292C"/>
                </a:solidFill>
                <a:latin typeface="Calibri" pitchFamily="34" charset="0"/>
                <a:ea typeface="Calibri" pitchFamily="34" charset="-122"/>
                <a:cs typeface="Calibri" pitchFamily="34" charset="-120"/>
              </a:rPr>
              <a:t>The company provided W2s for both owners for 2023, 2024 and 2025, and a payroll report supporting the TTM figures (Q26). The addback is gross officer wages. Account 6115 (net paid) plus account 6116 (employee side withholding on those same wages) is $197,756 in FY23, $206,917 in FY24 and $220,718 in FY25. The filed returns report $197,756, $206,920 and $198,929, so FY23 and FY24 agree within $3. In FY25 the return agrees to account 6115 alone and the $21,790 in account 6116 is not reflected. The company stated it was unsure why the return did not tie and noted that only one of the two owners is listed as an officer on the returns (Q26). We used the lower reported figure and excluded the health insurance addback as a conservative measure (Q14). The split of wages between the two owners varies from year to year at the owners’ discretion; the addback is the combined gross officer wages, so the split does not affect SDE.
</a:t>
            </a:r>
            <a:endParaRPr lang="en-US" sz="760" dirty="0"/>
          </a:p>
          <a:p>
            <a:pPr marL="0" indent="0">
              <a:lnSpc>
                <a:spcPct val="105000"/>
              </a:lnSpc>
              <a:spcAft>
                <a:spcPts val="200"/>
              </a:spcAft>
              <a:buNone/>
            </a:pPr>
            <a:r>
              <a:rPr lang="en-US" sz="950" b="1" dirty="0">
                <a:solidFill>
                  <a:srgbClr val="2C4A63"/>
                </a:solidFill>
                <a:latin typeface="Calibri" pitchFamily="34" charset="0"/>
                <a:ea typeface="Calibri" pitchFamily="34" charset="-122"/>
                <a:cs typeface="Calibri" pitchFamily="34" charset="-120"/>
              </a:rPr>
              <a:t>[Owner 1] Taxes and [Owner 2] Taxes
</a:t>
            </a:r>
            <a:endParaRPr lang="en-US" sz="760" dirty="0"/>
          </a:p>
          <a:p>
            <a:pPr marL="0" indent="0">
              <a:lnSpc>
                <a:spcPct val="105000"/>
              </a:lnSpc>
              <a:spcAft>
                <a:spcPts val="200"/>
              </a:spcAft>
              <a:buNone/>
            </a:pPr>
            <a:r>
              <a:rPr lang="en-US" sz="760" dirty="0">
                <a:solidFill>
                  <a:srgbClr val="26292C"/>
                </a:solidFill>
                <a:latin typeface="Calibri" pitchFamily="34" charset="0"/>
                <a:ea typeface="Calibri" pitchFamily="34" charset="-122"/>
                <a:cs typeface="Calibri" pitchFamily="34" charset="-120"/>
              </a:rPr>
              <a:t>Payroll taxes are estimated per Federal IRS obligation, with 6.2% Social Security up until a certain threshold, and Medicare’s obligation of 1.45% of wages (employees only pay the increased Medicare expenses for high salaries)
</a:t>
            </a:r>
            <a:endParaRPr lang="en-US" sz="760" dirty="0"/>
          </a:p>
          <a:p>
            <a:pPr marL="0" indent="0">
              <a:lnSpc>
                <a:spcPct val="105000"/>
              </a:lnSpc>
              <a:spcAft>
                <a:spcPts val="200"/>
              </a:spcAft>
              <a:buNone/>
            </a:pPr>
            <a:r>
              <a:rPr lang="en-US" sz="950" b="1" dirty="0">
                <a:solidFill>
                  <a:srgbClr val="2C4A63"/>
                </a:solidFill>
                <a:latin typeface="Calibri" pitchFamily="34" charset="0"/>
                <a:ea typeface="Calibri" pitchFamily="34" charset="-122"/>
                <a:cs typeface="Calibri" pitchFamily="34" charset="-120"/>
              </a:rPr>
              <a:t>Officer Consulting Expenses
</a:t>
            </a:r>
            <a:endParaRPr lang="en-US" sz="760" dirty="0"/>
          </a:p>
          <a:p>
            <a:pPr marL="0" indent="0">
              <a:lnSpc>
                <a:spcPct val="105000"/>
              </a:lnSpc>
              <a:spcAft>
                <a:spcPts val="200"/>
              </a:spcAft>
              <a:buNone/>
            </a:pPr>
            <a:r>
              <a:rPr lang="en-US" sz="760" dirty="0">
                <a:solidFill>
                  <a:srgbClr val="26292C"/>
                </a:solidFill>
                <a:latin typeface="Calibri" pitchFamily="34" charset="0"/>
                <a:ea typeface="Calibri" pitchFamily="34" charset="-122"/>
                <a:cs typeface="Calibri" pitchFamily="34" charset="-120"/>
              </a:rPr>
              <a:t>See Q27. In addition to W2 wages, the company paid one officer $200,000 per year for consulting services. We agreed the payments to the general ledger and to the Forms 1099-NEC issued to the officer for each year, and the amount is consistent across all periods. Because the payments are compensation to an owner rather than an arm’s length operating cost, the full amount is added back to SDE. Replacing the functions performed under this arrangement is addressed in the officer replacement cost below.
</a:t>
            </a:r>
            <a:endParaRPr lang="en-US" sz="760" dirty="0"/>
          </a:p>
          <a:p>
            <a:pPr marL="0" indent="0">
              <a:lnSpc>
                <a:spcPct val="105000"/>
              </a:lnSpc>
              <a:spcAft>
                <a:spcPts val="200"/>
              </a:spcAft>
              <a:buNone/>
            </a:pPr>
            <a:r>
              <a:rPr lang="en-US" sz="950" b="1" dirty="0">
                <a:solidFill>
                  <a:srgbClr val="2C4A63"/>
                </a:solidFill>
                <a:latin typeface="Calibri" pitchFamily="34" charset="0"/>
                <a:ea typeface="Calibri" pitchFamily="34" charset="-122"/>
                <a:cs typeface="Calibri" pitchFamily="34" charset="-120"/>
              </a:rPr>
              <a:t>401k match for officers
</a:t>
            </a:r>
            <a:endParaRPr lang="en-US" sz="760" dirty="0"/>
          </a:p>
          <a:p>
            <a:pPr marL="0" indent="0">
              <a:lnSpc>
                <a:spcPct val="105000"/>
              </a:lnSpc>
              <a:spcAft>
                <a:spcPts val="200"/>
              </a:spcAft>
              <a:buNone/>
            </a:pPr>
            <a:r>
              <a:rPr lang="en-US" sz="760" dirty="0">
                <a:solidFill>
                  <a:srgbClr val="26292C"/>
                </a:solidFill>
                <a:latin typeface="Calibri" pitchFamily="34" charset="0"/>
                <a:ea typeface="Calibri" pitchFamily="34" charset="-122"/>
                <a:cs typeface="Calibri" pitchFamily="34" charset="-120"/>
              </a:rPr>
              <a:t>See Q25. The company provided their 401k policy, which is showing a 3% match of salaries. We have added this back to account for the amount the company expensed related to the officer’s salary (not explicitly confirmed through another source, but the dollars were small enough that no additional follow up was made). The company’s plan started very late in 2024, so we did not add anything back for 2023 or 2024.
</a:t>
            </a:r>
            <a:endParaRPr lang="en-US" sz="760" dirty="0"/>
          </a:p>
          <a:p>
            <a:pPr marL="0" indent="0">
              <a:lnSpc>
                <a:spcPct val="105000"/>
              </a:lnSpc>
              <a:spcAft>
                <a:spcPts val="200"/>
              </a:spcAft>
              <a:buNone/>
            </a:pPr>
            <a:r>
              <a:rPr lang="en-US" sz="950" b="1" dirty="0">
                <a:solidFill>
                  <a:srgbClr val="2C4A63"/>
                </a:solidFill>
                <a:latin typeface="Calibri" pitchFamily="34" charset="0"/>
                <a:ea typeface="Calibri" pitchFamily="34" charset="-122"/>
                <a:cs typeface="Calibri" pitchFamily="34" charset="-120"/>
              </a:rPr>
              <a:t>Health Insurance
</a:t>
            </a:r>
            <a:endParaRPr lang="en-US" sz="760" dirty="0"/>
          </a:p>
          <a:p>
            <a:pPr marL="0" indent="0">
              <a:lnSpc>
                <a:spcPct val="105000"/>
              </a:lnSpc>
              <a:spcAft>
                <a:spcPts val="200"/>
              </a:spcAft>
              <a:buNone/>
            </a:pPr>
            <a:r>
              <a:rPr lang="en-US" sz="760" dirty="0">
                <a:solidFill>
                  <a:srgbClr val="26292C"/>
                </a:solidFill>
                <a:latin typeface="Calibri" pitchFamily="34" charset="0"/>
                <a:ea typeface="Calibri" pitchFamily="34" charset="-122"/>
                <a:cs typeface="Calibri" pitchFamily="34" charset="-120"/>
              </a:rPr>
              <a:t>See Q14. The company stated the health insurance account relates to health insurance only for the officers, but we were unable to verify the officer salary. We have not included this as an addback, since the officer salary may already include the officer’s health insurance.</a:t>
            </a:r>
            <a:endParaRPr lang="en-US" sz="760" dirty="0"/>
          </a:p>
        </p:txBody>
      </p:sp>
      <p:pic>
        <p:nvPicPr>
          <p:cNvPr id="9"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0" name="Text 6"/>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1" name="Text 7"/>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26</a:t>
            </a:r>
            <a:endParaRPr lang="en-US" sz="950" dirty="0"/>
          </a:p>
        </p:txBody>
      </p:sp>
      <p:sp>
        <p:nvSpPr>
          <p:cNvPr id="12" name="Shape 8"/>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SDE &amp; ADJUSTED EBITDA RECALCULATION</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Recalculated SDE &amp; Adjusted EBITDA (3 of 4)</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graphicFrame>
        <p:nvGraphicFramePr>
          <p:cNvPr id="30" name="Table 0"/>
          <p:cNvGraphicFramePr>
            <a:graphicFrameLocks noGrp="1"/>
          </p:cNvGraphicFramePr>
          <p:nvPr>
            <p:extLst>
              <p:ext uri="{D42A27DB-BD31-4B8C-83A1-F6EECF244321}">
                <p14:modId xmlns:p14="http://schemas.microsoft.com/office/powerpoint/2010/main" val="4224321476"/>
              </p:ext>
            </p:extLst>
          </p:nvPr>
        </p:nvGraphicFramePr>
        <p:xfrm>
          <a:off x="365760" y="1371600"/>
          <a:ext cx="5120640" cy="4608576"/>
        </p:xfrm>
        <a:graphic>
          <a:graphicData uri="http://schemas.openxmlformats.org/drawingml/2006/table">
            <a:tbl>
              <a:tblPr/>
              <a:tblGrid>
                <a:gridCol w="2331720">
                  <a:extLst>
                    <a:ext uri="{9D8B030D-6E8A-4147-A177-3AD203B41FA5}">
                      <a16:colId xmlns:a16="http://schemas.microsoft.com/office/drawing/2014/main" val="20000"/>
                    </a:ext>
                  </a:extLst>
                </a:gridCol>
                <a:gridCol w="694944">
                  <a:extLst>
                    <a:ext uri="{9D8B030D-6E8A-4147-A177-3AD203B41FA5}">
                      <a16:colId xmlns:a16="http://schemas.microsoft.com/office/drawing/2014/main" val="20001"/>
                    </a:ext>
                  </a:extLst>
                </a:gridCol>
                <a:gridCol w="694944">
                  <a:extLst>
                    <a:ext uri="{9D8B030D-6E8A-4147-A177-3AD203B41FA5}">
                      <a16:colId xmlns:a16="http://schemas.microsoft.com/office/drawing/2014/main" val="20002"/>
                    </a:ext>
                  </a:extLst>
                </a:gridCol>
                <a:gridCol w="694944">
                  <a:extLst>
                    <a:ext uri="{9D8B030D-6E8A-4147-A177-3AD203B41FA5}">
                      <a16:colId xmlns:a16="http://schemas.microsoft.com/office/drawing/2014/main" val="20003"/>
                    </a:ext>
                  </a:extLst>
                </a:gridCol>
                <a:gridCol w="704088">
                  <a:extLst>
                    <a:ext uri="{9D8B030D-6E8A-4147-A177-3AD203B41FA5}">
                      <a16:colId xmlns:a16="http://schemas.microsoft.com/office/drawing/2014/main" val="20004"/>
                    </a:ext>
                  </a:extLst>
                </a:gridCol>
              </a:tblGrid>
              <a:tr h="219456">
                <a:tc>
                  <a:txBody>
                    <a:bodyPr/>
                    <a:lstStyle/>
                    <a:p>
                      <a:pPr marL="0" indent="0" algn="l">
                        <a:buNone/>
                      </a:pP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FY23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FY24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FY25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Jul-26 TTM</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Net Income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268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341</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179</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193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Interest expense, net</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Income tax expense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55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173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90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Depreciation and amortization</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42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1] Wages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105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104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196</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72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1] Taxes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6"/>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2] Wages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92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103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222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7"/>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2] Taxes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7</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8"/>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Officer Consulting Expenses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9"/>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401k match for officers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6</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9</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0"/>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Health Insurance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1"/>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Officer Replacement</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2"/>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Other Income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3"/>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Charitable Contributions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4"/>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Vehicle - Lease Expense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7</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5"/>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Seller’s Discretionary Earnings</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744</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785</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773</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809</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6"/>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SDE % of Sales</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34%</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29%</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25%</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28%</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7"/>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Officer replacement cost</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8"/>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Adjusted EBITDA</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619</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660</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648</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684</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9"/>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ADJ EBITDA % of Sales</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28%</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25%</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21%</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23%</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20"/>
                  </a:ext>
                </a:extLst>
              </a:tr>
            </a:tbl>
          </a:graphicData>
        </a:graphic>
      </p:graphicFrame>
      <p:sp>
        <p:nvSpPr>
          <p:cNvPr id="7" name="Shape 4"/>
          <p:cNvSpPr/>
          <p:nvPr/>
        </p:nvSpPr>
        <p:spPr>
          <a:xfrm>
            <a:off x="5623560" y="1371600"/>
            <a:ext cx="0" cy="5029200"/>
          </a:xfrm>
          <a:prstGeom prst="line">
            <a:avLst/>
          </a:prstGeom>
          <a:noFill/>
          <a:ln w="9525">
            <a:solidFill>
              <a:srgbClr val="D6D9DB"/>
            </a:solidFill>
            <a:prstDash val="solid"/>
          </a:ln>
        </p:spPr>
        <p:txBody>
          <a:bodyPr/>
          <a:lstStyle/>
          <a:p>
            <a:endParaRPr lang="en-US"/>
          </a:p>
        </p:txBody>
      </p:sp>
      <p:sp>
        <p:nvSpPr>
          <p:cNvPr id="8" name="Text 5"/>
          <p:cNvSpPr txBox="1"/>
          <p:nvPr/>
        </p:nvSpPr>
        <p:spPr>
          <a:xfrm>
            <a:off x="5897880" y="1298448"/>
            <a:ext cx="5760720" cy="5349240"/>
          </a:xfrm>
          <a:prstGeom prst="rect">
            <a:avLst/>
          </a:prstGeom>
          <a:noFill/>
          <a:ln/>
        </p:spPr>
        <p:txBody>
          <a:bodyPr wrap="square" rtlCol="0" anchor="t"/>
          <a:lstStyle/>
          <a:p>
            <a:pPr marL="0" indent="0">
              <a:lnSpc>
                <a:spcPct val="105000"/>
              </a:lnSpc>
              <a:spcAft>
                <a:spcPts val="200"/>
              </a:spcAft>
              <a:buNone/>
            </a:pPr>
            <a:r>
              <a:rPr lang="en-US" sz="950" b="1" dirty="0">
                <a:solidFill>
                  <a:srgbClr val="2C4A63"/>
                </a:solidFill>
                <a:latin typeface="Calibri" pitchFamily="34" charset="0"/>
                <a:ea typeface="Calibri" pitchFamily="34" charset="-122"/>
                <a:cs typeface="Calibri" pitchFamily="34" charset="-120"/>
              </a:rPr>
              <a:t>Officer Replacement
</a:t>
            </a:r>
            <a:endParaRPr lang="en-US" sz="800" dirty="0"/>
          </a:p>
          <a:p>
            <a:pPr marL="0" indent="0">
              <a:lnSpc>
                <a:spcPct val="105000"/>
              </a:lnSpc>
              <a:spcAft>
                <a:spcPts val="200"/>
              </a:spcAft>
              <a:buNone/>
            </a:pPr>
            <a:r>
              <a:rPr lang="en-US" sz="800" dirty="0">
                <a:solidFill>
                  <a:srgbClr val="26292C"/>
                </a:solidFill>
                <a:latin typeface="Calibri" pitchFamily="34" charset="0"/>
                <a:ea typeface="Calibri" pitchFamily="34" charset="-122"/>
                <a:cs typeface="Calibri" pitchFamily="34" charset="-120"/>
              </a:rPr>
              <a:t>See Q26. The company stated that [Owner 2] works around 15 hours a week and [Owner 1] works 20-30. Since the combination of these two roles is less than one full time role, no additional adjustment was made for officer replacement in arriving at SDE. The officer replacement cost is calculated below in the Adjusted EBITDA calculation.
</a:t>
            </a:r>
            <a:endParaRPr lang="en-US" sz="800" dirty="0"/>
          </a:p>
          <a:p>
            <a:pPr marL="0" indent="0">
              <a:lnSpc>
                <a:spcPct val="105000"/>
              </a:lnSpc>
              <a:spcAft>
                <a:spcPts val="200"/>
              </a:spcAft>
              <a:buNone/>
            </a:pPr>
            <a:r>
              <a:rPr lang="en-US" sz="950" b="1" dirty="0">
                <a:solidFill>
                  <a:srgbClr val="2C4A63"/>
                </a:solidFill>
                <a:latin typeface="Calibri" pitchFamily="34" charset="0"/>
                <a:ea typeface="Calibri" pitchFamily="34" charset="-122"/>
                <a:cs typeface="Calibri" pitchFamily="34" charset="-120"/>
              </a:rPr>
              <a:t>Other Income
</a:t>
            </a:r>
            <a:endParaRPr lang="en-US" sz="800" dirty="0"/>
          </a:p>
          <a:p>
            <a:pPr marL="0" indent="0">
              <a:lnSpc>
                <a:spcPct val="105000"/>
              </a:lnSpc>
              <a:spcAft>
                <a:spcPts val="200"/>
              </a:spcAft>
              <a:buNone/>
            </a:pPr>
            <a:r>
              <a:rPr lang="en-US" sz="800" dirty="0">
                <a:solidFill>
                  <a:srgbClr val="26292C"/>
                </a:solidFill>
                <a:latin typeface="Calibri" pitchFamily="34" charset="0"/>
                <a:ea typeface="Calibri" pitchFamily="34" charset="-122"/>
                <a:cs typeface="Calibri" pitchFamily="34" charset="-120"/>
              </a:rPr>
              <a:t>See Q21. Other income is a finder’s fee for finding the operator of a new franchisor location. This is not something the client can reasonably assume they will receive in the future and should be viewed as a one time event. As such, we are adding this income back.
</a:t>
            </a:r>
            <a:endParaRPr lang="en-US" sz="800" dirty="0"/>
          </a:p>
          <a:p>
            <a:pPr marL="0" indent="0">
              <a:lnSpc>
                <a:spcPct val="105000"/>
              </a:lnSpc>
              <a:spcAft>
                <a:spcPts val="200"/>
              </a:spcAft>
              <a:buNone/>
            </a:pPr>
            <a:r>
              <a:rPr lang="en-US" sz="950" b="1" dirty="0">
                <a:solidFill>
                  <a:srgbClr val="2C4A63"/>
                </a:solidFill>
                <a:latin typeface="Calibri" pitchFamily="34" charset="0"/>
                <a:ea typeface="Calibri" pitchFamily="34" charset="-122"/>
                <a:cs typeface="Calibri" pitchFamily="34" charset="-120"/>
              </a:rPr>
              <a:t>Charitable Contributions
</a:t>
            </a:r>
            <a:endParaRPr lang="en-US" sz="800" dirty="0"/>
          </a:p>
          <a:p>
            <a:pPr marL="0" indent="0">
              <a:lnSpc>
                <a:spcPct val="105000"/>
              </a:lnSpc>
              <a:spcAft>
                <a:spcPts val="200"/>
              </a:spcAft>
              <a:buNone/>
            </a:pPr>
            <a:r>
              <a:rPr lang="en-US" sz="800" dirty="0">
                <a:solidFill>
                  <a:srgbClr val="26292C"/>
                </a:solidFill>
                <a:latin typeface="Calibri" pitchFamily="34" charset="0"/>
                <a:ea typeface="Calibri" pitchFamily="34" charset="-122"/>
                <a:cs typeface="Calibri" pitchFamily="34" charset="-120"/>
              </a:rPr>
              <a:t>Amounts posted to this account appear to be related to personal and charitable items, like country club and charity tournament expenses. Immaterial and no further follow up was required.
</a:t>
            </a:r>
            <a:endParaRPr lang="en-US" sz="800" dirty="0"/>
          </a:p>
          <a:p>
            <a:pPr marL="0" indent="0">
              <a:lnSpc>
                <a:spcPct val="105000"/>
              </a:lnSpc>
              <a:spcAft>
                <a:spcPts val="200"/>
              </a:spcAft>
              <a:buNone/>
            </a:pPr>
            <a:r>
              <a:rPr lang="en-US" sz="950" b="1" dirty="0">
                <a:solidFill>
                  <a:srgbClr val="2C4A63"/>
                </a:solidFill>
                <a:latin typeface="Calibri" pitchFamily="34" charset="0"/>
                <a:ea typeface="Calibri" pitchFamily="34" charset="-122"/>
                <a:cs typeface="Calibri" pitchFamily="34" charset="-120"/>
              </a:rPr>
              <a:t>Vehicle - Lease Expense
</a:t>
            </a:r>
            <a:endParaRPr lang="en-US" sz="800" dirty="0"/>
          </a:p>
          <a:p>
            <a:pPr marL="0" indent="0">
              <a:lnSpc>
                <a:spcPct val="105000"/>
              </a:lnSpc>
              <a:spcAft>
                <a:spcPts val="200"/>
              </a:spcAft>
              <a:buNone/>
            </a:pPr>
            <a:r>
              <a:rPr lang="en-US" sz="800" dirty="0">
                <a:solidFill>
                  <a:srgbClr val="26292C"/>
                </a:solidFill>
                <a:latin typeface="Calibri" pitchFamily="34" charset="0"/>
                <a:ea typeface="Calibri" pitchFamily="34" charset="-122"/>
                <a:cs typeface="Calibri" pitchFamily="34" charset="-120"/>
              </a:rPr>
              <a:t>See Q17. This amount relates to the owner’s wife’s vehicle that is not included in the acquisition or needed for the company. As a result we have added it back.
</a:t>
            </a:r>
            <a:endParaRPr lang="en-US" sz="800" dirty="0"/>
          </a:p>
          <a:p>
            <a:pPr marL="0" indent="0">
              <a:lnSpc>
                <a:spcPct val="105000"/>
              </a:lnSpc>
              <a:spcAft>
                <a:spcPts val="200"/>
              </a:spcAft>
              <a:buNone/>
            </a:pPr>
            <a:r>
              <a:rPr lang="en-US" sz="950" b="1" dirty="0">
                <a:solidFill>
                  <a:srgbClr val="2C4A63"/>
                </a:solidFill>
                <a:latin typeface="Calibri" pitchFamily="34" charset="0"/>
                <a:ea typeface="Calibri" pitchFamily="34" charset="-122"/>
                <a:cs typeface="Calibri" pitchFamily="34" charset="-120"/>
              </a:rPr>
              <a:t>Officer replacement cost (SDE to Adjusted EBITDA)
</a:t>
            </a:r>
            <a:endParaRPr lang="en-US" sz="800" dirty="0"/>
          </a:p>
          <a:p>
            <a:pPr marL="0" indent="0">
              <a:lnSpc>
                <a:spcPct val="105000"/>
              </a:lnSpc>
              <a:spcAft>
                <a:spcPts val="200"/>
              </a:spcAft>
              <a:buNone/>
            </a:pPr>
            <a:r>
              <a:rPr lang="en-US" sz="800" dirty="0">
                <a:solidFill>
                  <a:srgbClr val="26292C"/>
                </a:solidFill>
                <a:latin typeface="Calibri" pitchFamily="34" charset="0"/>
                <a:ea typeface="Calibri" pitchFamily="34" charset="-122"/>
                <a:cs typeface="Calibri" pitchFamily="34" charset="-120"/>
              </a:rPr>
              <a:t>See Q12/Q26. The $125,000 estimate reflects the cost to replace the combined sales, contract negotiation, and production oversight currently performed by the two owners (Q26: [Owner 2] works approximately 15 hours a week, [Owner 1] 20-30), functions that together fall short of two full time roles but are core to running the business and would need to be replaced post-close. The estimate covers all functions currently performed by the owners, whether compensated through W2 wages or the officer consulting arrangement described on the prior slide. We benchmarked this using NAICS compensation data for a general manager/sales oversight role rather than relying on the company’s existing payroll, since a buyer would need to hire outside capacity to cover these functions. For reference, the company’s own project manager hires have run in the $80K range (Q12), and this estimate reflects a broader role spanning sales and oversight in addition to production management.
</a:t>
            </a:r>
            <a:endParaRPr lang="en-US" sz="800" dirty="0"/>
          </a:p>
        </p:txBody>
      </p:sp>
      <p:pic>
        <p:nvPicPr>
          <p:cNvPr id="9"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0" name="Text 6"/>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1" name="Text 7"/>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27</a:t>
            </a:r>
            <a:endParaRPr lang="en-US" sz="950" dirty="0"/>
          </a:p>
        </p:txBody>
      </p:sp>
      <p:sp>
        <p:nvSpPr>
          <p:cNvPr id="12" name="Shape 8"/>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SDE &amp; ADJUSTED EBITDA RECALCULATION</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Recalculated SDE &amp; Adjusted EBITDA (4 of 4)</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graphicFrame>
        <p:nvGraphicFramePr>
          <p:cNvPr id="31" name="Table 0"/>
          <p:cNvGraphicFramePr>
            <a:graphicFrameLocks noGrp="1"/>
          </p:cNvGraphicFramePr>
          <p:nvPr>
            <p:extLst>
              <p:ext uri="{D42A27DB-BD31-4B8C-83A1-F6EECF244321}">
                <p14:modId xmlns:p14="http://schemas.microsoft.com/office/powerpoint/2010/main" val="939827471"/>
              </p:ext>
            </p:extLst>
          </p:nvPr>
        </p:nvGraphicFramePr>
        <p:xfrm>
          <a:off x="365760" y="1371600"/>
          <a:ext cx="5120640" cy="4608576"/>
        </p:xfrm>
        <a:graphic>
          <a:graphicData uri="http://schemas.openxmlformats.org/drawingml/2006/table">
            <a:tbl>
              <a:tblPr/>
              <a:tblGrid>
                <a:gridCol w="2331720">
                  <a:extLst>
                    <a:ext uri="{9D8B030D-6E8A-4147-A177-3AD203B41FA5}">
                      <a16:colId xmlns:a16="http://schemas.microsoft.com/office/drawing/2014/main" val="20000"/>
                    </a:ext>
                  </a:extLst>
                </a:gridCol>
                <a:gridCol w="694944">
                  <a:extLst>
                    <a:ext uri="{9D8B030D-6E8A-4147-A177-3AD203B41FA5}">
                      <a16:colId xmlns:a16="http://schemas.microsoft.com/office/drawing/2014/main" val="20001"/>
                    </a:ext>
                  </a:extLst>
                </a:gridCol>
                <a:gridCol w="694944">
                  <a:extLst>
                    <a:ext uri="{9D8B030D-6E8A-4147-A177-3AD203B41FA5}">
                      <a16:colId xmlns:a16="http://schemas.microsoft.com/office/drawing/2014/main" val="20002"/>
                    </a:ext>
                  </a:extLst>
                </a:gridCol>
                <a:gridCol w="694944">
                  <a:extLst>
                    <a:ext uri="{9D8B030D-6E8A-4147-A177-3AD203B41FA5}">
                      <a16:colId xmlns:a16="http://schemas.microsoft.com/office/drawing/2014/main" val="20003"/>
                    </a:ext>
                  </a:extLst>
                </a:gridCol>
                <a:gridCol w="704088">
                  <a:extLst>
                    <a:ext uri="{9D8B030D-6E8A-4147-A177-3AD203B41FA5}">
                      <a16:colId xmlns:a16="http://schemas.microsoft.com/office/drawing/2014/main" val="20004"/>
                    </a:ext>
                  </a:extLst>
                </a:gridCol>
              </a:tblGrid>
              <a:tr h="219456">
                <a:tc>
                  <a:txBody>
                    <a:bodyPr/>
                    <a:lstStyle/>
                    <a:p>
                      <a:pPr marL="0" indent="0" algn="l">
                        <a:buNone/>
                      </a:pP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FY23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FY24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FY25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00" b="1" dirty="0">
                          <a:solidFill>
                            <a:srgbClr val="FFFFFF"/>
                          </a:solidFill>
                          <a:latin typeface="Calibri" pitchFamily="34" charset="0"/>
                          <a:ea typeface="Calibri" pitchFamily="34" charset="-122"/>
                          <a:cs typeface="Calibri" pitchFamily="34" charset="-120"/>
                        </a:rPr>
                        <a:t>Jul-26 TTM</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Net Income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268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341</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179</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193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Interest expense, net</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Income tax expense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55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173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90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Depreciation and amortization</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42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1] Wages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105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104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196</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72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1] Taxes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6"/>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2] Wages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92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103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222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7"/>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[Owner 2] Taxes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7</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8</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8"/>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Officer Consulting Expenses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9"/>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401k match for officers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6</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9</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0"/>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Health Insurance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1"/>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Officer Replacement</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2"/>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Other Income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3"/>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Charitable Contributions</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3</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2</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4</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4"/>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Vehicle - Lease Expense</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7</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0</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5"/>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Seller’s Discretionary Earnings</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744</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785</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773</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809</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6"/>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SDE % of Sales</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34%</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29%</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25%</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28%</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7"/>
                  </a:ext>
                </a:extLst>
              </a:tr>
              <a:tr h="219456">
                <a:tc>
                  <a:txBody>
                    <a:bodyPr/>
                    <a:lstStyle/>
                    <a:p>
                      <a:pPr marL="0" indent="0" algn="l">
                        <a:buNone/>
                      </a:pPr>
                      <a:r>
                        <a:rPr lang="en-US" sz="800" dirty="0">
                          <a:solidFill>
                            <a:srgbClr val="26292C"/>
                          </a:solidFill>
                          <a:latin typeface="Calibri" pitchFamily="34" charset="0"/>
                          <a:ea typeface="Calibri" pitchFamily="34" charset="-122"/>
                          <a:cs typeface="Calibri" pitchFamily="34" charset="-120"/>
                        </a:rPr>
                        <a:t>Officer replacement cost</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00" dirty="0">
                          <a:solidFill>
                            <a:srgbClr val="26292C"/>
                          </a:solidFill>
                          <a:latin typeface="Calibri" pitchFamily="34" charset="0"/>
                          <a:ea typeface="Calibri" pitchFamily="34" charset="-122"/>
                          <a:cs typeface="Calibri" pitchFamily="34" charset="-120"/>
                        </a:rPr>
                        <a:t>(125)</a:t>
                      </a:r>
                      <a:endParaRPr lang="en-US" sz="80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18"/>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Adjusted EBITDA</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619</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660</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648</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684</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19"/>
                  </a:ext>
                </a:extLst>
              </a:tr>
              <a:tr h="219456">
                <a:tc>
                  <a:txBody>
                    <a:bodyPr/>
                    <a:lstStyle/>
                    <a:p>
                      <a:pPr marL="0" indent="0" algn="l">
                        <a:buNone/>
                      </a:pPr>
                      <a:r>
                        <a:rPr lang="en-US" sz="850" b="1" dirty="0">
                          <a:solidFill>
                            <a:srgbClr val="23272B"/>
                          </a:solidFill>
                          <a:latin typeface="Calibri" pitchFamily="34" charset="0"/>
                          <a:ea typeface="Calibri" pitchFamily="34" charset="-122"/>
                          <a:cs typeface="Calibri" pitchFamily="34" charset="-120"/>
                        </a:rPr>
                        <a:t>ADJ EBITDA % of Sales</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28%</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25%</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21%</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50" b="1" dirty="0">
                          <a:solidFill>
                            <a:srgbClr val="23272B"/>
                          </a:solidFill>
                          <a:latin typeface="Calibri" pitchFamily="34" charset="0"/>
                          <a:ea typeface="Calibri" pitchFamily="34" charset="-122"/>
                          <a:cs typeface="Calibri" pitchFamily="34" charset="-120"/>
                        </a:rPr>
                        <a:t>23%</a:t>
                      </a:r>
                      <a:endParaRPr lang="en-US" sz="85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20"/>
                  </a:ext>
                </a:extLst>
              </a:tr>
            </a:tbl>
          </a:graphicData>
        </a:graphic>
      </p:graphicFrame>
      <p:sp>
        <p:nvSpPr>
          <p:cNvPr id="7" name="Shape 4"/>
          <p:cNvSpPr/>
          <p:nvPr/>
        </p:nvSpPr>
        <p:spPr>
          <a:xfrm>
            <a:off x="5623560" y="1371600"/>
            <a:ext cx="0" cy="5029200"/>
          </a:xfrm>
          <a:prstGeom prst="line">
            <a:avLst/>
          </a:prstGeom>
          <a:noFill/>
          <a:ln w="9525">
            <a:solidFill>
              <a:srgbClr val="D6D9DB"/>
            </a:solidFill>
            <a:prstDash val="solid"/>
          </a:ln>
        </p:spPr>
        <p:txBody>
          <a:bodyPr/>
          <a:lstStyle/>
          <a:p>
            <a:endParaRPr lang="en-US"/>
          </a:p>
        </p:txBody>
      </p:sp>
      <p:sp>
        <p:nvSpPr>
          <p:cNvPr id="8" name="Text 5"/>
          <p:cNvSpPr txBox="1"/>
          <p:nvPr/>
        </p:nvSpPr>
        <p:spPr>
          <a:xfrm>
            <a:off x="5897880" y="1298448"/>
            <a:ext cx="5760720" cy="5349240"/>
          </a:xfrm>
          <a:prstGeom prst="rect">
            <a:avLst/>
          </a:prstGeom>
          <a:noFill/>
          <a:ln/>
        </p:spPr>
        <p:txBody>
          <a:bodyPr wrap="square" rtlCol="0" anchor="t"/>
          <a:lstStyle/>
          <a:p>
            <a:pPr marL="0" indent="0">
              <a:lnSpc>
                <a:spcPct val="105000"/>
              </a:lnSpc>
              <a:spcAft>
                <a:spcPts val="200"/>
              </a:spcAft>
              <a:buNone/>
            </a:pPr>
            <a:r>
              <a:rPr lang="en-US" sz="1010" b="1" dirty="0">
                <a:solidFill>
                  <a:srgbClr val="2C4A63"/>
                </a:solidFill>
                <a:latin typeface="Calibri" pitchFamily="34" charset="0"/>
                <a:ea typeface="Calibri" pitchFamily="34" charset="-122"/>
                <a:cs typeface="Calibri" pitchFamily="34" charset="-120"/>
              </a:rPr>
              <a:t>The Story of SDE &amp; Adjusted EBITDA
</a:t>
            </a:r>
            <a:endParaRPr lang="en-US" sz="860" dirty="0"/>
          </a:p>
          <a:p>
            <a:pPr marL="0" indent="0">
              <a:lnSpc>
                <a:spcPct val="105000"/>
              </a:lnSpc>
              <a:spcAft>
                <a:spcPts val="200"/>
              </a:spcAft>
              <a:buNone/>
            </a:pPr>
            <a:r>
              <a:rPr lang="en-US" sz="860" dirty="0">
                <a:solidFill>
                  <a:srgbClr val="26292C"/>
                </a:solidFill>
                <a:latin typeface="Calibri" pitchFamily="34" charset="0"/>
                <a:ea typeface="Calibri" pitchFamily="34" charset="-122"/>
                <a:cs typeface="Calibri" pitchFamily="34" charset="-120"/>
              </a:rPr>
              <a:t>Revenue was $2.18M in FY23, $2.69M in FY24 and $3.09M in FY25, increases of $515K (23.7%) and $395K (14.7%). FY25 included two project engagements of $493K and $381K, a combined 28% of that year’s revenue (Q1). The company stated that it typically lands one large contract per year on top of a base of smaller jobs, and attributed year over year swings in construction revenue to the timing of job completions rather than a seasonal pattern (Q10).</a:t>
            </a:r>
            <a:endParaRPr lang="en-US" sz="860" dirty="0"/>
          </a:p>
          <a:p>
            <a:pPr marL="0" indent="0">
              <a:lnSpc>
                <a:spcPct val="105000"/>
              </a:lnSpc>
              <a:spcAft>
                <a:spcPts val="200"/>
              </a:spcAft>
              <a:buNone/>
            </a:pPr>
            <a:endParaRPr lang="en-US" sz="860" dirty="0"/>
          </a:p>
          <a:p>
            <a:pPr marL="0" indent="0">
              <a:lnSpc>
                <a:spcPct val="105000"/>
              </a:lnSpc>
              <a:spcAft>
                <a:spcPts val="200"/>
              </a:spcAft>
              <a:buNone/>
            </a:pPr>
            <a:r>
              <a:rPr lang="en-US" sz="860" dirty="0">
                <a:solidFill>
                  <a:srgbClr val="26292C"/>
                </a:solidFill>
                <a:latin typeface="Calibri" pitchFamily="34" charset="0"/>
                <a:ea typeface="Calibri" pitchFamily="34" charset="-122"/>
                <a:cs typeface="Calibri" pitchFamily="34" charset="-120"/>
              </a:rPr>
              <a:t>The Jul-26 TTM period is $2.93M. Total revenue for the year to date through July 2026 ran $156K, or 12.6%, behind the same period in the prior year, on a 17.2% decline in construction revenue completions. The company again pointed to completion timing and did not identify a volume, pricing or customer driven cause (Q10).</a:t>
            </a:r>
            <a:endParaRPr lang="en-US" sz="860" dirty="0"/>
          </a:p>
          <a:p>
            <a:pPr marL="0" indent="0">
              <a:lnSpc>
                <a:spcPct val="105000"/>
              </a:lnSpc>
              <a:spcAft>
                <a:spcPts val="200"/>
              </a:spcAft>
              <a:buNone/>
            </a:pPr>
            <a:endParaRPr lang="en-US" sz="860" dirty="0"/>
          </a:p>
          <a:p>
            <a:pPr marL="0" indent="0">
              <a:lnSpc>
                <a:spcPct val="105000"/>
              </a:lnSpc>
              <a:spcAft>
                <a:spcPts val="200"/>
              </a:spcAft>
              <a:buNone/>
            </a:pPr>
            <a:r>
              <a:rPr lang="en-US" sz="860" dirty="0">
                <a:solidFill>
                  <a:srgbClr val="26292C"/>
                </a:solidFill>
                <a:latin typeface="Calibri" pitchFamily="34" charset="0"/>
                <a:ea typeface="Calibri" pitchFamily="34" charset="-122"/>
                <a:cs typeface="Calibri" pitchFamily="34" charset="-120"/>
              </a:rPr>
              <a:t>SDE was $744K, $785K, $773K and $809K across the four periods, at 34%, 29%, 25% and 28% of revenue. After the $125K officer replacement cost, Adjusted EBITDA was $619K, $660K, $648K and $684K, at 28%, 25%, 21% and 23% of revenue.</a:t>
            </a:r>
            <a:endParaRPr lang="en-US" sz="860" dirty="0"/>
          </a:p>
          <a:p>
            <a:pPr marL="0" indent="0">
              <a:lnSpc>
                <a:spcPct val="105000"/>
              </a:lnSpc>
              <a:spcAft>
                <a:spcPts val="200"/>
              </a:spcAft>
              <a:buNone/>
            </a:pPr>
            <a:endParaRPr lang="en-US" sz="860" dirty="0"/>
          </a:p>
          <a:p>
            <a:pPr marL="0" indent="0">
              <a:lnSpc>
                <a:spcPct val="105000"/>
              </a:lnSpc>
              <a:spcAft>
                <a:spcPts val="200"/>
              </a:spcAft>
              <a:buNone/>
            </a:pPr>
            <a:r>
              <a:rPr lang="en-US" sz="860" dirty="0">
                <a:solidFill>
                  <a:srgbClr val="26292C"/>
                </a:solidFill>
                <a:latin typeface="Calibri" pitchFamily="34" charset="0"/>
                <a:ea typeface="Calibri" pitchFamily="34" charset="-122"/>
                <a:cs typeface="Calibri" pitchFamily="34" charset="-120"/>
              </a:rPr>
              <a:t>Cost of goods sold rose from 61.5% of revenue in FY23 to 64.3% in FY25, with subcontractors moving from 29.7% to 30.2% and materials from 23.6% to 24.7%. In the TTM period cost of goods sold was 62.3% of revenue, with subcontractor cost down 30.8% year over year in the most recent year to date period. The company stated the margin decrease over the review period relates to hiring additional overhead staff (Q12).</a:t>
            </a:r>
            <a:endParaRPr lang="en-US" sz="860" dirty="0"/>
          </a:p>
        </p:txBody>
      </p:sp>
      <p:pic>
        <p:nvPicPr>
          <p:cNvPr id="9"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0" name="Text 6"/>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1" name="Text 7"/>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28</a:t>
            </a:r>
            <a:endParaRPr lang="en-US" sz="950" dirty="0"/>
          </a:p>
        </p:txBody>
      </p:sp>
      <p:sp>
        <p:nvSpPr>
          <p:cNvPr id="12" name="Shape 8"/>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SDE &amp; ADJUSTED EBITDA RECALCULATION</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CIM Reconciliation (1 of 3)</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Amounts presented in USD thousands, unless otherwise noted.</a:t>
            </a:r>
            <a:endParaRPr lang="en-US" sz="800" dirty="0"/>
          </a:p>
        </p:txBody>
      </p:sp>
      <p:sp>
        <p:nvSpPr>
          <p:cNvPr id="6" name="Shape 4"/>
          <p:cNvSpPr/>
          <p:nvPr/>
        </p:nvSpPr>
        <p:spPr>
          <a:xfrm>
            <a:off x="365760" y="1298448"/>
            <a:ext cx="10881360" cy="731520"/>
          </a:xfrm>
          <a:prstGeom prst="rect">
            <a:avLst/>
          </a:prstGeom>
          <a:solidFill>
            <a:srgbClr val="F7F6F4"/>
          </a:solidFill>
          <a:ln/>
        </p:spPr>
        <p:txBody>
          <a:bodyPr/>
          <a:lstStyle/>
          <a:p>
            <a:endParaRPr lang="en-US"/>
          </a:p>
        </p:txBody>
      </p:sp>
      <p:sp>
        <p:nvSpPr>
          <p:cNvPr id="7" name="Text 5"/>
          <p:cNvSpPr txBox="1"/>
          <p:nvPr/>
        </p:nvSpPr>
        <p:spPr>
          <a:xfrm>
            <a:off x="502920" y="1389888"/>
            <a:ext cx="10607040" cy="548640"/>
          </a:xfrm>
          <a:prstGeom prst="rect">
            <a:avLst/>
          </a:prstGeom>
          <a:noFill/>
          <a:ln/>
        </p:spPr>
        <p:txBody>
          <a:bodyPr wrap="square" rtlCol="0" anchor="t"/>
          <a:lstStyle/>
          <a:p>
            <a:pPr marL="0" indent="0">
              <a:lnSpc>
                <a:spcPct val="120000"/>
              </a:lnSpc>
              <a:buNone/>
            </a:pPr>
            <a:r>
              <a:rPr lang="en-US" sz="1000" dirty="0">
                <a:solidFill>
                  <a:srgbClr val="26292C"/>
                </a:solidFill>
                <a:latin typeface="Calibri" pitchFamily="34" charset="0"/>
                <a:ea typeface="Calibri" pitchFamily="34" charset="-122"/>
                <a:cs typeface="Calibri" pitchFamily="34" charset="-120"/>
              </a:rPr>
              <a:t>Recalculated SDE was $8,231 below the CIM, or 1.1%. Net income per the books was $102,948 higher than the CIM’s, and the addbacks were $111,179 lower, principally because the CIM expensed $140,568 of depreciation and amortization that the books did not record.</a:t>
            </a:r>
            <a:endParaRPr lang="en-US" sz="1000" dirty="0"/>
          </a:p>
        </p:txBody>
      </p:sp>
      <p:sp>
        <p:nvSpPr>
          <p:cNvPr id="8" name="Text 6"/>
          <p:cNvSpPr txBox="1"/>
          <p:nvPr/>
        </p:nvSpPr>
        <p:spPr>
          <a:xfrm>
            <a:off x="365760" y="2194560"/>
            <a:ext cx="10881360" cy="182880"/>
          </a:xfrm>
          <a:prstGeom prst="rect">
            <a:avLst/>
          </a:prstGeom>
          <a:noFill/>
          <a:ln/>
        </p:spPr>
        <p:txBody>
          <a:bodyPr wrap="square" rtlCol="0" anchor="ctr"/>
          <a:lstStyle/>
          <a:p>
            <a:pPr marL="0" indent="0">
              <a:buNone/>
            </a:pPr>
            <a:r>
              <a:rPr lang="en-US" sz="1150" b="1" dirty="0">
                <a:solidFill>
                  <a:srgbClr val="2C4A63"/>
                </a:solidFill>
                <a:latin typeface="Calibri" pitchFamily="34" charset="0"/>
                <a:ea typeface="Calibri" pitchFamily="34" charset="-122"/>
                <a:cs typeface="Calibri" pitchFamily="34" charset="-120"/>
              </a:rPr>
              <a:t>FY23</a:t>
            </a:r>
            <a:endParaRPr lang="en-US" sz="115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365760" y="2414016"/>
          <a:ext cx="10881359" cy="1152144"/>
        </p:xfrm>
        <a:graphic>
          <a:graphicData uri="http://schemas.openxmlformats.org/drawingml/2006/table">
            <a:tbl>
              <a:tblPr/>
              <a:tblGrid>
                <a:gridCol w="4570171">
                  <a:extLst>
                    <a:ext uri="{9D8B030D-6E8A-4147-A177-3AD203B41FA5}">
                      <a16:colId xmlns:a16="http://schemas.microsoft.com/office/drawing/2014/main" val="20000"/>
                    </a:ext>
                  </a:extLst>
                </a:gridCol>
                <a:gridCol w="2067458">
                  <a:extLst>
                    <a:ext uri="{9D8B030D-6E8A-4147-A177-3AD203B41FA5}">
                      <a16:colId xmlns:a16="http://schemas.microsoft.com/office/drawing/2014/main" val="20001"/>
                    </a:ext>
                  </a:extLst>
                </a:gridCol>
                <a:gridCol w="2067458">
                  <a:extLst>
                    <a:ext uri="{9D8B030D-6E8A-4147-A177-3AD203B41FA5}">
                      <a16:colId xmlns:a16="http://schemas.microsoft.com/office/drawing/2014/main" val="20002"/>
                    </a:ext>
                  </a:extLst>
                </a:gridCol>
                <a:gridCol w="2176272">
                  <a:extLst>
                    <a:ext uri="{9D8B030D-6E8A-4147-A177-3AD203B41FA5}">
                      <a16:colId xmlns:a16="http://schemas.microsoft.com/office/drawing/2014/main" val="20003"/>
                    </a:ext>
                  </a:extLst>
                </a:gridCol>
              </a:tblGrid>
              <a:tr h="192024">
                <a:tc>
                  <a:txBody>
                    <a:bodyPr/>
                    <a:lstStyle/>
                    <a:p>
                      <a:pPr marL="0" indent="0" algn="l">
                        <a:buNone/>
                      </a:pP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80" b="1" dirty="0">
                          <a:solidFill>
                            <a:srgbClr val="FFFFFF"/>
                          </a:solidFill>
                          <a:latin typeface="Calibri" pitchFamily="34" charset="0"/>
                          <a:ea typeface="Calibri" pitchFamily="34" charset="-122"/>
                          <a:cs typeface="Calibri" pitchFamily="34" charset="-120"/>
                        </a:rPr>
                        <a:t>P&amp;L</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80" b="1" dirty="0">
                          <a:solidFill>
                            <a:srgbClr val="FFFFFF"/>
                          </a:solidFill>
                          <a:latin typeface="Calibri" pitchFamily="34" charset="0"/>
                          <a:ea typeface="Calibri" pitchFamily="34" charset="-122"/>
                          <a:cs typeface="Calibri" pitchFamily="34" charset="-120"/>
                        </a:rPr>
                        <a:t>CIM</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80" b="1" dirty="0">
                          <a:solidFill>
                            <a:srgbClr val="FFFFFF"/>
                          </a:solidFill>
                          <a:latin typeface="Calibri" pitchFamily="34" charset="0"/>
                          <a:ea typeface="Calibri" pitchFamily="34" charset="-122"/>
                          <a:cs typeface="Calibri" pitchFamily="34" charset="-120"/>
                        </a:rPr>
                        <a:t>Variance</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192024">
                <a:tc>
                  <a:txBody>
                    <a:bodyPr/>
                    <a:lstStyle/>
                    <a:p>
                      <a:pPr marL="0" indent="0" algn="l">
                        <a:buNone/>
                      </a:pPr>
                      <a:r>
                        <a:rPr lang="en-US" sz="880" dirty="0">
                          <a:solidFill>
                            <a:srgbClr val="26292C"/>
                          </a:solidFill>
                          <a:latin typeface="Calibri" pitchFamily="34" charset="0"/>
                          <a:ea typeface="Calibri" pitchFamily="34" charset="-122"/>
                          <a:cs typeface="Calibri" pitchFamily="34" charset="-120"/>
                        </a:rPr>
                        <a:t>Revenue</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2,176</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2,176</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0</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192024">
                <a:tc>
                  <a:txBody>
                    <a:bodyPr/>
                    <a:lstStyle/>
                    <a:p>
                      <a:pPr marL="0" indent="0" algn="l">
                        <a:buNone/>
                      </a:pPr>
                      <a:r>
                        <a:rPr lang="en-US" sz="880" dirty="0">
                          <a:solidFill>
                            <a:srgbClr val="26292C"/>
                          </a:solidFill>
                          <a:latin typeface="Calibri" pitchFamily="34" charset="0"/>
                          <a:ea typeface="Calibri" pitchFamily="34" charset="-122"/>
                          <a:cs typeface="Calibri" pitchFamily="34" charset="-120"/>
                        </a:rPr>
                        <a:t>Cost of goods sold</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1,338</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1,344</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(6)</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192024">
                <a:tc>
                  <a:txBody>
                    <a:bodyPr/>
                    <a:lstStyle/>
                    <a:p>
                      <a:pPr marL="0" indent="0" algn="l">
                        <a:buNone/>
                      </a:pPr>
                      <a:r>
                        <a:rPr lang="en-US" sz="880" dirty="0">
                          <a:solidFill>
                            <a:srgbClr val="26292C"/>
                          </a:solidFill>
                          <a:latin typeface="Calibri" pitchFamily="34" charset="0"/>
                          <a:ea typeface="Calibri" pitchFamily="34" charset="-122"/>
                          <a:cs typeface="Calibri" pitchFamily="34" charset="-120"/>
                        </a:rPr>
                        <a:t>Gross profit</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839</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833</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6</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192024">
                <a:tc>
                  <a:txBody>
                    <a:bodyPr/>
                    <a:lstStyle/>
                    <a:p>
                      <a:pPr marL="0" indent="0" algn="l">
                        <a:buNone/>
                      </a:pPr>
                      <a:r>
                        <a:rPr lang="en-US" sz="880" dirty="0">
                          <a:solidFill>
                            <a:srgbClr val="26292C"/>
                          </a:solidFill>
                          <a:latin typeface="Calibri" pitchFamily="34" charset="0"/>
                          <a:ea typeface="Calibri" pitchFamily="34" charset="-122"/>
                          <a:cs typeface="Calibri" pitchFamily="34" charset="-120"/>
                        </a:rPr>
                        <a:t>All other expenses</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420</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329</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91</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192024">
                <a:tc>
                  <a:txBody>
                    <a:bodyPr/>
                    <a:lstStyle/>
                    <a:p>
                      <a:pPr marL="0" indent="0" algn="l">
                        <a:buNone/>
                      </a:pPr>
                      <a:r>
                        <a:rPr lang="en-US" sz="920" b="1" dirty="0">
                          <a:solidFill>
                            <a:srgbClr val="23272B"/>
                          </a:solidFill>
                          <a:latin typeface="Calibri" pitchFamily="34" charset="0"/>
                          <a:ea typeface="Calibri" pitchFamily="34" charset="-122"/>
                          <a:cs typeface="Calibri" pitchFamily="34" charset="-120"/>
                        </a:rPr>
                        <a:t>Net income</a:t>
                      </a:r>
                      <a:endParaRPr lang="en-US" sz="9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920" b="1" dirty="0">
                          <a:solidFill>
                            <a:srgbClr val="23272B"/>
                          </a:solidFill>
                          <a:latin typeface="Calibri" pitchFamily="34" charset="0"/>
                          <a:ea typeface="Calibri" pitchFamily="34" charset="-122"/>
                          <a:cs typeface="Calibri" pitchFamily="34" charset="-120"/>
                        </a:rPr>
                        <a:t>268</a:t>
                      </a:r>
                      <a:endParaRPr lang="en-US" sz="9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920" b="1" dirty="0">
                          <a:solidFill>
                            <a:srgbClr val="23272B"/>
                          </a:solidFill>
                          <a:latin typeface="Calibri" pitchFamily="34" charset="0"/>
                          <a:ea typeface="Calibri" pitchFamily="34" charset="-122"/>
                          <a:cs typeface="Calibri" pitchFamily="34" charset="-120"/>
                        </a:rPr>
                        <a:t>165</a:t>
                      </a:r>
                      <a:endParaRPr lang="en-US" sz="9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920" b="1" dirty="0">
                          <a:solidFill>
                            <a:srgbClr val="23272B"/>
                          </a:solidFill>
                          <a:latin typeface="Calibri" pitchFamily="34" charset="0"/>
                          <a:ea typeface="Calibri" pitchFamily="34" charset="-122"/>
                          <a:cs typeface="Calibri" pitchFamily="34" charset="-120"/>
                        </a:rPr>
                        <a:t>103</a:t>
                      </a:r>
                      <a:endParaRPr lang="en-US" sz="9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5"/>
                  </a:ext>
                </a:extLst>
              </a:tr>
            </a:tbl>
          </a:graphicData>
        </a:graphic>
      </p:graphicFrame>
      <p:sp>
        <p:nvSpPr>
          <p:cNvPr id="10" name="Text 7"/>
          <p:cNvSpPr txBox="1"/>
          <p:nvPr/>
        </p:nvSpPr>
        <p:spPr>
          <a:xfrm>
            <a:off x="365760" y="3685032"/>
            <a:ext cx="10881360" cy="146304"/>
          </a:xfrm>
          <a:prstGeom prst="rect">
            <a:avLst/>
          </a:prstGeom>
          <a:noFill/>
          <a:ln/>
        </p:spPr>
        <p:txBody>
          <a:bodyPr wrap="square" rtlCol="0" anchor="ctr"/>
          <a:lstStyle/>
          <a:p>
            <a:pPr marL="0" indent="0">
              <a:buNone/>
            </a:pPr>
            <a:r>
              <a:rPr lang="en-US" sz="850" b="1" dirty="0">
                <a:solidFill>
                  <a:srgbClr val="6B6F73"/>
                </a:solidFill>
                <a:latin typeface="Calibri" pitchFamily="34" charset="0"/>
                <a:ea typeface="Calibri" pitchFamily="34" charset="-122"/>
                <a:cs typeface="Calibri" pitchFamily="34" charset="-120"/>
              </a:rPr>
              <a:t>SDE ADDBACK RECONCILIATION (ITEMS THAT DIFFERED)</a:t>
            </a:r>
            <a:endParaRPr lang="en-US" sz="850" dirty="0"/>
          </a:p>
        </p:txBody>
      </p:sp>
      <p:graphicFrame>
        <p:nvGraphicFramePr>
          <p:cNvPr id="63" name="Table 1"/>
          <p:cNvGraphicFramePr>
            <a:graphicFrameLocks noGrp="1"/>
          </p:cNvGraphicFramePr>
          <p:nvPr>
            <p:extLst>
              <p:ext uri="{D42A27DB-BD31-4B8C-83A1-F6EECF244321}">
                <p14:modId xmlns:p14="http://schemas.microsoft.com/office/powerpoint/2010/main" val="1593411236"/>
              </p:ext>
            </p:extLst>
          </p:nvPr>
        </p:nvGraphicFramePr>
        <p:xfrm>
          <a:off x="365760" y="3840480"/>
          <a:ext cx="10881359" cy="1783080"/>
        </p:xfrm>
        <a:graphic>
          <a:graphicData uri="http://schemas.openxmlformats.org/drawingml/2006/table">
            <a:tbl>
              <a:tblPr/>
              <a:tblGrid>
                <a:gridCol w="4570171">
                  <a:extLst>
                    <a:ext uri="{9D8B030D-6E8A-4147-A177-3AD203B41FA5}">
                      <a16:colId xmlns:a16="http://schemas.microsoft.com/office/drawing/2014/main" val="20000"/>
                    </a:ext>
                  </a:extLst>
                </a:gridCol>
                <a:gridCol w="2067458">
                  <a:extLst>
                    <a:ext uri="{9D8B030D-6E8A-4147-A177-3AD203B41FA5}">
                      <a16:colId xmlns:a16="http://schemas.microsoft.com/office/drawing/2014/main" val="20001"/>
                    </a:ext>
                  </a:extLst>
                </a:gridCol>
                <a:gridCol w="2067458">
                  <a:extLst>
                    <a:ext uri="{9D8B030D-6E8A-4147-A177-3AD203B41FA5}">
                      <a16:colId xmlns:a16="http://schemas.microsoft.com/office/drawing/2014/main" val="20002"/>
                    </a:ext>
                  </a:extLst>
                </a:gridCol>
                <a:gridCol w="2176272">
                  <a:extLst>
                    <a:ext uri="{9D8B030D-6E8A-4147-A177-3AD203B41FA5}">
                      <a16:colId xmlns:a16="http://schemas.microsoft.com/office/drawing/2014/main" val="20003"/>
                    </a:ext>
                  </a:extLst>
                </a:gridCol>
              </a:tblGrid>
              <a:tr h="178308">
                <a:tc>
                  <a:txBody>
                    <a:bodyPr/>
                    <a:lstStyle/>
                    <a:p>
                      <a:pPr marL="0" indent="0" algn="l">
                        <a:buNone/>
                      </a:pP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P&amp;L</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CIM</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Variance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Depreciation Expense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132</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(132)</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Amortization Expense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9</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(9)</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[Owner 1] Taxes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[Owner 2] Taxes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7</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7</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Officer Consulting Expenses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200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250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(50)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Charitable Contributions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6"/>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Vehicle - Lease Expense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7</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7</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7"/>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Total Income Tax Expense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55</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55</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8"/>
                  </a:ext>
                </a:extLst>
              </a:tr>
              <a:tr h="178308">
                <a:tc>
                  <a:txBody>
                    <a:bodyPr/>
                    <a:lstStyle/>
                    <a:p>
                      <a:pPr marL="0" indent="0" algn="l">
                        <a:buNone/>
                      </a:pPr>
                      <a:r>
                        <a:rPr lang="en-US" sz="860" b="1" dirty="0">
                          <a:solidFill>
                            <a:srgbClr val="23272B"/>
                          </a:solidFill>
                          <a:latin typeface="Calibri" pitchFamily="34" charset="0"/>
                          <a:ea typeface="Calibri" pitchFamily="34" charset="-122"/>
                          <a:cs typeface="Calibri" pitchFamily="34" charset="-120"/>
                        </a:rPr>
                        <a:t>Seller’s Discretionary Earnings</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744</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753</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(8)</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9"/>
                  </a:ext>
                </a:extLst>
              </a:tr>
            </a:tbl>
          </a:graphicData>
        </a:graphic>
      </p:graphicFrame>
      <p:sp>
        <p:nvSpPr>
          <p:cNvPr id="12" name="Text 8"/>
          <p:cNvSpPr txBox="1"/>
          <p:nvPr/>
        </p:nvSpPr>
        <p:spPr>
          <a:xfrm>
            <a:off x="365760" y="5669280"/>
            <a:ext cx="10881360" cy="685800"/>
          </a:xfrm>
          <a:prstGeom prst="rect">
            <a:avLst/>
          </a:prstGeom>
          <a:noFill/>
          <a:ln/>
        </p:spPr>
        <p:txBody>
          <a:bodyPr wrap="square" rtlCol="0" anchor="t"/>
          <a:lstStyle/>
          <a:p>
            <a:pPr marL="0" indent="0">
              <a:lnSpc>
                <a:spcPct val="110000"/>
              </a:lnSpc>
              <a:buNone/>
            </a:pPr>
            <a:r>
              <a:rPr lang="en-US" sz="780" i="1" dirty="0">
                <a:solidFill>
                  <a:srgbClr val="6B6F73"/>
                </a:solidFill>
                <a:latin typeface="Calibri" pitchFamily="34" charset="0"/>
                <a:ea typeface="Calibri" pitchFamily="34" charset="-122"/>
                <a:cs typeface="Calibri" pitchFamily="34" charset="-120"/>
              </a:rPr>
              <a:t>Officer Wages, Total Interest Expense, Total Interest Income, [Owner 2] Wages, 401k match for officers, Health Insurance, Officer Replacement, Other Income matched the CIM exactly this year and are omitted above.</a:t>
            </a:r>
            <a:endParaRPr lang="en-US" sz="780" dirty="0"/>
          </a:p>
        </p:txBody>
      </p:sp>
      <p:pic>
        <p:nvPicPr>
          <p:cNvPr id="13"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4" name="Text 9"/>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5" name="Text 10"/>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29</a:t>
            </a:r>
            <a:endParaRPr lang="en-US" sz="950" dirty="0"/>
          </a:p>
        </p:txBody>
      </p:sp>
      <p:sp>
        <p:nvSpPr>
          <p:cNvPr id="16" name="Shape 11"/>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SDE &amp; ADJUSTED EBITDA RECALCULATION</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CIM Reconciliation (2 of 3)</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Amounts presented in USD thousands, unless otherwise noted.</a:t>
            </a:r>
            <a:endParaRPr lang="en-US" sz="800" dirty="0"/>
          </a:p>
        </p:txBody>
      </p:sp>
      <p:sp>
        <p:nvSpPr>
          <p:cNvPr id="6" name="Shape 4"/>
          <p:cNvSpPr/>
          <p:nvPr/>
        </p:nvSpPr>
        <p:spPr>
          <a:xfrm>
            <a:off x="365760" y="1298448"/>
            <a:ext cx="10881360" cy="548640"/>
          </a:xfrm>
          <a:prstGeom prst="rect">
            <a:avLst/>
          </a:prstGeom>
          <a:solidFill>
            <a:srgbClr val="F7F6F4"/>
          </a:solidFill>
          <a:ln/>
        </p:spPr>
        <p:txBody>
          <a:bodyPr/>
          <a:lstStyle/>
          <a:p>
            <a:endParaRPr lang="en-US"/>
          </a:p>
        </p:txBody>
      </p:sp>
      <p:sp>
        <p:nvSpPr>
          <p:cNvPr id="7" name="Text 5"/>
          <p:cNvSpPr txBox="1"/>
          <p:nvPr/>
        </p:nvSpPr>
        <p:spPr>
          <a:xfrm>
            <a:off x="502920" y="1389888"/>
            <a:ext cx="10607040" cy="365760"/>
          </a:xfrm>
          <a:prstGeom prst="rect">
            <a:avLst/>
          </a:prstGeom>
          <a:noFill/>
          <a:ln/>
        </p:spPr>
        <p:txBody>
          <a:bodyPr wrap="square" rtlCol="0" anchor="t"/>
          <a:lstStyle/>
          <a:p>
            <a:pPr marL="0" indent="0">
              <a:lnSpc>
                <a:spcPct val="120000"/>
              </a:lnSpc>
              <a:buNone/>
            </a:pPr>
            <a:r>
              <a:rPr lang="en-US" sz="1000" dirty="0">
                <a:solidFill>
                  <a:srgbClr val="26292C"/>
                </a:solidFill>
                <a:latin typeface="Calibri" pitchFamily="34" charset="0"/>
                <a:ea typeface="Calibri" pitchFamily="34" charset="-122"/>
                <a:cs typeface="Calibri" pitchFamily="34" charset="-120"/>
              </a:rPr>
              <a:t>Recalculated SDE was $56,608 below the CIM, or 7.2%. The CIM reflects approximately $52,737 less in other operating expense than the company’s P&amp;L for the year, which raises the CIM’s starting net income.</a:t>
            </a:r>
            <a:endParaRPr lang="en-US" sz="1000" dirty="0"/>
          </a:p>
        </p:txBody>
      </p:sp>
      <p:sp>
        <p:nvSpPr>
          <p:cNvPr id="8" name="Text 6"/>
          <p:cNvSpPr txBox="1"/>
          <p:nvPr/>
        </p:nvSpPr>
        <p:spPr>
          <a:xfrm>
            <a:off x="365760" y="2011680"/>
            <a:ext cx="10881360" cy="182880"/>
          </a:xfrm>
          <a:prstGeom prst="rect">
            <a:avLst/>
          </a:prstGeom>
          <a:noFill/>
          <a:ln/>
        </p:spPr>
        <p:txBody>
          <a:bodyPr wrap="square" rtlCol="0" anchor="ctr"/>
          <a:lstStyle/>
          <a:p>
            <a:pPr marL="0" indent="0">
              <a:buNone/>
            </a:pPr>
            <a:r>
              <a:rPr lang="en-US" sz="1150" b="1" dirty="0">
                <a:solidFill>
                  <a:srgbClr val="2C4A63"/>
                </a:solidFill>
                <a:latin typeface="Calibri" pitchFamily="34" charset="0"/>
                <a:ea typeface="Calibri" pitchFamily="34" charset="-122"/>
                <a:cs typeface="Calibri" pitchFamily="34" charset="-120"/>
              </a:rPr>
              <a:t>FY24</a:t>
            </a:r>
            <a:endParaRPr lang="en-US" sz="115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365760" y="2231136"/>
          <a:ext cx="10881359" cy="1152144"/>
        </p:xfrm>
        <a:graphic>
          <a:graphicData uri="http://schemas.openxmlformats.org/drawingml/2006/table">
            <a:tbl>
              <a:tblPr/>
              <a:tblGrid>
                <a:gridCol w="4570171">
                  <a:extLst>
                    <a:ext uri="{9D8B030D-6E8A-4147-A177-3AD203B41FA5}">
                      <a16:colId xmlns:a16="http://schemas.microsoft.com/office/drawing/2014/main" val="20000"/>
                    </a:ext>
                  </a:extLst>
                </a:gridCol>
                <a:gridCol w="2067458">
                  <a:extLst>
                    <a:ext uri="{9D8B030D-6E8A-4147-A177-3AD203B41FA5}">
                      <a16:colId xmlns:a16="http://schemas.microsoft.com/office/drawing/2014/main" val="20001"/>
                    </a:ext>
                  </a:extLst>
                </a:gridCol>
                <a:gridCol w="2067458">
                  <a:extLst>
                    <a:ext uri="{9D8B030D-6E8A-4147-A177-3AD203B41FA5}">
                      <a16:colId xmlns:a16="http://schemas.microsoft.com/office/drawing/2014/main" val="20002"/>
                    </a:ext>
                  </a:extLst>
                </a:gridCol>
                <a:gridCol w="2176272">
                  <a:extLst>
                    <a:ext uri="{9D8B030D-6E8A-4147-A177-3AD203B41FA5}">
                      <a16:colId xmlns:a16="http://schemas.microsoft.com/office/drawing/2014/main" val="20003"/>
                    </a:ext>
                  </a:extLst>
                </a:gridCol>
              </a:tblGrid>
              <a:tr h="192024">
                <a:tc>
                  <a:txBody>
                    <a:bodyPr/>
                    <a:lstStyle/>
                    <a:p>
                      <a:pPr marL="0" indent="0" algn="l">
                        <a:buNone/>
                      </a:pP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80" b="1" dirty="0">
                          <a:solidFill>
                            <a:srgbClr val="FFFFFF"/>
                          </a:solidFill>
                          <a:latin typeface="Calibri" pitchFamily="34" charset="0"/>
                          <a:ea typeface="Calibri" pitchFamily="34" charset="-122"/>
                          <a:cs typeface="Calibri" pitchFamily="34" charset="-120"/>
                        </a:rPr>
                        <a:t>P&amp;L</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80" b="1" dirty="0">
                          <a:solidFill>
                            <a:srgbClr val="FFFFFF"/>
                          </a:solidFill>
                          <a:latin typeface="Calibri" pitchFamily="34" charset="0"/>
                          <a:ea typeface="Calibri" pitchFamily="34" charset="-122"/>
                          <a:cs typeface="Calibri" pitchFamily="34" charset="-120"/>
                        </a:rPr>
                        <a:t>CIM</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80" b="1" dirty="0">
                          <a:solidFill>
                            <a:srgbClr val="FFFFFF"/>
                          </a:solidFill>
                          <a:latin typeface="Calibri" pitchFamily="34" charset="0"/>
                          <a:ea typeface="Calibri" pitchFamily="34" charset="-122"/>
                          <a:cs typeface="Calibri" pitchFamily="34" charset="-120"/>
                        </a:rPr>
                        <a:t>Variance</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192024">
                <a:tc>
                  <a:txBody>
                    <a:bodyPr/>
                    <a:lstStyle/>
                    <a:p>
                      <a:pPr marL="0" indent="0" algn="l">
                        <a:buNone/>
                      </a:pPr>
                      <a:r>
                        <a:rPr lang="en-US" sz="880" dirty="0">
                          <a:solidFill>
                            <a:srgbClr val="26292C"/>
                          </a:solidFill>
                          <a:latin typeface="Calibri" pitchFamily="34" charset="0"/>
                          <a:ea typeface="Calibri" pitchFamily="34" charset="-122"/>
                          <a:cs typeface="Calibri" pitchFamily="34" charset="-120"/>
                        </a:rPr>
                        <a:t>Revenue</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2,691</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2,691</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0</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192024">
                <a:tc>
                  <a:txBody>
                    <a:bodyPr/>
                    <a:lstStyle/>
                    <a:p>
                      <a:pPr marL="0" indent="0" algn="l">
                        <a:buNone/>
                      </a:pPr>
                      <a:r>
                        <a:rPr lang="en-US" sz="880" dirty="0">
                          <a:solidFill>
                            <a:srgbClr val="26292C"/>
                          </a:solidFill>
                          <a:latin typeface="Calibri" pitchFamily="34" charset="0"/>
                          <a:ea typeface="Calibri" pitchFamily="34" charset="-122"/>
                          <a:cs typeface="Calibri" pitchFamily="34" charset="-120"/>
                        </a:rPr>
                        <a:t>Cost of goods sold</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1,691</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1,691</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0</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192024">
                <a:tc>
                  <a:txBody>
                    <a:bodyPr/>
                    <a:lstStyle/>
                    <a:p>
                      <a:pPr marL="0" indent="0" algn="l">
                        <a:buNone/>
                      </a:pPr>
                      <a:r>
                        <a:rPr lang="en-US" sz="880" dirty="0">
                          <a:solidFill>
                            <a:srgbClr val="26292C"/>
                          </a:solidFill>
                          <a:latin typeface="Calibri" pitchFamily="34" charset="0"/>
                          <a:ea typeface="Calibri" pitchFamily="34" charset="-122"/>
                          <a:cs typeface="Calibri" pitchFamily="34" charset="-120"/>
                        </a:rPr>
                        <a:t>Gross profit</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1,000</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1,000</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0</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192024">
                <a:tc>
                  <a:txBody>
                    <a:bodyPr/>
                    <a:lstStyle/>
                    <a:p>
                      <a:pPr marL="0" indent="0" algn="l">
                        <a:buNone/>
                      </a:pPr>
                      <a:r>
                        <a:rPr lang="en-US" sz="880" dirty="0">
                          <a:solidFill>
                            <a:srgbClr val="26292C"/>
                          </a:solidFill>
                          <a:latin typeface="Calibri" pitchFamily="34" charset="0"/>
                          <a:ea typeface="Calibri" pitchFamily="34" charset="-122"/>
                          <a:cs typeface="Calibri" pitchFamily="34" charset="-120"/>
                        </a:rPr>
                        <a:t>All other expenses</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462</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409</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53</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192024">
                <a:tc>
                  <a:txBody>
                    <a:bodyPr/>
                    <a:lstStyle/>
                    <a:p>
                      <a:pPr marL="0" indent="0" algn="l">
                        <a:buNone/>
                      </a:pPr>
                      <a:r>
                        <a:rPr lang="en-US" sz="920" b="1" dirty="0">
                          <a:solidFill>
                            <a:srgbClr val="23272B"/>
                          </a:solidFill>
                          <a:latin typeface="Calibri" pitchFamily="34" charset="0"/>
                          <a:ea typeface="Calibri" pitchFamily="34" charset="-122"/>
                          <a:cs typeface="Calibri" pitchFamily="34" charset="-120"/>
                        </a:rPr>
                        <a:t>Net income</a:t>
                      </a:r>
                      <a:endParaRPr lang="en-US" sz="9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920" b="1" dirty="0">
                          <a:solidFill>
                            <a:srgbClr val="23272B"/>
                          </a:solidFill>
                          <a:latin typeface="Calibri" pitchFamily="34" charset="0"/>
                          <a:ea typeface="Calibri" pitchFamily="34" charset="-122"/>
                          <a:cs typeface="Calibri" pitchFamily="34" charset="-120"/>
                        </a:rPr>
                        <a:t>341</a:t>
                      </a:r>
                      <a:endParaRPr lang="en-US" sz="9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920" b="1" dirty="0">
                          <a:solidFill>
                            <a:srgbClr val="23272B"/>
                          </a:solidFill>
                          <a:latin typeface="Calibri" pitchFamily="34" charset="0"/>
                          <a:ea typeface="Calibri" pitchFamily="34" charset="-122"/>
                          <a:cs typeface="Calibri" pitchFamily="34" charset="-120"/>
                        </a:rPr>
                        <a:t>342</a:t>
                      </a:r>
                      <a:endParaRPr lang="en-US" sz="9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920" b="1" dirty="0">
                          <a:solidFill>
                            <a:srgbClr val="23272B"/>
                          </a:solidFill>
                          <a:latin typeface="Calibri" pitchFamily="34" charset="0"/>
                          <a:ea typeface="Calibri" pitchFamily="34" charset="-122"/>
                          <a:cs typeface="Calibri" pitchFamily="34" charset="-120"/>
                        </a:rPr>
                        <a:t>(2)</a:t>
                      </a:r>
                      <a:endParaRPr lang="en-US" sz="9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5"/>
                  </a:ext>
                </a:extLst>
              </a:tr>
            </a:tbl>
          </a:graphicData>
        </a:graphic>
      </p:graphicFrame>
      <p:sp>
        <p:nvSpPr>
          <p:cNvPr id="10" name="Text 7"/>
          <p:cNvSpPr txBox="1"/>
          <p:nvPr/>
        </p:nvSpPr>
        <p:spPr>
          <a:xfrm>
            <a:off x="365760" y="3502152"/>
            <a:ext cx="10881360" cy="146304"/>
          </a:xfrm>
          <a:prstGeom prst="rect">
            <a:avLst/>
          </a:prstGeom>
          <a:noFill/>
          <a:ln/>
        </p:spPr>
        <p:txBody>
          <a:bodyPr wrap="square" rtlCol="0" anchor="ctr"/>
          <a:lstStyle/>
          <a:p>
            <a:pPr marL="0" indent="0">
              <a:buNone/>
            </a:pPr>
            <a:r>
              <a:rPr lang="en-US" sz="850" b="1" dirty="0">
                <a:solidFill>
                  <a:srgbClr val="6B6F73"/>
                </a:solidFill>
                <a:latin typeface="Calibri" pitchFamily="34" charset="0"/>
                <a:ea typeface="Calibri" pitchFamily="34" charset="-122"/>
                <a:cs typeface="Calibri" pitchFamily="34" charset="-120"/>
              </a:rPr>
              <a:t>SDE ADDBACK RECONCILIATION (ITEMS THAT DIFFERED)</a:t>
            </a:r>
            <a:endParaRPr lang="en-US" sz="850" dirty="0"/>
          </a:p>
        </p:txBody>
      </p:sp>
      <p:graphicFrame>
        <p:nvGraphicFramePr>
          <p:cNvPr id="65" name="Table 1"/>
          <p:cNvGraphicFramePr>
            <a:graphicFrameLocks noGrp="1"/>
          </p:cNvGraphicFramePr>
          <p:nvPr>
            <p:extLst>
              <p:ext uri="{D42A27DB-BD31-4B8C-83A1-F6EECF244321}">
                <p14:modId xmlns:p14="http://schemas.microsoft.com/office/powerpoint/2010/main" val="3991808856"/>
              </p:ext>
            </p:extLst>
          </p:nvPr>
        </p:nvGraphicFramePr>
        <p:xfrm>
          <a:off x="365760" y="3657600"/>
          <a:ext cx="10881359" cy="1426464"/>
        </p:xfrm>
        <a:graphic>
          <a:graphicData uri="http://schemas.openxmlformats.org/drawingml/2006/table">
            <a:tbl>
              <a:tblPr/>
              <a:tblGrid>
                <a:gridCol w="4570171">
                  <a:extLst>
                    <a:ext uri="{9D8B030D-6E8A-4147-A177-3AD203B41FA5}">
                      <a16:colId xmlns:a16="http://schemas.microsoft.com/office/drawing/2014/main" val="20000"/>
                    </a:ext>
                  </a:extLst>
                </a:gridCol>
                <a:gridCol w="2067458">
                  <a:extLst>
                    <a:ext uri="{9D8B030D-6E8A-4147-A177-3AD203B41FA5}">
                      <a16:colId xmlns:a16="http://schemas.microsoft.com/office/drawing/2014/main" val="20001"/>
                    </a:ext>
                  </a:extLst>
                </a:gridCol>
                <a:gridCol w="2067458">
                  <a:extLst>
                    <a:ext uri="{9D8B030D-6E8A-4147-A177-3AD203B41FA5}">
                      <a16:colId xmlns:a16="http://schemas.microsoft.com/office/drawing/2014/main" val="20002"/>
                    </a:ext>
                  </a:extLst>
                </a:gridCol>
                <a:gridCol w="2176272">
                  <a:extLst>
                    <a:ext uri="{9D8B030D-6E8A-4147-A177-3AD203B41FA5}">
                      <a16:colId xmlns:a16="http://schemas.microsoft.com/office/drawing/2014/main" val="20003"/>
                    </a:ext>
                  </a:extLst>
                </a:gridCol>
              </a:tblGrid>
              <a:tr h="178308">
                <a:tc>
                  <a:txBody>
                    <a:bodyPr/>
                    <a:lstStyle/>
                    <a:p>
                      <a:pPr marL="0" indent="0" algn="l">
                        <a:buNone/>
                      </a:pP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P&amp;L</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CIM</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Variance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[Owner 1] Taxes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[Owner 2] Taxes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Officer Consulting Expenses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200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250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(50)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Other Income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Charitable Contributions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3</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3</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Total Income Tax Expense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(4)</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(4)</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6"/>
                  </a:ext>
                </a:extLst>
              </a:tr>
              <a:tr h="178308">
                <a:tc>
                  <a:txBody>
                    <a:bodyPr/>
                    <a:lstStyle/>
                    <a:p>
                      <a:pPr marL="0" indent="0" algn="l">
                        <a:buNone/>
                      </a:pPr>
                      <a:r>
                        <a:rPr lang="en-US" sz="860" b="1" dirty="0">
                          <a:solidFill>
                            <a:srgbClr val="23272B"/>
                          </a:solidFill>
                          <a:latin typeface="Calibri" pitchFamily="34" charset="0"/>
                          <a:ea typeface="Calibri" pitchFamily="34" charset="-122"/>
                          <a:cs typeface="Calibri" pitchFamily="34" charset="-120"/>
                        </a:rPr>
                        <a:t>Seller’s Discretionary Earnings</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785</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842</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(57)</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7"/>
                  </a:ext>
                </a:extLst>
              </a:tr>
            </a:tbl>
          </a:graphicData>
        </a:graphic>
      </p:graphicFrame>
      <p:sp>
        <p:nvSpPr>
          <p:cNvPr id="12" name="Text 8"/>
          <p:cNvSpPr txBox="1"/>
          <p:nvPr/>
        </p:nvSpPr>
        <p:spPr>
          <a:xfrm>
            <a:off x="365760" y="5129784"/>
            <a:ext cx="10881360" cy="1225296"/>
          </a:xfrm>
          <a:prstGeom prst="rect">
            <a:avLst/>
          </a:prstGeom>
          <a:noFill/>
          <a:ln/>
        </p:spPr>
        <p:txBody>
          <a:bodyPr wrap="square" rtlCol="0" anchor="t"/>
          <a:lstStyle/>
          <a:p>
            <a:pPr marL="0" indent="0">
              <a:lnSpc>
                <a:spcPct val="110000"/>
              </a:lnSpc>
              <a:buNone/>
            </a:pPr>
            <a:r>
              <a:rPr lang="en-US" sz="780" i="1" dirty="0">
                <a:solidFill>
                  <a:srgbClr val="6B6F73"/>
                </a:solidFill>
                <a:latin typeface="Calibri" pitchFamily="34" charset="0"/>
                <a:ea typeface="Calibri" pitchFamily="34" charset="-122"/>
                <a:cs typeface="Calibri" pitchFamily="34" charset="-120"/>
              </a:rPr>
              <a:t>Officer Wages, Depreciation Expense, Amortization Expense, Total Interest Expense, Total Interest Income, [Owner 2] Wages, 401k match for officers, Health Insurance, Officer Replacement, Vehicle - Lease Expense matched the CIM exactly this year and are omitted above.</a:t>
            </a:r>
            <a:endParaRPr lang="en-US" sz="780" dirty="0"/>
          </a:p>
        </p:txBody>
      </p:sp>
      <p:pic>
        <p:nvPicPr>
          <p:cNvPr id="13"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4" name="Text 9"/>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5" name="Text 10"/>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30</a:t>
            </a:r>
            <a:endParaRPr lang="en-US" sz="950" dirty="0"/>
          </a:p>
        </p:txBody>
      </p:sp>
      <p:sp>
        <p:nvSpPr>
          <p:cNvPr id="16" name="Shape 11"/>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SDE &amp; ADJUSTED EBITDA RECALCULATION</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CIM Reconciliation (3 of 3)</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Amounts presented in USD thousands, unless otherwise noted.</a:t>
            </a:r>
            <a:endParaRPr lang="en-US" sz="800" dirty="0"/>
          </a:p>
        </p:txBody>
      </p:sp>
      <p:sp>
        <p:nvSpPr>
          <p:cNvPr id="6" name="Shape 4"/>
          <p:cNvSpPr/>
          <p:nvPr/>
        </p:nvSpPr>
        <p:spPr>
          <a:xfrm>
            <a:off x="365760" y="1298448"/>
            <a:ext cx="10881360" cy="548640"/>
          </a:xfrm>
          <a:prstGeom prst="rect">
            <a:avLst/>
          </a:prstGeom>
          <a:solidFill>
            <a:srgbClr val="F7F6F4"/>
          </a:solidFill>
          <a:ln/>
        </p:spPr>
        <p:txBody>
          <a:bodyPr/>
          <a:lstStyle/>
          <a:p>
            <a:endParaRPr lang="en-US"/>
          </a:p>
        </p:txBody>
      </p:sp>
      <p:sp>
        <p:nvSpPr>
          <p:cNvPr id="7" name="Text 5"/>
          <p:cNvSpPr txBox="1"/>
          <p:nvPr/>
        </p:nvSpPr>
        <p:spPr>
          <a:xfrm>
            <a:off x="502920" y="1389888"/>
            <a:ext cx="10607040" cy="365760"/>
          </a:xfrm>
          <a:prstGeom prst="rect">
            <a:avLst/>
          </a:prstGeom>
          <a:noFill/>
          <a:ln/>
        </p:spPr>
        <p:txBody>
          <a:bodyPr wrap="square" rtlCol="0" anchor="t"/>
          <a:lstStyle/>
          <a:p>
            <a:pPr marL="0" indent="0">
              <a:lnSpc>
                <a:spcPct val="120000"/>
              </a:lnSpc>
              <a:buNone/>
            </a:pPr>
            <a:r>
              <a:rPr lang="en-US" sz="1000" dirty="0">
                <a:solidFill>
                  <a:srgbClr val="26292C"/>
                </a:solidFill>
                <a:latin typeface="Calibri" pitchFamily="34" charset="0"/>
                <a:ea typeface="Calibri" pitchFamily="34" charset="-122"/>
                <a:cs typeface="Calibri" pitchFamily="34" charset="-120"/>
              </a:rPr>
              <a:t>Recalculated SDE was $5,025 above the CIM, or 0.7%. Net income per the books was $96,324 lower than the CIM’s, offset by $101,348 more in addbacks, principally income tax expense recorded on the books.</a:t>
            </a:r>
            <a:endParaRPr lang="en-US" sz="1000" dirty="0"/>
          </a:p>
        </p:txBody>
      </p:sp>
      <p:sp>
        <p:nvSpPr>
          <p:cNvPr id="8" name="Text 6"/>
          <p:cNvSpPr txBox="1"/>
          <p:nvPr/>
        </p:nvSpPr>
        <p:spPr>
          <a:xfrm>
            <a:off x="365760" y="2011680"/>
            <a:ext cx="10881360" cy="182880"/>
          </a:xfrm>
          <a:prstGeom prst="rect">
            <a:avLst/>
          </a:prstGeom>
          <a:noFill/>
          <a:ln/>
        </p:spPr>
        <p:txBody>
          <a:bodyPr wrap="square" rtlCol="0" anchor="ctr"/>
          <a:lstStyle/>
          <a:p>
            <a:pPr marL="0" indent="0">
              <a:buNone/>
            </a:pPr>
            <a:r>
              <a:rPr lang="en-US" sz="1150" b="1" dirty="0">
                <a:solidFill>
                  <a:srgbClr val="2C4A63"/>
                </a:solidFill>
                <a:latin typeface="Calibri" pitchFamily="34" charset="0"/>
                <a:ea typeface="Calibri" pitchFamily="34" charset="-122"/>
                <a:cs typeface="Calibri" pitchFamily="34" charset="-120"/>
              </a:rPr>
              <a:t>FY25</a:t>
            </a:r>
            <a:endParaRPr lang="en-US" sz="115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365760" y="2231136"/>
          <a:ext cx="10881359" cy="1152144"/>
        </p:xfrm>
        <a:graphic>
          <a:graphicData uri="http://schemas.openxmlformats.org/drawingml/2006/table">
            <a:tbl>
              <a:tblPr/>
              <a:tblGrid>
                <a:gridCol w="4570171">
                  <a:extLst>
                    <a:ext uri="{9D8B030D-6E8A-4147-A177-3AD203B41FA5}">
                      <a16:colId xmlns:a16="http://schemas.microsoft.com/office/drawing/2014/main" val="20000"/>
                    </a:ext>
                  </a:extLst>
                </a:gridCol>
                <a:gridCol w="2067458">
                  <a:extLst>
                    <a:ext uri="{9D8B030D-6E8A-4147-A177-3AD203B41FA5}">
                      <a16:colId xmlns:a16="http://schemas.microsoft.com/office/drawing/2014/main" val="20001"/>
                    </a:ext>
                  </a:extLst>
                </a:gridCol>
                <a:gridCol w="2067458">
                  <a:extLst>
                    <a:ext uri="{9D8B030D-6E8A-4147-A177-3AD203B41FA5}">
                      <a16:colId xmlns:a16="http://schemas.microsoft.com/office/drawing/2014/main" val="20002"/>
                    </a:ext>
                  </a:extLst>
                </a:gridCol>
                <a:gridCol w="2176272">
                  <a:extLst>
                    <a:ext uri="{9D8B030D-6E8A-4147-A177-3AD203B41FA5}">
                      <a16:colId xmlns:a16="http://schemas.microsoft.com/office/drawing/2014/main" val="20003"/>
                    </a:ext>
                  </a:extLst>
                </a:gridCol>
              </a:tblGrid>
              <a:tr h="192024">
                <a:tc>
                  <a:txBody>
                    <a:bodyPr/>
                    <a:lstStyle/>
                    <a:p>
                      <a:pPr marL="0" indent="0" algn="l">
                        <a:buNone/>
                      </a:pP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80" b="1" dirty="0">
                          <a:solidFill>
                            <a:srgbClr val="FFFFFF"/>
                          </a:solidFill>
                          <a:latin typeface="Calibri" pitchFamily="34" charset="0"/>
                          <a:ea typeface="Calibri" pitchFamily="34" charset="-122"/>
                          <a:cs typeface="Calibri" pitchFamily="34" charset="-120"/>
                        </a:rPr>
                        <a:t>P&amp;L</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80" b="1" dirty="0">
                          <a:solidFill>
                            <a:srgbClr val="FFFFFF"/>
                          </a:solidFill>
                          <a:latin typeface="Calibri" pitchFamily="34" charset="0"/>
                          <a:ea typeface="Calibri" pitchFamily="34" charset="-122"/>
                          <a:cs typeface="Calibri" pitchFamily="34" charset="-120"/>
                        </a:rPr>
                        <a:t>CIM</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80" b="1" dirty="0">
                          <a:solidFill>
                            <a:srgbClr val="FFFFFF"/>
                          </a:solidFill>
                          <a:latin typeface="Calibri" pitchFamily="34" charset="0"/>
                          <a:ea typeface="Calibri" pitchFamily="34" charset="-122"/>
                          <a:cs typeface="Calibri" pitchFamily="34" charset="-120"/>
                        </a:rPr>
                        <a:t>Variance</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192024">
                <a:tc>
                  <a:txBody>
                    <a:bodyPr/>
                    <a:lstStyle/>
                    <a:p>
                      <a:pPr marL="0" indent="0" algn="l">
                        <a:buNone/>
                      </a:pPr>
                      <a:r>
                        <a:rPr lang="en-US" sz="880" dirty="0">
                          <a:solidFill>
                            <a:srgbClr val="26292C"/>
                          </a:solidFill>
                          <a:latin typeface="Calibri" pitchFamily="34" charset="0"/>
                          <a:ea typeface="Calibri" pitchFamily="34" charset="-122"/>
                          <a:cs typeface="Calibri" pitchFamily="34" charset="-120"/>
                        </a:rPr>
                        <a:t>Revenue</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3,087</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3,087</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0</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192024">
                <a:tc>
                  <a:txBody>
                    <a:bodyPr/>
                    <a:lstStyle/>
                    <a:p>
                      <a:pPr marL="0" indent="0" algn="l">
                        <a:buNone/>
                      </a:pPr>
                      <a:r>
                        <a:rPr lang="en-US" sz="880" dirty="0">
                          <a:solidFill>
                            <a:srgbClr val="26292C"/>
                          </a:solidFill>
                          <a:latin typeface="Calibri" pitchFamily="34" charset="0"/>
                          <a:ea typeface="Calibri" pitchFamily="34" charset="-122"/>
                          <a:cs typeface="Calibri" pitchFamily="34" charset="-120"/>
                        </a:rPr>
                        <a:t>Cost of goods sold</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1,985</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1,984</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1</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192024">
                <a:tc>
                  <a:txBody>
                    <a:bodyPr/>
                    <a:lstStyle/>
                    <a:p>
                      <a:pPr marL="0" indent="0" algn="l">
                        <a:buNone/>
                      </a:pPr>
                      <a:r>
                        <a:rPr lang="en-US" sz="880" dirty="0">
                          <a:solidFill>
                            <a:srgbClr val="26292C"/>
                          </a:solidFill>
                          <a:latin typeface="Calibri" pitchFamily="34" charset="0"/>
                          <a:ea typeface="Calibri" pitchFamily="34" charset="-122"/>
                          <a:cs typeface="Calibri" pitchFamily="34" charset="-120"/>
                        </a:rPr>
                        <a:t>Gross profit</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1,102</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1,103</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(1)</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192024">
                <a:tc>
                  <a:txBody>
                    <a:bodyPr/>
                    <a:lstStyle/>
                    <a:p>
                      <a:pPr marL="0" indent="0" algn="l">
                        <a:buNone/>
                      </a:pPr>
                      <a:r>
                        <a:rPr lang="en-US" sz="880" dirty="0">
                          <a:solidFill>
                            <a:srgbClr val="26292C"/>
                          </a:solidFill>
                          <a:latin typeface="Calibri" pitchFamily="34" charset="0"/>
                          <a:ea typeface="Calibri" pitchFamily="34" charset="-122"/>
                          <a:cs typeface="Calibri" pitchFamily="34" charset="-120"/>
                        </a:rPr>
                        <a:t>All other expenses</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724</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584</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80" dirty="0">
                          <a:solidFill>
                            <a:srgbClr val="26292C"/>
                          </a:solidFill>
                          <a:latin typeface="Calibri" pitchFamily="34" charset="0"/>
                          <a:ea typeface="Calibri" pitchFamily="34" charset="-122"/>
                          <a:cs typeface="Calibri" pitchFamily="34" charset="-120"/>
                        </a:rPr>
                        <a:t>139</a:t>
                      </a:r>
                      <a:endParaRPr lang="en-US" sz="88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192024">
                <a:tc>
                  <a:txBody>
                    <a:bodyPr/>
                    <a:lstStyle/>
                    <a:p>
                      <a:pPr marL="0" indent="0" algn="l">
                        <a:buNone/>
                      </a:pPr>
                      <a:r>
                        <a:rPr lang="en-US" sz="920" b="1" dirty="0">
                          <a:solidFill>
                            <a:srgbClr val="23272B"/>
                          </a:solidFill>
                          <a:latin typeface="Calibri" pitchFamily="34" charset="0"/>
                          <a:ea typeface="Calibri" pitchFamily="34" charset="-122"/>
                          <a:cs typeface="Calibri" pitchFamily="34" charset="-120"/>
                        </a:rPr>
                        <a:t>Net income</a:t>
                      </a:r>
                      <a:endParaRPr lang="en-US" sz="9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920" b="1" dirty="0">
                          <a:solidFill>
                            <a:srgbClr val="23272B"/>
                          </a:solidFill>
                          <a:latin typeface="Calibri" pitchFamily="34" charset="0"/>
                          <a:ea typeface="Calibri" pitchFamily="34" charset="-122"/>
                          <a:cs typeface="Calibri" pitchFamily="34" charset="-120"/>
                        </a:rPr>
                        <a:t>179</a:t>
                      </a:r>
                      <a:endParaRPr lang="en-US" sz="9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920" b="1" dirty="0">
                          <a:solidFill>
                            <a:srgbClr val="23272B"/>
                          </a:solidFill>
                          <a:latin typeface="Calibri" pitchFamily="34" charset="0"/>
                          <a:ea typeface="Calibri" pitchFamily="34" charset="-122"/>
                          <a:cs typeface="Calibri" pitchFamily="34" charset="-120"/>
                        </a:rPr>
                        <a:t>275</a:t>
                      </a:r>
                      <a:endParaRPr lang="en-US" sz="9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920" b="1" dirty="0">
                          <a:solidFill>
                            <a:srgbClr val="23272B"/>
                          </a:solidFill>
                          <a:latin typeface="Calibri" pitchFamily="34" charset="0"/>
                          <a:ea typeface="Calibri" pitchFamily="34" charset="-122"/>
                          <a:cs typeface="Calibri" pitchFamily="34" charset="-120"/>
                        </a:rPr>
                        <a:t>(96)</a:t>
                      </a:r>
                      <a:endParaRPr lang="en-US" sz="9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5"/>
                  </a:ext>
                </a:extLst>
              </a:tr>
            </a:tbl>
          </a:graphicData>
        </a:graphic>
      </p:graphicFrame>
      <p:sp>
        <p:nvSpPr>
          <p:cNvPr id="10" name="Text 7"/>
          <p:cNvSpPr txBox="1"/>
          <p:nvPr/>
        </p:nvSpPr>
        <p:spPr>
          <a:xfrm>
            <a:off x="365760" y="3502152"/>
            <a:ext cx="10881360" cy="146304"/>
          </a:xfrm>
          <a:prstGeom prst="rect">
            <a:avLst/>
          </a:prstGeom>
          <a:noFill/>
          <a:ln/>
        </p:spPr>
        <p:txBody>
          <a:bodyPr wrap="square" rtlCol="0" anchor="ctr"/>
          <a:lstStyle/>
          <a:p>
            <a:pPr marL="0" indent="0">
              <a:buNone/>
            </a:pPr>
            <a:r>
              <a:rPr lang="en-US" sz="850" b="1" dirty="0">
                <a:solidFill>
                  <a:srgbClr val="6B6F73"/>
                </a:solidFill>
                <a:latin typeface="Calibri" pitchFamily="34" charset="0"/>
                <a:ea typeface="Calibri" pitchFamily="34" charset="-122"/>
                <a:cs typeface="Calibri" pitchFamily="34" charset="-120"/>
              </a:rPr>
              <a:t>SDE ADDBACK RECONCILIATION (ITEMS THAT DIFFERED)</a:t>
            </a:r>
            <a:endParaRPr lang="en-US" sz="850" dirty="0"/>
          </a:p>
        </p:txBody>
      </p:sp>
      <p:graphicFrame>
        <p:nvGraphicFramePr>
          <p:cNvPr id="67" name="Table 1"/>
          <p:cNvGraphicFramePr>
            <a:graphicFrameLocks noGrp="1"/>
          </p:cNvGraphicFramePr>
          <p:nvPr>
            <p:extLst>
              <p:ext uri="{D42A27DB-BD31-4B8C-83A1-F6EECF244321}">
                <p14:modId xmlns:p14="http://schemas.microsoft.com/office/powerpoint/2010/main" val="692264206"/>
              </p:ext>
            </p:extLst>
          </p:nvPr>
        </p:nvGraphicFramePr>
        <p:xfrm>
          <a:off x="365760" y="3657600"/>
          <a:ext cx="10881359" cy="1783080"/>
        </p:xfrm>
        <a:graphic>
          <a:graphicData uri="http://schemas.openxmlformats.org/drawingml/2006/table">
            <a:tbl>
              <a:tblPr/>
              <a:tblGrid>
                <a:gridCol w="4570171">
                  <a:extLst>
                    <a:ext uri="{9D8B030D-6E8A-4147-A177-3AD203B41FA5}">
                      <a16:colId xmlns:a16="http://schemas.microsoft.com/office/drawing/2014/main" val="20000"/>
                    </a:ext>
                  </a:extLst>
                </a:gridCol>
                <a:gridCol w="2067458">
                  <a:extLst>
                    <a:ext uri="{9D8B030D-6E8A-4147-A177-3AD203B41FA5}">
                      <a16:colId xmlns:a16="http://schemas.microsoft.com/office/drawing/2014/main" val="20001"/>
                    </a:ext>
                  </a:extLst>
                </a:gridCol>
                <a:gridCol w="2067458">
                  <a:extLst>
                    <a:ext uri="{9D8B030D-6E8A-4147-A177-3AD203B41FA5}">
                      <a16:colId xmlns:a16="http://schemas.microsoft.com/office/drawing/2014/main" val="20002"/>
                    </a:ext>
                  </a:extLst>
                </a:gridCol>
                <a:gridCol w="2176272">
                  <a:extLst>
                    <a:ext uri="{9D8B030D-6E8A-4147-A177-3AD203B41FA5}">
                      <a16:colId xmlns:a16="http://schemas.microsoft.com/office/drawing/2014/main" val="20003"/>
                    </a:ext>
                  </a:extLst>
                </a:gridCol>
              </a:tblGrid>
              <a:tr h="178308">
                <a:tc>
                  <a:txBody>
                    <a:bodyPr/>
                    <a:lstStyle/>
                    <a:p>
                      <a:pPr marL="0" indent="0" algn="l">
                        <a:buNone/>
                      </a:pP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P&amp;L</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CIM</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820" b="1" dirty="0">
                          <a:solidFill>
                            <a:srgbClr val="FFFFFF"/>
                          </a:solidFill>
                          <a:latin typeface="Calibri" pitchFamily="34" charset="0"/>
                          <a:ea typeface="Calibri" pitchFamily="34" charset="-122"/>
                          <a:cs typeface="Calibri" pitchFamily="34" charset="-120"/>
                        </a:rPr>
                        <a:t>Variance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Depreciation Expense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36</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(36)</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Amortization Expense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(8)</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[Owner 1] Taxes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14</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14</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[Owner 2] Taxes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Officer Consulting Expenses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200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250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(50)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401k match for officers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6</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6</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6"/>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Charitable Contributions</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2</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7"/>
                  </a:ext>
                </a:extLst>
              </a:tr>
              <a:tr h="178308">
                <a:tc>
                  <a:txBody>
                    <a:bodyPr/>
                    <a:lstStyle/>
                    <a:p>
                      <a:pPr marL="0" indent="0" algn="l">
                        <a:buNone/>
                      </a:pPr>
                      <a:r>
                        <a:rPr lang="en-US" sz="820" dirty="0">
                          <a:solidFill>
                            <a:srgbClr val="26292C"/>
                          </a:solidFill>
                          <a:latin typeface="Calibri" pitchFamily="34" charset="0"/>
                          <a:ea typeface="Calibri" pitchFamily="34" charset="-122"/>
                          <a:cs typeface="Calibri" pitchFamily="34" charset="-120"/>
                        </a:rPr>
                        <a:t>Total Income Tax Expense</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173</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0</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820" dirty="0">
                          <a:solidFill>
                            <a:srgbClr val="26292C"/>
                          </a:solidFill>
                          <a:latin typeface="Calibri" pitchFamily="34" charset="0"/>
                          <a:ea typeface="Calibri" pitchFamily="34" charset="-122"/>
                          <a:cs typeface="Calibri" pitchFamily="34" charset="-120"/>
                        </a:rPr>
                        <a:t>173</a:t>
                      </a:r>
                      <a:endParaRPr lang="en-US" sz="82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8"/>
                  </a:ext>
                </a:extLst>
              </a:tr>
              <a:tr h="178308">
                <a:tc>
                  <a:txBody>
                    <a:bodyPr/>
                    <a:lstStyle/>
                    <a:p>
                      <a:pPr marL="0" indent="0" algn="l">
                        <a:buNone/>
                      </a:pPr>
                      <a:r>
                        <a:rPr lang="en-US" sz="860" b="1" dirty="0">
                          <a:solidFill>
                            <a:srgbClr val="23272B"/>
                          </a:solidFill>
                          <a:latin typeface="Calibri" pitchFamily="34" charset="0"/>
                          <a:ea typeface="Calibri" pitchFamily="34" charset="-122"/>
                          <a:cs typeface="Calibri" pitchFamily="34" charset="-120"/>
                        </a:rPr>
                        <a:t>Seller’s Discretionary Earnings</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773</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768</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tc>
                  <a:txBody>
                    <a:bodyPr/>
                    <a:lstStyle/>
                    <a:p>
                      <a:pPr marL="0" indent="0" algn="r">
                        <a:buNone/>
                      </a:pPr>
                      <a:r>
                        <a:rPr lang="en-US" sz="860" b="1" dirty="0">
                          <a:solidFill>
                            <a:srgbClr val="23272B"/>
                          </a:solidFill>
                          <a:latin typeface="Calibri" pitchFamily="34" charset="0"/>
                          <a:ea typeface="Calibri" pitchFamily="34" charset="-122"/>
                          <a:cs typeface="Calibri" pitchFamily="34" charset="-120"/>
                        </a:rPr>
                        <a:t>5</a:t>
                      </a:r>
                      <a:endParaRPr lang="en-US" sz="860" dirty="0">
                        <a:latin typeface="Calibri" charset="0"/>
                        <a:ea typeface="Calibri" charset="0"/>
                        <a:cs typeface="Calibri" charset="0"/>
                      </a:endParaRPr>
                    </a:p>
                  </a:txBody>
                  <a:tcPr marL="27432" marR="27432" marT="9144" marB="9144" anchor="ctr">
                    <a:lnL w="0" cap="flat" cmpd="sng" algn="ctr">
                      <a:noFill/>
                    </a:lnL>
                    <a:lnR w="0" cap="flat" cmpd="sng" algn="ctr">
                      <a:noFill/>
                    </a:lnR>
                    <a:lnT w="0" cap="flat" cmpd="sng" algn="ctr">
                      <a:noFill/>
                    </a:lnT>
                    <a:lnB w="0" cap="flat" cmpd="sng" algn="ctr">
                      <a:noFill/>
                    </a:lnB>
                    <a:solidFill>
                      <a:srgbClr val="D7E3EC"/>
                    </a:solidFill>
                  </a:tcPr>
                </a:tc>
                <a:extLst>
                  <a:ext uri="{0D108BD9-81ED-4DB2-BD59-A6C34878D82A}">
                    <a16:rowId xmlns:a16="http://schemas.microsoft.com/office/drawing/2014/main" val="10009"/>
                  </a:ext>
                </a:extLst>
              </a:tr>
            </a:tbl>
          </a:graphicData>
        </a:graphic>
      </p:graphicFrame>
      <p:sp>
        <p:nvSpPr>
          <p:cNvPr id="12" name="Text 8"/>
          <p:cNvSpPr txBox="1"/>
          <p:nvPr/>
        </p:nvSpPr>
        <p:spPr>
          <a:xfrm>
            <a:off x="365760" y="5486400"/>
            <a:ext cx="10881360" cy="868680"/>
          </a:xfrm>
          <a:prstGeom prst="rect">
            <a:avLst/>
          </a:prstGeom>
          <a:noFill/>
          <a:ln/>
        </p:spPr>
        <p:txBody>
          <a:bodyPr wrap="square" rtlCol="0" anchor="t"/>
          <a:lstStyle/>
          <a:p>
            <a:pPr marL="0" indent="0">
              <a:lnSpc>
                <a:spcPct val="110000"/>
              </a:lnSpc>
              <a:buNone/>
            </a:pPr>
            <a:r>
              <a:rPr lang="en-US" sz="780" i="1" dirty="0">
                <a:solidFill>
                  <a:srgbClr val="6B6F73"/>
                </a:solidFill>
                <a:latin typeface="Calibri" pitchFamily="34" charset="0"/>
                <a:ea typeface="Calibri" pitchFamily="34" charset="-122"/>
                <a:cs typeface="Calibri" pitchFamily="34" charset="-120"/>
              </a:rPr>
              <a:t>Officer Wages, Total Interest Expense, Total Interest Income, [Owner 2] Wages, Health Insurance, Officer Replacement, Other Income, Vehicle - Lease Expense matched the CIM exactly this year and are omitted above.</a:t>
            </a:r>
            <a:endParaRPr lang="en-US" sz="780" dirty="0"/>
          </a:p>
        </p:txBody>
      </p:sp>
      <p:pic>
        <p:nvPicPr>
          <p:cNvPr id="13"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4" name="Text 9"/>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5" name="Text 10"/>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31</a:t>
            </a:r>
            <a:endParaRPr lang="en-US" sz="950" dirty="0"/>
          </a:p>
        </p:txBody>
      </p:sp>
      <p:sp>
        <p:nvSpPr>
          <p:cNvPr id="16" name="Shape 11"/>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SDE &amp; ADJUSTED EBITDA RECALCULATION</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Debt Service Coverage Illustration</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sp>
        <p:nvSpPr>
          <p:cNvPr id="6" name="Shape 4"/>
          <p:cNvSpPr/>
          <p:nvPr/>
        </p:nvSpPr>
        <p:spPr>
          <a:xfrm>
            <a:off x="365760" y="1280160"/>
            <a:ext cx="10881360" cy="685800"/>
          </a:xfrm>
          <a:prstGeom prst="rect">
            <a:avLst/>
          </a:prstGeom>
          <a:solidFill>
            <a:srgbClr val="F7F6F4"/>
          </a:solidFill>
          <a:ln/>
        </p:spPr>
        <p:txBody>
          <a:bodyPr/>
          <a:lstStyle/>
          <a:p>
            <a:endParaRPr lang="en-US"/>
          </a:p>
        </p:txBody>
      </p:sp>
      <p:sp>
        <p:nvSpPr>
          <p:cNvPr id="7" name="Text 5"/>
          <p:cNvSpPr txBox="1"/>
          <p:nvPr/>
        </p:nvSpPr>
        <p:spPr>
          <a:xfrm>
            <a:off x="548640" y="1307592"/>
            <a:ext cx="10515600" cy="630936"/>
          </a:xfrm>
          <a:prstGeom prst="rect">
            <a:avLst/>
          </a:prstGeom>
          <a:noFill/>
          <a:ln/>
        </p:spPr>
        <p:txBody>
          <a:bodyPr wrap="square" rtlCol="0" anchor="ctr"/>
          <a:lstStyle/>
          <a:p>
            <a:pPr marL="0" indent="0">
              <a:buNone/>
            </a:pPr>
            <a:r>
              <a:rPr lang="en-US" sz="900" i="1" dirty="0">
                <a:solidFill>
                  <a:srgbClr val="6B6F73"/>
                </a:solidFill>
                <a:latin typeface="Calibri" pitchFamily="34" charset="0"/>
                <a:ea typeface="Calibri" pitchFamily="34" charset="-122"/>
                <a:cs typeface="Calibri" pitchFamily="34" charset="-120"/>
              </a:rPr>
              <a:t>This page is an arithmetic illustration prepared for the convenience of the client. It applies the client’s proposed financing terms and two standard SBA 7(a) parameters (a 1.25x minimum debt service coverage ratio and a 10% minimum equity injection) to the Adjusted EBITDA recalculated in this report. It is not a valuation of the company, an opinion on purchase price, a lending recommendation, or a representation that any lender will approve financing on these or any other terms. Eligibility, underwriting and credit decisions rest solely with the lender. Tonnesen Accounting Services does not provide valuation or financing advice.</a:t>
            </a:r>
            <a:endParaRPr lang="en-US" sz="900" dirty="0"/>
          </a:p>
        </p:txBody>
      </p:sp>
      <p:graphicFrame>
        <p:nvGraphicFramePr>
          <p:cNvPr id="35" name="Table 0"/>
          <p:cNvGraphicFramePr>
            <a:graphicFrameLocks noGrp="1"/>
          </p:cNvGraphicFramePr>
          <p:nvPr>
            <p:extLst>
              <p:ext uri="{D42A27DB-BD31-4B8C-83A1-F6EECF244321}">
                <p14:modId xmlns:p14="http://schemas.microsoft.com/office/powerpoint/2010/main" val="3831925006"/>
              </p:ext>
            </p:extLst>
          </p:nvPr>
        </p:nvGraphicFramePr>
        <p:xfrm>
          <a:off x="365760" y="2194560"/>
          <a:ext cx="5577840" cy="1865376"/>
        </p:xfrm>
        <a:graphic>
          <a:graphicData uri="http://schemas.openxmlformats.org/drawingml/2006/table">
            <a:tbl>
              <a:tblPr/>
              <a:tblGrid>
                <a:gridCol w="228600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gridCol w="822960">
                  <a:extLst>
                    <a:ext uri="{9D8B030D-6E8A-4147-A177-3AD203B41FA5}">
                      <a16:colId xmlns:a16="http://schemas.microsoft.com/office/drawing/2014/main" val="20003"/>
                    </a:ext>
                  </a:extLst>
                </a:gridCol>
                <a:gridCol w="822960">
                  <a:extLst>
                    <a:ext uri="{9D8B030D-6E8A-4147-A177-3AD203B41FA5}">
                      <a16:colId xmlns:a16="http://schemas.microsoft.com/office/drawing/2014/main" val="20004"/>
                    </a:ext>
                  </a:extLst>
                </a:gridCol>
              </a:tblGrid>
              <a:tr h="310896">
                <a:tc>
                  <a:txBody>
                    <a:bodyPr/>
                    <a:lstStyle/>
                    <a:p>
                      <a:pPr marL="0" indent="0" algn="l">
                        <a:buNone/>
                      </a:pP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FY23</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FY24</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FY25</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Jul-26 TTM</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310896">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Required DSCR</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1.25x</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1.25x</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1.25x</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1.25x</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310896">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Debt service supported at 1.25x DSCR</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$494,730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$527,131</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$517,783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$546,146</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2"/>
                  </a:ext>
                </a:extLst>
              </a:tr>
              <a:tr h="310896">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Included in coverage analysis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No</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Yes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Yes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Yes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310896">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Loan supported at Loan 1 terms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Excluded</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$3,542,953</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$3,480,125</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$3,670,759</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4"/>
                  </a:ext>
                </a:extLst>
              </a:tr>
              <a:tr h="310896">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Weighting applied</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10%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40%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50%</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bl>
          </a:graphicData>
        </a:graphic>
      </p:graphicFrame>
      <p:sp>
        <p:nvSpPr>
          <p:cNvPr id="9" name="Text 6"/>
          <p:cNvSpPr txBox="1"/>
          <p:nvPr/>
        </p:nvSpPr>
        <p:spPr>
          <a:xfrm>
            <a:off x="365760" y="4288536"/>
            <a:ext cx="5577840" cy="201168"/>
          </a:xfrm>
          <a:prstGeom prst="rect">
            <a:avLst/>
          </a:prstGeom>
          <a:noFill/>
          <a:ln/>
        </p:spPr>
        <p:txBody>
          <a:bodyPr wrap="square" rtlCol="0" anchor="ctr"/>
          <a:lstStyle/>
          <a:p>
            <a:pPr marL="0" indent="0">
              <a:buNone/>
            </a:pPr>
            <a:r>
              <a:rPr lang="en-US" sz="900" b="1" dirty="0">
                <a:solidFill>
                  <a:srgbClr val="2C4A63"/>
                </a:solidFill>
                <a:latin typeface="Calibri" pitchFamily="34" charset="0"/>
                <a:ea typeface="Calibri" pitchFamily="34" charset="-122"/>
                <a:cs typeface="Calibri" pitchFamily="34" charset="-120"/>
              </a:rPr>
              <a:t>ILLUSTRATIVE DEBT CAPACITY AT 1.25x DSCR AND 10% EQUITY INJECTION</a:t>
            </a:r>
            <a:endParaRPr lang="en-US" sz="900" dirty="0"/>
          </a:p>
        </p:txBody>
      </p:sp>
      <p:graphicFrame>
        <p:nvGraphicFramePr>
          <p:cNvPr id="69" name="Table 1"/>
          <p:cNvGraphicFramePr>
            <a:graphicFrameLocks noGrp="1"/>
          </p:cNvGraphicFramePr>
          <p:nvPr>
            <p:extLst>
              <p:ext uri="{D42A27DB-BD31-4B8C-83A1-F6EECF244321}">
                <p14:modId xmlns:p14="http://schemas.microsoft.com/office/powerpoint/2010/main" val="3501400081"/>
              </p:ext>
            </p:extLst>
          </p:nvPr>
        </p:nvGraphicFramePr>
        <p:xfrm>
          <a:off x="365760" y="4544568"/>
          <a:ext cx="5577840" cy="1536192"/>
        </p:xfrm>
        <a:graphic>
          <a:graphicData uri="http://schemas.openxmlformats.org/drawingml/2006/table">
            <a:tbl>
              <a:tblPr/>
              <a:tblGrid>
                <a:gridCol w="3566160">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tblGrid>
              <a:tr h="256032">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Weighted Adjusted EBITDA (weights above)</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00" dirty="0">
                          <a:solidFill>
                            <a:srgbClr val="26292C"/>
                          </a:solidFill>
                          <a:latin typeface="Calibri" pitchFamily="34" charset="0"/>
                          <a:ea typeface="Calibri" pitchFamily="34" charset="-122"/>
                          <a:cs typeface="Calibri" pitchFamily="34" charset="-120"/>
                        </a:rPr>
                        <a:t>$667,190</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0"/>
                  </a:ext>
                </a:extLst>
              </a:tr>
              <a:tr h="256032">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Debt service supported at 1.25x DSCR</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900" dirty="0">
                          <a:solidFill>
                            <a:srgbClr val="26292C"/>
                          </a:solidFill>
                          <a:latin typeface="Calibri" pitchFamily="34" charset="0"/>
                          <a:ea typeface="Calibri" pitchFamily="34" charset="-122"/>
                          <a:cs typeface="Calibri" pitchFamily="34" charset="-120"/>
                        </a:rPr>
                        <a:t>$533,752</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1"/>
                  </a:ext>
                </a:extLst>
              </a:tr>
              <a:tr h="256032">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Loan supported at Loan 1 terms (8.5%, 120 months)</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00" dirty="0">
                          <a:solidFill>
                            <a:srgbClr val="26292C"/>
                          </a:solidFill>
                          <a:latin typeface="Calibri" pitchFamily="34" charset="0"/>
                          <a:ea typeface="Calibri" pitchFamily="34" charset="-122"/>
                          <a:cs typeface="Calibri" pitchFamily="34" charset="-120"/>
                        </a:rPr>
                        <a:t>$3,587,457</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256032">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Equity injection required at 10% of total project cost</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900" dirty="0">
                          <a:solidFill>
                            <a:srgbClr val="26292C"/>
                          </a:solidFill>
                          <a:latin typeface="Calibri" pitchFamily="34" charset="0"/>
                          <a:ea typeface="Calibri" pitchFamily="34" charset="-122"/>
                          <a:cs typeface="Calibri" pitchFamily="34" charset="-120"/>
                        </a:rPr>
                        <a:t>$398,606</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3"/>
                  </a:ext>
                </a:extLst>
              </a:tr>
              <a:tr h="256032">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Implied total project cost (loan plus equity)</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00" b="1" dirty="0">
                          <a:solidFill>
                            <a:srgbClr val="26292C"/>
                          </a:solidFill>
                          <a:latin typeface="Calibri" pitchFamily="34" charset="0"/>
                          <a:ea typeface="Calibri" pitchFamily="34" charset="-122"/>
                          <a:cs typeface="Calibri" pitchFamily="34" charset="-120"/>
                        </a:rPr>
                        <a:t>$3,986,063</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256032">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Loan supported / weighted Adjusted EBITDA</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900" dirty="0">
                          <a:solidFill>
                            <a:srgbClr val="26292C"/>
                          </a:solidFill>
                          <a:latin typeface="Calibri" pitchFamily="34" charset="0"/>
                          <a:ea typeface="Calibri" pitchFamily="34" charset="-122"/>
                          <a:cs typeface="Calibri" pitchFamily="34" charset="-120"/>
                        </a:rPr>
                        <a:t>5.38x</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5"/>
                  </a:ext>
                </a:extLst>
              </a:tr>
            </a:tbl>
          </a:graphicData>
        </a:graphic>
      </p:graphicFrame>
      <p:sp>
        <p:nvSpPr>
          <p:cNvPr id="11" name="Shape 7"/>
          <p:cNvSpPr/>
          <p:nvPr/>
        </p:nvSpPr>
        <p:spPr>
          <a:xfrm>
            <a:off x="6217920" y="2194560"/>
            <a:ext cx="0" cy="4114800"/>
          </a:xfrm>
          <a:prstGeom prst="line">
            <a:avLst/>
          </a:prstGeom>
          <a:noFill/>
          <a:ln w="9525">
            <a:solidFill>
              <a:srgbClr val="D6D9DB"/>
            </a:solidFill>
            <a:prstDash val="solid"/>
          </a:ln>
        </p:spPr>
        <p:txBody>
          <a:bodyPr/>
          <a:lstStyle/>
          <a:p>
            <a:endParaRPr lang="en-US"/>
          </a:p>
        </p:txBody>
      </p:sp>
      <p:sp>
        <p:nvSpPr>
          <p:cNvPr id="12" name="Text 8"/>
          <p:cNvSpPr txBox="1"/>
          <p:nvPr/>
        </p:nvSpPr>
        <p:spPr>
          <a:xfrm>
            <a:off x="6492240" y="2194560"/>
            <a:ext cx="4937760" cy="201168"/>
          </a:xfrm>
          <a:prstGeom prst="rect">
            <a:avLst/>
          </a:prstGeom>
          <a:noFill/>
          <a:ln/>
        </p:spPr>
        <p:txBody>
          <a:bodyPr wrap="square" rtlCol="0" anchor="ctr"/>
          <a:lstStyle/>
          <a:p>
            <a:pPr marL="0" indent="0">
              <a:buNone/>
            </a:pPr>
            <a:r>
              <a:rPr lang="en-US" sz="900" b="1" dirty="0">
                <a:solidFill>
                  <a:srgbClr val="2C4A63"/>
                </a:solidFill>
                <a:latin typeface="Calibri" pitchFamily="34" charset="0"/>
                <a:ea typeface="Calibri" pitchFamily="34" charset="-122"/>
                <a:cs typeface="Calibri" pitchFamily="34" charset="-120"/>
              </a:rPr>
              <a:t>PROPOSED FINANCING STRUCTURE</a:t>
            </a:r>
            <a:endParaRPr lang="en-US" sz="900" dirty="0"/>
          </a:p>
        </p:txBody>
      </p:sp>
      <p:graphicFrame>
        <p:nvGraphicFramePr>
          <p:cNvPr id="103" name="Table 2"/>
          <p:cNvGraphicFramePr>
            <a:graphicFrameLocks noGrp="1"/>
          </p:cNvGraphicFramePr>
          <p:nvPr>
            <p:extLst>
              <p:ext uri="{D42A27DB-BD31-4B8C-83A1-F6EECF244321}">
                <p14:modId xmlns:p14="http://schemas.microsoft.com/office/powerpoint/2010/main" val="3066380148"/>
              </p:ext>
            </p:extLst>
          </p:nvPr>
        </p:nvGraphicFramePr>
        <p:xfrm>
          <a:off x="6492240" y="2450592"/>
          <a:ext cx="4937760" cy="2468880"/>
        </p:xfrm>
        <a:graphic>
          <a:graphicData uri="http://schemas.openxmlformats.org/drawingml/2006/table">
            <a:tbl>
              <a:tblPr/>
              <a:tblGrid>
                <a:gridCol w="320040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tblGrid>
              <a:tr h="246888">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Purchase price</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00" dirty="0">
                          <a:solidFill>
                            <a:srgbClr val="26292C"/>
                          </a:solidFill>
                          <a:latin typeface="Calibri" pitchFamily="34" charset="0"/>
                          <a:ea typeface="Calibri" pitchFamily="34" charset="-122"/>
                          <a:cs typeface="Calibri" pitchFamily="34" charset="-120"/>
                        </a:rPr>
                        <a:t>$3,200,000</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0"/>
                  </a:ext>
                </a:extLst>
              </a:tr>
              <a:tr h="246888">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Closing costs</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900" dirty="0">
                          <a:solidFill>
                            <a:srgbClr val="26292C"/>
                          </a:solidFill>
                          <a:latin typeface="Calibri" pitchFamily="34" charset="0"/>
                          <a:ea typeface="Calibri" pitchFamily="34" charset="-122"/>
                          <a:cs typeface="Calibri" pitchFamily="34" charset="-120"/>
                        </a:rPr>
                        <a:t>$45,000</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1"/>
                  </a:ext>
                </a:extLst>
              </a:tr>
              <a:tr h="246888">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Working capital and liquidity at close (see Working Capital)</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900" dirty="0">
                          <a:solidFill>
                            <a:srgbClr val="26292C"/>
                          </a:solidFill>
                          <a:latin typeface="Calibri" pitchFamily="34" charset="0"/>
                          <a:ea typeface="Calibri" pitchFamily="34" charset="-122"/>
                          <a:cs typeface="Calibri" pitchFamily="34" charset="-120"/>
                        </a:rPr>
                        <a:t>$225,000</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90001"/>
                  </a:ext>
                </a:extLst>
              </a:tr>
              <a:tr h="246888">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Total project cost</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900" dirty="0">
                          <a:solidFill>
                            <a:srgbClr val="26292C"/>
                          </a:solidFill>
                          <a:latin typeface="Calibri" pitchFamily="34" charset="0"/>
                          <a:ea typeface="Calibri" pitchFamily="34" charset="-122"/>
                          <a:cs typeface="Calibri" pitchFamily="34" charset="-120"/>
                        </a:rPr>
                        <a:t>$3,470,000</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90002"/>
                  </a:ext>
                </a:extLst>
              </a:tr>
              <a:tr h="246888">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Equity injection (12.1% of total project cost)</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00" dirty="0">
                          <a:solidFill>
                            <a:srgbClr val="26292C"/>
                          </a:solidFill>
                          <a:latin typeface="Calibri" pitchFamily="34" charset="0"/>
                          <a:ea typeface="Calibri" pitchFamily="34" charset="-122"/>
                          <a:cs typeface="Calibri" pitchFamily="34" charset="-120"/>
                        </a:rPr>
                        <a:t>$420,000</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246888">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Loan 1 - $2,650,000 at 8.5%, 120 months: annual debt service</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900" dirty="0">
                          <a:solidFill>
                            <a:srgbClr val="26292C"/>
                          </a:solidFill>
                          <a:latin typeface="Calibri" pitchFamily="34" charset="0"/>
                          <a:ea typeface="Calibri" pitchFamily="34" charset="-122"/>
                          <a:cs typeface="Calibri" pitchFamily="34" charset="-120"/>
                        </a:rPr>
                        <a:t>$394,274</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3"/>
                  </a:ext>
                </a:extLst>
              </a:tr>
              <a:tr h="246888">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Loan 2 - $400,000 at 6.0%, 60 months: annual debt service</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00" dirty="0">
                          <a:solidFill>
                            <a:srgbClr val="26292C"/>
                          </a:solidFill>
                          <a:latin typeface="Calibri" pitchFamily="34" charset="0"/>
                          <a:ea typeface="Calibri" pitchFamily="34" charset="-122"/>
                          <a:cs typeface="Calibri" pitchFamily="34" charset="-120"/>
                        </a:rPr>
                        <a:t>$92,797</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246888">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Total sources (equity plus Loan 1 and Loan 2)</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900" dirty="0">
                          <a:solidFill>
                            <a:srgbClr val="26292C"/>
                          </a:solidFill>
                          <a:latin typeface="Calibri" pitchFamily="34" charset="0"/>
                          <a:ea typeface="Calibri" pitchFamily="34" charset="-122"/>
                          <a:cs typeface="Calibri" pitchFamily="34" charset="-120"/>
                        </a:rPr>
                        <a:t>$3,470,000</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90003"/>
                  </a:ext>
                </a:extLst>
              </a:tr>
              <a:tr h="246888">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Total annual debt service</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tc>
                  <a:txBody>
                    <a:bodyPr/>
                    <a:lstStyle/>
                    <a:p>
                      <a:pPr marL="0" indent="0" algn="r">
                        <a:buNone/>
                      </a:pPr>
                      <a:r>
                        <a:rPr lang="en-US" sz="900" b="1" dirty="0">
                          <a:solidFill>
                            <a:srgbClr val="26292C"/>
                          </a:solidFill>
                          <a:latin typeface="Calibri" pitchFamily="34" charset="0"/>
                          <a:ea typeface="Calibri" pitchFamily="34" charset="-122"/>
                          <a:cs typeface="Calibri" pitchFamily="34" charset="-120"/>
                        </a:rPr>
                        <a:t>$487,072</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7F6F4"/>
                    </a:solidFill>
                  </a:tcPr>
                </a:tc>
                <a:extLst>
                  <a:ext uri="{0D108BD9-81ED-4DB2-BD59-A6C34878D82A}">
                    <a16:rowId xmlns:a16="http://schemas.microsoft.com/office/drawing/2014/main" val="10005"/>
                  </a:ext>
                </a:extLst>
              </a:tr>
              <a:tr h="246888">
                <a:tc>
                  <a:txBody>
                    <a:bodyPr/>
                    <a:lstStyle/>
                    <a:p>
                      <a:pPr marL="0" indent="0" algn="l">
                        <a:buNone/>
                      </a:pPr>
                      <a:r>
                        <a:rPr lang="en-US" sz="900" dirty="0">
                          <a:solidFill>
                            <a:srgbClr val="26292C"/>
                          </a:solidFill>
                          <a:latin typeface="Calibri" pitchFamily="34" charset="0"/>
                          <a:ea typeface="Calibri" pitchFamily="34" charset="-122"/>
                          <a:cs typeface="Calibri" pitchFamily="34" charset="-120"/>
                        </a:rPr>
                        <a:t>DSCR on weighted Adjusted EBITDA ($667,190 / $487,072)</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900" dirty="0">
                          <a:solidFill>
                            <a:srgbClr val="26292C"/>
                          </a:solidFill>
                          <a:latin typeface="Calibri" pitchFamily="34" charset="0"/>
                          <a:ea typeface="Calibri" pitchFamily="34" charset="-122"/>
                          <a:cs typeface="Calibri" pitchFamily="34" charset="-120"/>
                        </a:rPr>
                        <a:t>1.37x</a:t>
                      </a:r>
                      <a:endParaRPr lang="en-US" sz="9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bl>
          </a:graphicData>
        </a:graphic>
      </p:graphicFrame>
      <p:sp>
        <p:nvSpPr>
          <p:cNvPr id="14" name="Text 9"/>
          <p:cNvSpPr txBox="1"/>
          <p:nvPr/>
        </p:nvSpPr>
        <p:spPr>
          <a:xfrm>
            <a:off x="6492240" y="5056632"/>
            <a:ext cx="4937760" cy="201168"/>
          </a:xfrm>
          <a:prstGeom prst="rect">
            <a:avLst/>
          </a:prstGeom>
          <a:noFill/>
          <a:ln/>
        </p:spPr>
        <p:txBody>
          <a:bodyPr wrap="square" rtlCol="0" anchor="ctr"/>
          <a:lstStyle/>
          <a:p>
            <a:pPr marL="0" indent="0">
              <a:buNone/>
            </a:pPr>
            <a:r>
              <a:rPr lang="en-US" sz="900" b="1" dirty="0">
                <a:solidFill>
                  <a:srgbClr val="2C4A63"/>
                </a:solidFill>
                <a:latin typeface="Calibri" pitchFamily="34" charset="0"/>
                <a:ea typeface="Calibri" pitchFamily="34" charset="-122"/>
                <a:cs typeface="Calibri" pitchFamily="34" charset="-120"/>
              </a:rPr>
              <a:t>DSCR CHECK BY PERIOD</a:t>
            </a:r>
            <a:endParaRPr lang="en-US" sz="900" dirty="0"/>
          </a:p>
        </p:txBody>
      </p:sp>
      <p:graphicFrame>
        <p:nvGraphicFramePr>
          <p:cNvPr id="137" name="Table 3"/>
          <p:cNvGraphicFramePr>
            <a:graphicFrameLocks noGrp="1"/>
          </p:cNvGraphicFramePr>
          <p:nvPr>
            <p:extLst>
              <p:ext uri="{D42A27DB-BD31-4B8C-83A1-F6EECF244321}">
                <p14:modId xmlns:p14="http://schemas.microsoft.com/office/powerpoint/2010/main" val="1579011935"/>
              </p:ext>
            </p:extLst>
          </p:nvPr>
        </p:nvGraphicFramePr>
        <p:xfrm>
          <a:off x="6492240" y="5294376"/>
          <a:ext cx="4937760" cy="548640"/>
        </p:xfrm>
        <a:graphic>
          <a:graphicData uri="http://schemas.openxmlformats.org/drawingml/2006/table">
            <a:tbl>
              <a:tblPr/>
              <a:tblGrid>
                <a:gridCol w="164592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gridCol w="822960">
                  <a:extLst>
                    <a:ext uri="{9D8B030D-6E8A-4147-A177-3AD203B41FA5}">
                      <a16:colId xmlns:a16="http://schemas.microsoft.com/office/drawing/2014/main" val="20003"/>
                    </a:ext>
                  </a:extLst>
                </a:gridCol>
                <a:gridCol w="822960">
                  <a:extLst>
                    <a:ext uri="{9D8B030D-6E8A-4147-A177-3AD203B41FA5}">
                      <a16:colId xmlns:a16="http://schemas.microsoft.com/office/drawing/2014/main" val="20004"/>
                    </a:ext>
                  </a:extLst>
                </a:gridCol>
              </a:tblGrid>
              <a:tr h="274320">
                <a:tc>
                  <a:txBody>
                    <a:bodyPr/>
                    <a:lstStyle/>
                    <a:p>
                      <a:pPr marL="0" indent="0" algn="l">
                        <a:buNone/>
                      </a:pP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FY23</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FY24</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FY25</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tc>
                  <a:txBody>
                    <a:bodyPr/>
                    <a:lstStyle/>
                    <a:p>
                      <a:pPr marL="0" indent="0" algn="r">
                        <a:buNone/>
                      </a:pPr>
                      <a:r>
                        <a:rPr lang="en-US" sz="950" b="1" dirty="0">
                          <a:solidFill>
                            <a:srgbClr val="FFFFFF"/>
                          </a:solidFill>
                          <a:latin typeface="Calibri" pitchFamily="34" charset="0"/>
                          <a:ea typeface="Calibri" pitchFamily="34" charset="-122"/>
                          <a:cs typeface="Calibri" pitchFamily="34" charset="-120"/>
                        </a:rPr>
                        <a:t>Jul-26 TTM</a:t>
                      </a:r>
                      <a:endParaRPr lang="en-US" sz="9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23272B"/>
                    </a:solidFill>
                  </a:tcPr>
                </a:tc>
                <a:extLst>
                  <a:ext uri="{0D108BD9-81ED-4DB2-BD59-A6C34878D82A}">
                    <a16:rowId xmlns:a16="http://schemas.microsoft.com/office/drawing/2014/main" val="10000"/>
                  </a:ext>
                </a:extLst>
              </a:tr>
              <a:tr h="274320">
                <a:tc>
                  <a:txBody>
                    <a:bodyPr/>
                    <a:lstStyle/>
                    <a:p>
                      <a:pPr marL="0" indent="0" algn="l">
                        <a:buNone/>
                      </a:pPr>
                      <a:r>
                        <a:rPr lang="en-US" sz="1000" dirty="0">
                          <a:solidFill>
                            <a:srgbClr val="26292C"/>
                          </a:solidFill>
                          <a:latin typeface="Calibri" pitchFamily="34" charset="0"/>
                          <a:ea typeface="Calibri" pitchFamily="34" charset="-122"/>
                          <a:cs typeface="Calibri" pitchFamily="34" charset="-120"/>
                        </a:rPr>
                        <a:t>DSCR Check</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N/A</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Pass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Pass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r">
                        <a:buNone/>
                      </a:pPr>
                      <a:r>
                        <a:rPr lang="en-US" sz="1000" dirty="0">
                          <a:solidFill>
                            <a:srgbClr val="26292C"/>
                          </a:solidFill>
                          <a:latin typeface="Calibri" pitchFamily="34" charset="0"/>
                          <a:ea typeface="Calibri" pitchFamily="34" charset="-122"/>
                          <a:cs typeface="Calibri" pitchFamily="34" charset="-120"/>
                        </a:rPr>
                        <a:t>Pass</a:t>
                      </a:r>
                      <a:endParaRPr lang="en-US" sz="100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bl>
          </a:graphicData>
        </a:graphic>
      </p:graphicFrame>
      <p:pic>
        <p:nvPicPr>
          <p:cNvPr id="16"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7" name="Text 10"/>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8" name="Text 11"/>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32</a:t>
            </a:r>
            <a:endParaRPr lang="en-US" sz="950" dirty="0"/>
          </a:p>
        </p:txBody>
      </p:sp>
      <p:sp>
        <p:nvSpPr>
          <p:cNvPr id="19" name="Shape 12"/>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5">
    <p:bg>
      <p:bgPr>
        <a:solidFill>
          <a:srgbClr val="23272B"/>
        </a:solidFill>
        <a:effectLst/>
      </p:bgPr>
    </p:bg>
    <p:spTree>
      <p:nvGrpSpPr>
        <p:cNvPr id="1" name=""/>
        <p:cNvGrpSpPr/>
        <p:nvPr/>
      </p:nvGrpSpPr>
      <p:grpSpPr>
        <a:xfrm>
          <a:off x="0" y="0"/>
          <a:ext cx="0" cy="0"/>
          <a:chOff x="0" y="0"/>
          <a:chExt cx="0" cy="0"/>
        </a:xfrm>
      </p:grpSpPr>
      <p:pic>
        <p:nvPicPr>
          <p:cNvPr id="2" name="Image 0" descr="/mnt/project/bg_opps_risks.jpeg"/>
          <p:cNvPicPr>
            <a:picLocks noChangeAspect="1"/>
          </p:cNvPicPr>
          <p:nvPr/>
        </p:nvPicPr>
        <p:blipFill>
          <a:blip r:embed="rId3"/>
          <a:stretch>
            <a:fillRect/>
          </a:stretch>
        </p:blipFill>
        <p:spPr>
          <a:xfrm>
            <a:off x="0" y="0"/>
            <a:ext cx="12188952" cy="6858000"/>
          </a:xfrm>
          <a:prstGeom prst="rect">
            <a:avLst/>
          </a:prstGeom>
        </p:spPr>
      </p:pic>
      <p:sp>
        <p:nvSpPr>
          <p:cNvPr id="3" name="Shape 0"/>
          <p:cNvSpPr/>
          <p:nvPr/>
        </p:nvSpPr>
        <p:spPr>
          <a:xfrm>
            <a:off x="0" y="0"/>
            <a:ext cx="12188952" cy="6858000"/>
          </a:xfrm>
          <a:prstGeom prst="rect">
            <a:avLst/>
          </a:prstGeom>
          <a:solidFill>
            <a:srgbClr val="23272B">
              <a:alpha val="68000"/>
            </a:srgbClr>
          </a:solidFill>
          <a:ln/>
        </p:spPr>
        <p:txBody>
          <a:bodyPr/>
          <a:lstStyle/>
          <a:p>
            <a:endParaRPr lang="en-US"/>
          </a:p>
        </p:txBody>
      </p:sp>
      <p:sp>
        <p:nvSpPr>
          <p:cNvPr id="5" name="Text 1"/>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D6D9DB"/>
                </a:solidFill>
                <a:latin typeface="Calibri" pitchFamily="34" charset="0"/>
                <a:ea typeface="Calibri" pitchFamily="34" charset="-122"/>
                <a:cs typeface="Calibri" pitchFamily="34" charset="-120"/>
              </a:rPr>
              <a:t>Strictly private and confidential</a:t>
            </a:r>
            <a:endParaRPr lang="en-US" sz="950" dirty="0"/>
          </a:p>
        </p:txBody>
      </p:sp>
      <p:sp>
        <p:nvSpPr>
          <p:cNvPr id="6" name="Text 2"/>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D6D9DB"/>
                </a:solidFill>
                <a:latin typeface="Calibri" pitchFamily="34" charset="0"/>
                <a:ea typeface="Calibri" pitchFamily="34" charset="-122"/>
                <a:cs typeface="Calibri" pitchFamily="34" charset="-120"/>
              </a:rPr>
              <a:t>33</a:t>
            </a:r>
            <a:endParaRPr lang="en-US" sz="950" dirty="0"/>
          </a:p>
        </p:txBody>
      </p:sp>
      <p:sp>
        <p:nvSpPr>
          <p:cNvPr id="7" name="Text 3"/>
          <p:cNvSpPr txBox="1"/>
          <p:nvPr/>
        </p:nvSpPr>
        <p:spPr>
          <a:xfrm>
            <a:off x="548640" y="2743200"/>
            <a:ext cx="2743200" cy="365760"/>
          </a:xfrm>
          <a:prstGeom prst="rect">
            <a:avLst/>
          </a:prstGeom>
          <a:noFill/>
          <a:ln/>
        </p:spPr>
        <p:txBody>
          <a:bodyPr wrap="square" rtlCol="0" anchor="ctr"/>
          <a:lstStyle/>
          <a:p>
            <a:pPr marL="0" indent="0">
              <a:buNone/>
            </a:pPr>
            <a:r>
              <a:rPr lang="en-US" sz="1300" b="1" kern="0" spc="200" dirty="0">
                <a:solidFill>
                  <a:srgbClr val="D7E3EC"/>
                </a:solidFill>
                <a:latin typeface="Calibri" pitchFamily="34" charset="0"/>
                <a:ea typeface="Calibri" pitchFamily="34" charset="-122"/>
                <a:cs typeface="Calibri" pitchFamily="34" charset="-120"/>
              </a:rPr>
              <a:t>07.</a:t>
            </a:r>
            <a:endParaRPr lang="en-US" sz="1300" dirty="0"/>
          </a:p>
        </p:txBody>
      </p:sp>
      <p:sp>
        <p:nvSpPr>
          <p:cNvPr id="8" name="Text 4"/>
          <p:cNvSpPr txBox="1"/>
          <p:nvPr/>
        </p:nvSpPr>
        <p:spPr>
          <a:xfrm>
            <a:off x="548640" y="3063240"/>
            <a:ext cx="5943600" cy="1133856"/>
          </a:xfrm>
          <a:prstGeom prst="rect">
            <a:avLst/>
          </a:prstGeom>
          <a:noFill/>
          <a:ln/>
        </p:spPr>
        <p:txBody>
          <a:bodyPr wrap="square" rtlCol="0" anchor="t"/>
          <a:lstStyle/>
          <a:p>
            <a:pPr marL="0" indent="0">
              <a:lnSpc>
                <a:spcPct val="110000"/>
              </a:lnSpc>
              <a:buNone/>
            </a:pPr>
            <a:r>
              <a:rPr lang="en-US" sz="3000" dirty="0">
                <a:solidFill>
                  <a:srgbClr val="FFFFFF"/>
                </a:solidFill>
                <a:latin typeface="Georgia" pitchFamily="34" charset="0"/>
                <a:ea typeface="Georgia" pitchFamily="34" charset="-122"/>
                <a:cs typeface="Georgia" pitchFamily="34" charset="-120"/>
              </a:rPr>
              <a:t>Opportunities</a:t>
            </a:r>
            <a:endParaRPr lang="en-US" sz="3000" dirty="0"/>
          </a:p>
          <a:p>
            <a:pPr marL="0" indent="0">
              <a:lnSpc>
                <a:spcPct val="110000"/>
              </a:lnSpc>
              <a:buNone/>
            </a:pPr>
            <a:r>
              <a:rPr lang="en-US" sz="3000" dirty="0">
                <a:solidFill>
                  <a:srgbClr val="FFFFFF"/>
                </a:solidFill>
                <a:latin typeface="Georgia" pitchFamily="34" charset="0"/>
                <a:ea typeface="Georgia" pitchFamily="34" charset="-122"/>
                <a:cs typeface="Georgia" pitchFamily="34" charset="-120"/>
              </a:rPr>
              <a:t>and Risks</a:t>
            </a:r>
            <a:endParaRPr lang="en-US" sz="3000" dirty="0"/>
          </a:p>
        </p:txBody>
      </p:sp>
      <p:sp>
        <p:nvSpPr>
          <p:cNvPr id="9" name="Shape 5"/>
          <p:cNvSpPr/>
          <p:nvPr/>
        </p:nvSpPr>
        <p:spPr>
          <a:xfrm>
            <a:off x="548640" y="4288536"/>
            <a:ext cx="457200" cy="36576"/>
          </a:xfrm>
          <a:prstGeom prst="rect">
            <a:avLst/>
          </a:prstGeom>
          <a:solidFill>
            <a:srgbClr val="D7E3EC"/>
          </a:solidFill>
          <a:ln/>
        </p:spPr>
        <p:txBody>
          <a:bodyPr/>
          <a:lstStyle/>
          <a:p>
            <a:endParaRPr lang="en-US"/>
          </a:p>
        </p:txBody>
      </p:sp>
      <p:pic>
        <p:nvPicPr>
          <p:cNvPr id="11" name="Image 1" descr="/home/claude/deck/assets/logo_white.png">
            <a:extLst>
              <a:ext uri="{FF2B5EF4-FFF2-40B4-BE49-F238E27FC236}">
                <a16:creationId xmlns:a16="http://schemas.microsoft.com/office/drawing/2014/main" id="{01D476F8-587E-35DD-344D-24E352E56E22}"/>
              </a:ext>
            </a:extLst>
          </p:cNvPr>
          <p:cNvPicPr>
            <a:picLocks noChangeAspect="1"/>
          </p:cNvPicPr>
          <p:nvPr/>
        </p:nvPicPr>
        <p:blipFill>
          <a:blip r:embed="rId4"/>
          <a:stretch>
            <a:fillRect/>
          </a:stretch>
        </p:blipFill>
        <p:spPr>
          <a:xfrm>
            <a:off x="502920" y="6167718"/>
            <a:ext cx="1617850" cy="43891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OPPORTUNITIES AND RISKS</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Opportunities (1 of 2)</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sp>
        <p:nvSpPr>
          <p:cNvPr id="6" name="Shape 4"/>
          <p:cNvSpPr/>
          <p:nvPr/>
        </p:nvSpPr>
        <p:spPr>
          <a:xfrm>
            <a:off x="365760" y="1399032"/>
            <a:ext cx="82296" cy="1920240"/>
          </a:xfrm>
          <a:prstGeom prst="rect">
            <a:avLst/>
          </a:prstGeom>
          <a:solidFill>
            <a:srgbClr val="2C4A63"/>
          </a:solidFill>
          <a:ln/>
        </p:spPr>
        <p:txBody>
          <a:bodyPr/>
          <a:lstStyle/>
          <a:p>
            <a:endParaRPr lang="en-US"/>
          </a:p>
        </p:txBody>
      </p:sp>
      <p:sp>
        <p:nvSpPr>
          <p:cNvPr id="7" name="Text 5"/>
          <p:cNvSpPr txBox="1"/>
          <p:nvPr/>
        </p:nvSpPr>
        <p:spPr>
          <a:xfrm>
            <a:off x="640080" y="1371600"/>
            <a:ext cx="10789920" cy="1691640"/>
          </a:xfrm>
          <a:prstGeom prst="rect">
            <a:avLst/>
          </a:prstGeom>
          <a:noFill/>
          <a:ln/>
        </p:spPr>
        <p:txBody>
          <a:bodyPr wrap="square" rtlCol="0" anchor="t"/>
          <a:lstStyle/>
          <a:p>
            <a:pPr marL="0" indent="0">
              <a:lnSpc>
                <a:spcPct val="128000"/>
              </a:lnSpc>
              <a:buNone/>
            </a:pPr>
            <a:r>
              <a:rPr lang="en-US" sz="1350" dirty="0">
                <a:solidFill>
                  <a:srgbClr val="26292C"/>
                </a:solidFill>
                <a:latin typeface="Georgia" pitchFamily="34" charset="0"/>
                <a:ea typeface="Georgia" pitchFamily="34" charset="-122"/>
                <a:cs typeface="Georgia" pitchFamily="34" charset="-120"/>
              </a:rPr>
              <a:t>The company has an established digital marketing channel through an outside marketing vendor. The company stated this vendor manages its website, pay per click and internet advertising, that it is the primary and most effective source of new leads, and that it is supplemented by targeted print and sponsorship spend. Total advertising and marketing spend was $50K in FY23, $70K in FY24 and $77K in FY25, tracking alongside revenue growth over the same period. The client may be able to scale this channel further after close.</a:t>
            </a:r>
            <a:endParaRPr lang="en-US" sz="1350" dirty="0"/>
          </a:p>
        </p:txBody>
      </p:sp>
      <p:sp>
        <p:nvSpPr>
          <p:cNvPr id="8" name="Text 6"/>
          <p:cNvSpPr txBox="1"/>
          <p:nvPr/>
        </p:nvSpPr>
        <p:spPr>
          <a:xfrm>
            <a:off x="640080" y="3044952"/>
            <a:ext cx="4114800" cy="228600"/>
          </a:xfrm>
          <a:prstGeom prst="rect">
            <a:avLst/>
          </a:prstGeom>
          <a:noFill/>
          <a:ln/>
        </p:spPr>
        <p:txBody>
          <a:bodyPr wrap="square" rtlCol="0" anchor="ctr"/>
          <a:lstStyle/>
          <a:p>
            <a:pPr marL="0" indent="0">
              <a:buNone/>
            </a:pPr>
            <a:r>
              <a:rPr lang="en-US" sz="900" i="1" dirty="0">
                <a:solidFill>
                  <a:srgbClr val="6B6F73"/>
                </a:solidFill>
                <a:latin typeface="Calibri" pitchFamily="34" charset="0"/>
                <a:ea typeface="Calibri" pitchFamily="34" charset="-122"/>
                <a:cs typeface="Calibri" pitchFamily="34" charset="-120"/>
              </a:rPr>
              <a:t>See Q18 and the Profit &amp; Loss tab</a:t>
            </a:r>
            <a:endParaRPr lang="en-US" sz="900" dirty="0"/>
          </a:p>
        </p:txBody>
      </p:sp>
      <p:sp>
        <p:nvSpPr>
          <p:cNvPr id="9" name="Shape 7"/>
          <p:cNvSpPr/>
          <p:nvPr/>
        </p:nvSpPr>
        <p:spPr>
          <a:xfrm>
            <a:off x="365760" y="3685032"/>
            <a:ext cx="82296" cy="1371600"/>
          </a:xfrm>
          <a:prstGeom prst="rect">
            <a:avLst/>
          </a:prstGeom>
          <a:solidFill>
            <a:srgbClr val="2C4A63"/>
          </a:solidFill>
          <a:ln/>
        </p:spPr>
        <p:txBody>
          <a:bodyPr/>
          <a:lstStyle/>
          <a:p>
            <a:endParaRPr lang="en-US"/>
          </a:p>
        </p:txBody>
      </p:sp>
      <p:sp>
        <p:nvSpPr>
          <p:cNvPr id="10" name="Text 8"/>
          <p:cNvSpPr txBox="1"/>
          <p:nvPr/>
        </p:nvSpPr>
        <p:spPr>
          <a:xfrm>
            <a:off x="640080" y="3657600"/>
            <a:ext cx="10789920" cy="1143000"/>
          </a:xfrm>
          <a:prstGeom prst="rect">
            <a:avLst/>
          </a:prstGeom>
          <a:noFill/>
          <a:ln/>
        </p:spPr>
        <p:txBody>
          <a:bodyPr wrap="square" rtlCol="0" anchor="t"/>
          <a:lstStyle/>
          <a:p>
            <a:pPr marL="0" indent="0">
              <a:lnSpc>
                <a:spcPct val="128000"/>
              </a:lnSpc>
              <a:buNone/>
            </a:pPr>
            <a:r>
              <a:rPr lang="en-US" sz="1350" dirty="0">
                <a:solidFill>
                  <a:srgbClr val="26292C"/>
                </a:solidFill>
                <a:latin typeface="Georgia" pitchFamily="34" charset="0"/>
                <a:ea typeface="Georgia" pitchFamily="34" charset="-122"/>
                <a:cs typeface="Georgia" pitchFamily="34" charset="-120"/>
              </a:rPr>
              <a:t>The company has built out a production management team over time, from a single person to a supervisor, two project managers, and most recently an additional inside project manager. This structure supports execution of a larger volume and scale of projects without requiring the owner to personally manage day to day field operations.</a:t>
            </a:r>
            <a:endParaRPr lang="en-US" sz="1350" dirty="0"/>
          </a:p>
        </p:txBody>
      </p:sp>
      <p:sp>
        <p:nvSpPr>
          <p:cNvPr id="11" name="Text 9"/>
          <p:cNvSpPr txBox="1"/>
          <p:nvPr/>
        </p:nvSpPr>
        <p:spPr>
          <a:xfrm>
            <a:off x="640080" y="4782312"/>
            <a:ext cx="4114800" cy="228600"/>
          </a:xfrm>
          <a:prstGeom prst="rect">
            <a:avLst/>
          </a:prstGeom>
          <a:noFill/>
          <a:ln/>
        </p:spPr>
        <p:txBody>
          <a:bodyPr wrap="square" rtlCol="0" anchor="ctr"/>
          <a:lstStyle/>
          <a:p>
            <a:pPr marL="0" indent="0">
              <a:buNone/>
            </a:pPr>
            <a:r>
              <a:rPr lang="en-US" sz="900" i="1" dirty="0">
                <a:solidFill>
                  <a:srgbClr val="6B6F73"/>
                </a:solidFill>
                <a:latin typeface="Calibri" pitchFamily="34" charset="0"/>
                <a:ea typeface="Calibri" pitchFamily="34" charset="-122"/>
                <a:cs typeface="Calibri" pitchFamily="34" charset="-120"/>
              </a:rPr>
              <a:t>See Q12</a:t>
            </a:r>
            <a:endParaRPr lang="en-US" sz="900" dirty="0"/>
          </a:p>
        </p:txBody>
      </p:sp>
      <p:pic>
        <p:nvPicPr>
          <p:cNvPr id="12"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3" name="Text 10"/>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4" name="Text 11"/>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34</a:t>
            </a:r>
            <a:endParaRPr lang="en-US" sz="950" dirty="0"/>
          </a:p>
        </p:txBody>
      </p:sp>
      <p:sp>
        <p:nvSpPr>
          <p:cNvPr id="15" name="Shape 12"/>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OPPORTUNITIES AND RISKS</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Opportunities (2 of 2)</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sp>
        <p:nvSpPr>
          <p:cNvPr id="6" name="Shape 4"/>
          <p:cNvSpPr/>
          <p:nvPr/>
        </p:nvSpPr>
        <p:spPr>
          <a:xfrm>
            <a:off x="365760" y="1399032"/>
            <a:ext cx="82296" cy="1371600"/>
          </a:xfrm>
          <a:prstGeom prst="rect">
            <a:avLst/>
          </a:prstGeom>
          <a:solidFill>
            <a:srgbClr val="2C4A63"/>
          </a:solidFill>
          <a:ln/>
        </p:spPr>
        <p:txBody>
          <a:bodyPr/>
          <a:lstStyle/>
          <a:p>
            <a:endParaRPr lang="en-US"/>
          </a:p>
        </p:txBody>
      </p:sp>
      <p:sp>
        <p:nvSpPr>
          <p:cNvPr id="7" name="Text 5"/>
          <p:cNvSpPr txBox="1"/>
          <p:nvPr/>
        </p:nvSpPr>
        <p:spPr>
          <a:xfrm>
            <a:off x="640080" y="1371600"/>
            <a:ext cx="10789920" cy="1143000"/>
          </a:xfrm>
          <a:prstGeom prst="rect">
            <a:avLst/>
          </a:prstGeom>
          <a:noFill/>
          <a:ln/>
        </p:spPr>
        <p:txBody>
          <a:bodyPr wrap="square" rtlCol="0" anchor="t"/>
          <a:lstStyle/>
          <a:p>
            <a:pPr marL="0" indent="0">
              <a:lnSpc>
                <a:spcPct val="128000"/>
              </a:lnSpc>
              <a:buNone/>
            </a:pPr>
            <a:r>
              <a:rPr lang="en-US" sz="1350" dirty="0">
                <a:solidFill>
                  <a:srgbClr val="26292C"/>
                </a:solidFill>
                <a:latin typeface="Georgia" pitchFamily="34" charset="0"/>
                <a:ea typeface="Georgia" pitchFamily="34" charset="-122"/>
                <a:cs typeface="Georgia" pitchFamily="34" charset="-120"/>
              </a:rPr>
              <a:t>The company recorded $20K of other income in 2024. The company stated this was a finder’s fee for bringing in the new owner of another franchise location. It was removed from the recalculation as non-recurring, but the client may have the opportunity to earn similar fees in future periods.</a:t>
            </a:r>
            <a:endParaRPr lang="en-US" sz="1350" dirty="0"/>
          </a:p>
        </p:txBody>
      </p:sp>
      <p:sp>
        <p:nvSpPr>
          <p:cNvPr id="8" name="Text 6"/>
          <p:cNvSpPr txBox="1"/>
          <p:nvPr/>
        </p:nvSpPr>
        <p:spPr>
          <a:xfrm>
            <a:off x="640080" y="2496312"/>
            <a:ext cx="4114800" cy="228600"/>
          </a:xfrm>
          <a:prstGeom prst="rect">
            <a:avLst/>
          </a:prstGeom>
          <a:noFill/>
          <a:ln/>
        </p:spPr>
        <p:txBody>
          <a:bodyPr wrap="square" rtlCol="0" anchor="ctr"/>
          <a:lstStyle/>
          <a:p>
            <a:pPr marL="0" indent="0">
              <a:buNone/>
            </a:pPr>
            <a:r>
              <a:rPr lang="en-US" sz="900" i="1" dirty="0">
                <a:solidFill>
                  <a:srgbClr val="6B6F73"/>
                </a:solidFill>
                <a:latin typeface="Calibri" pitchFamily="34" charset="0"/>
                <a:ea typeface="Calibri" pitchFamily="34" charset="-122"/>
                <a:cs typeface="Calibri" pitchFamily="34" charset="-120"/>
              </a:rPr>
              <a:t>See Q21</a:t>
            </a:r>
            <a:endParaRPr lang="en-US" sz="900" dirty="0"/>
          </a:p>
        </p:txBody>
      </p:sp>
      <p:pic>
        <p:nvPicPr>
          <p:cNvPr id="9"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0" name="Text 7"/>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1" name="Text 8"/>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35</a:t>
            </a:r>
            <a:endParaRPr lang="en-US" sz="950" dirty="0"/>
          </a:p>
        </p:txBody>
      </p:sp>
      <p:sp>
        <p:nvSpPr>
          <p:cNvPr id="12" name="Shape 9"/>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OPPORTUNITIES AND RISKS</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Risks (1 of 4)</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sp>
        <p:nvSpPr>
          <p:cNvPr id="6" name="Shape 4"/>
          <p:cNvSpPr/>
          <p:nvPr/>
        </p:nvSpPr>
        <p:spPr>
          <a:xfrm>
            <a:off x="365760" y="1399032"/>
            <a:ext cx="82296" cy="1417320"/>
          </a:xfrm>
          <a:prstGeom prst="rect">
            <a:avLst/>
          </a:prstGeom>
          <a:solidFill>
            <a:srgbClr val="70777D"/>
          </a:solidFill>
          <a:ln/>
        </p:spPr>
        <p:txBody>
          <a:bodyPr/>
          <a:lstStyle/>
          <a:p>
            <a:endParaRPr lang="en-US"/>
          </a:p>
        </p:txBody>
      </p:sp>
      <p:sp>
        <p:nvSpPr>
          <p:cNvPr id="7" name="Text 5"/>
          <p:cNvSpPr txBox="1"/>
          <p:nvPr/>
        </p:nvSpPr>
        <p:spPr>
          <a:xfrm>
            <a:off x="640080" y="1371600"/>
            <a:ext cx="10789920" cy="1188720"/>
          </a:xfrm>
          <a:prstGeom prst="rect">
            <a:avLst/>
          </a:prstGeom>
          <a:noFill/>
          <a:ln/>
        </p:spPr>
        <p:txBody>
          <a:bodyPr wrap="square" rtlCol="0" anchor="t"/>
          <a:lstStyle/>
          <a:p>
            <a:pPr marL="0" indent="0">
              <a:lnSpc>
                <a:spcPct val="120000"/>
              </a:lnSpc>
              <a:buNone/>
            </a:pPr>
            <a:r>
              <a:rPr lang="en-US" sz="1200" dirty="0">
                <a:solidFill>
                  <a:srgbClr val="26292C"/>
                </a:solidFill>
                <a:latin typeface="Georgia" pitchFamily="34" charset="0"/>
                <a:ea typeface="Georgia" pitchFamily="34" charset="-122"/>
                <a:cs typeface="Georgia" pitchFamily="34" charset="-120"/>
              </a:rPr>
              <a:t>Sales generation is handled entirely by the two owners. The company stated there is no dedicated sales staff on payroll and no active 1099 sales representatives at this time. This concentrates a core revenue generating function in the owners personally, and the client should evaluate what sales infrastructure or transition support will be needed to sustain new business generation after the owners’ involvement changes.</a:t>
            </a:r>
            <a:endParaRPr lang="en-US" sz="1200" dirty="0"/>
          </a:p>
        </p:txBody>
      </p:sp>
      <p:sp>
        <p:nvSpPr>
          <p:cNvPr id="8" name="Text 6"/>
          <p:cNvSpPr txBox="1"/>
          <p:nvPr/>
        </p:nvSpPr>
        <p:spPr>
          <a:xfrm>
            <a:off x="640080" y="2542032"/>
            <a:ext cx="4114800" cy="228600"/>
          </a:xfrm>
          <a:prstGeom prst="rect">
            <a:avLst/>
          </a:prstGeom>
          <a:noFill/>
          <a:ln/>
        </p:spPr>
        <p:txBody>
          <a:bodyPr wrap="square" rtlCol="0" anchor="ctr"/>
          <a:lstStyle/>
          <a:p>
            <a:pPr marL="0" indent="0">
              <a:buNone/>
            </a:pPr>
            <a:r>
              <a:rPr lang="en-US" sz="900" i="1" dirty="0">
                <a:solidFill>
                  <a:srgbClr val="6B6F73"/>
                </a:solidFill>
                <a:latin typeface="Calibri" pitchFamily="34" charset="0"/>
                <a:ea typeface="Calibri" pitchFamily="34" charset="-122"/>
                <a:cs typeface="Calibri" pitchFamily="34" charset="-120"/>
              </a:rPr>
              <a:t>See Q13</a:t>
            </a:r>
            <a:endParaRPr lang="en-US" sz="900" dirty="0"/>
          </a:p>
        </p:txBody>
      </p:sp>
      <p:sp>
        <p:nvSpPr>
          <p:cNvPr id="9" name="Shape 7"/>
          <p:cNvSpPr/>
          <p:nvPr/>
        </p:nvSpPr>
        <p:spPr>
          <a:xfrm>
            <a:off x="365760" y="3072384"/>
            <a:ext cx="82296" cy="1417320"/>
          </a:xfrm>
          <a:prstGeom prst="rect">
            <a:avLst/>
          </a:prstGeom>
          <a:solidFill>
            <a:srgbClr val="70777D"/>
          </a:solidFill>
          <a:ln/>
        </p:spPr>
        <p:txBody>
          <a:bodyPr/>
          <a:lstStyle/>
          <a:p>
            <a:endParaRPr lang="en-US"/>
          </a:p>
        </p:txBody>
      </p:sp>
      <p:sp>
        <p:nvSpPr>
          <p:cNvPr id="10" name="Text 8"/>
          <p:cNvSpPr txBox="1"/>
          <p:nvPr/>
        </p:nvSpPr>
        <p:spPr>
          <a:xfrm>
            <a:off x="640080" y="3044952"/>
            <a:ext cx="10789920" cy="1188720"/>
          </a:xfrm>
          <a:prstGeom prst="rect">
            <a:avLst/>
          </a:prstGeom>
          <a:noFill/>
          <a:ln/>
        </p:spPr>
        <p:txBody>
          <a:bodyPr wrap="square" rtlCol="0" anchor="t"/>
          <a:lstStyle/>
          <a:p>
            <a:pPr marL="0" indent="0">
              <a:lnSpc>
                <a:spcPct val="120000"/>
              </a:lnSpc>
              <a:buNone/>
            </a:pPr>
            <a:r>
              <a:rPr lang="en-US" sz="1200" dirty="0">
                <a:solidFill>
                  <a:srgbClr val="26292C"/>
                </a:solidFill>
                <a:latin typeface="Georgia" pitchFamily="34" charset="0"/>
                <a:ea typeface="Georgia" pitchFamily="34" charset="-122"/>
                <a:cs typeface="Georgia" pitchFamily="34" charset="-120"/>
              </a:rPr>
              <a:t>The company recorded $493K and $381K, a combined 28% of FY25 revenue, from two project engagements. The company stated it does not have a recurring client base and typically lands one large contract per year in addition to smaller jobs. A meaningful share of recent revenue therefore should not be assumed to repeat without further diligence on the current project pipeline. No question was put to the company on the current signed but not yet started backlog.</a:t>
            </a:r>
            <a:endParaRPr lang="en-US" sz="1200" dirty="0"/>
          </a:p>
        </p:txBody>
      </p:sp>
      <p:sp>
        <p:nvSpPr>
          <p:cNvPr id="11" name="Text 9"/>
          <p:cNvSpPr txBox="1"/>
          <p:nvPr/>
        </p:nvSpPr>
        <p:spPr>
          <a:xfrm>
            <a:off x="640080" y="4215384"/>
            <a:ext cx="4114800" cy="228600"/>
          </a:xfrm>
          <a:prstGeom prst="rect">
            <a:avLst/>
          </a:prstGeom>
          <a:noFill/>
          <a:ln/>
        </p:spPr>
        <p:txBody>
          <a:bodyPr wrap="square" rtlCol="0" anchor="ctr"/>
          <a:lstStyle/>
          <a:p>
            <a:pPr marL="0" indent="0">
              <a:buNone/>
            </a:pPr>
            <a:r>
              <a:rPr lang="en-US" sz="900" i="1" dirty="0">
                <a:solidFill>
                  <a:srgbClr val="6B6F73"/>
                </a:solidFill>
                <a:latin typeface="Calibri" pitchFamily="34" charset="0"/>
                <a:ea typeface="Calibri" pitchFamily="34" charset="-122"/>
                <a:cs typeface="Calibri" pitchFamily="34" charset="-120"/>
              </a:rPr>
              <a:t>See Q1 and the Customer Analysis tab</a:t>
            </a:r>
            <a:endParaRPr lang="en-US" sz="900" dirty="0"/>
          </a:p>
        </p:txBody>
      </p:sp>
      <p:sp>
        <p:nvSpPr>
          <p:cNvPr id="12" name="Shape 10"/>
          <p:cNvSpPr/>
          <p:nvPr/>
        </p:nvSpPr>
        <p:spPr>
          <a:xfrm>
            <a:off x="365760" y="4745736"/>
            <a:ext cx="82296" cy="1188720"/>
          </a:xfrm>
          <a:prstGeom prst="rect">
            <a:avLst/>
          </a:prstGeom>
          <a:solidFill>
            <a:srgbClr val="70777D"/>
          </a:solidFill>
          <a:ln/>
        </p:spPr>
        <p:txBody>
          <a:bodyPr/>
          <a:lstStyle/>
          <a:p>
            <a:endParaRPr lang="en-US"/>
          </a:p>
        </p:txBody>
      </p:sp>
      <p:sp>
        <p:nvSpPr>
          <p:cNvPr id="13" name="Text 11"/>
          <p:cNvSpPr txBox="1"/>
          <p:nvPr/>
        </p:nvSpPr>
        <p:spPr>
          <a:xfrm>
            <a:off x="640080" y="4718304"/>
            <a:ext cx="10789920" cy="960120"/>
          </a:xfrm>
          <a:prstGeom prst="rect">
            <a:avLst/>
          </a:prstGeom>
          <a:noFill/>
          <a:ln/>
        </p:spPr>
        <p:txBody>
          <a:bodyPr wrap="square" rtlCol="0" anchor="t"/>
          <a:lstStyle/>
          <a:p>
            <a:pPr marL="0" indent="0">
              <a:lnSpc>
                <a:spcPct val="120000"/>
              </a:lnSpc>
              <a:buNone/>
            </a:pPr>
            <a:r>
              <a:rPr lang="en-US" sz="1200" dirty="0">
                <a:solidFill>
                  <a:srgbClr val="26292C"/>
                </a:solidFill>
                <a:latin typeface="Georgia" pitchFamily="34" charset="0"/>
                <a:ea typeface="Georgia" pitchFamily="34" charset="-122"/>
                <a:cs typeface="Georgia" pitchFamily="34" charset="-120"/>
              </a:rPr>
              <a:t>Construction revenue for the year to date period through July 2026 ran 17.2% behind the same period in the prior year. The company attributed the movement to the timing of job completions rather than a predictable seasonal pattern, and stated it has not identified which quarters are strong from one year to the next. We did not obtain job level scheduling data and did not independently verify the explanation.</a:t>
            </a:r>
            <a:endParaRPr lang="en-US" sz="1200" dirty="0"/>
          </a:p>
        </p:txBody>
      </p:sp>
      <p:sp>
        <p:nvSpPr>
          <p:cNvPr id="14" name="Text 12"/>
          <p:cNvSpPr txBox="1"/>
          <p:nvPr/>
        </p:nvSpPr>
        <p:spPr>
          <a:xfrm>
            <a:off x="640080" y="5660136"/>
            <a:ext cx="4114800" cy="228600"/>
          </a:xfrm>
          <a:prstGeom prst="rect">
            <a:avLst/>
          </a:prstGeom>
          <a:noFill/>
          <a:ln/>
        </p:spPr>
        <p:txBody>
          <a:bodyPr wrap="square" rtlCol="0" anchor="ctr"/>
          <a:lstStyle/>
          <a:p>
            <a:pPr marL="0" indent="0">
              <a:buNone/>
            </a:pPr>
            <a:r>
              <a:rPr lang="en-US" sz="900" i="1" dirty="0">
                <a:solidFill>
                  <a:srgbClr val="6B6F73"/>
                </a:solidFill>
                <a:latin typeface="Calibri" pitchFamily="34" charset="0"/>
                <a:ea typeface="Calibri" pitchFamily="34" charset="-122"/>
                <a:cs typeface="Calibri" pitchFamily="34" charset="-120"/>
              </a:rPr>
              <a:t>See Q10</a:t>
            </a:r>
            <a:endParaRPr lang="en-US" sz="900" dirty="0"/>
          </a:p>
        </p:txBody>
      </p:sp>
      <p:pic>
        <p:nvPicPr>
          <p:cNvPr id="15"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6" name="Text 13"/>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7" name="Text 14"/>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36</a:t>
            </a:r>
            <a:endParaRPr lang="en-US" sz="950" dirty="0"/>
          </a:p>
        </p:txBody>
      </p:sp>
      <p:sp>
        <p:nvSpPr>
          <p:cNvPr id="18" name="Shape 15"/>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OPPORTUNITIES AND RISKS</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Risks (2 of 4)</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sp>
        <p:nvSpPr>
          <p:cNvPr id="6" name="Shape 4"/>
          <p:cNvSpPr/>
          <p:nvPr/>
        </p:nvSpPr>
        <p:spPr>
          <a:xfrm>
            <a:off x="365760" y="1399032"/>
            <a:ext cx="82296" cy="1188720"/>
          </a:xfrm>
          <a:prstGeom prst="rect">
            <a:avLst/>
          </a:prstGeom>
          <a:solidFill>
            <a:srgbClr val="70777D"/>
          </a:solidFill>
          <a:ln/>
        </p:spPr>
        <p:txBody>
          <a:bodyPr/>
          <a:lstStyle/>
          <a:p>
            <a:endParaRPr lang="en-US"/>
          </a:p>
        </p:txBody>
      </p:sp>
      <p:sp>
        <p:nvSpPr>
          <p:cNvPr id="7" name="Text 5"/>
          <p:cNvSpPr txBox="1"/>
          <p:nvPr/>
        </p:nvSpPr>
        <p:spPr>
          <a:xfrm>
            <a:off x="640080" y="1371600"/>
            <a:ext cx="10789920" cy="960120"/>
          </a:xfrm>
          <a:prstGeom prst="rect">
            <a:avLst/>
          </a:prstGeom>
          <a:noFill/>
          <a:ln/>
        </p:spPr>
        <p:txBody>
          <a:bodyPr wrap="square" rtlCol="0" anchor="t"/>
          <a:lstStyle/>
          <a:p>
            <a:pPr marL="0" indent="0">
              <a:lnSpc>
                <a:spcPct val="120000"/>
              </a:lnSpc>
              <a:buNone/>
            </a:pPr>
            <a:r>
              <a:rPr lang="en-US" sz="1200" dirty="0">
                <a:solidFill>
                  <a:srgbClr val="26292C"/>
                </a:solidFill>
                <a:latin typeface="Georgia" pitchFamily="34" charset="0"/>
                <a:ea typeface="Georgia" pitchFamily="34" charset="-122"/>
                <a:cs typeface="Georgia" pitchFamily="34" charset="-120"/>
              </a:rPr>
              <a:t>The company operates as a franchisee, paying a tiered royalty of 6.5% of sales up to $1M and 5.5% above that threshold, plus a 1.5% marketing royalty capped at $22,500 annually. This fee structure continues as a fixed cost of the business after close. The acquisition covers two separate franchise territories, and the client should confirm the franchisor’s consent and assignment requirements for both.</a:t>
            </a:r>
            <a:endParaRPr lang="en-US" sz="1200" dirty="0"/>
          </a:p>
        </p:txBody>
      </p:sp>
      <p:sp>
        <p:nvSpPr>
          <p:cNvPr id="8" name="Text 6"/>
          <p:cNvSpPr txBox="1"/>
          <p:nvPr/>
        </p:nvSpPr>
        <p:spPr>
          <a:xfrm>
            <a:off x="640080" y="2313432"/>
            <a:ext cx="4114800" cy="228600"/>
          </a:xfrm>
          <a:prstGeom prst="rect">
            <a:avLst/>
          </a:prstGeom>
          <a:noFill/>
          <a:ln/>
        </p:spPr>
        <p:txBody>
          <a:bodyPr wrap="square" rtlCol="0" anchor="ctr"/>
          <a:lstStyle/>
          <a:p>
            <a:pPr marL="0" indent="0">
              <a:buNone/>
            </a:pPr>
            <a:r>
              <a:rPr lang="en-US" sz="900" i="1" dirty="0">
                <a:solidFill>
                  <a:srgbClr val="6B6F73"/>
                </a:solidFill>
                <a:latin typeface="Calibri" pitchFamily="34" charset="0"/>
                <a:ea typeface="Calibri" pitchFamily="34" charset="-122"/>
                <a:cs typeface="Calibri" pitchFamily="34" charset="-120"/>
              </a:rPr>
              <a:t>See Q11 and Q5</a:t>
            </a:r>
            <a:endParaRPr lang="en-US" sz="900" dirty="0"/>
          </a:p>
        </p:txBody>
      </p:sp>
      <p:sp>
        <p:nvSpPr>
          <p:cNvPr id="9" name="Shape 7"/>
          <p:cNvSpPr/>
          <p:nvPr/>
        </p:nvSpPr>
        <p:spPr>
          <a:xfrm>
            <a:off x="365760" y="2843784"/>
            <a:ext cx="82296" cy="1645920"/>
          </a:xfrm>
          <a:prstGeom prst="rect">
            <a:avLst/>
          </a:prstGeom>
          <a:solidFill>
            <a:srgbClr val="70777D"/>
          </a:solidFill>
          <a:ln/>
        </p:spPr>
        <p:txBody>
          <a:bodyPr/>
          <a:lstStyle/>
          <a:p>
            <a:endParaRPr lang="en-US"/>
          </a:p>
        </p:txBody>
      </p:sp>
      <p:sp>
        <p:nvSpPr>
          <p:cNvPr id="10" name="Text 8"/>
          <p:cNvSpPr txBox="1"/>
          <p:nvPr/>
        </p:nvSpPr>
        <p:spPr>
          <a:xfrm>
            <a:off x="640080" y="2816352"/>
            <a:ext cx="10789920" cy="1417320"/>
          </a:xfrm>
          <a:prstGeom prst="rect">
            <a:avLst/>
          </a:prstGeom>
          <a:noFill/>
          <a:ln/>
        </p:spPr>
        <p:txBody>
          <a:bodyPr wrap="square" rtlCol="0" anchor="t"/>
          <a:lstStyle/>
          <a:p>
            <a:pPr marL="0" indent="0">
              <a:lnSpc>
                <a:spcPct val="120000"/>
              </a:lnSpc>
              <a:buNone/>
            </a:pPr>
            <a:r>
              <a:rPr lang="en-US" sz="1200" dirty="0">
                <a:solidFill>
                  <a:srgbClr val="26292C"/>
                </a:solidFill>
                <a:latin typeface="Georgia" pitchFamily="34" charset="0"/>
                <a:ea typeface="Georgia" pitchFamily="34" charset="-122"/>
                <a:cs typeface="Georgia" pitchFamily="34" charset="-120"/>
              </a:rPr>
              <a:t>The company recognizes both revenue and the associated job costs at the point a project closes, holding all job costs in work in progress until completion. Given the multi month duration of many of these projects, this differs from the percentage of completion method typically applied to longer duration contract based construction work. Revenue and earnings reported in any single period may not reflect the economic progress of jobs in process during that period. The client should discuss with the company’s accountant how a recast to an over time method would affect the timing of historical revenue and margin.</a:t>
            </a:r>
            <a:endParaRPr lang="en-US" sz="1200" dirty="0"/>
          </a:p>
        </p:txBody>
      </p:sp>
      <p:sp>
        <p:nvSpPr>
          <p:cNvPr id="11" name="Text 9"/>
          <p:cNvSpPr txBox="1"/>
          <p:nvPr/>
        </p:nvSpPr>
        <p:spPr>
          <a:xfrm>
            <a:off x="640080" y="4215384"/>
            <a:ext cx="4114800" cy="228600"/>
          </a:xfrm>
          <a:prstGeom prst="rect">
            <a:avLst/>
          </a:prstGeom>
          <a:noFill/>
          <a:ln/>
        </p:spPr>
        <p:txBody>
          <a:bodyPr wrap="square" rtlCol="0" anchor="ctr"/>
          <a:lstStyle/>
          <a:p>
            <a:pPr marL="0" indent="0">
              <a:buNone/>
            </a:pPr>
            <a:r>
              <a:rPr lang="en-US" sz="900" i="1" dirty="0">
                <a:solidFill>
                  <a:srgbClr val="6B6F73"/>
                </a:solidFill>
                <a:latin typeface="Calibri" pitchFamily="34" charset="0"/>
                <a:ea typeface="Calibri" pitchFamily="34" charset="-122"/>
                <a:cs typeface="Calibri" pitchFamily="34" charset="-120"/>
              </a:rPr>
              <a:t>See Q22</a:t>
            </a:r>
            <a:endParaRPr lang="en-US" sz="900" dirty="0"/>
          </a:p>
        </p:txBody>
      </p:sp>
      <p:pic>
        <p:nvPicPr>
          <p:cNvPr id="12"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3" name="Text 10"/>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4" name="Text 11"/>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37</a:t>
            </a:r>
            <a:endParaRPr lang="en-US" sz="950" dirty="0"/>
          </a:p>
        </p:txBody>
      </p:sp>
      <p:sp>
        <p:nvSpPr>
          <p:cNvPr id="15" name="Shape 12"/>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OPPORTUNITIES AND RISKS</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Risks (3 of 4)</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sp>
        <p:nvSpPr>
          <p:cNvPr id="6" name="Shape 4"/>
          <p:cNvSpPr/>
          <p:nvPr/>
        </p:nvSpPr>
        <p:spPr>
          <a:xfrm>
            <a:off x="365760" y="1399032"/>
            <a:ext cx="82296" cy="1645920"/>
          </a:xfrm>
          <a:prstGeom prst="rect">
            <a:avLst/>
          </a:prstGeom>
          <a:solidFill>
            <a:srgbClr val="70777D"/>
          </a:solidFill>
          <a:ln/>
        </p:spPr>
        <p:txBody>
          <a:bodyPr/>
          <a:lstStyle/>
          <a:p>
            <a:endParaRPr lang="en-US"/>
          </a:p>
        </p:txBody>
      </p:sp>
      <p:sp>
        <p:nvSpPr>
          <p:cNvPr id="7" name="Text 5"/>
          <p:cNvSpPr txBox="1"/>
          <p:nvPr/>
        </p:nvSpPr>
        <p:spPr>
          <a:xfrm>
            <a:off x="640080" y="1371600"/>
            <a:ext cx="10789920" cy="1417320"/>
          </a:xfrm>
          <a:prstGeom prst="rect">
            <a:avLst/>
          </a:prstGeom>
          <a:noFill/>
          <a:ln/>
        </p:spPr>
        <p:txBody>
          <a:bodyPr wrap="square" rtlCol="0" anchor="t"/>
          <a:lstStyle/>
          <a:p>
            <a:pPr marL="0" indent="0">
              <a:lnSpc>
                <a:spcPct val="120000"/>
              </a:lnSpc>
              <a:buNone/>
            </a:pPr>
            <a:r>
              <a:rPr lang="en-US" sz="1200" dirty="0">
                <a:solidFill>
                  <a:srgbClr val="26292C"/>
                </a:solidFill>
                <a:latin typeface="Georgia" pitchFamily="34" charset="0"/>
                <a:ea typeface="Georgia" pitchFamily="34" charset="-122"/>
                <a:cs typeface="Georgia" pitchFamily="34" charset="-120"/>
              </a:rPr>
              <a:t>Customer Advance Deposits, which represent payments collected on signed contracts for work not yet performed, declined from approximately $999K at July 2025 to approximately $503K at July 2026, a decrease of roughly 50%. Over the same period construction revenue for the year to date declined 17.2%. Deposits function as a leading indicator of committed project backlog. No question was put to the company on the current signed but not yet started backlog, and the client should obtain it and evaluate whether the recent decline is likely to continue after close.</a:t>
            </a:r>
            <a:endParaRPr lang="en-US" sz="1200" dirty="0"/>
          </a:p>
        </p:txBody>
      </p:sp>
      <p:sp>
        <p:nvSpPr>
          <p:cNvPr id="8" name="Text 6"/>
          <p:cNvSpPr txBox="1"/>
          <p:nvPr/>
        </p:nvSpPr>
        <p:spPr>
          <a:xfrm>
            <a:off x="640080" y="2770632"/>
            <a:ext cx="4114800" cy="228600"/>
          </a:xfrm>
          <a:prstGeom prst="rect">
            <a:avLst/>
          </a:prstGeom>
          <a:noFill/>
          <a:ln/>
        </p:spPr>
        <p:txBody>
          <a:bodyPr wrap="square" rtlCol="0" anchor="ctr"/>
          <a:lstStyle/>
          <a:p>
            <a:pPr marL="0" indent="0">
              <a:buNone/>
            </a:pPr>
            <a:r>
              <a:rPr lang="en-US" sz="900" i="1" dirty="0">
                <a:solidFill>
                  <a:srgbClr val="6B6F73"/>
                </a:solidFill>
                <a:latin typeface="Calibri" pitchFamily="34" charset="0"/>
                <a:ea typeface="Calibri" pitchFamily="34" charset="-122"/>
                <a:cs typeface="Calibri" pitchFamily="34" charset="-120"/>
              </a:rPr>
              <a:t>See Q10 and the Balance Sheet tab</a:t>
            </a:r>
            <a:endParaRPr lang="en-US" sz="900" dirty="0"/>
          </a:p>
        </p:txBody>
      </p:sp>
      <p:sp>
        <p:nvSpPr>
          <p:cNvPr id="9" name="Shape 7"/>
          <p:cNvSpPr/>
          <p:nvPr/>
        </p:nvSpPr>
        <p:spPr>
          <a:xfrm>
            <a:off x="365760" y="3300984"/>
            <a:ext cx="82296" cy="1874520"/>
          </a:xfrm>
          <a:prstGeom prst="rect">
            <a:avLst/>
          </a:prstGeom>
          <a:solidFill>
            <a:srgbClr val="70777D"/>
          </a:solidFill>
          <a:ln/>
        </p:spPr>
        <p:txBody>
          <a:bodyPr/>
          <a:lstStyle/>
          <a:p>
            <a:endParaRPr lang="en-US"/>
          </a:p>
        </p:txBody>
      </p:sp>
      <p:sp>
        <p:nvSpPr>
          <p:cNvPr id="10" name="Text 8"/>
          <p:cNvSpPr txBox="1"/>
          <p:nvPr/>
        </p:nvSpPr>
        <p:spPr>
          <a:xfrm>
            <a:off x="640080" y="3273552"/>
            <a:ext cx="10789920" cy="1645920"/>
          </a:xfrm>
          <a:prstGeom prst="rect">
            <a:avLst/>
          </a:prstGeom>
          <a:noFill/>
          <a:ln/>
        </p:spPr>
        <p:txBody>
          <a:bodyPr wrap="square" rtlCol="0" anchor="t"/>
          <a:lstStyle/>
          <a:p>
            <a:pPr marL="0" indent="0">
              <a:lnSpc>
                <a:spcPct val="120000"/>
              </a:lnSpc>
              <a:buNone/>
            </a:pPr>
            <a:r>
              <a:rPr lang="en-US" sz="1200" dirty="0">
                <a:solidFill>
                  <a:srgbClr val="26292C"/>
                </a:solidFill>
                <a:latin typeface="Georgia" pitchFamily="34" charset="0"/>
                <a:ea typeface="Georgia" pitchFamily="34" charset="-122"/>
                <a:cs typeface="Georgia" pitchFamily="34" charset="-120"/>
              </a:rPr>
              <a:t>The company carried a $57,160 balance in the Undeposited Funds account at July 2026, a balance that did not appear in any other month of the trailing twelve month period, and recorded the same amount in the Sales account for the period. The company stated this reflects a timing lag in the bookkeeper’s process, where cash received is held in an unallocated account until it is manually assigned, in this case to Customer Advance Deposits. We did not obtain the underlying receipts and did not independently verify the balance. If the balance is later determined to be in error, July 2026 sales would decrease accordingly. The client should confirm the underlying receipts and the balance sheet classification prior to closing.</a:t>
            </a:r>
            <a:endParaRPr lang="en-US" sz="1200" dirty="0"/>
          </a:p>
        </p:txBody>
      </p:sp>
      <p:sp>
        <p:nvSpPr>
          <p:cNvPr id="11" name="Text 9"/>
          <p:cNvSpPr txBox="1"/>
          <p:nvPr/>
        </p:nvSpPr>
        <p:spPr>
          <a:xfrm>
            <a:off x="640080" y="4901184"/>
            <a:ext cx="4114800" cy="228600"/>
          </a:xfrm>
          <a:prstGeom prst="rect">
            <a:avLst/>
          </a:prstGeom>
          <a:noFill/>
          <a:ln/>
        </p:spPr>
        <p:txBody>
          <a:bodyPr wrap="square" rtlCol="0" anchor="ctr"/>
          <a:lstStyle/>
          <a:p>
            <a:pPr marL="0" indent="0">
              <a:buNone/>
            </a:pPr>
            <a:r>
              <a:rPr lang="en-US" sz="900" i="1" dirty="0">
                <a:solidFill>
                  <a:srgbClr val="6B6F73"/>
                </a:solidFill>
                <a:latin typeface="Calibri" pitchFamily="34" charset="0"/>
                <a:ea typeface="Calibri" pitchFamily="34" charset="-122"/>
                <a:cs typeface="Calibri" pitchFamily="34" charset="-120"/>
              </a:rPr>
              <a:t>See Q24 and the Balance Sheet tab</a:t>
            </a:r>
            <a:endParaRPr lang="en-US" sz="900" dirty="0"/>
          </a:p>
        </p:txBody>
      </p:sp>
      <p:pic>
        <p:nvPicPr>
          <p:cNvPr id="12"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3" name="Text 10"/>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4" name="Text 11"/>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38</a:t>
            </a:r>
            <a:endParaRPr lang="en-US" sz="950" dirty="0"/>
          </a:p>
        </p:txBody>
      </p:sp>
      <p:sp>
        <p:nvSpPr>
          <p:cNvPr id="15" name="Shape 12"/>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329184"/>
            <a:ext cx="10058400" cy="237744"/>
          </a:xfrm>
          <a:prstGeom prst="rect">
            <a:avLst/>
          </a:prstGeom>
          <a:noFill/>
          <a:ln/>
        </p:spPr>
        <p:txBody>
          <a:bodyPr wrap="square" rtlCol="0" anchor="ctr"/>
          <a:lstStyle/>
          <a:p>
            <a:pPr marL="0" indent="0">
              <a:buNone/>
            </a:pPr>
            <a:r>
              <a:rPr lang="en-US" sz="1000" b="1" kern="0" spc="100" dirty="0">
                <a:solidFill>
                  <a:srgbClr val="2C4A63"/>
                </a:solidFill>
                <a:latin typeface="Calibri" pitchFamily="34" charset="0"/>
                <a:ea typeface="Calibri" pitchFamily="34" charset="-122"/>
                <a:cs typeface="Calibri" pitchFamily="34" charset="-120"/>
              </a:rPr>
              <a:t>OPPORTUNITIES AND RISKS</a:t>
            </a:r>
            <a:endParaRPr lang="en-US" sz="1000" dirty="0"/>
          </a:p>
        </p:txBody>
      </p:sp>
      <p:sp>
        <p:nvSpPr>
          <p:cNvPr id="3" name="Text 1"/>
          <p:cNvSpPr txBox="1"/>
          <p:nvPr/>
        </p:nvSpPr>
        <p:spPr>
          <a:xfrm>
            <a:off x="365760" y="576072"/>
            <a:ext cx="11338560" cy="502920"/>
          </a:xfrm>
          <a:prstGeom prst="rect">
            <a:avLst/>
          </a:prstGeom>
          <a:noFill/>
          <a:ln/>
        </p:spPr>
        <p:txBody>
          <a:bodyPr wrap="square" rtlCol="0" anchor="ctr"/>
          <a:lstStyle/>
          <a:p>
            <a:pPr marL="0" indent="0">
              <a:buNone/>
            </a:pPr>
            <a:r>
              <a:rPr lang="en-US" sz="2300" dirty="0">
                <a:solidFill>
                  <a:srgbClr val="23272B"/>
                </a:solidFill>
                <a:latin typeface="Georgia" pitchFamily="34" charset="0"/>
                <a:ea typeface="Georgia" pitchFamily="34" charset="-122"/>
                <a:cs typeface="Georgia" pitchFamily="34" charset="-120"/>
              </a:rPr>
              <a:t>Risks (4 of 4)</a:t>
            </a:r>
            <a:endParaRPr lang="en-US" sz="2300" dirty="0"/>
          </a:p>
        </p:txBody>
      </p:sp>
      <p:sp>
        <p:nvSpPr>
          <p:cNvPr id="4" name="Shape 2"/>
          <p:cNvSpPr/>
          <p:nvPr/>
        </p:nvSpPr>
        <p:spPr>
          <a:xfrm>
            <a:off x="365760" y="1115568"/>
            <a:ext cx="11430000" cy="0"/>
          </a:xfrm>
          <a:prstGeom prst="line">
            <a:avLst/>
          </a:prstGeom>
          <a:noFill/>
          <a:ln w="15875">
            <a:solidFill>
              <a:srgbClr val="23272B"/>
            </a:solidFill>
            <a:prstDash val="solid"/>
          </a:ln>
        </p:spPr>
        <p:txBody>
          <a:bodyPr/>
          <a:lstStyle/>
          <a:p>
            <a:endParaRPr lang="en-US"/>
          </a:p>
        </p:txBody>
      </p:sp>
      <p:sp>
        <p:nvSpPr>
          <p:cNvPr id="5" name="Text 3"/>
          <p:cNvSpPr txBox="1"/>
          <p:nvPr/>
        </p:nvSpPr>
        <p:spPr>
          <a:xfrm>
            <a:off x="365760" y="1161288"/>
            <a:ext cx="10972800" cy="182880"/>
          </a:xfrm>
          <a:prstGeom prst="rect">
            <a:avLst/>
          </a:prstGeom>
          <a:noFill/>
          <a:ln/>
        </p:spPr>
        <p:txBody>
          <a:bodyPr wrap="square" rtlCol="0" anchor="ctr"/>
          <a:lstStyle/>
          <a:p>
            <a:pPr marL="0" indent="0">
              <a:buNone/>
            </a:pPr>
            <a:r>
              <a:rPr lang="en-US" sz="800" i="1" dirty="0">
                <a:solidFill>
                  <a:srgbClr val="6B6F73"/>
                </a:solidFill>
                <a:latin typeface="Calibri" pitchFamily="34" charset="0"/>
                <a:ea typeface="Calibri" pitchFamily="34" charset="-122"/>
                <a:cs typeface="Calibri" pitchFamily="34" charset="-120"/>
              </a:rPr>
              <a:t> </a:t>
            </a:r>
            <a:endParaRPr lang="en-US" sz="800" dirty="0"/>
          </a:p>
        </p:txBody>
      </p:sp>
      <p:sp>
        <p:nvSpPr>
          <p:cNvPr id="6" name="Shape 4"/>
          <p:cNvSpPr/>
          <p:nvPr/>
        </p:nvSpPr>
        <p:spPr>
          <a:xfrm>
            <a:off x="365760" y="1399032"/>
            <a:ext cx="82296" cy="1874520"/>
          </a:xfrm>
          <a:prstGeom prst="rect">
            <a:avLst/>
          </a:prstGeom>
          <a:solidFill>
            <a:srgbClr val="70777D"/>
          </a:solidFill>
          <a:ln/>
        </p:spPr>
        <p:txBody>
          <a:bodyPr/>
          <a:lstStyle/>
          <a:p>
            <a:endParaRPr lang="en-US"/>
          </a:p>
        </p:txBody>
      </p:sp>
      <p:sp>
        <p:nvSpPr>
          <p:cNvPr id="7" name="Text 5"/>
          <p:cNvSpPr txBox="1"/>
          <p:nvPr/>
        </p:nvSpPr>
        <p:spPr>
          <a:xfrm>
            <a:off x="640080" y="1371600"/>
            <a:ext cx="10789920" cy="1645920"/>
          </a:xfrm>
          <a:prstGeom prst="rect">
            <a:avLst/>
          </a:prstGeom>
          <a:noFill/>
          <a:ln/>
        </p:spPr>
        <p:txBody>
          <a:bodyPr wrap="square" rtlCol="0" anchor="t"/>
          <a:lstStyle/>
          <a:p>
            <a:pPr marL="0" indent="0">
              <a:lnSpc>
                <a:spcPct val="120000"/>
              </a:lnSpc>
              <a:buNone/>
            </a:pPr>
            <a:r>
              <a:rPr lang="en-US" sz="1200" dirty="0">
                <a:solidFill>
                  <a:srgbClr val="26292C"/>
                </a:solidFill>
                <a:latin typeface="Georgia" pitchFamily="34" charset="0"/>
                <a:ea typeface="Georgia" pitchFamily="34" charset="-122"/>
                <a:cs typeface="Georgia" pitchFamily="34" charset="-120"/>
              </a:rPr>
              <a:t>Officer compensation reported on the filed returns is $47,039 higher than account 6115 in FY23 and $51,125 higher in FY24. Account 6116, which holds the employee side withholding on those same wages, is $47,039 and $51,122, so gross officer wages agree to the returns within $3 in both years. In FY25 the return agrees to account 6115 alone and the $21,790 recorded in account 6116 is not reflected in it. The company stated it was unsure why the return did not tie and noted that only one of the two owners is listed as an officer on the returns. The client should confirm the FY25 position with the company’s tax preparer, since the officer related addbacks are among the largest in the recalculation.</a:t>
            </a:r>
            <a:endParaRPr lang="en-US" sz="1200" dirty="0"/>
          </a:p>
        </p:txBody>
      </p:sp>
      <p:sp>
        <p:nvSpPr>
          <p:cNvPr id="8" name="Text 6"/>
          <p:cNvSpPr txBox="1"/>
          <p:nvPr/>
        </p:nvSpPr>
        <p:spPr>
          <a:xfrm>
            <a:off x="640080" y="2999232"/>
            <a:ext cx="4114800" cy="228600"/>
          </a:xfrm>
          <a:prstGeom prst="rect">
            <a:avLst/>
          </a:prstGeom>
          <a:noFill/>
          <a:ln/>
        </p:spPr>
        <p:txBody>
          <a:bodyPr wrap="square" rtlCol="0" anchor="ctr"/>
          <a:lstStyle/>
          <a:p>
            <a:pPr marL="0" indent="0">
              <a:buNone/>
            </a:pPr>
            <a:r>
              <a:rPr lang="en-US" sz="900" i="1" dirty="0">
                <a:solidFill>
                  <a:srgbClr val="6B6F73"/>
                </a:solidFill>
                <a:latin typeface="Calibri" pitchFamily="34" charset="0"/>
                <a:ea typeface="Calibri" pitchFamily="34" charset="-122"/>
                <a:cs typeface="Calibri" pitchFamily="34" charset="-120"/>
              </a:rPr>
              <a:t>See Q26 and the Tax Reconciliation tab</a:t>
            </a:r>
            <a:endParaRPr lang="en-US" sz="900" dirty="0"/>
          </a:p>
        </p:txBody>
      </p:sp>
      <p:pic>
        <p:nvPicPr>
          <p:cNvPr id="9" name="Image 0" descr="/mnt/project/logo_dark.png"/>
          <p:cNvPicPr>
            <a:picLocks noChangeAspect="1"/>
          </p:cNvPicPr>
          <p:nvPr/>
        </p:nvPicPr>
        <p:blipFill>
          <a:blip r:embed="rId3"/>
          <a:stretch>
            <a:fillRect/>
          </a:stretch>
        </p:blipFill>
        <p:spPr>
          <a:xfrm>
            <a:off x="365760" y="6473952"/>
            <a:ext cx="977451" cy="265176"/>
          </a:xfrm>
          <a:prstGeom prst="rect">
            <a:avLst/>
          </a:prstGeom>
        </p:spPr>
      </p:pic>
      <p:sp>
        <p:nvSpPr>
          <p:cNvPr id="10" name="Text 7"/>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6B6F73"/>
                </a:solidFill>
                <a:latin typeface="Calibri" pitchFamily="34" charset="0"/>
                <a:ea typeface="Calibri" pitchFamily="34" charset="-122"/>
                <a:cs typeface="Calibri" pitchFamily="34" charset="-120"/>
              </a:rPr>
              <a:t>Strictly private and confidential</a:t>
            </a:r>
            <a:endParaRPr lang="en-US" sz="950" dirty="0"/>
          </a:p>
        </p:txBody>
      </p:sp>
      <p:sp>
        <p:nvSpPr>
          <p:cNvPr id="11" name="Text 8"/>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6B6F73"/>
                </a:solidFill>
                <a:latin typeface="Calibri" pitchFamily="34" charset="0"/>
                <a:ea typeface="Calibri" pitchFamily="34" charset="-122"/>
                <a:cs typeface="Calibri" pitchFamily="34" charset="-120"/>
              </a:rPr>
              <a:t>39</a:t>
            </a:r>
            <a:endParaRPr lang="en-US" sz="950" dirty="0"/>
          </a:p>
        </p:txBody>
      </p:sp>
      <p:sp>
        <p:nvSpPr>
          <p:cNvPr id="12" name="Shape 9"/>
          <p:cNvSpPr/>
          <p:nvPr/>
        </p:nvSpPr>
        <p:spPr>
          <a:xfrm>
            <a:off x="365760" y="6428232"/>
            <a:ext cx="11430000" cy="0"/>
          </a:xfrm>
          <a:prstGeom prst="line">
            <a:avLst/>
          </a:prstGeom>
          <a:noFill/>
          <a:ln w="6350">
            <a:solidFill>
              <a:srgbClr val="D6D9DB"/>
            </a:solidFill>
            <a:prstDash val="solid"/>
          </a:ln>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3">
    <p:bg>
      <p:bgPr>
        <a:solidFill>
          <a:srgbClr val="23272B"/>
        </a:solidFill>
        <a:effectLst/>
      </p:bgPr>
    </p:bg>
    <p:spTree>
      <p:nvGrpSpPr>
        <p:cNvPr id="1" name=""/>
        <p:cNvGrpSpPr/>
        <p:nvPr/>
      </p:nvGrpSpPr>
      <p:grpSpPr>
        <a:xfrm>
          <a:off x="0" y="0"/>
          <a:ext cx="0" cy="0"/>
          <a:chOff x="0" y="0"/>
          <a:chExt cx="0" cy="0"/>
        </a:xfrm>
      </p:grpSpPr>
      <p:pic>
        <p:nvPicPr>
          <p:cNvPr id="2" name="Image 0" descr="/mnt/project/bg_disclosures.jpeg"/>
          <p:cNvPicPr>
            <a:picLocks noChangeAspect="1"/>
          </p:cNvPicPr>
          <p:nvPr/>
        </p:nvPicPr>
        <p:blipFill>
          <a:blip r:embed="rId3"/>
          <a:stretch>
            <a:fillRect/>
          </a:stretch>
        </p:blipFill>
        <p:spPr>
          <a:xfrm>
            <a:off x="0" y="0"/>
            <a:ext cx="12188952" cy="6858000"/>
          </a:xfrm>
          <a:prstGeom prst="rect">
            <a:avLst/>
          </a:prstGeom>
        </p:spPr>
      </p:pic>
      <p:sp>
        <p:nvSpPr>
          <p:cNvPr id="3" name="Shape 0"/>
          <p:cNvSpPr/>
          <p:nvPr/>
        </p:nvSpPr>
        <p:spPr>
          <a:xfrm>
            <a:off x="0" y="0"/>
            <a:ext cx="12188952" cy="6858000"/>
          </a:xfrm>
          <a:prstGeom prst="rect">
            <a:avLst/>
          </a:prstGeom>
          <a:solidFill>
            <a:srgbClr val="1B273A">
              <a:alpha val="94000"/>
            </a:srgbClr>
          </a:solidFill>
          <a:ln/>
        </p:spPr>
        <p:txBody>
          <a:bodyPr/>
          <a:lstStyle/>
          <a:p>
            <a:endParaRPr lang="en-US"/>
          </a:p>
        </p:txBody>
      </p:sp>
      <p:sp>
        <p:nvSpPr>
          <p:cNvPr id="5" name="Text 1"/>
          <p:cNvSpPr txBox="1"/>
          <p:nvPr/>
        </p:nvSpPr>
        <p:spPr>
          <a:xfrm>
            <a:off x="4754880" y="6492240"/>
            <a:ext cx="3108960" cy="274320"/>
          </a:xfrm>
          <a:prstGeom prst="rect">
            <a:avLst/>
          </a:prstGeom>
          <a:noFill/>
          <a:ln/>
        </p:spPr>
        <p:txBody>
          <a:bodyPr wrap="square" rtlCol="0" anchor="ctr"/>
          <a:lstStyle/>
          <a:p>
            <a:pPr marL="0" indent="0" algn="ctr">
              <a:buNone/>
            </a:pPr>
            <a:r>
              <a:rPr lang="en-US" sz="950" i="1" dirty="0">
                <a:solidFill>
                  <a:srgbClr val="D6D9DB"/>
                </a:solidFill>
                <a:latin typeface="Calibri" pitchFamily="34" charset="0"/>
                <a:ea typeface="Calibri" pitchFamily="34" charset="-122"/>
                <a:cs typeface="Calibri" pitchFamily="34" charset="-120"/>
              </a:rPr>
              <a:t>Strictly private and confidential</a:t>
            </a:r>
            <a:endParaRPr lang="en-US" sz="950" dirty="0"/>
          </a:p>
        </p:txBody>
      </p:sp>
      <p:sp>
        <p:nvSpPr>
          <p:cNvPr id="6" name="Text 2"/>
          <p:cNvSpPr txBox="1"/>
          <p:nvPr/>
        </p:nvSpPr>
        <p:spPr>
          <a:xfrm>
            <a:off x="11567160" y="6492240"/>
            <a:ext cx="411480" cy="274320"/>
          </a:xfrm>
          <a:prstGeom prst="rect">
            <a:avLst/>
          </a:prstGeom>
          <a:noFill/>
          <a:ln/>
        </p:spPr>
        <p:txBody>
          <a:bodyPr wrap="square" rtlCol="0" anchor="ctr"/>
          <a:lstStyle/>
          <a:p>
            <a:pPr marL="0" indent="0" algn="r">
              <a:buNone/>
            </a:pPr>
            <a:r>
              <a:rPr lang="en-US" sz="950" dirty="0">
                <a:solidFill>
                  <a:srgbClr val="D6D9DB"/>
                </a:solidFill>
                <a:latin typeface="Calibri" pitchFamily="34" charset="0"/>
                <a:ea typeface="Calibri" pitchFamily="34" charset="-122"/>
                <a:cs typeface="Calibri" pitchFamily="34" charset="-120"/>
              </a:rPr>
              <a:t>40</a:t>
            </a:r>
            <a:endParaRPr lang="en-US" sz="950" dirty="0"/>
          </a:p>
        </p:txBody>
      </p:sp>
      <p:sp>
        <p:nvSpPr>
          <p:cNvPr id="7" name="Text 3"/>
          <p:cNvSpPr txBox="1"/>
          <p:nvPr/>
        </p:nvSpPr>
        <p:spPr>
          <a:xfrm>
            <a:off x="548640" y="640080"/>
            <a:ext cx="2743200" cy="320040"/>
          </a:xfrm>
          <a:prstGeom prst="rect">
            <a:avLst/>
          </a:prstGeom>
          <a:noFill/>
          <a:ln/>
        </p:spPr>
        <p:txBody>
          <a:bodyPr wrap="square" rtlCol="0" anchor="ctr"/>
          <a:lstStyle/>
          <a:p>
            <a:pPr marL="0" indent="0">
              <a:buNone/>
            </a:pPr>
            <a:r>
              <a:rPr lang="en-US" sz="1200" b="1" kern="0" spc="200" dirty="0">
                <a:solidFill>
                  <a:srgbClr val="D7E3EC"/>
                </a:solidFill>
                <a:latin typeface="Calibri" pitchFamily="34" charset="0"/>
                <a:ea typeface="Calibri" pitchFamily="34" charset="-122"/>
                <a:cs typeface="Calibri" pitchFamily="34" charset="-120"/>
              </a:rPr>
              <a:t>08.</a:t>
            </a:r>
            <a:endParaRPr lang="en-US" sz="1200" dirty="0"/>
          </a:p>
        </p:txBody>
      </p:sp>
      <p:sp>
        <p:nvSpPr>
          <p:cNvPr id="8" name="Text 4"/>
          <p:cNvSpPr txBox="1"/>
          <p:nvPr/>
        </p:nvSpPr>
        <p:spPr>
          <a:xfrm>
            <a:off x="548640" y="932688"/>
            <a:ext cx="8229600" cy="502920"/>
          </a:xfrm>
          <a:prstGeom prst="rect">
            <a:avLst/>
          </a:prstGeom>
          <a:noFill/>
          <a:ln/>
        </p:spPr>
        <p:txBody>
          <a:bodyPr wrap="square" rtlCol="0" anchor="ctr"/>
          <a:lstStyle/>
          <a:p>
            <a:pPr marL="0" indent="0">
              <a:buNone/>
            </a:pPr>
            <a:r>
              <a:rPr lang="en-US" sz="2600" dirty="0">
                <a:solidFill>
                  <a:srgbClr val="FFFFFF"/>
                </a:solidFill>
                <a:latin typeface="Georgia" pitchFamily="34" charset="0"/>
                <a:ea typeface="Georgia" pitchFamily="34" charset="-122"/>
                <a:cs typeface="Georgia" pitchFamily="34" charset="-120"/>
              </a:rPr>
              <a:t>Disclosures</a:t>
            </a:r>
            <a:endParaRPr lang="en-US" sz="2600" dirty="0"/>
          </a:p>
        </p:txBody>
      </p:sp>
      <p:sp>
        <p:nvSpPr>
          <p:cNvPr id="9" name="Shape 5"/>
          <p:cNvSpPr/>
          <p:nvPr/>
        </p:nvSpPr>
        <p:spPr>
          <a:xfrm>
            <a:off x="548640" y="1481328"/>
            <a:ext cx="457200" cy="36576"/>
          </a:xfrm>
          <a:prstGeom prst="rect">
            <a:avLst/>
          </a:prstGeom>
          <a:solidFill>
            <a:srgbClr val="D7E3EC"/>
          </a:solidFill>
          <a:ln/>
        </p:spPr>
        <p:txBody>
          <a:bodyPr/>
          <a:lstStyle/>
          <a:p>
            <a:endParaRPr lang="en-US"/>
          </a:p>
        </p:txBody>
      </p:sp>
      <p:sp>
        <p:nvSpPr>
          <p:cNvPr id="10" name="Text 6"/>
          <p:cNvSpPr txBox="1"/>
          <p:nvPr/>
        </p:nvSpPr>
        <p:spPr>
          <a:xfrm>
            <a:off x="548640" y="1783080"/>
            <a:ext cx="5212080" cy="4434840"/>
          </a:xfrm>
          <a:prstGeom prst="rect">
            <a:avLst/>
          </a:prstGeom>
          <a:noFill/>
          <a:ln/>
        </p:spPr>
        <p:txBody>
          <a:bodyPr wrap="square" rtlCol="0" anchor="t"/>
          <a:lstStyle/>
          <a:p>
            <a:pPr marL="0" indent="0">
              <a:lnSpc>
                <a:spcPct val="116000"/>
              </a:lnSpc>
              <a:spcAft>
                <a:spcPts val="300"/>
              </a:spcAft>
              <a:buNone/>
            </a:pPr>
            <a:r>
              <a:rPr lang="en-US" sz="800" b="1" dirty="0">
                <a:solidFill>
                  <a:srgbClr val="FFFFFF"/>
                </a:solidFill>
                <a:latin typeface="Calibri" pitchFamily="34" charset="0"/>
                <a:ea typeface="Calibri" pitchFamily="34" charset="-122"/>
                <a:cs typeface="Calibri" pitchFamily="34" charset="-120"/>
              </a:rPr>
              <a:t>Engagement Overview</a:t>
            </a:r>
            <a:endParaRPr lang="en-US" sz="700" dirty="0"/>
          </a:p>
          <a:p>
            <a:pPr>
              <a:lnSpc>
                <a:spcPct val="116000"/>
              </a:lnSpc>
              <a:spcAft>
                <a:spcPts val="300"/>
              </a:spcAft>
            </a:pPr>
            <a:r>
              <a:rPr lang="en-US" sz="750" dirty="0">
                <a:solidFill>
                  <a:srgbClr val="F2F4F6"/>
                </a:solidFill>
                <a:latin typeface="Calibri" pitchFamily="34" charset="0"/>
                <a:ea typeface="Calibri" pitchFamily="34" charset="-122"/>
                <a:cs typeface="Calibri" pitchFamily="34" charset="-120"/>
              </a:rPr>
              <a:t>Tonnesen Accounting Services, LLC ("the Firm") was engaged pursuant to an engagement letter with the Client (the "Client") to perform a quality of earnings review (the "Engagement") in connection with a proposed transaction involving the business described in this workbook (the "Company") (the "Proposed Transaction"). This workbook and any accompanying presentation (collectively, the "Deliverables") summarize the Firm's significant findings and observations from that Engagement.
</a:t>
            </a:r>
            <a:endParaRPr lang="en-US" sz="700" dirty="0"/>
          </a:p>
          <a:p>
            <a:pPr marL="0" indent="0">
              <a:lnSpc>
                <a:spcPct val="116000"/>
              </a:lnSpc>
              <a:spcAft>
                <a:spcPts val="300"/>
              </a:spcAft>
              <a:buNone/>
            </a:pPr>
            <a:r>
              <a:rPr lang="en-US" sz="800" b="1" dirty="0">
                <a:solidFill>
                  <a:srgbClr val="FFFFFF"/>
                </a:solidFill>
                <a:latin typeface="Calibri" pitchFamily="34" charset="0"/>
                <a:ea typeface="Calibri" pitchFamily="34" charset="-122"/>
                <a:cs typeface="Calibri" pitchFamily="34" charset="-120"/>
              </a:rPr>
              <a:t>Nature of Services</a:t>
            </a:r>
            <a:endParaRPr lang="en-US" sz="700" dirty="0"/>
          </a:p>
          <a:p>
            <a:pPr>
              <a:lnSpc>
                <a:spcPct val="116000"/>
              </a:lnSpc>
              <a:spcAft>
                <a:spcPts val="300"/>
              </a:spcAft>
            </a:pPr>
            <a:r>
              <a:rPr lang="en-US" sz="750" dirty="0">
                <a:solidFill>
                  <a:srgbClr val="F2F4F6"/>
                </a:solidFill>
                <a:latin typeface="Calibri" pitchFamily="34" charset="0"/>
                <a:ea typeface="Calibri" pitchFamily="34" charset="-122"/>
                <a:cs typeface="Calibri" pitchFamily="34" charset="-120"/>
              </a:rPr>
              <a:t>Our procedures do not constitute an audit, review, or examination under standards established by the AICPA or any other assurance framework, and neither the Firm nor the Deliverables express any opinion or other form of assurance, including as to the feasibility or achievability of any forward-looking information. This Engagement does not constitute income tax due diligence, tax advice, legal advice, investment advice, or a valuation of the Company or an opinion on a fair purchase price. The Client is responsible for engaging separate, qualified professionals for any of these matters. Our work consisted substantially of inquiries with the Company's management and accounting personnel, and financial information the Company provided, without independent verification, and the Deliverables are provided "as is," without warranties of any kind. The Firm assumed that the documents and information provided, including bank statements, are genuine, complete, and unaltered; it did not authenticate them or confirm them with banks, customers, or other third parties, and the Engagement was not designed to detect fraud. There will usually be differences between projected and actual results, because events and circumstances frequently do not occur as expected, and those differences may be material.
</a:t>
            </a:r>
            <a:endParaRPr lang="en-US" sz="700" dirty="0"/>
          </a:p>
          <a:p>
            <a:pPr marL="0" indent="0">
              <a:lnSpc>
                <a:spcPct val="116000"/>
              </a:lnSpc>
              <a:spcAft>
                <a:spcPts val="300"/>
              </a:spcAft>
              <a:buNone/>
            </a:pPr>
            <a:r>
              <a:rPr lang="en-US" sz="800" b="1" dirty="0">
                <a:solidFill>
                  <a:srgbClr val="FFFFFF"/>
                </a:solidFill>
                <a:latin typeface="Calibri" pitchFamily="34" charset="0"/>
                <a:ea typeface="Calibri" pitchFamily="34" charset="-122"/>
                <a:cs typeface="Calibri" pitchFamily="34" charset="-120"/>
              </a:rPr>
              <a:t>Non-Reliance and Restricted Distribution</a:t>
            </a:r>
            <a:endParaRPr lang="en-US" sz="700" dirty="0"/>
          </a:p>
          <a:p>
            <a:pPr>
              <a:lnSpc>
                <a:spcPct val="116000"/>
              </a:lnSpc>
              <a:spcAft>
                <a:spcPts val="300"/>
              </a:spcAft>
            </a:pPr>
            <a:r>
              <a:rPr lang="en-US" sz="750" dirty="0">
                <a:solidFill>
                  <a:srgbClr val="F2F4F6"/>
                </a:solidFill>
                <a:latin typeface="Calibri" pitchFamily="34" charset="0"/>
                <a:ea typeface="Calibri" pitchFamily="34" charset="-122"/>
                <a:cs typeface="Calibri" pitchFamily="34" charset="-120"/>
              </a:rPr>
              <a:t>The Deliverables were prepared solely for the Client's benefit and are based on representations and information provided by the Company's management. No person or entity other than the Client may rely on the Deliverables for any purpose, and the Firm owes no duty to any other party, unless that party has executed a separate written reliance letter with the Firm. The Deliverables may be shared only as permitted by the engagement letter between the Firm and the Client, and may not be included in any registration statement, prospectus, public filing, loan agreement, or other offering document without the Firm's prior written consent. Nothing in this workbook is a recommendation to proceed with the Proposed Transaction or a solicitation in connection with it or any securities offering.</a:t>
            </a:r>
            <a:endParaRPr lang="en-US" sz="700" dirty="0"/>
          </a:p>
        </p:txBody>
      </p:sp>
      <p:sp>
        <p:nvSpPr>
          <p:cNvPr id="11" name="Text 7"/>
          <p:cNvSpPr txBox="1"/>
          <p:nvPr/>
        </p:nvSpPr>
        <p:spPr>
          <a:xfrm>
            <a:off x="6217920" y="1783080"/>
            <a:ext cx="5212080" cy="4434840"/>
          </a:xfrm>
          <a:prstGeom prst="rect">
            <a:avLst/>
          </a:prstGeom>
          <a:noFill/>
          <a:ln/>
        </p:spPr>
        <p:txBody>
          <a:bodyPr wrap="square" rtlCol="0" anchor="t"/>
          <a:lstStyle/>
          <a:p>
            <a:pPr marL="0" indent="0">
              <a:lnSpc>
                <a:spcPct val="116000"/>
              </a:lnSpc>
              <a:spcAft>
                <a:spcPts val="300"/>
              </a:spcAft>
              <a:buNone/>
            </a:pPr>
            <a:r>
              <a:rPr lang="en-US" sz="800" b="1" dirty="0">
                <a:solidFill>
                  <a:srgbClr val="FFFFFF"/>
                </a:solidFill>
                <a:latin typeface="Calibri" pitchFamily="34" charset="0"/>
                <a:ea typeface="Calibri" pitchFamily="34" charset="-122"/>
                <a:cs typeface="Calibri" pitchFamily="34" charset="-120"/>
              </a:rPr>
              <a:t>Indemnification and Limitation of Liability</a:t>
            </a:r>
            <a:endParaRPr lang="en-US" sz="700" dirty="0"/>
          </a:p>
          <a:p>
            <a:pPr>
              <a:lnSpc>
                <a:spcPct val="116000"/>
              </a:lnSpc>
              <a:spcAft>
                <a:spcPts val="300"/>
              </a:spcAft>
            </a:pPr>
            <a:r>
              <a:rPr lang="en-US" sz="750" dirty="0">
                <a:solidFill>
                  <a:srgbClr val="F2F4F6"/>
                </a:solidFill>
                <a:latin typeface="Calibri" pitchFamily="34" charset="0"/>
                <a:ea typeface="Calibri" pitchFamily="34" charset="-122"/>
                <a:cs typeface="Calibri" pitchFamily="34" charset="-120"/>
              </a:rPr>
              <a:t>Under our engagement letter with the Client, the Client has agreed to indemnify the Firm against certain claims arising from unauthorized reliance on, or distribution of, the Deliverables, and the Firm's liability to the Client is capped and excludes consequential, incidental, and punitive damages, other than in cases of the Firm's gross negligence, willful misconduct, or fraud. Claims relating to this Engagement must be brought within the period stated in that letter. The engagement letter's terms control in full, and this section is a summary only. Any recipient other than the Client receives the Deliverables for information only. By accepting them, the recipient agrees that, to the fullest extent permitted by law, any claim against the Firm relating to the Deliverables or the Engagement is limited to the fees paid for the Engagement and must be brought within one year of the date the Deliverables were delivered to the Client.
</a:t>
            </a:r>
            <a:endParaRPr lang="en-US" sz="700" dirty="0"/>
          </a:p>
          <a:p>
            <a:pPr marL="0" indent="0">
              <a:lnSpc>
                <a:spcPct val="116000"/>
              </a:lnSpc>
              <a:spcAft>
                <a:spcPts val="300"/>
              </a:spcAft>
              <a:buNone/>
            </a:pPr>
            <a:r>
              <a:rPr lang="en-US" sz="800" b="1" dirty="0">
                <a:solidFill>
                  <a:srgbClr val="FFFFFF"/>
                </a:solidFill>
                <a:latin typeface="Calibri" pitchFamily="34" charset="0"/>
                <a:ea typeface="Calibri" pitchFamily="34" charset="-122"/>
                <a:cs typeface="Calibri" pitchFamily="34" charset="-120"/>
              </a:rPr>
              <a:t>Governing Law and Dispute Resolution</a:t>
            </a:r>
            <a:endParaRPr lang="en-US" sz="700" dirty="0"/>
          </a:p>
          <a:p>
            <a:pPr>
              <a:lnSpc>
                <a:spcPct val="116000"/>
              </a:lnSpc>
              <a:spcAft>
                <a:spcPts val="300"/>
              </a:spcAft>
            </a:pPr>
            <a:r>
              <a:rPr lang="en-US" sz="750" dirty="0">
                <a:solidFill>
                  <a:srgbClr val="F2F4F6"/>
                </a:solidFill>
                <a:latin typeface="Calibri" pitchFamily="34" charset="0"/>
                <a:ea typeface="Calibri" pitchFamily="34" charset="-122"/>
                <a:cs typeface="Calibri" pitchFamily="34" charset="-120"/>
              </a:rPr>
              <a:t>This workbook and the underlying Engagement are governed by the laws of the State of Florida, without regard to its conflict of laws principles. Disputes are subject to mediation and, if unsuccessful, binding arbitration in Lee County, Florida, as further described in the applicable engagement letter.
</a:t>
            </a:r>
            <a:endParaRPr lang="en-US" sz="700" dirty="0"/>
          </a:p>
          <a:p>
            <a:pPr marL="0" indent="0">
              <a:lnSpc>
                <a:spcPct val="116000"/>
              </a:lnSpc>
              <a:spcAft>
                <a:spcPts val="300"/>
              </a:spcAft>
              <a:buNone/>
            </a:pPr>
            <a:r>
              <a:rPr lang="en-US" sz="800" b="1" dirty="0">
                <a:solidFill>
                  <a:srgbClr val="FFFFFF"/>
                </a:solidFill>
                <a:latin typeface="Calibri" pitchFamily="34" charset="0"/>
                <a:ea typeface="Calibri" pitchFamily="34" charset="-122"/>
                <a:cs typeface="Calibri" pitchFamily="34" charset="-120"/>
              </a:rPr>
              <a:t>Agreement to Terms</a:t>
            </a:r>
            <a:endParaRPr lang="en-US" sz="700" dirty="0"/>
          </a:p>
          <a:p>
            <a:pPr marL="0" indent="0">
              <a:lnSpc>
                <a:spcPct val="116000"/>
              </a:lnSpc>
              <a:spcAft>
                <a:spcPts val="300"/>
              </a:spcAft>
              <a:buNone/>
            </a:pPr>
            <a:r>
              <a:rPr lang="en-US" sz="750" dirty="0">
                <a:solidFill>
                  <a:srgbClr val="F2F4F6"/>
                </a:solidFill>
                <a:latin typeface="Calibri" pitchFamily="34" charset="0"/>
                <a:ea typeface="Calibri" pitchFamily="34" charset="-122"/>
                <a:cs typeface="Calibri" pitchFamily="34" charset="-120"/>
              </a:rPr>
              <a:t>By viewing or otherwise using this Quality of Earnings report, you agree to the terms above in their entirety.</a:t>
            </a:r>
            <a:endParaRPr lang="en-US" sz="700" dirty="0"/>
          </a:p>
        </p:txBody>
      </p:sp>
      <p:pic>
        <p:nvPicPr>
          <p:cNvPr id="13" name="Image 1" descr="/home/claude/deck/assets/logo_white.png">
            <a:extLst>
              <a:ext uri="{FF2B5EF4-FFF2-40B4-BE49-F238E27FC236}">
                <a16:creationId xmlns:a16="http://schemas.microsoft.com/office/drawing/2014/main" id="{21DCEF63-FD5C-110E-1AF0-5B1637A7D67C}"/>
              </a:ext>
            </a:extLst>
          </p:cNvPr>
          <p:cNvPicPr>
            <a:picLocks noChangeAspect="1"/>
          </p:cNvPicPr>
          <p:nvPr/>
        </p:nvPicPr>
        <p:blipFill>
          <a:blip r:embed="rId4"/>
          <a:stretch>
            <a:fillRect/>
          </a:stretch>
        </p:blipFill>
        <p:spPr>
          <a:xfrm>
            <a:off x="502920" y="6167718"/>
            <a:ext cx="1617850" cy="43891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2">
    <p:bg>
      <p:bgPr>
        <a:solidFill>
          <a:srgbClr val="23272B"/>
        </a:solidFill>
        <a:effectLst/>
      </p:bgPr>
    </p:bg>
    <p:spTree>
      <p:nvGrpSpPr>
        <p:cNvPr id="1" name=""/>
        <p:cNvGrpSpPr/>
        <p:nvPr/>
      </p:nvGrpSpPr>
      <p:grpSpPr>
        <a:xfrm>
          <a:off x="0" y="0"/>
          <a:ext cx="0" cy="0"/>
          <a:chOff x="0" y="0"/>
          <a:chExt cx="0" cy="0"/>
        </a:xfrm>
      </p:grpSpPr>
      <p:pic>
        <p:nvPicPr>
          <p:cNvPr id="2" name="Image 0" descr="/mnt/project/bg_closing.jpeg"/>
          <p:cNvPicPr>
            <a:picLocks noChangeAspect="1"/>
          </p:cNvPicPr>
          <p:nvPr/>
        </p:nvPicPr>
        <p:blipFill>
          <a:blip r:embed="rId3"/>
          <a:stretch>
            <a:fillRect/>
          </a:stretch>
        </p:blipFill>
        <p:spPr>
          <a:xfrm>
            <a:off x="0" y="0"/>
            <a:ext cx="12188952" cy="6858000"/>
          </a:xfrm>
          <a:prstGeom prst="rect">
            <a:avLst/>
          </a:prstGeom>
        </p:spPr>
      </p:pic>
      <p:sp>
        <p:nvSpPr>
          <p:cNvPr id="3" name="Shape 0"/>
          <p:cNvSpPr/>
          <p:nvPr/>
        </p:nvSpPr>
        <p:spPr>
          <a:xfrm>
            <a:off x="0" y="0"/>
            <a:ext cx="12188952" cy="6858000"/>
          </a:xfrm>
          <a:prstGeom prst="rect">
            <a:avLst/>
          </a:prstGeom>
          <a:solidFill>
            <a:srgbClr val="23272B">
              <a:alpha val="68000"/>
            </a:srgbClr>
          </a:solidFill>
          <a:ln/>
        </p:spPr>
        <p:txBody>
          <a:bodyPr/>
          <a:lstStyle/>
          <a:p>
            <a:endParaRPr lang="en-US"/>
          </a:p>
        </p:txBody>
      </p:sp>
      <p:sp>
        <p:nvSpPr>
          <p:cNvPr id="5" name="Text 1"/>
          <p:cNvSpPr txBox="1"/>
          <p:nvPr/>
        </p:nvSpPr>
        <p:spPr>
          <a:xfrm>
            <a:off x="548640" y="2468880"/>
            <a:ext cx="6400800" cy="640080"/>
          </a:xfrm>
          <a:prstGeom prst="rect">
            <a:avLst/>
          </a:prstGeom>
          <a:noFill/>
          <a:ln/>
        </p:spPr>
        <p:txBody>
          <a:bodyPr wrap="square" rtlCol="0" anchor="ctr"/>
          <a:lstStyle/>
          <a:p>
            <a:pPr marL="0" indent="0">
              <a:buNone/>
            </a:pPr>
            <a:r>
              <a:rPr lang="en-US" sz="2800" dirty="0">
                <a:solidFill>
                  <a:srgbClr val="FFFFFF"/>
                </a:solidFill>
                <a:latin typeface="Georgia" pitchFamily="34" charset="0"/>
                <a:ea typeface="Georgia" pitchFamily="34" charset="-122"/>
                <a:cs typeface="Georgia" pitchFamily="34" charset="-120"/>
              </a:rPr>
              <a:t>Questions?</a:t>
            </a:r>
            <a:endParaRPr lang="en-US" sz="2800" dirty="0"/>
          </a:p>
        </p:txBody>
      </p:sp>
      <p:sp>
        <p:nvSpPr>
          <p:cNvPr id="6" name="Shape 2"/>
          <p:cNvSpPr/>
          <p:nvPr/>
        </p:nvSpPr>
        <p:spPr>
          <a:xfrm>
            <a:off x="548640" y="3063240"/>
            <a:ext cx="457200" cy="36576"/>
          </a:xfrm>
          <a:prstGeom prst="rect">
            <a:avLst/>
          </a:prstGeom>
          <a:solidFill>
            <a:srgbClr val="D7E3EC"/>
          </a:solidFill>
          <a:ln/>
        </p:spPr>
        <p:txBody>
          <a:bodyPr/>
          <a:lstStyle/>
          <a:p>
            <a:endParaRPr lang="en-US"/>
          </a:p>
        </p:txBody>
      </p:sp>
      <p:sp>
        <p:nvSpPr>
          <p:cNvPr id="7" name="Text 3"/>
          <p:cNvSpPr txBox="1"/>
          <p:nvPr/>
        </p:nvSpPr>
        <p:spPr>
          <a:xfrm>
            <a:off x="548640" y="3246120"/>
            <a:ext cx="7315200" cy="274320"/>
          </a:xfrm>
          <a:prstGeom prst="rect">
            <a:avLst/>
          </a:prstGeom>
          <a:noFill/>
          <a:ln/>
        </p:spPr>
        <p:txBody>
          <a:bodyPr wrap="square" rtlCol="0" anchor="ctr"/>
          <a:lstStyle/>
          <a:p>
            <a:pPr marL="0" indent="0">
              <a:buNone/>
            </a:pPr>
            <a:r>
              <a:rPr lang="en-US" sz="1100" dirty="0">
                <a:solidFill>
                  <a:srgbClr val="D6D9DB"/>
                </a:solidFill>
                <a:latin typeface="Calibri" pitchFamily="34" charset="0"/>
                <a:ea typeface="Calibri" pitchFamily="34" charset="-122"/>
                <a:cs typeface="Calibri" pitchFamily="34" charset="-120"/>
              </a:rPr>
              <a:t>For questions on this report, please contact:</a:t>
            </a:r>
            <a:endParaRPr lang="en-US" sz="1100" dirty="0"/>
          </a:p>
        </p:txBody>
      </p:sp>
      <p:sp>
        <p:nvSpPr>
          <p:cNvPr id="8" name="Text 4"/>
          <p:cNvSpPr txBox="1"/>
          <p:nvPr/>
        </p:nvSpPr>
        <p:spPr>
          <a:xfrm>
            <a:off x="548640" y="3538728"/>
            <a:ext cx="5943600" cy="32004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Tonnesen Accounting Services</a:t>
            </a:r>
            <a:endParaRPr lang="en-US" sz="1300" dirty="0"/>
          </a:p>
        </p:txBody>
      </p:sp>
      <p:sp>
        <p:nvSpPr>
          <p:cNvPr id="9" name="Text 5"/>
          <p:cNvSpPr txBox="1"/>
          <p:nvPr/>
        </p:nvSpPr>
        <p:spPr>
          <a:xfrm>
            <a:off x="548640" y="3849624"/>
            <a:ext cx="5943600" cy="320040"/>
          </a:xfrm>
          <a:prstGeom prst="rect">
            <a:avLst/>
          </a:prstGeom>
          <a:noFill/>
          <a:ln/>
        </p:spPr>
        <p:txBody>
          <a:bodyPr wrap="square" rtlCol="0" anchor="ctr"/>
          <a:lstStyle/>
          <a:p>
            <a:pPr marL="0" indent="0">
              <a:buNone/>
            </a:pPr>
            <a:r>
              <a:rPr lang="en-US" sz="1200" dirty="0">
                <a:solidFill>
                  <a:srgbClr val="D6D9DB"/>
                </a:solidFill>
                <a:latin typeface="Calibri" pitchFamily="34" charset="0"/>
                <a:ea typeface="Calibri" pitchFamily="34" charset="-122"/>
                <a:cs typeface="Calibri" pitchFamily="34" charset="-120"/>
              </a:rPr>
              <a:t>Josh@TonnesenAccountingServices.com</a:t>
            </a:r>
            <a:endParaRPr lang="en-US" sz="1200" dirty="0"/>
          </a:p>
        </p:txBody>
      </p:sp>
      <p:sp>
        <p:nvSpPr>
          <p:cNvPr id="10" name="Text 6"/>
          <p:cNvSpPr txBox="1"/>
          <p:nvPr/>
        </p:nvSpPr>
        <p:spPr>
          <a:xfrm>
            <a:off x="548640" y="4343400"/>
            <a:ext cx="7772400" cy="777240"/>
          </a:xfrm>
          <a:prstGeom prst="rect">
            <a:avLst/>
          </a:prstGeom>
          <a:noFill/>
          <a:ln/>
        </p:spPr>
        <p:txBody>
          <a:bodyPr wrap="square" rtlCol="0" anchor="t"/>
          <a:lstStyle/>
          <a:p>
            <a:pPr marL="0" indent="0">
              <a:lnSpc>
                <a:spcPct val="130000"/>
              </a:lnSpc>
              <a:buNone/>
            </a:pPr>
            <a:r>
              <a:rPr lang="en-US" sz="1050" i="1" dirty="0">
                <a:solidFill>
                  <a:srgbClr val="D6D9DB"/>
                </a:solidFill>
                <a:latin typeface="Calibri" pitchFamily="34" charset="0"/>
                <a:ea typeface="Calibri" pitchFamily="34" charset="-122"/>
                <a:cs typeface="Calibri" pitchFamily="34" charset="-120"/>
              </a:rPr>
              <a:t>Please reference the full Quality of Earnings workbook for complete supporting detail, including monthly financial statements, full Q&amp;A support, and SDE and Adjusted EBITDA reconciliation schedules.</a:t>
            </a:r>
            <a:endParaRPr lang="en-US" sz="1050" dirty="0"/>
          </a:p>
        </p:txBody>
      </p:sp>
      <p:pic>
        <p:nvPicPr>
          <p:cNvPr id="12" name="Image 1" descr="/home/claude/deck/assets/logo_white.png">
            <a:extLst>
              <a:ext uri="{FF2B5EF4-FFF2-40B4-BE49-F238E27FC236}">
                <a16:creationId xmlns:a16="http://schemas.microsoft.com/office/drawing/2014/main" id="{D27DF5E3-6CD4-CBD0-4F7F-E724946FC428}"/>
              </a:ext>
            </a:extLst>
          </p:cNvPr>
          <p:cNvPicPr>
            <a:picLocks noChangeAspect="1"/>
          </p:cNvPicPr>
          <p:nvPr/>
        </p:nvPicPr>
        <p:blipFill>
          <a:blip r:embed="rId4"/>
          <a:stretch>
            <a:fillRect/>
          </a:stretch>
        </p:blipFill>
        <p:spPr>
          <a:xfrm>
            <a:off x="502920" y="6167718"/>
            <a:ext cx="1617850" cy="43891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TotalTime>
  <Words>11707</Words>
  <Application>Microsoft Office PowerPoint</Application>
  <PresentationFormat>Widescreen</PresentationFormat>
  <Paragraphs>1906</Paragraphs>
  <Slides>41</Slides>
  <Notes>41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Joshua Tonnesen</cp:lastModifiedBy>
  <cp:revision>10</cp:revision>
  <dcterms:created xsi:type="dcterms:W3CDTF">2026-09-03T20:13:37Z</dcterms:created>
  <dcterms:modified xsi:type="dcterms:W3CDTF">2026-10-02T18:07:52Z</dcterms:modified>
</cp:coreProperties>
</file>