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12192000" cy="6858000"/>
  <p:notesSz cx="6858000" cy="9144000"/>
  <p:embeddedFontLst>
    <p:embeddedFont>
      <p:font typeface="Calibri" panose="020F0502020204030204" pitchFamily="34" charset="0"/>
      <p:regular r:id="rId18"/>
      <p:bold r:id="rId19"/>
      <p:italic r:id="rId20"/>
      <p:boldItalic r:id="rId21"/>
    </p:embeddedFont>
    <p:embeddedFont>
      <p:font typeface="Helvetica Neue" panose="020B0604020202020204" charset="0"/>
      <p:regular r:id="rId22"/>
      <p:bold r:id="rId23"/>
      <p:italic r:id="rId24"/>
      <p:boldItalic r:id="rId2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go="http://customooxmlschemas.google.com/" r:id="rId26" roundtripDataSignature="AMtx7mi3dPUW1cdbritvn+u71TON5yFS/g=="/>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rah Abare" initials="SA" lastIdx="2" clrIdx="0">
    <p:extLst>
      <p:ext uri="{19B8F6BF-5375-455C-9EA6-DF929625EA0E}">
        <p15:presenceInfo xmlns:p15="http://schemas.microsoft.com/office/powerpoint/2012/main" userId="c73534c1a18ffb4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6103" autoAdjust="0"/>
  </p:normalViewPr>
  <p:slideViewPr>
    <p:cSldViewPr snapToGrid="0">
      <p:cViewPr varScale="1">
        <p:scale>
          <a:sx n="31" d="100"/>
          <a:sy n="31" d="100"/>
        </p:scale>
        <p:origin x="53" y="28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1.fntdata"/><Relationship Id="rId26" Type="http://customschemas.google.com/relationships/presentationmetadata" Target="metadata"/><Relationship Id="rId3" Type="http://schemas.openxmlformats.org/officeDocument/2006/relationships/slide" Target="slides/slide2.xml"/><Relationship Id="rId21" Type="http://schemas.openxmlformats.org/officeDocument/2006/relationships/font" Target="fonts/font4.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font" Target="fonts/font8.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7.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6.fntdata"/><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2.fntdata"/><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27" Type="http://schemas.openxmlformats.org/officeDocument/2006/relationships/commentAuthors" Target="commentAuthors.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6" name="Google Shape;86;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Google Shape;141;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r>
              <a:rPr lang="en-US" dirty="0"/>
              <a:t>Students have now heard about two different types of art: Art that is political or socially responsive, and art that is fun and entertaining. Now they will debate the merits of both types. </a:t>
            </a:r>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6" name="Google Shape;146;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r>
              <a:rPr lang="en-US" dirty="0"/>
              <a:t>Designate one side of the room as SIDE A: Art should better society, and SIDE B: Art should entertain. There are two ways to divide students into debate teams. OPTION 1 is to assign students to a side. OPTION 2 is to let them choose their side. Students should position themselves on either SIDE A or SIDE B.</a:t>
            </a:r>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1" name="Google Shape;151;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r>
              <a:rPr lang="en-US"/>
              <a:t>Each team should talk amongst themselves for a few minutes, determining a defense for their stance. They should identify their strongest lines of reasoning, come up with examples to support their argument, and prepare to try to convince the other side of their point of view.</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6" name="Google Shape;156;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r>
              <a:rPr lang="en-US" dirty="0"/>
              <a:t>The two teams should face each other in order to have a discussion (if possible, form two semi-circles with chairs/desks). </a:t>
            </a:r>
          </a:p>
          <a:p>
            <a:pPr marL="0" lvl="0" indent="0" algn="l" rtl="0">
              <a:spcBef>
                <a:spcPts val="0"/>
              </a:spcBef>
              <a:spcAft>
                <a:spcPts val="0"/>
              </a:spcAft>
              <a:buClr>
                <a:schemeClr val="dk1"/>
              </a:buClr>
              <a:buSzPts val="1200"/>
              <a:buFont typeface="Calibri"/>
              <a:buNone/>
            </a:pPr>
            <a:endParaRPr lang="en-US" dirty="0"/>
          </a:p>
          <a:p>
            <a:pPr marL="0" lvl="0" indent="0" algn="l" rtl="0">
              <a:spcBef>
                <a:spcPts val="0"/>
              </a:spcBef>
              <a:spcAft>
                <a:spcPts val="0"/>
              </a:spcAft>
              <a:buClr>
                <a:schemeClr val="dk1"/>
              </a:buClr>
              <a:buSzPts val="1200"/>
              <a:buFont typeface="Calibri"/>
              <a:buNone/>
            </a:pPr>
            <a:r>
              <a:rPr lang="en-US" dirty="0"/>
              <a:t>To begin, invite SIDE A to present their opening argument. SIDE B needs to listen carefully during this time, waiting to speak until it is there turn. Next, it is SIDE B’s turn to state their argument and why they disagree with SIDE A. Once SIDE B is finished, a member of SIDE A can propose a counter argument. From there, members of each team may contribute to the conversation, but only one person should be speaking at a time. </a:t>
            </a:r>
          </a:p>
          <a:p>
            <a:pPr marL="0" lvl="0" indent="0" algn="l" rtl="0">
              <a:spcBef>
                <a:spcPts val="0"/>
              </a:spcBef>
              <a:spcAft>
                <a:spcPts val="0"/>
              </a:spcAft>
              <a:buClr>
                <a:schemeClr val="dk1"/>
              </a:buClr>
              <a:buSzPts val="1200"/>
              <a:buFont typeface="Calibri"/>
              <a:buNone/>
            </a:pPr>
            <a:endParaRPr lang="en-US" dirty="0"/>
          </a:p>
          <a:p>
            <a:pPr marL="0" lvl="0" indent="0" algn="l" rtl="0">
              <a:spcBef>
                <a:spcPts val="0"/>
              </a:spcBef>
              <a:spcAft>
                <a:spcPts val="0"/>
              </a:spcAft>
              <a:buClr>
                <a:schemeClr val="dk1"/>
              </a:buClr>
              <a:buSzPts val="1200"/>
              <a:buFont typeface="Calibri"/>
              <a:buNone/>
            </a:pPr>
            <a:r>
              <a:rPr lang="en-US" dirty="0"/>
              <a:t>You may interject at any time or pose questions during the debate that encourage students to think more deeply about the arguments they are making. </a:t>
            </a:r>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1" name="Google Shape;161;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r>
              <a:rPr lang="en-US" dirty="0"/>
              <a:t>Thank students for participating in this debate. Come back together as a class and wrap up by discussing students’ thoughts on the following questions on the next slide. </a:t>
            </a:r>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6" name="Google Shape;166;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r>
              <a:rPr lang="en-US" sz="1200" b="0" i="0" u="none" strike="noStrike" cap="none" baseline="0" dirty="0">
                <a:solidFill>
                  <a:schemeClr val="dk1"/>
                </a:solidFill>
                <a:latin typeface="Calibri"/>
                <a:ea typeface="Calibri"/>
                <a:cs typeface="Calibri"/>
                <a:sym typeface="Calibri"/>
              </a:rPr>
              <a:t>Explain that during their visit to the Walker, they will see examples of political art, entertaining art, and art that serves many other functions. </a:t>
            </a:r>
            <a:r>
              <a:rPr lang="en-US" sz="1200" b="0" i="0" u="none" strike="noStrike" cap="none" baseline="0">
                <a:solidFill>
                  <a:schemeClr val="dk1"/>
                </a:solidFill>
                <a:latin typeface="Calibri"/>
                <a:ea typeface="Calibri"/>
                <a:cs typeface="Calibri"/>
                <a:sym typeface="Calibri"/>
              </a:rPr>
              <a:t>The one thing that all of these artworks will have in common, is that they all reflect society in some way – our job as viewers is to try to learn something from our experience of these artworks in order to understand how we can relate to them.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 name="Google Shape;92;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7" name="Google Shape;97;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Explain to students that these are still images from a video work called </a:t>
            </a:r>
            <a:r>
              <a:rPr lang="en-US" i="1" dirty="0"/>
              <a:t>Soliloquy</a:t>
            </a:r>
            <a:r>
              <a:rPr lang="en-US" i="0" dirty="0"/>
              <a:t> by the artist, Shirin Neshat. Ask the following questions:</a:t>
            </a:r>
            <a:endParaRPr dirty="0"/>
          </a:p>
          <a:p>
            <a:pPr marL="171450" lvl="0" indent="-171450" algn="l" rtl="0">
              <a:spcBef>
                <a:spcPts val="0"/>
              </a:spcBef>
              <a:spcAft>
                <a:spcPts val="0"/>
              </a:spcAft>
              <a:buClr>
                <a:schemeClr val="dk1"/>
              </a:buClr>
              <a:buSzPts val="1200"/>
              <a:buFont typeface="Arial"/>
              <a:buChar char="•"/>
            </a:pPr>
            <a:r>
              <a:rPr lang="en-US" i="0" dirty="0"/>
              <a:t>How would you describe the setting in each of these scenes?</a:t>
            </a:r>
            <a:endParaRPr dirty="0"/>
          </a:p>
          <a:p>
            <a:pPr marL="171450" lvl="0" indent="-171450" algn="l" rtl="0">
              <a:spcBef>
                <a:spcPts val="0"/>
              </a:spcBef>
              <a:spcAft>
                <a:spcPts val="0"/>
              </a:spcAft>
              <a:buClr>
                <a:schemeClr val="dk1"/>
              </a:buClr>
              <a:buSzPts val="1200"/>
              <a:buFont typeface="Arial"/>
              <a:buChar char="•"/>
            </a:pPr>
            <a:r>
              <a:rPr lang="en-US" i="0" dirty="0"/>
              <a:t>What do these scenes have in common? How are they different?</a:t>
            </a:r>
            <a:endParaRPr dirty="0"/>
          </a:p>
          <a:p>
            <a:pPr marL="171450" lvl="0" indent="-171450" algn="l" rtl="0">
              <a:spcBef>
                <a:spcPts val="0"/>
              </a:spcBef>
              <a:spcAft>
                <a:spcPts val="0"/>
              </a:spcAft>
              <a:buClr>
                <a:schemeClr val="dk1"/>
              </a:buClr>
              <a:buSzPts val="1200"/>
              <a:buFont typeface="Arial"/>
              <a:buChar char="•"/>
            </a:pPr>
            <a:r>
              <a:rPr lang="en-US" i="0" dirty="0"/>
              <a:t>Imagine you’re in the place of the veiled woman. How would it feel to be in each of these spaces? Why? Discuss.</a:t>
            </a:r>
            <a:endParaRPr dirty="0"/>
          </a:p>
          <a:p>
            <a:pPr marL="171450" lvl="0" indent="-171450" algn="l" rtl="0">
              <a:spcBef>
                <a:spcPts val="0"/>
              </a:spcBef>
              <a:spcAft>
                <a:spcPts val="0"/>
              </a:spcAft>
              <a:buClr>
                <a:schemeClr val="dk1"/>
              </a:buClr>
              <a:buSzPts val="1200"/>
              <a:buFont typeface="Arial"/>
              <a:buChar char="•"/>
            </a:pPr>
            <a:r>
              <a:rPr lang="en-US" i="0" dirty="0"/>
              <a:t>Consider the title of this work: </a:t>
            </a:r>
            <a:r>
              <a:rPr lang="en-US" b="0" i="1" dirty="0"/>
              <a:t>Soliloquy. </a:t>
            </a:r>
            <a:r>
              <a:rPr lang="en-US" b="0" i="0" dirty="0"/>
              <a:t>Does anyone know what this word means? A soliloquy is a speech in a play in which the character speaks to themselves rather than to other characters. How does this title relate to what’s happening in these images?</a:t>
            </a:r>
            <a:endParaRPr dirty="0"/>
          </a:p>
        </p:txBody>
      </p:sp>
      <p:sp>
        <p:nvSpPr>
          <p:cNvPr id="98" name="Google Shape;98;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4" name="Google Shape;104;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Read through the provided information about Shirin Neshat and her piece </a:t>
            </a:r>
            <a:r>
              <a:rPr lang="en-US" i="1"/>
              <a:t>Soliloquy. </a:t>
            </a:r>
            <a:r>
              <a:rPr lang="en-US" i="0"/>
              <a:t>Ask the students the following questions:</a:t>
            </a:r>
            <a:endParaRPr/>
          </a:p>
          <a:p>
            <a:pPr marL="171450" lvl="0" indent="-171450" algn="l" rtl="0">
              <a:spcBef>
                <a:spcPts val="0"/>
              </a:spcBef>
              <a:spcAft>
                <a:spcPts val="0"/>
              </a:spcAft>
              <a:buClr>
                <a:schemeClr val="dk1"/>
              </a:buClr>
              <a:buSzPts val="1200"/>
              <a:buFont typeface="Arial"/>
              <a:buChar char="•"/>
            </a:pPr>
            <a:r>
              <a:rPr lang="en-US" i="0"/>
              <a:t>How does knowing this background information change your understanding of </a:t>
            </a:r>
            <a:r>
              <a:rPr lang="en-US" i="1"/>
              <a:t>Soliloquy</a:t>
            </a:r>
            <a:r>
              <a:rPr lang="en-US" i="0"/>
              <a:t>?</a:t>
            </a:r>
            <a:endParaRPr/>
          </a:p>
          <a:p>
            <a:pPr marL="171450" lvl="0" indent="-171450" algn="l" rtl="0">
              <a:spcBef>
                <a:spcPts val="0"/>
              </a:spcBef>
              <a:spcAft>
                <a:spcPts val="0"/>
              </a:spcAft>
              <a:buClr>
                <a:schemeClr val="dk1"/>
              </a:buClr>
              <a:buSzPts val="1200"/>
              <a:buFont typeface="Arial"/>
              <a:buChar char="•"/>
            </a:pPr>
            <a:r>
              <a:rPr lang="en-US" i="0"/>
              <a:t>What feelings or ideas does Neshat communicate through this artwork?</a:t>
            </a:r>
            <a:endParaRPr/>
          </a:p>
        </p:txBody>
      </p:sp>
      <p:sp>
        <p:nvSpPr>
          <p:cNvPr id="105" name="Google Shape;105;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0" name="Google Shape;110;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5" name="Google Shape;115;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Watch the TED talk with Shirin Neshat. Stop the video at the 3 minutes 24 seconds mark. Discuss students’ thoughts on the TED talk using the following prompts to guide the conversation. </a:t>
            </a:r>
            <a:endParaRPr/>
          </a:p>
          <a:p>
            <a:pPr marL="171450" lvl="0" indent="-171450" algn="l" rtl="0">
              <a:spcBef>
                <a:spcPts val="0"/>
              </a:spcBef>
              <a:spcAft>
                <a:spcPts val="0"/>
              </a:spcAft>
              <a:buClr>
                <a:schemeClr val="dk1"/>
              </a:buClr>
              <a:buSzPts val="1200"/>
              <a:buFont typeface="Arial"/>
              <a:buChar char="•"/>
            </a:pPr>
            <a:r>
              <a:rPr lang="en-US"/>
              <a:t>Neshat says, “Every Iranian artist in one form or another is political.” What does she mean by this?</a:t>
            </a:r>
            <a:endParaRPr/>
          </a:p>
          <a:p>
            <a:pPr marL="171450" lvl="0" indent="-171450" algn="l" rtl="0">
              <a:spcBef>
                <a:spcPts val="0"/>
              </a:spcBef>
              <a:spcAft>
                <a:spcPts val="0"/>
              </a:spcAft>
              <a:buClr>
                <a:schemeClr val="dk1"/>
              </a:buClr>
              <a:buSzPts val="1200"/>
              <a:buFont typeface="Arial"/>
              <a:buChar char="•"/>
            </a:pPr>
            <a:r>
              <a:rPr lang="en-US"/>
              <a:t>According to Neshat, “Art is our weapon. Culture is a form of resistance.” In what ways can art be used as a weapon?</a:t>
            </a:r>
            <a:endParaRPr/>
          </a:p>
        </p:txBody>
      </p:sp>
      <p:sp>
        <p:nvSpPr>
          <p:cNvPr id="116" name="Google Shape;116;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2" name="Google Shape;122;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Based on what you know about this artwork, and what Neshat said in her TED talk, do you believe that this artwork is political? Why or why not? What is Neshat trying to do with this artwork?</a:t>
            </a:r>
            <a:endParaRPr/>
          </a:p>
        </p:txBody>
      </p:sp>
      <p:sp>
        <p:nvSpPr>
          <p:cNvPr id="123" name="Google Shape;123;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 name="Google Shape;129;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 name="Google Shape;134;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Click the link on the to watch the “Inside Meow Wolf” story from The Today Show.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After watching, ask the students the following questions:</a:t>
            </a:r>
            <a:endParaRPr dirty="0"/>
          </a:p>
          <a:p>
            <a:pPr marL="171450" lvl="0" indent="-171450" algn="l" rtl="0">
              <a:spcBef>
                <a:spcPts val="0"/>
              </a:spcBef>
              <a:spcAft>
                <a:spcPts val="0"/>
              </a:spcAft>
              <a:buClr>
                <a:schemeClr val="dk1"/>
              </a:buClr>
              <a:buSzPts val="1200"/>
              <a:buFont typeface="Arial"/>
              <a:buChar char="•"/>
            </a:pPr>
            <a:r>
              <a:rPr lang="en-US" dirty="0"/>
              <a:t>According to the Meow Wolf artists, why did they create this art experience?</a:t>
            </a:r>
            <a:endParaRPr dirty="0"/>
          </a:p>
          <a:p>
            <a:pPr marL="171450" lvl="0" indent="-171450" algn="l" rtl="0">
              <a:spcBef>
                <a:spcPts val="0"/>
              </a:spcBef>
              <a:spcAft>
                <a:spcPts val="0"/>
              </a:spcAft>
              <a:buClr>
                <a:schemeClr val="dk1"/>
              </a:buClr>
              <a:buSzPts val="1200"/>
              <a:buFont typeface="Arial"/>
              <a:buChar char="•"/>
            </a:pPr>
            <a:r>
              <a:rPr lang="en-US" dirty="0"/>
              <a:t>According to the video, Meow Wolf now brings in millions of dollars each year. Why do you think the Meow Wolf experience has become so popular?</a:t>
            </a:r>
            <a:endParaRPr dirty="0"/>
          </a:p>
          <a:p>
            <a:pPr marL="171450" lvl="0" indent="-171450" algn="l" rtl="0">
              <a:spcBef>
                <a:spcPts val="0"/>
              </a:spcBef>
              <a:spcAft>
                <a:spcPts val="0"/>
              </a:spcAft>
              <a:buClr>
                <a:schemeClr val="dk1"/>
              </a:buClr>
              <a:buSzPts val="1200"/>
              <a:buFont typeface="Arial"/>
              <a:buChar char="•"/>
            </a:pPr>
            <a:r>
              <a:rPr lang="en-US" dirty="0"/>
              <a:t>What type of experience do you think that the artists in Meow Wolf wat their visitors to have?</a:t>
            </a:r>
            <a:endParaRPr dirty="0"/>
          </a:p>
        </p:txBody>
      </p:sp>
      <p:sp>
        <p:nvSpPr>
          <p:cNvPr id="135" name="Google Shape;135;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17"/>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17"/>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2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26"/>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2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27"/>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27"/>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2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2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2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1"/>
        <p:cNvGrpSpPr/>
        <p:nvPr/>
      </p:nvGrpSpPr>
      <p:grpSpPr>
        <a:xfrm>
          <a:off x="0" y="0"/>
          <a:ext cx="0" cy="0"/>
          <a:chOff x="0" y="0"/>
          <a:chExt cx="0" cy="0"/>
        </a:xfrm>
      </p:grpSpPr>
      <p:sp>
        <p:nvSpPr>
          <p:cNvPr id="22" name="Google Shape;22;p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 name="Google Shape;23;p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 name="Google Shape;24;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5"/>
        <p:cNvGrpSpPr/>
        <p:nvPr/>
      </p:nvGrpSpPr>
      <p:grpSpPr>
        <a:xfrm>
          <a:off x="0" y="0"/>
          <a:ext cx="0" cy="0"/>
          <a:chOff x="0" y="0"/>
          <a:chExt cx="0" cy="0"/>
        </a:xfrm>
      </p:grpSpPr>
      <p:sp>
        <p:nvSpPr>
          <p:cNvPr id="26" name="Google Shape;26;p1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 name="Google Shape;27;p1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 name="Google Shape;28;p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 name="Google Shape;29;p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 name="Google Shape;30;p1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1"/>
        <p:cNvGrpSpPr/>
        <p:nvPr/>
      </p:nvGrpSpPr>
      <p:grpSpPr>
        <a:xfrm>
          <a:off x="0" y="0"/>
          <a:ext cx="0" cy="0"/>
          <a:chOff x="0" y="0"/>
          <a:chExt cx="0" cy="0"/>
        </a:xfrm>
      </p:grpSpPr>
      <p:sp>
        <p:nvSpPr>
          <p:cNvPr id="32" name="Google Shape;32;p20"/>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 name="Google Shape;33;p20"/>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4" name="Google Shape;34;p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2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 name="Google Shape;36;p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7"/>
        <p:cNvGrpSpPr/>
        <p:nvPr/>
      </p:nvGrpSpPr>
      <p:grpSpPr>
        <a:xfrm>
          <a:off x="0" y="0"/>
          <a:ext cx="0" cy="0"/>
          <a:chOff x="0" y="0"/>
          <a:chExt cx="0" cy="0"/>
        </a:xfrm>
      </p:grpSpPr>
      <p:sp>
        <p:nvSpPr>
          <p:cNvPr id="38" name="Google Shape;38;p2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21"/>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21"/>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 name="Google Shape;42;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4"/>
        <p:cNvGrpSpPr/>
        <p:nvPr/>
      </p:nvGrpSpPr>
      <p:grpSpPr>
        <a:xfrm>
          <a:off x="0" y="0"/>
          <a:ext cx="0" cy="0"/>
          <a:chOff x="0" y="0"/>
          <a:chExt cx="0" cy="0"/>
        </a:xfrm>
      </p:grpSpPr>
      <p:sp>
        <p:nvSpPr>
          <p:cNvPr id="45" name="Google Shape;45;p22"/>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 name="Google Shape;46;p22"/>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7" name="Google Shape;47;p22"/>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 name="Google Shape;48;p22"/>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9" name="Google Shape;49;p22"/>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0" name="Google Shape;50;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 name="Google Shape;51;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3"/>
        <p:cNvGrpSpPr/>
        <p:nvPr/>
      </p:nvGrpSpPr>
      <p:grpSpPr>
        <a:xfrm>
          <a:off x="0" y="0"/>
          <a:ext cx="0" cy="0"/>
          <a:chOff x="0" y="0"/>
          <a:chExt cx="0" cy="0"/>
        </a:xfrm>
      </p:grpSpPr>
      <p:sp>
        <p:nvSpPr>
          <p:cNvPr id="54" name="Google Shape;54;p2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5" name="Google Shape;55;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2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24"/>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24"/>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1" name="Google Shape;61;p24"/>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2" name="Google Shape;62;p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25"/>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25"/>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25"/>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jpg"/></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hyperlink" Target="https://www.ted.com/talks/shirin_neshat_art_in_exile?language=en"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3.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hyperlink" Target="https://www.today.com/video/inside-meow-wolf-new-mexico-s-instagram-worthy-attraction-60392517981" TargetMode="External"/><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9" name="Google Shape;89;p1"/>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2400"/>
              <a:buNone/>
            </a:pPr>
            <a:endParaRPr/>
          </a:p>
        </p:txBody>
      </p:sp>
      <p:sp>
        <p:nvSpPr>
          <p:cNvPr id="3" name="Title 2">
            <a:extLst>
              <a:ext uri="{FF2B5EF4-FFF2-40B4-BE49-F238E27FC236}">
                <a16:creationId xmlns:a16="http://schemas.microsoft.com/office/drawing/2014/main" id="{DAD0E7C2-3717-47F6-8CE3-4B2C83C1C815}"/>
              </a:ext>
            </a:extLst>
          </p:cNvPr>
          <p:cNvSpPr>
            <a:spLocks noGrp="1"/>
          </p:cNvSpPr>
          <p:nvPr>
            <p:ph type="ctrTitle"/>
          </p:nvPr>
        </p:nvSpPr>
        <p:spPr/>
        <p:txBody>
          <a:bodyPr/>
          <a:lstStyle/>
          <a:p>
            <a:endParaRPr lang="en-US"/>
          </a:p>
        </p:txBody>
      </p:sp>
      <p:pic>
        <p:nvPicPr>
          <p:cNvPr id="4" name="Picture 3">
            <a:extLst>
              <a:ext uri="{FF2B5EF4-FFF2-40B4-BE49-F238E27FC236}">
                <a16:creationId xmlns:a16="http://schemas.microsoft.com/office/drawing/2014/main" id="{1252C002-F23E-441D-BEDB-CB90FEAFCE5A}"/>
              </a:ext>
            </a:extLst>
          </p:cNvPr>
          <p:cNvPicPr>
            <a:picLocks noChangeAspect="1"/>
          </p:cNvPicPr>
          <p:nvPr/>
        </p:nvPicPr>
        <p:blipFill>
          <a:blip r:embed="rId3"/>
          <a:stretch>
            <a:fillRect/>
          </a:stretch>
        </p:blipFill>
        <p:spPr>
          <a:xfrm>
            <a:off x="0" y="0"/>
            <a:ext cx="12177513" cy="68580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15427"/>
        </a:solidFill>
        <a:effectLst/>
      </p:bgPr>
    </p:bg>
    <p:spTree>
      <p:nvGrpSpPr>
        <p:cNvPr id="1" name="Shape 142"/>
        <p:cNvGrpSpPr/>
        <p:nvPr/>
      </p:nvGrpSpPr>
      <p:grpSpPr>
        <a:xfrm>
          <a:off x="0" y="0"/>
          <a:ext cx="0" cy="0"/>
          <a:chOff x="0" y="0"/>
          <a:chExt cx="0" cy="0"/>
        </a:xfrm>
      </p:grpSpPr>
      <p:sp>
        <p:nvSpPr>
          <p:cNvPr id="143" name="Google Shape;143;p10"/>
          <p:cNvSpPr txBox="1"/>
          <p:nvPr/>
        </p:nvSpPr>
        <p:spPr>
          <a:xfrm>
            <a:off x="449686" y="388178"/>
            <a:ext cx="9740260" cy="6469823"/>
          </a:xfrm>
          <a:prstGeom prst="rect">
            <a:avLst/>
          </a:prstGeom>
          <a:noFill/>
          <a:ln>
            <a:noFill/>
          </a:ln>
        </p:spPr>
        <p:txBody>
          <a:bodyPr spcFirstLastPara="1" wrap="square" lIns="121900" tIns="121900" rIns="121900" bIns="121900" anchor="t" anchorCtr="0">
            <a:noAutofit/>
          </a:bodyPr>
          <a:lstStyle/>
          <a:p>
            <a:pPr marL="0" marR="0" lvl="0" indent="0" algn="l" rtl="0">
              <a:lnSpc>
                <a:spcPct val="100000"/>
              </a:lnSpc>
              <a:spcBef>
                <a:spcPts val="0"/>
              </a:spcBef>
              <a:spcAft>
                <a:spcPts val="0"/>
              </a:spcAft>
              <a:buNone/>
            </a:pPr>
            <a:r>
              <a:rPr lang="en-US" sz="10666" b="1" i="0" u="none" strike="noStrike" cap="none" dirty="0">
                <a:solidFill>
                  <a:schemeClr val="lt1"/>
                </a:solidFill>
                <a:latin typeface="Helvetica Neue"/>
                <a:ea typeface="Helvetica Neue"/>
                <a:cs typeface="Helvetica Neue"/>
                <a:sym typeface="Helvetica Neue"/>
              </a:rPr>
              <a:t>Debate: The Role of the Artist</a:t>
            </a:r>
            <a:endParaRPr sz="10666" b="0" i="0" u="none" strike="noStrike" cap="none" dirty="0">
              <a:solidFill>
                <a:schemeClr val="lt1"/>
              </a:solidFill>
              <a:latin typeface="Helvetica Neue"/>
              <a:ea typeface="Helvetica Neue"/>
              <a:cs typeface="Helvetica Neue"/>
              <a:sym typeface="Helvetica Neue"/>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15427"/>
        </a:solidFill>
        <a:effectLst/>
      </p:bgPr>
    </p:bg>
    <p:spTree>
      <p:nvGrpSpPr>
        <p:cNvPr id="1" name="Shape 147"/>
        <p:cNvGrpSpPr/>
        <p:nvPr/>
      </p:nvGrpSpPr>
      <p:grpSpPr>
        <a:xfrm>
          <a:off x="0" y="0"/>
          <a:ext cx="0" cy="0"/>
          <a:chOff x="0" y="0"/>
          <a:chExt cx="0" cy="0"/>
        </a:xfrm>
      </p:grpSpPr>
      <p:sp>
        <p:nvSpPr>
          <p:cNvPr id="148" name="Google Shape;148;p11"/>
          <p:cNvSpPr txBox="1"/>
          <p:nvPr/>
        </p:nvSpPr>
        <p:spPr>
          <a:xfrm>
            <a:off x="449686" y="388178"/>
            <a:ext cx="9740260" cy="6469823"/>
          </a:xfrm>
          <a:prstGeom prst="rect">
            <a:avLst/>
          </a:prstGeom>
          <a:noFill/>
          <a:ln>
            <a:noFill/>
          </a:ln>
        </p:spPr>
        <p:txBody>
          <a:bodyPr spcFirstLastPara="1" wrap="square" lIns="121900" tIns="121900" rIns="121900" bIns="121900" anchor="t" anchorCtr="0">
            <a:noAutofit/>
          </a:bodyPr>
          <a:lstStyle/>
          <a:p>
            <a:pPr marL="0" marR="0" lvl="0" indent="0" algn="l" rtl="0">
              <a:lnSpc>
                <a:spcPct val="100000"/>
              </a:lnSpc>
              <a:spcBef>
                <a:spcPts val="0"/>
              </a:spcBef>
              <a:spcAft>
                <a:spcPts val="0"/>
              </a:spcAft>
              <a:buNone/>
            </a:pPr>
            <a:r>
              <a:rPr lang="en-US" sz="10666" b="1" i="0" u="none" strike="noStrike" cap="none" dirty="0">
                <a:solidFill>
                  <a:schemeClr val="lt1"/>
                </a:solidFill>
                <a:latin typeface="Helvetica Neue"/>
                <a:ea typeface="Helvetica Neue"/>
                <a:cs typeface="Helvetica Neue"/>
                <a:sym typeface="Helvetica Neue"/>
              </a:rPr>
              <a:t>Step 1: Choosing a Side</a:t>
            </a:r>
            <a:endParaRPr sz="10666" b="0" i="0" u="none" strike="noStrike" cap="none" dirty="0">
              <a:solidFill>
                <a:schemeClr val="lt1"/>
              </a:solidFill>
              <a:latin typeface="Helvetica Neue"/>
              <a:ea typeface="Helvetica Neue"/>
              <a:cs typeface="Helvetica Neue"/>
              <a:sym typeface="Helvetica Neue"/>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15427"/>
        </a:solidFill>
        <a:effectLst/>
      </p:bgPr>
    </p:bg>
    <p:spTree>
      <p:nvGrpSpPr>
        <p:cNvPr id="1" name="Shape 152"/>
        <p:cNvGrpSpPr/>
        <p:nvPr/>
      </p:nvGrpSpPr>
      <p:grpSpPr>
        <a:xfrm>
          <a:off x="0" y="0"/>
          <a:ext cx="0" cy="0"/>
          <a:chOff x="0" y="0"/>
          <a:chExt cx="0" cy="0"/>
        </a:xfrm>
      </p:grpSpPr>
      <p:sp>
        <p:nvSpPr>
          <p:cNvPr id="153" name="Google Shape;153;p12"/>
          <p:cNvSpPr txBox="1"/>
          <p:nvPr/>
        </p:nvSpPr>
        <p:spPr>
          <a:xfrm>
            <a:off x="449686" y="388178"/>
            <a:ext cx="9740260" cy="6469823"/>
          </a:xfrm>
          <a:prstGeom prst="rect">
            <a:avLst/>
          </a:prstGeom>
          <a:noFill/>
          <a:ln>
            <a:noFill/>
          </a:ln>
        </p:spPr>
        <p:txBody>
          <a:bodyPr spcFirstLastPara="1" wrap="square" lIns="121900" tIns="121900" rIns="121900" bIns="121900" anchor="t" anchorCtr="0">
            <a:noAutofit/>
          </a:bodyPr>
          <a:lstStyle/>
          <a:p>
            <a:pPr marL="0" marR="0" lvl="0" indent="0" algn="l" rtl="0">
              <a:lnSpc>
                <a:spcPct val="100000"/>
              </a:lnSpc>
              <a:spcBef>
                <a:spcPts val="0"/>
              </a:spcBef>
              <a:spcAft>
                <a:spcPts val="0"/>
              </a:spcAft>
              <a:buNone/>
            </a:pPr>
            <a:r>
              <a:rPr lang="en-US" sz="10666" b="1" i="0" u="none" strike="noStrike" cap="none" dirty="0">
                <a:solidFill>
                  <a:schemeClr val="lt1"/>
                </a:solidFill>
                <a:latin typeface="Helvetica Neue"/>
                <a:ea typeface="Helvetica Neue"/>
                <a:cs typeface="Helvetica Neue"/>
                <a:sym typeface="Helvetica Neue"/>
              </a:rPr>
              <a:t>Step 2: Preparing the Arguments</a:t>
            </a:r>
            <a:endParaRPr sz="10666" b="0" i="0" u="none" strike="noStrike" cap="none" dirty="0">
              <a:solidFill>
                <a:schemeClr val="lt1"/>
              </a:solidFill>
              <a:latin typeface="Helvetica Neue"/>
              <a:ea typeface="Helvetica Neue"/>
              <a:cs typeface="Helvetica Neue"/>
              <a:sym typeface="Helvetica Neue"/>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15427"/>
        </a:solidFill>
        <a:effectLst/>
      </p:bgPr>
    </p:bg>
    <p:spTree>
      <p:nvGrpSpPr>
        <p:cNvPr id="1" name="Shape 157"/>
        <p:cNvGrpSpPr/>
        <p:nvPr/>
      </p:nvGrpSpPr>
      <p:grpSpPr>
        <a:xfrm>
          <a:off x="0" y="0"/>
          <a:ext cx="0" cy="0"/>
          <a:chOff x="0" y="0"/>
          <a:chExt cx="0" cy="0"/>
        </a:xfrm>
      </p:grpSpPr>
      <p:sp>
        <p:nvSpPr>
          <p:cNvPr id="158" name="Google Shape;158;p13"/>
          <p:cNvSpPr txBox="1"/>
          <p:nvPr/>
        </p:nvSpPr>
        <p:spPr>
          <a:xfrm>
            <a:off x="449686" y="388178"/>
            <a:ext cx="9740260" cy="6469823"/>
          </a:xfrm>
          <a:prstGeom prst="rect">
            <a:avLst/>
          </a:prstGeom>
          <a:noFill/>
          <a:ln>
            <a:noFill/>
          </a:ln>
        </p:spPr>
        <p:txBody>
          <a:bodyPr spcFirstLastPara="1" wrap="square" lIns="121900" tIns="121900" rIns="121900" bIns="121900" anchor="t" anchorCtr="0">
            <a:noAutofit/>
          </a:bodyPr>
          <a:lstStyle/>
          <a:p>
            <a:pPr marL="0" marR="0" lvl="0" indent="0" algn="l" rtl="0">
              <a:lnSpc>
                <a:spcPct val="100000"/>
              </a:lnSpc>
              <a:spcBef>
                <a:spcPts val="0"/>
              </a:spcBef>
              <a:spcAft>
                <a:spcPts val="0"/>
              </a:spcAft>
              <a:buNone/>
            </a:pPr>
            <a:r>
              <a:rPr lang="en-US" sz="10666" b="1" i="0" u="none" strike="noStrike" cap="none" dirty="0">
                <a:solidFill>
                  <a:schemeClr val="lt1"/>
                </a:solidFill>
                <a:latin typeface="Helvetica Neue"/>
                <a:ea typeface="Helvetica Neue"/>
                <a:cs typeface="Helvetica Neue"/>
                <a:sym typeface="Helvetica Neue"/>
              </a:rPr>
              <a:t>Step 3: Debate</a:t>
            </a:r>
            <a:endParaRPr sz="10666" b="0" i="0" u="none" strike="noStrike" cap="none" dirty="0">
              <a:solidFill>
                <a:schemeClr val="lt1"/>
              </a:solidFill>
              <a:latin typeface="Helvetica Neue"/>
              <a:ea typeface="Helvetica Neue"/>
              <a:cs typeface="Helvetica Neue"/>
              <a:sym typeface="Helvetica Neue"/>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15427"/>
        </a:solidFill>
        <a:effectLst/>
      </p:bgPr>
    </p:bg>
    <p:spTree>
      <p:nvGrpSpPr>
        <p:cNvPr id="1" name="Shape 162"/>
        <p:cNvGrpSpPr/>
        <p:nvPr/>
      </p:nvGrpSpPr>
      <p:grpSpPr>
        <a:xfrm>
          <a:off x="0" y="0"/>
          <a:ext cx="0" cy="0"/>
          <a:chOff x="0" y="0"/>
          <a:chExt cx="0" cy="0"/>
        </a:xfrm>
      </p:grpSpPr>
      <p:sp>
        <p:nvSpPr>
          <p:cNvPr id="163" name="Google Shape;163;p14"/>
          <p:cNvSpPr txBox="1"/>
          <p:nvPr/>
        </p:nvSpPr>
        <p:spPr>
          <a:xfrm>
            <a:off x="449686" y="388178"/>
            <a:ext cx="9740260" cy="6469823"/>
          </a:xfrm>
          <a:prstGeom prst="rect">
            <a:avLst/>
          </a:prstGeom>
          <a:noFill/>
          <a:ln>
            <a:noFill/>
          </a:ln>
        </p:spPr>
        <p:txBody>
          <a:bodyPr spcFirstLastPara="1" wrap="square" lIns="121900" tIns="121900" rIns="121900" bIns="121900" anchor="t" anchorCtr="0">
            <a:noAutofit/>
          </a:bodyPr>
          <a:lstStyle/>
          <a:p>
            <a:pPr marL="0" marR="0" lvl="0" indent="0" algn="l" rtl="0">
              <a:lnSpc>
                <a:spcPct val="100000"/>
              </a:lnSpc>
              <a:spcBef>
                <a:spcPts val="0"/>
              </a:spcBef>
              <a:spcAft>
                <a:spcPts val="0"/>
              </a:spcAft>
              <a:buNone/>
            </a:pPr>
            <a:r>
              <a:rPr lang="en-US" sz="10666" b="1" i="0" u="none" strike="noStrike" cap="none" dirty="0">
                <a:solidFill>
                  <a:schemeClr val="lt1"/>
                </a:solidFill>
                <a:latin typeface="Helvetica Neue"/>
                <a:ea typeface="Helvetica Neue"/>
                <a:cs typeface="Helvetica Neue"/>
                <a:sym typeface="Helvetica Neue"/>
              </a:rPr>
              <a:t>Reflect</a:t>
            </a:r>
            <a:endParaRPr sz="10666" b="0" i="0" u="none" strike="noStrike" cap="none" dirty="0">
              <a:solidFill>
                <a:schemeClr val="lt1"/>
              </a:solidFill>
              <a:latin typeface="Helvetica Neue"/>
              <a:ea typeface="Helvetica Neue"/>
              <a:cs typeface="Helvetica Neue"/>
              <a:sym typeface="Helvetica Neue"/>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15427"/>
        </a:solidFill>
        <a:effectLst/>
      </p:bgPr>
    </p:bg>
    <p:spTree>
      <p:nvGrpSpPr>
        <p:cNvPr id="1" name="Shape 167"/>
        <p:cNvGrpSpPr/>
        <p:nvPr/>
      </p:nvGrpSpPr>
      <p:grpSpPr>
        <a:xfrm>
          <a:off x="0" y="0"/>
          <a:ext cx="0" cy="0"/>
          <a:chOff x="0" y="0"/>
          <a:chExt cx="0" cy="0"/>
        </a:xfrm>
      </p:grpSpPr>
      <p:sp>
        <p:nvSpPr>
          <p:cNvPr id="168" name="Google Shape;168;p15"/>
          <p:cNvSpPr txBox="1"/>
          <p:nvPr/>
        </p:nvSpPr>
        <p:spPr>
          <a:xfrm>
            <a:off x="1031577" y="1067050"/>
            <a:ext cx="9740260" cy="6469823"/>
          </a:xfrm>
          <a:prstGeom prst="rect">
            <a:avLst/>
          </a:prstGeom>
          <a:noFill/>
          <a:ln>
            <a:noFill/>
          </a:ln>
        </p:spPr>
        <p:txBody>
          <a:bodyPr spcFirstLastPara="1" wrap="square" lIns="121900" tIns="121900" rIns="121900" bIns="121900" anchor="t" anchorCtr="0">
            <a:noAutofit/>
          </a:bodyPr>
          <a:lstStyle/>
          <a:p>
            <a:pPr marL="457200" marR="0" lvl="0" indent="-457200" algn="l" rtl="0">
              <a:lnSpc>
                <a:spcPct val="100000"/>
              </a:lnSpc>
              <a:spcBef>
                <a:spcPts val="0"/>
              </a:spcBef>
              <a:spcAft>
                <a:spcPts val="0"/>
              </a:spcAft>
              <a:buClr>
                <a:schemeClr val="lt1"/>
              </a:buClr>
              <a:buSzPts val="3600"/>
              <a:buFont typeface="Arial"/>
              <a:buChar char="•"/>
            </a:pPr>
            <a:r>
              <a:rPr lang="en-US" sz="3600" b="0" i="0" u="none" strike="noStrike" cap="none">
                <a:solidFill>
                  <a:schemeClr val="lt1"/>
                </a:solidFill>
                <a:latin typeface="Helvetica Neue"/>
                <a:ea typeface="Helvetica Neue"/>
                <a:cs typeface="Helvetica Neue"/>
                <a:sym typeface="Helvetica Neue"/>
              </a:rPr>
              <a:t>Imagine a world where all art was created for political reasons. What would that be like? What would be the negative impacts?</a:t>
            </a:r>
            <a:endParaRPr/>
          </a:p>
          <a:p>
            <a:pPr marL="0" marR="0" lvl="0" indent="0" algn="l" rtl="0">
              <a:lnSpc>
                <a:spcPct val="100000"/>
              </a:lnSpc>
              <a:spcBef>
                <a:spcPts val="0"/>
              </a:spcBef>
              <a:spcAft>
                <a:spcPts val="0"/>
              </a:spcAft>
              <a:buNone/>
            </a:pPr>
            <a:endParaRPr sz="3600" b="0" i="0" u="none" strike="noStrike" cap="none">
              <a:solidFill>
                <a:schemeClr val="lt1"/>
              </a:solidFill>
              <a:latin typeface="Helvetica Neue"/>
              <a:ea typeface="Helvetica Neue"/>
              <a:cs typeface="Helvetica Neue"/>
              <a:sym typeface="Helvetica Neue"/>
            </a:endParaRPr>
          </a:p>
          <a:p>
            <a:pPr marL="457200" marR="0" lvl="0" indent="-457200" algn="l" rtl="0">
              <a:lnSpc>
                <a:spcPct val="100000"/>
              </a:lnSpc>
              <a:spcBef>
                <a:spcPts val="0"/>
              </a:spcBef>
              <a:spcAft>
                <a:spcPts val="0"/>
              </a:spcAft>
              <a:buClr>
                <a:schemeClr val="lt1"/>
              </a:buClr>
              <a:buSzPts val="3600"/>
              <a:buFont typeface="Arial"/>
              <a:buChar char="•"/>
            </a:pPr>
            <a:r>
              <a:rPr lang="en-US" sz="3600" b="0" i="0" u="none" strike="noStrike" cap="none">
                <a:solidFill>
                  <a:schemeClr val="lt1"/>
                </a:solidFill>
                <a:latin typeface="Helvetica Neue"/>
                <a:ea typeface="Helvetica Neue"/>
                <a:cs typeface="Helvetica Neue"/>
                <a:sym typeface="Helvetica Neue"/>
              </a:rPr>
              <a:t>Now, imagine a world where all the art was created for entertainment purposes. What would that be like? What would be the negative impacts? </a:t>
            </a:r>
            <a:endParaRPr sz="3600" b="0" i="0" u="none" strike="noStrike" cap="none">
              <a:solidFill>
                <a:schemeClr val="lt1"/>
              </a:solidFill>
              <a:latin typeface="Helvetica Neue"/>
              <a:ea typeface="Helvetica Neue"/>
              <a:cs typeface="Helvetica Neue"/>
              <a:sym typeface="Helvetica Neue"/>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15427"/>
        </a:solidFill>
        <a:effectLst/>
      </p:bgPr>
    </p:bg>
    <p:spTree>
      <p:nvGrpSpPr>
        <p:cNvPr id="1" name="Shape 93"/>
        <p:cNvGrpSpPr/>
        <p:nvPr/>
      </p:nvGrpSpPr>
      <p:grpSpPr>
        <a:xfrm>
          <a:off x="0" y="0"/>
          <a:ext cx="0" cy="0"/>
          <a:chOff x="0" y="0"/>
          <a:chExt cx="0" cy="0"/>
        </a:xfrm>
      </p:grpSpPr>
      <p:sp>
        <p:nvSpPr>
          <p:cNvPr id="94" name="Google Shape;94;p2"/>
          <p:cNvSpPr txBox="1"/>
          <p:nvPr/>
        </p:nvSpPr>
        <p:spPr>
          <a:xfrm>
            <a:off x="449686" y="388178"/>
            <a:ext cx="9740260" cy="6469823"/>
          </a:xfrm>
          <a:prstGeom prst="rect">
            <a:avLst/>
          </a:prstGeom>
          <a:noFill/>
          <a:ln>
            <a:noFill/>
          </a:ln>
        </p:spPr>
        <p:txBody>
          <a:bodyPr spcFirstLastPara="1" wrap="square" lIns="121900" tIns="121900" rIns="121900" bIns="121900" anchor="t" anchorCtr="0">
            <a:noAutofit/>
          </a:bodyPr>
          <a:lstStyle/>
          <a:p>
            <a:pPr marL="0" marR="0" lvl="0" indent="0" algn="l" rtl="0">
              <a:lnSpc>
                <a:spcPct val="100000"/>
              </a:lnSpc>
              <a:spcBef>
                <a:spcPts val="0"/>
              </a:spcBef>
              <a:spcAft>
                <a:spcPts val="0"/>
              </a:spcAft>
              <a:buNone/>
            </a:pPr>
            <a:r>
              <a:rPr lang="en-US" sz="10666" b="1" i="0" u="none" strike="noStrike" cap="none" dirty="0">
                <a:solidFill>
                  <a:schemeClr val="lt1"/>
                </a:solidFill>
                <a:latin typeface="Helvetica Neue"/>
                <a:ea typeface="Helvetica Neue"/>
                <a:cs typeface="Helvetica Neue"/>
                <a:sym typeface="Helvetica Neue"/>
              </a:rPr>
              <a:t>Observe and Discuss</a:t>
            </a:r>
            <a:endParaRPr sz="10666" b="0" i="0" u="none" strike="noStrike" cap="none" dirty="0">
              <a:solidFill>
                <a:schemeClr val="lt1"/>
              </a:solidFill>
              <a:latin typeface="Helvetica Neue"/>
              <a:ea typeface="Helvetica Neue"/>
              <a:cs typeface="Helvetica Neue"/>
              <a:sym typeface="Helvetica Neue"/>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pic>
        <p:nvPicPr>
          <p:cNvPr id="100" name="Google Shape;100;p3" descr="Image result for shirin neshat soliloquy"/>
          <p:cNvPicPr preferRelativeResize="0"/>
          <p:nvPr/>
        </p:nvPicPr>
        <p:blipFill rotWithShape="1">
          <a:blip r:embed="rId3">
            <a:alphaModFix/>
          </a:blip>
          <a:srcRect/>
          <a:stretch/>
        </p:blipFill>
        <p:spPr>
          <a:xfrm>
            <a:off x="585067" y="279111"/>
            <a:ext cx="4932951" cy="6359237"/>
          </a:xfrm>
          <a:prstGeom prst="rect">
            <a:avLst/>
          </a:prstGeom>
          <a:noFill/>
          <a:ln>
            <a:noFill/>
          </a:ln>
        </p:spPr>
      </p:pic>
      <p:pic>
        <p:nvPicPr>
          <p:cNvPr id="101" name="Google Shape;101;p3" descr="Image result for shirin neshat soliloquy"/>
          <p:cNvPicPr preferRelativeResize="0"/>
          <p:nvPr/>
        </p:nvPicPr>
        <p:blipFill rotWithShape="1">
          <a:blip r:embed="rId4">
            <a:alphaModFix/>
          </a:blip>
          <a:srcRect/>
          <a:stretch/>
        </p:blipFill>
        <p:spPr>
          <a:xfrm>
            <a:off x="6099176" y="1172730"/>
            <a:ext cx="5734050" cy="45720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pic>
        <p:nvPicPr>
          <p:cNvPr id="107" name="Google Shape;107;p4" descr="Image result for shirin neshat"/>
          <p:cNvPicPr preferRelativeResize="0"/>
          <p:nvPr/>
        </p:nvPicPr>
        <p:blipFill rotWithShape="1">
          <a:blip r:embed="rId3">
            <a:alphaModFix/>
          </a:blip>
          <a:srcRect/>
          <a:stretch/>
        </p:blipFill>
        <p:spPr>
          <a:xfrm>
            <a:off x="2940339" y="198436"/>
            <a:ext cx="6217516" cy="6389589"/>
          </a:xfrm>
          <a:prstGeom prst="rect">
            <a:avLst/>
          </a:prstGeom>
          <a:noFill/>
          <a:ln>
            <a:noFill/>
          </a:ln>
        </p:spPr>
      </p:pic>
      <p:sp>
        <p:nvSpPr>
          <p:cNvPr id="2" name="TextBox 1">
            <a:extLst>
              <a:ext uri="{FF2B5EF4-FFF2-40B4-BE49-F238E27FC236}">
                <a16:creationId xmlns:a16="http://schemas.microsoft.com/office/drawing/2014/main" id="{2E175D52-C0DC-4062-98BA-8B7FAD5CEED9}"/>
              </a:ext>
            </a:extLst>
          </p:cNvPr>
          <p:cNvSpPr txBox="1"/>
          <p:nvPr/>
        </p:nvSpPr>
        <p:spPr>
          <a:xfrm>
            <a:off x="9372600" y="3429000"/>
            <a:ext cx="1983235" cy="430887"/>
          </a:xfrm>
          <a:prstGeom prst="rect">
            <a:avLst/>
          </a:prstGeom>
          <a:noFill/>
        </p:spPr>
        <p:txBody>
          <a:bodyPr wrap="none" rtlCol="0">
            <a:spAutoFit/>
          </a:bodyPr>
          <a:lstStyle/>
          <a:p>
            <a:r>
              <a:rPr lang="en-US" sz="2200" b="1" dirty="0">
                <a:solidFill>
                  <a:srgbClr val="FF6600"/>
                </a:solidFill>
                <a:latin typeface="Helvetica Neue" panose="020B0604020202020204" charset="0"/>
              </a:rPr>
              <a:t>Shirin Neshat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15427"/>
        </a:solidFill>
        <a:effectLst/>
      </p:bgPr>
    </p:bg>
    <p:spTree>
      <p:nvGrpSpPr>
        <p:cNvPr id="1" name="Shape 111"/>
        <p:cNvGrpSpPr/>
        <p:nvPr/>
      </p:nvGrpSpPr>
      <p:grpSpPr>
        <a:xfrm>
          <a:off x="0" y="0"/>
          <a:ext cx="0" cy="0"/>
          <a:chOff x="0" y="0"/>
          <a:chExt cx="0" cy="0"/>
        </a:xfrm>
      </p:grpSpPr>
      <p:sp>
        <p:nvSpPr>
          <p:cNvPr id="112" name="Google Shape;112;p5"/>
          <p:cNvSpPr txBox="1"/>
          <p:nvPr/>
        </p:nvSpPr>
        <p:spPr>
          <a:xfrm>
            <a:off x="449686" y="388178"/>
            <a:ext cx="9740260" cy="6469823"/>
          </a:xfrm>
          <a:prstGeom prst="rect">
            <a:avLst/>
          </a:prstGeom>
          <a:noFill/>
          <a:ln>
            <a:noFill/>
          </a:ln>
        </p:spPr>
        <p:txBody>
          <a:bodyPr spcFirstLastPara="1" wrap="square" lIns="121900" tIns="121900" rIns="121900" bIns="121900" anchor="t" anchorCtr="0">
            <a:noAutofit/>
          </a:bodyPr>
          <a:lstStyle/>
          <a:p>
            <a:pPr marL="0" marR="0" lvl="0" indent="0" algn="l" rtl="0">
              <a:lnSpc>
                <a:spcPct val="100000"/>
              </a:lnSpc>
              <a:spcBef>
                <a:spcPts val="0"/>
              </a:spcBef>
              <a:spcAft>
                <a:spcPts val="0"/>
              </a:spcAft>
              <a:buNone/>
            </a:pPr>
            <a:r>
              <a:rPr lang="en-US" sz="10666" b="1" i="0" u="none" strike="noStrike" cap="none">
                <a:solidFill>
                  <a:schemeClr val="lt1"/>
                </a:solidFill>
                <a:latin typeface="Helvetica Neue"/>
                <a:ea typeface="Helvetica Neue"/>
                <a:cs typeface="Helvetica Neue"/>
                <a:sym typeface="Helvetica Neue"/>
              </a:rPr>
              <a:t>Watch and Discuss!</a:t>
            </a:r>
            <a:endParaRPr sz="10666" b="0" i="0" u="none" strike="noStrike" cap="none">
              <a:solidFill>
                <a:schemeClr val="lt1"/>
              </a:solidFill>
              <a:latin typeface="Helvetica Neue"/>
              <a:ea typeface="Helvetica Neue"/>
              <a:cs typeface="Helvetica Neue"/>
              <a:sym typeface="Helvetica Neue"/>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pic>
        <p:nvPicPr>
          <p:cNvPr id="118" name="Google Shape;118;p6" descr="Related image"/>
          <p:cNvPicPr preferRelativeResize="0"/>
          <p:nvPr/>
        </p:nvPicPr>
        <p:blipFill rotWithShape="1">
          <a:blip r:embed="rId3">
            <a:alphaModFix/>
          </a:blip>
          <a:srcRect/>
          <a:stretch/>
        </p:blipFill>
        <p:spPr>
          <a:xfrm>
            <a:off x="986846" y="0"/>
            <a:ext cx="9972261" cy="6858000"/>
          </a:xfrm>
          <a:prstGeom prst="rect">
            <a:avLst/>
          </a:prstGeom>
          <a:noFill/>
          <a:ln>
            <a:noFill/>
          </a:ln>
        </p:spPr>
      </p:pic>
      <p:sp>
        <p:nvSpPr>
          <p:cNvPr id="119" name="Google Shape;119;p6"/>
          <p:cNvSpPr txBox="1"/>
          <p:nvPr/>
        </p:nvSpPr>
        <p:spPr>
          <a:xfrm>
            <a:off x="7218218" y="277091"/>
            <a:ext cx="9144000" cy="132343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0" i="0" u="sng" strike="noStrike" cap="none" dirty="0">
                <a:solidFill>
                  <a:schemeClr val="dk1"/>
                </a:solidFill>
                <a:latin typeface="Helvetica Neue"/>
                <a:ea typeface="Helvetica Neue"/>
                <a:cs typeface="Helvetica Neue"/>
                <a:sym typeface="Helvetica Neue"/>
                <a:hlinkClick r:id="rId4"/>
              </a:rPr>
              <a:t>Shirin Neshat’s </a:t>
            </a:r>
            <a:endParaRPr dirty="0"/>
          </a:p>
          <a:p>
            <a:pPr marL="0" marR="0" lvl="0" indent="0" algn="l" rtl="0">
              <a:spcBef>
                <a:spcPts val="0"/>
              </a:spcBef>
              <a:spcAft>
                <a:spcPts val="0"/>
              </a:spcAft>
              <a:buNone/>
            </a:pPr>
            <a:r>
              <a:rPr lang="en-US" sz="4000" u="sng" dirty="0">
                <a:solidFill>
                  <a:schemeClr val="dk1"/>
                </a:solidFill>
                <a:latin typeface="Helvetica Neue"/>
                <a:ea typeface="Helvetica Neue"/>
                <a:cs typeface="Helvetica Neue"/>
                <a:sym typeface="Helvetica Neue"/>
                <a:hlinkClick r:id="rId4"/>
              </a:rPr>
              <a:t>TED Talk</a:t>
            </a:r>
            <a:endParaRPr sz="4000" dirty="0">
              <a:solidFill>
                <a:schemeClr val="dk1"/>
              </a:solidFill>
              <a:latin typeface="Helvetica Neue"/>
              <a:ea typeface="Helvetica Neue"/>
              <a:cs typeface="Helvetica Neue"/>
              <a:sym typeface="Helvetica Neue"/>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pic>
        <p:nvPicPr>
          <p:cNvPr id="125" name="Google Shape;125;p7" descr="Image result for shirin neshat soliloquy"/>
          <p:cNvPicPr preferRelativeResize="0"/>
          <p:nvPr/>
        </p:nvPicPr>
        <p:blipFill rotWithShape="1">
          <a:blip r:embed="rId3">
            <a:alphaModFix/>
          </a:blip>
          <a:srcRect/>
          <a:stretch/>
        </p:blipFill>
        <p:spPr>
          <a:xfrm>
            <a:off x="585067" y="279111"/>
            <a:ext cx="4932951" cy="6359237"/>
          </a:xfrm>
          <a:prstGeom prst="rect">
            <a:avLst/>
          </a:prstGeom>
          <a:noFill/>
          <a:ln>
            <a:noFill/>
          </a:ln>
        </p:spPr>
      </p:pic>
      <p:pic>
        <p:nvPicPr>
          <p:cNvPr id="126" name="Google Shape;126;p7" descr="Image result for shirin neshat soliloquy"/>
          <p:cNvPicPr preferRelativeResize="0"/>
          <p:nvPr/>
        </p:nvPicPr>
        <p:blipFill rotWithShape="1">
          <a:blip r:embed="rId4">
            <a:alphaModFix/>
          </a:blip>
          <a:srcRect/>
          <a:stretch/>
        </p:blipFill>
        <p:spPr>
          <a:xfrm>
            <a:off x="6099176" y="1172730"/>
            <a:ext cx="5734050" cy="45720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15427"/>
        </a:solidFill>
        <a:effectLst/>
      </p:bgPr>
    </p:bg>
    <p:spTree>
      <p:nvGrpSpPr>
        <p:cNvPr id="1" name="Shape 130"/>
        <p:cNvGrpSpPr/>
        <p:nvPr/>
      </p:nvGrpSpPr>
      <p:grpSpPr>
        <a:xfrm>
          <a:off x="0" y="0"/>
          <a:ext cx="0" cy="0"/>
          <a:chOff x="0" y="0"/>
          <a:chExt cx="0" cy="0"/>
        </a:xfrm>
      </p:grpSpPr>
      <p:sp>
        <p:nvSpPr>
          <p:cNvPr id="131" name="Google Shape;131;p8"/>
          <p:cNvSpPr txBox="1"/>
          <p:nvPr/>
        </p:nvSpPr>
        <p:spPr>
          <a:xfrm>
            <a:off x="449686" y="388178"/>
            <a:ext cx="9740260" cy="6469823"/>
          </a:xfrm>
          <a:prstGeom prst="rect">
            <a:avLst/>
          </a:prstGeom>
          <a:noFill/>
          <a:ln>
            <a:noFill/>
          </a:ln>
        </p:spPr>
        <p:txBody>
          <a:bodyPr spcFirstLastPara="1" wrap="square" lIns="121900" tIns="121900" rIns="121900" bIns="121900" anchor="t" anchorCtr="0">
            <a:noAutofit/>
          </a:bodyPr>
          <a:lstStyle/>
          <a:p>
            <a:pPr marL="0" marR="0" lvl="0" indent="0" algn="l" rtl="0">
              <a:lnSpc>
                <a:spcPct val="100000"/>
              </a:lnSpc>
              <a:spcBef>
                <a:spcPts val="0"/>
              </a:spcBef>
              <a:spcAft>
                <a:spcPts val="0"/>
              </a:spcAft>
              <a:buNone/>
            </a:pPr>
            <a:r>
              <a:rPr lang="en-US" sz="10666" b="1" i="0" u="none" strike="noStrike" cap="none">
                <a:solidFill>
                  <a:schemeClr val="lt1"/>
                </a:solidFill>
                <a:latin typeface="Helvetica Neue"/>
                <a:ea typeface="Helvetica Neue"/>
                <a:cs typeface="Helvetica Neue"/>
                <a:sym typeface="Helvetica Neue"/>
              </a:rPr>
              <a:t>Watch and Discuss!</a:t>
            </a:r>
            <a:endParaRPr sz="10666" b="0" i="0" u="none" strike="noStrike" cap="none">
              <a:solidFill>
                <a:schemeClr val="lt1"/>
              </a:solidFill>
              <a:latin typeface="Helvetica Neue"/>
              <a:ea typeface="Helvetica Neue"/>
              <a:cs typeface="Helvetica Neue"/>
              <a:sym typeface="Helvetica Neue"/>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pic>
        <p:nvPicPr>
          <p:cNvPr id="137" name="Google Shape;137;p9">
            <a:hlinkClick r:id="rId3"/>
          </p:cNvPr>
          <p:cNvPicPr preferRelativeResize="0"/>
          <p:nvPr/>
        </p:nvPicPr>
        <p:blipFill>
          <a:blip r:embed="rId4">
            <a:alphaModFix/>
          </a:blip>
          <a:stretch>
            <a:fillRect/>
          </a:stretch>
        </p:blipFill>
        <p:spPr>
          <a:xfrm>
            <a:off x="1179875" y="152400"/>
            <a:ext cx="9832255" cy="6553198"/>
          </a:xfrm>
          <a:prstGeom prst="rect">
            <a:avLst/>
          </a:prstGeom>
          <a:noFill/>
          <a:ln>
            <a:noFill/>
          </a:ln>
        </p:spPr>
      </p:pic>
      <p:sp>
        <p:nvSpPr>
          <p:cNvPr id="138" name="Google Shape;138;p9"/>
          <p:cNvSpPr txBox="1"/>
          <p:nvPr/>
        </p:nvSpPr>
        <p:spPr>
          <a:xfrm>
            <a:off x="2884500" y="512950"/>
            <a:ext cx="6423000" cy="749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3000" u="sng" dirty="0">
                <a:solidFill>
                  <a:srgbClr val="FFFFFF"/>
                </a:solidFill>
                <a:latin typeface="Calibri"/>
                <a:ea typeface="Calibri"/>
                <a:cs typeface="Calibri"/>
                <a:sym typeface="Calibri"/>
                <a:hlinkClick r:id="rId3"/>
              </a:rPr>
              <a:t>Watch “Inside Meow Wolf” </a:t>
            </a:r>
            <a:endParaRPr sz="3000" dirty="0">
              <a:solidFill>
                <a:srgbClr val="FFFFFF"/>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TotalTime>
  <Words>900</Words>
  <Application>Microsoft Office PowerPoint</Application>
  <PresentationFormat>Widescreen</PresentationFormat>
  <Paragraphs>48</Paragraphs>
  <Slides>15</Slides>
  <Notes>15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Calibri</vt:lpstr>
      <vt:lpstr>Helvetica Neue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Art and Society</dc:title>
  <dc:creator>Bina, Lauren</dc:creator>
  <cp:lastModifiedBy>Sarah Abare</cp:lastModifiedBy>
  <cp:revision>3</cp:revision>
  <dcterms:created xsi:type="dcterms:W3CDTF">2020-01-03T20:14:54Z</dcterms:created>
  <dcterms:modified xsi:type="dcterms:W3CDTF">2020-03-27T00:01:29Z</dcterms:modified>
</cp:coreProperties>
</file>