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56" r:id="rId2"/>
    <p:sldId id="260"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Abare" initials="SA" lastIdx="1" clrIdx="0">
    <p:extLst>
      <p:ext uri="{19B8F6BF-5375-455C-9EA6-DF929625EA0E}">
        <p15:presenceInfo xmlns:p15="http://schemas.microsoft.com/office/powerpoint/2012/main" userId="c73534c1a18ffb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B9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638" autoAdjust="0"/>
  </p:normalViewPr>
  <p:slideViewPr>
    <p:cSldViewPr snapToGrid="0">
      <p:cViewPr varScale="1">
        <p:scale>
          <a:sx n="35" d="100"/>
          <a:sy n="35" d="100"/>
        </p:scale>
        <p:origin x="834"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(15-20 minutes)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Discuss tips for writing an exhibition description listed on the next slide. </a:t>
            </a:r>
            <a:endParaRPr dirty="0"/>
          </a:p>
        </p:txBody>
      </p:sp>
    </p:spTree>
    <p:extLst>
      <p:ext uri="{BB962C8B-B14F-4D97-AF65-F5344CB8AC3E}">
        <p14:creationId xmlns:p14="http://schemas.microsoft.com/office/powerpoint/2010/main" val="2688545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b5b21a54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b5b21a54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Students should approach this description in the same way that they would approach an introductory paragraph to an essay.</a:t>
            </a:r>
            <a:r>
              <a:rPr lang="en-US" baseline="0" dirty="0"/>
              <a:t> Finally, the last step is to give the exhibition a title. The title should relate to the exhibition’s theme and shouldn’t be too long – like the title of a book.</a:t>
            </a:r>
            <a:endParaRPr lang="en-US" dirty="0"/>
          </a:p>
        </p:txBody>
      </p:sp>
    </p:spTree>
    <p:extLst>
      <p:ext uri="{BB962C8B-B14F-4D97-AF65-F5344CB8AC3E}">
        <p14:creationId xmlns:p14="http://schemas.microsoft.com/office/powerpoint/2010/main" val="1608154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(5-10 minutes)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Each</a:t>
            </a:r>
            <a:r>
              <a:rPr lang="en-US" baseline="0" dirty="0"/>
              <a:t> group can arrange the images of the artworks that they are including in their exhibition. They should also include their paper with the exhibition title and description.</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a:t>Invite groups to present to the class and describe their reasons for selecting the theme and the artworks in their exhibition.</a:t>
            </a:r>
            <a:endParaRPr dirty="0"/>
          </a:p>
        </p:txBody>
      </p:sp>
    </p:spTree>
    <p:extLst>
      <p:ext uri="{BB962C8B-B14F-4D97-AF65-F5344CB8AC3E}">
        <p14:creationId xmlns:p14="http://schemas.microsoft.com/office/powerpoint/2010/main" val="2672891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18939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6b5b21a54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6b5b21a54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b5b21a54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b5b21a54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Read this introduction to one of the past exhibitions at the Walker, </a:t>
            </a:r>
            <a:r>
              <a:rPr lang="en-US" i="1" dirty="0"/>
              <a:t>I am you, you are too</a:t>
            </a:r>
            <a:r>
              <a:rPr lang="en-US" i="0" dirty="0"/>
              <a:t>. Ask students the following questions and discuss:</a:t>
            </a:r>
          </a:p>
          <a:p>
            <a:pPr marL="0" lvl="0" indent="0" algn="l" rtl="0">
              <a:spcBef>
                <a:spcPts val="0"/>
              </a:spcBef>
              <a:spcAft>
                <a:spcPts val="0"/>
              </a:spcAft>
              <a:buNone/>
            </a:pPr>
            <a:endParaRPr lang="en-US" i="0" dirty="0"/>
          </a:p>
          <a:p>
            <a:pPr marL="171450" lvl="0" indent="-171450" algn="l" rtl="0">
              <a:spcBef>
                <a:spcPts val="0"/>
              </a:spcBef>
              <a:spcAft>
                <a:spcPts val="0"/>
              </a:spcAft>
              <a:buFont typeface="Arial" panose="020B0604020202020204" pitchFamily="34" charset="0"/>
              <a:buChar char="•"/>
            </a:pPr>
            <a:r>
              <a:rPr lang="en-US" i="0" dirty="0"/>
              <a:t>What are the main themes of this exhibition?</a:t>
            </a:r>
          </a:p>
          <a:p>
            <a:pPr marL="171450" lvl="0" indent="-171450" algn="l" rtl="0">
              <a:spcBef>
                <a:spcPts val="0"/>
              </a:spcBef>
              <a:spcAft>
                <a:spcPts val="0"/>
              </a:spcAft>
              <a:buFont typeface="Arial" panose="020B0604020202020204" pitchFamily="34" charset="0"/>
              <a:buChar char="•"/>
            </a:pPr>
            <a:r>
              <a:rPr lang="en-US" i="0" dirty="0"/>
              <a:t>What point is this exhibition trying to make?</a:t>
            </a:r>
          </a:p>
          <a:p>
            <a:pPr marL="0" lvl="0" indent="0" algn="l" rtl="0">
              <a:spcBef>
                <a:spcPts val="0"/>
              </a:spcBef>
              <a:spcAft>
                <a:spcPts val="0"/>
              </a:spcAft>
              <a:buFont typeface="Arial" panose="020B0604020202020204" pitchFamily="34" charset="0"/>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7920bfb6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7920bfb6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Explain that these artworks (and the</a:t>
            </a:r>
            <a:r>
              <a:rPr lang="en-US" baseline="0" dirty="0"/>
              <a:t> others in the exhibition) vary greatly in terms of their materials, but they all share common themes as well. While each of these works has its own message, they were all chosen to be included in this exhibition because they are about places and the people who are (or were) in those places.</a:t>
            </a:r>
            <a:endParaRPr lang="en-US" dirty="0"/>
          </a:p>
          <a:p>
            <a:pPr marL="0" lvl="0" indent="0" algn="l" rtl="0">
              <a:spcBef>
                <a:spcPts val="0"/>
              </a:spcBef>
              <a:spcAft>
                <a:spcPts val="0"/>
              </a:spcAft>
              <a:buNone/>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Explain that students will be working in small groups to plan their own exhibitions.</a:t>
            </a:r>
            <a:r>
              <a:rPr lang="en-US" baseline="0" dirty="0"/>
              <a:t> They should work in groups of 4-5 students can choose to explore any topics(s) that interest them. They should select 4-5 artworks from the list provided for their exhibition. </a:t>
            </a:r>
            <a:endParaRPr dirty="0"/>
          </a:p>
        </p:txBody>
      </p:sp>
    </p:spTree>
    <p:extLst>
      <p:ext uri="{BB962C8B-B14F-4D97-AF65-F5344CB8AC3E}">
        <p14:creationId xmlns:p14="http://schemas.microsoft.com/office/powerpoint/2010/main" val="668060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(25 minutes)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Show</a:t>
            </a:r>
            <a:r>
              <a:rPr lang="en-US" baseline="0" dirty="0"/>
              <a:t> slides 8-10 so that students can see images of the artworks that they can choose from for their exhibitions. Before students can decide on their exhibition’s theme, they need to familiarize themselves with the artworks that they have to choose from.</a:t>
            </a:r>
          </a:p>
          <a:p>
            <a:pPr marL="0" lvl="0" indent="0" algn="l" rtl="0">
              <a:spcBef>
                <a:spcPts val="0"/>
              </a:spcBef>
              <a:spcAft>
                <a:spcPts val="0"/>
              </a:spcAft>
              <a:buNone/>
            </a:pPr>
            <a:endParaRPr lang="en-US" baseline="0" dirty="0"/>
          </a:p>
          <a:p>
            <a:pPr marL="0" lvl="0" indent="0" algn="l" rtl="0">
              <a:spcBef>
                <a:spcPts val="0"/>
              </a:spcBef>
              <a:spcAft>
                <a:spcPts val="0"/>
              </a:spcAft>
              <a:buNone/>
            </a:pPr>
            <a:r>
              <a:rPr lang="en-US" baseline="0" dirty="0"/>
              <a:t>Provide each group with printouts of the artwork info sheets. Give them some time to learn about each of the artworks.</a:t>
            </a:r>
            <a:endParaRPr dirty="0"/>
          </a:p>
        </p:txBody>
      </p:sp>
    </p:spTree>
    <p:extLst>
      <p:ext uri="{BB962C8B-B14F-4D97-AF65-F5344CB8AC3E}">
        <p14:creationId xmlns:p14="http://schemas.microsoft.com/office/powerpoint/2010/main" val="2144810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5f793b9958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5f793b9958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sz="1100" b="0" i="0" u="none" strike="noStrike" cap="none" baseline="0" dirty="0">
                <a:solidFill>
                  <a:srgbClr val="000000"/>
                </a:solidFill>
                <a:latin typeface="Arial"/>
                <a:ea typeface="Arial"/>
                <a:cs typeface="Arial"/>
                <a:sym typeface="Arial"/>
              </a:rPr>
              <a:t>(20–25 minutes)</a:t>
            </a:r>
          </a:p>
          <a:p>
            <a:pPr marL="158750" indent="0">
              <a:buNone/>
            </a:pPr>
            <a:endParaRPr lang="en-US" sz="1100" b="0" i="0" u="none" strike="noStrike" cap="none" baseline="0" dirty="0">
              <a:solidFill>
                <a:srgbClr val="000000"/>
              </a:solidFill>
              <a:latin typeface="Arial"/>
              <a:ea typeface="Arial"/>
              <a:cs typeface="Arial"/>
              <a:sym typeface="Arial"/>
            </a:endParaRPr>
          </a:p>
          <a:p>
            <a:pPr marL="158750" indent="0">
              <a:buNone/>
            </a:pPr>
            <a:r>
              <a:rPr lang="en-US" sz="1100" b="0" i="0" u="none" strike="noStrike" cap="none" baseline="0" dirty="0">
                <a:solidFill>
                  <a:srgbClr val="000000"/>
                </a:solidFill>
                <a:latin typeface="Arial"/>
                <a:ea typeface="Arial"/>
                <a:cs typeface="Arial"/>
                <a:sym typeface="Arial"/>
              </a:rPr>
              <a:t>Now that students know about their options, they should work together to identify an interesting theme to explore in their exhibition.</a:t>
            </a:r>
            <a:endParaRPr lang="en-US"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582451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6b5b21a54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6b5b21a54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endParaRPr dirty="0"/>
          </a:p>
        </p:txBody>
      </p:sp>
    </p:spTree>
    <p:extLst>
      <p:ext uri="{BB962C8B-B14F-4D97-AF65-F5344CB8AC3E}">
        <p14:creationId xmlns:p14="http://schemas.microsoft.com/office/powerpoint/2010/main" val="812935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2" name="Picture 1">
            <a:extLst>
              <a:ext uri="{FF2B5EF4-FFF2-40B4-BE49-F238E27FC236}">
                <a16:creationId xmlns:a16="http://schemas.microsoft.com/office/drawing/2014/main" id="{1099AF26-5307-4F02-9E4F-E3047B3962F5}"/>
              </a:ext>
            </a:extLst>
          </p:cNvPr>
          <p:cNvPicPr>
            <a:picLocks noChangeAspect="1"/>
          </p:cNvPicPr>
          <p:nvPr/>
        </p:nvPicPr>
        <p:blipFill>
          <a:blip r:embed="rId3"/>
          <a:stretch>
            <a:fillRect/>
          </a:stretch>
        </p:blipFill>
        <p:spPr>
          <a:xfrm>
            <a:off x="0" y="204"/>
            <a:ext cx="9144000" cy="514309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436" y="219918"/>
            <a:ext cx="3281614" cy="1966690"/>
          </a:xfrm>
          <a:prstGeom prst="rect">
            <a:avLst/>
          </a:prstGeom>
        </p:spPr>
      </p:pic>
      <p:pic>
        <p:nvPicPr>
          <p:cNvPr id="4" name="Picture 4" descr="Image result for david hammons phat fr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0819" y="2857045"/>
            <a:ext cx="2870534" cy="218732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kerry james marshall gulf stre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9810" y="219918"/>
            <a:ext cx="3572552" cy="246519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100" y="2426714"/>
            <a:ext cx="3106285" cy="2617657"/>
          </a:xfrm>
          <a:prstGeom prst="rect">
            <a:avLst/>
          </a:prstGeom>
        </p:spPr>
      </p:pic>
    </p:spTree>
    <p:extLst>
      <p:ext uri="{BB962C8B-B14F-4D97-AF65-F5344CB8AC3E}">
        <p14:creationId xmlns:p14="http://schemas.microsoft.com/office/powerpoint/2010/main" val="1164075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88900" y="291133"/>
            <a:ext cx="9055100"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Step 2:Picking </a:t>
            </a:r>
          </a:p>
          <a:p>
            <a:r>
              <a:rPr lang="en-US" sz="8000" b="1" dirty="0">
                <a:solidFill>
                  <a:schemeClr val="bg1"/>
                </a:solidFill>
                <a:latin typeface="Helvetica Neue"/>
                <a:ea typeface="Helvetica Neue"/>
                <a:cs typeface="Helvetica Neue"/>
                <a:sym typeface="Helvetica Neue"/>
              </a:rPr>
              <a:t>a Theme and Artwork Selection</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888091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1636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solidFill>
                  <a:schemeClr val="bg1"/>
                </a:solidFill>
                <a:latin typeface="Helvetica Neue"/>
              </a:rPr>
              <a:t>Tips for Determining a Theme</a:t>
            </a:r>
            <a:endParaRPr b="1" dirty="0">
              <a:solidFill>
                <a:schemeClr val="bg1"/>
              </a:solidFill>
              <a:latin typeface="Helvetica Neue"/>
            </a:endParaRPr>
          </a:p>
        </p:txBody>
      </p:sp>
      <p:sp>
        <p:nvSpPr>
          <p:cNvPr id="67" name="Google Shape;67;p15"/>
          <p:cNvSpPr txBox="1">
            <a:spLocks noGrp="1"/>
          </p:cNvSpPr>
          <p:nvPr>
            <p:ph type="body" idx="1"/>
          </p:nvPr>
        </p:nvSpPr>
        <p:spPr>
          <a:xfrm>
            <a:off x="361899" y="789625"/>
            <a:ext cx="8593257" cy="3920100"/>
          </a:xfrm>
          <a:prstGeom prst="rect">
            <a:avLst/>
          </a:prstGeom>
        </p:spPr>
        <p:txBody>
          <a:bodyPr spcFirstLastPara="1" wrap="square" lIns="91425" tIns="91425" rIns="91425" bIns="91425" anchor="t" anchorCtr="0">
            <a:noAutofit/>
          </a:bodyPr>
          <a:lstStyle/>
          <a:p>
            <a:pPr marL="342900">
              <a:spcAft>
                <a:spcPts val="1600"/>
              </a:spcAft>
              <a:buClr>
                <a:schemeClr val="bg1"/>
              </a:buClr>
            </a:pPr>
            <a:r>
              <a:rPr lang="en-US" sz="2000" dirty="0">
                <a:solidFill>
                  <a:schemeClr val="bg1"/>
                </a:solidFill>
                <a:latin typeface="Helvetica Neue"/>
              </a:rPr>
              <a:t>Consider common themes shared by several of the artworks on the list.</a:t>
            </a:r>
          </a:p>
          <a:p>
            <a:pPr marL="342900">
              <a:spcAft>
                <a:spcPts val="1600"/>
              </a:spcAft>
              <a:buClr>
                <a:schemeClr val="bg1"/>
              </a:buClr>
            </a:pPr>
            <a:r>
              <a:rPr lang="en-US" sz="2000" dirty="0">
                <a:solidFill>
                  <a:schemeClr val="bg1"/>
                </a:solidFill>
                <a:latin typeface="Helvetica Neue"/>
              </a:rPr>
              <a:t>Choose 4-5 artworks that share a common theme to include in the exhibition. Students should be able to explain how these artworks relate to each other.</a:t>
            </a:r>
          </a:p>
          <a:p>
            <a:pPr marL="342900">
              <a:spcAft>
                <a:spcPts val="1600"/>
              </a:spcAft>
              <a:buClr>
                <a:schemeClr val="bg1"/>
              </a:buClr>
            </a:pPr>
            <a:r>
              <a:rPr lang="en-US" sz="2000" dirty="0">
                <a:solidFill>
                  <a:schemeClr val="bg1"/>
                </a:solidFill>
                <a:latin typeface="Helvetica Neue"/>
              </a:rPr>
              <a:t>Be specific, but not </a:t>
            </a:r>
            <a:r>
              <a:rPr lang="en-US" sz="2000" i="1" dirty="0">
                <a:solidFill>
                  <a:schemeClr val="bg1"/>
                </a:solidFill>
                <a:latin typeface="Helvetica Neue"/>
              </a:rPr>
              <a:t>too</a:t>
            </a:r>
            <a:r>
              <a:rPr lang="en-US" sz="2000" dirty="0">
                <a:solidFill>
                  <a:schemeClr val="bg1"/>
                </a:solidFill>
                <a:latin typeface="Helvetica Neue"/>
              </a:rPr>
              <a:t> specific. (i.e. an exhibition theme of “painting” is too general, an exhibition theme of “paintings of Minneapolis in the 1980s” would be too specific, but an exhibition theme of “paintings of urban life in the 20</a:t>
            </a:r>
            <a:r>
              <a:rPr lang="en-US" sz="2000" baseline="30000" dirty="0">
                <a:solidFill>
                  <a:schemeClr val="bg1"/>
                </a:solidFill>
                <a:latin typeface="Helvetica Neue"/>
              </a:rPr>
              <a:t>th</a:t>
            </a:r>
            <a:r>
              <a:rPr lang="en-US" sz="2000" dirty="0">
                <a:solidFill>
                  <a:schemeClr val="bg1"/>
                </a:solidFill>
                <a:latin typeface="Helvetica Neue"/>
              </a:rPr>
              <a:t> century,” would be just right!</a:t>
            </a:r>
          </a:p>
          <a:p>
            <a:pPr marL="342900">
              <a:spcAft>
                <a:spcPts val="1600"/>
              </a:spcAft>
              <a:buClr>
                <a:schemeClr val="bg1"/>
              </a:buClr>
            </a:pPr>
            <a:r>
              <a:rPr lang="en-US" sz="2000" dirty="0">
                <a:solidFill>
                  <a:schemeClr val="bg1"/>
                </a:solidFill>
                <a:latin typeface="Helvetica Neue"/>
              </a:rPr>
              <a:t>Make it fun! What is something that people might actually want to learn about?</a:t>
            </a:r>
          </a:p>
          <a:p>
            <a:pPr marL="342900">
              <a:spcAft>
                <a:spcPts val="1600"/>
              </a:spcAft>
            </a:pPr>
            <a:endParaRPr sz="2000" dirty="0">
              <a:solidFill>
                <a:schemeClr val="bg1"/>
              </a:solidFill>
              <a:latin typeface="Helvetica Neue"/>
            </a:endParaRPr>
          </a:p>
        </p:txBody>
      </p:sp>
    </p:spTree>
    <p:extLst>
      <p:ext uri="{BB962C8B-B14F-4D97-AF65-F5344CB8AC3E}">
        <p14:creationId xmlns:p14="http://schemas.microsoft.com/office/powerpoint/2010/main" val="11983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337264" y="291133"/>
            <a:ext cx="7305195"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Step 3: Exhibition </a:t>
            </a:r>
            <a:br>
              <a:rPr lang="en-US" sz="8000" b="1" dirty="0">
                <a:solidFill>
                  <a:schemeClr val="bg1"/>
                </a:solidFill>
                <a:latin typeface="Helvetica Neue"/>
                <a:ea typeface="Helvetica Neue"/>
                <a:cs typeface="Helvetica Neue"/>
                <a:sym typeface="Helvetica Neue"/>
              </a:rPr>
            </a:br>
            <a:r>
              <a:rPr lang="en-US" sz="8000" b="1" dirty="0">
                <a:solidFill>
                  <a:schemeClr val="bg1"/>
                </a:solidFill>
                <a:latin typeface="Helvetica Neue"/>
                <a:ea typeface="Helvetica Neue"/>
                <a:cs typeface="Helvetica Neue"/>
                <a:sym typeface="Helvetica Neue"/>
              </a:rPr>
              <a:t>Description</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655944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5"/>
        <p:cNvGrpSpPr/>
        <p:nvPr/>
      </p:nvGrpSpPr>
      <p:grpSpPr>
        <a:xfrm>
          <a:off x="0" y="0"/>
          <a:ext cx="0" cy="0"/>
          <a:chOff x="0" y="0"/>
          <a:chExt cx="0" cy="0"/>
        </a:xfrm>
      </p:grpSpPr>
      <p:sp>
        <p:nvSpPr>
          <p:cNvPr id="67" name="Google Shape;67;p15"/>
          <p:cNvSpPr txBox="1">
            <a:spLocks noGrp="1"/>
          </p:cNvSpPr>
          <p:nvPr>
            <p:ph type="body" idx="1"/>
          </p:nvPr>
        </p:nvSpPr>
        <p:spPr>
          <a:xfrm>
            <a:off x="351960" y="317500"/>
            <a:ext cx="8593257" cy="3717786"/>
          </a:xfrm>
          <a:prstGeom prst="rect">
            <a:avLst/>
          </a:prstGeom>
        </p:spPr>
        <p:txBody>
          <a:bodyPr spcFirstLastPara="1" wrap="square" lIns="91425" tIns="91425" rIns="91425" bIns="91425" anchor="t" anchorCtr="0">
            <a:noAutofit/>
          </a:bodyPr>
          <a:lstStyle/>
          <a:p>
            <a:pPr marL="0" indent="0">
              <a:spcAft>
                <a:spcPts val="1600"/>
              </a:spcAft>
              <a:buClr>
                <a:schemeClr val="bg1"/>
              </a:buClr>
              <a:buNone/>
            </a:pPr>
            <a:r>
              <a:rPr lang="en-US" sz="3000" b="1" dirty="0">
                <a:solidFill>
                  <a:schemeClr val="bg1"/>
                </a:solidFill>
                <a:latin typeface="Helvetica Neue"/>
              </a:rPr>
              <a:t>Tips for Writing an Exhibition Description</a:t>
            </a:r>
          </a:p>
          <a:p>
            <a:pPr marL="342900">
              <a:spcAft>
                <a:spcPts val="1600"/>
              </a:spcAft>
              <a:buClr>
                <a:schemeClr val="bg1"/>
              </a:buClr>
            </a:pPr>
            <a:r>
              <a:rPr lang="en-US" sz="2000" dirty="0">
                <a:solidFill>
                  <a:schemeClr val="bg1"/>
                </a:solidFill>
                <a:latin typeface="Helvetica Neue"/>
              </a:rPr>
              <a:t>The description should be 4-5 sentences and should explain the main idea of the exhibition.</a:t>
            </a:r>
          </a:p>
          <a:p>
            <a:pPr marL="342900">
              <a:spcAft>
                <a:spcPts val="1600"/>
              </a:spcAft>
              <a:buClr>
                <a:schemeClr val="bg1"/>
              </a:buClr>
            </a:pPr>
            <a:r>
              <a:rPr lang="en-US" sz="2000" dirty="0">
                <a:solidFill>
                  <a:schemeClr val="bg1"/>
                </a:solidFill>
                <a:latin typeface="Helvetica Neue"/>
              </a:rPr>
              <a:t>The description should generally describe the artwork featured, and some information that will make people interested in experiencing the exhibition.</a:t>
            </a:r>
          </a:p>
          <a:p>
            <a:pPr marL="342900">
              <a:spcAft>
                <a:spcPts val="1600"/>
              </a:spcAft>
            </a:pPr>
            <a:endParaRPr sz="2000" dirty="0">
              <a:solidFill>
                <a:schemeClr val="bg1"/>
              </a:solidFill>
              <a:latin typeface="Helvetica Neue"/>
            </a:endParaRPr>
          </a:p>
        </p:txBody>
      </p:sp>
    </p:spTree>
    <p:extLst>
      <p:ext uri="{BB962C8B-B14F-4D97-AF65-F5344CB8AC3E}">
        <p14:creationId xmlns:p14="http://schemas.microsoft.com/office/powerpoint/2010/main" val="4157851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337264" y="291133"/>
            <a:ext cx="7305195"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Exhibition Opening!</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9973074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337264" y="291133"/>
            <a:ext cx="7305195"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Introduction</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4222903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994212" y="1929082"/>
            <a:ext cx="7155575" cy="1845325"/>
          </a:xfrm>
          <a:prstGeom prst="rect">
            <a:avLst/>
          </a:prstGeom>
          <a:noFill/>
          <a:ln>
            <a:noFill/>
          </a:ln>
        </p:spPr>
      </p:pic>
      <p:sp>
        <p:nvSpPr>
          <p:cNvPr id="2" name="Rectangle 1">
            <a:extLst>
              <a:ext uri="{FF2B5EF4-FFF2-40B4-BE49-F238E27FC236}">
                <a16:creationId xmlns:a16="http://schemas.microsoft.com/office/drawing/2014/main" id="{4BB7EF6F-3A43-4226-8AAD-5E01DAFFDCA9}"/>
              </a:ext>
            </a:extLst>
          </p:cNvPr>
          <p:cNvSpPr/>
          <p:nvPr/>
        </p:nvSpPr>
        <p:spPr>
          <a:xfrm>
            <a:off x="291203" y="304857"/>
            <a:ext cx="7051930" cy="861774"/>
          </a:xfrm>
          <a:prstGeom prst="rect">
            <a:avLst/>
          </a:prstGeom>
        </p:spPr>
        <p:txBody>
          <a:bodyPr wrap="none">
            <a:spAutoFit/>
          </a:bodyPr>
          <a:lstStyle/>
          <a:p>
            <a:r>
              <a:rPr lang="en-US" sz="5000" b="1" dirty="0">
                <a:solidFill>
                  <a:srgbClr val="3AB964"/>
                </a:solidFill>
                <a:latin typeface="Helvetica Neue"/>
                <a:ea typeface="Helvetica Neue"/>
                <a:cs typeface="Helvetica Neue"/>
                <a:sym typeface="Helvetica Neue"/>
              </a:rPr>
              <a:t>What Is an Exhibition?</a:t>
            </a:r>
            <a:endParaRPr lang="en-US" sz="5000" dirty="0">
              <a:solidFill>
                <a:srgbClr val="3AB964"/>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5"/>
        <p:cNvGrpSpPr/>
        <p:nvPr/>
      </p:nvGrpSpPr>
      <p:grpSpPr>
        <a:xfrm>
          <a:off x="0" y="0"/>
          <a:ext cx="0" cy="0"/>
          <a:chOff x="0" y="0"/>
          <a:chExt cx="0" cy="0"/>
        </a:xfrm>
      </p:grpSpPr>
      <p:sp>
        <p:nvSpPr>
          <p:cNvPr id="66" name="Google Shape;66;p15"/>
          <p:cNvSpPr txBox="1">
            <a:spLocks noGrp="1"/>
          </p:cNvSpPr>
          <p:nvPr>
            <p:ph type="title"/>
          </p:nvPr>
        </p:nvSpPr>
        <p:spPr>
          <a:xfrm>
            <a:off x="311700" y="1636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i="1" dirty="0">
                <a:solidFill>
                  <a:schemeClr val="bg1"/>
                </a:solidFill>
                <a:latin typeface="Helvetica Neue"/>
              </a:rPr>
              <a:t>I am you, you are too</a:t>
            </a:r>
            <a:endParaRPr b="1" dirty="0">
              <a:solidFill>
                <a:schemeClr val="bg1"/>
              </a:solidFill>
              <a:latin typeface="Helvetica Neue"/>
            </a:endParaRPr>
          </a:p>
        </p:txBody>
      </p:sp>
      <p:sp>
        <p:nvSpPr>
          <p:cNvPr id="67" name="Google Shape;67;p15"/>
          <p:cNvSpPr txBox="1">
            <a:spLocks noGrp="1"/>
          </p:cNvSpPr>
          <p:nvPr>
            <p:ph type="body" idx="1"/>
          </p:nvPr>
        </p:nvSpPr>
        <p:spPr>
          <a:xfrm>
            <a:off x="361900" y="789625"/>
            <a:ext cx="8422500" cy="3920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2000" dirty="0">
                <a:solidFill>
                  <a:schemeClr val="bg1"/>
                </a:solidFill>
                <a:latin typeface="Helvetica Neue"/>
              </a:rPr>
              <a:t>How does art reflect on the world, our place in it, and the connections we build with one another? At a time of heightened geopolitical uncertainty, </a:t>
            </a:r>
            <a:r>
              <a:rPr lang="en" sz="2000" i="1" dirty="0">
                <a:solidFill>
                  <a:schemeClr val="bg1"/>
                </a:solidFill>
                <a:latin typeface="Helvetica Neue"/>
              </a:rPr>
              <a:t>I am you, you are too </a:t>
            </a:r>
            <a:r>
              <a:rPr lang="en" sz="2000" dirty="0">
                <a:solidFill>
                  <a:schemeClr val="bg1"/>
                </a:solidFill>
                <a:latin typeface="Helvetica Neue"/>
              </a:rPr>
              <a:t>foregrounds works from the Walker’s collections that explore contemporary life through themes of citizenship and belonging, borders and barriers, public and private. Bringing together a multigenerational and international group of artists, the exhibition asks how we memorialize the past and understand the social, geographic, and political structures that shape us today.</a:t>
            </a:r>
            <a:endParaRPr sz="2000" dirty="0">
              <a:solidFill>
                <a:schemeClr val="bg1"/>
              </a:solidFill>
              <a:latin typeface="Helvetica Neue"/>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dirty="0"/>
              <a:t>Song Dong, </a:t>
            </a:r>
            <a:r>
              <a:rPr lang="en" sz="1400" i="1" dirty="0">
                <a:solidFill>
                  <a:srgbClr val="000000"/>
                </a:solidFill>
              </a:rPr>
              <a:t>Jump</a:t>
            </a:r>
            <a:endParaRPr sz="1400" dirty="0">
              <a:solidFill>
                <a:srgbClr val="000000"/>
              </a:solidFill>
            </a:endParaRPr>
          </a:p>
          <a:p>
            <a:pPr marL="0" lvl="0" indent="0" algn="l" rtl="0">
              <a:spcBef>
                <a:spcPts val="0"/>
              </a:spcBef>
              <a:spcAft>
                <a:spcPts val="1600"/>
              </a:spcAft>
              <a:buNone/>
            </a:pPr>
            <a:endParaRPr dirty="0"/>
          </a:p>
        </p:txBody>
      </p:sp>
      <p:pic>
        <p:nvPicPr>
          <p:cNvPr id="74" name="Google Shape;74;p16"/>
          <p:cNvPicPr preferRelativeResize="0"/>
          <p:nvPr/>
        </p:nvPicPr>
        <p:blipFill>
          <a:blip r:embed="rId3">
            <a:alphaModFix/>
          </a:blip>
          <a:stretch>
            <a:fillRect/>
          </a:stretch>
        </p:blipFill>
        <p:spPr>
          <a:xfrm>
            <a:off x="242775" y="114875"/>
            <a:ext cx="3350900" cy="2233926"/>
          </a:xfrm>
          <a:prstGeom prst="rect">
            <a:avLst/>
          </a:prstGeom>
          <a:noFill/>
          <a:ln>
            <a:noFill/>
          </a:ln>
        </p:spPr>
      </p:pic>
      <p:pic>
        <p:nvPicPr>
          <p:cNvPr id="75" name="Google Shape;75;p16"/>
          <p:cNvPicPr preferRelativeResize="0"/>
          <p:nvPr/>
        </p:nvPicPr>
        <p:blipFill>
          <a:blip r:embed="rId4">
            <a:alphaModFix/>
          </a:blip>
          <a:stretch>
            <a:fillRect/>
          </a:stretch>
        </p:blipFill>
        <p:spPr>
          <a:xfrm>
            <a:off x="242775" y="2963550"/>
            <a:ext cx="2675022" cy="2090976"/>
          </a:xfrm>
          <a:prstGeom prst="rect">
            <a:avLst/>
          </a:prstGeom>
          <a:noFill/>
          <a:ln>
            <a:noFill/>
          </a:ln>
        </p:spPr>
      </p:pic>
      <p:pic>
        <p:nvPicPr>
          <p:cNvPr id="76" name="Google Shape;76;p16"/>
          <p:cNvPicPr preferRelativeResize="0"/>
          <p:nvPr/>
        </p:nvPicPr>
        <p:blipFill>
          <a:blip r:embed="rId5">
            <a:alphaModFix/>
          </a:blip>
          <a:stretch>
            <a:fillRect/>
          </a:stretch>
        </p:blipFill>
        <p:spPr>
          <a:xfrm>
            <a:off x="4505699" y="102179"/>
            <a:ext cx="4419301" cy="2090976"/>
          </a:xfrm>
          <a:prstGeom prst="rect">
            <a:avLst/>
          </a:prstGeom>
          <a:noFill/>
          <a:ln>
            <a:noFill/>
          </a:ln>
        </p:spPr>
      </p:pic>
      <p:pic>
        <p:nvPicPr>
          <p:cNvPr id="77" name="Google Shape;77;p16"/>
          <p:cNvPicPr preferRelativeResize="0"/>
          <p:nvPr/>
        </p:nvPicPr>
        <p:blipFill rotWithShape="1">
          <a:blip r:embed="rId6">
            <a:alphaModFix/>
          </a:blip>
          <a:srcRect l="20325" t="6791" b="14690"/>
          <a:stretch/>
        </p:blipFill>
        <p:spPr>
          <a:xfrm>
            <a:off x="5182317" y="2609850"/>
            <a:ext cx="3726182" cy="2446976"/>
          </a:xfrm>
          <a:prstGeom prst="rect">
            <a:avLst/>
          </a:prstGeom>
          <a:noFill/>
          <a:ln>
            <a:noFill/>
          </a:ln>
        </p:spPr>
      </p:pic>
      <p:sp>
        <p:nvSpPr>
          <p:cNvPr id="78" name="Google Shape;78;p16"/>
          <p:cNvSpPr txBox="1"/>
          <p:nvPr/>
        </p:nvSpPr>
        <p:spPr>
          <a:xfrm>
            <a:off x="2917800" y="3109050"/>
            <a:ext cx="1664400" cy="7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dirty="0">
                <a:latin typeface="Helvetica Neue"/>
              </a:rPr>
              <a:t>Song Dong, </a:t>
            </a:r>
            <a:r>
              <a:rPr lang="en" sz="1000" i="1" dirty="0">
                <a:latin typeface="Helvetica Neue"/>
              </a:rPr>
              <a:t>Jump</a:t>
            </a:r>
          </a:p>
          <a:p>
            <a:pPr marL="0" lvl="0" indent="0" algn="l" rtl="0">
              <a:spcBef>
                <a:spcPts val="0"/>
              </a:spcBef>
              <a:spcAft>
                <a:spcPts val="0"/>
              </a:spcAft>
              <a:buNone/>
            </a:pPr>
            <a:r>
              <a:rPr lang="en" sz="1000" dirty="0">
                <a:latin typeface="Helvetica Neue"/>
              </a:rPr>
              <a:t>(video) </a:t>
            </a:r>
            <a:endParaRPr sz="1000" dirty="0">
              <a:latin typeface="Helvetica Neue"/>
            </a:endParaRPr>
          </a:p>
        </p:txBody>
      </p:sp>
      <p:sp>
        <p:nvSpPr>
          <p:cNvPr id="79" name="Google Shape;79;p16"/>
          <p:cNvSpPr txBox="1"/>
          <p:nvPr/>
        </p:nvSpPr>
        <p:spPr>
          <a:xfrm>
            <a:off x="3517925" y="4319875"/>
            <a:ext cx="1664400" cy="7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dirty="0">
                <a:latin typeface="Helvetica Neue"/>
              </a:rPr>
              <a:t>Wolfgang Tillmans, </a:t>
            </a:r>
            <a:r>
              <a:rPr lang="en" sz="1000" i="1" dirty="0">
                <a:latin typeface="Helvetica Neue"/>
              </a:rPr>
              <a:t>Pro-EU anti-Brexit Poster Campaign</a:t>
            </a:r>
            <a:r>
              <a:rPr lang="en" sz="1000" dirty="0">
                <a:latin typeface="Helvetica Neue"/>
              </a:rPr>
              <a:t> </a:t>
            </a:r>
          </a:p>
          <a:p>
            <a:pPr marL="0" lvl="0" indent="0" algn="l" rtl="0">
              <a:spcBef>
                <a:spcPts val="0"/>
              </a:spcBef>
              <a:spcAft>
                <a:spcPts val="0"/>
              </a:spcAft>
              <a:buNone/>
            </a:pPr>
            <a:r>
              <a:rPr lang="en" sz="1000" dirty="0">
                <a:latin typeface="Helvetica Neue"/>
              </a:rPr>
              <a:t>(</a:t>
            </a:r>
            <a:r>
              <a:rPr lang="en-US" sz="1000" dirty="0">
                <a:latin typeface="Helvetica Neue"/>
              </a:rPr>
              <a:t>Posters)</a:t>
            </a:r>
            <a:endParaRPr sz="1000" dirty="0">
              <a:latin typeface="Helvetica Neue"/>
            </a:endParaRPr>
          </a:p>
        </p:txBody>
      </p:sp>
      <p:sp>
        <p:nvSpPr>
          <p:cNvPr id="80" name="Google Shape;80;p16"/>
          <p:cNvSpPr txBox="1"/>
          <p:nvPr/>
        </p:nvSpPr>
        <p:spPr>
          <a:xfrm>
            <a:off x="1147375" y="2348800"/>
            <a:ext cx="1541700" cy="73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latin typeface="Helvetica Neue"/>
              </a:rPr>
              <a:t>Danh Vo, </a:t>
            </a:r>
            <a:r>
              <a:rPr lang="en" sz="1000" i="1" dirty="0">
                <a:latin typeface="Helvetica Neue"/>
              </a:rPr>
              <a:t>IMUUR2</a:t>
            </a:r>
          </a:p>
          <a:p>
            <a:pPr marL="0" lvl="0" indent="0" algn="ctr" rtl="0">
              <a:spcBef>
                <a:spcPts val="0"/>
              </a:spcBef>
              <a:spcAft>
                <a:spcPts val="0"/>
              </a:spcAft>
              <a:buNone/>
            </a:pPr>
            <a:r>
              <a:rPr lang="en" sz="1000" dirty="0">
                <a:latin typeface="Helvetica Neue"/>
              </a:rPr>
              <a:t>(Installation)</a:t>
            </a:r>
            <a:endParaRPr sz="1000" dirty="0">
              <a:latin typeface="Helvetica Neue"/>
            </a:endParaRPr>
          </a:p>
        </p:txBody>
      </p:sp>
      <p:sp>
        <p:nvSpPr>
          <p:cNvPr id="81" name="Google Shape;81;p16"/>
          <p:cNvSpPr txBox="1"/>
          <p:nvPr/>
        </p:nvSpPr>
        <p:spPr>
          <a:xfrm>
            <a:off x="4837725" y="2152450"/>
            <a:ext cx="3726300" cy="448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latin typeface="Helvetica Neue"/>
              </a:rPr>
              <a:t>Julie Mehretu, </a:t>
            </a:r>
            <a:r>
              <a:rPr lang="en" sz="1000" i="1" dirty="0">
                <a:latin typeface="Helvetica Neue"/>
              </a:rPr>
              <a:t>Transcending: The New International</a:t>
            </a:r>
          </a:p>
          <a:p>
            <a:pPr marL="0" lvl="0" indent="0" algn="ctr" rtl="0">
              <a:spcBef>
                <a:spcPts val="0"/>
              </a:spcBef>
              <a:spcAft>
                <a:spcPts val="0"/>
              </a:spcAft>
              <a:buNone/>
            </a:pPr>
            <a:r>
              <a:rPr lang="en" sz="1000" dirty="0">
                <a:latin typeface="Helvetica Neue"/>
              </a:rPr>
              <a:t>(</a:t>
            </a:r>
            <a:r>
              <a:rPr lang="en-US" sz="1000" dirty="0">
                <a:latin typeface="Helvetica Neue"/>
              </a:rPr>
              <a:t>P</a:t>
            </a:r>
            <a:r>
              <a:rPr lang="en" sz="1000" dirty="0">
                <a:latin typeface="Helvetica Neue"/>
              </a:rPr>
              <a:t>ainting)</a:t>
            </a:r>
            <a:r>
              <a:rPr lang="en" sz="1000" i="1" dirty="0">
                <a:latin typeface="Helvetica Neue"/>
              </a:rPr>
              <a:t> </a:t>
            </a:r>
            <a:endParaRPr sz="1000" i="1" dirty="0">
              <a:latin typeface="Helvetica Neue"/>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337264" y="291133"/>
            <a:ext cx="7305195"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Exhibition Planning</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069749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AB964"/>
        </a:solidFill>
        <a:effectLst/>
      </p:bgPr>
    </p:bg>
    <p:spTree>
      <p:nvGrpSpPr>
        <p:cNvPr id="1" name="Shape 64"/>
        <p:cNvGrpSpPr/>
        <p:nvPr/>
      </p:nvGrpSpPr>
      <p:grpSpPr>
        <a:xfrm>
          <a:off x="0" y="0"/>
          <a:ext cx="0" cy="0"/>
          <a:chOff x="0" y="0"/>
          <a:chExt cx="0" cy="0"/>
        </a:xfrm>
      </p:grpSpPr>
      <p:sp>
        <p:nvSpPr>
          <p:cNvPr id="4" name="Google Shape;137;p26">
            <a:extLst>
              <a:ext uri="{FF2B5EF4-FFF2-40B4-BE49-F238E27FC236}">
                <a16:creationId xmlns:a16="http://schemas.microsoft.com/office/drawing/2014/main" id="{61083143-366B-9448-859A-297C61689D84}"/>
              </a:ext>
            </a:extLst>
          </p:cNvPr>
          <p:cNvSpPr txBox="1">
            <a:spLocks/>
          </p:cNvSpPr>
          <p:nvPr/>
        </p:nvSpPr>
        <p:spPr>
          <a:xfrm>
            <a:off x="337264" y="291133"/>
            <a:ext cx="7305195" cy="4852367"/>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000" b="1" dirty="0">
                <a:solidFill>
                  <a:schemeClr val="bg1"/>
                </a:solidFill>
                <a:latin typeface="Helvetica Neue"/>
                <a:ea typeface="Helvetica Neue"/>
                <a:cs typeface="Helvetica Neue"/>
                <a:sym typeface="Helvetica Neue"/>
              </a:rPr>
              <a:t>Step 1: Research!</a:t>
            </a:r>
            <a:endParaRPr lang="en-US" sz="8000" dirty="0">
              <a:solidFill>
                <a:schemeClr val="bg1"/>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363851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475" y="981166"/>
            <a:ext cx="2199952" cy="317300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154" y="897149"/>
            <a:ext cx="2689746" cy="3338337"/>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578" y="1409277"/>
            <a:ext cx="3164780" cy="2314080"/>
          </a:xfrm>
          <a:prstGeom prst="rect">
            <a:avLst/>
          </a:prstGeom>
        </p:spPr>
      </p:pic>
    </p:spTree>
    <p:extLst>
      <p:ext uri="{BB962C8B-B14F-4D97-AF65-F5344CB8AC3E}">
        <p14:creationId xmlns:p14="http://schemas.microsoft.com/office/powerpoint/2010/main" val="4233325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lee kit i can't help falling in lo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095" y="1122589"/>
            <a:ext cx="4447749" cy="29706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0477" y="2607908"/>
            <a:ext cx="1912826" cy="227717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9195" y="257515"/>
            <a:ext cx="3629903" cy="1997665"/>
          </a:xfrm>
          <a:prstGeom prst="rect">
            <a:avLst/>
          </a:prstGeom>
        </p:spPr>
      </p:pic>
    </p:spTree>
    <p:extLst>
      <p:ext uri="{BB962C8B-B14F-4D97-AF65-F5344CB8AC3E}">
        <p14:creationId xmlns:p14="http://schemas.microsoft.com/office/powerpoint/2010/main" val="122059110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TotalTime>
  <Words>723</Words>
  <Application>Microsoft Office PowerPoint</Application>
  <PresentationFormat>On-screen Show (16:9)</PresentationFormat>
  <Paragraphs>50</Paragraphs>
  <Slides>15</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Helvetica Neue</vt:lpstr>
      <vt:lpstr>Simple Light</vt:lpstr>
      <vt:lpstr>PowerPoint Presentation</vt:lpstr>
      <vt:lpstr>PowerPoint Presentation</vt:lpstr>
      <vt:lpstr>PowerPoint Presentation</vt:lpstr>
      <vt:lpstr>I am you, you are too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for Determining a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Abare</dc:creator>
  <cp:lastModifiedBy>Abare, Sarah</cp:lastModifiedBy>
  <cp:revision>12</cp:revision>
  <dcterms:modified xsi:type="dcterms:W3CDTF">2020-03-27T00:06:25Z</dcterms:modified>
</cp:coreProperties>
</file>