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5" roundtripDataSignature="AMtx7mgSEM5NlH9J9IpV+oVkHBlCnDddhQ=="/>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62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42"/>
    <p:restoredTop sz="94655"/>
  </p:normalViewPr>
  <p:slideViewPr>
    <p:cSldViewPr snapToGrid="0" snapToObjects="1">
      <p:cViewPr varScale="1">
        <p:scale>
          <a:sx n="195" d="100"/>
          <a:sy n="195" d="100"/>
        </p:scale>
        <p:origin x="2264" y="19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customschemas.google.com/relationships/presentationmetadata" Target="metadata"/><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US" sz="1100" dirty="0"/>
              <a:t>Each student will cast a vote for ONE sculpture that they would most like to bring to the school. As you tally the results, ask students to turn to a partner and share which sculpture they chose and why they thought it was the best choice for the school. </a:t>
            </a: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US" sz="1100" dirty="0"/>
              <a:t>Announce the results of the vote and ask: </a:t>
            </a:r>
            <a:endParaRPr sz="1100" dirty="0"/>
          </a:p>
          <a:p>
            <a:pPr marL="0" lvl="0" indent="0" algn="l" rtl="0">
              <a:lnSpc>
                <a:spcPct val="115000"/>
              </a:lnSpc>
              <a:spcBef>
                <a:spcPts val="0"/>
              </a:spcBef>
              <a:spcAft>
                <a:spcPts val="0"/>
              </a:spcAft>
              <a:buNone/>
            </a:pPr>
            <a:r>
              <a:rPr lang="en-US" sz="1100" dirty="0"/>
              <a:t> </a:t>
            </a:r>
            <a:endParaRPr sz="1100" dirty="0"/>
          </a:p>
          <a:p>
            <a:pPr marL="457200" lvl="0" indent="-298450" algn="l" rtl="0">
              <a:lnSpc>
                <a:spcPct val="115000"/>
              </a:lnSpc>
              <a:spcBef>
                <a:spcPts val="0"/>
              </a:spcBef>
              <a:spcAft>
                <a:spcPts val="0"/>
              </a:spcAft>
              <a:buClr>
                <a:schemeClr val="dk1"/>
              </a:buClr>
              <a:buSzPts val="1100"/>
              <a:buFont typeface="Calibri"/>
              <a:buChar char="●"/>
            </a:pPr>
            <a:r>
              <a:rPr lang="en-US" sz="1100" i="1" dirty="0"/>
              <a:t>Are you surprised by the results? </a:t>
            </a:r>
            <a:endParaRPr sz="1100" i="1" dirty="0"/>
          </a:p>
          <a:p>
            <a:pPr marL="457200" lvl="0" indent="-298450" algn="l" rtl="0">
              <a:lnSpc>
                <a:spcPct val="115000"/>
              </a:lnSpc>
              <a:spcBef>
                <a:spcPts val="0"/>
              </a:spcBef>
              <a:spcAft>
                <a:spcPts val="0"/>
              </a:spcAft>
              <a:buClr>
                <a:schemeClr val="dk1"/>
              </a:buClr>
              <a:buSzPts val="1100"/>
              <a:buFont typeface="Calibri"/>
              <a:buChar char="●"/>
            </a:pPr>
            <a:r>
              <a:rPr lang="en-US" sz="1100" i="1" dirty="0"/>
              <a:t>Why do you think the winning sculpture was the most popular choice? </a:t>
            </a:r>
            <a:endParaRPr sz="1100" i="1" dirty="0"/>
          </a:p>
          <a:p>
            <a:pPr marL="457200" lvl="0" indent="0" algn="l" rtl="0">
              <a:lnSpc>
                <a:spcPct val="115000"/>
              </a:lnSpc>
              <a:spcBef>
                <a:spcPts val="0"/>
              </a:spcBef>
              <a:spcAft>
                <a:spcPts val="0"/>
              </a:spcAft>
              <a:buNone/>
            </a:pPr>
            <a:endParaRPr sz="1100" i="1" dirty="0"/>
          </a:p>
          <a:p>
            <a:pPr marL="0" lvl="0" indent="0" algn="l" rtl="0">
              <a:lnSpc>
                <a:spcPct val="115000"/>
              </a:lnSpc>
              <a:spcBef>
                <a:spcPts val="0"/>
              </a:spcBef>
              <a:spcAft>
                <a:spcPts val="0"/>
              </a:spcAft>
              <a:buNone/>
            </a:pPr>
            <a:r>
              <a:rPr lang="en-US" sz="1100" dirty="0"/>
              <a:t>Now that the vote is final, students will work together in small groups to answer the following questions about the winning sculpture: </a:t>
            </a:r>
            <a:endParaRPr sz="1100" dirty="0"/>
          </a:p>
          <a:p>
            <a:pPr marL="0" lvl="0" indent="0" algn="l" rtl="0">
              <a:lnSpc>
                <a:spcPct val="115000"/>
              </a:lnSpc>
              <a:spcBef>
                <a:spcPts val="0"/>
              </a:spcBef>
              <a:spcAft>
                <a:spcPts val="0"/>
              </a:spcAft>
              <a:buNone/>
            </a:pPr>
            <a:endParaRPr sz="1100" dirty="0"/>
          </a:p>
          <a:p>
            <a:pPr marL="457200" lvl="0" indent="-298450" algn="l" rtl="0">
              <a:lnSpc>
                <a:spcPct val="115000"/>
              </a:lnSpc>
              <a:spcBef>
                <a:spcPts val="0"/>
              </a:spcBef>
              <a:spcAft>
                <a:spcPts val="0"/>
              </a:spcAft>
              <a:buClr>
                <a:schemeClr val="dk1"/>
              </a:buClr>
              <a:buSzPts val="1100"/>
              <a:buFont typeface="Calibri"/>
              <a:buChar char="●"/>
            </a:pPr>
            <a:r>
              <a:rPr lang="en-US" sz="1100" dirty="0"/>
              <a:t>Where should this sculpture be placed if it came to the school? Remind students that some of these sculptures are really big - so they need a lot of space! </a:t>
            </a:r>
            <a:endParaRPr sz="1100" dirty="0"/>
          </a:p>
          <a:p>
            <a:pPr marL="457200" lvl="0" indent="-298450" algn="l" rtl="0">
              <a:lnSpc>
                <a:spcPct val="115000"/>
              </a:lnSpc>
              <a:spcBef>
                <a:spcPts val="0"/>
              </a:spcBef>
              <a:spcAft>
                <a:spcPts val="0"/>
              </a:spcAft>
              <a:buClr>
                <a:schemeClr val="dk1"/>
              </a:buClr>
              <a:buSzPts val="1100"/>
              <a:buFont typeface="Calibri"/>
              <a:buChar char="●"/>
            </a:pPr>
            <a:r>
              <a:rPr lang="en-US" sz="1100" dirty="0"/>
              <a:t>Who would be able to see this sculpture? </a:t>
            </a:r>
            <a:endParaRPr sz="1100" dirty="0"/>
          </a:p>
          <a:p>
            <a:pPr marL="457200" lvl="0" indent="-298450" algn="l" rtl="0">
              <a:lnSpc>
                <a:spcPct val="115000"/>
              </a:lnSpc>
              <a:spcBef>
                <a:spcPts val="0"/>
              </a:spcBef>
              <a:spcAft>
                <a:spcPts val="0"/>
              </a:spcAft>
              <a:buClr>
                <a:schemeClr val="dk1"/>
              </a:buClr>
              <a:buSzPts val="1100"/>
              <a:buFont typeface="Calibri"/>
              <a:buChar char="●"/>
            </a:pPr>
            <a:r>
              <a:rPr lang="en-US" sz="1100" dirty="0"/>
              <a:t>Why is this sculpture a good addition to our school? Come up with 2-3 reasons.</a:t>
            </a:r>
            <a:endParaRPr sz="1100" dirty="0"/>
          </a:p>
          <a:p>
            <a:pPr marL="457200" lvl="0" indent="0" algn="l" rtl="0">
              <a:lnSpc>
                <a:spcPct val="115000"/>
              </a:lnSpc>
              <a:spcBef>
                <a:spcPts val="0"/>
              </a:spcBef>
              <a:spcAft>
                <a:spcPts val="0"/>
              </a:spcAft>
              <a:buNone/>
            </a:pPr>
            <a:r>
              <a:rPr lang="en-US" sz="1100" dirty="0"/>
              <a:t>(i.e. “our mascot is a horse, so </a:t>
            </a:r>
            <a:r>
              <a:rPr lang="en-US" sz="1100" i="1" dirty="0"/>
              <a:t>Woodrow </a:t>
            </a:r>
            <a:r>
              <a:rPr lang="en-US" sz="1100" dirty="0"/>
              <a:t>is a good sculpture for us to have!,” or “It is really important for students and teachers to be kind to each other at this school, so we think the sculpture </a:t>
            </a:r>
            <a:r>
              <a:rPr lang="en-US" sz="1100" i="1" dirty="0"/>
              <a:t>LOVE </a:t>
            </a:r>
            <a:r>
              <a:rPr lang="en-US" sz="1100" dirty="0"/>
              <a:t>is a good way to remind everyone of that!).</a:t>
            </a:r>
            <a:endParaRPr sz="1100" dirty="0"/>
          </a:p>
          <a:p>
            <a:pPr marL="0" lvl="0" indent="0" algn="l" rtl="0">
              <a:lnSpc>
                <a:spcPct val="115000"/>
              </a:lnSpc>
              <a:spcBef>
                <a:spcPts val="0"/>
              </a:spcBef>
              <a:spcAft>
                <a:spcPts val="0"/>
              </a:spcAft>
              <a:buClr>
                <a:schemeClr val="dk1"/>
              </a:buClr>
              <a:buSzPts val="1100"/>
              <a:buFont typeface="Arial"/>
              <a:buNone/>
            </a:pPr>
            <a:endParaRPr sz="1100" dirty="0"/>
          </a:p>
        </p:txBody>
      </p:sp>
      <p:sp>
        <p:nvSpPr>
          <p:cNvPr id="175" name="Google Shape;175;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100" u="sng"/>
              <a:t>Size</a:t>
            </a:r>
            <a:r>
              <a:rPr lang="en-US" sz="1100"/>
              <a:t> </a:t>
            </a:r>
            <a:endParaRPr sz="1100" b="1"/>
          </a:p>
          <a:p>
            <a:pPr marL="457200" lvl="0" indent="-298450" algn="l" rtl="0">
              <a:lnSpc>
                <a:spcPct val="115000"/>
              </a:lnSpc>
              <a:spcBef>
                <a:spcPts val="0"/>
              </a:spcBef>
              <a:spcAft>
                <a:spcPts val="0"/>
              </a:spcAft>
              <a:buClr>
                <a:schemeClr val="dk1"/>
              </a:buClr>
              <a:buSzPts val="1100"/>
              <a:buFont typeface="Calibri"/>
              <a:buChar char="●"/>
            </a:pPr>
            <a:r>
              <a:rPr lang="en-US" sz="1100"/>
              <a:t>The Garden is 19 acres, which is about the same size as 14 football fields! </a:t>
            </a:r>
            <a:r>
              <a:rPr lang="en-US" sz="1100" b="1"/>
              <a:t>(Slide 2)</a:t>
            </a:r>
            <a:endParaRPr sz="1100"/>
          </a:p>
          <a:p>
            <a:pPr marL="457200" lvl="0" indent="-298450" algn="l" rtl="0">
              <a:lnSpc>
                <a:spcPct val="115000"/>
              </a:lnSpc>
              <a:spcBef>
                <a:spcPts val="0"/>
              </a:spcBef>
              <a:spcAft>
                <a:spcPts val="0"/>
              </a:spcAft>
              <a:buClr>
                <a:schemeClr val="dk1"/>
              </a:buClr>
              <a:buSzPts val="1100"/>
              <a:buFont typeface="Calibri"/>
              <a:buChar char="●"/>
            </a:pPr>
            <a:r>
              <a:rPr lang="en-US" sz="1100"/>
              <a:t>There are over 50 sculptures in the Minneapolis Sculpture Garden. </a:t>
            </a:r>
            <a:endParaRPr sz="1100"/>
          </a:p>
          <a:p>
            <a:pPr marL="0" lvl="0" indent="0" algn="l" rtl="0">
              <a:lnSpc>
                <a:spcPct val="115000"/>
              </a:lnSpc>
              <a:spcBef>
                <a:spcPts val="0"/>
              </a:spcBef>
              <a:spcAft>
                <a:spcPts val="0"/>
              </a:spcAft>
              <a:buClr>
                <a:schemeClr val="dk1"/>
              </a:buClr>
              <a:buSzPts val="1100"/>
              <a:buFont typeface="Arial"/>
              <a:buNone/>
            </a:pPr>
            <a:endParaRPr sz="1100"/>
          </a:p>
          <a:p>
            <a:pPr marL="0" lvl="0" indent="0" algn="l" rtl="0">
              <a:lnSpc>
                <a:spcPct val="115000"/>
              </a:lnSpc>
              <a:spcBef>
                <a:spcPts val="0"/>
              </a:spcBef>
              <a:spcAft>
                <a:spcPts val="0"/>
              </a:spcAft>
              <a:buClr>
                <a:schemeClr val="dk1"/>
              </a:buClr>
              <a:buSzPts val="1100"/>
              <a:buFont typeface="Arial"/>
              <a:buNone/>
            </a:pPr>
            <a:r>
              <a:rPr lang="en-US" sz="1100" u="sng"/>
              <a:t>Layout</a:t>
            </a:r>
            <a:endParaRPr sz="1100" u="sng"/>
          </a:p>
          <a:p>
            <a:pPr marL="457200" lvl="0" indent="-298450" algn="l" rtl="0">
              <a:lnSpc>
                <a:spcPct val="115000"/>
              </a:lnSpc>
              <a:spcBef>
                <a:spcPts val="0"/>
              </a:spcBef>
              <a:spcAft>
                <a:spcPts val="0"/>
              </a:spcAft>
              <a:buClr>
                <a:schemeClr val="dk1"/>
              </a:buClr>
              <a:buSzPts val="1100"/>
              <a:buFont typeface="Calibri"/>
              <a:buChar char="●"/>
            </a:pPr>
            <a:r>
              <a:rPr lang="en-US" sz="1100" i="1"/>
              <a:t>Where are the entrances/exits to the Garden?</a:t>
            </a:r>
            <a:endParaRPr sz="1100" i="1"/>
          </a:p>
          <a:p>
            <a:pPr marL="457200" lvl="0" indent="-298450" algn="l" rtl="0">
              <a:lnSpc>
                <a:spcPct val="115000"/>
              </a:lnSpc>
              <a:spcBef>
                <a:spcPts val="0"/>
              </a:spcBef>
              <a:spcAft>
                <a:spcPts val="0"/>
              </a:spcAft>
              <a:buClr>
                <a:schemeClr val="dk1"/>
              </a:buClr>
              <a:buSzPts val="1100"/>
              <a:buFont typeface="Calibri"/>
              <a:buChar char="●"/>
            </a:pPr>
            <a:r>
              <a:rPr lang="en-US" sz="1100" i="1"/>
              <a:t>Where are the walking paths?</a:t>
            </a:r>
            <a:endParaRPr sz="1100" i="1"/>
          </a:p>
          <a:p>
            <a:pPr marL="457200" lvl="0" indent="-298450" algn="l" rtl="0">
              <a:lnSpc>
                <a:spcPct val="115000"/>
              </a:lnSpc>
              <a:spcBef>
                <a:spcPts val="0"/>
              </a:spcBef>
              <a:spcAft>
                <a:spcPts val="0"/>
              </a:spcAft>
              <a:buClr>
                <a:schemeClr val="dk1"/>
              </a:buClr>
              <a:buSzPts val="1100"/>
              <a:buFont typeface="Calibri"/>
              <a:buChar char="●"/>
            </a:pPr>
            <a:r>
              <a:rPr lang="en-US" sz="1100" i="1"/>
              <a:t>What else do you notice? </a:t>
            </a:r>
            <a:endParaRPr sz="1100" i="1"/>
          </a:p>
          <a:p>
            <a:pPr marL="0" lvl="0" indent="0" algn="l" rtl="0">
              <a:spcBef>
                <a:spcPts val="0"/>
              </a:spcBef>
              <a:spcAft>
                <a:spcPts val="0"/>
              </a:spcAft>
              <a:buNone/>
            </a:pPr>
            <a:endParaRPr/>
          </a:p>
        </p:txBody>
      </p:sp>
      <p:sp>
        <p:nvSpPr>
          <p:cNvPr id="92" name="Google Shape;92;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5e060e4c12_0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5e060e4c12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100"/>
              <a:t>As a class, or in small groups of 3-4, students should have a discussion about why people visit parks and come up with a list of 4-5 reasons. </a:t>
            </a:r>
            <a:endParaRPr sz="1100"/>
          </a:p>
          <a:p>
            <a:pPr marL="457200" lvl="0" indent="-298450" algn="l" rtl="0">
              <a:lnSpc>
                <a:spcPct val="115000"/>
              </a:lnSpc>
              <a:spcBef>
                <a:spcPts val="0"/>
              </a:spcBef>
              <a:spcAft>
                <a:spcPts val="0"/>
              </a:spcAft>
              <a:buClr>
                <a:schemeClr val="dk1"/>
              </a:buClr>
              <a:buSzPts val="1100"/>
              <a:buFont typeface="Calibri"/>
              <a:buChar char="●"/>
            </a:pPr>
            <a:r>
              <a:rPr lang="en-US" sz="1100"/>
              <a:t>Groups should share answers with the rest of the class.</a:t>
            </a:r>
            <a:endParaRPr sz="1100"/>
          </a:p>
          <a:p>
            <a:pPr marL="457200" lvl="0" indent="-298450" algn="l" rtl="0">
              <a:lnSpc>
                <a:spcPct val="115000"/>
              </a:lnSpc>
              <a:spcBef>
                <a:spcPts val="0"/>
              </a:spcBef>
              <a:spcAft>
                <a:spcPts val="0"/>
              </a:spcAft>
              <a:buClr>
                <a:schemeClr val="dk1"/>
              </a:buClr>
              <a:buSzPts val="1100"/>
              <a:buFont typeface="Calibri"/>
              <a:buChar char="●"/>
            </a:pPr>
            <a:r>
              <a:rPr lang="en-US" sz="1100"/>
              <a:t>Then, discuss as a class why an art museum like the Walker might want to have an outdoor place to show artwork. </a:t>
            </a:r>
            <a:endParaRPr/>
          </a:p>
        </p:txBody>
      </p:sp>
      <p:sp>
        <p:nvSpPr>
          <p:cNvPr id="117" name="Google Shape;117;g5e060e4c12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b="1"/>
              <a:t>Left</a:t>
            </a:r>
            <a:r>
              <a:rPr lang="en-US"/>
              <a:t>: Mt Rushmore, South Dakota</a:t>
            </a:r>
            <a:endParaRPr/>
          </a:p>
          <a:p>
            <a:pPr marL="0" lvl="0" indent="0" algn="l" rtl="0">
              <a:spcBef>
                <a:spcPts val="0"/>
              </a:spcBef>
              <a:spcAft>
                <a:spcPts val="0"/>
              </a:spcAft>
              <a:buNone/>
            </a:pPr>
            <a:endParaRPr/>
          </a:p>
          <a:p>
            <a:pPr marL="0" lvl="0" indent="0" algn="l" rtl="0">
              <a:spcBef>
                <a:spcPts val="0"/>
              </a:spcBef>
              <a:spcAft>
                <a:spcPts val="0"/>
              </a:spcAft>
              <a:buNone/>
            </a:pPr>
            <a:r>
              <a:rPr lang="en-US" b="1"/>
              <a:t>Top right</a:t>
            </a:r>
            <a:r>
              <a:rPr lang="en-US"/>
              <a:t>: Bob Dylan Mural, Minneapolis, by Eduardo Kobra. Photograph by Bill Hickley, Courtesy of Hennepin Theater Trust</a:t>
            </a:r>
            <a:endParaRPr/>
          </a:p>
          <a:p>
            <a:pPr marL="0" lvl="0" indent="0" algn="l" rtl="0">
              <a:spcBef>
                <a:spcPts val="0"/>
              </a:spcBef>
              <a:spcAft>
                <a:spcPts val="0"/>
              </a:spcAft>
              <a:buNone/>
            </a:pPr>
            <a:endParaRPr/>
          </a:p>
          <a:p>
            <a:pPr marL="0" lvl="0" indent="0" algn="l" rtl="0">
              <a:spcBef>
                <a:spcPts val="0"/>
              </a:spcBef>
              <a:spcAft>
                <a:spcPts val="0"/>
              </a:spcAft>
              <a:buNone/>
            </a:pPr>
            <a:r>
              <a:rPr lang="en-US" b="1"/>
              <a:t>Bottom right</a:t>
            </a:r>
            <a:r>
              <a:rPr lang="en-US"/>
              <a:t>: </a:t>
            </a:r>
            <a:r>
              <a:rPr lang="en-US" i="1"/>
              <a:t>Flamingo</a:t>
            </a:r>
            <a:r>
              <a:rPr lang="en-US"/>
              <a:t>, sculpture by Alexander Calder, Chicago, IL. </a:t>
            </a:r>
            <a:endParaRPr/>
          </a:p>
          <a:p>
            <a:pPr marL="0" lvl="0" indent="0" algn="l" rtl="0">
              <a:spcBef>
                <a:spcPts val="0"/>
              </a:spcBef>
              <a:spcAft>
                <a:spcPts val="0"/>
              </a:spcAft>
              <a:buNone/>
            </a:pPr>
            <a:endParaRPr sz="1100"/>
          </a:p>
          <a:p>
            <a:pPr marL="0" lvl="0" indent="0" algn="l" rtl="0">
              <a:spcBef>
                <a:spcPts val="0"/>
              </a:spcBef>
              <a:spcAft>
                <a:spcPts val="0"/>
              </a:spcAft>
              <a:buNone/>
            </a:pPr>
            <a:r>
              <a:rPr lang="en-US" sz="1100"/>
              <a:t>Ask students: </a:t>
            </a:r>
            <a:r>
              <a:rPr lang="en-US" sz="1100" i="1"/>
              <a:t>What purpose do these public artworks (i.e. Are they made for appearance? To remember an event or person? To send a message?)?</a:t>
            </a:r>
            <a:endParaRPr/>
          </a:p>
        </p:txBody>
      </p:sp>
      <p:sp>
        <p:nvSpPr>
          <p:cNvPr id="124" name="Google Shape;124;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5e060e4c12_0_2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US" sz="1100" dirty="0"/>
              <a:t>Because the art in the Minneapolis Sculpture is seen by so many different people every year, it is important that the Walker is very careful about the artwork that they choose to put in the Garden! </a:t>
            </a:r>
            <a:endParaRPr sz="1100" dirty="0"/>
          </a:p>
          <a:p>
            <a:pPr marL="0" lvl="0" indent="0" algn="l" rtl="0">
              <a:spcBef>
                <a:spcPts val="0"/>
              </a:spcBef>
              <a:spcAft>
                <a:spcPts val="0"/>
              </a:spcAft>
              <a:buNone/>
            </a:pPr>
            <a:endParaRPr b="1" dirty="0"/>
          </a:p>
          <a:p>
            <a:pPr marL="0" lvl="0" indent="0" algn="l" rtl="0">
              <a:lnSpc>
                <a:spcPct val="115000"/>
              </a:lnSpc>
              <a:spcBef>
                <a:spcPts val="0"/>
              </a:spcBef>
              <a:spcAft>
                <a:spcPts val="0"/>
              </a:spcAft>
              <a:buClr>
                <a:schemeClr val="dk1"/>
              </a:buClr>
              <a:buSzPts val="1100"/>
              <a:buFont typeface="Arial"/>
              <a:buNone/>
            </a:pPr>
            <a:r>
              <a:rPr lang="en-US" sz="1100" u="sng" dirty="0"/>
              <a:t>Instructions</a:t>
            </a:r>
            <a:r>
              <a:rPr lang="en-US" sz="1100" b="1" u="sng" dirty="0"/>
              <a:t>: </a:t>
            </a:r>
            <a:endParaRPr sz="1100" b="1" u="sng" dirty="0"/>
          </a:p>
          <a:p>
            <a:pPr marL="0" lvl="0" indent="0" algn="l" rtl="0">
              <a:lnSpc>
                <a:spcPct val="115000"/>
              </a:lnSpc>
              <a:spcBef>
                <a:spcPts val="0"/>
              </a:spcBef>
              <a:spcAft>
                <a:spcPts val="0"/>
              </a:spcAft>
              <a:buClr>
                <a:schemeClr val="dk1"/>
              </a:buClr>
              <a:buSzPts val="1100"/>
              <a:buFont typeface="Arial"/>
              <a:buNone/>
            </a:pPr>
            <a:r>
              <a:rPr lang="en-US" sz="1100" dirty="0"/>
              <a:t>Pretend that your school is going to borrow a sculpture from the Minneapolis Sculpture Garden (sometimes the Walker does lend its sculptures to other places - for instance, some of its sculptures are in Gold Medal Park in downtown Minneapolis). </a:t>
            </a:r>
            <a:endParaRPr sz="1100" dirty="0"/>
          </a:p>
          <a:p>
            <a:pPr marL="0" lvl="0" indent="0" algn="l" rtl="0">
              <a:lnSpc>
                <a:spcPct val="115000"/>
              </a:lnSpc>
              <a:spcBef>
                <a:spcPts val="0"/>
              </a:spcBef>
              <a:spcAft>
                <a:spcPts val="0"/>
              </a:spcAft>
              <a:buClr>
                <a:schemeClr val="dk1"/>
              </a:buClr>
              <a:buSzPts val="1100"/>
              <a:buFont typeface="Arial"/>
              <a:buNone/>
            </a:pPr>
            <a:endParaRPr sz="1100" dirty="0"/>
          </a:p>
          <a:p>
            <a:pPr marL="0" lvl="0" indent="0" algn="l" rtl="0">
              <a:lnSpc>
                <a:spcPct val="115000"/>
              </a:lnSpc>
              <a:spcBef>
                <a:spcPts val="0"/>
              </a:spcBef>
              <a:spcAft>
                <a:spcPts val="0"/>
              </a:spcAft>
              <a:buNone/>
            </a:pPr>
            <a:r>
              <a:rPr lang="en-US" sz="1100" dirty="0"/>
              <a:t>Students will look at the four following sculptures and will then vote on which sculpture they would most like to bring to their school. </a:t>
            </a:r>
            <a:endParaRPr sz="1100" dirty="0"/>
          </a:p>
          <a:p>
            <a:pPr marL="0" lvl="0" indent="0" algn="l" rtl="0">
              <a:lnSpc>
                <a:spcPct val="115000"/>
              </a:lnSpc>
              <a:spcBef>
                <a:spcPts val="0"/>
              </a:spcBef>
              <a:spcAft>
                <a:spcPts val="0"/>
              </a:spcAft>
              <a:buClr>
                <a:schemeClr val="dk1"/>
              </a:buClr>
              <a:buSzPts val="1100"/>
              <a:buFont typeface="Arial"/>
              <a:buNone/>
            </a:pPr>
            <a:endParaRPr sz="1100" dirty="0"/>
          </a:p>
          <a:p>
            <a:pPr marL="0" lvl="0" indent="0" algn="l" rtl="0">
              <a:spcBef>
                <a:spcPts val="0"/>
              </a:spcBef>
              <a:spcAft>
                <a:spcPts val="0"/>
              </a:spcAft>
              <a:buNone/>
            </a:pPr>
            <a:endParaRPr b="1" dirty="0"/>
          </a:p>
        </p:txBody>
      </p:sp>
      <p:sp>
        <p:nvSpPr>
          <p:cNvPr id="138" name="Google Shape;138;g5e060e4c12_0_2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 name="Google Shape;145;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3" name="Google Shape;153;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1" name="Google Shape;161;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9" name="Google Shape;169;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15"/>
          <p:cNvSpPr txBox="1">
            <a:spLocks noGrp="1"/>
          </p:cNvSpPr>
          <p:nvPr>
            <p:ph type="ctrTitle"/>
          </p:nvPr>
        </p:nvSpPr>
        <p:spPr>
          <a:xfrm>
            <a:off x="685800" y="1122363"/>
            <a:ext cx="77724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5"/>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1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24"/>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24"/>
          <p:cNvSpPr txBox="1">
            <a:spLocks noGrp="1"/>
          </p:cNvSpPr>
          <p:nvPr>
            <p:ph type="body" idx="1"/>
          </p:nvPr>
        </p:nvSpPr>
        <p:spPr>
          <a:xfrm rot="5400000">
            <a:off x="2396331" y="57944"/>
            <a:ext cx="4351338"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2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2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2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25"/>
          <p:cNvSpPr txBox="1">
            <a:spLocks noGrp="1"/>
          </p:cNvSpPr>
          <p:nvPr>
            <p:ph type="title"/>
          </p:nvPr>
        </p:nvSpPr>
        <p:spPr>
          <a:xfrm rot="5400000">
            <a:off x="4623593" y="2285206"/>
            <a:ext cx="5811838" cy="19716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25"/>
          <p:cNvSpPr txBox="1">
            <a:spLocks noGrp="1"/>
          </p:cNvSpPr>
          <p:nvPr>
            <p:ph type="body" idx="1"/>
          </p:nvPr>
        </p:nvSpPr>
        <p:spPr>
          <a:xfrm rot="5400000">
            <a:off x="623093" y="370681"/>
            <a:ext cx="5811838" cy="58007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2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2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
        <p:cNvGrpSpPr/>
        <p:nvPr/>
      </p:nvGrpSpPr>
      <p:grpSpPr>
        <a:xfrm>
          <a:off x="0" y="0"/>
          <a:ext cx="0" cy="0"/>
          <a:chOff x="0" y="0"/>
          <a:chExt cx="0" cy="0"/>
        </a:xfrm>
      </p:grpSpPr>
      <p:sp>
        <p:nvSpPr>
          <p:cNvPr id="22" name="Google Shape;22;p16"/>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16"/>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16"/>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1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1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1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1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1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18"/>
          <p:cNvSpPr txBox="1">
            <a:spLocks noGrp="1"/>
          </p:cNvSpPr>
          <p:nvPr>
            <p:ph type="title"/>
          </p:nvPr>
        </p:nvSpPr>
        <p:spPr>
          <a:xfrm>
            <a:off x="623888" y="1709739"/>
            <a:ext cx="78867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18"/>
          <p:cNvSpPr txBox="1">
            <a:spLocks noGrp="1"/>
          </p:cNvSpPr>
          <p:nvPr>
            <p:ph type="body" idx="1"/>
          </p:nvPr>
        </p:nvSpPr>
        <p:spPr>
          <a:xfrm>
            <a:off x="623888" y="4589464"/>
            <a:ext cx="78867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1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1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19"/>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19"/>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9"/>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1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1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20"/>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20"/>
          <p:cNvSpPr txBox="1">
            <a:spLocks noGrp="1"/>
          </p:cNvSpPr>
          <p:nvPr>
            <p:ph type="body" idx="1"/>
          </p:nvPr>
        </p:nvSpPr>
        <p:spPr>
          <a:xfrm>
            <a:off x="629842" y="1681163"/>
            <a:ext cx="3868340"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20"/>
          <p:cNvSpPr txBox="1">
            <a:spLocks noGrp="1"/>
          </p:cNvSpPr>
          <p:nvPr>
            <p:ph type="body" idx="2"/>
          </p:nvPr>
        </p:nvSpPr>
        <p:spPr>
          <a:xfrm>
            <a:off x="629842" y="2505075"/>
            <a:ext cx="3868340"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20"/>
          <p:cNvSpPr txBox="1">
            <a:spLocks noGrp="1"/>
          </p:cNvSpPr>
          <p:nvPr>
            <p:ph type="body" idx="3"/>
          </p:nvPr>
        </p:nvSpPr>
        <p:spPr>
          <a:xfrm>
            <a:off x="4629150" y="1681163"/>
            <a:ext cx="3887391"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20"/>
          <p:cNvSpPr txBox="1">
            <a:spLocks noGrp="1"/>
          </p:cNvSpPr>
          <p:nvPr>
            <p:ph type="body" idx="4"/>
          </p:nvPr>
        </p:nvSpPr>
        <p:spPr>
          <a:xfrm>
            <a:off x="4629150" y="2505075"/>
            <a:ext cx="3887391"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2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2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2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22"/>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22"/>
          <p:cNvSpPr txBox="1">
            <a:spLocks noGrp="1"/>
          </p:cNvSpPr>
          <p:nvPr>
            <p:ph type="body" idx="1"/>
          </p:nvPr>
        </p:nvSpPr>
        <p:spPr>
          <a:xfrm>
            <a:off x="3887391" y="987426"/>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22"/>
          <p:cNvSpPr txBox="1">
            <a:spLocks noGrp="1"/>
          </p:cNvSpPr>
          <p:nvPr>
            <p:ph type="body" idx="2"/>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22"/>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22"/>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2"/>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23"/>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23"/>
          <p:cNvSpPr>
            <a:spLocks noGrp="1"/>
          </p:cNvSpPr>
          <p:nvPr>
            <p:ph type="pic" idx="2"/>
          </p:nvPr>
        </p:nvSpPr>
        <p:spPr>
          <a:xfrm>
            <a:off x="3887391" y="987426"/>
            <a:ext cx="462915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23"/>
          <p:cNvSpPr txBox="1">
            <a:spLocks noGrp="1"/>
          </p:cNvSpPr>
          <p:nvPr>
            <p:ph type="body" idx="1"/>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2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2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4"/>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4"/>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flickr.com/photos/jpellgen/26756520326/" TargetMode="External"/><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87"/>
        <p:cNvGrpSpPr/>
        <p:nvPr/>
      </p:nvGrpSpPr>
      <p:grpSpPr>
        <a:xfrm>
          <a:off x="0" y="0"/>
          <a:ext cx="0" cy="0"/>
          <a:chOff x="0" y="0"/>
          <a:chExt cx="0" cy="0"/>
        </a:xfrm>
      </p:grpSpPr>
      <p:sp>
        <p:nvSpPr>
          <p:cNvPr id="89" name="Google Shape;89;p6"/>
          <p:cNvSpPr txBox="1">
            <a:spLocks noGrp="1"/>
          </p:cNvSpPr>
          <p:nvPr>
            <p:ph type="sldNum" idx="12"/>
          </p:nvPr>
        </p:nvSpPr>
        <p:spPr>
          <a:xfrm>
            <a:off x="6457950" y="6356351"/>
            <a:ext cx="20574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a:t>
            </a:fld>
            <a:endParaRPr/>
          </a:p>
        </p:txBody>
      </p:sp>
      <p:pic>
        <p:nvPicPr>
          <p:cNvPr id="3" name="Picture 2">
            <a:extLst>
              <a:ext uri="{FF2B5EF4-FFF2-40B4-BE49-F238E27FC236}">
                <a16:creationId xmlns:a16="http://schemas.microsoft.com/office/drawing/2014/main" id="{21945745-8C3D-0C49-9E8F-50C0B3A1C023}"/>
              </a:ext>
            </a:extLst>
          </p:cNvPr>
          <p:cNvPicPr>
            <a:picLocks noChangeAspect="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76"/>
        <p:cNvGrpSpPr/>
        <p:nvPr/>
      </p:nvGrpSpPr>
      <p:grpSpPr>
        <a:xfrm>
          <a:off x="0" y="0"/>
          <a:ext cx="0" cy="0"/>
          <a:chOff x="0" y="0"/>
          <a:chExt cx="0" cy="0"/>
        </a:xfrm>
      </p:grpSpPr>
      <p:pic>
        <p:nvPicPr>
          <p:cNvPr id="177" name="Google Shape;177;p13" descr="https://walker-col.imgix.net/wac_15087.tif?fm=jpg&amp;w=1440&amp;h=1050&amp;fit=max&amp;dpr=1.5"/>
          <p:cNvPicPr preferRelativeResize="0">
            <a:picLocks noGrp="1"/>
          </p:cNvPicPr>
          <p:nvPr>
            <p:ph type="body" idx="1"/>
          </p:nvPr>
        </p:nvPicPr>
        <p:blipFill rotWithShape="1">
          <a:blip r:embed="rId3">
            <a:alphaModFix/>
          </a:blip>
          <a:srcRect/>
          <a:stretch/>
        </p:blipFill>
        <p:spPr>
          <a:xfrm>
            <a:off x="505099" y="178676"/>
            <a:ext cx="3590947" cy="2690648"/>
          </a:xfrm>
          <a:prstGeom prst="rect">
            <a:avLst/>
          </a:prstGeom>
          <a:noFill/>
          <a:ln>
            <a:noFill/>
          </a:ln>
        </p:spPr>
      </p:pic>
      <p:pic>
        <p:nvPicPr>
          <p:cNvPr id="178" name="Google Shape;178;p13" descr="http://bb1.piction.com/piction/ump.di?e=0FC49ACFA2458F73165DB41425A2291E70E2154F5890FA58837A343999530E11&amp;s=21&amp;se=1139023370&amp;v=1&amp;f=%5Cd7036%5Cu78970365%5CHodges_2012.17.1-.5_002_o3.jpg"/>
          <p:cNvPicPr preferRelativeResize="0"/>
          <p:nvPr/>
        </p:nvPicPr>
        <p:blipFill rotWithShape="1">
          <a:blip r:embed="rId4">
            <a:alphaModFix/>
          </a:blip>
          <a:srcRect/>
          <a:stretch/>
        </p:blipFill>
        <p:spPr>
          <a:xfrm>
            <a:off x="505099" y="3699137"/>
            <a:ext cx="3590947" cy="2690218"/>
          </a:xfrm>
          <a:prstGeom prst="rect">
            <a:avLst/>
          </a:prstGeom>
          <a:noFill/>
          <a:ln>
            <a:noFill/>
          </a:ln>
        </p:spPr>
      </p:pic>
      <p:pic>
        <p:nvPicPr>
          <p:cNvPr id="179" name="Google Shape;179;p13" descr="https://walker-web.imgix.net/cms/bg2017msg_Indiana_003_W.jpg?auto=format,compress&amp;w=1920&amp;h=1200&amp;fit=max&amp;dpr=1.5"/>
          <p:cNvPicPr preferRelativeResize="0"/>
          <p:nvPr/>
        </p:nvPicPr>
        <p:blipFill rotWithShape="1">
          <a:blip r:embed="rId5">
            <a:alphaModFix/>
          </a:blip>
          <a:srcRect r="11316"/>
          <a:stretch/>
        </p:blipFill>
        <p:spPr>
          <a:xfrm>
            <a:off x="4967045" y="109087"/>
            <a:ext cx="3671856" cy="2760237"/>
          </a:xfrm>
          <a:prstGeom prst="rect">
            <a:avLst/>
          </a:prstGeom>
          <a:noFill/>
          <a:ln>
            <a:noFill/>
          </a:ln>
        </p:spPr>
      </p:pic>
      <p:pic>
        <p:nvPicPr>
          <p:cNvPr id="180" name="Google Shape;180;p13" descr="https://walker-col.imgix.net/wac_15206.tif?fm=jpg&amp;w=1440&amp;h=1050&amp;fit=max&amp;dpr=1.5"/>
          <p:cNvPicPr preferRelativeResize="0"/>
          <p:nvPr/>
        </p:nvPicPr>
        <p:blipFill rotWithShape="1">
          <a:blip r:embed="rId6">
            <a:alphaModFix/>
          </a:blip>
          <a:srcRect l="6490" t="17681" r="7413" b="12111"/>
          <a:stretch/>
        </p:blipFill>
        <p:spPr>
          <a:xfrm>
            <a:off x="5497077" y="3565985"/>
            <a:ext cx="2593973" cy="2823370"/>
          </a:xfrm>
          <a:prstGeom prst="rect">
            <a:avLst/>
          </a:prstGeom>
          <a:noFill/>
          <a:ln>
            <a:noFill/>
          </a:ln>
        </p:spPr>
      </p:pic>
      <p:sp>
        <p:nvSpPr>
          <p:cNvPr id="181" name="Google Shape;181;p13"/>
          <p:cNvSpPr txBox="1"/>
          <p:nvPr/>
        </p:nvSpPr>
        <p:spPr>
          <a:xfrm>
            <a:off x="2144110" y="2940697"/>
            <a:ext cx="31290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accent1"/>
                </a:solidFill>
                <a:latin typeface="Helvetica Neue"/>
                <a:ea typeface="Helvetica Neue"/>
                <a:cs typeface="Helvetica Neue"/>
                <a:sym typeface="Helvetica Neue"/>
              </a:rPr>
              <a:t>1</a:t>
            </a:r>
            <a:endParaRPr sz="1800" b="1">
              <a:solidFill>
                <a:schemeClr val="accent1"/>
              </a:solidFill>
              <a:latin typeface="Helvetica Neue"/>
              <a:ea typeface="Helvetica Neue"/>
              <a:cs typeface="Helvetica Neue"/>
              <a:sym typeface="Helvetica Neue"/>
            </a:endParaRPr>
          </a:p>
        </p:txBody>
      </p:sp>
      <p:sp>
        <p:nvSpPr>
          <p:cNvPr id="182" name="Google Shape;182;p13"/>
          <p:cNvSpPr txBox="1"/>
          <p:nvPr/>
        </p:nvSpPr>
        <p:spPr>
          <a:xfrm>
            <a:off x="6646520" y="2937961"/>
            <a:ext cx="31290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accent1"/>
                </a:solidFill>
                <a:latin typeface="Helvetica Neue"/>
                <a:ea typeface="Helvetica Neue"/>
                <a:cs typeface="Helvetica Neue"/>
                <a:sym typeface="Helvetica Neue"/>
              </a:rPr>
              <a:t>2</a:t>
            </a:r>
            <a:endParaRPr sz="1800" b="1">
              <a:solidFill>
                <a:schemeClr val="accent1"/>
              </a:solidFill>
              <a:latin typeface="Helvetica Neue"/>
              <a:ea typeface="Helvetica Neue"/>
              <a:cs typeface="Helvetica Neue"/>
              <a:sym typeface="Helvetica Neue"/>
            </a:endParaRPr>
          </a:p>
        </p:txBody>
      </p:sp>
      <p:sp>
        <p:nvSpPr>
          <p:cNvPr id="183" name="Google Shape;183;p13"/>
          <p:cNvSpPr txBox="1"/>
          <p:nvPr/>
        </p:nvSpPr>
        <p:spPr>
          <a:xfrm>
            <a:off x="2144110" y="6485418"/>
            <a:ext cx="31290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accent1"/>
                </a:solidFill>
                <a:latin typeface="Helvetica Neue"/>
                <a:ea typeface="Helvetica Neue"/>
                <a:cs typeface="Helvetica Neue"/>
                <a:sym typeface="Helvetica Neue"/>
              </a:rPr>
              <a:t>3</a:t>
            </a:r>
            <a:endParaRPr sz="1800" b="1">
              <a:solidFill>
                <a:schemeClr val="accent1"/>
              </a:solidFill>
              <a:latin typeface="Helvetica Neue"/>
              <a:ea typeface="Helvetica Neue"/>
              <a:cs typeface="Helvetica Neue"/>
              <a:sym typeface="Helvetica Neue"/>
            </a:endParaRPr>
          </a:p>
        </p:txBody>
      </p:sp>
      <p:sp>
        <p:nvSpPr>
          <p:cNvPr id="184" name="Google Shape;184;p13"/>
          <p:cNvSpPr txBox="1"/>
          <p:nvPr/>
        </p:nvSpPr>
        <p:spPr>
          <a:xfrm>
            <a:off x="6646520" y="6488668"/>
            <a:ext cx="31290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accent1"/>
                </a:solidFill>
                <a:latin typeface="Helvetica Neue"/>
                <a:ea typeface="Helvetica Neue"/>
                <a:cs typeface="Helvetica Neue"/>
                <a:sym typeface="Helvetica Neue"/>
              </a:rPr>
              <a:t>4</a:t>
            </a:r>
            <a:endParaRPr sz="1800" b="1">
              <a:solidFill>
                <a:schemeClr val="accent1"/>
              </a:solidFill>
              <a:latin typeface="Helvetica Neue"/>
              <a:ea typeface="Helvetica Neue"/>
              <a:cs typeface="Helvetica Neue"/>
              <a:sym typeface="Helvetica Neue"/>
            </a:endParaRPr>
          </a:p>
        </p:txBody>
      </p:sp>
      <p:sp>
        <p:nvSpPr>
          <p:cNvPr id="185" name="Google Shape;185;p13"/>
          <p:cNvSpPr txBox="1">
            <a:spLocks noGrp="1"/>
          </p:cNvSpPr>
          <p:nvPr>
            <p:ph type="sldNum" idx="12"/>
          </p:nvPr>
        </p:nvSpPr>
        <p:spPr>
          <a:xfrm>
            <a:off x="6457950" y="6356351"/>
            <a:ext cx="20574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10</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pic>
        <p:nvPicPr>
          <p:cNvPr id="94" name="Google Shape;94;p7"/>
          <p:cNvPicPr preferRelativeResize="0"/>
          <p:nvPr/>
        </p:nvPicPr>
        <p:blipFill rotWithShape="1">
          <a:blip r:embed="rId3">
            <a:alphaModFix/>
          </a:blip>
          <a:srcRect/>
          <a:stretch/>
        </p:blipFill>
        <p:spPr>
          <a:xfrm>
            <a:off x="2580700" y="200025"/>
            <a:ext cx="3600450" cy="6457950"/>
          </a:xfrm>
          <a:prstGeom prst="rect">
            <a:avLst/>
          </a:prstGeom>
          <a:noFill/>
          <a:ln>
            <a:noFill/>
          </a:ln>
        </p:spPr>
      </p:pic>
      <p:sp>
        <p:nvSpPr>
          <p:cNvPr id="95" name="Google Shape;95;p7"/>
          <p:cNvSpPr txBox="1"/>
          <p:nvPr/>
        </p:nvSpPr>
        <p:spPr>
          <a:xfrm>
            <a:off x="1126650" y="4906075"/>
            <a:ext cx="1976100" cy="77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latin typeface="Calibri"/>
                <a:ea typeface="Calibri"/>
                <a:cs typeface="Calibri"/>
                <a:sym typeface="Calibri"/>
              </a:rPr>
              <a:t>Wurtele Upper Garden</a:t>
            </a:r>
            <a:endParaRPr b="1">
              <a:latin typeface="Calibri"/>
              <a:ea typeface="Calibri"/>
              <a:cs typeface="Calibri"/>
              <a:sym typeface="Calibri"/>
            </a:endParaRPr>
          </a:p>
        </p:txBody>
      </p:sp>
      <p:sp>
        <p:nvSpPr>
          <p:cNvPr id="96" name="Google Shape;96;p7"/>
          <p:cNvSpPr/>
          <p:nvPr/>
        </p:nvSpPr>
        <p:spPr>
          <a:xfrm>
            <a:off x="2980025" y="5065425"/>
            <a:ext cx="583800" cy="921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7"/>
          <p:cNvSpPr txBox="1"/>
          <p:nvPr/>
        </p:nvSpPr>
        <p:spPr>
          <a:xfrm>
            <a:off x="604600" y="2785275"/>
            <a:ext cx="1976100" cy="77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latin typeface="Calibri"/>
                <a:ea typeface="Calibri"/>
                <a:cs typeface="Calibri"/>
                <a:sym typeface="Calibri"/>
              </a:rPr>
              <a:t>Minneapolis Sculpture Garden</a:t>
            </a:r>
            <a:endParaRPr b="1">
              <a:latin typeface="Calibri"/>
              <a:ea typeface="Calibri"/>
              <a:cs typeface="Calibri"/>
              <a:sym typeface="Calibri"/>
            </a:endParaRPr>
          </a:p>
        </p:txBody>
      </p:sp>
      <p:sp>
        <p:nvSpPr>
          <p:cNvPr id="98" name="Google Shape;98;p7"/>
          <p:cNvSpPr/>
          <p:nvPr/>
        </p:nvSpPr>
        <p:spPr>
          <a:xfrm>
            <a:off x="2580700" y="3036775"/>
            <a:ext cx="583800" cy="921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9" name="Google Shape;99;p7"/>
          <p:cNvPicPr preferRelativeResize="0"/>
          <p:nvPr/>
        </p:nvPicPr>
        <p:blipFill>
          <a:blip r:embed="rId4">
            <a:alphaModFix/>
          </a:blip>
          <a:stretch>
            <a:fillRect/>
          </a:stretch>
        </p:blipFill>
        <p:spPr>
          <a:xfrm rot="-5400000">
            <a:off x="6216525" y="5296550"/>
            <a:ext cx="1214575" cy="586025"/>
          </a:xfrm>
          <a:prstGeom prst="rect">
            <a:avLst/>
          </a:prstGeom>
          <a:noFill/>
          <a:ln>
            <a:noFill/>
          </a:ln>
        </p:spPr>
      </p:pic>
      <p:pic>
        <p:nvPicPr>
          <p:cNvPr id="100" name="Google Shape;100;p7"/>
          <p:cNvPicPr preferRelativeResize="0"/>
          <p:nvPr/>
        </p:nvPicPr>
        <p:blipFill>
          <a:blip r:embed="rId4">
            <a:alphaModFix/>
          </a:blip>
          <a:stretch>
            <a:fillRect/>
          </a:stretch>
        </p:blipFill>
        <p:spPr>
          <a:xfrm rot="-5400000">
            <a:off x="6802550" y="5296550"/>
            <a:ext cx="1214575" cy="586025"/>
          </a:xfrm>
          <a:prstGeom prst="rect">
            <a:avLst/>
          </a:prstGeom>
          <a:noFill/>
          <a:ln>
            <a:noFill/>
          </a:ln>
        </p:spPr>
      </p:pic>
      <p:pic>
        <p:nvPicPr>
          <p:cNvPr id="101" name="Google Shape;101;p7"/>
          <p:cNvPicPr preferRelativeResize="0"/>
          <p:nvPr/>
        </p:nvPicPr>
        <p:blipFill>
          <a:blip r:embed="rId4">
            <a:alphaModFix/>
          </a:blip>
          <a:stretch>
            <a:fillRect/>
          </a:stretch>
        </p:blipFill>
        <p:spPr>
          <a:xfrm rot="-5400000">
            <a:off x="6216525" y="4081975"/>
            <a:ext cx="1214575" cy="586025"/>
          </a:xfrm>
          <a:prstGeom prst="rect">
            <a:avLst/>
          </a:prstGeom>
          <a:noFill/>
          <a:ln>
            <a:noFill/>
          </a:ln>
        </p:spPr>
      </p:pic>
      <p:pic>
        <p:nvPicPr>
          <p:cNvPr id="102" name="Google Shape;102;p7"/>
          <p:cNvPicPr preferRelativeResize="0"/>
          <p:nvPr/>
        </p:nvPicPr>
        <p:blipFill>
          <a:blip r:embed="rId4">
            <a:alphaModFix/>
          </a:blip>
          <a:stretch>
            <a:fillRect/>
          </a:stretch>
        </p:blipFill>
        <p:spPr>
          <a:xfrm rot="-5400000">
            <a:off x="6802550" y="4081975"/>
            <a:ext cx="1214575" cy="586025"/>
          </a:xfrm>
          <a:prstGeom prst="rect">
            <a:avLst/>
          </a:prstGeom>
          <a:noFill/>
          <a:ln>
            <a:noFill/>
          </a:ln>
        </p:spPr>
      </p:pic>
      <p:pic>
        <p:nvPicPr>
          <p:cNvPr id="103" name="Google Shape;103;p7"/>
          <p:cNvPicPr preferRelativeResize="0"/>
          <p:nvPr/>
        </p:nvPicPr>
        <p:blipFill>
          <a:blip r:embed="rId4">
            <a:alphaModFix/>
          </a:blip>
          <a:stretch>
            <a:fillRect/>
          </a:stretch>
        </p:blipFill>
        <p:spPr>
          <a:xfrm rot="-5400000">
            <a:off x="6216525" y="2881362"/>
            <a:ext cx="1214575" cy="586025"/>
          </a:xfrm>
          <a:prstGeom prst="rect">
            <a:avLst/>
          </a:prstGeom>
          <a:noFill/>
          <a:ln>
            <a:noFill/>
          </a:ln>
        </p:spPr>
      </p:pic>
      <p:pic>
        <p:nvPicPr>
          <p:cNvPr id="104" name="Google Shape;104;p7"/>
          <p:cNvPicPr preferRelativeResize="0"/>
          <p:nvPr/>
        </p:nvPicPr>
        <p:blipFill>
          <a:blip r:embed="rId4">
            <a:alphaModFix/>
          </a:blip>
          <a:stretch>
            <a:fillRect/>
          </a:stretch>
        </p:blipFill>
        <p:spPr>
          <a:xfrm rot="-5400000">
            <a:off x="6802550" y="2881350"/>
            <a:ext cx="1214575" cy="586025"/>
          </a:xfrm>
          <a:prstGeom prst="rect">
            <a:avLst/>
          </a:prstGeom>
          <a:noFill/>
          <a:ln>
            <a:noFill/>
          </a:ln>
        </p:spPr>
      </p:pic>
      <p:pic>
        <p:nvPicPr>
          <p:cNvPr id="105" name="Google Shape;105;p7"/>
          <p:cNvPicPr preferRelativeResize="0"/>
          <p:nvPr/>
        </p:nvPicPr>
        <p:blipFill>
          <a:blip r:embed="rId4">
            <a:alphaModFix/>
          </a:blip>
          <a:stretch>
            <a:fillRect/>
          </a:stretch>
        </p:blipFill>
        <p:spPr>
          <a:xfrm rot="-5400000">
            <a:off x="7388575" y="2881362"/>
            <a:ext cx="1214575" cy="586025"/>
          </a:xfrm>
          <a:prstGeom prst="rect">
            <a:avLst/>
          </a:prstGeom>
          <a:noFill/>
          <a:ln>
            <a:noFill/>
          </a:ln>
        </p:spPr>
      </p:pic>
      <p:pic>
        <p:nvPicPr>
          <p:cNvPr id="106" name="Google Shape;106;p7"/>
          <p:cNvPicPr preferRelativeResize="0"/>
          <p:nvPr/>
        </p:nvPicPr>
        <p:blipFill>
          <a:blip r:embed="rId4">
            <a:alphaModFix/>
          </a:blip>
          <a:stretch>
            <a:fillRect/>
          </a:stretch>
        </p:blipFill>
        <p:spPr>
          <a:xfrm rot="-5400000">
            <a:off x="7388575" y="4081975"/>
            <a:ext cx="1214575" cy="586025"/>
          </a:xfrm>
          <a:prstGeom prst="rect">
            <a:avLst/>
          </a:prstGeom>
          <a:noFill/>
          <a:ln>
            <a:noFill/>
          </a:ln>
        </p:spPr>
      </p:pic>
      <p:pic>
        <p:nvPicPr>
          <p:cNvPr id="107" name="Google Shape;107;p7"/>
          <p:cNvPicPr preferRelativeResize="0"/>
          <p:nvPr/>
        </p:nvPicPr>
        <p:blipFill>
          <a:blip r:embed="rId4">
            <a:alphaModFix/>
          </a:blip>
          <a:stretch>
            <a:fillRect/>
          </a:stretch>
        </p:blipFill>
        <p:spPr>
          <a:xfrm rot="-5400000">
            <a:off x="7388575" y="5296550"/>
            <a:ext cx="1214575" cy="586025"/>
          </a:xfrm>
          <a:prstGeom prst="rect">
            <a:avLst/>
          </a:prstGeom>
          <a:noFill/>
          <a:ln>
            <a:noFill/>
          </a:ln>
        </p:spPr>
      </p:pic>
      <p:pic>
        <p:nvPicPr>
          <p:cNvPr id="108" name="Google Shape;108;p7"/>
          <p:cNvPicPr preferRelativeResize="0"/>
          <p:nvPr/>
        </p:nvPicPr>
        <p:blipFill>
          <a:blip r:embed="rId4">
            <a:alphaModFix/>
          </a:blip>
          <a:stretch>
            <a:fillRect/>
          </a:stretch>
        </p:blipFill>
        <p:spPr>
          <a:xfrm rot="-5400000">
            <a:off x="6802550" y="1666775"/>
            <a:ext cx="1214575" cy="586025"/>
          </a:xfrm>
          <a:prstGeom prst="rect">
            <a:avLst/>
          </a:prstGeom>
          <a:noFill/>
          <a:ln>
            <a:noFill/>
          </a:ln>
        </p:spPr>
      </p:pic>
      <p:pic>
        <p:nvPicPr>
          <p:cNvPr id="109" name="Google Shape;109;p7"/>
          <p:cNvPicPr preferRelativeResize="0"/>
          <p:nvPr/>
        </p:nvPicPr>
        <p:blipFill>
          <a:blip r:embed="rId4">
            <a:alphaModFix/>
          </a:blip>
          <a:stretch>
            <a:fillRect/>
          </a:stretch>
        </p:blipFill>
        <p:spPr>
          <a:xfrm rot="-5400000">
            <a:off x="7388575" y="1666775"/>
            <a:ext cx="1214575" cy="586025"/>
          </a:xfrm>
          <a:prstGeom prst="rect">
            <a:avLst/>
          </a:prstGeom>
          <a:noFill/>
          <a:ln>
            <a:noFill/>
          </a:ln>
        </p:spPr>
      </p:pic>
      <p:pic>
        <p:nvPicPr>
          <p:cNvPr id="110" name="Google Shape;110;p7"/>
          <p:cNvPicPr preferRelativeResize="0"/>
          <p:nvPr/>
        </p:nvPicPr>
        <p:blipFill>
          <a:blip r:embed="rId4">
            <a:alphaModFix/>
          </a:blip>
          <a:stretch>
            <a:fillRect/>
          </a:stretch>
        </p:blipFill>
        <p:spPr>
          <a:xfrm>
            <a:off x="7074300" y="780425"/>
            <a:ext cx="1214575" cy="586025"/>
          </a:xfrm>
          <a:prstGeom prst="rect">
            <a:avLst/>
          </a:prstGeom>
          <a:noFill/>
          <a:ln>
            <a:noFill/>
          </a:ln>
        </p:spPr>
      </p:pic>
      <p:pic>
        <p:nvPicPr>
          <p:cNvPr id="111" name="Google Shape;111;p7"/>
          <p:cNvPicPr preferRelativeResize="0"/>
          <p:nvPr/>
        </p:nvPicPr>
        <p:blipFill>
          <a:blip r:embed="rId4">
            <a:alphaModFix/>
          </a:blip>
          <a:stretch>
            <a:fillRect/>
          </a:stretch>
        </p:blipFill>
        <p:spPr>
          <a:xfrm rot="-5400000">
            <a:off x="6276400" y="1094700"/>
            <a:ext cx="1214575" cy="586025"/>
          </a:xfrm>
          <a:prstGeom prst="rect">
            <a:avLst/>
          </a:prstGeom>
          <a:noFill/>
          <a:ln>
            <a:noFill/>
          </a:ln>
        </p:spPr>
      </p:pic>
      <p:pic>
        <p:nvPicPr>
          <p:cNvPr id="112" name="Google Shape;112;p7"/>
          <p:cNvPicPr preferRelativeResize="0"/>
          <p:nvPr/>
        </p:nvPicPr>
        <p:blipFill>
          <a:blip r:embed="rId4">
            <a:alphaModFix/>
          </a:blip>
          <a:stretch>
            <a:fillRect/>
          </a:stretch>
        </p:blipFill>
        <p:spPr>
          <a:xfrm>
            <a:off x="5902250" y="1981050"/>
            <a:ext cx="1214575" cy="586025"/>
          </a:xfrm>
          <a:prstGeom prst="rect">
            <a:avLst/>
          </a:prstGeom>
          <a:noFill/>
          <a:ln>
            <a:noFill/>
          </a:ln>
        </p:spPr>
      </p:pic>
      <p:sp>
        <p:nvSpPr>
          <p:cNvPr id="113" name="Google Shape;113;p7"/>
          <p:cNvSpPr txBox="1">
            <a:spLocks noGrp="1"/>
          </p:cNvSpPr>
          <p:nvPr>
            <p:ph type="sldNum" idx="12"/>
          </p:nvPr>
        </p:nvSpPr>
        <p:spPr>
          <a:xfrm>
            <a:off x="6457950" y="6356351"/>
            <a:ext cx="20574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119" name="Google Shape;119;g5e060e4c12_0_0" descr="A group of people flying kites in a park&#10;&#10;Description generated with very high confidence"/>
          <p:cNvPicPr preferRelativeResize="0"/>
          <p:nvPr/>
        </p:nvPicPr>
        <p:blipFill rotWithShape="1">
          <a:blip r:embed="rId3">
            <a:alphaModFix/>
          </a:blip>
          <a:srcRect l="5731" r="12267"/>
          <a:stretch/>
        </p:blipFill>
        <p:spPr>
          <a:xfrm>
            <a:off x="20" y="0"/>
            <a:ext cx="9143982" cy="6857990"/>
          </a:xfrm>
          <a:prstGeom prst="rect">
            <a:avLst/>
          </a:prstGeom>
          <a:noFill/>
          <a:ln>
            <a:noFill/>
          </a:ln>
        </p:spPr>
      </p:pic>
      <p:sp>
        <p:nvSpPr>
          <p:cNvPr id="5" name="Google Shape;137;p26">
            <a:extLst>
              <a:ext uri="{FF2B5EF4-FFF2-40B4-BE49-F238E27FC236}">
                <a16:creationId xmlns:a16="http://schemas.microsoft.com/office/drawing/2014/main" id="{CF2EA7E0-B001-2444-AA0C-A64FD6A65D14}"/>
              </a:ext>
            </a:extLst>
          </p:cNvPr>
          <p:cNvSpPr txBox="1">
            <a:spLocks/>
          </p:cNvSpPr>
          <p:nvPr/>
        </p:nvSpPr>
        <p:spPr>
          <a:xfrm>
            <a:off x="311708" y="-352557"/>
            <a:ext cx="8520600" cy="27369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6600" dirty="0">
                <a:solidFill>
                  <a:schemeClr val="bg1"/>
                </a:solidFill>
                <a:latin typeface="Helvetica Neue"/>
                <a:ea typeface="Helvetica Neue"/>
                <a:cs typeface="Helvetica Neue"/>
                <a:sym typeface="Helvetica Neue"/>
              </a:rPr>
              <a:t>Why do people </a:t>
            </a:r>
            <a:br>
              <a:rPr lang="en-US" sz="6600" dirty="0">
                <a:solidFill>
                  <a:schemeClr val="bg1"/>
                </a:solidFill>
                <a:latin typeface="Helvetica Neue"/>
                <a:ea typeface="Helvetica Neue"/>
                <a:cs typeface="Helvetica Neue"/>
                <a:sym typeface="Helvetica Neue"/>
              </a:rPr>
            </a:br>
            <a:r>
              <a:rPr lang="en-US" sz="6600" dirty="0">
                <a:solidFill>
                  <a:schemeClr val="bg1"/>
                </a:solidFill>
                <a:latin typeface="Helvetica Neue"/>
                <a:ea typeface="Helvetica Neue"/>
                <a:cs typeface="Helvetica Neue"/>
                <a:sym typeface="Helvetica Neue"/>
              </a:rPr>
              <a:t>visit parks? </a:t>
            </a:r>
          </a:p>
        </p:txBody>
      </p:sp>
      <p:sp>
        <p:nvSpPr>
          <p:cNvPr id="121" name="Google Shape;121;g5e060e4c12_0_0"/>
          <p:cNvSpPr txBox="1">
            <a:spLocks noGrp="1"/>
          </p:cNvSpPr>
          <p:nvPr>
            <p:ph type="sldNum" idx="12"/>
          </p:nvPr>
        </p:nvSpPr>
        <p:spPr>
          <a:xfrm>
            <a:off x="6457950" y="6356351"/>
            <a:ext cx="20574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25"/>
        <p:cNvGrpSpPr/>
        <p:nvPr/>
      </p:nvGrpSpPr>
      <p:grpSpPr>
        <a:xfrm>
          <a:off x="0" y="0"/>
          <a:ext cx="0" cy="0"/>
          <a:chOff x="0" y="0"/>
          <a:chExt cx="0" cy="0"/>
        </a:xfrm>
      </p:grpSpPr>
      <p:sp>
        <p:nvSpPr>
          <p:cNvPr id="126" name="Google Shape;126;p8">
            <a:hlinkClick r:id="rId3"/>
          </p:cNvPr>
          <p:cNvSpPr txBox="1"/>
          <p:nvPr/>
        </p:nvSpPr>
        <p:spPr>
          <a:xfrm>
            <a:off x="1290440" y="3745901"/>
            <a:ext cx="1990500" cy="2616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100" dirty="0">
                <a:solidFill>
                  <a:schemeClr val="dk1"/>
                </a:solidFill>
                <a:latin typeface="Calibri"/>
                <a:ea typeface="Calibri"/>
                <a:cs typeface="Calibri"/>
                <a:sym typeface="Calibri"/>
              </a:rPr>
              <a:t>Mt. Rushmore</a:t>
            </a:r>
            <a:endParaRPr dirty="0"/>
          </a:p>
        </p:txBody>
      </p:sp>
      <p:sp>
        <p:nvSpPr>
          <p:cNvPr id="127" name="Google Shape;127;p8"/>
          <p:cNvSpPr txBox="1"/>
          <p:nvPr/>
        </p:nvSpPr>
        <p:spPr>
          <a:xfrm>
            <a:off x="425350" y="258624"/>
            <a:ext cx="2587800" cy="708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dirty="0">
                <a:solidFill>
                  <a:schemeClr val="tx1"/>
                </a:solidFill>
                <a:latin typeface="Helvetica Neue"/>
                <a:ea typeface="Helvetica Neue"/>
                <a:cs typeface="Helvetica Neue"/>
                <a:sym typeface="Helvetica Neue"/>
              </a:rPr>
              <a:t>Public Art</a:t>
            </a:r>
            <a:endParaRPr sz="4000" b="1" dirty="0">
              <a:solidFill>
                <a:schemeClr val="tx1"/>
              </a:solidFill>
              <a:latin typeface="Helvetica Neue"/>
              <a:ea typeface="Helvetica Neue"/>
              <a:cs typeface="Helvetica Neue"/>
              <a:sym typeface="Helvetica Neue"/>
            </a:endParaRPr>
          </a:p>
        </p:txBody>
      </p:sp>
      <p:pic>
        <p:nvPicPr>
          <p:cNvPr id="128" name="Google Shape;128;p8"/>
          <p:cNvPicPr preferRelativeResize="0"/>
          <p:nvPr/>
        </p:nvPicPr>
        <p:blipFill>
          <a:blip r:embed="rId4">
            <a:alphaModFix/>
          </a:blip>
          <a:stretch>
            <a:fillRect/>
          </a:stretch>
        </p:blipFill>
        <p:spPr>
          <a:xfrm>
            <a:off x="425350" y="966625"/>
            <a:ext cx="3720677" cy="2790500"/>
          </a:xfrm>
          <a:prstGeom prst="rect">
            <a:avLst/>
          </a:prstGeom>
          <a:noFill/>
          <a:ln>
            <a:noFill/>
          </a:ln>
        </p:spPr>
      </p:pic>
      <p:pic>
        <p:nvPicPr>
          <p:cNvPr id="129" name="Google Shape;129;p8"/>
          <p:cNvPicPr preferRelativeResize="0"/>
          <p:nvPr/>
        </p:nvPicPr>
        <p:blipFill>
          <a:blip r:embed="rId5">
            <a:alphaModFix/>
          </a:blip>
          <a:stretch>
            <a:fillRect/>
          </a:stretch>
        </p:blipFill>
        <p:spPr>
          <a:xfrm>
            <a:off x="887113" y="4138300"/>
            <a:ext cx="2797175" cy="2360501"/>
          </a:xfrm>
          <a:prstGeom prst="rect">
            <a:avLst/>
          </a:prstGeom>
          <a:noFill/>
          <a:ln>
            <a:noFill/>
          </a:ln>
        </p:spPr>
      </p:pic>
      <p:sp>
        <p:nvSpPr>
          <p:cNvPr id="130" name="Google Shape;130;p8">
            <a:hlinkClick r:id="rId3"/>
          </p:cNvPr>
          <p:cNvSpPr txBox="1"/>
          <p:nvPr/>
        </p:nvSpPr>
        <p:spPr>
          <a:xfrm>
            <a:off x="1290428" y="6498800"/>
            <a:ext cx="1990500" cy="261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100" i="1">
                <a:solidFill>
                  <a:schemeClr val="dk1"/>
                </a:solidFill>
                <a:latin typeface="Calibri"/>
                <a:ea typeface="Calibri"/>
                <a:cs typeface="Calibri"/>
                <a:sym typeface="Calibri"/>
              </a:rPr>
              <a:t>Flamingo</a:t>
            </a:r>
            <a:r>
              <a:rPr lang="en-US" sz="1100">
                <a:solidFill>
                  <a:schemeClr val="dk1"/>
                </a:solidFill>
                <a:latin typeface="Calibri"/>
                <a:ea typeface="Calibri"/>
                <a:cs typeface="Calibri"/>
                <a:sym typeface="Calibri"/>
              </a:rPr>
              <a:t>, by Alexander Calder</a:t>
            </a:r>
            <a:endParaRPr/>
          </a:p>
        </p:txBody>
      </p:sp>
      <p:pic>
        <p:nvPicPr>
          <p:cNvPr id="131" name="Google Shape;131;p8"/>
          <p:cNvPicPr preferRelativeResize="0"/>
          <p:nvPr/>
        </p:nvPicPr>
        <p:blipFill>
          <a:blip r:embed="rId6">
            <a:alphaModFix/>
          </a:blip>
          <a:stretch>
            <a:fillRect/>
          </a:stretch>
        </p:blipFill>
        <p:spPr>
          <a:xfrm>
            <a:off x="4673752" y="152150"/>
            <a:ext cx="4258012" cy="2838675"/>
          </a:xfrm>
          <a:prstGeom prst="rect">
            <a:avLst/>
          </a:prstGeom>
          <a:noFill/>
          <a:ln>
            <a:noFill/>
          </a:ln>
        </p:spPr>
      </p:pic>
      <p:sp>
        <p:nvSpPr>
          <p:cNvPr id="132" name="Google Shape;132;p8">
            <a:hlinkClick r:id="rId3"/>
          </p:cNvPr>
          <p:cNvSpPr txBox="1"/>
          <p:nvPr/>
        </p:nvSpPr>
        <p:spPr>
          <a:xfrm>
            <a:off x="5271975" y="3085725"/>
            <a:ext cx="3394800" cy="261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100">
                <a:solidFill>
                  <a:schemeClr val="dk1"/>
                </a:solidFill>
                <a:latin typeface="Calibri"/>
                <a:ea typeface="Calibri"/>
                <a:cs typeface="Calibri"/>
                <a:sym typeface="Calibri"/>
              </a:rPr>
              <a:t>Bob Dylan Mural, by Eduardo Kobra. </a:t>
            </a:r>
            <a:endParaRPr/>
          </a:p>
        </p:txBody>
      </p:sp>
      <p:sp>
        <p:nvSpPr>
          <p:cNvPr id="133" name="Google Shape;133;p8"/>
          <p:cNvSpPr txBox="1">
            <a:spLocks noGrp="1"/>
          </p:cNvSpPr>
          <p:nvPr>
            <p:ph type="sldNum" idx="12"/>
          </p:nvPr>
        </p:nvSpPr>
        <p:spPr>
          <a:xfrm>
            <a:off x="6673738" y="6447051"/>
            <a:ext cx="20574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4</a:t>
            </a:fld>
            <a:endParaRPr/>
          </a:p>
        </p:txBody>
      </p:sp>
      <p:pic>
        <p:nvPicPr>
          <p:cNvPr id="134" name="Google Shape;134;p8"/>
          <p:cNvPicPr preferRelativeResize="0"/>
          <p:nvPr/>
        </p:nvPicPr>
        <p:blipFill>
          <a:blip r:embed="rId7">
            <a:alphaModFix/>
          </a:blip>
          <a:stretch>
            <a:fillRect/>
          </a:stretch>
        </p:blipFill>
        <p:spPr>
          <a:xfrm>
            <a:off x="5691302" y="3442225"/>
            <a:ext cx="2222911" cy="3068027"/>
          </a:xfrm>
          <a:prstGeom prst="rect">
            <a:avLst/>
          </a:prstGeom>
          <a:noFill/>
          <a:ln>
            <a:noFill/>
          </a:ln>
        </p:spPr>
      </p:pic>
      <p:sp>
        <p:nvSpPr>
          <p:cNvPr id="135" name="Google Shape;135;p8">
            <a:hlinkClick r:id="rId3"/>
          </p:cNvPr>
          <p:cNvSpPr txBox="1"/>
          <p:nvPr/>
        </p:nvSpPr>
        <p:spPr>
          <a:xfrm>
            <a:off x="5807503" y="6498800"/>
            <a:ext cx="1990500" cy="2616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100">
                <a:solidFill>
                  <a:schemeClr val="dk1"/>
                </a:solidFill>
                <a:latin typeface="Calibri"/>
                <a:ea typeface="Calibri"/>
                <a:cs typeface="Calibri"/>
                <a:sym typeface="Calibri"/>
              </a:rPr>
              <a:t>The Statue of Liberty</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DEAF6"/>
        </a:solidFill>
        <a:effectLst/>
      </p:bgPr>
    </p:bg>
    <p:spTree>
      <p:nvGrpSpPr>
        <p:cNvPr id="1" name="Shape 139"/>
        <p:cNvGrpSpPr/>
        <p:nvPr/>
      </p:nvGrpSpPr>
      <p:grpSpPr>
        <a:xfrm>
          <a:off x="0" y="0"/>
          <a:ext cx="0" cy="0"/>
          <a:chOff x="0" y="0"/>
          <a:chExt cx="0" cy="0"/>
        </a:xfrm>
      </p:grpSpPr>
      <p:pic>
        <p:nvPicPr>
          <p:cNvPr id="140" name="Google Shape;140;g5e060e4c12_0_20"/>
          <p:cNvPicPr preferRelativeResize="0"/>
          <p:nvPr/>
        </p:nvPicPr>
        <p:blipFill rotWithShape="1">
          <a:blip r:embed="rId3">
            <a:alphaModFix/>
          </a:blip>
          <a:srcRect r="-12372"/>
          <a:stretch/>
        </p:blipFill>
        <p:spPr>
          <a:xfrm>
            <a:off x="-365760" y="0"/>
            <a:ext cx="12933843" cy="8632168"/>
          </a:xfrm>
          <a:prstGeom prst="rect">
            <a:avLst/>
          </a:prstGeom>
          <a:noFill/>
          <a:ln>
            <a:noFill/>
          </a:ln>
        </p:spPr>
      </p:pic>
      <p:sp>
        <p:nvSpPr>
          <p:cNvPr id="141" name="Google Shape;141;g5e060e4c12_0_20"/>
          <p:cNvSpPr txBox="1"/>
          <p:nvPr/>
        </p:nvSpPr>
        <p:spPr>
          <a:xfrm>
            <a:off x="411511" y="254725"/>
            <a:ext cx="8747400" cy="641400"/>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US" sz="4000" b="1" dirty="0">
                <a:solidFill>
                  <a:srgbClr val="E36235"/>
                </a:solidFill>
                <a:latin typeface="Helvetica Neue"/>
                <a:ea typeface="Helvetica Neue"/>
                <a:cs typeface="Helvetica Neue"/>
                <a:sym typeface="Helvetica Neue"/>
              </a:rPr>
              <a:t>Choosing Public Art</a:t>
            </a:r>
            <a:endParaRPr sz="4000" b="1" dirty="0">
              <a:solidFill>
                <a:srgbClr val="E36235"/>
              </a:solidFill>
              <a:latin typeface="Helvetica Neue"/>
              <a:ea typeface="Helvetica Neue"/>
              <a:cs typeface="Helvetica Neue"/>
              <a:sym typeface="Helvetica Neue"/>
            </a:endParaRPr>
          </a:p>
        </p:txBody>
      </p:sp>
      <p:sp>
        <p:nvSpPr>
          <p:cNvPr id="142" name="Google Shape;142;g5e060e4c12_0_20"/>
          <p:cNvSpPr txBox="1">
            <a:spLocks noGrp="1"/>
          </p:cNvSpPr>
          <p:nvPr>
            <p:ph type="sldNum" idx="12"/>
          </p:nvPr>
        </p:nvSpPr>
        <p:spPr>
          <a:xfrm>
            <a:off x="6457950" y="6356351"/>
            <a:ext cx="20574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5</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9"/>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sp>
        <p:nvSpPr>
          <p:cNvPr id="148" name="Google Shape;148;p9"/>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a:p>
        </p:txBody>
      </p:sp>
      <p:pic>
        <p:nvPicPr>
          <p:cNvPr id="149" name="Google Shape;149;p9" descr="https://walker-col.imgix.net/wac_15087.tif?fm=jpg&amp;w=1440&amp;h=1050&amp;fit=max&amp;dpr=1.5"/>
          <p:cNvPicPr preferRelativeResize="0"/>
          <p:nvPr/>
        </p:nvPicPr>
        <p:blipFill rotWithShape="1">
          <a:blip r:embed="rId3">
            <a:alphaModFix/>
          </a:blip>
          <a:srcRect/>
          <a:stretch/>
        </p:blipFill>
        <p:spPr>
          <a:xfrm>
            <a:off x="0" y="0"/>
            <a:ext cx="9152708" cy="6858000"/>
          </a:xfrm>
          <a:prstGeom prst="rect">
            <a:avLst/>
          </a:prstGeom>
          <a:noFill/>
          <a:ln>
            <a:noFill/>
          </a:ln>
        </p:spPr>
      </p:pic>
      <p:sp>
        <p:nvSpPr>
          <p:cNvPr id="150" name="Google Shape;150;p9"/>
          <p:cNvSpPr txBox="1">
            <a:spLocks noGrp="1"/>
          </p:cNvSpPr>
          <p:nvPr>
            <p:ph type="sldNum" idx="12"/>
          </p:nvPr>
        </p:nvSpPr>
        <p:spPr>
          <a:xfrm>
            <a:off x="6457950" y="6356351"/>
            <a:ext cx="20574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10"/>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sp>
        <p:nvSpPr>
          <p:cNvPr id="156" name="Google Shape;156;p10"/>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a:p>
        </p:txBody>
      </p:sp>
      <p:pic>
        <p:nvPicPr>
          <p:cNvPr id="157" name="Google Shape;157;p10" descr="https://walker-web.imgix.net/cms/bg2017msg_Indiana_003_W.jpg?auto=format,compress&amp;w=1920&amp;h=1200&amp;fit=max&amp;dpr=1.5"/>
          <p:cNvPicPr preferRelativeResize="0"/>
          <p:nvPr/>
        </p:nvPicPr>
        <p:blipFill rotWithShape="1">
          <a:blip r:embed="rId3">
            <a:alphaModFix/>
          </a:blip>
          <a:srcRect r="11316"/>
          <a:stretch/>
        </p:blipFill>
        <p:spPr>
          <a:xfrm>
            <a:off x="0" y="0"/>
            <a:ext cx="9122979" cy="6858000"/>
          </a:xfrm>
          <a:prstGeom prst="rect">
            <a:avLst/>
          </a:prstGeom>
          <a:noFill/>
          <a:ln>
            <a:noFill/>
          </a:ln>
        </p:spPr>
      </p:pic>
      <p:sp>
        <p:nvSpPr>
          <p:cNvPr id="158" name="Google Shape;158;p10"/>
          <p:cNvSpPr txBox="1">
            <a:spLocks noGrp="1"/>
          </p:cNvSpPr>
          <p:nvPr>
            <p:ph type="sldNum" idx="12"/>
          </p:nvPr>
        </p:nvSpPr>
        <p:spPr>
          <a:xfrm>
            <a:off x="6457950" y="6356351"/>
            <a:ext cx="20574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1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endParaRPr/>
          </a:p>
        </p:txBody>
      </p:sp>
      <p:sp>
        <p:nvSpPr>
          <p:cNvPr id="164" name="Google Shape;164;p11"/>
          <p:cNvSpPr txBox="1">
            <a:spLocks noGrp="1"/>
          </p:cNvSpPr>
          <p:nvPr>
            <p:ph type="body" idx="1"/>
          </p:nvPr>
        </p:nvSpPr>
        <p:spPr>
          <a:xfrm>
            <a:off x="-821778" y="2980098"/>
            <a:ext cx="7886700" cy="4351338"/>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chemeClr val="dk1"/>
              </a:buClr>
              <a:buSzPts val="2800"/>
              <a:buNone/>
            </a:pPr>
            <a:endParaRPr/>
          </a:p>
        </p:txBody>
      </p:sp>
      <p:pic>
        <p:nvPicPr>
          <p:cNvPr id="165" name="Google Shape;165;p11" descr="http://bb1.piction.com/piction/ump.di?e=0FC49ACFA2458F73165DB41425A2291E70E2154F5890FA58837A343999530E11&amp;s=21&amp;se=1139023370&amp;v=1&amp;f=%5Cd7036%5Cu78970365%5CHodges_2012.17.1-.5_002_o3.jpg"/>
          <p:cNvPicPr preferRelativeResize="0"/>
          <p:nvPr/>
        </p:nvPicPr>
        <p:blipFill rotWithShape="1">
          <a:blip r:embed="rId3">
            <a:alphaModFix/>
          </a:blip>
          <a:srcRect/>
          <a:stretch/>
        </p:blipFill>
        <p:spPr>
          <a:xfrm>
            <a:off x="-10169" y="0"/>
            <a:ext cx="9154170" cy="6858000"/>
          </a:xfrm>
          <a:prstGeom prst="rect">
            <a:avLst/>
          </a:prstGeom>
          <a:noFill/>
          <a:ln>
            <a:noFill/>
          </a:ln>
        </p:spPr>
      </p:pic>
      <p:sp>
        <p:nvSpPr>
          <p:cNvPr id="166" name="Google Shape;166;p11"/>
          <p:cNvSpPr txBox="1">
            <a:spLocks noGrp="1"/>
          </p:cNvSpPr>
          <p:nvPr>
            <p:ph type="sldNum" idx="12"/>
          </p:nvPr>
        </p:nvSpPr>
        <p:spPr>
          <a:xfrm>
            <a:off x="6457950" y="6356351"/>
            <a:ext cx="20574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pic>
        <p:nvPicPr>
          <p:cNvPr id="171" name="Google Shape;171;p12" descr="https://walker-col.imgix.net/wac_15206.tif?fm=jpg&amp;w=1440&amp;h=1050&amp;fit=max&amp;dpr=1.5"/>
          <p:cNvPicPr preferRelativeResize="0"/>
          <p:nvPr/>
        </p:nvPicPr>
        <p:blipFill rotWithShape="1">
          <a:blip r:embed="rId3">
            <a:alphaModFix/>
          </a:blip>
          <a:srcRect/>
          <a:stretch/>
        </p:blipFill>
        <p:spPr>
          <a:xfrm>
            <a:off x="1521861" y="-228599"/>
            <a:ext cx="6100278" cy="8142320"/>
          </a:xfrm>
          <a:prstGeom prst="rect">
            <a:avLst/>
          </a:prstGeom>
          <a:noFill/>
          <a:ln>
            <a:noFill/>
          </a:ln>
        </p:spPr>
      </p:pic>
      <p:sp>
        <p:nvSpPr>
          <p:cNvPr id="172" name="Google Shape;172;p12"/>
          <p:cNvSpPr txBox="1">
            <a:spLocks noGrp="1"/>
          </p:cNvSpPr>
          <p:nvPr>
            <p:ph type="sldNum" idx="12"/>
          </p:nvPr>
        </p:nvSpPr>
        <p:spPr>
          <a:xfrm>
            <a:off x="6457950" y="6356351"/>
            <a:ext cx="20574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9</a:t>
            </a:fld>
            <a:endParaRPr/>
          </a:p>
        </p:txBody>
      </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TotalTime>
  <Words>578</Words>
  <Application>Microsoft Macintosh PowerPoint</Application>
  <PresentationFormat>On-screen Show (4:3)</PresentationFormat>
  <Paragraphs>61</Paragraphs>
  <Slides>10</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Helvetica Neue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Abare, Sarah</dc:creator>
  <cp:lastModifiedBy>DeArmond, Alex</cp:lastModifiedBy>
  <cp:revision>1</cp:revision>
  <dcterms:created xsi:type="dcterms:W3CDTF">2019-04-24T21:57:41Z</dcterms:created>
  <dcterms:modified xsi:type="dcterms:W3CDTF">2019-09-17T01:07:45Z</dcterms:modified>
</cp:coreProperties>
</file>