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embeddedFontLst>
    <p:embeddedFont>
      <p:font typeface="Helvetica Neue" panose="02000503000000020004" pitchFamily="2" charset="0"/>
      <p:regular r:id="rId12"/>
      <p:bold r:id="rId13"/>
      <p:italic r:id="rId14"/>
      <p:boldItalic r:id="rId15"/>
    </p:embeddedFont>
    <p:embeddedFont>
      <p:font typeface="Roboto" panose="02000000000000000000"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6"/>
    <p:restoredTop sz="94694"/>
  </p:normalViewPr>
  <p:slideViewPr>
    <p:cSldViewPr snapToGrid="0">
      <p:cViewPr>
        <p:scale>
          <a:sx n="36" d="100"/>
          <a:sy n="36" d="100"/>
        </p:scale>
        <p:origin x="4288" y="22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alkerart.org/collections/artworks/untitled-1997"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alkerart.org/collections/artworks/the-diner"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alkerart.org/collections/artworks/gulf-strea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alkerart.org/collections/artworks/park-city-grill-1"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alkerart.org/collections/artworks/brian-and-pau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alkerart.org/collections/artworks/charlotte-willar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57a7a8652a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57a7a8652a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highlight>
                  <a:srgbClr val="FFFFFF"/>
                </a:highlight>
                <a:latin typeface="Roboto"/>
                <a:ea typeface="Roboto"/>
                <a:cs typeface="Roboto"/>
                <a:sym typeface="Roboto"/>
              </a:rPr>
              <a:t>Ask these questions to the class and discuss their answers.</a:t>
            </a:r>
            <a:endParaRPr sz="100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highlight>
                  <a:srgbClr val="FFFFFF"/>
                </a:highlight>
                <a:latin typeface="Roboto"/>
                <a:ea typeface="Roboto"/>
                <a:cs typeface="Roboto"/>
                <a:sym typeface="Roboto"/>
              </a:rPr>
              <a:t>Explain to students that they’ll now get a chance to practice “reading” a work of art together and determining what story (or stories) it is telling. </a:t>
            </a:r>
            <a:endParaRPr sz="100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7a7a8652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7a7a8652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u="sng">
                <a:solidFill>
                  <a:schemeClr val="hlink"/>
                </a:solidFill>
                <a:highlight>
                  <a:srgbClr val="FFFFFF"/>
                </a:highlight>
                <a:latin typeface="Roboto"/>
                <a:ea typeface="Roboto"/>
                <a:cs typeface="Roboto"/>
                <a:sym typeface="Roboto"/>
                <a:hlinkClick r:id="rId3"/>
              </a:rPr>
              <a:t>Carrie Mae Weems, </a:t>
            </a:r>
            <a:r>
              <a:rPr lang="en" sz="1000" b="1" i="1" u="sng">
                <a:solidFill>
                  <a:schemeClr val="hlink"/>
                </a:solidFill>
                <a:highlight>
                  <a:srgbClr val="FFFFFF"/>
                </a:highlight>
                <a:latin typeface="Roboto"/>
                <a:ea typeface="Roboto"/>
                <a:cs typeface="Roboto"/>
                <a:sym typeface="Roboto"/>
                <a:hlinkClick r:id="rId3"/>
              </a:rPr>
              <a:t>Untitled </a:t>
            </a:r>
            <a:r>
              <a:rPr lang="en" sz="1000" b="1" u="sng">
                <a:solidFill>
                  <a:schemeClr val="hlink"/>
                </a:solidFill>
                <a:highlight>
                  <a:srgbClr val="FFFFFF"/>
                </a:highlight>
                <a:latin typeface="Roboto"/>
                <a:ea typeface="Roboto"/>
                <a:cs typeface="Roboto"/>
                <a:sym typeface="Roboto"/>
                <a:hlinkClick r:id="rId3"/>
              </a:rPr>
              <a:t>(from “The Kitchen Table Series”), 1990.</a:t>
            </a:r>
            <a:endParaRPr sz="1000" b="1">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br>
              <a:rPr lang="en" sz="1000">
                <a:solidFill>
                  <a:schemeClr val="dk1"/>
                </a:solidFill>
                <a:highlight>
                  <a:srgbClr val="FFFFFF"/>
                </a:highlight>
                <a:latin typeface="Roboto"/>
                <a:ea typeface="Roboto"/>
                <a:cs typeface="Roboto"/>
                <a:sym typeface="Roboto"/>
              </a:rPr>
            </a:br>
            <a:r>
              <a:rPr lang="en" sz="1000">
                <a:solidFill>
                  <a:schemeClr val="dk1"/>
                </a:solidFill>
                <a:highlight>
                  <a:srgbClr val="FFFFFF"/>
                </a:highlight>
                <a:latin typeface="Roboto"/>
                <a:ea typeface="Roboto"/>
                <a:cs typeface="Roboto"/>
                <a:sym typeface="Roboto"/>
              </a:rPr>
              <a:t>ASK students</a:t>
            </a:r>
            <a:endParaRPr sz="1000">
              <a:solidFill>
                <a:schemeClr val="dk1"/>
              </a:solidFill>
              <a:highlight>
                <a:srgbClr val="FFFFFF"/>
              </a:highlight>
              <a:latin typeface="Roboto"/>
              <a:ea typeface="Roboto"/>
              <a:cs typeface="Roboto"/>
              <a:sym typeface="Roboto"/>
            </a:endParaRPr>
          </a:p>
          <a:p>
            <a:pPr marL="457200" lvl="0"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Who are the </a:t>
            </a:r>
            <a:r>
              <a:rPr lang="en" sz="1200" b="1" i="1">
                <a:solidFill>
                  <a:schemeClr val="dk1"/>
                </a:solidFill>
                <a:highlight>
                  <a:srgbClr val="FFFFFF"/>
                </a:highlight>
                <a:latin typeface="Times New Roman"/>
                <a:ea typeface="Times New Roman"/>
                <a:cs typeface="Times New Roman"/>
                <a:sym typeface="Times New Roman"/>
              </a:rPr>
              <a:t>characters </a:t>
            </a:r>
            <a:r>
              <a:rPr lang="en" sz="1200" i="1">
                <a:solidFill>
                  <a:schemeClr val="dk1"/>
                </a:solidFill>
                <a:highlight>
                  <a:srgbClr val="FFFFFF"/>
                </a:highlight>
                <a:latin typeface="Times New Roman"/>
                <a:ea typeface="Times New Roman"/>
                <a:cs typeface="Times New Roman"/>
                <a:sym typeface="Times New Roman"/>
              </a:rPr>
              <a:t>in this artwork? </a:t>
            </a:r>
            <a:endParaRPr sz="1200" i="1">
              <a:solidFill>
                <a:schemeClr val="dk1"/>
              </a:solidFill>
              <a:highlight>
                <a:srgbClr val="FFFFFF"/>
              </a:highlight>
              <a:latin typeface="Times New Roman"/>
              <a:ea typeface="Times New Roman"/>
              <a:cs typeface="Times New Roman"/>
              <a:sym typeface="Times New Roman"/>
            </a:endParaRPr>
          </a:p>
          <a:p>
            <a:pPr marL="914400" lvl="1"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are they doing?</a:t>
            </a:r>
            <a:endParaRPr sz="1200" i="1">
              <a:solidFill>
                <a:schemeClr val="dk1"/>
              </a:solidFill>
              <a:highlight>
                <a:srgbClr val="FFFFFF"/>
              </a:highlight>
              <a:latin typeface="Times New Roman"/>
              <a:ea typeface="Times New Roman"/>
              <a:cs typeface="Times New Roman"/>
              <a:sym typeface="Times New Roman"/>
            </a:endParaRPr>
          </a:p>
          <a:p>
            <a:pPr marL="914400" lvl="1"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do we know about them? </a:t>
            </a:r>
            <a:endParaRPr sz="1200" i="1">
              <a:solidFill>
                <a:schemeClr val="dk1"/>
              </a:solidFill>
              <a:highlight>
                <a:srgbClr val="FFFFFF"/>
              </a:highlight>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is the </a:t>
            </a:r>
            <a:r>
              <a:rPr lang="en" sz="1200" b="1" i="1">
                <a:solidFill>
                  <a:schemeClr val="dk1"/>
                </a:solidFill>
                <a:highlight>
                  <a:srgbClr val="FFFFFF"/>
                </a:highlight>
                <a:latin typeface="Times New Roman"/>
                <a:ea typeface="Times New Roman"/>
                <a:cs typeface="Times New Roman"/>
                <a:sym typeface="Times New Roman"/>
              </a:rPr>
              <a:t>setting </a:t>
            </a:r>
            <a:r>
              <a:rPr lang="en" sz="1200" i="1">
                <a:solidFill>
                  <a:schemeClr val="dk1"/>
                </a:solidFill>
                <a:highlight>
                  <a:srgbClr val="FFFFFF"/>
                </a:highlight>
                <a:latin typeface="Times New Roman"/>
                <a:ea typeface="Times New Roman"/>
                <a:cs typeface="Times New Roman"/>
                <a:sym typeface="Times New Roman"/>
              </a:rPr>
              <a:t>of these photographs?</a:t>
            </a:r>
            <a:endParaRPr sz="1200" i="1">
              <a:solidFill>
                <a:schemeClr val="dk1"/>
              </a:solidFill>
              <a:highlight>
                <a:srgbClr val="FFFFFF"/>
              </a:highlight>
              <a:latin typeface="Times New Roman"/>
              <a:ea typeface="Times New Roman"/>
              <a:cs typeface="Times New Roman"/>
              <a:sym typeface="Times New Roman"/>
            </a:endParaRPr>
          </a:p>
          <a:p>
            <a:pPr marL="914400" lvl="1" indent="-304800" algn="l" rtl="0">
              <a:lnSpc>
                <a:spcPct val="100000"/>
              </a:lnSpc>
              <a:spcBef>
                <a:spcPts val="0"/>
              </a:spcBef>
              <a:spcAft>
                <a:spcPts val="0"/>
              </a:spcAft>
              <a:buClr>
                <a:schemeClr val="dk1"/>
              </a:buClr>
              <a:buSzPts val="1200"/>
              <a:buFont typeface="Times New Roman"/>
              <a:buChar char="○"/>
            </a:pPr>
            <a:r>
              <a:rPr lang="en" sz="1200">
                <a:solidFill>
                  <a:schemeClr val="dk1"/>
                </a:solidFill>
                <a:highlight>
                  <a:srgbClr val="FFFFFF"/>
                </a:highlight>
                <a:latin typeface="Times New Roman"/>
                <a:ea typeface="Times New Roman"/>
                <a:cs typeface="Times New Roman"/>
                <a:sym typeface="Times New Roman"/>
              </a:rPr>
              <a:t>W</a:t>
            </a:r>
            <a:r>
              <a:rPr lang="en" sz="1200" i="1">
                <a:solidFill>
                  <a:schemeClr val="dk1"/>
                </a:solidFill>
                <a:highlight>
                  <a:srgbClr val="FFFFFF"/>
                </a:highlight>
                <a:latin typeface="Times New Roman"/>
                <a:ea typeface="Times New Roman"/>
                <a:cs typeface="Times New Roman"/>
                <a:sym typeface="Times New Roman"/>
              </a:rPr>
              <a:t>hat clues in the artwork tell you where this is taking place? </a:t>
            </a:r>
            <a:endParaRPr sz="1200" i="1">
              <a:solidFill>
                <a:schemeClr val="dk1"/>
              </a:solidFill>
              <a:highlight>
                <a:srgbClr val="FFFFFF"/>
              </a:highlight>
              <a:latin typeface="Times New Roman"/>
              <a:ea typeface="Times New Roman"/>
              <a:cs typeface="Times New Roman"/>
              <a:sym typeface="Times New Roman"/>
            </a:endParaRPr>
          </a:p>
          <a:p>
            <a:pPr marL="914400" lvl="1"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are some other events/actions that typically take place in a setting like this? </a:t>
            </a:r>
            <a:endParaRPr sz="1200" i="1">
              <a:solidFill>
                <a:schemeClr val="dk1"/>
              </a:solidFill>
              <a:highlight>
                <a:srgbClr val="FFFFFF"/>
              </a:highlight>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is the </a:t>
            </a:r>
            <a:r>
              <a:rPr lang="en" sz="1200" b="1" i="1">
                <a:solidFill>
                  <a:schemeClr val="dk1"/>
                </a:solidFill>
                <a:highlight>
                  <a:srgbClr val="FFFFFF"/>
                </a:highlight>
                <a:latin typeface="Times New Roman"/>
                <a:ea typeface="Times New Roman"/>
                <a:cs typeface="Times New Roman"/>
                <a:sym typeface="Times New Roman"/>
              </a:rPr>
              <a:t>mood </a:t>
            </a:r>
            <a:r>
              <a:rPr lang="en" sz="1200" i="1">
                <a:solidFill>
                  <a:schemeClr val="dk1"/>
                </a:solidFill>
                <a:highlight>
                  <a:srgbClr val="FFFFFF"/>
                </a:highlight>
                <a:latin typeface="Times New Roman"/>
                <a:ea typeface="Times New Roman"/>
                <a:cs typeface="Times New Roman"/>
                <a:sym typeface="Times New Roman"/>
              </a:rPr>
              <a:t>of this artwork (i.e., how does it make you feel?)?</a:t>
            </a:r>
            <a:endParaRPr sz="1200" i="1">
              <a:solidFill>
                <a:schemeClr val="dk1"/>
              </a:solidFill>
              <a:highlight>
                <a:srgbClr val="FFFFFF"/>
              </a:highlight>
              <a:latin typeface="Times New Roman"/>
              <a:ea typeface="Times New Roman"/>
              <a:cs typeface="Times New Roman"/>
              <a:sym typeface="Times New Roman"/>
            </a:endParaRPr>
          </a:p>
          <a:p>
            <a:pPr marL="914400" lvl="1"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parts of the artwork create this mood? </a:t>
            </a:r>
            <a:endParaRPr sz="1200" i="1">
              <a:solidFill>
                <a:schemeClr val="dk1"/>
              </a:solidFill>
              <a:highlight>
                <a:srgbClr val="FFFFFF"/>
              </a:highlight>
              <a:latin typeface="Times New Roman"/>
              <a:ea typeface="Times New Roman"/>
              <a:cs typeface="Times New Roman"/>
              <a:sym typeface="Times New Roman"/>
            </a:endParaRPr>
          </a:p>
          <a:p>
            <a:pPr marL="0" lvl="0" indent="0" algn="l" rtl="0">
              <a:lnSpc>
                <a:spcPct val="100000"/>
              </a:lnSpc>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After discussing the characters, setting, and mood, ask them:</a:t>
            </a:r>
            <a:endParaRPr sz="1200">
              <a:solidFill>
                <a:schemeClr val="dk1"/>
              </a:solidFill>
              <a:highlight>
                <a:srgbClr val="FFFFFF"/>
              </a:highlight>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What is this story about? </a:t>
            </a:r>
            <a:endParaRPr sz="1200" i="1">
              <a:solidFill>
                <a:schemeClr val="dk1"/>
              </a:solidFill>
              <a:highlight>
                <a:srgbClr val="FFFFFF"/>
              </a:highlight>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 sz="1200" i="1">
                <a:solidFill>
                  <a:schemeClr val="dk1"/>
                </a:solidFill>
                <a:highlight>
                  <a:srgbClr val="FFFFFF"/>
                </a:highlight>
                <a:latin typeface="Times New Roman"/>
                <a:ea typeface="Times New Roman"/>
                <a:cs typeface="Times New Roman"/>
                <a:sym typeface="Times New Roman"/>
              </a:rPr>
              <a:t>How does the artist tell a story without using any words? </a:t>
            </a:r>
            <a:endParaRPr sz="1200" i="1">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After some discussion, share information about this artwork with students.</a:t>
            </a:r>
            <a:endParaRPr sz="1000" b="1">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highlight>
                  <a:srgbClr val="FFFFFF"/>
                </a:highlight>
                <a:latin typeface="Roboto"/>
                <a:ea typeface="Roboto"/>
                <a:cs typeface="Roboto"/>
                <a:sym typeface="Roboto"/>
              </a:rPr>
              <a:t>Now that students know a bit more about this artwork, ask some follow up questions:</a:t>
            </a:r>
            <a:endParaRPr sz="100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a:solidFill>
                  <a:schemeClr val="dk1"/>
                </a:solidFill>
                <a:highlight>
                  <a:srgbClr val="FFFFFF"/>
                </a:highlight>
                <a:latin typeface="Roboto"/>
                <a:ea typeface="Roboto"/>
                <a:cs typeface="Roboto"/>
                <a:sym typeface="Roboto"/>
              </a:rPr>
              <a:t>How would this story change if the artist used color photos instead of black and white?</a:t>
            </a:r>
            <a:endParaRPr sz="100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a:solidFill>
                  <a:schemeClr val="dk1"/>
                </a:solidFill>
                <a:highlight>
                  <a:srgbClr val="FFFFFF"/>
                </a:highlight>
                <a:latin typeface="Roboto"/>
                <a:ea typeface="Roboto"/>
                <a:cs typeface="Roboto"/>
                <a:sym typeface="Roboto"/>
              </a:rPr>
              <a:t>What are some things that stay the same in all three photos? What are some things that change?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57a7a8652a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57a7a8652a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1" u="sng">
                <a:solidFill>
                  <a:schemeClr val="hlink"/>
                </a:solidFill>
                <a:highlight>
                  <a:srgbClr val="FFFFFF"/>
                </a:highlight>
                <a:latin typeface="Roboto"/>
                <a:ea typeface="Roboto"/>
                <a:cs typeface="Roboto"/>
                <a:sym typeface="Roboto"/>
                <a:hlinkClick r:id="rId3"/>
              </a:rPr>
              <a:t>George Segal, </a:t>
            </a:r>
            <a:r>
              <a:rPr lang="en" sz="1000" b="1" i="1" u="sng">
                <a:solidFill>
                  <a:schemeClr val="hlink"/>
                </a:solidFill>
                <a:highlight>
                  <a:srgbClr val="FFFFFF"/>
                </a:highlight>
                <a:latin typeface="Roboto"/>
                <a:ea typeface="Roboto"/>
                <a:cs typeface="Roboto"/>
                <a:sym typeface="Roboto"/>
                <a:hlinkClick r:id="rId3"/>
              </a:rPr>
              <a:t>The Diner</a:t>
            </a:r>
            <a:r>
              <a:rPr lang="en" sz="1000" b="1" u="sng">
                <a:solidFill>
                  <a:schemeClr val="hlink"/>
                </a:solidFill>
                <a:highlight>
                  <a:srgbClr val="FFFFFF"/>
                </a:highlight>
                <a:latin typeface="Roboto"/>
                <a:ea typeface="Roboto"/>
                <a:cs typeface="Roboto"/>
                <a:sym typeface="Roboto"/>
                <a:hlinkClick r:id="rId3"/>
              </a:rPr>
              <a:t>, 1964-66</a:t>
            </a:r>
            <a:endParaRPr sz="1000" b="1">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highlight>
                  <a:srgbClr val="FFFFFF"/>
                </a:highlight>
                <a:latin typeface="Roboto"/>
                <a:ea typeface="Roboto"/>
                <a:cs typeface="Roboto"/>
                <a:sym typeface="Roboto"/>
              </a:rPr>
              <a:t>In pairs, students should come up with answers to these questions:</a:t>
            </a:r>
            <a:endParaRPr sz="100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a:solidFill>
                  <a:schemeClr val="dk1"/>
                </a:solidFill>
                <a:highlight>
                  <a:srgbClr val="FFFFFF"/>
                </a:highlight>
                <a:latin typeface="Roboto"/>
                <a:ea typeface="Roboto"/>
                <a:cs typeface="Roboto"/>
                <a:sym typeface="Roboto"/>
              </a:rPr>
              <a:t>Who are the </a:t>
            </a:r>
            <a:r>
              <a:rPr lang="en" sz="1000" b="1">
                <a:solidFill>
                  <a:schemeClr val="dk1"/>
                </a:solidFill>
                <a:highlight>
                  <a:srgbClr val="FFFFFF"/>
                </a:highlight>
                <a:latin typeface="Roboto"/>
                <a:ea typeface="Roboto"/>
                <a:cs typeface="Roboto"/>
                <a:sym typeface="Roboto"/>
              </a:rPr>
              <a:t>characters </a:t>
            </a:r>
            <a:r>
              <a:rPr lang="en" sz="1000">
                <a:solidFill>
                  <a:schemeClr val="dk1"/>
                </a:solidFill>
                <a:highlight>
                  <a:srgbClr val="FFFFFF"/>
                </a:highlight>
                <a:latin typeface="Roboto"/>
                <a:ea typeface="Roboto"/>
                <a:cs typeface="Roboto"/>
                <a:sym typeface="Roboto"/>
              </a:rPr>
              <a:t>in this artwork? What are they doing? </a:t>
            </a:r>
            <a:endParaRPr sz="100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a:solidFill>
                  <a:schemeClr val="dk1"/>
                </a:solidFill>
                <a:highlight>
                  <a:srgbClr val="FFFFFF"/>
                </a:highlight>
                <a:latin typeface="Roboto"/>
                <a:ea typeface="Roboto"/>
                <a:cs typeface="Roboto"/>
                <a:sym typeface="Roboto"/>
              </a:rPr>
              <a:t>What is the </a:t>
            </a:r>
            <a:r>
              <a:rPr lang="en" sz="1000" b="1">
                <a:solidFill>
                  <a:schemeClr val="dk1"/>
                </a:solidFill>
                <a:highlight>
                  <a:srgbClr val="FFFFFF"/>
                </a:highlight>
                <a:latin typeface="Roboto"/>
                <a:ea typeface="Roboto"/>
                <a:cs typeface="Roboto"/>
                <a:sym typeface="Roboto"/>
              </a:rPr>
              <a:t>setting </a:t>
            </a:r>
            <a:r>
              <a:rPr lang="en" sz="1000">
                <a:solidFill>
                  <a:schemeClr val="dk1"/>
                </a:solidFill>
                <a:highlight>
                  <a:srgbClr val="FFFFFF"/>
                </a:highlight>
                <a:latin typeface="Roboto"/>
                <a:ea typeface="Roboto"/>
                <a:cs typeface="Roboto"/>
                <a:sym typeface="Roboto"/>
              </a:rPr>
              <a:t>of this artwork? </a:t>
            </a:r>
            <a:endParaRPr sz="100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a:solidFill>
                  <a:schemeClr val="dk1"/>
                </a:solidFill>
                <a:highlight>
                  <a:srgbClr val="FFFFFF"/>
                </a:highlight>
                <a:latin typeface="Roboto"/>
                <a:ea typeface="Roboto"/>
                <a:cs typeface="Roboto"/>
                <a:sym typeface="Roboto"/>
              </a:rPr>
              <a:t>Pretend that you are there with them! What do they see, feel, smell, and hear? </a:t>
            </a:r>
            <a:endParaRPr sz="100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 sz="1000">
                <a:solidFill>
                  <a:schemeClr val="dk1"/>
                </a:solidFill>
                <a:highlight>
                  <a:srgbClr val="FFFFFF"/>
                </a:highlight>
                <a:latin typeface="Roboto"/>
                <a:ea typeface="Roboto"/>
                <a:cs typeface="Roboto"/>
                <a:sym typeface="Roboto"/>
              </a:rPr>
              <a:t> </a:t>
            </a:r>
            <a:endParaRPr sz="1000">
              <a:solidFill>
                <a:schemeClr val="dk1"/>
              </a:solidFill>
              <a:highlight>
                <a:srgbClr val="FFFFFF"/>
              </a:highlight>
              <a:latin typeface="Roboto"/>
              <a:ea typeface="Roboto"/>
              <a:cs typeface="Roboto"/>
              <a:sym typeface="Robo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57a7a865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57a7a865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dirty="0">
                <a:solidFill>
                  <a:schemeClr val="dk1"/>
                </a:solidFill>
                <a:highlight>
                  <a:srgbClr val="FFFFFF"/>
                </a:highlight>
                <a:latin typeface="Roboto"/>
                <a:ea typeface="Roboto"/>
                <a:cs typeface="Roboto"/>
                <a:sym typeface="Roboto"/>
              </a:rPr>
              <a:t>Students will now work in pairs to act out a conversation between these two characters. </a:t>
            </a:r>
            <a:endParaRPr sz="1000" dirty="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dirty="0">
                <a:solidFill>
                  <a:schemeClr val="dk1"/>
                </a:solidFill>
                <a:highlight>
                  <a:srgbClr val="FFFFFF"/>
                </a:highlight>
                <a:latin typeface="Roboto"/>
                <a:ea typeface="Roboto"/>
                <a:cs typeface="Roboto"/>
                <a:sym typeface="Roboto"/>
              </a:rPr>
              <a:t>One student will be the person sitting at the counter and the other student will be the person behind the bar. </a:t>
            </a:r>
            <a:endParaRPr sz="1000" dirty="0">
              <a:solidFill>
                <a:schemeClr val="dk1"/>
              </a:solidFill>
              <a:highlight>
                <a:srgbClr val="FFFFFF"/>
              </a:highlight>
              <a:latin typeface="Roboto"/>
              <a:ea typeface="Roboto"/>
              <a:cs typeface="Roboto"/>
              <a:sym typeface="Roboto"/>
            </a:endParaRPr>
          </a:p>
          <a:p>
            <a:pPr marL="457200" lvl="0" indent="0" algn="l" rtl="0">
              <a:lnSpc>
                <a:spcPct val="115000"/>
              </a:lnSpc>
              <a:spcBef>
                <a:spcPts val="0"/>
              </a:spcBef>
              <a:spcAft>
                <a:spcPts val="0"/>
              </a:spcAft>
              <a:buNone/>
            </a:pPr>
            <a:endParaRPr sz="1000" dirty="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dirty="0">
                <a:solidFill>
                  <a:schemeClr val="dk1"/>
                </a:solidFill>
                <a:highlight>
                  <a:srgbClr val="FFFFFF"/>
                </a:highlight>
                <a:latin typeface="Roboto"/>
                <a:ea typeface="Roboto"/>
                <a:cs typeface="Roboto"/>
                <a:sym typeface="Roboto"/>
              </a:rPr>
              <a:t>Give them a few minutes to do this. </a:t>
            </a:r>
            <a:endParaRPr sz="1000" dirty="0">
              <a:solidFill>
                <a:schemeClr val="dk1"/>
              </a:solidFill>
              <a:highlight>
                <a:srgbClr val="FFFFFF"/>
              </a:highlight>
              <a:latin typeface="Roboto"/>
              <a:ea typeface="Roboto"/>
              <a:cs typeface="Roboto"/>
              <a:sym typeface="Roboto"/>
            </a:endParaRPr>
          </a:p>
          <a:p>
            <a:pPr marL="457200" lvl="0" indent="0" algn="l" rtl="0">
              <a:lnSpc>
                <a:spcPct val="115000"/>
              </a:lnSpc>
              <a:spcBef>
                <a:spcPts val="0"/>
              </a:spcBef>
              <a:spcAft>
                <a:spcPts val="0"/>
              </a:spcAft>
              <a:buNone/>
            </a:pPr>
            <a:endParaRPr sz="1000" dirty="0">
              <a:solidFill>
                <a:schemeClr val="dk1"/>
              </a:solidFill>
              <a:highlight>
                <a:srgbClr val="FFFFFF"/>
              </a:highlight>
              <a:latin typeface="Roboto"/>
              <a:ea typeface="Roboto"/>
              <a:cs typeface="Roboto"/>
              <a:sym typeface="Roboto"/>
            </a:endParaRPr>
          </a:p>
          <a:p>
            <a:pPr marL="457200" lvl="0" indent="-292100" algn="l" rtl="0">
              <a:lnSpc>
                <a:spcPct val="115000"/>
              </a:lnSpc>
              <a:spcBef>
                <a:spcPts val="0"/>
              </a:spcBef>
              <a:spcAft>
                <a:spcPts val="0"/>
              </a:spcAft>
              <a:buClr>
                <a:schemeClr val="dk1"/>
              </a:buClr>
              <a:buSzPts val="1000"/>
              <a:buFont typeface="Roboto"/>
              <a:buChar char="●"/>
            </a:pPr>
            <a:r>
              <a:rPr lang="en" sz="1000" dirty="0">
                <a:solidFill>
                  <a:schemeClr val="dk1"/>
                </a:solidFill>
                <a:highlight>
                  <a:srgbClr val="FFFFFF"/>
                </a:highlight>
                <a:latin typeface="Roboto"/>
                <a:ea typeface="Roboto"/>
                <a:cs typeface="Roboto"/>
                <a:sym typeface="Roboto"/>
              </a:rPr>
              <a:t>Invite groups to act out their dialogue for the rest of the class!  Discuss the similarities and differences between the dialogues. </a:t>
            </a:r>
            <a:endParaRPr sz="1000" dirty="0">
              <a:solidFill>
                <a:schemeClr val="dk1"/>
              </a:solidFill>
              <a:highlight>
                <a:srgbClr val="FFFFFF"/>
              </a:highlight>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000" dirty="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5f5515299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5f5515299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a:solidFill>
                <a:schemeClr val="dk1"/>
              </a:solidFill>
              <a:highlight>
                <a:srgbClr val="FFFFFF"/>
              </a:highlight>
              <a:latin typeface="Roboto"/>
              <a:ea typeface="Roboto"/>
              <a:cs typeface="Roboto"/>
              <a:sym typeface="Roboto"/>
            </a:endParaRPr>
          </a:p>
          <a:p>
            <a:pPr marL="0" lvl="0" indent="0" algn="l" rtl="0">
              <a:spcBef>
                <a:spcPts val="0"/>
              </a:spcBef>
              <a:spcAft>
                <a:spcPts val="0"/>
              </a:spcAft>
              <a:buNone/>
            </a:pPr>
            <a:r>
              <a:rPr lang="en" u="sng">
                <a:solidFill>
                  <a:schemeClr val="hlink"/>
                </a:solidFill>
                <a:hlinkClick r:id="rId3"/>
              </a:rPr>
              <a:t>Kerry James Marshall, </a:t>
            </a:r>
            <a:r>
              <a:rPr lang="en" i="1" u="sng">
                <a:solidFill>
                  <a:schemeClr val="hlink"/>
                </a:solidFill>
                <a:hlinkClick r:id="rId3"/>
              </a:rPr>
              <a:t>Gulf Stream</a:t>
            </a:r>
            <a:r>
              <a:rPr lang="en" u="sng">
                <a:solidFill>
                  <a:schemeClr val="hlink"/>
                </a:solidFill>
                <a:hlinkClick r:id="rId3"/>
              </a:rPr>
              <a:t>, 2003. </a:t>
            </a:r>
            <a:endParaRPr/>
          </a:p>
          <a:p>
            <a:pPr marL="0" lvl="0" indent="0" algn="l" rtl="0">
              <a:spcBef>
                <a:spcPts val="0"/>
              </a:spcBef>
              <a:spcAft>
                <a:spcPts val="0"/>
              </a:spcAft>
              <a:buNone/>
            </a:pPr>
            <a:endParaRPr/>
          </a:p>
          <a:p>
            <a:pPr marL="0" lvl="0" indent="0" algn="l" rtl="0">
              <a:lnSpc>
                <a:spcPct val="200000"/>
              </a:lnSpc>
              <a:spcBef>
                <a:spcPts val="0"/>
              </a:spcBef>
              <a:spcAft>
                <a:spcPts val="0"/>
              </a:spcAft>
              <a:buNone/>
            </a:pPr>
            <a:r>
              <a:rPr lang="en" sz="1200" u="sng">
                <a:solidFill>
                  <a:schemeClr val="dk1"/>
                </a:solidFill>
                <a:highlight>
                  <a:srgbClr val="FFFFFF"/>
                </a:highlight>
                <a:latin typeface="Times New Roman"/>
                <a:ea typeface="Times New Roman"/>
                <a:cs typeface="Times New Roman"/>
                <a:sym typeface="Times New Roman"/>
              </a:rPr>
              <a:t>Tableau Vivant (5–10 minutes) </a:t>
            </a:r>
            <a:endParaRPr/>
          </a:p>
          <a:p>
            <a:pPr marL="0" lvl="0" indent="0" algn="l" rtl="0">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Ask for volunteers to come up to the front of the classroom where space has been cleared. Students will then put themselves into the positions of the people (or animals and other objects) in the artwork. </a:t>
            </a:r>
            <a:endParaRPr sz="1200">
              <a:solidFill>
                <a:schemeClr val="dk1"/>
              </a:solidFill>
              <a:highlight>
                <a:srgbClr val="FFFFFF"/>
              </a:highlight>
              <a:latin typeface="Times New Roman"/>
              <a:ea typeface="Times New Roman"/>
              <a:cs typeface="Times New Roman"/>
              <a:sym typeface="Times New Roman"/>
            </a:endParaRPr>
          </a:p>
          <a:p>
            <a:pPr marL="0" lvl="0" indent="0" algn="l" rtl="0">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Clr>
                <a:schemeClr val="dk1"/>
              </a:buClr>
              <a:buSzPts val="1100"/>
              <a:buFont typeface="Arial"/>
              <a:buNone/>
            </a:pPr>
            <a:r>
              <a:rPr lang="en" sz="1200">
                <a:solidFill>
                  <a:schemeClr val="dk1"/>
                </a:solidFill>
                <a:highlight>
                  <a:srgbClr val="FFFFFF"/>
                </a:highlight>
                <a:latin typeface="Times New Roman"/>
                <a:ea typeface="Times New Roman"/>
                <a:cs typeface="Times New Roman"/>
                <a:sym typeface="Times New Roman"/>
              </a:rPr>
              <a:t>The students still seated in the audience should help direct the posers so that they get their positions as close as possible to what is in the artwork.</a:t>
            </a:r>
            <a:endParaRPr sz="12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5f5515299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5f5515299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0" lvl="0" indent="0" algn="l" rtl="0">
              <a:lnSpc>
                <a:spcPct val="200000"/>
              </a:lnSpc>
              <a:spcBef>
                <a:spcPts val="0"/>
              </a:spcBef>
              <a:spcAft>
                <a:spcPts val="0"/>
              </a:spcAft>
              <a:buNone/>
            </a:pPr>
            <a:r>
              <a:rPr lang="en" sz="1200" u="sng">
                <a:solidFill>
                  <a:srgbClr val="1155CC"/>
                </a:solidFill>
                <a:highlight>
                  <a:srgbClr val="FFFFFF"/>
                </a:highlight>
                <a:latin typeface="Times New Roman"/>
                <a:ea typeface="Times New Roman"/>
                <a:cs typeface="Times New Roman"/>
                <a:sym typeface="Times New Roman"/>
                <a:hlinkClick r:id="rId3"/>
              </a:rPr>
              <a:t>John Currin, </a:t>
            </a:r>
            <a:r>
              <a:rPr lang="en" sz="1200" i="1" u="sng">
                <a:solidFill>
                  <a:srgbClr val="1155CC"/>
                </a:solidFill>
                <a:highlight>
                  <a:srgbClr val="FFFFFF"/>
                </a:highlight>
                <a:latin typeface="Times New Roman"/>
                <a:ea typeface="Times New Roman"/>
                <a:cs typeface="Times New Roman"/>
                <a:sym typeface="Times New Roman"/>
                <a:hlinkClick r:id="rId3"/>
              </a:rPr>
              <a:t>Park City Grill</a:t>
            </a:r>
            <a:r>
              <a:rPr lang="en" sz="1200" u="sng">
                <a:solidFill>
                  <a:srgbClr val="1155CC"/>
                </a:solidFill>
                <a:highlight>
                  <a:srgbClr val="FFFFFF"/>
                </a:highlight>
                <a:latin typeface="Times New Roman"/>
                <a:ea typeface="Times New Roman"/>
                <a:cs typeface="Times New Roman"/>
                <a:sym typeface="Times New Roman"/>
                <a:hlinkClick r:id="rId3"/>
              </a:rPr>
              <a:t>, 2000</a:t>
            </a:r>
            <a:endParaRPr/>
          </a:p>
          <a:p>
            <a:pPr marL="0" lvl="0" indent="0" algn="l" rtl="0">
              <a:lnSpc>
                <a:spcPct val="200000"/>
              </a:lnSpc>
              <a:spcBef>
                <a:spcPts val="0"/>
              </a:spcBef>
              <a:spcAft>
                <a:spcPts val="0"/>
              </a:spcAft>
              <a:buNone/>
            </a:pPr>
            <a:r>
              <a:rPr lang="en" sz="1200" u="sng">
                <a:solidFill>
                  <a:schemeClr val="dk1"/>
                </a:solidFill>
                <a:highlight>
                  <a:srgbClr val="FFFFFF"/>
                </a:highlight>
                <a:latin typeface="Times New Roman"/>
                <a:ea typeface="Times New Roman"/>
                <a:cs typeface="Times New Roman"/>
                <a:sym typeface="Times New Roman"/>
              </a:rPr>
              <a:t>Tableau Vivant (5–10 minutes) </a:t>
            </a:r>
            <a:endParaRPr>
              <a:solidFill>
                <a:schemeClr val="dk1"/>
              </a:solidFill>
            </a:endParaRPr>
          </a:p>
          <a:p>
            <a:pPr marL="0" lvl="0" indent="0" algn="l" rtl="0">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Ask for volunteers to come up to the front of the classroom where space has been cleared. Students will then put themselves into the positions of the people (or animals and other objects) in the artwork. </a:t>
            </a:r>
            <a:endParaRPr sz="1200">
              <a:solidFill>
                <a:schemeClr val="dk1"/>
              </a:solidFill>
              <a:highlight>
                <a:srgbClr val="FFFFFF"/>
              </a:highlight>
              <a:latin typeface="Times New Roman"/>
              <a:ea typeface="Times New Roman"/>
              <a:cs typeface="Times New Roman"/>
              <a:sym typeface="Times New Roman"/>
            </a:endParaRPr>
          </a:p>
          <a:p>
            <a:pPr marL="0" lvl="0" indent="0" algn="l" rtl="0">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Clr>
                <a:schemeClr val="dk1"/>
              </a:buClr>
              <a:buSzPts val="1100"/>
              <a:buFont typeface="Arial"/>
              <a:buNone/>
            </a:pPr>
            <a:r>
              <a:rPr lang="en" sz="1200">
                <a:solidFill>
                  <a:schemeClr val="dk1"/>
                </a:solidFill>
                <a:highlight>
                  <a:srgbClr val="FFFFFF"/>
                </a:highlight>
                <a:latin typeface="Times New Roman"/>
                <a:ea typeface="Times New Roman"/>
                <a:cs typeface="Times New Roman"/>
                <a:sym typeface="Times New Roman"/>
              </a:rPr>
              <a:t>The students still seated in the audience should help direct the posers so that they get their positions as close as possible to what is in the artwork.</a:t>
            </a:r>
            <a:endParaRPr sz="12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5f55152994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5f55152994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0" lvl="0" indent="0" algn="l" rtl="0">
              <a:lnSpc>
                <a:spcPct val="200000"/>
              </a:lnSpc>
              <a:spcBef>
                <a:spcPts val="0"/>
              </a:spcBef>
              <a:spcAft>
                <a:spcPts val="0"/>
              </a:spcAft>
              <a:buNone/>
            </a:pPr>
            <a:r>
              <a:rPr lang="en" sz="1200" u="sng">
                <a:solidFill>
                  <a:srgbClr val="1155CC"/>
                </a:solidFill>
                <a:highlight>
                  <a:srgbClr val="FFFFFF"/>
                </a:highlight>
                <a:latin typeface="Times New Roman"/>
                <a:ea typeface="Times New Roman"/>
                <a:cs typeface="Times New Roman"/>
                <a:sym typeface="Times New Roman"/>
                <a:hlinkClick r:id="rId3"/>
              </a:rPr>
              <a:t>Dawoud Bey, </a:t>
            </a:r>
            <a:r>
              <a:rPr lang="en" sz="1200" i="1" u="sng">
                <a:solidFill>
                  <a:srgbClr val="1155CC"/>
                </a:solidFill>
                <a:highlight>
                  <a:srgbClr val="FFFFFF"/>
                </a:highlight>
                <a:latin typeface="Times New Roman"/>
                <a:ea typeface="Times New Roman"/>
                <a:cs typeface="Times New Roman"/>
                <a:sym typeface="Times New Roman"/>
                <a:hlinkClick r:id="rId3"/>
              </a:rPr>
              <a:t>Brian and Paul</a:t>
            </a:r>
            <a:r>
              <a:rPr lang="en" sz="1200" u="sng">
                <a:solidFill>
                  <a:srgbClr val="1155CC"/>
                </a:solidFill>
                <a:highlight>
                  <a:srgbClr val="FFFFFF"/>
                </a:highlight>
                <a:latin typeface="Times New Roman"/>
                <a:ea typeface="Times New Roman"/>
                <a:cs typeface="Times New Roman"/>
                <a:sym typeface="Times New Roman"/>
                <a:hlinkClick r:id="rId3"/>
              </a:rPr>
              <a:t>, 1993</a:t>
            </a:r>
            <a:r>
              <a:rPr lang="en" sz="1200">
                <a:solidFill>
                  <a:schemeClr val="dk1"/>
                </a:solidFill>
                <a:highlight>
                  <a:srgbClr val="FFFFFF"/>
                </a:highlight>
                <a:latin typeface="Times New Roman"/>
                <a:ea typeface="Times New Roman"/>
                <a:cs typeface="Times New Roman"/>
                <a:sym typeface="Times New Roman"/>
              </a:rPr>
              <a:t> </a:t>
            </a: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None/>
            </a:pPr>
            <a:r>
              <a:rPr lang="en" sz="1200" u="sng">
                <a:solidFill>
                  <a:schemeClr val="dk1"/>
                </a:solidFill>
                <a:highlight>
                  <a:srgbClr val="FFFFFF"/>
                </a:highlight>
                <a:latin typeface="Times New Roman"/>
                <a:ea typeface="Times New Roman"/>
                <a:cs typeface="Times New Roman"/>
                <a:sym typeface="Times New Roman"/>
              </a:rPr>
              <a:t>Tableau Vivant (5–10 minutes) </a:t>
            </a:r>
            <a:endParaRPr>
              <a:solidFill>
                <a:schemeClr val="dk1"/>
              </a:solidFill>
            </a:endParaRPr>
          </a:p>
          <a:p>
            <a:pPr marL="0" lvl="0" indent="0" algn="l" rtl="0">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Ask for volunteers to come up to the front of the classroom where space has been cleared. Students will then put themselves into the positions of the people (or animals and other objects) in the artwork. </a:t>
            </a:r>
            <a:endParaRPr sz="1200">
              <a:solidFill>
                <a:schemeClr val="dk1"/>
              </a:solidFill>
              <a:highlight>
                <a:srgbClr val="FFFFFF"/>
              </a:highlight>
              <a:latin typeface="Times New Roman"/>
              <a:ea typeface="Times New Roman"/>
              <a:cs typeface="Times New Roman"/>
              <a:sym typeface="Times New Roman"/>
            </a:endParaRPr>
          </a:p>
          <a:p>
            <a:pPr marL="0" lvl="0" indent="0" algn="l" rtl="0">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Clr>
                <a:schemeClr val="dk1"/>
              </a:buClr>
              <a:buSzPts val="1100"/>
              <a:buFont typeface="Arial"/>
              <a:buNone/>
            </a:pPr>
            <a:r>
              <a:rPr lang="en" sz="1200">
                <a:solidFill>
                  <a:schemeClr val="dk1"/>
                </a:solidFill>
                <a:highlight>
                  <a:srgbClr val="FFFFFF"/>
                </a:highlight>
                <a:latin typeface="Times New Roman"/>
                <a:ea typeface="Times New Roman"/>
                <a:cs typeface="Times New Roman"/>
                <a:sym typeface="Times New Roman"/>
              </a:rPr>
              <a:t>The students still seated in the audience should help direct the posers so that they get their positions as close as possible to what is in the artwork.</a:t>
            </a:r>
            <a:endParaRPr sz="12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f55152994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f55152994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a:solidFill>
                <a:schemeClr val="dk1"/>
              </a:solidFill>
              <a:highlight>
                <a:srgbClr val="FFFFFF"/>
              </a:highlight>
              <a:latin typeface="Roboto"/>
              <a:ea typeface="Roboto"/>
              <a:cs typeface="Roboto"/>
              <a:sym typeface="Roboto"/>
            </a:endParaRPr>
          </a:p>
          <a:p>
            <a:pPr marL="0" lvl="0" indent="0" algn="l" rtl="0">
              <a:lnSpc>
                <a:spcPct val="200000"/>
              </a:lnSpc>
              <a:spcBef>
                <a:spcPts val="0"/>
              </a:spcBef>
              <a:spcAft>
                <a:spcPts val="0"/>
              </a:spcAft>
              <a:buNone/>
            </a:pPr>
            <a:r>
              <a:rPr lang="en" sz="1200" u="sng">
                <a:solidFill>
                  <a:srgbClr val="1155CC"/>
                </a:solidFill>
                <a:highlight>
                  <a:srgbClr val="FFFFFF"/>
                </a:highlight>
                <a:latin typeface="Times New Roman"/>
                <a:ea typeface="Times New Roman"/>
                <a:cs typeface="Times New Roman"/>
                <a:sym typeface="Times New Roman"/>
                <a:hlinkClick r:id="rId3"/>
              </a:rPr>
              <a:t>Alice Neel, </a:t>
            </a:r>
            <a:r>
              <a:rPr lang="en" sz="1200" i="1" u="sng">
                <a:solidFill>
                  <a:srgbClr val="1155CC"/>
                </a:solidFill>
                <a:highlight>
                  <a:srgbClr val="FFFFFF"/>
                </a:highlight>
                <a:latin typeface="Times New Roman"/>
                <a:ea typeface="Times New Roman"/>
                <a:cs typeface="Times New Roman"/>
                <a:sym typeface="Times New Roman"/>
                <a:hlinkClick r:id="rId3"/>
              </a:rPr>
              <a:t>Charlotte Willard</a:t>
            </a:r>
            <a:r>
              <a:rPr lang="en" sz="1200" u="sng">
                <a:solidFill>
                  <a:srgbClr val="1155CC"/>
                </a:solidFill>
                <a:highlight>
                  <a:srgbClr val="FFFFFF"/>
                </a:highlight>
                <a:latin typeface="Times New Roman"/>
                <a:ea typeface="Times New Roman"/>
                <a:cs typeface="Times New Roman"/>
                <a:sym typeface="Times New Roman"/>
                <a:hlinkClick r:id="rId3"/>
              </a:rPr>
              <a:t>, 1967</a:t>
            </a:r>
            <a:endParaRPr/>
          </a:p>
          <a:p>
            <a:pPr marL="0" lvl="0" indent="0" algn="l" rtl="0">
              <a:lnSpc>
                <a:spcPct val="200000"/>
              </a:lnSpc>
              <a:spcBef>
                <a:spcPts val="0"/>
              </a:spcBef>
              <a:spcAft>
                <a:spcPts val="0"/>
              </a:spcAft>
              <a:buNone/>
            </a:pPr>
            <a:r>
              <a:rPr lang="en" sz="1200" u="sng">
                <a:solidFill>
                  <a:schemeClr val="dk1"/>
                </a:solidFill>
                <a:highlight>
                  <a:srgbClr val="FFFFFF"/>
                </a:highlight>
                <a:latin typeface="Times New Roman"/>
                <a:ea typeface="Times New Roman"/>
                <a:cs typeface="Times New Roman"/>
                <a:sym typeface="Times New Roman"/>
              </a:rPr>
              <a:t>Tableau Vivant (5–10 minutes) </a:t>
            </a:r>
            <a:endParaRPr>
              <a:solidFill>
                <a:schemeClr val="dk1"/>
              </a:solidFill>
            </a:endParaRPr>
          </a:p>
          <a:p>
            <a:pPr marL="0" lvl="0" indent="0" algn="l" rtl="0">
              <a:lnSpc>
                <a:spcPct val="100000"/>
              </a:lnSpc>
              <a:spcBef>
                <a:spcPts val="0"/>
              </a:spcBef>
              <a:spcAft>
                <a:spcPts val="0"/>
              </a:spcAft>
              <a:buNone/>
            </a:pPr>
            <a:r>
              <a:rPr lang="en" sz="1200">
                <a:solidFill>
                  <a:schemeClr val="dk1"/>
                </a:solidFill>
                <a:highlight>
                  <a:srgbClr val="FFFFFF"/>
                </a:highlight>
                <a:latin typeface="Times New Roman"/>
                <a:ea typeface="Times New Roman"/>
                <a:cs typeface="Times New Roman"/>
                <a:sym typeface="Times New Roman"/>
              </a:rPr>
              <a:t>Ask for volunteers to come up to the front of the classroom where space has been cleared. Students will then put themselves into the positions of the people (or animals and other objects) in the artwork. </a:t>
            </a: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100000"/>
              </a:lnSpc>
              <a:spcBef>
                <a:spcPts val="0"/>
              </a:spcBef>
              <a:spcAft>
                <a:spcPts val="0"/>
              </a:spcAft>
              <a:buNone/>
            </a:pPr>
            <a:endParaRPr sz="1200">
              <a:solidFill>
                <a:schemeClr val="dk1"/>
              </a:solidFill>
              <a:highlight>
                <a:srgbClr val="FFFFFF"/>
              </a:highlight>
              <a:latin typeface="Times New Roman"/>
              <a:ea typeface="Times New Roman"/>
              <a:cs typeface="Times New Roman"/>
              <a:sym typeface="Times New Roman"/>
            </a:endParaRPr>
          </a:p>
          <a:p>
            <a:pPr marL="0" lvl="0" indent="0" algn="l" rtl="0">
              <a:lnSpc>
                <a:spcPct val="200000"/>
              </a:lnSpc>
              <a:spcBef>
                <a:spcPts val="0"/>
              </a:spcBef>
              <a:spcAft>
                <a:spcPts val="0"/>
              </a:spcAft>
              <a:buClr>
                <a:schemeClr val="dk1"/>
              </a:buClr>
              <a:buSzPts val="1100"/>
              <a:buFont typeface="Arial"/>
              <a:buNone/>
            </a:pPr>
            <a:r>
              <a:rPr lang="en" sz="1200">
                <a:solidFill>
                  <a:schemeClr val="dk1"/>
                </a:solidFill>
                <a:highlight>
                  <a:srgbClr val="FFFFFF"/>
                </a:highlight>
                <a:latin typeface="Times New Roman"/>
                <a:ea typeface="Times New Roman"/>
                <a:cs typeface="Times New Roman"/>
                <a:sym typeface="Times New Roman"/>
              </a:rPr>
              <a:t>The students still seated in the audience should help direct the posers so that they get their positions as close as possible to what is in the artwork.</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3"/>
        <p:cNvGrpSpPr/>
        <p:nvPr/>
      </p:nvGrpSpPr>
      <p:grpSpPr>
        <a:xfrm>
          <a:off x="0" y="0"/>
          <a:ext cx="0" cy="0"/>
          <a:chOff x="0" y="0"/>
          <a:chExt cx="0" cy="0"/>
        </a:xfrm>
      </p:grpSpPr>
      <p:pic>
        <p:nvPicPr>
          <p:cNvPr id="7" name="Picture 6">
            <a:extLst>
              <a:ext uri="{FF2B5EF4-FFF2-40B4-BE49-F238E27FC236}">
                <a16:creationId xmlns:a16="http://schemas.microsoft.com/office/drawing/2014/main" id="{A08ED15A-0C1E-DE49-B182-2762907EDE8D}"/>
              </a:ext>
            </a:extLst>
          </p:cNvPr>
          <p:cNvPicPr>
            <a:picLocks noChangeAspect="1"/>
          </p:cNvPicPr>
          <p:nvPr/>
        </p:nvPicPr>
        <p:blipFill>
          <a:blip r:embed="rId3"/>
          <a:stretch>
            <a:fillRect/>
          </a:stretch>
        </p:blipFill>
        <p:spPr>
          <a:xfrm>
            <a:off x="0" y="0"/>
            <a:ext cx="9144000" cy="5143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9"/>
        <p:cNvGrpSpPr/>
        <p:nvPr/>
      </p:nvGrpSpPr>
      <p:grpSpPr>
        <a:xfrm>
          <a:off x="0" y="0"/>
          <a:ext cx="0" cy="0"/>
          <a:chOff x="0" y="0"/>
          <a:chExt cx="0" cy="0"/>
        </a:xfrm>
      </p:grpSpPr>
      <p:sp>
        <p:nvSpPr>
          <p:cNvPr id="60" name="Google Shape;60;p14"/>
          <p:cNvSpPr txBox="1">
            <a:spLocks noGrp="1"/>
          </p:cNvSpPr>
          <p:nvPr>
            <p:ph type="body" idx="1"/>
          </p:nvPr>
        </p:nvSpPr>
        <p:spPr>
          <a:xfrm>
            <a:off x="290456" y="268941"/>
            <a:ext cx="8182002" cy="4636546"/>
          </a:xfrm>
          <a:prstGeom prst="rect">
            <a:avLst/>
          </a:prstGeom>
        </p:spPr>
        <p:txBody>
          <a:bodyPr spcFirstLastPara="1" wrap="square" lIns="91425" tIns="91425" rIns="91425" bIns="91425" anchor="t" anchorCtr="0">
            <a:noAutofit/>
          </a:bodyPr>
          <a:lstStyle/>
          <a:p>
            <a:pPr marL="0" lvl="0" indent="0" algn="l" rtl="0">
              <a:spcBef>
                <a:spcPts val="0"/>
              </a:spcBef>
              <a:spcAft>
                <a:spcPts val="2400"/>
              </a:spcAft>
              <a:buNone/>
            </a:pPr>
            <a:r>
              <a:rPr lang="en" sz="6000" dirty="0">
                <a:solidFill>
                  <a:schemeClr val="tx1"/>
                </a:solidFill>
                <a:latin typeface="Helvetica Neue"/>
                <a:ea typeface="Helvetica Neue"/>
                <a:cs typeface="Helvetica Neue"/>
                <a:sym typeface="Helvetica Neue"/>
              </a:rPr>
              <a:t>What are some different ways that people tell stories?</a:t>
            </a:r>
            <a:endParaRPr sz="6000" dirty="0">
              <a:solidFill>
                <a:schemeClr val="tx1"/>
              </a:solidFill>
              <a:latin typeface="Helvetica Neue"/>
              <a:ea typeface="Helvetica Neue"/>
              <a:cs typeface="Helvetica Neue"/>
              <a:sym typeface="Helvetica Neue"/>
            </a:endParaRPr>
          </a:p>
        </p:txBody>
      </p:sp>
      <p:sp>
        <p:nvSpPr>
          <p:cNvPr id="61" name="Google Shape;61;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65"/>
        <p:cNvGrpSpPr/>
        <p:nvPr/>
      </p:nvGrpSpPr>
      <p:grpSpPr>
        <a:xfrm>
          <a:off x="0" y="0"/>
          <a:ext cx="0" cy="0"/>
          <a:chOff x="0" y="0"/>
          <a:chExt cx="0" cy="0"/>
        </a:xfrm>
      </p:grpSpPr>
      <p:pic>
        <p:nvPicPr>
          <p:cNvPr id="66" name="Google Shape;66;p15"/>
          <p:cNvPicPr preferRelativeResize="0"/>
          <p:nvPr/>
        </p:nvPicPr>
        <p:blipFill rotWithShape="1">
          <a:blip r:embed="rId3">
            <a:alphaModFix/>
          </a:blip>
          <a:srcRect l="3374" t="8397" r="2375" b="11858"/>
          <a:stretch/>
        </p:blipFill>
        <p:spPr>
          <a:xfrm>
            <a:off x="-9498" y="0"/>
            <a:ext cx="9153498" cy="3490623"/>
          </a:xfrm>
          <a:prstGeom prst="rect">
            <a:avLst/>
          </a:prstGeom>
          <a:noFill/>
          <a:ln>
            <a:noFill/>
          </a:ln>
        </p:spPr>
      </p:pic>
      <p:sp>
        <p:nvSpPr>
          <p:cNvPr id="67" name="Google Shape;67;p15"/>
          <p:cNvSpPr txBox="1"/>
          <p:nvPr/>
        </p:nvSpPr>
        <p:spPr>
          <a:xfrm>
            <a:off x="320607" y="3622172"/>
            <a:ext cx="7357800" cy="1577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1200"/>
              </a:spcAft>
              <a:buNone/>
            </a:pPr>
            <a:r>
              <a:rPr lang="en" sz="1800" dirty="0"/>
              <a:t>The </a:t>
            </a:r>
            <a:r>
              <a:rPr lang="en" sz="1800" b="1" dirty="0"/>
              <a:t>characters </a:t>
            </a:r>
            <a:r>
              <a:rPr lang="en" sz="1800" dirty="0"/>
              <a:t>are __________.</a:t>
            </a:r>
            <a:endParaRPr sz="1800" dirty="0"/>
          </a:p>
          <a:p>
            <a:pPr marL="0" lvl="0" indent="0" rtl="0">
              <a:spcBef>
                <a:spcPts val="0"/>
              </a:spcBef>
              <a:spcAft>
                <a:spcPts val="1200"/>
              </a:spcAft>
              <a:buNone/>
            </a:pPr>
            <a:r>
              <a:rPr lang="en" sz="1800" dirty="0"/>
              <a:t>The </a:t>
            </a:r>
            <a:r>
              <a:rPr lang="en" sz="1800" b="1" dirty="0"/>
              <a:t>setting </a:t>
            </a:r>
            <a:r>
              <a:rPr lang="en" sz="1800" dirty="0"/>
              <a:t>is ______________.</a:t>
            </a:r>
            <a:endParaRPr sz="1800" dirty="0"/>
          </a:p>
          <a:p>
            <a:pPr marL="0" lvl="0" indent="0" rtl="0">
              <a:spcBef>
                <a:spcPts val="0"/>
              </a:spcBef>
              <a:spcAft>
                <a:spcPts val="1200"/>
              </a:spcAft>
              <a:buNone/>
            </a:pPr>
            <a:r>
              <a:rPr lang="en" sz="1800" dirty="0"/>
              <a:t>The </a:t>
            </a:r>
            <a:r>
              <a:rPr lang="en" sz="1800" b="1" dirty="0"/>
              <a:t>mood </a:t>
            </a:r>
            <a:r>
              <a:rPr lang="en" sz="1800" dirty="0"/>
              <a:t>is _______________. </a:t>
            </a:r>
            <a:endParaRPr sz="1800" dirty="0"/>
          </a:p>
        </p:txBody>
      </p:sp>
      <p:sp>
        <p:nvSpPr>
          <p:cNvPr id="68" name="Google Shape;68;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2"/>
        <p:cNvGrpSpPr/>
        <p:nvPr/>
      </p:nvGrpSpPr>
      <p:grpSpPr>
        <a:xfrm>
          <a:off x="0" y="0"/>
          <a:ext cx="0" cy="0"/>
          <a:chOff x="0" y="0"/>
          <a:chExt cx="0" cy="0"/>
        </a:xfrm>
      </p:grpSpPr>
      <p:pic>
        <p:nvPicPr>
          <p:cNvPr id="73" name="Google Shape;73;p16"/>
          <p:cNvPicPr preferRelativeResize="0"/>
          <p:nvPr/>
        </p:nvPicPr>
        <p:blipFill rotWithShape="1">
          <a:blip r:embed="rId3">
            <a:alphaModFix/>
          </a:blip>
          <a:srcRect t="1555" b="5326"/>
          <a:stretch/>
        </p:blipFill>
        <p:spPr>
          <a:xfrm>
            <a:off x="0" y="0"/>
            <a:ext cx="4031311" cy="5151978"/>
          </a:xfrm>
          <a:prstGeom prst="rect">
            <a:avLst/>
          </a:prstGeom>
          <a:noFill/>
          <a:ln>
            <a:noFill/>
          </a:ln>
        </p:spPr>
      </p:pic>
      <p:sp>
        <p:nvSpPr>
          <p:cNvPr id="75" name="Google Shape;75;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5" name="Google Shape;67;p15">
            <a:extLst>
              <a:ext uri="{FF2B5EF4-FFF2-40B4-BE49-F238E27FC236}">
                <a16:creationId xmlns:a16="http://schemas.microsoft.com/office/drawing/2014/main" id="{18694695-3BF5-3B4F-9DF1-BD0C1C5DB534}"/>
              </a:ext>
            </a:extLst>
          </p:cNvPr>
          <p:cNvSpPr txBox="1"/>
          <p:nvPr/>
        </p:nvSpPr>
        <p:spPr>
          <a:xfrm>
            <a:off x="4428309" y="338283"/>
            <a:ext cx="3833470" cy="4416597"/>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1200"/>
              </a:spcAft>
              <a:buNone/>
            </a:pPr>
            <a:r>
              <a:rPr lang="en" sz="1800" dirty="0"/>
              <a:t>The </a:t>
            </a:r>
            <a:r>
              <a:rPr lang="en" sz="1800" b="1" dirty="0"/>
              <a:t>characters </a:t>
            </a:r>
            <a:r>
              <a:rPr lang="en" sz="1800" dirty="0"/>
              <a:t>are __________.</a:t>
            </a:r>
            <a:endParaRPr sz="1800" dirty="0"/>
          </a:p>
          <a:p>
            <a:pPr marL="0" lvl="0" indent="0" rtl="0">
              <a:spcBef>
                <a:spcPts val="0"/>
              </a:spcBef>
              <a:spcAft>
                <a:spcPts val="1200"/>
              </a:spcAft>
              <a:buNone/>
            </a:pPr>
            <a:r>
              <a:rPr lang="en" sz="1800" dirty="0"/>
              <a:t>The </a:t>
            </a:r>
            <a:r>
              <a:rPr lang="en" sz="1800" b="1" dirty="0"/>
              <a:t>setting </a:t>
            </a:r>
            <a:r>
              <a:rPr lang="en" sz="1800" dirty="0"/>
              <a:t>is ______________.</a:t>
            </a:r>
            <a:endParaRPr sz="1800" dirty="0"/>
          </a:p>
          <a:p>
            <a:pPr marL="0" lvl="0" indent="0" rtl="0">
              <a:spcBef>
                <a:spcPts val="0"/>
              </a:spcBef>
              <a:spcAft>
                <a:spcPts val="1200"/>
              </a:spcAft>
              <a:buNone/>
            </a:pPr>
            <a:r>
              <a:rPr lang="en" sz="1800" dirty="0"/>
              <a:t>The </a:t>
            </a:r>
            <a:r>
              <a:rPr lang="en" sz="1800" b="1" dirty="0"/>
              <a:t>mood </a:t>
            </a:r>
            <a:r>
              <a:rPr lang="en" sz="1800" dirty="0"/>
              <a:t>is _______________.</a:t>
            </a:r>
          </a:p>
          <a:p>
            <a:pPr marL="0" lvl="0" indent="0" rtl="0">
              <a:spcBef>
                <a:spcPts val="0"/>
              </a:spcBef>
              <a:spcAft>
                <a:spcPts val="1200"/>
              </a:spcAft>
              <a:buNone/>
            </a:pPr>
            <a:endParaRPr lang="en" sz="1800" dirty="0"/>
          </a:p>
          <a:p>
            <a:pPr lvl="0"/>
            <a:r>
              <a:rPr lang="en-US" sz="1800" dirty="0">
                <a:solidFill>
                  <a:srgbClr val="38761D"/>
                </a:solidFill>
                <a:latin typeface="Helvetica Neue"/>
                <a:ea typeface="Helvetica Neue"/>
                <a:cs typeface="Helvetica Neue"/>
                <a:sym typeface="Helvetica Neue"/>
              </a:rPr>
              <a:t>Pretend you’re one of these people.  What do you: </a:t>
            </a:r>
          </a:p>
          <a:p>
            <a:pPr lvl="0"/>
            <a:endParaRPr lang="en-US" sz="1800" dirty="0">
              <a:solidFill>
                <a:srgbClr val="38761D"/>
              </a:solidFill>
              <a:latin typeface="Helvetica Neue"/>
              <a:ea typeface="Helvetica Neue"/>
              <a:cs typeface="Helvetica Neue"/>
              <a:sym typeface="Helvetica Neue"/>
            </a:endParaRPr>
          </a:p>
          <a:p>
            <a:pPr marL="457200" lvl="0" indent="-355600">
              <a:buClr>
                <a:srgbClr val="38761D"/>
              </a:buClr>
              <a:buSzPts val="2000"/>
              <a:buFont typeface="Helvetica Neue"/>
              <a:buChar char="●"/>
            </a:pPr>
            <a:r>
              <a:rPr lang="en-US" sz="1800" dirty="0">
                <a:solidFill>
                  <a:srgbClr val="38761D"/>
                </a:solidFill>
                <a:latin typeface="Helvetica Neue"/>
                <a:ea typeface="Helvetica Neue"/>
                <a:cs typeface="Helvetica Neue"/>
                <a:sym typeface="Helvetica Neue"/>
              </a:rPr>
              <a:t>See?</a:t>
            </a:r>
          </a:p>
          <a:p>
            <a:pPr marL="457200" lvl="0" indent="-355600">
              <a:buClr>
                <a:srgbClr val="38761D"/>
              </a:buClr>
              <a:buSzPts val="2000"/>
              <a:buFont typeface="Helvetica Neue"/>
              <a:buChar char="●"/>
            </a:pPr>
            <a:r>
              <a:rPr lang="en-US" sz="1800" dirty="0">
                <a:solidFill>
                  <a:srgbClr val="38761D"/>
                </a:solidFill>
                <a:latin typeface="Helvetica Neue"/>
                <a:ea typeface="Helvetica Neue"/>
                <a:cs typeface="Helvetica Neue"/>
                <a:sym typeface="Helvetica Neue"/>
              </a:rPr>
              <a:t>Feel?</a:t>
            </a:r>
          </a:p>
          <a:p>
            <a:pPr marL="457200" lvl="0" indent="-355600">
              <a:buClr>
                <a:srgbClr val="38761D"/>
              </a:buClr>
              <a:buSzPts val="2000"/>
              <a:buFont typeface="Helvetica Neue"/>
              <a:buChar char="●"/>
            </a:pPr>
            <a:r>
              <a:rPr lang="en-US" sz="1800" dirty="0">
                <a:solidFill>
                  <a:srgbClr val="38761D"/>
                </a:solidFill>
                <a:latin typeface="Helvetica Neue"/>
                <a:ea typeface="Helvetica Neue"/>
                <a:cs typeface="Helvetica Neue"/>
                <a:sym typeface="Helvetica Neue"/>
              </a:rPr>
              <a:t>Smell?</a:t>
            </a:r>
          </a:p>
          <a:p>
            <a:pPr marL="457200" lvl="0" indent="-355600">
              <a:buClr>
                <a:srgbClr val="38761D"/>
              </a:buClr>
              <a:buSzPts val="2000"/>
              <a:buFont typeface="Helvetica Neue"/>
              <a:buChar char="●"/>
            </a:pPr>
            <a:r>
              <a:rPr lang="en-US" sz="1800" dirty="0">
                <a:solidFill>
                  <a:srgbClr val="38761D"/>
                </a:solidFill>
                <a:latin typeface="Helvetica Neue"/>
                <a:ea typeface="Helvetica Neue"/>
                <a:cs typeface="Helvetica Neue"/>
                <a:sym typeface="Helvetica Neue"/>
              </a:rPr>
              <a:t>Hear?</a:t>
            </a:r>
          </a:p>
          <a:p>
            <a:pPr marL="0" lvl="0" indent="0" rtl="0">
              <a:spcBef>
                <a:spcPts val="0"/>
              </a:spcBef>
              <a:spcAft>
                <a:spcPts val="1200"/>
              </a:spcAft>
              <a:buNone/>
            </a:pPr>
            <a:r>
              <a:rPr lang="en" sz="1800" dirty="0"/>
              <a:t> </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79"/>
        <p:cNvGrpSpPr/>
        <p:nvPr/>
      </p:nvGrpSpPr>
      <p:grpSpPr>
        <a:xfrm>
          <a:off x="0" y="0"/>
          <a:ext cx="0" cy="0"/>
          <a:chOff x="0" y="0"/>
          <a:chExt cx="0" cy="0"/>
        </a:xfrm>
      </p:grpSpPr>
      <p:pic>
        <p:nvPicPr>
          <p:cNvPr id="4" name="Picture 3" descr="A person sitting in a room&#10;&#10;Description automatically generated">
            <a:extLst>
              <a:ext uri="{FF2B5EF4-FFF2-40B4-BE49-F238E27FC236}">
                <a16:creationId xmlns:a16="http://schemas.microsoft.com/office/drawing/2014/main" id="{9F1B35B3-CCC1-AA4D-BF47-927F16867037}"/>
              </a:ext>
            </a:extLst>
          </p:cNvPr>
          <p:cNvPicPr>
            <a:picLocks noChangeAspect="1"/>
          </p:cNvPicPr>
          <p:nvPr/>
        </p:nvPicPr>
        <p:blipFill>
          <a:blip r:embed="rId3"/>
          <a:stretch>
            <a:fillRect/>
          </a:stretch>
        </p:blipFill>
        <p:spPr>
          <a:xfrm>
            <a:off x="0" y="-1131795"/>
            <a:ext cx="9144000" cy="12550589"/>
          </a:xfrm>
          <a:prstGeom prst="rect">
            <a:avLst/>
          </a:prstGeom>
        </p:spPr>
      </p:pic>
      <p:sp>
        <p:nvSpPr>
          <p:cNvPr id="81" name="Google Shape;81;p17"/>
          <p:cNvSpPr/>
          <p:nvPr/>
        </p:nvSpPr>
        <p:spPr>
          <a:xfrm>
            <a:off x="5674864" y="838740"/>
            <a:ext cx="1590609" cy="980004"/>
          </a:xfrm>
          <a:prstGeom prst="wedgeEllipse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7"/>
          <p:cNvSpPr/>
          <p:nvPr/>
        </p:nvSpPr>
        <p:spPr>
          <a:xfrm>
            <a:off x="1296063" y="1126600"/>
            <a:ext cx="1789445" cy="1158120"/>
          </a:xfrm>
          <a:prstGeom prst="wedgeEllipseCallout">
            <a:avLst>
              <a:gd name="adj1" fmla="val 28438"/>
              <a:gd name="adj2" fmla="val 69679"/>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7"/>
        <p:cNvGrpSpPr/>
        <p:nvPr/>
      </p:nvGrpSpPr>
      <p:grpSpPr>
        <a:xfrm>
          <a:off x="0" y="0"/>
          <a:ext cx="0" cy="0"/>
          <a:chOff x="0" y="0"/>
          <a:chExt cx="0" cy="0"/>
        </a:xfrm>
      </p:grpSpPr>
      <p:sp>
        <p:nvSpPr>
          <p:cNvPr id="88" name="Google Shape;88;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pic>
        <p:nvPicPr>
          <p:cNvPr id="89" name="Google Shape;89;p18"/>
          <p:cNvPicPr preferRelativeResize="0"/>
          <p:nvPr/>
        </p:nvPicPr>
        <p:blipFill>
          <a:blip r:embed="rId3">
            <a:alphaModFix/>
          </a:blip>
          <a:stretch>
            <a:fillRect/>
          </a:stretch>
        </p:blipFill>
        <p:spPr>
          <a:xfrm>
            <a:off x="867100" y="0"/>
            <a:ext cx="7451334"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3"/>
        <p:cNvGrpSpPr/>
        <p:nvPr/>
      </p:nvGrpSpPr>
      <p:grpSpPr>
        <a:xfrm>
          <a:off x="0" y="0"/>
          <a:ext cx="0" cy="0"/>
          <a:chOff x="0" y="0"/>
          <a:chExt cx="0" cy="0"/>
        </a:xfrm>
      </p:grpSpPr>
      <p:sp>
        <p:nvSpPr>
          <p:cNvPr id="94" name="Google Shape;9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pic>
        <p:nvPicPr>
          <p:cNvPr id="95" name="Google Shape;95;p19"/>
          <p:cNvPicPr preferRelativeResize="0"/>
          <p:nvPr/>
        </p:nvPicPr>
        <p:blipFill>
          <a:blip r:embed="rId3">
            <a:alphaModFix/>
          </a:blip>
          <a:stretch>
            <a:fillRect/>
          </a:stretch>
        </p:blipFill>
        <p:spPr>
          <a:xfrm>
            <a:off x="2539100" y="0"/>
            <a:ext cx="4065811" cy="51435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9"/>
        <p:cNvGrpSpPr/>
        <p:nvPr/>
      </p:nvGrpSpPr>
      <p:grpSpPr>
        <a:xfrm>
          <a:off x="0" y="0"/>
          <a:ext cx="0" cy="0"/>
          <a:chOff x="0" y="0"/>
          <a:chExt cx="0" cy="0"/>
        </a:xfrm>
      </p:grpSpPr>
      <p:sp>
        <p:nvSpPr>
          <p:cNvPr id="100" name="Google Shape;100;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pic>
        <p:nvPicPr>
          <p:cNvPr id="101" name="Google Shape;101;p20"/>
          <p:cNvPicPr preferRelativeResize="0"/>
          <p:nvPr/>
        </p:nvPicPr>
        <p:blipFill>
          <a:blip r:embed="rId3">
            <a:alphaModFix/>
          </a:blip>
          <a:stretch>
            <a:fillRect/>
          </a:stretch>
        </p:blipFill>
        <p:spPr>
          <a:xfrm>
            <a:off x="821125" y="0"/>
            <a:ext cx="7443868" cy="5143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5"/>
        <p:cNvGrpSpPr/>
        <p:nvPr/>
      </p:nvGrpSpPr>
      <p:grpSpPr>
        <a:xfrm>
          <a:off x="0" y="0"/>
          <a:ext cx="0" cy="0"/>
          <a:chOff x="0" y="0"/>
          <a:chExt cx="0" cy="0"/>
        </a:xfrm>
      </p:grpSpPr>
      <p:sp>
        <p:nvSpPr>
          <p:cNvPr id="106" name="Google Shape;106;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a:t>
            </a:fld>
            <a:endParaRPr/>
          </a:p>
        </p:txBody>
      </p:sp>
      <p:pic>
        <p:nvPicPr>
          <p:cNvPr id="107" name="Google Shape;107;p21"/>
          <p:cNvPicPr preferRelativeResize="0"/>
          <p:nvPr/>
        </p:nvPicPr>
        <p:blipFill>
          <a:blip r:embed="rId3">
            <a:alphaModFix/>
          </a:blip>
          <a:stretch>
            <a:fillRect/>
          </a:stretch>
        </p:blipFill>
        <p:spPr>
          <a:xfrm>
            <a:off x="2791363" y="0"/>
            <a:ext cx="3561266" cy="514350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583</Words>
  <Application>Microsoft Macintosh PowerPoint</Application>
  <PresentationFormat>On-screen Show (16:9)</PresentationFormat>
  <Paragraphs>86</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Times New Roman</vt:lpstr>
      <vt:lpstr>Roboto</vt:lpstr>
      <vt:lpstr>Helvetica Neue</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DeArmond, Alex</cp:lastModifiedBy>
  <cp:revision>4</cp:revision>
  <dcterms:modified xsi:type="dcterms:W3CDTF">2019-09-19T20:45:09Z</dcterms:modified>
</cp:coreProperties>
</file>