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9"/>
  </p:notesMasterIdLst>
  <p:handoutMasterIdLst>
    <p:handoutMasterId r:id="rId60"/>
  </p:handoutMasterIdLst>
  <p:sldIdLst>
    <p:sldId id="267" r:id="rId2"/>
    <p:sldId id="336" r:id="rId3"/>
    <p:sldId id="316" r:id="rId4"/>
    <p:sldId id="337" r:id="rId5"/>
    <p:sldId id="332" r:id="rId6"/>
    <p:sldId id="319" r:id="rId7"/>
    <p:sldId id="320" r:id="rId8"/>
    <p:sldId id="304" r:id="rId9"/>
    <p:sldId id="325" r:id="rId10"/>
    <p:sldId id="326" r:id="rId11"/>
    <p:sldId id="322" r:id="rId12"/>
    <p:sldId id="328" r:id="rId13"/>
    <p:sldId id="333" r:id="rId14"/>
    <p:sldId id="334" r:id="rId15"/>
    <p:sldId id="335" r:id="rId16"/>
    <p:sldId id="321" r:id="rId17"/>
    <p:sldId id="306" r:id="rId18"/>
    <p:sldId id="310" r:id="rId19"/>
    <p:sldId id="303" r:id="rId20"/>
    <p:sldId id="338" r:id="rId21"/>
    <p:sldId id="329" r:id="rId22"/>
    <p:sldId id="330" r:id="rId23"/>
    <p:sldId id="308" r:id="rId24"/>
    <p:sldId id="311" r:id="rId25"/>
    <p:sldId id="340" r:id="rId26"/>
    <p:sldId id="363" r:id="rId27"/>
    <p:sldId id="343" r:id="rId28"/>
    <p:sldId id="380" r:id="rId29"/>
    <p:sldId id="381" r:id="rId30"/>
    <p:sldId id="345" r:id="rId31"/>
    <p:sldId id="377" r:id="rId32"/>
    <p:sldId id="372" r:id="rId33"/>
    <p:sldId id="379" r:id="rId34"/>
    <p:sldId id="383" r:id="rId35"/>
    <p:sldId id="346" r:id="rId36"/>
    <p:sldId id="347" r:id="rId37"/>
    <p:sldId id="352" r:id="rId38"/>
    <p:sldId id="356" r:id="rId39"/>
    <p:sldId id="359" r:id="rId40"/>
    <p:sldId id="357" r:id="rId41"/>
    <p:sldId id="358" r:id="rId42"/>
    <p:sldId id="360" r:id="rId43"/>
    <p:sldId id="367" r:id="rId44"/>
    <p:sldId id="374" r:id="rId45"/>
    <p:sldId id="365" r:id="rId46"/>
    <p:sldId id="361" r:id="rId47"/>
    <p:sldId id="362" r:id="rId48"/>
    <p:sldId id="370" r:id="rId49"/>
    <p:sldId id="382" r:id="rId50"/>
    <p:sldId id="339" r:id="rId51"/>
    <p:sldId id="366" r:id="rId52"/>
    <p:sldId id="327" r:id="rId53"/>
    <p:sldId id="305" r:id="rId54"/>
    <p:sldId id="378" r:id="rId55"/>
    <p:sldId id="384" r:id="rId56"/>
    <p:sldId id="369" r:id="rId57"/>
    <p:sldId id="29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AEFF"/>
    <a:srgbClr val="787878"/>
    <a:srgbClr val="353535"/>
    <a:srgbClr val="0F890F"/>
    <a:srgbClr val="666666"/>
    <a:srgbClr val="FFFFFF"/>
    <a:srgbClr val="006EB8"/>
    <a:srgbClr val="FF0000"/>
    <a:srgbClr val="767676"/>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123" autoAdjust="0"/>
    <p:restoredTop sz="58702"/>
  </p:normalViewPr>
  <p:slideViewPr>
    <p:cSldViewPr snapToGrid="0">
      <p:cViewPr>
        <p:scale>
          <a:sx n="70" d="100"/>
          <a:sy n="70" d="100"/>
        </p:scale>
        <p:origin x="144" y="200"/>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107" d="100"/>
          <a:sy n="107" d="100"/>
        </p:scale>
        <p:origin x="391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6BA24-B4B2-104A-BB39-CB155846CDA7}" type="datetimeFigureOut">
              <a:rPr lang="en-US" smtClean="0"/>
              <a:t>2/9/19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904C3B-5FC1-134E-AD59-EA8F886D5925}" type="slidenum">
              <a:rPr lang="en-US" smtClean="0"/>
              <a:t>‹#›</a:t>
            </a:fld>
            <a:endParaRPr lang="en-US"/>
          </a:p>
        </p:txBody>
      </p:sp>
    </p:spTree>
    <p:extLst>
      <p:ext uri="{BB962C8B-B14F-4D97-AF65-F5344CB8AC3E}">
        <p14:creationId xmlns:p14="http://schemas.microsoft.com/office/powerpoint/2010/main" val="43812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2/9/19</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Rachael Verbruggen – Lead Instructional Digital Media Developer at the Centre</a:t>
            </a:r>
            <a:r>
              <a:rPr lang="en-US" baseline="0" dirty="0" smtClean="0"/>
              <a:t> for Extended Learning at the University of Waterloo</a:t>
            </a:r>
          </a:p>
          <a:p>
            <a:r>
              <a:rPr lang="en-US" baseline="0" dirty="0" smtClean="0"/>
              <a:t>Unique situation – service department to assist instructors with the development of online course material. We have a team that includes an instructional designer, a developer and a QA person. We have a team of about 20 people to work specifically on STEM courses.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48770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of it like chapter, section and subsection titles of a textbook (or as umbrellas). It communicates the organization of the content on the page and helps students to understand the hierarchy of the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few notes about headers:</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It is nested by rank (So you want to think about does this topic belong above, under or at the same level as the heading before it before it?).</a:t>
            </a:r>
            <a:endParaRPr lang="en-US" baseline="0" dirty="0" smtClean="0"/>
          </a:p>
          <a:p>
            <a:pPr marL="228600" lvl="0" indent="-228600">
              <a:buFont typeface="+mj-lt"/>
              <a:buAutoNum type="arabicPeriod"/>
            </a:pPr>
            <a:r>
              <a:rPr lang="en-US" sz="1200" kern="1200" dirty="0" smtClean="0">
                <a:solidFill>
                  <a:schemeClr val="tx1"/>
                </a:solidFill>
                <a:effectLst/>
                <a:latin typeface="+mn-lt"/>
                <a:ea typeface="+mn-ea"/>
                <a:cs typeface="+mn-cs"/>
              </a:rPr>
              <a:t>Heading levels should not be skipped. So</a:t>
            </a:r>
            <a:r>
              <a:rPr lang="en-US" sz="1200" kern="1200" baseline="0" dirty="0" smtClean="0">
                <a:solidFill>
                  <a:schemeClr val="tx1"/>
                </a:solidFill>
                <a:effectLst/>
                <a:latin typeface="+mn-lt"/>
                <a:ea typeface="+mn-ea"/>
                <a:cs typeface="+mn-cs"/>
              </a:rPr>
              <a:t> you shouldn’t go from a heading 1 to a heading 4. </a:t>
            </a:r>
            <a:r>
              <a:rPr lang="en-US" sz="1200" kern="1200" dirty="0" smtClean="0">
                <a:solidFill>
                  <a:schemeClr val="tx1"/>
                </a:solidFill>
                <a:effectLst/>
                <a:latin typeface="+mn-lt"/>
                <a:ea typeface="+mn-ea"/>
                <a:cs typeface="+mn-cs"/>
              </a:rPr>
              <a:t>If you have a heading 3, the next thing that comes should be a heading 2 if you want</a:t>
            </a:r>
            <a:r>
              <a:rPr lang="en-US" sz="1200" kern="1200" baseline="0" dirty="0" smtClean="0">
                <a:solidFill>
                  <a:schemeClr val="tx1"/>
                </a:solidFill>
                <a:effectLst/>
                <a:latin typeface="+mn-lt"/>
                <a:ea typeface="+mn-ea"/>
                <a:cs typeface="+mn-cs"/>
              </a:rPr>
              <a:t> to go up a level, a heading 3 if you want to stay at the same level, or a heading 4 if you want to go down a level (but not a heading 5). Headers should be chosen based on </a:t>
            </a:r>
            <a:r>
              <a:rPr lang="en-US" sz="1200" kern="1200" baseline="0" dirty="0" err="1" smtClean="0">
                <a:solidFill>
                  <a:schemeClr val="tx1"/>
                </a:solidFill>
                <a:effectLst/>
                <a:latin typeface="+mn-lt"/>
                <a:ea typeface="+mn-ea"/>
                <a:cs typeface="+mn-cs"/>
              </a:rPr>
              <a:t>heirarchy</a:t>
            </a:r>
            <a:r>
              <a:rPr lang="en-US" sz="1200" kern="1200" baseline="0" dirty="0" smtClean="0">
                <a:solidFill>
                  <a:schemeClr val="tx1"/>
                </a:solidFill>
                <a:effectLst/>
                <a:latin typeface="+mn-lt"/>
                <a:ea typeface="+mn-ea"/>
                <a:cs typeface="+mn-cs"/>
              </a:rPr>
              <a:t> and structure, not on how they look.</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Headings should not be made by just styling the text. It’s not just about how it looks. Often times header are styled to be larger font, bolded, etc. Taking your text and just making the font bigger and bolder is not the same as making it a heading level (again, it’s about back-end structure not just front end looks)</a:t>
            </a:r>
          </a:p>
          <a:p>
            <a:pPr marL="228600" lvl="0" indent="-228600">
              <a:buFont typeface="+mj-lt"/>
              <a:buAutoNum type="arabicPeriod"/>
            </a:pPr>
            <a:r>
              <a:rPr lang="en-US" sz="1200" kern="1200" dirty="0" smtClean="0">
                <a:solidFill>
                  <a:schemeClr val="tx1"/>
                </a:solidFill>
                <a:effectLst/>
                <a:latin typeface="+mn-lt"/>
                <a:ea typeface="+mn-ea"/>
                <a:cs typeface="+mn-cs"/>
              </a:rPr>
              <a:t>On the flip side, headings should not be used to only style text. If you want you text to be larger or bolder, but it’s not part of that underlying structure, then a heading is not the right tool – that is when you want to change the font size/boldness yourself.</a:t>
            </a: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228600" lvl="0" indent="-228600">
              <a:buFont typeface="+mj-lt"/>
              <a:buAutoNum type="arabicPeriod"/>
            </a:pPr>
            <a:r>
              <a:rPr lang="en-US" baseline="0" dirty="0" smtClean="0"/>
              <a:t>It really comes down to thinking about how your content fits together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209541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Secondly, I want to talk about tables – about how to get things to appear on the screen where you want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51349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lot of people are tempted to use tables to layout things on the page because it provides a nice grid structure, but again, as with other html elements, tables have a particular use and shouldn’t be used beyond that.</a:t>
            </a:r>
          </a:p>
          <a:p>
            <a:r>
              <a:rPr lang="en-US" sz="1200" kern="1200" dirty="0" smtClean="0">
                <a:solidFill>
                  <a:schemeClr val="tx1"/>
                </a:solidFill>
                <a:effectLst/>
                <a:latin typeface="+mn-lt"/>
                <a:ea typeface="+mn-ea"/>
                <a:cs typeface="+mn-cs"/>
              </a:rPr>
              <a:t>Tables are about organizing data with logical relationships (it’s not just about whether things need to line up or not). </a:t>
            </a:r>
          </a:p>
          <a:p>
            <a:r>
              <a:rPr lang="en-US" sz="1200" kern="1200" dirty="0" smtClean="0">
                <a:solidFill>
                  <a:schemeClr val="tx1"/>
                </a:solidFill>
                <a:effectLst/>
                <a:latin typeface="+mn-lt"/>
                <a:ea typeface="+mn-ea"/>
                <a:cs typeface="+mn-cs"/>
              </a:rPr>
              <a:t>To make your table more accessible, it should be simple and have identified headers.</a:t>
            </a:r>
            <a:r>
              <a:rPr lang="en-US" sz="1200" kern="1200" baseline="0" dirty="0" smtClean="0">
                <a:solidFill>
                  <a:schemeClr val="tx1"/>
                </a:solidFill>
                <a:effectLst/>
                <a:latin typeface="+mn-lt"/>
                <a:ea typeface="+mn-ea"/>
                <a:cs typeface="+mn-cs"/>
              </a:rPr>
              <a:t> If your table doesn’t have headers, it is probably a good indication that you should be adding them to help the user know what the information is, or </a:t>
            </a:r>
            <a:r>
              <a:rPr lang="en-US" sz="1200" kern="1200" dirty="0" smtClean="0">
                <a:solidFill>
                  <a:schemeClr val="tx1"/>
                </a:solidFill>
                <a:effectLst/>
                <a:latin typeface="+mn-lt"/>
                <a:ea typeface="+mn-ea"/>
                <a:cs typeface="+mn-cs"/>
              </a:rPr>
              <a:t>taking the information out of a table because</a:t>
            </a:r>
            <a:r>
              <a:rPr lang="en-US" sz="1200" kern="1200" baseline="0" dirty="0" smtClean="0">
                <a:solidFill>
                  <a:schemeClr val="tx1"/>
                </a:solidFill>
                <a:effectLst/>
                <a:latin typeface="+mn-lt"/>
                <a:ea typeface="+mn-ea"/>
                <a:cs typeface="+mn-cs"/>
              </a:rPr>
              <a:t> it probably doesn’t belong there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Okay, We’re going to be getting a bit more interactive as we go now.</a:t>
            </a:r>
          </a:p>
          <a:p>
            <a:r>
              <a:rPr lang="en-US" sz="1200" kern="1200" dirty="0" smtClean="0">
                <a:solidFill>
                  <a:schemeClr val="tx1"/>
                </a:solidFill>
                <a:effectLst/>
                <a:latin typeface="+mn-lt"/>
                <a:ea typeface="+mn-ea"/>
                <a:cs typeface="+mn-cs"/>
              </a:rPr>
              <a:t>I’m going to show you a few examples, and I want you to think about whether the information belongs in a table or not.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82682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So here’s an example of a math equation</a:t>
            </a:r>
            <a:r>
              <a:rPr lang="en-US" baseline="0" dirty="0" smtClean="0"/>
              <a:t> where we want to line up all of the equivalent signs. Does this call for using a table?</a:t>
            </a:r>
          </a:p>
          <a:p>
            <a:r>
              <a:rPr lang="en-US" baseline="0" dirty="0" smtClean="0"/>
              <a:t>No. There are other ways to make math equations (we’ll talk about this in a bit).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69691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What about this, is this table of values a good use of a table?</a:t>
            </a:r>
            <a:endParaRPr lang="en-US" baseline="0" dirty="0" smtClean="0"/>
          </a:p>
          <a:p>
            <a:endParaRPr lang="en-US" baseline="0" dirty="0" smtClean="0"/>
          </a:p>
          <a:p>
            <a:r>
              <a:rPr lang="en-US" baseline="0" dirty="0" smtClean="0"/>
              <a:t>Yes. The name kind of gives it away, but also the fact that it has headers. The important thing to remember is to indicate which parts of the table are the headers. Most editors will have a way to indicate this. You can choose whether it is the first row, first column, or both, that make up the headers for the table. In this case it is the first row.</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74644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What about these</a:t>
            </a:r>
            <a:r>
              <a:rPr lang="en-US" baseline="0" dirty="0" smtClean="0"/>
              <a:t> two images with text below that I want to line up side by side?</a:t>
            </a:r>
          </a:p>
          <a:p>
            <a:r>
              <a:rPr lang="en-US" baseline="0" dirty="0" smtClean="0"/>
              <a:t>No. Use CSS or a WSIWYG editor, or place them one on top of the other.</a:t>
            </a:r>
          </a:p>
        </p:txBody>
      </p:sp>
      <p:sp>
        <p:nvSpPr>
          <p:cNvPr id="4" name="Slide Number Placeholder 3"/>
          <p:cNvSpPr>
            <a:spLocks noGrp="1"/>
          </p:cNvSpPr>
          <p:nvPr>
            <p:ph type="sldNum" sz="quarter" idx="10"/>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203546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Third, we’re going to</a:t>
            </a:r>
            <a:r>
              <a:rPr lang="en-US" baseline="0" dirty="0" smtClean="0"/>
              <a:t> talk about </a:t>
            </a:r>
            <a:r>
              <a:rPr lang="en-US" baseline="0" dirty="0" err="1" smtClean="0"/>
              <a:t>colour</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like to take a minute for a quick disclaimer. We have two more talks coming up that have to do with vision impairment and I am very excited to hear what they have to say. However, often times when we talk about accessibility we jump straight to ”but </a:t>
            </a:r>
            <a:r>
              <a:rPr lang="en-US" baseline="0" dirty="0" err="1" smtClean="0"/>
              <a:t>i</a:t>
            </a:r>
            <a:r>
              <a:rPr lang="en-US" baseline="0" dirty="0" smtClean="0"/>
              <a:t> don’t have a blind student”. There are many other reasons why someone might need an accessible version of your content. And for images sometimes it’s because the page didn’t load properly and your image didn’t show up. So I don’t want you to get focused just on visual impairment, but we are going to dwell on visuals for a while.</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70932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2 main things to remember when you are choosing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The first is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contrast or how well one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shows up against another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Accessibility guidelines have a formula with a ratio to check if two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are in contrast to one another enough to be visible to as many people as possible. Would anyone like to guess which of these pass the accessibility requirements and which ones don’t?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1806123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This is just my little side</a:t>
            </a:r>
            <a:r>
              <a:rPr lang="en-US" baseline="0" dirty="0" smtClean="0"/>
              <a:t> plug that labelling/referencing things also really helps for user experience. Now you and I have a common, and easy, way to refer to these things. So, what do you think? Which ones pass and which ones don’t?</a:t>
            </a:r>
          </a:p>
        </p:txBody>
      </p:sp>
      <p:sp>
        <p:nvSpPr>
          <p:cNvPr id="4" name="Slide Number Placeholder 3"/>
          <p:cNvSpPr>
            <a:spLocks noGrp="1"/>
          </p:cNvSpPr>
          <p:nvPr>
            <p:ph type="sldNum" sz="quarter" idx="10"/>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83829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So there are different ratios</a:t>
            </a:r>
            <a:r>
              <a:rPr lang="en-US" baseline="0" dirty="0" smtClean="0"/>
              <a:t> for different reasons, but generally we try to pass with a level of 4.5:1 or higher. Of these, 4 passed and 4 did not.</a:t>
            </a:r>
          </a:p>
          <a:p>
            <a:r>
              <a:rPr lang="en-US" baseline="0" dirty="0" smtClean="0"/>
              <a:t>Number 2 does not pass, which is important to note, because it is often the default red in many programs we might use to create images.</a:t>
            </a:r>
          </a:p>
          <a:p>
            <a:r>
              <a:rPr lang="en-US" baseline="0" dirty="0" smtClean="0"/>
              <a:t>6 and 7 are really to show you that you can’t always go with your gut (I thought 7 would pass and it did not), but that the number is also not the be all and end all of what you are doing. Although 6 passes, I have a really hard time reading it, so it’s still probably not a good idea.</a:t>
            </a:r>
          </a:p>
          <a:p>
            <a:r>
              <a:rPr lang="en-US" baseline="0" dirty="0" smtClean="0"/>
              <a:t>I have provided a list of online resources at the end for checking </a:t>
            </a:r>
            <a:r>
              <a:rPr lang="en-US" baseline="0" dirty="0" err="1" smtClean="0"/>
              <a:t>colour</a:t>
            </a:r>
            <a:r>
              <a:rPr lang="en-US" baseline="0" dirty="0" smtClean="0"/>
              <a:t> contrast, switching between </a:t>
            </a:r>
            <a:r>
              <a:rPr lang="en-US" baseline="0" dirty="0" err="1" smtClean="0"/>
              <a:t>colour</a:t>
            </a:r>
            <a:r>
              <a:rPr lang="en-US" baseline="0" dirty="0" smtClean="0"/>
              <a:t> codes (most </a:t>
            </a:r>
            <a:r>
              <a:rPr lang="en-US" baseline="0" dirty="0" err="1" smtClean="0"/>
              <a:t>colour</a:t>
            </a:r>
            <a:r>
              <a:rPr lang="en-US" baseline="0" dirty="0" smtClean="0"/>
              <a:t> contrast checkers use hex codes and most programs use RGB) and even lightening or darkening the shade of a </a:t>
            </a:r>
            <a:r>
              <a:rPr lang="en-US" baseline="0" dirty="0" err="1" smtClean="0"/>
              <a:t>colour</a:t>
            </a:r>
            <a:r>
              <a:rPr lang="en-US" baseline="0" dirty="0" smtClean="0"/>
              <a:t> to help make it more accessible.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170782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CEL tries to focus on the “non-traditional” learner. Our learners have varying backgrounds, knowledge, skill sets etc.</a:t>
            </a:r>
          </a:p>
          <a:p>
            <a:pPr marL="171450" indent="-171450">
              <a:buFont typeface="Arial" charset="0"/>
              <a:buChar char="•"/>
            </a:pPr>
            <a:r>
              <a:rPr lang="en-US" baseline="0" dirty="0" smtClean="0"/>
              <a:t>We build this content for multiple purposes and multiple audiences. Lots of the time the same content has multiple purposes or multiple audiences. We might use the same content in an undergraduate course and then again as review in a graduate course. Or we might use the same content we developed for an online credit course on one of our open sites, or in an campus class for a blended or flipped classroom.</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Credit courses: over 500 courses total. We run about 150-200 per term (3 terms/year). Mathematics we have about 20 undergrad with more coming for a fully online degree; 25 graduate courses where we run a masters for math teachers. Again – these are just fully online courses.</a:t>
            </a:r>
          </a:p>
          <a:p>
            <a:pPr marL="171450" indent="-171450">
              <a:buFont typeface="Arial" charset="0"/>
              <a:buChar char="•"/>
            </a:pPr>
            <a:r>
              <a:rPr lang="en-US" baseline="0" dirty="0" smtClean="0"/>
              <a:t>We have a number open resources (which have stricter accessibility guidelines than content that lives behind a paywall).</a:t>
            </a:r>
          </a:p>
          <a:p>
            <a:pPr marL="171450" indent="-171450">
              <a:buFont typeface="Arial" charset="0"/>
              <a:buChar char="•"/>
            </a:pPr>
            <a:r>
              <a:rPr lang="en-US" baseline="0" dirty="0" smtClean="0"/>
              <a:t>Open math = 4 </a:t>
            </a:r>
            <a:r>
              <a:rPr lang="en-US" baseline="0" dirty="0" err="1" smtClean="0"/>
              <a:t>lin</a:t>
            </a:r>
            <a:r>
              <a:rPr lang="en-US" baseline="0" dirty="0" smtClean="0"/>
              <a:t> alg. Courses, and not our best example of accessibility – technology didn’t allow us to do everything we wanted, but we are working on updating it</a:t>
            </a:r>
          </a:p>
          <a:p>
            <a:pPr marL="171450" indent="-171450">
              <a:buFont typeface="Arial" charset="0"/>
              <a:buChar char="•"/>
            </a:pPr>
            <a:r>
              <a:rPr lang="en-US" baseline="0" dirty="0" smtClean="0"/>
              <a:t>Courseware = </a:t>
            </a:r>
            <a:r>
              <a:rPr lang="en-US" baseline="0" dirty="0" err="1" smtClean="0"/>
              <a:t>jr.</a:t>
            </a:r>
            <a:r>
              <a:rPr lang="en-US" baseline="0" dirty="0" smtClean="0"/>
              <a:t> high/high school resources (mathematics) and open science (consulted)</a:t>
            </a:r>
          </a:p>
          <a:p>
            <a:pPr marL="171450" indent="-171450">
              <a:buFont typeface="Arial" charset="0"/>
              <a:buChar char="•"/>
            </a:pPr>
            <a:r>
              <a:rPr lang="en-US" baseline="0" dirty="0" smtClean="0"/>
              <a:t>Open engineering (</a:t>
            </a:r>
            <a:r>
              <a:rPr lang="en-US" baseline="0" dirty="0" err="1" smtClean="0"/>
              <a:t>chem</a:t>
            </a:r>
            <a:r>
              <a:rPr lang="en-US" baseline="0" dirty="0" smtClean="0"/>
              <a:t> for engineers)</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197782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thing to remember about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is that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alone should not be used to indicate meaning. A second indicator should be used as well, this can include things like texture, patterns, shapes, labels, etc.</a:t>
            </a:r>
          </a:p>
          <a:p>
            <a:r>
              <a:rPr lang="en-US" sz="1200" kern="1200" dirty="0" smtClean="0">
                <a:solidFill>
                  <a:schemeClr val="tx1"/>
                </a:solidFill>
                <a:effectLst/>
                <a:latin typeface="+mn-lt"/>
                <a:ea typeface="+mn-ea"/>
                <a:cs typeface="+mn-cs"/>
              </a:rPr>
              <a:t> Some of you might recognize this as the dress that broke the internet. There was great controversy over whether it was blue and black or white and gold. What do you see?</a:t>
            </a:r>
            <a:r>
              <a:rPr lang="en-US" sz="1200" kern="1200" baseline="0" dirty="0" smtClean="0">
                <a:solidFill>
                  <a:schemeClr val="tx1"/>
                </a:solidFill>
                <a:effectLst/>
                <a:latin typeface="+mn-lt"/>
                <a:ea typeface="+mn-ea"/>
                <a:cs typeface="+mn-cs"/>
              </a:rPr>
              <a:t> How many see blue and black? How many see white and gold?</a:t>
            </a:r>
          </a:p>
          <a:p>
            <a:r>
              <a:rPr lang="en-US" sz="1200" kern="1200" dirty="0" smtClean="0">
                <a:solidFill>
                  <a:schemeClr val="tx1"/>
                </a:solidFill>
                <a:effectLst/>
                <a:latin typeface="+mn-lt"/>
                <a:ea typeface="+mn-ea"/>
                <a:cs typeface="+mn-cs"/>
              </a:rPr>
              <a:t>Not everyone experiences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the same. We need to be conscious of this.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883515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baseline="0" dirty="0" smtClean="0"/>
              <a:t>Here we have the word we are defining in blue.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650578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better choice would be to also bold it so it stands out more.</a:t>
            </a:r>
            <a:endParaRPr lang="en-US" dirty="0" smtClean="0"/>
          </a:p>
          <a:p>
            <a:endParaRPr lang="en-US" dirty="0" smtClean="0"/>
          </a:p>
          <a:p>
            <a:r>
              <a:rPr lang="en-US" dirty="0" smtClean="0"/>
              <a:t>In this graph, we cannot</a:t>
            </a:r>
            <a:r>
              <a:rPr lang="en-US" baseline="0" dirty="0" smtClean="0"/>
              <a:t> just refer to these as the blue graph and the red graph, and we definitely can’t use position to define them (which is the top graph?). What might you do?</a:t>
            </a:r>
          </a:p>
          <a:p>
            <a:endParaRPr lang="en-US" baseline="0" dirty="0" smtClean="0"/>
          </a:p>
          <a:p>
            <a:r>
              <a:rPr lang="en-US" baseline="0" dirty="0" smtClean="0"/>
              <a:t>It’s as simple as throwing a label on them.</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142970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This was an interesting example. We were working on a probability</a:t>
            </a:r>
            <a:r>
              <a:rPr lang="en-US" baseline="0" dirty="0" smtClean="0"/>
              <a:t> class, and this was one of the questions.</a:t>
            </a:r>
          </a:p>
          <a:p>
            <a:r>
              <a:rPr lang="en-US" baseline="0" dirty="0" smtClean="0"/>
              <a:t>And here’s why it matters, because here’s what the question looks like with the most common form of </a:t>
            </a:r>
            <a:r>
              <a:rPr lang="en-US" baseline="0" dirty="0" err="1" smtClean="0"/>
              <a:t>colour</a:t>
            </a:r>
            <a:r>
              <a:rPr lang="en-US" baseline="0" dirty="0" smtClean="0"/>
              <a:t>-blindness applied to it.</a:t>
            </a:r>
          </a:p>
          <a:p>
            <a:r>
              <a:rPr lang="en-US" baseline="0" dirty="0" smtClean="0"/>
              <a:t>Now I do have to say that since there were already round items on the screen, my first reaction was to make the different </a:t>
            </a:r>
            <a:r>
              <a:rPr lang="en-US" baseline="0" dirty="0" err="1" smtClean="0"/>
              <a:t>colours</a:t>
            </a:r>
            <a:r>
              <a:rPr lang="en-US" baseline="0" dirty="0" smtClean="0"/>
              <a:t> also be different shapes. Then I remembered it was a probability question and the probability of drawing a round green bead would be 100% if I could reach in and feel the square and triangular shaped beads as well. So what do you do?</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23</a:t>
            </a:fld>
            <a:endParaRPr lang="en-US"/>
          </a:p>
        </p:txBody>
      </p:sp>
    </p:spTree>
    <p:extLst>
      <p:ext uri="{BB962C8B-B14F-4D97-AF65-F5344CB8AC3E}">
        <p14:creationId xmlns:p14="http://schemas.microsoft.com/office/powerpoint/2010/main" val="83050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One option, add a pattern. Here are some examples.</a:t>
            </a:r>
            <a:r>
              <a:rPr lang="en-US" baseline="0" dirty="0" smtClean="0"/>
              <a:t> Now, you need to also make sure what you are adding can be easily referred to as well. The question here still needs to be modified to ask the probability that you pick a green-stripped bead, or include a legend so they </a:t>
            </a:r>
            <a:r>
              <a:rPr lang="en-US" baseline="0" dirty="0" err="1" smtClean="0"/>
              <a:t>colours</a:t>
            </a:r>
            <a:r>
              <a:rPr lang="en-US" baseline="0" dirty="0" smtClean="0"/>
              <a:t> and the patterns can be lined up.</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24</a:t>
            </a:fld>
            <a:endParaRPr lang="en-US"/>
          </a:p>
        </p:txBody>
      </p:sp>
    </p:spTree>
    <p:extLst>
      <p:ext uri="{BB962C8B-B14F-4D97-AF65-F5344CB8AC3E}">
        <p14:creationId xmlns:p14="http://schemas.microsoft.com/office/powerpoint/2010/main" val="172921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Fourth we’re going to look at images. We’re going to spend a bit of time here.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25</a:t>
            </a:fld>
            <a:endParaRPr lang="en-US"/>
          </a:p>
        </p:txBody>
      </p:sp>
    </p:spTree>
    <p:extLst>
      <p:ext uri="{BB962C8B-B14F-4D97-AF65-F5344CB8AC3E}">
        <p14:creationId xmlns:p14="http://schemas.microsoft.com/office/powerpoint/2010/main" val="191623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smtClean="0"/>
          </a:p>
          <a:p>
            <a:r>
              <a:rPr lang="en-US" dirty="0" smtClean="0"/>
              <a:t>When you are drawing your images, you want to make</a:t>
            </a:r>
            <a:r>
              <a:rPr lang="en-US" baseline="0" dirty="0" smtClean="0"/>
              <a:t> them as accessible as possible. Remember, that some of the accessibility choices that we make will benefit others as well. Also remember, that if you do some of these things as you go, it’s not really any extra work. We’ve already talked about </a:t>
            </a:r>
            <a:r>
              <a:rPr lang="en-US" baseline="0" dirty="0" err="1" smtClean="0"/>
              <a:t>colour</a:t>
            </a:r>
            <a:r>
              <a:rPr lang="en-US" baseline="0" dirty="0" smtClean="0"/>
              <a:t> contrast and </a:t>
            </a:r>
            <a:r>
              <a:rPr lang="en-US" baseline="0" dirty="0" err="1" smtClean="0"/>
              <a:t>colour</a:t>
            </a:r>
            <a:r>
              <a:rPr lang="en-US" baseline="0" dirty="0" smtClean="0"/>
              <a:t> alone. Start a list of accessible </a:t>
            </a:r>
            <a:r>
              <a:rPr lang="en-US" baseline="0" dirty="0" err="1" smtClean="0"/>
              <a:t>colours</a:t>
            </a:r>
            <a:r>
              <a:rPr lang="en-US" baseline="0" dirty="0" smtClean="0"/>
              <a:t> you like to use, so when you go to draw an image you just automatically choose one of those </a:t>
            </a:r>
            <a:r>
              <a:rPr lang="en-US" baseline="0" dirty="0" err="1" smtClean="0"/>
              <a:t>colours</a:t>
            </a:r>
            <a:r>
              <a:rPr lang="en-US" baseline="0" dirty="0" smtClean="0"/>
              <a:t> and don’t even have to think about it. Another easy thing to remember is font size. Pick a font size that is easily legible.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even after doing all those things, there are still some people who might not be able to fully interact with your images.</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1304115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This leads</a:t>
            </a:r>
            <a:r>
              <a:rPr lang="en-US" baseline="0" dirty="0" smtClean="0"/>
              <a:t> to a discussion about alternative text.</a:t>
            </a:r>
          </a:p>
          <a:p>
            <a:r>
              <a:rPr lang="en-US" baseline="0" dirty="0" smtClean="0"/>
              <a:t>The first thing to ask yourself is </a:t>
            </a:r>
            <a:r>
              <a:rPr lang="en-US" dirty="0" smtClean="0"/>
              <a:t>what is the purpose of your image? Is</a:t>
            </a:r>
            <a:r>
              <a:rPr lang="en-US" baseline="0" dirty="0" smtClean="0"/>
              <a:t> it </a:t>
            </a:r>
            <a:r>
              <a:rPr lang="en-US" dirty="0" smtClean="0"/>
              <a:t>functional (then it needs to be</a:t>
            </a:r>
            <a:r>
              <a:rPr lang="en-US" baseline="0" dirty="0" smtClean="0"/>
              <a:t> </a:t>
            </a:r>
            <a:r>
              <a:rPr lang="en-US" dirty="0" smtClean="0"/>
              <a:t>described)?</a:t>
            </a:r>
            <a:r>
              <a:rPr lang="en-US" baseline="0" dirty="0" smtClean="0"/>
              <a:t> is it decorative (then it doesn’t need to be described)?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thing to ask yourself is “What info is missing if someone can’t see this image?” This is where alternative text comes in. How do we get that information across to someone who can’t see the image (for whatever reason).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3 forms of text alternatives.</a:t>
            </a:r>
          </a:p>
          <a:p>
            <a:pPr marL="228600" indent="-228600">
              <a:buAutoNum type="arabicPeriod"/>
            </a:pPr>
            <a:r>
              <a:rPr lang="en-US" dirty="0" smtClean="0"/>
              <a:t>Surrounding</a:t>
            </a:r>
            <a:r>
              <a:rPr lang="en-US" baseline="0" dirty="0" smtClean="0"/>
              <a:t> text – This means providing information in the text around the image. Sometimes that is all or just some of the information. Sometimes the image is already supporting the text, or is the alternative to the text. Then it does not need to be described again. Sometimes it doesn’t always make sense to include the information in the surrounding text – redundant, too “easy”, etc. That leads to</a:t>
            </a:r>
          </a:p>
          <a:p>
            <a:pPr marL="228600" indent="-228600">
              <a:buAutoNum type="arabicPeriod"/>
            </a:pPr>
            <a:r>
              <a:rPr lang="en-US" baseline="0" dirty="0" smtClean="0"/>
              <a:t>Alt tag – This is an attribute of the image tag. Used to describe the image. Read by a screen reader or displayed if image cannot load (in some browsers). It gives a way of providing additional information that maybe doesn’t make sense to be in the surrounding text, but needs to be covered. However…125 character limit. Have you ever tried describing a math image in 125 characters or less. (This is where putting information in the surrounding text is useful). But again, it doesn’t always belong there. So there is a third option.</a:t>
            </a:r>
          </a:p>
          <a:p>
            <a:pPr marL="228600" indent="-228600">
              <a:buAutoNum type="arabicPeriod"/>
            </a:pPr>
            <a:endParaRPr lang="en-US" baseline="0" dirty="0" smtClean="0"/>
          </a:p>
          <a:p>
            <a:pPr marL="228600" indent="-228600">
              <a:buAutoNum type="arabicPeriod"/>
            </a:pPr>
            <a:r>
              <a:rPr lang="en-US" dirty="0" smtClean="0"/>
              <a:t>Long description…provide information</a:t>
            </a:r>
            <a:r>
              <a:rPr lang="en-US" baseline="0" dirty="0" smtClean="0"/>
              <a:t> elsewhere and then link to it (e.g., separate page). It is important to provide clarity over brevity. However, you want to remember that this might not be the clearest way to interact with content (constantly leaving for more information and then coming back), so you might want to limit your use of the long description.</a:t>
            </a:r>
          </a:p>
          <a:p>
            <a:pPr marL="228600" indent="-228600">
              <a:buAutoNum type="arabicPeriod"/>
            </a:pPr>
            <a:endParaRPr lang="en-US" baseline="0" dirty="0" smtClean="0"/>
          </a:p>
          <a:p>
            <a:pPr marL="228600" indent="-228600">
              <a:buAutoNum type="arabicPeriod"/>
            </a:pPr>
            <a:r>
              <a:rPr lang="en-US" baseline="0" dirty="0" smtClean="0"/>
              <a:t>Okay, we’re going to get to some examples of some things to consider.</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27</a:t>
            </a:fld>
            <a:endParaRPr lang="en-US"/>
          </a:p>
        </p:txBody>
      </p:sp>
    </p:spTree>
    <p:extLst>
      <p:ext uri="{BB962C8B-B14F-4D97-AF65-F5344CB8AC3E}">
        <p14:creationId xmlns:p14="http://schemas.microsoft.com/office/powerpoint/2010/main" val="2066736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One thing we want</a:t>
            </a:r>
            <a:r>
              <a:rPr lang="en-US" baseline="0" dirty="0" smtClean="0"/>
              <a:t> to consider is the surrounding information.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consider your image in isolation. The surrounding text matters, the context matters, etc. The first thing I do if someone asks for help writing an alt text for their image is ask to see it in context.</a:t>
            </a:r>
          </a:p>
          <a:p>
            <a:endParaRPr lang="en-US" baseline="0" dirty="0" smtClean="0"/>
          </a:p>
          <a:p>
            <a:r>
              <a:rPr lang="en-US" dirty="0" smtClean="0"/>
              <a:t>As mentioned</a:t>
            </a:r>
            <a:r>
              <a:rPr lang="en-US" baseline="0" dirty="0" smtClean="0"/>
              <a:t>, the surrounding text is one place where information can go for everyone.</a:t>
            </a:r>
          </a:p>
          <a:p>
            <a:endParaRPr lang="en-US" baseline="0" dirty="0" smtClean="0"/>
          </a:p>
          <a:p>
            <a:r>
              <a:rPr lang="en-US" baseline="0" dirty="0" smtClean="0"/>
              <a:t>For example, this number line is described in the text that follows. Great. Our work is done.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28</a:t>
            </a:fld>
            <a:endParaRPr lang="en-US"/>
          </a:p>
        </p:txBody>
      </p:sp>
    </p:spTree>
    <p:extLst>
      <p:ext uri="{BB962C8B-B14F-4D97-AF65-F5344CB8AC3E}">
        <p14:creationId xmlns:p14="http://schemas.microsoft.com/office/powerpoint/2010/main" val="209464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consider your image in isolation. The surrounding text matters, the context matters, etc. The first thing I do if someone asks for help writing an alt text for their image is ask to see it in context.</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2573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a few things we want</a:t>
            </a:r>
            <a:r>
              <a:rPr lang="en-US" sz="1200" b="0" i="0" kern="1200" baseline="0" dirty="0" smtClean="0">
                <a:solidFill>
                  <a:schemeClr val="tx1"/>
                </a:solidFill>
                <a:effectLst/>
                <a:latin typeface="+mn-lt"/>
                <a:ea typeface="+mn-ea"/>
                <a:cs typeface="+mn-cs"/>
              </a:rPr>
              <a:t> to consider when developing content. On such thing is to start with a framework of Universal Design. </a:t>
            </a:r>
          </a:p>
          <a:p>
            <a:r>
              <a:rPr lang="en-US" sz="1200" b="0" i="0" kern="1200" baseline="0" dirty="0" smtClean="0">
                <a:solidFill>
                  <a:schemeClr val="tx1"/>
                </a:solidFill>
                <a:effectLst/>
                <a:latin typeface="+mn-lt"/>
                <a:ea typeface="+mn-ea"/>
                <a:cs typeface="+mn-cs"/>
              </a:rPr>
              <a:t>Chris just spoke about Universal Design for Learning, and I want to reiterate some things about Universal design in general.</a:t>
            </a:r>
          </a:p>
          <a:p>
            <a:r>
              <a:rPr lang="en-US" sz="1200" b="0" i="0" kern="1200" baseline="0" dirty="0" smtClean="0">
                <a:solidFill>
                  <a:schemeClr val="tx1"/>
                </a:solidFill>
                <a:effectLst/>
                <a:latin typeface="+mn-lt"/>
                <a:ea typeface="+mn-ea"/>
                <a:cs typeface="+mn-cs"/>
              </a:rPr>
              <a:t>The National Disability Authority in Ireland defines Universal Design as “</a:t>
            </a:r>
            <a:r>
              <a:rPr lang="en-US" dirty="0" smtClean="0"/>
              <a:t>the design and composition of an environment so that it can be accessed, understood and used to the greatest extent possible by all people regardless of their age, size, ability or disability.”</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102502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Consider</a:t>
            </a:r>
            <a:r>
              <a:rPr lang="en-US" baseline="0" dirty="0" smtClean="0"/>
              <a:t> labels (and use them!). We’ve already talked about how having a point of reference makes things easier.</a:t>
            </a:r>
          </a:p>
          <a:p>
            <a:r>
              <a:rPr lang="en-US" dirty="0" smtClean="0"/>
              <a:t>Turn to your </a:t>
            </a:r>
            <a:r>
              <a:rPr lang="en-US" dirty="0" err="1" smtClean="0"/>
              <a:t>neighbour</a:t>
            </a:r>
            <a:r>
              <a:rPr lang="en-US" baseline="0" dirty="0" smtClean="0"/>
              <a:t> and describe where theta is.</a:t>
            </a:r>
          </a:p>
          <a:p>
            <a:r>
              <a:rPr lang="en-US" baseline="0" dirty="0" smtClean="0"/>
              <a:t>Does this help?</a:t>
            </a:r>
          </a:p>
          <a:p>
            <a:r>
              <a:rPr lang="en-US" baseline="0" dirty="0" smtClean="0"/>
              <a:t>Does this help?</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30</a:t>
            </a:fld>
            <a:endParaRPr lang="en-US"/>
          </a:p>
        </p:txBody>
      </p:sp>
    </p:spTree>
    <p:extLst>
      <p:ext uri="{BB962C8B-B14F-4D97-AF65-F5344CB8AC3E}">
        <p14:creationId xmlns:p14="http://schemas.microsoft.com/office/powerpoint/2010/main" val="2065176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Keep as much text out</a:t>
            </a:r>
            <a:r>
              <a:rPr lang="en-US" baseline="0" dirty="0" smtClean="0"/>
              <a:t> of the image as possible. The more text you put in the image, the more you have to describe elsewhere. Here’s a great example of where that label can just be in the text underneath the image instead of part of the image itself.</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1864054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times </a:t>
            </a:r>
            <a:r>
              <a:rPr lang="en-US" baseline="0" dirty="0" err="1" smtClean="0"/>
              <a:t>colours</a:t>
            </a:r>
            <a:r>
              <a:rPr lang="en-US" baseline="0" dirty="0" smtClean="0"/>
              <a:t>, directions, layouts, etc. are not important pieces of information.</a:t>
            </a:r>
          </a:p>
          <a:p>
            <a:r>
              <a:rPr lang="en-US" baseline="0" dirty="0" smtClean="0"/>
              <a:t>When asking if the pattern is linear or not, students who can’t see the image only need to know how many tiles are in each figure. We don’t have to spend our time describing that the next 3 tiles stack on top of the first 3 tiles, just that the are 3 tiles and then 6 tiles and then 9 tiles, or that 3 tiles are added each time.</a:t>
            </a:r>
          </a:p>
        </p:txBody>
      </p:sp>
      <p:sp>
        <p:nvSpPr>
          <p:cNvPr id="4" name="Slide Number Placeholder 3"/>
          <p:cNvSpPr>
            <a:spLocks noGrp="1"/>
          </p:cNvSpPr>
          <p:nvPr>
            <p:ph type="sldNum" sz="quarter" idx="10"/>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440845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also worth considering that if there are things in the image that you deem unnecessary to explain to students who can’t seem the image then maybe students who can see the image don</a:t>
            </a:r>
            <a:r>
              <a:rPr lang="fr-FR" baseline="0" dirty="0" smtClean="0"/>
              <a:t>’</a:t>
            </a:r>
            <a:r>
              <a:rPr lang="en-US" baseline="0" dirty="0" smtClean="0"/>
              <a:t>t need that information either. This is most common with labels. The theta here is unnecessary. It is not being used to help solve the problem, nor can it be, so why include it.</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33</a:t>
            </a:fld>
            <a:endParaRPr lang="en-US"/>
          </a:p>
        </p:txBody>
      </p:sp>
    </p:spTree>
    <p:extLst>
      <p:ext uri="{BB962C8B-B14F-4D97-AF65-F5344CB8AC3E}">
        <p14:creationId xmlns:p14="http://schemas.microsoft.com/office/powerpoint/2010/main" val="1490543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Sometimes it is important to consider ambiguity. Could this be interpreted a different way? It took me a couple attempts at writing this alt text to recognized that I needed to specify that one triangle laid outside of the other one, because that affects the length of AX, which is what we are being asked to find.</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34</a:t>
            </a:fld>
            <a:endParaRPr lang="en-US"/>
          </a:p>
        </p:txBody>
      </p:sp>
    </p:spTree>
    <p:extLst>
      <p:ext uri="{BB962C8B-B14F-4D97-AF65-F5344CB8AC3E}">
        <p14:creationId xmlns:p14="http://schemas.microsoft.com/office/powerpoint/2010/main" val="129281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prior knowledge. What do my students already know.</a:t>
            </a:r>
          </a:p>
          <a:p>
            <a:r>
              <a:rPr lang="en-US" baseline="0" dirty="0" smtClean="0"/>
              <a:t>Here is an example of a number line, which we used in both grades 7/8 content and grade 12 content.</a:t>
            </a:r>
          </a:p>
          <a:p>
            <a:r>
              <a:rPr lang="en-US" baseline="0" dirty="0" smtClean="0"/>
              <a:t>In 7/8 it was representational. We were looking at the idea of what a number line is, so the alt text here was describing what a number line is and how it works.</a:t>
            </a:r>
          </a:p>
          <a:p>
            <a:r>
              <a:rPr lang="en-US" baseline="0" dirty="0" smtClean="0"/>
              <a:t>In gr. 12 we are just using it as one example of how to represent interval notation. We assume students know what a number line looks like, and just address what is on this particular </a:t>
            </a:r>
            <a:r>
              <a:rPr lang="en-US" baseline="0" dirty="0" err="1" smtClean="0"/>
              <a:t>numberline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35</a:t>
            </a:fld>
            <a:endParaRPr lang="en-US"/>
          </a:p>
        </p:txBody>
      </p:sp>
    </p:spTree>
    <p:extLst>
      <p:ext uri="{BB962C8B-B14F-4D97-AF65-F5344CB8AC3E}">
        <p14:creationId xmlns:p14="http://schemas.microsoft.com/office/powerpoint/2010/main" val="1642819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within a particular project, the first time (or few times) that you introduce something, it might need more explanation than subsequent times</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36</a:t>
            </a:fld>
            <a:endParaRPr lang="en-US"/>
          </a:p>
        </p:txBody>
      </p:sp>
    </p:spTree>
    <p:extLst>
      <p:ext uri="{BB962C8B-B14F-4D97-AF65-F5344CB8AC3E}">
        <p14:creationId xmlns:p14="http://schemas.microsoft.com/office/powerpoint/2010/main" val="41307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you answer this question?</a:t>
            </a:r>
          </a:p>
          <a:p>
            <a:endParaRPr lang="en-US" baseline="0" dirty="0" smtClean="0"/>
          </a:p>
          <a:p>
            <a:r>
              <a:rPr lang="en-US" baseline="0" dirty="0" smtClean="0"/>
              <a:t>So now that you see the picture, what information do we need to give students?</a:t>
            </a:r>
          </a:p>
          <a:p>
            <a:endParaRPr lang="en-US" baseline="0" dirty="0" smtClean="0"/>
          </a:p>
          <a:p>
            <a:endParaRPr lang="en-US" baseline="0" dirty="0" smtClean="0"/>
          </a:p>
          <a:p>
            <a:r>
              <a:rPr lang="en-US" dirty="0" smtClean="0"/>
              <a:t>Then you can figure out where it belongs.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it is worth putting information in the picture, it is worth giving out that information elsewhere.</a:t>
            </a:r>
            <a:endParaRPr lang="en-US" dirty="0" smtClean="0"/>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37</a:t>
            </a:fld>
            <a:endParaRPr lang="en-US"/>
          </a:p>
        </p:txBody>
      </p:sp>
    </p:spTree>
    <p:extLst>
      <p:ext uri="{BB962C8B-B14F-4D97-AF65-F5344CB8AC3E}">
        <p14:creationId xmlns:p14="http://schemas.microsoft.com/office/powerpoint/2010/main" val="333608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I’ve pulled out some information, but I still need everything that is in the alt text.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38</a:t>
            </a:fld>
            <a:endParaRPr lang="en-US"/>
          </a:p>
        </p:txBody>
      </p:sp>
    </p:spTree>
    <p:extLst>
      <p:ext uri="{BB962C8B-B14F-4D97-AF65-F5344CB8AC3E}">
        <p14:creationId xmlns:p14="http://schemas.microsoft.com/office/powerpoint/2010/main" val="1806416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 can word it differently</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39</a:t>
            </a:fld>
            <a:endParaRPr lang="en-US"/>
          </a:p>
        </p:txBody>
      </p:sp>
    </p:spTree>
    <p:extLst>
      <p:ext uri="{BB962C8B-B14F-4D97-AF65-F5344CB8AC3E}">
        <p14:creationId xmlns:p14="http://schemas.microsoft.com/office/powerpoint/2010/main" val="121158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228600" indent="-228600">
              <a:buAutoNum type="arabicPeriod"/>
            </a:pPr>
            <a:r>
              <a:rPr lang="en-US" dirty="0" smtClean="0"/>
              <a:t>So</a:t>
            </a:r>
            <a:r>
              <a:rPr lang="en-US" baseline="0" dirty="0" smtClean="0"/>
              <a:t> what is universal design?</a:t>
            </a:r>
          </a:p>
          <a:p>
            <a:pPr marL="228600" indent="-228600">
              <a:buAutoNum type="arabicPeriod"/>
            </a:pPr>
            <a:endParaRPr lang="en-US" sz="1200" b="0" i="0" kern="1200" baseline="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It’s not about one size fits all. The designer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not expected to find one design solution that accommodates the needs of 100% of the population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Rather, designers are urged to explore design solutions that are more inclusive; those designs that push the boundaries as far out as possible without compromising the integrity or quality of the product. It’s about making decisions that reach as many people</a:t>
            </a:r>
            <a:r>
              <a:rPr lang="en-US" sz="1200" b="0" i="0" kern="1200" baseline="0" dirty="0" smtClean="0">
                <a:solidFill>
                  <a:schemeClr val="tx1"/>
                </a:solidFill>
                <a:effectLst/>
                <a:latin typeface="+mn-lt"/>
                <a:ea typeface="+mn-ea"/>
                <a:cs typeface="+mn-cs"/>
              </a:rPr>
              <a:t> as possible.</a:t>
            </a:r>
          </a:p>
          <a:p>
            <a:pPr marL="228600" indent="-228600">
              <a:buAutoNum type="arabicPeriod"/>
            </a:pPr>
            <a:r>
              <a:rPr lang="en-US" baseline="0" dirty="0" smtClean="0"/>
              <a:t>Sometimes to reach more people, flexibility of use comes into play. For example, providing students the option between an auditory version of the content or a text version of the content can be as simple as posting the script that already exists that you used to create the audio piece.</a:t>
            </a:r>
          </a:p>
          <a:p>
            <a:pPr marL="228600" indent="-228600">
              <a:buAutoNum type="arabicPeriod"/>
            </a:pPr>
            <a:r>
              <a:rPr lang="en-US" baseline="0" dirty="0" smtClean="0"/>
              <a:t>This leads to the third point about UD, which is that it benefits many, not just those with disabilities. In the example of providing a text version of auditory content, it helps a wide range users including those that can’t hear, but also people with slow internet connections, English language learners or even people who forgot their headphones at home.</a:t>
            </a:r>
          </a:p>
          <a:p>
            <a:pPr marL="228600" indent="-228600">
              <a:buAutoNum type="arabicPeriod"/>
            </a:pPr>
            <a:r>
              <a:rPr lang="en-US" baseline="0" dirty="0" smtClean="0"/>
              <a:t>UD is not an accessible design standard. We live in a place where accessibility standards are legislated: the Accessibility for Ontarians with Disabilities Act or AODA. UD is not a list of specifications to meet accessibility (those do exist); rather it is an approach to design that considers the varied abilities of all users.</a:t>
            </a:r>
          </a:p>
          <a:p>
            <a:pPr marL="228600" indent="-228600">
              <a:buAutoNum type="arabicPeriod"/>
            </a:pPr>
            <a:r>
              <a:rPr lang="en-US" dirty="0" smtClean="0"/>
              <a:t>And finally</a:t>
            </a:r>
            <a:r>
              <a:rPr lang="en-US" baseline="0" dirty="0" smtClean="0"/>
              <a:t>, UD is something that is integrated throughout the design and development process. It cannot be effectively or efficiently applied at the end of a project.</a:t>
            </a:r>
          </a:p>
          <a:p>
            <a:pPr marL="228600" indent="-228600">
              <a:buAutoNum type="arabicPeriod"/>
            </a:pPr>
            <a:endParaRPr lang="en-US" baseline="0" dirty="0" smtClean="0"/>
          </a:p>
          <a:p>
            <a:pPr marL="228600" indent="-228600">
              <a:buAutoNum type="arabicPeriod"/>
            </a:pPr>
            <a:r>
              <a:rPr lang="en-US" baseline="0" dirty="0" smtClean="0"/>
              <a:t>I have a lot of ground to cover, so I’m going to be going fast, but I do want to take a minute to dwell on these because I think they are important driving forces to remember. As we look at some of the things in the coming slides, remember that some of the choices you make you won’t be able to satisfy all people with all solutions, but you can make an effort to include as many people as possible. That the choices you make to make something more accessible also benefit other learns, and that it is something that you should do as you build your content and not as an after thought. These ideas are going to surface a lot.</a:t>
            </a:r>
          </a:p>
          <a:p>
            <a:pPr marL="228600" indent="-228600">
              <a:buAutoNum type="arabicPeriod"/>
            </a:pPr>
            <a:r>
              <a:rPr lang="en-US" baseline="0" dirty="0" smtClean="0"/>
              <a:t>Mohawk has some excellent resources about universal design, and we have what we like to call the honeycomb, which isn’t specifically about universal design, but it is about user experience in online learning and it goes hand in hand with these ideas. These resources and more are listed at the end of my presentation, which will be made available to you</a:t>
            </a:r>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236032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need all the information</a:t>
            </a:r>
            <a:r>
              <a:rPr lang="en-US" baseline="0" dirty="0" smtClean="0"/>
              <a:t> in the alt.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40</a:t>
            </a:fld>
            <a:endParaRPr lang="en-US"/>
          </a:p>
        </p:txBody>
      </p:sp>
    </p:spTree>
    <p:extLst>
      <p:ext uri="{BB962C8B-B14F-4D97-AF65-F5344CB8AC3E}">
        <p14:creationId xmlns:p14="http://schemas.microsoft.com/office/powerpoint/2010/main" val="329839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more information in the question now…</a:t>
            </a:r>
          </a:p>
          <a:p>
            <a:r>
              <a:rPr lang="en-US" baseline="0" dirty="0" smtClean="0"/>
              <a:t>But we’re still missing where theta is</a:t>
            </a:r>
          </a:p>
        </p:txBody>
      </p:sp>
      <p:sp>
        <p:nvSpPr>
          <p:cNvPr id="4" name="Slide Number Placeholder 3"/>
          <p:cNvSpPr>
            <a:spLocks noGrp="1"/>
          </p:cNvSpPr>
          <p:nvPr>
            <p:ph type="sldNum" sz="quarter" idx="10"/>
          </p:nvPr>
        </p:nvSpPr>
        <p:spPr/>
        <p:txBody>
          <a:bodyPr/>
          <a:lstStyle/>
          <a:p>
            <a:fld id="{8CCEF7D1-689C-4BC1-B59B-4A4CE078ECDF}" type="slidenum">
              <a:rPr lang="en-US" smtClean="0"/>
              <a:t>41</a:t>
            </a:fld>
            <a:endParaRPr lang="en-US"/>
          </a:p>
        </p:txBody>
      </p:sp>
    </p:spTree>
    <p:extLst>
      <p:ext uri="{BB962C8B-B14F-4D97-AF65-F5344CB8AC3E}">
        <p14:creationId xmlns:p14="http://schemas.microsoft.com/office/powerpoint/2010/main" val="348212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changed one small thing, and now we have all of the information in the question…</a:t>
            </a:r>
          </a:p>
          <a:p>
            <a:r>
              <a:rPr lang="en-US" baseline="0" dirty="0" smtClean="0"/>
              <a:t> and don’t need anything in the alt.</a:t>
            </a:r>
          </a:p>
          <a:p>
            <a:r>
              <a:rPr lang="en-US" baseline="0" dirty="0" smtClean="0"/>
              <a:t>All of these are viable options. It depends on the context and personal preference.</a:t>
            </a:r>
          </a:p>
        </p:txBody>
      </p:sp>
      <p:sp>
        <p:nvSpPr>
          <p:cNvPr id="4" name="Slide Number Placeholder 3"/>
          <p:cNvSpPr>
            <a:spLocks noGrp="1"/>
          </p:cNvSpPr>
          <p:nvPr>
            <p:ph type="sldNum" sz="quarter" idx="10"/>
          </p:nvPr>
        </p:nvSpPr>
        <p:spPr/>
        <p:txBody>
          <a:bodyPr/>
          <a:lstStyle/>
          <a:p>
            <a:fld id="{8CCEF7D1-689C-4BC1-B59B-4A4CE078ECDF}" type="slidenum">
              <a:rPr lang="en-US" smtClean="0"/>
              <a:t>42</a:t>
            </a:fld>
            <a:endParaRPr lang="en-US"/>
          </a:p>
        </p:txBody>
      </p:sp>
    </p:spTree>
    <p:extLst>
      <p:ext uri="{BB962C8B-B14F-4D97-AF65-F5344CB8AC3E}">
        <p14:creationId xmlns:p14="http://schemas.microsoft.com/office/powerpoint/2010/main" val="1176323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We’re going to come back</a:t>
            </a:r>
            <a:r>
              <a:rPr lang="en-US" baseline="0" dirty="0" smtClean="0"/>
              <a:t> to the beads. We looked before at modifying the picture. How could we modify the question instead?</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43</a:t>
            </a:fld>
            <a:endParaRPr lang="en-US"/>
          </a:p>
        </p:txBody>
      </p:sp>
    </p:spTree>
    <p:extLst>
      <p:ext uri="{BB962C8B-B14F-4D97-AF65-F5344CB8AC3E}">
        <p14:creationId xmlns:p14="http://schemas.microsoft.com/office/powerpoint/2010/main" val="463225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Doesn’t take away from the question. Order doesn’t matter, etc.</a:t>
            </a:r>
          </a:p>
          <a:p>
            <a:endParaRPr lang="en-US" dirty="0" smtClean="0"/>
          </a:p>
          <a:p>
            <a:r>
              <a:rPr lang="en-US" dirty="0" smtClean="0"/>
              <a:t>For all of these</a:t>
            </a:r>
            <a:r>
              <a:rPr lang="en-US" baseline="0" dirty="0" smtClean="0"/>
              <a:t> things, ask a friend. Provide the question without the image, or the alt text, or surrounding text, and see what they come up with.</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44</a:t>
            </a:fld>
            <a:endParaRPr lang="en-US"/>
          </a:p>
        </p:txBody>
      </p:sp>
    </p:spTree>
    <p:extLst>
      <p:ext uri="{BB962C8B-B14F-4D97-AF65-F5344CB8AC3E}">
        <p14:creationId xmlns:p14="http://schemas.microsoft.com/office/powerpoint/2010/main" val="1609506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45</a:t>
            </a:fld>
            <a:endParaRPr lang="en-US"/>
          </a:p>
        </p:txBody>
      </p:sp>
    </p:spTree>
    <p:extLst>
      <p:ext uri="{BB962C8B-B14F-4D97-AF65-F5344CB8AC3E}">
        <p14:creationId xmlns:p14="http://schemas.microsoft.com/office/powerpoint/2010/main" val="156053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46</a:t>
            </a:fld>
            <a:endParaRPr lang="en-US"/>
          </a:p>
        </p:txBody>
      </p:sp>
    </p:spTree>
    <p:extLst>
      <p:ext uri="{BB962C8B-B14F-4D97-AF65-F5344CB8AC3E}">
        <p14:creationId xmlns:p14="http://schemas.microsoft.com/office/powerpoint/2010/main" val="2023026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47</a:t>
            </a:fld>
            <a:endParaRPr lang="en-US"/>
          </a:p>
        </p:txBody>
      </p:sp>
    </p:spTree>
    <p:extLst>
      <p:ext uri="{BB962C8B-B14F-4D97-AF65-F5344CB8AC3E}">
        <p14:creationId xmlns:p14="http://schemas.microsoft.com/office/powerpoint/2010/main" val="918307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Finally, we’re going to</a:t>
            </a:r>
            <a:r>
              <a:rPr lang="en-US" baseline="0" dirty="0" smtClean="0"/>
              <a:t> talk about math.</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48</a:t>
            </a:fld>
            <a:endParaRPr lang="en-US"/>
          </a:p>
        </p:txBody>
      </p:sp>
    </p:spTree>
    <p:extLst>
      <p:ext uri="{BB962C8B-B14F-4D97-AF65-F5344CB8AC3E}">
        <p14:creationId xmlns:p14="http://schemas.microsoft.com/office/powerpoint/2010/main" val="166989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option for</a:t>
            </a:r>
            <a:r>
              <a:rPr lang="en-US" baseline="0" dirty="0" smtClean="0"/>
              <a:t> putting math on your page is to use images. However, if you are going to do that, you have to remember the things we just talk about about text alternatives for images, </a:t>
            </a:r>
            <a:r>
              <a:rPr lang="en-US" baseline="0" dirty="0" err="1" smtClean="0"/>
              <a:t>puls</a:t>
            </a:r>
            <a:r>
              <a:rPr lang="en-US" baseline="0" dirty="0" smtClean="0"/>
              <a:t> a few more things. </a:t>
            </a:r>
          </a:p>
          <a:p>
            <a:pPr marL="228600" indent="-228600">
              <a:buAutoNum type="arabicPeriod"/>
            </a:pPr>
            <a:r>
              <a:rPr lang="en-US" baseline="0" dirty="0" smtClean="0"/>
              <a:t>Remember that you only have 125 characters to use</a:t>
            </a:r>
          </a:p>
          <a:p>
            <a:pPr marL="228600" indent="-228600">
              <a:buAutoNum type="arabicPeriod"/>
            </a:pPr>
            <a:r>
              <a:rPr lang="en-US" baseline="0" dirty="0" smtClean="0"/>
              <a:t>You need to be careful of symbols, for example, a hyphen vs. a negative sign, there is nothing to tell a screen reader which is which and it’s especially a problem because some screen readers don’t read a hyphen. This means you need to write out the word negative. And that cuts into your 125 characters</a:t>
            </a:r>
          </a:p>
          <a:p>
            <a:pPr marL="228600" indent="-228600">
              <a:buAutoNum type="arabicPeriod"/>
            </a:pPr>
            <a:r>
              <a:rPr lang="en-US" baseline="0" dirty="0" smtClean="0"/>
              <a:t>You also need to watch for ambiguity. If I say to you 2 times x plus 3 over x minus 1.</a:t>
            </a:r>
          </a:p>
          <a:p>
            <a:pPr marL="228600" indent="-228600">
              <a:buAutoNum type="arabicPeriod"/>
            </a:pPr>
            <a:endParaRPr lang="en-US" baseline="0" dirty="0" smtClean="0"/>
          </a:p>
          <a:p>
            <a:pPr marL="228600" indent="-228600">
              <a:buAutoNum type="arabicPeriod"/>
            </a:pPr>
            <a:r>
              <a:rPr lang="en-US" dirty="0" smtClean="0"/>
              <a:t>Your</a:t>
            </a:r>
            <a:r>
              <a:rPr lang="en-US" baseline="0" dirty="0" smtClean="0"/>
              <a:t> other option is to use </a:t>
            </a:r>
            <a:r>
              <a:rPr lang="en-US" baseline="0" dirty="0" err="1" smtClean="0"/>
              <a:t>MathJax</a:t>
            </a:r>
            <a:r>
              <a:rPr lang="en-US" baseline="0" dirty="0" smtClean="0"/>
              <a:t> to display the mathematics as text.</a:t>
            </a:r>
          </a:p>
          <a:p>
            <a:pPr marL="228600" indent="-228600">
              <a:buAutoNum type="arabicPeriod"/>
            </a:pPr>
            <a:r>
              <a:rPr lang="en-US" baseline="0" dirty="0" smtClean="0"/>
              <a:t>Math can be </a:t>
            </a:r>
            <a:r>
              <a:rPr lang="en-US" baseline="0" dirty="0" err="1" smtClean="0"/>
              <a:t>inputed</a:t>
            </a:r>
            <a:r>
              <a:rPr lang="en-US" baseline="0" dirty="0" smtClean="0"/>
              <a:t> as </a:t>
            </a:r>
            <a:r>
              <a:rPr lang="en-US" baseline="0" dirty="0" err="1" smtClean="0"/>
              <a:t>LaTeX</a:t>
            </a:r>
            <a:r>
              <a:rPr lang="en-US" baseline="0" dirty="0" smtClean="0"/>
              <a:t> code, MathML code, or in some instance using a WSIWYG interface. Most LMSs work with </a:t>
            </a:r>
            <a:r>
              <a:rPr lang="en-US" baseline="0" dirty="0" err="1" smtClean="0"/>
              <a:t>MathJax</a:t>
            </a:r>
            <a:r>
              <a:rPr lang="en-US" baseline="0" dirty="0" smtClean="0"/>
              <a:t>, or you can add your own call to your page. I have included some resources at the end that discuss how to use </a:t>
            </a:r>
            <a:r>
              <a:rPr lang="en-US" baseline="0" dirty="0" err="1" smtClean="0"/>
              <a:t>mathjax</a:t>
            </a:r>
            <a:r>
              <a:rPr lang="en-US" baseline="0" dirty="0" smtClean="0"/>
              <a:t> with various LMSs.</a:t>
            </a:r>
          </a:p>
          <a:p>
            <a:pPr marL="228600" indent="-228600">
              <a:buAutoNum type="arabicPeriod"/>
            </a:pPr>
            <a:r>
              <a:rPr lang="en-US" baseline="0" dirty="0" smtClean="0"/>
              <a:t>The benefit of this is that it considers </a:t>
            </a:r>
            <a:r>
              <a:rPr lang="en-US" baseline="0" dirty="0" err="1" smtClean="0"/>
              <a:t>accessibilty</a:t>
            </a:r>
            <a:r>
              <a:rPr lang="en-US" baseline="0" dirty="0" smtClean="0"/>
              <a:t> for you. It provides many accessible option in the right-click menu including the ability to zoom the math to help make it more legible. It also provides the math in a format that assistive technologies can interact with it.</a:t>
            </a:r>
          </a:p>
        </p:txBody>
      </p:sp>
      <p:sp>
        <p:nvSpPr>
          <p:cNvPr id="4" name="Slide Number Placeholder 3"/>
          <p:cNvSpPr>
            <a:spLocks noGrp="1"/>
          </p:cNvSpPr>
          <p:nvPr>
            <p:ph type="sldNum" sz="quarter" idx="10"/>
          </p:nvPr>
        </p:nvSpPr>
        <p:spPr/>
        <p:txBody>
          <a:bodyPr/>
          <a:lstStyle/>
          <a:p>
            <a:fld id="{8CCEF7D1-689C-4BC1-B59B-4A4CE078ECDF}" type="slidenum">
              <a:rPr lang="en-US" smtClean="0"/>
              <a:t>49</a:t>
            </a:fld>
            <a:endParaRPr lang="en-US"/>
          </a:p>
        </p:txBody>
      </p:sp>
    </p:spTree>
    <p:extLst>
      <p:ext uri="{BB962C8B-B14F-4D97-AF65-F5344CB8AC3E}">
        <p14:creationId xmlns:p14="http://schemas.microsoft.com/office/powerpoint/2010/main" val="149180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other thing we want to talk about is web</a:t>
            </a:r>
            <a:r>
              <a:rPr lang="en-US" sz="1200" kern="1200" baseline="0" dirty="0" smtClean="0">
                <a:solidFill>
                  <a:schemeClr val="tx1"/>
                </a:solidFill>
                <a:effectLst/>
                <a:latin typeface="+mn-lt"/>
                <a:ea typeface="+mn-ea"/>
                <a:cs typeface="+mn-cs"/>
              </a:rPr>
              <a:t> accessibility</a:t>
            </a:r>
            <a:r>
              <a:rPr lang="en-US" sz="1200" kern="1200" dirty="0" smtClean="0">
                <a:solidFill>
                  <a:schemeClr val="tx1"/>
                </a:solidFill>
                <a:effectLst/>
                <a:latin typeface="+mn-lt"/>
                <a:ea typeface="+mn-ea"/>
                <a:cs typeface="+mn-cs"/>
              </a:rPr>
              <a:t>. The Web Accessibility Initiative says that Web accessibility is “essential for some, but useful for all.” (there’s that</a:t>
            </a:r>
            <a:r>
              <a:rPr lang="en-US" sz="1200" kern="1200" baseline="0" dirty="0" smtClean="0">
                <a:solidFill>
                  <a:schemeClr val="tx1"/>
                </a:solidFill>
                <a:effectLst/>
                <a:latin typeface="+mn-lt"/>
                <a:ea typeface="+mn-ea"/>
                <a:cs typeface="+mn-cs"/>
              </a:rPr>
              <a:t> Universal design idea again).</a:t>
            </a:r>
          </a:p>
          <a:p>
            <a:r>
              <a:rPr lang="en-US" sz="1200" kern="1200" dirty="0" smtClean="0">
                <a:solidFill>
                  <a:schemeClr val="tx1"/>
                </a:solidFill>
                <a:effectLst/>
                <a:latin typeface="+mn-lt"/>
                <a:ea typeface="+mn-ea"/>
                <a:cs typeface="+mn-cs"/>
              </a:rPr>
              <a:t>You might be used to working in programs where it’s about end product and not how</a:t>
            </a:r>
            <a:r>
              <a:rPr lang="en-US" sz="1200" kern="1200" baseline="0" dirty="0" smtClean="0">
                <a:solidFill>
                  <a:schemeClr val="tx1"/>
                </a:solidFill>
                <a:effectLst/>
                <a:latin typeface="+mn-lt"/>
                <a:ea typeface="+mn-ea"/>
                <a:cs typeface="+mn-cs"/>
              </a:rPr>
              <a:t> you got there</a:t>
            </a:r>
            <a:r>
              <a:rPr lang="en-US" sz="1200" kern="1200" dirty="0" smtClean="0">
                <a:solidFill>
                  <a:schemeClr val="tx1"/>
                </a:solidFill>
                <a:effectLst/>
                <a:latin typeface="+mn-lt"/>
                <a:ea typeface="+mn-ea"/>
                <a:cs typeface="+mn-cs"/>
              </a:rPr>
              <a:t>. For example, the pdf that gets spits out by our </a:t>
            </a:r>
            <a:r>
              <a:rPr lang="en-US" sz="1200" kern="1200" dirty="0" err="1" smtClean="0">
                <a:solidFill>
                  <a:schemeClr val="tx1"/>
                </a:solidFill>
                <a:effectLst/>
                <a:latin typeface="+mn-lt"/>
                <a:ea typeface="+mn-ea"/>
                <a:cs typeface="+mn-cs"/>
              </a:rPr>
              <a:t>LaTeX</a:t>
            </a:r>
            <a:r>
              <a:rPr lang="en-US" sz="1200" kern="1200" dirty="0" smtClean="0">
                <a:solidFill>
                  <a:schemeClr val="tx1"/>
                </a:solidFill>
                <a:effectLst/>
                <a:latin typeface="+mn-lt"/>
                <a:ea typeface="+mn-ea"/>
                <a:cs typeface="+mn-cs"/>
              </a:rPr>
              <a:t> code, it doesn’t matter how much weird stuff we had to do to get it to look right, as long as the pdf looks good, that’s all that matters. Or in Word you might put 25 spaces in to try to get something to line up because it’s not going where you want, but it doesn’t matter because</a:t>
            </a:r>
            <a:r>
              <a:rPr lang="en-US" sz="1200" kern="1200" baseline="0" dirty="0" smtClean="0">
                <a:solidFill>
                  <a:schemeClr val="tx1"/>
                </a:solidFill>
                <a:effectLst/>
                <a:latin typeface="+mn-lt"/>
                <a:ea typeface="+mn-ea"/>
                <a:cs typeface="+mn-cs"/>
              </a:rPr>
              <a:t> you are just going to print it off</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HTML is a different thing. It’s used to make nice looking front-end material, but people have access to the underlying code as well, and in fact, it is often used by tools to make things more accessible – so it needs to be done right. Good HTML code can be the difference between something being accessible or not. (Caveat that I am not an accessibility expert, but I do what I can and learn as I go).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1767379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50</a:t>
            </a:fld>
            <a:endParaRPr lang="en-US"/>
          </a:p>
        </p:txBody>
      </p:sp>
    </p:spTree>
    <p:extLst>
      <p:ext uri="{BB962C8B-B14F-4D97-AF65-F5344CB8AC3E}">
        <p14:creationId xmlns:p14="http://schemas.microsoft.com/office/powerpoint/2010/main" val="1647251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51</a:t>
            </a:fld>
            <a:endParaRPr lang="en-US"/>
          </a:p>
        </p:txBody>
      </p:sp>
    </p:spTree>
    <p:extLst>
      <p:ext uri="{BB962C8B-B14F-4D97-AF65-F5344CB8AC3E}">
        <p14:creationId xmlns:p14="http://schemas.microsoft.com/office/powerpoint/2010/main" val="1763115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EF7D1-689C-4BC1-B59B-4A4CE078ECDF}" type="slidenum">
              <a:rPr lang="en-US" smtClean="0"/>
              <a:t>52</a:t>
            </a:fld>
            <a:endParaRPr lang="en-US"/>
          </a:p>
        </p:txBody>
      </p:sp>
    </p:spTree>
    <p:extLst>
      <p:ext uri="{BB962C8B-B14F-4D97-AF65-F5344CB8AC3E}">
        <p14:creationId xmlns:p14="http://schemas.microsoft.com/office/powerpoint/2010/main" val="955048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53</a:t>
            </a:fld>
            <a:endParaRPr lang="en-US"/>
          </a:p>
        </p:txBody>
      </p:sp>
    </p:spTree>
    <p:extLst>
      <p:ext uri="{BB962C8B-B14F-4D97-AF65-F5344CB8AC3E}">
        <p14:creationId xmlns:p14="http://schemas.microsoft.com/office/powerpoint/2010/main" val="1771358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EF7D1-689C-4BC1-B59B-4A4CE078ECDF}" type="slidenum">
              <a:rPr lang="en-US" smtClean="0"/>
              <a:t>54</a:t>
            </a:fld>
            <a:endParaRPr lang="en-US"/>
          </a:p>
        </p:txBody>
      </p:sp>
    </p:spTree>
    <p:extLst>
      <p:ext uri="{BB962C8B-B14F-4D97-AF65-F5344CB8AC3E}">
        <p14:creationId xmlns:p14="http://schemas.microsoft.com/office/powerpoint/2010/main" val="1461184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EF7D1-689C-4BC1-B59B-4A4CE078ECDF}" type="slidenum">
              <a:rPr lang="en-US" smtClean="0"/>
              <a:t>55</a:t>
            </a:fld>
            <a:endParaRPr lang="en-US"/>
          </a:p>
        </p:txBody>
      </p:sp>
    </p:spTree>
    <p:extLst>
      <p:ext uri="{BB962C8B-B14F-4D97-AF65-F5344CB8AC3E}">
        <p14:creationId xmlns:p14="http://schemas.microsoft.com/office/powerpoint/2010/main" val="1052370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56</a:t>
            </a:fld>
            <a:endParaRPr lang="en-US"/>
          </a:p>
        </p:txBody>
      </p:sp>
    </p:spTree>
    <p:extLst>
      <p:ext uri="{BB962C8B-B14F-4D97-AF65-F5344CB8AC3E}">
        <p14:creationId xmlns:p14="http://schemas.microsoft.com/office/powerpoint/2010/main" val="1166795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EF7D1-689C-4BC1-B59B-4A4CE078ECDF}" type="slidenum">
              <a:rPr lang="en-US" smtClean="0"/>
              <a:t>57</a:t>
            </a:fld>
            <a:endParaRPr lang="en-US"/>
          </a:p>
        </p:txBody>
      </p:sp>
    </p:spTree>
    <p:extLst>
      <p:ext uri="{BB962C8B-B14F-4D97-AF65-F5344CB8AC3E}">
        <p14:creationId xmlns:p14="http://schemas.microsoft.com/office/powerpoint/2010/main" val="120850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solidFill>
                  <a:srgbClr val="FF0000"/>
                </a:solidFill>
              </a:rPr>
              <a:t>When</a:t>
            </a:r>
            <a:r>
              <a:rPr lang="en-US" baseline="0" dirty="0" smtClean="0">
                <a:solidFill>
                  <a:srgbClr val="FF0000"/>
                </a:solidFill>
              </a:rPr>
              <a:t> we look at delivering content to students, we are looking at html content. Out of the box, HTML content is more accessible than a PDF - especially a PDF with math in it. That’s not to say there aren’t things you can do to make pdfs accessible or that we don’t use pdfs in our courses (generally to deliver assignments), but we also recognize the fact that we would probably have to provide a alternative version if it was requested.</a:t>
            </a:r>
          </a:p>
          <a:p>
            <a:r>
              <a:rPr lang="en-US" baseline="0" dirty="0" smtClean="0">
                <a:solidFill>
                  <a:srgbClr val="FF0000"/>
                </a:solidFill>
              </a:rPr>
              <a:t>Some of the benefits of HTML are that it’s selectable, </a:t>
            </a:r>
            <a:r>
              <a:rPr lang="en-US" baseline="0" dirty="0" err="1" smtClean="0">
                <a:solidFill>
                  <a:srgbClr val="FF0000"/>
                </a:solidFill>
              </a:rPr>
              <a:t>zoomable</a:t>
            </a:r>
            <a:r>
              <a:rPr lang="en-US" baseline="0" dirty="0" smtClean="0">
                <a:solidFill>
                  <a:srgbClr val="FF0000"/>
                </a:solidFill>
              </a:rPr>
              <a:t>, searchable, you can customize fonts, </a:t>
            </a:r>
            <a:r>
              <a:rPr lang="en-US" baseline="0" dirty="0" err="1" smtClean="0">
                <a:solidFill>
                  <a:srgbClr val="FF0000"/>
                </a:solidFill>
              </a:rPr>
              <a:t>colours</a:t>
            </a:r>
            <a:r>
              <a:rPr lang="en-US" baseline="0" dirty="0" smtClean="0">
                <a:solidFill>
                  <a:srgbClr val="FF0000"/>
                </a:solidFill>
              </a:rPr>
              <a:t>, and it allows more flexibility to your end-user to make choices about how to interact with the content, etc. etc. etc., And all of this is great, but you need to watch the choices you are making. (As Uncle Ben in Spiderman says “With great power comes great responsibility”)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84543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HTML does not equal accessibility. However, it does allow for more opportunities.</a:t>
            </a:r>
          </a:p>
          <a:p>
            <a:endParaRPr lang="en-US" dirty="0" smtClean="0"/>
          </a:p>
          <a:p>
            <a:r>
              <a:rPr lang="en-US" dirty="0" smtClean="0"/>
              <a:t>A few things to keep in mind when using HTML.</a:t>
            </a:r>
          </a:p>
          <a:p>
            <a:pPr marL="228600" indent="-228600">
              <a:buAutoNum type="arabicPeriod"/>
            </a:pPr>
            <a:r>
              <a:rPr lang="en-US" dirty="0" smtClean="0"/>
              <a:t>The first is to use the correct elements</a:t>
            </a:r>
            <a:r>
              <a:rPr lang="en-US" baseline="0" dirty="0" smtClean="0"/>
              <a:t> for the correct purpose. </a:t>
            </a:r>
            <a:r>
              <a:rPr lang="en-US" dirty="0" smtClean="0"/>
              <a:t>HTML</a:t>
            </a:r>
            <a:r>
              <a:rPr lang="en-US" baseline="0" dirty="0" smtClean="0"/>
              <a:t> is based on structure. Made up of elements with various rules for various purposes. We’re going to look at some examples of this coming up.</a:t>
            </a:r>
          </a:p>
          <a:p>
            <a:pPr marL="228600" indent="-228600">
              <a:buAutoNum type="arabicPeriod"/>
            </a:pPr>
            <a:r>
              <a:rPr lang="en-US" baseline="0" dirty="0" smtClean="0"/>
              <a:t>Again, good HTML is similar to UD ideas – doesn’t take longer if you do it from the start. You’re doing something anyways, you might as well make sure it is as useful as possible.</a:t>
            </a:r>
          </a:p>
          <a:p>
            <a:pPr marL="228600" indent="-228600">
              <a:buAutoNum type="arabicPeriod"/>
            </a:pPr>
            <a:r>
              <a:rPr lang="en-US" baseline="0" dirty="0" smtClean="0"/>
              <a:t>Accessibility is one reason to pay attention to what you’re doing HTML-wise, but there are also other reasons.</a:t>
            </a:r>
            <a:endParaRPr lang="en-US" dirty="0" smtClean="0">
              <a:effectLst/>
            </a:endParaRPr>
          </a:p>
          <a:p>
            <a:pPr lvl="1"/>
            <a:r>
              <a:rPr lang="en-US" sz="1200" kern="1200" dirty="0" smtClean="0">
                <a:solidFill>
                  <a:schemeClr val="tx1"/>
                </a:solidFill>
                <a:effectLst/>
                <a:latin typeface="+mn-lt"/>
                <a:ea typeface="+mn-ea"/>
                <a:cs typeface="+mn-cs"/>
              </a:rPr>
              <a:t>It’s easier to develop with.</a:t>
            </a:r>
          </a:p>
          <a:p>
            <a:pPr lvl="1"/>
            <a:r>
              <a:rPr lang="en-US" sz="1200" kern="1200" dirty="0" smtClean="0">
                <a:solidFill>
                  <a:schemeClr val="tx1"/>
                </a:solidFill>
                <a:effectLst/>
                <a:latin typeface="+mn-lt"/>
                <a:ea typeface="+mn-ea"/>
                <a:cs typeface="+mn-cs"/>
              </a:rPr>
              <a:t>It’s better on mobile</a:t>
            </a:r>
          </a:p>
          <a:p>
            <a:pPr lvl="1"/>
            <a:r>
              <a:rPr lang="en-US" sz="1200" kern="1200" dirty="0" smtClean="0">
                <a:solidFill>
                  <a:schemeClr val="tx1"/>
                </a:solidFill>
                <a:effectLst/>
                <a:latin typeface="+mn-lt"/>
                <a:ea typeface="+mn-ea"/>
                <a:cs typeface="+mn-cs"/>
              </a:rPr>
              <a:t>Better for </a:t>
            </a:r>
            <a:r>
              <a:rPr lang="en-US" sz="1200" kern="1200" dirty="0" err="1" smtClean="0">
                <a:solidFill>
                  <a:schemeClr val="tx1"/>
                </a:solidFill>
                <a:effectLst/>
                <a:latin typeface="+mn-lt"/>
                <a:ea typeface="+mn-ea"/>
                <a:cs typeface="+mn-cs"/>
              </a:rPr>
              <a:t>searchability</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 don’t want you to be worried that you have to learn all the ins and outs of how html works, or even have to know how to code html. I assume most if not all of you have an LMS that you are working</a:t>
            </a:r>
            <a:r>
              <a:rPr lang="en-US" sz="1200" kern="1200" baseline="0" dirty="0" smtClean="0">
                <a:solidFill>
                  <a:schemeClr val="tx1"/>
                </a:solidFill>
                <a:effectLst/>
                <a:latin typeface="+mn-lt"/>
                <a:ea typeface="+mn-ea"/>
                <a:cs typeface="+mn-cs"/>
              </a:rPr>
              <a:t> in that does provide a WSYWIG HTML editor. </a:t>
            </a:r>
          </a:p>
          <a:p>
            <a:r>
              <a:rPr lang="en-US" sz="1200" kern="1200" dirty="0" smtClean="0">
                <a:solidFill>
                  <a:schemeClr val="tx1"/>
                </a:solidFill>
                <a:effectLst/>
                <a:latin typeface="+mn-lt"/>
                <a:ea typeface="+mn-ea"/>
                <a:cs typeface="+mn-cs"/>
              </a:rPr>
              <a:t>So now we are going to look at five main topics where you can do things that contribute to the universally design your content, or making it accessible. Again, this is stuff that is easy do as you are designing and building your content and really </a:t>
            </a:r>
            <a:r>
              <a:rPr lang="en-US" sz="1200" kern="1200" dirty="0" err="1" smtClean="0">
                <a:solidFill>
                  <a:schemeClr val="tx1"/>
                </a:solidFill>
                <a:effectLst/>
                <a:latin typeface="+mn-lt"/>
                <a:ea typeface="+mn-ea"/>
                <a:cs typeface="+mn-cs"/>
              </a:rPr>
              <a:t>doesn</a:t>
            </a:r>
            <a:r>
              <a:rPr lang="fr-F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 add to the development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51212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smtClean="0"/>
              <a:t>The first is headings.</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6460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way you provide structure. Often times we style them to provide visual structure for students, but this is really about providing back-end structure in the code.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100108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2/9/19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2/9/19</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2/9/19</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2/9/19</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2/9/19</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2/9/19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smtClean="0"/>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smtClean="0"/>
              <a:t>Drag picture to placeholder or click icon to add</a:t>
            </a:r>
            <a:endParaRPr lang="en-US"/>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2/9/19</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smtClean="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smtClean="0"/>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2/9/19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2/9/19</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2/9/19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2/9/19</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smtClean="0"/>
              <a:t>Drag picture to placeholder or click icon to add</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2/9/19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2/9/19</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2/9/19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smtClean="0"/>
              <a:t>Drag picture to placeholder or click icon to add</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2/9/19</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2/9/19</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2/9/19</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smtClean="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2/9/19</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2/9/19</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2/9/19</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2/9/19</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PAGE  </a:t>
            </a:r>
            <a:fld id="{93005692-73BE-493E-93AB-ECD6027A7652}" type="slidenum">
              <a:rPr lang="en-US" smtClean="0"/>
              <a:pPr/>
              <a:t>‹#›</a:t>
            </a:fld>
            <a:endParaRPr lang="en-US" dirty="0"/>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universaldesign.ie/" TargetMode="External"/><Relationship Id="rId4" Type="http://schemas.openxmlformats.org/officeDocument/2006/relationships/hyperlink" Target="https://developer.mozilla.org/en-US/docs/Learn/Accessibility/HTML" TargetMode="External"/><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4" Type="http://schemas.openxmlformats.org/officeDocument/2006/relationships/hyperlink" Target="https://snook.ca/technical/colour_contrast/colour.html" TargetMode="External"/><Relationship Id="rId5" Type="http://schemas.openxmlformats.org/officeDocument/2006/relationships/hyperlink" Target="http://www.rgbtohex.net/" TargetMode="External"/><Relationship Id="rId6" Type="http://schemas.openxmlformats.org/officeDocument/2006/relationships/hyperlink" Target="http://www.rapidtables.com/convert/color/rgb-to-hex.htm" TargetMode="External"/><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hyperlink" Target="https://www.mathjax.org/video-tutorial-using-mathjax-in-blackboard-released/" TargetMode="External"/><Relationship Id="rId4" Type="http://schemas.openxmlformats.org/officeDocument/2006/relationships/hyperlink" Target="https://docs.moodle.org/36/en/Using_TeX_Notation" TargetMode="External"/><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hyperlink" Target="https://mathmlcloud.org/" TargetMode="External"/><Relationship Id="rId4" Type="http://schemas.openxmlformats.org/officeDocument/2006/relationships/hyperlink" Target="https://support.office.com/en-us/article/make-your-word-documents-accessible-to-people-with-disabilities-d9bf3683-87ac-47ea-b91a-78dcacb3c66d" TargetMode="External"/><Relationship Id="rId5" Type="http://schemas.openxmlformats.org/officeDocument/2006/relationships/hyperlink" Target="https://oae.stanford.edu/scribe/accessible-ms-word-docs" TargetMode="External"/><Relationship Id="rId6" Type="http://schemas.openxmlformats.org/officeDocument/2006/relationships/hyperlink" Target="https://store.wiris.com/en" TargetMode="External"/><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hyperlink" Target="http://cel.uwaterloo.ca/honeycomb" TargetMode="External"/><Relationship Id="rId4" Type="http://schemas.openxmlformats.org/officeDocument/2006/relationships/hyperlink" Target="http://accessibilitystandards.cel.uwaterloo.ca/" TargetMode="External"/><Relationship Id="rId5" Type="http://schemas.openxmlformats.org/officeDocument/2006/relationships/hyperlink" Target="https://opentextbc.ca/accessibilitytoolkit/" TargetMode="External"/><Relationship Id="rId6" Type="http://schemas.openxmlformats.org/officeDocument/2006/relationships/hyperlink" Target="https://www.ontario.ca/page/how-make-websites-accessible" TargetMode="External"/><Relationship Id="rId7" Type="http://schemas.openxmlformats.org/officeDocument/2006/relationships/hyperlink" Target="https://www.mohawkcollege.ca/employees/centre-for-teaching-learning/universal-design-for-learning" TargetMode="External"/><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1650732"/>
            <a:ext cx="5486243" cy="1474115"/>
          </a:xfrm>
        </p:spPr>
        <p:txBody>
          <a:bodyPr>
            <a:normAutofit fontScale="90000"/>
          </a:bodyPr>
          <a:lstStyle/>
          <a:p>
            <a:r>
              <a:rPr lang="en-CA" dirty="0"/>
              <a:t>Starting off right: Practical tips for inclusive </a:t>
            </a:r>
            <a:r>
              <a:rPr lang="en-CA" dirty="0" smtClean="0"/>
              <a:t>design</a:t>
            </a:r>
            <a:endParaRPr lang="en-US" dirty="0"/>
          </a:p>
        </p:txBody>
      </p:sp>
      <p:sp>
        <p:nvSpPr>
          <p:cNvPr id="3" name="Subtitle 2"/>
          <p:cNvSpPr>
            <a:spLocks noGrp="1"/>
          </p:cNvSpPr>
          <p:nvPr>
            <p:ph type="subTitle" idx="1"/>
          </p:nvPr>
        </p:nvSpPr>
        <p:spPr>
          <a:xfrm>
            <a:off x="452740" y="4266821"/>
            <a:ext cx="5486243" cy="1237867"/>
          </a:xfrm>
        </p:spPr>
        <p:txBody>
          <a:bodyPr>
            <a:normAutofit fontScale="92500" lnSpcReduction="20000"/>
          </a:bodyPr>
          <a:lstStyle/>
          <a:p>
            <a:r>
              <a:rPr lang="en-US" dirty="0">
                <a:solidFill>
                  <a:schemeClr val="tx1">
                    <a:lumMod val="65000"/>
                    <a:lumOff val="35000"/>
                  </a:schemeClr>
                </a:solidFill>
              </a:rPr>
              <a:t>Presented by: </a:t>
            </a:r>
            <a:r>
              <a:rPr lang="en-US" dirty="0" smtClean="0">
                <a:solidFill>
                  <a:schemeClr val="tx1">
                    <a:lumMod val="65000"/>
                    <a:lumOff val="35000"/>
                  </a:schemeClr>
                </a:solidFill>
              </a:rPr>
              <a:t>Rachael Verbruggen</a:t>
            </a:r>
          </a:p>
          <a:p>
            <a:r>
              <a:rPr lang="en-US" dirty="0" err="1" smtClean="0">
                <a:solidFill>
                  <a:schemeClr val="tx1">
                    <a:lumMod val="65000"/>
                    <a:lumOff val="35000"/>
                  </a:schemeClr>
                </a:solidFill>
              </a:rPr>
              <a:t>rachael.verbruggen@uwaterloo.ca</a:t>
            </a:r>
            <a:endParaRPr lang="en-US" dirty="0">
              <a:solidFill>
                <a:schemeClr val="tx1">
                  <a:lumMod val="65000"/>
                  <a:lumOff val="35000"/>
                </a:schemeClr>
              </a:solidFill>
            </a:endParaRPr>
          </a:p>
          <a:p>
            <a:r>
              <a:rPr lang="en-US" dirty="0" smtClean="0">
                <a:solidFill>
                  <a:schemeClr val="tx1">
                    <a:lumMod val="65000"/>
                    <a:lumOff val="35000"/>
                  </a:schemeClr>
                </a:solidFill>
              </a:rPr>
              <a:t>Centre for Extended Learning</a:t>
            </a:r>
            <a:endParaRPr lang="en-US" dirty="0">
              <a:solidFill>
                <a:schemeClr val="tx1">
                  <a:lumMod val="65000"/>
                  <a:lumOff val="35000"/>
                </a:schemeClr>
              </a:solidFill>
            </a:endParaRPr>
          </a:p>
        </p:txBody>
      </p:sp>
      <p:sp>
        <p:nvSpPr>
          <p:cNvPr id="10" name="Date Placeholder 9"/>
          <p:cNvSpPr>
            <a:spLocks noGrp="1"/>
          </p:cNvSpPr>
          <p:nvPr>
            <p:ph type="dt" sz="half" idx="10"/>
          </p:nvPr>
        </p:nvSpPr>
        <p:spPr>
          <a:xfrm>
            <a:off x="452740" y="3300697"/>
            <a:ext cx="1182916" cy="377962"/>
          </a:xfrm>
        </p:spPr>
        <p:txBody>
          <a:bodyPr/>
          <a:lstStyle/>
          <a:p>
            <a:r>
              <a:rPr lang="en-US" dirty="0" smtClean="0"/>
              <a:t>02/09/19</a:t>
            </a:r>
            <a:endParaRPr lang="en-US" dirty="0" smtClean="0"/>
          </a:p>
        </p:txBody>
      </p:sp>
      <p:pic>
        <p:nvPicPr>
          <p:cNvPr id="7" name="Picture 6"/>
          <p:cNvPicPr>
            <a:picLocks/>
          </p:cNvPicPr>
          <p:nvPr/>
        </p:nvPicPr>
        <p:blipFill rotWithShape="1">
          <a:blip r:embed="rId3">
            <a:extLst>
              <a:ext uri="{28A0092B-C50C-407E-A947-70E740481C1C}">
                <a14:useLocalDpi xmlns:a14="http://schemas.microsoft.com/office/drawing/2010/main" val="0"/>
              </a:ext>
            </a:extLst>
          </a:blip>
          <a:srcRect l="25509" r="8504"/>
          <a:stretch/>
        </p:blipFill>
        <p:spPr>
          <a:xfrm>
            <a:off x="5806440" y="396000"/>
            <a:ext cx="6385560" cy="6462000"/>
          </a:xfrm>
          <a:prstGeom prst="rect">
            <a:avLst/>
          </a:prstGeom>
        </p:spPr>
      </p:pic>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a:t>
            </a:r>
            <a:endParaRPr lang="en-US" dirty="0"/>
          </a:p>
        </p:txBody>
      </p:sp>
      <p:sp>
        <p:nvSpPr>
          <p:cNvPr id="3" name="Content Placeholder 2"/>
          <p:cNvSpPr>
            <a:spLocks noGrp="1"/>
          </p:cNvSpPr>
          <p:nvPr>
            <p:ph idx="1"/>
          </p:nvPr>
        </p:nvSpPr>
        <p:spPr>
          <a:xfrm>
            <a:off x="259882" y="1413163"/>
            <a:ext cx="5814347" cy="4073237"/>
          </a:xfrm>
        </p:spPr>
        <p:txBody>
          <a:bodyPr>
            <a:normAutofit/>
          </a:bodyPr>
          <a:lstStyle/>
          <a:p>
            <a:r>
              <a:rPr lang="en-US" dirty="0" smtClean="0"/>
              <a:t>Communicate </a:t>
            </a:r>
            <a:r>
              <a:rPr lang="en-US" dirty="0"/>
              <a:t>the organization of the content on the </a:t>
            </a:r>
            <a:r>
              <a:rPr lang="en-US" dirty="0" smtClean="0"/>
              <a:t>page</a:t>
            </a:r>
            <a:endParaRPr lang="en-US" dirty="0"/>
          </a:p>
          <a:p>
            <a:r>
              <a:rPr lang="en-US" dirty="0" smtClean="0"/>
              <a:t>Nested by rank</a:t>
            </a:r>
          </a:p>
          <a:p>
            <a:r>
              <a:rPr lang="en-US" dirty="0"/>
              <a:t>Heading levels should not be </a:t>
            </a:r>
            <a:r>
              <a:rPr lang="en-US" dirty="0" smtClean="0"/>
              <a:t>skipped</a:t>
            </a:r>
          </a:p>
          <a:p>
            <a:r>
              <a:rPr lang="en-US" dirty="0" smtClean="0"/>
              <a:t>Should not be made by only styling text</a:t>
            </a:r>
          </a:p>
          <a:p>
            <a:r>
              <a:rPr lang="en-US" dirty="0" smtClean="0"/>
              <a:t>Should not be used to style text only</a:t>
            </a:r>
          </a:p>
          <a:p>
            <a:endParaRPr lang="en-US" dirty="0" smtClean="0"/>
          </a:p>
          <a:p>
            <a:endParaRPr lang="en-US" dirty="0" smtClean="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54" y="1794163"/>
            <a:ext cx="1739900" cy="2362200"/>
          </a:xfrm>
          <a:prstGeom prst="rect">
            <a:avLst/>
          </a:prstGeom>
          <a:ln>
            <a:solidFill>
              <a:schemeClr val="bg2">
                <a:lumMod val="50000"/>
              </a:schemeClr>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455" y="1603663"/>
            <a:ext cx="2286000" cy="2743200"/>
          </a:xfrm>
          <a:prstGeom prst="rect">
            <a:avLst/>
          </a:prstGeom>
        </p:spPr>
      </p:pic>
    </p:spTree>
    <p:extLst>
      <p:ext uri="{BB962C8B-B14F-4D97-AF65-F5344CB8AC3E}">
        <p14:creationId xmlns:p14="http://schemas.microsoft.com/office/powerpoint/2010/main" val="15290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TABLES</a:t>
            </a:r>
            <a:endParaRPr lang="en-US" dirty="0"/>
          </a:p>
        </p:txBody>
      </p:sp>
    </p:spTree>
    <p:extLst>
      <p:ext uri="{BB962C8B-B14F-4D97-AF65-F5344CB8AC3E}">
        <p14:creationId xmlns:p14="http://schemas.microsoft.com/office/powerpoint/2010/main" val="31333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Content Placeholder 2"/>
          <p:cNvSpPr>
            <a:spLocks noGrp="1"/>
          </p:cNvSpPr>
          <p:nvPr>
            <p:ph idx="1"/>
          </p:nvPr>
        </p:nvSpPr>
        <p:spPr/>
        <p:txBody>
          <a:bodyPr/>
          <a:lstStyle/>
          <a:p>
            <a:r>
              <a:rPr lang="en-US" dirty="0"/>
              <a:t>Data tables are used to organize data with a logical relationship in grids</a:t>
            </a:r>
            <a:r>
              <a:rPr lang="en-US" dirty="0" smtClean="0"/>
              <a:t>.</a:t>
            </a:r>
          </a:p>
          <a:p>
            <a:r>
              <a:rPr lang="en-US" dirty="0" smtClean="0"/>
              <a:t>Accessible </a:t>
            </a:r>
            <a:r>
              <a:rPr lang="en-US" dirty="0"/>
              <a:t>tables are simple, rather than complex, </a:t>
            </a:r>
            <a:r>
              <a:rPr lang="en-US" dirty="0" smtClean="0"/>
              <a:t>and have </a:t>
            </a:r>
            <a:r>
              <a:rPr lang="en-US" dirty="0"/>
              <a:t>an identified header </a:t>
            </a:r>
            <a:r>
              <a:rPr lang="en-US" dirty="0" smtClean="0"/>
              <a:t>row.</a:t>
            </a:r>
            <a:r>
              <a:rPr lang="en-US" dirty="0"/>
              <a:t> </a:t>
            </a:r>
            <a:endParaRPr lang="en-US" dirty="0" smtClean="0"/>
          </a:p>
        </p:txBody>
      </p:sp>
    </p:spTree>
    <p:extLst>
      <p:ext uri="{BB962C8B-B14F-4D97-AF65-F5344CB8AC3E}">
        <p14:creationId xmlns:p14="http://schemas.microsoft.com/office/powerpoint/2010/main" val="137629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TABLE?</a:t>
            </a:r>
            <a:endParaRPr lang="en-US" dirty="0"/>
          </a:p>
        </p:txBody>
      </p:sp>
      <p:sp>
        <p:nvSpPr>
          <p:cNvPr id="3" name="Content Placeholder 2"/>
          <p:cNvSpPr>
            <a:spLocks noGrp="1"/>
          </p:cNvSpPr>
          <p:nvPr>
            <p:ph idx="1"/>
          </p:nvPr>
        </p:nvSpPr>
        <p:spPr>
          <a:xfrm>
            <a:off x="259882" y="1461152"/>
            <a:ext cx="11569729" cy="4595117"/>
          </a:xfrm>
        </p:spPr>
        <p:txBody>
          <a:bodyPr/>
          <a:lstStyle/>
          <a:p>
            <a:endParaRPr lang="en-US" dirty="0" smtClean="0"/>
          </a:p>
          <a:p>
            <a:endParaRPr lang="en-US" dirty="0"/>
          </a:p>
          <a:p>
            <a:endParaRPr lang="en-US" dirty="0" smtClean="0"/>
          </a:p>
          <a:p>
            <a:endParaRPr lang="en-US" sz="1200" dirty="0" smtClean="0"/>
          </a:p>
          <a:p>
            <a:endParaRPr lang="en-US" dirty="0" smtClean="0"/>
          </a:p>
          <a:p>
            <a:r>
              <a:rPr lang="en-US" dirty="0" smtClean="0"/>
              <a:t>           No. </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4979"/>
          <a:stretch/>
        </p:blipFill>
        <p:spPr>
          <a:xfrm>
            <a:off x="3714741" y="1423251"/>
            <a:ext cx="4293829" cy="1649134"/>
          </a:xfrm>
          <a:prstGeom prst="rect">
            <a:avLst/>
          </a:prstGeom>
        </p:spPr>
      </p:pic>
      <p:sp>
        <p:nvSpPr>
          <p:cNvPr id="7" name="TextBox 6"/>
          <p:cNvSpPr txBox="1"/>
          <p:nvPr/>
        </p:nvSpPr>
        <p:spPr>
          <a:xfrm>
            <a:off x="259882" y="3555381"/>
            <a:ext cx="1251418" cy="3046988"/>
          </a:xfrm>
          <a:prstGeom prst="rect">
            <a:avLst/>
          </a:prstGeom>
          <a:noFill/>
        </p:spPr>
        <p:txBody>
          <a:bodyPr wrap="square" rtlCol="0">
            <a:spAutoFit/>
          </a:bodyPr>
          <a:lstStyle/>
          <a:p>
            <a:r>
              <a:rPr lang="en-US" sz="9600" dirty="0" smtClean="0">
                <a:solidFill>
                  <a:srgbClr val="C00000"/>
                </a:solidFill>
              </a:rPr>
              <a:t>✘</a:t>
            </a:r>
          </a:p>
          <a:p>
            <a:endParaRPr lang="en-US" sz="9600" dirty="0">
              <a:solidFill>
                <a:srgbClr val="C00000"/>
              </a:solidFill>
            </a:endParaRPr>
          </a:p>
        </p:txBody>
      </p:sp>
    </p:spTree>
    <p:extLst>
      <p:ext uri="{BB962C8B-B14F-4D97-AF65-F5344CB8AC3E}">
        <p14:creationId xmlns:p14="http://schemas.microsoft.com/office/powerpoint/2010/main" val="17014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TABLE?</a:t>
            </a:r>
            <a:endParaRPr lang="en-US" dirty="0"/>
          </a:p>
        </p:txBody>
      </p:sp>
      <p:sp>
        <p:nvSpPr>
          <p:cNvPr id="3" name="Content Placeholder 2"/>
          <p:cNvSpPr>
            <a:spLocks noGrp="1"/>
          </p:cNvSpPr>
          <p:nvPr>
            <p:ph idx="1"/>
          </p:nvPr>
        </p:nvSpPr>
        <p:spPr>
          <a:xfrm>
            <a:off x="259882" y="1461152"/>
            <a:ext cx="11569729" cy="4595117"/>
          </a:xfrm>
        </p:spPr>
        <p:txBody>
          <a:bodyPr/>
          <a:lstStyle/>
          <a:p>
            <a:endParaRPr lang="en-US" dirty="0" smtClean="0"/>
          </a:p>
          <a:p>
            <a:endParaRPr lang="en-US" dirty="0"/>
          </a:p>
          <a:p>
            <a:endParaRPr lang="en-US" dirty="0" smtClean="0"/>
          </a:p>
          <a:p>
            <a:endParaRPr lang="en-US" dirty="0" smtClean="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4575"/>
          <a:stretch/>
        </p:blipFill>
        <p:spPr>
          <a:xfrm>
            <a:off x="5254550" y="961081"/>
            <a:ext cx="2058523" cy="2637803"/>
          </a:xfrm>
          <a:prstGeom prst="rect">
            <a:avLst/>
          </a:prstGeom>
        </p:spPr>
      </p:pic>
      <p:sp>
        <p:nvSpPr>
          <p:cNvPr id="11" name="Content Placeholder 2"/>
          <p:cNvSpPr txBox="1">
            <a:spLocks/>
          </p:cNvSpPr>
          <p:nvPr/>
        </p:nvSpPr>
        <p:spPr>
          <a:xfrm>
            <a:off x="412282" y="1613552"/>
            <a:ext cx="11569729" cy="4595117"/>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sz="1200" dirty="0"/>
          </a:p>
          <a:p>
            <a:endParaRPr lang="en-US" sz="800" dirty="0" smtClean="0"/>
          </a:p>
          <a:p>
            <a:r>
              <a:rPr lang="en-US" dirty="0" smtClean="0"/>
              <a:t>          Yes. Be sure to indicate the headers.</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4817"/>
          <a:stretch/>
        </p:blipFill>
        <p:spPr>
          <a:xfrm>
            <a:off x="5254551" y="4031299"/>
            <a:ext cx="1682897" cy="2609785"/>
          </a:xfrm>
          <a:prstGeom prst="rect">
            <a:avLst/>
          </a:prstGeom>
        </p:spPr>
      </p:pic>
      <p:sp>
        <p:nvSpPr>
          <p:cNvPr id="9" name="TextBox 8"/>
          <p:cNvSpPr txBox="1"/>
          <p:nvPr/>
        </p:nvSpPr>
        <p:spPr>
          <a:xfrm>
            <a:off x="459952" y="2882440"/>
            <a:ext cx="1312024" cy="1569660"/>
          </a:xfrm>
          <a:prstGeom prst="rect">
            <a:avLst/>
          </a:prstGeom>
          <a:noFill/>
        </p:spPr>
        <p:txBody>
          <a:bodyPr wrap="square" rtlCol="0">
            <a:spAutoFit/>
          </a:bodyPr>
          <a:lstStyle/>
          <a:p>
            <a:r>
              <a:rPr lang="en-US" sz="9600" dirty="0" smtClean="0">
                <a:solidFill>
                  <a:srgbClr val="0F890F"/>
                </a:solidFill>
              </a:rPr>
              <a:t>✓</a:t>
            </a:r>
            <a:endParaRPr lang="en-US" sz="9600" dirty="0">
              <a:solidFill>
                <a:srgbClr val="0F890F"/>
              </a:solidFill>
            </a:endParaRPr>
          </a:p>
        </p:txBody>
      </p:sp>
      <p:sp>
        <p:nvSpPr>
          <p:cNvPr id="6" name="Rounded Rectangle 5"/>
          <p:cNvSpPr/>
          <p:nvPr/>
        </p:nvSpPr>
        <p:spPr>
          <a:xfrm>
            <a:off x="5254550" y="5967369"/>
            <a:ext cx="1819349" cy="673715"/>
          </a:xfrm>
          <a:prstGeom prst="roundRect">
            <a:avLst/>
          </a:prstGeom>
          <a:no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885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TABLE?</a:t>
            </a:r>
            <a:endParaRPr lang="en-US" dirty="0"/>
          </a:p>
        </p:txBody>
      </p:sp>
      <p:sp>
        <p:nvSpPr>
          <p:cNvPr id="3" name="Content Placeholder 2"/>
          <p:cNvSpPr>
            <a:spLocks noGrp="1"/>
          </p:cNvSpPr>
          <p:nvPr>
            <p:ph idx="1"/>
          </p:nvPr>
        </p:nvSpPr>
        <p:spPr>
          <a:xfrm>
            <a:off x="259882" y="1461152"/>
            <a:ext cx="11569729" cy="4595117"/>
          </a:xfrm>
        </p:spPr>
        <p:txBody>
          <a:bodyPr/>
          <a:lstStyle/>
          <a:p>
            <a:endParaRPr lang="en-US" dirty="0" smtClean="0"/>
          </a:p>
          <a:p>
            <a:endParaRPr lang="en-US" dirty="0"/>
          </a:p>
          <a:p>
            <a:endParaRPr lang="en-US" dirty="0" smtClean="0"/>
          </a:p>
          <a:p>
            <a:endParaRPr lang="en-US" dirty="0" smtClean="0"/>
          </a:p>
          <a:p>
            <a:endParaRPr lang="en-US" sz="1200" dirty="0" smtClean="0"/>
          </a:p>
          <a:p>
            <a:endParaRPr lang="en-US" sz="1200" dirty="0" smtClean="0"/>
          </a:p>
          <a:p>
            <a:endParaRPr lang="en-US" dirty="0" smtClean="0"/>
          </a:p>
          <a:p>
            <a:r>
              <a:rPr lang="en-US" dirty="0" smtClean="0"/>
              <a:t>           No. </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5894" y="1171823"/>
            <a:ext cx="9890486" cy="3296829"/>
          </a:xfrm>
          <a:prstGeom prst="rect">
            <a:avLst/>
          </a:prstGeom>
        </p:spPr>
      </p:pic>
      <p:sp>
        <p:nvSpPr>
          <p:cNvPr id="7" name="TextBox 6"/>
          <p:cNvSpPr txBox="1"/>
          <p:nvPr/>
        </p:nvSpPr>
        <p:spPr>
          <a:xfrm>
            <a:off x="259882" y="4490219"/>
            <a:ext cx="1312024" cy="1569660"/>
          </a:xfrm>
          <a:prstGeom prst="rect">
            <a:avLst/>
          </a:prstGeom>
          <a:noFill/>
        </p:spPr>
        <p:txBody>
          <a:bodyPr wrap="square" rtlCol="0">
            <a:spAutoFit/>
          </a:bodyPr>
          <a:lstStyle/>
          <a:p>
            <a:r>
              <a:rPr lang="en-US" sz="9600" dirty="0" smtClean="0">
                <a:solidFill>
                  <a:srgbClr val="C00000"/>
                </a:solidFill>
              </a:rPr>
              <a:t>✘</a:t>
            </a:r>
            <a:endParaRPr lang="en-US" sz="9600" dirty="0">
              <a:solidFill>
                <a:srgbClr val="C00000"/>
              </a:solidFill>
            </a:endParaRPr>
          </a:p>
        </p:txBody>
      </p:sp>
    </p:spTree>
    <p:extLst>
      <p:ext uri="{BB962C8B-B14F-4D97-AF65-F5344CB8AC3E}">
        <p14:creationId xmlns:p14="http://schemas.microsoft.com/office/powerpoint/2010/main" val="114357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err="1" smtClean="0"/>
              <a:t>COlouR</a:t>
            </a:r>
            <a:endParaRPr lang="en-US" dirty="0"/>
          </a:p>
        </p:txBody>
      </p:sp>
    </p:spTree>
    <p:extLst>
      <p:ext uri="{BB962C8B-B14F-4D97-AF65-F5344CB8AC3E}">
        <p14:creationId xmlns:p14="http://schemas.microsoft.com/office/powerpoint/2010/main" val="6056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301" y="434108"/>
            <a:ext cx="11569729" cy="895927"/>
          </a:xfrm>
        </p:spPr>
        <p:txBody>
          <a:bodyPr/>
          <a:lstStyle/>
          <a:p>
            <a:r>
              <a:rPr lang="en-US" dirty="0" smtClean="0"/>
              <a:t>COLOUR CONTRAST</a:t>
            </a:r>
            <a:endParaRPr lang="en-US" dirty="0"/>
          </a:p>
        </p:txBody>
      </p:sp>
      <p:grpSp>
        <p:nvGrpSpPr>
          <p:cNvPr id="8" name="Group 7"/>
          <p:cNvGrpSpPr/>
          <p:nvPr/>
        </p:nvGrpSpPr>
        <p:grpSpPr>
          <a:xfrm>
            <a:off x="1634238" y="2137269"/>
            <a:ext cx="2094537" cy="1794651"/>
            <a:chOff x="1634238" y="1606917"/>
            <a:chExt cx="2094537" cy="1794651"/>
          </a:xfrm>
        </p:grpSpPr>
        <p:sp>
          <p:nvSpPr>
            <p:cNvPr id="7" name="Rectangle 6"/>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23" name="Group 22"/>
          <p:cNvGrpSpPr/>
          <p:nvPr/>
        </p:nvGrpSpPr>
        <p:grpSpPr>
          <a:xfrm>
            <a:off x="3950210" y="2139600"/>
            <a:ext cx="2094537" cy="1794651"/>
            <a:chOff x="1634238" y="1606917"/>
            <a:chExt cx="2094537" cy="1794651"/>
          </a:xfrm>
        </p:grpSpPr>
        <p:sp>
          <p:nvSpPr>
            <p:cNvPr id="24" name="Rectangle 23"/>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17259" y="2295689"/>
              <a:ext cx="2011516" cy="369332"/>
            </a:xfrm>
            <a:prstGeom prst="rect">
              <a:avLst/>
            </a:prstGeom>
            <a:noFill/>
          </p:spPr>
          <p:txBody>
            <a:bodyPr wrap="square" rtlCol="0">
              <a:spAutoFit/>
            </a:bodyPr>
            <a:lstStyle/>
            <a:p>
              <a:r>
                <a:rPr lang="en-US" dirty="0" smtClean="0">
                  <a:solidFill>
                    <a:srgbClr val="FF2600"/>
                  </a:solidFill>
                </a:rPr>
                <a:t>Does this pass?</a:t>
              </a:r>
              <a:endParaRPr lang="en-US" dirty="0">
                <a:solidFill>
                  <a:srgbClr val="FF2600"/>
                </a:solidFill>
              </a:endParaRPr>
            </a:p>
          </p:txBody>
        </p:sp>
      </p:grpSp>
      <p:grpSp>
        <p:nvGrpSpPr>
          <p:cNvPr id="27" name="Group 26"/>
          <p:cNvGrpSpPr/>
          <p:nvPr/>
        </p:nvGrpSpPr>
        <p:grpSpPr>
          <a:xfrm>
            <a:off x="6266182" y="2137269"/>
            <a:ext cx="2094537" cy="1794651"/>
            <a:chOff x="1634238" y="1606917"/>
            <a:chExt cx="2094537" cy="1794651"/>
          </a:xfrm>
        </p:grpSpPr>
        <p:sp>
          <p:nvSpPr>
            <p:cNvPr id="28" name="Rectangle 27"/>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17259" y="2295689"/>
              <a:ext cx="2011516" cy="369332"/>
            </a:xfrm>
            <a:prstGeom prst="rect">
              <a:avLst/>
            </a:prstGeom>
            <a:noFill/>
          </p:spPr>
          <p:txBody>
            <a:bodyPr wrap="square" rtlCol="0">
              <a:spAutoFit/>
            </a:bodyPr>
            <a:lstStyle/>
            <a:p>
              <a:r>
                <a:rPr lang="en-US" dirty="0" smtClean="0">
                  <a:solidFill>
                    <a:srgbClr val="767676"/>
                  </a:solidFill>
                </a:rPr>
                <a:t>Does this pass?</a:t>
              </a:r>
              <a:endParaRPr lang="en-US" dirty="0">
                <a:solidFill>
                  <a:srgbClr val="767676"/>
                </a:solidFill>
              </a:endParaRPr>
            </a:p>
          </p:txBody>
        </p:sp>
      </p:grpSp>
      <p:grpSp>
        <p:nvGrpSpPr>
          <p:cNvPr id="35" name="Group 34"/>
          <p:cNvGrpSpPr/>
          <p:nvPr/>
        </p:nvGrpSpPr>
        <p:grpSpPr>
          <a:xfrm>
            <a:off x="8582154" y="2137268"/>
            <a:ext cx="2094537" cy="1794651"/>
            <a:chOff x="1634238" y="1606917"/>
            <a:chExt cx="2094537" cy="1794651"/>
          </a:xfrm>
        </p:grpSpPr>
        <p:sp>
          <p:nvSpPr>
            <p:cNvPr id="36" name="Rectangle 35"/>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7" name="TextBox 36"/>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38" name="Group 37"/>
          <p:cNvGrpSpPr/>
          <p:nvPr/>
        </p:nvGrpSpPr>
        <p:grpSpPr>
          <a:xfrm>
            <a:off x="1634238" y="4208801"/>
            <a:ext cx="2094537" cy="1794651"/>
            <a:chOff x="1634238" y="1606917"/>
            <a:chExt cx="2094537" cy="1794651"/>
          </a:xfrm>
        </p:grpSpPr>
        <p:sp>
          <p:nvSpPr>
            <p:cNvPr id="39" name="Rectangle 38"/>
            <p:cNvSpPr/>
            <p:nvPr/>
          </p:nvSpPr>
          <p:spPr>
            <a:xfrm>
              <a:off x="1634238" y="1606917"/>
              <a:ext cx="2011516" cy="1794651"/>
            </a:xfrm>
            <a:prstGeom prst="rect">
              <a:avLst/>
            </a:prstGeom>
            <a:solidFill>
              <a:srgbClr val="666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41" name="Group 40"/>
          <p:cNvGrpSpPr/>
          <p:nvPr/>
        </p:nvGrpSpPr>
        <p:grpSpPr>
          <a:xfrm>
            <a:off x="3950210" y="4211132"/>
            <a:ext cx="2094537" cy="1794651"/>
            <a:chOff x="1634238" y="1606917"/>
            <a:chExt cx="2094537" cy="1794651"/>
          </a:xfrm>
        </p:grpSpPr>
        <p:sp>
          <p:nvSpPr>
            <p:cNvPr id="42" name="Rectangle 41"/>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17259" y="2295689"/>
              <a:ext cx="2011516" cy="369332"/>
            </a:xfrm>
            <a:prstGeom prst="rect">
              <a:avLst/>
            </a:prstGeom>
            <a:noFill/>
          </p:spPr>
          <p:txBody>
            <a:bodyPr wrap="square" rtlCol="0">
              <a:spAutoFit/>
            </a:bodyPr>
            <a:lstStyle/>
            <a:p>
              <a:r>
                <a:rPr lang="en-US" dirty="0" smtClean="0">
                  <a:solidFill>
                    <a:srgbClr val="787878"/>
                  </a:solidFill>
                </a:rPr>
                <a:t>Does this pass?</a:t>
              </a:r>
              <a:endParaRPr lang="en-US" dirty="0">
                <a:solidFill>
                  <a:srgbClr val="787878"/>
                </a:solidFill>
              </a:endParaRPr>
            </a:p>
          </p:txBody>
        </p:sp>
      </p:grpSp>
      <p:grpSp>
        <p:nvGrpSpPr>
          <p:cNvPr id="44" name="Group 43"/>
          <p:cNvGrpSpPr/>
          <p:nvPr/>
        </p:nvGrpSpPr>
        <p:grpSpPr>
          <a:xfrm>
            <a:off x="6266182" y="4208801"/>
            <a:ext cx="2094537" cy="1794651"/>
            <a:chOff x="1634238" y="1606917"/>
            <a:chExt cx="2094537" cy="1794651"/>
          </a:xfrm>
        </p:grpSpPr>
        <p:sp>
          <p:nvSpPr>
            <p:cNvPr id="45" name="Rectangle 44"/>
            <p:cNvSpPr/>
            <p:nvPr/>
          </p:nvSpPr>
          <p:spPr>
            <a:xfrm>
              <a:off x="1634238" y="1606917"/>
              <a:ext cx="2011516" cy="1794651"/>
            </a:xfrm>
            <a:prstGeom prst="rect">
              <a:avLst/>
            </a:prstGeom>
            <a:solidFill>
              <a:srgbClr val="767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47" name="Group 46"/>
          <p:cNvGrpSpPr/>
          <p:nvPr/>
        </p:nvGrpSpPr>
        <p:grpSpPr>
          <a:xfrm>
            <a:off x="8582154" y="4208800"/>
            <a:ext cx="2094537" cy="1794651"/>
            <a:chOff x="1634238" y="1606917"/>
            <a:chExt cx="2094537" cy="1794651"/>
          </a:xfrm>
          <a:noFill/>
        </p:grpSpPr>
        <p:sp>
          <p:nvSpPr>
            <p:cNvPr id="48" name="Rectangle 47"/>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17259" y="2295689"/>
              <a:ext cx="2011516" cy="369332"/>
            </a:xfrm>
            <a:prstGeom prst="rect">
              <a:avLst/>
            </a:prstGeom>
            <a:grp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sp>
        <p:nvSpPr>
          <p:cNvPr id="50" name="Content Placeholder 2"/>
          <p:cNvSpPr txBox="1">
            <a:spLocks/>
          </p:cNvSpPr>
          <p:nvPr/>
        </p:nvSpPr>
        <p:spPr>
          <a:xfrm>
            <a:off x="259882" y="1457547"/>
            <a:ext cx="11569729" cy="4595117"/>
          </a:xfrm>
          <a:prstGeom prst="rect">
            <a:avLst/>
          </a:prstGeom>
        </p:spPr>
        <p:txBody>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8265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301" y="434108"/>
            <a:ext cx="11569729" cy="895927"/>
          </a:xfrm>
        </p:spPr>
        <p:txBody>
          <a:bodyPr/>
          <a:lstStyle/>
          <a:p>
            <a:r>
              <a:rPr lang="en-US" dirty="0" smtClean="0"/>
              <a:t>COLOUR CONTRAST</a:t>
            </a:r>
            <a:endParaRPr lang="en-US" dirty="0"/>
          </a:p>
        </p:txBody>
      </p:sp>
      <p:grpSp>
        <p:nvGrpSpPr>
          <p:cNvPr id="8" name="Group 7"/>
          <p:cNvGrpSpPr/>
          <p:nvPr/>
        </p:nvGrpSpPr>
        <p:grpSpPr>
          <a:xfrm>
            <a:off x="1634238" y="2137269"/>
            <a:ext cx="2094537" cy="1794651"/>
            <a:chOff x="1634238" y="1606917"/>
            <a:chExt cx="2094537" cy="1794651"/>
          </a:xfrm>
        </p:grpSpPr>
        <p:sp>
          <p:nvSpPr>
            <p:cNvPr id="7" name="Rectangle 6"/>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23" name="Group 22"/>
          <p:cNvGrpSpPr/>
          <p:nvPr/>
        </p:nvGrpSpPr>
        <p:grpSpPr>
          <a:xfrm>
            <a:off x="3950210" y="2139600"/>
            <a:ext cx="2094537" cy="1794651"/>
            <a:chOff x="1634238" y="1606917"/>
            <a:chExt cx="2094537" cy="1794651"/>
          </a:xfrm>
        </p:grpSpPr>
        <p:sp>
          <p:nvSpPr>
            <p:cNvPr id="24" name="Rectangle 23"/>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17259" y="2295689"/>
              <a:ext cx="2011516" cy="369332"/>
            </a:xfrm>
            <a:prstGeom prst="rect">
              <a:avLst/>
            </a:prstGeom>
            <a:noFill/>
          </p:spPr>
          <p:txBody>
            <a:bodyPr wrap="square" rtlCol="0">
              <a:spAutoFit/>
            </a:bodyPr>
            <a:lstStyle/>
            <a:p>
              <a:r>
                <a:rPr lang="en-US" dirty="0" smtClean="0">
                  <a:solidFill>
                    <a:srgbClr val="FF2600"/>
                  </a:solidFill>
                </a:rPr>
                <a:t>Does this pass?</a:t>
              </a:r>
              <a:endParaRPr lang="en-US" dirty="0">
                <a:solidFill>
                  <a:srgbClr val="FF2600"/>
                </a:solidFill>
              </a:endParaRPr>
            </a:p>
          </p:txBody>
        </p:sp>
      </p:grpSp>
      <p:grpSp>
        <p:nvGrpSpPr>
          <p:cNvPr id="27" name="Group 26"/>
          <p:cNvGrpSpPr/>
          <p:nvPr/>
        </p:nvGrpSpPr>
        <p:grpSpPr>
          <a:xfrm>
            <a:off x="6266182" y="2137269"/>
            <a:ext cx="2094537" cy="1794651"/>
            <a:chOff x="1634238" y="1606917"/>
            <a:chExt cx="2094537" cy="1794651"/>
          </a:xfrm>
        </p:grpSpPr>
        <p:sp>
          <p:nvSpPr>
            <p:cNvPr id="28" name="Rectangle 27"/>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17259" y="2295689"/>
              <a:ext cx="2011516" cy="369332"/>
            </a:xfrm>
            <a:prstGeom prst="rect">
              <a:avLst/>
            </a:prstGeom>
            <a:noFill/>
          </p:spPr>
          <p:txBody>
            <a:bodyPr wrap="square" rtlCol="0">
              <a:spAutoFit/>
            </a:bodyPr>
            <a:lstStyle/>
            <a:p>
              <a:r>
                <a:rPr lang="en-US" dirty="0" smtClean="0">
                  <a:solidFill>
                    <a:srgbClr val="767676"/>
                  </a:solidFill>
                </a:rPr>
                <a:t>Does this pass?</a:t>
              </a:r>
              <a:endParaRPr lang="en-US" dirty="0">
                <a:solidFill>
                  <a:srgbClr val="767676"/>
                </a:solidFill>
              </a:endParaRPr>
            </a:p>
          </p:txBody>
        </p:sp>
      </p:grpSp>
      <p:grpSp>
        <p:nvGrpSpPr>
          <p:cNvPr id="35" name="Group 34"/>
          <p:cNvGrpSpPr/>
          <p:nvPr/>
        </p:nvGrpSpPr>
        <p:grpSpPr>
          <a:xfrm>
            <a:off x="8582154" y="2137268"/>
            <a:ext cx="2094537" cy="1794651"/>
            <a:chOff x="1634238" y="1606917"/>
            <a:chExt cx="2094537" cy="1794651"/>
          </a:xfrm>
        </p:grpSpPr>
        <p:sp>
          <p:nvSpPr>
            <p:cNvPr id="36" name="Rectangle 35"/>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7" name="TextBox 36"/>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38" name="Group 37"/>
          <p:cNvGrpSpPr/>
          <p:nvPr/>
        </p:nvGrpSpPr>
        <p:grpSpPr>
          <a:xfrm>
            <a:off x="1634238" y="4208801"/>
            <a:ext cx="2094537" cy="1794651"/>
            <a:chOff x="1634238" y="1606917"/>
            <a:chExt cx="2094537" cy="1794651"/>
          </a:xfrm>
        </p:grpSpPr>
        <p:sp>
          <p:nvSpPr>
            <p:cNvPr id="39" name="Rectangle 38"/>
            <p:cNvSpPr/>
            <p:nvPr/>
          </p:nvSpPr>
          <p:spPr>
            <a:xfrm>
              <a:off x="1634238" y="1606917"/>
              <a:ext cx="2011516" cy="1794651"/>
            </a:xfrm>
            <a:prstGeom prst="rect">
              <a:avLst/>
            </a:prstGeom>
            <a:solidFill>
              <a:srgbClr val="666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41" name="Group 40"/>
          <p:cNvGrpSpPr/>
          <p:nvPr/>
        </p:nvGrpSpPr>
        <p:grpSpPr>
          <a:xfrm>
            <a:off x="3950210" y="4211132"/>
            <a:ext cx="2094537" cy="1794651"/>
            <a:chOff x="1634238" y="1606917"/>
            <a:chExt cx="2094537" cy="1794651"/>
          </a:xfrm>
        </p:grpSpPr>
        <p:sp>
          <p:nvSpPr>
            <p:cNvPr id="42" name="Rectangle 41"/>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17259" y="2295689"/>
              <a:ext cx="2011516" cy="369332"/>
            </a:xfrm>
            <a:prstGeom prst="rect">
              <a:avLst/>
            </a:prstGeom>
            <a:noFill/>
          </p:spPr>
          <p:txBody>
            <a:bodyPr wrap="square" rtlCol="0">
              <a:spAutoFit/>
            </a:bodyPr>
            <a:lstStyle/>
            <a:p>
              <a:r>
                <a:rPr lang="en-US" dirty="0" smtClean="0">
                  <a:solidFill>
                    <a:srgbClr val="787878"/>
                  </a:solidFill>
                </a:rPr>
                <a:t>Does this pass?</a:t>
              </a:r>
              <a:endParaRPr lang="en-US" dirty="0">
                <a:solidFill>
                  <a:srgbClr val="787878"/>
                </a:solidFill>
              </a:endParaRPr>
            </a:p>
          </p:txBody>
        </p:sp>
      </p:grpSp>
      <p:grpSp>
        <p:nvGrpSpPr>
          <p:cNvPr id="44" name="Group 43"/>
          <p:cNvGrpSpPr/>
          <p:nvPr/>
        </p:nvGrpSpPr>
        <p:grpSpPr>
          <a:xfrm>
            <a:off x="6266182" y="4208801"/>
            <a:ext cx="2094537" cy="1794651"/>
            <a:chOff x="1634238" y="1606917"/>
            <a:chExt cx="2094537" cy="1794651"/>
          </a:xfrm>
        </p:grpSpPr>
        <p:sp>
          <p:nvSpPr>
            <p:cNvPr id="45" name="Rectangle 44"/>
            <p:cNvSpPr/>
            <p:nvPr/>
          </p:nvSpPr>
          <p:spPr>
            <a:xfrm>
              <a:off x="1634238" y="1606917"/>
              <a:ext cx="2011516" cy="1794651"/>
            </a:xfrm>
            <a:prstGeom prst="rect">
              <a:avLst/>
            </a:prstGeom>
            <a:solidFill>
              <a:srgbClr val="767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47" name="Group 46"/>
          <p:cNvGrpSpPr/>
          <p:nvPr/>
        </p:nvGrpSpPr>
        <p:grpSpPr>
          <a:xfrm>
            <a:off x="8582154" y="4208800"/>
            <a:ext cx="2094537" cy="1794651"/>
            <a:chOff x="1634238" y="1606917"/>
            <a:chExt cx="2094537" cy="1794651"/>
          </a:xfrm>
          <a:noFill/>
        </p:grpSpPr>
        <p:sp>
          <p:nvSpPr>
            <p:cNvPr id="48" name="Rectangle 47"/>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17259" y="2295689"/>
              <a:ext cx="2011516" cy="369332"/>
            </a:xfrm>
            <a:prstGeom prst="rect">
              <a:avLst/>
            </a:prstGeom>
            <a:grp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sp>
        <p:nvSpPr>
          <p:cNvPr id="50" name="Content Placeholder 2"/>
          <p:cNvSpPr txBox="1">
            <a:spLocks/>
          </p:cNvSpPr>
          <p:nvPr/>
        </p:nvSpPr>
        <p:spPr>
          <a:xfrm>
            <a:off x="259882" y="1413163"/>
            <a:ext cx="11569729" cy="4595117"/>
          </a:xfrm>
          <a:prstGeom prst="rect">
            <a:avLst/>
          </a:prstGeom>
        </p:spPr>
        <p:txBody>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Box 8"/>
          <p:cNvSpPr txBox="1"/>
          <p:nvPr/>
        </p:nvSpPr>
        <p:spPr>
          <a:xfrm>
            <a:off x="1318688" y="1856117"/>
            <a:ext cx="409666" cy="369332"/>
          </a:xfrm>
          <a:prstGeom prst="rect">
            <a:avLst/>
          </a:prstGeom>
          <a:noFill/>
        </p:spPr>
        <p:txBody>
          <a:bodyPr wrap="square" rtlCol="0">
            <a:spAutoFit/>
          </a:bodyPr>
          <a:lstStyle/>
          <a:p>
            <a:r>
              <a:rPr lang="en-US" dirty="0" smtClean="0"/>
              <a:t>1.</a:t>
            </a:r>
            <a:endParaRPr lang="en-US" dirty="0"/>
          </a:p>
        </p:txBody>
      </p:sp>
      <p:sp>
        <p:nvSpPr>
          <p:cNvPr id="57" name="TextBox 56"/>
          <p:cNvSpPr txBox="1"/>
          <p:nvPr/>
        </p:nvSpPr>
        <p:spPr>
          <a:xfrm>
            <a:off x="3645754" y="1841088"/>
            <a:ext cx="409666" cy="369332"/>
          </a:xfrm>
          <a:prstGeom prst="rect">
            <a:avLst/>
          </a:prstGeom>
          <a:noFill/>
        </p:spPr>
        <p:txBody>
          <a:bodyPr wrap="square" rtlCol="0">
            <a:spAutoFit/>
          </a:bodyPr>
          <a:lstStyle/>
          <a:p>
            <a:r>
              <a:rPr lang="en-US" smtClean="0"/>
              <a:t>2.</a:t>
            </a:r>
            <a:endParaRPr lang="en-US"/>
          </a:p>
        </p:txBody>
      </p:sp>
      <p:sp>
        <p:nvSpPr>
          <p:cNvPr id="58" name="TextBox 57"/>
          <p:cNvSpPr txBox="1"/>
          <p:nvPr/>
        </p:nvSpPr>
        <p:spPr>
          <a:xfrm>
            <a:off x="5909121" y="1835172"/>
            <a:ext cx="409666" cy="369332"/>
          </a:xfrm>
          <a:prstGeom prst="rect">
            <a:avLst/>
          </a:prstGeom>
          <a:noFill/>
        </p:spPr>
        <p:txBody>
          <a:bodyPr wrap="square" rtlCol="0">
            <a:spAutoFit/>
          </a:bodyPr>
          <a:lstStyle/>
          <a:p>
            <a:r>
              <a:rPr lang="en-US" dirty="0" smtClean="0"/>
              <a:t>3.</a:t>
            </a:r>
            <a:endParaRPr lang="en-US" dirty="0"/>
          </a:p>
        </p:txBody>
      </p:sp>
      <p:sp>
        <p:nvSpPr>
          <p:cNvPr id="59" name="TextBox 58"/>
          <p:cNvSpPr txBox="1"/>
          <p:nvPr/>
        </p:nvSpPr>
        <p:spPr>
          <a:xfrm>
            <a:off x="8257004" y="1840150"/>
            <a:ext cx="409666" cy="369332"/>
          </a:xfrm>
          <a:prstGeom prst="rect">
            <a:avLst/>
          </a:prstGeom>
          <a:noFill/>
        </p:spPr>
        <p:txBody>
          <a:bodyPr wrap="square" rtlCol="0">
            <a:spAutoFit/>
          </a:bodyPr>
          <a:lstStyle/>
          <a:p>
            <a:r>
              <a:rPr lang="en-US" dirty="0" smtClean="0"/>
              <a:t>4.</a:t>
            </a:r>
            <a:endParaRPr lang="en-US" dirty="0"/>
          </a:p>
        </p:txBody>
      </p:sp>
      <p:sp>
        <p:nvSpPr>
          <p:cNvPr id="60" name="TextBox 59"/>
          <p:cNvSpPr txBox="1"/>
          <p:nvPr/>
        </p:nvSpPr>
        <p:spPr>
          <a:xfrm>
            <a:off x="1333928" y="3937901"/>
            <a:ext cx="409666" cy="369332"/>
          </a:xfrm>
          <a:prstGeom prst="rect">
            <a:avLst/>
          </a:prstGeom>
          <a:noFill/>
        </p:spPr>
        <p:txBody>
          <a:bodyPr wrap="square" rtlCol="0">
            <a:spAutoFit/>
          </a:bodyPr>
          <a:lstStyle/>
          <a:p>
            <a:r>
              <a:rPr lang="en-US" dirty="0" smtClean="0"/>
              <a:t>5.</a:t>
            </a:r>
            <a:endParaRPr lang="en-US" dirty="0"/>
          </a:p>
        </p:txBody>
      </p:sp>
      <p:sp>
        <p:nvSpPr>
          <p:cNvPr id="61" name="TextBox 60"/>
          <p:cNvSpPr txBox="1"/>
          <p:nvPr/>
        </p:nvSpPr>
        <p:spPr>
          <a:xfrm>
            <a:off x="3660994" y="3922872"/>
            <a:ext cx="409666" cy="369332"/>
          </a:xfrm>
          <a:prstGeom prst="rect">
            <a:avLst/>
          </a:prstGeom>
          <a:noFill/>
        </p:spPr>
        <p:txBody>
          <a:bodyPr wrap="square" rtlCol="0">
            <a:spAutoFit/>
          </a:bodyPr>
          <a:lstStyle/>
          <a:p>
            <a:r>
              <a:rPr lang="en-US" dirty="0" smtClean="0"/>
              <a:t>6.</a:t>
            </a:r>
            <a:endParaRPr lang="en-US" dirty="0"/>
          </a:p>
        </p:txBody>
      </p:sp>
      <p:sp>
        <p:nvSpPr>
          <p:cNvPr id="62" name="TextBox 61"/>
          <p:cNvSpPr txBox="1"/>
          <p:nvPr/>
        </p:nvSpPr>
        <p:spPr>
          <a:xfrm>
            <a:off x="5924361" y="3916956"/>
            <a:ext cx="409666" cy="369332"/>
          </a:xfrm>
          <a:prstGeom prst="rect">
            <a:avLst/>
          </a:prstGeom>
          <a:noFill/>
        </p:spPr>
        <p:txBody>
          <a:bodyPr wrap="square" rtlCol="0">
            <a:spAutoFit/>
          </a:bodyPr>
          <a:lstStyle/>
          <a:p>
            <a:r>
              <a:rPr lang="en-US" dirty="0" smtClean="0"/>
              <a:t>7.</a:t>
            </a:r>
            <a:endParaRPr lang="en-US" dirty="0"/>
          </a:p>
        </p:txBody>
      </p:sp>
      <p:sp>
        <p:nvSpPr>
          <p:cNvPr id="63" name="TextBox 62"/>
          <p:cNvSpPr txBox="1"/>
          <p:nvPr/>
        </p:nvSpPr>
        <p:spPr>
          <a:xfrm>
            <a:off x="8272244" y="3921934"/>
            <a:ext cx="409666"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111736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301" y="434108"/>
            <a:ext cx="11569729" cy="895927"/>
          </a:xfrm>
        </p:spPr>
        <p:txBody>
          <a:bodyPr/>
          <a:lstStyle/>
          <a:p>
            <a:r>
              <a:rPr lang="en-US" dirty="0" smtClean="0"/>
              <a:t>COLOUR CONTRAST</a:t>
            </a:r>
            <a:endParaRPr lang="en-US" dirty="0"/>
          </a:p>
        </p:txBody>
      </p:sp>
      <p:grpSp>
        <p:nvGrpSpPr>
          <p:cNvPr id="8" name="Group 7"/>
          <p:cNvGrpSpPr/>
          <p:nvPr/>
        </p:nvGrpSpPr>
        <p:grpSpPr>
          <a:xfrm>
            <a:off x="1634238" y="2137269"/>
            <a:ext cx="2094537" cy="1794651"/>
            <a:chOff x="1634238" y="1606917"/>
            <a:chExt cx="2094537" cy="1794651"/>
          </a:xfrm>
        </p:grpSpPr>
        <p:sp>
          <p:nvSpPr>
            <p:cNvPr id="7" name="Rectangle 6"/>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23" name="Group 22"/>
          <p:cNvGrpSpPr/>
          <p:nvPr/>
        </p:nvGrpSpPr>
        <p:grpSpPr>
          <a:xfrm>
            <a:off x="3950210" y="2137268"/>
            <a:ext cx="2094537" cy="1794651"/>
            <a:chOff x="1634238" y="1604585"/>
            <a:chExt cx="2094537" cy="1794651"/>
          </a:xfrm>
        </p:grpSpPr>
        <p:sp>
          <p:nvSpPr>
            <p:cNvPr id="24" name="Rectangle 23"/>
            <p:cNvSpPr/>
            <p:nvPr/>
          </p:nvSpPr>
          <p:spPr>
            <a:xfrm>
              <a:off x="1634238" y="1604585"/>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717259" y="2295689"/>
              <a:ext cx="2011516" cy="369332"/>
            </a:xfrm>
            <a:prstGeom prst="rect">
              <a:avLst/>
            </a:prstGeom>
            <a:noFill/>
          </p:spPr>
          <p:txBody>
            <a:bodyPr wrap="square" rtlCol="0">
              <a:spAutoFit/>
            </a:bodyPr>
            <a:lstStyle/>
            <a:p>
              <a:r>
                <a:rPr lang="en-US" dirty="0" smtClean="0">
                  <a:solidFill>
                    <a:srgbClr val="FF2600"/>
                  </a:solidFill>
                </a:rPr>
                <a:t>Does this pass?</a:t>
              </a:r>
              <a:endParaRPr lang="en-US" dirty="0">
                <a:solidFill>
                  <a:srgbClr val="FF2600"/>
                </a:solidFill>
              </a:endParaRPr>
            </a:p>
          </p:txBody>
        </p:sp>
      </p:grpSp>
      <p:grpSp>
        <p:nvGrpSpPr>
          <p:cNvPr id="27" name="Group 26"/>
          <p:cNvGrpSpPr/>
          <p:nvPr/>
        </p:nvGrpSpPr>
        <p:grpSpPr>
          <a:xfrm>
            <a:off x="6266182" y="2137269"/>
            <a:ext cx="2094537" cy="1794651"/>
            <a:chOff x="1634238" y="1606917"/>
            <a:chExt cx="2094537" cy="1794651"/>
          </a:xfrm>
        </p:grpSpPr>
        <p:sp>
          <p:nvSpPr>
            <p:cNvPr id="28" name="Rectangle 27"/>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717259" y="2295689"/>
              <a:ext cx="2011516" cy="369332"/>
            </a:xfrm>
            <a:prstGeom prst="rect">
              <a:avLst/>
            </a:prstGeom>
            <a:noFill/>
          </p:spPr>
          <p:txBody>
            <a:bodyPr wrap="square" rtlCol="0">
              <a:spAutoFit/>
            </a:bodyPr>
            <a:lstStyle/>
            <a:p>
              <a:r>
                <a:rPr lang="en-US" dirty="0" smtClean="0">
                  <a:solidFill>
                    <a:srgbClr val="767676"/>
                  </a:solidFill>
                </a:rPr>
                <a:t>Does this pass?</a:t>
              </a:r>
              <a:endParaRPr lang="en-US" dirty="0">
                <a:solidFill>
                  <a:srgbClr val="767676"/>
                </a:solidFill>
              </a:endParaRPr>
            </a:p>
          </p:txBody>
        </p:sp>
      </p:grpSp>
      <p:grpSp>
        <p:nvGrpSpPr>
          <p:cNvPr id="35" name="Group 34"/>
          <p:cNvGrpSpPr/>
          <p:nvPr/>
        </p:nvGrpSpPr>
        <p:grpSpPr>
          <a:xfrm>
            <a:off x="8582154" y="2137268"/>
            <a:ext cx="2094537" cy="1794651"/>
            <a:chOff x="1634238" y="1606917"/>
            <a:chExt cx="2094537" cy="1794651"/>
          </a:xfrm>
        </p:grpSpPr>
        <p:sp>
          <p:nvSpPr>
            <p:cNvPr id="36" name="Rectangle 35"/>
            <p:cNvSpPr/>
            <p:nvPr/>
          </p:nvSpPr>
          <p:spPr>
            <a:xfrm>
              <a:off x="1634238" y="1606917"/>
              <a:ext cx="2011516" cy="1794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7" name="TextBox 36"/>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38" name="Group 37"/>
          <p:cNvGrpSpPr/>
          <p:nvPr/>
        </p:nvGrpSpPr>
        <p:grpSpPr>
          <a:xfrm>
            <a:off x="1634238" y="4208801"/>
            <a:ext cx="2094537" cy="1794651"/>
            <a:chOff x="1634238" y="1606917"/>
            <a:chExt cx="2094537" cy="1794651"/>
          </a:xfrm>
        </p:grpSpPr>
        <p:sp>
          <p:nvSpPr>
            <p:cNvPr id="39" name="Rectangle 38"/>
            <p:cNvSpPr/>
            <p:nvPr/>
          </p:nvSpPr>
          <p:spPr>
            <a:xfrm>
              <a:off x="1634238" y="1606917"/>
              <a:ext cx="2011516" cy="1794651"/>
            </a:xfrm>
            <a:prstGeom prst="rect">
              <a:avLst/>
            </a:prstGeom>
            <a:solidFill>
              <a:srgbClr val="666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666"/>
                </a:solidFill>
              </a:endParaRPr>
            </a:p>
          </p:txBody>
        </p:sp>
        <p:sp>
          <p:nvSpPr>
            <p:cNvPr id="40" name="TextBox 39"/>
            <p:cNvSpPr txBox="1"/>
            <p:nvPr/>
          </p:nvSpPr>
          <p:spPr>
            <a:xfrm>
              <a:off x="1717259" y="2295689"/>
              <a:ext cx="2011516" cy="369332"/>
            </a:xfrm>
            <a:prstGeom prst="rect">
              <a:avLst/>
            </a:prstGeom>
            <a:noFill/>
          </p:spPr>
          <p:txBody>
            <a:bodyPr wrap="square" rtlCol="0">
              <a:spAutoFit/>
            </a:bodyPr>
            <a:lstStyle/>
            <a:p>
              <a:r>
                <a:rPr lang="en-US" dirty="0" smtClean="0"/>
                <a:t>Does this pass?</a:t>
              </a:r>
              <a:endParaRPr lang="en-US" dirty="0"/>
            </a:p>
          </p:txBody>
        </p:sp>
      </p:grpSp>
      <p:grpSp>
        <p:nvGrpSpPr>
          <p:cNvPr id="41" name="Group 40"/>
          <p:cNvGrpSpPr/>
          <p:nvPr/>
        </p:nvGrpSpPr>
        <p:grpSpPr>
          <a:xfrm>
            <a:off x="3950210" y="4211132"/>
            <a:ext cx="2094537" cy="1794651"/>
            <a:chOff x="1634238" y="1606917"/>
            <a:chExt cx="2094537" cy="1794651"/>
          </a:xfrm>
        </p:grpSpPr>
        <p:sp>
          <p:nvSpPr>
            <p:cNvPr id="42" name="Rectangle 41"/>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17259" y="2295689"/>
              <a:ext cx="2011516" cy="369332"/>
            </a:xfrm>
            <a:prstGeom prst="rect">
              <a:avLst/>
            </a:prstGeom>
            <a:noFill/>
          </p:spPr>
          <p:txBody>
            <a:bodyPr wrap="square" rtlCol="0">
              <a:spAutoFit/>
            </a:bodyPr>
            <a:lstStyle/>
            <a:p>
              <a:r>
                <a:rPr lang="en-US" dirty="0" smtClean="0">
                  <a:solidFill>
                    <a:srgbClr val="787878"/>
                  </a:solidFill>
                </a:rPr>
                <a:t>Does this pass?</a:t>
              </a:r>
              <a:endParaRPr lang="en-US" dirty="0">
                <a:solidFill>
                  <a:srgbClr val="787878"/>
                </a:solidFill>
              </a:endParaRPr>
            </a:p>
          </p:txBody>
        </p:sp>
      </p:grpSp>
      <p:grpSp>
        <p:nvGrpSpPr>
          <p:cNvPr id="44" name="Group 43"/>
          <p:cNvGrpSpPr/>
          <p:nvPr/>
        </p:nvGrpSpPr>
        <p:grpSpPr>
          <a:xfrm>
            <a:off x="6266182" y="4208801"/>
            <a:ext cx="2094537" cy="1794651"/>
            <a:chOff x="1634238" y="1606917"/>
            <a:chExt cx="2094537" cy="1794651"/>
          </a:xfrm>
        </p:grpSpPr>
        <p:sp>
          <p:nvSpPr>
            <p:cNvPr id="45" name="Rectangle 44"/>
            <p:cNvSpPr/>
            <p:nvPr/>
          </p:nvSpPr>
          <p:spPr>
            <a:xfrm>
              <a:off x="1634238" y="1606917"/>
              <a:ext cx="2011516" cy="1794651"/>
            </a:xfrm>
            <a:prstGeom prst="rect">
              <a:avLst/>
            </a:prstGeom>
            <a:solidFill>
              <a:srgbClr val="767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717259" y="2295689"/>
              <a:ext cx="2011516" cy="369332"/>
            </a:xfrm>
            <a:prstGeom prst="rect">
              <a:avLst/>
            </a:prstGeom>
            <a:no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grpSp>
        <p:nvGrpSpPr>
          <p:cNvPr id="47" name="Group 46"/>
          <p:cNvGrpSpPr/>
          <p:nvPr/>
        </p:nvGrpSpPr>
        <p:grpSpPr>
          <a:xfrm>
            <a:off x="8582154" y="4208800"/>
            <a:ext cx="2094537" cy="1794651"/>
            <a:chOff x="1634238" y="1606917"/>
            <a:chExt cx="2094537" cy="1794651"/>
          </a:xfrm>
          <a:noFill/>
        </p:grpSpPr>
        <p:sp>
          <p:nvSpPr>
            <p:cNvPr id="48" name="Rectangle 47"/>
            <p:cNvSpPr/>
            <p:nvPr/>
          </p:nvSpPr>
          <p:spPr>
            <a:xfrm>
              <a:off x="1634238" y="1606917"/>
              <a:ext cx="2011516" cy="17946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17259" y="2295689"/>
              <a:ext cx="2011516" cy="369332"/>
            </a:xfrm>
            <a:prstGeom prst="rect">
              <a:avLst/>
            </a:prstGeom>
            <a:grpFill/>
          </p:spPr>
          <p:txBody>
            <a:bodyPr wrap="square" rtlCol="0">
              <a:spAutoFit/>
            </a:bodyPr>
            <a:lstStyle/>
            <a:p>
              <a:r>
                <a:rPr lang="en-US" dirty="0" smtClean="0">
                  <a:solidFill>
                    <a:srgbClr val="FFFF00"/>
                  </a:solidFill>
                </a:rPr>
                <a:t>Does this pass?</a:t>
              </a:r>
              <a:endParaRPr lang="en-US" dirty="0">
                <a:solidFill>
                  <a:srgbClr val="FFFF00"/>
                </a:solidFill>
              </a:endParaRPr>
            </a:p>
          </p:txBody>
        </p:sp>
      </p:grpSp>
      <p:sp>
        <p:nvSpPr>
          <p:cNvPr id="50" name="Content Placeholder 2"/>
          <p:cNvSpPr txBox="1">
            <a:spLocks/>
          </p:cNvSpPr>
          <p:nvPr/>
        </p:nvSpPr>
        <p:spPr>
          <a:xfrm>
            <a:off x="259883" y="1418477"/>
            <a:ext cx="11569729" cy="4595117"/>
          </a:xfrm>
          <a:prstGeom prst="rect">
            <a:avLst/>
          </a:prstGeom>
        </p:spPr>
        <p:txBody>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Goal: 4.5:1 or higher</a:t>
            </a:r>
          </a:p>
          <a:p>
            <a:endParaRPr lang="en-US" dirty="0"/>
          </a:p>
        </p:txBody>
      </p:sp>
      <p:sp>
        <p:nvSpPr>
          <p:cNvPr id="2" name="TextBox 1"/>
          <p:cNvSpPr txBox="1"/>
          <p:nvPr/>
        </p:nvSpPr>
        <p:spPr>
          <a:xfrm>
            <a:off x="2194560" y="3346704"/>
            <a:ext cx="821461" cy="369332"/>
          </a:xfrm>
          <a:prstGeom prst="rect">
            <a:avLst/>
          </a:prstGeom>
          <a:noFill/>
        </p:spPr>
        <p:txBody>
          <a:bodyPr wrap="square" rtlCol="0">
            <a:spAutoFit/>
          </a:bodyPr>
          <a:lstStyle/>
          <a:p>
            <a:r>
              <a:rPr lang="en-US" dirty="0" smtClean="0"/>
              <a:t>21.0:1</a:t>
            </a:r>
            <a:endParaRPr lang="en-US" dirty="0"/>
          </a:p>
        </p:txBody>
      </p:sp>
      <p:sp>
        <p:nvSpPr>
          <p:cNvPr id="32" name="TextBox 31"/>
          <p:cNvSpPr txBox="1"/>
          <p:nvPr/>
        </p:nvSpPr>
        <p:spPr>
          <a:xfrm>
            <a:off x="4599686" y="3349324"/>
            <a:ext cx="712563" cy="369332"/>
          </a:xfrm>
          <a:prstGeom prst="rect">
            <a:avLst/>
          </a:prstGeom>
          <a:noFill/>
        </p:spPr>
        <p:txBody>
          <a:bodyPr wrap="square" rtlCol="0">
            <a:spAutoFit/>
          </a:bodyPr>
          <a:lstStyle/>
          <a:p>
            <a:r>
              <a:rPr lang="en-US" smtClean="0"/>
              <a:t>4.0:1</a:t>
            </a:r>
            <a:endParaRPr lang="en-US" dirty="0"/>
          </a:p>
        </p:txBody>
      </p:sp>
      <p:sp>
        <p:nvSpPr>
          <p:cNvPr id="33" name="TextBox 32"/>
          <p:cNvSpPr txBox="1"/>
          <p:nvPr/>
        </p:nvSpPr>
        <p:spPr>
          <a:xfrm>
            <a:off x="6874176" y="3346704"/>
            <a:ext cx="795528" cy="369332"/>
          </a:xfrm>
          <a:prstGeom prst="rect">
            <a:avLst/>
          </a:prstGeom>
          <a:noFill/>
        </p:spPr>
        <p:txBody>
          <a:bodyPr wrap="square" rtlCol="0">
            <a:spAutoFit/>
          </a:bodyPr>
          <a:lstStyle/>
          <a:p>
            <a:r>
              <a:rPr lang="en-US" dirty="0" smtClean="0"/>
              <a:t>4.54:1</a:t>
            </a:r>
            <a:endParaRPr lang="en-US" dirty="0"/>
          </a:p>
        </p:txBody>
      </p:sp>
      <p:sp>
        <p:nvSpPr>
          <p:cNvPr id="34" name="TextBox 33"/>
          <p:cNvSpPr txBox="1"/>
          <p:nvPr/>
        </p:nvSpPr>
        <p:spPr>
          <a:xfrm>
            <a:off x="9201959" y="3346704"/>
            <a:ext cx="771906" cy="369332"/>
          </a:xfrm>
          <a:prstGeom prst="rect">
            <a:avLst/>
          </a:prstGeom>
          <a:noFill/>
        </p:spPr>
        <p:txBody>
          <a:bodyPr wrap="square" rtlCol="0">
            <a:spAutoFit/>
          </a:bodyPr>
          <a:lstStyle/>
          <a:p>
            <a:r>
              <a:rPr lang="en-US" smtClean="0"/>
              <a:t>1.07:1</a:t>
            </a:r>
            <a:endParaRPr lang="en-US" dirty="0"/>
          </a:p>
        </p:txBody>
      </p:sp>
      <p:sp>
        <p:nvSpPr>
          <p:cNvPr id="51" name="TextBox 50"/>
          <p:cNvSpPr txBox="1"/>
          <p:nvPr/>
        </p:nvSpPr>
        <p:spPr>
          <a:xfrm>
            <a:off x="2229265" y="5418236"/>
            <a:ext cx="821461" cy="369332"/>
          </a:xfrm>
          <a:prstGeom prst="rect">
            <a:avLst/>
          </a:prstGeom>
          <a:noFill/>
        </p:spPr>
        <p:txBody>
          <a:bodyPr wrap="square" rtlCol="0">
            <a:spAutoFit/>
          </a:bodyPr>
          <a:lstStyle/>
          <a:p>
            <a:r>
              <a:rPr lang="en-US" dirty="0" smtClean="0">
                <a:solidFill>
                  <a:schemeClr val="bg1"/>
                </a:solidFill>
              </a:rPr>
              <a:t>3.66:1</a:t>
            </a:r>
            <a:endParaRPr lang="en-US" dirty="0">
              <a:solidFill>
                <a:schemeClr val="bg1"/>
              </a:solidFill>
            </a:endParaRPr>
          </a:p>
        </p:txBody>
      </p:sp>
      <p:sp>
        <p:nvSpPr>
          <p:cNvPr id="54" name="TextBox 53"/>
          <p:cNvSpPr txBox="1"/>
          <p:nvPr/>
        </p:nvSpPr>
        <p:spPr>
          <a:xfrm>
            <a:off x="4545236" y="5361451"/>
            <a:ext cx="821461" cy="369332"/>
          </a:xfrm>
          <a:prstGeom prst="rect">
            <a:avLst/>
          </a:prstGeom>
          <a:noFill/>
        </p:spPr>
        <p:txBody>
          <a:bodyPr wrap="square" rtlCol="0">
            <a:spAutoFit/>
          </a:bodyPr>
          <a:lstStyle/>
          <a:p>
            <a:r>
              <a:rPr lang="en-US" dirty="0" smtClean="0">
                <a:solidFill>
                  <a:schemeClr val="bg1"/>
                </a:solidFill>
              </a:rPr>
              <a:t>4.76:1</a:t>
            </a:r>
            <a:endParaRPr lang="en-US" dirty="0">
              <a:solidFill>
                <a:schemeClr val="bg1"/>
              </a:solidFill>
            </a:endParaRPr>
          </a:p>
        </p:txBody>
      </p:sp>
      <p:sp>
        <p:nvSpPr>
          <p:cNvPr id="55" name="TextBox 54"/>
          <p:cNvSpPr txBox="1"/>
          <p:nvPr/>
        </p:nvSpPr>
        <p:spPr>
          <a:xfrm>
            <a:off x="6874176" y="5361451"/>
            <a:ext cx="821461" cy="369332"/>
          </a:xfrm>
          <a:prstGeom prst="rect">
            <a:avLst/>
          </a:prstGeom>
          <a:noFill/>
        </p:spPr>
        <p:txBody>
          <a:bodyPr wrap="square" rtlCol="0">
            <a:spAutoFit/>
          </a:bodyPr>
          <a:lstStyle/>
          <a:p>
            <a:r>
              <a:rPr lang="en-US" dirty="0" smtClean="0">
                <a:solidFill>
                  <a:schemeClr val="bg1"/>
                </a:solidFill>
              </a:rPr>
              <a:t>4.23:1</a:t>
            </a:r>
            <a:endParaRPr lang="en-US" dirty="0">
              <a:solidFill>
                <a:schemeClr val="bg1"/>
              </a:solidFill>
            </a:endParaRPr>
          </a:p>
        </p:txBody>
      </p:sp>
      <p:sp>
        <p:nvSpPr>
          <p:cNvPr id="56" name="TextBox 55"/>
          <p:cNvSpPr txBox="1"/>
          <p:nvPr/>
        </p:nvSpPr>
        <p:spPr>
          <a:xfrm>
            <a:off x="9183021" y="5361451"/>
            <a:ext cx="821461" cy="369332"/>
          </a:xfrm>
          <a:prstGeom prst="rect">
            <a:avLst/>
          </a:prstGeom>
          <a:noFill/>
        </p:spPr>
        <p:txBody>
          <a:bodyPr wrap="square" rtlCol="0">
            <a:spAutoFit/>
          </a:bodyPr>
          <a:lstStyle/>
          <a:p>
            <a:r>
              <a:rPr lang="en-US" dirty="0" smtClean="0">
                <a:solidFill>
                  <a:schemeClr val="bg1"/>
                </a:solidFill>
              </a:rPr>
              <a:t>21.0:1</a:t>
            </a:r>
            <a:endParaRPr lang="en-US" dirty="0">
              <a:solidFill>
                <a:schemeClr val="bg1"/>
              </a:solidFill>
            </a:endParaRPr>
          </a:p>
        </p:txBody>
      </p:sp>
      <p:sp>
        <p:nvSpPr>
          <p:cNvPr id="9" name="TextBox 8"/>
          <p:cNvSpPr txBox="1"/>
          <p:nvPr/>
        </p:nvSpPr>
        <p:spPr>
          <a:xfrm>
            <a:off x="1318688" y="1856117"/>
            <a:ext cx="409666" cy="369332"/>
          </a:xfrm>
          <a:prstGeom prst="rect">
            <a:avLst/>
          </a:prstGeom>
          <a:noFill/>
        </p:spPr>
        <p:txBody>
          <a:bodyPr wrap="square" rtlCol="0">
            <a:spAutoFit/>
          </a:bodyPr>
          <a:lstStyle/>
          <a:p>
            <a:r>
              <a:rPr lang="en-US" dirty="0" smtClean="0"/>
              <a:t>1.</a:t>
            </a:r>
            <a:endParaRPr lang="en-US" dirty="0"/>
          </a:p>
        </p:txBody>
      </p:sp>
      <p:sp>
        <p:nvSpPr>
          <p:cNvPr id="57" name="TextBox 56"/>
          <p:cNvSpPr txBox="1"/>
          <p:nvPr/>
        </p:nvSpPr>
        <p:spPr>
          <a:xfrm>
            <a:off x="3645754" y="1841088"/>
            <a:ext cx="409666" cy="369332"/>
          </a:xfrm>
          <a:prstGeom prst="rect">
            <a:avLst/>
          </a:prstGeom>
          <a:noFill/>
        </p:spPr>
        <p:txBody>
          <a:bodyPr wrap="square" rtlCol="0">
            <a:spAutoFit/>
          </a:bodyPr>
          <a:lstStyle/>
          <a:p>
            <a:r>
              <a:rPr lang="en-US" smtClean="0"/>
              <a:t>2.</a:t>
            </a:r>
            <a:endParaRPr lang="en-US"/>
          </a:p>
        </p:txBody>
      </p:sp>
      <p:sp>
        <p:nvSpPr>
          <p:cNvPr id="58" name="TextBox 57"/>
          <p:cNvSpPr txBox="1"/>
          <p:nvPr/>
        </p:nvSpPr>
        <p:spPr>
          <a:xfrm>
            <a:off x="5909121" y="1835172"/>
            <a:ext cx="409666" cy="369332"/>
          </a:xfrm>
          <a:prstGeom prst="rect">
            <a:avLst/>
          </a:prstGeom>
          <a:noFill/>
        </p:spPr>
        <p:txBody>
          <a:bodyPr wrap="square" rtlCol="0">
            <a:spAutoFit/>
          </a:bodyPr>
          <a:lstStyle/>
          <a:p>
            <a:r>
              <a:rPr lang="en-US" dirty="0" smtClean="0"/>
              <a:t>3.</a:t>
            </a:r>
            <a:endParaRPr lang="en-US" dirty="0"/>
          </a:p>
        </p:txBody>
      </p:sp>
      <p:sp>
        <p:nvSpPr>
          <p:cNvPr id="59" name="TextBox 58"/>
          <p:cNvSpPr txBox="1"/>
          <p:nvPr/>
        </p:nvSpPr>
        <p:spPr>
          <a:xfrm>
            <a:off x="8257004" y="1840150"/>
            <a:ext cx="409666" cy="369332"/>
          </a:xfrm>
          <a:prstGeom prst="rect">
            <a:avLst/>
          </a:prstGeom>
          <a:noFill/>
        </p:spPr>
        <p:txBody>
          <a:bodyPr wrap="square" rtlCol="0">
            <a:spAutoFit/>
          </a:bodyPr>
          <a:lstStyle/>
          <a:p>
            <a:r>
              <a:rPr lang="en-US" dirty="0" smtClean="0"/>
              <a:t>4.</a:t>
            </a:r>
            <a:endParaRPr lang="en-US" dirty="0"/>
          </a:p>
        </p:txBody>
      </p:sp>
      <p:sp>
        <p:nvSpPr>
          <p:cNvPr id="60" name="TextBox 59"/>
          <p:cNvSpPr txBox="1"/>
          <p:nvPr/>
        </p:nvSpPr>
        <p:spPr>
          <a:xfrm>
            <a:off x="1333928" y="3937901"/>
            <a:ext cx="409666" cy="369332"/>
          </a:xfrm>
          <a:prstGeom prst="rect">
            <a:avLst/>
          </a:prstGeom>
          <a:noFill/>
        </p:spPr>
        <p:txBody>
          <a:bodyPr wrap="square" rtlCol="0">
            <a:spAutoFit/>
          </a:bodyPr>
          <a:lstStyle/>
          <a:p>
            <a:r>
              <a:rPr lang="en-US" dirty="0" smtClean="0"/>
              <a:t>5.</a:t>
            </a:r>
            <a:endParaRPr lang="en-US" dirty="0"/>
          </a:p>
        </p:txBody>
      </p:sp>
      <p:sp>
        <p:nvSpPr>
          <p:cNvPr id="61" name="TextBox 60"/>
          <p:cNvSpPr txBox="1"/>
          <p:nvPr/>
        </p:nvSpPr>
        <p:spPr>
          <a:xfrm>
            <a:off x="3660994" y="3922872"/>
            <a:ext cx="409666" cy="369332"/>
          </a:xfrm>
          <a:prstGeom prst="rect">
            <a:avLst/>
          </a:prstGeom>
          <a:noFill/>
        </p:spPr>
        <p:txBody>
          <a:bodyPr wrap="square" rtlCol="0">
            <a:spAutoFit/>
          </a:bodyPr>
          <a:lstStyle/>
          <a:p>
            <a:r>
              <a:rPr lang="en-US" dirty="0" smtClean="0"/>
              <a:t>6.</a:t>
            </a:r>
            <a:endParaRPr lang="en-US" dirty="0"/>
          </a:p>
        </p:txBody>
      </p:sp>
      <p:sp>
        <p:nvSpPr>
          <p:cNvPr id="62" name="TextBox 61"/>
          <p:cNvSpPr txBox="1"/>
          <p:nvPr/>
        </p:nvSpPr>
        <p:spPr>
          <a:xfrm>
            <a:off x="5924361" y="3916956"/>
            <a:ext cx="409666" cy="369332"/>
          </a:xfrm>
          <a:prstGeom prst="rect">
            <a:avLst/>
          </a:prstGeom>
          <a:noFill/>
        </p:spPr>
        <p:txBody>
          <a:bodyPr wrap="square" rtlCol="0">
            <a:spAutoFit/>
          </a:bodyPr>
          <a:lstStyle/>
          <a:p>
            <a:r>
              <a:rPr lang="en-US" dirty="0" smtClean="0"/>
              <a:t>7.</a:t>
            </a:r>
            <a:endParaRPr lang="en-US" dirty="0"/>
          </a:p>
        </p:txBody>
      </p:sp>
      <p:sp>
        <p:nvSpPr>
          <p:cNvPr id="63" name="TextBox 62"/>
          <p:cNvSpPr txBox="1"/>
          <p:nvPr/>
        </p:nvSpPr>
        <p:spPr>
          <a:xfrm>
            <a:off x="8272244" y="3921934"/>
            <a:ext cx="409666" cy="369332"/>
          </a:xfrm>
          <a:prstGeom prst="rect">
            <a:avLst/>
          </a:prstGeom>
          <a:noFill/>
        </p:spPr>
        <p:txBody>
          <a:bodyPr wrap="square" rtlCol="0">
            <a:spAutoFit/>
          </a:bodyPr>
          <a:lstStyle/>
          <a:p>
            <a:r>
              <a:rPr lang="en-US" dirty="0" smtClean="0"/>
              <a:t>8.</a:t>
            </a:r>
            <a:endParaRPr lang="en-US" dirty="0"/>
          </a:p>
        </p:txBody>
      </p:sp>
      <p:sp>
        <p:nvSpPr>
          <p:cNvPr id="10" name="TextBox 9"/>
          <p:cNvSpPr txBox="1"/>
          <p:nvPr/>
        </p:nvSpPr>
        <p:spPr>
          <a:xfrm>
            <a:off x="3414648" y="1570592"/>
            <a:ext cx="1312024" cy="1569660"/>
          </a:xfrm>
          <a:prstGeom prst="rect">
            <a:avLst/>
          </a:prstGeom>
          <a:noFill/>
        </p:spPr>
        <p:txBody>
          <a:bodyPr wrap="square" rtlCol="0">
            <a:spAutoFit/>
          </a:bodyPr>
          <a:lstStyle/>
          <a:p>
            <a:r>
              <a:rPr lang="en-US" sz="9600" dirty="0" smtClean="0">
                <a:solidFill>
                  <a:srgbClr val="C00000"/>
                </a:solidFill>
              </a:rPr>
              <a:t>✘</a:t>
            </a:r>
            <a:endParaRPr lang="en-US" sz="9600" dirty="0">
              <a:solidFill>
                <a:srgbClr val="C00000"/>
              </a:solidFill>
            </a:endParaRPr>
          </a:p>
        </p:txBody>
      </p:sp>
      <p:sp>
        <p:nvSpPr>
          <p:cNvPr id="65" name="TextBox 64"/>
          <p:cNvSpPr txBox="1"/>
          <p:nvPr/>
        </p:nvSpPr>
        <p:spPr>
          <a:xfrm>
            <a:off x="8048361" y="1586405"/>
            <a:ext cx="1312024" cy="1569660"/>
          </a:xfrm>
          <a:prstGeom prst="rect">
            <a:avLst/>
          </a:prstGeom>
          <a:noFill/>
        </p:spPr>
        <p:txBody>
          <a:bodyPr wrap="square" rtlCol="0">
            <a:spAutoFit/>
          </a:bodyPr>
          <a:lstStyle/>
          <a:p>
            <a:r>
              <a:rPr lang="en-US" sz="9600" dirty="0" smtClean="0">
                <a:solidFill>
                  <a:srgbClr val="C00000"/>
                </a:solidFill>
              </a:rPr>
              <a:t>✘</a:t>
            </a:r>
            <a:endParaRPr lang="en-US" sz="9600" dirty="0">
              <a:solidFill>
                <a:srgbClr val="C00000"/>
              </a:solidFill>
            </a:endParaRPr>
          </a:p>
        </p:txBody>
      </p:sp>
      <p:sp>
        <p:nvSpPr>
          <p:cNvPr id="66" name="TextBox 65"/>
          <p:cNvSpPr txBox="1"/>
          <p:nvPr/>
        </p:nvSpPr>
        <p:spPr>
          <a:xfrm>
            <a:off x="5675838" y="3644565"/>
            <a:ext cx="1312024" cy="1569660"/>
          </a:xfrm>
          <a:prstGeom prst="rect">
            <a:avLst/>
          </a:prstGeom>
          <a:noFill/>
        </p:spPr>
        <p:txBody>
          <a:bodyPr wrap="square" rtlCol="0">
            <a:spAutoFit/>
          </a:bodyPr>
          <a:lstStyle/>
          <a:p>
            <a:r>
              <a:rPr lang="en-US" sz="9600" dirty="0" smtClean="0">
                <a:solidFill>
                  <a:srgbClr val="C00000"/>
                </a:solidFill>
              </a:rPr>
              <a:t>✘</a:t>
            </a:r>
            <a:endParaRPr lang="en-US" sz="9600" dirty="0">
              <a:solidFill>
                <a:srgbClr val="C00000"/>
              </a:solidFill>
            </a:endParaRPr>
          </a:p>
        </p:txBody>
      </p:sp>
      <p:sp>
        <p:nvSpPr>
          <p:cNvPr id="67" name="TextBox 66"/>
          <p:cNvSpPr txBox="1"/>
          <p:nvPr/>
        </p:nvSpPr>
        <p:spPr>
          <a:xfrm>
            <a:off x="950530" y="3612051"/>
            <a:ext cx="1312024" cy="1569660"/>
          </a:xfrm>
          <a:prstGeom prst="rect">
            <a:avLst/>
          </a:prstGeom>
          <a:noFill/>
        </p:spPr>
        <p:txBody>
          <a:bodyPr wrap="square" rtlCol="0">
            <a:spAutoFit/>
          </a:bodyPr>
          <a:lstStyle/>
          <a:p>
            <a:r>
              <a:rPr lang="en-US" sz="9600" dirty="0" smtClean="0">
                <a:solidFill>
                  <a:srgbClr val="C00000"/>
                </a:solidFill>
              </a:rPr>
              <a:t>✘</a:t>
            </a:r>
            <a:endParaRPr lang="en-US" sz="9600" dirty="0">
              <a:solidFill>
                <a:srgbClr val="C00000"/>
              </a:solidFill>
            </a:endParaRPr>
          </a:p>
        </p:txBody>
      </p:sp>
      <p:sp>
        <p:nvSpPr>
          <p:cNvPr id="53" name="bottom-cover"/>
          <p:cNvSpPr/>
          <p:nvPr/>
        </p:nvSpPr>
        <p:spPr>
          <a:xfrm>
            <a:off x="1264279" y="1879599"/>
            <a:ext cx="9645019" cy="4292599"/>
          </a:xfrm>
          <a:custGeom>
            <a:avLst/>
            <a:gdLst>
              <a:gd name="connsiteX0" fmla="*/ 0 w 7778119"/>
              <a:gd name="connsiteY0" fmla="*/ 0 h 2397053"/>
              <a:gd name="connsiteX1" fmla="*/ 7778119 w 7778119"/>
              <a:gd name="connsiteY1" fmla="*/ 0 h 2397053"/>
              <a:gd name="connsiteX2" fmla="*/ 7778119 w 7778119"/>
              <a:gd name="connsiteY2" fmla="*/ 2397053 h 2397053"/>
              <a:gd name="connsiteX3" fmla="*/ 0 w 7778119"/>
              <a:gd name="connsiteY3" fmla="*/ 2397053 h 2397053"/>
              <a:gd name="connsiteX4" fmla="*/ 0 w 7778119"/>
              <a:gd name="connsiteY4" fmla="*/ 0 h 2397053"/>
              <a:gd name="connsiteX0" fmla="*/ 0 w 7778119"/>
              <a:gd name="connsiteY0" fmla="*/ 1997146 h 4394199"/>
              <a:gd name="connsiteX1" fmla="*/ 3091820 w 7778119"/>
              <a:gd name="connsiteY1" fmla="*/ 0 h 4394199"/>
              <a:gd name="connsiteX2" fmla="*/ 7778119 w 7778119"/>
              <a:gd name="connsiteY2" fmla="*/ 1997146 h 4394199"/>
              <a:gd name="connsiteX3" fmla="*/ 7778119 w 7778119"/>
              <a:gd name="connsiteY3" fmla="*/ 4394199 h 4394199"/>
              <a:gd name="connsiteX4" fmla="*/ 0 w 7778119"/>
              <a:gd name="connsiteY4" fmla="*/ 4394199 h 4394199"/>
              <a:gd name="connsiteX5" fmla="*/ 0 w 7778119"/>
              <a:gd name="connsiteY5" fmla="*/ 1997146 h 4394199"/>
              <a:gd name="connsiteX0" fmla="*/ 0 w 7778119"/>
              <a:gd name="connsiteY0" fmla="*/ 2030381 h 4427434"/>
              <a:gd name="connsiteX1" fmla="*/ 3256920 w 7778119"/>
              <a:gd name="connsiteY1" fmla="*/ 1925535 h 4427434"/>
              <a:gd name="connsiteX2" fmla="*/ 3091820 w 7778119"/>
              <a:gd name="connsiteY2" fmla="*/ 33235 h 4427434"/>
              <a:gd name="connsiteX3" fmla="*/ 7778119 w 7778119"/>
              <a:gd name="connsiteY3" fmla="*/ 2030381 h 4427434"/>
              <a:gd name="connsiteX4" fmla="*/ 7778119 w 7778119"/>
              <a:gd name="connsiteY4" fmla="*/ 4427434 h 4427434"/>
              <a:gd name="connsiteX5" fmla="*/ 0 w 7778119"/>
              <a:gd name="connsiteY5" fmla="*/ 4427434 h 4427434"/>
              <a:gd name="connsiteX6" fmla="*/ 0 w 7778119"/>
              <a:gd name="connsiteY6" fmla="*/ 2030381 h 4427434"/>
              <a:gd name="connsiteX0" fmla="*/ 0 w 7778119"/>
              <a:gd name="connsiteY0" fmla="*/ 2030381 h 4427434"/>
              <a:gd name="connsiteX1" fmla="*/ 3256920 w 7778119"/>
              <a:gd name="connsiteY1" fmla="*/ 1925535 h 4427434"/>
              <a:gd name="connsiteX2" fmla="*/ 3091820 w 7778119"/>
              <a:gd name="connsiteY2" fmla="*/ 33235 h 4427434"/>
              <a:gd name="connsiteX3" fmla="*/ 7778119 w 7778119"/>
              <a:gd name="connsiteY3" fmla="*/ 2030381 h 4427434"/>
              <a:gd name="connsiteX4" fmla="*/ 7778119 w 7778119"/>
              <a:gd name="connsiteY4" fmla="*/ 4427434 h 4427434"/>
              <a:gd name="connsiteX5" fmla="*/ 0 w 7778119"/>
              <a:gd name="connsiteY5" fmla="*/ 4427434 h 4427434"/>
              <a:gd name="connsiteX6" fmla="*/ 0 w 7778119"/>
              <a:gd name="connsiteY6" fmla="*/ 2030381 h 4427434"/>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1997146 h 4394199"/>
              <a:gd name="connsiteX1" fmla="*/ 3256920 w 7778119"/>
              <a:gd name="connsiteY1" fmla="*/ 18923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0 w 7778119"/>
              <a:gd name="connsiteY0" fmla="*/ 1997146 h 4394199"/>
              <a:gd name="connsiteX1" fmla="*/ 2723520 w 7778119"/>
              <a:gd name="connsiteY1" fmla="*/ 20955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0 w 7778119"/>
              <a:gd name="connsiteY0" fmla="*/ 1997146 h 4394199"/>
              <a:gd name="connsiteX1" fmla="*/ 2723520 w 7778119"/>
              <a:gd name="connsiteY1" fmla="*/ 20955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1734181 w 9512300"/>
              <a:gd name="connsiteY0" fmla="*/ 1997146 h 4394199"/>
              <a:gd name="connsiteX1" fmla="*/ 4457701 w 9512300"/>
              <a:gd name="connsiteY1" fmla="*/ 2095500 h 4394199"/>
              <a:gd name="connsiteX2" fmla="*/ 4826001 w 9512300"/>
              <a:gd name="connsiteY2" fmla="*/ 0 h 4394199"/>
              <a:gd name="connsiteX3" fmla="*/ 9512300 w 9512300"/>
              <a:gd name="connsiteY3" fmla="*/ 1997146 h 4394199"/>
              <a:gd name="connsiteX4" fmla="*/ 9512300 w 9512300"/>
              <a:gd name="connsiteY4" fmla="*/ 4394199 h 4394199"/>
              <a:gd name="connsiteX5" fmla="*/ 1734181 w 9512300"/>
              <a:gd name="connsiteY5" fmla="*/ 4394199 h 4394199"/>
              <a:gd name="connsiteX6" fmla="*/ 1 w 9512300"/>
              <a:gd name="connsiteY6" fmla="*/ 1981201 h 4394199"/>
              <a:gd name="connsiteX7" fmla="*/ 1734181 w 9512300"/>
              <a:gd name="connsiteY7" fmla="*/ 1997146 h 4394199"/>
              <a:gd name="connsiteX0" fmla="*/ 1734210 w 9512329"/>
              <a:gd name="connsiteY0" fmla="*/ 19971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1734210 w 9512329"/>
              <a:gd name="connsiteY7" fmla="*/ 19971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547010 w 9512329"/>
              <a:gd name="connsiteY7" fmla="*/ 19844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070131 w 9512329"/>
              <a:gd name="connsiteY7" fmla="*/ 38101 h 4394199"/>
              <a:gd name="connsiteX8" fmla="*/ 2547010 w 9512329"/>
              <a:gd name="connsiteY8" fmla="*/ 19844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413031 w 9512329"/>
              <a:gd name="connsiteY7" fmla="*/ 50801 h 4394199"/>
              <a:gd name="connsiteX8" fmla="*/ 2547010 w 9512329"/>
              <a:gd name="connsiteY8" fmla="*/ 1984446 h 4394199"/>
              <a:gd name="connsiteX0" fmla="*/ 2623196 w 9588515"/>
              <a:gd name="connsiteY0" fmla="*/ 2048052 h 4457805"/>
              <a:gd name="connsiteX1" fmla="*/ 4533916 w 9588515"/>
              <a:gd name="connsiteY1" fmla="*/ 2159106 h 4457805"/>
              <a:gd name="connsiteX2" fmla="*/ 4902216 w 9588515"/>
              <a:gd name="connsiteY2" fmla="*/ 63606 h 4457805"/>
              <a:gd name="connsiteX3" fmla="*/ 9588515 w 9588515"/>
              <a:gd name="connsiteY3" fmla="*/ 2060752 h 4457805"/>
              <a:gd name="connsiteX4" fmla="*/ 9588515 w 9588515"/>
              <a:gd name="connsiteY4" fmla="*/ 4457805 h 4457805"/>
              <a:gd name="connsiteX5" fmla="*/ 159396 w 9588515"/>
              <a:gd name="connsiteY5" fmla="*/ 4432405 h 4457805"/>
              <a:gd name="connsiteX6" fmla="*/ 16 w 9588515"/>
              <a:gd name="connsiteY6" fmla="*/ 107 h 4457805"/>
              <a:gd name="connsiteX7" fmla="*/ 2489217 w 9588515"/>
              <a:gd name="connsiteY7" fmla="*/ 114407 h 4457805"/>
              <a:gd name="connsiteX8" fmla="*/ 2623196 w 9588515"/>
              <a:gd name="connsiteY8" fmla="*/ 2048052 h 4457805"/>
              <a:gd name="connsiteX0" fmla="*/ 2623196 w 9588515"/>
              <a:gd name="connsiteY0" fmla="*/ 2047945 h 4457698"/>
              <a:gd name="connsiteX1" fmla="*/ 4533916 w 9588515"/>
              <a:gd name="connsiteY1" fmla="*/ 2158999 h 4457698"/>
              <a:gd name="connsiteX2" fmla="*/ 4902216 w 9588515"/>
              <a:gd name="connsiteY2" fmla="*/ 63499 h 4457698"/>
              <a:gd name="connsiteX3" fmla="*/ 9588515 w 9588515"/>
              <a:gd name="connsiteY3" fmla="*/ 2060645 h 4457698"/>
              <a:gd name="connsiteX4" fmla="*/ 9588515 w 9588515"/>
              <a:gd name="connsiteY4" fmla="*/ 4457698 h 4457698"/>
              <a:gd name="connsiteX5" fmla="*/ 159396 w 9588515"/>
              <a:gd name="connsiteY5" fmla="*/ 4432298 h 4457698"/>
              <a:gd name="connsiteX6" fmla="*/ 16 w 9588515"/>
              <a:gd name="connsiteY6" fmla="*/ 0 h 4457698"/>
              <a:gd name="connsiteX7" fmla="*/ 2438417 w 9588515"/>
              <a:gd name="connsiteY7" fmla="*/ 25400 h 4457698"/>
              <a:gd name="connsiteX8" fmla="*/ 2623196 w 9588515"/>
              <a:gd name="connsiteY8" fmla="*/ 2047945 h 4457698"/>
              <a:gd name="connsiteX0" fmla="*/ 2692400 w 9657719"/>
              <a:gd name="connsiteY0" fmla="*/ 2047945 h 4457698"/>
              <a:gd name="connsiteX1" fmla="*/ 4603120 w 9657719"/>
              <a:gd name="connsiteY1" fmla="*/ 21589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692400 w 9657719"/>
              <a:gd name="connsiteY8" fmla="*/ 2047945 h 4457698"/>
              <a:gd name="connsiteX0" fmla="*/ 2514600 w 9657719"/>
              <a:gd name="connsiteY0" fmla="*/ 2111445 h 4457698"/>
              <a:gd name="connsiteX1" fmla="*/ 4603120 w 9657719"/>
              <a:gd name="connsiteY1" fmla="*/ 21589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57120 w 9657719"/>
              <a:gd name="connsiteY1" fmla="*/ 21335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57120 w 9657719"/>
              <a:gd name="connsiteY1" fmla="*/ 2133599 h 4457698"/>
              <a:gd name="connsiteX2" fmla="*/ 4971420 w 9657719"/>
              <a:gd name="connsiteY2" fmla="*/ 63499 h 4457698"/>
              <a:gd name="connsiteX3" fmla="*/ 9645019 w 9657719"/>
              <a:gd name="connsiteY3" fmla="*/ 413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44998"/>
              <a:gd name="connsiteX1" fmla="*/ 4857120 w 9657719"/>
              <a:gd name="connsiteY1" fmla="*/ 2133599 h 4444998"/>
              <a:gd name="connsiteX2" fmla="*/ 4971420 w 9657719"/>
              <a:gd name="connsiteY2" fmla="*/ 63499 h 4444998"/>
              <a:gd name="connsiteX3" fmla="*/ 9645019 w 9657719"/>
              <a:gd name="connsiteY3" fmla="*/ 41345 h 4444998"/>
              <a:gd name="connsiteX4" fmla="*/ 9657719 w 9657719"/>
              <a:gd name="connsiteY4" fmla="*/ 4216398 h 4444998"/>
              <a:gd name="connsiteX5" fmla="*/ 0 w 9657719"/>
              <a:gd name="connsiteY5" fmla="*/ 4444998 h 4444998"/>
              <a:gd name="connsiteX6" fmla="*/ 69220 w 9657719"/>
              <a:gd name="connsiteY6" fmla="*/ 0 h 4444998"/>
              <a:gd name="connsiteX7" fmla="*/ 2507621 w 9657719"/>
              <a:gd name="connsiteY7" fmla="*/ 25400 h 4444998"/>
              <a:gd name="connsiteX8" fmla="*/ 2514600 w 9657719"/>
              <a:gd name="connsiteY8" fmla="*/ 2111445 h 4444998"/>
              <a:gd name="connsiteX0" fmla="*/ 2489200 w 9632319"/>
              <a:gd name="connsiteY0" fmla="*/ 2111445 h 4216398"/>
              <a:gd name="connsiteX1" fmla="*/ 4831720 w 9632319"/>
              <a:gd name="connsiteY1" fmla="*/ 2133599 h 4216398"/>
              <a:gd name="connsiteX2" fmla="*/ 4946020 w 9632319"/>
              <a:gd name="connsiteY2" fmla="*/ 63499 h 4216398"/>
              <a:gd name="connsiteX3" fmla="*/ 9619619 w 9632319"/>
              <a:gd name="connsiteY3" fmla="*/ 41345 h 4216398"/>
              <a:gd name="connsiteX4" fmla="*/ 9632319 w 9632319"/>
              <a:gd name="connsiteY4" fmla="*/ 4216398 h 4216398"/>
              <a:gd name="connsiteX5" fmla="*/ 0 w 9632319"/>
              <a:gd name="connsiteY5" fmla="*/ 4000498 h 4216398"/>
              <a:gd name="connsiteX6" fmla="*/ 43820 w 9632319"/>
              <a:gd name="connsiteY6" fmla="*/ 0 h 4216398"/>
              <a:gd name="connsiteX7" fmla="*/ 2482221 w 9632319"/>
              <a:gd name="connsiteY7" fmla="*/ 25400 h 4216398"/>
              <a:gd name="connsiteX8" fmla="*/ 2489200 w 9632319"/>
              <a:gd name="connsiteY8" fmla="*/ 2111445 h 4216398"/>
              <a:gd name="connsiteX0" fmla="*/ 2489200 w 9632319"/>
              <a:gd name="connsiteY0" fmla="*/ 2111445 h 4241798"/>
              <a:gd name="connsiteX1" fmla="*/ 4831720 w 9632319"/>
              <a:gd name="connsiteY1" fmla="*/ 2133599 h 4241798"/>
              <a:gd name="connsiteX2" fmla="*/ 4946020 w 9632319"/>
              <a:gd name="connsiteY2" fmla="*/ 63499 h 4241798"/>
              <a:gd name="connsiteX3" fmla="*/ 9619619 w 9632319"/>
              <a:gd name="connsiteY3" fmla="*/ 41345 h 4241798"/>
              <a:gd name="connsiteX4" fmla="*/ 9632319 w 9632319"/>
              <a:gd name="connsiteY4" fmla="*/ 4216398 h 4241798"/>
              <a:gd name="connsiteX5" fmla="*/ 0 w 9632319"/>
              <a:gd name="connsiteY5" fmla="*/ 4241798 h 4241798"/>
              <a:gd name="connsiteX6" fmla="*/ 43820 w 9632319"/>
              <a:gd name="connsiteY6" fmla="*/ 0 h 4241798"/>
              <a:gd name="connsiteX7" fmla="*/ 2482221 w 9632319"/>
              <a:gd name="connsiteY7" fmla="*/ 25400 h 4241798"/>
              <a:gd name="connsiteX8" fmla="*/ 2489200 w 9632319"/>
              <a:gd name="connsiteY8" fmla="*/ 2111445 h 4241798"/>
              <a:gd name="connsiteX0" fmla="*/ 2489200 w 9645019"/>
              <a:gd name="connsiteY0" fmla="*/ 2111445 h 4241798"/>
              <a:gd name="connsiteX1" fmla="*/ 4831720 w 9645019"/>
              <a:gd name="connsiteY1" fmla="*/ 2133599 h 4241798"/>
              <a:gd name="connsiteX2" fmla="*/ 4946020 w 9645019"/>
              <a:gd name="connsiteY2" fmla="*/ 63499 h 4241798"/>
              <a:gd name="connsiteX3" fmla="*/ 9619619 w 9645019"/>
              <a:gd name="connsiteY3" fmla="*/ 41345 h 4241798"/>
              <a:gd name="connsiteX4" fmla="*/ 9645019 w 9645019"/>
              <a:gd name="connsiteY4" fmla="*/ 4152898 h 4241798"/>
              <a:gd name="connsiteX5" fmla="*/ 0 w 9645019"/>
              <a:gd name="connsiteY5" fmla="*/ 4241798 h 4241798"/>
              <a:gd name="connsiteX6" fmla="*/ 43820 w 9645019"/>
              <a:gd name="connsiteY6" fmla="*/ 0 h 4241798"/>
              <a:gd name="connsiteX7" fmla="*/ 2482221 w 9645019"/>
              <a:gd name="connsiteY7" fmla="*/ 25400 h 4241798"/>
              <a:gd name="connsiteX8" fmla="*/ 2489200 w 9645019"/>
              <a:gd name="connsiteY8" fmla="*/ 2111445 h 4241798"/>
              <a:gd name="connsiteX0" fmla="*/ 2489200 w 9645019"/>
              <a:gd name="connsiteY0" fmla="*/ 2162246 h 4292599"/>
              <a:gd name="connsiteX1" fmla="*/ 4831720 w 9645019"/>
              <a:gd name="connsiteY1" fmla="*/ 21844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82221 w 9645019"/>
              <a:gd name="connsiteY7" fmla="*/ 76201 h 4292599"/>
              <a:gd name="connsiteX8" fmla="*/ 2489200 w 9645019"/>
              <a:gd name="connsiteY8" fmla="*/ 2162246 h 4292599"/>
              <a:gd name="connsiteX0" fmla="*/ 2489200 w 9645019"/>
              <a:gd name="connsiteY0" fmla="*/ 21622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82221 w 9645019"/>
              <a:gd name="connsiteY7" fmla="*/ 76201 h 4292599"/>
              <a:gd name="connsiteX8" fmla="*/ 2489200 w 9645019"/>
              <a:gd name="connsiteY8" fmla="*/ 2162246 h 4292599"/>
              <a:gd name="connsiteX0" fmla="*/ 2489200 w 9645019"/>
              <a:gd name="connsiteY0" fmla="*/ 21622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31421 w 9645019"/>
              <a:gd name="connsiteY7" fmla="*/ 25401 h 4292599"/>
              <a:gd name="connsiteX8" fmla="*/ 2489200 w 9645019"/>
              <a:gd name="connsiteY8" fmla="*/ 2162246 h 4292599"/>
              <a:gd name="connsiteX0" fmla="*/ 2463800 w 9645019"/>
              <a:gd name="connsiteY0" fmla="*/ 21114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31421 w 9645019"/>
              <a:gd name="connsiteY7" fmla="*/ 25401 h 4292599"/>
              <a:gd name="connsiteX8" fmla="*/ 2463800 w 9645019"/>
              <a:gd name="connsiteY8" fmla="*/ 2111446 h 429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5019" h="4292599">
                <a:moveTo>
                  <a:pt x="2463800" y="2111446"/>
                </a:moveTo>
                <a:cubicBezTo>
                  <a:pt x="3032020" y="2138963"/>
                  <a:pt x="3584260" y="2109823"/>
                  <a:pt x="4742820" y="2146300"/>
                </a:cubicBezTo>
                <a:cubicBezTo>
                  <a:pt x="4809390" y="1804976"/>
                  <a:pt x="4717420" y="921785"/>
                  <a:pt x="4742820" y="0"/>
                </a:cubicBezTo>
                <a:lnTo>
                  <a:pt x="9619619" y="92146"/>
                </a:lnTo>
                <a:cubicBezTo>
                  <a:pt x="9623852" y="1564264"/>
                  <a:pt x="9640786" y="2731581"/>
                  <a:pt x="9645019" y="4203699"/>
                </a:cubicBezTo>
                <a:lnTo>
                  <a:pt x="0" y="4292599"/>
                </a:lnTo>
                <a:cubicBezTo>
                  <a:pt x="1907" y="3560233"/>
                  <a:pt x="41913" y="783167"/>
                  <a:pt x="43820" y="50801"/>
                </a:cubicBezTo>
                <a:lnTo>
                  <a:pt x="2431421" y="25401"/>
                </a:lnTo>
                <a:cubicBezTo>
                  <a:pt x="2433747" y="720749"/>
                  <a:pt x="2461474" y="1416098"/>
                  <a:pt x="2463800" y="2111446"/>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op-cover"/>
          <p:cNvSpPr/>
          <p:nvPr/>
        </p:nvSpPr>
        <p:spPr>
          <a:xfrm rot="10800000">
            <a:off x="1203451" y="1915781"/>
            <a:ext cx="9657719" cy="4241799"/>
          </a:xfrm>
          <a:custGeom>
            <a:avLst/>
            <a:gdLst>
              <a:gd name="connsiteX0" fmla="*/ 0 w 7778119"/>
              <a:gd name="connsiteY0" fmla="*/ 0 h 2397053"/>
              <a:gd name="connsiteX1" fmla="*/ 7778119 w 7778119"/>
              <a:gd name="connsiteY1" fmla="*/ 0 h 2397053"/>
              <a:gd name="connsiteX2" fmla="*/ 7778119 w 7778119"/>
              <a:gd name="connsiteY2" fmla="*/ 2397053 h 2397053"/>
              <a:gd name="connsiteX3" fmla="*/ 0 w 7778119"/>
              <a:gd name="connsiteY3" fmla="*/ 2397053 h 2397053"/>
              <a:gd name="connsiteX4" fmla="*/ 0 w 7778119"/>
              <a:gd name="connsiteY4" fmla="*/ 0 h 2397053"/>
              <a:gd name="connsiteX0" fmla="*/ 0 w 7778119"/>
              <a:gd name="connsiteY0" fmla="*/ 1997146 h 4394199"/>
              <a:gd name="connsiteX1" fmla="*/ 3091820 w 7778119"/>
              <a:gd name="connsiteY1" fmla="*/ 0 h 4394199"/>
              <a:gd name="connsiteX2" fmla="*/ 7778119 w 7778119"/>
              <a:gd name="connsiteY2" fmla="*/ 1997146 h 4394199"/>
              <a:gd name="connsiteX3" fmla="*/ 7778119 w 7778119"/>
              <a:gd name="connsiteY3" fmla="*/ 4394199 h 4394199"/>
              <a:gd name="connsiteX4" fmla="*/ 0 w 7778119"/>
              <a:gd name="connsiteY4" fmla="*/ 4394199 h 4394199"/>
              <a:gd name="connsiteX5" fmla="*/ 0 w 7778119"/>
              <a:gd name="connsiteY5" fmla="*/ 1997146 h 4394199"/>
              <a:gd name="connsiteX0" fmla="*/ 0 w 7778119"/>
              <a:gd name="connsiteY0" fmla="*/ 2030381 h 4427434"/>
              <a:gd name="connsiteX1" fmla="*/ 3256920 w 7778119"/>
              <a:gd name="connsiteY1" fmla="*/ 1925535 h 4427434"/>
              <a:gd name="connsiteX2" fmla="*/ 3091820 w 7778119"/>
              <a:gd name="connsiteY2" fmla="*/ 33235 h 4427434"/>
              <a:gd name="connsiteX3" fmla="*/ 7778119 w 7778119"/>
              <a:gd name="connsiteY3" fmla="*/ 2030381 h 4427434"/>
              <a:gd name="connsiteX4" fmla="*/ 7778119 w 7778119"/>
              <a:gd name="connsiteY4" fmla="*/ 4427434 h 4427434"/>
              <a:gd name="connsiteX5" fmla="*/ 0 w 7778119"/>
              <a:gd name="connsiteY5" fmla="*/ 4427434 h 4427434"/>
              <a:gd name="connsiteX6" fmla="*/ 0 w 7778119"/>
              <a:gd name="connsiteY6" fmla="*/ 2030381 h 4427434"/>
              <a:gd name="connsiteX0" fmla="*/ 0 w 7778119"/>
              <a:gd name="connsiteY0" fmla="*/ 2030381 h 4427434"/>
              <a:gd name="connsiteX1" fmla="*/ 3256920 w 7778119"/>
              <a:gd name="connsiteY1" fmla="*/ 1925535 h 4427434"/>
              <a:gd name="connsiteX2" fmla="*/ 3091820 w 7778119"/>
              <a:gd name="connsiteY2" fmla="*/ 33235 h 4427434"/>
              <a:gd name="connsiteX3" fmla="*/ 7778119 w 7778119"/>
              <a:gd name="connsiteY3" fmla="*/ 2030381 h 4427434"/>
              <a:gd name="connsiteX4" fmla="*/ 7778119 w 7778119"/>
              <a:gd name="connsiteY4" fmla="*/ 4427434 h 4427434"/>
              <a:gd name="connsiteX5" fmla="*/ 0 w 7778119"/>
              <a:gd name="connsiteY5" fmla="*/ 4427434 h 4427434"/>
              <a:gd name="connsiteX6" fmla="*/ 0 w 7778119"/>
              <a:gd name="connsiteY6" fmla="*/ 2030381 h 4427434"/>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2120724 h 4517777"/>
              <a:gd name="connsiteX1" fmla="*/ 3256920 w 7778119"/>
              <a:gd name="connsiteY1" fmla="*/ 2015878 h 4517777"/>
              <a:gd name="connsiteX2" fmla="*/ 3091820 w 7778119"/>
              <a:gd name="connsiteY2" fmla="*/ 123578 h 4517777"/>
              <a:gd name="connsiteX3" fmla="*/ 7778119 w 7778119"/>
              <a:gd name="connsiteY3" fmla="*/ 2120724 h 4517777"/>
              <a:gd name="connsiteX4" fmla="*/ 7778119 w 7778119"/>
              <a:gd name="connsiteY4" fmla="*/ 4517777 h 4517777"/>
              <a:gd name="connsiteX5" fmla="*/ 0 w 7778119"/>
              <a:gd name="connsiteY5" fmla="*/ 4517777 h 4517777"/>
              <a:gd name="connsiteX6" fmla="*/ 0 w 7778119"/>
              <a:gd name="connsiteY6" fmla="*/ 2120724 h 4517777"/>
              <a:gd name="connsiteX0" fmla="*/ 0 w 7778119"/>
              <a:gd name="connsiteY0" fmla="*/ 1997146 h 4394199"/>
              <a:gd name="connsiteX1" fmla="*/ 3256920 w 7778119"/>
              <a:gd name="connsiteY1" fmla="*/ 18923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0 w 7778119"/>
              <a:gd name="connsiteY0" fmla="*/ 1997146 h 4394199"/>
              <a:gd name="connsiteX1" fmla="*/ 2723520 w 7778119"/>
              <a:gd name="connsiteY1" fmla="*/ 20955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0 w 7778119"/>
              <a:gd name="connsiteY0" fmla="*/ 1997146 h 4394199"/>
              <a:gd name="connsiteX1" fmla="*/ 2723520 w 7778119"/>
              <a:gd name="connsiteY1" fmla="*/ 2095500 h 4394199"/>
              <a:gd name="connsiteX2" fmla="*/ 3091820 w 7778119"/>
              <a:gd name="connsiteY2" fmla="*/ 0 h 4394199"/>
              <a:gd name="connsiteX3" fmla="*/ 7778119 w 7778119"/>
              <a:gd name="connsiteY3" fmla="*/ 1997146 h 4394199"/>
              <a:gd name="connsiteX4" fmla="*/ 7778119 w 7778119"/>
              <a:gd name="connsiteY4" fmla="*/ 4394199 h 4394199"/>
              <a:gd name="connsiteX5" fmla="*/ 0 w 7778119"/>
              <a:gd name="connsiteY5" fmla="*/ 4394199 h 4394199"/>
              <a:gd name="connsiteX6" fmla="*/ 0 w 7778119"/>
              <a:gd name="connsiteY6" fmla="*/ 1997146 h 4394199"/>
              <a:gd name="connsiteX0" fmla="*/ 1734181 w 9512300"/>
              <a:gd name="connsiteY0" fmla="*/ 1997146 h 4394199"/>
              <a:gd name="connsiteX1" fmla="*/ 4457701 w 9512300"/>
              <a:gd name="connsiteY1" fmla="*/ 2095500 h 4394199"/>
              <a:gd name="connsiteX2" fmla="*/ 4826001 w 9512300"/>
              <a:gd name="connsiteY2" fmla="*/ 0 h 4394199"/>
              <a:gd name="connsiteX3" fmla="*/ 9512300 w 9512300"/>
              <a:gd name="connsiteY3" fmla="*/ 1997146 h 4394199"/>
              <a:gd name="connsiteX4" fmla="*/ 9512300 w 9512300"/>
              <a:gd name="connsiteY4" fmla="*/ 4394199 h 4394199"/>
              <a:gd name="connsiteX5" fmla="*/ 1734181 w 9512300"/>
              <a:gd name="connsiteY5" fmla="*/ 4394199 h 4394199"/>
              <a:gd name="connsiteX6" fmla="*/ 1 w 9512300"/>
              <a:gd name="connsiteY6" fmla="*/ 1981201 h 4394199"/>
              <a:gd name="connsiteX7" fmla="*/ 1734181 w 9512300"/>
              <a:gd name="connsiteY7" fmla="*/ 1997146 h 4394199"/>
              <a:gd name="connsiteX0" fmla="*/ 1734210 w 9512329"/>
              <a:gd name="connsiteY0" fmla="*/ 19971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1734210 w 9512329"/>
              <a:gd name="connsiteY7" fmla="*/ 19971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547010 w 9512329"/>
              <a:gd name="connsiteY7" fmla="*/ 19844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070131 w 9512329"/>
              <a:gd name="connsiteY7" fmla="*/ 38101 h 4394199"/>
              <a:gd name="connsiteX8" fmla="*/ 2547010 w 9512329"/>
              <a:gd name="connsiteY8" fmla="*/ 1984446 h 4394199"/>
              <a:gd name="connsiteX0" fmla="*/ 2547010 w 9512329"/>
              <a:gd name="connsiteY0" fmla="*/ 1984446 h 4394199"/>
              <a:gd name="connsiteX1" fmla="*/ 4457730 w 9512329"/>
              <a:gd name="connsiteY1" fmla="*/ 2095500 h 4394199"/>
              <a:gd name="connsiteX2" fmla="*/ 4826030 w 9512329"/>
              <a:gd name="connsiteY2" fmla="*/ 0 h 4394199"/>
              <a:gd name="connsiteX3" fmla="*/ 9512329 w 9512329"/>
              <a:gd name="connsiteY3" fmla="*/ 1997146 h 4394199"/>
              <a:gd name="connsiteX4" fmla="*/ 9512329 w 9512329"/>
              <a:gd name="connsiteY4" fmla="*/ 4394199 h 4394199"/>
              <a:gd name="connsiteX5" fmla="*/ 83210 w 9512329"/>
              <a:gd name="connsiteY5" fmla="*/ 4368799 h 4394199"/>
              <a:gd name="connsiteX6" fmla="*/ 30 w 9512329"/>
              <a:gd name="connsiteY6" fmla="*/ 1981201 h 4394199"/>
              <a:gd name="connsiteX7" fmla="*/ 2413031 w 9512329"/>
              <a:gd name="connsiteY7" fmla="*/ 50801 h 4394199"/>
              <a:gd name="connsiteX8" fmla="*/ 2547010 w 9512329"/>
              <a:gd name="connsiteY8" fmla="*/ 1984446 h 4394199"/>
              <a:gd name="connsiteX0" fmla="*/ 2623196 w 9588515"/>
              <a:gd name="connsiteY0" fmla="*/ 2048052 h 4457805"/>
              <a:gd name="connsiteX1" fmla="*/ 4533916 w 9588515"/>
              <a:gd name="connsiteY1" fmla="*/ 2159106 h 4457805"/>
              <a:gd name="connsiteX2" fmla="*/ 4902216 w 9588515"/>
              <a:gd name="connsiteY2" fmla="*/ 63606 h 4457805"/>
              <a:gd name="connsiteX3" fmla="*/ 9588515 w 9588515"/>
              <a:gd name="connsiteY3" fmla="*/ 2060752 h 4457805"/>
              <a:gd name="connsiteX4" fmla="*/ 9588515 w 9588515"/>
              <a:gd name="connsiteY4" fmla="*/ 4457805 h 4457805"/>
              <a:gd name="connsiteX5" fmla="*/ 159396 w 9588515"/>
              <a:gd name="connsiteY5" fmla="*/ 4432405 h 4457805"/>
              <a:gd name="connsiteX6" fmla="*/ 16 w 9588515"/>
              <a:gd name="connsiteY6" fmla="*/ 107 h 4457805"/>
              <a:gd name="connsiteX7" fmla="*/ 2489217 w 9588515"/>
              <a:gd name="connsiteY7" fmla="*/ 114407 h 4457805"/>
              <a:gd name="connsiteX8" fmla="*/ 2623196 w 9588515"/>
              <a:gd name="connsiteY8" fmla="*/ 2048052 h 4457805"/>
              <a:gd name="connsiteX0" fmla="*/ 2623196 w 9588515"/>
              <a:gd name="connsiteY0" fmla="*/ 2047945 h 4457698"/>
              <a:gd name="connsiteX1" fmla="*/ 4533916 w 9588515"/>
              <a:gd name="connsiteY1" fmla="*/ 2158999 h 4457698"/>
              <a:gd name="connsiteX2" fmla="*/ 4902216 w 9588515"/>
              <a:gd name="connsiteY2" fmla="*/ 63499 h 4457698"/>
              <a:gd name="connsiteX3" fmla="*/ 9588515 w 9588515"/>
              <a:gd name="connsiteY3" fmla="*/ 2060645 h 4457698"/>
              <a:gd name="connsiteX4" fmla="*/ 9588515 w 9588515"/>
              <a:gd name="connsiteY4" fmla="*/ 4457698 h 4457698"/>
              <a:gd name="connsiteX5" fmla="*/ 159396 w 9588515"/>
              <a:gd name="connsiteY5" fmla="*/ 4432298 h 4457698"/>
              <a:gd name="connsiteX6" fmla="*/ 16 w 9588515"/>
              <a:gd name="connsiteY6" fmla="*/ 0 h 4457698"/>
              <a:gd name="connsiteX7" fmla="*/ 2438417 w 9588515"/>
              <a:gd name="connsiteY7" fmla="*/ 25400 h 4457698"/>
              <a:gd name="connsiteX8" fmla="*/ 2623196 w 9588515"/>
              <a:gd name="connsiteY8" fmla="*/ 2047945 h 4457698"/>
              <a:gd name="connsiteX0" fmla="*/ 2692400 w 9657719"/>
              <a:gd name="connsiteY0" fmla="*/ 2047945 h 4457698"/>
              <a:gd name="connsiteX1" fmla="*/ 4603120 w 9657719"/>
              <a:gd name="connsiteY1" fmla="*/ 21589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692400 w 9657719"/>
              <a:gd name="connsiteY8" fmla="*/ 2047945 h 4457698"/>
              <a:gd name="connsiteX0" fmla="*/ 2514600 w 9657719"/>
              <a:gd name="connsiteY0" fmla="*/ 2111445 h 4457698"/>
              <a:gd name="connsiteX1" fmla="*/ 4603120 w 9657719"/>
              <a:gd name="connsiteY1" fmla="*/ 21589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31720 w 9657719"/>
              <a:gd name="connsiteY1" fmla="*/ 21843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57120 w 9657719"/>
              <a:gd name="connsiteY1" fmla="*/ 2133599 h 4457698"/>
              <a:gd name="connsiteX2" fmla="*/ 4971420 w 9657719"/>
              <a:gd name="connsiteY2" fmla="*/ 63499 h 4457698"/>
              <a:gd name="connsiteX3" fmla="*/ 9657719 w 9657719"/>
              <a:gd name="connsiteY3" fmla="*/ 20606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57698"/>
              <a:gd name="connsiteX1" fmla="*/ 4857120 w 9657719"/>
              <a:gd name="connsiteY1" fmla="*/ 2133599 h 4457698"/>
              <a:gd name="connsiteX2" fmla="*/ 4971420 w 9657719"/>
              <a:gd name="connsiteY2" fmla="*/ 63499 h 4457698"/>
              <a:gd name="connsiteX3" fmla="*/ 9645019 w 9657719"/>
              <a:gd name="connsiteY3" fmla="*/ 41345 h 4457698"/>
              <a:gd name="connsiteX4" fmla="*/ 9657719 w 9657719"/>
              <a:gd name="connsiteY4" fmla="*/ 4457698 h 4457698"/>
              <a:gd name="connsiteX5" fmla="*/ 0 w 9657719"/>
              <a:gd name="connsiteY5" fmla="*/ 4444998 h 4457698"/>
              <a:gd name="connsiteX6" fmla="*/ 69220 w 9657719"/>
              <a:gd name="connsiteY6" fmla="*/ 0 h 4457698"/>
              <a:gd name="connsiteX7" fmla="*/ 2507621 w 9657719"/>
              <a:gd name="connsiteY7" fmla="*/ 25400 h 4457698"/>
              <a:gd name="connsiteX8" fmla="*/ 2514600 w 9657719"/>
              <a:gd name="connsiteY8" fmla="*/ 2111445 h 4457698"/>
              <a:gd name="connsiteX0" fmla="*/ 2514600 w 9657719"/>
              <a:gd name="connsiteY0" fmla="*/ 2111445 h 4444998"/>
              <a:gd name="connsiteX1" fmla="*/ 4857120 w 9657719"/>
              <a:gd name="connsiteY1" fmla="*/ 2133599 h 4444998"/>
              <a:gd name="connsiteX2" fmla="*/ 4971420 w 9657719"/>
              <a:gd name="connsiteY2" fmla="*/ 63499 h 4444998"/>
              <a:gd name="connsiteX3" fmla="*/ 9645019 w 9657719"/>
              <a:gd name="connsiteY3" fmla="*/ 41345 h 4444998"/>
              <a:gd name="connsiteX4" fmla="*/ 9657719 w 9657719"/>
              <a:gd name="connsiteY4" fmla="*/ 4216398 h 4444998"/>
              <a:gd name="connsiteX5" fmla="*/ 0 w 9657719"/>
              <a:gd name="connsiteY5" fmla="*/ 4444998 h 4444998"/>
              <a:gd name="connsiteX6" fmla="*/ 69220 w 9657719"/>
              <a:gd name="connsiteY6" fmla="*/ 0 h 4444998"/>
              <a:gd name="connsiteX7" fmla="*/ 2507621 w 9657719"/>
              <a:gd name="connsiteY7" fmla="*/ 25400 h 4444998"/>
              <a:gd name="connsiteX8" fmla="*/ 2514600 w 9657719"/>
              <a:gd name="connsiteY8" fmla="*/ 2111445 h 4444998"/>
              <a:gd name="connsiteX0" fmla="*/ 2489200 w 9632319"/>
              <a:gd name="connsiteY0" fmla="*/ 2111445 h 4216398"/>
              <a:gd name="connsiteX1" fmla="*/ 4831720 w 9632319"/>
              <a:gd name="connsiteY1" fmla="*/ 2133599 h 4216398"/>
              <a:gd name="connsiteX2" fmla="*/ 4946020 w 9632319"/>
              <a:gd name="connsiteY2" fmla="*/ 63499 h 4216398"/>
              <a:gd name="connsiteX3" fmla="*/ 9619619 w 9632319"/>
              <a:gd name="connsiteY3" fmla="*/ 41345 h 4216398"/>
              <a:gd name="connsiteX4" fmla="*/ 9632319 w 9632319"/>
              <a:gd name="connsiteY4" fmla="*/ 4216398 h 4216398"/>
              <a:gd name="connsiteX5" fmla="*/ 0 w 9632319"/>
              <a:gd name="connsiteY5" fmla="*/ 4000498 h 4216398"/>
              <a:gd name="connsiteX6" fmla="*/ 43820 w 9632319"/>
              <a:gd name="connsiteY6" fmla="*/ 0 h 4216398"/>
              <a:gd name="connsiteX7" fmla="*/ 2482221 w 9632319"/>
              <a:gd name="connsiteY7" fmla="*/ 25400 h 4216398"/>
              <a:gd name="connsiteX8" fmla="*/ 2489200 w 9632319"/>
              <a:gd name="connsiteY8" fmla="*/ 2111445 h 4216398"/>
              <a:gd name="connsiteX0" fmla="*/ 2489200 w 9632319"/>
              <a:gd name="connsiteY0" fmla="*/ 2111445 h 4241798"/>
              <a:gd name="connsiteX1" fmla="*/ 4831720 w 9632319"/>
              <a:gd name="connsiteY1" fmla="*/ 2133599 h 4241798"/>
              <a:gd name="connsiteX2" fmla="*/ 4946020 w 9632319"/>
              <a:gd name="connsiteY2" fmla="*/ 63499 h 4241798"/>
              <a:gd name="connsiteX3" fmla="*/ 9619619 w 9632319"/>
              <a:gd name="connsiteY3" fmla="*/ 41345 h 4241798"/>
              <a:gd name="connsiteX4" fmla="*/ 9632319 w 9632319"/>
              <a:gd name="connsiteY4" fmla="*/ 4216398 h 4241798"/>
              <a:gd name="connsiteX5" fmla="*/ 0 w 9632319"/>
              <a:gd name="connsiteY5" fmla="*/ 4241798 h 4241798"/>
              <a:gd name="connsiteX6" fmla="*/ 43820 w 9632319"/>
              <a:gd name="connsiteY6" fmla="*/ 0 h 4241798"/>
              <a:gd name="connsiteX7" fmla="*/ 2482221 w 9632319"/>
              <a:gd name="connsiteY7" fmla="*/ 25400 h 4241798"/>
              <a:gd name="connsiteX8" fmla="*/ 2489200 w 9632319"/>
              <a:gd name="connsiteY8" fmla="*/ 2111445 h 4241798"/>
              <a:gd name="connsiteX0" fmla="*/ 2489200 w 9645019"/>
              <a:gd name="connsiteY0" fmla="*/ 2111445 h 4241798"/>
              <a:gd name="connsiteX1" fmla="*/ 4831720 w 9645019"/>
              <a:gd name="connsiteY1" fmla="*/ 2133599 h 4241798"/>
              <a:gd name="connsiteX2" fmla="*/ 4946020 w 9645019"/>
              <a:gd name="connsiteY2" fmla="*/ 63499 h 4241798"/>
              <a:gd name="connsiteX3" fmla="*/ 9619619 w 9645019"/>
              <a:gd name="connsiteY3" fmla="*/ 41345 h 4241798"/>
              <a:gd name="connsiteX4" fmla="*/ 9645019 w 9645019"/>
              <a:gd name="connsiteY4" fmla="*/ 4152898 h 4241798"/>
              <a:gd name="connsiteX5" fmla="*/ 0 w 9645019"/>
              <a:gd name="connsiteY5" fmla="*/ 4241798 h 4241798"/>
              <a:gd name="connsiteX6" fmla="*/ 43820 w 9645019"/>
              <a:gd name="connsiteY6" fmla="*/ 0 h 4241798"/>
              <a:gd name="connsiteX7" fmla="*/ 2482221 w 9645019"/>
              <a:gd name="connsiteY7" fmla="*/ 25400 h 4241798"/>
              <a:gd name="connsiteX8" fmla="*/ 2489200 w 9645019"/>
              <a:gd name="connsiteY8" fmla="*/ 2111445 h 4241798"/>
              <a:gd name="connsiteX0" fmla="*/ 2489200 w 9645019"/>
              <a:gd name="connsiteY0" fmla="*/ 2162246 h 4292599"/>
              <a:gd name="connsiteX1" fmla="*/ 4831720 w 9645019"/>
              <a:gd name="connsiteY1" fmla="*/ 21844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82221 w 9645019"/>
              <a:gd name="connsiteY7" fmla="*/ 76201 h 4292599"/>
              <a:gd name="connsiteX8" fmla="*/ 2489200 w 9645019"/>
              <a:gd name="connsiteY8" fmla="*/ 2162246 h 4292599"/>
              <a:gd name="connsiteX0" fmla="*/ 2489200 w 9645019"/>
              <a:gd name="connsiteY0" fmla="*/ 21622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82221 w 9645019"/>
              <a:gd name="connsiteY7" fmla="*/ 76201 h 4292599"/>
              <a:gd name="connsiteX8" fmla="*/ 2489200 w 9645019"/>
              <a:gd name="connsiteY8" fmla="*/ 2162246 h 4292599"/>
              <a:gd name="connsiteX0" fmla="*/ 2489200 w 9645019"/>
              <a:gd name="connsiteY0" fmla="*/ 21622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31421 w 9645019"/>
              <a:gd name="connsiteY7" fmla="*/ 25401 h 4292599"/>
              <a:gd name="connsiteX8" fmla="*/ 2489200 w 9645019"/>
              <a:gd name="connsiteY8" fmla="*/ 2162246 h 4292599"/>
              <a:gd name="connsiteX0" fmla="*/ 2463800 w 9645019"/>
              <a:gd name="connsiteY0" fmla="*/ 2111446 h 4292599"/>
              <a:gd name="connsiteX1" fmla="*/ 4742820 w 9645019"/>
              <a:gd name="connsiteY1" fmla="*/ 2146300 h 4292599"/>
              <a:gd name="connsiteX2" fmla="*/ 4742820 w 9645019"/>
              <a:gd name="connsiteY2" fmla="*/ 0 h 4292599"/>
              <a:gd name="connsiteX3" fmla="*/ 9619619 w 9645019"/>
              <a:gd name="connsiteY3" fmla="*/ 92146 h 4292599"/>
              <a:gd name="connsiteX4" fmla="*/ 9645019 w 9645019"/>
              <a:gd name="connsiteY4" fmla="*/ 4203699 h 4292599"/>
              <a:gd name="connsiteX5" fmla="*/ 0 w 9645019"/>
              <a:gd name="connsiteY5" fmla="*/ 4292599 h 4292599"/>
              <a:gd name="connsiteX6" fmla="*/ 43820 w 9645019"/>
              <a:gd name="connsiteY6" fmla="*/ 50801 h 4292599"/>
              <a:gd name="connsiteX7" fmla="*/ 2431421 w 9645019"/>
              <a:gd name="connsiteY7" fmla="*/ 25401 h 4292599"/>
              <a:gd name="connsiteX8" fmla="*/ 2463800 w 9645019"/>
              <a:gd name="connsiteY8" fmla="*/ 2111446 h 4292599"/>
              <a:gd name="connsiteX0" fmla="*/ 2476500 w 9657719"/>
              <a:gd name="connsiteY0" fmla="*/ 2111446 h 4203699"/>
              <a:gd name="connsiteX1" fmla="*/ 4755520 w 9657719"/>
              <a:gd name="connsiteY1" fmla="*/ 2146300 h 4203699"/>
              <a:gd name="connsiteX2" fmla="*/ 4755520 w 9657719"/>
              <a:gd name="connsiteY2" fmla="*/ 0 h 4203699"/>
              <a:gd name="connsiteX3" fmla="*/ 9632319 w 9657719"/>
              <a:gd name="connsiteY3" fmla="*/ 92146 h 4203699"/>
              <a:gd name="connsiteX4" fmla="*/ 9657719 w 9657719"/>
              <a:gd name="connsiteY4" fmla="*/ 4203699 h 4203699"/>
              <a:gd name="connsiteX5" fmla="*/ 0 w 9657719"/>
              <a:gd name="connsiteY5" fmla="*/ 4203699 h 4203699"/>
              <a:gd name="connsiteX6" fmla="*/ 56520 w 9657719"/>
              <a:gd name="connsiteY6" fmla="*/ 50801 h 4203699"/>
              <a:gd name="connsiteX7" fmla="*/ 2444121 w 9657719"/>
              <a:gd name="connsiteY7" fmla="*/ 25401 h 4203699"/>
              <a:gd name="connsiteX8" fmla="*/ 2476500 w 9657719"/>
              <a:gd name="connsiteY8" fmla="*/ 2111446 h 4203699"/>
              <a:gd name="connsiteX0" fmla="*/ 2476500 w 9657719"/>
              <a:gd name="connsiteY0" fmla="*/ 2111446 h 4203699"/>
              <a:gd name="connsiteX1" fmla="*/ 7168520 w 9657719"/>
              <a:gd name="connsiteY1" fmla="*/ 2133600 h 4203699"/>
              <a:gd name="connsiteX2" fmla="*/ 4755520 w 9657719"/>
              <a:gd name="connsiteY2" fmla="*/ 0 h 4203699"/>
              <a:gd name="connsiteX3" fmla="*/ 9632319 w 9657719"/>
              <a:gd name="connsiteY3" fmla="*/ 92146 h 4203699"/>
              <a:gd name="connsiteX4" fmla="*/ 9657719 w 9657719"/>
              <a:gd name="connsiteY4" fmla="*/ 4203699 h 4203699"/>
              <a:gd name="connsiteX5" fmla="*/ 0 w 9657719"/>
              <a:gd name="connsiteY5" fmla="*/ 4203699 h 4203699"/>
              <a:gd name="connsiteX6" fmla="*/ 56520 w 9657719"/>
              <a:gd name="connsiteY6" fmla="*/ 50801 h 4203699"/>
              <a:gd name="connsiteX7" fmla="*/ 2444121 w 9657719"/>
              <a:gd name="connsiteY7" fmla="*/ 25401 h 4203699"/>
              <a:gd name="connsiteX8" fmla="*/ 2476500 w 9657719"/>
              <a:gd name="connsiteY8" fmla="*/ 2111446 h 4203699"/>
              <a:gd name="connsiteX0" fmla="*/ 2476500 w 9657719"/>
              <a:gd name="connsiteY0" fmla="*/ 2086045 h 4178298"/>
              <a:gd name="connsiteX1" fmla="*/ 7168520 w 9657719"/>
              <a:gd name="connsiteY1" fmla="*/ 2108199 h 4178298"/>
              <a:gd name="connsiteX2" fmla="*/ 7066920 w 9657719"/>
              <a:gd name="connsiteY2" fmla="*/ 12699 h 4178298"/>
              <a:gd name="connsiteX3" fmla="*/ 9632319 w 9657719"/>
              <a:gd name="connsiteY3" fmla="*/ 66745 h 4178298"/>
              <a:gd name="connsiteX4" fmla="*/ 9657719 w 9657719"/>
              <a:gd name="connsiteY4" fmla="*/ 4178298 h 4178298"/>
              <a:gd name="connsiteX5" fmla="*/ 0 w 9657719"/>
              <a:gd name="connsiteY5" fmla="*/ 4178298 h 4178298"/>
              <a:gd name="connsiteX6" fmla="*/ 56520 w 9657719"/>
              <a:gd name="connsiteY6" fmla="*/ 25400 h 4178298"/>
              <a:gd name="connsiteX7" fmla="*/ 2444121 w 9657719"/>
              <a:gd name="connsiteY7" fmla="*/ 0 h 4178298"/>
              <a:gd name="connsiteX8" fmla="*/ 2476500 w 9657719"/>
              <a:gd name="connsiteY8" fmla="*/ 2086045 h 4178298"/>
              <a:gd name="connsiteX0" fmla="*/ 2476500 w 9657719"/>
              <a:gd name="connsiteY0" fmla="*/ 2086045 h 4178298"/>
              <a:gd name="connsiteX1" fmla="*/ 7130420 w 9657719"/>
              <a:gd name="connsiteY1" fmla="*/ 2095499 h 4178298"/>
              <a:gd name="connsiteX2" fmla="*/ 7066920 w 9657719"/>
              <a:gd name="connsiteY2" fmla="*/ 12699 h 4178298"/>
              <a:gd name="connsiteX3" fmla="*/ 9632319 w 9657719"/>
              <a:gd name="connsiteY3" fmla="*/ 66745 h 4178298"/>
              <a:gd name="connsiteX4" fmla="*/ 9657719 w 9657719"/>
              <a:gd name="connsiteY4" fmla="*/ 4178298 h 4178298"/>
              <a:gd name="connsiteX5" fmla="*/ 0 w 9657719"/>
              <a:gd name="connsiteY5" fmla="*/ 4178298 h 4178298"/>
              <a:gd name="connsiteX6" fmla="*/ 56520 w 9657719"/>
              <a:gd name="connsiteY6" fmla="*/ 25400 h 4178298"/>
              <a:gd name="connsiteX7" fmla="*/ 2444121 w 9657719"/>
              <a:gd name="connsiteY7" fmla="*/ 0 h 4178298"/>
              <a:gd name="connsiteX8" fmla="*/ 2476500 w 9657719"/>
              <a:gd name="connsiteY8" fmla="*/ 2086045 h 4178298"/>
              <a:gd name="connsiteX0" fmla="*/ 2476500 w 9657719"/>
              <a:gd name="connsiteY0" fmla="*/ 2133600 h 4225853"/>
              <a:gd name="connsiteX1" fmla="*/ 7130420 w 9657719"/>
              <a:gd name="connsiteY1" fmla="*/ 2143054 h 4225853"/>
              <a:gd name="connsiteX2" fmla="*/ 7066920 w 9657719"/>
              <a:gd name="connsiteY2" fmla="*/ 60254 h 4225853"/>
              <a:gd name="connsiteX3" fmla="*/ 9632319 w 9657719"/>
              <a:gd name="connsiteY3" fmla="*/ 0 h 4225853"/>
              <a:gd name="connsiteX4" fmla="*/ 9657719 w 9657719"/>
              <a:gd name="connsiteY4" fmla="*/ 4225853 h 4225853"/>
              <a:gd name="connsiteX5" fmla="*/ 0 w 9657719"/>
              <a:gd name="connsiteY5" fmla="*/ 4225853 h 4225853"/>
              <a:gd name="connsiteX6" fmla="*/ 56520 w 9657719"/>
              <a:gd name="connsiteY6" fmla="*/ 72955 h 4225853"/>
              <a:gd name="connsiteX7" fmla="*/ 2444121 w 9657719"/>
              <a:gd name="connsiteY7" fmla="*/ 47555 h 4225853"/>
              <a:gd name="connsiteX8" fmla="*/ 2476500 w 9657719"/>
              <a:gd name="connsiteY8" fmla="*/ 2133600 h 4225853"/>
              <a:gd name="connsiteX0" fmla="*/ 2476500 w 9657719"/>
              <a:gd name="connsiteY0" fmla="*/ 2149546 h 4241799"/>
              <a:gd name="connsiteX1" fmla="*/ 7130420 w 9657719"/>
              <a:gd name="connsiteY1" fmla="*/ 2159000 h 4241799"/>
              <a:gd name="connsiteX2" fmla="*/ 7079620 w 9657719"/>
              <a:gd name="connsiteY2" fmla="*/ 0 h 4241799"/>
              <a:gd name="connsiteX3" fmla="*/ 9632319 w 9657719"/>
              <a:gd name="connsiteY3" fmla="*/ 15946 h 4241799"/>
              <a:gd name="connsiteX4" fmla="*/ 9657719 w 9657719"/>
              <a:gd name="connsiteY4" fmla="*/ 4241799 h 4241799"/>
              <a:gd name="connsiteX5" fmla="*/ 0 w 9657719"/>
              <a:gd name="connsiteY5" fmla="*/ 4241799 h 4241799"/>
              <a:gd name="connsiteX6" fmla="*/ 56520 w 9657719"/>
              <a:gd name="connsiteY6" fmla="*/ 88901 h 4241799"/>
              <a:gd name="connsiteX7" fmla="*/ 2444121 w 9657719"/>
              <a:gd name="connsiteY7" fmla="*/ 63501 h 4241799"/>
              <a:gd name="connsiteX8" fmla="*/ 2476500 w 9657719"/>
              <a:gd name="connsiteY8" fmla="*/ 2149546 h 4241799"/>
              <a:gd name="connsiteX0" fmla="*/ 2476500 w 9657719"/>
              <a:gd name="connsiteY0" fmla="*/ 2149546 h 4241799"/>
              <a:gd name="connsiteX1" fmla="*/ 7130420 w 9657719"/>
              <a:gd name="connsiteY1" fmla="*/ 2159000 h 4241799"/>
              <a:gd name="connsiteX2" fmla="*/ 7079620 w 9657719"/>
              <a:gd name="connsiteY2" fmla="*/ 0 h 4241799"/>
              <a:gd name="connsiteX3" fmla="*/ 9632319 w 9657719"/>
              <a:gd name="connsiteY3" fmla="*/ 15946 h 4241799"/>
              <a:gd name="connsiteX4" fmla="*/ 9657719 w 9657719"/>
              <a:gd name="connsiteY4" fmla="*/ 4241799 h 4241799"/>
              <a:gd name="connsiteX5" fmla="*/ 0 w 9657719"/>
              <a:gd name="connsiteY5" fmla="*/ 4241799 h 4241799"/>
              <a:gd name="connsiteX6" fmla="*/ 56520 w 9657719"/>
              <a:gd name="connsiteY6" fmla="*/ 88901 h 4241799"/>
              <a:gd name="connsiteX7" fmla="*/ 2482221 w 9657719"/>
              <a:gd name="connsiteY7" fmla="*/ 50801 h 4241799"/>
              <a:gd name="connsiteX8" fmla="*/ 2476500 w 9657719"/>
              <a:gd name="connsiteY8" fmla="*/ 2149546 h 424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7719" h="4241799">
                <a:moveTo>
                  <a:pt x="2476500" y="2149546"/>
                </a:moveTo>
                <a:cubicBezTo>
                  <a:pt x="3044720" y="2177063"/>
                  <a:pt x="5971860" y="2122523"/>
                  <a:pt x="7130420" y="2159000"/>
                </a:cubicBezTo>
                <a:cubicBezTo>
                  <a:pt x="7196990" y="1817676"/>
                  <a:pt x="7054220" y="921785"/>
                  <a:pt x="7079620" y="0"/>
                </a:cubicBezTo>
                <a:lnTo>
                  <a:pt x="9632319" y="15946"/>
                </a:lnTo>
                <a:cubicBezTo>
                  <a:pt x="9636552" y="1488064"/>
                  <a:pt x="9653486" y="2769681"/>
                  <a:pt x="9657719" y="4241799"/>
                </a:cubicBezTo>
                <a:lnTo>
                  <a:pt x="0" y="4241799"/>
                </a:lnTo>
                <a:cubicBezTo>
                  <a:pt x="1907" y="3509433"/>
                  <a:pt x="54613" y="821267"/>
                  <a:pt x="56520" y="88901"/>
                </a:cubicBezTo>
                <a:lnTo>
                  <a:pt x="2482221" y="50801"/>
                </a:lnTo>
                <a:cubicBezTo>
                  <a:pt x="2484547" y="746149"/>
                  <a:pt x="2474174" y="1454198"/>
                  <a:pt x="2476500" y="2149546"/>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5" grpId="0"/>
      <p:bldP spid="66" grpId="0"/>
      <p:bldP spid="67" grpId="0"/>
      <p:bldP spid="53" grpId="0" animBg="1"/>
      <p:bldP spid="53" grpId="1"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of digital content</a:t>
            </a:r>
            <a:endParaRPr lang="en-US" dirty="0"/>
          </a:p>
        </p:txBody>
      </p:sp>
      <p:sp>
        <p:nvSpPr>
          <p:cNvPr id="3" name="Content Placeholder 2"/>
          <p:cNvSpPr>
            <a:spLocks noGrp="1"/>
          </p:cNvSpPr>
          <p:nvPr>
            <p:ph idx="1"/>
          </p:nvPr>
        </p:nvSpPr>
        <p:spPr>
          <a:xfrm>
            <a:off x="259882" y="1413163"/>
            <a:ext cx="11569729" cy="4695029"/>
          </a:xfrm>
        </p:spPr>
        <p:txBody>
          <a:bodyPr>
            <a:normAutofit fontScale="92500" lnSpcReduction="20000"/>
          </a:bodyPr>
          <a:lstStyle/>
          <a:p>
            <a:pPr marL="0" indent="0">
              <a:buNone/>
            </a:pPr>
            <a:r>
              <a:rPr lang="en-US" dirty="0"/>
              <a:t>The Centre for Extended Learning (CEL) supports the design, development and delivery of online credit and non-credit courses for the University of </a:t>
            </a:r>
            <a:r>
              <a:rPr lang="en-US" dirty="0" smtClean="0"/>
              <a:t>Waterloo (and beyond), and </a:t>
            </a:r>
            <a:r>
              <a:rPr lang="en-US" dirty="0"/>
              <a:t>advocates for adult, part-time and online learners.</a:t>
            </a:r>
            <a:endParaRPr lang="en-US" dirty="0" smtClean="0"/>
          </a:p>
          <a:p>
            <a:pPr marL="457200" indent="-457200">
              <a:buFont typeface="+mj-lt"/>
              <a:buAutoNum type="arabicPeriod"/>
            </a:pPr>
            <a:r>
              <a:rPr lang="en-US" dirty="0"/>
              <a:t>Credit </a:t>
            </a:r>
            <a:r>
              <a:rPr lang="en-US" dirty="0" smtClean="0"/>
              <a:t>courses</a:t>
            </a:r>
          </a:p>
          <a:p>
            <a:pPr marL="854075" lvl="1" indent="-457200"/>
            <a:r>
              <a:rPr lang="en-US" dirty="0" smtClean="0"/>
              <a:t>Over 500 courses total; 150-200 per term</a:t>
            </a:r>
            <a:endParaRPr lang="en-US" dirty="0"/>
          </a:p>
          <a:p>
            <a:pPr marL="854075" lvl="1" indent="-457200"/>
            <a:r>
              <a:rPr lang="en-US" dirty="0" smtClean="0"/>
              <a:t>Mathematics: 20 undergrad; 25 graduate</a:t>
            </a:r>
          </a:p>
          <a:p>
            <a:pPr marL="457200" indent="-457200">
              <a:buFont typeface="+mj-lt"/>
              <a:buAutoNum type="arabicPeriod"/>
            </a:pPr>
            <a:r>
              <a:rPr lang="en-US" dirty="0" err="1" smtClean="0"/>
              <a:t>Open.math.uwaterloo.ca</a:t>
            </a:r>
            <a:r>
              <a:rPr lang="en-US" dirty="0" smtClean="0"/>
              <a:t> </a:t>
            </a:r>
          </a:p>
          <a:p>
            <a:pPr marL="457200" indent="-457200">
              <a:buFont typeface="+mj-lt"/>
              <a:buAutoNum type="arabicPeriod"/>
            </a:pPr>
            <a:r>
              <a:rPr lang="en-US" dirty="0" err="1" smtClean="0"/>
              <a:t>Courseware.cemc.uwaterloo.ca</a:t>
            </a:r>
            <a:r>
              <a:rPr lang="en-US" dirty="0" smtClean="0"/>
              <a:t> (Grade 12, grade 7/8 content, and computer science adding 9/10/11)</a:t>
            </a:r>
            <a:endParaRPr lang="en-US" dirty="0"/>
          </a:p>
          <a:p>
            <a:pPr marL="457200" indent="-457200">
              <a:buFont typeface="+mj-lt"/>
              <a:buAutoNum type="arabicPeriod"/>
            </a:pPr>
            <a:r>
              <a:rPr lang="en-US" dirty="0" err="1" smtClean="0"/>
              <a:t>Open.science.uwaterloo.ca</a:t>
            </a:r>
            <a:endParaRPr lang="en-US" dirty="0" smtClean="0"/>
          </a:p>
          <a:p>
            <a:pPr marL="457200" indent="-457200">
              <a:buFont typeface="+mj-lt"/>
              <a:buAutoNum type="arabicPeriod"/>
            </a:pPr>
            <a:r>
              <a:rPr lang="en-US" dirty="0" err="1" smtClean="0"/>
              <a:t>Open.engineering.uwaterloo.ca</a:t>
            </a:r>
            <a:endParaRPr lang="en-US" dirty="0" smtClean="0"/>
          </a:p>
          <a:p>
            <a:pPr marL="854075" lvl="1" indent="-457200">
              <a:buFont typeface="+mj-lt"/>
              <a:buAutoNum type="arabicPeriod"/>
            </a:pPr>
            <a:endParaRPr lang="en-US" dirty="0" smtClean="0"/>
          </a:p>
        </p:txBody>
      </p:sp>
    </p:spTree>
    <p:extLst>
      <p:ext uri="{BB962C8B-B14F-4D97-AF65-F5344CB8AC3E}">
        <p14:creationId xmlns:p14="http://schemas.microsoft.com/office/powerpoint/2010/main" val="59722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 ALONE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302" y="1330035"/>
            <a:ext cx="3310890" cy="5016500"/>
          </a:xfrm>
          <a:prstGeom prst="rect">
            <a:avLst/>
          </a:prstGeom>
        </p:spPr>
      </p:pic>
    </p:spTree>
    <p:extLst>
      <p:ext uri="{BB962C8B-B14F-4D97-AF65-F5344CB8AC3E}">
        <p14:creationId xmlns:p14="http://schemas.microsoft.com/office/powerpoint/2010/main" val="18103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Definition:</a:t>
            </a:r>
            <a:endParaRPr lang="en-US" dirty="0"/>
          </a:p>
        </p:txBody>
      </p:sp>
      <p:sp>
        <p:nvSpPr>
          <p:cNvPr id="3" name="Content Placeholder 2"/>
          <p:cNvSpPr>
            <a:spLocks noGrp="1"/>
          </p:cNvSpPr>
          <p:nvPr>
            <p:ph sz="half" idx="2"/>
          </p:nvPr>
        </p:nvSpPr>
        <p:spPr/>
        <p:txBody>
          <a:bodyPr/>
          <a:lstStyle/>
          <a:p>
            <a:pPr marL="0" lvl="0" indent="0">
              <a:spcBef>
                <a:spcPts val="0"/>
              </a:spcBef>
              <a:spcAft>
                <a:spcPts val="0"/>
              </a:spcAft>
              <a:buClrTx/>
              <a:buSzTx/>
              <a:buNone/>
            </a:pPr>
            <a:r>
              <a:rPr lang="en-US" dirty="0" smtClean="0"/>
              <a:t>The term </a:t>
            </a:r>
            <a:r>
              <a:rPr lang="en-US" dirty="0" smtClean="0">
                <a:solidFill>
                  <a:srgbClr val="006EB8"/>
                </a:solidFill>
              </a:rPr>
              <a:t>anabolism </a:t>
            </a:r>
            <a:r>
              <a:rPr lang="en-US" dirty="0" smtClean="0"/>
              <a:t>refers to the metabolic processes involved in the biosynthesis (assimilation) of cellular material such as proteins, lipids, polysaccharides, and DNA.</a:t>
            </a:r>
          </a:p>
          <a:p>
            <a:pPr marL="0" lvl="0" indent="0">
              <a:spcBef>
                <a:spcPts val="0"/>
              </a:spcBef>
              <a:spcAft>
                <a:spcPts val="0"/>
              </a:spcAft>
              <a:buClrTx/>
              <a:buSzTx/>
              <a:buNone/>
            </a:pPr>
            <a:endParaRPr lang="en-US" dirty="0"/>
          </a:p>
        </p:txBody>
      </p:sp>
      <p:sp>
        <p:nvSpPr>
          <p:cNvPr id="4" name="Text Placeholder 3"/>
          <p:cNvSpPr>
            <a:spLocks noGrp="1"/>
          </p:cNvSpPr>
          <p:nvPr>
            <p:ph type="body" sz="quarter" idx="3"/>
          </p:nvPr>
        </p:nvSpPr>
        <p:spPr/>
        <p:txBody>
          <a:bodyPr/>
          <a:lstStyle/>
          <a:p>
            <a:endParaRPr lang="en-US" dirty="0"/>
          </a:p>
        </p:txBody>
      </p:sp>
      <p:sp>
        <p:nvSpPr>
          <p:cNvPr id="6" name="Title 5"/>
          <p:cNvSpPr>
            <a:spLocks noGrp="1"/>
          </p:cNvSpPr>
          <p:nvPr>
            <p:ph type="title"/>
          </p:nvPr>
        </p:nvSpPr>
        <p:spPr/>
        <p:txBody>
          <a:bodyPr/>
          <a:lstStyle/>
          <a:p>
            <a:r>
              <a:rPr lang="en-US" dirty="0" smtClean="0"/>
              <a:t>COLOUR ALONE</a:t>
            </a:r>
            <a:endParaRPr lang="en-US" dirty="0"/>
          </a:p>
        </p:txBody>
      </p:sp>
      <p:sp>
        <p:nvSpPr>
          <p:cNvPr id="11" name="Content Placeholder 10"/>
          <p:cNvSpPr>
            <a:spLocks noGrp="1"/>
          </p:cNvSpPr>
          <p:nvPr>
            <p:ph sz="quarter" idx="4"/>
          </p:nvPr>
        </p:nvSpPr>
        <p:spPr/>
        <p:txBody>
          <a:bodyPr/>
          <a:lstStyle/>
          <a:p>
            <a:endParaRPr lang="en-US"/>
          </a:p>
        </p:txBody>
      </p:sp>
      <p:sp>
        <p:nvSpPr>
          <p:cNvPr id="12" name="TextBox 11"/>
          <p:cNvSpPr txBox="1"/>
          <p:nvPr/>
        </p:nvSpPr>
        <p:spPr>
          <a:xfrm>
            <a:off x="7494814" y="1747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54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Definition:</a:t>
            </a:r>
            <a:endParaRPr lang="en-US" dirty="0"/>
          </a:p>
        </p:txBody>
      </p:sp>
      <p:sp>
        <p:nvSpPr>
          <p:cNvPr id="3" name="Content Placeholder 2"/>
          <p:cNvSpPr>
            <a:spLocks noGrp="1"/>
          </p:cNvSpPr>
          <p:nvPr>
            <p:ph sz="half" idx="2"/>
          </p:nvPr>
        </p:nvSpPr>
        <p:spPr/>
        <p:txBody>
          <a:bodyPr/>
          <a:lstStyle/>
          <a:p>
            <a:pPr marL="0" indent="0">
              <a:spcBef>
                <a:spcPts val="0"/>
              </a:spcBef>
              <a:spcAft>
                <a:spcPts val="0"/>
              </a:spcAft>
              <a:buClrTx/>
              <a:buSzTx/>
              <a:buNone/>
            </a:pPr>
            <a:r>
              <a:rPr lang="en-US" dirty="0" smtClean="0"/>
              <a:t>The term </a:t>
            </a:r>
            <a:r>
              <a:rPr lang="en-US" b="1" dirty="0" smtClean="0">
                <a:solidFill>
                  <a:srgbClr val="006EB8"/>
                </a:solidFill>
              </a:rPr>
              <a:t>anabolism</a:t>
            </a:r>
            <a:r>
              <a:rPr lang="en-US" dirty="0" smtClean="0">
                <a:solidFill>
                  <a:srgbClr val="006EB8"/>
                </a:solidFill>
              </a:rPr>
              <a:t> </a:t>
            </a:r>
            <a:r>
              <a:rPr lang="en-US" dirty="0" smtClean="0"/>
              <a:t>refers to the metabolic processes involved in the biosynthesis (assimilation) of cellular material such as proteins, lipids, polysaccharides, and DNA.</a:t>
            </a:r>
          </a:p>
          <a:p>
            <a:pPr marL="0" lvl="0" indent="0">
              <a:spcBef>
                <a:spcPts val="0"/>
              </a:spcBef>
              <a:spcAft>
                <a:spcPts val="0"/>
              </a:spcAft>
              <a:buClrTx/>
              <a:buSzTx/>
              <a:buNone/>
            </a:pPr>
            <a:endParaRPr lang="en-US" dirty="0"/>
          </a:p>
        </p:txBody>
      </p:sp>
      <p:sp>
        <p:nvSpPr>
          <p:cNvPr id="4" name="Text Placeholder 3"/>
          <p:cNvSpPr>
            <a:spLocks noGrp="1"/>
          </p:cNvSpPr>
          <p:nvPr>
            <p:ph type="body" sz="quarter" idx="3"/>
          </p:nvPr>
        </p:nvSpPr>
        <p:spPr/>
        <p:txBody>
          <a:bodyPr/>
          <a:lstStyle/>
          <a:p>
            <a:r>
              <a:rPr lang="en-US" dirty="0" smtClean="0"/>
              <a:t>Graphs</a:t>
            </a:r>
            <a:endParaRPr lang="en-US"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36154" y="2507672"/>
            <a:ext cx="4102100" cy="3200400"/>
          </a:xfrm>
        </p:spPr>
      </p:pic>
      <p:sp>
        <p:nvSpPr>
          <p:cNvPr id="6" name="Title 5"/>
          <p:cNvSpPr>
            <a:spLocks noGrp="1"/>
          </p:cNvSpPr>
          <p:nvPr>
            <p:ph type="title"/>
          </p:nvPr>
        </p:nvSpPr>
        <p:spPr/>
        <p:txBody>
          <a:bodyPr/>
          <a:lstStyle/>
          <a:p>
            <a:r>
              <a:rPr lang="en-US" dirty="0" smtClean="0"/>
              <a:t>COLOUR ALONE</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154" y="2507672"/>
            <a:ext cx="4102100" cy="3200400"/>
          </a:xfrm>
          <a:prstGeom prst="rect">
            <a:avLst/>
          </a:prstGeom>
        </p:spPr>
      </p:pic>
    </p:spTree>
    <p:extLst>
      <p:ext uri="{BB962C8B-B14F-4D97-AF65-F5344CB8AC3E}">
        <p14:creationId xmlns:p14="http://schemas.microsoft.com/office/powerpoint/2010/main" val="55105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 ALONE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Example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There are 6 beads in a bag. You reach in and randomly pick one out. What is the probability you picked a green bead?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88" y="2701071"/>
            <a:ext cx="9283700" cy="2019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488" y="2701071"/>
            <a:ext cx="9283700" cy="2019300"/>
          </a:xfrm>
          <a:prstGeom prst="rect">
            <a:avLst/>
          </a:prstGeom>
        </p:spPr>
      </p:pic>
    </p:spTree>
    <p:extLst>
      <p:ext uri="{BB962C8B-B14F-4D97-AF65-F5344CB8AC3E}">
        <p14:creationId xmlns:p14="http://schemas.microsoft.com/office/powerpoint/2010/main" val="8230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 ALONE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Example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There are 6 beads in a bag. You reach in and randomly pick one out. What is the probability you picked a green bead?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511" b="17340"/>
          <a:stretch/>
        </p:blipFill>
        <p:spPr>
          <a:xfrm>
            <a:off x="6167378" y="3930823"/>
            <a:ext cx="5801360" cy="89462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6530" b="13787"/>
          <a:stretch/>
        </p:blipFill>
        <p:spPr>
          <a:xfrm>
            <a:off x="6167378" y="4982590"/>
            <a:ext cx="5801360" cy="1019497"/>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7999" b="17999"/>
          <a:stretch/>
        </p:blipFill>
        <p:spPr>
          <a:xfrm>
            <a:off x="6167378" y="2790682"/>
            <a:ext cx="5801360" cy="936368"/>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19115" b="16883"/>
          <a:stretch/>
        </p:blipFill>
        <p:spPr>
          <a:xfrm>
            <a:off x="349689" y="2790682"/>
            <a:ext cx="5801360" cy="936368"/>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11804" b="18512"/>
          <a:stretch/>
        </p:blipFill>
        <p:spPr>
          <a:xfrm>
            <a:off x="312950" y="4977335"/>
            <a:ext cx="5801360" cy="1019497"/>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t="15133" b="12644"/>
          <a:stretch/>
        </p:blipFill>
        <p:spPr>
          <a:xfrm>
            <a:off x="349689" y="3849808"/>
            <a:ext cx="5801360" cy="1056661"/>
          </a:xfrm>
          <a:prstGeom prst="rect">
            <a:avLst/>
          </a:prstGeom>
        </p:spPr>
      </p:pic>
    </p:spTree>
    <p:extLst>
      <p:ext uri="{BB962C8B-B14F-4D97-AF65-F5344CB8AC3E}">
        <p14:creationId xmlns:p14="http://schemas.microsoft.com/office/powerpoint/2010/main" val="3125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normAutofit/>
          </a:bodyPr>
          <a:lstStyle/>
          <a:p>
            <a:r>
              <a:rPr lang="en-US" dirty="0" smtClean="0"/>
              <a:t>Images</a:t>
            </a:r>
            <a:endParaRPr lang="en-US" dirty="0"/>
          </a:p>
        </p:txBody>
      </p:sp>
    </p:spTree>
    <p:extLst>
      <p:ext uri="{BB962C8B-B14F-4D97-AF65-F5344CB8AC3E}">
        <p14:creationId xmlns:p14="http://schemas.microsoft.com/office/powerpoint/2010/main" val="12078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normAutofit/>
          </a:bodyPr>
          <a:lstStyle/>
          <a:p>
            <a:pPr lvl="0"/>
            <a:r>
              <a:rPr lang="en-US" dirty="0" smtClean="0"/>
              <a:t>Make them as accessible as possible</a:t>
            </a:r>
          </a:p>
          <a:p>
            <a:pPr lvl="1"/>
            <a:r>
              <a:rPr lang="en-US" dirty="0" err="1" smtClean="0"/>
              <a:t>Colour</a:t>
            </a:r>
            <a:r>
              <a:rPr lang="en-US" dirty="0" smtClean="0"/>
              <a:t> contrast</a:t>
            </a:r>
          </a:p>
          <a:p>
            <a:pPr lvl="1"/>
            <a:r>
              <a:rPr lang="en-US" dirty="0" err="1" smtClean="0"/>
              <a:t>Colour</a:t>
            </a:r>
            <a:r>
              <a:rPr lang="en-US" dirty="0" smtClean="0"/>
              <a:t> alone</a:t>
            </a:r>
          </a:p>
          <a:p>
            <a:pPr lvl="1"/>
            <a:r>
              <a:rPr lang="en-US" dirty="0" smtClean="0"/>
              <a:t>Image size</a:t>
            </a:r>
          </a:p>
          <a:p>
            <a:pPr lvl="1"/>
            <a:r>
              <a:rPr lang="en-US" dirty="0" smtClean="0"/>
              <a:t>Font size</a:t>
            </a:r>
          </a:p>
          <a:p>
            <a:endParaRPr lang="en-US" dirty="0"/>
          </a:p>
        </p:txBody>
      </p:sp>
    </p:spTree>
    <p:extLst>
      <p:ext uri="{BB962C8B-B14F-4D97-AF65-F5344CB8AC3E}">
        <p14:creationId xmlns:p14="http://schemas.microsoft.com/office/powerpoint/2010/main" val="20903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ALTERNATIVE TEXT</a:t>
            </a:r>
            <a:endParaRPr lang="en-US" dirty="0"/>
          </a:p>
        </p:txBody>
      </p:sp>
      <p:sp>
        <p:nvSpPr>
          <p:cNvPr id="3" name="Content Placeholder 2"/>
          <p:cNvSpPr>
            <a:spLocks noGrp="1"/>
          </p:cNvSpPr>
          <p:nvPr>
            <p:ph idx="1"/>
          </p:nvPr>
        </p:nvSpPr>
        <p:spPr/>
        <p:txBody>
          <a:bodyPr>
            <a:normAutofit/>
          </a:bodyPr>
          <a:lstStyle/>
          <a:p>
            <a:r>
              <a:rPr lang="en-US" dirty="0" smtClean="0"/>
              <a:t>What is the purpose of the image?</a:t>
            </a:r>
          </a:p>
          <a:p>
            <a:r>
              <a:rPr lang="en-US" dirty="0" smtClean="0"/>
              <a:t>What information is missing if someone can’t see the image?</a:t>
            </a:r>
            <a:endParaRPr lang="en-US" dirty="0"/>
          </a:p>
          <a:p>
            <a:r>
              <a:rPr lang="en-US" dirty="0" smtClean="0"/>
              <a:t>3 forms of text alternatives</a:t>
            </a:r>
          </a:p>
          <a:p>
            <a:pPr marL="914400" lvl="1" indent="-457200">
              <a:buFont typeface="+mj-lt"/>
              <a:buAutoNum type="arabicPeriod"/>
            </a:pPr>
            <a:r>
              <a:rPr lang="en-US" dirty="0" smtClean="0"/>
              <a:t>Surrounding text</a:t>
            </a:r>
          </a:p>
          <a:p>
            <a:pPr marL="914400" lvl="1" indent="-457200">
              <a:buFont typeface="+mj-lt"/>
              <a:buAutoNum type="arabicPeriod"/>
            </a:pPr>
            <a:r>
              <a:rPr lang="en-US" dirty="0" smtClean="0"/>
              <a:t>Alt tag</a:t>
            </a:r>
          </a:p>
          <a:p>
            <a:pPr marL="914400" lvl="1" indent="-457200">
              <a:buFont typeface="+mj-lt"/>
              <a:buAutoNum type="arabicPeriod"/>
            </a:pPr>
            <a:r>
              <a:rPr lang="en-US" dirty="0" smtClean="0"/>
              <a:t>Link to separate information</a:t>
            </a:r>
          </a:p>
          <a:p>
            <a:endParaRPr lang="en-US" dirty="0"/>
          </a:p>
        </p:txBody>
      </p:sp>
      <p:sp>
        <p:nvSpPr>
          <p:cNvPr id="5" name="TextBox 4"/>
          <p:cNvSpPr txBox="1"/>
          <p:nvPr/>
        </p:nvSpPr>
        <p:spPr>
          <a:xfrm>
            <a:off x="2012482" y="3375024"/>
            <a:ext cx="5455118" cy="830997"/>
          </a:xfrm>
          <a:prstGeom prst="rect">
            <a:avLst/>
          </a:prstGeom>
          <a:noFill/>
        </p:spPr>
        <p:txBody>
          <a:bodyPr wrap="square" rtlCol="0">
            <a:spAutoFit/>
          </a:bodyPr>
          <a:lstStyle/>
          <a:p>
            <a:r>
              <a:rPr lang="en-US" sz="4800" dirty="0" smtClean="0">
                <a:solidFill>
                  <a:srgbClr val="C00000"/>
                </a:solidFill>
              </a:rPr>
              <a:t>! 125 characters</a:t>
            </a:r>
            <a:endParaRPr lang="en-US" sz="4800" dirty="0">
              <a:solidFill>
                <a:srgbClr val="C00000"/>
              </a:solidFill>
            </a:endParaRPr>
          </a:p>
        </p:txBody>
      </p:sp>
    </p:spTree>
    <p:extLst>
      <p:ext uri="{BB962C8B-B14F-4D97-AF65-F5344CB8AC3E}">
        <p14:creationId xmlns:p14="http://schemas.microsoft.com/office/powerpoint/2010/main" val="89530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36" y="2023176"/>
            <a:ext cx="10687658" cy="1319464"/>
          </a:xfrm>
          <a:prstGeom prst="rect">
            <a:avLst/>
          </a:prstGeom>
        </p:spPr>
      </p:pic>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11569732" cy="5034189"/>
          </a:xfrm>
          <a:prstGeom prst="rect">
            <a:avLst/>
          </a:prstGeom>
        </p:spPr>
        <p:txBody>
          <a:bodyPr vert="horz" lIns="91440" tIns="45720" rIns="91440" bIns="45720" rtlCol="0">
            <a:normAutofit fontScale="925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smtClean="0"/>
              <a:t>Consider surrounding information</a:t>
            </a:r>
          </a:p>
          <a:p>
            <a:endParaRPr lang="en-US" sz="3000" dirty="0"/>
          </a:p>
          <a:p>
            <a:endParaRPr lang="en-US" sz="2800" dirty="0" smtClean="0"/>
          </a:p>
          <a:p>
            <a:pPr marL="0" indent="0">
              <a:buNone/>
            </a:pPr>
            <a:r>
              <a:rPr lang="en-US" sz="2800" dirty="0" smtClean="0"/>
              <a:t>“In this </a:t>
            </a:r>
            <a:r>
              <a:rPr lang="en-US" sz="2800" dirty="0"/>
              <a:t>illustration, </a:t>
            </a:r>
            <a:r>
              <a:rPr lang="en-US" sz="2800" dirty="0" smtClean="0"/>
              <a:t>there is </a:t>
            </a:r>
            <a:r>
              <a:rPr lang="en-US" sz="2800" dirty="0"/>
              <a:t>a </a:t>
            </a:r>
            <a:r>
              <a:rPr lang="en-US" sz="2800" b="1" dirty="0"/>
              <a:t>solid </a:t>
            </a:r>
            <a:r>
              <a:rPr lang="en-US" sz="2800" b="1" dirty="0" smtClean="0"/>
              <a:t>dot at the number 3</a:t>
            </a:r>
            <a:r>
              <a:rPr lang="en-US" sz="2800" dirty="0" smtClean="0"/>
              <a:t>. </a:t>
            </a:r>
            <a:r>
              <a:rPr lang="en-US" sz="2800" dirty="0"/>
              <a:t>A solid dot means that the </a:t>
            </a:r>
            <a:r>
              <a:rPr lang="en-US" sz="2800" dirty="0" smtClean="0"/>
              <a:t>endpoint </a:t>
            </a:r>
            <a:r>
              <a:rPr lang="en-US" sz="2800" dirty="0"/>
              <a:t>is included in the interval.</a:t>
            </a:r>
          </a:p>
          <a:p>
            <a:pPr marL="0" indent="0">
              <a:buNone/>
            </a:pPr>
            <a:r>
              <a:rPr lang="en-US" sz="2800" dirty="0"/>
              <a:t>On the other end, </a:t>
            </a:r>
            <a:r>
              <a:rPr lang="en-US" sz="2800" dirty="0" smtClean="0"/>
              <a:t>there is an </a:t>
            </a:r>
            <a:r>
              <a:rPr lang="en-US" sz="2800" b="1" dirty="0"/>
              <a:t>open dot </a:t>
            </a:r>
            <a:r>
              <a:rPr lang="en-US" sz="2800" b="1" dirty="0" smtClean="0"/>
              <a:t>at</a:t>
            </a:r>
            <a:r>
              <a:rPr lang="en-US" sz="2800" b="1" dirty="0"/>
              <a:t> −2</a:t>
            </a:r>
            <a:r>
              <a:rPr lang="en-US" sz="2800" dirty="0"/>
              <a:t>. An open dot means that the </a:t>
            </a:r>
            <a:r>
              <a:rPr lang="en-US" sz="2800" dirty="0" smtClean="0"/>
              <a:t>endpoint is </a:t>
            </a:r>
            <a:r>
              <a:rPr lang="en-US" sz="2800" dirty="0"/>
              <a:t>excluded from the interval.</a:t>
            </a:r>
          </a:p>
          <a:p>
            <a:pPr marL="0" indent="0">
              <a:buNone/>
            </a:pPr>
            <a:r>
              <a:rPr lang="en-US" sz="2800" dirty="0"/>
              <a:t>This </a:t>
            </a:r>
            <a:r>
              <a:rPr lang="en-US" sz="2800" dirty="0" smtClean="0"/>
              <a:t>interval, denoted by a </a:t>
            </a:r>
            <a:r>
              <a:rPr lang="en-US" sz="2800" b="1" dirty="0" smtClean="0"/>
              <a:t>solid line between the points at -2 and 3</a:t>
            </a:r>
            <a:r>
              <a:rPr lang="en-US" sz="2800" dirty="0" smtClean="0"/>
              <a:t>, </a:t>
            </a:r>
            <a:r>
              <a:rPr lang="en-US" sz="2800" dirty="0"/>
              <a:t>represents all the numbers from −2 to 3, not including −2, but including 3</a:t>
            </a:r>
            <a:r>
              <a:rPr lang="en-US" sz="2800" dirty="0" smtClean="0"/>
              <a:t>.”</a:t>
            </a:r>
            <a:endParaRPr lang="en-US" sz="2800" dirty="0"/>
          </a:p>
          <a:p>
            <a:endParaRPr lang="en-US" sz="3000" dirty="0" smtClean="0"/>
          </a:p>
        </p:txBody>
      </p:sp>
    </p:spTree>
    <p:extLst>
      <p:ext uri="{BB962C8B-B14F-4D97-AF65-F5344CB8AC3E}">
        <p14:creationId xmlns:p14="http://schemas.microsoft.com/office/powerpoint/2010/main" val="9570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5893" r="-1"/>
          <a:stretch/>
        </p:blipFill>
        <p:spPr>
          <a:xfrm>
            <a:off x="6547104" y="1639256"/>
            <a:ext cx="4690090" cy="4415745"/>
          </a:xfrm>
          <a:prstGeom prst="rect">
            <a:avLst/>
          </a:prstGeom>
        </p:spPr>
      </p:pic>
      <p:sp>
        <p:nvSpPr>
          <p:cNvPr id="6" name="Title 5"/>
          <p:cNvSpPr>
            <a:spLocks noGrp="1"/>
          </p:cNvSpPr>
          <p:nvPr>
            <p:ph type="title"/>
          </p:nvPr>
        </p:nvSpPr>
        <p:spPr/>
        <p:txBody>
          <a:bodyPr/>
          <a:lstStyle/>
          <a:p>
            <a:r>
              <a:rPr lang="en-US" dirty="0" smtClean="0"/>
              <a:t>IMAGES - EXAMPLES</a:t>
            </a:r>
            <a:endParaRPr lang="en-US" dirty="0"/>
          </a:p>
        </p:txBody>
      </p:sp>
      <mc:AlternateContent xmlns:mc="http://schemas.openxmlformats.org/markup-compatibility/2006" xmlns:a14="http://schemas.microsoft.com/office/drawing/2010/main">
        <mc:Choice Requires="a14">
          <p:sp>
            <p:nvSpPr>
              <p:cNvPr id="9" name="Content Placeholder 6"/>
              <p:cNvSpPr txBox="1">
                <a:spLocks/>
              </p:cNvSpPr>
              <p:nvPr/>
            </p:nvSpPr>
            <p:spPr>
              <a:xfrm>
                <a:off x="259880" y="1330035"/>
                <a:ext cx="6287224"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smtClean="0"/>
                  <a:t>Consider surrounding information</a:t>
                </a:r>
              </a:p>
              <a:p>
                <a:pPr marL="0" indent="0">
                  <a:buNone/>
                </a:pPr>
                <a:endParaRPr lang="en-US" sz="3000" dirty="0" smtClean="0"/>
              </a:p>
              <a:p>
                <a:pPr marL="0" indent="0">
                  <a:buNone/>
                </a:pPr>
                <a:endParaRPr lang="en-US" sz="3000" dirty="0"/>
              </a:p>
              <a:p>
                <a:pPr marL="0" indent="0">
                  <a:buNone/>
                </a:pPr>
                <a:r>
                  <a:rPr lang="en-US" sz="3000" dirty="0" smtClean="0"/>
                  <a:t>“The zeros of our function are </a:t>
                </a:r>
              </a:p>
              <a:p>
                <a:pPr marL="0" indent="0">
                  <a:buNone/>
                </a:pPr>
                <a14:m>
                  <m:oMath xmlns:m="http://schemas.openxmlformats.org/officeDocument/2006/math">
                    <m:r>
                      <a:rPr lang="en-US" sz="3000" b="0" i="1" smtClean="0">
                        <a:latin typeface="Cambria Math" charset="0"/>
                      </a:rPr>
                      <m:t>𝑥</m:t>
                    </m:r>
                    <m:r>
                      <a:rPr lang="en-US" sz="3000" b="0" i="1" smtClean="0">
                        <a:latin typeface="Cambria Math" charset="0"/>
                      </a:rPr>
                      <m:t>=2, </m:t>
                    </m:r>
                    <m:r>
                      <a:rPr lang="en-US" sz="3000" b="0" i="1" smtClean="0">
                        <a:latin typeface="Cambria Math" charset="0"/>
                      </a:rPr>
                      <m:t>𝑥</m:t>
                    </m:r>
                    <m:r>
                      <a:rPr lang="en-US" sz="3000" b="0" i="1" smtClean="0">
                        <a:latin typeface="Cambria Math" charset="0"/>
                        <a:ea typeface="Cambria Math" charset="0"/>
                        <a:cs typeface="Cambria Math" charset="0"/>
                      </a:rPr>
                      <m:t>≈5.27, </m:t>
                    </m:r>
                    <m:r>
                      <m:rPr>
                        <m:sty m:val="p"/>
                      </m:rPr>
                      <a:rPr lang="en-US" sz="3000" b="0" i="0" smtClean="0">
                        <a:latin typeface="Cambria Math" charset="0"/>
                        <a:ea typeface="Cambria Math" charset="0"/>
                        <a:cs typeface="Cambria Math" charset="0"/>
                      </a:rPr>
                      <m:t>and</m:t>
                    </m:r>
                    <m:r>
                      <a:rPr lang="en-US" sz="3000" b="0" i="1" smtClean="0">
                        <a:latin typeface="Cambria Math" charset="0"/>
                        <a:ea typeface="Cambria Math" charset="0"/>
                        <a:cs typeface="Cambria Math" charset="0"/>
                      </a:rPr>
                      <m:t> </m:t>
                    </m:r>
                    <m:r>
                      <a:rPr lang="en-US" sz="3000" b="0" i="1" smtClean="0">
                        <a:latin typeface="Cambria Math" charset="0"/>
                        <a:ea typeface="Cambria Math" charset="0"/>
                        <a:cs typeface="Cambria Math" charset="0"/>
                      </a:rPr>
                      <m:t>𝑥</m:t>
                    </m:r>
                    <m:r>
                      <a:rPr lang="en-US" sz="3000" b="0" i="1" smtClean="0">
                        <a:latin typeface="Cambria Math" charset="0"/>
                        <a:ea typeface="Cambria Math" charset="0"/>
                        <a:cs typeface="Cambria Math" charset="0"/>
                      </a:rPr>
                      <m:t>=−2.27</m:t>
                    </m:r>
                  </m:oMath>
                </a14:m>
                <a:r>
                  <a:rPr lang="en-US" sz="3000" dirty="0" smtClean="0"/>
                  <a:t>.”</a:t>
                </a:r>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259880" y="1330035"/>
                <a:ext cx="6287224" cy="5034189"/>
              </a:xfrm>
              <a:prstGeom prst="rect">
                <a:avLst/>
              </a:prstGeom>
              <a:blipFill rotWithShape="0">
                <a:blip r:embed="rId4"/>
                <a:stretch>
                  <a:fillRect l="-2328" t="-1453" r="-2231"/>
                </a:stretch>
              </a:blipFill>
            </p:spPr>
            <p:txBody>
              <a:bodyPr/>
              <a:lstStyle/>
              <a:p>
                <a:r>
                  <a:rPr lang="en-US">
                    <a:noFill/>
                  </a:rPr>
                  <a:t> </a:t>
                </a:r>
              </a:p>
            </p:txBody>
          </p:sp>
        </mc:Fallback>
      </mc:AlternateContent>
    </p:spTree>
    <p:extLst>
      <p:ext uri="{BB962C8B-B14F-4D97-AF65-F5344CB8AC3E}">
        <p14:creationId xmlns:p14="http://schemas.microsoft.com/office/powerpoint/2010/main" val="9965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Universal design</a:t>
            </a:r>
            <a:endParaRPr lang="en-US" dirty="0"/>
          </a:p>
        </p:txBody>
      </p:sp>
      <p:sp>
        <p:nvSpPr>
          <p:cNvPr id="12" name="Text Placeholder 11"/>
          <p:cNvSpPr>
            <a:spLocks noGrp="1"/>
          </p:cNvSpPr>
          <p:nvPr>
            <p:ph type="body" sz="quarter" idx="13"/>
          </p:nvPr>
        </p:nvSpPr>
        <p:spPr/>
        <p:txBody>
          <a:bodyPr/>
          <a:lstStyle/>
          <a:p>
            <a:r>
              <a:rPr lang="en-US" dirty="0" smtClean="0"/>
              <a:t>“Universal </a:t>
            </a:r>
            <a:r>
              <a:rPr lang="en-US" dirty="0"/>
              <a:t>Design is the design and composition of an environment so that it can be accessed, understood and used to the greatest extent possible by all people regardless of their age, size, ability or disability</a:t>
            </a:r>
            <a:r>
              <a:rPr lang="en-US" dirty="0" smtClean="0"/>
              <a:t>.”</a:t>
            </a:r>
            <a:endParaRPr lang="en-US" dirty="0"/>
          </a:p>
        </p:txBody>
      </p:sp>
      <p:sp>
        <p:nvSpPr>
          <p:cNvPr id="13" name="Text Placeholder 12"/>
          <p:cNvSpPr>
            <a:spLocks noGrp="1"/>
          </p:cNvSpPr>
          <p:nvPr>
            <p:ph type="body" sz="quarter" idx="14"/>
          </p:nvPr>
        </p:nvSpPr>
        <p:spPr>
          <a:xfrm>
            <a:off x="3930072" y="4784725"/>
            <a:ext cx="4331855" cy="701675"/>
          </a:xfrm>
        </p:spPr>
        <p:txBody>
          <a:bodyPr>
            <a:normAutofit/>
          </a:bodyPr>
          <a:lstStyle/>
          <a:p>
            <a:r>
              <a:rPr lang="en-US" dirty="0">
                <a:solidFill>
                  <a:schemeClr val="tx1">
                    <a:lumMod val="75000"/>
                    <a:lumOff val="25000"/>
                  </a:schemeClr>
                </a:solidFill>
              </a:rPr>
              <a:t>Centre for Excellence in Universal </a:t>
            </a:r>
            <a:r>
              <a:rPr lang="en-US" dirty="0" smtClean="0">
                <a:solidFill>
                  <a:schemeClr val="tx1">
                    <a:lumMod val="75000"/>
                    <a:lumOff val="25000"/>
                  </a:schemeClr>
                </a:solidFill>
              </a:rPr>
              <a:t>Design, National Disability Authority</a:t>
            </a:r>
            <a:endParaRPr lang="en-US" dirty="0">
              <a:solidFill>
                <a:schemeClr val="tx1">
                  <a:lumMod val="75000"/>
                  <a:lumOff val="25000"/>
                </a:schemeClr>
              </a:solidFill>
            </a:endParaRPr>
          </a:p>
        </p:txBody>
      </p:sp>
    </p:spTree>
    <p:extLst>
      <p:ext uri="{BB962C8B-B14F-4D97-AF65-F5344CB8AC3E}">
        <p14:creationId xmlns:p14="http://schemas.microsoft.com/office/powerpoint/2010/main" val="15722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EXAMPLES</a:t>
            </a:r>
            <a:endParaRPr lang="en-US" dirty="0"/>
          </a:p>
        </p:txBody>
      </p:sp>
      <p:sp>
        <p:nvSpPr>
          <p:cNvPr id="3" name="Content Placeholder 2"/>
          <p:cNvSpPr>
            <a:spLocks noGrp="1"/>
          </p:cNvSpPr>
          <p:nvPr>
            <p:ph idx="1"/>
          </p:nvPr>
        </p:nvSpPr>
        <p:spPr/>
        <p:txBody>
          <a:bodyPr>
            <a:normAutofit/>
          </a:bodyPr>
          <a:lstStyle/>
          <a:p>
            <a:r>
              <a:rPr lang="en-US" sz="2800" dirty="0" smtClean="0"/>
              <a:t>Consider labels</a:t>
            </a:r>
            <a:r>
              <a:rPr lang="en-US" sz="2800" dirty="0"/>
              <a:t> </a:t>
            </a:r>
            <a:r>
              <a:rPr lang="en-US" sz="2800" dirty="0" smtClean="0"/>
              <a:t>(and use them!)</a:t>
            </a:r>
          </a:p>
          <a:p>
            <a:r>
              <a:rPr lang="en-US" dirty="0" smtClean="0"/>
              <a:t>Which is easier to describe?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877" y="2991913"/>
            <a:ext cx="3256999" cy="2578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612" y="2991913"/>
            <a:ext cx="3256999" cy="257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42" y="2991913"/>
            <a:ext cx="3256999" cy="2578100"/>
          </a:xfrm>
          <a:prstGeom prst="rect">
            <a:avLst/>
          </a:prstGeom>
        </p:spPr>
      </p:pic>
    </p:spTree>
    <p:extLst>
      <p:ext uri="{BB962C8B-B14F-4D97-AF65-F5344CB8AC3E}">
        <p14:creationId xmlns:p14="http://schemas.microsoft.com/office/powerpoint/2010/main" val="18712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EXAMPLES</a:t>
            </a:r>
            <a:endParaRPr lang="en-US" dirty="0"/>
          </a:p>
        </p:txBody>
      </p:sp>
      <p:sp>
        <p:nvSpPr>
          <p:cNvPr id="3" name="Content Placeholder 2"/>
          <p:cNvSpPr>
            <a:spLocks noGrp="1"/>
          </p:cNvSpPr>
          <p:nvPr>
            <p:ph idx="1"/>
          </p:nvPr>
        </p:nvSpPr>
        <p:spPr/>
        <p:txBody>
          <a:bodyPr>
            <a:normAutofit/>
          </a:bodyPr>
          <a:lstStyle/>
          <a:p>
            <a:r>
              <a:rPr lang="en-US" sz="2800" dirty="0" smtClean="0"/>
              <a:t>Consider labels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392" y="1330035"/>
            <a:ext cx="5949696" cy="446227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022423" y="5888734"/>
                <a:ext cx="2756754" cy="703911"/>
              </a:xfrm>
              <a:prstGeom prst="rect">
                <a:avLst/>
              </a:prstGeom>
              <a:noFill/>
            </p:spPr>
            <p:txBody>
              <a:bodyPr wrap="square" rtlCol="0">
                <a:spAutoFit/>
              </a:bodyPr>
              <a:lstStyle/>
              <a:p>
                <a:r>
                  <a:rPr lang="en-US" sz="2800" dirty="0" smtClean="0"/>
                  <a:t>Graph of </a:t>
                </a:r>
                <a14:m>
                  <m:oMath xmlns:m="http://schemas.openxmlformats.org/officeDocument/2006/math">
                    <m:r>
                      <a:rPr lang="en-US" sz="2800" b="0" i="1" smtClean="0">
                        <a:latin typeface="Cambria Math" charset="0"/>
                      </a:rPr>
                      <m:t>𝑦</m:t>
                    </m:r>
                    <m:r>
                      <a:rPr lang="en-US" sz="2800" b="0" i="1" smtClean="0">
                        <a:latin typeface="Cambria Math" charset="0"/>
                      </a:rPr>
                      <m:t>=</m:t>
                    </m:r>
                    <m:f>
                      <m:fPr>
                        <m:ctrlPr>
                          <a:rPr lang="en-US" sz="2800" b="0" i="1" smtClean="0">
                            <a:latin typeface="Cambria Math" charset="0"/>
                          </a:rPr>
                        </m:ctrlPr>
                      </m:fPr>
                      <m:num>
                        <m:r>
                          <a:rPr lang="en-US" sz="2800" b="0" i="1" smtClean="0">
                            <a:latin typeface="Cambria Math" charset="0"/>
                          </a:rPr>
                          <m:t>20</m:t>
                        </m:r>
                      </m:num>
                      <m:den>
                        <m:r>
                          <a:rPr lang="en-US" sz="2800" b="0" i="1" smtClean="0">
                            <a:latin typeface="Cambria Math" charset="0"/>
                          </a:rPr>
                          <m:t>𝑥</m:t>
                        </m:r>
                      </m:den>
                    </m:f>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022423" y="5888734"/>
                <a:ext cx="2756754" cy="703911"/>
              </a:xfrm>
              <a:prstGeom prst="rect">
                <a:avLst/>
              </a:prstGeom>
              <a:blipFill rotWithShape="0">
                <a:blip r:embed="rId4"/>
                <a:stretch>
                  <a:fillRect l="-4646" b="-10435"/>
                </a:stretch>
              </a:blipFill>
            </p:spPr>
            <p:txBody>
              <a:bodyPr/>
              <a:lstStyle/>
              <a:p>
                <a:r>
                  <a:rPr lang="en-US">
                    <a:noFill/>
                  </a:rPr>
                  <a:t> </a:t>
                </a:r>
              </a:p>
            </p:txBody>
          </p:sp>
        </mc:Fallback>
      </mc:AlternateContent>
    </p:spTree>
    <p:extLst>
      <p:ext uri="{BB962C8B-B14F-4D97-AF65-F5344CB8AC3E}">
        <p14:creationId xmlns:p14="http://schemas.microsoft.com/office/powerpoint/2010/main" val="9311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7" name="Content Placeholder 6"/>
          <p:cNvSpPr txBox="1">
            <a:spLocks/>
          </p:cNvSpPr>
          <p:nvPr/>
        </p:nvSpPr>
        <p:spPr>
          <a:xfrm>
            <a:off x="259880" y="1330035"/>
            <a:ext cx="11569732" cy="479626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Consider important information</a:t>
            </a:r>
          </a:p>
          <a:p>
            <a:pPr marL="0" indent="0">
              <a:buNone/>
            </a:pPr>
            <a:r>
              <a:rPr lang="en-US" dirty="0" smtClean="0"/>
              <a:t>“Is the following pattern linear?”</a:t>
            </a:r>
          </a:p>
        </p:txBody>
      </p:sp>
      <p:sp>
        <p:nvSpPr>
          <p:cNvPr id="8" name="Content Placeholder 6"/>
          <p:cNvSpPr txBox="1">
            <a:spLocks/>
          </p:cNvSpPr>
          <p:nvPr/>
        </p:nvSpPr>
        <p:spPr>
          <a:xfrm>
            <a:off x="427682" y="5376347"/>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44" y="2791032"/>
            <a:ext cx="7682020" cy="18742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26" y="5073829"/>
            <a:ext cx="9975272" cy="1097280"/>
          </a:xfrm>
          <a:prstGeom prst="rect">
            <a:avLst/>
          </a:prstGeom>
        </p:spPr>
      </p:pic>
    </p:spTree>
    <p:extLst>
      <p:ext uri="{BB962C8B-B14F-4D97-AF65-F5344CB8AC3E}">
        <p14:creationId xmlns:p14="http://schemas.microsoft.com/office/powerpoint/2010/main" val="30527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7" name="Content Placeholder 6"/>
          <p:cNvSpPr txBox="1">
            <a:spLocks/>
          </p:cNvSpPr>
          <p:nvPr/>
        </p:nvSpPr>
        <p:spPr>
          <a:xfrm>
            <a:off x="259880" y="1330035"/>
            <a:ext cx="11569732" cy="479626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Consider important information</a:t>
            </a:r>
          </a:p>
          <a:p>
            <a:pPr marL="0" indent="0">
              <a:buNone/>
            </a:pPr>
            <a:r>
              <a:rPr lang="en-US" dirty="0" smtClean="0"/>
              <a:t>“What is the length of the hypotenuse?”</a:t>
            </a:r>
          </a:p>
        </p:txBody>
      </p:sp>
      <p:sp>
        <p:nvSpPr>
          <p:cNvPr id="8" name="Content Placeholder 6"/>
          <p:cNvSpPr txBox="1">
            <a:spLocks/>
          </p:cNvSpPr>
          <p:nvPr/>
        </p:nvSpPr>
        <p:spPr>
          <a:xfrm>
            <a:off x="427682" y="5376347"/>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i="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198" y="2798247"/>
            <a:ext cx="4204433" cy="3328048"/>
          </a:xfrm>
          <a:prstGeom prst="rect">
            <a:avLst/>
          </a:prstGeom>
        </p:spPr>
      </p:pic>
      <p:sp>
        <p:nvSpPr>
          <p:cNvPr id="2" name="Oval 1"/>
          <p:cNvSpPr/>
          <p:nvPr/>
        </p:nvSpPr>
        <p:spPr>
          <a:xfrm>
            <a:off x="6044746" y="3728165"/>
            <a:ext cx="465323" cy="55122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063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7" name="Content Placeholder 6"/>
          <p:cNvSpPr txBox="1">
            <a:spLocks/>
          </p:cNvSpPr>
          <p:nvPr/>
        </p:nvSpPr>
        <p:spPr>
          <a:xfrm>
            <a:off x="259880" y="1330035"/>
            <a:ext cx="6980576" cy="4796260"/>
          </a:xfrm>
          <a:prstGeom prst="rect">
            <a:avLst/>
          </a:prstGeom>
        </p:spPr>
        <p:txBody>
          <a:bodyPr vert="horz" lIns="91440" tIns="45720" rIns="91440" bIns="45720" rtlCol="0">
            <a:normAutofit fontScale="925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smtClean="0"/>
              <a:t>Consider important information</a:t>
            </a:r>
          </a:p>
          <a:p>
            <a:pPr marL="0" indent="0">
              <a:buNone/>
            </a:pPr>
            <a:r>
              <a:rPr lang="en-US" sz="2800" dirty="0" smtClean="0"/>
              <a:t>Alt: </a:t>
            </a:r>
            <a:r>
              <a:rPr lang="en-US" sz="2800" i="1" dirty="0"/>
              <a:t>Two right-angled triangles, CAB and MXB, are drawn with shared edge BMC and triangle MXB </a:t>
            </a:r>
            <a:r>
              <a:rPr lang="en-US" sz="2800" b="1" i="1" dirty="0"/>
              <a:t>lying outside triangle CAB</a:t>
            </a:r>
            <a:r>
              <a:rPr lang="en-US" sz="2800" i="1" dirty="0"/>
              <a:t>.</a:t>
            </a:r>
            <a:endParaRPr lang="en-US" sz="2800" i="1" dirty="0" smtClean="0"/>
          </a:p>
          <a:p>
            <a:pPr marL="0" indent="0">
              <a:buNone/>
            </a:pPr>
            <a:r>
              <a:rPr lang="en-US" sz="2800" dirty="0" smtClean="0"/>
              <a:t>In </a:t>
            </a:r>
            <a:r>
              <a:rPr lang="en-US" sz="2800" dirty="0"/>
              <a:t>the diagram, </a:t>
            </a:r>
            <a:r>
              <a:rPr lang="en-US" sz="2800" i="1" dirty="0"/>
              <a:t>AC</a:t>
            </a:r>
            <a:r>
              <a:rPr lang="en-US" sz="2800" dirty="0"/>
              <a:t> has length 30, </a:t>
            </a:r>
            <a:r>
              <a:rPr lang="en-US" sz="2800" i="1" dirty="0"/>
              <a:t>M</a:t>
            </a:r>
            <a:r>
              <a:rPr lang="en-US" sz="2800" dirty="0"/>
              <a:t> is the midpoint of </a:t>
            </a:r>
            <a:r>
              <a:rPr lang="en-US" sz="2800" i="1" dirty="0"/>
              <a:t>BC</a:t>
            </a:r>
            <a:r>
              <a:rPr lang="en-US" sz="2800" dirty="0"/>
              <a:t>, </a:t>
            </a:r>
            <a:r>
              <a:rPr lang="en-US" sz="2800" i="1" dirty="0"/>
              <a:t>MX</a:t>
            </a:r>
            <a:r>
              <a:rPr lang="en-US" sz="2800" dirty="0"/>
              <a:t> has length 7, and </a:t>
            </a:r>
            <a:r>
              <a:rPr lang="en-US" sz="2800" i="1" dirty="0"/>
              <a:t>MC</a:t>
            </a:r>
            <a:r>
              <a:rPr lang="en-US" sz="2800" dirty="0"/>
              <a:t> </a:t>
            </a:r>
            <a:r>
              <a:rPr lang="en-US" sz="2800" dirty="0" smtClean="0"/>
              <a:t>has length</a:t>
            </a:r>
            <a:r>
              <a:rPr lang="en-US" sz="2800" dirty="0"/>
              <a:t> 25</a:t>
            </a:r>
            <a:r>
              <a:rPr lang="en-US" sz="2800" dirty="0" smtClean="0"/>
              <a:t>.</a:t>
            </a:r>
          </a:p>
          <a:p>
            <a:pPr marL="0" indent="0">
              <a:buNone/>
            </a:pPr>
            <a:r>
              <a:rPr lang="en-US" sz="2800" dirty="0"/>
              <a:t> ∠</a:t>
            </a:r>
            <a:r>
              <a:rPr lang="en-US" sz="2800" i="1" dirty="0"/>
              <a:t>CAB</a:t>
            </a:r>
            <a:r>
              <a:rPr lang="en-US" sz="2800" dirty="0"/>
              <a:t> and ∠</a:t>
            </a:r>
            <a:r>
              <a:rPr lang="en-US" sz="2800" i="1" dirty="0"/>
              <a:t>MXB</a:t>
            </a:r>
            <a:r>
              <a:rPr lang="en-US" sz="2800" dirty="0"/>
              <a:t> are right angles. Determine the distance from </a:t>
            </a:r>
            <a:r>
              <a:rPr lang="en-US" sz="2800" i="1" dirty="0"/>
              <a:t>A</a:t>
            </a:r>
            <a:r>
              <a:rPr lang="en-US" sz="2800" dirty="0"/>
              <a:t> to </a:t>
            </a:r>
            <a:r>
              <a:rPr lang="en-US" sz="2800" i="1" dirty="0" smtClean="0"/>
              <a:t>X”</a:t>
            </a:r>
            <a:r>
              <a:rPr lang="en-US" sz="2800" dirty="0"/>
              <a:t/>
            </a:r>
            <a:br>
              <a:rPr lang="en-US" sz="2800" dirty="0"/>
            </a:br>
            <a:endParaRPr lang="en-US" sz="2800" dirty="0" smtClean="0"/>
          </a:p>
        </p:txBody>
      </p:sp>
      <p:sp>
        <p:nvSpPr>
          <p:cNvPr id="8" name="Content Placeholder 6"/>
          <p:cNvSpPr txBox="1">
            <a:spLocks/>
          </p:cNvSpPr>
          <p:nvPr/>
        </p:nvSpPr>
        <p:spPr>
          <a:xfrm>
            <a:off x="427682" y="5376347"/>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590" r="30046" b="21390"/>
          <a:stretch/>
        </p:blipFill>
        <p:spPr>
          <a:xfrm>
            <a:off x="7240457" y="1566334"/>
            <a:ext cx="4977898" cy="3279986"/>
          </a:xfrm>
          <a:prstGeom prst="rect">
            <a:avLst/>
          </a:prstGeom>
        </p:spPr>
      </p:pic>
      <p:sp>
        <p:nvSpPr>
          <p:cNvPr id="4" name="TextBox 3"/>
          <p:cNvSpPr txBox="1"/>
          <p:nvPr/>
        </p:nvSpPr>
        <p:spPr>
          <a:xfrm>
            <a:off x="1444752" y="206654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39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7" name="Content Placeholder 6"/>
          <p:cNvSpPr>
            <a:spLocks noGrp="1"/>
          </p:cNvSpPr>
          <p:nvPr>
            <p:ph sz="half" idx="1"/>
          </p:nvPr>
        </p:nvSpPr>
        <p:spPr>
          <a:xfrm>
            <a:off x="259882" y="1413164"/>
            <a:ext cx="5586855" cy="4987636"/>
          </a:xfrm>
        </p:spPr>
        <p:txBody>
          <a:bodyPr>
            <a:normAutofit fontScale="92500" lnSpcReduction="20000"/>
          </a:bodyPr>
          <a:lstStyle/>
          <a:p>
            <a:r>
              <a:rPr lang="en-US" sz="3000" dirty="0"/>
              <a:t>Consider prior knowledge</a:t>
            </a:r>
          </a:p>
          <a:p>
            <a:endParaRPr lang="en-US" dirty="0" smtClean="0"/>
          </a:p>
          <a:p>
            <a:endParaRPr lang="en-US" dirty="0" smtClean="0"/>
          </a:p>
          <a:p>
            <a:endParaRPr lang="en-US" dirty="0"/>
          </a:p>
          <a:p>
            <a:r>
              <a:rPr lang="en-US" dirty="0" smtClean="0"/>
              <a:t>Grade 7 </a:t>
            </a:r>
            <a:r>
              <a:rPr lang="en-US" dirty="0"/>
              <a:t>&amp; </a:t>
            </a:r>
            <a:r>
              <a:rPr lang="en-US" dirty="0" smtClean="0"/>
              <a:t>8</a:t>
            </a:r>
          </a:p>
          <a:p>
            <a:r>
              <a:rPr lang="en-US" dirty="0" smtClean="0"/>
              <a:t>Representational</a:t>
            </a:r>
          </a:p>
          <a:p>
            <a:r>
              <a:rPr lang="en-US" dirty="0" smtClean="0"/>
              <a:t>Alt text:</a:t>
            </a:r>
          </a:p>
          <a:p>
            <a:pPr lvl="1"/>
            <a:r>
              <a:rPr lang="en-US" sz="2400" dirty="0" smtClean="0"/>
              <a:t>“A line with </a:t>
            </a:r>
            <a:r>
              <a:rPr lang="en-US" sz="2400" dirty="0"/>
              <a:t>arrows on both </a:t>
            </a:r>
            <a:r>
              <a:rPr lang="en-US" sz="2400" dirty="0" smtClean="0"/>
              <a:t>ends and equally spaced numbers </a:t>
            </a:r>
            <a:r>
              <a:rPr lang="en-US" sz="2400" dirty="0"/>
              <a:t>with </a:t>
            </a:r>
            <a:r>
              <a:rPr lang="en-US" sz="2400" dirty="0" smtClean="0"/>
              <a:t>negative numbers </a:t>
            </a:r>
            <a:r>
              <a:rPr lang="en-US" sz="2400" dirty="0"/>
              <a:t>on the left and </a:t>
            </a:r>
            <a:r>
              <a:rPr lang="en-US" sz="2400" dirty="0" smtClean="0"/>
              <a:t>positive </a:t>
            </a:r>
            <a:r>
              <a:rPr lang="en-US" sz="2400" dirty="0"/>
              <a:t>numbers on the right</a:t>
            </a:r>
            <a:r>
              <a:rPr lang="en-US" sz="2400" dirty="0" smtClean="0"/>
              <a:t>.”</a:t>
            </a:r>
            <a:endParaRPr lang="en-US" sz="2400" dirty="0"/>
          </a:p>
          <a:p>
            <a:endParaRPr lang="en-US" dirty="0"/>
          </a:p>
        </p:txBody>
      </p:sp>
      <p:sp>
        <p:nvSpPr>
          <p:cNvPr id="8" name="Content Placeholder 7"/>
          <p:cNvSpPr>
            <a:spLocks noGrp="1"/>
          </p:cNvSpPr>
          <p:nvPr>
            <p:ph sz="half" idx="2"/>
          </p:nvPr>
        </p:nvSpPr>
        <p:spPr>
          <a:xfrm>
            <a:off x="6189280" y="1413164"/>
            <a:ext cx="5658620" cy="4987636"/>
          </a:xfrm>
        </p:spPr>
        <p:txBody>
          <a:bodyPr>
            <a:normAutofit fontScale="92500" lnSpcReduction="20000"/>
          </a:bodyPr>
          <a:lstStyle/>
          <a:p>
            <a:endParaRPr lang="en-US" sz="3000" dirty="0" smtClean="0"/>
          </a:p>
          <a:p>
            <a:endParaRPr lang="en-US" dirty="0" smtClean="0"/>
          </a:p>
          <a:p>
            <a:endParaRPr lang="en-US" dirty="0"/>
          </a:p>
          <a:p>
            <a:endParaRPr lang="en-US" dirty="0" smtClean="0"/>
          </a:p>
          <a:p>
            <a:r>
              <a:rPr lang="en-US" dirty="0" smtClean="0"/>
              <a:t>Grade 12</a:t>
            </a:r>
          </a:p>
          <a:p>
            <a:r>
              <a:rPr lang="en-US" dirty="0" smtClean="0"/>
              <a:t>Specific</a:t>
            </a:r>
          </a:p>
          <a:p>
            <a:r>
              <a:rPr lang="en-US" dirty="0" smtClean="0"/>
              <a:t>Alt text:</a:t>
            </a:r>
          </a:p>
          <a:p>
            <a:pPr lvl="1"/>
            <a:r>
              <a:rPr lang="en-US" sz="2400" dirty="0" smtClean="0"/>
              <a:t>“</a:t>
            </a:r>
            <a:r>
              <a:rPr lang="en-US" sz="2400" dirty="0"/>
              <a:t>A number line with a open dot at </a:t>
            </a:r>
            <a:r>
              <a:rPr lang="en-US" sz="2400" dirty="0" smtClean="0"/>
              <a:t>negative 2</a:t>
            </a:r>
            <a:r>
              <a:rPr lang="en-US" sz="2400" dirty="0"/>
              <a:t>, a solid dot at 3, and a line segment from </a:t>
            </a:r>
            <a:r>
              <a:rPr lang="en-US" sz="2400" dirty="0" smtClean="0"/>
              <a:t>negative 2 </a:t>
            </a:r>
            <a:r>
              <a:rPr lang="en-US" sz="2400" dirty="0"/>
              <a:t>to 3</a:t>
            </a:r>
            <a:r>
              <a:rPr lang="en-US" sz="2400" dirty="0" smtClean="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0" y="1876872"/>
            <a:ext cx="10687658" cy="1319464"/>
          </a:xfrm>
          <a:prstGeom prst="rect">
            <a:avLst/>
          </a:prstGeom>
        </p:spPr>
      </p:pic>
    </p:spTree>
    <p:extLst>
      <p:ext uri="{BB962C8B-B14F-4D97-AF65-F5344CB8AC3E}">
        <p14:creationId xmlns:p14="http://schemas.microsoft.com/office/powerpoint/2010/main" val="16843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7" name="Content Placeholder 6"/>
          <p:cNvSpPr>
            <a:spLocks noGrp="1"/>
          </p:cNvSpPr>
          <p:nvPr>
            <p:ph sz="half" idx="1"/>
          </p:nvPr>
        </p:nvSpPr>
        <p:spPr/>
        <p:txBody>
          <a:bodyPr>
            <a:normAutofit fontScale="92500" lnSpcReduction="10000"/>
          </a:bodyPr>
          <a:lstStyle/>
          <a:p>
            <a:r>
              <a:rPr lang="en-US" sz="3000" dirty="0"/>
              <a:t>Consider prior knowledge</a:t>
            </a:r>
          </a:p>
          <a:p>
            <a:endParaRPr lang="en-US" dirty="0" smtClean="0"/>
          </a:p>
          <a:p>
            <a:endParaRPr lang="en-US" dirty="0" smtClean="0"/>
          </a:p>
          <a:p>
            <a:endParaRPr lang="en-US" dirty="0"/>
          </a:p>
          <a:p>
            <a:r>
              <a:rPr lang="en-US" dirty="0" smtClean="0"/>
              <a:t>1</a:t>
            </a:r>
            <a:r>
              <a:rPr lang="en-US" baseline="30000" dirty="0" smtClean="0"/>
              <a:t>st</a:t>
            </a:r>
            <a:r>
              <a:rPr lang="en-US" dirty="0" smtClean="0"/>
              <a:t> time</a:t>
            </a:r>
          </a:p>
          <a:p>
            <a:pPr marL="0" indent="0">
              <a:buNone/>
            </a:pPr>
            <a:r>
              <a:rPr lang="en-US" dirty="0" smtClean="0"/>
              <a:t>Alt text:</a:t>
            </a:r>
          </a:p>
          <a:p>
            <a:pPr marL="0" lvl="2" indent="0">
              <a:buNone/>
            </a:pPr>
            <a:r>
              <a:rPr lang="en-US" sz="2800" dirty="0" smtClean="0"/>
              <a:t>“</a:t>
            </a:r>
            <a:r>
              <a:rPr lang="en-US" sz="2800" dirty="0"/>
              <a:t>An open number line: a line with two arrows at the end with no numbers or tick marks noted</a:t>
            </a:r>
            <a:r>
              <a:rPr lang="en-US" sz="2800" dirty="0" smtClean="0"/>
              <a:t>.”</a:t>
            </a:r>
            <a:endParaRPr lang="en-US" sz="2800" dirty="0"/>
          </a:p>
          <a:p>
            <a:endParaRPr lang="en-US" dirty="0"/>
          </a:p>
        </p:txBody>
      </p:sp>
      <p:sp>
        <p:nvSpPr>
          <p:cNvPr id="8" name="Content Placeholder 7"/>
          <p:cNvSpPr>
            <a:spLocks noGrp="1"/>
          </p:cNvSpPr>
          <p:nvPr>
            <p:ph sz="half" idx="2"/>
          </p:nvPr>
        </p:nvSpPr>
        <p:spPr/>
        <p:txBody>
          <a:bodyPr>
            <a:normAutofit fontScale="92500" lnSpcReduction="10000"/>
          </a:bodyPr>
          <a:lstStyle/>
          <a:p>
            <a:endParaRPr lang="en-US" sz="3000" dirty="0" smtClean="0"/>
          </a:p>
          <a:p>
            <a:endParaRPr lang="en-US" dirty="0"/>
          </a:p>
          <a:p>
            <a:endParaRPr lang="en-US" dirty="0"/>
          </a:p>
          <a:p>
            <a:endParaRPr lang="en-US" dirty="0"/>
          </a:p>
          <a:p>
            <a:r>
              <a:rPr lang="en-US" dirty="0" smtClean="0"/>
              <a:t>Subsequent times</a:t>
            </a:r>
            <a:endParaRPr lang="en-US" dirty="0"/>
          </a:p>
          <a:p>
            <a:pPr marL="0" indent="0">
              <a:buNone/>
            </a:pPr>
            <a:r>
              <a:rPr lang="en-US" dirty="0" smtClean="0"/>
              <a:t>Alt text:</a:t>
            </a:r>
          </a:p>
          <a:p>
            <a:pPr marL="0" lvl="2" indent="0">
              <a:buNone/>
            </a:pPr>
            <a:r>
              <a:rPr lang="en-US" sz="3000" dirty="0" smtClean="0"/>
              <a:t>“An open number line.”</a:t>
            </a:r>
            <a:endParaRPr lang="en-US" sz="3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81" y="2050288"/>
            <a:ext cx="11777147" cy="1150112"/>
          </a:xfrm>
          <a:prstGeom prst="rect">
            <a:avLst/>
          </a:prstGeom>
        </p:spPr>
      </p:pic>
    </p:spTree>
    <p:extLst>
      <p:ext uri="{BB962C8B-B14F-4D97-AF65-F5344CB8AC3E}">
        <p14:creationId xmlns:p14="http://schemas.microsoft.com/office/powerpoint/2010/main" val="181450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4824184" cy="1236706"/>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“What is the value of </a:t>
            </a:r>
            <a:r>
              <a:rPr lang="el-GR" sz="3200" i="1" dirty="0"/>
              <a:t>θ</a:t>
            </a:r>
            <a:r>
              <a:rPr lang="en-US" sz="3000" dirty="0" smtClean="0"/>
              <a:t>?”</a:t>
            </a:r>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fontScale="850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Alt: </a:t>
            </a:r>
            <a:r>
              <a:rPr lang="en-US" sz="3000" i="1" dirty="0"/>
              <a:t>Triangle ABC is right-angled at </a:t>
            </a:r>
            <a:r>
              <a:rPr lang="en-US" sz="3000" i="1" dirty="0" smtClean="0"/>
              <a:t>B, </a:t>
            </a:r>
            <a:r>
              <a:rPr lang="en-US" sz="3000" i="1" dirty="0"/>
              <a:t>with </a:t>
            </a:r>
            <a:r>
              <a:rPr lang="en-US" sz="3000" i="1" dirty="0" smtClean="0"/>
              <a:t>AB equal </a:t>
            </a:r>
            <a:r>
              <a:rPr lang="en-US" sz="3000" i="1" dirty="0"/>
              <a:t>to 3, BC equal to 4, and AC equal to 5. Angle </a:t>
            </a:r>
            <a:r>
              <a:rPr lang="en-US" sz="3000" i="1" dirty="0" smtClean="0"/>
              <a:t>ACB is </a:t>
            </a:r>
            <a:r>
              <a:rPr lang="en-US" sz="3000" i="1" dirty="0"/>
              <a:t>equal to theta.</a:t>
            </a:r>
          </a:p>
        </p:txBody>
      </p:sp>
    </p:spTree>
    <p:extLst>
      <p:ext uri="{BB962C8B-B14F-4D97-AF65-F5344CB8AC3E}">
        <p14:creationId xmlns:p14="http://schemas.microsoft.com/office/powerpoint/2010/main" val="18776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6177496" cy="137086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“In the 3-4-5 triangle, what is the value of </a:t>
            </a:r>
            <a:r>
              <a:rPr lang="el-GR" sz="3200" i="1" dirty="0"/>
              <a:t>θ</a:t>
            </a:r>
            <a:r>
              <a:rPr lang="en-US" sz="3000" dirty="0" smtClean="0"/>
              <a:t>?”</a:t>
            </a:r>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fontScale="850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Alt: </a:t>
            </a:r>
            <a:r>
              <a:rPr lang="en-US" sz="3000" i="1" dirty="0"/>
              <a:t>Triangle ABC is right-angled at B, with AB equal to 3, BC equal to 4, and AC equal to 5. Angle ACB is equal to theta.</a:t>
            </a:r>
          </a:p>
        </p:txBody>
      </p:sp>
    </p:spTree>
    <p:extLst>
      <p:ext uri="{BB962C8B-B14F-4D97-AF65-F5344CB8AC3E}">
        <p14:creationId xmlns:p14="http://schemas.microsoft.com/office/powerpoint/2010/main" val="5127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6177496" cy="137086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“In the 3-4-5 triangle, what is the value of </a:t>
            </a:r>
            <a:r>
              <a:rPr lang="el-GR" sz="3200" i="1" dirty="0"/>
              <a:t>θ</a:t>
            </a:r>
            <a:r>
              <a:rPr lang="en-US" sz="3000" dirty="0" smtClean="0"/>
              <a:t>?”</a:t>
            </a:r>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fontScale="85000" lnSpcReduction="1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Alt: </a:t>
            </a:r>
            <a:r>
              <a:rPr lang="en-US" sz="3000" i="1" dirty="0" smtClean="0"/>
              <a:t>Theta lies between the side of length 4 and the hypotenuse of length 5.</a:t>
            </a:r>
            <a:endParaRPr lang="en-US" sz="3000" i="1" dirty="0"/>
          </a:p>
        </p:txBody>
      </p:sp>
    </p:spTree>
    <p:extLst>
      <p:ext uri="{BB962C8B-B14F-4D97-AF65-F5344CB8AC3E}">
        <p14:creationId xmlns:p14="http://schemas.microsoft.com/office/powerpoint/2010/main" val="15531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UNIVERSAL DESIGN?</a:t>
            </a:r>
            <a:endParaRPr lang="en-US" dirty="0"/>
          </a:p>
        </p:txBody>
      </p:sp>
      <p:sp>
        <p:nvSpPr>
          <p:cNvPr id="3" name="Content Placeholder 2"/>
          <p:cNvSpPr>
            <a:spLocks noGrp="1"/>
          </p:cNvSpPr>
          <p:nvPr>
            <p:ph idx="1"/>
          </p:nvPr>
        </p:nvSpPr>
        <p:spPr/>
        <p:txBody>
          <a:bodyPr>
            <a:normAutofit/>
          </a:bodyPr>
          <a:lstStyle/>
          <a:p>
            <a:pPr marL="457200" indent="-457200" fontAlgn="base">
              <a:buFont typeface="+mj-lt"/>
              <a:buAutoNum type="arabicPeriod"/>
            </a:pPr>
            <a:r>
              <a:rPr lang="en-US" dirty="0"/>
              <a:t>Not about 'one size fits </a:t>
            </a:r>
            <a:r>
              <a:rPr lang="en-US" dirty="0" smtClean="0"/>
              <a:t>all’</a:t>
            </a:r>
          </a:p>
          <a:p>
            <a:pPr marL="457200" indent="-457200" fontAlgn="base">
              <a:buFont typeface="+mj-lt"/>
              <a:buAutoNum type="arabicPeriod"/>
            </a:pPr>
            <a:r>
              <a:rPr lang="en-US" dirty="0" smtClean="0"/>
              <a:t>Flexibility in use</a:t>
            </a:r>
            <a:endParaRPr lang="en-US" dirty="0"/>
          </a:p>
          <a:p>
            <a:pPr marL="457200" indent="-457200" fontAlgn="base">
              <a:buFont typeface="+mj-lt"/>
              <a:buAutoNum type="arabicPeriod"/>
            </a:pPr>
            <a:r>
              <a:rPr lang="en-US" dirty="0" smtClean="0"/>
              <a:t>Benefits many</a:t>
            </a:r>
          </a:p>
          <a:p>
            <a:pPr marL="457200" indent="-457200" fontAlgn="base">
              <a:buFont typeface="+mj-lt"/>
              <a:buAutoNum type="arabicPeriod"/>
            </a:pPr>
            <a:r>
              <a:rPr lang="en-US" dirty="0" smtClean="0"/>
              <a:t>Not accessible </a:t>
            </a:r>
            <a:r>
              <a:rPr lang="en-US" dirty="0"/>
              <a:t>design </a:t>
            </a:r>
            <a:r>
              <a:rPr lang="en-US" dirty="0" smtClean="0"/>
              <a:t>standards</a:t>
            </a:r>
          </a:p>
          <a:p>
            <a:pPr marL="457200" indent="-457200" fontAlgn="base">
              <a:buFont typeface="+mj-lt"/>
              <a:buAutoNum type="arabicPeriod"/>
            </a:pPr>
            <a:r>
              <a:rPr lang="en-US" dirty="0" smtClean="0"/>
              <a:t>Integrated </a:t>
            </a:r>
            <a:r>
              <a:rPr lang="en-US" dirty="0"/>
              <a:t>throughout the design </a:t>
            </a:r>
            <a:r>
              <a:rPr lang="en-US" dirty="0" smtClean="0"/>
              <a:t>process</a:t>
            </a:r>
          </a:p>
        </p:txBody>
      </p:sp>
    </p:spTree>
    <p:extLst>
      <p:ext uri="{BB962C8B-B14F-4D97-AF65-F5344CB8AC3E}">
        <p14:creationId xmlns:p14="http://schemas.microsoft.com/office/powerpoint/2010/main" val="455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5994616" cy="137086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“In </a:t>
            </a:r>
            <a:r>
              <a:rPr lang="en-US" sz="3000" dirty="0"/>
              <a:t>triangle </a:t>
            </a:r>
            <a:r>
              <a:rPr lang="en-US" sz="3000" i="1" dirty="0"/>
              <a:t>ABC</a:t>
            </a:r>
            <a:r>
              <a:rPr lang="en-US" sz="3000" dirty="0"/>
              <a:t>, what is the value of </a:t>
            </a:r>
            <a:r>
              <a:rPr lang="el-GR" sz="3200" i="1" dirty="0"/>
              <a:t>θ</a:t>
            </a:r>
            <a:r>
              <a:rPr lang="en-US" sz="3000" dirty="0" smtClean="0"/>
              <a:t>?”</a:t>
            </a:r>
            <a:endParaRPr lang="en-US" sz="3000" dirty="0"/>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fontScale="850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Alt: </a:t>
            </a:r>
            <a:r>
              <a:rPr lang="en-US" sz="3000" i="1" dirty="0"/>
              <a:t>Triangle ABC is right-angled at B, with AB equal to 3, BC equal to 4, and AC equal to 5. Angle ACB is equal to theta.</a:t>
            </a:r>
          </a:p>
        </p:txBody>
      </p:sp>
    </p:spTree>
    <p:extLst>
      <p:ext uri="{BB962C8B-B14F-4D97-AF65-F5344CB8AC3E}">
        <p14:creationId xmlns:p14="http://schemas.microsoft.com/office/powerpoint/2010/main" val="16804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6250648" cy="160265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“In right-angled triangle </a:t>
            </a:r>
            <a:r>
              <a:rPr lang="en-US" sz="3000" i="1" dirty="0"/>
              <a:t>ABC</a:t>
            </a:r>
            <a:r>
              <a:rPr lang="en-US" sz="3000" dirty="0"/>
              <a:t>, with </a:t>
            </a:r>
            <a:r>
              <a:rPr lang="en-US" sz="3000" i="1" dirty="0" smtClean="0"/>
              <a:t>AB=3</a:t>
            </a:r>
            <a:r>
              <a:rPr lang="en-US" sz="3000" dirty="0"/>
              <a:t>,</a:t>
            </a:r>
            <a:r>
              <a:rPr lang="en-US" sz="3000" i="1" dirty="0"/>
              <a:t> </a:t>
            </a:r>
            <a:r>
              <a:rPr lang="en-US" sz="3000" i="1" dirty="0" smtClean="0"/>
              <a:t>BC=4</a:t>
            </a:r>
            <a:r>
              <a:rPr lang="en-US" sz="3000" dirty="0"/>
              <a:t>,</a:t>
            </a:r>
            <a:r>
              <a:rPr lang="en-US" sz="3000" i="1" dirty="0"/>
              <a:t> </a:t>
            </a:r>
            <a:r>
              <a:rPr lang="en-US" sz="3000" i="1" dirty="0" smtClean="0"/>
              <a:t>AC=5</a:t>
            </a:r>
            <a:r>
              <a:rPr lang="en-US" sz="3000" dirty="0"/>
              <a:t>, what is the value of </a:t>
            </a:r>
            <a:r>
              <a:rPr lang="el-GR" sz="3000" i="1" dirty="0"/>
              <a:t>θ</a:t>
            </a:r>
            <a:r>
              <a:rPr lang="en-US" sz="3000" dirty="0" smtClean="0"/>
              <a:t>?”</a:t>
            </a:r>
            <a:endParaRPr lang="en-US" sz="3000" dirty="0"/>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Alt: </a:t>
            </a:r>
            <a:r>
              <a:rPr lang="en-US" sz="2600" i="1" dirty="0" smtClean="0"/>
              <a:t>Angle ACB is </a:t>
            </a:r>
            <a:r>
              <a:rPr lang="en-US" sz="2600" i="1" dirty="0"/>
              <a:t>equal to theta.</a:t>
            </a:r>
            <a:endParaRPr lang="en-US" sz="2600" i="1" dirty="0" smtClean="0"/>
          </a:p>
        </p:txBody>
      </p:sp>
    </p:spTree>
    <p:extLst>
      <p:ext uri="{BB962C8B-B14F-4D97-AF65-F5344CB8AC3E}">
        <p14:creationId xmlns:p14="http://schemas.microsoft.com/office/powerpoint/2010/main" val="203749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78" y="2024979"/>
            <a:ext cx="3495216" cy="2766662"/>
          </a:xfrm>
          <a:prstGeom prst="rect">
            <a:avLst/>
          </a:prstGeom>
        </p:spPr>
      </p:pic>
      <p:sp>
        <p:nvSpPr>
          <p:cNvPr id="5" name="Content Placeholder 6"/>
          <p:cNvSpPr txBox="1">
            <a:spLocks/>
          </p:cNvSpPr>
          <p:nvPr/>
        </p:nvSpPr>
        <p:spPr>
          <a:xfrm>
            <a:off x="259880" y="3188990"/>
            <a:ext cx="6159208" cy="160265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“In right-angled triangle </a:t>
            </a:r>
            <a:r>
              <a:rPr lang="en-US" sz="3000" i="1" dirty="0"/>
              <a:t>ABC</a:t>
            </a:r>
            <a:r>
              <a:rPr lang="en-US" sz="3000" dirty="0"/>
              <a:t>, with </a:t>
            </a:r>
            <a:r>
              <a:rPr lang="en-US" sz="3000" i="1" dirty="0" smtClean="0"/>
              <a:t>AB=3</a:t>
            </a:r>
            <a:r>
              <a:rPr lang="en-US" sz="3000" dirty="0"/>
              <a:t>,</a:t>
            </a:r>
            <a:r>
              <a:rPr lang="en-US" sz="3000" i="1" dirty="0"/>
              <a:t> </a:t>
            </a:r>
            <a:r>
              <a:rPr lang="en-US" sz="3000" i="1" dirty="0" smtClean="0"/>
              <a:t>BC=4</a:t>
            </a:r>
            <a:r>
              <a:rPr lang="en-US" sz="3000" dirty="0"/>
              <a:t>,</a:t>
            </a:r>
            <a:r>
              <a:rPr lang="en-US" sz="3000" i="1" dirty="0"/>
              <a:t> </a:t>
            </a:r>
            <a:r>
              <a:rPr lang="en-US" sz="3000" i="1" dirty="0" smtClean="0"/>
              <a:t>AC=5</a:t>
            </a:r>
            <a:r>
              <a:rPr lang="en-US" sz="3000" dirty="0"/>
              <a:t>, what is the value of </a:t>
            </a:r>
            <a:r>
              <a:rPr lang="en-US" sz="3000" dirty="0" smtClean="0"/>
              <a:t>angle</a:t>
            </a:r>
            <a:r>
              <a:rPr lang="en-US" sz="3000" i="1" dirty="0" smtClean="0"/>
              <a:t> ABC</a:t>
            </a:r>
            <a:r>
              <a:rPr lang="en-US" sz="3000" dirty="0" smtClean="0"/>
              <a:t>?”</a:t>
            </a:r>
            <a:endParaRPr lang="en-US" sz="3000" dirty="0"/>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Consider what’s </a:t>
            </a:r>
            <a:r>
              <a:rPr lang="en-US" sz="2800" dirty="0" smtClean="0"/>
              <a:t>missing (and where it belongs)</a:t>
            </a:r>
          </a:p>
        </p:txBody>
      </p:sp>
      <p:sp>
        <p:nvSpPr>
          <p:cNvPr id="8" name="Content Placeholder 6"/>
          <p:cNvSpPr txBox="1">
            <a:spLocks/>
          </p:cNvSpPr>
          <p:nvPr/>
        </p:nvSpPr>
        <p:spPr>
          <a:xfrm>
            <a:off x="415328" y="5376532"/>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Alt:</a:t>
            </a:r>
            <a:r>
              <a:rPr lang="en-US" sz="2600" i="1" dirty="0"/>
              <a:t> </a:t>
            </a:r>
            <a:endParaRPr lang="en-US" sz="2600" i="1" dirty="0" smtClean="0"/>
          </a:p>
        </p:txBody>
      </p:sp>
    </p:spTree>
    <p:extLst>
      <p:ext uri="{BB962C8B-B14F-4D97-AF65-F5344CB8AC3E}">
        <p14:creationId xmlns:p14="http://schemas.microsoft.com/office/powerpoint/2010/main" val="24986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EXAMPLES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Example</a:t>
            </a:r>
          </a:p>
          <a:p>
            <a:pPr marL="0" lvl="0" indent="0">
              <a:spcBef>
                <a:spcPts val="0"/>
              </a:spcBef>
              <a:spcAft>
                <a:spcPts val="0"/>
              </a:spcAft>
              <a:buClrTx/>
              <a:buSzTx/>
              <a:buNone/>
              <a:defRPr/>
            </a:pPr>
            <a:r>
              <a:rPr lang="en-US" dirty="0" smtClean="0"/>
              <a:t>There are 6 beads in a bag. You reach in and randomly pick one out. What is the probability you picked a green bead</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88" y="3633759"/>
            <a:ext cx="9283700" cy="2019300"/>
          </a:xfrm>
          <a:prstGeom prst="rect">
            <a:avLst/>
          </a:prstGeom>
        </p:spPr>
      </p:pic>
      <p:sp>
        <p:nvSpPr>
          <p:cNvPr id="6"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Consider what’s </a:t>
            </a:r>
            <a:r>
              <a:rPr lang="en-US" sz="3000" dirty="0" smtClean="0"/>
              <a:t>missing (and where it belongs)</a:t>
            </a:r>
          </a:p>
        </p:txBody>
      </p:sp>
    </p:spTree>
    <p:extLst>
      <p:ext uri="{BB962C8B-B14F-4D97-AF65-F5344CB8AC3E}">
        <p14:creationId xmlns:p14="http://schemas.microsoft.com/office/powerpoint/2010/main" val="5190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 EXAMPLES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Example</a:t>
            </a:r>
          </a:p>
          <a:p>
            <a:pPr marL="0" lvl="0" indent="0">
              <a:spcBef>
                <a:spcPts val="0"/>
              </a:spcBef>
              <a:spcAft>
                <a:spcPts val="0"/>
              </a:spcAft>
              <a:buClrTx/>
              <a:buSzTx/>
              <a:buNone/>
              <a:defRPr/>
            </a:pPr>
            <a:r>
              <a:rPr lang="en-US" dirty="0" smtClean="0"/>
              <a:t>There are 6 beads in a </a:t>
            </a:r>
            <a:r>
              <a:rPr lang="en-US" dirty="0"/>
              <a:t>bag </a:t>
            </a:r>
            <a:r>
              <a:rPr lang="en-US" dirty="0" smtClean="0"/>
              <a:t>(</a:t>
            </a:r>
            <a:r>
              <a:rPr lang="en-US" dirty="0"/>
              <a:t>three green, two red, and one yellow</a:t>
            </a:r>
            <a:r>
              <a:rPr lang="en-US" dirty="0" smtClean="0"/>
              <a:t>). You reach in and randomly pick one out. What is the probability you picked a green bead?)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88" y="3633759"/>
            <a:ext cx="9283700" cy="2019300"/>
          </a:xfrm>
          <a:prstGeom prst="rect">
            <a:avLst/>
          </a:prstGeom>
        </p:spPr>
      </p:pic>
      <p:sp>
        <p:nvSpPr>
          <p:cNvPr id="6"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Consider what’s </a:t>
            </a:r>
            <a:r>
              <a:rPr lang="en-US" sz="3000" dirty="0" smtClean="0"/>
              <a:t>missing (and where it belongs)</a:t>
            </a:r>
          </a:p>
        </p:txBody>
      </p:sp>
    </p:spTree>
    <p:extLst>
      <p:ext uri="{BB962C8B-B14F-4D97-AF65-F5344CB8AC3E}">
        <p14:creationId xmlns:p14="http://schemas.microsoft.com/office/powerpoint/2010/main" val="5921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5" name="Content Placeholder 6"/>
          <p:cNvSpPr txBox="1">
            <a:spLocks/>
          </p:cNvSpPr>
          <p:nvPr/>
        </p:nvSpPr>
        <p:spPr>
          <a:xfrm>
            <a:off x="259880" y="2024980"/>
            <a:ext cx="6159208" cy="4339244"/>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smtClean="0"/>
          </a:p>
        </p:txBody>
      </p:sp>
      <p:sp>
        <p:nvSpPr>
          <p:cNvPr id="7" name="Content Placeholder 6"/>
          <p:cNvSpPr txBox="1">
            <a:spLocks/>
          </p:cNvSpPr>
          <p:nvPr/>
        </p:nvSpPr>
        <p:spPr>
          <a:xfrm>
            <a:off x="259880" y="1330035"/>
            <a:ext cx="11569732" cy="3315117"/>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Consider what’s </a:t>
            </a:r>
            <a:r>
              <a:rPr lang="en-US" sz="3000" dirty="0" smtClean="0"/>
              <a:t>missing (and where it belongs)</a:t>
            </a:r>
          </a:p>
          <a:p>
            <a:endParaRPr lang="en-US" sz="3000" dirty="0" smtClean="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7296" b="10597"/>
          <a:stretch/>
        </p:blipFill>
        <p:spPr>
          <a:xfrm>
            <a:off x="-91440" y="1990896"/>
            <a:ext cx="10103478" cy="4848816"/>
          </a:xfrm>
          <a:prstGeom prst="rect">
            <a:avLst/>
          </a:prstGeom>
        </p:spPr>
      </p:pic>
    </p:spTree>
    <p:extLst>
      <p:ext uri="{BB962C8B-B14F-4D97-AF65-F5344CB8AC3E}">
        <p14:creationId xmlns:p14="http://schemas.microsoft.com/office/powerpoint/2010/main" val="872316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5" name="Content Placeholder 6"/>
          <p:cNvSpPr txBox="1">
            <a:spLocks/>
          </p:cNvSpPr>
          <p:nvPr/>
        </p:nvSpPr>
        <p:spPr>
          <a:xfrm>
            <a:off x="259880" y="3188990"/>
            <a:ext cx="4824184" cy="1236706"/>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What is the value of </a:t>
            </a:r>
            <a:r>
              <a:rPr lang="el-GR" sz="3200" i="1" dirty="0"/>
              <a:t>θ</a:t>
            </a:r>
            <a:r>
              <a:rPr lang="en-US" sz="3000" dirty="0" smtClean="0"/>
              <a:t>?</a:t>
            </a:r>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Consider </a:t>
            </a:r>
            <a:r>
              <a:rPr lang="en-US" sz="3000" dirty="0" smtClean="0"/>
              <a:t>order</a:t>
            </a:r>
          </a:p>
        </p:txBody>
      </p:sp>
      <p:sp>
        <p:nvSpPr>
          <p:cNvPr id="8" name="Content Placeholder 6"/>
          <p:cNvSpPr txBox="1">
            <a:spLocks/>
          </p:cNvSpPr>
          <p:nvPr/>
        </p:nvSpPr>
        <p:spPr>
          <a:xfrm>
            <a:off x="427682" y="5376347"/>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i="1" dirty="0"/>
          </a:p>
        </p:txBody>
      </p:sp>
      <p:sp>
        <p:nvSpPr>
          <p:cNvPr id="10" name="Content Placeholder 6"/>
          <p:cNvSpPr txBox="1">
            <a:spLocks/>
          </p:cNvSpPr>
          <p:nvPr/>
        </p:nvSpPr>
        <p:spPr>
          <a:xfrm>
            <a:off x="5767940" y="3188990"/>
            <a:ext cx="6061672" cy="3239404"/>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i="1" dirty="0" smtClean="0"/>
              <a:t>Triangle </a:t>
            </a:r>
            <a:r>
              <a:rPr lang="en-US" sz="3000" i="1" dirty="0"/>
              <a:t>ABC is right-angled at C, with AC equal to 3, BC equal to 4, and AC equal to 5. Angle CBA is equal to theta.</a:t>
            </a:r>
          </a:p>
          <a:p>
            <a:endParaRPr lang="en-US" sz="30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460" y="2024979"/>
            <a:ext cx="3611652" cy="2766662"/>
          </a:xfrm>
          <a:prstGeom prst="rect">
            <a:avLst/>
          </a:prstGeom>
        </p:spPr>
      </p:pic>
    </p:spTree>
    <p:extLst>
      <p:ext uri="{BB962C8B-B14F-4D97-AF65-F5344CB8AC3E}">
        <p14:creationId xmlns:p14="http://schemas.microsoft.com/office/powerpoint/2010/main" val="152585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IMAGES - EXAMPLES</a:t>
            </a:r>
            <a:endParaRPr lang="en-US" dirty="0"/>
          </a:p>
        </p:txBody>
      </p:sp>
      <p:sp>
        <p:nvSpPr>
          <p:cNvPr id="9" name="Content Placeholder 6"/>
          <p:cNvSpPr txBox="1">
            <a:spLocks/>
          </p:cNvSpPr>
          <p:nvPr/>
        </p:nvSpPr>
        <p:spPr>
          <a:xfrm>
            <a:off x="259880" y="1330035"/>
            <a:ext cx="5135080" cy="503418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p>
        </p:txBody>
      </p:sp>
      <p:sp>
        <p:nvSpPr>
          <p:cNvPr id="5" name="Content Placeholder 6"/>
          <p:cNvSpPr txBox="1">
            <a:spLocks/>
          </p:cNvSpPr>
          <p:nvPr/>
        </p:nvSpPr>
        <p:spPr>
          <a:xfrm>
            <a:off x="7294664" y="2972788"/>
            <a:ext cx="4824184" cy="1236706"/>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What is the value of </a:t>
            </a:r>
            <a:r>
              <a:rPr lang="el-GR" sz="3200" i="1" dirty="0"/>
              <a:t>θ</a:t>
            </a:r>
            <a:r>
              <a:rPr lang="en-US" sz="3000" dirty="0" smtClean="0"/>
              <a:t>?</a:t>
            </a:r>
          </a:p>
          <a:p>
            <a:endParaRPr lang="en-US" sz="3000" dirty="0" smtClean="0"/>
          </a:p>
        </p:txBody>
      </p:sp>
      <p:sp>
        <p:nvSpPr>
          <p:cNvPr id="7" name="Content Placeholder 6"/>
          <p:cNvSpPr txBox="1">
            <a:spLocks/>
          </p:cNvSpPr>
          <p:nvPr/>
        </p:nvSpPr>
        <p:spPr>
          <a:xfrm>
            <a:off x="259880" y="1330035"/>
            <a:ext cx="11569732" cy="81667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Consider </a:t>
            </a:r>
            <a:r>
              <a:rPr lang="en-US" sz="3000" dirty="0" smtClean="0"/>
              <a:t>order</a:t>
            </a:r>
          </a:p>
        </p:txBody>
      </p:sp>
      <p:sp>
        <p:nvSpPr>
          <p:cNvPr id="8" name="Content Placeholder 6"/>
          <p:cNvSpPr txBox="1">
            <a:spLocks/>
          </p:cNvSpPr>
          <p:nvPr/>
        </p:nvSpPr>
        <p:spPr>
          <a:xfrm>
            <a:off x="427682" y="5376347"/>
            <a:ext cx="11234128" cy="74994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i="1" dirty="0"/>
          </a:p>
        </p:txBody>
      </p:sp>
      <p:sp>
        <p:nvSpPr>
          <p:cNvPr id="10" name="Content Placeholder 6"/>
          <p:cNvSpPr txBox="1">
            <a:spLocks/>
          </p:cNvSpPr>
          <p:nvPr/>
        </p:nvSpPr>
        <p:spPr>
          <a:xfrm>
            <a:off x="427682" y="3042641"/>
            <a:ext cx="6061672" cy="3239404"/>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i="1" dirty="0" smtClean="0"/>
              <a:t>Triangle </a:t>
            </a:r>
            <a:r>
              <a:rPr lang="en-US" sz="3000" i="1" dirty="0"/>
              <a:t>ABC is right-angled at C, with AC equal to 3, BC equal to 4, and AC equal to 5. Angle CBA is equal to theta.</a:t>
            </a:r>
          </a:p>
          <a:p>
            <a:endParaRPr lang="en-US" sz="30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31" y="2463798"/>
            <a:ext cx="3611652" cy="2766662"/>
          </a:xfrm>
          <a:prstGeom prst="rect">
            <a:avLst/>
          </a:prstGeom>
        </p:spPr>
      </p:pic>
    </p:spTree>
    <p:extLst>
      <p:ext uri="{BB962C8B-B14F-4D97-AF65-F5344CB8AC3E}">
        <p14:creationId xmlns:p14="http://schemas.microsoft.com/office/powerpoint/2010/main" val="727467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normAutofit/>
          </a:bodyPr>
          <a:lstStyle/>
          <a:p>
            <a:r>
              <a:rPr lang="en-US" dirty="0" smtClean="0"/>
              <a:t>MATH</a:t>
            </a:r>
            <a:endParaRPr lang="en-US" dirty="0"/>
          </a:p>
        </p:txBody>
      </p:sp>
    </p:spTree>
    <p:extLst>
      <p:ext uri="{BB962C8B-B14F-4D97-AF65-F5344CB8AC3E}">
        <p14:creationId xmlns:p14="http://schemas.microsoft.com/office/powerpoint/2010/main" val="16502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pPr marL="0" indent="0">
                  <a:buNone/>
                </a:pPr>
                <a:r>
                  <a:rPr lang="en-US" sz="2600" dirty="0" smtClean="0"/>
                  <a:t>Images</a:t>
                </a:r>
              </a:p>
              <a:p>
                <a:r>
                  <a:rPr lang="en-US" dirty="0" smtClean="0"/>
                  <a:t>Must include alt text (125 characters) or long description</a:t>
                </a:r>
              </a:p>
              <a:p>
                <a:r>
                  <a:rPr lang="en-US" dirty="0" smtClean="0"/>
                  <a:t>Need to be careful of symbols, e.g., -</a:t>
                </a:r>
              </a:p>
              <a:p>
                <a:r>
                  <a:rPr lang="en-US" dirty="0" smtClean="0"/>
                  <a:t>Need to watch for ambiguity</a:t>
                </a:r>
              </a:p>
              <a:p>
                <a:pPr marL="0" indent="0">
                  <a:buNone/>
                </a:pPr>
                <a14:m>
                  <m:oMath xmlns:m="http://schemas.openxmlformats.org/officeDocument/2006/math">
                    <m:f>
                      <m:fPr>
                        <m:ctrlPr>
                          <a:rPr lang="en-US" sz="3200" i="1">
                            <a:latin typeface="Cambria Math" charset="0"/>
                          </a:rPr>
                        </m:ctrlPr>
                      </m:fPr>
                      <m:num>
                        <m:r>
                          <a:rPr lang="en-US" sz="3200" i="1">
                            <a:latin typeface="Cambria Math" charset="0"/>
                          </a:rPr>
                          <m:t>2(</m:t>
                        </m:r>
                        <m:r>
                          <a:rPr lang="en-US" sz="3200" i="1">
                            <a:latin typeface="Cambria Math" charset="0"/>
                          </a:rPr>
                          <m:t>𝑥</m:t>
                        </m:r>
                        <m:r>
                          <a:rPr lang="en-US" sz="3200" i="1">
                            <a:latin typeface="Cambria Math" charset="0"/>
                          </a:rPr>
                          <m:t>+3)</m:t>
                        </m:r>
                        <m:r>
                          <m:rPr>
                            <m:nor/>
                          </m:rPr>
                          <a:rPr lang="en-US" sz="3200" dirty="0"/>
                          <m:t> </m:t>
                        </m:r>
                      </m:num>
                      <m:den>
                        <m:r>
                          <a:rPr lang="en-US" sz="3200" i="1">
                            <a:latin typeface="Cambria Math" charset="0"/>
                          </a:rPr>
                          <m:t>𝑥</m:t>
                        </m:r>
                        <m:r>
                          <a:rPr lang="en-US" sz="3200" i="1">
                            <a:latin typeface="Cambria Math" charset="0"/>
                          </a:rPr>
                          <m:t>−1</m:t>
                        </m:r>
                      </m:den>
                    </m:f>
                  </m:oMath>
                </a14:m>
                <a:r>
                  <a:rPr lang="en-US" dirty="0" smtClean="0"/>
                  <a:t>  vs. </a:t>
                </a:r>
                <a14:m>
                  <m:oMath xmlns:m="http://schemas.openxmlformats.org/officeDocument/2006/math">
                    <m:f>
                      <m:fPr>
                        <m:ctrlPr>
                          <a:rPr lang="en-US" sz="3200" i="1">
                            <a:latin typeface="Cambria Math" charset="0"/>
                          </a:rPr>
                        </m:ctrlPr>
                      </m:fPr>
                      <m:num>
                        <m:r>
                          <a:rPr lang="en-US" sz="3200" i="1">
                            <a:latin typeface="Cambria Math" charset="0"/>
                          </a:rPr>
                          <m:t>2</m:t>
                        </m:r>
                        <m:r>
                          <a:rPr lang="en-US" sz="3200" i="1">
                            <a:latin typeface="Cambria Math" charset="0"/>
                          </a:rPr>
                          <m:t>𝑥</m:t>
                        </m:r>
                        <m:r>
                          <a:rPr lang="en-US" sz="3200" i="1">
                            <a:latin typeface="Cambria Math" charset="0"/>
                          </a:rPr>
                          <m:t>+3</m:t>
                        </m:r>
                        <m:r>
                          <m:rPr>
                            <m:nor/>
                          </m:rPr>
                          <a:rPr lang="en-US" sz="3200" dirty="0"/>
                          <m:t> </m:t>
                        </m:r>
                      </m:num>
                      <m:den>
                        <m:r>
                          <a:rPr lang="en-US" sz="3200" i="1">
                            <a:latin typeface="Cambria Math" charset="0"/>
                          </a:rPr>
                          <m:t>𝑥</m:t>
                        </m:r>
                        <m:r>
                          <a:rPr lang="en-US" sz="3200" i="1">
                            <a:latin typeface="Cambria Math" charset="0"/>
                          </a:rPr>
                          <m:t>−1</m:t>
                        </m:r>
                      </m:den>
                    </m:f>
                  </m:oMath>
                </a14:m>
                <a:r>
                  <a:rPr lang="en-US" dirty="0" smtClean="0"/>
                  <a:t> vs. </a:t>
                </a:r>
                <a14:m>
                  <m:oMath xmlns:m="http://schemas.openxmlformats.org/officeDocument/2006/math">
                    <m:r>
                      <a:rPr lang="en-US" b="0" i="1" smtClean="0">
                        <a:latin typeface="Cambria Math" charset="0"/>
                      </a:rPr>
                      <m:t>2</m:t>
                    </m:r>
                    <m:r>
                      <a:rPr lang="en-US" b="0" i="1" smtClean="0">
                        <a:latin typeface="Cambria Math" charset="0"/>
                      </a:rPr>
                      <m:t>𝑥</m:t>
                    </m:r>
                    <m:r>
                      <a:rPr lang="en-US" b="0" i="1" smtClean="0">
                        <a:latin typeface="Cambria Math" charset="0"/>
                      </a:rPr>
                      <m:t>+</m:t>
                    </m:r>
                    <m:f>
                      <m:fPr>
                        <m:ctrlPr>
                          <a:rPr lang="en-US" b="0" i="1" smtClean="0">
                            <a:latin typeface="Cambria Math" charset="0"/>
                          </a:rPr>
                        </m:ctrlPr>
                      </m:fPr>
                      <m:num>
                        <m:r>
                          <a:rPr lang="en-US" b="0" i="1" smtClean="0">
                            <a:latin typeface="Cambria Math" charset="0"/>
                          </a:rPr>
                          <m:t>3</m:t>
                        </m:r>
                      </m:num>
                      <m:den>
                        <m:r>
                          <a:rPr lang="en-US" b="0" i="1" smtClean="0">
                            <a:latin typeface="Cambria Math" charset="0"/>
                          </a:rPr>
                          <m:t>𝑥</m:t>
                        </m:r>
                      </m:den>
                    </m:f>
                    <m:r>
                      <a:rPr lang="en-US" b="0" i="1" smtClean="0">
                        <a:latin typeface="Cambria Math" charset="0"/>
                      </a:rPr>
                      <m:t>−1</m:t>
                    </m:r>
                  </m:oMath>
                </a14:m>
                <a:r>
                  <a:rPr lang="en-US" sz="3200" dirty="0" smtClean="0"/>
                  <a:t>  </a:t>
                </a:r>
                <a:r>
                  <a:rPr lang="en-US" dirty="0" smtClean="0"/>
                  <a:t>etc.</a:t>
                </a:r>
              </a:p>
              <a:p>
                <a:pPr marL="0" indent="0">
                  <a:buNone/>
                </a:pPr>
                <a:endParaRPr lang="en-US" dirty="0"/>
              </a:p>
              <a:p>
                <a:pPr marL="0" indent="0">
                  <a:buNone/>
                </a:pPr>
                <a:r>
                  <a:rPr lang="en-US" dirty="0" smtClean="0"/>
                  <a:t>“begin fraction 2 times open bracket x+ 3 close bracket over x minus 1 end fraction”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3"/>
                <a:stretch>
                  <a:fillRect l="-1747" t="-1859"/>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lnSpcReduction="10000"/>
          </a:bodyPr>
          <a:lstStyle/>
          <a:p>
            <a:pPr marL="0" indent="0">
              <a:buNone/>
            </a:pPr>
            <a:r>
              <a:rPr lang="en-US" sz="2600" dirty="0" smtClean="0"/>
              <a:t>Text (</a:t>
            </a:r>
            <a:r>
              <a:rPr lang="en-US" sz="2600" dirty="0" err="1" smtClean="0"/>
              <a:t>MathJax</a:t>
            </a:r>
            <a:r>
              <a:rPr lang="en-US" sz="2600" dirty="0" smtClean="0"/>
              <a:t>)</a:t>
            </a:r>
          </a:p>
          <a:p>
            <a:r>
              <a:rPr lang="en-US" dirty="0"/>
              <a:t>Available for use in your LMS or on your </a:t>
            </a:r>
            <a:r>
              <a:rPr lang="en-US" dirty="0" smtClean="0"/>
              <a:t>own</a:t>
            </a:r>
          </a:p>
          <a:p>
            <a:r>
              <a:rPr lang="en-US" smtClean="0"/>
              <a:t>Considers </a:t>
            </a:r>
            <a:r>
              <a:rPr lang="en-US" dirty="0" smtClean="0"/>
              <a:t>accessibility for you</a:t>
            </a:r>
          </a:p>
          <a:p>
            <a:r>
              <a:rPr lang="en-US" dirty="0" smtClean="0"/>
              <a:t>Provides math in a format that assistive technologies can interact with</a:t>
            </a:r>
          </a:p>
        </p:txBody>
      </p:sp>
      <p:sp>
        <p:nvSpPr>
          <p:cNvPr id="7" name="Rectangle 6"/>
          <p:cNvSpPr/>
          <p:nvPr/>
        </p:nvSpPr>
        <p:spPr>
          <a:xfrm>
            <a:off x="259883" y="3639312"/>
            <a:ext cx="1166581" cy="987552"/>
          </a:xfrm>
          <a:prstGeom prst="rect">
            <a:avLst/>
          </a:prstGeom>
          <a:solidFill>
            <a:srgbClr val="49AEFF">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6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Web accessibility</a:t>
            </a:r>
            <a:endParaRPr lang="en-US" dirty="0"/>
          </a:p>
        </p:txBody>
      </p:sp>
      <p:sp>
        <p:nvSpPr>
          <p:cNvPr id="12" name="Text Placeholder 11"/>
          <p:cNvSpPr>
            <a:spLocks noGrp="1"/>
          </p:cNvSpPr>
          <p:nvPr>
            <p:ph type="body" sz="quarter" idx="13"/>
          </p:nvPr>
        </p:nvSpPr>
        <p:spPr/>
        <p:txBody>
          <a:bodyPr/>
          <a:lstStyle/>
          <a:p>
            <a:r>
              <a:rPr lang="en-US" dirty="0" smtClean="0"/>
              <a:t>“Essential for some, useful for all.”</a:t>
            </a:r>
            <a:endParaRPr lang="en-US" dirty="0"/>
          </a:p>
        </p:txBody>
      </p:sp>
      <p:sp>
        <p:nvSpPr>
          <p:cNvPr id="13" name="Text Placeholder 12"/>
          <p:cNvSpPr>
            <a:spLocks noGrp="1"/>
          </p:cNvSpPr>
          <p:nvPr>
            <p:ph type="body" sz="quarter" idx="14"/>
          </p:nvPr>
        </p:nvSpPr>
        <p:spPr>
          <a:xfrm>
            <a:off x="3930072" y="4784725"/>
            <a:ext cx="4331855" cy="701675"/>
          </a:xfrm>
        </p:spPr>
        <p:txBody>
          <a:bodyPr>
            <a:normAutofit/>
          </a:bodyPr>
          <a:lstStyle/>
          <a:p>
            <a:r>
              <a:rPr lang="en-US" dirty="0" smtClean="0">
                <a:solidFill>
                  <a:schemeClr val="tx1">
                    <a:lumMod val="75000"/>
                    <a:lumOff val="25000"/>
                  </a:schemeClr>
                </a:solidFill>
              </a:rPr>
              <a:t>Web Accessibility Initiative</a:t>
            </a:r>
            <a:endParaRPr lang="en-US" dirty="0">
              <a:solidFill>
                <a:schemeClr val="tx1">
                  <a:lumMod val="75000"/>
                  <a:lumOff val="25000"/>
                </a:schemeClr>
              </a:solidFill>
            </a:endParaRPr>
          </a:p>
        </p:txBody>
      </p:sp>
    </p:spTree>
    <p:extLst>
      <p:ext uri="{BB962C8B-B14F-4D97-AF65-F5344CB8AC3E}">
        <p14:creationId xmlns:p14="http://schemas.microsoft.com/office/powerpoint/2010/main" val="45191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73115" y="1413163"/>
            <a:ext cx="2775926" cy="4595117"/>
          </a:xfrm>
        </p:spPr>
        <p:txBody>
          <a:bodyPr>
            <a:normAutofit/>
          </a:bodyPr>
          <a:lstStyle/>
          <a:p>
            <a:r>
              <a:rPr lang="en-US" dirty="0" smtClean="0"/>
              <a:t>Headings</a:t>
            </a:r>
          </a:p>
          <a:p>
            <a:r>
              <a:rPr lang="en-US" dirty="0" smtClean="0"/>
              <a:t>Tables</a:t>
            </a:r>
          </a:p>
          <a:p>
            <a:r>
              <a:rPr lang="en-US" dirty="0" err="1" smtClean="0"/>
              <a:t>Colour</a:t>
            </a:r>
            <a:endParaRPr lang="en-US" dirty="0" smtClean="0"/>
          </a:p>
          <a:p>
            <a:pPr lvl="1"/>
            <a:r>
              <a:rPr lang="en-US" dirty="0" smtClean="0"/>
              <a:t>Contrast</a:t>
            </a:r>
            <a:endParaRPr lang="en-US" dirty="0"/>
          </a:p>
          <a:p>
            <a:pPr lvl="1"/>
            <a:r>
              <a:rPr lang="en-US" dirty="0" err="1" smtClean="0"/>
              <a:t>Colour</a:t>
            </a:r>
            <a:r>
              <a:rPr lang="en-US" dirty="0" smtClean="0"/>
              <a:t> alone</a:t>
            </a:r>
            <a:endParaRPr lang="en-US" dirty="0"/>
          </a:p>
        </p:txBody>
      </p:sp>
      <p:sp>
        <p:nvSpPr>
          <p:cNvPr id="4" name="Content Placeholder 2"/>
          <p:cNvSpPr txBox="1">
            <a:spLocks/>
          </p:cNvSpPr>
          <p:nvPr/>
        </p:nvSpPr>
        <p:spPr>
          <a:xfrm>
            <a:off x="4746538" y="1413162"/>
            <a:ext cx="4251157" cy="4595117"/>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Images</a:t>
            </a:r>
          </a:p>
          <a:p>
            <a:pPr lvl="1"/>
            <a:r>
              <a:rPr lang="en-US" dirty="0"/>
              <a:t>Surrounding </a:t>
            </a:r>
            <a:r>
              <a:rPr lang="en-US" dirty="0" smtClean="0"/>
              <a:t>information</a:t>
            </a:r>
          </a:p>
          <a:p>
            <a:pPr lvl="1"/>
            <a:r>
              <a:rPr lang="en-US" dirty="0" smtClean="0"/>
              <a:t>Labels</a:t>
            </a:r>
          </a:p>
          <a:p>
            <a:pPr lvl="1"/>
            <a:r>
              <a:rPr lang="en-US" dirty="0" smtClean="0"/>
              <a:t>Important information</a:t>
            </a:r>
          </a:p>
          <a:p>
            <a:pPr lvl="1"/>
            <a:r>
              <a:rPr lang="en-US" dirty="0" smtClean="0"/>
              <a:t>Prior knowledge</a:t>
            </a:r>
          </a:p>
          <a:p>
            <a:pPr lvl="1"/>
            <a:r>
              <a:rPr lang="en-US" dirty="0" smtClean="0"/>
              <a:t>What’s missing?</a:t>
            </a:r>
          </a:p>
          <a:p>
            <a:r>
              <a:rPr lang="en-US" dirty="0" smtClean="0"/>
              <a:t>Math</a:t>
            </a:r>
          </a:p>
          <a:p>
            <a:pPr lvl="1"/>
            <a:r>
              <a:rPr lang="en-US" dirty="0" smtClean="0"/>
              <a:t>Images vs. text</a:t>
            </a:r>
          </a:p>
        </p:txBody>
      </p:sp>
    </p:spTree>
    <p:extLst>
      <p:ext uri="{BB962C8B-B14F-4D97-AF65-F5344CB8AC3E}">
        <p14:creationId xmlns:p14="http://schemas.microsoft.com/office/powerpoint/2010/main" val="184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NOW</a:t>
            </a:r>
            <a:endParaRPr lang="en-US" dirty="0"/>
          </a:p>
        </p:txBody>
      </p:sp>
      <p:sp>
        <p:nvSpPr>
          <p:cNvPr id="3" name="Content Placeholder 2"/>
          <p:cNvSpPr>
            <a:spLocks noGrp="1"/>
          </p:cNvSpPr>
          <p:nvPr>
            <p:ph idx="1"/>
          </p:nvPr>
        </p:nvSpPr>
        <p:spPr/>
        <p:txBody>
          <a:bodyPr>
            <a:normAutofit/>
          </a:bodyPr>
          <a:lstStyle/>
          <a:p>
            <a:r>
              <a:rPr lang="en-US" dirty="0" smtClean="0"/>
              <a:t>Do what you can</a:t>
            </a:r>
          </a:p>
          <a:p>
            <a:r>
              <a:rPr lang="en-US" dirty="0" smtClean="0"/>
              <a:t>Pick one thing and do it! Then add one more.</a:t>
            </a:r>
            <a:endParaRPr lang="en-US" dirty="0"/>
          </a:p>
        </p:txBody>
      </p:sp>
    </p:spTree>
    <p:extLst>
      <p:ext uri="{BB962C8B-B14F-4D97-AF65-F5344CB8AC3E}">
        <p14:creationId xmlns:p14="http://schemas.microsoft.com/office/powerpoint/2010/main" val="9362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Centre for Excellence in Universal Design, National Disability Authority</a:t>
            </a:r>
            <a:br>
              <a:rPr lang="en-US" dirty="0" smtClean="0"/>
            </a:br>
            <a:r>
              <a:rPr lang="en-US" dirty="0" smtClean="0">
                <a:hlinkClick r:id="rId3"/>
              </a:rPr>
              <a:t>http://universaldesign.ie</a:t>
            </a:r>
            <a:endParaRPr lang="en-US" dirty="0" smtClean="0"/>
          </a:p>
          <a:p>
            <a:r>
              <a:rPr lang="en-US" dirty="0" smtClean="0"/>
              <a:t>HTML: A good basis for accessibility (Mozilla)</a:t>
            </a:r>
            <a:br>
              <a:rPr lang="en-US" dirty="0" smtClean="0"/>
            </a:br>
            <a:r>
              <a:rPr lang="en-US" dirty="0" smtClean="0">
                <a:hlinkClick r:id="rId4"/>
              </a:rPr>
              <a:t>https://developer.mozilla.org/en-US/docs/Learn/Accessibility/HTML</a:t>
            </a:r>
            <a:endParaRPr lang="en-US" dirty="0" smtClean="0"/>
          </a:p>
        </p:txBody>
      </p:sp>
    </p:spTree>
    <p:extLst>
      <p:ext uri="{BB962C8B-B14F-4D97-AF65-F5344CB8AC3E}">
        <p14:creationId xmlns:p14="http://schemas.microsoft.com/office/powerpoint/2010/main" val="145114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COLOUR CONTRAST: Online Tools</a:t>
            </a:r>
          </a:p>
        </p:txBody>
      </p:sp>
      <p:sp>
        <p:nvSpPr>
          <p:cNvPr id="3" name="Content Placeholder 2"/>
          <p:cNvSpPr>
            <a:spLocks noGrp="1"/>
          </p:cNvSpPr>
          <p:nvPr>
            <p:ph idx="1"/>
          </p:nvPr>
        </p:nvSpPr>
        <p:spPr/>
        <p:txBody>
          <a:bodyPr>
            <a:normAutofit lnSpcReduction="10000"/>
          </a:bodyPr>
          <a:lstStyle/>
          <a:p>
            <a:r>
              <a:rPr lang="en-US" dirty="0" err="1" smtClean="0"/>
              <a:t>Colour</a:t>
            </a:r>
            <a:r>
              <a:rPr lang="en-US" dirty="0" smtClean="0"/>
              <a:t> contrast checker</a:t>
            </a:r>
          </a:p>
          <a:p>
            <a:pPr lvl="1"/>
            <a:r>
              <a:rPr lang="en-US" dirty="0">
                <a:hlinkClick r:id="rId3"/>
              </a:rPr>
              <a:t>https://webaim.org/resources/contrastchecker</a:t>
            </a:r>
            <a:r>
              <a:rPr lang="en-US" dirty="0" smtClean="0">
                <a:hlinkClick r:id="rId3"/>
              </a:rPr>
              <a:t>/</a:t>
            </a:r>
            <a:endParaRPr lang="en-US" dirty="0" smtClean="0"/>
          </a:p>
          <a:p>
            <a:pPr lvl="1"/>
            <a:r>
              <a:rPr lang="en-US" dirty="0">
                <a:hlinkClick r:id="rId4"/>
              </a:rPr>
              <a:t>https://</a:t>
            </a:r>
            <a:r>
              <a:rPr lang="en-US" dirty="0" smtClean="0">
                <a:hlinkClick r:id="rId4"/>
              </a:rPr>
              <a:t>snook.ca/technical/colour_contrast/colour.html</a:t>
            </a:r>
            <a:endParaRPr lang="en-US" dirty="0"/>
          </a:p>
          <a:p>
            <a:r>
              <a:rPr lang="en-US" dirty="0" smtClean="0"/>
              <a:t>RGB to Hex converter</a:t>
            </a:r>
          </a:p>
          <a:p>
            <a:pPr lvl="1"/>
            <a:r>
              <a:rPr lang="en-US" dirty="0">
                <a:hlinkClick r:id="rId5"/>
              </a:rPr>
              <a:t>http://</a:t>
            </a:r>
            <a:r>
              <a:rPr lang="en-US" dirty="0" smtClean="0">
                <a:hlinkClick r:id="rId5"/>
              </a:rPr>
              <a:t>www.rgbtohex.net</a:t>
            </a:r>
            <a:endParaRPr lang="en-US" dirty="0" smtClean="0"/>
          </a:p>
          <a:p>
            <a:pPr lvl="1"/>
            <a:r>
              <a:rPr lang="en-US" dirty="0" smtClean="0">
                <a:hlinkClick r:id="rId6"/>
              </a:rPr>
              <a:t>http</a:t>
            </a:r>
            <a:r>
              <a:rPr lang="en-US" dirty="0">
                <a:hlinkClick r:id="rId6"/>
              </a:rPr>
              <a:t>://</a:t>
            </a:r>
            <a:r>
              <a:rPr lang="en-US" dirty="0" smtClean="0">
                <a:hlinkClick r:id="rId6"/>
              </a:rPr>
              <a:t>www.rapidtables.com/convert/color/rgb-to-hex.htm</a:t>
            </a:r>
            <a:endParaRPr lang="en-US" dirty="0"/>
          </a:p>
          <a:p>
            <a:r>
              <a:rPr lang="en-US" dirty="0" smtClean="0"/>
              <a:t>Hex </a:t>
            </a:r>
            <a:r>
              <a:rPr lang="en-US" dirty="0" err="1" smtClean="0"/>
              <a:t>colour</a:t>
            </a:r>
            <a:r>
              <a:rPr lang="en-US" dirty="0" smtClean="0"/>
              <a:t> manipulation</a:t>
            </a:r>
          </a:p>
          <a:p>
            <a:pPr lvl="1"/>
            <a:r>
              <a:rPr lang="en-US" dirty="0"/>
              <a:t>http://</a:t>
            </a:r>
            <a:r>
              <a:rPr lang="en-US" dirty="0" smtClean="0"/>
              <a:t>www.colorhexa.com/ (includes </a:t>
            </a:r>
            <a:r>
              <a:rPr lang="en-US" dirty="0" err="1" smtClean="0"/>
              <a:t>colour</a:t>
            </a:r>
            <a:r>
              <a:rPr lang="en-US" dirty="0" smtClean="0"/>
              <a:t> blind checker)</a:t>
            </a:r>
            <a:endParaRPr lang="en-US" dirty="0"/>
          </a:p>
          <a:p>
            <a:pPr lvl="1"/>
            <a:r>
              <a:rPr lang="en-US" dirty="0" smtClean="0"/>
              <a:t>https</a:t>
            </a:r>
            <a:r>
              <a:rPr lang="en-US" dirty="0"/>
              <a:t>://www.cssfontstack.com/oldsites/hexcolortool</a:t>
            </a:r>
            <a:r>
              <a:rPr lang="en-US" dirty="0" smtClean="0"/>
              <a:t>/</a:t>
            </a:r>
            <a:endParaRPr lang="en-US" dirty="0"/>
          </a:p>
        </p:txBody>
      </p:sp>
    </p:spTree>
    <p:extLst>
      <p:ext uri="{BB962C8B-B14F-4D97-AF65-F5344CB8AC3E}">
        <p14:creationId xmlns:p14="http://schemas.microsoft.com/office/powerpoint/2010/main" val="15574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 </a:t>
            </a:r>
            <a:r>
              <a:rPr lang="en-US" dirty="0" err="1" smtClean="0"/>
              <a:t>MathJax</a:t>
            </a:r>
            <a:endParaRPr lang="en-US" dirty="0"/>
          </a:p>
        </p:txBody>
      </p:sp>
      <p:sp>
        <p:nvSpPr>
          <p:cNvPr id="3" name="Content Placeholder 2"/>
          <p:cNvSpPr>
            <a:spLocks noGrp="1"/>
          </p:cNvSpPr>
          <p:nvPr>
            <p:ph idx="1"/>
          </p:nvPr>
        </p:nvSpPr>
        <p:spPr/>
        <p:txBody>
          <a:bodyPr>
            <a:normAutofit lnSpcReduction="10000"/>
          </a:bodyPr>
          <a:lstStyle/>
          <a:p>
            <a:r>
              <a:rPr lang="en-US" dirty="0" smtClean="0"/>
              <a:t>Blackboard</a:t>
            </a:r>
            <a:br>
              <a:rPr lang="en-US" dirty="0" smtClean="0"/>
            </a:br>
            <a:r>
              <a:rPr lang="en-US" dirty="0" smtClean="0">
                <a:hlinkClick r:id="rId3"/>
              </a:rPr>
              <a:t>https</a:t>
            </a:r>
            <a:r>
              <a:rPr lang="en-US" dirty="0">
                <a:hlinkClick r:id="rId3"/>
              </a:rPr>
              <a:t>://www.mathjax.org/video-tutorial-using-mathjax-in-blackboard-released</a:t>
            </a:r>
            <a:r>
              <a:rPr lang="en-US" dirty="0" smtClean="0">
                <a:hlinkClick r:id="rId3"/>
              </a:rPr>
              <a:t>/</a:t>
            </a:r>
            <a:endParaRPr lang="en-US" dirty="0" smtClean="0"/>
          </a:p>
          <a:p>
            <a:r>
              <a:rPr lang="en-US" dirty="0" err="1" smtClean="0"/>
              <a:t>Brightspace</a:t>
            </a:r>
            <a:r>
              <a:rPr lang="en-US" dirty="0" smtClean="0"/>
              <a:t> (older)</a:t>
            </a:r>
            <a:r>
              <a:rPr lang="en-US" dirty="0"/>
              <a:t/>
            </a:r>
            <a:br>
              <a:rPr lang="en-US" dirty="0"/>
            </a:br>
            <a:r>
              <a:rPr lang="en-US" dirty="0"/>
              <a:t>http://</a:t>
            </a:r>
            <a:r>
              <a:rPr lang="en-US" dirty="0" err="1"/>
              <a:t>www.math.uwaterloo.ca</a:t>
            </a:r>
            <a:r>
              <a:rPr lang="en-US" dirty="0"/>
              <a:t>/~</a:t>
            </a:r>
            <a:r>
              <a:rPr lang="en-US" dirty="0" err="1"/>
              <a:t>pkates</a:t>
            </a:r>
            <a:r>
              <a:rPr lang="en-US" dirty="0"/>
              <a:t>/</a:t>
            </a:r>
            <a:r>
              <a:rPr lang="en-US" dirty="0" err="1"/>
              <a:t>MathJax</a:t>
            </a:r>
            <a:r>
              <a:rPr lang="en-US" dirty="0"/>
              <a:t>/d2l.html</a:t>
            </a:r>
            <a:br>
              <a:rPr lang="en-US" dirty="0"/>
            </a:br>
            <a:r>
              <a:rPr lang="en-US" dirty="0"/>
              <a:t>https://</a:t>
            </a:r>
            <a:r>
              <a:rPr lang="en-US" dirty="0" err="1"/>
              <a:t>bgrasley.wordpress.com</a:t>
            </a:r>
            <a:r>
              <a:rPr lang="en-US" dirty="0"/>
              <a:t>/2015/02/09/latex-math-for-e-learning-in-d2l</a:t>
            </a:r>
            <a:r>
              <a:rPr lang="en-US" dirty="0" smtClean="0"/>
              <a:t>/</a:t>
            </a:r>
            <a:br>
              <a:rPr lang="en-US" dirty="0" smtClean="0"/>
            </a:br>
            <a:r>
              <a:rPr lang="en-US" sz="1000" dirty="0" smtClean="0"/>
              <a:t/>
            </a:r>
            <a:br>
              <a:rPr lang="en-US" sz="1000" dirty="0" smtClean="0"/>
            </a:br>
            <a:r>
              <a:rPr lang="en-US" sz="1800" dirty="0" err="1" smtClean="0"/>
              <a:t>MathJax</a:t>
            </a:r>
            <a:r>
              <a:rPr lang="en-US" sz="1800" dirty="0" smtClean="0"/>
              <a:t> call should be</a:t>
            </a:r>
            <a:br>
              <a:rPr lang="en-US" sz="1800" dirty="0" smtClean="0"/>
            </a:br>
            <a:r>
              <a:rPr lang="en-US" sz="1800" dirty="0"/>
              <a:t>&lt;</a:t>
            </a:r>
            <a:r>
              <a:rPr lang="en-US" sz="1800" b="1" dirty="0"/>
              <a:t>script</a:t>
            </a:r>
            <a:r>
              <a:rPr lang="en-US" sz="1800" dirty="0"/>
              <a:t> type="text/</a:t>
            </a:r>
            <a:r>
              <a:rPr lang="en-US" sz="1800" dirty="0" err="1"/>
              <a:t>javascript</a:t>
            </a:r>
            <a:r>
              <a:rPr lang="en-US" sz="1800" dirty="0"/>
              <a:t>" </a:t>
            </a:r>
            <a:r>
              <a:rPr lang="en-US" sz="1800" dirty="0" err="1"/>
              <a:t>src</a:t>
            </a:r>
            <a:r>
              <a:rPr lang="en-US" sz="1800" dirty="0"/>
              <a:t>="https://</a:t>
            </a:r>
            <a:r>
              <a:rPr lang="en-US" sz="1800" dirty="0" err="1"/>
              <a:t>cdnjs.cloudflare.com</a:t>
            </a:r>
            <a:r>
              <a:rPr lang="en-US" sz="1800" dirty="0"/>
              <a:t>/ajax/libs/</a:t>
            </a:r>
            <a:r>
              <a:rPr lang="en-US" sz="1800" dirty="0" err="1"/>
              <a:t>mathjax</a:t>
            </a:r>
            <a:r>
              <a:rPr lang="en-US" sz="1800" dirty="0"/>
              <a:t>/2.7.5/</a:t>
            </a:r>
            <a:r>
              <a:rPr lang="en-US" sz="1800" dirty="0" err="1"/>
              <a:t>MathJax.js?config</a:t>
            </a:r>
            <a:r>
              <a:rPr lang="en-US" sz="1800" dirty="0"/>
              <a:t>=</a:t>
            </a:r>
            <a:r>
              <a:rPr lang="en-US" sz="1800" dirty="0" err="1"/>
              <a:t>TeX</a:t>
            </a:r>
            <a:r>
              <a:rPr lang="en-US" sz="1800" dirty="0"/>
              <a:t>-AMS-MML_CHTML"&gt; &lt;/</a:t>
            </a:r>
            <a:r>
              <a:rPr lang="en-US" sz="1800" b="1" dirty="0"/>
              <a:t>script</a:t>
            </a:r>
            <a:r>
              <a:rPr lang="en-US" sz="1800" dirty="0"/>
              <a:t>&gt;</a:t>
            </a:r>
          </a:p>
          <a:p>
            <a:r>
              <a:rPr lang="en-US" dirty="0" smtClean="0"/>
              <a:t>Moodle</a:t>
            </a:r>
            <a:r>
              <a:rPr lang="en-US" dirty="0"/>
              <a:t/>
            </a:r>
            <a:br>
              <a:rPr lang="en-US" dirty="0"/>
            </a:br>
            <a:r>
              <a:rPr lang="en-US" dirty="0">
                <a:hlinkClick r:id="rId4"/>
              </a:rPr>
              <a:t>https://</a:t>
            </a:r>
            <a:r>
              <a:rPr lang="en-US" dirty="0" smtClean="0">
                <a:hlinkClick r:id="rId4"/>
              </a:rPr>
              <a:t>docs.moodle.org/36/en/Using_TeX_Notation</a:t>
            </a:r>
            <a:r>
              <a:rPr lang="en-US" dirty="0"/>
              <a:t/>
            </a:r>
            <a:br>
              <a:rPr lang="en-US" dirty="0"/>
            </a:br>
            <a:r>
              <a:rPr lang="en-US" dirty="0"/>
              <a:t>https://</a:t>
            </a:r>
            <a:r>
              <a:rPr lang="en-US" dirty="0" err="1"/>
              <a:t>docs.moodle.org</a:t>
            </a:r>
            <a:r>
              <a:rPr lang="en-US" dirty="0"/>
              <a:t>/36/</a:t>
            </a:r>
            <a:r>
              <a:rPr lang="en-US" dirty="0" err="1"/>
              <a:t>en</a:t>
            </a:r>
            <a:r>
              <a:rPr lang="en-US" dirty="0"/>
              <a:t>/</a:t>
            </a:r>
            <a:r>
              <a:rPr lang="en-US" dirty="0" err="1"/>
              <a:t>MathJax_filter</a:t>
            </a:r>
            <a:endParaRPr lang="en-US" dirty="0"/>
          </a:p>
          <a:p>
            <a:endParaRPr lang="en-US" dirty="0" smtClean="0"/>
          </a:p>
        </p:txBody>
      </p:sp>
    </p:spTree>
    <p:extLst>
      <p:ext uri="{BB962C8B-B14F-4D97-AF65-F5344CB8AC3E}">
        <p14:creationId xmlns:p14="http://schemas.microsoft.com/office/powerpoint/2010/main" val="18862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Alt text </a:t>
            </a:r>
            <a:r>
              <a:rPr lang="en-US" dirty="0"/>
              <a:t>generator for math equations</a:t>
            </a:r>
            <a:br>
              <a:rPr lang="en-US" dirty="0"/>
            </a:br>
            <a:r>
              <a:rPr lang="en-US" dirty="0">
                <a:hlinkClick r:id="rId3"/>
              </a:rPr>
              <a:t>https://</a:t>
            </a:r>
            <a:r>
              <a:rPr lang="en-US" dirty="0" smtClean="0">
                <a:hlinkClick r:id="rId3"/>
              </a:rPr>
              <a:t>mathmlcloud.org</a:t>
            </a:r>
            <a:endParaRPr lang="en-US" dirty="0" smtClean="0"/>
          </a:p>
          <a:p>
            <a:r>
              <a:rPr lang="en-US" dirty="0" smtClean="0"/>
              <a:t>Accessibility of </a:t>
            </a:r>
            <a:r>
              <a:rPr lang="en-US" dirty="0"/>
              <a:t>Word documents</a:t>
            </a:r>
            <a:br>
              <a:rPr lang="en-US" dirty="0"/>
            </a:br>
            <a:r>
              <a:rPr lang="en-US" dirty="0">
                <a:hlinkClick r:id="rId4"/>
              </a:rPr>
              <a:t>https://</a:t>
            </a:r>
            <a:r>
              <a:rPr lang="en-US" dirty="0" smtClean="0">
                <a:hlinkClick r:id="rId4"/>
              </a:rPr>
              <a:t>support.office.com/en-us/article/make-your-word-documents-accessible-to-people-with-disabilities-d9bf3683-87ac-47ea-b91a-78dcacb3c66d</a:t>
            </a:r>
            <a:r>
              <a:rPr lang="en-US" dirty="0"/>
              <a:t/>
            </a:r>
            <a:br>
              <a:rPr lang="en-US" dirty="0"/>
            </a:br>
            <a:r>
              <a:rPr lang="en-US" dirty="0">
                <a:hlinkClick r:id="rId5"/>
              </a:rPr>
              <a:t>https://</a:t>
            </a:r>
            <a:r>
              <a:rPr lang="en-US" dirty="0" smtClean="0">
                <a:hlinkClick r:id="rId5"/>
              </a:rPr>
              <a:t>oae.stanford.edu/scribe/accessible-ms-word-docs</a:t>
            </a:r>
            <a:r>
              <a:rPr lang="en-US" dirty="0"/>
              <a:t/>
            </a:r>
            <a:br>
              <a:rPr lang="en-US" dirty="0"/>
            </a:br>
            <a:r>
              <a:rPr lang="en-US" dirty="0">
                <a:hlinkClick r:id="rId6"/>
              </a:rPr>
              <a:t>https://</a:t>
            </a:r>
            <a:r>
              <a:rPr lang="en-US" dirty="0" smtClean="0">
                <a:hlinkClick r:id="rId6"/>
              </a:rPr>
              <a:t>store.wiris.com/en</a:t>
            </a:r>
            <a:r>
              <a:rPr lang="en-US" smtClean="0"/>
              <a:t> </a:t>
            </a:r>
            <a:r>
              <a:rPr lang="en-US" dirty="0" smtClean="0"/>
              <a:t/>
            </a:r>
            <a:br>
              <a:rPr lang="en-US" dirty="0" smtClean="0"/>
            </a:br>
            <a:endParaRPr lang="en-US" dirty="0" smtClean="0"/>
          </a:p>
        </p:txBody>
      </p:sp>
    </p:spTree>
    <p:extLst>
      <p:ext uri="{BB962C8B-B14F-4D97-AF65-F5344CB8AC3E}">
        <p14:creationId xmlns:p14="http://schemas.microsoft.com/office/powerpoint/2010/main" val="53313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Centre for Extended Learning UXDL Honeycomb </a:t>
            </a:r>
            <a:br>
              <a:rPr lang="en-US" dirty="0" smtClean="0"/>
            </a:br>
            <a:r>
              <a:rPr lang="en-US" dirty="0" smtClean="0">
                <a:hlinkClick r:id="rId3"/>
              </a:rPr>
              <a:t>http://cel.uwaterloo.ca/honeycomb</a:t>
            </a:r>
            <a:endParaRPr lang="en-US" dirty="0" smtClean="0"/>
          </a:p>
          <a:p>
            <a:r>
              <a:rPr lang="en-US" dirty="0" smtClean="0"/>
              <a:t>Accessibility </a:t>
            </a:r>
            <a:r>
              <a:rPr lang="en-US" dirty="0"/>
              <a:t>for Online Course Design: </a:t>
            </a:r>
            <a:br>
              <a:rPr lang="en-US" dirty="0"/>
            </a:br>
            <a:r>
              <a:rPr lang="en-US" dirty="0">
                <a:hlinkClick r:id="rId4"/>
              </a:rPr>
              <a:t>http://</a:t>
            </a:r>
            <a:r>
              <a:rPr lang="en-US" dirty="0" smtClean="0">
                <a:hlinkClick r:id="rId4"/>
              </a:rPr>
              <a:t>accessibilitystandards.cel.uwaterloo.ca</a:t>
            </a:r>
            <a:endParaRPr lang="en-US" dirty="0" smtClean="0"/>
          </a:p>
          <a:p>
            <a:r>
              <a:rPr lang="en-US" dirty="0" err="1" smtClean="0"/>
              <a:t>BCcampus</a:t>
            </a:r>
            <a:r>
              <a:rPr lang="en-US" dirty="0" smtClean="0"/>
              <a:t> Open Education Accessibility Toolkit 2</a:t>
            </a:r>
            <a:r>
              <a:rPr lang="en-US" baseline="30000" dirty="0" smtClean="0"/>
              <a:t>nd</a:t>
            </a:r>
            <a:r>
              <a:rPr lang="en-US" dirty="0" smtClean="0"/>
              <a:t> Edition </a:t>
            </a:r>
            <a:r>
              <a:rPr lang="en-US" dirty="0" smtClean="0">
                <a:hlinkClick r:id="rId5"/>
              </a:rPr>
              <a:t>https</a:t>
            </a:r>
            <a:r>
              <a:rPr lang="en-US" dirty="0">
                <a:hlinkClick r:id="rId5"/>
              </a:rPr>
              <a:t>://</a:t>
            </a:r>
            <a:r>
              <a:rPr lang="en-US" dirty="0" smtClean="0">
                <a:hlinkClick r:id="rId5"/>
              </a:rPr>
              <a:t>opentextbc.ca/accessibilitytoolkit/</a:t>
            </a:r>
            <a:endParaRPr lang="en-US" dirty="0" smtClean="0"/>
          </a:p>
          <a:p>
            <a:r>
              <a:rPr lang="en-US" dirty="0" smtClean="0"/>
              <a:t>Government of Ontario: How to Make </a:t>
            </a:r>
            <a:r>
              <a:rPr lang="en-US" dirty="0"/>
              <a:t>Websites Accessible</a:t>
            </a:r>
            <a:br>
              <a:rPr lang="en-US" dirty="0"/>
            </a:br>
            <a:r>
              <a:rPr lang="en-US" dirty="0">
                <a:hlinkClick r:id="rId6"/>
              </a:rPr>
              <a:t>https://</a:t>
            </a:r>
            <a:r>
              <a:rPr lang="en-US" dirty="0" smtClean="0">
                <a:hlinkClick r:id="rId6"/>
              </a:rPr>
              <a:t>www.ontario.ca/page/how-make-websites-accessible</a:t>
            </a:r>
            <a:endParaRPr lang="en-US" dirty="0" smtClean="0"/>
          </a:p>
          <a:p>
            <a:r>
              <a:rPr lang="en-US" dirty="0" smtClean="0"/>
              <a:t>Mohawk Universal Design for Learning</a:t>
            </a:r>
            <a:r>
              <a:rPr lang="en-US" dirty="0"/>
              <a:t/>
            </a:r>
            <a:br>
              <a:rPr lang="en-US" dirty="0"/>
            </a:br>
            <a:r>
              <a:rPr lang="en-US" dirty="0">
                <a:hlinkClick r:id="rId7"/>
              </a:rPr>
              <a:t>https://</a:t>
            </a:r>
            <a:r>
              <a:rPr lang="en-US" dirty="0" smtClean="0">
                <a:hlinkClick r:id="rId7"/>
              </a:rPr>
              <a:t>www.mohawkcollege.ca/employees/centre-for-teaching-learning/universal-design-for-learning</a:t>
            </a:r>
            <a:r>
              <a:rPr lang="en-US" dirty="0" smtClean="0"/>
              <a:t> </a:t>
            </a:r>
          </a:p>
        </p:txBody>
      </p:sp>
    </p:spTree>
    <p:extLst>
      <p:ext uri="{BB962C8B-B14F-4D97-AF65-F5344CB8AC3E}">
        <p14:creationId xmlns:p14="http://schemas.microsoft.com/office/powerpoint/2010/main" val="16537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3849" y="5063034"/>
            <a:ext cx="5417696" cy="646331"/>
          </a:xfrm>
          <a:prstGeom prst="rect">
            <a:avLst/>
          </a:prstGeom>
          <a:noFill/>
        </p:spPr>
        <p:txBody>
          <a:bodyPr wrap="square" rtlCol="0">
            <a:spAutoFit/>
          </a:bodyPr>
          <a:lstStyle/>
          <a:p>
            <a:pPr algn="ctr"/>
            <a:r>
              <a:rPr lang="en-US" dirty="0" smtClean="0"/>
              <a:t>Rachael Verbruggen</a:t>
            </a:r>
          </a:p>
          <a:p>
            <a:pPr algn="ctr"/>
            <a:r>
              <a:rPr lang="en-US" dirty="0" err="1" smtClean="0"/>
              <a:t>rachael.verbruggen@uwaterloo.ca</a:t>
            </a:r>
            <a:endParaRPr lang="en-US" dirty="0"/>
          </a:p>
        </p:txBody>
      </p:sp>
    </p:spTree>
    <p:extLst>
      <p:ext uri="{BB962C8B-B14F-4D97-AF65-F5344CB8AC3E}">
        <p14:creationId xmlns:p14="http://schemas.microsoft.com/office/powerpoint/2010/main" val="12403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a:t>
            </a:r>
            <a:endParaRPr lang="en-US" dirty="0"/>
          </a:p>
        </p:txBody>
      </p:sp>
      <p:sp>
        <p:nvSpPr>
          <p:cNvPr id="3" name="Content Placeholder 2"/>
          <p:cNvSpPr>
            <a:spLocks noGrp="1"/>
          </p:cNvSpPr>
          <p:nvPr>
            <p:ph idx="1"/>
          </p:nvPr>
        </p:nvSpPr>
        <p:spPr>
          <a:xfrm>
            <a:off x="259882" y="1384899"/>
            <a:ext cx="11569729" cy="4595117"/>
          </a:xfrm>
        </p:spPr>
        <p:txBody>
          <a:bodyPr/>
          <a:lstStyle/>
          <a:p>
            <a:pPr marL="0" indent="0">
              <a:buNone/>
            </a:pPr>
            <a:r>
              <a:rPr lang="en-US" dirty="0" smtClean="0"/>
              <a:t>Benefits</a:t>
            </a:r>
          </a:p>
          <a:p>
            <a:r>
              <a:rPr lang="en-US" dirty="0" smtClean="0"/>
              <a:t>Selectable</a:t>
            </a:r>
            <a:endParaRPr lang="en-US" dirty="0"/>
          </a:p>
          <a:p>
            <a:r>
              <a:rPr lang="en-US" dirty="0" err="1" smtClean="0"/>
              <a:t>Zoomable</a:t>
            </a:r>
            <a:endParaRPr lang="en-US" dirty="0" smtClean="0"/>
          </a:p>
          <a:p>
            <a:r>
              <a:rPr lang="en-US" dirty="0"/>
              <a:t>Flexible</a:t>
            </a:r>
          </a:p>
          <a:p>
            <a:r>
              <a:rPr lang="en-US" dirty="0" smtClean="0"/>
              <a:t>Customizable</a:t>
            </a:r>
          </a:p>
          <a:p>
            <a:r>
              <a:rPr lang="en-US" dirty="0" smtClean="0"/>
              <a:t>Easy to embed other resources</a:t>
            </a:r>
          </a:p>
          <a:p>
            <a:r>
              <a:rPr lang="en-US" dirty="0" smtClean="0"/>
              <a:t>Etc.</a:t>
            </a:r>
            <a:endParaRPr lang="en-US" dirty="0"/>
          </a:p>
        </p:txBody>
      </p:sp>
    </p:spTree>
    <p:extLst>
      <p:ext uri="{BB962C8B-B14F-4D97-AF65-F5344CB8AC3E}">
        <p14:creationId xmlns:p14="http://schemas.microsoft.com/office/powerpoint/2010/main" val="915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HTML </a:t>
            </a:r>
            <a:endParaRPr lang="en-US" dirty="0"/>
          </a:p>
        </p:txBody>
      </p:sp>
      <p:sp>
        <p:nvSpPr>
          <p:cNvPr id="3" name="Content Placeholder 2"/>
          <p:cNvSpPr>
            <a:spLocks noGrp="1"/>
          </p:cNvSpPr>
          <p:nvPr>
            <p:ph idx="1"/>
          </p:nvPr>
        </p:nvSpPr>
        <p:spPr/>
        <p:txBody>
          <a:bodyPr/>
          <a:lstStyle/>
          <a:p>
            <a:r>
              <a:rPr lang="en-US" dirty="0" smtClean="0"/>
              <a:t>Using the correct elements for the correct purpose</a:t>
            </a:r>
            <a:endParaRPr lang="en-US" dirty="0"/>
          </a:p>
          <a:p>
            <a:r>
              <a:rPr lang="en-US" dirty="0" smtClean="0"/>
              <a:t>Doesn’t take longer to write if you do it consistently from the start</a:t>
            </a:r>
            <a:endParaRPr lang="en-US" dirty="0"/>
          </a:p>
          <a:p>
            <a:r>
              <a:rPr lang="en-US" dirty="0" smtClean="0"/>
              <a:t>Benefits beyond accessibility</a:t>
            </a:r>
          </a:p>
          <a:p>
            <a:pPr lvl="1"/>
            <a:r>
              <a:rPr lang="en-US" dirty="0" smtClean="0"/>
              <a:t>Easier to develop with</a:t>
            </a:r>
          </a:p>
          <a:p>
            <a:pPr lvl="1"/>
            <a:r>
              <a:rPr lang="en-US" dirty="0" smtClean="0"/>
              <a:t>Better on mobile</a:t>
            </a:r>
          </a:p>
          <a:p>
            <a:pPr lvl="1"/>
            <a:r>
              <a:rPr lang="en-US" dirty="0" smtClean="0"/>
              <a:t>Good for </a:t>
            </a:r>
            <a:r>
              <a:rPr lang="en-US" dirty="0" err="1" smtClean="0"/>
              <a:t>searchability</a:t>
            </a:r>
            <a:endParaRPr lang="en-US" dirty="0"/>
          </a:p>
        </p:txBody>
      </p:sp>
    </p:spTree>
    <p:extLst>
      <p:ext uri="{BB962C8B-B14F-4D97-AF65-F5344CB8AC3E}">
        <p14:creationId xmlns:p14="http://schemas.microsoft.com/office/powerpoint/2010/main" val="163259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HEADINGS</a:t>
            </a:r>
            <a:endParaRPr lang="en-US" dirty="0"/>
          </a:p>
        </p:txBody>
      </p:sp>
    </p:spTree>
    <p:extLst>
      <p:ext uri="{BB962C8B-B14F-4D97-AF65-F5344CB8AC3E}">
        <p14:creationId xmlns:p14="http://schemas.microsoft.com/office/powerpoint/2010/main" val="14118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a:t>
            </a:r>
            <a:endParaRPr lang="en-US" dirty="0"/>
          </a:p>
        </p:txBody>
      </p:sp>
      <p:sp>
        <p:nvSpPr>
          <p:cNvPr id="3" name="Content Placeholder 2"/>
          <p:cNvSpPr>
            <a:spLocks noGrp="1"/>
          </p:cNvSpPr>
          <p:nvPr>
            <p:ph idx="1"/>
          </p:nvPr>
        </p:nvSpPr>
        <p:spPr>
          <a:xfrm>
            <a:off x="259882" y="1411058"/>
            <a:ext cx="11569729" cy="496660"/>
          </a:xfrm>
        </p:spPr>
        <p:txBody>
          <a:bodyPr/>
          <a:lstStyle/>
          <a:p>
            <a:endParaRPr lang="en-US"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00" y="2631823"/>
            <a:ext cx="6053484" cy="2463627"/>
          </a:xfrm>
          <a:prstGeom prst="rect">
            <a:avLst/>
          </a:prstGeom>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24" y="2631823"/>
            <a:ext cx="5689894" cy="2848429"/>
          </a:xfrm>
          <a:prstGeom prst="rect">
            <a:avLst/>
          </a:prstGeom>
          <a:ln>
            <a:noFill/>
          </a:ln>
        </p:spPr>
      </p:pic>
      <p:sp>
        <p:nvSpPr>
          <p:cNvPr id="16" name="TextBox 15"/>
          <p:cNvSpPr txBox="1"/>
          <p:nvPr/>
        </p:nvSpPr>
        <p:spPr>
          <a:xfrm>
            <a:off x="1943100" y="15675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20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16x9" id="{6AE4079F-C156-5F44-BB1F-9B1BE8D38F60}" vid="{B5180624-4081-3E41-A45E-4FDAF4AEA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uwaterloo_16x9</Template>
  <TotalTime>19105</TotalTime>
  <Words>6342</Words>
  <Application>Microsoft Macintosh PowerPoint</Application>
  <PresentationFormat>Widescreen</PresentationFormat>
  <Paragraphs>541</Paragraphs>
  <Slides>57</Slides>
  <Notes>57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Calibri</vt:lpstr>
      <vt:lpstr>Cambria Math</vt:lpstr>
      <vt:lpstr>Georgia</vt:lpstr>
      <vt:lpstr>Impact</vt:lpstr>
      <vt:lpstr>Verdana</vt:lpstr>
      <vt:lpstr>Wingdings</vt:lpstr>
      <vt:lpstr>Arial</vt:lpstr>
      <vt:lpstr>UofWaterloo_WhiteBkgrd</vt:lpstr>
      <vt:lpstr>Starting off right: Practical tips for inclusive design</vt:lpstr>
      <vt:lpstr>Delivery of digital content</vt:lpstr>
      <vt:lpstr>Universal design</vt:lpstr>
      <vt:lpstr>WHAT IS UNIVERSAL DESIGN?</vt:lpstr>
      <vt:lpstr>Web accessibility</vt:lpstr>
      <vt:lpstr>HTML</vt:lpstr>
      <vt:lpstr>GOOD HTML </vt:lpstr>
      <vt:lpstr>HEADINGS</vt:lpstr>
      <vt:lpstr>HEADINGS</vt:lpstr>
      <vt:lpstr>HEADINGS</vt:lpstr>
      <vt:lpstr>TABLES</vt:lpstr>
      <vt:lpstr>TABLES</vt:lpstr>
      <vt:lpstr>IS THIS A TABLE?</vt:lpstr>
      <vt:lpstr>IS THIS A TABLE?</vt:lpstr>
      <vt:lpstr>IS THIS A TABLE?</vt:lpstr>
      <vt:lpstr>COlouR</vt:lpstr>
      <vt:lpstr>COLOUR CONTRAST</vt:lpstr>
      <vt:lpstr>COLOUR CONTRAST</vt:lpstr>
      <vt:lpstr>COLOUR CONTRAST</vt:lpstr>
      <vt:lpstr>COLOUR ALONE</vt:lpstr>
      <vt:lpstr>COLOUR ALONE</vt:lpstr>
      <vt:lpstr>COLOUR ALONE</vt:lpstr>
      <vt:lpstr>COLOUR ALONE</vt:lpstr>
      <vt:lpstr>COLOUR ALONE</vt:lpstr>
      <vt:lpstr>Images</vt:lpstr>
      <vt:lpstr>IMAGES</vt:lpstr>
      <vt:lpstr>IMAGES – ALTERNATIVE TEXT</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IMAGES - EXAMPLES</vt:lpstr>
      <vt:lpstr>MATH</vt:lpstr>
      <vt:lpstr>MATH</vt:lpstr>
      <vt:lpstr>SUMMARY</vt:lpstr>
      <vt:lpstr>ACT NOW</vt:lpstr>
      <vt:lpstr>References</vt:lpstr>
      <vt:lpstr>COLOUR CONTRAST: Online Tools</vt:lpstr>
      <vt:lpstr>Resources - MathJax</vt:lpstr>
      <vt:lpstr>Resources</vt:lpstr>
      <vt:lpstr>Resources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Baking Accessibility into Design</dc:title>
  <dc:creator>Microsoft Office User</dc:creator>
  <cp:lastModifiedBy>Microsoft Office User</cp:lastModifiedBy>
  <cp:revision>273</cp:revision>
  <cp:lastPrinted>2017-10-31T14:32:00Z</cp:lastPrinted>
  <dcterms:created xsi:type="dcterms:W3CDTF">2017-10-17T12:42:28Z</dcterms:created>
  <dcterms:modified xsi:type="dcterms:W3CDTF">2019-02-09T18:49:30Z</dcterms:modified>
</cp:coreProperties>
</file>