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5"/>
  </p:notesMasterIdLst>
  <p:sldIdLst>
    <p:sldId id="256" r:id="rId2"/>
    <p:sldId id="279" r:id="rId3"/>
    <p:sldId id="280" r:id="rId4"/>
    <p:sldId id="257" r:id="rId5"/>
    <p:sldId id="539" r:id="rId6"/>
    <p:sldId id="324" r:id="rId7"/>
    <p:sldId id="322" r:id="rId8"/>
    <p:sldId id="321" r:id="rId9"/>
    <p:sldId id="261" r:id="rId10"/>
    <p:sldId id="263" r:id="rId11"/>
    <p:sldId id="282" r:id="rId12"/>
    <p:sldId id="264" r:id="rId13"/>
    <p:sldId id="283" r:id="rId14"/>
    <p:sldId id="284" r:id="rId15"/>
    <p:sldId id="285" r:id="rId16"/>
    <p:sldId id="286" r:id="rId17"/>
    <p:sldId id="287" r:id="rId18"/>
    <p:sldId id="288" r:id="rId19"/>
    <p:sldId id="265" r:id="rId20"/>
    <p:sldId id="289" r:id="rId21"/>
    <p:sldId id="281" r:id="rId22"/>
    <p:sldId id="267" r:id="rId23"/>
    <p:sldId id="290" r:id="rId24"/>
    <p:sldId id="291" r:id="rId25"/>
    <p:sldId id="292" r:id="rId26"/>
    <p:sldId id="293" r:id="rId27"/>
    <p:sldId id="268" r:id="rId28"/>
    <p:sldId id="294" r:id="rId29"/>
    <p:sldId id="311" r:id="rId30"/>
    <p:sldId id="262" r:id="rId31"/>
    <p:sldId id="269" r:id="rId32"/>
    <p:sldId id="296" r:id="rId33"/>
    <p:sldId id="312" r:id="rId34"/>
    <p:sldId id="270" r:id="rId35"/>
    <p:sldId id="271" r:id="rId36"/>
    <p:sldId id="298" r:id="rId37"/>
    <p:sldId id="313" r:id="rId38"/>
    <p:sldId id="314" r:id="rId39"/>
    <p:sldId id="299" r:id="rId40"/>
    <p:sldId id="328" r:id="rId41"/>
    <p:sldId id="327" r:id="rId42"/>
    <p:sldId id="329" r:id="rId43"/>
    <p:sldId id="330" r:id="rId44"/>
    <p:sldId id="352" r:id="rId45"/>
    <p:sldId id="353" r:id="rId46"/>
    <p:sldId id="300" r:id="rId47"/>
    <p:sldId id="301" r:id="rId48"/>
    <p:sldId id="333" r:id="rId49"/>
    <p:sldId id="302" r:id="rId50"/>
    <p:sldId id="303" r:id="rId51"/>
    <p:sldId id="331" r:id="rId52"/>
    <p:sldId id="332" r:id="rId53"/>
    <p:sldId id="304" r:id="rId54"/>
    <p:sldId id="305" r:id="rId55"/>
    <p:sldId id="306" r:id="rId56"/>
    <p:sldId id="307" r:id="rId57"/>
    <p:sldId id="308" r:id="rId58"/>
    <p:sldId id="309" r:id="rId59"/>
    <p:sldId id="310" r:id="rId60"/>
    <p:sldId id="325" r:id="rId61"/>
    <p:sldId id="341" r:id="rId62"/>
    <p:sldId id="326" r:id="rId63"/>
    <p:sldId id="342" r:id="rId64"/>
    <p:sldId id="338" r:id="rId65"/>
    <p:sldId id="343" r:id="rId66"/>
    <p:sldId id="339" r:id="rId67"/>
    <p:sldId id="340" r:id="rId68"/>
    <p:sldId id="315" r:id="rId69"/>
    <p:sldId id="316" r:id="rId70"/>
    <p:sldId id="531" r:id="rId71"/>
    <p:sldId id="317" r:id="rId72"/>
    <p:sldId id="318" r:id="rId73"/>
    <p:sldId id="319" r:id="rId74"/>
    <p:sldId id="334" r:id="rId75"/>
    <p:sldId id="335" r:id="rId76"/>
    <p:sldId id="336" r:id="rId77"/>
    <p:sldId id="337" r:id="rId78"/>
    <p:sldId id="320" r:id="rId79"/>
    <p:sldId id="272" r:id="rId80"/>
    <p:sldId id="449" r:id="rId81"/>
    <p:sldId id="452" r:id="rId82"/>
    <p:sldId id="450" r:id="rId83"/>
    <p:sldId id="451" r:id="rId84"/>
    <p:sldId id="533" r:id="rId85"/>
    <p:sldId id="534" r:id="rId86"/>
    <p:sldId id="535" r:id="rId87"/>
    <p:sldId id="453" r:id="rId88"/>
    <p:sldId id="454" r:id="rId89"/>
    <p:sldId id="455" r:id="rId90"/>
    <p:sldId id="457" r:id="rId91"/>
    <p:sldId id="500" r:id="rId92"/>
    <p:sldId id="501" r:id="rId93"/>
    <p:sldId id="502" r:id="rId94"/>
    <p:sldId id="497" r:id="rId95"/>
    <p:sldId id="540" r:id="rId96"/>
    <p:sldId id="498" r:id="rId97"/>
    <p:sldId id="461" r:id="rId98"/>
    <p:sldId id="538" r:id="rId99"/>
    <p:sldId id="462" r:id="rId100"/>
    <p:sldId id="463" r:id="rId101"/>
    <p:sldId id="626" r:id="rId102"/>
    <p:sldId id="499" r:id="rId103"/>
    <p:sldId id="465" r:id="rId104"/>
    <p:sldId id="536" r:id="rId105"/>
    <p:sldId id="467" r:id="rId106"/>
    <p:sldId id="537" r:id="rId107"/>
    <p:sldId id="468" r:id="rId108"/>
    <p:sldId id="470" r:id="rId109"/>
    <p:sldId id="541" r:id="rId110"/>
    <p:sldId id="471" r:id="rId111"/>
    <p:sldId id="472" r:id="rId112"/>
    <p:sldId id="473" r:id="rId113"/>
    <p:sldId id="474" r:id="rId114"/>
    <p:sldId id="475" r:id="rId115"/>
    <p:sldId id="478" r:id="rId116"/>
    <p:sldId id="479" r:id="rId117"/>
    <p:sldId id="480" r:id="rId118"/>
    <p:sldId id="481" r:id="rId119"/>
    <p:sldId id="482" r:id="rId120"/>
    <p:sldId id="483" r:id="rId121"/>
    <p:sldId id="484" r:id="rId122"/>
    <p:sldId id="542" r:id="rId123"/>
    <p:sldId id="486" r:id="rId124"/>
    <p:sldId id="503" r:id="rId125"/>
    <p:sldId id="504" r:id="rId126"/>
    <p:sldId id="505" r:id="rId127"/>
    <p:sldId id="489" r:id="rId128"/>
    <p:sldId id="543" r:id="rId129"/>
    <p:sldId id="627" r:id="rId130"/>
    <p:sldId id="490" r:id="rId131"/>
    <p:sldId id="491" r:id="rId132"/>
    <p:sldId id="628" r:id="rId133"/>
    <p:sldId id="492" r:id="rId134"/>
    <p:sldId id="493" r:id="rId135"/>
    <p:sldId id="495" r:id="rId136"/>
    <p:sldId id="496" r:id="rId137"/>
    <p:sldId id="378" r:id="rId138"/>
    <p:sldId id="377" r:id="rId139"/>
    <p:sldId id="380" r:id="rId140"/>
    <p:sldId id="417" r:id="rId141"/>
    <p:sldId id="381" r:id="rId142"/>
    <p:sldId id="383" r:id="rId143"/>
    <p:sldId id="418" r:id="rId144"/>
    <p:sldId id="419" r:id="rId145"/>
    <p:sldId id="420" r:id="rId146"/>
    <p:sldId id="421" r:id="rId147"/>
    <p:sldId id="629" r:id="rId148"/>
    <p:sldId id="387" r:id="rId149"/>
    <p:sldId id="388" r:id="rId150"/>
    <p:sldId id="423" r:id="rId151"/>
    <p:sldId id="422" r:id="rId152"/>
    <p:sldId id="425" r:id="rId153"/>
    <p:sldId id="424" r:id="rId154"/>
    <p:sldId id="426" r:id="rId155"/>
    <p:sldId id="392" r:id="rId156"/>
    <p:sldId id="393" r:id="rId157"/>
    <p:sldId id="428" r:id="rId158"/>
    <p:sldId id="427" r:id="rId159"/>
    <p:sldId id="394" r:id="rId160"/>
    <p:sldId id="429" r:id="rId161"/>
    <p:sldId id="430" r:id="rId162"/>
    <p:sldId id="431" r:id="rId163"/>
    <p:sldId id="396" r:id="rId164"/>
    <p:sldId id="397" r:id="rId165"/>
    <p:sldId id="432" r:id="rId166"/>
    <p:sldId id="433" r:id="rId167"/>
    <p:sldId id="398" r:id="rId168"/>
    <p:sldId id="506" r:id="rId169"/>
    <p:sldId id="399" r:id="rId170"/>
    <p:sldId id="434" r:id="rId171"/>
    <p:sldId id="401" r:id="rId172"/>
    <p:sldId id="403" r:id="rId173"/>
    <p:sldId id="404" r:id="rId174"/>
    <p:sldId id="406" r:id="rId175"/>
    <p:sldId id="410" r:id="rId176"/>
    <p:sldId id="412" r:id="rId177"/>
    <p:sldId id="442" r:id="rId178"/>
    <p:sldId id="411" r:id="rId179"/>
    <p:sldId id="441" r:id="rId180"/>
    <p:sldId id="444" r:id="rId181"/>
    <p:sldId id="445" r:id="rId182"/>
    <p:sldId id="446" r:id="rId183"/>
    <p:sldId id="447" r:id="rId184"/>
    <p:sldId id="448" r:id="rId185"/>
    <p:sldId id="414" r:id="rId186"/>
    <p:sldId id="443" r:id="rId187"/>
    <p:sldId id="415" r:id="rId188"/>
    <p:sldId id="416" r:id="rId189"/>
    <p:sldId id="544" r:id="rId190"/>
    <p:sldId id="545" r:id="rId191"/>
    <p:sldId id="273" r:id="rId192"/>
    <p:sldId id="508" r:id="rId193"/>
    <p:sldId id="509" r:id="rId194"/>
    <p:sldId id="510" r:id="rId195"/>
    <p:sldId id="511" r:id="rId196"/>
    <p:sldId id="512" r:id="rId197"/>
    <p:sldId id="513" r:id="rId198"/>
    <p:sldId id="514" r:id="rId199"/>
    <p:sldId id="515" r:id="rId200"/>
    <p:sldId id="516" r:id="rId201"/>
    <p:sldId id="517" r:id="rId202"/>
    <p:sldId id="518" r:id="rId203"/>
    <p:sldId id="519" r:id="rId204"/>
    <p:sldId id="520" r:id="rId205"/>
    <p:sldId id="521" r:id="rId206"/>
    <p:sldId id="522" r:id="rId207"/>
    <p:sldId id="523" r:id="rId208"/>
    <p:sldId id="524" r:id="rId209"/>
    <p:sldId id="525" r:id="rId210"/>
    <p:sldId id="526" r:id="rId211"/>
    <p:sldId id="527" r:id="rId212"/>
    <p:sldId id="529" r:id="rId213"/>
    <p:sldId id="528" r:id="rId214"/>
    <p:sldId id="530" r:id="rId215"/>
    <p:sldId id="274" r:id="rId216"/>
    <p:sldId id="546" r:id="rId217"/>
    <p:sldId id="630" r:id="rId218"/>
    <p:sldId id="547" r:id="rId219"/>
    <p:sldId id="275" r:id="rId220"/>
    <p:sldId id="354" r:id="rId221"/>
    <p:sldId id="355" r:id="rId222"/>
    <p:sldId id="356" r:id="rId223"/>
    <p:sldId id="357" r:id="rId224"/>
    <p:sldId id="358" r:id="rId225"/>
    <p:sldId id="359" r:id="rId226"/>
    <p:sldId id="360" r:id="rId227"/>
    <p:sldId id="361" r:id="rId228"/>
    <p:sldId id="362" r:id="rId229"/>
    <p:sldId id="363" r:id="rId230"/>
    <p:sldId id="364" r:id="rId231"/>
    <p:sldId id="365" r:id="rId232"/>
    <p:sldId id="366" r:id="rId233"/>
    <p:sldId id="367" r:id="rId234"/>
    <p:sldId id="368" r:id="rId235"/>
    <p:sldId id="369" r:id="rId236"/>
    <p:sldId id="370" r:id="rId237"/>
    <p:sldId id="371" r:id="rId238"/>
    <p:sldId id="277" r:id="rId239"/>
    <p:sldId id="548" r:id="rId240"/>
    <p:sldId id="372" r:id="rId241"/>
    <p:sldId id="373" r:id="rId242"/>
    <p:sldId id="549" r:id="rId243"/>
    <p:sldId id="278" r:id="rId244"/>
    <p:sldId id="258" r:id="rId245"/>
    <p:sldId id="550" r:id="rId246"/>
    <p:sldId id="551" r:id="rId247"/>
    <p:sldId id="260" r:id="rId248"/>
    <p:sldId id="553" r:id="rId249"/>
    <p:sldId id="552" r:id="rId250"/>
    <p:sldId id="554" r:id="rId251"/>
    <p:sldId id="559" r:id="rId252"/>
    <p:sldId id="560" r:id="rId253"/>
    <p:sldId id="555" r:id="rId254"/>
    <p:sldId id="561" r:id="rId255"/>
    <p:sldId id="631" r:id="rId256"/>
    <p:sldId id="562" r:id="rId257"/>
    <p:sldId id="563" r:id="rId258"/>
    <p:sldId id="633" r:id="rId259"/>
    <p:sldId id="634" r:id="rId260"/>
    <p:sldId id="635" r:id="rId261"/>
    <p:sldId id="636" r:id="rId262"/>
    <p:sldId id="632" r:id="rId263"/>
    <p:sldId id="564" r:id="rId264"/>
    <p:sldId id="565" r:id="rId265"/>
    <p:sldId id="566" r:id="rId266"/>
    <p:sldId id="637" r:id="rId267"/>
    <p:sldId id="638" r:id="rId268"/>
    <p:sldId id="567" r:id="rId269"/>
    <p:sldId id="568" r:id="rId270"/>
    <p:sldId id="639" r:id="rId271"/>
    <p:sldId id="640" r:id="rId272"/>
    <p:sldId id="569" r:id="rId273"/>
    <p:sldId id="641" r:id="rId274"/>
    <p:sldId id="570" r:id="rId275"/>
    <p:sldId id="643" r:id="rId276"/>
    <p:sldId id="642" r:id="rId277"/>
    <p:sldId id="556" r:id="rId278"/>
    <p:sldId id="571" r:id="rId279"/>
    <p:sldId id="644" r:id="rId280"/>
    <p:sldId id="645" r:id="rId281"/>
    <p:sldId id="646" r:id="rId282"/>
    <p:sldId id="647" r:id="rId283"/>
    <p:sldId id="572" r:id="rId284"/>
    <p:sldId id="648" r:id="rId285"/>
    <p:sldId id="573" r:id="rId286"/>
    <p:sldId id="649" r:id="rId287"/>
    <p:sldId id="574" r:id="rId288"/>
    <p:sldId id="575" r:id="rId289"/>
    <p:sldId id="576" r:id="rId290"/>
    <p:sldId id="577" r:id="rId291"/>
    <p:sldId id="625" r:id="rId292"/>
    <p:sldId id="578" r:id="rId293"/>
    <p:sldId id="579" r:id="rId294"/>
    <p:sldId id="580" r:id="rId295"/>
    <p:sldId id="581" r:id="rId296"/>
    <p:sldId id="582" r:id="rId297"/>
    <p:sldId id="583" r:id="rId298"/>
    <p:sldId id="584" r:id="rId299"/>
    <p:sldId id="585" r:id="rId300"/>
    <p:sldId id="586" r:id="rId301"/>
    <p:sldId id="587" r:id="rId302"/>
    <p:sldId id="588" r:id="rId303"/>
    <p:sldId id="589" r:id="rId304"/>
    <p:sldId id="590" r:id="rId305"/>
    <p:sldId id="591" r:id="rId306"/>
    <p:sldId id="592" r:id="rId307"/>
    <p:sldId id="593" r:id="rId308"/>
    <p:sldId id="594" r:id="rId309"/>
    <p:sldId id="595" r:id="rId310"/>
    <p:sldId id="596" r:id="rId311"/>
    <p:sldId id="597" r:id="rId312"/>
    <p:sldId id="598" r:id="rId313"/>
    <p:sldId id="599" r:id="rId314"/>
    <p:sldId id="600" r:id="rId315"/>
    <p:sldId id="601" r:id="rId316"/>
    <p:sldId id="602" r:id="rId317"/>
    <p:sldId id="603" r:id="rId318"/>
    <p:sldId id="604" r:id="rId319"/>
    <p:sldId id="605" r:id="rId320"/>
    <p:sldId id="606" r:id="rId321"/>
    <p:sldId id="607" r:id="rId322"/>
    <p:sldId id="608" r:id="rId323"/>
    <p:sldId id="609" r:id="rId324"/>
    <p:sldId id="610" r:id="rId325"/>
    <p:sldId id="611" r:id="rId326"/>
    <p:sldId id="612" r:id="rId327"/>
    <p:sldId id="613" r:id="rId328"/>
    <p:sldId id="614" r:id="rId329"/>
    <p:sldId id="615" r:id="rId330"/>
    <p:sldId id="616" r:id="rId331"/>
    <p:sldId id="617" r:id="rId332"/>
    <p:sldId id="618" r:id="rId333"/>
    <p:sldId id="619" r:id="rId334"/>
    <p:sldId id="620" r:id="rId335"/>
    <p:sldId id="621" r:id="rId336"/>
    <p:sldId id="622" r:id="rId337"/>
    <p:sldId id="623" r:id="rId338"/>
    <p:sldId id="624" r:id="rId339"/>
    <p:sldId id="344" r:id="rId340"/>
    <p:sldId id="345" r:id="rId341"/>
    <p:sldId id="346" r:id="rId342"/>
    <p:sldId id="347" r:id="rId343"/>
    <p:sldId id="348" r:id="rId344"/>
    <p:sldId id="349" r:id="rId345"/>
    <p:sldId id="350" r:id="rId346"/>
    <p:sldId id="351" r:id="rId347"/>
    <p:sldId id="435" r:id="rId348"/>
    <p:sldId id="436" r:id="rId349"/>
    <p:sldId id="437" r:id="rId350"/>
    <p:sldId id="438" r:id="rId351"/>
    <p:sldId id="439" r:id="rId352"/>
    <p:sldId id="507" r:id="rId353"/>
    <p:sldId id="650" r:id="rId354"/>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CC3300"/>
    <a:srgbClr val="FFCC00"/>
    <a:srgbClr val="009900"/>
    <a:srgbClr val="006666"/>
    <a:srgbClr val="FFFF99"/>
    <a:srgbClr val="FFCC66"/>
    <a:srgbClr val="0000CC"/>
    <a:srgbClr val="CCFFCC"/>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94" autoAdjust="0"/>
    <p:restoredTop sz="94660"/>
  </p:normalViewPr>
  <p:slideViewPr>
    <p:cSldViewPr>
      <p:cViewPr>
        <p:scale>
          <a:sx n="70" d="100"/>
          <a:sy n="70" d="100"/>
        </p:scale>
        <p:origin x="-1314" y="-96"/>
      </p:cViewPr>
      <p:guideLst>
        <p:guide orient="horz" pos="2160"/>
        <p:guide pos="2880"/>
      </p:guideLst>
    </p:cSldViewPr>
  </p:slideViewPr>
  <p:notesTextViewPr>
    <p:cViewPr>
      <p:scale>
        <a:sx n="1" d="1"/>
        <a:sy n="1" d="1"/>
      </p:scale>
      <p:origin x="0" y="0"/>
    </p:cViewPr>
  </p:notesTextViewPr>
  <p:sorterViewPr>
    <p:cViewPr>
      <p:scale>
        <a:sx n="60" d="100"/>
        <a:sy n="60" d="100"/>
      </p:scale>
      <p:origin x="0" y="341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345" Type="http://schemas.openxmlformats.org/officeDocument/2006/relationships/slide" Target="slides/slide344.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presProps" Target="presProps.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viewProps" Target="viewProps.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theme" Target="theme/theme1.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tableStyles" Target="tableStyles.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339" Type="http://schemas.openxmlformats.org/officeDocument/2006/relationships/slide" Target="slides/slide338.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slide" Target="slides/slide333.xml"/><Relationship Id="rId350" Type="http://schemas.openxmlformats.org/officeDocument/2006/relationships/slide" Target="slides/slide349.xml"/><Relationship Id="rId35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image" Target="../media/image6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90.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03.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04.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09.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10.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20.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21.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22.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26.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E3BDC3-0D3C-46BE-8819-5AA84AA506EF}" type="datetimeFigureOut">
              <a:rPr lang="es-MX" smtClean="0"/>
              <a:t>12/01/2014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580374-DE75-44BC-8EA7-E3395A6BEFC2}" type="slidenum">
              <a:rPr lang="es-MX" smtClean="0"/>
              <a:t>‹Nº›</a:t>
            </a:fld>
            <a:endParaRPr lang="es-MX"/>
          </a:p>
        </p:txBody>
      </p:sp>
    </p:spTree>
    <p:extLst>
      <p:ext uri="{BB962C8B-B14F-4D97-AF65-F5344CB8AC3E}">
        <p14:creationId xmlns:p14="http://schemas.microsoft.com/office/powerpoint/2010/main" val="3887266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62467"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PE" smtClean="0"/>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14D59F-C873-4D38-9ED7-B570427534B2}" type="slidenum">
              <a:rPr lang="es-PE" smtClean="0"/>
              <a:pPr fontAlgn="base">
                <a:spcBef>
                  <a:spcPct val="0"/>
                </a:spcBef>
                <a:spcAft>
                  <a:spcPct val="0"/>
                </a:spcAft>
                <a:defRPr/>
              </a:pPr>
              <a:t>291</a:t>
            </a:fld>
            <a:endParaRPr lang="es-PE"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000" y="360000"/>
            <a:ext cx="1718633" cy="864000"/>
          </a:xfrm>
          <a:prstGeom prst="rect">
            <a:avLst/>
          </a:prstGeom>
        </p:spPr>
      </p:pic>
      <p:sp>
        <p:nvSpPr>
          <p:cNvPr id="3" name="2 Subtítulo"/>
          <p:cNvSpPr>
            <a:spLocks noGrp="1"/>
          </p:cNvSpPr>
          <p:nvPr>
            <p:ph type="subTitle" idx="1"/>
          </p:nvPr>
        </p:nvSpPr>
        <p:spPr>
          <a:xfrm>
            <a:off x="0" y="3600000"/>
            <a:ext cx="6120000" cy="1440000"/>
          </a:xfrm>
          <a:gradFill>
            <a:gsLst>
              <a:gs pos="0">
                <a:schemeClr val="bg1"/>
              </a:gs>
              <a:gs pos="10000">
                <a:schemeClr val="tx2">
                  <a:lumMod val="50000"/>
                </a:schemeClr>
              </a:gs>
            </a:gsLst>
            <a:lin ang="0" scaled="1"/>
          </a:gradFill>
        </p:spPr>
        <p:txBody>
          <a:bodyPr anchor="ctr" anchorCtr="0">
            <a:normAutofit/>
          </a:bodyPr>
          <a:lstStyle>
            <a:lvl1pPr marL="0" indent="0" algn="r">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smtClean="0"/>
              <a:t>Haga clic para modificar el estilo de subtítulo del patrón</a:t>
            </a:r>
            <a:endParaRPr lang="es-PE" dirty="0"/>
          </a:p>
        </p:txBody>
      </p:sp>
      <p:sp>
        <p:nvSpPr>
          <p:cNvPr id="2" name="1 Título"/>
          <p:cNvSpPr>
            <a:spLocks noGrp="1"/>
          </p:cNvSpPr>
          <p:nvPr>
            <p:ph type="ctrTitle"/>
          </p:nvPr>
        </p:nvSpPr>
        <p:spPr>
          <a:xfrm>
            <a:off x="1944000" y="1800000"/>
            <a:ext cx="7200000" cy="1440000"/>
          </a:xfrm>
          <a:gradFill>
            <a:gsLst>
              <a:gs pos="90000">
                <a:srgbClr val="C00000"/>
              </a:gs>
              <a:gs pos="100000">
                <a:schemeClr val="bg1"/>
              </a:gs>
            </a:gsLst>
            <a:lin ang="0" scaled="1"/>
          </a:gradFill>
        </p:spPr>
        <p:txBody>
          <a:bodyPr anchor="ctr" anchorCtr="0"/>
          <a:lstStyle>
            <a:lvl1pPr algn="l">
              <a:defRPr b="1">
                <a:solidFill>
                  <a:schemeClr val="bg1"/>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PE" dirty="0"/>
          </a:p>
        </p:txBody>
      </p:sp>
      <p:sp>
        <p:nvSpPr>
          <p:cNvPr id="4" name="3 Marcador de fecha"/>
          <p:cNvSpPr>
            <a:spLocks noGrp="1"/>
          </p:cNvSpPr>
          <p:nvPr>
            <p:ph type="dt" sz="half" idx="10"/>
          </p:nvPr>
        </p:nvSpPr>
        <p:spPr/>
        <p:txBody>
          <a:bodyPr/>
          <a:lstStyle>
            <a:lvl1pPr>
              <a:defRPr sz="1200"/>
            </a:lvl1pPr>
          </a:lstStyle>
          <a:p>
            <a:fld id="{320BC6EE-1AE5-4B9B-B148-DA2FE5916F7E}" type="datetime4">
              <a:rPr lang="es-PE" smtClean="0"/>
              <a:t>12 de enero de 2014</a:t>
            </a:fld>
            <a:endParaRPr lang="es-PE"/>
          </a:p>
        </p:txBody>
      </p:sp>
      <p:sp>
        <p:nvSpPr>
          <p:cNvPr id="5" name="4 Marcador de pie de página"/>
          <p:cNvSpPr>
            <a:spLocks noGrp="1"/>
          </p:cNvSpPr>
          <p:nvPr>
            <p:ph type="ftr" sz="quarter" idx="11"/>
          </p:nvPr>
        </p:nvSpPr>
        <p:spPr/>
        <p:txBody>
          <a:bodyPr/>
          <a:lstStyle>
            <a:lvl1pPr algn="l">
              <a:defRPr sz="1200"/>
            </a:lvl1p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lvl1pPr>
              <a:defRPr sz="1200"/>
            </a:lvl1pPr>
          </a:lstStyle>
          <a:p>
            <a:fld id="{18CE0154-5AA3-498D-98EB-A5C71ABBED3C}" type="slidenum">
              <a:rPr lang="es-PE" smtClean="0"/>
              <a:pPr/>
              <a:t>‹Nº›</a:t>
            </a:fld>
            <a:endParaRPr lang="es-PE"/>
          </a:p>
        </p:txBody>
      </p:sp>
      <p:cxnSp>
        <p:nvCxnSpPr>
          <p:cNvPr id="8" name="7 Conector recto"/>
          <p:cNvCxnSpPr/>
          <p:nvPr userDrawn="1"/>
        </p:nvCxnSpPr>
        <p:spPr>
          <a:xfrm>
            <a:off x="252000" y="6300000"/>
            <a:ext cx="8640000" cy="0"/>
          </a:xfrm>
          <a:prstGeom prst="line">
            <a:avLst/>
          </a:prstGeom>
          <a:ln>
            <a:gradFill flip="none" rotWithShape="1">
              <a:gsLst>
                <a:gs pos="0">
                  <a:schemeClr val="accent6">
                    <a:lumMod val="50000"/>
                  </a:schemeClr>
                </a:gs>
                <a:gs pos="50000">
                  <a:schemeClr val="accent6">
                    <a:lumMod val="75000"/>
                  </a:schemeClr>
                </a:gs>
                <a:gs pos="100000">
                  <a:schemeClr val="accent6">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7521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360000" y="360000"/>
            <a:ext cx="8424000" cy="1080000"/>
          </a:xfrm>
          <a:gradFill>
            <a:gsLst>
              <a:gs pos="90000">
                <a:srgbClr val="C00000"/>
              </a:gs>
              <a:gs pos="100000">
                <a:schemeClr val="bg1"/>
              </a:gs>
            </a:gsLst>
            <a:lin ang="0" scaled="1"/>
          </a:gradFill>
        </p:spPr>
        <p:txBody>
          <a:bodyPr/>
          <a:lstStyle>
            <a:lvl1pPr algn="l">
              <a:defRPr b="1">
                <a:solidFill>
                  <a:schemeClr val="bg1"/>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PE" dirty="0"/>
          </a:p>
        </p:txBody>
      </p:sp>
      <p:sp>
        <p:nvSpPr>
          <p:cNvPr id="3" name="2 Marcador de contenido"/>
          <p:cNvSpPr>
            <a:spLocks noGrp="1"/>
          </p:cNvSpPr>
          <p:nvPr>
            <p:ph idx="1"/>
          </p:nvPr>
        </p:nvSpPr>
        <p:spPr>
          <a:xfrm>
            <a:off x="360000" y="1620000"/>
            <a:ext cx="8424000" cy="4500000"/>
          </a:xfrm>
        </p:spPr>
        <p:txBody>
          <a:bodyPr>
            <a:normAutofit/>
          </a:bodyPr>
          <a:lstStyle>
            <a:lvl1pPr marL="342900" indent="-342900">
              <a:buClr>
                <a:srgbClr val="FF3300"/>
              </a:buClr>
              <a:buFont typeface="Wingdings" panose="05000000000000000000" pitchFamily="2" charset="2"/>
              <a:buChar char="§"/>
              <a:defRPr sz="1800"/>
            </a:lvl1pPr>
            <a:lvl2pPr marL="712788" indent="-349250">
              <a:buClr>
                <a:srgbClr val="FF3300"/>
              </a:buClr>
              <a:defRPr sz="1800"/>
            </a:lvl2pPr>
            <a:lvl3pPr marL="1076325" indent="-363538">
              <a:buClr>
                <a:srgbClr val="FF3300"/>
              </a:buClr>
              <a:defRPr sz="1800"/>
            </a:lvl3pPr>
            <a:lvl4pPr marL="1438275" indent="-361950">
              <a:buClr>
                <a:srgbClr val="FF3300"/>
              </a:buClr>
              <a:defRPr sz="1800"/>
            </a:lvl4pPr>
            <a:lvl5pPr marL="1789113" indent="-350838">
              <a:buClr>
                <a:srgbClr val="FF3300"/>
              </a:buClr>
              <a:defRPr sz="1800"/>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4" name="3 Marcador de fecha"/>
          <p:cNvSpPr>
            <a:spLocks noGrp="1"/>
          </p:cNvSpPr>
          <p:nvPr>
            <p:ph type="dt" sz="half" idx="10"/>
          </p:nvPr>
        </p:nvSpPr>
        <p:spPr>
          <a:xfrm>
            <a:off x="5904000" y="6300000"/>
            <a:ext cx="2160000" cy="360000"/>
          </a:xfrm>
        </p:spPr>
        <p:txBody>
          <a:bodyPr anchor="t" anchorCtr="0"/>
          <a:lstStyle>
            <a:lvl1pPr algn="l">
              <a:defRPr sz="1200"/>
            </a:lvl1pPr>
          </a:lstStyle>
          <a:p>
            <a:fld id="{9ABDE989-0D24-4EC7-861E-B07A879D65AE}" type="datetime4">
              <a:rPr lang="es-PE" smtClean="0"/>
              <a:t>12 de enero de 2014</a:t>
            </a:fld>
            <a:endParaRPr lang="es-PE" dirty="0"/>
          </a:p>
        </p:txBody>
      </p:sp>
      <p:sp>
        <p:nvSpPr>
          <p:cNvPr id="5" name="4 Marcador de pie de página"/>
          <p:cNvSpPr>
            <a:spLocks noGrp="1"/>
          </p:cNvSpPr>
          <p:nvPr>
            <p:ph type="ftr" sz="quarter" idx="11"/>
          </p:nvPr>
        </p:nvSpPr>
        <p:spPr>
          <a:xfrm>
            <a:off x="720000" y="6300000"/>
            <a:ext cx="5040000" cy="360000"/>
          </a:xfrm>
        </p:spPr>
        <p:txBody>
          <a:bodyPr anchor="t" anchorCtr="0"/>
          <a:lstStyle>
            <a:lvl1pPr algn="l">
              <a:defRPr sz="1200"/>
            </a:lvl1pPr>
          </a:lstStyle>
          <a:p>
            <a:r>
              <a:rPr lang="es-MX" smtClean="0"/>
              <a:t>IMPUESTO A LA RENTA 2013</a:t>
            </a:r>
            <a:endParaRPr lang="es-PE"/>
          </a:p>
        </p:txBody>
      </p:sp>
      <p:sp>
        <p:nvSpPr>
          <p:cNvPr id="6" name="5 Marcador de número de diapositiva"/>
          <p:cNvSpPr>
            <a:spLocks noGrp="1"/>
          </p:cNvSpPr>
          <p:nvPr>
            <p:ph type="sldNum" sz="quarter" idx="12"/>
          </p:nvPr>
        </p:nvSpPr>
        <p:spPr>
          <a:xfrm>
            <a:off x="8064000" y="6300000"/>
            <a:ext cx="720000" cy="360000"/>
          </a:xfrm>
        </p:spPr>
        <p:txBody>
          <a:bodyPr anchor="t" anchorCtr="0"/>
          <a:lstStyle>
            <a:lvl1pPr algn="r">
              <a:defRPr sz="1200"/>
            </a:lvl1pPr>
          </a:lstStyle>
          <a:p>
            <a:fld id="{18CE0154-5AA3-498D-98EB-A5C71ABBED3C}" type="slidenum">
              <a:rPr lang="es-PE" smtClean="0"/>
              <a:pPr/>
              <a:t>‹Nº›</a:t>
            </a:fld>
            <a:endParaRPr lang="es-PE"/>
          </a:p>
        </p:txBody>
      </p:sp>
      <p:cxnSp>
        <p:nvCxnSpPr>
          <p:cNvPr id="10" name="9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587586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360000" y="360000"/>
            <a:ext cx="8424000" cy="1080000"/>
          </a:xfrm>
          <a:gradFill>
            <a:gsLst>
              <a:gs pos="91000">
                <a:srgbClr val="FFCC00"/>
              </a:gs>
              <a:gs pos="100000">
                <a:schemeClr val="bg1"/>
              </a:gs>
            </a:gsLst>
            <a:lin ang="0" scaled="1"/>
          </a:gradFill>
        </p:spPr>
        <p:txBody>
          <a:bodyPr/>
          <a:lstStyle>
            <a:lvl1pPr algn="l">
              <a:defRPr b="1">
                <a:solidFill>
                  <a:schemeClr val="bg1"/>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PE" dirty="0"/>
          </a:p>
        </p:txBody>
      </p:sp>
      <p:sp>
        <p:nvSpPr>
          <p:cNvPr id="3" name="2 Marcador de contenido"/>
          <p:cNvSpPr>
            <a:spLocks noGrp="1"/>
          </p:cNvSpPr>
          <p:nvPr>
            <p:ph idx="1"/>
          </p:nvPr>
        </p:nvSpPr>
        <p:spPr>
          <a:xfrm>
            <a:off x="360000" y="1620000"/>
            <a:ext cx="8424000" cy="4500000"/>
          </a:xfrm>
        </p:spPr>
        <p:txBody>
          <a:bodyPr>
            <a:normAutofit/>
          </a:bodyPr>
          <a:lstStyle>
            <a:lvl1pPr marL="342900" indent="-342900">
              <a:buClr>
                <a:srgbClr val="FF3300"/>
              </a:buClr>
              <a:buFont typeface="Wingdings" panose="05000000000000000000" pitchFamily="2" charset="2"/>
              <a:buChar char="§"/>
              <a:defRPr sz="1800"/>
            </a:lvl1pPr>
            <a:lvl2pPr marL="712788" indent="-349250">
              <a:buClr>
                <a:srgbClr val="FF3300"/>
              </a:buClr>
              <a:defRPr sz="1800"/>
            </a:lvl2pPr>
            <a:lvl3pPr marL="1076325" indent="-363538">
              <a:buClr>
                <a:srgbClr val="FF3300"/>
              </a:buClr>
              <a:defRPr sz="1800"/>
            </a:lvl3pPr>
            <a:lvl4pPr marL="1438275" indent="-361950">
              <a:buClr>
                <a:srgbClr val="FF3300"/>
              </a:buClr>
              <a:defRPr sz="1800"/>
            </a:lvl4pPr>
            <a:lvl5pPr marL="1789113" indent="-350838">
              <a:buClr>
                <a:srgbClr val="FF3300"/>
              </a:buClr>
              <a:defRPr sz="1800"/>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4" name="3 Marcador de fecha"/>
          <p:cNvSpPr>
            <a:spLocks noGrp="1"/>
          </p:cNvSpPr>
          <p:nvPr>
            <p:ph type="dt" sz="half" idx="10"/>
          </p:nvPr>
        </p:nvSpPr>
        <p:spPr>
          <a:xfrm>
            <a:off x="5904000" y="6300000"/>
            <a:ext cx="2160000" cy="360000"/>
          </a:xfrm>
        </p:spPr>
        <p:txBody>
          <a:bodyPr anchor="t" anchorCtr="0"/>
          <a:lstStyle>
            <a:lvl1pPr algn="l">
              <a:defRPr sz="1200"/>
            </a:lvl1pPr>
          </a:lstStyle>
          <a:p>
            <a:fld id="{5898FB8B-0E4E-454E-A997-6892436C5E42}" type="datetime4">
              <a:rPr lang="es-PE" smtClean="0"/>
              <a:t>12 de enero de 2014</a:t>
            </a:fld>
            <a:endParaRPr lang="es-PE" dirty="0"/>
          </a:p>
        </p:txBody>
      </p:sp>
      <p:sp>
        <p:nvSpPr>
          <p:cNvPr id="5" name="4 Marcador de pie de página"/>
          <p:cNvSpPr>
            <a:spLocks noGrp="1"/>
          </p:cNvSpPr>
          <p:nvPr>
            <p:ph type="ftr" sz="quarter" idx="11"/>
          </p:nvPr>
        </p:nvSpPr>
        <p:spPr>
          <a:xfrm>
            <a:off x="720000" y="6300000"/>
            <a:ext cx="5040000" cy="360000"/>
          </a:xfrm>
        </p:spPr>
        <p:txBody>
          <a:bodyPr anchor="t" anchorCtr="0"/>
          <a:lstStyle>
            <a:lvl1pPr algn="l">
              <a:defRPr sz="1200"/>
            </a:lvl1pPr>
          </a:lstStyle>
          <a:p>
            <a:r>
              <a:rPr lang="es-MX" smtClean="0"/>
              <a:t>IMPUESTO A LA RENTA 2013</a:t>
            </a:r>
            <a:endParaRPr lang="es-PE"/>
          </a:p>
        </p:txBody>
      </p:sp>
      <p:sp>
        <p:nvSpPr>
          <p:cNvPr id="6" name="5 Marcador de número de diapositiva"/>
          <p:cNvSpPr>
            <a:spLocks noGrp="1"/>
          </p:cNvSpPr>
          <p:nvPr>
            <p:ph type="sldNum" sz="quarter" idx="12"/>
          </p:nvPr>
        </p:nvSpPr>
        <p:spPr>
          <a:xfrm>
            <a:off x="8064000" y="6300000"/>
            <a:ext cx="720000" cy="360000"/>
          </a:xfrm>
        </p:spPr>
        <p:txBody>
          <a:bodyPr anchor="t" anchorCtr="0"/>
          <a:lstStyle>
            <a:lvl1pPr algn="r">
              <a:defRPr sz="1200"/>
            </a:lvl1pPr>
          </a:lstStyle>
          <a:p>
            <a:fld id="{18CE0154-5AA3-498D-98EB-A5C71ABBED3C}" type="slidenum">
              <a:rPr lang="es-PE" smtClean="0"/>
              <a:pPr/>
              <a:t>‹Nº›</a:t>
            </a:fld>
            <a:endParaRPr lang="es-PE"/>
          </a:p>
        </p:txBody>
      </p:sp>
      <p:cxnSp>
        <p:nvCxnSpPr>
          <p:cNvPr id="10" name="9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2408263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360000" y="360000"/>
            <a:ext cx="8424000" cy="1080000"/>
          </a:xfrm>
          <a:gradFill>
            <a:gsLst>
              <a:gs pos="91000">
                <a:schemeClr val="accent5">
                  <a:lumMod val="50000"/>
                </a:schemeClr>
              </a:gs>
              <a:gs pos="100000">
                <a:schemeClr val="bg1"/>
              </a:gs>
            </a:gsLst>
            <a:lin ang="0" scaled="1"/>
          </a:gradFill>
        </p:spPr>
        <p:txBody>
          <a:bodyPr/>
          <a:lstStyle>
            <a:lvl1pPr algn="l">
              <a:defRPr b="1">
                <a:solidFill>
                  <a:schemeClr val="bg1"/>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PE" dirty="0"/>
          </a:p>
        </p:txBody>
      </p:sp>
      <p:sp>
        <p:nvSpPr>
          <p:cNvPr id="3" name="2 Marcador de contenido"/>
          <p:cNvSpPr>
            <a:spLocks noGrp="1"/>
          </p:cNvSpPr>
          <p:nvPr>
            <p:ph idx="1"/>
          </p:nvPr>
        </p:nvSpPr>
        <p:spPr>
          <a:xfrm>
            <a:off x="360000" y="1620000"/>
            <a:ext cx="8424000" cy="4500000"/>
          </a:xfrm>
        </p:spPr>
        <p:txBody>
          <a:bodyPr>
            <a:normAutofit/>
          </a:bodyPr>
          <a:lstStyle>
            <a:lvl1pPr marL="342900" indent="-342900">
              <a:buClr>
                <a:srgbClr val="FF3300"/>
              </a:buClr>
              <a:buFont typeface="Wingdings" panose="05000000000000000000" pitchFamily="2" charset="2"/>
              <a:buChar char="§"/>
              <a:defRPr sz="1800"/>
            </a:lvl1pPr>
            <a:lvl2pPr marL="712788" indent="-349250">
              <a:buClr>
                <a:srgbClr val="FF3300"/>
              </a:buClr>
              <a:defRPr sz="1800"/>
            </a:lvl2pPr>
            <a:lvl3pPr marL="1076325" indent="-363538">
              <a:buClr>
                <a:srgbClr val="FF3300"/>
              </a:buClr>
              <a:defRPr sz="1800"/>
            </a:lvl3pPr>
            <a:lvl4pPr marL="1438275" indent="-361950">
              <a:buClr>
                <a:srgbClr val="FF3300"/>
              </a:buClr>
              <a:defRPr sz="1800"/>
            </a:lvl4pPr>
            <a:lvl5pPr marL="1789113" indent="-350838">
              <a:buClr>
                <a:srgbClr val="FF3300"/>
              </a:buClr>
              <a:defRPr sz="1800"/>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4" name="3 Marcador de fecha"/>
          <p:cNvSpPr>
            <a:spLocks noGrp="1"/>
          </p:cNvSpPr>
          <p:nvPr>
            <p:ph type="dt" sz="half" idx="10"/>
          </p:nvPr>
        </p:nvSpPr>
        <p:spPr>
          <a:xfrm>
            <a:off x="5904000" y="6300000"/>
            <a:ext cx="2160000" cy="360000"/>
          </a:xfrm>
        </p:spPr>
        <p:txBody>
          <a:bodyPr anchor="t" anchorCtr="0"/>
          <a:lstStyle>
            <a:lvl1pPr algn="l">
              <a:defRPr sz="1200"/>
            </a:lvl1p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a:xfrm>
            <a:off x="720000" y="6300000"/>
            <a:ext cx="5040000" cy="360000"/>
          </a:xfrm>
        </p:spPr>
        <p:txBody>
          <a:bodyPr anchor="t" anchorCtr="0"/>
          <a:lstStyle>
            <a:lvl1pPr algn="l">
              <a:defRPr sz="1200"/>
            </a:lvl1pPr>
          </a:lstStyle>
          <a:p>
            <a:r>
              <a:rPr lang="es-MX" smtClean="0"/>
              <a:t>IMPUESTO A LA RENTA 2013</a:t>
            </a:r>
            <a:endParaRPr lang="es-PE"/>
          </a:p>
        </p:txBody>
      </p:sp>
      <p:sp>
        <p:nvSpPr>
          <p:cNvPr id="6" name="5 Marcador de número de diapositiva"/>
          <p:cNvSpPr>
            <a:spLocks noGrp="1"/>
          </p:cNvSpPr>
          <p:nvPr>
            <p:ph type="sldNum" sz="quarter" idx="12"/>
          </p:nvPr>
        </p:nvSpPr>
        <p:spPr>
          <a:xfrm>
            <a:off x="8064000" y="6300000"/>
            <a:ext cx="720000" cy="360000"/>
          </a:xfrm>
        </p:spPr>
        <p:txBody>
          <a:bodyPr anchor="t" anchorCtr="0"/>
          <a:lstStyle>
            <a:lvl1pPr algn="r">
              <a:defRPr sz="1200"/>
            </a:lvl1pPr>
          </a:lstStyle>
          <a:p>
            <a:fld id="{18CE0154-5AA3-498D-98EB-A5C71ABBED3C}" type="slidenum">
              <a:rPr lang="es-PE" smtClean="0"/>
              <a:pPr/>
              <a:t>‹Nº›</a:t>
            </a:fld>
            <a:endParaRPr lang="es-PE"/>
          </a:p>
        </p:txBody>
      </p:sp>
      <p:cxnSp>
        <p:nvCxnSpPr>
          <p:cNvPr id="10" name="9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2626699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360000" y="360000"/>
            <a:ext cx="8424000" cy="1080000"/>
          </a:xfrm>
          <a:gradFill>
            <a:gsLst>
              <a:gs pos="91000">
                <a:schemeClr val="tx2">
                  <a:lumMod val="60000"/>
                  <a:lumOff val="40000"/>
                </a:schemeClr>
              </a:gs>
              <a:gs pos="100000">
                <a:schemeClr val="bg1"/>
              </a:gs>
            </a:gsLst>
            <a:lin ang="0" scaled="1"/>
          </a:gradFill>
        </p:spPr>
        <p:txBody>
          <a:bodyPr/>
          <a:lstStyle>
            <a:lvl1pPr algn="l">
              <a:defRPr b="1">
                <a:solidFill>
                  <a:schemeClr val="bg1"/>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PE" dirty="0"/>
          </a:p>
        </p:txBody>
      </p:sp>
      <p:sp>
        <p:nvSpPr>
          <p:cNvPr id="3" name="2 Marcador de contenido"/>
          <p:cNvSpPr>
            <a:spLocks noGrp="1"/>
          </p:cNvSpPr>
          <p:nvPr>
            <p:ph idx="1"/>
          </p:nvPr>
        </p:nvSpPr>
        <p:spPr>
          <a:xfrm>
            <a:off x="360000" y="1620000"/>
            <a:ext cx="8424000" cy="4500000"/>
          </a:xfrm>
        </p:spPr>
        <p:txBody>
          <a:bodyPr>
            <a:normAutofit/>
          </a:bodyPr>
          <a:lstStyle>
            <a:lvl1pPr marL="342900" indent="-342900">
              <a:buClr>
                <a:srgbClr val="FF3300"/>
              </a:buClr>
              <a:buFont typeface="Wingdings" panose="05000000000000000000" pitchFamily="2" charset="2"/>
              <a:buChar char="§"/>
              <a:defRPr sz="1800"/>
            </a:lvl1pPr>
            <a:lvl2pPr marL="712788" indent="-349250">
              <a:buClr>
                <a:srgbClr val="FF3300"/>
              </a:buClr>
              <a:defRPr sz="1800"/>
            </a:lvl2pPr>
            <a:lvl3pPr marL="1076325" indent="-363538">
              <a:buClr>
                <a:srgbClr val="FF3300"/>
              </a:buClr>
              <a:defRPr sz="1800"/>
            </a:lvl3pPr>
            <a:lvl4pPr marL="1438275" indent="-361950">
              <a:buClr>
                <a:srgbClr val="FF3300"/>
              </a:buClr>
              <a:defRPr sz="1800"/>
            </a:lvl4pPr>
            <a:lvl5pPr marL="1789113" indent="-350838">
              <a:buClr>
                <a:srgbClr val="FF3300"/>
              </a:buClr>
              <a:defRPr sz="1800"/>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4" name="3 Marcador de fecha"/>
          <p:cNvSpPr>
            <a:spLocks noGrp="1"/>
          </p:cNvSpPr>
          <p:nvPr>
            <p:ph type="dt" sz="half" idx="10"/>
          </p:nvPr>
        </p:nvSpPr>
        <p:spPr>
          <a:xfrm>
            <a:off x="5904000" y="6300000"/>
            <a:ext cx="2160000" cy="360000"/>
          </a:xfrm>
        </p:spPr>
        <p:txBody>
          <a:bodyPr anchor="t" anchorCtr="0"/>
          <a:lstStyle>
            <a:lvl1pPr algn="l">
              <a:defRPr sz="1200"/>
            </a:lvl1p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a:xfrm>
            <a:off x="720000" y="6300000"/>
            <a:ext cx="5040000" cy="360000"/>
          </a:xfrm>
        </p:spPr>
        <p:txBody>
          <a:bodyPr anchor="t" anchorCtr="0"/>
          <a:lstStyle>
            <a:lvl1pPr algn="l">
              <a:defRPr sz="1200"/>
            </a:lvl1pPr>
          </a:lstStyle>
          <a:p>
            <a:r>
              <a:rPr lang="es-MX" smtClean="0"/>
              <a:t>IMPUESTO A LA RENTA 2013</a:t>
            </a:r>
            <a:endParaRPr lang="es-PE"/>
          </a:p>
        </p:txBody>
      </p:sp>
      <p:sp>
        <p:nvSpPr>
          <p:cNvPr id="6" name="5 Marcador de número de diapositiva"/>
          <p:cNvSpPr>
            <a:spLocks noGrp="1"/>
          </p:cNvSpPr>
          <p:nvPr>
            <p:ph type="sldNum" sz="quarter" idx="12"/>
          </p:nvPr>
        </p:nvSpPr>
        <p:spPr>
          <a:xfrm>
            <a:off x="8064000" y="6300000"/>
            <a:ext cx="720000" cy="360000"/>
          </a:xfrm>
        </p:spPr>
        <p:txBody>
          <a:bodyPr anchor="t" anchorCtr="0"/>
          <a:lstStyle>
            <a:lvl1pPr algn="r">
              <a:defRPr sz="1200"/>
            </a:lvl1pPr>
          </a:lstStyle>
          <a:p>
            <a:fld id="{18CE0154-5AA3-498D-98EB-A5C71ABBED3C}" type="slidenum">
              <a:rPr lang="es-PE" smtClean="0"/>
              <a:pPr/>
              <a:t>‹Nº›</a:t>
            </a:fld>
            <a:endParaRPr lang="es-PE"/>
          </a:p>
        </p:txBody>
      </p:sp>
      <p:cxnSp>
        <p:nvCxnSpPr>
          <p:cNvPr id="10" name="9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95916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360000" y="360000"/>
            <a:ext cx="8424000" cy="1080000"/>
          </a:xfrm>
          <a:gradFill>
            <a:gsLst>
              <a:gs pos="91000">
                <a:schemeClr val="accent3">
                  <a:lumMod val="75000"/>
                </a:schemeClr>
              </a:gs>
              <a:gs pos="100000">
                <a:schemeClr val="bg1"/>
              </a:gs>
            </a:gsLst>
            <a:lin ang="0" scaled="1"/>
          </a:gradFill>
        </p:spPr>
        <p:txBody>
          <a:bodyPr/>
          <a:lstStyle>
            <a:lvl1pPr algn="l">
              <a:defRPr b="1">
                <a:solidFill>
                  <a:schemeClr val="bg1"/>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PE" dirty="0"/>
          </a:p>
        </p:txBody>
      </p:sp>
      <p:sp>
        <p:nvSpPr>
          <p:cNvPr id="3" name="2 Marcador de contenido"/>
          <p:cNvSpPr>
            <a:spLocks noGrp="1"/>
          </p:cNvSpPr>
          <p:nvPr>
            <p:ph idx="1"/>
          </p:nvPr>
        </p:nvSpPr>
        <p:spPr>
          <a:xfrm>
            <a:off x="360000" y="1620000"/>
            <a:ext cx="8424000" cy="4500000"/>
          </a:xfrm>
        </p:spPr>
        <p:txBody>
          <a:bodyPr>
            <a:normAutofit/>
          </a:bodyPr>
          <a:lstStyle>
            <a:lvl1pPr marL="342900" indent="-342900">
              <a:buClr>
                <a:srgbClr val="FF3300"/>
              </a:buClr>
              <a:buFont typeface="Wingdings" panose="05000000000000000000" pitchFamily="2" charset="2"/>
              <a:buChar char="§"/>
              <a:defRPr sz="1800"/>
            </a:lvl1pPr>
            <a:lvl2pPr marL="712788" indent="-349250">
              <a:buClr>
                <a:srgbClr val="FF3300"/>
              </a:buClr>
              <a:defRPr sz="1800"/>
            </a:lvl2pPr>
            <a:lvl3pPr marL="1076325" indent="-363538">
              <a:buClr>
                <a:srgbClr val="FF3300"/>
              </a:buClr>
              <a:defRPr sz="1800"/>
            </a:lvl3pPr>
            <a:lvl4pPr marL="1438275" indent="-361950">
              <a:buClr>
                <a:srgbClr val="FF3300"/>
              </a:buClr>
              <a:defRPr sz="1800"/>
            </a:lvl4pPr>
            <a:lvl5pPr marL="1789113" indent="-350838">
              <a:buClr>
                <a:srgbClr val="FF3300"/>
              </a:buClr>
              <a:defRPr sz="1800"/>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4" name="3 Marcador de fecha"/>
          <p:cNvSpPr>
            <a:spLocks noGrp="1"/>
          </p:cNvSpPr>
          <p:nvPr>
            <p:ph type="dt" sz="half" idx="10"/>
          </p:nvPr>
        </p:nvSpPr>
        <p:spPr>
          <a:xfrm>
            <a:off x="5904000" y="6300000"/>
            <a:ext cx="2160000" cy="360000"/>
          </a:xfrm>
        </p:spPr>
        <p:txBody>
          <a:bodyPr anchor="t" anchorCtr="0"/>
          <a:lstStyle>
            <a:lvl1pPr algn="l">
              <a:defRPr sz="1200"/>
            </a:lvl1p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a:xfrm>
            <a:off x="720000" y="6300000"/>
            <a:ext cx="5040000" cy="360000"/>
          </a:xfrm>
        </p:spPr>
        <p:txBody>
          <a:bodyPr anchor="t" anchorCtr="0"/>
          <a:lstStyle>
            <a:lvl1pPr algn="l">
              <a:defRPr sz="1200"/>
            </a:lvl1pPr>
          </a:lstStyle>
          <a:p>
            <a:r>
              <a:rPr lang="es-MX" smtClean="0"/>
              <a:t>IMPUESTO A LA RENTA 2013</a:t>
            </a:r>
            <a:endParaRPr lang="es-PE"/>
          </a:p>
        </p:txBody>
      </p:sp>
      <p:sp>
        <p:nvSpPr>
          <p:cNvPr id="6" name="5 Marcador de número de diapositiva"/>
          <p:cNvSpPr>
            <a:spLocks noGrp="1"/>
          </p:cNvSpPr>
          <p:nvPr>
            <p:ph type="sldNum" sz="quarter" idx="12"/>
          </p:nvPr>
        </p:nvSpPr>
        <p:spPr>
          <a:xfrm>
            <a:off x="8064000" y="6300000"/>
            <a:ext cx="720000" cy="360000"/>
          </a:xfrm>
        </p:spPr>
        <p:txBody>
          <a:bodyPr anchor="t" anchorCtr="0"/>
          <a:lstStyle>
            <a:lvl1pPr algn="r">
              <a:defRPr sz="1200"/>
            </a:lvl1pPr>
          </a:lstStyle>
          <a:p>
            <a:fld id="{18CE0154-5AA3-498D-98EB-A5C71ABBED3C}" type="slidenum">
              <a:rPr lang="es-PE" smtClean="0"/>
              <a:pPr/>
              <a:t>‹Nº›</a:t>
            </a:fld>
            <a:endParaRPr lang="es-PE"/>
          </a:p>
        </p:txBody>
      </p:sp>
      <p:cxnSp>
        <p:nvCxnSpPr>
          <p:cNvPr id="10" name="9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2095429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360000" y="360000"/>
            <a:ext cx="8424000" cy="1080000"/>
          </a:xfrm>
          <a:gradFill>
            <a:gsLst>
              <a:gs pos="91000">
                <a:srgbClr val="FF3300"/>
              </a:gs>
              <a:gs pos="100000">
                <a:schemeClr val="bg1"/>
              </a:gs>
            </a:gsLst>
            <a:lin ang="0" scaled="1"/>
          </a:gradFill>
        </p:spPr>
        <p:txBody>
          <a:bodyPr/>
          <a:lstStyle>
            <a:lvl1pPr algn="l">
              <a:defRPr b="1">
                <a:solidFill>
                  <a:schemeClr val="bg1"/>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PE" dirty="0"/>
          </a:p>
        </p:txBody>
      </p:sp>
      <p:sp>
        <p:nvSpPr>
          <p:cNvPr id="3" name="2 Marcador de contenido"/>
          <p:cNvSpPr>
            <a:spLocks noGrp="1"/>
          </p:cNvSpPr>
          <p:nvPr>
            <p:ph idx="1"/>
          </p:nvPr>
        </p:nvSpPr>
        <p:spPr>
          <a:xfrm>
            <a:off x="360000" y="1620000"/>
            <a:ext cx="8424000" cy="4500000"/>
          </a:xfrm>
        </p:spPr>
        <p:txBody>
          <a:bodyPr>
            <a:normAutofit/>
          </a:bodyPr>
          <a:lstStyle>
            <a:lvl1pPr marL="342900" indent="-342900">
              <a:buClr>
                <a:srgbClr val="FF3300"/>
              </a:buClr>
              <a:buFont typeface="Wingdings" panose="05000000000000000000" pitchFamily="2" charset="2"/>
              <a:buChar char="§"/>
              <a:defRPr sz="1800"/>
            </a:lvl1pPr>
            <a:lvl2pPr marL="712788" indent="-349250">
              <a:buClr>
                <a:srgbClr val="FF3300"/>
              </a:buClr>
              <a:defRPr sz="1800"/>
            </a:lvl2pPr>
            <a:lvl3pPr marL="1076325" indent="-363538">
              <a:buClr>
                <a:srgbClr val="FF3300"/>
              </a:buClr>
              <a:defRPr sz="1800"/>
            </a:lvl3pPr>
            <a:lvl4pPr marL="1438275" indent="-361950">
              <a:buClr>
                <a:srgbClr val="FF3300"/>
              </a:buClr>
              <a:defRPr sz="1800"/>
            </a:lvl4pPr>
            <a:lvl5pPr marL="1789113" indent="-350838">
              <a:buClr>
                <a:srgbClr val="FF3300"/>
              </a:buClr>
              <a:defRPr sz="1800"/>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4" name="3 Marcador de fecha"/>
          <p:cNvSpPr>
            <a:spLocks noGrp="1"/>
          </p:cNvSpPr>
          <p:nvPr>
            <p:ph type="dt" sz="half" idx="10"/>
          </p:nvPr>
        </p:nvSpPr>
        <p:spPr>
          <a:xfrm>
            <a:off x="5904000" y="6300000"/>
            <a:ext cx="2160000" cy="360000"/>
          </a:xfrm>
        </p:spPr>
        <p:txBody>
          <a:bodyPr anchor="t" anchorCtr="0"/>
          <a:lstStyle>
            <a:lvl1pPr algn="l">
              <a:defRPr sz="1200"/>
            </a:lvl1p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a:xfrm>
            <a:off x="720000" y="6300000"/>
            <a:ext cx="5040000" cy="360000"/>
          </a:xfrm>
        </p:spPr>
        <p:txBody>
          <a:bodyPr anchor="t" anchorCtr="0"/>
          <a:lstStyle>
            <a:lvl1pPr algn="l">
              <a:defRPr sz="1200"/>
            </a:lvl1pPr>
          </a:lstStyle>
          <a:p>
            <a:r>
              <a:rPr lang="es-MX" smtClean="0"/>
              <a:t>IMPUESTO A LA RENTA 2013</a:t>
            </a:r>
            <a:endParaRPr lang="es-PE"/>
          </a:p>
        </p:txBody>
      </p:sp>
      <p:sp>
        <p:nvSpPr>
          <p:cNvPr id="6" name="5 Marcador de número de diapositiva"/>
          <p:cNvSpPr>
            <a:spLocks noGrp="1"/>
          </p:cNvSpPr>
          <p:nvPr>
            <p:ph type="sldNum" sz="quarter" idx="12"/>
          </p:nvPr>
        </p:nvSpPr>
        <p:spPr>
          <a:xfrm>
            <a:off x="8064000" y="6300000"/>
            <a:ext cx="720000" cy="360000"/>
          </a:xfrm>
        </p:spPr>
        <p:txBody>
          <a:bodyPr anchor="t" anchorCtr="0"/>
          <a:lstStyle>
            <a:lvl1pPr algn="r">
              <a:defRPr sz="1200"/>
            </a:lvl1pPr>
          </a:lstStyle>
          <a:p>
            <a:fld id="{18CE0154-5AA3-498D-98EB-A5C71ABBED3C}" type="slidenum">
              <a:rPr lang="es-PE" smtClean="0"/>
              <a:pPr/>
              <a:t>‹Nº›</a:t>
            </a:fld>
            <a:endParaRPr lang="es-PE"/>
          </a:p>
        </p:txBody>
      </p:sp>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949192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360000" y="360000"/>
            <a:ext cx="8424000" cy="1080000"/>
          </a:xfrm>
          <a:gradFill flip="none" rotWithShape="1">
            <a:gsLst>
              <a:gs pos="95000">
                <a:schemeClr val="accent4">
                  <a:lumMod val="75000"/>
                </a:schemeClr>
              </a:gs>
              <a:gs pos="100000">
                <a:schemeClr val="bg1"/>
              </a:gs>
            </a:gsLst>
            <a:lin ang="0" scaled="1"/>
            <a:tileRect/>
          </a:gradFill>
        </p:spPr>
        <p:txBody>
          <a:bodyPr/>
          <a:lstStyle>
            <a:lvl1pPr algn="l">
              <a:defRPr b="1">
                <a:solidFill>
                  <a:schemeClr val="bg1"/>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PE" dirty="0"/>
          </a:p>
        </p:txBody>
      </p:sp>
      <p:sp>
        <p:nvSpPr>
          <p:cNvPr id="3" name="2 Marcador de contenido"/>
          <p:cNvSpPr>
            <a:spLocks noGrp="1"/>
          </p:cNvSpPr>
          <p:nvPr>
            <p:ph idx="1"/>
          </p:nvPr>
        </p:nvSpPr>
        <p:spPr>
          <a:xfrm>
            <a:off x="360000" y="1620000"/>
            <a:ext cx="8424000" cy="4500000"/>
          </a:xfrm>
        </p:spPr>
        <p:txBody>
          <a:bodyPr>
            <a:normAutofit/>
          </a:bodyPr>
          <a:lstStyle>
            <a:lvl1pPr marL="342900" indent="-342900">
              <a:buClr>
                <a:srgbClr val="FF3300"/>
              </a:buClr>
              <a:buFont typeface="Wingdings" panose="05000000000000000000" pitchFamily="2" charset="2"/>
              <a:buChar char="§"/>
              <a:defRPr sz="1800"/>
            </a:lvl1pPr>
            <a:lvl2pPr marL="712788" indent="-349250">
              <a:buClr>
                <a:srgbClr val="FF3300"/>
              </a:buClr>
              <a:defRPr sz="1800"/>
            </a:lvl2pPr>
            <a:lvl3pPr marL="1076325" indent="-363538">
              <a:buClr>
                <a:srgbClr val="FF3300"/>
              </a:buClr>
              <a:defRPr sz="1800"/>
            </a:lvl3pPr>
            <a:lvl4pPr marL="1438275" indent="-361950">
              <a:buClr>
                <a:srgbClr val="FF3300"/>
              </a:buClr>
              <a:defRPr sz="1800"/>
            </a:lvl4pPr>
            <a:lvl5pPr marL="1789113" indent="-350838">
              <a:buClr>
                <a:srgbClr val="FF3300"/>
              </a:buClr>
              <a:defRPr sz="1800"/>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4" name="3 Marcador de fecha"/>
          <p:cNvSpPr>
            <a:spLocks noGrp="1"/>
          </p:cNvSpPr>
          <p:nvPr>
            <p:ph type="dt" sz="half" idx="10"/>
          </p:nvPr>
        </p:nvSpPr>
        <p:spPr>
          <a:xfrm>
            <a:off x="5904000" y="6300000"/>
            <a:ext cx="2160000" cy="360000"/>
          </a:xfrm>
        </p:spPr>
        <p:txBody>
          <a:bodyPr anchor="t" anchorCtr="0"/>
          <a:lstStyle>
            <a:lvl1pPr algn="l">
              <a:defRPr sz="1200"/>
            </a:lvl1pPr>
          </a:lstStyle>
          <a:p>
            <a:fld id="{89B51048-4834-47E8-A8DC-A642344329FA}" type="datetime4">
              <a:rPr lang="es-PE" smtClean="0"/>
              <a:t>12 de enero de 2014</a:t>
            </a:fld>
            <a:endParaRPr lang="es-PE" dirty="0"/>
          </a:p>
        </p:txBody>
      </p:sp>
      <p:sp>
        <p:nvSpPr>
          <p:cNvPr id="5" name="4 Marcador de pie de página"/>
          <p:cNvSpPr>
            <a:spLocks noGrp="1"/>
          </p:cNvSpPr>
          <p:nvPr>
            <p:ph type="ftr" sz="quarter" idx="11"/>
          </p:nvPr>
        </p:nvSpPr>
        <p:spPr>
          <a:xfrm>
            <a:off x="720000" y="6300000"/>
            <a:ext cx="5040000" cy="360000"/>
          </a:xfrm>
        </p:spPr>
        <p:txBody>
          <a:bodyPr anchor="t" anchorCtr="0"/>
          <a:lstStyle>
            <a:lvl1pPr algn="l">
              <a:defRPr sz="1200"/>
            </a:lvl1pPr>
          </a:lstStyle>
          <a:p>
            <a:r>
              <a:rPr lang="es-MX" smtClean="0"/>
              <a:t>IMPUESTO A LA RENTA 2013</a:t>
            </a:r>
            <a:endParaRPr lang="es-PE"/>
          </a:p>
        </p:txBody>
      </p:sp>
      <p:sp>
        <p:nvSpPr>
          <p:cNvPr id="6" name="5 Marcador de número de diapositiva"/>
          <p:cNvSpPr>
            <a:spLocks noGrp="1"/>
          </p:cNvSpPr>
          <p:nvPr>
            <p:ph type="sldNum" sz="quarter" idx="12"/>
          </p:nvPr>
        </p:nvSpPr>
        <p:spPr>
          <a:xfrm>
            <a:off x="8064000" y="6300000"/>
            <a:ext cx="720000" cy="360000"/>
          </a:xfrm>
        </p:spPr>
        <p:txBody>
          <a:bodyPr anchor="t" anchorCtr="0"/>
          <a:lstStyle>
            <a:lvl1pPr algn="r">
              <a:defRPr sz="1200"/>
            </a:lvl1pPr>
          </a:lstStyle>
          <a:p>
            <a:fld id="{18CE0154-5AA3-498D-98EB-A5C71ABBED3C}" type="slidenum">
              <a:rPr lang="es-PE" smtClean="0"/>
              <a:pPr/>
              <a:t>‹Nº›</a:t>
            </a:fld>
            <a:endParaRPr lang="es-PE"/>
          </a:p>
        </p:txBody>
      </p:sp>
      <p:cxnSp>
        <p:nvCxnSpPr>
          <p:cNvPr id="10" name="9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54378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7_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360000" y="360000"/>
            <a:ext cx="8424000" cy="1080000"/>
          </a:xfrm>
          <a:gradFill flip="none" rotWithShape="1">
            <a:gsLst>
              <a:gs pos="95000">
                <a:schemeClr val="accent6">
                  <a:lumMod val="75000"/>
                </a:schemeClr>
              </a:gs>
              <a:gs pos="100000">
                <a:schemeClr val="bg1"/>
              </a:gs>
            </a:gsLst>
            <a:lin ang="0" scaled="1"/>
            <a:tileRect/>
          </a:gradFill>
        </p:spPr>
        <p:txBody>
          <a:bodyPr/>
          <a:lstStyle>
            <a:lvl1pPr algn="l">
              <a:defRPr b="1">
                <a:solidFill>
                  <a:schemeClr val="bg1"/>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PE" dirty="0"/>
          </a:p>
        </p:txBody>
      </p:sp>
      <p:sp>
        <p:nvSpPr>
          <p:cNvPr id="3" name="2 Marcador de contenido"/>
          <p:cNvSpPr>
            <a:spLocks noGrp="1"/>
          </p:cNvSpPr>
          <p:nvPr>
            <p:ph idx="1"/>
          </p:nvPr>
        </p:nvSpPr>
        <p:spPr>
          <a:xfrm>
            <a:off x="360000" y="1620000"/>
            <a:ext cx="8424000" cy="4500000"/>
          </a:xfrm>
        </p:spPr>
        <p:txBody>
          <a:bodyPr>
            <a:normAutofit/>
          </a:bodyPr>
          <a:lstStyle>
            <a:lvl1pPr marL="342900" indent="-342900">
              <a:buClr>
                <a:srgbClr val="FF3300"/>
              </a:buClr>
              <a:buFont typeface="Wingdings" panose="05000000000000000000" pitchFamily="2" charset="2"/>
              <a:buChar char="§"/>
              <a:defRPr sz="1800"/>
            </a:lvl1pPr>
            <a:lvl2pPr marL="712788" indent="-349250">
              <a:buClr>
                <a:srgbClr val="FF3300"/>
              </a:buClr>
              <a:defRPr sz="1800"/>
            </a:lvl2pPr>
            <a:lvl3pPr marL="1076325" indent="-363538">
              <a:buClr>
                <a:srgbClr val="FF3300"/>
              </a:buClr>
              <a:defRPr sz="1800"/>
            </a:lvl3pPr>
            <a:lvl4pPr marL="1438275" indent="-361950">
              <a:buClr>
                <a:srgbClr val="FF3300"/>
              </a:buClr>
              <a:defRPr sz="1800"/>
            </a:lvl4pPr>
            <a:lvl5pPr marL="1789113" indent="-350838">
              <a:buClr>
                <a:srgbClr val="FF3300"/>
              </a:buClr>
              <a:defRPr sz="1800"/>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4" name="3 Marcador de fecha"/>
          <p:cNvSpPr>
            <a:spLocks noGrp="1"/>
          </p:cNvSpPr>
          <p:nvPr>
            <p:ph type="dt" sz="half" idx="10"/>
          </p:nvPr>
        </p:nvSpPr>
        <p:spPr>
          <a:xfrm>
            <a:off x="5904000" y="6300000"/>
            <a:ext cx="2160000" cy="360000"/>
          </a:xfrm>
        </p:spPr>
        <p:txBody>
          <a:bodyPr anchor="t" anchorCtr="0"/>
          <a:lstStyle>
            <a:lvl1pPr algn="l">
              <a:defRPr sz="1200"/>
            </a:lvl1pPr>
          </a:lstStyle>
          <a:p>
            <a:fld id="{89B51048-4834-47E8-A8DC-A642344329FA}" type="datetime4">
              <a:rPr lang="es-PE" smtClean="0"/>
              <a:t>12 de enero de 2014</a:t>
            </a:fld>
            <a:endParaRPr lang="es-PE" dirty="0"/>
          </a:p>
        </p:txBody>
      </p:sp>
      <p:sp>
        <p:nvSpPr>
          <p:cNvPr id="5" name="4 Marcador de pie de página"/>
          <p:cNvSpPr>
            <a:spLocks noGrp="1"/>
          </p:cNvSpPr>
          <p:nvPr>
            <p:ph type="ftr" sz="quarter" idx="11"/>
          </p:nvPr>
        </p:nvSpPr>
        <p:spPr>
          <a:xfrm>
            <a:off x="720000" y="6300000"/>
            <a:ext cx="5040000" cy="360000"/>
          </a:xfrm>
        </p:spPr>
        <p:txBody>
          <a:bodyPr anchor="t" anchorCtr="0"/>
          <a:lstStyle>
            <a:lvl1pPr algn="l">
              <a:defRPr sz="1200"/>
            </a:lvl1pPr>
          </a:lstStyle>
          <a:p>
            <a:r>
              <a:rPr lang="es-MX" smtClean="0"/>
              <a:t>IMPUESTO A LA RENTA 2013</a:t>
            </a:r>
            <a:endParaRPr lang="es-PE"/>
          </a:p>
        </p:txBody>
      </p:sp>
      <p:sp>
        <p:nvSpPr>
          <p:cNvPr id="6" name="5 Marcador de número de diapositiva"/>
          <p:cNvSpPr>
            <a:spLocks noGrp="1"/>
          </p:cNvSpPr>
          <p:nvPr>
            <p:ph type="sldNum" sz="quarter" idx="12"/>
          </p:nvPr>
        </p:nvSpPr>
        <p:spPr>
          <a:xfrm>
            <a:off x="8064000" y="6300000"/>
            <a:ext cx="720000" cy="360000"/>
          </a:xfrm>
        </p:spPr>
        <p:txBody>
          <a:bodyPr anchor="t" anchorCtr="0"/>
          <a:lstStyle>
            <a:lvl1pPr algn="r">
              <a:defRPr sz="1200"/>
            </a:lvl1pPr>
          </a:lstStyle>
          <a:p>
            <a:fld id="{18CE0154-5AA3-498D-98EB-A5C71ABBED3C}" type="slidenum">
              <a:rPr lang="es-PE" smtClean="0"/>
              <a:pPr/>
              <a:t>‹Nº›</a:t>
            </a:fld>
            <a:endParaRPr lang="es-PE"/>
          </a:p>
        </p:txBody>
      </p:sp>
      <p:cxnSp>
        <p:nvCxnSpPr>
          <p:cNvPr id="10" name="9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3863297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8_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360000" y="360000"/>
            <a:ext cx="8424000" cy="1080000"/>
          </a:xfrm>
          <a:gradFill flip="none" rotWithShape="1">
            <a:gsLst>
              <a:gs pos="95000">
                <a:schemeClr val="bg2">
                  <a:lumMod val="25000"/>
                </a:schemeClr>
              </a:gs>
              <a:gs pos="100000">
                <a:schemeClr val="bg1"/>
              </a:gs>
            </a:gsLst>
            <a:lin ang="0" scaled="1"/>
            <a:tileRect/>
          </a:gradFill>
        </p:spPr>
        <p:txBody>
          <a:bodyPr/>
          <a:lstStyle>
            <a:lvl1pPr algn="l">
              <a:defRPr b="1">
                <a:solidFill>
                  <a:schemeClr val="bg1"/>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PE" dirty="0"/>
          </a:p>
        </p:txBody>
      </p:sp>
      <p:sp>
        <p:nvSpPr>
          <p:cNvPr id="3" name="2 Marcador de contenido"/>
          <p:cNvSpPr>
            <a:spLocks noGrp="1"/>
          </p:cNvSpPr>
          <p:nvPr>
            <p:ph idx="1"/>
          </p:nvPr>
        </p:nvSpPr>
        <p:spPr>
          <a:xfrm>
            <a:off x="360000" y="1620000"/>
            <a:ext cx="8424000" cy="4500000"/>
          </a:xfrm>
        </p:spPr>
        <p:txBody>
          <a:bodyPr>
            <a:normAutofit/>
          </a:bodyPr>
          <a:lstStyle>
            <a:lvl1pPr marL="342900" indent="-342900">
              <a:buClr>
                <a:srgbClr val="FF3300"/>
              </a:buClr>
              <a:buFont typeface="Wingdings" panose="05000000000000000000" pitchFamily="2" charset="2"/>
              <a:buChar char="§"/>
              <a:defRPr sz="1800"/>
            </a:lvl1pPr>
            <a:lvl2pPr marL="712788" indent="-349250">
              <a:buClr>
                <a:srgbClr val="FF3300"/>
              </a:buClr>
              <a:defRPr sz="1800"/>
            </a:lvl2pPr>
            <a:lvl3pPr marL="1076325" indent="-363538">
              <a:buClr>
                <a:srgbClr val="FF3300"/>
              </a:buClr>
              <a:defRPr sz="1800"/>
            </a:lvl3pPr>
            <a:lvl4pPr marL="1438275" indent="-361950">
              <a:buClr>
                <a:srgbClr val="FF3300"/>
              </a:buClr>
              <a:defRPr sz="1800"/>
            </a:lvl4pPr>
            <a:lvl5pPr marL="1789113" indent="-350838">
              <a:buClr>
                <a:srgbClr val="FF3300"/>
              </a:buClr>
              <a:defRPr sz="1800"/>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4" name="3 Marcador de fecha"/>
          <p:cNvSpPr>
            <a:spLocks noGrp="1"/>
          </p:cNvSpPr>
          <p:nvPr>
            <p:ph type="dt" sz="half" idx="10"/>
          </p:nvPr>
        </p:nvSpPr>
        <p:spPr>
          <a:xfrm>
            <a:off x="5904000" y="6300000"/>
            <a:ext cx="2160000" cy="360000"/>
          </a:xfrm>
        </p:spPr>
        <p:txBody>
          <a:bodyPr anchor="t" anchorCtr="0"/>
          <a:lstStyle>
            <a:lvl1pPr algn="l">
              <a:defRPr sz="1200"/>
            </a:lvl1pPr>
          </a:lstStyle>
          <a:p>
            <a:fld id="{89B51048-4834-47E8-A8DC-A642344329FA}" type="datetime4">
              <a:rPr lang="es-PE" smtClean="0"/>
              <a:t>12 de enero de 2014</a:t>
            </a:fld>
            <a:endParaRPr lang="es-PE" dirty="0"/>
          </a:p>
        </p:txBody>
      </p:sp>
      <p:sp>
        <p:nvSpPr>
          <p:cNvPr id="5" name="4 Marcador de pie de página"/>
          <p:cNvSpPr>
            <a:spLocks noGrp="1"/>
          </p:cNvSpPr>
          <p:nvPr>
            <p:ph type="ftr" sz="quarter" idx="11"/>
          </p:nvPr>
        </p:nvSpPr>
        <p:spPr>
          <a:xfrm>
            <a:off x="720000" y="6300000"/>
            <a:ext cx="5040000" cy="360000"/>
          </a:xfrm>
        </p:spPr>
        <p:txBody>
          <a:bodyPr anchor="t" anchorCtr="0"/>
          <a:lstStyle>
            <a:lvl1pPr algn="l">
              <a:defRPr sz="1200"/>
            </a:lvl1pPr>
          </a:lstStyle>
          <a:p>
            <a:r>
              <a:rPr lang="es-MX" smtClean="0"/>
              <a:t>IMPUESTO A LA RENTA 2013</a:t>
            </a:r>
            <a:endParaRPr lang="es-PE"/>
          </a:p>
        </p:txBody>
      </p:sp>
      <p:sp>
        <p:nvSpPr>
          <p:cNvPr id="6" name="5 Marcador de número de diapositiva"/>
          <p:cNvSpPr>
            <a:spLocks noGrp="1"/>
          </p:cNvSpPr>
          <p:nvPr>
            <p:ph type="sldNum" sz="quarter" idx="12"/>
          </p:nvPr>
        </p:nvSpPr>
        <p:spPr>
          <a:xfrm>
            <a:off x="8064000" y="6300000"/>
            <a:ext cx="720000" cy="360000"/>
          </a:xfrm>
        </p:spPr>
        <p:txBody>
          <a:bodyPr anchor="t" anchorCtr="0"/>
          <a:lstStyle>
            <a:lvl1pPr algn="r">
              <a:defRPr sz="1200"/>
            </a:lvl1pPr>
          </a:lstStyle>
          <a:p>
            <a:fld id="{18CE0154-5AA3-498D-98EB-A5C71ABBED3C}" type="slidenum">
              <a:rPr lang="es-PE" smtClean="0"/>
              <a:pPr/>
              <a:t>‹Nº›</a:t>
            </a:fld>
            <a:endParaRPr lang="es-PE"/>
          </a:p>
        </p:txBody>
      </p:sp>
      <p:cxnSp>
        <p:nvCxnSpPr>
          <p:cNvPr id="10" name="9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2238192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0000" y="4320000"/>
            <a:ext cx="7704000" cy="1440000"/>
          </a:xfrm>
          <a:gradFill>
            <a:gsLst>
              <a:gs pos="90000">
                <a:srgbClr val="C00000"/>
              </a:gs>
              <a:gs pos="100000">
                <a:schemeClr val="bg1"/>
              </a:gs>
            </a:gsLst>
            <a:lin ang="0" scaled="1"/>
          </a:gradFill>
        </p:spPr>
        <p:txBody>
          <a:bodyPr anchor="b" anchorCtr="0">
            <a:normAutofit/>
          </a:bodyPr>
          <a:lstStyle>
            <a:lvl1pPr algn="l">
              <a:defRPr sz="2400" b="1" cap="all">
                <a:solidFill>
                  <a:schemeClr val="bg1"/>
                </a:solidFill>
                <a:effectLst>
                  <a:outerShdw blurRad="38100" dist="38100" dir="2700000" algn="tl">
                    <a:srgbClr val="000000">
                      <a:alpha val="43137"/>
                    </a:srgbClr>
                  </a:outerShdw>
                </a:effectLst>
              </a:defRPr>
            </a:lvl1pPr>
          </a:lstStyle>
          <a:p>
            <a:r>
              <a:rPr lang="es-ES" dirty="0" smtClean="0"/>
              <a:t>Haga clic para modificar el estilo de título del patrón</a:t>
            </a:r>
            <a:endParaRPr lang="es-PE" dirty="0"/>
          </a:p>
        </p:txBody>
      </p:sp>
      <p:sp>
        <p:nvSpPr>
          <p:cNvPr id="3" name="2 Marcador de texto"/>
          <p:cNvSpPr>
            <a:spLocks noGrp="1"/>
          </p:cNvSpPr>
          <p:nvPr>
            <p:ph type="body" idx="1"/>
          </p:nvPr>
        </p:nvSpPr>
        <p:spPr>
          <a:xfrm>
            <a:off x="720000" y="2880000"/>
            <a:ext cx="7704000" cy="1440000"/>
          </a:xfrm>
          <a:gradFill>
            <a:gsLst>
              <a:gs pos="90000">
                <a:schemeClr val="tx2">
                  <a:lumMod val="50000"/>
                </a:schemeClr>
              </a:gs>
              <a:gs pos="100000">
                <a:schemeClr val="bg1"/>
              </a:gs>
            </a:gsLst>
            <a:lin ang="0" scaled="1"/>
          </a:gradFill>
        </p:spPr>
        <p:txBody>
          <a:bodyPr anchor="t" anchorCtr="0">
            <a:normAutofit/>
          </a:bodyPr>
          <a:lstStyle>
            <a:lvl1pPr marL="0" indent="0" algn="l">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z="1200"/>
            </a:lvl1pPr>
          </a:lstStyle>
          <a:p>
            <a:fld id="{7ECCAD78-08C8-44B5-B9B8-FF9CC6C0FD89}" type="datetime4">
              <a:rPr lang="es-PE" smtClean="0"/>
              <a:t>12 de enero de 2014</a:t>
            </a:fld>
            <a:endParaRPr lang="es-PE"/>
          </a:p>
        </p:txBody>
      </p:sp>
      <p:sp>
        <p:nvSpPr>
          <p:cNvPr id="5" name="4 Marcador de pie de página"/>
          <p:cNvSpPr>
            <a:spLocks noGrp="1"/>
          </p:cNvSpPr>
          <p:nvPr>
            <p:ph type="ftr" sz="quarter" idx="11"/>
          </p:nvPr>
        </p:nvSpPr>
        <p:spPr/>
        <p:txBody>
          <a:bodyPr/>
          <a:lstStyle>
            <a:lvl1pPr>
              <a:defRPr sz="1200"/>
            </a:lvl1p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lvl1pPr>
              <a:defRPr sz="1200"/>
            </a:lvl1pPr>
          </a:lstStyle>
          <a:p>
            <a:fld id="{18CE0154-5AA3-498D-98EB-A5C71ABBED3C}" type="slidenum">
              <a:rPr lang="es-PE" smtClean="0"/>
              <a:pPr/>
              <a:t>‹Nº›</a:t>
            </a:fld>
            <a:endParaRPr lang="es-PE"/>
          </a:p>
        </p:txBody>
      </p:sp>
      <p:cxnSp>
        <p:nvCxnSpPr>
          <p:cNvPr id="8" name="7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8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2815830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360000" y="360000"/>
            <a:ext cx="8424000" cy="1080000"/>
          </a:xfrm>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360000" y="1620000"/>
            <a:ext cx="4140000" cy="45000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80000" y="1620000"/>
            <a:ext cx="4140000" cy="45000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61E5CFED-40FD-4762-B118-EF017D427271}"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‹Nº›</a:t>
            </a:fld>
            <a:endParaRPr lang="es-PE"/>
          </a:p>
        </p:txBody>
      </p:sp>
      <p:cxnSp>
        <p:nvCxnSpPr>
          <p:cNvPr id="8" name="7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1" name="10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3471040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360000" y="360000"/>
            <a:ext cx="8424000" cy="1080000"/>
          </a:xfrm>
          <a:gradFill>
            <a:gsLst>
              <a:gs pos="100000">
                <a:schemeClr val="bg1"/>
              </a:gs>
              <a:gs pos="90000">
                <a:srgbClr val="FF3300"/>
              </a:gs>
            </a:gsLst>
          </a:gradFill>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360000" y="1620000"/>
            <a:ext cx="4140000" cy="45000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80000" y="1620000"/>
            <a:ext cx="4140000" cy="45000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61E5CFED-40FD-4762-B118-EF017D427271}"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‹Nº›</a:t>
            </a:fld>
            <a:endParaRPr lang="es-PE"/>
          </a:p>
        </p:txBody>
      </p:sp>
      <p:cxnSp>
        <p:nvCxnSpPr>
          <p:cNvPr id="8" name="7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1" name="10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306000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dirty="0" smtClean="0"/>
              <a:t>Haga clic para modificar el estilo de título del patrón</a:t>
            </a:r>
            <a:endParaRPr lang="es-PE" dirty="0"/>
          </a:p>
        </p:txBody>
      </p:sp>
      <p:sp>
        <p:nvSpPr>
          <p:cNvPr id="3" name="2 Marcador de texto"/>
          <p:cNvSpPr>
            <a:spLocks noGrp="1"/>
          </p:cNvSpPr>
          <p:nvPr>
            <p:ph type="body" idx="1"/>
          </p:nvPr>
        </p:nvSpPr>
        <p:spPr>
          <a:xfrm>
            <a:off x="360000" y="1620000"/>
            <a:ext cx="4140000" cy="720000"/>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60000" y="2340000"/>
            <a:ext cx="4140000" cy="3780000"/>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5" name="4 Marcador de texto"/>
          <p:cNvSpPr>
            <a:spLocks noGrp="1"/>
          </p:cNvSpPr>
          <p:nvPr>
            <p:ph type="body" sz="quarter" idx="3"/>
          </p:nvPr>
        </p:nvSpPr>
        <p:spPr>
          <a:xfrm>
            <a:off x="4645024" y="1620000"/>
            <a:ext cx="4140000" cy="720000"/>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smtClean="0"/>
              <a:t>Haga clic para modificar el estilo de texto del patrón</a:t>
            </a:r>
          </a:p>
        </p:txBody>
      </p:sp>
      <p:sp>
        <p:nvSpPr>
          <p:cNvPr id="6" name="5 Marcador de contenido"/>
          <p:cNvSpPr>
            <a:spLocks noGrp="1"/>
          </p:cNvSpPr>
          <p:nvPr>
            <p:ph sz="quarter" idx="4"/>
          </p:nvPr>
        </p:nvSpPr>
        <p:spPr>
          <a:xfrm>
            <a:off x="4644000" y="2340000"/>
            <a:ext cx="4140000" cy="3780000"/>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7" name="6 Marcador de fecha"/>
          <p:cNvSpPr>
            <a:spLocks noGrp="1"/>
          </p:cNvSpPr>
          <p:nvPr>
            <p:ph type="dt" sz="half" idx="10"/>
          </p:nvPr>
        </p:nvSpPr>
        <p:spPr/>
        <p:txBody>
          <a:bodyPr/>
          <a:lstStyle/>
          <a:p>
            <a:fld id="{68DA36F7-FA24-4668-90DE-B3681BA0D973}" type="datetime4">
              <a:rPr lang="es-PE" smtClean="0"/>
              <a:t>12 de enero de 2014</a:t>
            </a:fld>
            <a:endParaRPr lang="es-PE"/>
          </a:p>
        </p:txBody>
      </p:sp>
      <p:sp>
        <p:nvSpPr>
          <p:cNvPr id="8" name="7 Marcador de pie de página"/>
          <p:cNvSpPr>
            <a:spLocks noGrp="1"/>
          </p:cNvSpPr>
          <p:nvPr>
            <p:ph type="ftr" sz="quarter" idx="11"/>
          </p:nvPr>
        </p:nvSpPr>
        <p:spPr/>
        <p:txBody>
          <a:bodyPr/>
          <a:lstStyle/>
          <a:p>
            <a:r>
              <a:rPr lang="es-MX" smtClean="0"/>
              <a:t>IMPUESTO A LA RENTA 2013</a:t>
            </a:r>
            <a:endParaRPr lang="es-PE"/>
          </a:p>
        </p:txBody>
      </p:sp>
      <p:sp>
        <p:nvSpPr>
          <p:cNvPr id="9" name="8 Marcador de número de diapositiva"/>
          <p:cNvSpPr>
            <a:spLocks noGrp="1"/>
          </p:cNvSpPr>
          <p:nvPr>
            <p:ph type="sldNum" sz="quarter" idx="12"/>
          </p:nvPr>
        </p:nvSpPr>
        <p:spPr/>
        <p:txBody>
          <a:bodyPr/>
          <a:lstStyle/>
          <a:p>
            <a:fld id="{18CE0154-5AA3-498D-98EB-A5C71ABBED3C}" type="slidenum">
              <a:rPr lang="es-PE" smtClean="0"/>
              <a:t>‹Nº›</a:t>
            </a:fld>
            <a:endParaRPr lang="es-PE"/>
          </a:p>
        </p:txBody>
      </p:sp>
      <p:cxnSp>
        <p:nvCxnSpPr>
          <p:cNvPr id="10" name="9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2" name="11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918486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C787F56A-426A-40E4-88BA-900CD59BD33E}" type="datetime4">
              <a:rPr lang="es-PE" smtClean="0"/>
              <a:t>12 de enero de 2014</a:t>
            </a:fld>
            <a:endParaRPr lang="es-PE"/>
          </a:p>
        </p:txBody>
      </p:sp>
      <p:sp>
        <p:nvSpPr>
          <p:cNvPr id="4" name="3 Marcador de pie de página"/>
          <p:cNvSpPr>
            <a:spLocks noGrp="1"/>
          </p:cNvSpPr>
          <p:nvPr>
            <p:ph type="ftr" sz="quarter" idx="11"/>
          </p:nvPr>
        </p:nvSpPr>
        <p:spPr/>
        <p:txBody>
          <a:bodyPr/>
          <a:lstStyle/>
          <a:p>
            <a:r>
              <a:rPr lang="es-MX" smtClean="0"/>
              <a:t>IMPUESTO A LA RENTA 2013</a:t>
            </a:r>
            <a:endParaRPr lang="es-PE"/>
          </a:p>
        </p:txBody>
      </p:sp>
      <p:sp>
        <p:nvSpPr>
          <p:cNvPr id="5" name="4 Marcador de número de diapositiva"/>
          <p:cNvSpPr>
            <a:spLocks noGrp="1"/>
          </p:cNvSpPr>
          <p:nvPr>
            <p:ph type="sldNum" sz="quarter" idx="12"/>
          </p:nvPr>
        </p:nvSpPr>
        <p:spPr/>
        <p:txBody>
          <a:bodyPr/>
          <a:lstStyle/>
          <a:p>
            <a:fld id="{18CE0154-5AA3-498D-98EB-A5C71ABBED3C}" type="slidenum">
              <a:rPr lang="es-PE" smtClean="0"/>
              <a:t>‹Nº›</a:t>
            </a:fld>
            <a:endParaRPr lang="es-PE"/>
          </a:p>
        </p:txBody>
      </p:sp>
      <p:cxnSp>
        <p:nvCxnSpPr>
          <p:cNvPr id="7" name="6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8" name="7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10442508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E3522F1-4F65-4579-A756-6E084EC07BF8}" type="datetime4">
              <a:rPr lang="es-PE" smtClean="0"/>
              <a:t>12 de enero de 2014</a:t>
            </a:fld>
            <a:endParaRPr lang="es-PE"/>
          </a:p>
        </p:txBody>
      </p:sp>
      <p:sp>
        <p:nvSpPr>
          <p:cNvPr id="3" name="2 Marcador de pie de página"/>
          <p:cNvSpPr>
            <a:spLocks noGrp="1"/>
          </p:cNvSpPr>
          <p:nvPr>
            <p:ph type="ftr" sz="quarter" idx="11"/>
          </p:nvPr>
        </p:nvSpPr>
        <p:spPr/>
        <p:txBody>
          <a:bodyPr/>
          <a:lstStyle/>
          <a:p>
            <a:r>
              <a:rPr lang="es-MX" smtClean="0"/>
              <a:t>IMPUESTO A LA RENTA 2013</a:t>
            </a:r>
            <a:endParaRPr lang="es-PE"/>
          </a:p>
        </p:txBody>
      </p:sp>
      <p:sp>
        <p:nvSpPr>
          <p:cNvPr id="4" name="3 Marcador de número de diapositiva"/>
          <p:cNvSpPr>
            <a:spLocks noGrp="1"/>
          </p:cNvSpPr>
          <p:nvPr>
            <p:ph type="sldNum" sz="quarter" idx="12"/>
          </p:nvPr>
        </p:nvSpPr>
        <p:spPr/>
        <p:txBody>
          <a:bodyPr/>
          <a:lstStyle/>
          <a:p>
            <a:fld id="{18CE0154-5AA3-498D-98EB-A5C71ABBED3C}" type="slidenum">
              <a:rPr lang="es-PE" smtClean="0"/>
              <a:t>‹Nº›</a:t>
            </a:fld>
            <a:endParaRPr lang="es-PE"/>
          </a:p>
        </p:txBody>
      </p:sp>
      <p:cxnSp>
        <p:nvCxnSpPr>
          <p:cNvPr id="5" name="4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6" name="5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461872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noAutofit/>
          </a:bodyPr>
          <a:lstStyle>
            <a:lvl1pPr algn="l">
              <a:defRPr sz="24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4" name="3 Marcador de texto"/>
          <p:cNvSpPr>
            <a:spLocks noGrp="1"/>
          </p:cNvSpPr>
          <p:nvPr>
            <p:ph type="body" sz="half" idx="2"/>
          </p:nvPr>
        </p:nvSpPr>
        <p:spPr>
          <a:xfrm>
            <a:off x="457200" y="1435100"/>
            <a:ext cx="3008313" cy="4691063"/>
          </a:xfrm>
        </p:spPr>
        <p:txBody>
          <a:bodyPr>
            <a:normAutofit/>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7BF2C5B-505C-4221-9AE7-CF1A516F1492}"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‹Nº›</a:t>
            </a:fld>
            <a:endParaRPr lang="es-PE"/>
          </a:p>
        </p:txBody>
      </p:sp>
      <p:cxnSp>
        <p:nvCxnSpPr>
          <p:cNvPr id="8" name="7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8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2555243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E000276-0088-4318-A7C5-A397B1BB2BD7}"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‹Nº›</a:t>
            </a:fld>
            <a:endParaRPr lang="es-PE"/>
          </a:p>
        </p:txBody>
      </p:sp>
      <p:cxnSp>
        <p:nvCxnSpPr>
          <p:cNvPr id="8" name="7 Conector recto"/>
          <p:cNvCxnSpPr/>
          <p:nvPr userDrawn="1"/>
        </p:nvCxnSpPr>
        <p:spPr>
          <a:xfrm>
            <a:off x="360000" y="6300000"/>
            <a:ext cx="8424000" cy="0"/>
          </a:xfrm>
          <a:prstGeom prst="line">
            <a:avLst/>
          </a:prstGeom>
          <a:ln w="0">
            <a:gradFill flip="none" rotWithShape="1">
              <a:gsLst>
                <a:gs pos="0">
                  <a:schemeClr val="accent6">
                    <a:lumMod val="50000"/>
                  </a:schemeClr>
                </a:gs>
                <a:gs pos="50000">
                  <a:srgbClr val="FFCC0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8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001" y="6300000"/>
            <a:ext cx="341725" cy="360000"/>
          </a:xfrm>
          <a:prstGeom prst="rect">
            <a:avLst/>
          </a:prstGeom>
        </p:spPr>
      </p:pic>
    </p:spTree>
    <p:extLst>
      <p:ext uri="{BB962C8B-B14F-4D97-AF65-F5344CB8AC3E}">
        <p14:creationId xmlns:p14="http://schemas.microsoft.com/office/powerpoint/2010/main" val="1416397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BD2D7823-643E-4144-82B9-D210E52D7294}" type="datetime4">
              <a:rPr lang="es-PE" smtClean="0"/>
              <a:t>12 de enero de 2014</a:t>
            </a:fld>
            <a:endParaRPr lang="es-PE"/>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t>‹Nº›</a:t>
            </a:fld>
            <a:endParaRPr lang="es-PE"/>
          </a:p>
        </p:txBody>
      </p:sp>
    </p:spTree>
    <p:extLst>
      <p:ext uri="{BB962C8B-B14F-4D97-AF65-F5344CB8AC3E}">
        <p14:creationId xmlns:p14="http://schemas.microsoft.com/office/powerpoint/2010/main" val="4272917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78604EAF-52A4-404D-9F17-FA950B645174}" type="datetime4">
              <a:rPr lang="es-PE" smtClean="0"/>
              <a:t>12 de enero de 2014</a:t>
            </a:fld>
            <a:endParaRPr lang="es-PE"/>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t>‹Nº›</a:t>
            </a:fld>
            <a:endParaRPr lang="es-PE"/>
          </a:p>
        </p:txBody>
      </p:sp>
    </p:spTree>
    <p:extLst>
      <p:ext uri="{BB962C8B-B14F-4D97-AF65-F5344CB8AC3E}">
        <p14:creationId xmlns:p14="http://schemas.microsoft.com/office/powerpoint/2010/main" val="6478492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ítulo vertical y texto">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2847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360000" y="1620000"/>
            <a:ext cx="8424000" cy="4500000"/>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PE" dirty="0"/>
          </a:p>
        </p:txBody>
      </p:sp>
      <p:sp>
        <p:nvSpPr>
          <p:cNvPr id="2" name="1 Marcador de título"/>
          <p:cNvSpPr>
            <a:spLocks noGrp="1"/>
          </p:cNvSpPr>
          <p:nvPr>
            <p:ph type="title"/>
          </p:nvPr>
        </p:nvSpPr>
        <p:spPr>
          <a:xfrm>
            <a:off x="360000" y="360000"/>
            <a:ext cx="8424000" cy="1080000"/>
          </a:xfrm>
          <a:prstGeom prst="rect">
            <a:avLst/>
          </a:prstGeom>
          <a:gradFill>
            <a:gsLst>
              <a:gs pos="100000">
                <a:schemeClr val="bg1"/>
              </a:gs>
              <a:gs pos="90000">
                <a:srgbClr val="C00000"/>
              </a:gs>
            </a:gsLst>
            <a:lin ang="0" scaled="1"/>
          </a:gradFill>
        </p:spPr>
        <p:txBody>
          <a:bodyPr vert="horz" lIns="91440" tIns="45720" rIns="91440" bIns="45720" rtlCol="0" anchor="b" anchorCtr="0">
            <a:normAutofit/>
          </a:bodyPr>
          <a:lstStyle/>
          <a:p>
            <a:r>
              <a:rPr lang="es-ES" smtClean="0"/>
              <a:t>Haga clic para modificar el estilo de título del patrón</a:t>
            </a:r>
            <a:endParaRPr lang="es-PE"/>
          </a:p>
        </p:txBody>
      </p:sp>
      <p:sp>
        <p:nvSpPr>
          <p:cNvPr id="4" name="3 Marcador de fecha"/>
          <p:cNvSpPr>
            <a:spLocks noGrp="1"/>
          </p:cNvSpPr>
          <p:nvPr>
            <p:ph type="dt" sz="half" idx="2"/>
          </p:nvPr>
        </p:nvSpPr>
        <p:spPr>
          <a:xfrm>
            <a:off x="5940000" y="6300000"/>
            <a:ext cx="2160000" cy="360000"/>
          </a:xfrm>
          <a:prstGeom prst="rect">
            <a:avLst/>
          </a:prstGeom>
        </p:spPr>
        <p:txBody>
          <a:bodyPr vert="horz" lIns="91440" tIns="45720" rIns="91440" bIns="45720" rtlCol="0" anchor="t" anchorCtr="0"/>
          <a:lstStyle>
            <a:lvl1pPr algn="l">
              <a:defRPr sz="1200">
                <a:solidFill>
                  <a:schemeClr val="bg1">
                    <a:lumMod val="50000"/>
                  </a:schemeClr>
                </a:solidFill>
                <a:latin typeface="Arial" panose="020B0604020202020204" pitchFamily="34" charset="0"/>
                <a:cs typeface="Arial" panose="020B0604020202020204" pitchFamily="34" charset="0"/>
              </a:defRPr>
            </a:lvl1pPr>
          </a:lstStyle>
          <a:p>
            <a:fld id="{7FD3F7C0-6FE8-4549-94E7-9353012D3257}" type="datetime4">
              <a:rPr lang="es-PE" smtClean="0"/>
              <a:t>12 de enero de 2014</a:t>
            </a:fld>
            <a:endParaRPr lang="es-PE" dirty="0"/>
          </a:p>
        </p:txBody>
      </p:sp>
      <p:sp>
        <p:nvSpPr>
          <p:cNvPr id="5" name="4 Marcador de pie de página"/>
          <p:cNvSpPr>
            <a:spLocks noGrp="1"/>
          </p:cNvSpPr>
          <p:nvPr>
            <p:ph type="ftr" sz="quarter" idx="3"/>
          </p:nvPr>
        </p:nvSpPr>
        <p:spPr>
          <a:xfrm>
            <a:off x="720000" y="6300000"/>
            <a:ext cx="5040000" cy="360000"/>
          </a:xfrm>
          <a:prstGeom prst="rect">
            <a:avLst/>
          </a:prstGeom>
        </p:spPr>
        <p:txBody>
          <a:bodyPr vert="horz" lIns="91440" tIns="45720" rIns="91440" bIns="45720" rtlCol="0" anchor="t" anchorCtr="0"/>
          <a:lstStyle>
            <a:lvl1pPr algn="l">
              <a:defRPr sz="1200">
                <a:solidFill>
                  <a:schemeClr val="tx1">
                    <a:tint val="75000"/>
                  </a:schemeClr>
                </a:solidFill>
                <a:latin typeface="Arial" panose="020B0604020202020204" pitchFamily="34" charset="0"/>
                <a:cs typeface="Arial" panose="020B0604020202020204" pitchFamily="34" charset="0"/>
              </a:defRPr>
            </a:lvl1pPr>
          </a:lstStyle>
          <a:p>
            <a:r>
              <a:rPr lang="es-MX" smtClean="0"/>
              <a:t>IMPUESTO A LA RENTA 2013</a:t>
            </a:r>
            <a:endParaRPr lang="es-PE" dirty="0"/>
          </a:p>
        </p:txBody>
      </p:sp>
      <p:sp>
        <p:nvSpPr>
          <p:cNvPr id="6" name="5 Marcador de número de diapositiva"/>
          <p:cNvSpPr>
            <a:spLocks noGrp="1"/>
          </p:cNvSpPr>
          <p:nvPr>
            <p:ph type="sldNum" sz="quarter" idx="4"/>
          </p:nvPr>
        </p:nvSpPr>
        <p:spPr>
          <a:xfrm>
            <a:off x="8100000" y="6300000"/>
            <a:ext cx="720000" cy="360000"/>
          </a:xfrm>
          <a:prstGeom prst="rect">
            <a:avLst/>
          </a:prstGeom>
        </p:spPr>
        <p:txBody>
          <a:bodyPr vert="horz" lIns="91440" tIns="45720" rIns="91440" bIns="45720" rtlCol="0" anchor="t" anchorCtr="0"/>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8CE0154-5AA3-498D-98EB-A5C71ABBED3C}" type="slidenum">
              <a:rPr lang="es-PE" smtClean="0"/>
              <a:pPr/>
              <a:t>‹Nº›</a:t>
            </a:fld>
            <a:endParaRPr lang="es-PE"/>
          </a:p>
        </p:txBody>
      </p:sp>
    </p:spTree>
    <p:extLst>
      <p:ext uri="{BB962C8B-B14F-4D97-AF65-F5344CB8AC3E}">
        <p14:creationId xmlns:p14="http://schemas.microsoft.com/office/powerpoint/2010/main" val="579405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51" r:id="rId11"/>
    <p:sldLayoutId id="2147483652" r:id="rId12"/>
    <p:sldLayoutId id="2147483668" r:id="rId13"/>
    <p:sldLayoutId id="2147483653" r:id="rId14"/>
    <p:sldLayoutId id="2147483654" r:id="rId15"/>
    <p:sldLayoutId id="2147483655" r:id="rId16"/>
    <p:sldLayoutId id="2147483656" r:id="rId17"/>
    <p:sldLayoutId id="2147483657" r:id="rId18"/>
    <p:sldLayoutId id="2147483658" r:id="rId19"/>
    <p:sldLayoutId id="2147483659" r:id="rId20"/>
    <p:sldLayoutId id="2147483669" r:id="rId21"/>
  </p:sldLayoutIdLst>
  <p:hf hdr="0"/>
  <p:txStyles>
    <p:titleStyle>
      <a:lvl1pPr algn="l" defTabSz="914400" rtl="0" eaLnBrk="1" latinLnBrk="0" hangingPunct="1">
        <a:spcBef>
          <a:spcPct val="0"/>
        </a:spcBef>
        <a:buNone/>
        <a:defRPr sz="24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1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8.jpeg"/><Relationship Id="rId4" Type="http://schemas.openxmlformats.org/officeDocument/2006/relationships/image" Target="../media/image9.emf"/></Relationships>
</file>

<file path=ppt/slides/_rels/slide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8.jpeg"/><Relationship Id="rId4" Type="http://schemas.openxmlformats.org/officeDocument/2006/relationships/image" Target="../media/image13.emf"/></Relationships>
</file>

<file path=ppt/slides/_rels/slide5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15.xml"/><Relationship Id="rId1" Type="http://schemas.openxmlformats.org/officeDocument/2006/relationships/vmlDrawing" Target="../drawings/vmlDrawing3.vml"/><Relationship Id="rId4" Type="http://schemas.openxmlformats.org/officeDocument/2006/relationships/image" Target="../media/image15.emf"/></Relationships>
</file>

<file path=ppt/slides/_rels/slide6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8.xml"/><Relationship Id="rId1" Type="http://schemas.openxmlformats.org/officeDocument/2006/relationships/vmlDrawing" Target="../drawings/vmlDrawing4.vml"/><Relationship Id="rId5" Type="http://schemas.openxmlformats.org/officeDocument/2006/relationships/image" Target="../media/image8.jpeg"/><Relationship Id="rId4" Type="http://schemas.openxmlformats.org/officeDocument/2006/relationships/image" Target="../media/image16.emf"/></Relationships>
</file>

<file path=ppt/slides/_rels/slide6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openxmlformats.org/officeDocument/2006/relationships/slideLayout" Target="../slideLayouts/slideLayout15.xml"/><Relationship Id="rId1" Type="http://schemas.openxmlformats.org/officeDocument/2006/relationships/vmlDrawing" Target="../drawings/vmlDrawing5.vml"/><Relationship Id="rId4" Type="http://schemas.openxmlformats.org/officeDocument/2006/relationships/image" Target="../media/image17.emf"/></Relationships>
</file>

<file path=ppt/slides/_rels/slide6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openxmlformats.org/officeDocument/2006/relationships/slideLayout" Target="../slideLayouts/slideLayout8.xml"/><Relationship Id="rId1" Type="http://schemas.openxmlformats.org/officeDocument/2006/relationships/vmlDrawing" Target="../drawings/vmlDrawing6.vml"/><Relationship Id="rId5" Type="http://schemas.openxmlformats.org/officeDocument/2006/relationships/image" Target="../media/image8.jpeg"/><Relationship Id="rId4" Type="http://schemas.openxmlformats.org/officeDocument/2006/relationships/image" Target="../media/image18.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openxmlformats.org/officeDocument/2006/relationships/slideLayout" Target="../slideLayouts/slideLayout4.xml"/><Relationship Id="rId1" Type="http://schemas.openxmlformats.org/officeDocument/2006/relationships/vmlDrawing" Target="../drawings/vmlDrawing7.vml"/><Relationship Id="rId5" Type="http://schemas.openxmlformats.org/officeDocument/2006/relationships/image" Target="../media/image6.jpg"/><Relationship Id="rId4" Type="http://schemas.openxmlformats.org/officeDocument/2006/relationships/image" Target="../media/image19.emf"/></Relationships>
</file>

<file path=ppt/slides/_rels/slide74.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openxmlformats.org/officeDocument/2006/relationships/slideLayout" Target="../slideLayouts/slideLayout4.xml"/><Relationship Id="rId1" Type="http://schemas.openxmlformats.org/officeDocument/2006/relationships/vmlDrawing" Target="../drawings/vmlDrawing8.vml"/><Relationship Id="rId5" Type="http://schemas.openxmlformats.org/officeDocument/2006/relationships/image" Target="../media/image8.jpeg"/><Relationship Id="rId4" Type="http://schemas.openxmlformats.org/officeDocument/2006/relationships/image" Target="../media/image21.emf"/></Relationships>
</file>

<file path=ppt/slides/_rels/slide76.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openxmlformats.org/officeDocument/2006/relationships/slideLayout" Target="../slideLayouts/slideLayout4.xml"/><Relationship Id="rId1" Type="http://schemas.openxmlformats.org/officeDocument/2006/relationships/vmlDrawing" Target="../drawings/vmlDrawing9.vml"/><Relationship Id="rId5" Type="http://schemas.openxmlformats.org/officeDocument/2006/relationships/image" Target="../media/image8.jpeg"/><Relationship Id="rId4" Type="http://schemas.openxmlformats.org/officeDocument/2006/relationships/image" Target="../media/image22.emf"/></Relationships>
</file>

<file path=ppt/slides/_rels/slide77.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openxmlformats.org/officeDocument/2006/relationships/slideLayout" Target="../slideLayouts/slideLayout4.xml"/><Relationship Id="rId1" Type="http://schemas.openxmlformats.org/officeDocument/2006/relationships/vmlDrawing" Target="../drawings/vmlDrawing10.vml"/><Relationship Id="rId4" Type="http://schemas.openxmlformats.org/officeDocument/2006/relationships/image" Target="../media/image23.emf"/></Relationships>
</file>

<file path=ppt/slides/_rels/slide78.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openxmlformats.org/officeDocument/2006/relationships/slideLayout" Target="../slideLayouts/slideLayout4.xml"/><Relationship Id="rId1" Type="http://schemas.openxmlformats.org/officeDocument/2006/relationships/vmlDrawing" Target="../drawings/vmlDrawing11.vml"/><Relationship Id="rId5" Type="http://schemas.openxmlformats.org/officeDocument/2006/relationships/image" Target="../media/image6.jpg"/><Relationship Id="rId4" Type="http://schemas.openxmlformats.org/officeDocument/2006/relationships/image" Target="../media/image24.e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openxmlformats.org/officeDocument/2006/relationships/slideLayout" Target="../slideLayouts/slideLayout9.xml"/><Relationship Id="rId1" Type="http://schemas.openxmlformats.org/officeDocument/2006/relationships/vmlDrawing" Target="../drawings/vmlDrawing12.vml"/><Relationship Id="rId5" Type="http://schemas.openxmlformats.org/officeDocument/2006/relationships/image" Target="../media/image8.jpeg"/><Relationship Id="rId4" Type="http://schemas.openxmlformats.org/officeDocument/2006/relationships/image" Target="../media/image25.emf"/></Relationships>
</file>

<file path=ppt/slides/_rels/slide8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openxmlformats.org/officeDocument/2006/relationships/slideLayout" Target="../slideLayouts/slideLayout9.xml"/><Relationship Id="rId1" Type="http://schemas.openxmlformats.org/officeDocument/2006/relationships/vmlDrawing" Target="../drawings/vmlDrawing13.vml"/><Relationship Id="rId5" Type="http://schemas.openxmlformats.org/officeDocument/2006/relationships/image" Target="../media/image8.jpeg"/><Relationship Id="rId4" Type="http://schemas.openxmlformats.org/officeDocument/2006/relationships/image" Target="../media/image26.emf"/></Relationships>
</file>

<file path=ppt/slides/_rels/slide8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openxmlformats.org/officeDocument/2006/relationships/slideLayout" Target="../slideLayouts/slideLayout3.xml"/><Relationship Id="rId1" Type="http://schemas.openxmlformats.org/officeDocument/2006/relationships/vmlDrawing" Target="../drawings/vmlDrawing14.vml"/><Relationship Id="rId5" Type="http://schemas.openxmlformats.org/officeDocument/2006/relationships/image" Target="../media/image8.jpeg"/><Relationship Id="rId4" Type="http://schemas.openxmlformats.org/officeDocument/2006/relationships/image" Target="../media/image27.em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openxmlformats.org/officeDocument/2006/relationships/slideLayout" Target="../slideLayouts/slideLayout6.xml"/><Relationship Id="rId1" Type="http://schemas.openxmlformats.org/officeDocument/2006/relationships/vmlDrawing" Target="../drawings/vmlDrawing15.vml"/><Relationship Id="rId5" Type="http://schemas.openxmlformats.org/officeDocument/2006/relationships/image" Target="../media/image6.jpg"/><Relationship Id="rId4" Type="http://schemas.openxmlformats.org/officeDocument/2006/relationships/image" Target="../media/image28.emf"/></Relationships>
</file>

<file path=ppt/slides/_rels/slide9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openxmlformats.org/officeDocument/2006/relationships/slideLayout" Target="../slideLayouts/slideLayout6.xml"/><Relationship Id="rId1" Type="http://schemas.openxmlformats.org/officeDocument/2006/relationships/vmlDrawing" Target="../drawings/vmlDrawing16.vml"/><Relationship Id="rId5" Type="http://schemas.openxmlformats.org/officeDocument/2006/relationships/image" Target="../media/image8.jpeg"/><Relationship Id="rId4" Type="http://schemas.openxmlformats.org/officeDocument/2006/relationships/image" Target="../media/image29.em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openxmlformats.org/officeDocument/2006/relationships/slideLayout" Target="../slideLayouts/slideLayout8.xml"/><Relationship Id="rId1" Type="http://schemas.openxmlformats.org/officeDocument/2006/relationships/vmlDrawing" Target="../drawings/vmlDrawing17.vml"/><Relationship Id="rId5" Type="http://schemas.openxmlformats.org/officeDocument/2006/relationships/image" Target="../media/image8.jpeg"/><Relationship Id="rId4" Type="http://schemas.openxmlformats.org/officeDocument/2006/relationships/image" Target="../media/image32.emf"/></Relationships>
</file>

<file path=ppt/slides/_rels/slide104.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openxmlformats.org/officeDocument/2006/relationships/slideLayout" Target="../slideLayouts/slideLayout8.xml"/><Relationship Id="rId1" Type="http://schemas.openxmlformats.org/officeDocument/2006/relationships/vmlDrawing" Target="../drawings/vmlDrawing18.vml"/><Relationship Id="rId5" Type="http://schemas.openxmlformats.org/officeDocument/2006/relationships/image" Target="../media/image6.jpg"/><Relationship Id="rId4" Type="http://schemas.openxmlformats.org/officeDocument/2006/relationships/image" Target="../media/image33.e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34.emf"/><Relationship Id="rId4" Type="http://schemas.openxmlformats.org/officeDocument/2006/relationships/package" Target="../embeddings/Microsoft_Excel_Worksheet19.xlsx"/></Relationships>
</file>

<file path=ppt/slides/_rels/slide107.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8.jpeg"/><Relationship Id="rId4" Type="http://schemas.openxmlformats.org/officeDocument/2006/relationships/image" Target="../media/image35.emf"/></Relationships>
</file>

<file path=ppt/slides/_rels/slide10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1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9.xml"/><Relationship Id="rId1" Type="http://schemas.openxmlformats.org/officeDocument/2006/relationships/vmlDrawing" Target="../drawings/vmlDrawing21.vml"/><Relationship Id="rId5" Type="http://schemas.openxmlformats.org/officeDocument/2006/relationships/image" Target="../media/image37.emf"/><Relationship Id="rId4" Type="http://schemas.openxmlformats.org/officeDocument/2006/relationships/package" Target="../embeddings/Microsoft_Excel_Worksheet21.xlsx"/></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128.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openxmlformats.org/officeDocument/2006/relationships/slideLayout" Target="../slideLayouts/slideLayout9.xml"/><Relationship Id="rId1" Type="http://schemas.openxmlformats.org/officeDocument/2006/relationships/vmlDrawing" Target="../drawings/vmlDrawing22.vml"/><Relationship Id="rId6" Type="http://schemas.openxmlformats.org/officeDocument/2006/relationships/image" Target="../media/image39.jpeg"/><Relationship Id="rId5" Type="http://schemas.openxmlformats.org/officeDocument/2006/relationships/image" Target="../media/image6.jpg"/><Relationship Id="rId4" Type="http://schemas.openxmlformats.org/officeDocument/2006/relationships/image" Target="../media/image38.emf"/></Relationships>
</file>

<file path=ppt/slides/_rels/slide1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image" Target="../media/image41.emf"/></Relationships>
</file>

<file path=ppt/slides/_rels/slide134.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openxmlformats.org/officeDocument/2006/relationships/slideLayout" Target="../slideLayouts/slideLayout6.xml"/><Relationship Id="rId1" Type="http://schemas.openxmlformats.org/officeDocument/2006/relationships/vmlDrawing" Target="../drawings/vmlDrawing24.vml"/><Relationship Id="rId5" Type="http://schemas.openxmlformats.org/officeDocument/2006/relationships/image" Target="../media/image8.jpeg"/><Relationship Id="rId4" Type="http://schemas.openxmlformats.org/officeDocument/2006/relationships/image" Target="../media/image42.emf"/></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openxmlformats.org/officeDocument/2006/relationships/slideLayout" Target="../slideLayouts/slideLayout3.xml"/><Relationship Id="rId1" Type="http://schemas.openxmlformats.org/officeDocument/2006/relationships/vmlDrawing" Target="../drawings/vmlDrawing25.vml"/><Relationship Id="rId5" Type="http://schemas.openxmlformats.org/officeDocument/2006/relationships/image" Target="../media/image8.jpeg"/><Relationship Id="rId4" Type="http://schemas.openxmlformats.org/officeDocument/2006/relationships/image" Target="../media/image43.emf"/></Relationships>
</file>

<file path=ppt/slides/_rels/slide1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openxmlformats.org/officeDocument/2006/relationships/slideLayout" Target="../slideLayouts/slideLayout10.xml"/><Relationship Id="rId1" Type="http://schemas.openxmlformats.org/officeDocument/2006/relationships/vmlDrawing" Target="../drawings/vmlDrawing26.vml"/><Relationship Id="rId5" Type="http://schemas.openxmlformats.org/officeDocument/2006/relationships/image" Target="../media/image8.jpeg"/><Relationship Id="rId4" Type="http://schemas.openxmlformats.org/officeDocument/2006/relationships/image" Target="../media/image45.emf"/></Relationships>
</file>

<file path=ppt/slides/_rels/slide14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openxmlformats.org/officeDocument/2006/relationships/slideLayout" Target="../slideLayouts/slideLayout10.xml"/><Relationship Id="rId1" Type="http://schemas.openxmlformats.org/officeDocument/2006/relationships/vmlDrawing" Target="../drawings/vmlDrawing27.vml"/><Relationship Id="rId5" Type="http://schemas.openxmlformats.org/officeDocument/2006/relationships/image" Target="../media/image8.jpeg"/><Relationship Id="rId4" Type="http://schemas.openxmlformats.org/officeDocument/2006/relationships/image" Target="../media/image46.emf"/></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8.jpeg"/><Relationship Id="rId4" Type="http://schemas.openxmlformats.org/officeDocument/2006/relationships/image" Target="../media/image47.emf"/></Relationships>
</file>

<file path=ppt/slides/_rels/slide1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openxmlformats.org/officeDocument/2006/relationships/slideLayout" Target="../slideLayouts/slideLayout3.xml"/><Relationship Id="rId1" Type="http://schemas.openxmlformats.org/officeDocument/2006/relationships/vmlDrawing" Target="../drawings/vmlDrawing29.vml"/><Relationship Id="rId5" Type="http://schemas.openxmlformats.org/officeDocument/2006/relationships/image" Target="../media/image8.jpeg"/><Relationship Id="rId4" Type="http://schemas.openxmlformats.org/officeDocument/2006/relationships/image" Target="../media/image51.emf"/></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openxmlformats.org/officeDocument/2006/relationships/slideLayout" Target="../slideLayouts/slideLayout3.xml"/><Relationship Id="rId1" Type="http://schemas.openxmlformats.org/officeDocument/2006/relationships/vmlDrawing" Target="../drawings/vmlDrawing30.vml"/><Relationship Id="rId4" Type="http://schemas.openxmlformats.org/officeDocument/2006/relationships/image" Target="../media/image52.emf"/></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openxmlformats.org/officeDocument/2006/relationships/slideLayout" Target="../slideLayouts/slideLayout6.xml"/><Relationship Id="rId1" Type="http://schemas.openxmlformats.org/officeDocument/2006/relationships/vmlDrawing" Target="../drawings/vmlDrawing31.vml"/><Relationship Id="rId4" Type="http://schemas.openxmlformats.org/officeDocument/2006/relationships/image" Target="../media/image53.emf"/></Relationships>
</file>

<file path=ppt/slides/_rels/slide162.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openxmlformats.org/officeDocument/2006/relationships/slideLayout" Target="../slideLayouts/slideLayout6.xml"/><Relationship Id="rId1" Type="http://schemas.openxmlformats.org/officeDocument/2006/relationships/vmlDrawing" Target="../drawings/vmlDrawing32.vml"/><Relationship Id="rId4" Type="http://schemas.openxmlformats.org/officeDocument/2006/relationships/image" Target="../media/image54.emf"/></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openxmlformats.org/officeDocument/2006/relationships/slideLayout" Target="../slideLayouts/slideLayout6.xml"/><Relationship Id="rId1" Type="http://schemas.openxmlformats.org/officeDocument/2006/relationships/vmlDrawing" Target="../drawings/vmlDrawing33.vml"/><Relationship Id="rId5" Type="http://schemas.openxmlformats.org/officeDocument/2006/relationships/image" Target="../media/image8.jpeg"/><Relationship Id="rId4" Type="http://schemas.openxmlformats.org/officeDocument/2006/relationships/image" Target="../media/image55.emf"/></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openxmlformats.org/officeDocument/2006/relationships/slideLayout" Target="../slideLayouts/slideLayout7.xml"/><Relationship Id="rId1" Type="http://schemas.openxmlformats.org/officeDocument/2006/relationships/vmlDrawing" Target="../drawings/vmlDrawing34.vml"/><Relationship Id="rId4" Type="http://schemas.openxmlformats.org/officeDocument/2006/relationships/image" Target="../media/image56.emf"/></Relationships>
</file>

<file path=ppt/slides/_rels/slide17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183.x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package" Target="../embeddings/Microsoft_Excel_Worksheet35.xlsx"/><Relationship Id="rId7" Type="http://schemas.openxmlformats.org/officeDocument/2006/relationships/package" Target="../embeddings/Microsoft_Excel_Worksheet37.xlsx"/><Relationship Id="rId2" Type="http://schemas.openxmlformats.org/officeDocument/2006/relationships/slideLayout" Target="../slideLayouts/slideLayout7.xml"/><Relationship Id="rId1" Type="http://schemas.openxmlformats.org/officeDocument/2006/relationships/vmlDrawing" Target="../drawings/vmlDrawing35.vml"/><Relationship Id="rId6" Type="http://schemas.openxmlformats.org/officeDocument/2006/relationships/image" Target="../media/image63.emf"/><Relationship Id="rId5" Type="http://schemas.openxmlformats.org/officeDocument/2006/relationships/package" Target="../embeddings/Microsoft_Excel_Worksheet36.xlsx"/><Relationship Id="rId4" Type="http://schemas.openxmlformats.org/officeDocument/2006/relationships/image" Target="../media/image62.emf"/><Relationship Id="rId9" Type="http://schemas.openxmlformats.org/officeDocument/2006/relationships/image" Target="../media/image8.jpeg"/></Relationships>
</file>

<file path=ppt/slides/_rels/slide18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openxmlformats.org/officeDocument/2006/relationships/slideLayout" Target="../slideLayouts/slideLayout15.xml"/><Relationship Id="rId1" Type="http://schemas.openxmlformats.org/officeDocument/2006/relationships/vmlDrawing" Target="../drawings/vmlDrawing36.vml"/><Relationship Id="rId5" Type="http://schemas.openxmlformats.org/officeDocument/2006/relationships/image" Target="../media/image8.jpeg"/><Relationship Id="rId4" Type="http://schemas.openxmlformats.org/officeDocument/2006/relationships/image" Target="../media/image71.emf"/></Relationships>
</file>

<file path=ppt/slides/_rels/slide224.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openxmlformats.org/officeDocument/2006/relationships/slideLayout" Target="../slideLayouts/slideLayout15.xml"/><Relationship Id="rId1" Type="http://schemas.openxmlformats.org/officeDocument/2006/relationships/vmlDrawing" Target="../drawings/vmlDrawing37.vml"/><Relationship Id="rId5" Type="http://schemas.openxmlformats.org/officeDocument/2006/relationships/image" Target="../media/image8.jpeg"/><Relationship Id="rId4" Type="http://schemas.openxmlformats.org/officeDocument/2006/relationships/image" Target="../media/image72.emf"/></Relationships>
</file>

<file path=ppt/slides/_rels/slide225.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openxmlformats.org/officeDocument/2006/relationships/slideLayout" Target="../slideLayouts/slideLayout15.xml"/><Relationship Id="rId1" Type="http://schemas.openxmlformats.org/officeDocument/2006/relationships/vmlDrawing" Target="../drawings/vmlDrawing38.vml"/><Relationship Id="rId6" Type="http://schemas.openxmlformats.org/officeDocument/2006/relationships/image" Target="../media/image8.jpeg"/><Relationship Id="rId5" Type="http://schemas.openxmlformats.org/officeDocument/2006/relationships/image" Target="../media/image74.png"/><Relationship Id="rId4" Type="http://schemas.openxmlformats.org/officeDocument/2006/relationships/image" Target="../media/image73.emf"/></Relationships>
</file>

<file path=ppt/slides/_rels/slide22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12.xml"/></Relationships>
</file>

<file path=ppt/slides/_rels/slide23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openxmlformats.org/officeDocument/2006/relationships/slideLayout" Target="../slideLayouts/slideLayout15.xml"/><Relationship Id="rId1" Type="http://schemas.openxmlformats.org/officeDocument/2006/relationships/vmlDrawing" Target="../drawings/vmlDrawing39.vml"/><Relationship Id="rId6" Type="http://schemas.openxmlformats.org/officeDocument/2006/relationships/image" Target="../media/image8.jpeg"/><Relationship Id="rId5" Type="http://schemas.openxmlformats.org/officeDocument/2006/relationships/image" Target="../media/image83.png"/><Relationship Id="rId4" Type="http://schemas.openxmlformats.org/officeDocument/2006/relationships/image" Target="../media/image82.emf"/></Relationships>
</file>

<file path=ppt/slides/_rels/slide23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openxmlformats.org/officeDocument/2006/relationships/slideLayout" Target="../slideLayouts/slideLayout15.xml"/><Relationship Id="rId1" Type="http://schemas.openxmlformats.org/officeDocument/2006/relationships/vmlDrawing" Target="../drawings/vmlDrawing40.vml"/><Relationship Id="rId5" Type="http://schemas.openxmlformats.org/officeDocument/2006/relationships/image" Target="../media/image8.jpeg"/><Relationship Id="rId4" Type="http://schemas.openxmlformats.org/officeDocument/2006/relationships/image" Target="../media/image84.emf"/></Relationships>
</file>

<file path=ppt/slides/_rels/slide23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openxmlformats.org/officeDocument/2006/relationships/slideLayout" Target="../slideLayouts/slideLayout15.xml"/><Relationship Id="rId1" Type="http://schemas.openxmlformats.org/officeDocument/2006/relationships/vmlDrawing" Target="../drawings/vmlDrawing41.vml"/><Relationship Id="rId5" Type="http://schemas.openxmlformats.org/officeDocument/2006/relationships/image" Target="../media/image8.jpeg"/><Relationship Id="rId4" Type="http://schemas.openxmlformats.org/officeDocument/2006/relationships/image" Target="../media/image85.emf"/></Relationships>
</file>

<file path=ppt/slides/_rels/slide23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openxmlformats.org/officeDocument/2006/relationships/slideLayout" Target="../slideLayouts/slideLayout15.xml"/><Relationship Id="rId1" Type="http://schemas.openxmlformats.org/officeDocument/2006/relationships/vmlDrawing" Target="../drawings/vmlDrawing42.vml"/><Relationship Id="rId5" Type="http://schemas.openxmlformats.org/officeDocument/2006/relationships/image" Target="../media/image8.jpeg"/><Relationship Id="rId4" Type="http://schemas.openxmlformats.org/officeDocument/2006/relationships/image" Target="../media/image86.emf"/></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2.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openxmlformats.org/officeDocument/2006/relationships/slideLayout" Target="../slideLayouts/slideLayout5.xml"/><Relationship Id="rId1" Type="http://schemas.openxmlformats.org/officeDocument/2006/relationships/vmlDrawing" Target="../drawings/vmlDrawing43.vml"/><Relationship Id="rId5" Type="http://schemas.openxmlformats.org/officeDocument/2006/relationships/image" Target="../media/image6.jpg"/><Relationship Id="rId4" Type="http://schemas.openxmlformats.org/officeDocument/2006/relationships/image" Target="../media/image87.emf"/></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4.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8.jpeg"/><Relationship Id="rId4" Type="http://schemas.openxmlformats.org/officeDocument/2006/relationships/image" Target="../media/image88.emf"/></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openxmlformats.org/officeDocument/2006/relationships/slideLayout" Target="../slideLayouts/slideLayout2.xml"/><Relationship Id="rId1" Type="http://schemas.openxmlformats.org/officeDocument/2006/relationships/vmlDrawing" Target="../drawings/vmlDrawing45.vml"/><Relationship Id="rId5" Type="http://schemas.openxmlformats.org/officeDocument/2006/relationships/image" Target="../media/image6.jpg"/><Relationship Id="rId4" Type="http://schemas.openxmlformats.org/officeDocument/2006/relationships/image" Target="../media/image89.emf"/></Relationships>
</file>

<file path=ppt/slides/_rels/slide247.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openxmlformats.org/officeDocument/2006/relationships/slideLayout" Target="../slideLayouts/slideLayout15.xml"/><Relationship Id="rId1" Type="http://schemas.openxmlformats.org/officeDocument/2006/relationships/vmlDrawing" Target="../drawings/vmlDrawing46.vml"/><Relationship Id="rId5" Type="http://schemas.openxmlformats.org/officeDocument/2006/relationships/image" Target="../media/image6.jpg"/><Relationship Id="rId4" Type="http://schemas.openxmlformats.org/officeDocument/2006/relationships/image" Target="../media/image90.emf"/></Relationships>
</file>

<file path=ppt/slides/_rels/slide248.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11.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92.png"/><Relationship Id="rId1" Type="http://schemas.openxmlformats.org/officeDocument/2006/relationships/slideLayout" Target="../slideLayouts/slideLayout4.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95.jpeg"/></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3.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5.xml"/></Relationships>
</file>

<file path=ppt/slides/_rels/slide29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xml"/></Relationships>
</file>

<file path=ppt/slides/_rels/slide29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5.xml"/></Relationships>
</file>

<file path=ppt/slides/_rels/slide29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5.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5.xml"/></Relationships>
</file>

<file path=ppt/slides/_rels/slide30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5.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5.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openxmlformats.org/officeDocument/2006/relationships/slideLayout" Target="../slideLayouts/slideLayout5.xml"/><Relationship Id="rId1" Type="http://schemas.openxmlformats.org/officeDocument/2006/relationships/vmlDrawing" Target="../drawings/vmlDrawing47.vml"/><Relationship Id="rId4" Type="http://schemas.openxmlformats.org/officeDocument/2006/relationships/image" Target="../media/image103.emf"/></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8.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openxmlformats.org/officeDocument/2006/relationships/slideLayout" Target="../slideLayouts/slideLayout5.xml"/><Relationship Id="rId1" Type="http://schemas.openxmlformats.org/officeDocument/2006/relationships/vmlDrawing" Target="../drawings/vmlDrawing48.vml"/><Relationship Id="rId4" Type="http://schemas.openxmlformats.org/officeDocument/2006/relationships/image" Target="../media/image104.emf"/></Relationships>
</file>

<file path=ppt/slides/_rels/slide30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5.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3.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5.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5.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1.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5.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3.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openxmlformats.org/officeDocument/2006/relationships/slideLayout" Target="../slideLayouts/slideLayout5.xml"/><Relationship Id="rId1" Type="http://schemas.openxmlformats.org/officeDocument/2006/relationships/vmlDrawing" Target="../drawings/vmlDrawing49.vml"/><Relationship Id="rId4" Type="http://schemas.openxmlformats.org/officeDocument/2006/relationships/image" Target="../media/image109.emf"/></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6.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openxmlformats.org/officeDocument/2006/relationships/slideLayout" Target="../slideLayouts/slideLayout5.xml"/><Relationship Id="rId1" Type="http://schemas.openxmlformats.org/officeDocument/2006/relationships/vmlDrawing" Target="../drawings/vmlDrawing50.vml"/><Relationship Id="rId4" Type="http://schemas.openxmlformats.org/officeDocument/2006/relationships/image" Target="../media/image110.emf"/></Relationships>
</file>

<file path=ppt/slides/_rels/slide327.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5.xml"/></Relationships>
</file>

<file path=ppt/slides/_rels/slide328.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5.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2.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5.xml"/></Relationships>
</file>

<file path=ppt/slides/_rels/slide333.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5.xml"/></Relationships>
</file>

<file path=ppt/slides/_rels/slide334.xml.rels><?xml version="1.0" encoding="UTF-8" standalone="yes"?>
<Relationships xmlns="http://schemas.openxmlformats.org/package/2006/relationships"><Relationship Id="rId2" Type="http://schemas.openxmlformats.org/officeDocument/2006/relationships/image" Target="../media/image115.gif"/><Relationship Id="rId1" Type="http://schemas.openxmlformats.org/officeDocument/2006/relationships/slideLayout" Target="../slideLayouts/slideLayout5.xml"/></Relationships>
</file>

<file path=ppt/slides/_rels/slide335.xml.rels><?xml version="1.0" encoding="UTF-8" standalone="yes"?>
<Relationships xmlns="http://schemas.openxmlformats.org/package/2006/relationships"><Relationship Id="rId3" Type="http://schemas.openxmlformats.org/officeDocument/2006/relationships/image" Target="../media/image117.gif"/><Relationship Id="rId2" Type="http://schemas.openxmlformats.org/officeDocument/2006/relationships/image" Target="../media/image116.gif"/><Relationship Id="rId1" Type="http://schemas.openxmlformats.org/officeDocument/2006/relationships/slideLayout" Target="../slideLayouts/slideLayout5.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g"/><Relationship Id="rId1" Type="http://schemas.openxmlformats.org/officeDocument/2006/relationships/slideLayout" Target="../slideLayouts/slideLayout5.xml"/></Relationships>
</file>

<file path=ppt/slides/_rels/slide339.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openxmlformats.org/officeDocument/2006/relationships/slideLayout" Target="../slideLayouts/slideLayout16.xml"/><Relationship Id="rId1" Type="http://schemas.openxmlformats.org/officeDocument/2006/relationships/vmlDrawing" Target="../drawings/vmlDrawing51.vml"/><Relationship Id="rId4" Type="http://schemas.openxmlformats.org/officeDocument/2006/relationships/image" Target="../media/image120.emf"/></Relationships>
</file>

<file path=ppt/slides/_rels/slide340.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openxmlformats.org/officeDocument/2006/relationships/slideLayout" Target="../slideLayouts/slideLayout16.xml"/><Relationship Id="rId1" Type="http://schemas.openxmlformats.org/officeDocument/2006/relationships/vmlDrawing" Target="../drawings/vmlDrawing52.vml"/><Relationship Id="rId4" Type="http://schemas.openxmlformats.org/officeDocument/2006/relationships/image" Target="../media/image121.emf"/></Relationships>
</file>

<file path=ppt/slides/_rels/slide341.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openxmlformats.org/officeDocument/2006/relationships/slideLayout" Target="../slideLayouts/slideLayout16.xml"/><Relationship Id="rId1" Type="http://schemas.openxmlformats.org/officeDocument/2006/relationships/vmlDrawing" Target="../drawings/vmlDrawing53.vml"/><Relationship Id="rId4" Type="http://schemas.openxmlformats.org/officeDocument/2006/relationships/image" Target="../media/image122.emf"/></Relationships>
</file>

<file path=ppt/slides/_rels/slide342.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openxmlformats.org/officeDocument/2006/relationships/slideLayout" Target="../slideLayouts/slideLayout16.xml"/><Relationship Id="rId1" Type="http://schemas.openxmlformats.org/officeDocument/2006/relationships/vmlDrawing" Target="../drawings/vmlDrawing54.vml"/><Relationship Id="rId4" Type="http://schemas.openxmlformats.org/officeDocument/2006/relationships/image" Target="../media/image123.emf"/></Relationships>
</file>

<file path=ppt/slides/_rels/slide343.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openxmlformats.org/officeDocument/2006/relationships/slideLayout" Target="../slideLayouts/slideLayout16.xml"/><Relationship Id="rId1" Type="http://schemas.openxmlformats.org/officeDocument/2006/relationships/vmlDrawing" Target="../drawings/vmlDrawing55.vml"/><Relationship Id="rId4" Type="http://schemas.openxmlformats.org/officeDocument/2006/relationships/image" Target="../media/image124.emf"/></Relationships>
</file>

<file path=ppt/slides/_rels/slide344.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openxmlformats.org/officeDocument/2006/relationships/slideLayout" Target="../slideLayouts/slideLayout16.xml"/><Relationship Id="rId1" Type="http://schemas.openxmlformats.org/officeDocument/2006/relationships/vmlDrawing" Target="../drawings/vmlDrawing56.vml"/><Relationship Id="rId4" Type="http://schemas.openxmlformats.org/officeDocument/2006/relationships/image" Target="../media/image125.emf"/></Relationships>
</file>

<file path=ppt/slides/_rels/slide345.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openxmlformats.org/officeDocument/2006/relationships/slideLayout" Target="../slideLayouts/slideLayout16.xml"/><Relationship Id="rId1" Type="http://schemas.openxmlformats.org/officeDocument/2006/relationships/vmlDrawing" Target="../drawings/vmlDrawing57.vml"/><Relationship Id="rId4" Type="http://schemas.openxmlformats.org/officeDocument/2006/relationships/image" Target="../media/image126.emf"/></Relationships>
</file>

<file path=ppt/slides/_rels/slide346.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openxmlformats.org/officeDocument/2006/relationships/slideLayout" Target="../slideLayouts/slideLayout16.xml"/><Relationship Id="rId1" Type="http://schemas.openxmlformats.org/officeDocument/2006/relationships/vmlDrawing" Target="../drawings/vmlDrawing58.vml"/><Relationship Id="rId4" Type="http://schemas.openxmlformats.org/officeDocument/2006/relationships/image" Target="../media/image127.emf"/></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4000" b="-24000"/>
          </a:stretch>
        </a:blipFill>
        <a:effectLst/>
      </p:bgPr>
    </p:bg>
    <p:spTree>
      <p:nvGrpSpPr>
        <p:cNvPr id="1" name=""/>
        <p:cNvGrpSpPr/>
        <p:nvPr/>
      </p:nvGrpSpPr>
      <p:grpSpPr>
        <a:xfrm>
          <a:off x="0" y="0"/>
          <a:ext cx="0" cy="0"/>
          <a:chOff x="0" y="0"/>
          <a:chExt cx="0" cy="0"/>
        </a:xfrm>
      </p:grpSpPr>
      <p:sp>
        <p:nvSpPr>
          <p:cNvPr id="6" name="5 Subtítulo"/>
          <p:cNvSpPr>
            <a:spLocks noGrp="1"/>
          </p:cNvSpPr>
          <p:nvPr>
            <p:ph type="subTitle" idx="1"/>
          </p:nvPr>
        </p:nvSpPr>
        <p:spPr>
          <a:gradFill>
            <a:gsLst>
              <a:gs pos="0">
                <a:schemeClr val="bg1">
                  <a:alpha val="67000"/>
                </a:schemeClr>
              </a:gs>
              <a:gs pos="10000">
                <a:schemeClr val="tx2">
                  <a:lumMod val="100000"/>
                  <a:alpha val="67000"/>
                </a:schemeClr>
              </a:gs>
            </a:gsLst>
          </a:gradFill>
        </p:spPr>
        <p:txBody>
          <a:bodyPr>
            <a:normAutofit/>
          </a:bodyPr>
          <a:lstStyle/>
          <a:p>
            <a:pPr>
              <a:spcBef>
                <a:spcPts val="0"/>
              </a:spcBef>
            </a:pPr>
            <a:r>
              <a:rPr lang="es-MX" b="1" dirty="0" smtClean="0">
                <a:effectLst>
                  <a:outerShdw blurRad="38100" dist="38100" dir="2700000" algn="tl">
                    <a:srgbClr val="000000">
                      <a:alpha val="43137"/>
                    </a:srgbClr>
                  </a:outerShdw>
                </a:effectLst>
              </a:rPr>
              <a:t>Análisis de los principales aspectos</a:t>
            </a:r>
          </a:p>
          <a:p>
            <a:pPr>
              <a:spcBef>
                <a:spcPts val="0"/>
              </a:spcBef>
            </a:pPr>
            <a:r>
              <a:rPr lang="es-MX" b="1" dirty="0" smtClean="0">
                <a:effectLst>
                  <a:outerShdw blurRad="38100" dist="38100" dir="2700000" algn="tl">
                    <a:srgbClr val="000000">
                      <a:alpha val="43137"/>
                    </a:srgbClr>
                  </a:outerShdw>
                </a:effectLst>
              </a:rPr>
              <a:t>normativos y prácticos en la determinación</a:t>
            </a:r>
          </a:p>
          <a:p>
            <a:pPr>
              <a:spcBef>
                <a:spcPts val="0"/>
              </a:spcBef>
            </a:pPr>
            <a:r>
              <a:rPr lang="es-MX" b="1" dirty="0" smtClean="0">
                <a:effectLst>
                  <a:outerShdw blurRad="38100" dist="38100" dir="2700000" algn="tl">
                    <a:srgbClr val="000000">
                      <a:alpha val="43137"/>
                    </a:srgbClr>
                  </a:outerShdw>
                </a:effectLst>
              </a:rPr>
              <a:t>del impuesto y de los criterios administrativas </a:t>
            </a:r>
          </a:p>
          <a:p>
            <a:pPr>
              <a:spcBef>
                <a:spcPts val="0"/>
              </a:spcBef>
            </a:pPr>
            <a:r>
              <a:rPr lang="es-MX" sz="1200" smtClean="0"/>
              <a:t>(Cartilla </a:t>
            </a:r>
            <a:r>
              <a:rPr lang="es-MX" sz="1200" dirty="0" smtClean="0"/>
              <a:t>de Instrucciones - Impuesto a la Renta 2013 – </a:t>
            </a:r>
            <a:r>
              <a:rPr lang="es-MX" sz="1200" smtClean="0"/>
              <a:t>PDT 684) </a:t>
            </a:r>
            <a:endParaRPr lang="es-MX" sz="1200" dirty="0"/>
          </a:p>
        </p:txBody>
      </p:sp>
      <p:sp>
        <p:nvSpPr>
          <p:cNvPr id="2" name="1 Título"/>
          <p:cNvSpPr>
            <a:spLocks noGrp="1"/>
          </p:cNvSpPr>
          <p:nvPr>
            <p:ph type="ctrTitle"/>
          </p:nvPr>
        </p:nvSpPr>
        <p:spPr>
          <a:xfrm>
            <a:off x="1947251" y="1753379"/>
            <a:ext cx="7200000" cy="1440000"/>
          </a:xfrm>
          <a:gradFill>
            <a:gsLst>
              <a:gs pos="90000">
                <a:srgbClr val="C00000">
                  <a:alpha val="67000"/>
                </a:srgbClr>
              </a:gs>
              <a:gs pos="100000">
                <a:schemeClr val="bg1"/>
              </a:gs>
            </a:gsLst>
            <a:lin ang="0" scaled="1"/>
          </a:gradFill>
          <a:effectLst>
            <a:reflection endPos="0" dir="5400000" sy="-100000" algn="bl" rotWithShape="0"/>
          </a:effectLst>
        </p:spPr>
        <p:txBody>
          <a:bodyPr lIns="180000">
            <a:normAutofit fontScale="90000"/>
          </a:bodyPr>
          <a:lstStyle/>
          <a:p>
            <a:r>
              <a:rPr lang="es-PE" sz="2700" b="0" dirty="0" smtClean="0">
                <a:effectLst/>
              </a:rPr>
              <a:t>Impuesto a la</a:t>
            </a:r>
            <a:r>
              <a:rPr lang="es-PE" sz="2000" b="0" dirty="0" smtClean="0">
                <a:effectLst/>
              </a:rPr>
              <a:t> </a:t>
            </a:r>
            <a:r>
              <a:rPr lang="es-PE" sz="2200" b="0" dirty="0" smtClean="0">
                <a:effectLst/>
              </a:rPr>
              <a:t/>
            </a:r>
            <a:br>
              <a:rPr lang="es-PE" sz="2200" b="0" dirty="0" smtClean="0">
                <a:effectLst/>
              </a:rPr>
            </a:br>
            <a:r>
              <a:rPr lang="es-PE" sz="2700" dirty="0" smtClean="0"/>
              <a:t>RENTA EMPRESARIAL</a:t>
            </a:r>
            <a:br>
              <a:rPr lang="es-PE" sz="2700" dirty="0" smtClean="0"/>
            </a:br>
            <a:r>
              <a:rPr lang="es-PE" sz="4000" dirty="0" smtClean="0">
                <a:latin typeface="Arial Black" panose="020B0A04020102020204" pitchFamily="34" charset="0"/>
              </a:rPr>
              <a:t>2013</a:t>
            </a:r>
            <a:endParaRPr lang="es-PE" sz="1800" b="0" dirty="0">
              <a:effectLst/>
              <a:latin typeface="Arial Black" panose="020B0A04020102020204" pitchFamily="34" charset="0"/>
            </a:endParaRPr>
          </a:p>
        </p:txBody>
      </p:sp>
      <p:sp>
        <p:nvSpPr>
          <p:cNvPr id="7" name="6 Marcador de número de diapositiva"/>
          <p:cNvSpPr>
            <a:spLocks noGrp="1"/>
          </p:cNvSpPr>
          <p:nvPr>
            <p:ph type="sldNum" sz="quarter" idx="12"/>
          </p:nvPr>
        </p:nvSpPr>
        <p:spPr/>
        <p:txBody>
          <a:bodyPr/>
          <a:lstStyle/>
          <a:p>
            <a:fld id="{18CE0154-5AA3-498D-98EB-A5C71ABBED3C}" type="slidenum">
              <a:rPr lang="es-PE" smtClean="0"/>
              <a:pPr/>
              <a:t>1</a:t>
            </a:fld>
            <a:endParaRPr lang="es-PE"/>
          </a:p>
        </p:txBody>
      </p:sp>
      <p:sp>
        <p:nvSpPr>
          <p:cNvPr id="3" name="2 CuadroTexto"/>
          <p:cNvSpPr txBox="1"/>
          <p:nvPr/>
        </p:nvSpPr>
        <p:spPr>
          <a:xfrm>
            <a:off x="6516216" y="2289646"/>
            <a:ext cx="2292422" cy="923330"/>
          </a:xfrm>
          <a:prstGeom prst="rect">
            <a:avLst/>
          </a:prstGeom>
          <a:noFill/>
        </p:spPr>
        <p:txBody>
          <a:bodyPr wrap="none" rtlCol="0">
            <a:spAutoFit/>
          </a:bodyPr>
          <a:lstStyle/>
          <a:p>
            <a:pPr algn="r"/>
            <a:r>
              <a:rPr lang="es-PE" b="1" dirty="0" smtClean="0">
                <a:solidFill>
                  <a:schemeClr val="bg1"/>
                </a:solidFill>
              </a:rPr>
              <a:t>RUBÉN DEL ROSARIO</a:t>
            </a:r>
          </a:p>
          <a:p>
            <a:pPr algn="r"/>
            <a:r>
              <a:rPr lang="es-PE" dirty="0" smtClean="0">
                <a:solidFill>
                  <a:schemeClr val="bg1"/>
                </a:solidFill>
              </a:rPr>
              <a:t>Jueves 30 </a:t>
            </a:r>
            <a:r>
              <a:rPr lang="es-PE" dirty="0">
                <a:solidFill>
                  <a:schemeClr val="bg1"/>
                </a:solidFill>
              </a:rPr>
              <a:t>y </a:t>
            </a:r>
            <a:r>
              <a:rPr lang="es-PE" dirty="0" smtClean="0">
                <a:solidFill>
                  <a:schemeClr val="bg1"/>
                </a:solidFill>
              </a:rPr>
              <a:t>Viernes 31</a:t>
            </a:r>
          </a:p>
          <a:p>
            <a:pPr algn="r"/>
            <a:r>
              <a:rPr lang="es-PE" dirty="0" smtClean="0">
                <a:solidFill>
                  <a:schemeClr val="bg1"/>
                </a:solidFill>
              </a:rPr>
              <a:t>de Enero </a:t>
            </a:r>
            <a:r>
              <a:rPr lang="es-PE" dirty="0">
                <a:solidFill>
                  <a:schemeClr val="bg1"/>
                </a:solidFill>
              </a:rPr>
              <a:t>de 2014</a:t>
            </a:r>
            <a:endParaRPr lang="es-MX" dirty="0">
              <a:solidFill>
                <a:schemeClr val="bg1"/>
              </a:solidFill>
            </a:endParaRPr>
          </a:p>
        </p:txBody>
      </p:sp>
    </p:spTree>
    <p:extLst>
      <p:ext uri="{BB962C8B-B14F-4D97-AF65-F5344CB8AC3E}">
        <p14:creationId xmlns:p14="http://schemas.microsoft.com/office/powerpoint/2010/main" val="18790677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Objetivos</a:t>
            </a:r>
            <a:endParaRPr lang="es-MX" dirty="0"/>
          </a:p>
        </p:txBody>
      </p:sp>
      <p:sp>
        <p:nvSpPr>
          <p:cNvPr id="3" name="2 Marcador de contenido"/>
          <p:cNvSpPr>
            <a:spLocks noGrp="1"/>
          </p:cNvSpPr>
          <p:nvPr>
            <p:ph idx="1"/>
          </p:nvPr>
        </p:nvSpPr>
        <p:spPr/>
        <p:txBody>
          <a:bodyPr/>
          <a:lstStyle/>
          <a:p>
            <a:r>
              <a:rPr lang="es-MX" dirty="0" smtClean="0"/>
              <a:t>Revisar los aspectos normativos (contable y tributario), de mayor importancia en la determinación de la Rente Neta (RN) y en el cálculo y presentación del Impuesto a la Renta Empresarial (IRE), basado en la propuesta fiscal de la “Cartilla de Instrucciones - Impuesto a la Renta de Tercera Categoría - Ejercicio Gravable 2013” (CI-13) - PDT N° 684.</a:t>
            </a:r>
          </a:p>
          <a:p>
            <a:r>
              <a:rPr lang="es-MX" dirty="0" smtClean="0"/>
              <a:t>Identificar las situaciones de mayor vulnerabilidad o exposición al riesgo por interpretaciones y aplicaciones de la legislación fiscal distintas a las de la Superintendencia Nacional de Administración Tributaria (SUNAT) y/o del Tribunal Fiscal, que pudieran demandar una especial atención de análisis.</a:t>
            </a:r>
          </a:p>
          <a:p>
            <a:r>
              <a:rPr lang="es-MX" dirty="0" smtClean="0"/>
              <a:t>Plantear, analizar y desarrollar situaciones de controversia por la aplicación de las normas contables vigentes en el Perú para la preparación y presentación de los Estados Financieros (EF) al 31 de diciembre de 2013, tomando en consideración su obligatoria aplicación.  </a:t>
            </a:r>
            <a:endParaRPr lang="es-MX" dirty="0"/>
          </a:p>
        </p:txBody>
      </p:sp>
      <p:sp>
        <p:nvSpPr>
          <p:cNvPr id="4" name="3 Marcador de fecha"/>
          <p:cNvSpPr>
            <a:spLocks noGrp="1"/>
          </p:cNvSpPr>
          <p:nvPr>
            <p:ph type="dt" sz="half" idx="10"/>
          </p:nvPr>
        </p:nvSpPr>
        <p:spPr/>
        <p:txBody>
          <a:bodyPr/>
          <a:lstStyle/>
          <a:p>
            <a:fld id="{DCDF899C-4914-4E3F-B4C9-B22CDE668906}"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a:t>
            </a:fld>
            <a:endParaRPr lang="es-PE"/>
          </a:p>
        </p:txBody>
      </p:sp>
    </p:spTree>
    <p:extLst>
      <p:ext uri="{BB962C8B-B14F-4D97-AF65-F5344CB8AC3E}">
        <p14:creationId xmlns:p14="http://schemas.microsoft.com/office/powerpoint/2010/main" val="29710792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Metodología</a:t>
            </a:r>
            <a:endParaRPr lang="es-MX" dirty="0"/>
          </a:p>
        </p:txBody>
      </p:sp>
      <p:sp>
        <p:nvSpPr>
          <p:cNvPr id="3" name="2 Marcador de contenido"/>
          <p:cNvSpPr>
            <a:spLocks noGrp="1"/>
          </p:cNvSpPr>
          <p:nvPr>
            <p:ph idx="1"/>
          </p:nvPr>
        </p:nvSpPr>
        <p:spPr/>
        <p:txBody>
          <a:bodyPr/>
          <a:lstStyle/>
          <a:p>
            <a:r>
              <a:rPr lang="es-MX" dirty="0" smtClean="0"/>
              <a:t>Análisis operativo y crítico de las principales normas contenidas en la legislación del IRE y de sus referencias administrativas y jurisprudenciales, así como de las normas contables aplicables supletoriamente, ante los vacío, imprecisiones o debilidades técnicas de la legislación tributaria.</a:t>
            </a:r>
          </a:p>
          <a:p>
            <a:r>
              <a:rPr lang="es-MX" dirty="0" smtClean="0"/>
              <a:t>Exposición y desarrollo de casos prácticos vinculados a los aspectos normativos de mayor controversia o vulnerabilidad, y calificación del riesgo probable, posible o remoto, ante una eventual fiscalización, y/o procesos de reclamación y/o apelación.</a:t>
            </a:r>
          </a:p>
          <a:p>
            <a:r>
              <a:rPr lang="es-MX" dirty="0" smtClean="0"/>
              <a:t>Absolución de consultas en forma dinámica durante el desarrollo del evento, al final de cada una de las sesiones y telefónicamente durante las dos semanas posteriores, que permitan compartir con los participantes las dudas sobre temas no abordados analíticamente. </a:t>
            </a:r>
            <a:endParaRPr lang="es-MX" dirty="0"/>
          </a:p>
        </p:txBody>
      </p:sp>
      <p:sp>
        <p:nvSpPr>
          <p:cNvPr id="4" name="3 Marcador de fecha"/>
          <p:cNvSpPr>
            <a:spLocks noGrp="1"/>
          </p:cNvSpPr>
          <p:nvPr>
            <p:ph type="dt" sz="half" idx="10"/>
          </p:nvPr>
        </p:nvSpPr>
        <p:spPr/>
        <p:txBody>
          <a:bodyPr/>
          <a:lstStyle/>
          <a:p>
            <a:fld id="{61DFCEAE-A852-4806-8D01-2D35A703FEA4}"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a:t>
            </a:fld>
            <a:endParaRPr lang="es-PE"/>
          </a:p>
        </p:txBody>
      </p:sp>
    </p:spTree>
    <p:extLst>
      <p:ext uri="{BB962C8B-B14F-4D97-AF65-F5344CB8AC3E}">
        <p14:creationId xmlns:p14="http://schemas.microsoft.com/office/powerpoint/2010/main" val="41479641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T</a:t>
            </a:r>
            <a:r>
              <a:rPr lang="es-MX" dirty="0" smtClean="0"/>
              <a:t>EMARIO GENERAL</a:t>
            </a:r>
            <a:endParaRPr lang="es-MX" dirty="0"/>
          </a:p>
        </p:txBody>
      </p:sp>
      <p:sp>
        <p:nvSpPr>
          <p:cNvPr id="3" name="2 Marcador de contenido"/>
          <p:cNvSpPr>
            <a:spLocks noGrp="1"/>
          </p:cNvSpPr>
          <p:nvPr>
            <p:ph idx="1"/>
          </p:nvPr>
        </p:nvSpPr>
        <p:spPr/>
        <p:txBody>
          <a:bodyPr>
            <a:normAutofit/>
          </a:bodyPr>
          <a:lstStyle/>
          <a:p>
            <a:r>
              <a:rPr lang="es-MX" sz="2400" dirty="0" smtClean="0"/>
              <a:t>Principales aspectos de carácter general</a:t>
            </a:r>
          </a:p>
          <a:p>
            <a:r>
              <a:rPr lang="es-MX" sz="2400" dirty="0" smtClean="0"/>
              <a:t>Determinación de la RNI</a:t>
            </a:r>
          </a:p>
          <a:p>
            <a:r>
              <a:rPr lang="es-MX" sz="2400" dirty="0" smtClean="0"/>
              <a:t>Cálculo del IRE</a:t>
            </a:r>
          </a:p>
        </p:txBody>
      </p:sp>
      <p:sp>
        <p:nvSpPr>
          <p:cNvPr id="4" name="3 Marcador de fecha"/>
          <p:cNvSpPr>
            <a:spLocks noGrp="1"/>
          </p:cNvSpPr>
          <p:nvPr>
            <p:ph type="dt" sz="half" idx="10"/>
          </p:nvPr>
        </p:nvSpPr>
        <p:spPr/>
        <p:txBody>
          <a:bodyPr/>
          <a:lstStyle/>
          <a:p>
            <a:fld id="{A42C8E57-E624-42AD-AE9E-45532CBB8CF5}"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4</a:t>
            </a:fld>
            <a:endParaRPr lang="es-PE"/>
          </a:p>
        </p:txBody>
      </p:sp>
    </p:spTree>
    <p:extLst>
      <p:ext uri="{BB962C8B-B14F-4D97-AF65-F5344CB8AC3E}">
        <p14:creationId xmlns:p14="http://schemas.microsoft.com/office/powerpoint/2010/main" val="17944439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Principales Aspectos de Carácter General</a:t>
            </a:r>
            <a:br>
              <a:rPr lang="es-MX" dirty="0" smtClean="0"/>
            </a:br>
            <a:r>
              <a:rPr lang="es-MX" sz="1800" b="0" dirty="0" smtClean="0">
                <a:effectLst/>
              </a:rPr>
              <a:t>Temario</a:t>
            </a:r>
            <a:endParaRPr lang="es-MX" dirty="0"/>
          </a:p>
        </p:txBody>
      </p:sp>
      <p:sp>
        <p:nvSpPr>
          <p:cNvPr id="3" name="2 Marcador de contenido"/>
          <p:cNvSpPr>
            <a:spLocks noGrp="1"/>
          </p:cNvSpPr>
          <p:nvPr>
            <p:ph idx="1"/>
          </p:nvPr>
        </p:nvSpPr>
        <p:spPr/>
        <p:txBody>
          <a:bodyPr>
            <a:normAutofit/>
          </a:bodyPr>
          <a:lstStyle/>
          <a:p>
            <a:r>
              <a:rPr lang="es-MX" sz="2400" dirty="0" smtClean="0"/>
              <a:t>Obligados </a:t>
            </a:r>
            <a:r>
              <a:rPr lang="es-MX" sz="2400" dirty="0"/>
              <a:t>a presentar el </a:t>
            </a:r>
            <a:r>
              <a:rPr lang="es-MX" sz="2400" dirty="0" smtClean="0"/>
              <a:t>PDT 684</a:t>
            </a:r>
          </a:p>
          <a:p>
            <a:r>
              <a:rPr lang="es-MX" sz="2400" dirty="0" smtClean="0"/>
              <a:t>Actividades </a:t>
            </a:r>
            <a:r>
              <a:rPr lang="es-MX" sz="2400" dirty="0"/>
              <a:t>generadoras de </a:t>
            </a:r>
            <a:r>
              <a:rPr lang="es-MX" sz="2400" dirty="0" smtClean="0"/>
              <a:t>R3</a:t>
            </a:r>
          </a:p>
          <a:p>
            <a:r>
              <a:rPr lang="es-MX" sz="2400" dirty="0" smtClean="0"/>
              <a:t>No </a:t>
            </a:r>
            <a:r>
              <a:rPr lang="es-MX" sz="2400" dirty="0"/>
              <a:t>obligados a presentar el PDT por </a:t>
            </a:r>
            <a:r>
              <a:rPr lang="es-MX" sz="2400" dirty="0" smtClean="0"/>
              <a:t>R3</a:t>
            </a:r>
          </a:p>
          <a:p>
            <a:r>
              <a:rPr lang="es-MX" sz="2400" dirty="0" smtClean="0"/>
              <a:t>Plazos </a:t>
            </a:r>
            <a:r>
              <a:rPr lang="es-MX" sz="2400" dirty="0"/>
              <a:t>para presentar el </a:t>
            </a:r>
            <a:r>
              <a:rPr lang="es-MX" sz="2400" dirty="0" smtClean="0"/>
              <a:t>PDT</a:t>
            </a:r>
          </a:p>
          <a:p>
            <a:r>
              <a:rPr lang="es-MX" sz="2400" dirty="0" smtClean="0"/>
              <a:t>Infracciones </a:t>
            </a:r>
            <a:r>
              <a:rPr lang="es-MX" sz="2400" dirty="0"/>
              <a:t>tributarias relativas a la presentación del </a:t>
            </a:r>
            <a:r>
              <a:rPr lang="es-MX" sz="2400" dirty="0" smtClean="0"/>
              <a:t>PDT</a:t>
            </a:r>
          </a:p>
          <a:p>
            <a:r>
              <a:rPr lang="es-MX" sz="2400" dirty="0" smtClean="0"/>
              <a:t>Documentos </a:t>
            </a:r>
            <a:r>
              <a:rPr lang="es-MX" sz="2400" dirty="0"/>
              <a:t>y archivos </a:t>
            </a:r>
            <a:r>
              <a:rPr lang="es-MX" sz="2400" dirty="0" smtClean="0"/>
              <a:t>tributarios</a:t>
            </a:r>
            <a:endParaRPr lang="es-MX" sz="2400" dirty="0"/>
          </a:p>
        </p:txBody>
      </p:sp>
      <p:sp>
        <p:nvSpPr>
          <p:cNvPr id="4" name="3 Marcador de fecha"/>
          <p:cNvSpPr>
            <a:spLocks noGrp="1"/>
          </p:cNvSpPr>
          <p:nvPr>
            <p:ph type="dt" sz="half" idx="10"/>
          </p:nvPr>
        </p:nvSpPr>
        <p:spPr/>
        <p:txBody>
          <a:bodyPr/>
          <a:lstStyle/>
          <a:p>
            <a:fld id="{A42C8E57-E624-42AD-AE9E-45532CBB8CF5}"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5</a:t>
            </a:fld>
            <a:endParaRPr lang="es-PE"/>
          </a:p>
        </p:txBody>
      </p:sp>
    </p:spTree>
    <p:extLst>
      <p:ext uri="{BB962C8B-B14F-4D97-AF65-F5344CB8AC3E}">
        <p14:creationId xmlns:p14="http://schemas.microsoft.com/office/powerpoint/2010/main" val="25680716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Determinación de la RNI</a:t>
            </a:r>
            <a:br>
              <a:rPr lang="es-MX" dirty="0" smtClean="0"/>
            </a:br>
            <a:r>
              <a:rPr lang="es-MX" sz="1800" b="0" dirty="0" smtClean="0">
                <a:effectLst/>
              </a:rPr>
              <a:t>Temario</a:t>
            </a:r>
            <a:endParaRPr lang="es-MX" b="0" dirty="0">
              <a:effectLst/>
            </a:endParaRPr>
          </a:p>
        </p:txBody>
      </p:sp>
      <p:sp>
        <p:nvSpPr>
          <p:cNvPr id="3" name="2 Marcador de contenido"/>
          <p:cNvSpPr>
            <a:spLocks noGrp="1"/>
          </p:cNvSpPr>
          <p:nvPr>
            <p:ph idx="1"/>
          </p:nvPr>
        </p:nvSpPr>
        <p:spPr/>
        <p:txBody>
          <a:bodyPr>
            <a:noAutofit/>
          </a:bodyPr>
          <a:lstStyle/>
          <a:p>
            <a:r>
              <a:rPr lang="es-MX" sz="2000" dirty="0" smtClean="0"/>
              <a:t>Generalidades</a:t>
            </a:r>
          </a:p>
          <a:p>
            <a:r>
              <a:rPr lang="es-MX" sz="2000" dirty="0" smtClean="0"/>
              <a:t>RB - Costo computable </a:t>
            </a:r>
          </a:p>
          <a:p>
            <a:r>
              <a:rPr lang="es-MX" sz="2000" dirty="0" smtClean="0"/>
              <a:t>Rentas presuntas</a:t>
            </a:r>
          </a:p>
          <a:p>
            <a:r>
              <a:rPr lang="es-MX" sz="2000" dirty="0" smtClean="0"/>
              <a:t>RN - Principio de causalidad</a:t>
            </a:r>
          </a:p>
          <a:p>
            <a:r>
              <a:rPr lang="es-MX" sz="2000" dirty="0" smtClean="0"/>
              <a:t>Gastos limitados y/o condicionados</a:t>
            </a:r>
          </a:p>
          <a:p>
            <a:r>
              <a:rPr lang="es-MX" sz="2000" dirty="0" smtClean="0"/>
              <a:t>Gastos </a:t>
            </a:r>
            <a:r>
              <a:rPr lang="es-MX" sz="2000" dirty="0"/>
              <a:t>no </a:t>
            </a:r>
            <a:r>
              <a:rPr lang="es-MX" sz="2000" dirty="0" smtClean="0"/>
              <a:t>admitidos</a:t>
            </a:r>
          </a:p>
          <a:p>
            <a:r>
              <a:rPr lang="es-MX" sz="2000" dirty="0" err="1" smtClean="0"/>
              <a:t>Inafectaciones</a:t>
            </a:r>
            <a:r>
              <a:rPr lang="es-MX" sz="2000" dirty="0" smtClean="0"/>
              <a:t> </a:t>
            </a:r>
            <a:r>
              <a:rPr lang="es-MX" sz="2000" dirty="0"/>
              <a:t>y </a:t>
            </a:r>
            <a:r>
              <a:rPr lang="es-MX" sz="2000" dirty="0" smtClean="0"/>
              <a:t>exoneraciones</a:t>
            </a:r>
          </a:p>
          <a:p>
            <a:r>
              <a:rPr lang="es-MX" sz="2000" dirty="0" smtClean="0"/>
              <a:t>Diferencias </a:t>
            </a:r>
            <a:r>
              <a:rPr lang="es-MX" sz="2000" dirty="0"/>
              <a:t>temporales y </a:t>
            </a:r>
            <a:r>
              <a:rPr lang="es-MX" sz="2000" dirty="0" smtClean="0"/>
              <a:t>permanentes</a:t>
            </a:r>
          </a:p>
          <a:p>
            <a:r>
              <a:rPr lang="es-MX" sz="2000" dirty="0" smtClean="0"/>
              <a:t>Participación </a:t>
            </a:r>
            <a:r>
              <a:rPr lang="es-MX" sz="2000" dirty="0"/>
              <a:t>de los trabajadores en las utilidades (PTU</a:t>
            </a:r>
            <a:r>
              <a:rPr lang="es-MX" sz="2000" dirty="0" smtClean="0"/>
              <a:t>) – NIC 19</a:t>
            </a:r>
          </a:p>
          <a:p>
            <a:r>
              <a:rPr lang="es-MX" sz="2000" dirty="0" smtClean="0"/>
              <a:t>Impuesto </a:t>
            </a:r>
            <a:r>
              <a:rPr lang="es-MX" sz="2000" dirty="0"/>
              <a:t>a las </a:t>
            </a:r>
            <a:r>
              <a:rPr lang="es-MX" sz="2000" dirty="0" smtClean="0"/>
              <a:t>Transacciones </a:t>
            </a:r>
            <a:r>
              <a:rPr lang="es-MX" sz="2000" dirty="0"/>
              <a:t>Financieras (</a:t>
            </a:r>
            <a:r>
              <a:rPr lang="es-MX" sz="2000" dirty="0" smtClean="0"/>
              <a:t>ITF)</a:t>
            </a:r>
          </a:p>
          <a:p>
            <a:r>
              <a:rPr lang="es-MX" sz="2000" dirty="0" smtClean="0"/>
              <a:t>Pérdidas Tributarias Compensables (PTC)</a:t>
            </a:r>
          </a:p>
        </p:txBody>
      </p:sp>
      <p:sp>
        <p:nvSpPr>
          <p:cNvPr id="4" name="3 Marcador de fecha"/>
          <p:cNvSpPr>
            <a:spLocks noGrp="1"/>
          </p:cNvSpPr>
          <p:nvPr>
            <p:ph type="dt" sz="half" idx="10"/>
          </p:nvPr>
        </p:nvSpPr>
        <p:spPr/>
        <p:txBody>
          <a:bodyPr/>
          <a:lstStyle/>
          <a:p>
            <a:fld id="{3CE7E011-E88F-4984-B15A-9F8F058C0E44}"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6</a:t>
            </a:fld>
            <a:endParaRPr lang="es-PE"/>
          </a:p>
        </p:txBody>
      </p:sp>
    </p:spTree>
    <p:extLst>
      <p:ext uri="{BB962C8B-B14F-4D97-AF65-F5344CB8AC3E}">
        <p14:creationId xmlns:p14="http://schemas.microsoft.com/office/powerpoint/2010/main" val="13704154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Cálculo del IRE 2013</a:t>
            </a:r>
            <a:br>
              <a:rPr lang="es-MX" dirty="0" smtClean="0"/>
            </a:br>
            <a:r>
              <a:rPr lang="es-MX" sz="1800" b="0" dirty="0" smtClean="0">
                <a:effectLst/>
              </a:rPr>
              <a:t>Temario</a:t>
            </a:r>
            <a:endParaRPr lang="es-MX" dirty="0"/>
          </a:p>
        </p:txBody>
      </p:sp>
      <p:sp>
        <p:nvSpPr>
          <p:cNvPr id="3" name="2 Marcador de contenido"/>
          <p:cNvSpPr>
            <a:spLocks noGrp="1"/>
          </p:cNvSpPr>
          <p:nvPr>
            <p:ph idx="1"/>
          </p:nvPr>
        </p:nvSpPr>
        <p:spPr/>
        <p:txBody>
          <a:bodyPr>
            <a:normAutofit/>
          </a:bodyPr>
          <a:lstStyle/>
          <a:p>
            <a:r>
              <a:rPr lang="es-MX" sz="2400" dirty="0" smtClean="0"/>
              <a:t>Tasa del IRE </a:t>
            </a:r>
          </a:p>
          <a:p>
            <a:r>
              <a:rPr lang="es-MX" sz="2400" dirty="0" smtClean="0"/>
              <a:t>Créditos aplicables</a:t>
            </a:r>
          </a:p>
          <a:p>
            <a:r>
              <a:rPr lang="es-MX" sz="2400" dirty="0" smtClean="0"/>
              <a:t>Tasas especiales del IRE</a:t>
            </a:r>
          </a:p>
          <a:p>
            <a:r>
              <a:rPr lang="es-MX" sz="2400" dirty="0" smtClean="0"/>
              <a:t>Impuesto a la renta diferido (NIC 12)</a:t>
            </a:r>
            <a:endParaRPr lang="es-MX" sz="2400" dirty="0"/>
          </a:p>
        </p:txBody>
      </p:sp>
      <p:sp>
        <p:nvSpPr>
          <p:cNvPr id="4" name="3 Marcador de fecha"/>
          <p:cNvSpPr>
            <a:spLocks noGrp="1"/>
          </p:cNvSpPr>
          <p:nvPr>
            <p:ph type="dt" sz="half" idx="10"/>
          </p:nvPr>
        </p:nvSpPr>
        <p:spPr/>
        <p:txBody>
          <a:bodyPr/>
          <a:lstStyle/>
          <a:p>
            <a:fld id="{0F3841A9-FBDB-4F07-865A-E0D8AABA9F15}"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7</a:t>
            </a:fld>
            <a:endParaRPr lang="es-PE"/>
          </a:p>
        </p:txBody>
      </p:sp>
    </p:spTree>
    <p:extLst>
      <p:ext uri="{BB962C8B-B14F-4D97-AF65-F5344CB8AC3E}">
        <p14:creationId xmlns:p14="http://schemas.microsoft.com/office/powerpoint/2010/main" val="2972743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7" name="6 Título"/>
          <p:cNvSpPr>
            <a:spLocks noGrp="1"/>
          </p:cNvSpPr>
          <p:nvPr>
            <p:ph type="title"/>
          </p:nvPr>
        </p:nvSpPr>
        <p:spPr>
          <a:gradFill>
            <a:gsLst>
              <a:gs pos="90000">
                <a:srgbClr val="C00000">
                  <a:alpha val="60000"/>
                </a:srgbClr>
              </a:gs>
              <a:gs pos="100000">
                <a:schemeClr val="bg1"/>
              </a:gs>
            </a:gsLst>
          </a:gradFill>
        </p:spPr>
        <p:txBody>
          <a:bodyPr/>
          <a:lstStyle/>
          <a:p>
            <a:r>
              <a:rPr lang="es-PE" dirty="0" smtClean="0"/>
              <a:t>PRINCIPALES ASPECTOS</a:t>
            </a:r>
            <a:br>
              <a:rPr lang="es-PE" dirty="0" smtClean="0"/>
            </a:br>
            <a:r>
              <a:rPr lang="es-PE" dirty="0" smtClean="0"/>
              <a:t>DE CARÁCTER GENERAL</a:t>
            </a:r>
            <a:endParaRPr lang="es-PE" dirty="0"/>
          </a:p>
        </p:txBody>
      </p:sp>
      <p:sp>
        <p:nvSpPr>
          <p:cNvPr id="8" name="7 Marcador de texto"/>
          <p:cNvSpPr>
            <a:spLocks noGrp="1"/>
          </p:cNvSpPr>
          <p:nvPr>
            <p:ph type="body" idx="1"/>
          </p:nvPr>
        </p:nvSpPr>
        <p:spPr>
          <a:gradFill>
            <a:gsLst>
              <a:gs pos="90000">
                <a:schemeClr val="tx2">
                  <a:lumMod val="50000"/>
                  <a:alpha val="60000"/>
                </a:schemeClr>
              </a:gs>
              <a:gs pos="100000">
                <a:schemeClr val="bg1"/>
              </a:gs>
            </a:gsLst>
          </a:gradFill>
        </p:spPr>
        <p:txBody>
          <a:bodyPr>
            <a:normAutofit/>
          </a:bodyPr>
          <a:lstStyle/>
          <a:p>
            <a:r>
              <a:rPr lang="es-PE" b="1" dirty="0" smtClean="0">
                <a:effectLst>
                  <a:outerShdw blurRad="38100" dist="38100" dir="2700000" algn="tl">
                    <a:srgbClr val="000000">
                      <a:alpha val="43137"/>
                    </a:srgbClr>
                  </a:outerShdw>
                </a:effectLst>
              </a:rPr>
              <a:t>La legislación del IR contiene una serie de disposiciones específicas relativas a la obligación de presentar las DJ, a su plazos, y a la documentación </a:t>
            </a:r>
            <a:r>
              <a:rPr lang="es-PE" b="1" dirty="0" err="1" smtClean="0">
                <a:effectLst>
                  <a:outerShdw blurRad="38100" dist="38100" dir="2700000" algn="tl">
                    <a:srgbClr val="000000">
                      <a:alpha val="43137"/>
                    </a:srgbClr>
                  </a:outerShdw>
                </a:effectLst>
              </a:rPr>
              <a:t>sustentatoria</a:t>
            </a:r>
            <a:r>
              <a:rPr lang="es-PE" b="1" dirty="0" smtClean="0">
                <a:effectLst>
                  <a:outerShdw blurRad="38100" dist="38100" dir="2700000" algn="tl">
                    <a:srgbClr val="000000">
                      <a:alpha val="43137"/>
                    </a:srgbClr>
                  </a:outerShdw>
                </a:effectLst>
              </a:rPr>
              <a:t> de las manifestaciones expuestas en tales declaraciones ,  </a:t>
            </a:r>
            <a:endParaRPr lang="es-PE" b="1" dirty="0">
              <a:effectLst>
                <a:outerShdw blurRad="38100" dist="38100" dir="2700000" algn="tl">
                  <a:srgbClr val="000000">
                    <a:alpha val="43137"/>
                  </a:srgbClr>
                </a:outerShdw>
              </a:effectLst>
            </a:endParaRPr>
          </a:p>
        </p:txBody>
      </p:sp>
      <p:sp>
        <p:nvSpPr>
          <p:cNvPr id="4" name="3 Marcador de fecha"/>
          <p:cNvSpPr>
            <a:spLocks noGrp="1"/>
          </p:cNvSpPr>
          <p:nvPr>
            <p:ph type="dt" sz="half" idx="10"/>
          </p:nvPr>
        </p:nvSpPr>
        <p:spPr/>
        <p:txBody>
          <a:bodyPr/>
          <a:lstStyle/>
          <a:p>
            <a:fld id="{56905E95-E126-49AA-86A1-716493CF9D99}" type="datetime4">
              <a:rPr lang="es-PE" smtClean="0">
                <a:solidFill>
                  <a:schemeClr val="bg1"/>
                </a:solidFill>
              </a:rPr>
              <a:t>12 de enero de 2014</a:t>
            </a:fld>
            <a:endParaRPr lang="es-PE" dirty="0">
              <a:solidFill>
                <a:schemeClr val="bg1"/>
              </a:solidFill>
            </a:endParaRPr>
          </a:p>
        </p:txBody>
      </p:sp>
      <p:sp>
        <p:nvSpPr>
          <p:cNvPr id="5" name="4 Marcador de pie de página"/>
          <p:cNvSpPr>
            <a:spLocks noGrp="1"/>
          </p:cNvSpPr>
          <p:nvPr>
            <p:ph type="ftr" sz="quarter" idx="11"/>
          </p:nvPr>
        </p:nvSpPr>
        <p:spPr/>
        <p:txBody>
          <a:bodyPr/>
          <a:lstStyle/>
          <a:p>
            <a:r>
              <a:rPr lang="es-MX" smtClean="0">
                <a:solidFill>
                  <a:schemeClr val="bg1"/>
                </a:solidFill>
              </a:rPr>
              <a:t>IMPUESTO A LA RENTA 2013</a:t>
            </a:r>
            <a:endParaRPr lang="es-PE">
              <a:solidFill>
                <a:schemeClr val="bg1"/>
              </a:solidFill>
            </a:endParaRPr>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8</a:t>
            </a:fld>
            <a:endParaRPr lang="es-PE"/>
          </a:p>
        </p:txBody>
      </p:sp>
    </p:spTree>
    <p:extLst>
      <p:ext uri="{BB962C8B-B14F-4D97-AF65-F5344CB8AC3E}">
        <p14:creationId xmlns:p14="http://schemas.microsoft.com/office/powerpoint/2010/main" val="18484928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Principales aspectos de carácter general</a:t>
            </a:r>
            <a:br>
              <a:rPr lang="es-MX" dirty="0" smtClean="0"/>
            </a:br>
            <a:r>
              <a:rPr lang="es-MX" sz="1800" b="0" dirty="0" smtClean="0">
                <a:effectLst/>
              </a:rPr>
              <a:t>Temario</a:t>
            </a:r>
            <a:endParaRPr lang="es-MX" sz="1800" b="0" dirty="0">
              <a:effectLst/>
            </a:endParaRPr>
          </a:p>
        </p:txBody>
      </p:sp>
      <p:sp>
        <p:nvSpPr>
          <p:cNvPr id="3" name="2 Marcador de contenido"/>
          <p:cNvSpPr>
            <a:spLocks noGrp="1"/>
          </p:cNvSpPr>
          <p:nvPr>
            <p:ph idx="1"/>
          </p:nvPr>
        </p:nvSpPr>
        <p:spPr/>
        <p:txBody>
          <a:bodyPr/>
          <a:lstStyle/>
          <a:p>
            <a:r>
              <a:rPr lang="es-MX" dirty="0" smtClean="0"/>
              <a:t>Obligados a presentar el Programa de Declaración Telemática (PDT)</a:t>
            </a:r>
          </a:p>
          <a:p>
            <a:r>
              <a:rPr lang="es-MX" dirty="0" smtClean="0"/>
              <a:t>Actividades generadoras de rentas de tercera categoría (R3)</a:t>
            </a:r>
          </a:p>
          <a:p>
            <a:r>
              <a:rPr lang="es-MX" dirty="0" smtClean="0"/>
              <a:t>No obligados a presentar el PDT por R3</a:t>
            </a:r>
          </a:p>
          <a:p>
            <a:r>
              <a:rPr lang="es-MX" dirty="0" smtClean="0"/>
              <a:t>Plazos para presentar el PDT</a:t>
            </a:r>
          </a:p>
          <a:p>
            <a:r>
              <a:rPr lang="es-MX" dirty="0" smtClean="0"/>
              <a:t>Infracciones tributarias relativas a la presentación del PDT</a:t>
            </a:r>
          </a:p>
          <a:p>
            <a:r>
              <a:rPr lang="es-MX" dirty="0" smtClean="0"/>
              <a:t>Documentos y archivos tributarios</a:t>
            </a:r>
          </a:p>
          <a:p>
            <a:endParaRPr lang="es-MX" dirty="0" smtClean="0"/>
          </a:p>
          <a:p>
            <a:endParaRPr lang="es-MX" dirty="0" smtClean="0"/>
          </a:p>
          <a:p>
            <a:endParaRPr lang="es-MX" dirty="0"/>
          </a:p>
        </p:txBody>
      </p:sp>
      <p:sp>
        <p:nvSpPr>
          <p:cNvPr id="4" name="3 Marcador de fecha"/>
          <p:cNvSpPr>
            <a:spLocks noGrp="1"/>
          </p:cNvSpPr>
          <p:nvPr>
            <p:ph type="dt" sz="half" idx="10"/>
          </p:nvPr>
        </p:nvSpPr>
        <p:spPr/>
        <p:txBody>
          <a:bodyPr/>
          <a:lstStyle/>
          <a:p>
            <a:fld id="{E30AEAD9-B303-467D-8827-DF052EF61A5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9</a:t>
            </a:fld>
            <a:endParaRPr lang="es-PE"/>
          </a:p>
        </p:txBody>
      </p:sp>
    </p:spTree>
    <p:extLst>
      <p:ext uri="{BB962C8B-B14F-4D97-AF65-F5344CB8AC3E}">
        <p14:creationId xmlns:p14="http://schemas.microsoft.com/office/powerpoint/2010/main" val="36912402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rgbClr val="006666"/>
              </a:gs>
            </a:gsLst>
          </a:gradFill>
        </p:spPr>
        <p:txBody>
          <a:bodyPr>
            <a:normAutofit/>
          </a:bodyPr>
          <a:lstStyle/>
          <a:p>
            <a:r>
              <a:rPr lang="es-MX" dirty="0" smtClean="0"/>
              <a:t>Obligados a presentar </a:t>
            </a:r>
            <a:r>
              <a:rPr lang="es-MX" dirty="0"/>
              <a:t>el </a:t>
            </a:r>
            <a:r>
              <a:rPr lang="es-MX" dirty="0" smtClean="0"/>
              <a:t>PDT</a:t>
            </a:r>
            <a:br>
              <a:rPr lang="es-MX" dirty="0" smtClean="0"/>
            </a:br>
            <a:r>
              <a:rPr lang="es-MX" sz="1800" b="0" dirty="0" smtClean="0">
                <a:effectLst/>
              </a:rPr>
              <a:t>LIR, 79°, RIR, 47º; Ley 28194, 9°, g); y DS 47-2004-EF, 9°</a:t>
            </a:r>
            <a:endParaRPr lang="es-MX" b="0" dirty="0">
              <a:effectLst/>
            </a:endParaRPr>
          </a:p>
        </p:txBody>
      </p:sp>
      <p:sp>
        <p:nvSpPr>
          <p:cNvPr id="7" name="6 Marcador de contenido"/>
          <p:cNvSpPr>
            <a:spLocks noGrp="1"/>
          </p:cNvSpPr>
          <p:nvPr>
            <p:ph sz="half" idx="1"/>
          </p:nvPr>
        </p:nvSpPr>
        <p:spPr/>
        <p:txBody>
          <a:bodyPr/>
          <a:lstStyle/>
          <a:p>
            <a:r>
              <a:rPr lang="es-MX" dirty="0" smtClean="0"/>
              <a:t>Obligados </a:t>
            </a:r>
            <a:r>
              <a:rPr lang="es-MX" dirty="0"/>
              <a:t>a presentar la </a:t>
            </a:r>
            <a:r>
              <a:rPr lang="es-MX" dirty="0" smtClean="0"/>
              <a:t>DJ Anual </a:t>
            </a:r>
            <a:r>
              <a:rPr lang="es-MX" dirty="0"/>
              <a:t>del </a:t>
            </a:r>
            <a:r>
              <a:rPr lang="es-MX" dirty="0" smtClean="0"/>
              <a:t>IRE</a:t>
            </a:r>
          </a:p>
          <a:p>
            <a:pPr lvl="1"/>
            <a:r>
              <a:rPr lang="es-MX" dirty="0"/>
              <a:t>S</a:t>
            </a:r>
            <a:r>
              <a:rPr lang="es-MX" dirty="0" smtClean="0"/>
              <a:t>ujetos </a:t>
            </a:r>
            <a:r>
              <a:rPr lang="es-MX" dirty="0"/>
              <a:t>que hubieran obtenido rentas o pérdidas de </a:t>
            </a:r>
            <a:r>
              <a:rPr lang="es-MX" dirty="0" smtClean="0"/>
              <a:t>3ra. Cat. como contribuyentes </a:t>
            </a:r>
            <a:r>
              <a:rPr lang="es-MX" dirty="0"/>
              <a:t>del </a:t>
            </a:r>
            <a:r>
              <a:rPr lang="es-MX" dirty="0" smtClean="0"/>
              <a:t>RG </a:t>
            </a:r>
            <a:r>
              <a:rPr lang="es-MX" dirty="0"/>
              <a:t>del </a:t>
            </a:r>
            <a:r>
              <a:rPr lang="es-MX" dirty="0" smtClean="0"/>
              <a:t>IR</a:t>
            </a:r>
            <a:r>
              <a:rPr lang="es-MX" dirty="0" smtClean="0"/>
              <a:t>.</a:t>
            </a:r>
            <a:endParaRPr lang="es-MX" dirty="0"/>
          </a:p>
        </p:txBody>
      </p:sp>
      <p:sp>
        <p:nvSpPr>
          <p:cNvPr id="3" name="2 Marcador de contenido"/>
          <p:cNvSpPr>
            <a:spLocks noGrp="1"/>
          </p:cNvSpPr>
          <p:nvPr>
            <p:ph sz="half" idx="2"/>
          </p:nvPr>
        </p:nvSpPr>
        <p:spPr/>
        <p:txBody>
          <a:bodyPr/>
          <a:lstStyle/>
          <a:p>
            <a:r>
              <a:rPr lang="es-MX" dirty="0"/>
              <a:t>Personas o entidades generadoras de R3, que hubieran realizado operaciones gravadas con el ITF por haber efectuado el pago de más del 15% de sus obligaciones, sin utilizar dinero en efectivo o MP.</a:t>
            </a:r>
          </a:p>
          <a:p>
            <a:endParaRPr lang="es-MX" dirty="0"/>
          </a:p>
        </p:txBody>
      </p:sp>
      <p:sp>
        <p:nvSpPr>
          <p:cNvPr id="4" name="3 Marcador de fecha"/>
          <p:cNvSpPr>
            <a:spLocks noGrp="1"/>
          </p:cNvSpPr>
          <p:nvPr>
            <p:ph type="dt" sz="half" idx="10"/>
          </p:nvPr>
        </p:nvSpPr>
        <p:spPr/>
        <p:txBody>
          <a:bodyPr/>
          <a:lstStyle/>
          <a:p>
            <a:fld id="{47E6E517-E279-4716-8A21-E10495B9FD76}"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10</a:t>
            </a:fld>
            <a:endParaRPr lang="es-PE"/>
          </a:p>
        </p:txBody>
      </p:sp>
    </p:spTree>
    <p:extLst>
      <p:ext uri="{BB962C8B-B14F-4D97-AF65-F5344CB8AC3E}">
        <p14:creationId xmlns:p14="http://schemas.microsoft.com/office/powerpoint/2010/main" val="11189029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1000">
                <a:srgbClr val="006666"/>
              </a:gs>
            </a:gsLst>
          </a:gradFill>
        </p:spPr>
        <p:txBody>
          <a:bodyPr>
            <a:normAutofit/>
          </a:bodyPr>
          <a:lstStyle/>
          <a:p>
            <a:r>
              <a:rPr lang="es-MX" dirty="0" smtClean="0"/>
              <a:t>Obligados a presentar </a:t>
            </a:r>
            <a:r>
              <a:rPr lang="es-MX" dirty="0"/>
              <a:t>el </a:t>
            </a:r>
            <a:r>
              <a:rPr lang="es-MX" dirty="0" smtClean="0"/>
              <a:t>PDT </a:t>
            </a:r>
            <a:r>
              <a:rPr lang="es-MX" b="0" dirty="0" smtClean="0">
                <a:effectLst/>
              </a:rPr>
              <a:t>(2)</a:t>
            </a:r>
            <a:r>
              <a:rPr lang="es-MX" dirty="0" smtClean="0"/>
              <a:t/>
            </a:r>
            <a:br>
              <a:rPr lang="es-MX" dirty="0" smtClean="0"/>
            </a:br>
            <a:r>
              <a:rPr lang="es-MX" sz="1800" b="0" dirty="0" smtClean="0">
                <a:effectLst/>
              </a:rPr>
              <a:t>LIR, 79°, RIR, 47º; Ley 28194, 9°, g); y DS 47-2004-EF, 9°</a:t>
            </a:r>
            <a:endParaRPr lang="es-MX" b="0" dirty="0">
              <a:effectLst/>
            </a:endParaRPr>
          </a:p>
        </p:txBody>
      </p:sp>
      <p:sp>
        <p:nvSpPr>
          <p:cNvPr id="7" name="6 Marcador de contenido"/>
          <p:cNvSpPr>
            <a:spLocks noGrp="1"/>
          </p:cNvSpPr>
          <p:nvPr>
            <p:ph sz="half" idx="1"/>
          </p:nvPr>
        </p:nvSpPr>
        <p:spPr/>
        <p:txBody>
          <a:bodyPr/>
          <a:lstStyle/>
          <a:p>
            <a:r>
              <a:rPr lang="es-MX" dirty="0" smtClean="0"/>
              <a:t>PN, </a:t>
            </a:r>
            <a:r>
              <a:rPr lang="es-MX" dirty="0"/>
              <a:t>titular de </a:t>
            </a:r>
            <a:r>
              <a:rPr lang="es-MX" dirty="0" smtClean="0"/>
              <a:t>2 </a:t>
            </a:r>
            <a:r>
              <a:rPr lang="es-MX" dirty="0"/>
              <a:t>o más </a:t>
            </a:r>
            <a:r>
              <a:rPr lang="es-MX" dirty="0" smtClean="0"/>
              <a:t>EU</a:t>
            </a:r>
          </a:p>
          <a:p>
            <a:pPr lvl="1"/>
            <a:r>
              <a:rPr lang="es-MX" dirty="0" smtClean="0"/>
              <a:t>Deben </a:t>
            </a:r>
            <a:r>
              <a:rPr lang="es-MX" dirty="0"/>
              <a:t>consolidar las operaciones </a:t>
            </a:r>
            <a:r>
              <a:rPr lang="es-MX" dirty="0" smtClean="0"/>
              <a:t>para </a:t>
            </a:r>
            <a:r>
              <a:rPr lang="es-MX" dirty="0"/>
              <a:t>efecto de la declaración y pago mensual y anual del </a:t>
            </a:r>
            <a:r>
              <a:rPr lang="es-MX" dirty="0" smtClean="0"/>
              <a:t>IR</a:t>
            </a:r>
          </a:p>
          <a:p>
            <a:pPr lvl="2"/>
            <a:r>
              <a:rPr lang="es-MX" dirty="0" smtClean="0"/>
              <a:t>LIR, 14°, 3p; 79</a:t>
            </a:r>
            <a:r>
              <a:rPr lang="es-MX" dirty="0"/>
              <a:t>° y </a:t>
            </a:r>
            <a:r>
              <a:rPr lang="es-MX" dirty="0" smtClean="0"/>
              <a:t>80°. </a:t>
            </a:r>
            <a:endParaRPr lang="es-MX" dirty="0"/>
          </a:p>
        </p:txBody>
      </p:sp>
      <p:sp>
        <p:nvSpPr>
          <p:cNvPr id="3" name="2 Marcador de contenido"/>
          <p:cNvSpPr>
            <a:spLocks noGrp="1"/>
          </p:cNvSpPr>
          <p:nvPr>
            <p:ph sz="half" idx="2"/>
          </p:nvPr>
        </p:nvSpPr>
        <p:spPr/>
        <p:txBody>
          <a:bodyPr/>
          <a:lstStyle/>
          <a:p>
            <a:r>
              <a:rPr lang="es-MX" dirty="0"/>
              <a:t>Retribuciones asignadas por los propietarios de las EU</a:t>
            </a:r>
          </a:p>
          <a:p>
            <a:pPr lvl="1"/>
            <a:r>
              <a:rPr lang="es-MX" dirty="0"/>
              <a:t>Constituyen R3</a:t>
            </a:r>
          </a:p>
          <a:p>
            <a:pPr lvl="1"/>
            <a:r>
              <a:rPr lang="es-MX" dirty="0"/>
              <a:t>No son:</a:t>
            </a:r>
          </a:p>
          <a:p>
            <a:pPr lvl="2"/>
            <a:r>
              <a:rPr lang="es-MX" dirty="0"/>
              <a:t>R5</a:t>
            </a:r>
          </a:p>
          <a:p>
            <a:pPr lvl="2"/>
            <a:r>
              <a:rPr lang="es-MX" dirty="0"/>
              <a:t>Gastos deducibles de la R3</a:t>
            </a:r>
          </a:p>
          <a:p>
            <a:pPr lvl="1"/>
            <a:r>
              <a:rPr lang="es-MX" dirty="0"/>
              <a:t>LIR, 14°, 3p;  y RIR, 20°, c), 4</a:t>
            </a:r>
          </a:p>
          <a:p>
            <a:endParaRPr lang="es-MX" dirty="0"/>
          </a:p>
          <a:p>
            <a:endParaRPr lang="es-MX" dirty="0"/>
          </a:p>
        </p:txBody>
      </p:sp>
      <p:sp>
        <p:nvSpPr>
          <p:cNvPr id="4" name="3 Marcador de fecha"/>
          <p:cNvSpPr>
            <a:spLocks noGrp="1"/>
          </p:cNvSpPr>
          <p:nvPr>
            <p:ph type="dt" sz="half" idx="10"/>
          </p:nvPr>
        </p:nvSpPr>
        <p:spPr/>
        <p:txBody>
          <a:bodyPr/>
          <a:lstStyle/>
          <a:p>
            <a:fld id="{BE155C8A-0FAF-432F-90B4-D5F810775F87}"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11</a:t>
            </a:fld>
            <a:endParaRPr lang="es-PE"/>
          </a:p>
        </p:txBody>
      </p:sp>
    </p:spTree>
    <p:extLst>
      <p:ext uri="{BB962C8B-B14F-4D97-AF65-F5344CB8AC3E}">
        <p14:creationId xmlns:p14="http://schemas.microsoft.com/office/powerpoint/2010/main" val="2139102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accent3">
                  <a:lumMod val="75000"/>
                </a:schemeClr>
              </a:gs>
            </a:gsLst>
          </a:gradFill>
        </p:spPr>
        <p:txBody>
          <a:bodyPr/>
          <a:lstStyle/>
          <a:p>
            <a:r>
              <a:rPr lang="es-MX" dirty="0" smtClean="0"/>
              <a:t>Actividades generadoras </a:t>
            </a:r>
            <a:r>
              <a:rPr lang="es-MX" dirty="0"/>
              <a:t>de R3</a:t>
            </a:r>
            <a:br>
              <a:rPr lang="es-MX" dirty="0"/>
            </a:br>
            <a:r>
              <a:rPr lang="es-MX" sz="1600" b="0" dirty="0" smtClean="0">
                <a:effectLst/>
              </a:rPr>
              <a:t>LIR, 28°, a) y RIR, 17°</a:t>
            </a:r>
            <a:endParaRPr lang="es-MX" b="0" dirty="0">
              <a:effectLst/>
            </a:endParaRPr>
          </a:p>
        </p:txBody>
      </p:sp>
      <p:sp>
        <p:nvSpPr>
          <p:cNvPr id="7" name="6 Marcador de contenido"/>
          <p:cNvSpPr>
            <a:spLocks noGrp="1"/>
          </p:cNvSpPr>
          <p:nvPr>
            <p:ph sz="half" idx="1"/>
          </p:nvPr>
        </p:nvSpPr>
        <p:spPr/>
        <p:txBody>
          <a:bodyPr>
            <a:normAutofit/>
          </a:bodyPr>
          <a:lstStyle/>
          <a:p>
            <a:r>
              <a:rPr lang="es-MX" dirty="0"/>
              <a:t>Las derivadas del comercio, la industria o minería; de la explotación agropecuaria, forestal, pesquera o de otros recursos naturales; de la prestación de servicios comerciales, industriales o de índole </a:t>
            </a:r>
            <a:r>
              <a:rPr lang="es-MX" dirty="0" smtClean="0"/>
              <a:t>similar</a:t>
            </a:r>
            <a:endParaRPr lang="es-MX" dirty="0" smtClean="0"/>
          </a:p>
        </p:txBody>
      </p:sp>
      <p:sp>
        <p:nvSpPr>
          <p:cNvPr id="3" name="2 Marcador de contenido"/>
          <p:cNvSpPr>
            <a:spLocks noGrp="1"/>
          </p:cNvSpPr>
          <p:nvPr>
            <p:ph sz="half" idx="2"/>
          </p:nvPr>
        </p:nvSpPr>
        <p:spPr/>
        <p:txBody>
          <a:bodyPr>
            <a:normAutofit/>
          </a:bodyPr>
          <a:lstStyle/>
          <a:p>
            <a:r>
              <a:rPr lang="es-MX" dirty="0"/>
              <a:t>Como transportes, comunicaciones, sanatorios, hoteles, depósitos, garajes, reparaciones, construcciones, bancos, financieras, seguros, fianzas y capitalización;  </a:t>
            </a:r>
          </a:p>
          <a:p>
            <a:endParaRPr lang="es-MX" dirty="0"/>
          </a:p>
        </p:txBody>
      </p:sp>
      <p:sp>
        <p:nvSpPr>
          <p:cNvPr id="4" name="3 Marcador de fecha"/>
          <p:cNvSpPr>
            <a:spLocks noGrp="1"/>
          </p:cNvSpPr>
          <p:nvPr>
            <p:ph type="dt" sz="half" idx="10"/>
          </p:nvPr>
        </p:nvSpPr>
        <p:spPr/>
        <p:txBody>
          <a:bodyPr/>
          <a:lstStyle/>
          <a:p>
            <a:fld id="{2C954D70-A40C-4CAA-AF14-CB1EECFDF8B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12</a:t>
            </a:fld>
            <a:endParaRPr lang="es-PE"/>
          </a:p>
        </p:txBody>
      </p:sp>
      <p:sp>
        <p:nvSpPr>
          <p:cNvPr id="8" name="7 CuadroTexto"/>
          <p:cNvSpPr txBox="1"/>
          <p:nvPr/>
        </p:nvSpPr>
        <p:spPr>
          <a:xfrm>
            <a:off x="328286" y="3789040"/>
            <a:ext cx="8204154" cy="646331"/>
          </a:xfrm>
          <a:prstGeom prst="rect">
            <a:avLst/>
          </a:prstGeom>
          <a:noFill/>
        </p:spPr>
        <p:txBody>
          <a:bodyPr wrap="square" rtlCol="0">
            <a:spAutoFit/>
          </a:bodyPr>
          <a:lstStyle/>
          <a:p>
            <a:pPr marL="355600" indent="-355600">
              <a:buClr>
                <a:srgbClr val="FF3300"/>
              </a:buClr>
              <a:buFont typeface="Wingdings" panose="05000000000000000000" pitchFamily="2" charset="2"/>
              <a:buChar char="§"/>
            </a:pPr>
            <a:r>
              <a:rPr lang="es-MX" b="1" dirty="0"/>
              <a:t>En general, de cualquier otra actividad que constituya negocio habitual de compra o producción y venta, permuta o disposición de bienes.</a:t>
            </a:r>
            <a:endParaRPr lang="es-MX" b="1" dirty="0"/>
          </a:p>
        </p:txBody>
      </p:sp>
    </p:spTree>
    <p:extLst>
      <p:ext uri="{BB962C8B-B14F-4D97-AF65-F5344CB8AC3E}">
        <p14:creationId xmlns:p14="http://schemas.microsoft.com/office/powerpoint/2010/main" val="26821779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Actividades generadoras </a:t>
            </a:r>
            <a:r>
              <a:rPr lang="es-MX" dirty="0"/>
              <a:t>de </a:t>
            </a:r>
            <a:r>
              <a:rPr lang="es-MX" dirty="0" smtClean="0"/>
              <a:t>R3 </a:t>
            </a:r>
            <a:r>
              <a:rPr lang="es-MX" b="0" dirty="0" smtClean="0">
                <a:effectLst/>
              </a:rPr>
              <a:t>(2)</a:t>
            </a:r>
            <a:r>
              <a:rPr lang="es-MX" dirty="0"/>
              <a:t/>
            </a:r>
            <a:br>
              <a:rPr lang="es-MX" dirty="0"/>
            </a:br>
            <a:r>
              <a:rPr lang="es-MX" sz="1600" b="0" dirty="0" smtClean="0">
                <a:effectLst/>
              </a:rPr>
              <a:t>LIR, 28°, b), c) y d),  y RIR, 17°</a:t>
            </a:r>
            <a:endParaRPr lang="es-MX" b="0" dirty="0">
              <a:effectLst/>
            </a:endParaRPr>
          </a:p>
        </p:txBody>
      </p:sp>
      <p:sp>
        <p:nvSpPr>
          <p:cNvPr id="7" name="6 Marcador de contenido"/>
          <p:cNvSpPr>
            <a:spLocks noGrp="1"/>
          </p:cNvSpPr>
          <p:nvPr>
            <p:ph idx="1"/>
          </p:nvPr>
        </p:nvSpPr>
        <p:spPr/>
        <p:txBody>
          <a:bodyPr>
            <a:normAutofit/>
          </a:bodyPr>
          <a:lstStyle/>
          <a:p>
            <a:pPr>
              <a:buFont typeface="+mj-lt"/>
              <a:buAutoNum type="alphaLcPeriod" startAt="2"/>
            </a:pPr>
            <a:r>
              <a:rPr lang="es-MX" dirty="0"/>
              <a:t>Las derivadas de la actividad de los agentes mediadores de comercio, rematadores y martilleros y de cualquier otra actividad similar.</a:t>
            </a:r>
          </a:p>
          <a:p>
            <a:pPr>
              <a:buFont typeface="+mj-lt"/>
              <a:buAutoNum type="alphaLcPeriod" startAt="2"/>
            </a:pPr>
            <a:r>
              <a:rPr lang="es-MX" dirty="0" smtClean="0"/>
              <a:t>Las </a:t>
            </a:r>
            <a:r>
              <a:rPr lang="es-MX" dirty="0"/>
              <a:t>que obtengan los </a:t>
            </a:r>
            <a:r>
              <a:rPr lang="es-MX" u="sng" dirty="0"/>
              <a:t>Notarios</a:t>
            </a:r>
            <a:r>
              <a:rPr lang="es-MX" dirty="0"/>
              <a:t>.</a:t>
            </a:r>
          </a:p>
          <a:p>
            <a:pPr>
              <a:buFont typeface="+mj-lt"/>
              <a:buAutoNum type="alphaLcPeriod" startAt="2"/>
            </a:pPr>
            <a:r>
              <a:rPr lang="es-MX" dirty="0" smtClean="0"/>
              <a:t>Las </a:t>
            </a:r>
            <a:r>
              <a:rPr lang="es-MX" dirty="0"/>
              <a:t>ganancias de capital y los ingresos por operaciones </a:t>
            </a:r>
            <a:r>
              <a:rPr lang="es-MX" dirty="0" smtClean="0"/>
              <a:t>habituales</a:t>
            </a:r>
          </a:p>
          <a:p>
            <a:pPr lvl="1"/>
            <a:r>
              <a:rPr lang="es-MX" dirty="0" smtClean="0"/>
              <a:t>LIR, 2° y 4°, </a:t>
            </a:r>
            <a:r>
              <a:rPr lang="es-MX" dirty="0"/>
              <a:t>respectivamente.</a:t>
            </a:r>
          </a:p>
          <a:p>
            <a:pPr lvl="1"/>
            <a:r>
              <a:rPr lang="es-MX" dirty="0" smtClean="0"/>
              <a:t>LIR 4°: Constituye R3, </a:t>
            </a:r>
            <a:r>
              <a:rPr lang="es-MX" dirty="0"/>
              <a:t>la que se origina a partir de la </a:t>
            </a:r>
            <a:r>
              <a:rPr lang="es-MX" dirty="0" smtClean="0"/>
              <a:t>3ra. </a:t>
            </a:r>
            <a:r>
              <a:rPr lang="es-MX" dirty="0"/>
              <a:t>enajenación, </a:t>
            </a:r>
            <a:r>
              <a:rPr lang="es-MX" dirty="0" smtClean="0"/>
              <a:t>inclusive</a:t>
            </a:r>
          </a:p>
          <a:p>
            <a:pPr lvl="2"/>
            <a:r>
              <a:rPr lang="es-MX" dirty="0" smtClean="0"/>
              <a:t>Inciso sustituido (Ley </a:t>
            </a:r>
            <a:r>
              <a:rPr lang="es-MX" dirty="0"/>
              <a:t>N° </a:t>
            </a:r>
            <a:r>
              <a:rPr lang="es-MX" dirty="0" smtClean="0"/>
              <a:t>29492, 8°, vigente </a:t>
            </a:r>
            <a:r>
              <a:rPr lang="es-MX" dirty="0"/>
              <a:t>a partir del </a:t>
            </a:r>
            <a:r>
              <a:rPr lang="es-MX" dirty="0" smtClean="0"/>
              <a:t>01.01.2010).</a:t>
            </a:r>
            <a:endParaRPr lang="es-MX" dirty="0"/>
          </a:p>
          <a:p>
            <a:pPr lvl="1"/>
            <a:r>
              <a:rPr lang="es-MX" dirty="0"/>
              <a:t>Las rentas y ganancias de capital previstas en los </a:t>
            </a:r>
            <a:r>
              <a:rPr lang="es-MX" dirty="0" smtClean="0"/>
              <a:t>inc. </a:t>
            </a:r>
            <a:r>
              <a:rPr lang="es-MX" dirty="0"/>
              <a:t>a) y d) </a:t>
            </a:r>
            <a:r>
              <a:rPr lang="es-MX" dirty="0" smtClean="0"/>
              <a:t>del Art. 28° de la LIR, </a:t>
            </a:r>
            <a:r>
              <a:rPr lang="es-MX" dirty="0"/>
              <a:t>producidas por la enajenación, redención o rescate de los bienes a que se refiere el </a:t>
            </a:r>
            <a:r>
              <a:rPr lang="es-MX" dirty="0" smtClean="0"/>
              <a:t>inc. l</a:t>
            </a:r>
            <a:r>
              <a:rPr lang="es-MX" dirty="0"/>
              <a:t>) del </a:t>
            </a:r>
            <a:r>
              <a:rPr lang="es-MX" dirty="0" smtClean="0"/>
              <a:t>Art. </a:t>
            </a:r>
            <a:r>
              <a:rPr lang="es-MX" dirty="0"/>
              <a:t>24° </a:t>
            </a:r>
            <a:r>
              <a:rPr lang="es-MX" dirty="0" smtClean="0"/>
              <a:t>de la LIR, </a:t>
            </a:r>
            <a:r>
              <a:rPr lang="es-MX" dirty="0"/>
              <a:t>sólo calificarán como de la </a:t>
            </a:r>
            <a:r>
              <a:rPr lang="es-MX" dirty="0" smtClean="0"/>
              <a:t>3ra. Cat. </a:t>
            </a:r>
            <a:r>
              <a:rPr lang="es-MX" dirty="0"/>
              <a:t>cuando quien las genere sea una </a:t>
            </a:r>
            <a:r>
              <a:rPr lang="es-MX" dirty="0" smtClean="0"/>
              <a:t>PJ</a:t>
            </a:r>
          </a:p>
          <a:p>
            <a:pPr lvl="2"/>
            <a:r>
              <a:rPr lang="es-MX" dirty="0" smtClean="0"/>
              <a:t>Párrafo </a:t>
            </a:r>
            <a:r>
              <a:rPr lang="es-MX" dirty="0"/>
              <a:t>incorporado (Ley N° 29492, 8°, vigente a partir del 01.01.2010)</a:t>
            </a:r>
            <a:r>
              <a:rPr lang="es-MX" dirty="0" smtClean="0"/>
              <a:t>.</a:t>
            </a:r>
            <a:endParaRPr lang="es-MX" dirty="0"/>
          </a:p>
        </p:txBody>
      </p:sp>
      <p:sp>
        <p:nvSpPr>
          <p:cNvPr id="4" name="3 Marcador de fecha"/>
          <p:cNvSpPr>
            <a:spLocks noGrp="1"/>
          </p:cNvSpPr>
          <p:nvPr>
            <p:ph type="dt" sz="half" idx="10"/>
          </p:nvPr>
        </p:nvSpPr>
        <p:spPr/>
        <p:txBody>
          <a:bodyPr/>
          <a:lstStyle/>
          <a:p>
            <a:fld id="{A9F080E0-7EF4-4FC4-826D-E0760CBF0BF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13</a:t>
            </a:fld>
            <a:endParaRPr lang="es-PE"/>
          </a:p>
        </p:txBody>
      </p:sp>
    </p:spTree>
    <p:extLst>
      <p:ext uri="{BB962C8B-B14F-4D97-AF65-F5344CB8AC3E}">
        <p14:creationId xmlns:p14="http://schemas.microsoft.com/office/powerpoint/2010/main" val="7531699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Actividades generadoras de R3 </a:t>
            </a:r>
            <a:r>
              <a:rPr lang="es-MX" b="0" dirty="0" smtClean="0">
                <a:effectLst/>
              </a:rPr>
              <a:t>(3)</a:t>
            </a:r>
            <a:r>
              <a:rPr lang="es-MX" dirty="0"/>
              <a:t/>
            </a:r>
            <a:br>
              <a:rPr lang="es-MX" dirty="0"/>
            </a:br>
            <a:r>
              <a:rPr lang="es-MX" sz="1600" b="0" dirty="0">
                <a:effectLst/>
              </a:rPr>
              <a:t>LIR, 28</a:t>
            </a:r>
            <a:r>
              <a:rPr lang="es-MX" sz="1600" b="0" dirty="0" smtClean="0">
                <a:effectLst/>
              </a:rPr>
              <a:t>°, e), f) y g)  </a:t>
            </a:r>
            <a:r>
              <a:rPr lang="es-MX" sz="1600" b="0" dirty="0">
                <a:effectLst/>
              </a:rPr>
              <a:t>y RIR, </a:t>
            </a:r>
            <a:r>
              <a:rPr lang="es-MX" sz="1600" b="0" dirty="0" smtClean="0">
                <a:effectLst/>
              </a:rPr>
              <a:t>17°</a:t>
            </a:r>
            <a:endParaRPr lang="es-MX" dirty="0"/>
          </a:p>
        </p:txBody>
      </p:sp>
      <p:sp>
        <p:nvSpPr>
          <p:cNvPr id="3" name="2 Marcador de contenido"/>
          <p:cNvSpPr>
            <a:spLocks noGrp="1"/>
          </p:cNvSpPr>
          <p:nvPr>
            <p:ph idx="1"/>
          </p:nvPr>
        </p:nvSpPr>
        <p:spPr/>
        <p:txBody>
          <a:bodyPr/>
          <a:lstStyle/>
          <a:p>
            <a:pPr>
              <a:buFont typeface="+mj-lt"/>
              <a:buAutoNum type="alphaLcParenR" startAt="5"/>
            </a:pPr>
            <a:r>
              <a:rPr lang="es-MX" dirty="0" smtClean="0"/>
              <a:t>Las </a:t>
            </a:r>
            <a:r>
              <a:rPr lang="es-MX" dirty="0"/>
              <a:t>demás rentas que </a:t>
            </a:r>
            <a:r>
              <a:rPr lang="es-MX" dirty="0" smtClean="0"/>
              <a:t>obtengan:</a:t>
            </a:r>
          </a:p>
          <a:p>
            <a:pPr lvl="1"/>
            <a:r>
              <a:rPr lang="es-MX" dirty="0" smtClean="0"/>
              <a:t>las PJ (LIR, 14°); </a:t>
            </a:r>
            <a:r>
              <a:rPr lang="es-MX" dirty="0"/>
              <a:t>y </a:t>
            </a:r>
            <a:endParaRPr lang="es-MX" dirty="0" smtClean="0"/>
          </a:p>
          <a:p>
            <a:pPr lvl="1"/>
            <a:r>
              <a:rPr lang="es-MX" dirty="0" smtClean="0"/>
              <a:t>las </a:t>
            </a:r>
            <a:r>
              <a:rPr lang="es-MX" dirty="0"/>
              <a:t>empresas domiciliadas en el </a:t>
            </a:r>
            <a:r>
              <a:rPr lang="es-MX" dirty="0" smtClean="0"/>
              <a:t>país (LIR, 14°, a</a:t>
            </a:r>
            <a:r>
              <a:rPr lang="es-MX" dirty="0"/>
              <a:t>) y b) o en el penúltimo </a:t>
            </a:r>
            <a:r>
              <a:rPr lang="es-MX" dirty="0" smtClean="0"/>
              <a:t>párrafo) cualquiera </a:t>
            </a:r>
            <a:r>
              <a:rPr lang="es-MX" dirty="0"/>
              <a:t>sea la categoría a la que debiera atribuirse. </a:t>
            </a:r>
          </a:p>
          <a:p>
            <a:pPr>
              <a:buFont typeface="+mj-lt"/>
              <a:buAutoNum type="alphaLcParenR" startAt="5"/>
            </a:pPr>
            <a:r>
              <a:rPr lang="es-MX" dirty="0" smtClean="0"/>
              <a:t>Las </a:t>
            </a:r>
            <a:r>
              <a:rPr lang="es-MX" dirty="0"/>
              <a:t>rentas obtenidas por el </a:t>
            </a:r>
            <a:r>
              <a:rPr lang="es-MX" u="sng" dirty="0"/>
              <a:t>ejercicio en asociación o en </a:t>
            </a:r>
            <a:r>
              <a:rPr lang="es-MX" u="sng" dirty="0" smtClean="0"/>
              <a:t>SC</a:t>
            </a:r>
            <a:r>
              <a:rPr lang="es-MX" dirty="0" smtClean="0"/>
              <a:t> </a:t>
            </a:r>
            <a:r>
              <a:rPr lang="es-MX" dirty="0"/>
              <a:t>de cualquier </a:t>
            </a:r>
            <a:r>
              <a:rPr lang="es-MX" u="sng" dirty="0"/>
              <a:t>profesión, arte, ciencia u oficio</a:t>
            </a:r>
            <a:r>
              <a:rPr lang="es-MX" dirty="0"/>
              <a:t>. </a:t>
            </a:r>
          </a:p>
          <a:p>
            <a:pPr>
              <a:buFont typeface="+mj-lt"/>
              <a:buAutoNum type="alphaLcParenR" startAt="5"/>
            </a:pPr>
            <a:r>
              <a:rPr lang="es-MX" b="1" u="sng" dirty="0" smtClean="0"/>
              <a:t>Cualquier </a:t>
            </a:r>
            <a:r>
              <a:rPr lang="es-MX" b="1" u="sng" dirty="0"/>
              <a:t>otra renta no incluida en las demás categorías</a:t>
            </a:r>
            <a:r>
              <a:rPr lang="es-MX" dirty="0"/>
              <a:t>. </a:t>
            </a:r>
          </a:p>
        </p:txBody>
      </p:sp>
      <p:sp>
        <p:nvSpPr>
          <p:cNvPr id="4" name="3 Marcador de fecha"/>
          <p:cNvSpPr>
            <a:spLocks noGrp="1"/>
          </p:cNvSpPr>
          <p:nvPr>
            <p:ph type="dt" sz="half" idx="10"/>
          </p:nvPr>
        </p:nvSpPr>
        <p:spPr/>
        <p:txBody>
          <a:bodyPr/>
          <a:lstStyle/>
          <a:p>
            <a:fld id="{57C60071-86BF-4A25-B903-426DB2254B2E}"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14</a:t>
            </a:fld>
            <a:endParaRPr lang="es-PE"/>
          </a:p>
        </p:txBody>
      </p:sp>
    </p:spTree>
    <p:extLst>
      <p:ext uri="{BB962C8B-B14F-4D97-AF65-F5344CB8AC3E}">
        <p14:creationId xmlns:p14="http://schemas.microsoft.com/office/powerpoint/2010/main" val="39953187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Actividades generadoras de R3 </a:t>
            </a:r>
            <a:r>
              <a:rPr lang="es-MX" b="0" dirty="0" smtClean="0">
                <a:effectLst/>
              </a:rPr>
              <a:t>(4</a:t>
            </a:r>
            <a:r>
              <a:rPr lang="es-MX" b="0" dirty="0" smtClean="0">
                <a:effectLst/>
              </a:rPr>
              <a:t>)</a:t>
            </a:r>
            <a:br>
              <a:rPr lang="es-MX" b="0" dirty="0" smtClean="0">
                <a:effectLst/>
              </a:rPr>
            </a:br>
            <a:r>
              <a:rPr lang="es-MX" dirty="0" smtClean="0"/>
              <a:t>Renta presunta por cesión de bienes</a:t>
            </a:r>
            <a:r>
              <a:rPr lang="es-MX" dirty="0"/>
              <a:t/>
            </a:r>
            <a:br>
              <a:rPr lang="es-MX" dirty="0"/>
            </a:br>
            <a:r>
              <a:rPr lang="es-MX" sz="1600" b="0" dirty="0">
                <a:effectLst/>
              </a:rPr>
              <a:t>LIR, 28</a:t>
            </a:r>
            <a:r>
              <a:rPr lang="es-MX" sz="1600" b="0" dirty="0" smtClean="0">
                <a:effectLst/>
              </a:rPr>
              <a:t>°, h) </a:t>
            </a:r>
            <a:r>
              <a:rPr lang="es-MX" sz="1600" b="0" dirty="0">
                <a:effectLst/>
              </a:rPr>
              <a:t>y RIR, </a:t>
            </a:r>
            <a:r>
              <a:rPr lang="es-MX" sz="1600" b="0" dirty="0" smtClean="0">
                <a:effectLst/>
              </a:rPr>
              <a:t>17°</a:t>
            </a:r>
            <a:endParaRPr lang="es-MX" dirty="0"/>
          </a:p>
        </p:txBody>
      </p:sp>
      <p:sp>
        <p:nvSpPr>
          <p:cNvPr id="3" name="2 Marcador de contenido"/>
          <p:cNvSpPr>
            <a:spLocks noGrp="1"/>
          </p:cNvSpPr>
          <p:nvPr>
            <p:ph idx="1"/>
          </p:nvPr>
        </p:nvSpPr>
        <p:spPr/>
        <p:txBody>
          <a:bodyPr>
            <a:normAutofit/>
          </a:bodyPr>
          <a:lstStyle/>
          <a:p>
            <a:r>
              <a:rPr lang="es-MX" dirty="0"/>
              <a:t>La derivada de la </a:t>
            </a:r>
            <a:r>
              <a:rPr lang="es-MX" b="1" u="sng" dirty="0"/>
              <a:t>cesión de bienes muebles o inmuebles</a:t>
            </a:r>
            <a:r>
              <a:rPr lang="es-MX" dirty="0"/>
              <a:t> distintos de predios, cuya depreciación o amortización admite la </a:t>
            </a:r>
            <a:r>
              <a:rPr lang="es-MX" dirty="0" smtClean="0"/>
              <a:t>LIR, </a:t>
            </a:r>
            <a:r>
              <a:rPr lang="es-MX" dirty="0"/>
              <a:t>efectuada por contribuyentes generadores de </a:t>
            </a:r>
            <a:r>
              <a:rPr lang="es-MX" dirty="0" smtClean="0"/>
              <a:t>R3, </a:t>
            </a:r>
            <a:r>
              <a:rPr lang="es-MX" dirty="0"/>
              <a:t>a título gratuito, a precio no determinado o a un precio inferior al de las costumbres de la plaza; a otros contribuyentes generadores de </a:t>
            </a:r>
            <a:r>
              <a:rPr lang="es-MX" dirty="0" smtClean="0"/>
              <a:t>R3 </a:t>
            </a:r>
            <a:r>
              <a:rPr lang="es-MX" dirty="0"/>
              <a:t>o a entidades </a:t>
            </a:r>
            <a:r>
              <a:rPr lang="es-MX" dirty="0" smtClean="0"/>
              <a:t>comprendidas </a:t>
            </a:r>
            <a:r>
              <a:rPr lang="es-MX" dirty="0"/>
              <a:t>en el último párrafo del </a:t>
            </a:r>
            <a:r>
              <a:rPr lang="es-MX" dirty="0" smtClean="0"/>
              <a:t>Art. </a:t>
            </a:r>
            <a:r>
              <a:rPr lang="es-MX" dirty="0"/>
              <a:t>14° de la </a:t>
            </a:r>
            <a:r>
              <a:rPr lang="es-MX" dirty="0" smtClean="0"/>
              <a:t>LIR. </a:t>
            </a:r>
          </a:p>
          <a:p>
            <a:r>
              <a:rPr lang="es-MX" b="1" u="sng" dirty="0" smtClean="0"/>
              <a:t>Se </a:t>
            </a:r>
            <a:r>
              <a:rPr lang="es-MX" b="1" u="sng" dirty="0"/>
              <a:t>presume, sin admitir prueba en </a:t>
            </a:r>
            <a:r>
              <a:rPr lang="es-MX" b="1" u="sng" dirty="0" smtClean="0"/>
              <a:t>contrario</a:t>
            </a:r>
            <a:r>
              <a:rPr lang="es-MX" dirty="0"/>
              <a:t>, que dicha cesión genera una </a:t>
            </a:r>
            <a:r>
              <a:rPr lang="es-MX" b="1" u="sng" dirty="0" smtClean="0"/>
              <a:t>RN </a:t>
            </a:r>
            <a:r>
              <a:rPr lang="es-MX" b="1" u="sng" dirty="0"/>
              <a:t>anual no menor al </a:t>
            </a:r>
            <a:r>
              <a:rPr lang="es-MX" b="1" u="sng" dirty="0" smtClean="0"/>
              <a:t>6% </a:t>
            </a:r>
            <a:r>
              <a:rPr lang="es-MX" b="1" u="sng" dirty="0"/>
              <a:t>del valor de </a:t>
            </a:r>
            <a:r>
              <a:rPr lang="es-MX" b="1" u="sng" dirty="0" smtClean="0"/>
              <a:t>adquisición</a:t>
            </a:r>
            <a:r>
              <a:rPr lang="es-MX" dirty="0" smtClean="0"/>
              <a:t>, </a:t>
            </a:r>
            <a:r>
              <a:rPr lang="es-MX" dirty="0"/>
              <a:t>producción, construcción o de ingreso al patrimonio, ajustado, de ser el caso, de los </a:t>
            </a:r>
            <a:r>
              <a:rPr lang="es-MX" dirty="0" smtClean="0"/>
              <a:t>referidos </a:t>
            </a:r>
            <a:r>
              <a:rPr lang="es-MX" dirty="0"/>
              <a:t>bienes. </a:t>
            </a:r>
            <a:endParaRPr lang="es-MX" dirty="0" smtClean="0"/>
          </a:p>
          <a:p>
            <a:r>
              <a:rPr lang="es-MX" dirty="0" smtClean="0"/>
              <a:t>Para </a:t>
            </a:r>
            <a:r>
              <a:rPr lang="es-MX" dirty="0"/>
              <a:t>estos efectos no se admitirá la deducción de la depreciación acumulada. </a:t>
            </a:r>
          </a:p>
          <a:p>
            <a:r>
              <a:rPr lang="es-MX" dirty="0" smtClean="0"/>
              <a:t>(…)</a:t>
            </a:r>
            <a:endParaRPr lang="es-MX" dirty="0"/>
          </a:p>
        </p:txBody>
      </p:sp>
      <p:sp>
        <p:nvSpPr>
          <p:cNvPr id="4" name="3 Marcador de fecha"/>
          <p:cNvSpPr>
            <a:spLocks noGrp="1"/>
          </p:cNvSpPr>
          <p:nvPr>
            <p:ph type="dt" sz="half" idx="10"/>
          </p:nvPr>
        </p:nvSpPr>
        <p:spPr/>
        <p:txBody>
          <a:bodyPr/>
          <a:lstStyle/>
          <a:p>
            <a:fld id="{B65C9B7E-A7C6-43AF-BADE-4F7C00204481}"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15</a:t>
            </a:fld>
            <a:endParaRPr lang="es-PE"/>
          </a:p>
        </p:txBody>
      </p:sp>
    </p:spTree>
    <p:extLst>
      <p:ext uri="{BB962C8B-B14F-4D97-AF65-F5344CB8AC3E}">
        <p14:creationId xmlns:p14="http://schemas.microsoft.com/office/powerpoint/2010/main" val="29173971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Actividades generadoras de R3 </a:t>
            </a:r>
            <a:r>
              <a:rPr lang="es-MX" b="0" dirty="0" smtClean="0">
                <a:effectLst/>
              </a:rPr>
              <a:t>(5</a:t>
            </a:r>
            <a:r>
              <a:rPr lang="es-MX" b="0" dirty="0" smtClean="0">
                <a:effectLst/>
              </a:rPr>
              <a:t>)</a:t>
            </a:r>
            <a:br>
              <a:rPr lang="es-MX" b="0" dirty="0" smtClean="0">
                <a:effectLst/>
              </a:rPr>
            </a:br>
            <a:r>
              <a:rPr lang="es-MX" dirty="0"/>
              <a:t>Renta presunta por cesión de bienes</a:t>
            </a:r>
            <a:r>
              <a:rPr lang="es-MX" dirty="0"/>
              <a:t/>
            </a:r>
            <a:br>
              <a:rPr lang="es-MX" dirty="0"/>
            </a:br>
            <a:r>
              <a:rPr lang="es-MX" sz="1600" b="0" dirty="0">
                <a:effectLst/>
              </a:rPr>
              <a:t>LIR, 28</a:t>
            </a:r>
            <a:r>
              <a:rPr lang="es-MX" sz="1600" b="0" dirty="0" smtClean="0">
                <a:effectLst/>
              </a:rPr>
              <a:t>°, h) </a:t>
            </a:r>
            <a:r>
              <a:rPr lang="es-MX" sz="1600" b="0" dirty="0">
                <a:effectLst/>
              </a:rPr>
              <a:t>y RIR, </a:t>
            </a:r>
            <a:r>
              <a:rPr lang="es-MX" sz="1600" b="0" dirty="0" smtClean="0">
                <a:effectLst/>
              </a:rPr>
              <a:t>17°</a:t>
            </a:r>
            <a:endParaRPr lang="es-MX" dirty="0"/>
          </a:p>
        </p:txBody>
      </p:sp>
      <p:sp>
        <p:nvSpPr>
          <p:cNvPr id="3" name="2 Marcador de contenido"/>
          <p:cNvSpPr>
            <a:spLocks noGrp="1"/>
          </p:cNvSpPr>
          <p:nvPr>
            <p:ph idx="1"/>
          </p:nvPr>
        </p:nvSpPr>
        <p:spPr/>
        <p:txBody>
          <a:bodyPr>
            <a:normAutofit/>
          </a:bodyPr>
          <a:lstStyle/>
          <a:p>
            <a:r>
              <a:rPr lang="es-MX" dirty="0" smtClean="0"/>
              <a:t>(…)</a:t>
            </a:r>
            <a:endParaRPr lang="es-MX" dirty="0"/>
          </a:p>
          <a:p>
            <a:r>
              <a:rPr lang="es-MX" b="1" u="sng" dirty="0"/>
              <a:t>Se presume</a:t>
            </a:r>
            <a:r>
              <a:rPr lang="es-MX" dirty="0"/>
              <a:t> que los bienes muebles e inmuebles distintos de predios, han sido </a:t>
            </a:r>
            <a:r>
              <a:rPr lang="es-MX" b="1" u="sng" dirty="0"/>
              <a:t>cedidos por todo el </a:t>
            </a:r>
            <a:r>
              <a:rPr lang="es-MX" b="1" u="sng" dirty="0" smtClean="0"/>
              <a:t>EG, </a:t>
            </a:r>
            <a:r>
              <a:rPr lang="es-MX" b="1" u="sng" dirty="0"/>
              <a:t>salvo prueba en contrario</a:t>
            </a:r>
            <a:r>
              <a:rPr lang="es-MX" dirty="0"/>
              <a:t> a cargo del cedente de los </a:t>
            </a:r>
            <a:r>
              <a:rPr lang="es-MX" dirty="0" smtClean="0"/>
              <a:t>bienes</a:t>
            </a:r>
          </a:p>
          <a:p>
            <a:pPr lvl="1"/>
            <a:r>
              <a:rPr lang="es-MX" dirty="0" smtClean="0"/>
              <a:t>De </a:t>
            </a:r>
            <a:r>
              <a:rPr lang="es-MX" dirty="0"/>
              <a:t>conformidad con lo </a:t>
            </a:r>
            <a:r>
              <a:rPr lang="es-MX" dirty="0" smtClean="0"/>
              <a:t>establecido por el RIR. </a:t>
            </a:r>
            <a:endParaRPr lang="es-MX" dirty="0"/>
          </a:p>
          <a:p>
            <a:r>
              <a:rPr lang="es-MX" dirty="0"/>
              <a:t>Si los bienes muebles e inmuebles distintos de predios hubieren sido </a:t>
            </a:r>
            <a:r>
              <a:rPr lang="es-MX" b="1" u="sng" dirty="0"/>
              <a:t>cedidos por un periodo menor</a:t>
            </a:r>
            <a:r>
              <a:rPr lang="es-MX" dirty="0"/>
              <a:t> al </a:t>
            </a:r>
            <a:r>
              <a:rPr lang="es-MX" dirty="0" smtClean="0"/>
              <a:t>EG, </a:t>
            </a:r>
            <a:r>
              <a:rPr lang="es-MX" dirty="0"/>
              <a:t>la renta presunta se calculará en forma </a:t>
            </a:r>
            <a:r>
              <a:rPr lang="es-MX" b="1" u="sng" dirty="0"/>
              <a:t>proporcional al número de meses</a:t>
            </a:r>
            <a:r>
              <a:rPr lang="es-MX" dirty="0"/>
              <a:t> del </a:t>
            </a:r>
            <a:r>
              <a:rPr lang="es-MX" dirty="0" smtClean="0"/>
              <a:t>EG </a:t>
            </a:r>
            <a:r>
              <a:rPr lang="es-MX" dirty="0"/>
              <a:t>por los cuales se hubiera cedido el bien, siendo de cargo del contribuyente la prueba que acredite el plazo de la </a:t>
            </a:r>
            <a:r>
              <a:rPr lang="es-MX" dirty="0" smtClean="0"/>
              <a:t>cesión</a:t>
            </a:r>
          </a:p>
          <a:p>
            <a:pPr lvl="1"/>
            <a:r>
              <a:rPr lang="es-MX" dirty="0" smtClean="0"/>
              <a:t>RIR, 17°, c)</a:t>
            </a:r>
            <a:endParaRPr lang="es-MX" dirty="0"/>
          </a:p>
        </p:txBody>
      </p:sp>
      <p:sp>
        <p:nvSpPr>
          <p:cNvPr id="4" name="3 Marcador de fecha"/>
          <p:cNvSpPr>
            <a:spLocks noGrp="1"/>
          </p:cNvSpPr>
          <p:nvPr>
            <p:ph type="dt" sz="half" idx="10"/>
          </p:nvPr>
        </p:nvSpPr>
        <p:spPr/>
        <p:txBody>
          <a:bodyPr/>
          <a:lstStyle/>
          <a:p>
            <a:fld id="{6DF3858A-9608-44F1-B323-FF7C8183F30D}"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16</a:t>
            </a:fld>
            <a:endParaRPr lang="es-PE"/>
          </a:p>
        </p:txBody>
      </p:sp>
    </p:spTree>
    <p:extLst>
      <p:ext uri="{BB962C8B-B14F-4D97-AF65-F5344CB8AC3E}">
        <p14:creationId xmlns:p14="http://schemas.microsoft.com/office/powerpoint/2010/main" val="9266938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Actividades generadoras de R3 </a:t>
            </a:r>
            <a:r>
              <a:rPr lang="es-MX" b="0" dirty="0" smtClean="0">
                <a:effectLst/>
              </a:rPr>
              <a:t>(6)</a:t>
            </a:r>
            <a:r>
              <a:rPr lang="es-MX" dirty="0"/>
              <a:t/>
            </a:r>
            <a:br>
              <a:rPr lang="es-MX" dirty="0"/>
            </a:br>
            <a:r>
              <a:rPr lang="es-MX" sz="1600" b="0" dirty="0">
                <a:effectLst/>
              </a:rPr>
              <a:t>LIR, 28°, </a:t>
            </a:r>
            <a:r>
              <a:rPr lang="es-MX" sz="1600" b="0" dirty="0" smtClean="0">
                <a:effectLst/>
              </a:rPr>
              <a:t>i) y j); y </a:t>
            </a:r>
            <a:r>
              <a:rPr lang="es-MX" sz="1600" b="0" dirty="0">
                <a:effectLst/>
              </a:rPr>
              <a:t>RIR, 17°</a:t>
            </a:r>
            <a:endParaRPr lang="es-MX" dirty="0"/>
          </a:p>
        </p:txBody>
      </p:sp>
      <p:sp>
        <p:nvSpPr>
          <p:cNvPr id="3" name="2 Marcador de contenido"/>
          <p:cNvSpPr>
            <a:spLocks noGrp="1"/>
          </p:cNvSpPr>
          <p:nvPr>
            <p:ph idx="1"/>
          </p:nvPr>
        </p:nvSpPr>
        <p:spPr/>
        <p:txBody>
          <a:bodyPr/>
          <a:lstStyle/>
          <a:p>
            <a:r>
              <a:rPr lang="es-MX" dirty="0" smtClean="0"/>
              <a:t>Las </a:t>
            </a:r>
            <a:r>
              <a:rPr lang="es-MX" dirty="0"/>
              <a:t>rentas obtenidas por las </a:t>
            </a:r>
            <a:r>
              <a:rPr lang="es-MX" dirty="0" smtClean="0"/>
              <a:t>IEP). </a:t>
            </a:r>
            <a:endParaRPr lang="es-MX" dirty="0"/>
          </a:p>
          <a:p>
            <a:r>
              <a:rPr lang="es-MX" dirty="0" smtClean="0"/>
              <a:t>Las rentas </a:t>
            </a:r>
            <a:r>
              <a:rPr lang="es-MX" dirty="0"/>
              <a:t>generadas por </a:t>
            </a:r>
            <a:r>
              <a:rPr lang="es-MX" dirty="0" smtClean="0"/>
              <a:t>:</a:t>
            </a:r>
          </a:p>
          <a:p>
            <a:pPr lvl="2"/>
            <a:r>
              <a:rPr lang="es-MX" dirty="0" smtClean="0"/>
              <a:t>Los </a:t>
            </a:r>
            <a:r>
              <a:rPr lang="es-MX" dirty="0"/>
              <a:t>Patrimonios </a:t>
            </a:r>
            <a:r>
              <a:rPr lang="es-MX" dirty="0" err="1"/>
              <a:t>Fideicometidos</a:t>
            </a:r>
            <a:r>
              <a:rPr lang="es-MX" dirty="0"/>
              <a:t> de Sociedades </a:t>
            </a:r>
            <a:r>
              <a:rPr lang="es-MX" dirty="0" err="1"/>
              <a:t>Titulizadoras</a:t>
            </a:r>
            <a:r>
              <a:rPr lang="es-MX" dirty="0"/>
              <a:t>, </a:t>
            </a:r>
            <a:endParaRPr lang="es-MX" dirty="0" smtClean="0"/>
          </a:p>
          <a:p>
            <a:pPr lvl="2"/>
            <a:r>
              <a:rPr lang="es-MX" dirty="0" smtClean="0"/>
              <a:t>Los Fideicomisos </a:t>
            </a:r>
            <a:r>
              <a:rPr lang="es-MX" dirty="0"/>
              <a:t>bancarios y </a:t>
            </a:r>
            <a:endParaRPr lang="es-MX" dirty="0" smtClean="0"/>
          </a:p>
          <a:p>
            <a:pPr lvl="2"/>
            <a:r>
              <a:rPr lang="es-MX" dirty="0" smtClean="0"/>
              <a:t>Los </a:t>
            </a:r>
            <a:r>
              <a:rPr lang="es-MX" dirty="0"/>
              <a:t>Fondos de Inversión </a:t>
            </a:r>
            <a:r>
              <a:rPr lang="es-MX" dirty="0" smtClean="0"/>
              <a:t>Empresarial</a:t>
            </a:r>
          </a:p>
          <a:p>
            <a:pPr lvl="1"/>
            <a:r>
              <a:rPr lang="es-MX" dirty="0" smtClean="0"/>
              <a:t>Cuando </a:t>
            </a:r>
            <a:r>
              <a:rPr lang="es-MX" dirty="0"/>
              <a:t>provengan del desarrollo o </a:t>
            </a:r>
            <a:r>
              <a:rPr lang="es-MX" dirty="0" smtClean="0"/>
              <a:t>ejecución </a:t>
            </a:r>
            <a:r>
              <a:rPr lang="es-MX" dirty="0"/>
              <a:t>de un negocio o empresa. </a:t>
            </a:r>
          </a:p>
        </p:txBody>
      </p:sp>
      <p:sp>
        <p:nvSpPr>
          <p:cNvPr id="4" name="3 Marcador de fecha"/>
          <p:cNvSpPr>
            <a:spLocks noGrp="1"/>
          </p:cNvSpPr>
          <p:nvPr>
            <p:ph type="dt" sz="half" idx="10"/>
          </p:nvPr>
        </p:nvSpPr>
        <p:spPr/>
        <p:txBody>
          <a:bodyPr/>
          <a:lstStyle/>
          <a:p>
            <a:fld id="{CBE5B750-189B-4EAE-9293-60895D5AE87B}"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17</a:t>
            </a:fld>
            <a:endParaRPr lang="es-PE"/>
          </a:p>
        </p:txBody>
      </p:sp>
    </p:spTree>
    <p:extLst>
      <p:ext uri="{BB962C8B-B14F-4D97-AF65-F5344CB8AC3E}">
        <p14:creationId xmlns:p14="http://schemas.microsoft.com/office/powerpoint/2010/main" val="28718936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Actividades generadoras de R3 </a:t>
            </a:r>
            <a:r>
              <a:rPr lang="es-MX" b="0" dirty="0" smtClean="0">
                <a:effectLst/>
              </a:rPr>
              <a:t>(7)</a:t>
            </a:r>
            <a:r>
              <a:rPr lang="es-MX" dirty="0"/>
              <a:t/>
            </a:r>
            <a:br>
              <a:rPr lang="es-MX" dirty="0"/>
            </a:br>
            <a:r>
              <a:rPr lang="es-MX" sz="1600" b="0" dirty="0">
                <a:effectLst/>
              </a:rPr>
              <a:t>LIR, 28</a:t>
            </a:r>
            <a:r>
              <a:rPr lang="es-MX" sz="1600" b="0" dirty="0" smtClean="0">
                <a:effectLst/>
              </a:rPr>
              <a:t>°, y </a:t>
            </a:r>
            <a:r>
              <a:rPr lang="es-MX" sz="1600" b="0" dirty="0">
                <a:effectLst/>
              </a:rPr>
              <a:t>RIR, 17°</a:t>
            </a:r>
            <a:endParaRPr lang="es-MX" dirty="0"/>
          </a:p>
        </p:txBody>
      </p:sp>
      <p:sp>
        <p:nvSpPr>
          <p:cNvPr id="3" name="2 Marcador de contenido"/>
          <p:cNvSpPr>
            <a:spLocks noGrp="1"/>
          </p:cNvSpPr>
          <p:nvPr>
            <p:ph idx="1"/>
          </p:nvPr>
        </p:nvSpPr>
        <p:spPr/>
        <p:txBody>
          <a:bodyPr/>
          <a:lstStyle/>
          <a:p>
            <a:r>
              <a:rPr lang="es-MX" dirty="0" smtClean="0"/>
              <a:t>En </a:t>
            </a:r>
            <a:r>
              <a:rPr lang="es-MX" dirty="0"/>
              <a:t>los casos en que las actividades incluidas por </a:t>
            </a:r>
            <a:r>
              <a:rPr lang="es-MX" dirty="0" smtClean="0"/>
              <a:t>la LIR </a:t>
            </a:r>
            <a:r>
              <a:rPr lang="es-MX" dirty="0"/>
              <a:t>en la </a:t>
            </a:r>
            <a:r>
              <a:rPr lang="es-MX" dirty="0" smtClean="0"/>
              <a:t>4ta Cat. </a:t>
            </a:r>
            <a:r>
              <a:rPr lang="es-MX" dirty="0"/>
              <a:t>se complementen con explotaciones comerciales o </a:t>
            </a:r>
            <a:r>
              <a:rPr lang="es-MX" dirty="0" smtClean="0"/>
              <a:t>viceversa:</a:t>
            </a:r>
          </a:p>
          <a:p>
            <a:pPr lvl="1"/>
            <a:r>
              <a:rPr lang="es-MX" dirty="0" smtClean="0"/>
              <a:t>El </a:t>
            </a:r>
            <a:r>
              <a:rPr lang="es-MX" dirty="0"/>
              <a:t>total de la renta que se obtenga se considerará </a:t>
            </a:r>
            <a:r>
              <a:rPr lang="es-MX" dirty="0" smtClean="0"/>
              <a:t>comprendida </a:t>
            </a:r>
            <a:r>
              <a:rPr lang="es-MX" dirty="0"/>
              <a:t>en este </a:t>
            </a:r>
            <a:r>
              <a:rPr lang="es-MX" dirty="0" smtClean="0"/>
              <a:t>artículo (R3). </a:t>
            </a:r>
            <a:endParaRPr lang="es-MX" dirty="0"/>
          </a:p>
          <a:p>
            <a:r>
              <a:rPr lang="es-MX" b="1" u="sng" dirty="0"/>
              <a:t>En general, constituye renta gravada de las empresas, cualquier ganancia o ingreso derivado de operaciones con </a:t>
            </a:r>
            <a:r>
              <a:rPr lang="es-MX" b="1" u="sng" dirty="0" smtClean="0"/>
              <a:t>3ros.</a:t>
            </a:r>
          </a:p>
          <a:p>
            <a:pPr lvl="1"/>
            <a:r>
              <a:rPr lang="es-MX" dirty="0" smtClean="0"/>
              <a:t>LIR, 3°</a:t>
            </a:r>
            <a:endParaRPr lang="es-MX" dirty="0"/>
          </a:p>
        </p:txBody>
      </p:sp>
      <p:sp>
        <p:nvSpPr>
          <p:cNvPr id="4" name="3 Marcador de fecha"/>
          <p:cNvSpPr>
            <a:spLocks noGrp="1"/>
          </p:cNvSpPr>
          <p:nvPr>
            <p:ph type="dt" sz="half" idx="10"/>
          </p:nvPr>
        </p:nvSpPr>
        <p:spPr/>
        <p:txBody>
          <a:bodyPr/>
          <a:lstStyle/>
          <a:p>
            <a:fld id="{C28533E9-6842-4FD0-BDD0-79988268062F}"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18</a:t>
            </a:fld>
            <a:endParaRPr lang="es-PE"/>
          </a:p>
        </p:txBody>
      </p:sp>
    </p:spTree>
    <p:extLst>
      <p:ext uri="{BB962C8B-B14F-4D97-AF65-F5344CB8AC3E}">
        <p14:creationId xmlns:p14="http://schemas.microsoft.com/office/powerpoint/2010/main" val="1330869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No obligados a presentar el PDT por </a:t>
            </a:r>
            <a:r>
              <a:rPr lang="es-MX" dirty="0" smtClean="0"/>
              <a:t>R3</a:t>
            </a:r>
            <a:endParaRPr lang="es-MX" dirty="0"/>
          </a:p>
        </p:txBody>
      </p:sp>
      <p:sp>
        <p:nvSpPr>
          <p:cNvPr id="7" name="6 Marcador de contenido"/>
          <p:cNvSpPr>
            <a:spLocks noGrp="1"/>
          </p:cNvSpPr>
          <p:nvPr>
            <p:ph idx="1"/>
          </p:nvPr>
        </p:nvSpPr>
        <p:spPr/>
        <p:txBody>
          <a:bodyPr>
            <a:normAutofit/>
          </a:bodyPr>
          <a:lstStyle/>
          <a:p>
            <a:r>
              <a:rPr lang="es-MX" dirty="0"/>
              <a:t>No están obligados a presentar la </a:t>
            </a:r>
            <a:r>
              <a:rPr lang="es-MX" dirty="0" smtClean="0"/>
              <a:t>DJ </a:t>
            </a:r>
            <a:r>
              <a:rPr lang="es-MX" dirty="0"/>
              <a:t>anual, los perceptores de </a:t>
            </a:r>
            <a:r>
              <a:rPr lang="es-MX" dirty="0" smtClean="0"/>
              <a:t>R3 </a:t>
            </a:r>
            <a:r>
              <a:rPr lang="es-MX" dirty="0"/>
              <a:t>comprendidos en: </a:t>
            </a:r>
          </a:p>
          <a:p>
            <a:pPr lvl="1"/>
            <a:r>
              <a:rPr lang="es-MX" dirty="0" smtClean="0"/>
              <a:t>El </a:t>
            </a:r>
            <a:r>
              <a:rPr lang="es-MX" b="1" dirty="0" smtClean="0"/>
              <a:t>NRUS</a:t>
            </a:r>
          </a:p>
          <a:p>
            <a:pPr lvl="2"/>
            <a:r>
              <a:rPr lang="es-MX" dirty="0" smtClean="0"/>
              <a:t>D. </a:t>
            </a:r>
            <a:r>
              <a:rPr lang="es-MX" dirty="0" err="1" smtClean="0"/>
              <a:t>Leg</a:t>
            </a:r>
            <a:r>
              <a:rPr lang="es-MX" dirty="0" smtClean="0"/>
              <a:t>. 937,  </a:t>
            </a:r>
            <a:r>
              <a:rPr lang="es-MX" dirty="0"/>
              <a:t>modificado por </a:t>
            </a:r>
            <a:r>
              <a:rPr lang="es-MX" dirty="0" smtClean="0"/>
              <a:t>D. </a:t>
            </a:r>
            <a:r>
              <a:rPr lang="es-MX" dirty="0" err="1" smtClean="0"/>
              <a:t>Leg</a:t>
            </a:r>
            <a:r>
              <a:rPr lang="es-MX" dirty="0" smtClean="0"/>
              <a:t>. 967. </a:t>
            </a:r>
            <a:endParaRPr lang="es-MX" dirty="0"/>
          </a:p>
          <a:p>
            <a:pPr lvl="1"/>
            <a:r>
              <a:rPr lang="es-MX" dirty="0" smtClean="0"/>
              <a:t>El </a:t>
            </a:r>
            <a:r>
              <a:rPr lang="es-MX" b="1" dirty="0" smtClean="0"/>
              <a:t>RER</a:t>
            </a:r>
            <a:endParaRPr lang="es-MX" dirty="0" smtClean="0"/>
          </a:p>
          <a:p>
            <a:pPr lvl="2"/>
            <a:r>
              <a:rPr lang="es-MX" dirty="0" smtClean="0"/>
              <a:t>LIR, XV</a:t>
            </a:r>
          </a:p>
          <a:p>
            <a:pPr lvl="3"/>
            <a:r>
              <a:rPr lang="es-MX" dirty="0" smtClean="0"/>
              <a:t>DL </a:t>
            </a:r>
            <a:r>
              <a:rPr lang="es-MX" dirty="0"/>
              <a:t>968 y </a:t>
            </a:r>
            <a:endParaRPr lang="es-MX" dirty="0" smtClean="0"/>
          </a:p>
          <a:p>
            <a:pPr lvl="3"/>
            <a:r>
              <a:rPr lang="es-MX" dirty="0" smtClean="0"/>
              <a:t>DL 1086</a:t>
            </a:r>
            <a:r>
              <a:rPr lang="es-MX" dirty="0" smtClean="0"/>
              <a:t>, 26°</a:t>
            </a:r>
          </a:p>
          <a:p>
            <a:pPr lvl="4"/>
            <a:r>
              <a:rPr lang="es-MX" dirty="0" smtClean="0"/>
              <a:t>Ley </a:t>
            </a:r>
            <a:r>
              <a:rPr lang="es-MX" dirty="0"/>
              <a:t>de Promoción de la Competitividad, Formalización y Desarrollo de la </a:t>
            </a:r>
            <a:r>
              <a:rPr lang="es-MX" dirty="0" smtClean="0"/>
              <a:t>Micro </a:t>
            </a:r>
            <a:r>
              <a:rPr lang="es-MX" dirty="0"/>
              <a:t>y Pequeña Empresa y del Acceso al Empleo </a:t>
            </a:r>
            <a:r>
              <a:rPr lang="es-MX" dirty="0" smtClean="0"/>
              <a:t>Decente. </a:t>
            </a:r>
            <a:endParaRPr lang="es-MX" dirty="0"/>
          </a:p>
        </p:txBody>
      </p:sp>
      <p:sp>
        <p:nvSpPr>
          <p:cNvPr id="4" name="3 Marcador de fecha"/>
          <p:cNvSpPr>
            <a:spLocks noGrp="1"/>
          </p:cNvSpPr>
          <p:nvPr>
            <p:ph type="dt" sz="half" idx="10"/>
          </p:nvPr>
        </p:nvSpPr>
        <p:spPr/>
        <p:txBody>
          <a:bodyPr/>
          <a:lstStyle/>
          <a:p>
            <a:fld id="{52F12DB7-67A7-4AEE-9AC7-090F5D6A63D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19</a:t>
            </a:fld>
            <a:endParaRPr lang="es-PE"/>
          </a:p>
        </p:txBody>
      </p:sp>
    </p:spTree>
    <p:extLst>
      <p:ext uri="{BB962C8B-B14F-4D97-AF65-F5344CB8AC3E}">
        <p14:creationId xmlns:p14="http://schemas.microsoft.com/office/powerpoint/2010/main" val="29237346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No obligados a presentar el PDT por </a:t>
            </a:r>
            <a:r>
              <a:rPr lang="es-MX" dirty="0" smtClean="0"/>
              <a:t>R3 </a:t>
            </a:r>
            <a:r>
              <a:rPr lang="es-MX" b="0" dirty="0" smtClean="0">
                <a:effectLst/>
              </a:rPr>
              <a:t>(2)</a:t>
            </a:r>
            <a:endParaRPr lang="es-MX" b="0" dirty="0">
              <a:effectLst/>
            </a:endParaRPr>
          </a:p>
        </p:txBody>
      </p:sp>
      <p:sp>
        <p:nvSpPr>
          <p:cNvPr id="7" name="6 Marcador de contenido"/>
          <p:cNvSpPr>
            <a:spLocks noGrp="1"/>
          </p:cNvSpPr>
          <p:nvPr>
            <p:ph idx="1"/>
          </p:nvPr>
        </p:nvSpPr>
        <p:spPr/>
        <p:txBody>
          <a:bodyPr>
            <a:normAutofit/>
          </a:bodyPr>
          <a:lstStyle/>
          <a:p>
            <a:r>
              <a:rPr lang="es-MX" b="1" u="sng" dirty="0" smtClean="0"/>
              <a:t>Sin </a:t>
            </a:r>
            <a:r>
              <a:rPr lang="es-MX" b="1" u="sng" dirty="0"/>
              <a:t>embargo</a:t>
            </a:r>
            <a:r>
              <a:rPr lang="es-MX" dirty="0"/>
              <a:t>, tratándose de contribuyentes que proviniendo </a:t>
            </a:r>
            <a:r>
              <a:rPr lang="es-MX" dirty="0" smtClean="0"/>
              <a:t>del </a:t>
            </a:r>
            <a:r>
              <a:rPr lang="es-MX" b="1" dirty="0" smtClean="0"/>
              <a:t>NRUS</a:t>
            </a:r>
            <a:r>
              <a:rPr lang="es-MX" dirty="0" smtClean="0"/>
              <a:t> o del </a:t>
            </a:r>
            <a:r>
              <a:rPr lang="es-MX" b="1" dirty="0" smtClean="0"/>
              <a:t>RER</a:t>
            </a:r>
            <a:r>
              <a:rPr lang="es-MX" dirty="0" smtClean="0"/>
              <a:t>, </a:t>
            </a:r>
            <a:r>
              <a:rPr lang="es-MX" dirty="0"/>
              <a:t>en el transcurso del </a:t>
            </a:r>
            <a:r>
              <a:rPr lang="es-MX" dirty="0" smtClean="0"/>
              <a:t>EG </a:t>
            </a:r>
            <a:r>
              <a:rPr lang="es-MX" dirty="0"/>
              <a:t>hubiesen ingresado al </a:t>
            </a:r>
            <a:r>
              <a:rPr lang="es-MX" b="1" dirty="0" smtClean="0"/>
              <a:t>RG.</a:t>
            </a:r>
            <a:endParaRPr lang="es-MX" dirty="0" smtClean="0"/>
          </a:p>
          <a:p>
            <a:pPr lvl="1"/>
            <a:r>
              <a:rPr lang="es-MX" dirty="0" smtClean="0"/>
              <a:t>Deberán </a:t>
            </a:r>
            <a:r>
              <a:rPr lang="es-MX" dirty="0"/>
              <a:t>presentar la </a:t>
            </a:r>
            <a:r>
              <a:rPr lang="es-MX" dirty="0" smtClean="0"/>
              <a:t>DJ </a:t>
            </a:r>
            <a:r>
              <a:rPr lang="es-MX" dirty="0"/>
              <a:t>por el período comprendido entre el </a:t>
            </a:r>
            <a:r>
              <a:rPr lang="es-MX" dirty="0" smtClean="0"/>
              <a:t>1er. </a:t>
            </a:r>
            <a:r>
              <a:rPr lang="es-MX" dirty="0"/>
              <a:t>día del mes en que ingresaron al </a:t>
            </a:r>
            <a:r>
              <a:rPr lang="es-MX" b="1" dirty="0" smtClean="0"/>
              <a:t>RG</a:t>
            </a:r>
            <a:r>
              <a:rPr lang="es-MX" dirty="0" smtClean="0"/>
              <a:t> </a:t>
            </a:r>
            <a:r>
              <a:rPr lang="es-MX" dirty="0"/>
              <a:t>y el </a:t>
            </a:r>
            <a:r>
              <a:rPr lang="es-MX" dirty="0" smtClean="0"/>
              <a:t>31.12.2013, y</a:t>
            </a:r>
          </a:p>
          <a:p>
            <a:r>
              <a:rPr lang="es-MX" dirty="0" smtClean="0"/>
              <a:t>En </a:t>
            </a:r>
            <a:r>
              <a:rPr lang="es-MX" dirty="0"/>
              <a:t>general todos aquellos que hayan pertenecido al </a:t>
            </a:r>
            <a:r>
              <a:rPr lang="es-MX" b="1" dirty="0" smtClean="0"/>
              <a:t>RG</a:t>
            </a:r>
            <a:r>
              <a:rPr lang="es-MX" dirty="0" smtClean="0"/>
              <a:t> </a:t>
            </a:r>
            <a:r>
              <a:rPr lang="es-MX" dirty="0"/>
              <a:t>en </a:t>
            </a:r>
            <a:r>
              <a:rPr lang="es-MX" dirty="0" smtClean="0"/>
              <a:t>algún periodo, o en algunos periodos, </a:t>
            </a:r>
            <a:r>
              <a:rPr lang="es-MX" dirty="0"/>
              <a:t>durante el </a:t>
            </a:r>
            <a:r>
              <a:rPr lang="es-MX" dirty="0" smtClean="0"/>
              <a:t>EG 2013. </a:t>
            </a:r>
            <a:endParaRPr lang="es-MX" dirty="0"/>
          </a:p>
        </p:txBody>
      </p:sp>
      <p:sp>
        <p:nvSpPr>
          <p:cNvPr id="4" name="3 Marcador de fecha"/>
          <p:cNvSpPr>
            <a:spLocks noGrp="1"/>
          </p:cNvSpPr>
          <p:nvPr>
            <p:ph type="dt" sz="half" idx="10"/>
          </p:nvPr>
        </p:nvSpPr>
        <p:spPr/>
        <p:txBody>
          <a:bodyPr/>
          <a:lstStyle/>
          <a:p>
            <a:fld id="{C01B9E4C-29DC-4D5A-964B-6509B307A66C}"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20</a:t>
            </a:fld>
            <a:endParaRPr lang="es-PE"/>
          </a:p>
        </p:txBody>
      </p:sp>
    </p:spTree>
    <p:extLst>
      <p:ext uri="{BB962C8B-B14F-4D97-AF65-F5344CB8AC3E}">
        <p14:creationId xmlns:p14="http://schemas.microsoft.com/office/powerpoint/2010/main" val="24748792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Plazos para presentar el PDT</a:t>
            </a:r>
            <a:br>
              <a:rPr lang="es-MX" dirty="0" smtClean="0"/>
            </a:br>
            <a:r>
              <a:rPr lang="es-MX" sz="1800" b="0" dirty="0" smtClean="0">
                <a:effectLst/>
              </a:rPr>
              <a:t>RS </a:t>
            </a:r>
            <a:r>
              <a:rPr lang="es-MX" sz="1800" b="0" dirty="0">
                <a:effectLst/>
              </a:rPr>
              <a:t>366-2013/SUNAT, </a:t>
            </a:r>
            <a:r>
              <a:rPr lang="es-MX" sz="1800" b="0" dirty="0" smtClean="0">
                <a:effectLst/>
              </a:rPr>
              <a:t>(Pub. 21.12.2013),</a:t>
            </a:r>
            <a:endParaRPr lang="es-MX" b="0" dirty="0">
              <a:effectLst/>
            </a:endParaRPr>
          </a:p>
        </p:txBody>
      </p:sp>
      <p:sp>
        <p:nvSpPr>
          <p:cNvPr id="4" name="3 Marcador de fecha"/>
          <p:cNvSpPr>
            <a:spLocks noGrp="1"/>
          </p:cNvSpPr>
          <p:nvPr>
            <p:ph type="dt" sz="half" idx="10"/>
          </p:nvPr>
        </p:nvSpPr>
        <p:spPr/>
        <p:txBody>
          <a:bodyPr/>
          <a:lstStyle/>
          <a:p>
            <a:fld id="{F362CF2E-14F4-40D1-B997-4137D1670ACC}"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21</a:t>
            </a:fld>
            <a:endParaRPr lang="es-PE"/>
          </a:p>
        </p:txBody>
      </p:sp>
      <p:graphicFrame>
        <p:nvGraphicFramePr>
          <p:cNvPr id="9" name="8 Tabla"/>
          <p:cNvGraphicFramePr>
            <a:graphicFrameLocks noGrp="1"/>
          </p:cNvGraphicFramePr>
          <p:nvPr>
            <p:extLst>
              <p:ext uri="{D42A27DB-BD31-4B8C-83A1-F6EECF244321}">
                <p14:modId xmlns:p14="http://schemas.microsoft.com/office/powerpoint/2010/main" val="3565839084"/>
              </p:ext>
            </p:extLst>
          </p:nvPr>
        </p:nvGraphicFramePr>
        <p:xfrm>
          <a:off x="251520" y="1772816"/>
          <a:ext cx="8568953" cy="3736722"/>
        </p:xfrm>
        <a:graphic>
          <a:graphicData uri="http://schemas.openxmlformats.org/drawingml/2006/table">
            <a:tbl>
              <a:tblPr firstRow="1" bandRow="1">
                <a:tableStyleId>{5C22544A-7EE6-4342-B048-85BDC9FD1C3A}</a:tableStyleId>
              </a:tblPr>
              <a:tblGrid>
                <a:gridCol w="1440160"/>
                <a:gridCol w="2880320"/>
                <a:gridCol w="1440160"/>
                <a:gridCol w="2808313"/>
              </a:tblGrid>
              <a:tr h="989132">
                <a:tc>
                  <a:txBody>
                    <a:bodyPr/>
                    <a:lstStyle/>
                    <a:p>
                      <a:pPr algn="ctr"/>
                      <a:r>
                        <a:rPr lang="es-MX" sz="1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ÚLTIMO DÍGITO</a:t>
                      </a:r>
                    </a:p>
                    <a:p>
                      <a:pPr algn="ctr"/>
                      <a:r>
                        <a:rPr lang="es-MX" sz="1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DEL RUC</a:t>
                      </a:r>
                      <a:endParaRPr lang="es-MX"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solidFill>
                      <a:srgbClr val="FF3300"/>
                    </a:solidFill>
                  </a:tcPr>
                </a:tc>
                <a:tc>
                  <a:txBody>
                    <a:bodyPr/>
                    <a:lstStyle/>
                    <a:p>
                      <a:pPr algn="ctr"/>
                      <a:r>
                        <a:rPr lang="es-MX" sz="1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FECHA DE </a:t>
                      </a:r>
                    </a:p>
                    <a:p>
                      <a:pPr algn="ctr"/>
                      <a:r>
                        <a:rPr lang="es-MX" sz="1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VENCIMIENTO</a:t>
                      </a:r>
                      <a:endParaRPr lang="es-MX"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solidFill>
                      <a:srgbClr val="FF3300"/>
                    </a:solidFill>
                  </a:tcPr>
                </a:tc>
                <a:tc>
                  <a:txBody>
                    <a:bodyPr/>
                    <a:lstStyle/>
                    <a:p>
                      <a:pPr algn="ctr"/>
                      <a:r>
                        <a:rPr lang="es-MX" sz="1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ÚLTIMO DÍGITO</a:t>
                      </a:r>
                    </a:p>
                    <a:p>
                      <a:pPr algn="ctr"/>
                      <a:r>
                        <a:rPr lang="es-MX" sz="1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DEL RUC</a:t>
                      </a:r>
                      <a:endParaRPr lang="es-MX" sz="1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solidFill>
                      <a:srgbClr val="C00000"/>
                    </a:solidFill>
                  </a:tcPr>
                </a:tc>
                <a:tc>
                  <a:txBody>
                    <a:bodyPr/>
                    <a:lstStyle/>
                    <a:p>
                      <a:pPr algn="ctr"/>
                      <a:r>
                        <a:rPr lang="es-MX" sz="1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FECHA DE </a:t>
                      </a:r>
                    </a:p>
                    <a:p>
                      <a:pPr algn="ctr"/>
                      <a:r>
                        <a:rPr lang="es-MX" sz="1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VENCIMIENTO</a:t>
                      </a:r>
                      <a:endParaRPr lang="es-MX" sz="1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nchor="ctr">
                    <a:solidFill>
                      <a:srgbClr val="C00000"/>
                    </a:solidFill>
                  </a:tcPr>
                </a:tc>
              </a:tr>
              <a:tr h="549518">
                <a:tc>
                  <a:txBody>
                    <a:bodyPr/>
                    <a:lstStyle/>
                    <a:p>
                      <a:pPr algn="ctr"/>
                      <a:r>
                        <a:rPr lang="es-MX" sz="2000" b="1" dirty="0" smtClean="0">
                          <a:solidFill>
                            <a:schemeClr val="tx1"/>
                          </a:solidFill>
                          <a:latin typeface="Arial Black" panose="020B0A04020102020204" pitchFamily="34" charset="0"/>
                          <a:cs typeface="Arial" panose="020B0604020202020204" pitchFamily="34" charset="0"/>
                        </a:rPr>
                        <a:t>0</a:t>
                      </a:r>
                      <a:endParaRPr lang="es-MX" sz="2000" b="1" dirty="0">
                        <a:solidFill>
                          <a:schemeClr val="tx1"/>
                        </a:solidFill>
                        <a:latin typeface="Arial Black" panose="020B0A04020102020204" pitchFamily="34" charset="0"/>
                        <a:cs typeface="Arial" panose="020B0604020202020204" pitchFamily="34" charset="0"/>
                      </a:endParaRPr>
                    </a:p>
                  </a:txBody>
                  <a:tcPr anchor="ctr">
                    <a:solidFill>
                      <a:schemeClr val="accent2">
                        <a:lumMod val="20000"/>
                        <a:lumOff val="80000"/>
                      </a:schemeClr>
                    </a:solidFill>
                  </a:tcPr>
                </a:tc>
                <a:tc>
                  <a:txBody>
                    <a:bodyPr/>
                    <a:lstStyle/>
                    <a:p>
                      <a:pPr algn="ctr"/>
                      <a:r>
                        <a:rPr lang="es-MX" sz="2000" b="1" dirty="0" smtClean="0">
                          <a:solidFill>
                            <a:schemeClr val="tx1"/>
                          </a:solidFill>
                          <a:latin typeface="Arial" panose="020B0604020202020204" pitchFamily="34" charset="0"/>
                          <a:cs typeface="Arial" panose="020B0604020202020204" pitchFamily="34" charset="0"/>
                        </a:rPr>
                        <a:t>24 de</a:t>
                      </a:r>
                      <a:r>
                        <a:rPr lang="es-MX" sz="2000" b="1" baseline="0" dirty="0" smtClean="0">
                          <a:solidFill>
                            <a:schemeClr val="tx1"/>
                          </a:solidFill>
                          <a:latin typeface="Arial" panose="020B0604020202020204" pitchFamily="34" charset="0"/>
                          <a:cs typeface="Arial" panose="020B0604020202020204" pitchFamily="34" charset="0"/>
                        </a:rPr>
                        <a:t> marzo de 2014</a:t>
                      </a:r>
                      <a:endParaRPr lang="es-MX" sz="2000" b="1" dirty="0">
                        <a:solidFill>
                          <a:schemeClr val="tx1"/>
                        </a:solidFill>
                        <a:latin typeface="Arial" panose="020B0604020202020204" pitchFamily="34" charset="0"/>
                        <a:cs typeface="Arial" panose="020B0604020202020204" pitchFamily="34" charset="0"/>
                      </a:endParaRPr>
                    </a:p>
                  </a:txBody>
                  <a:tcPr anchor="ctr">
                    <a:solidFill>
                      <a:schemeClr val="accent2">
                        <a:lumMod val="20000"/>
                        <a:lumOff val="80000"/>
                      </a:schemeClr>
                    </a:solidFill>
                  </a:tcPr>
                </a:tc>
                <a:tc>
                  <a:txBody>
                    <a:bodyPr/>
                    <a:lstStyle/>
                    <a:p>
                      <a:pPr algn="ctr"/>
                      <a:r>
                        <a:rPr lang="es-MX" sz="2000" b="1" dirty="0" smtClean="0">
                          <a:latin typeface="Arial Black" panose="020B0A04020102020204" pitchFamily="34" charset="0"/>
                          <a:cs typeface="Arial" panose="020B0604020202020204" pitchFamily="34" charset="0"/>
                        </a:rPr>
                        <a:t>5</a:t>
                      </a:r>
                      <a:endParaRPr lang="es-MX" sz="2000" b="1" dirty="0">
                        <a:latin typeface="Arial Black" panose="020B0A04020102020204" pitchFamily="34" charset="0"/>
                        <a:cs typeface="Arial" panose="020B0604020202020204" pitchFamily="34"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dirty="0" smtClean="0">
                          <a:latin typeface="Arial" panose="020B0604020202020204" pitchFamily="34" charset="0"/>
                          <a:cs typeface="Arial" panose="020B0604020202020204" pitchFamily="34" charset="0"/>
                        </a:rPr>
                        <a:t>31 de</a:t>
                      </a:r>
                      <a:r>
                        <a:rPr lang="es-MX" sz="2000" b="1" baseline="0" dirty="0" smtClean="0">
                          <a:latin typeface="Arial" panose="020B0604020202020204" pitchFamily="34" charset="0"/>
                          <a:cs typeface="Arial" panose="020B0604020202020204" pitchFamily="34" charset="0"/>
                        </a:rPr>
                        <a:t> marzo de 2014</a:t>
                      </a:r>
                      <a:endParaRPr lang="es-MX" sz="2000" b="1" dirty="0">
                        <a:latin typeface="Arial" panose="020B0604020202020204" pitchFamily="34" charset="0"/>
                        <a:cs typeface="Arial" panose="020B0604020202020204" pitchFamily="34" charset="0"/>
                      </a:endParaRPr>
                    </a:p>
                  </a:txBody>
                  <a:tcPr anchor="ctr">
                    <a:solidFill>
                      <a:schemeClr val="bg1"/>
                    </a:solidFill>
                  </a:tcPr>
                </a:tc>
              </a:tr>
              <a:tr h="549518">
                <a:tc>
                  <a:txBody>
                    <a:bodyPr/>
                    <a:lstStyle/>
                    <a:p>
                      <a:pPr algn="ctr"/>
                      <a:r>
                        <a:rPr lang="es-MX" sz="2000" b="1" dirty="0" smtClean="0">
                          <a:latin typeface="Arial Black" panose="020B0A04020102020204" pitchFamily="34" charset="0"/>
                          <a:cs typeface="Arial" panose="020B0604020202020204" pitchFamily="34" charset="0"/>
                        </a:rPr>
                        <a:t>1</a:t>
                      </a:r>
                      <a:endParaRPr lang="es-MX" sz="2000" b="1" dirty="0">
                        <a:latin typeface="Arial Black" panose="020B0A04020102020204" pitchFamily="34" charset="0"/>
                        <a:cs typeface="Arial" panose="020B0604020202020204" pitchFamily="34"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dirty="0" smtClean="0">
                          <a:latin typeface="Arial" panose="020B0604020202020204" pitchFamily="34" charset="0"/>
                          <a:cs typeface="Arial" panose="020B0604020202020204" pitchFamily="34" charset="0"/>
                        </a:rPr>
                        <a:t>25 de</a:t>
                      </a:r>
                      <a:r>
                        <a:rPr lang="es-MX" sz="2000" b="1" baseline="0" dirty="0" smtClean="0">
                          <a:latin typeface="Arial" panose="020B0604020202020204" pitchFamily="34" charset="0"/>
                          <a:cs typeface="Arial" panose="020B0604020202020204" pitchFamily="34" charset="0"/>
                        </a:rPr>
                        <a:t> marzo de 2014</a:t>
                      </a:r>
                      <a:endParaRPr lang="es-MX" sz="2000" b="1" dirty="0">
                        <a:latin typeface="Arial" panose="020B0604020202020204" pitchFamily="34" charset="0"/>
                        <a:cs typeface="Arial" panose="020B0604020202020204" pitchFamily="34"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dirty="0" smtClean="0">
                          <a:latin typeface="Arial Black" panose="020B0A04020102020204" pitchFamily="34" charset="0"/>
                          <a:cs typeface="Arial" panose="020B0604020202020204" pitchFamily="34" charset="0"/>
                        </a:rPr>
                        <a:t>6</a:t>
                      </a:r>
                      <a:endParaRPr lang="es-MX" sz="2000" b="1" dirty="0">
                        <a:latin typeface="Arial Black" panose="020B0A04020102020204" pitchFamily="34" charset="0"/>
                        <a:cs typeface="Arial" panose="020B0604020202020204" pitchFamily="34" charset="0"/>
                      </a:endParaRPr>
                    </a:p>
                  </a:txBody>
                  <a:tcPr anchor="ct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dirty="0" smtClean="0">
                          <a:latin typeface="Arial" panose="020B0604020202020204" pitchFamily="34" charset="0"/>
                          <a:cs typeface="Arial" panose="020B0604020202020204" pitchFamily="34" charset="0"/>
                        </a:rPr>
                        <a:t>1 de abril de 2014</a:t>
                      </a:r>
                      <a:endParaRPr lang="es-MX" sz="2000" b="1" dirty="0">
                        <a:latin typeface="Arial" panose="020B0604020202020204" pitchFamily="34" charset="0"/>
                        <a:cs typeface="Arial" panose="020B0604020202020204" pitchFamily="34" charset="0"/>
                      </a:endParaRPr>
                    </a:p>
                  </a:txBody>
                  <a:tcPr anchor="ctr">
                    <a:solidFill>
                      <a:schemeClr val="accent2">
                        <a:lumMod val="20000"/>
                        <a:lumOff val="80000"/>
                      </a:schemeClr>
                    </a:solidFill>
                  </a:tcPr>
                </a:tc>
              </a:tr>
              <a:tr h="549518">
                <a:tc>
                  <a:txBody>
                    <a:bodyPr/>
                    <a:lstStyle/>
                    <a:p>
                      <a:pPr algn="ctr"/>
                      <a:r>
                        <a:rPr lang="es-MX" sz="2000" b="1" dirty="0" smtClean="0">
                          <a:latin typeface="Arial Black" panose="020B0A04020102020204" pitchFamily="34" charset="0"/>
                          <a:cs typeface="Arial" panose="020B0604020202020204" pitchFamily="34" charset="0"/>
                        </a:rPr>
                        <a:t>2</a:t>
                      </a:r>
                      <a:endParaRPr lang="es-MX" sz="2000" b="1" dirty="0">
                        <a:latin typeface="Arial Black" panose="020B0A04020102020204" pitchFamily="34" charset="0"/>
                        <a:cs typeface="Arial" panose="020B0604020202020204" pitchFamily="34" charset="0"/>
                      </a:endParaRPr>
                    </a:p>
                  </a:txBody>
                  <a:tcPr anchor="ct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dirty="0" smtClean="0">
                          <a:latin typeface="Arial" panose="020B0604020202020204" pitchFamily="34" charset="0"/>
                          <a:cs typeface="Arial" panose="020B0604020202020204" pitchFamily="34" charset="0"/>
                        </a:rPr>
                        <a:t>26 de</a:t>
                      </a:r>
                      <a:r>
                        <a:rPr lang="es-MX" sz="2000" b="1" baseline="0" dirty="0" smtClean="0">
                          <a:latin typeface="Arial" panose="020B0604020202020204" pitchFamily="34" charset="0"/>
                          <a:cs typeface="Arial" panose="020B0604020202020204" pitchFamily="34" charset="0"/>
                        </a:rPr>
                        <a:t> marzo de 2014</a:t>
                      </a:r>
                      <a:endParaRPr lang="es-MX" sz="2000" b="1" dirty="0">
                        <a:latin typeface="Arial" panose="020B0604020202020204" pitchFamily="34" charset="0"/>
                        <a:cs typeface="Arial" panose="020B0604020202020204" pitchFamily="34" charset="0"/>
                      </a:endParaRPr>
                    </a:p>
                  </a:txBody>
                  <a:tcPr anchor="ct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kern="1200" dirty="0" smtClean="0">
                          <a:solidFill>
                            <a:schemeClr val="dk1"/>
                          </a:solidFill>
                          <a:latin typeface="Arial Black" panose="020B0A04020102020204" pitchFamily="34" charset="0"/>
                          <a:ea typeface="+mn-ea"/>
                          <a:cs typeface="Arial" panose="020B0604020202020204" pitchFamily="34" charset="0"/>
                        </a:rPr>
                        <a:t>7</a:t>
                      </a:r>
                      <a:endParaRPr lang="es-MX" sz="2000" b="1" kern="1200" dirty="0">
                        <a:solidFill>
                          <a:schemeClr val="dk1"/>
                        </a:solidFill>
                        <a:latin typeface="Arial Black" panose="020B0A04020102020204" pitchFamily="34" charset="0"/>
                        <a:ea typeface="+mn-ea"/>
                        <a:cs typeface="Arial" panose="020B0604020202020204" pitchFamily="34"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kern="1200" dirty="0" smtClean="0">
                          <a:solidFill>
                            <a:schemeClr val="dk1"/>
                          </a:solidFill>
                          <a:latin typeface="Arial" panose="020B0604020202020204" pitchFamily="34" charset="0"/>
                          <a:ea typeface="+mn-ea"/>
                          <a:cs typeface="Arial" panose="020B0604020202020204" pitchFamily="34" charset="0"/>
                        </a:rPr>
                        <a:t>2 de abril de 2014</a:t>
                      </a:r>
                      <a:endParaRPr lang="es-MX" sz="2000" b="1" kern="1200" dirty="0">
                        <a:solidFill>
                          <a:schemeClr val="dk1"/>
                        </a:solidFill>
                        <a:latin typeface="Arial" panose="020B0604020202020204" pitchFamily="34" charset="0"/>
                        <a:ea typeface="+mn-ea"/>
                        <a:cs typeface="Arial" panose="020B0604020202020204" pitchFamily="34" charset="0"/>
                      </a:endParaRPr>
                    </a:p>
                  </a:txBody>
                  <a:tcPr anchor="ctr">
                    <a:solidFill>
                      <a:schemeClr val="bg1"/>
                    </a:solidFill>
                  </a:tcPr>
                </a:tc>
              </a:tr>
              <a:tr h="549518">
                <a:tc>
                  <a:txBody>
                    <a:bodyPr/>
                    <a:lstStyle/>
                    <a:p>
                      <a:pPr algn="ctr"/>
                      <a:r>
                        <a:rPr lang="es-MX" sz="2000" b="1" dirty="0" smtClean="0">
                          <a:latin typeface="Arial Black" panose="020B0A04020102020204" pitchFamily="34" charset="0"/>
                          <a:cs typeface="Arial" panose="020B0604020202020204" pitchFamily="34" charset="0"/>
                        </a:rPr>
                        <a:t>3</a:t>
                      </a:r>
                      <a:endParaRPr lang="es-MX" sz="2000" b="1" dirty="0">
                        <a:latin typeface="Arial Black" panose="020B0A04020102020204" pitchFamily="34" charset="0"/>
                        <a:cs typeface="Arial" panose="020B0604020202020204" pitchFamily="34"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dirty="0" smtClean="0">
                          <a:latin typeface="Arial" panose="020B0604020202020204" pitchFamily="34" charset="0"/>
                          <a:cs typeface="Arial" panose="020B0604020202020204" pitchFamily="34" charset="0"/>
                        </a:rPr>
                        <a:t>27 de</a:t>
                      </a:r>
                      <a:r>
                        <a:rPr lang="es-MX" sz="2000" b="1" baseline="0" dirty="0" smtClean="0">
                          <a:latin typeface="Arial" panose="020B0604020202020204" pitchFamily="34" charset="0"/>
                          <a:cs typeface="Arial" panose="020B0604020202020204" pitchFamily="34" charset="0"/>
                        </a:rPr>
                        <a:t> marzo de 2014</a:t>
                      </a:r>
                      <a:endParaRPr lang="es-MX" sz="2000" b="1" dirty="0">
                        <a:latin typeface="Arial" panose="020B0604020202020204" pitchFamily="34" charset="0"/>
                        <a:cs typeface="Arial" panose="020B0604020202020204" pitchFamily="34"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kern="1200" dirty="0" smtClean="0">
                          <a:solidFill>
                            <a:schemeClr val="dk1"/>
                          </a:solidFill>
                          <a:latin typeface="Arial Black" panose="020B0A04020102020204" pitchFamily="34" charset="0"/>
                          <a:ea typeface="+mn-ea"/>
                          <a:cs typeface="Arial" panose="020B0604020202020204" pitchFamily="34" charset="0"/>
                        </a:rPr>
                        <a:t>8</a:t>
                      </a:r>
                      <a:endParaRPr lang="es-MX" sz="2000" b="1" kern="1200" dirty="0">
                        <a:solidFill>
                          <a:schemeClr val="dk1"/>
                        </a:solidFill>
                        <a:latin typeface="Arial Black" panose="020B0A04020102020204" pitchFamily="34" charset="0"/>
                        <a:ea typeface="+mn-ea"/>
                        <a:cs typeface="Arial" panose="020B0604020202020204" pitchFamily="34" charset="0"/>
                      </a:endParaRPr>
                    </a:p>
                  </a:txBody>
                  <a:tcPr anchor="ct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kern="1200" dirty="0" smtClean="0">
                          <a:solidFill>
                            <a:schemeClr val="dk1"/>
                          </a:solidFill>
                          <a:latin typeface="Arial" panose="020B0604020202020204" pitchFamily="34" charset="0"/>
                          <a:ea typeface="+mn-ea"/>
                          <a:cs typeface="Arial" panose="020B0604020202020204" pitchFamily="34" charset="0"/>
                        </a:rPr>
                        <a:t>3 de abril de 2014</a:t>
                      </a:r>
                      <a:endParaRPr lang="es-MX" sz="2000" b="1" kern="1200" dirty="0">
                        <a:solidFill>
                          <a:schemeClr val="dk1"/>
                        </a:solidFill>
                        <a:latin typeface="Arial" panose="020B0604020202020204" pitchFamily="34" charset="0"/>
                        <a:ea typeface="+mn-ea"/>
                        <a:cs typeface="Arial" panose="020B0604020202020204" pitchFamily="34" charset="0"/>
                      </a:endParaRPr>
                    </a:p>
                  </a:txBody>
                  <a:tcPr anchor="ctr">
                    <a:solidFill>
                      <a:schemeClr val="accent2">
                        <a:lumMod val="20000"/>
                        <a:lumOff val="80000"/>
                      </a:schemeClr>
                    </a:solidFill>
                  </a:tcPr>
                </a:tc>
              </a:tr>
              <a:tr h="549518">
                <a:tc>
                  <a:txBody>
                    <a:bodyPr/>
                    <a:lstStyle/>
                    <a:p>
                      <a:pPr algn="ctr"/>
                      <a:r>
                        <a:rPr lang="es-MX" sz="2000" b="1" dirty="0" smtClean="0">
                          <a:latin typeface="Arial Black" panose="020B0A04020102020204" pitchFamily="34" charset="0"/>
                          <a:cs typeface="Arial" panose="020B0604020202020204" pitchFamily="34" charset="0"/>
                        </a:rPr>
                        <a:t>4</a:t>
                      </a:r>
                      <a:endParaRPr lang="es-MX" sz="2000" b="1" dirty="0">
                        <a:latin typeface="Arial Black" panose="020B0A04020102020204" pitchFamily="34" charset="0"/>
                        <a:cs typeface="Arial" panose="020B0604020202020204" pitchFamily="34" charset="0"/>
                      </a:endParaRPr>
                    </a:p>
                  </a:txBody>
                  <a:tcPr anchor="ct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dirty="0" smtClean="0">
                          <a:latin typeface="Arial" panose="020B0604020202020204" pitchFamily="34" charset="0"/>
                          <a:cs typeface="Arial" panose="020B0604020202020204" pitchFamily="34" charset="0"/>
                        </a:rPr>
                        <a:t>28 de</a:t>
                      </a:r>
                      <a:r>
                        <a:rPr lang="es-MX" sz="2000" b="1" baseline="0" dirty="0" smtClean="0">
                          <a:latin typeface="Arial" panose="020B0604020202020204" pitchFamily="34" charset="0"/>
                          <a:cs typeface="Arial" panose="020B0604020202020204" pitchFamily="34" charset="0"/>
                        </a:rPr>
                        <a:t> marzo de 2014</a:t>
                      </a:r>
                      <a:endParaRPr lang="es-MX" sz="2000" b="1" dirty="0">
                        <a:latin typeface="Arial" panose="020B0604020202020204" pitchFamily="34" charset="0"/>
                        <a:cs typeface="Arial" panose="020B0604020202020204" pitchFamily="34" charset="0"/>
                      </a:endParaRPr>
                    </a:p>
                  </a:txBody>
                  <a:tcPr anchor="ct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dirty="0" smtClean="0">
                          <a:latin typeface="Arial Black" panose="020B0A04020102020204" pitchFamily="34" charset="0"/>
                          <a:cs typeface="Arial" panose="020B0604020202020204" pitchFamily="34" charset="0"/>
                        </a:rPr>
                        <a:t>9</a:t>
                      </a:r>
                      <a:endParaRPr lang="es-MX" sz="2000" b="1" dirty="0">
                        <a:latin typeface="Arial Black" panose="020B0A04020102020204" pitchFamily="34" charset="0"/>
                        <a:cs typeface="Arial" panose="020B0604020202020204" pitchFamily="34"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1" dirty="0" smtClean="0">
                          <a:latin typeface="Arial" panose="020B0604020202020204" pitchFamily="34" charset="0"/>
                          <a:cs typeface="Arial" panose="020B0604020202020204" pitchFamily="34" charset="0"/>
                        </a:rPr>
                        <a:t>4 de</a:t>
                      </a:r>
                      <a:r>
                        <a:rPr lang="es-MX" sz="2000" b="1" baseline="0" dirty="0" smtClean="0">
                          <a:latin typeface="Arial" panose="020B0604020202020204" pitchFamily="34" charset="0"/>
                          <a:cs typeface="Arial" panose="020B0604020202020204" pitchFamily="34" charset="0"/>
                        </a:rPr>
                        <a:t> abril de 2014</a:t>
                      </a:r>
                      <a:endParaRPr lang="es-MX" sz="2000" b="1" dirty="0">
                        <a:latin typeface="Arial" panose="020B0604020202020204" pitchFamily="34" charset="0"/>
                        <a:cs typeface="Arial" panose="020B0604020202020204" pitchFamily="34" charset="0"/>
                      </a:endParaRPr>
                    </a:p>
                  </a:txBody>
                  <a:tcPr anchor="ctr">
                    <a:solidFill>
                      <a:schemeClr val="bg1"/>
                    </a:solidFill>
                  </a:tcPr>
                </a:tc>
              </a:tr>
            </a:tbl>
          </a:graphicData>
        </a:graphic>
      </p:graphicFrame>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spTree>
    <p:extLst>
      <p:ext uri="{BB962C8B-B14F-4D97-AF65-F5344CB8AC3E}">
        <p14:creationId xmlns:p14="http://schemas.microsoft.com/office/powerpoint/2010/main" val="16958143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smtClean="0"/>
              <a:t>Infracciones tributarias</a:t>
            </a:r>
            <a:br>
              <a:rPr lang="es-MX" sz="2700" dirty="0" smtClean="0"/>
            </a:br>
            <a:r>
              <a:rPr lang="es-MX" sz="2700" dirty="0" smtClean="0"/>
              <a:t>relativas a la presentación </a:t>
            </a:r>
            <a:r>
              <a:rPr lang="es-MX" sz="2700" dirty="0"/>
              <a:t>del  PDT</a:t>
            </a:r>
            <a:br>
              <a:rPr lang="es-MX" sz="2700" dirty="0"/>
            </a:br>
            <a:r>
              <a:rPr lang="es-MX" sz="2000" b="0" dirty="0" smtClean="0">
                <a:effectLst/>
              </a:rPr>
              <a:t>CT, 176°, 1 (DS </a:t>
            </a:r>
            <a:r>
              <a:rPr lang="es-MX" sz="2000" b="0" dirty="0">
                <a:effectLst/>
              </a:rPr>
              <a:t>135-99-EF y normas modificatorias)</a:t>
            </a:r>
          </a:p>
        </p:txBody>
      </p:sp>
      <p:sp>
        <p:nvSpPr>
          <p:cNvPr id="7" name="6 Marcador de contenido"/>
          <p:cNvSpPr>
            <a:spLocks noGrp="1"/>
          </p:cNvSpPr>
          <p:nvPr>
            <p:ph idx="1"/>
          </p:nvPr>
        </p:nvSpPr>
        <p:spPr/>
        <p:txBody>
          <a:bodyPr/>
          <a:lstStyle/>
          <a:p>
            <a:r>
              <a:rPr lang="es-MX" b="1" u="sng" dirty="0" smtClean="0"/>
              <a:t>No </a:t>
            </a:r>
            <a:r>
              <a:rPr lang="es-MX" b="1" u="sng" dirty="0"/>
              <a:t>presentar las </a:t>
            </a:r>
            <a:r>
              <a:rPr lang="es-MX" b="1" u="sng" dirty="0" smtClean="0"/>
              <a:t>DJ</a:t>
            </a:r>
            <a:r>
              <a:rPr lang="es-MX" b="1" dirty="0" smtClean="0"/>
              <a:t> </a:t>
            </a:r>
            <a:r>
              <a:rPr lang="es-MX" b="1" dirty="0"/>
              <a:t>que contengan la determinación de la deuda tributaria dentro de los plazos </a:t>
            </a:r>
            <a:r>
              <a:rPr lang="es-MX" b="1" dirty="0" smtClean="0"/>
              <a:t>establecidos: </a:t>
            </a:r>
          </a:p>
          <a:p>
            <a:pPr lvl="1"/>
            <a:r>
              <a:rPr lang="es-MX" dirty="0" smtClean="0"/>
              <a:t>SANCIÓN:</a:t>
            </a:r>
            <a:r>
              <a:rPr lang="es-MX" b="1" dirty="0" smtClean="0"/>
              <a:t> 1 UIT</a:t>
            </a:r>
            <a:r>
              <a:rPr lang="es-MX" dirty="0" smtClean="0"/>
              <a:t>. </a:t>
            </a:r>
          </a:p>
          <a:p>
            <a:pPr lvl="1"/>
            <a:r>
              <a:rPr lang="es-MX" dirty="0" smtClean="0"/>
              <a:t>Aplicable el </a:t>
            </a:r>
            <a:r>
              <a:rPr lang="es-MX" dirty="0"/>
              <a:t>régimen de </a:t>
            </a:r>
            <a:r>
              <a:rPr lang="es-MX" dirty="0" smtClean="0"/>
              <a:t>gradualidad – Anexo II</a:t>
            </a:r>
          </a:p>
          <a:p>
            <a:pPr lvl="1"/>
            <a:r>
              <a:rPr lang="es-MX" dirty="0" smtClean="0"/>
              <a:t>RS 63-2007/SUNAT y </a:t>
            </a:r>
            <a:r>
              <a:rPr lang="es-MX" dirty="0"/>
              <a:t>normas modificatorias.. </a:t>
            </a:r>
          </a:p>
          <a:p>
            <a:endParaRPr lang="es-MX" dirty="0"/>
          </a:p>
        </p:txBody>
      </p:sp>
      <p:sp>
        <p:nvSpPr>
          <p:cNvPr id="4" name="3 Marcador de fecha"/>
          <p:cNvSpPr>
            <a:spLocks noGrp="1"/>
          </p:cNvSpPr>
          <p:nvPr>
            <p:ph type="dt" sz="half" idx="10"/>
          </p:nvPr>
        </p:nvSpPr>
        <p:spPr/>
        <p:txBody>
          <a:bodyPr/>
          <a:lstStyle/>
          <a:p>
            <a:fld id="{ABA97ECA-843C-4953-8AAD-FB8E5706725F}"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22</a:t>
            </a:fld>
            <a:endParaRPr lang="es-PE"/>
          </a:p>
        </p:txBody>
      </p:sp>
    </p:spTree>
    <p:extLst>
      <p:ext uri="{BB962C8B-B14F-4D97-AF65-F5344CB8AC3E}">
        <p14:creationId xmlns:p14="http://schemas.microsoft.com/office/powerpoint/2010/main" val="37310055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smtClean="0"/>
              <a:t>Infracciones tributarias</a:t>
            </a:r>
            <a:br>
              <a:rPr lang="es-MX" sz="2700" dirty="0" smtClean="0"/>
            </a:br>
            <a:r>
              <a:rPr lang="es-MX" sz="2700" dirty="0" smtClean="0"/>
              <a:t>relativas a la presentación </a:t>
            </a:r>
            <a:r>
              <a:rPr lang="es-MX" sz="2700" dirty="0"/>
              <a:t>del  </a:t>
            </a:r>
            <a:r>
              <a:rPr lang="es-MX" sz="2700" dirty="0" smtClean="0"/>
              <a:t>PDT </a:t>
            </a:r>
            <a:r>
              <a:rPr lang="es-MX" sz="2700" b="0" dirty="0" smtClean="0">
                <a:effectLst/>
              </a:rPr>
              <a:t>(2)</a:t>
            </a:r>
            <a:r>
              <a:rPr lang="es-MX" sz="2700" dirty="0"/>
              <a:t/>
            </a:r>
            <a:br>
              <a:rPr lang="es-MX" sz="2700" dirty="0"/>
            </a:br>
            <a:r>
              <a:rPr lang="es-MX" sz="2000" b="0" dirty="0" smtClean="0">
                <a:effectLst/>
              </a:rPr>
              <a:t>CT, 176°, 3 (DS </a:t>
            </a:r>
            <a:r>
              <a:rPr lang="es-MX" sz="2000" b="0" dirty="0">
                <a:effectLst/>
              </a:rPr>
              <a:t>135-99-EF y normas modificatorias)</a:t>
            </a:r>
          </a:p>
        </p:txBody>
      </p:sp>
      <p:sp>
        <p:nvSpPr>
          <p:cNvPr id="7" name="6 Marcador de contenido"/>
          <p:cNvSpPr>
            <a:spLocks noGrp="1"/>
          </p:cNvSpPr>
          <p:nvPr>
            <p:ph idx="1"/>
          </p:nvPr>
        </p:nvSpPr>
        <p:spPr/>
        <p:txBody>
          <a:bodyPr/>
          <a:lstStyle/>
          <a:p>
            <a:r>
              <a:rPr lang="es-MX" b="1" dirty="0" smtClean="0"/>
              <a:t>Presentar </a:t>
            </a:r>
            <a:r>
              <a:rPr lang="es-MX" b="1" dirty="0"/>
              <a:t>las declaraciones que contengan la determinación de la deuda tributaria </a:t>
            </a:r>
            <a:r>
              <a:rPr lang="es-MX" b="1" u="sng" dirty="0"/>
              <a:t>en forma </a:t>
            </a:r>
            <a:r>
              <a:rPr lang="es-MX" b="1" u="sng" dirty="0" smtClean="0"/>
              <a:t>incompleta</a:t>
            </a:r>
            <a:r>
              <a:rPr lang="es-MX" dirty="0" smtClean="0"/>
              <a:t>:</a:t>
            </a:r>
            <a:endParaRPr lang="es-MX" b="1" dirty="0" smtClean="0"/>
          </a:p>
          <a:p>
            <a:pPr lvl="1"/>
            <a:r>
              <a:rPr lang="es-MX" b="1" dirty="0" smtClean="0"/>
              <a:t>SANCIÓN: 50% </a:t>
            </a:r>
            <a:r>
              <a:rPr lang="es-MX" b="1" dirty="0"/>
              <a:t>de la </a:t>
            </a:r>
            <a:r>
              <a:rPr lang="es-MX" b="1" dirty="0" smtClean="0"/>
              <a:t>UIT</a:t>
            </a:r>
            <a:endParaRPr lang="es-MX" dirty="0" smtClean="0"/>
          </a:p>
          <a:p>
            <a:pPr lvl="1"/>
            <a:r>
              <a:rPr lang="es-MX" dirty="0" smtClean="0"/>
              <a:t>Aplicable el </a:t>
            </a:r>
            <a:r>
              <a:rPr lang="es-MX" dirty="0"/>
              <a:t>régimen de gradualidad </a:t>
            </a:r>
            <a:r>
              <a:rPr lang="es-MX" dirty="0" smtClean="0"/>
              <a:t>- </a:t>
            </a:r>
            <a:r>
              <a:rPr lang="es-MX" dirty="0"/>
              <a:t>Anexo </a:t>
            </a:r>
            <a:r>
              <a:rPr lang="es-MX" dirty="0" smtClean="0"/>
              <a:t>II</a:t>
            </a:r>
          </a:p>
          <a:p>
            <a:pPr lvl="1"/>
            <a:r>
              <a:rPr lang="es-MX" dirty="0" smtClean="0"/>
              <a:t>RS </a:t>
            </a:r>
            <a:r>
              <a:rPr lang="es-MX" dirty="0"/>
              <a:t>063-2007/SUNAT y normas modificatorias. </a:t>
            </a:r>
          </a:p>
        </p:txBody>
      </p:sp>
      <p:sp>
        <p:nvSpPr>
          <p:cNvPr id="4" name="3 Marcador de fecha"/>
          <p:cNvSpPr>
            <a:spLocks noGrp="1"/>
          </p:cNvSpPr>
          <p:nvPr>
            <p:ph type="dt" sz="half" idx="10"/>
          </p:nvPr>
        </p:nvSpPr>
        <p:spPr/>
        <p:txBody>
          <a:bodyPr/>
          <a:lstStyle/>
          <a:p>
            <a:fld id="{2450B7EB-1B09-4F77-9051-143D60672A1F}"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23</a:t>
            </a:fld>
            <a:endParaRPr lang="es-PE"/>
          </a:p>
        </p:txBody>
      </p:sp>
    </p:spTree>
    <p:extLst>
      <p:ext uri="{BB962C8B-B14F-4D97-AF65-F5344CB8AC3E}">
        <p14:creationId xmlns:p14="http://schemas.microsoft.com/office/powerpoint/2010/main" val="6677680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smtClean="0"/>
              <a:t>Infracciones tributarias</a:t>
            </a:r>
            <a:br>
              <a:rPr lang="es-MX" sz="2700" dirty="0" smtClean="0"/>
            </a:br>
            <a:r>
              <a:rPr lang="es-MX" sz="2700" dirty="0" smtClean="0"/>
              <a:t>relativas a la presentación </a:t>
            </a:r>
            <a:r>
              <a:rPr lang="es-MX" sz="2700" dirty="0"/>
              <a:t>del  </a:t>
            </a:r>
            <a:r>
              <a:rPr lang="es-MX" sz="2700" dirty="0" smtClean="0"/>
              <a:t>PDT </a:t>
            </a:r>
            <a:r>
              <a:rPr lang="es-MX" sz="2700" b="0" dirty="0" smtClean="0">
                <a:effectLst/>
              </a:rPr>
              <a:t>(3)</a:t>
            </a:r>
            <a:r>
              <a:rPr lang="es-MX" sz="2700" dirty="0"/>
              <a:t/>
            </a:r>
            <a:br>
              <a:rPr lang="es-MX" sz="2700" dirty="0"/>
            </a:br>
            <a:r>
              <a:rPr lang="es-MX" sz="2000" b="0" dirty="0" smtClean="0">
                <a:effectLst/>
              </a:rPr>
              <a:t>CT, 176°, 5(DS </a:t>
            </a:r>
            <a:r>
              <a:rPr lang="es-MX" sz="2000" b="0" dirty="0">
                <a:effectLst/>
              </a:rPr>
              <a:t>135-99-EF y normas modificatorias)</a:t>
            </a:r>
          </a:p>
        </p:txBody>
      </p:sp>
      <p:sp>
        <p:nvSpPr>
          <p:cNvPr id="7" name="6 Marcador de contenido"/>
          <p:cNvSpPr>
            <a:spLocks noGrp="1"/>
          </p:cNvSpPr>
          <p:nvPr>
            <p:ph idx="1"/>
          </p:nvPr>
        </p:nvSpPr>
        <p:spPr/>
        <p:txBody>
          <a:bodyPr/>
          <a:lstStyle/>
          <a:p>
            <a:r>
              <a:rPr lang="es-MX" b="1" dirty="0" smtClean="0"/>
              <a:t>Presentar </a:t>
            </a:r>
            <a:r>
              <a:rPr lang="es-MX" b="1" dirty="0"/>
              <a:t>más de una </a:t>
            </a:r>
            <a:r>
              <a:rPr lang="es-MX" b="1" dirty="0" smtClean="0"/>
              <a:t>DJ </a:t>
            </a:r>
            <a:r>
              <a:rPr lang="es-MX" b="1" dirty="0" err="1"/>
              <a:t>rectificatoria</a:t>
            </a:r>
            <a:r>
              <a:rPr lang="es-MX" b="1" dirty="0"/>
              <a:t> relativa al mismo tributo y periodo </a:t>
            </a:r>
            <a:r>
              <a:rPr lang="es-MX" b="1" dirty="0" smtClean="0"/>
              <a:t>tributario</a:t>
            </a:r>
            <a:r>
              <a:rPr lang="es-MX" dirty="0" smtClean="0"/>
              <a:t>:</a:t>
            </a:r>
            <a:endParaRPr lang="es-MX" b="1" dirty="0" smtClean="0"/>
          </a:p>
          <a:p>
            <a:pPr lvl="1"/>
            <a:r>
              <a:rPr lang="es-MX" b="1" dirty="0" smtClean="0"/>
              <a:t>SANCIÓN: 30</a:t>
            </a:r>
            <a:r>
              <a:rPr lang="es-MX" b="1" dirty="0"/>
              <a:t>% de la UIT</a:t>
            </a:r>
            <a:r>
              <a:rPr lang="es-MX" dirty="0"/>
              <a:t>, </a:t>
            </a:r>
            <a:endParaRPr lang="es-MX" dirty="0" smtClean="0"/>
          </a:p>
          <a:p>
            <a:pPr lvl="2"/>
            <a:r>
              <a:rPr lang="es-MX" dirty="0" smtClean="0"/>
              <a:t>Aplicable </a:t>
            </a:r>
            <a:r>
              <a:rPr lang="es-MX" dirty="0"/>
              <a:t>a partir de la presentación de la </a:t>
            </a:r>
            <a:r>
              <a:rPr lang="es-MX" dirty="0" smtClean="0"/>
              <a:t>2da. </a:t>
            </a:r>
            <a:r>
              <a:rPr lang="es-MX" dirty="0" err="1"/>
              <a:t>rectificatoria</a:t>
            </a:r>
            <a:r>
              <a:rPr lang="es-MX" dirty="0" smtClean="0"/>
              <a:t>,</a:t>
            </a:r>
          </a:p>
          <a:p>
            <a:pPr lvl="2"/>
            <a:r>
              <a:rPr lang="es-MX" dirty="0" smtClean="0"/>
              <a:t>La sanción </a:t>
            </a:r>
            <a:r>
              <a:rPr lang="es-MX" dirty="0"/>
              <a:t>se </a:t>
            </a:r>
            <a:r>
              <a:rPr lang="es-MX" dirty="0" smtClean="0"/>
              <a:t>incrementa </a:t>
            </a:r>
            <a:r>
              <a:rPr lang="es-MX" dirty="0"/>
              <a:t>en 10% de la UIT cada vez que se presente una nueva </a:t>
            </a:r>
            <a:r>
              <a:rPr lang="es-MX" dirty="0" err="1" smtClean="0"/>
              <a:t>rectificatoria</a:t>
            </a:r>
            <a:endParaRPr lang="es-MX" dirty="0" smtClean="0"/>
          </a:p>
          <a:p>
            <a:pPr lvl="1"/>
            <a:r>
              <a:rPr lang="es-MX" dirty="0" smtClean="0"/>
              <a:t>Esta </a:t>
            </a:r>
            <a:r>
              <a:rPr lang="es-MX" dirty="0"/>
              <a:t>infracción no está sujeta al régimen de </a:t>
            </a:r>
            <a:r>
              <a:rPr lang="es-MX" dirty="0" smtClean="0"/>
              <a:t>gradualidad.</a:t>
            </a:r>
            <a:endParaRPr lang="es-MX" dirty="0"/>
          </a:p>
        </p:txBody>
      </p:sp>
      <p:sp>
        <p:nvSpPr>
          <p:cNvPr id="4" name="3 Marcador de fecha"/>
          <p:cNvSpPr>
            <a:spLocks noGrp="1"/>
          </p:cNvSpPr>
          <p:nvPr>
            <p:ph type="dt" sz="half" idx="10"/>
          </p:nvPr>
        </p:nvSpPr>
        <p:spPr/>
        <p:txBody>
          <a:bodyPr/>
          <a:lstStyle/>
          <a:p>
            <a:fld id="{ABC8EA19-B302-4005-857A-715754EB183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24</a:t>
            </a:fld>
            <a:endParaRPr lang="es-PE"/>
          </a:p>
        </p:txBody>
      </p:sp>
    </p:spTree>
    <p:extLst>
      <p:ext uri="{BB962C8B-B14F-4D97-AF65-F5344CB8AC3E}">
        <p14:creationId xmlns:p14="http://schemas.microsoft.com/office/powerpoint/2010/main" val="10745328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smtClean="0"/>
              <a:t>Infracciones tributarias</a:t>
            </a:r>
            <a:br>
              <a:rPr lang="es-MX" sz="2700" dirty="0" smtClean="0"/>
            </a:br>
            <a:r>
              <a:rPr lang="es-MX" sz="2700" dirty="0" smtClean="0"/>
              <a:t>relativas a la presentación </a:t>
            </a:r>
            <a:r>
              <a:rPr lang="es-MX" sz="2700" dirty="0"/>
              <a:t>del  </a:t>
            </a:r>
            <a:r>
              <a:rPr lang="es-MX" sz="2700" dirty="0" smtClean="0"/>
              <a:t>PDT </a:t>
            </a:r>
            <a:r>
              <a:rPr lang="es-MX" sz="2700" b="0" dirty="0" smtClean="0">
                <a:effectLst/>
              </a:rPr>
              <a:t>(4)</a:t>
            </a:r>
            <a:r>
              <a:rPr lang="es-MX" dirty="0"/>
              <a:t/>
            </a:r>
            <a:br>
              <a:rPr lang="es-MX" dirty="0"/>
            </a:br>
            <a:r>
              <a:rPr lang="es-MX" sz="2000" b="0" dirty="0" smtClean="0">
                <a:effectLst/>
              </a:rPr>
              <a:t>CT, 178°, 1 (DS </a:t>
            </a:r>
            <a:r>
              <a:rPr lang="es-MX" sz="2000" b="0" dirty="0">
                <a:effectLst/>
              </a:rPr>
              <a:t>135-99-EF y normas modificatorias)</a:t>
            </a:r>
          </a:p>
        </p:txBody>
      </p:sp>
      <p:sp>
        <p:nvSpPr>
          <p:cNvPr id="7" name="6 Marcador de contenido"/>
          <p:cNvSpPr>
            <a:spLocks noGrp="1"/>
          </p:cNvSpPr>
          <p:nvPr>
            <p:ph idx="1"/>
          </p:nvPr>
        </p:nvSpPr>
        <p:spPr/>
        <p:txBody>
          <a:bodyPr>
            <a:normAutofit/>
          </a:bodyPr>
          <a:lstStyle/>
          <a:p>
            <a:r>
              <a:rPr lang="es-MX" b="1" dirty="0" smtClean="0"/>
              <a:t>La </a:t>
            </a:r>
            <a:r>
              <a:rPr lang="es-MX" b="1" dirty="0"/>
              <a:t>presentación de una </a:t>
            </a:r>
            <a:r>
              <a:rPr lang="es-MX" b="1" dirty="0" smtClean="0"/>
              <a:t>DJ </a:t>
            </a:r>
            <a:r>
              <a:rPr lang="es-MX" b="1" dirty="0" err="1"/>
              <a:t>rectificatoria</a:t>
            </a:r>
            <a:r>
              <a:rPr lang="es-MX" b="1" dirty="0"/>
              <a:t> en la que se determine una </a:t>
            </a:r>
            <a:r>
              <a:rPr lang="es-MX" b="1" u="sng" dirty="0"/>
              <a:t>obligación </a:t>
            </a:r>
            <a:r>
              <a:rPr lang="es-MX" b="1" u="sng" dirty="0" smtClean="0"/>
              <a:t>tributaria </a:t>
            </a:r>
            <a:r>
              <a:rPr lang="es-MX" b="1" u="sng" dirty="0"/>
              <a:t>mayor</a:t>
            </a:r>
            <a:r>
              <a:rPr lang="es-MX" b="1" dirty="0"/>
              <a:t> a la </a:t>
            </a:r>
            <a:r>
              <a:rPr lang="es-MX" b="1" dirty="0" smtClean="0"/>
              <a:t>declarada </a:t>
            </a:r>
            <a:r>
              <a:rPr lang="es-MX" b="1" dirty="0"/>
              <a:t>por el deudor </a:t>
            </a:r>
            <a:r>
              <a:rPr lang="es-MX" b="1" dirty="0" smtClean="0"/>
              <a:t>tributario</a:t>
            </a:r>
            <a:r>
              <a:rPr lang="es-MX" dirty="0" smtClean="0"/>
              <a:t> (CT, 178°, 1) </a:t>
            </a:r>
          </a:p>
          <a:p>
            <a:pPr lvl="1"/>
            <a:r>
              <a:rPr lang="es-MX" b="1" dirty="0" smtClean="0"/>
              <a:t>SANCIÓN: </a:t>
            </a:r>
            <a:r>
              <a:rPr lang="es-MX" b="1" dirty="0"/>
              <a:t>50% del tributo omitido</a:t>
            </a:r>
            <a:r>
              <a:rPr lang="es-MX" dirty="0"/>
              <a:t>. </a:t>
            </a:r>
            <a:endParaRPr lang="es-MX" dirty="0" smtClean="0"/>
          </a:p>
          <a:p>
            <a:pPr lvl="1"/>
            <a:r>
              <a:rPr lang="es-MX" dirty="0" smtClean="0"/>
              <a:t>Régimen </a:t>
            </a:r>
            <a:r>
              <a:rPr lang="es-MX" dirty="0"/>
              <a:t>de </a:t>
            </a:r>
            <a:r>
              <a:rPr lang="es-MX" dirty="0" smtClean="0"/>
              <a:t>incentivos (CT, 179°)</a:t>
            </a:r>
          </a:p>
          <a:p>
            <a:pPr lvl="2"/>
            <a:r>
              <a:rPr lang="es-MX" dirty="0" smtClean="0"/>
              <a:t>RTF </a:t>
            </a:r>
            <a:r>
              <a:rPr lang="es-MX" dirty="0"/>
              <a:t>N°12988-1-2009 de Observancia </a:t>
            </a:r>
            <a:r>
              <a:rPr lang="es-MX" dirty="0" smtClean="0"/>
              <a:t>Obligatoria</a:t>
            </a:r>
          </a:p>
          <a:p>
            <a:pPr lvl="3"/>
            <a:r>
              <a:rPr lang="es-MX" dirty="0" smtClean="0"/>
              <a:t>Aplicable </a:t>
            </a:r>
            <a:r>
              <a:rPr lang="es-MX" dirty="0"/>
              <a:t>hasta el 05.08.2012</a:t>
            </a:r>
            <a:r>
              <a:rPr lang="es-MX" b="1" dirty="0" smtClean="0"/>
              <a:t>.</a:t>
            </a:r>
          </a:p>
          <a:p>
            <a:pPr lvl="2"/>
            <a:r>
              <a:rPr lang="es-MX" dirty="0" smtClean="0"/>
              <a:t>A </a:t>
            </a:r>
            <a:r>
              <a:rPr lang="es-MX" dirty="0"/>
              <a:t>partir del </a:t>
            </a:r>
            <a:r>
              <a:rPr lang="es-MX" b="1" dirty="0" smtClean="0"/>
              <a:t>06.08.2012 </a:t>
            </a:r>
            <a:r>
              <a:rPr lang="es-MX" dirty="0"/>
              <a:t>no se aplica el </a:t>
            </a:r>
            <a:r>
              <a:rPr lang="es-MX" dirty="0" smtClean="0"/>
              <a:t>Régimen </a:t>
            </a:r>
            <a:r>
              <a:rPr lang="es-MX" dirty="0"/>
              <a:t>de </a:t>
            </a:r>
            <a:r>
              <a:rPr lang="es-MX" dirty="0" smtClean="0"/>
              <a:t>Incentivos</a:t>
            </a:r>
          </a:p>
          <a:p>
            <a:pPr lvl="3"/>
            <a:r>
              <a:rPr lang="es-MX" dirty="0" smtClean="0"/>
              <a:t>Para </a:t>
            </a:r>
            <a:r>
              <a:rPr lang="es-MX" dirty="0"/>
              <a:t>las infracciones </a:t>
            </a:r>
            <a:r>
              <a:rPr lang="es-MX" dirty="0" smtClean="0"/>
              <a:t>1</a:t>
            </a:r>
            <a:r>
              <a:rPr lang="es-MX" dirty="0"/>
              <a:t>, 4 y 5 </a:t>
            </a:r>
            <a:r>
              <a:rPr lang="es-MX" dirty="0" smtClean="0"/>
              <a:t>(CT, 178º), </a:t>
            </a:r>
          </a:p>
          <a:p>
            <a:pPr lvl="4"/>
            <a:r>
              <a:rPr lang="es-MX" dirty="0" smtClean="0"/>
              <a:t>Estas se </a:t>
            </a:r>
            <a:r>
              <a:rPr lang="es-MX" dirty="0"/>
              <a:t>encuentran sujetas al R</a:t>
            </a:r>
            <a:r>
              <a:rPr lang="es-MX" dirty="0" smtClean="0"/>
              <a:t>égimen </a:t>
            </a:r>
            <a:r>
              <a:rPr lang="es-MX" dirty="0"/>
              <a:t>de </a:t>
            </a:r>
            <a:r>
              <a:rPr lang="es-MX" dirty="0" smtClean="0"/>
              <a:t>Gradualidad</a:t>
            </a:r>
          </a:p>
          <a:p>
            <a:pPr lvl="4"/>
            <a:r>
              <a:rPr lang="es-MX" dirty="0" smtClean="0"/>
              <a:t>RS 63-2007/SUNAT (Modificada </a:t>
            </a:r>
            <a:r>
              <a:rPr lang="es-MX" dirty="0"/>
              <a:t>por la </a:t>
            </a:r>
            <a:r>
              <a:rPr lang="es-MX" dirty="0" smtClean="0"/>
              <a:t>RS 180-2012/SUNAT) </a:t>
            </a:r>
            <a:endParaRPr lang="es-MX" dirty="0"/>
          </a:p>
        </p:txBody>
      </p:sp>
      <p:sp>
        <p:nvSpPr>
          <p:cNvPr id="4" name="3 Marcador de fecha"/>
          <p:cNvSpPr>
            <a:spLocks noGrp="1"/>
          </p:cNvSpPr>
          <p:nvPr>
            <p:ph type="dt" sz="half" idx="10"/>
          </p:nvPr>
        </p:nvSpPr>
        <p:spPr/>
        <p:txBody>
          <a:bodyPr/>
          <a:lstStyle/>
          <a:p>
            <a:fld id="{2C334BCB-A7A7-4082-9BC0-43AAB09D5393}"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25</a:t>
            </a:fld>
            <a:endParaRPr lang="es-PE"/>
          </a:p>
        </p:txBody>
      </p:sp>
    </p:spTree>
    <p:extLst>
      <p:ext uri="{BB962C8B-B14F-4D97-AF65-F5344CB8AC3E}">
        <p14:creationId xmlns:p14="http://schemas.microsoft.com/office/powerpoint/2010/main" val="25234813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Documentos y archivos tributarios</a:t>
            </a:r>
            <a:br>
              <a:rPr lang="es-MX" dirty="0" smtClean="0"/>
            </a:br>
            <a:r>
              <a:rPr lang="es-MX" sz="1800" b="0" dirty="0" smtClean="0">
                <a:effectLst/>
              </a:rPr>
              <a:t>CT, 87°, 7°; RS </a:t>
            </a:r>
            <a:r>
              <a:rPr lang="es-MX" sz="1800" b="0" dirty="0">
                <a:effectLst/>
              </a:rPr>
              <a:t>234-2006/SUNAT y </a:t>
            </a:r>
            <a:r>
              <a:rPr lang="es-MX" sz="1800" b="0" dirty="0" smtClean="0">
                <a:effectLst/>
              </a:rPr>
              <a:t>286-2009-SUNAT </a:t>
            </a:r>
            <a:r>
              <a:rPr lang="es-MX" sz="1800" b="0" dirty="0">
                <a:effectLst/>
              </a:rPr>
              <a:t>y </a:t>
            </a:r>
            <a:r>
              <a:rPr lang="es-MX" sz="1800" b="0" dirty="0" smtClean="0">
                <a:effectLst/>
              </a:rPr>
              <a:t>modificatorias. </a:t>
            </a:r>
            <a:endParaRPr lang="es-MX" sz="1800" b="0" dirty="0">
              <a:effectLst/>
            </a:endParaRPr>
          </a:p>
        </p:txBody>
      </p:sp>
      <p:sp>
        <p:nvSpPr>
          <p:cNvPr id="7" name="6 Marcador de contenido"/>
          <p:cNvSpPr>
            <a:spLocks noGrp="1"/>
          </p:cNvSpPr>
          <p:nvPr>
            <p:ph idx="1"/>
          </p:nvPr>
        </p:nvSpPr>
        <p:spPr/>
        <p:txBody>
          <a:bodyPr>
            <a:normAutofit/>
          </a:bodyPr>
          <a:lstStyle/>
          <a:p>
            <a:r>
              <a:rPr lang="es-MX" dirty="0"/>
              <a:t>Los contribuyentes deberán </a:t>
            </a:r>
            <a:r>
              <a:rPr lang="es-MX" dirty="0" smtClean="0"/>
              <a:t>conservar:</a:t>
            </a:r>
          </a:p>
          <a:p>
            <a:pPr lvl="2"/>
            <a:r>
              <a:rPr lang="es-MX" dirty="0"/>
              <a:t>L</a:t>
            </a:r>
            <a:r>
              <a:rPr lang="es-MX" dirty="0" smtClean="0"/>
              <a:t>os </a:t>
            </a:r>
            <a:r>
              <a:rPr lang="es-MX" dirty="0"/>
              <a:t>libros y registros, vinculados a asuntos tributarios </a:t>
            </a:r>
            <a:r>
              <a:rPr lang="es-MX" dirty="0" smtClean="0"/>
              <a:t>llevados:</a:t>
            </a:r>
          </a:p>
          <a:p>
            <a:pPr lvl="3"/>
            <a:r>
              <a:rPr lang="es-MX" dirty="0" smtClean="0"/>
              <a:t>En </a:t>
            </a:r>
            <a:r>
              <a:rPr lang="es-MX" dirty="0"/>
              <a:t>forma manual, o </a:t>
            </a:r>
            <a:endParaRPr lang="es-MX" dirty="0" smtClean="0"/>
          </a:p>
          <a:p>
            <a:pPr lvl="3"/>
            <a:r>
              <a:rPr lang="es-MX" dirty="0" smtClean="0"/>
              <a:t>Utilizando </a:t>
            </a:r>
            <a:r>
              <a:rPr lang="es-MX" dirty="0"/>
              <a:t>hojas sueltas o continuas, o </a:t>
            </a:r>
            <a:endParaRPr lang="es-MX" dirty="0" smtClean="0"/>
          </a:p>
          <a:p>
            <a:pPr lvl="3"/>
            <a:r>
              <a:rPr lang="es-MX" dirty="0" smtClean="0"/>
              <a:t>De </a:t>
            </a:r>
            <a:r>
              <a:rPr lang="es-MX" dirty="0"/>
              <a:t>manera electrónica</a:t>
            </a:r>
            <a:r>
              <a:rPr lang="es-MX" dirty="0" smtClean="0"/>
              <a:t>,</a:t>
            </a:r>
          </a:p>
          <a:p>
            <a:pPr lvl="2"/>
            <a:r>
              <a:rPr lang="es-MX" dirty="0" smtClean="0"/>
              <a:t>Así </a:t>
            </a:r>
            <a:r>
              <a:rPr lang="es-MX" dirty="0"/>
              <a:t>como toda la documentación y antecedentes de las operaciones, </a:t>
            </a:r>
            <a:endParaRPr lang="es-MX" dirty="0" smtClean="0"/>
          </a:p>
          <a:p>
            <a:pPr lvl="1"/>
            <a:r>
              <a:rPr lang="es-MX" dirty="0" smtClean="0"/>
              <a:t>Estos servirán </a:t>
            </a:r>
            <a:r>
              <a:rPr lang="es-MX" dirty="0"/>
              <a:t>de sustento ante la </a:t>
            </a:r>
            <a:r>
              <a:rPr lang="es-MX" dirty="0" smtClean="0"/>
              <a:t>SUNAT </a:t>
            </a:r>
            <a:r>
              <a:rPr lang="es-MX" dirty="0"/>
              <a:t>en la oportunidad en que sean requeridos. </a:t>
            </a:r>
          </a:p>
        </p:txBody>
      </p:sp>
      <p:sp>
        <p:nvSpPr>
          <p:cNvPr id="4" name="3 Marcador de fecha"/>
          <p:cNvSpPr>
            <a:spLocks noGrp="1"/>
          </p:cNvSpPr>
          <p:nvPr>
            <p:ph type="dt" sz="half" idx="10"/>
          </p:nvPr>
        </p:nvSpPr>
        <p:spPr/>
        <p:txBody>
          <a:bodyPr/>
          <a:lstStyle/>
          <a:p>
            <a:fld id="{350787D0-7B70-47B5-829C-1FC6B77673A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26</a:t>
            </a:fld>
            <a:endParaRPr lang="es-PE"/>
          </a:p>
        </p:txBody>
      </p:sp>
    </p:spTree>
    <p:extLst>
      <p:ext uri="{BB962C8B-B14F-4D97-AF65-F5344CB8AC3E}">
        <p14:creationId xmlns:p14="http://schemas.microsoft.com/office/powerpoint/2010/main" val="5302088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Documentos y archivos tributarios </a:t>
            </a:r>
            <a:r>
              <a:rPr lang="es-MX" b="0" dirty="0" smtClean="0">
                <a:effectLst/>
              </a:rPr>
              <a:t>(2)</a:t>
            </a:r>
            <a:r>
              <a:rPr lang="es-MX" dirty="0" smtClean="0"/>
              <a:t/>
            </a:r>
            <a:br>
              <a:rPr lang="es-MX" dirty="0" smtClean="0"/>
            </a:br>
            <a:r>
              <a:rPr lang="es-MX" sz="1800" b="0" dirty="0" smtClean="0">
                <a:effectLst/>
              </a:rPr>
              <a:t>CT, 87°, 7°; RS </a:t>
            </a:r>
            <a:r>
              <a:rPr lang="es-MX" sz="1800" b="0" dirty="0">
                <a:effectLst/>
              </a:rPr>
              <a:t>234-2006/SUNAT y </a:t>
            </a:r>
            <a:r>
              <a:rPr lang="es-MX" sz="1800" b="0" dirty="0" smtClean="0">
                <a:effectLst/>
              </a:rPr>
              <a:t>286-2009-SUNAT </a:t>
            </a:r>
            <a:r>
              <a:rPr lang="es-MX" sz="1800" b="0" dirty="0">
                <a:effectLst/>
              </a:rPr>
              <a:t>y </a:t>
            </a:r>
            <a:r>
              <a:rPr lang="es-MX" sz="1800" b="0" dirty="0" smtClean="0">
                <a:effectLst/>
              </a:rPr>
              <a:t>modificatorias. </a:t>
            </a:r>
            <a:endParaRPr lang="es-MX" sz="1800" b="0" dirty="0">
              <a:effectLst/>
            </a:endParaRPr>
          </a:p>
        </p:txBody>
      </p:sp>
      <p:sp>
        <p:nvSpPr>
          <p:cNvPr id="7" name="6 Marcador de contenido"/>
          <p:cNvSpPr>
            <a:spLocks noGrp="1"/>
          </p:cNvSpPr>
          <p:nvPr>
            <p:ph idx="1"/>
          </p:nvPr>
        </p:nvSpPr>
        <p:spPr/>
        <p:txBody>
          <a:bodyPr>
            <a:normAutofit/>
          </a:bodyPr>
          <a:lstStyle/>
          <a:p>
            <a:r>
              <a:rPr lang="es-MX" b="1" u="sng" dirty="0" smtClean="0"/>
              <a:t>Pérdida </a:t>
            </a:r>
            <a:r>
              <a:rPr lang="es-MX" b="1" u="sng" dirty="0"/>
              <a:t>o destrucción</a:t>
            </a:r>
            <a:r>
              <a:rPr lang="es-MX" dirty="0"/>
              <a:t> de libros, registros, </a:t>
            </a:r>
            <a:r>
              <a:rPr lang="es-MX" dirty="0" smtClean="0"/>
              <a:t>documentos </a:t>
            </a:r>
            <a:r>
              <a:rPr lang="es-MX" dirty="0"/>
              <a:t>y otros antecedentes de las </a:t>
            </a:r>
            <a:r>
              <a:rPr lang="es-MX" dirty="0" smtClean="0"/>
              <a:t>operaciones:</a:t>
            </a:r>
          </a:p>
          <a:p>
            <a:pPr lvl="1"/>
            <a:r>
              <a:rPr lang="es-MX" b="1" u="sng" dirty="0" smtClean="0"/>
              <a:t>Comunicación a </a:t>
            </a:r>
            <a:r>
              <a:rPr lang="es-MX" b="1" u="sng" dirty="0"/>
              <a:t>la SUNAT dentro de los </a:t>
            </a:r>
            <a:r>
              <a:rPr lang="es-MX" b="1" u="sng" dirty="0" smtClean="0"/>
              <a:t>15 </a:t>
            </a:r>
            <a:r>
              <a:rPr lang="es-MX" b="1" u="sng" dirty="0"/>
              <a:t>días hábiles</a:t>
            </a:r>
            <a:r>
              <a:rPr lang="es-MX" dirty="0"/>
              <a:t> siguientes a la fecha en que se produjeron los hechos. </a:t>
            </a:r>
            <a:endParaRPr lang="es-MX" dirty="0" smtClean="0"/>
          </a:p>
          <a:p>
            <a:r>
              <a:rPr lang="es-MX" b="1" dirty="0" smtClean="0"/>
              <a:t>Plazo </a:t>
            </a:r>
            <a:r>
              <a:rPr lang="es-MX" b="1" dirty="0"/>
              <a:t>para rehacer </a:t>
            </a:r>
            <a:r>
              <a:rPr lang="es-MX" b="1" dirty="0" smtClean="0"/>
              <a:t>los </a:t>
            </a:r>
            <a:r>
              <a:rPr lang="es-MX" b="1" dirty="0"/>
              <a:t>libros o </a:t>
            </a:r>
            <a:r>
              <a:rPr lang="es-MX" b="1" dirty="0" smtClean="0"/>
              <a:t>registros: </a:t>
            </a:r>
          </a:p>
          <a:p>
            <a:pPr lvl="1"/>
            <a:r>
              <a:rPr lang="es-MX" b="1" u="sng" dirty="0" smtClean="0"/>
              <a:t>60 </a:t>
            </a:r>
            <a:r>
              <a:rPr lang="es-MX" b="1" u="sng" dirty="0"/>
              <a:t>días calendario</a:t>
            </a:r>
            <a:r>
              <a:rPr lang="es-MX" dirty="0"/>
              <a:t> computados a partir del día </a:t>
            </a:r>
            <a:r>
              <a:rPr lang="es-MX" dirty="0" smtClean="0"/>
              <a:t>siguiente </a:t>
            </a:r>
            <a:r>
              <a:rPr lang="es-MX" dirty="0"/>
              <a:t>de ocurridos los hechos. </a:t>
            </a:r>
            <a:endParaRPr lang="es-MX" dirty="0" smtClean="0"/>
          </a:p>
          <a:p>
            <a:r>
              <a:rPr lang="es-MX" dirty="0" smtClean="0"/>
              <a:t>Si </a:t>
            </a:r>
            <a:r>
              <a:rPr lang="es-MX" dirty="0"/>
              <a:t>vencido el referido plazo, el contribuyente incumple con </a:t>
            </a:r>
            <a:r>
              <a:rPr lang="es-MX" dirty="0" smtClean="0"/>
              <a:t>presentar la </a:t>
            </a:r>
            <a:r>
              <a:rPr lang="es-MX" dirty="0"/>
              <a:t>documentación contable previamente solicitada por la </a:t>
            </a:r>
            <a:r>
              <a:rPr lang="es-MX" dirty="0" smtClean="0"/>
              <a:t>SUNAT</a:t>
            </a:r>
          </a:p>
          <a:p>
            <a:pPr lvl="1"/>
            <a:r>
              <a:rPr lang="es-MX" b="1" dirty="0" smtClean="0"/>
              <a:t>Infracción</a:t>
            </a:r>
            <a:r>
              <a:rPr lang="es-MX" dirty="0" smtClean="0"/>
              <a:t> (CT, 177°, 1): </a:t>
            </a:r>
          </a:p>
          <a:p>
            <a:pPr lvl="2"/>
            <a:r>
              <a:rPr lang="es-MX" b="1" dirty="0"/>
              <a:t>N</a:t>
            </a:r>
            <a:r>
              <a:rPr lang="es-MX" b="1" dirty="0" smtClean="0"/>
              <a:t>o exhibir </a:t>
            </a:r>
            <a:r>
              <a:rPr lang="es-MX" b="1" dirty="0"/>
              <a:t>los libros, registros u otros documentos que ésta </a:t>
            </a:r>
            <a:r>
              <a:rPr lang="es-MX" b="1" dirty="0" smtClean="0"/>
              <a:t>solicite</a:t>
            </a:r>
          </a:p>
          <a:p>
            <a:pPr lvl="2"/>
            <a:r>
              <a:rPr lang="es-MX" dirty="0" smtClean="0"/>
              <a:t>Informe 35-2008-SUNAT.</a:t>
            </a:r>
            <a:endParaRPr lang="es-MX" dirty="0"/>
          </a:p>
        </p:txBody>
      </p:sp>
      <p:sp>
        <p:nvSpPr>
          <p:cNvPr id="4" name="3 Marcador de fecha"/>
          <p:cNvSpPr>
            <a:spLocks noGrp="1"/>
          </p:cNvSpPr>
          <p:nvPr>
            <p:ph type="dt" sz="half" idx="10"/>
          </p:nvPr>
        </p:nvSpPr>
        <p:spPr/>
        <p:txBody>
          <a:bodyPr/>
          <a:lstStyle/>
          <a:p>
            <a:fld id="{7BBB7863-3571-45FB-905F-D29C5AB3911E}"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27</a:t>
            </a:fld>
            <a:endParaRPr lang="es-PE"/>
          </a:p>
        </p:txBody>
      </p:sp>
    </p:spTree>
    <p:extLst>
      <p:ext uri="{BB962C8B-B14F-4D97-AF65-F5344CB8AC3E}">
        <p14:creationId xmlns:p14="http://schemas.microsoft.com/office/powerpoint/2010/main" val="21317257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Documentos y archivos tributarios </a:t>
            </a:r>
            <a:r>
              <a:rPr lang="es-MX" b="0" dirty="0">
                <a:effectLst/>
              </a:rPr>
              <a:t>(2)</a:t>
            </a:r>
            <a:r>
              <a:rPr lang="es-MX" dirty="0"/>
              <a:t/>
            </a:r>
            <a:br>
              <a:rPr lang="es-MX" dirty="0"/>
            </a:br>
            <a:r>
              <a:rPr lang="es-MX" sz="1800" b="0" dirty="0">
                <a:effectLst/>
              </a:rPr>
              <a:t>CT, 87°, 7°; RS 234-2006/SUNAT y 286-2009-SUNAT y modificatorias. </a:t>
            </a:r>
            <a:endParaRPr lang="es-MX" sz="2000" dirty="0"/>
          </a:p>
        </p:txBody>
      </p:sp>
      <p:sp>
        <p:nvSpPr>
          <p:cNvPr id="3" name="2 Marcador de contenido"/>
          <p:cNvSpPr>
            <a:spLocks noGrp="1"/>
          </p:cNvSpPr>
          <p:nvPr>
            <p:ph idx="1"/>
          </p:nvPr>
        </p:nvSpPr>
        <p:spPr/>
        <p:txBody>
          <a:bodyPr/>
          <a:lstStyle/>
          <a:p>
            <a:r>
              <a:rPr lang="es-MX" b="1" u="sng" dirty="0"/>
              <a:t>No podrán destruirse</a:t>
            </a:r>
            <a:r>
              <a:rPr lang="es-MX" dirty="0"/>
              <a:t>, aun cuando se hubieren conservado mediante </a:t>
            </a:r>
            <a:r>
              <a:rPr lang="es-MX" dirty="0" err="1" smtClean="0"/>
              <a:t>microformas</a:t>
            </a:r>
            <a:r>
              <a:rPr lang="es-MX" dirty="0" smtClean="0"/>
              <a:t>:</a:t>
            </a:r>
          </a:p>
          <a:p>
            <a:pPr lvl="1"/>
            <a:r>
              <a:rPr lang="es-MX" dirty="0" smtClean="0"/>
              <a:t>Los </a:t>
            </a:r>
            <a:r>
              <a:rPr lang="es-MX" b="1" u="sng" dirty="0"/>
              <a:t>originales</a:t>
            </a:r>
            <a:r>
              <a:rPr lang="es-MX" dirty="0"/>
              <a:t> de los documentos, información y antecedentes de las operaciones o </a:t>
            </a:r>
            <a:r>
              <a:rPr lang="es-MX" dirty="0" smtClean="0"/>
              <a:t>situaciones </a:t>
            </a:r>
            <a:r>
              <a:rPr lang="es-MX" dirty="0"/>
              <a:t>que constituyan hechos generadores de obligaciones </a:t>
            </a:r>
            <a:r>
              <a:rPr lang="es-MX" dirty="0" smtClean="0"/>
              <a:t>tributarias</a:t>
            </a:r>
          </a:p>
          <a:p>
            <a:pPr lvl="1"/>
            <a:r>
              <a:rPr lang="es-MX" dirty="0" smtClean="0"/>
              <a:t>Documentación </a:t>
            </a:r>
            <a:r>
              <a:rPr lang="es-MX" dirty="0"/>
              <a:t>relacionada con hechos que determinen tributación, </a:t>
            </a:r>
            <a:r>
              <a:rPr lang="es-MX" u="sng" dirty="0"/>
              <a:t>mientras el </a:t>
            </a:r>
            <a:r>
              <a:rPr lang="es-MX" u="sng" dirty="0" smtClean="0"/>
              <a:t>tributo </a:t>
            </a:r>
            <a:r>
              <a:rPr lang="es-MX" u="sng" dirty="0"/>
              <a:t>no esté </a:t>
            </a:r>
            <a:r>
              <a:rPr lang="es-MX" u="sng" dirty="0" smtClean="0"/>
              <a:t>prescrito</a:t>
            </a:r>
            <a:r>
              <a:rPr lang="es-MX" dirty="0" smtClean="0"/>
              <a:t>.</a:t>
            </a:r>
          </a:p>
          <a:p>
            <a:pPr lvl="1"/>
            <a:r>
              <a:rPr lang="es-MX" dirty="0" smtClean="0"/>
              <a:t>Ley 28186, 1°: Ley </a:t>
            </a:r>
            <a:r>
              <a:rPr lang="es-MX" dirty="0"/>
              <a:t>que establece los alcances del </a:t>
            </a:r>
            <a:r>
              <a:rPr lang="es-MX" dirty="0" smtClean="0"/>
              <a:t>DL </a:t>
            </a:r>
            <a:r>
              <a:rPr lang="es-MX" dirty="0"/>
              <a:t>681, mediante el cual se regula el uso de tecnologías </a:t>
            </a:r>
            <a:r>
              <a:rPr lang="es-MX" dirty="0" smtClean="0"/>
              <a:t>avanzadas </a:t>
            </a:r>
            <a:r>
              <a:rPr lang="es-MX" dirty="0"/>
              <a:t>en materia de archivo de documentos e </a:t>
            </a:r>
            <a:r>
              <a:rPr lang="es-MX" dirty="0" smtClean="0"/>
              <a:t>información</a:t>
            </a:r>
          </a:p>
          <a:p>
            <a:pPr lvl="1"/>
            <a:r>
              <a:rPr lang="es-MX" dirty="0" smtClean="0"/>
              <a:t>CARTA 120-2005-SUNAT. </a:t>
            </a:r>
            <a:endParaRPr lang="es-MX" dirty="0"/>
          </a:p>
          <a:p>
            <a:r>
              <a:rPr lang="es-MX" dirty="0" smtClean="0"/>
              <a:t>Se debe considerar para </a:t>
            </a:r>
            <a:r>
              <a:rPr lang="es-MX" dirty="0"/>
              <a:t>el cómputo de prescripción los motivos de </a:t>
            </a:r>
            <a:r>
              <a:rPr lang="es-MX" b="1" u="sng" dirty="0"/>
              <a:t>suspensión o </a:t>
            </a:r>
            <a:r>
              <a:rPr lang="es-MX" b="1" u="sng" dirty="0" smtClean="0"/>
              <a:t>interrupción</a:t>
            </a:r>
            <a:r>
              <a:rPr lang="es-MX" b="1" dirty="0" smtClean="0"/>
              <a:t>.</a:t>
            </a:r>
          </a:p>
          <a:p>
            <a:pPr lvl="1"/>
            <a:r>
              <a:rPr lang="es-MX" dirty="0" smtClean="0"/>
              <a:t>CT, 45</a:t>
            </a:r>
            <a:r>
              <a:rPr lang="es-MX" dirty="0"/>
              <a:t>° y </a:t>
            </a:r>
            <a:r>
              <a:rPr lang="es-MX" dirty="0" smtClean="0"/>
              <a:t>46°. </a:t>
            </a:r>
            <a:r>
              <a:rPr lang="es-MX" dirty="0"/>
              <a:t>	</a:t>
            </a:r>
          </a:p>
          <a:p>
            <a:endParaRPr lang="es-MX" dirty="0"/>
          </a:p>
        </p:txBody>
      </p:sp>
      <p:sp>
        <p:nvSpPr>
          <p:cNvPr id="4" name="3 Marcador de fecha"/>
          <p:cNvSpPr>
            <a:spLocks noGrp="1"/>
          </p:cNvSpPr>
          <p:nvPr>
            <p:ph type="dt" sz="half" idx="10"/>
          </p:nvPr>
        </p:nvSpPr>
        <p:spPr/>
        <p:txBody>
          <a:bodyPr/>
          <a:lstStyle/>
          <a:p>
            <a:fld id="{193D1116-D7C4-42DF-89FB-2F7C0D69FA84}"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28</a:t>
            </a:fld>
            <a:endParaRPr lang="es-PE"/>
          </a:p>
        </p:txBody>
      </p:sp>
    </p:spTree>
    <p:extLst>
      <p:ext uri="{BB962C8B-B14F-4D97-AF65-F5344CB8AC3E}">
        <p14:creationId xmlns:p14="http://schemas.microsoft.com/office/powerpoint/2010/main" val="21980357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6 Título"/>
          <p:cNvSpPr>
            <a:spLocks noGrp="1"/>
          </p:cNvSpPr>
          <p:nvPr>
            <p:ph type="title"/>
          </p:nvPr>
        </p:nvSpPr>
        <p:spPr>
          <a:gradFill>
            <a:gsLst>
              <a:gs pos="90000">
                <a:srgbClr val="C00000">
                  <a:alpha val="67000"/>
                </a:srgbClr>
              </a:gs>
              <a:gs pos="100000">
                <a:schemeClr val="bg1"/>
              </a:gs>
            </a:gsLst>
          </a:gradFill>
        </p:spPr>
        <p:txBody>
          <a:bodyPr/>
          <a:lstStyle/>
          <a:p>
            <a:r>
              <a:rPr lang="es-PE" dirty="0" smtClean="0"/>
              <a:t>Determinación de la </a:t>
            </a:r>
            <a:br>
              <a:rPr lang="es-PE" dirty="0" smtClean="0"/>
            </a:br>
            <a:r>
              <a:rPr lang="es-PE" dirty="0" smtClean="0"/>
              <a:t>renta neta imponible (</a:t>
            </a:r>
            <a:r>
              <a:rPr lang="es-PE" dirty="0" err="1" smtClean="0"/>
              <a:t>rni</a:t>
            </a:r>
            <a:r>
              <a:rPr lang="es-PE" dirty="0" smtClean="0"/>
              <a:t>)</a:t>
            </a:r>
            <a:endParaRPr lang="es-PE" dirty="0"/>
          </a:p>
        </p:txBody>
      </p:sp>
      <p:sp>
        <p:nvSpPr>
          <p:cNvPr id="8" name="7 Marcador de texto"/>
          <p:cNvSpPr>
            <a:spLocks noGrp="1"/>
          </p:cNvSpPr>
          <p:nvPr>
            <p:ph type="body" idx="1"/>
          </p:nvPr>
        </p:nvSpPr>
        <p:spPr>
          <a:gradFill>
            <a:gsLst>
              <a:gs pos="90000">
                <a:schemeClr val="tx2">
                  <a:lumMod val="50000"/>
                  <a:alpha val="67000"/>
                </a:schemeClr>
              </a:gs>
              <a:gs pos="100000">
                <a:schemeClr val="bg1"/>
              </a:gs>
            </a:gsLst>
          </a:gradFill>
        </p:spPr>
        <p:txBody>
          <a:bodyPr>
            <a:normAutofit/>
          </a:bodyPr>
          <a:lstStyle/>
          <a:p>
            <a:pPr>
              <a:spcBef>
                <a:spcPts val="0"/>
              </a:spcBef>
            </a:pPr>
            <a:r>
              <a:rPr lang="es-PE" dirty="0" smtClean="0"/>
              <a:t>Aplicación práctica de la normatividad aplicable para la</a:t>
            </a:r>
          </a:p>
          <a:p>
            <a:pPr>
              <a:spcBef>
                <a:spcPts val="0"/>
              </a:spcBef>
            </a:pPr>
            <a:r>
              <a:rPr lang="es-PE" dirty="0" smtClean="0"/>
              <a:t>determinación de los ingresos gravados y no gravados y </a:t>
            </a:r>
          </a:p>
          <a:p>
            <a:pPr>
              <a:spcBef>
                <a:spcPts val="0"/>
              </a:spcBef>
            </a:pPr>
            <a:r>
              <a:rPr lang="es-PE" dirty="0" smtClean="0"/>
              <a:t>de los atributos legales para la calificación de los gastos deducibles. </a:t>
            </a:r>
            <a:endParaRPr lang="es-PE" dirty="0"/>
          </a:p>
        </p:txBody>
      </p:sp>
      <p:sp>
        <p:nvSpPr>
          <p:cNvPr id="4" name="3 Marcador de fecha"/>
          <p:cNvSpPr>
            <a:spLocks noGrp="1"/>
          </p:cNvSpPr>
          <p:nvPr>
            <p:ph type="dt" sz="half" idx="10"/>
          </p:nvPr>
        </p:nvSpPr>
        <p:spPr/>
        <p:txBody>
          <a:bodyPr/>
          <a:lstStyle/>
          <a:p>
            <a:fld id="{12FAD0EE-96E1-4177-B5B6-0713CF45DE8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29</a:t>
            </a:fld>
            <a:endParaRPr lang="es-PE"/>
          </a:p>
        </p:txBody>
      </p:sp>
    </p:spTree>
    <p:extLst>
      <p:ext uri="{BB962C8B-B14F-4D97-AF65-F5344CB8AC3E}">
        <p14:creationId xmlns:p14="http://schemas.microsoft.com/office/powerpoint/2010/main" val="34089362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Determinación de la RNI</a:t>
            </a:r>
            <a:br>
              <a:rPr lang="es-MX" dirty="0" smtClean="0"/>
            </a:br>
            <a:r>
              <a:rPr lang="es-MX" sz="1800" b="0" dirty="0" smtClean="0">
                <a:effectLst/>
              </a:rPr>
              <a:t>Temario</a:t>
            </a:r>
            <a:endParaRPr lang="es-MX" sz="1800" b="0" dirty="0">
              <a:effectLst/>
            </a:endParaRPr>
          </a:p>
        </p:txBody>
      </p:sp>
      <p:sp>
        <p:nvSpPr>
          <p:cNvPr id="3" name="2 Marcador de contenido"/>
          <p:cNvSpPr>
            <a:spLocks noGrp="1"/>
          </p:cNvSpPr>
          <p:nvPr>
            <p:ph idx="1"/>
          </p:nvPr>
        </p:nvSpPr>
        <p:spPr/>
        <p:txBody>
          <a:bodyPr/>
          <a:lstStyle/>
          <a:p>
            <a:r>
              <a:rPr lang="es-MX" dirty="0" smtClean="0"/>
              <a:t>Generalidades</a:t>
            </a:r>
          </a:p>
          <a:p>
            <a:r>
              <a:rPr lang="es-MX" dirty="0" smtClean="0"/>
              <a:t>Renta bruta (RB)</a:t>
            </a:r>
          </a:p>
          <a:p>
            <a:r>
              <a:rPr lang="es-MX" dirty="0" smtClean="0"/>
              <a:t>Rentas presuntas</a:t>
            </a:r>
          </a:p>
          <a:p>
            <a:r>
              <a:rPr lang="es-MX" dirty="0" smtClean="0"/>
              <a:t>Renta neta (RN)</a:t>
            </a:r>
          </a:p>
          <a:p>
            <a:r>
              <a:rPr lang="es-MX" dirty="0" smtClean="0"/>
              <a:t>Gastos con limitación material</a:t>
            </a:r>
          </a:p>
          <a:p>
            <a:r>
              <a:rPr lang="es-MX" dirty="0" smtClean="0"/>
              <a:t>Gastos no admitidos</a:t>
            </a:r>
          </a:p>
          <a:p>
            <a:r>
              <a:rPr lang="es-MX" dirty="0" err="1" smtClean="0"/>
              <a:t>Inafectaciones</a:t>
            </a:r>
            <a:r>
              <a:rPr lang="es-MX" dirty="0" smtClean="0"/>
              <a:t> y exoneraciones</a:t>
            </a:r>
          </a:p>
          <a:p>
            <a:r>
              <a:rPr lang="es-MX" dirty="0" smtClean="0"/>
              <a:t>Diferencias temporales y permanentes en la determinación de la RN</a:t>
            </a:r>
          </a:p>
          <a:p>
            <a:r>
              <a:rPr lang="es-MX" dirty="0" smtClean="0"/>
              <a:t>Participación de los trabajadores en las utilidades (PTU)</a:t>
            </a:r>
          </a:p>
          <a:p>
            <a:r>
              <a:rPr lang="es-MX" dirty="0" smtClean="0"/>
              <a:t>Impuesto a las transacciones Financieras (ITF)</a:t>
            </a:r>
          </a:p>
          <a:p>
            <a:r>
              <a:rPr lang="es-MX" dirty="0" smtClean="0"/>
              <a:t>Pérdidas Tributarias Compensables (PTC)</a:t>
            </a:r>
            <a:endParaRPr lang="es-MX" dirty="0"/>
          </a:p>
        </p:txBody>
      </p:sp>
      <p:sp>
        <p:nvSpPr>
          <p:cNvPr id="4" name="3 Marcador de fecha"/>
          <p:cNvSpPr>
            <a:spLocks noGrp="1"/>
          </p:cNvSpPr>
          <p:nvPr>
            <p:ph type="dt" sz="half" idx="10"/>
          </p:nvPr>
        </p:nvSpPr>
        <p:spPr/>
        <p:txBody>
          <a:bodyPr/>
          <a:lstStyle/>
          <a:p>
            <a:fld id="{43AFAAF2-71BB-48F6-BE70-8A1323AD0226}"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30</a:t>
            </a:fld>
            <a:endParaRPr lang="es-PE"/>
          </a:p>
        </p:txBody>
      </p:sp>
    </p:spTree>
    <p:extLst>
      <p:ext uri="{BB962C8B-B14F-4D97-AF65-F5344CB8AC3E}">
        <p14:creationId xmlns:p14="http://schemas.microsoft.com/office/powerpoint/2010/main" val="19761369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Generalidades</a:t>
            </a:r>
            <a:br>
              <a:rPr lang="es-MX" dirty="0" smtClean="0"/>
            </a:br>
            <a:r>
              <a:rPr lang="es-MX" sz="1800" b="0" dirty="0" smtClean="0">
                <a:effectLst/>
              </a:rPr>
              <a:t>Esquema de la determinación de la RN y del IRE (CI-13, p6)</a:t>
            </a:r>
            <a:endParaRPr lang="es-MX" b="0" dirty="0">
              <a:effectLst/>
            </a:endParaRPr>
          </a:p>
        </p:txBody>
      </p:sp>
      <p:sp>
        <p:nvSpPr>
          <p:cNvPr id="4" name="3 Marcador de fecha"/>
          <p:cNvSpPr>
            <a:spLocks noGrp="1"/>
          </p:cNvSpPr>
          <p:nvPr>
            <p:ph type="dt" sz="half" idx="10"/>
          </p:nvPr>
        </p:nvSpPr>
        <p:spPr/>
        <p:txBody>
          <a:bodyPr/>
          <a:lstStyle/>
          <a:p>
            <a:fld id="{FC719DD1-330F-4BAA-986F-EC20E080996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31</a:t>
            </a:fld>
            <a:endParaRPr lang="es-PE"/>
          </a:p>
        </p:txBody>
      </p:sp>
      <p:sp>
        <p:nvSpPr>
          <p:cNvPr id="3" name="2 Proceso"/>
          <p:cNvSpPr/>
          <p:nvPr/>
        </p:nvSpPr>
        <p:spPr>
          <a:xfrm>
            <a:off x="2700000" y="1584000"/>
            <a:ext cx="3744000" cy="360000"/>
          </a:xfrm>
          <a:prstGeom prst="flowChartProcess">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INGRESOS NETOS</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7 Proceso"/>
          <p:cNvSpPr/>
          <p:nvPr/>
        </p:nvSpPr>
        <p:spPr>
          <a:xfrm>
            <a:off x="2700000" y="1944000"/>
            <a:ext cx="3744000" cy="360000"/>
          </a:xfrm>
          <a:prstGeom prst="flowChartProcess">
            <a:avLst/>
          </a:prstGeom>
          <a:solidFill>
            <a:schemeClr val="bg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rgbClr val="FF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MX" b="1" dirty="0" smtClean="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COSTO COMPUTABLE</a:t>
            </a:r>
            <a:endParaRPr lang="es-MX"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 name="8 Proceso"/>
          <p:cNvSpPr/>
          <p:nvPr/>
        </p:nvSpPr>
        <p:spPr>
          <a:xfrm>
            <a:off x="2700000" y="2304000"/>
            <a:ext cx="3744000" cy="360000"/>
          </a:xfrm>
          <a:prstGeom prst="flowChartProcess">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RENTA BRUTA</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 name="9 Proceso"/>
          <p:cNvSpPr/>
          <p:nvPr/>
        </p:nvSpPr>
        <p:spPr>
          <a:xfrm>
            <a:off x="2700000" y="2664000"/>
            <a:ext cx="3744000" cy="360000"/>
          </a:xfrm>
          <a:prstGeom prst="flowChartProcess">
            <a:avLst/>
          </a:prstGeom>
          <a:solidFill>
            <a:schemeClr val="bg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rgbClr val="FF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MX" b="1" dirty="0" smtClean="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GASTOS</a:t>
            </a:r>
            <a:endParaRPr lang="es-MX"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10 Proceso"/>
          <p:cNvSpPr/>
          <p:nvPr/>
        </p:nvSpPr>
        <p:spPr>
          <a:xfrm>
            <a:off x="2700000" y="3024000"/>
            <a:ext cx="3744000" cy="360000"/>
          </a:xfrm>
          <a:prstGeom prst="flowChartProcess">
            <a:avLst/>
          </a:prstGeom>
          <a:solidFill>
            <a:schemeClr val="bg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rgbClr val="FF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MX" b="1" dirty="0" smtClean="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OTROS INGRESOS</a:t>
            </a:r>
            <a:endParaRPr lang="es-MX"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11 Proceso"/>
          <p:cNvSpPr/>
          <p:nvPr/>
        </p:nvSpPr>
        <p:spPr>
          <a:xfrm>
            <a:off x="2700000" y="3384000"/>
            <a:ext cx="3744000" cy="360000"/>
          </a:xfrm>
          <a:prstGeom prst="flowChartProcess">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RENTA NETA</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3" name="12 Proceso"/>
          <p:cNvSpPr/>
          <p:nvPr/>
        </p:nvSpPr>
        <p:spPr>
          <a:xfrm>
            <a:off x="2700000" y="3744000"/>
            <a:ext cx="3744000" cy="360000"/>
          </a:xfrm>
          <a:prstGeom prst="flowChartProcess">
            <a:avLst/>
          </a:prstGeom>
          <a:solidFill>
            <a:schemeClr val="bg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rgbClr val="FF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MX" b="1" dirty="0" smtClean="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ADICIONES </a:t>
            </a:r>
            <a:r>
              <a:rPr lang="es-MX" b="1"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s-MX" b="1" dirty="0" smtClean="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DEDUCCIONES</a:t>
            </a:r>
            <a:endParaRPr lang="es-MX"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4" name="13 Proceso"/>
          <p:cNvSpPr/>
          <p:nvPr/>
        </p:nvSpPr>
        <p:spPr>
          <a:xfrm>
            <a:off x="2700000" y="4104000"/>
            <a:ext cx="3744000" cy="360000"/>
          </a:xfrm>
          <a:prstGeom prst="flowChartProcess">
            <a:avLst/>
          </a:prstGeom>
          <a:solidFill>
            <a:schemeClr val="bg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rgbClr val="FF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MX" b="1" dirty="0" smtClean="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PTC DE EJ. ANTS.</a:t>
            </a:r>
            <a:endParaRPr lang="es-MX"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 name="14 Proceso"/>
          <p:cNvSpPr/>
          <p:nvPr/>
        </p:nvSpPr>
        <p:spPr>
          <a:xfrm>
            <a:off x="2699792" y="4464000"/>
            <a:ext cx="3744000" cy="360000"/>
          </a:xfrm>
          <a:prstGeom prst="flowChartProcess">
            <a:avLst/>
          </a:prstGeom>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RN IMPONIBLE (</a:t>
            </a:r>
            <a:r>
              <a:rPr lang="es-MX" b="1" dirty="0" err="1"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ó</a:t>
            </a: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PERDIDA)</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6" name="15 Proceso"/>
          <p:cNvSpPr/>
          <p:nvPr/>
        </p:nvSpPr>
        <p:spPr>
          <a:xfrm>
            <a:off x="2699792" y="5112000"/>
            <a:ext cx="3744000" cy="360000"/>
          </a:xfrm>
          <a:prstGeom prst="flowChartProcess">
            <a:avLst/>
          </a:prstGeom>
          <a:solidFill>
            <a:schemeClr val="accent2">
              <a:lumMod val="50000"/>
            </a:schemeClr>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IMPUESTO RESULTANTE</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7" name="16 Proceso"/>
          <p:cNvSpPr/>
          <p:nvPr/>
        </p:nvSpPr>
        <p:spPr>
          <a:xfrm>
            <a:off x="2699792" y="5472000"/>
            <a:ext cx="3744000" cy="360000"/>
          </a:xfrm>
          <a:prstGeom prst="flowChartProcess">
            <a:avLst/>
          </a:prstGeom>
          <a:solidFill>
            <a:schemeClr val="bg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rgbClr val="FF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MX" b="1" dirty="0" smtClean="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CRÉDITOS</a:t>
            </a:r>
            <a:endParaRPr lang="es-MX"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8" name="17 Proceso"/>
          <p:cNvSpPr/>
          <p:nvPr/>
        </p:nvSpPr>
        <p:spPr>
          <a:xfrm>
            <a:off x="2699792" y="5832000"/>
            <a:ext cx="3744000" cy="360000"/>
          </a:xfrm>
          <a:prstGeom prst="flowChartProcess">
            <a:avLst/>
          </a:prstGeom>
          <a:solidFill>
            <a:schemeClr val="accent2">
              <a:lumMod val="50000"/>
            </a:schemeClr>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SxP</a:t>
            </a:r>
            <a:r>
              <a:rPr lang="es-MX"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(S/F)</a:t>
            </a:r>
            <a:endParaRPr lang="es-MX"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 name="6 Abrir llave"/>
          <p:cNvSpPr/>
          <p:nvPr/>
        </p:nvSpPr>
        <p:spPr>
          <a:xfrm>
            <a:off x="2340000" y="1620000"/>
            <a:ext cx="252000" cy="1080000"/>
          </a:xfrm>
          <a:prstGeom prst="leftBrace">
            <a:avLst>
              <a:gd name="adj1" fmla="val 52890"/>
              <a:gd name="adj2" fmla="val 50000"/>
            </a:avLst>
          </a:prstGeom>
          <a:ln w="31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PE"/>
          </a:p>
        </p:txBody>
      </p:sp>
      <p:sp>
        <p:nvSpPr>
          <p:cNvPr id="19" name="18 Rectángulo"/>
          <p:cNvSpPr/>
          <p:nvPr/>
        </p:nvSpPr>
        <p:spPr>
          <a:xfrm>
            <a:off x="781312" y="1897668"/>
            <a:ext cx="1558440" cy="5232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2800" b="1" cap="none"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LIR, 20°</a:t>
            </a:r>
            <a:endParaRPr lang="es-ES" sz="2800" b="1" cap="none"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1" name="20 Cerrar llave"/>
          <p:cNvSpPr/>
          <p:nvPr/>
        </p:nvSpPr>
        <p:spPr>
          <a:xfrm>
            <a:off x="6588000" y="2700000"/>
            <a:ext cx="252000" cy="1404000"/>
          </a:xfrm>
          <a:prstGeom prst="rightBrace">
            <a:avLst>
              <a:gd name="adj1" fmla="val 26156"/>
              <a:gd name="adj2" fmla="val 50000"/>
            </a:avLst>
          </a:prstGeom>
          <a:ln w="31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PE"/>
          </a:p>
        </p:txBody>
      </p:sp>
      <p:sp>
        <p:nvSpPr>
          <p:cNvPr id="22" name="21 Rectángulo"/>
          <p:cNvSpPr/>
          <p:nvPr/>
        </p:nvSpPr>
        <p:spPr>
          <a:xfrm>
            <a:off x="6796195" y="2708920"/>
            <a:ext cx="1664237" cy="138499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2800" b="1" cap="none"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LIR, 37°,</a:t>
            </a:r>
          </a:p>
          <a:p>
            <a:pPr algn="ctr"/>
            <a:r>
              <a:rPr lang="es-ES" sz="2800" b="1" cap="none"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44°, 61°,</a:t>
            </a:r>
          </a:p>
          <a:p>
            <a:pPr algn="ctr"/>
            <a:r>
              <a:rPr lang="es-ES" sz="2800" b="1" cap="none"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a:t>
            </a:r>
            <a:endParaRPr lang="es-ES" sz="2800" b="1" cap="none"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3" name="22 Rectángulo"/>
          <p:cNvSpPr/>
          <p:nvPr/>
        </p:nvSpPr>
        <p:spPr>
          <a:xfrm>
            <a:off x="277256" y="3985900"/>
            <a:ext cx="1558440" cy="5232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2800" b="1" cap="none"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LIR, 50°</a:t>
            </a:r>
            <a:endParaRPr lang="es-ES" sz="2800" b="1" cap="none"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4" name="23 Flecha a la derecha con muesca"/>
          <p:cNvSpPr/>
          <p:nvPr/>
        </p:nvSpPr>
        <p:spPr>
          <a:xfrm>
            <a:off x="1836000" y="4077072"/>
            <a:ext cx="720000" cy="360000"/>
          </a:xfrm>
          <a:prstGeom prst="notchedRightArrow">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5" name="24 Flecha a la derecha con muesca"/>
          <p:cNvSpPr/>
          <p:nvPr/>
        </p:nvSpPr>
        <p:spPr>
          <a:xfrm>
            <a:off x="1835696" y="5085224"/>
            <a:ext cx="720000" cy="360000"/>
          </a:xfrm>
          <a:prstGeom prst="notchedRightArrow">
            <a:avLst/>
          </a:prstGeom>
          <a:noFill/>
          <a:ln w="317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6" name="25 Rectángulo"/>
          <p:cNvSpPr/>
          <p:nvPr/>
        </p:nvSpPr>
        <p:spPr>
          <a:xfrm>
            <a:off x="323529" y="4994012"/>
            <a:ext cx="1558439" cy="5232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2800" b="1" cap="none" spc="50" dirty="0" smtClean="0">
                <a:ln w="11430"/>
                <a:solidFill>
                  <a:srgbClr val="0000CC"/>
                </a:solidFill>
                <a:effectLst>
                  <a:outerShdw blurRad="76200" dist="50800" dir="5400000" algn="tl" rotWithShape="0">
                    <a:srgbClr val="000000">
                      <a:alpha val="65000"/>
                    </a:srgbClr>
                  </a:outerShdw>
                </a:effectLst>
                <a:latin typeface="Arial" pitchFamily="34" charset="0"/>
                <a:cs typeface="Arial" pitchFamily="34" charset="0"/>
              </a:rPr>
              <a:t>LIR, 55°</a:t>
            </a:r>
            <a:endParaRPr lang="es-ES" sz="2800" b="1" cap="none" spc="50" dirty="0">
              <a:ln w="11430"/>
              <a:solidFill>
                <a:srgbClr val="0000CC"/>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7" name="26 Flecha a la derecha con muesca"/>
          <p:cNvSpPr/>
          <p:nvPr/>
        </p:nvSpPr>
        <p:spPr>
          <a:xfrm rot="10800000">
            <a:off x="6618947" y="5472000"/>
            <a:ext cx="720000" cy="360000"/>
          </a:xfrm>
          <a:prstGeom prst="notchedRightArrow">
            <a:avLst/>
          </a:prstGeom>
          <a:noFill/>
          <a:ln w="317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8" name="27 Rectángulo"/>
          <p:cNvSpPr/>
          <p:nvPr/>
        </p:nvSpPr>
        <p:spPr>
          <a:xfrm>
            <a:off x="7338946" y="5390390"/>
            <a:ext cx="1558440" cy="5232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2800" b="1" cap="none" spc="50" dirty="0" smtClean="0">
                <a:ln w="11430"/>
                <a:solidFill>
                  <a:srgbClr val="0000CC"/>
                </a:solidFill>
                <a:effectLst>
                  <a:outerShdw blurRad="76200" dist="50800" dir="5400000" algn="tl" rotWithShape="0">
                    <a:srgbClr val="000000">
                      <a:alpha val="65000"/>
                    </a:srgbClr>
                  </a:outerShdw>
                </a:effectLst>
                <a:latin typeface="Arial" pitchFamily="34" charset="0"/>
                <a:cs typeface="Arial" pitchFamily="34" charset="0"/>
              </a:rPr>
              <a:t>LIR, 88°</a:t>
            </a:r>
            <a:endParaRPr lang="es-ES" sz="2800" b="1" cap="none" spc="50" dirty="0">
              <a:ln w="11430"/>
              <a:solidFill>
                <a:srgbClr val="0000CC"/>
              </a:solidFill>
              <a:effectLst>
                <a:outerShdw blurRad="76200" dist="50800" dir="5400000" algn="tl" rotWithShape="0">
                  <a:srgbClr val="000000">
                    <a:alpha val="65000"/>
                  </a:srgbClr>
                </a:outerShdw>
              </a:effectLst>
              <a:latin typeface="Arial" pitchFamily="34" charset="0"/>
              <a:cs typeface="Arial" pitchFamily="34" charset="0"/>
            </a:endParaRPr>
          </a:p>
        </p:txBody>
      </p:sp>
      <p:pic>
        <p:nvPicPr>
          <p:cNvPr id="29" name="28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spTree>
    <p:extLst>
      <p:ext uri="{BB962C8B-B14F-4D97-AF65-F5344CB8AC3E}">
        <p14:creationId xmlns:p14="http://schemas.microsoft.com/office/powerpoint/2010/main" val="36133020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Determinación de la Renta Bruta (RB)</a:t>
            </a:r>
            <a:br>
              <a:rPr lang="es-MX" dirty="0" smtClean="0"/>
            </a:br>
            <a:r>
              <a:rPr lang="es-MX" sz="1800" b="0" dirty="0" smtClean="0">
                <a:effectLst/>
              </a:rPr>
              <a:t>LIR, 20°, 1p y 2p – 37°, 44 y 61°</a:t>
            </a:r>
            <a:endParaRPr lang="es-MX" sz="1800" b="0" dirty="0">
              <a:effectLst/>
            </a:endParaRPr>
          </a:p>
        </p:txBody>
      </p:sp>
      <p:sp>
        <p:nvSpPr>
          <p:cNvPr id="4" name="3 Marcador de fecha"/>
          <p:cNvSpPr>
            <a:spLocks noGrp="1"/>
          </p:cNvSpPr>
          <p:nvPr>
            <p:ph type="dt" sz="half" idx="10"/>
          </p:nvPr>
        </p:nvSpPr>
        <p:spPr/>
        <p:txBody>
          <a:bodyPr/>
          <a:lstStyle/>
          <a:p>
            <a:fld id="{32075C31-F7C6-4A26-A09D-7944203A55C0}" type="datetime4">
              <a:rPr lang="es-PE" smtClean="0"/>
              <a:t>12 de enero de 2014</a:t>
            </a:fld>
            <a:endParaRPr lang="es-MX"/>
          </a:p>
        </p:txBody>
      </p:sp>
      <p:sp>
        <p:nvSpPr>
          <p:cNvPr id="5" name="4 Marcador de pie de página"/>
          <p:cNvSpPr>
            <a:spLocks noGrp="1"/>
          </p:cNvSpPr>
          <p:nvPr>
            <p:ph type="ftr" sz="quarter" idx="11"/>
          </p:nvPr>
        </p:nvSpPr>
        <p:spPr/>
        <p:txBody>
          <a:bodyPr/>
          <a:lstStyle/>
          <a:p>
            <a:r>
              <a:rPr lang="es-MX" smtClean="0"/>
              <a:t>IMPUESTO A LA RENTA 2013</a:t>
            </a:r>
            <a:endParaRPr lang="es-MX"/>
          </a:p>
        </p:txBody>
      </p:sp>
      <p:sp>
        <p:nvSpPr>
          <p:cNvPr id="6" name="5 Marcador de número de diapositiva"/>
          <p:cNvSpPr>
            <a:spLocks noGrp="1"/>
          </p:cNvSpPr>
          <p:nvPr>
            <p:ph type="sldNum" sz="quarter" idx="12"/>
          </p:nvPr>
        </p:nvSpPr>
        <p:spPr/>
        <p:txBody>
          <a:bodyPr/>
          <a:lstStyle/>
          <a:p>
            <a:fld id="{AF362856-D068-4B15-AEDA-8D48DDFFF81C}" type="slidenum">
              <a:rPr lang="es-MX" smtClean="0"/>
              <a:t>32</a:t>
            </a:fld>
            <a:endParaRPr lang="es-MX"/>
          </a:p>
        </p:txBody>
      </p:sp>
      <p:sp>
        <p:nvSpPr>
          <p:cNvPr id="8" name="7 Rectángulo"/>
          <p:cNvSpPr/>
          <p:nvPr/>
        </p:nvSpPr>
        <p:spPr>
          <a:xfrm>
            <a:off x="3491880" y="2002195"/>
            <a:ext cx="1719702" cy="1138773"/>
          </a:xfrm>
          <a:prstGeom prst="rect">
            <a:avLst/>
          </a:prstGeom>
          <a:noFill/>
        </p:spPr>
        <p:txBody>
          <a:bodyPr wrap="none" lIns="91440" tIns="45720" rIns="91440" bIns="45720">
            <a:spAutoFit/>
          </a:bodyPr>
          <a:lstStyle/>
          <a:p>
            <a:r>
              <a:rPr lang="es-ES"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Black" panose="020B0A04020102020204" pitchFamily="34" charset="0"/>
              </a:rPr>
              <a:t>INGRESO</a:t>
            </a:r>
          </a:p>
          <a:p>
            <a:r>
              <a:rPr lang="es-E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Black" panose="020B0A04020102020204" pitchFamily="34" charset="0"/>
              </a:rPr>
              <a:t>NETO</a:t>
            </a:r>
          </a:p>
          <a:p>
            <a:r>
              <a:rPr lang="es-E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Black" panose="020B0A04020102020204" pitchFamily="34" charset="0"/>
              </a:rPr>
              <a:t>TOTAL (INT)</a:t>
            </a:r>
          </a:p>
          <a:p>
            <a:r>
              <a:rPr lang="es-ES" sz="1400"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VENTAS NETAS</a:t>
            </a:r>
            <a:endParaRPr lang="es-ES" sz="140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endParaRPr>
          </a:p>
        </p:txBody>
      </p:sp>
      <p:sp>
        <p:nvSpPr>
          <p:cNvPr id="9" name="8 Rectángulo"/>
          <p:cNvSpPr/>
          <p:nvPr/>
        </p:nvSpPr>
        <p:spPr>
          <a:xfrm>
            <a:off x="3527121" y="4079394"/>
            <a:ext cx="1993879" cy="861774"/>
          </a:xfrm>
          <a:prstGeom prst="rect">
            <a:avLst/>
          </a:prstGeom>
          <a:solidFill>
            <a:srgbClr val="FFFF66"/>
          </a:solidFill>
          <a:ln>
            <a:solidFill>
              <a:srgbClr val="FF0000"/>
            </a:solidFill>
          </a:ln>
        </p:spPr>
        <p:txBody>
          <a:bodyPr wrap="none" lIns="91440" tIns="45720" rIns="91440" bIns="45720">
            <a:spAutoFit/>
          </a:bodyPr>
          <a:lstStyle/>
          <a:p>
            <a:r>
              <a:rPr lang="es-ES" b="1" cap="all" spc="0" dirty="0" smtClean="0">
                <a:ln w="9000" cmpd="sng">
                  <a:solidFill>
                    <a:schemeClr val="accent4">
                      <a:shade val="50000"/>
                      <a:satMod val="120000"/>
                    </a:schemeClr>
                  </a:solidFill>
                  <a:prstDash val="solid"/>
                </a:ln>
                <a:solidFill>
                  <a:srgbClr val="FF3300"/>
                </a:solidFill>
                <a:effectLst>
                  <a:reflection blurRad="12700" stA="28000" endPos="45000" dist="1000" dir="5400000" sy="-100000" algn="bl" rotWithShape="0"/>
                </a:effectLst>
                <a:latin typeface="Arial Black" panose="020B0A04020102020204" pitchFamily="34" charset="0"/>
              </a:rPr>
              <a:t>“COSTO”</a:t>
            </a:r>
          </a:p>
          <a:p>
            <a:r>
              <a:rPr lang="es-ES" b="1" cap="all" dirty="0" smtClean="0">
                <a:ln w="9000" cmpd="sng">
                  <a:solidFill>
                    <a:schemeClr val="accent4">
                      <a:shade val="50000"/>
                      <a:satMod val="120000"/>
                    </a:schemeClr>
                  </a:solidFill>
                  <a:prstDash val="solid"/>
                </a:ln>
                <a:solidFill>
                  <a:srgbClr val="FF3300"/>
                </a:solidFill>
                <a:effectLst>
                  <a:reflection blurRad="12700" stA="28000" endPos="45000" dist="1000" dir="5400000" sy="-100000" algn="bl" rotWithShape="0"/>
                </a:effectLst>
                <a:latin typeface="Arial Black" panose="020B0A04020102020204" pitchFamily="34" charset="0"/>
              </a:rPr>
              <a:t>COMPUTABLE</a:t>
            </a:r>
          </a:p>
          <a:p>
            <a:r>
              <a:rPr lang="es-ES" sz="1400" cap="all" spc="0" dirty="0" smtClean="0">
                <a:ln w="9000" cmpd="sng">
                  <a:solidFill>
                    <a:schemeClr val="accent4">
                      <a:shade val="50000"/>
                      <a:satMod val="120000"/>
                    </a:schemeClr>
                  </a:solidFill>
                  <a:prstDash val="solid"/>
                </a:ln>
                <a:solidFill>
                  <a:srgbClr val="FF3300"/>
                </a:solidFill>
                <a:effectLst>
                  <a:reflection blurRad="12700" stA="28000" endPos="45000" dist="1000" dir="5400000" sy="-100000" algn="bl" rotWithShape="0"/>
                </a:effectLst>
                <a:latin typeface="Arial" panose="020B0604020202020204" pitchFamily="34" charset="0"/>
                <a:cs typeface="Arial" panose="020B0604020202020204" pitchFamily="34" charset="0"/>
              </a:rPr>
              <a:t>“COSTO” DE VENTAS</a:t>
            </a:r>
            <a:endParaRPr lang="es-ES" sz="1400" cap="all" spc="0" dirty="0">
              <a:ln w="9000" cmpd="sng">
                <a:solidFill>
                  <a:schemeClr val="accent4">
                    <a:shade val="50000"/>
                    <a:satMod val="120000"/>
                  </a:schemeClr>
                </a:solidFill>
                <a:prstDash val="solid"/>
              </a:ln>
              <a:solidFill>
                <a:srgbClr val="FF3300"/>
              </a:solidFill>
              <a:effectLst>
                <a:reflection blurRad="12700" stA="28000" endPos="45000" dist="1000" dir="5400000" sy="-100000" algn="bl" rotWithShape="0"/>
              </a:effectLst>
              <a:latin typeface="Arial" panose="020B0604020202020204" pitchFamily="34" charset="0"/>
              <a:cs typeface="Arial" panose="020B0604020202020204" pitchFamily="34" charset="0"/>
            </a:endParaRPr>
          </a:p>
        </p:txBody>
      </p:sp>
      <p:sp>
        <p:nvSpPr>
          <p:cNvPr id="10" name="9 Rectángulo"/>
          <p:cNvSpPr/>
          <p:nvPr/>
        </p:nvSpPr>
        <p:spPr>
          <a:xfrm>
            <a:off x="251520" y="1825079"/>
            <a:ext cx="2528641" cy="307777"/>
          </a:xfrm>
          <a:prstGeom prst="rect">
            <a:avLst/>
          </a:prstGeom>
          <a:noFill/>
        </p:spPr>
        <p:txBody>
          <a:bodyPr wrap="none" lIns="91440" tIns="45720" rIns="91440" bIns="45720">
            <a:spAutoFit/>
          </a:bodyPr>
          <a:lstStyle/>
          <a:p>
            <a:r>
              <a:rPr lang="es-ES" sz="1400" b="1" cap="all" spc="0"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Black" panose="020B0A04020102020204" pitchFamily="34" charset="0"/>
              </a:rPr>
              <a:t>INGRESOS BRUTOS (IB)</a:t>
            </a:r>
            <a:endParaRPr lang="es-ES" sz="1400" b="1" cap="all" spc="0" dirty="0">
              <a:ln w="9000" cmpd="sng">
                <a:solidFill>
                  <a:schemeClr val="accent4">
                    <a:shade val="50000"/>
                    <a:satMod val="120000"/>
                  </a:schemeClr>
                </a:solidFill>
                <a:prstDash val="solid"/>
              </a:ln>
              <a:effectLst>
                <a:reflection blurRad="12700" stA="28000" endPos="45000" dist="1000" dir="5400000" sy="-100000" algn="bl" rotWithShape="0"/>
              </a:effectLst>
              <a:latin typeface="Arial Black" panose="020B0A04020102020204" pitchFamily="34" charset="0"/>
            </a:endParaRPr>
          </a:p>
        </p:txBody>
      </p:sp>
      <p:sp>
        <p:nvSpPr>
          <p:cNvPr id="11" name="10 Rectángulo"/>
          <p:cNvSpPr/>
          <p:nvPr/>
        </p:nvSpPr>
        <p:spPr>
          <a:xfrm>
            <a:off x="251520" y="2115433"/>
            <a:ext cx="2215607" cy="1169551"/>
          </a:xfrm>
          <a:prstGeom prst="rect">
            <a:avLst/>
          </a:prstGeom>
          <a:noFill/>
        </p:spPr>
        <p:txBody>
          <a:bodyPr wrap="none" lIns="91440" tIns="45720" rIns="91440" bIns="45720">
            <a:spAutoFit/>
          </a:bodyPr>
          <a:lstStyle/>
          <a:p>
            <a:pPr>
              <a:buClr>
                <a:srgbClr val="FF3300"/>
              </a:buClr>
            </a:pPr>
            <a:r>
              <a:rPr lang="es-ES" sz="1400" cap="all" spc="0" dirty="0" smtClean="0">
                <a:ln w="9000" cmpd="sng">
                  <a:solidFill>
                    <a:schemeClr val="accent4">
                      <a:shade val="50000"/>
                      <a:satMod val="120000"/>
                    </a:schemeClr>
                  </a:solidFill>
                  <a:prstDash val="solid"/>
                </a:ln>
                <a:solidFill>
                  <a:schemeClr val="bg1">
                    <a:lumMod val="50000"/>
                  </a:schemeClr>
                </a:solidFill>
                <a:effectLst>
                  <a:reflection blurRad="12700" stA="28000" endPos="45000" dist="1000" dir="5400000" sy="-100000" algn="bl" rotWithShape="0"/>
                </a:effectLst>
                <a:latin typeface="Arial" panose="020B0604020202020204" pitchFamily="34" charset="0"/>
                <a:cs typeface="Arial" panose="020B0604020202020204" pitchFamily="34" charset="0"/>
              </a:rPr>
              <a:t>MENOS:</a:t>
            </a:r>
          </a:p>
          <a:p>
            <a:pPr marL="285750" indent="-285750">
              <a:buClr>
                <a:srgbClr val="FF3300"/>
              </a:buClr>
              <a:buFont typeface="Arial" panose="020B0604020202020204" pitchFamily="34" charset="0"/>
              <a:buChar char="•"/>
            </a:pPr>
            <a:r>
              <a:rPr lang="es-ES" sz="1400" b="1" cap="all" spc="0" dirty="0" smtClean="0">
                <a:ln w="9000" cmpd="sng">
                  <a:solidFill>
                    <a:schemeClr val="accent4">
                      <a:shade val="50000"/>
                      <a:satMod val="120000"/>
                    </a:schemeClr>
                  </a:solidFill>
                  <a:prstDash val="solid"/>
                </a:ln>
                <a:solidFill>
                  <a:schemeClr val="bg1">
                    <a:lumMod val="50000"/>
                  </a:schemeClr>
                </a:solidFill>
                <a:effectLst>
                  <a:reflection blurRad="12700" stA="28000" endPos="45000" dist="1000" dir="5400000" sy="-100000" algn="bl" rotWithShape="0"/>
                </a:effectLst>
                <a:latin typeface="Arial Black" panose="020B0A04020102020204" pitchFamily="34" charset="0"/>
              </a:rPr>
              <a:t>DEVOLUCIONES</a:t>
            </a:r>
          </a:p>
          <a:p>
            <a:pPr marL="285750" indent="-285750">
              <a:buClr>
                <a:srgbClr val="FF3300"/>
              </a:buClr>
              <a:buFont typeface="Arial" panose="020B0604020202020204" pitchFamily="34" charset="0"/>
              <a:buChar char="•"/>
            </a:pPr>
            <a:r>
              <a:rPr lang="es-ES" sz="1400" b="1" cap="all" dirty="0" smtClean="0">
                <a:ln w="9000" cmpd="sng">
                  <a:solidFill>
                    <a:schemeClr val="accent4">
                      <a:shade val="50000"/>
                      <a:satMod val="120000"/>
                    </a:schemeClr>
                  </a:solidFill>
                  <a:prstDash val="solid"/>
                </a:ln>
                <a:solidFill>
                  <a:schemeClr val="bg1">
                    <a:lumMod val="50000"/>
                  </a:schemeClr>
                </a:solidFill>
                <a:effectLst>
                  <a:reflection blurRad="12700" stA="28000" endPos="45000" dist="1000" dir="5400000" sy="-100000" algn="bl" rotWithShape="0"/>
                </a:effectLst>
                <a:latin typeface="Arial Black" panose="020B0A04020102020204" pitchFamily="34" charset="0"/>
              </a:rPr>
              <a:t>BONIFICACIONES</a:t>
            </a:r>
          </a:p>
          <a:p>
            <a:pPr marL="285750" indent="-285750">
              <a:buClr>
                <a:srgbClr val="FF3300"/>
              </a:buClr>
              <a:buFont typeface="Arial" panose="020B0604020202020204" pitchFamily="34" charset="0"/>
              <a:buChar char="•"/>
            </a:pPr>
            <a:r>
              <a:rPr lang="es-ES" sz="1400" b="1" cap="all" spc="0" dirty="0" smtClean="0">
                <a:ln w="9000" cmpd="sng">
                  <a:solidFill>
                    <a:schemeClr val="accent4">
                      <a:shade val="50000"/>
                      <a:satMod val="120000"/>
                    </a:schemeClr>
                  </a:solidFill>
                  <a:prstDash val="solid"/>
                </a:ln>
                <a:solidFill>
                  <a:schemeClr val="bg1">
                    <a:lumMod val="50000"/>
                  </a:schemeClr>
                </a:solidFill>
                <a:effectLst>
                  <a:reflection blurRad="12700" stA="28000" endPos="45000" dist="1000" dir="5400000" sy="-100000" algn="bl" rotWithShape="0"/>
                </a:effectLst>
                <a:latin typeface="Arial Black" panose="020B0A04020102020204" pitchFamily="34" charset="0"/>
              </a:rPr>
              <a:t>DESCUENTOS</a:t>
            </a:r>
          </a:p>
          <a:p>
            <a:pPr marL="285750" indent="-285750">
              <a:buClr>
                <a:srgbClr val="FF3300"/>
              </a:buClr>
              <a:buFont typeface="Arial" panose="020B0604020202020204" pitchFamily="34" charset="0"/>
              <a:buChar char="•"/>
            </a:pPr>
            <a:r>
              <a:rPr lang="es-ES" sz="1400" b="1" cap="all" dirty="0" smtClean="0">
                <a:ln w="9000" cmpd="sng">
                  <a:solidFill>
                    <a:schemeClr val="accent4">
                      <a:shade val="50000"/>
                      <a:satMod val="120000"/>
                    </a:schemeClr>
                  </a:solidFill>
                  <a:prstDash val="solid"/>
                </a:ln>
                <a:solidFill>
                  <a:schemeClr val="bg1">
                    <a:lumMod val="50000"/>
                  </a:schemeClr>
                </a:solidFill>
                <a:effectLst>
                  <a:reflection blurRad="12700" stA="28000" endPos="45000" dist="1000" dir="5400000" sy="-100000" algn="bl" rotWithShape="0"/>
                </a:effectLst>
                <a:latin typeface="Arial Black" panose="020B0A04020102020204" pitchFamily="34" charset="0"/>
              </a:rPr>
              <a:t>OTROS</a:t>
            </a:r>
            <a:endParaRPr lang="es-ES" sz="1400" b="1" cap="all" spc="0" dirty="0">
              <a:ln w="9000" cmpd="sng">
                <a:solidFill>
                  <a:schemeClr val="accent4">
                    <a:shade val="50000"/>
                    <a:satMod val="120000"/>
                  </a:schemeClr>
                </a:solidFill>
                <a:prstDash val="solid"/>
              </a:ln>
              <a:solidFill>
                <a:schemeClr val="bg1">
                  <a:lumMod val="50000"/>
                </a:schemeClr>
              </a:solidFill>
              <a:effectLst>
                <a:reflection blurRad="12700" stA="28000" endPos="45000" dist="1000" dir="5400000" sy="-100000" algn="bl" rotWithShape="0"/>
              </a:effectLst>
              <a:latin typeface="Arial Black" panose="020B0A04020102020204" pitchFamily="34" charset="0"/>
            </a:endParaRPr>
          </a:p>
        </p:txBody>
      </p:sp>
      <p:sp>
        <p:nvSpPr>
          <p:cNvPr id="12" name="11 Rectángulo"/>
          <p:cNvSpPr/>
          <p:nvPr/>
        </p:nvSpPr>
        <p:spPr>
          <a:xfrm>
            <a:off x="251520" y="4057327"/>
            <a:ext cx="2142381" cy="307777"/>
          </a:xfrm>
          <a:prstGeom prst="rect">
            <a:avLst/>
          </a:prstGeom>
          <a:noFill/>
        </p:spPr>
        <p:txBody>
          <a:bodyPr wrap="none" lIns="91440" tIns="45720" rIns="91440" bIns="45720">
            <a:spAutoFit/>
          </a:bodyPr>
          <a:lstStyle/>
          <a:p>
            <a:r>
              <a:rPr lang="es-ES" sz="1400" b="1" cap="all" spc="0"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Arial Black" panose="020B0A04020102020204" pitchFamily="34" charset="0"/>
              </a:rPr>
              <a:t>COSTO DEL ACTIVO</a:t>
            </a:r>
            <a:endParaRPr lang="es-ES" sz="1400" b="1" cap="all" spc="0" dirty="0">
              <a:ln w="9000" cmpd="sng">
                <a:solidFill>
                  <a:schemeClr val="accent4">
                    <a:shade val="50000"/>
                    <a:satMod val="120000"/>
                  </a:schemeClr>
                </a:solidFill>
                <a:prstDash val="solid"/>
              </a:ln>
              <a:effectLst>
                <a:reflection blurRad="12700" stA="28000" endPos="45000" dist="1000" dir="5400000" sy="-100000" algn="bl" rotWithShape="0"/>
              </a:effectLst>
              <a:latin typeface="Arial Black" panose="020B0A04020102020204" pitchFamily="34" charset="0"/>
            </a:endParaRPr>
          </a:p>
        </p:txBody>
      </p:sp>
      <p:sp>
        <p:nvSpPr>
          <p:cNvPr id="13" name="12 Rectángulo"/>
          <p:cNvSpPr/>
          <p:nvPr/>
        </p:nvSpPr>
        <p:spPr>
          <a:xfrm>
            <a:off x="251520" y="4346520"/>
            <a:ext cx="2303772" cy="738664"/>
          </a:xfrm>
          <a:prstGeom prst="rect">
            <a:avLst/>
          </a:prstGeom>
          <a:noFill/>
        </p:spPr>
        <p:txBody>
          <a:bodyPr wrap="none" lIns="91440" tIns="45720" rIns="91440" bIns="45720">
            <a:spAutoFit/>
          </a:bodyPr>
          <a:lstStyle/>
          <a:p>
            <a:pPr>
              <a:buClr>
                <a:srgbClr val="FF3300"/>
              </a:buClr>
            </a:pPr>
            <a:r>
              <a:rPr lang="es-ES" sz="1400" cap="all" spc="0" dirty="0" smtClean="0">
                <a:ln w="9000" cmpd="sng">
                  <a:solidFill>
                    <a:schemeClr val="accent4">
                      <a:shade val="50000"/>
                      <a:satMod val="120000"/>
                    </a:schemeClr>
                  </a:solidFill>
                  <a:prstDash val="solid"/>
                </a:ln>
                <a:solidFill>
                  <a:schemeClr val="bg1">
                    <a:lumMod val="50000"/>
                  </a:schemeClr>
                </a:solidFill>
                <a:effectLst>
                  <a:reflection blurRad="12700" stA="28000" endPos="45000" dist="1000" dir="5400000" sy="-100000" algn="bl" rotWithShape="0"/>
                </a:effectLst>
                <a:latin typeface="Arial" panose="020B0604020202020204" pitchFamily="34" charset="0"/>
                <a:cs typeface="Arial" panose="020B0604020202020204" pitchFamily="34" charset="0"/>
              </a:rPr>
              <a:t>MENOS:</a:t>
            </a:r>
          </a:p>
          <a:p>
            <a:pPr marL="285750" indent="-285750">
              <a:buClr>
                <a:srgbClr val="FF3300"/>
              </a:buClr>
              <a:buFont typeface="Arial" panose="020B0604020202020204" pitchFamily="34" charset="0"/>
              <a:buChar char="•"/>
            </a:pPr>
            <a:r>
              <a:rPr lang="es-ES" sz="1400" b="1" cap="all" spc="0" dirty="0" smtClean="0">
                <a:ln w="9000" cmpd="sng">
                  <a:solidFill>
                    <a:schemeClr val="accent4">
                      <a:shade val="50000"/>
                      <a:satMod val="120000"/>
                    </a:schemeClr>
                  </a:solidFill>
                  <a:prstDash val="solid"/>
                </a:ln>
                <a:solidFill>
                  <a:schemeClr val="bg1">
                    <a:lumMod val="50000"/>
                  </a:schemeClr>
                </a:solidFill>
                <a:effectLst>
                  <a:reflection blurRad="12700" stA="28000" endPos="45000" dist="1000" dir="5400000" sy="-100000" algn="bl" rotWithShape="0"/>
                </a:effectLst>
                <a:latin typeface="Arial Black" panose="020B0A04020102020204" pitchFamily="34" charset="0"/>
              </a:rPr>
              <a:t>DEPRECIACIONES</a:t>
            </a:r>
          </a:p>
          <a:p>
            <a:pPr marL="285750" indent="-285750">
              <a:buClr>
                <a:srgbClr val="FF3300"/>
              </a:buClr>
              <a:buFont typeface="Arial" panose="020B0604020202020204" pitchFamily="34" charset="0"/>
              <a:buChar char="•"/>
            </a:pPr>
            <a:r>
              <a:rPr lang="es-ES" sz="1400" b="1" cap="all" dirty="0" smtClean="0">
                <a:ln w="9000" cmpd="sng">
                  <a:solidFill>
                    <a:schemeClr val="accent4">
                      <a:shade val="50000"/>
                      <a:satMod val="120000"/>
                    </a:schemeClr>
                  </a:solidFill>
                  <a:prstDash val="solid"/>
                </a:ln>
                <a:solidFill>
                  <a:schemeClr val="bg1">
                    <a:lumMod val="50000"/>
                  </a:schemeClr>
                </a:solidFill>
                <a:effectLst>
                  <a:reflection blurRad="12700" stA="28000" endPos="45000" dist="1000" dir="5400000" sy="-100000" algn="bl" rotWithShape="0"/>
                </a:effectLst>
                <a:latin typeface="Arial Black" panose="020B0A04020102020204" pitchFamily="34" charset="0"/>
              </a:rPr>
              <a:t>AMORTIZACIONES</a:t>
            </a:r>
          </a:p>
        </p:txBody>
      </p:sp>
      <p:sp>
        <p:nvSpPr>
          <p:cNvPr id="14" name="13 Cerrar llave"/>
          <p:cNvSpPr/>
          <p:nvPr/>
        </p:nvSpPr>
        <p:spPr>
          <a:xfrm>
            <a:off x="2997017" y="1663640"/>
            <a:ext cx="422855" cy="1765360"/>
          </a:xfrm>
          <a:prstGeom prst="rightBrace">
            <a:avLst>
              <a:gd name="adj1" fmla="val 32360"/>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5" name="14 Cerrar llave"/>
          <p:cNvSpPr/>
          <p:nvPr/>
        </p:nvSpPr>
        <p:spPr>
          <a:xfrm>
            <a:off x="3059832" y="3873822"/>
            <a:ext cx="422855" cy="1283370"/>
          </a:xfrm>
          <a:prstGeom prst="rightBrace">
            <a:avLst>
              <a:gd name="adj1" fmla="val 32360"/>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6" name="15 Cerrar llave"/>
          <p:cNvSpPr/>
          <p:nvPr/>
        </p:nvSpPr>
        <p:spPr>
          <a:xfrm>
            <a:off x="6165369" y="1713582"/>
            <a:ext cx="422855" cy="3443610"/>
          </a:xfrm>
          <a:prstGeom prst="rightBrace">
            <a:avLst>
              <a:gd name="adj1" fmla="val 32360"/>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7" name="16 Rectángulo"/>
          <p:cNvSpPr/>
          <p:nvPr/>
        </p:nvSpPr>
        <p:spPr>
          <a:xfrm>
            <a:off x="6732240" y="3068960"/>
            <a:ext cx="1062727" cy="646331"/>
          </a:xfrm>
          <a:prstGeom prst="rect">
            <a:avLst/>
          </a:prstGeom>
          <a:noFill/>
        </p:spPr>
        <p:txBody>
          <a:bodyPr wrap="none" lIns="91440" tIns="45720" rIns="91440" bIns="45720">
            <a:spAutoFit/>
          </a:bodyPr>
          <a:lstStyle/>
          <a:p>
            <a:r>
              <a:rPr lang="es-ES"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Black" panose="020B0A04020102020204" pitchFamily="34" charset="0"/>
              </a:rPr>
              <a:t>RENTA</a:t>
            </a:r>
          </a:p>
          <a:p>
            <a:r>
              <a:rPr lang="es-ES"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Black" panose="020B0A04020102020204" pitchFamily="34" charset="0"/>
              </a:rPr>
              <a:t>BRUTA</a:t>
            </a:r>
            <a:endParaRPr lang="es-ES" sz="140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endParaRPr>
          </a:p>
        </p:txBody>
      </p:sp>
      <p:sp>
        <p:nvSpPr>
          <p:cNvPr id="18" name="17 Rectángulo"/>
          <p:cNvSpPr/>
          <p:nvPr/>
        </p:nvSpPr>
        <p:spPr>
          <a:xfrm>
            <a:off x="6660232" y="4005064"/>
            <a:ext cx="1864613" cy="892552"/>
          </a:xfrm>
          <a:prstGeom prst="rect">
            <a:avLst/>
          </a:prstGeom>
          <a:solidFill>
            <a:srgbClr val="FFFF66"/>
          </a:solidFill>
          <a:ln>
            <a:solidFill>
              <a:srgbClr val="FF0000"/>
            </a:solidFill>
          </a:ln>
        </p:spPr>
        <p:txBody>
          <a:bodyPr wrap="none" lIns="91440" tIns="45720" rIns="91440" bIns="45720">
            <a:spAutoFit/>
          </a:bodyPr>
          <a:lstStyle/>
          <a:p>
            <a:r>
              <a:rPr lang="es-ES" sz="1400" cap="all" spc="0" dirty="0" smtClean="0">
                <a:ln w="9000" cmpd="sng">
                  <a:solidFill>
                    <a:schemeClr val="accent4">
                      <a:shade val="50000"/>
                      <a:satMod val="120000"/>
                    </a:schemeClr>
                  </a:solidFill>
                  <a:prstDash val="solid"/>
                </a:ln>
                <a:solidFill>
                  <a:srgbClr val="FF3300"/>
                </a:solidFill>
                <a:effectLst>
                  <a:reflection blurRad="12700" stA="28000" endPos="45000" dist="1000" dir="5400000" sy="-100000" algn="bl" rotWithShape="0"/>
                </a:effectLst>
                <a:latin typeface="Arial" panose="020B0604020202020204" pitchFamily="34" charset="0"/>
                <a:cs typeface="Arial" panose="020B0604020202020204" pitchFamily="34" charset="0"/>
              </a:rPr>
              <a:t>Menos:</a:t>
            </a:r>
            <a:r>
              <a:rPr lang="es-ES" sz="1600" b="1" cap="all" spc="0" dirty="0" smtClean="0">
                <a:ln w="9000" cmpd="sng">
                  <a:solidFill>
                    <a:schemeClr val="accent4">
                      <a:shade val="50000"/>
                      <a:satMod val="120000"/>
                    </a:schemeClr>
                  </a:solidFill>
                  <a:prstDash val="solid"/>
                </a:ln>
                <a:solidFill>
                  <a:srgbClr val="FF3300"/>
                </a:solidFill>
                <a:effectLst>
                  <a:reflection blurRad="12700" stA="28000" endPos="45000" dist="1000" dir="5400000" sy="-100000" algn="bl" rotWithShape="0"/>
                </a:effectLst>
                <a:latin typeface="Arial Black" panose="020B0A04020102020204" pitchFamily="34" charset="0"/>
              </a:rPr>
              <a:t> </a:t>
            </a:r>
          </a:p>
          <a:p>
            <a:r>
              <a:rPr lang="es-ES" b="1" cap="all" spc="0" dirty="0" smtClean="0">
                <a:ln w="9000" cmpd="sng">
                  <a:solidFill>
                    <a:schemeClr val="accent4">
                      <a:shade val="50000"/>
                      <a:satMod val="120000"/>
                    </a:schemeClr>
                  </a:solidFill>
                  <a:prstDash val="solid"/>
                </a:ln>
                <a:solidFill>
                  <a:srgbClr val="FF3300"/>
                </a:solidFill>
                <a:effectLst>
                  <a:reflection blurRad="12700" stA="28000" endPos="45000" dist="1000" dir="5400000" sy="-100000" algn="bl" rotWithShape="0"/>
                </a:effectLst>
                <a:latin typeface="Arial Black" panose="020B0A04020102020204" pitchFamily="34" charset="0"/>
              </a:rPr>
              <a:t>GASTOS</a:t>
            </a:r>
          </a:p>
          <a:p>
            <a:r>
              <a:rPr lang="es-ES" b="1" cap="all" spc="0" dirty="0" smtClean="0">
                <a:ln w="9000" cmpd="sng">
                  <a:solidFill>
                    <a:schemeClr val="accent4">
                      <a:shade val="50000"/>
                      <a:satMod val="120000"/>
                    </a:schemeClr>
                  </a:solidFill>
                  <a:prstDash val="solid"/>
                </a:ln>
                <a:solidFill>
                  <a:srgbClr val="FF3300"/>
                </a:solidFill>
                <a:effectLst>
                  <a:reflection blurRad="12700" stA="28000" endPos="45000" dist="1000" dir="5400000" sy="-100000" algn="bl" rotWithShape="0"/>
                </a:effectLst>
                <a:latin typeface="Arial Black" panose="020B0A04020102020204" pitchFamily="34" charset="0"/>
              </a:rPr>
              <a:t>NECESARIOS</a:t>
            </a:r>
            <a:endParaRPr lang="es-ES" sz="1400" cap="all" spc="0" dirty="0">
              <a:ln w="9000" cmpd="sng">
                <a:solidFill>
                  <a:schemeClr val="accent4">
                    <a:shade val="50000"/>
                    <a:satMod val="120000"/>
                  </a:schemeClr>
                </a:solidFill>
                <a:prstDash val="solid"/>
              </a:ln>
              <a:solidFill>
                <a:srgbClr val="FF3300"/>
              </a:solidFill>
              <a:effectLst>
                <a:reflection blurRad="12700" stA="28000" endPos="45000" dist="1000" dir="5400000" sy="-100000" algn="bl" rotWithShape="0"/>
              </a:effectLst>
              <a:latin typeface="Arial" panose="020B0604020202020204" pitchFamily="34" charset="0"/>
              <a:cs typeface="Arial" panose="020B0604020202020204" pitchFamily="34" charset="0"/>
            </a:endParaRPr>
          </a:p>
        </p:txBody>
      </p:sp>
      <p:sp>
        <p:nvSpPr>
          <p:cNvPr id="19" name="18 Rectángulo"/>
          <p:cNvSpPr/>
          <p:nvPr/>
        </p:nvSpPr>
        <p:spPr>
          <a:xfrm>
            <a:off x="6732240" y="5301208"/>
            <a:ext cx="1053878" cy="646331"/>
          </a:xfrm>
          <a:prstGeom prst="rect">
            <a:avLst/>
          </a:prstGeom>
          <a:noFill/>
        </p:spPr>
        <p:txBody>
          <a:bodyPr wrap="none" lIns="91440" tIns="45720" rIns="91440" bIns="45720">
            <a:spAutoFit/>
          </a:bodyPr>
          <a:lstStyle/>
          <a:p>
            <a:r>
              <a:rPr lang="es-ES" b="1" cap="all" spc="0" dirty="0" smtClean="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latin typeface="Arial Black" panose="020B0A04020102020204" pitchFamily="34" charset="0"/>
              </a:rPr>
              <a:t>RENTA</a:t>
            </a:r>
          </a:p>
          <a:p>
            <a:r>
              <a:rPr lang="es-ES" b="1" cap="all" spc="0" dirty="0" smtClean="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latin typeface="Arial Black" panose="020B0A04020102020204" pitchFamily="34" charset="0"/>
              </a:rPr>
              <a:t>NETA</a:t>
            </a:r>
            <a:endParaRPr lang="es-ES" sz="1400" cap="all" spc="0" dirty="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latin typeface="Arial" panose="020B0604020202020204" pitchFamily="34" charset="0"/>
              <a:cs typeface="Arial" panose="020B0604020202020204" pitchFamily="34" charset="0"/>
            </a:endParaRPr>
          </a:p>
        </p:txBody>
      </p:sp>
      <p:cxnSp>
        <p:nvCxnSpPr>
          <p:cNvPr id="21" name="20 Conector recto"/>
          <p:cNvCxnSpPr/>
          <p:nvPr/>
        </p:nvCxnSpPr>
        <p:spPr>
          <a:xfrm>
            <a:off x="6660232" y="5229200"/>
            <a:ext cx="187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a:off x="6660232" y="6021288"/>
            <a:ext cx="187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22 Conector recto"/>
          <p:cNvCxnSpPr/>
          <p:nvPr/>
        </p:nvCxnSpPr>
        <p:spPr>
          <a:xfrm>
            <a:off x="6660232" y="6093296"/>
            <a:ext cx="187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23 Flecha curvada hacia la derecha"/>
          <p:cNvSpPr/>
          <p:nvPr/>
        </p:nvSpPr>
        <p:spPr>
          <a:xfrm rot="19145434">
            <a:off x="5475826" y="4930161"/>
            <a:ext cx="731520" cy="1216152"/>
          </a:xfrm>
          <a:prstGeom prst="curved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MX">
              <a:solidFill>
                <a:schemeClr val="tx1"/>
              </a:solidFill>
            </a:endParaRPr>
          </a:p>
        </p:txBody>
      </p:sp>
      <p:sp>
        <p:nvSpPr>
          <p:cNvPr id="25" name="24 Rectángulo">
            <a:hlinkClick r:id="rId2" action="ppaction://hlinksldjump"/>
          </p:cNvPr>
          <p:cNvSpPr/>
          <p:nvPr/>
        </p:nvSpPr>
        <p:spPr>
          <a:xfrm>
            <a:off x="2868730" y="5517232"/>
            <a:ext cx="2783390" cy="369332"/>
          </a:xfrm>
          <a:prstGeom prst="rect">
            <a:avLst/>
          </a:prstGeom>
          <a:solidFill>
            <a:schemeClr val="bg1"/>
          </a:solidFill>
          <a:ln w="38100">
            <a:solidFill>
              <a:srgbClr val="FF6600"/>
            </a:solidFill>
          </a:ln>
        </p:spPr>
        <p:txBody>
          <a:bodyPr wrap="none" lIns="91440" tIns="45720" rIns="91440" bIns="45720">
            <a:spAutoFit/>
          </a:bodyPr>
          <a:lstStyle/>
          <a:p>
            <a:pPr algn="ctr"/>
            <a:r>
              <a:rPr lang="es-E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latin typeface="Arial Black" panose="020B0A04020102020204" pitchFamily="34" charset="0"/>
              </a:rPr>
              <a:t>¿”COSTO” = GASTO?</a:t>
            </a:r>
            <a:endParaRPr lang="es-ES"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latin typeface="Arial Black" panose="020B0A04020102020204" pitchFamily="34" charset="0"/>
            </a:endParaRPr>
          </a:p>
        </p:txBody>
      </p:sp>
      <p:pic>
        <p:nvPicPr>
          <p:cNvPr id="26" name="2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2480" y="544820"/>
            <a:ext cx="1440000" cy="723940"/>
          </a:xfrm>
          <a:prstGeom prst="rect">
            <a:avLst/>
          </a:prstGeom>
        </p:spPr>
      </p:pic>
    </p:spTree>
    <p:extLst>
      <p:ext uri="{BB962C8B-B14F-4D97-AF65-F5344CB8AC3E}">
        <p14:creationId xmlns:p14="http://schemas.microsoft.com/office/powerpoint/2010/main" val="19757458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Renta bruta (RB)</a:t>
            </a:r>
            <a:br>
              <a:rPr lang="es-MX" dirty="0" smtClean="0"/>
            </a:br>
            <a:r>
              <a:rPr lang="es-MX" sz="1800" b="0" dirty="0" smtClean="0">
                <a:effectLst/>
              </a:rPr>
              <a:t>LIR, 20°</a:t>
            </a:r>
            <a:endParaRPr lang="es-MX" b="0" dirty="0">
              <a:effectLst/>
            </a:endParaRPr>
          </a:p>
        </p:txBody>
      </p:sp>
      <p:sp>
        <p:nvSpPr>
          <p:cNvPr id="7" name="6 Marcador de contenido"/>
          <p:cNvSpPr>
            <a:spLocks noGrp="1"/>
          </p:cNvSpPr>
          <p:nvPr>
            <p:ph idx="1"/>
          </p:nvPr>
        </p:nvSpPr>
        <p:spPr/>
        <p:txBody>
          <a:bodyPr>
            <a:normAutofit/>
          </a:bodyPr>
          <a:lstStyle/>
          <a:p>
            <a:r>
              <a:rPr lang="es-MX" dirty="0" smtClean="0"/>
              <a:t>Conjunto </a:t>
            </a:r>
            <a:r>
              <a:rPr lang="es-MX" dirty="0"/>
              <a:t>de ingresos afectos al </a:t>
            </a:r>
            <a:r>
              <a:rPr lang="es-MX" dirty="0" smtClean="0"/>
              <a:t>IR obtenidos </a:t>
            </a:r>
            <a:r>
              <a:rPr lang="es-MX" dirty="0"/>
              <a:t>en el </a:t>
            </a:r>
            <a:r>
              <a:rPr lang="es-MX" dirty="0" smtClean="0"/>
              <a:t>EG.</a:t>
            </a:r>
            <a:endParaRPr lang="es-MX" dirty="0"/>
          </a:p>
          <a:p>
            <a:r>
              <a:rPr lang="es-MX" b="1" dirty="0" smtClean="0"/>
              <a:t>IB</a:t>
            </a:r>
            <a:r>
              <a:rPr lang="es-MX" dirty="0" smtClean="0"/>
              <a:t> provenientes de </a:t>
            </a:r>
            <a:r>
              <a:rPr lang="es-MX" dirty="0"/>
              <a:t>la </a:t>
            </a:r>
            <a:r>
              <a:rPr lang="es-MX" u="sng" dirty="0"/>
              <a:t>enajenación de </a:t>
            </a:r>
            <a:r>
              <a:rPr lang="es-MX" u="sng" dirty="0" smtClean="0"/>
              <a:t>bienes</a:t>
            </a:r>
            <a:r>
              <a:rPr lang="es-MX" dirty="0" smtClean="0"/>
              <a:t> (LIR, 5°)</a:t>
            </a:r>
          </a:p>
          <a:p>
            <a:pPr lvl="1"/>
            <a:r>
              <a:rPr lang="es-MX" b="1" dirty="0" smtClean="0"/>
              <a:t>RB</a:t>
            </a:r>
            <a:r>
              <a:rPr lang="es-MX" dirty="0" smtClean="0"/>
              <a:t> = Diferencia entre </a:t>
            </a:r>
            <a:r>
              <a:rPr lang="es-MX" dirty="0"/>
              <a:t>el </a:t>
            </a:r>
            <a:r>
              <a:rPr lang="es-MX" b="1" dirty="0" smtClean="0"/>
              <a:t>INT</a:t>
            </a:r>
            <a:r>
              <a:rPr lang="es-MX" dirty="0" smtClean="0"/>
              <a:t> y </a:t>
            </a:r>
            <a:r>
              <a:rPr lang="es-MX" dirty="0"/>
              <a:t>el </a:t>
            </a:r>
            <a:r>
              <a:rPr lang="es-MX" b="1" dirty="0"/>
              <a:t>costo </a:t>
            </a:r>
            <a:r>
              <a:rPr lang="es-MX" b="1" dirty="0" smtClean="0"/>
              <a:t>computable</a:t>
            </a:r>
            <a:r>
              <a:rPr lang="es-MX" dirty="0" smtClean="0"/>
              <a:t>.</a:t>
            </a:r>
            <a:endParaRPr lang="es-MX" dirty="0"/>
          </a:p>
          <a:p>
            <a:pPr lvl="2"/>
            <a:r>
              <a:rPr lang="es-MX" dirty="0" smtClean="0"/>
              <a:t>Bienes </a:t>
            </a:r>
            <a:r>
              <a:rPr lang="es-MX" dirty="0"/>
              <a:t>depreciables o </a:t>
            </a:r>
            <a:r>
              <a:rPr lang="es-MX" dirty="0" smtClean="0"/>
              <a:t>amortizables:</a:t>
            </a:r>
          </a:p>
          <a:p>
            <a:pPr lvl="3"/>
            <a:r>
              <a:rPr lang="es-MX" b="1" dirty="0"/>
              <a:t>C</a:t>
            </a:r>
            <a:r>
              <a:rPr lang="es-MX" b="1" dirty="0" smtClean="0"/>
              <a:t>osto computable</a:t>
            </a:r>
            <a:r>
              <a:rPr lang="es-MX" dirty="0" smtClean="0"/>
              <a:t>: Disminuido </a:t>
            </a:r>
            <a:r>
              <a:rPr lang="es-MX" dirty="0"/>
              <a:t>en el importe de las depreciaciones o amortizaciones </a:t>
            </a:r>
            <a:r>
              <a:rPr lang="es-MX" dirty="0" smtClean="0"/>
              <a:t>de </a:t>
            </a:r>
            <a:r>
              <a:rPr lang="es-MX" dirty="0"/>
              <a:t>acuerdo </a:t>
            </a:r>
            <a:r>
              <a:rPr lang="es-MX" dirty="0" smtClean="0"/>
              <a:t>con la LIR..</a:t>
            </a:r>
            <a:endParaRPr lang="es-MX" dirty="0"/>
          </a:p>
          <a:p>
            <a:r>
              <a:rPr lang="es-MX" b="1" dirty="0" smtClean="0"/>
              <a:t>INT =</a:t>
            </a:r>
            <a:r>
              <a:rPr lang="es-MX" dirty="0" smtClean="0"/>
              <a:t> </a:t>
            </a:r>
            <a:r>
              <a:rPr lang="es-MX" b="1" dirty="0" smtClean="0"/>
              <a:t>IB</a:t>
            </a:r>
            <a:r>
              <a:rPr lang="es-MX" dirty="0" smtClean="0"/>
              <a:t>  </a:t>
            </a:r>
          </a:p>
          <a:p>
            <a:pPr lvl="1"/>
            <a:r>
              <a:rPr lang="es-MX" dirty="0" smtClean="0"/>
              <a:t>Menos: Devoluciones</a:t>
            </a:r>
            <a:r>
              <a:rPr lang="es-MX" dirty="0"/>
              <a:t>, bonificaciones, descuentos y </a:t>
            </a:r>
            <a:endParaRPr lang="es-MX" dirty="0" smtClean="0"/>
          </a:p>
          <a:p>
            <a:pPr lvl="1"/>
            <a:r>
              <a:rPr lang="es-MX" dirty="0" smtClean="0"/>
              <a:t>Conceptos </a:t>
            </a:r>
            <a:r>
              <a:rPr lang="es-MX" dirty="0"/>
              <a:t>similares que respondan a las costumbre de la plaza</a:t>
            </a:r>
            <a:r>
              <a:rPr lang="es-MX" dirty="0" smtClean="0"/>
              <a:t>.</a:t>
            </a:r>
            <a:endParaRPr lang="es-MX" dirty="0"/>
          </a:p>
        </p:txBody>
      </p:sp>
      <p:sp>
        <p:nvSpPr>
          <p:cNvPr id="4" name="3 Marcador de fecha"/>
          <p:cNvSpPr>
            <a:spLocks noGrp="1"/>
          </p:cNvSpPr>
          <p:nvPr>
            <p:ph type="dt" sz="half" idx="10"/>
          </p:nvPr>
        </p:nvSpPr>
        <p:spPr/>
        <p:txBody>
          <a:bodyPr/>
          <a:lstStyle/>
          <a:p>
            <a:fld id="{6B1CD434-7FDE-4BDF-B830-D37715084C94}"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33</a:t>
            </a:fld>
            <a:endParaRPr lang="es-PE"/>
          </a:p>
        </p:txBody>
      </p:sp>
    </p:spTree>
    <p:extLst>
      <p:ext uri="{BB962C8B-B14F-4D97-AF65-F5344CB8AC3E}">
        <p14:creationId xmlns:p14="http://schemas.microsoft.com/office/powerpoint/2010/main" val="31826738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RB: Costo computable de los bienes enajenados </a:t>
            </a:r>
            <a:br>
              <a:rPr lang="es-MX" dirty="0" smtClean="0"/>
            </a:br>
            <a:r>
              <a:rPr lang="es-MX" sz="1800" b="0" dirty="0" smtClean="0">
                <a:effectLst/>
              </a:rPr>
              <a:t>LIR, 20°, 6p</a:t>
            </a:r>
            <a:endParaRPr lang="es-MX" b="0" dirty="0">
              <a:effectLst/>
            </a:endParaRPr>
          </a:p>
        </p:txBody>
      </p:sp>
      <p:sp>
        <p:nvSpPr>
          <p:cNvPr id="7" name="6 Marcador de contenido"/>
          <p:cNvSpPr>
            <a:spLocks noGrp="1"/>
          </p:cNvSpPr>
          <p:nvPr>
            <p:ph idx="1"/>
          </p:nvPr>
        </p:nvSpPr>
        <p:spPr/>
        <p:txBody>
          <a:bodyPr>
            <a:normAutofit/>
          </a:bodyPr>
          <a:lstStyle/>
          <a:p>
            <a:r>
              <a:rPr lang="es-MX" dirty="0" smtClean="0"/>
              <a:t>Costo </a:t>
            </a:r>
            <a:r>
              <a:rPr lang="es-MX" dirty="0"/>
              <a:t>de adquisición, producción o construcción, </a:t>
            </a:r>
            <a:r>
              <a:rPr lang="es-MX" dirty="0" smtClean="0"/>
              <a:t>o</a:t>
            </a:r>
          </a:p>
          <a:p>
            <a:r>
              <a:rPr lang="es-MX" dirty="0" smtClean="0"/>
              <a:t>En </a:t>
            </a:r>
            <a:r>
              <a:rPr lang="es-MX" dirty="0"/>
              <a:t>su caso, el valor de ingreso al patrimonio o </a:t>
            </a:r>
            <a:endParaRPr lang="es-MX" dirty="0" smtClean="0"/>
          </a:p>
          <a:p>
            <a:r>
              <a:rPr lang="es-MX" dirty="0" smtClean="0"/>
              <a:t>Valor </a:t>
            </a:r>
            <a:r>
              <a:rPr lang="es-MX" dirty="0"/>
              <a:t>en el último inventario </a:t>
            </a:r>
            <a:r>
              <a:rPr lang="es-MX" dirty="0" smtClean="0"/>
              <a:t>determinado </a:t>
            </a:r>
            <a:r>
              <a:rPr lang="es-MX" dirty="0"/>
              <a:t>conforme a </a:t>
            </a:r>
            <a:r>
              <a:rPr lang="es-MX" dirty="0" smtClean="0"/>
              <a:t>Ley.</a:t>
            </a:r>
          </a:p>
          <a:p>
            <a:r>
              <a:rPr lang="es-MX" dirty="0" smtClean="0"/>
              <a:t>Ajustado </a:t>
            </a:r>
            <a:r>
              <a:rPr lang="es-MX" dirty="0"/>
              <a:t>de acuerdo a las normas de ajuste por inflación con incidencia tributaria, según corresponda</a:t>
            </a:r>
            <a:r>
              <a:rPr lang="es-MX" dirty="0" smtClean="0"/>
              <a:t>.</a:t>
            </a:r>
          </a:p>
          <a:p>
            <a:r>
              <a:rPr lang="es-MX" dirty="0" smtClean="0"/>
              <a:t>Más: COSTOS POSTERIORES</a:t>
            </a:r>
          </a:p>
          <a:p>
            <a:pPr lvl="1"/>
            <a:r>
              <a:rPr lang="es-MX" dirty="0" smtClean="0"/>
              <a:t>Incorporados al activo según normas contables (DL 1112) </a:t>
            </a:r>
          </a:p>
          <a:p>
            <a:r>
              <a:rPr lang="es-ES" b="1" dirty="0"/>
              <a:t>En ningún caso los intereses formarán parte del costo computable</a:t>
            </a:r>
            <a:r>
              <a:rPr lang="es-ES" b="1" dirty="0" smtClean="0"/>
              <a:t>.</a:t>
            </a:r>
          </a:p>
          <a:p>
            <a:pPr lvl="1"/>
            <a:r>
              <a:rPr lang="es-ES" dirty="0" smtClean="0"/>
              <a:t>No aplicable para fines del IRE: </a:t>
            </a:r>
            <a:r>
              <a:rPr lang="es-ES" b="1" u="sng" dirty="0" smtClean="0"/>
              <a:t>NIC 23, Costos por Préstamos, </a:t>
            </a:r>
            <a:r>
              <a:rPr lang="es-ES" b="1" u="sng" dirty="0" err="1" smtClean="0"/>
              <a:t>ps</a:t>
            </a:r>
            <a:r>
              <a:rPr lang="es-ES" b="1" u="sng" dirty="0" smtClean="0"/>
              <a:t>. 8-25</a:t>
            </a:r>
          </a:p>
          <a:p>
            <a:pPr lvl="1"/>
            <a:r>
              <a:rPr lang="es-ES" dirty="0" smtClean="0"/>
              <a:t>CI-13, p8: </a:t>
            </a:r>
            <a:r>
              <a:rPr lang="es-ES" i="1" dirty="0" smtClean="0"/>
              <a:t>“costo de adquisición”</a:t>
            </a:r>
          </a:p>
          <a:p>
            <a:r>
              <a:rPr lang="es-MX" dirty="0"/>
              <a:t>No forman parte del costo de </a:t>
            </a:r>
            <a:r>
              <a:rPr lang="es-MX" dirty="0" smtClean="0"/>
              <a:t>adquisición los Derechos </a:t>
            </a:r>
            <a:r>
              <a:rPr lang="es-MX" dirty="0"/>
              <a:t>de </a:t>
            </a:r>
            <a:r>
              <a:rPr lang="es-MX" dirty="0" smtClean="0"/>
              <a:t>antidumping:</a:t>
            </a:r>
          </a:p>
          <a:p>
            <a:pPr lvl="1"/>
            <a:r>
              <a:rPr lang="es-MX" dirty="0" smtClean="0"/>
              <a:t>Informe </a:t>
            </a:r>
            <a:r>
              <a:rPr lang="es-MX" dirty="0"/>
              <a:t>26-2007-SUNAT</a:t>
            </a:r>
          </a:p>
          <a:p>
            <a:endParaRPr lang="es-PE" b="1" dirty="0"/>
          </a:p>
          <a:p>
            <a:endParaRPr lang="es-MX" dirty="0"/>
          </a:p>
        </p:txBody>
      </p:sp>
      <p:sp>
        <p:nvSpPr>
          <p:cNvPr id="4" name="3 Marcador de fecha"/>
          <p:cNvSpPr>
            <a:spLocks noGrp="1"/>
          </p:cNvSpPr>
          <p:nvPr>
            <p:ph type="dt" sz="half" idx="10"/>
          </p:nvPr>
        </p:nvSpPr>
        <p:spPr/>
        <p:txBody>
          <a:bodyPr/>
          <a:lstStyle/>
          <a:p>
            <a:fld id="{320935D9-D215-4A76-9027-CA80DD32DFD5}"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34</a:t>
            </a:fld>
            <a:endParaRPr lang="es-PE"/>
          </a:p>
        </p:txBody>
      </p:sp>
    </p:spTree>
    <p:extLst>
      <p:ext uri="{BB962C8B-B14F-4D97-AF65-F5344CB8AC3E}">
        <p14:creationId xmlns:p14="http://schemas.microsoft.com/office/powerpoint/2010/main" val="34596948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Costo de adquisición</a:t>
            </a:r>
            <a:br>
              <a:rPr lang="es-MX" dirty="0" smtClean="0"/>
            </a:br>
            <a:r>
              <a:rPr lang="es-MX" sz="1800" b="0" dirty="0" smtClean="0">
                <a:effectLst/>
              </a:rPr>
              <a:t>LIR, 20°, 1 – Informe 26-2007-SUNAT (Derechos </a:t>
            </a:r>
            <a:r>
              <a:rPr lang="es-MX" sz="1800" b="0" dirty="0" err="1" smtClean="0">
                <a:effectLst/>
              </a:rPr>
              <a:t>antidumpig</a:t>
            </a:r>
            <a:r>
              <a:rPr lang="es-MX" sz="1800" b="0" dirty="0" smtClean="0">
                <a:effectLst/>
              </a:rPr>
              <a:t>)</a:t>
            </a:r>
            <a:endParaRPr lang="es-MX" dirty="0"/>
          </a:p>
        </p:txBody>
      </p:sp>
      <p:sp>
        <p:nvSpPr>
          <p:cNvPr id="7" name="6 Marcador de contenido"/>
          <p:cNvSpPr>
            <a:spLocks noGrp="1"/>
          </p:cNvSpPr>
          <p:nvPr>
            <p:ph idx="1"/>
          </p:nvPr>
        </p:nvSpPr>
        <p:spPr/>
        <p:txBody>
          <a:bodyPr>
            <a:normAutofit/>
          </a:bodyPr>
          <a:lstStyle/>
          <a:p>
            <a:r>
              <a:rPr lang="es-MX" dirty="0" smtClean="0"/>
              <a:t>Contraprestación </a:t>
            </a:r>
            <a:r>
              <a:rPr lang="es-MX" dirty="0"/>
              <a:t>pagada por el bien </a:t>
            </a:r>
            <a:r>
              <a:rPr lang="es-MX" dirty="0" smtClean="0"/>
              <a:t>adquirido</a:t>
            </a:r>
          </a:p>
          <a:p>
            <a:r>
              <a:rPr lang="es-MX" dirty="0" smtClean="0"/>
              <a:t>Incrementada </a:t>
            </a:r>
            <a:r>
              <a:rPr lang="es-MX" dirty="0"/>
              <a:t>en las mejoras incorporadas con carácter </a:t>
            </a:r>
            <a:r>
              <a:rPr lang="es-MX" dirty="0" smtClean="0"/>
              <a:t>permanente, y</a:t>
            </a:r>
          </a:p>
          <a:p>
            <a:r>
              <a:rPr lang="es-MX" dirty="0" smtClean="0"/>
              <a:t>Gastos </a:t>
            </a:r>
            <a:r>
              <a:rPr lang="es-MX" dirty="0"/>
              <a:t>incurridos con motivo de su </a:t>
            </a:r>
            <a:r>
              <a:rPr lang="es-MX" dirty="0" smtClean="0"/>
              <a:t>compra:</a:t>
            </a:r>
          </a:p>
          <a:p>
            <a:pPr lvl="1"/>
            <a:r>
              <a:rPr lang="es-MX" dirty="0" smtClean="0"/>
              <a:t>Fletes y seguros</a:t>
            </a:r>
            <a:r>
              <a:rPr lang="es-MX" dirty="0"/>
              <a:t>, </a:t>
            </a:r>
            <a:endParaRPr lang="es-MX" dirty="0" smtClean="0"/>
          </a:p>
          <a:p>
            <a:pPr lvl="1"/>
            <a:r>
              <a:rPr lang="es-MX" dirty="0" smtClean="0"/>
              <a:t>Gastos </a:t>
            </a:r>
            <a:r>
              <a:rPr lang="es-MX" dirty="0"/>
              <a:t>de despacho, </a:t>
            </a:r>
            <a:endParaRPr lang="es-MX" dirty="0" smtClean="0"/>
          </a:p>
          <a:p>
            <a:pPr lvl="1"/>
            <a:r>
              <a:rPr lang="es-MX" dirty="0" smtClean="0"/>
              <a:t>Derechos </a:t>
            </a:r>
            <a:r>
              <a:rPr lang="es-MX" dirty="0"/>
              <a:t>aduaneros, </a:t>
            </a:r>
            <a:endParaRPr lang="es-MX" dirty="0" smtClean="0"/>
          </a:p>
          <a:p>
            <a:pPr lvl="1"/>
            <a:r>
              <a:rPr lang="es-MX" dirty="0" smtClean="0"/>
              <a:t>Instalaciones y montaje</a:t>
            </a:r>
            <a:r>
              <a:rPr lang="es-MX" dirty="0"/>
              <a:t>, </a:t>
            </a:r>
            <a:endParaRPr lang="es-MX" dirty="0" smtClean="0"/>
          </a:p>
          <a:p>
            <a:pPr lvl="1"/>
            <a:r>
              <a:rPr lang="es-MX" dirty="0" smtClean="0"/>
              <a:t>Comisiones normales (incluye </a:t>
            </a:r>
            <a:r>
              <a:rPr lang="es-MX" dirty="0"/>
              <a:t>las pagadas </a:t>
            </a:r>
            <a:r>
              <a:rPr lang="es-MX" dirty="0" smtClean="0"/>
              <a:t>con </a:t>
            </a:r>
            <a:r>
              <a:rPr lang="es-MX" dirty="0"/>
              <a:t>motivo de la adquisición o </a:t>
            </a:r>
            <a:r>
              <a:rPr lang="es-MX" dirty="0" smtClean="0"/>
              <a:t>enajenación</a:t>
            </a:r>
          </a:p>
          <a:p>
            <a:pPr lvl="1"/>
            <a:r>
              <a:rPr lang="es-MX" dirty="0" smtClean="0"/>
              <a:t>Gastos </a:t>
            </a:r>
            <a:r>
              <a:rPr lang="es-MX" dirty="0"/>
              <a:t>notariales, </a:t>
            </a:r>
            <a:endParaRPr lang="es-MX" dirty="0" smtClean="0"/>
          </a:p>
          <a:p>
            <a:pPr lvl="1"/>
            <a:r>
              <a:rPr lang="es-MX" dirty="0" smtClean="0"/>
              <a:t>Impuestos </a:t>
            </a:r>
            <a:r>
              <a:rPr lang="es-MX" dirty="0"/>
              <a:t>y derechos pagados por el enajenante y </a:t>
            </a:r>
            <a:endParaRPr lang="es-MX" dirty="0" smtClean="0"/>
          </a:p>
          <a:p>
            <a:pPr lvl="1"/>
            <a:r>
              <a:rPr lang="es-MX" b="1" dirty="0"/>
              <a:t>O</a:t>
            </a:r>
            <a:r>
              <a:rPr lang="es-MX" b="1" dirty="0" smtClean="0"/>
              <a:t>tros </a:t>
            </a:r>
            <a:r>
              <a:rPr lang="es-MX" b="1" dirty="0"/>
              <a:t>gastos que resulten necesarios para colocar a los bienes en condiciones de ser usados, </a:t>
            </a:r>
            <a:r>
              <a:rPr lang="es-MX" b="1" dirty="0" smtClean="0"/>
              <a:t>enajenados </a:t>
            </a:r>
            <a:r>
              <a:rPr lang="es-MX" b="1" dirty="0"/>
              <a:t>o aprovechados económicamente.</a:t>
            </a:r>
          </a:p>
        </p:txBody>
      </p:sp>
      <p:sp>
        <p:nvSpPr>
          <p:cNvPr id="4" name="3 Marcador de fecha"/>
          <p:cNvSpPr>
            <a:spLocks noGrp="1"/>
          </p:cNvSpPr>
          <p:nvPr>
            <p:ph type="dt" sz="half" idx="10"/>
          </p:nvPr>
        </p:nvSpPr>
        <p:spPr/>
        <p:txBody>
          <a:bodyPr/>
          <a:lstStyle/>
          <a:p>
            <a:fld id="{4779B292-A389-44E1-91E8-8882DC55515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35</a:t>
            </a:fld>
            <a:endParaRPr lang="es-PE"/>
          </a:p>
        </p:txBody>
      </p:sp>
    </p:spTree>
    <p:extLst>
      <p:ext uri="{BB962C8B-B14F-4D97-AF65-F5344CB8AC3E}">
        <p14:creationId xmlns:p14="http://schemas.microsoft.com/office/powerpoint/2010/main" val="30004547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Costo de producción o construcción</a:t>
            </a:r>
            <a:br>
              <a:rPr lang="es-MX" dirty="0" smtClean="0"/>
            </a:br>
            <a:r>
              <a:rPr lang="es-MX" sz="1800" b="0" dirty="0" smtClean="0">
                <a:effectLst/>
              </a:rPr>
              <a:t>LIR, 20°, 2</a:t>
            </a:r>
            <a:endParaRPr lang="es-MX" b="0" dirty="0">
              <a:effectLst/>
            </a:endParaRPr>
          </a:p>
        </p:txBody>
      </p:sp>
      <p:sp>
        <p:nvSpPr>
          <p:cNvPr id="3" name="2 Marcador de contenido"/>
          <p:cNvSpPr>
            <a:spLocks noGrp="1"/>
          </p:cNvSpPr>
          <p:nvPr>
            <p:ph idx="1"/>
          </p:nvPr>
        </p:nvSpPr>
        <p:spPr/>
        <p:txBody>
          <a:bodyPr/>
          <a:lstStyle/>
          <a:p>
            <a:r>
              <a:rPr lang="es-MX" dirty="0" smtClean="0"/>
              <a:t>Costo </a:t>
            </a:r>
            <a:r>
              <a:rPr lang="es-MX" dirty="0"/>
              <a:t>incurrido en la producción o construcción del </a:t>
            </a:r>
            <a:r>
              <a:rPr lang="es-MX" dirty="0" smtClean="0"/>
              <a:t>bien</a:t>
            </a:r>
          </a:p>
          <a:p>
            <a:r>
              <a:rPr lang="es-MX" dirty="0" smtClean="0"/>
              <a:t>Comprende:</a:t>
            </a:r>
          </a:p>
          <a:p>
            <a:pPr lvl="1"/>
            <a:r>
              <a:rPr lang="es-MX" dirty="0" smtClean="0"/>
              <a:t>Materiales </a:t>
            </a:r>
            <a:r>
              <a:rPr lang="es-MX" dirty="0"/>
              <a:t>directos utilizados</a:t>
            </a:r>
            <a:r>
              <a:rPr lang="es-MX" dirty="0" smtClean="0"/>
              <a:t>,</a:t>
            </a:r>
          </a:p>
          <a:p>
            <a:pPr lvl="1"/>
            <a:r>
              <a:rPr lang="es-MX" dirty="0" smtClean="0"/>
              <a:t>Mano </a:t>
            </a:r>
            <a:r>
              <a:rPr lang="es-MX" dirty="0"/>
              <a:t>de obra directa y </a:t>
            </a:r>
            <a:endParaRPr lang="es-MX" dirty="0" smtClean="0"/>
          </a:p>
          <a:p>
            <a:pPr lvl="1"/>
            <a:r>
              <a:rPr lang="es-MX" dirty="0" smtClean="0"/>
              <a:t>Costos </a:t>
            </a:r>
            <a:r>
              <a:rPr lang="es-MX" dirty="0"/>
              <a:t>indirectos de fabricación o construcción. </a:t>
            </a:r>
          </a:p>
          <a:p>
            <a:endParaRPr lang="es-MX" dirty="0"/>
          </a:p>
        </p:txBody>
      </p:sp>
      <p:sp>
        <p:nvSpPr>
          <p:cNvPr id="4" name="3 Marcador de fecha"/>
          <p:cNvSpPr>
            <a:spLocks noGrp="1"/>
          </p:cNvSpPr>
          <p:nvPr>
            <p:ph type="dt" sz="half" idx="10"/>
          </p:nvPr>
        </p:nvSpPr>
        <p:spPr/>
        <p:txBody>
          <a:bodyPr/>
          <a:lstStyle/>
          <a:p>
            <a:fld id="{C42F4DF3-75A8-40A5-AE6F-FA331102ED5B}"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36</a:t>
            </a:fld>
            <a:endParaRPr lang="es-PE"/>
          </a:p>
        </p:txBody>
      </p:sp>
    </p:spTree>
    <p:extLst>
      <p:ext uri="{BB962C8B-B14F-4D97-AF65-F5344CB8AC3E}">
        <p14:creationId xmlns:p14="http://schemas.microsoft.com/office/powerpoint/2010/main" val="10380597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sz="2700" dirty="0" smtClean="0"/>
              <a:t>CP que no da derecho</a:t>
            </a:r>
            <a:br>
              <a:rPr lang="es-PE" sz="2700" dirty="0" smtClean="0"/>
            </a:br>
            <a:r>
              <a:rPr lang="es-PE" sz="2700" dirty="0" smtClean="0"/>
              <a:t>a la deducción del costo computable</a:t>
            </a:r>
            <a:r>
              <a:rPr lang="es-PE" dirty="0" smtClean="0"/>
              <a:t/>
            </a:r>
            <a:br>
              <a:rPr lang="es-PE" dirty="0" smtClean="0"/>
            </a:br>
            <a:r>
              <a:rPr lang="es-PE" sz="2000" b="0" dirty="0" smtClean="0">
                <a:effectLst/>
              </a:rPr>
              <a:t>LIR, 20°, 3p</a:t>
            </a:r>
            <a:endParaRPr lang="es-PE" sz="2000" b="0" dirty="0">
              <a:effectLst/>
            </a:endParaRPr>
          </a:p>
        </p:txBody>
      </p:sp>
      <p:sp>
        <p:nvSpPr>
          <p:cNvPr id="3" name="2 Marcador de contenido"/>
          <p:cNvSpPr>
            <a:spLocks noGrp="1"/>
          </p:cNvSpPr>
          <p:nvPr>
            <p:ph idx="1"/>
          </p:nvPr>
        </p:nvSpPr>
        <p:spPr/>
        <p:txBody>
          <a:bodyPr/>
          <a:lstStyle/>
          <a:p>
            <a:r>
              <a:rPr lang="es-ES" dirty="0"/>
              <a:t>No será deducible el costo computable sustentado con </a:t>
            </a:r>
            <a:r>
              <a:rPr lang="es-ES" dirty="0" smtClean="0"/>
              <a:t>CP </a:t>
            </a:r>
            <a:r>
              <a:rPr lang="es-ES" dirty="0"/>
              <a:t>emitidos por contribuyentes </a:t>
            </a:r>
            <a:r>
              <a:rPr lang="es-ES" dirty="0" smtClean="0"/>
              <a:t>que, </a:t>
            </a:r>
            <a:r>
              <a:rPr lang="es-ES" dirty="0"/>
              <a:t>a la fecha de </a:t>
            </a:r>
            <a:r>
              <a:rPr lang="es-ES" dirty="0" smtClean="0"/>
              <a:t>su emisión, tengan </a:t>
            </a:r>
            <a:r>
              <a:rPr lang="es-ES" dirty="0"/>
              <a:t>la condición de </a:t>
            </a:r>
            <a:r>
              <a:rPr lang="es-ES" b="1" u="sng" dirty="0"/>
              <a:t>no habidos</a:t>
            </a:r>
            <a:r>
              <a:rPr lang="es-ES" dirty="0"/>
              <a:t>, </a:t>
            </a:r>
            <a:r>
              <a:rPr lang="es-ES" dirty="0" smtClean="0"/>
              <a:t>(Publicación </a:t>
            </a:r>
            <a:r>
              <a:rPr lang="es-ES" dirty="0"/>
              <a:t>realizada por la </a:t>
            </a:r>
            <a:r>
              <a:rPr lang="es-ES" dirty="0" smtClean="0"/>
              <a:t>SUNAT);</a:t>
            </a:r>
          </a:p>
          <a:p>
            <a:r>
              <a:rPr lang="es-ES" dirty="0" smtClean="0"/>
              <a:t>SALVO: Que </a:t>
            </a:r>
            <a:r>
              <a:rPr lang="es-ES" dirty="0"/>
              <a:t>al 31 de diciembre del </a:t>
            </a:r>
            <a:r>
              <a:rPr lang="es-ES" dirty="0" smtClean="0"/>
              <a:t>EG </a:t>
            </a:r>
            <a:r>
              <a:rPr lang="es-ES" dirty="0"/>
              <a:t>en que se emitió el </a:t>
            </a:r>
            <a:r>
              <a:rPr lang="es-ES" dirty="0" smtClean="0"/>
              <a:t>CP, </a:t>
            </a:r>
            <a:r>
              <a:rPr lang="es-ES" dirty="0"/>
              <a:t>el contribuyente haya cumplido con levantar tal condición.</a:t>
            </a:r>
            <a:endParaRPr lang="es-PE" dirty="0"/>
          </a:p>
          <a:p>
            <a:endParaRPr lang="es-PE" dirty="0"/>
          </a:p>
        </p:txBody>
      </p:sp>
      <p:sp>
        <p:nvSpPr>
          <p:cNvPr id="4" name="3 Marcador de fecha"/>
          <p:cNvSpPr>
            <a:spLocks noGrp="1"/>
          </p:cNvSpPr>
          <p:nvPr>
            <p:ph type="dt" sz="half" idx="10"/>
          </p:nvPr>
        </p:nvSpPr>
        <p:spPr/>
        <p:txBody>
          <a:bodyPr/>
          <a:lstStyle/>
          <a:p>
            <a:fld id="{0FD9D5E9-0D2B-405C-A437-7D9128D4110D}"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37</a:t>
            </a:fld>
            <a:endParaRPr lang="es-PE"/>
          </a:p>
        </p:txBody>
      </p:sp>
    </p:spTree>
    <p:extLst>
      <p:ext uri="{BB962C8B-B14F-4D97-AF65-F5344CB8AC3E}">
        <p14:creationId xmlns:p14="http://schemas.microsoft.com/office/powerpoint/2010/main" val="20995927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sz="2700" dirty="0" smtClean="0"/>
              <a:t>Casos en los cuales no resulta aplicable la obligación</a:t>
            </a:r>
            <a:br>
              <a:rPr lang="es-PE" sz="2700" dirty="0" smtClean="0"/>
            </a:br>
            <a:r>
              <a:rPr lang="es-PE" sz="2700" dirty="0" smtClean="0"/>
              <a:t>de sustentar el costo computable con CP</a:t>
            </a:r>
            <a:r>
              <a:rPr lang="es-PE" dirty="0" smtClean="0"/>
              <a:t/>
            </a:r>
            <a:br>
              <a:rPr lang="es-PE" dirty="0" smtClean="0"/>
            </a:br>
            <a:r>
              <a:rPr lang="es-PE" sz="2000" b="0" dirty="0" smtClean="0">
                <a:effectLst/>
              </a:rPr>
              <a:t>LIR, 20°, 4p</a:t>
            </a:r>
            <a:endParaRPr lang="es-PE" sz="2000" b="0" dirty="0">
              <a:effectLst/>
            </a:endParaRPr>
          </a:p>
        </p:txBody>
      </p:sp>
      <p:sp>
        <p:nvSpPr>
          <p:cNvPr id="3" name="2 Marcador de contenido"/>
          <p:cNvSpPr>
            <a:spLocks noGrp="1"/>
          </p:cNvSpPr>
          <p:nvPr>
            <p:ph idx="1"/>
          </p:nvPr>
        </p:nvSpPr>
        <p:spPr/>
        <p:txBody>
          <a:bodyPr/>
          <a:lstStyle/>
          <a:p>
            <a:r>
              <a:rPr lang="es-PE" dirty="0" smtClean="0"/>
              <a:t>Cuando:</a:t>
            </a:r>
          </a:p>
          <a:p>
            <a:pPr marL="769938" lvl="1" indent="-400050">
              <a:buFont typeface="+mj-lt"/>
              <a:buAutoNum type="romanLcPeriod"/>
            </a:pPr>
            <a:r>
              <a:rPr lang="es-PE" dirty="0" smtClean="0"/>
              <a:t>el </a:t>
            </a:r>
            <a:r>
              <a:rPr lang="es-PE" dirty="0"/>
              <a:t>enajenante perciba </a:t>
            </a:r>
            <a:r>
              <a:rPr lang="es-PE" dirty="0" smtClean="0"/>
              <a:t>R2 por </a:t>
            </a:r>
            <a:r>
              <a:rPr lang="es-PE" dirty="0"/>
              <a:t>la enajenación del </a:t>
            </a:r>
            <a:r>
              <a:rPr lang="es-PE" dirty="0" smtClean="0"/>
              <a:t>bien;</a:t>
            </a:r>
          </a:p>
          <a:p>
            <a:pPr marL="769938" lvl="1" indent="-400050">
              <a:buFont typeface="+mj-lt"/>
              <a:buAutoNum type="romanLcPeriod"/>
            </a:pPr>
            <a:r>
              <a:rPr lang="es-PE" dirty="0" smtClean="0"/>
              <a:t>de </a:t>
            </a:r>
            <a:r>
              <a:rPr lang="es-PE" dirty="0"/>
              <a:t>acuerdo con el </a:t>
            </a:r>
            <a:r>
              <a:rPr lang="es-PE" dirty="0" smtClean="0"/>
              <a:t>RCP </a:t>
            </a:r>
            <a:r>
              <a:rPr lang="es-PE" dirty="0"/>
              <a:t>no sea obligatoria su emisión; </a:t>
            </a:r>
            <a:r>
              <a:rPr lang="es-PE" dirty="0" smtClean="0"/>
              <a:t>o,</a:t>
            </a:r>
          </a:p>
          <a:p>
            <a:pPr marL="769938" lvl="1" indent="-400050">
              <a:buFont typeface="+mj-lt"/>
              <a:buAutoNum type="romanLcPeriod"/>
            </a:pPr>
            <a:r>
              <a:rPr lang="es-PE" dirty="0" smtClean="0"/>
              <a:t>se </a:t>
            </a:r>
            <a:r>
              <a:rPr lang="es-PE" dirty="0"/>
              <a:t>permita la sustentación del gasto con otros documentos, en cuyo caso el costo podrá ser sustentado con tales documentos</a:t>
            </a:r>
            <a:r>
              <a:rPr lang="es-PE" dirty="0" smtClean="0"/>
              <a:t>.</a:t>
            </a:r>
          </a:p>
          <a:p>
            <a:pPr marL="1133475" lvl="2" indent="-400050"/>
            <a:r>
              <a:rPr lang="es-PE" dirty="0" smtClean="0"/>
              <a:t>LIR, 37°</a:t>
            </a:r>
            <a:endParaRPr lang="es-PE" dirty="0"/>
          </a:p>
          <a:p>
            <a:pPr marL="400050" indent="-400050">
              <a:buFont typeface="+mj-lt"/>
              <a:buAutoNum type="romanLcPeriod"/>
            </a:pPr>
            <a:endParaRPr lang="es-PE" dirty="0"/>
          </a:p>
        </p:txBody>
      </p:sp>
      <p:sp>
        <p:nvSpPr>
          <p:cNvPr id="4" name="3 Marcador de fecha"/>
          <p:cNvSpPr>
            <a:spLocks noGrp="1"/>
          </p:cNvSpPr>
          <p:nvPr>
            <p:ph type="dt" sz="half" idx="10"/>
          </p:nvPr>
        </p:nvSpPr>
        <p:spPr/>
        <p:txBody>
          <a:bodyPr/>
          <a:lstStyle/>
          <a:p>
            <a:fld id="{3825266B-9B4D-4EB9-951E-2E93D7C838EF}"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38</a:t>
            </a:fld>
            <a:endParaRPr lang="es-PE"/>
          </a:p>
        </p:txBody>
      </p:sp>
    </p:spTree>
    <p:extLst>
      <p:ext uri="{BB962C8B-B14F-4D97-AF65-F5344CB8AC3E}">
        <p14:creationId xmlns:p14="http://schemas.microsoft.com/office/powerpoint/2010/main" val="28018855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Valor de ingreso al patrimonio</a:t>
            </a:r>
            <a:r>
              <a:rPr lang="es-MX" dirty="0"/>
              <a:t/>
            </a:r>
            <a:br>
              <a:rPr lang="es-MX" dirty="0"/>
            </a:br>
            <a:r>
              <a:rPr lang="es-MX" sz="1800" b="0" dirty="0">
                <a:effectLst/>
              </a:rPr>
              <a:t>LIR, 20°, </a:t>
            </a:r>
            <a:r>
              <a:rPr lang="es-MX" sz="1800" b="0" dirty="0" smtClean="0">
                <a:effectLst/>
              </a:rPr>
              <a:t>3</a:t>
            </a:r>
            <a:endParaRPr lang="es-MX" dirty="0"/>
          </a:p>
        </p:txBody>
      </p:sp>
      <p:sp>
        <p:nvSpPr>
          <p:cNvPr id="3" name="2 Marcador de contenido"/>
          <p:cNvSpPr>
            <a:spLocks noGrp="1"/>
          </p:cNvSpPr>
          <p:nvPr>
            <p:ph idx="1"/>
          </p:nvPr>
        </p:nvSpPr>
        <p:spPr/>
        <p:txBody>
          <a:bodyPr/>
          <a:lstStyle/>
          <a:p>
            <a:r>
              <a:rPr lang="es-MX" dirty="0" smtClean="0"/>
              <a:t>Valor </a:t>
            </a:r>
            <a:r>
              <a:rPr lang="es-MX" dirty="0"/>
              <a:t>que corresponde al valor de </a:t>
            </a:r>
            <a:r>
              <a:rPr lang="es-MX" dirty="0" smtClean="0"/>
              <a:t>mercado (LIR)</a:t>
            </a:r>
          </a:p>
          <a:p>
            <a:r>
              <a:rPr lang="es-MX" dirty="0" smtClean="0"/>
              <a:t>Salvedad: Supuestos </a:t>
            </a:r>
            <a:r>
              <a:rPr lang="es-MX" dirty="0"/>
              <a:t>previstos en el </a:t>
            </a:r>
            <a:r>
              <a:rPr lang="es-MX" dirty="0" smtClean="0"/>
              <a:t>Art. </a:t>
            </a:r>
            <a:r>
              <a:rPr lang="es-MX" dirty="0"/>
              <a:t>21</a:t>
            </a:r>
            <a:r>
              <a:rPr lang="es-MX" dirty="0" smtClean="0"/>
              <a:t>° (LIR). </a:t>
            </a:r>
            <a:endParaRPr lang="es-MX" dirty="0"/>
          </a:p>
          <a:p>
            <a:endParaRPr lang="es-MX" dirty="0"/>
          </a:p>
        </p:txBody>
      </p:sp>
      <p:sp>
        <p:nvSpPr>
          <p:cNvPr id="4" name="3 Marcador de fecha"/>
          <p:cNvSpPr>
            <a:spLocks noGrp="1"/>
          </p:cNvSpPr>
          <p:nvPr>
            <p:ph type="dt" sz="half" idx="10"/>
          </p:nvPr>
        </p:nvSpPr>
        <p:spPr/>
        <p:txBody>
          <a:bodyPr/>
          <a:lstStyle/>
          <a:p>
            <a:fld id="{D7CB2774-2DE7-479F-8A77-29F04751B46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39</a:t>
            </a:fld>
            <a:endParaRPr lang="es-PE"/>
          </a:p>
        </p:txBody>
      </p:sp>
    </p:spTree>
    <p:extLst>
      <p:ext uri="{BB962C8B-B14F-4D97-AF65-F5344CB8AC3E}">
        <p14:creationId xmlns:p14="http://schemas.microsoft.com/office/powerpoint/2010/main" val="22229519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smtClean="0"/>
              <a:t>Costo computable: Activos repuestos por seguros</a:t>
            </a:r>
            <a:br>
              <a:rPr lang="es-MX" sz="2700" dirty="0" smtClean="0"/>
            </a:br>
            <a:r>
              <a:rPr lang="es-MX" sz="2700" dirty="0" smtClean="0"/>
              <a:t>¿Indemnización afecta o </a:t>
            </a:r>
            <a:r>
              <a:rPr lang="es-MX" sz="2700" dirty="0" err="1" smtClean="0"/>
              <a:t>inafecta</a:t>
            </a:r>
            <a:r>
              <a:rPr lang="es-MX" sz="2700" dirty="0" smtClean="0"/>
              <a:t>?</a:t>
            </a:r>
            <a:br>
              <a:rPr lang="es-MX" sz="2700" dirty="0" smtClean="0"/>
            </a:br>
            <a:r>
              <a:rPr lang="es-MX" sz="2000" b="0" dirty="0" smtClean="0">
                <a:effectLst/>
              </a:rPr>
              <a:t>LIR, 3°, b) </a:t>
            </a:r>
            <a:endParaRPr lang="es-MX" sz="2000" b="0" dirty="0">
              <a:effectLst/>
            </a:endParaRPr>
          </a:p>
        </p:txBody>
      </p:sp>
      <p:sp>
        <p:nvSpPr>
          <p:cNvPr id="3" name="2 Marcador de contenido"/>
          <p:cNvSpPr>
            <a:spLocks noGrp="1"/>
          </p:cNvSpPr>
          <p:nvPr>
            <p:ph idx="1"/>
          </p:nvPr>
        </p:nvSpPr>
        <p:spPr/>
        <p:txBody>
          <a:bodyPr/>
          <a:lstStyle/>
          <a:p>
            <a:r>
              <a:rPr lang="es-MX" dirty="0" smtClean="0"/>
              <a:t>Renta gravada</a:t>
            </a:r>
            <a:r>
              <a:rPr lang="es-MX" dirty="0"/>
              <a:t>: </a:t>
            </a:r>
            <a:endParaRPr lang="es-MX" dirty="0" smtClean="0"/>
          </a:p>
          <a:p>
            <a:pPr lvl="1"/>
            <a:r>
              <a:rPr lang="es-MX" dirty="0" smtClean="0"/>
              <a:t>Los </a:t>
            </a:r>
            <a:r>
              <a:rPr lang="es-MX" b="1" u="sng" dirty="0" smtClean="0"/>
              <a:t>ingresos </a:t>
            </a:r>
            <a:r>
              <a:rPr lang="es-MX" b="1" u="sng" dirty="0"/>
              <a:t>provenientes de </a:t>
            </a:r>
            <a:r>
              <a:rPr lang="es-MX" b="1" u="sng" dirty="0" smtClean="0"/>
              <a:t>3ros</a:t>
            </a:r>
            <a:r>
              <a:rPr lang="es-MX" dirty="0" smtClean="0"/>
              <a:t> </a:t>
            </a:r>
            <a:r>
              <a:rPr lang="es-MX" dirty="0"/>
              <a:t>que se encuentran </a:t>
            </a:r>
            <a:r>
              <a:rPr lang="es-MX" b="1" u="sng" dirty="0"/>
              <a:t>gravados</a:t>
            </a:r>
            <a:r>
              <a:rPr lang="es-MX" dirty="0"/>
              <a:t> por </a:t>
            </a:r>
            <a:r>
              <a:rPr lang="es-MX" dirty="0" smtClean="0"/>
              <a:t>la LIR, </a:t>
            </a:r>
            <a:r>
              <a:rPr lang="es-MX" dirty="0"/>
              <a:t>cualquiera sea su denominación, especie o forma de </a:t>
            </a:r>
            <a:r>
              <a:rPr lang="es-MX" dirty="0" smtClean="0"/>
              <a:t>pago:</a:t>
            </a:r>
          </a:p>
          <a:p>
            <a:pPr lvl="2"/>
            <a:r>
              <a:rPr lang="es-MX" b="1" u="sng" dirty="0"/>
              <a:t>Indemnizaciones</a:t>
            </a:r>
            <a:r>
              <a:rPr lang="es-MX" dirty="0"/>
              <a:t> </a:t>
            </a:r>
            <a:r>
              <a:rPr lang="es-MX" dirty="0" smtClean="0"/>
              <a:t>destinadas </a:t>
            </a:r>
            <a:r>
              <a:rPr lang="es-MX" dirty="0"/>
              <a:t>a reponer, total o parcialmente, un bien del </a:t>
            </a:r>
            <a:r>
              <a:rPr lang="es-MX" dirty="0" smtClean="0"/>
              <a:t>activo</a:t>
            </a:r>
          </a:p>
          <a:p>
            <a:pPr lvl="2"/>
            <a:r>
              <a:rPr lang="es-MX" dirty="0" smtClean="0"/>
              <a:t>En </a:t>
            </a:r>
            <a:r>
              <a:rPr lang="es-MX" dirty="0"/>
              <a:t>la parte en que excedan del costo computable de ese </a:t>
            </a:r>
            <a:r>
              <a:rPr lang="es-MX" dirty="0" smtClean="0"/>
              <a:t>bien</a:t>
            </a:r>
          </a:p>
          <a:p>
            <a:pPr lvl="2"/>
            <a:r>
              <a:rPr lang="es-MX" b="1" u="sng" dirty="0" smtClean="0"/>
              <a:t>Salvo</a:t>
            </a:r>
            <a:r>
              <a:rPr lang="es-MX" dirty="0" smtClean="0"/>
              <a:t> </a:t>
            </a:r>
            <a:r>
              <a:rPr lang="es-MX" dirty="0"/>
              <a:t>que se cumplan las condiciones </a:t>
            </a:r>
            <a:r>
              <a:rPr lang="es-MX" dirty="0" smtClean="0"/>
              <a:t>que disponga el RIR, para </a:t>
            </a:r>
            <a:r>
              <a:rPr lang="es-MX" dirty="0"/>
              <a:t>alcanzar la </a:t>
            </a:r>
            <a:r>
              <a:rPr lang="es-MX" b="1" u="sng" dirty="0" err="1"/>
              <a:t>inafectación</a:t>
            </a:r>
            <a:r>
              <a:rPr lang="es-MX" b="1" u="sng" dirty="0"/>
              <a:t> </a:t>
            </a:r>
            <a:r>
              <a:rPr lang="es-MX" b="1" u="sng" dirty="0" smtClean="0"/>
              <a:t>total</a:t>
            </a:r>
            <a:r>
              <a:rPr lang="es-MX" b="1" dirty="0" smtClean="0"/>
              <a:t>.</a:t>
            </a:r>
            <a:endParaRPr lang="es-MX" dirty="0"/>
          </a:p>
        </p:txBody>
      </p:sp>
      <p:sp>
        <p:nvSpPr>
          <p:cNvPr id="4" name="3 Marcador de fecha"/>
          <p:cNvSpPr>
            <a:spLocks noGrp="1"/>
          </p:cNvSpPr>
          <p:nvPr>
            <p:ph type="dt" sz="half" idx="10"/>
          </p:nvPr>
        </p:nvSpPr>
        <p:spPr/>
        <p:txBody>
          <a:bodyPr/>
          <a:lstStyle/>
          <a:p>
            <a:fld id="{FF71B3BF-CA29-4A4C-9F21-F833CF6F9806}"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40</a:t>
            </a:fld>
            <a:endParaRPr lang="es-PE"/>
          </a:p>
        </p:txBody>
      </p:sp>
    </p:spTree>
    <p:extLst>
      <p:ext uri="{BB962C8B-B14F-4D97-AF65-F5344CB8AC3E}">
        <p14:creationId xmlns:p14="http://schemas.microsoft.com/office/powerpoint/2010/main" val="41949861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Costo computable: </a:t>
            </a:r>
            <a:br>
              <a:rPr lang="es-MX" dirty="0" smtClean="0"/>
            </a:br>
            <a:r>
              <a:rPr lang="es-MX" dirty="0" err="1" smtClean="0"/>
              <a:t>Inafectación</a:t>
            </a:r>
            <a:r>
              <a:rPr lang="es-MX" dirty="0" smtClean="0"/>
              <a:t> de las indemnizaciones</a:t>
            </a:r>
            <a:br>
              <a:rPr lang="es-MX" dirty="0" smtClean="0"/>
            </a:br>
            <a:r>
              <a:rPr lang="es-MX" sz="1800" b="0" dirty="0" smtClean="0">
                <a:effectLst/>
              </a:rPr>
              <a:t>RIR, 1°, f)</a:t>
            </a:r>
            <a:endParaRPr lang="es-MX" sz="1800" b="0" dirty="0">
              <a:effectLst/>
            </a:endParaRPr>
          </a:p>
        </p:txBody>
      </p:sp>
      <p:sp>
        <p:nvSpPr>
          <p:cNvPr id="3" name="2 Marcador de contenido"/>
          <p:cNvSpPr>
            <a:spLocks noGrp="1"/>
          </p:cNvSpPr>
          <p:nvPr>
            <p:ph idx="1"/>
          </p:nvPr>
        </p:nvSpPr>
        <p:spPr/>
        <p:txBody>
          <a:bodyPr>
            <a:normAutofit/>
          </a:bodyPr>
          <a:lstStyle/>
          <a:p>
            <a:r>
              <a:rPr lang="es-MX" b="1" u="sng" dirty="0" smtClean="0"/>
              <a:t>No</a:t>
            </a:r>
            <a:r>
              <a:rPr lang="es-MX" dirty="0" smtClean="0"/>
              <a:t> </a:t>
            </a:r>
            <a:r>
              <a:rPr lang="es-MX" dirty="0"/>
              <a:t>se computará como </a:t>
            </a:r>
            <a:r>
              <a:rPr lang="es-MX" b="1" u="sng" dirty="0" smtClean="0"/>
              <a:t>ganancia</a:t>
            </a:r>
            <a:r>
              <a:rPr lang="es-MX" b="1" dirty="0" smtClean="0"/>
              <a:t>:</a:t>
            </a:r>
          </a:p>
          <a:p>
            <a:pPr lvl="1"/>
            <a:r>
              <a:rPr lang="es-MX" b="1" u="sng" dirty="0" smtClean="0"/>
              <a:t>Indemnización</a:t>
            </a:r>
            <a:r>
              <a:rPr lang="es-MX" dirty="0" smtClean="0"/>
              <a:t> </a:t>
            </a:r>
            <a:r>
              <a:rPr lang="es-MX" dirty="0"/>
              <a:t>que, </a:t>
            </a:r>
            <a:r>
              <a:rPr lang="es-MX" dirty="0" smtClean="0"/>
              <a:t>exceda </a:t>
            </a:r>
            <a:r>
              <a:rPr lang="es-MX" dirty="0"/>
              <a:t>el costo computable del bien, </a:t>
            </a:r>
            <a:r>
              <a:rPr lang="es-MX" b="1" u="sng" dirty="0" smtClean="0"/>
              <a:t>destinada </a:t>
            </a:r>
            <a:r>
              <a:rPr lang="es-MX" b="1" u="sng" dirty="0"/>
              <a:t>a la reposición</a:t>
            </a:r>
            <a:r>
              <a:rPr lang="es-MX" dirty="0"/>
              <a:t> total o parcial de dicho </a:t>
            </a:r>
            <a:r>
              <a:rPr lang="es-MX" dirty="0" smtClean="0"/>
              <a:t>bien</a:t>
            </a:r>
          </a:p>
          <a:p>
            <a:r>
              <a:rPr lang="es-MX" b="1" u="sng" dirty="0" smtClean="0"/>
              <a:t>Siempre </a:t>
            </a:r>
            <a:r>
              <a:rPr lang="es-MX" b="1" u="sng" dirty="0"/>
              <a:t>que</a:t>
            </a:r>
            <a:r>
              <a:rPr lang="es-MX" dirty="0"/>
              <a:t> para ese </a:t>
            </a:r>
            <a:r>
              <a:rPr lang="es-MX" dirty="0" smtClean="0"/>
              <a:t>fin:</a:t>
            </a:r>
          </a:p>
          <a:p>
            <a:pPr lvl="1"/>
            <a:r>
              <a:rPr lang="es-MX" dirty="0" smtClean="0"/>
              <a:t>La </a:t>
            </a:r>
            <a:r>
              <a:rPr lang="es-MX" b="1" u="sng" dirty="0"/>
              <a:t>adquisición</a:t>
            </a:r>
            <a:r>
              <a:rPr lang="es-MX" dirty="0"/>
              <a:t> se contrate dentro de los </a:t>
            </a:r>
            <a:r>
              <a:rPr lang="es-MX" b="1" u="sng" dirty="0" smtClean="0"/>
              <a:t>6 </a:t>
            </a:r>
            <a:r>
              <a:rPr lang="es-MX" b="1" u="sng" dirty="0"/>
              <a:t>meses</a:t>
            </a:r>
            <a:r>
              <a:rPr lang="es-MX" dirty="0"/>
              <a:t> siguientes a la fecha en que se perciba el monto indemnizatorio </a:t>
            </a:r>
            <a:r>
              <a:rPr lang="es-MX" dirty="0" smtClean="0"/>
              <a:t>y</a:t>
            </a:r>
          </a:p>
          <a:p>
            <a:pPr lvl="1"/>
            <a:r>
              <a:rPr lang="es-MX" dirty="0" smtClean="0"/>
              <a:t>El </a:t>
            </a:r>
            <a:r>
              <a:rPr lang="es-MX" dirty="0"/>
              <a:t>bien se </a:t>
            </a:r>
            <a:r>
              <a:rPr lang="es-MX" b="1" u="sng" dirty="0"/>
              <a:t>reponga</a:t>
            </a:r>
            <a:r>
              <a:rPr lang="es-MX" dirty="0"/>
              <a:t> en un plazo que no deberá exceder de </a:t>
            </a:r>
            <a:r>
              <a:rPr lang="es-MX" b="1" u="sng" dirty="0" smtClean="0"/>
              <a:t>18 </a:t>
            </a:r>
            <a:r>
              <a:rPr lang="es-MX" b="1" u="sng" dirty="0"/>
              <a:t>meses</a:t>
            </a:r>
            <a:r>
              <a:rPr lang="es-MX" dirty="0"/>
              <a:t> contados a partir de la referida percepción.</a:t>
            </a:r>
          </a:p>
          <a:p>
            <a:r>
              <a:rPr lang="es-MX" dirty="0"/>
              <a:t>En casos debidamente justificados, la </a:t>
            </a:r>
            <a:r>
              <a:rPr lang="es-MX" dirty="0" smtClean="0"/>
              <a:t>SUNAT autorizará:</a:t>
            </a:r>
          </a:p>
          <a:p>
            <a:pPr lvl="1"/>
            <a:r>
              <a:rPr lang="es-MX" dirty="0" smtClean="0"/>
              <a:t>Un </a:t>
            </a:r>
            <a:r>
              <a:rPr lang="es-MX" dirty="0"/>
              <a:t>mayor plazo para la reposición física del bien. </a:t>
            </a:r>
            <a:endParaRPr lang="es-MX" dirty="0" smtClean="0"/>
          </a:p>
          <a:p>
            <a:pPr lvl="1"/>
            <a:r>
              <a:rPr lang="es-MX" dirty="0" smtClean="0"/>
              <a:t>Por </a:t>
            </a:r>
            <a:r>
              <a:rPr lang="es-MX" dirty="0"/>
              <a:t>única vez</a:t>
            </a:r>
            <a:r>
              <a:rPr lang="es-MX" dirty="0" smtClean="0"/>
              <a:t>, </a:t>
            </a:r>
            <a:r>
              <a:rPr lang="es-MX" dirty="0"/>
              <a:t>un plazo adicional para la contratación de la adquisición del bien</a:t>
            </a:r>
            <a:r>
              <a:rPr lang="es-MX" dirty="0" smtClean="0"/>
              <a:t>.</a:t>
            </a:r>
            <a:endParaRPr lang="es-MX" dirty="0"/>
          </a:p>
        </p:txBody>
      </p:sp>
      <p:sp>
        <p:nvSpPr>
          <p:cNvPr id="4" name="3 Marcador de fecha"/>
          <p:cNvSpPr>
            <a:spLocks noGrp="1"/>
          </p:cNvSpPr>
          <p:nvPr>
            <p:ph type="dt" sz="half" idx="10"/>
          </p:nvPr>
        </p:nvSpPr>
        <p:spPr/>
        <p:txBody>
          <a:bodyPr/>
          <a:lstStyle/>
          <a:p>
            <a:fld id="{677CC6F5-9B6B-4550-AF76-C9C1FE093C7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41</a:t>
            </a:fld>
            <a:endParaRPr lang="es-PE"/>
          </a:p>
        </p:txBody>
      </p:sp>
    </p:spTree>
    <p:extLst>
      <p:ext uri="{BB962C8B-B14F-4D97-AF65-F5344CB8AC3E}">
        <p14:creationId xmlns:p14="http://schemas.microsoft.com/office/powerpoint/2010/main" val="9253256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Costo computable:</a:t>
            </a:r>
            <a:br>
              <a:rPr lang="es-MX" dirty="0" smtClean="0"/>
            </a:br>
            <a:r>
              <a:rPr lang="es-MX" dirty="0" smtClean="0"/>
              <a:t>Activos repuestos por seguros</a:t>
            </a:r>
            <a:br>
              <a:rPr lang="es-MX" dirty="0" smtClean="0"/>
            </a:br>
            <a:r>
              <a:rPr lang="es-MX" sz="1800" b="0" dirty="0" smtClean="0">
                <a:effectLst/>
              </a:rPr>
              <a:t>LIR, 21°, 21.5</a:t>
            </a:r>
            <a:endParaRPr lang="es-MX" sz="1800" b="0" dirty="0">
              <a:effectLst/>
            </a:endParaRPr>
          </a:p>
        </p:txBody>
      </p:sp>
      <p:sp>
        <p:nvSpPr>
          <p:cNvPr id="3" name="2 Marcador de contenido"/>
          <p:cNvSpPr>
            <a:spLocks noGrp="1"/>
          </p:cNvSpPr>
          <p:nvPr>
            <p:ph idx="1"/>
          </p:nvPr>
        </p:nvSpPr>
        <p:spPr/>
        <p:txBody>
          <a:bodyPr>
            <a:normAutofit/>
          </a:bodyPr>
          <a:lstStyle/>
          <a:p>
            <a:r>
              <a:rPr lang="es-MX" dirty="0" smtClean="0"/>
              <a:t>Determinación </a:t>
            </a:r>
            <a:r>
              <a:rPr lang="es-MX" dirty="0"/>
              <a:t>del costo computable</a:t>
            </a:r>
          </a:p>
          <a:p>
            <a:pPr lvl="1"/>
            <a:r>
              <a:rPr lang="es-MX" dirty="0" smtClean="0"/>
              <a:t>Es </a:t>
            </a:r>
            <a:r>
              <a:rPr lang="es-MX" b="1" u="sng" dirty="0"/>
              <a:t>el que correspondía al bien </a:t>
            </a:r>
            <a:r>
              <a:rPr lang="es-MX" b="1" u="sng" dirty="0" smtClean="0"/>
              <a:t>repuesto</a:t>
            </a:r>
            <a:r>
              <a:rPr lang="es-MX" dirty="0" smtClean="0"/>
              <a:t>	</a:t>
            </a:r>
            <a:endParaRPr lang="es-MX" dirty="0"/>
          </a:p>
          <a:p>
            <a:pPr lvl="1"/>
            <a:r>
              <a:rPr lang="es-MX" dirty="0"/>
              <a:t>Más: </a:t>
            </a:r>
            <a:r>
              <a:rPr lang="es-MX" b="1" u="sng" dirty="0"/>
              <a:t>Inversión adicional</a:t>
            </a:r>
          </a:p>
          <a:p>
            <a:pPr lvl="2"/>
            <a:r>
              <a:rPr lang="es-MX" dirty="0"/>
              <a:t>Costo de reposición </a:t>
            </a:r>
            <a:r>
              <a:rPr lang="es-MX" b="1" dirty="0">
                <a:effectLst>
                  <a:outerShdw blurRad="38100" dist="38100" dir="2700000" algn="tl">
                    <a:srgbClr val="000000">
                      <a:alpha val="43137"/>
                    </a:srgbClr>
                  </a:outerShdw>
                </a:effectLst>
              </a:rPr>
              <a:t>&gt;</a:t>
            </a:r>
            <a:r>
              <a:rPr lang="es-MX" dirty="0"/>
              <a:t> Indemnización </a:t>
            </a:r>
            <a:r>
              <a:rPr lang="es-MX" dirty="0" smtClean="0"/>
              <a:t>recibida.</a:t>
            </a:r>
            <a:endParaRPr lang="es-MX" dirty="0"/>
          </a:p>
          <a:p>
            <a:endParaRPr lang="es-MX" dirty="0"/>
          </a:p>
        </p:txBody>
      </p:sp>
      <p:sp>
        <p:nvSpPr>
          <p:cNvPr id="4" name="3 Marcador de fecha"/>
          <p:cNvSpPr>
            <a:spLocks noGrp="1"/>
          </p:cNvSpPr>
          <p:nvPr>
            <p:ph type="dt" sz="half" idx="10"/>
          </p:nvPr>
        </p:nvSpPr>
        <p:spPr/>
        <p:txBody>
          <a:bodyPr/>
          <a:lstStyle/>
          <a:p>
            <a:fld id="{BB201AFB-668D-4F29-A556-4326618D868D}"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42</a:t>
            </a:fld>
            <a:endParaRPr lang="es-PE"/>
          </a:p>
        </p:txBody>
      </p:sp>
    </p:spTree>
    <p:extLst>
      <p:ext uri="{BB962C8B-B14F-4D97-AF65-F5344CB8AC3E}">
        <p14:creationId xmlns:p14="http://schemas.microsoft.com/office/powerpoint/2010/main" val="30552378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Costo computable de los </a:t>
            </a:r>
            <a:r>
              <a:rPr lang="es-MX" dirty="0" smtClean="0"/>
              <a:t/>
            </a:r>
            <a:br>
              <a:rPr lang="es-MX" dirty="0" smtClean="0"/>
            </a:br>
            <a:r>
              <a:rPr lang="es-MX" dirty="0" smtClean="0"/>
              <a:t>activos </a:t>
            </a:r>
            <a:r>
              <a:rPr lang="es-MX" dirty="0"/>
              <a:t>repuestos por seguros</a:t>
            </a:r>
            <a:br>
              <a:rPr lang="es-MX" dirty="0"/>
            </a:br>
            <a:r>
              <a:rPr lang="es-MX" sz="1800" b="0" dirty="0">
                <a:effectLst/>
              </a:rPr>
              <a:t>LIR, 21°, </a:t>
            </a:r>
            <a:r>
              <a:rPr lang="es-MX" sz="1800" b="0" dirty="0" smtClean="0">
                <a:effectLst/>
              </a:rPr>
              <a:t>21.5</a:t>
            </a:r>
            <a:endParaRPr lang="es-MX" b="0" dirty="0">
              <a:effectLst/>
            </a:endParaRPr>
          </a:p>
        </p:txBody>
      </p:sp>
      <p:sp>
        <p:nvSpPr>
          <p:cNvPr id="4" name="3 Marcador de fecha"/>
          <p:cNvSpPr>
            <a:spLocks noGrp="1"/>
          </p:cNvSpPr>
          <p:nvPr>
            <p:ph type="dt" sz="half" idx="10"/>
          </p:nvPr>
        </p:nvSpPr>
        <p:spPr/>
        <p:txBody>
          <a:bodyPr/>
          <a:lstStyle/>
          <a:p>
            <a:fld id="{527C2FC4-6C8D-42A9-8EDF-93E6AC0A6DE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43</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3551240893"/>
              </p:ext>
            </p:extLst>
          </p:nvPr>
        </p:nvGraphicFramePr>
        <p:xfrm>
          <a:off x="683568" y="1527491"/>
          <a:ext cx="7704856" cy="4673195"/>
        </p:xfrm>
        <a:graphic>
          <a:graphicData uri="http://schemas.openxmlformats.org/presentationml/2006/ole">
            <mc:AlternateContent xmlns:mc="http://schemas.openxmlformats.org/markup-compatibility/2006">
              <mc:Choice xmlns:v="urn:schemas-microsoft-com:vml" Requires="v">
                <p:oleObj spid="_x0000_s4249" name="Hoja de cálculo" r:id="rId3" imgW="4962593" imgH="3010029" progId="Excel.Sheet.12">
                  <p:embed/>
                </p:oleObj>
              </mc:Choice>
              <mc:Fallback>
                <p:oleObj name="Hoja de cálculo" r:id="rId3" imgW="4962593" imgH="3010029" progId="Excel.Sheet.12">
                  <p:embed/>
                  <p:pic>
                    <p:nvPicPr>
                      <p:cNvPr id="0" name=""/>
                      <p:cNvPicPr/>
                      <p:nvPr/>
                    </p:nvPicPr>
                    <p:blipFill>
                      <a:blip r:embed="rId4"/>
                      <a:stretch>
                        <a:fillRect/>
                      </a:stretch>
                    </p:blipFill>
                    <p:spPr>
                      <a:xfrm>
                        <a:off x="683568" y="1527491"/>
                        <a:ext cx="7704856" cy="4673195"/>
                      </a:xfrm>
                      <a:prstGeom prst="rect">
                        <a:avLst/>
                      </a:prstGeom>
                    </p:spPr>
                  </p:pic>
                </p:oleObj>
              </mc:Fallback>
            </mc:AlternateContent>
          </a:graphicData>
        </a:graphic>
      </p:graphicFrame>
      <p:cxnSp>
        <p:nvCxnSpPr>
          <p:cNvPr id="10" name="9 Conector recto de flecha"/>
          <p:cNvCxnSpPr/>
          <p:nvPr/>
        </p:nvCxnSpPr>
        <p:spPr>
          <a:xfrm>
            <a:off x="7236296" y="4221088"/>
            <a:ext cx="576064" cy="792088"/>
          </a:xfrm>
          <a:prstGeom prst="straightConnector1">
            <a:avLst/>
          </a:prstGeom>
          <a:ln w="381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p:cNvCxnSpPr/>
          <p:nvPr/>
        </p:nvCxnSpPr>
        <p:spPr>
          <a:xfrm>
            <a:off x="3851920" y="3825044"/>
            <a:ext cx="1512168" cy="540060"/>
          </a:xfrm>
          <a:prstGeom prst="straightConnector1">
            <a:avLst/>
          </a:prstGeom>
          <a:ln w="38100">
            <a:solidFill>
              <a:srgbClr val="FF33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p:nvPr/>
        </p:nvCxnSpPr>
        <p:spPr>
          <a:xfrm flipV="1">
            <a:off x="3851920" y="4473116"/>
            <a:ext cx="1440160" cy="324036"/>
          </a:xfrm>
          <a:prstGeom prst="straightConnector1">
            <a:avLst/>
          </a:prstGeom>
          <a:ln w="38100">
            <a:solidFill>
              <a:srgbClr val="FF33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a:off x="5004048" y="3212976"/>
            <a:ext cx="2664296" cy="2448272"/>
          </a:xfrm>
          <a:prstGeom prst="straightConnector1">
            <a:avLst/>
          </a:prstGeom>
          <a:ln w="38100">
            <a:solidFill>
              <a:srgbClr val="0000CC"/>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18 Conector recto de flecha"/>
          <p:cNvCxnSpPr/>
          <p:nvPr/>
        </p:nvCxnSpPr>
        <p:spPr>
          <a:xfrm>
            <a:off x="3851920" y="4797152"/>
            <a:ext cx="3816424" cy="936104"/>
          </a:xfrm>
          <a:prstGeom prst="straightConnector1">
            <a:avLst/>
          </a:prstGeom>
          <a:ln w="38100">
            <a:solidFill>
              <a:srgbClr val="0000CC"/>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9" name="28 Elipse"/>
          <p:cNvSpPr>
            <a:spLocks noChangeAspect="1"/>
          </p:cNvSpPr>
          <p:nvPr/>
        </p:nvSpPr>
        <p:spPr>
          <a:xfrm>
            <a:off x="8532440" y="4977200"/>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0" name="29 Elipse"/>
          <p:cNvSpPr>
            <a:spLocks noChangeAspect="1"/>
          </p:cNvSpPr>
          <p:nvPr/>
        </p:nvSpPr>
        <p:spPr>
          <a:xfrm>
            <a:off x="8532440" y="5913304"/>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1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2480" y="544820"/>
            <a:ext cx="1440000" cy="723940"/>
          </a:xfrm>
          <a:prstGeom prst="rect">
            <a:avLst/>
          </a:prstGeom>
        </p:spPr>
      </p:pic>
    </p:spTree>
    <p:extLst>
      <p:ext uri="{BB962C8B-B14F-4D97-AF65-F5344CB8AC3E}">
        <p14:creationId xmlns:p14="http://schemas.microsoft.com/office/powerpoint/2010/main" val="37424629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us.123rf.com/400wm/400/400/genialbaron/genialbaron1208/genialbaron120800084/14845582-persona-que-cruce-una-puerta.jpg"/>
          <p:cNvPicPr preferRelativeResize="0">
            <a:picLocks noChangeArrowheads="1"/>
          </p:cNvPicPr>
          <p:nvPr/>
        </p:nvPicPr>
        <p:blipFill>
          <a:blip r:embed="rId2"/>
          <a:srcRect/>
          <a:stretch>
            <a:fillRect/>
          </a:stretch>
        </p:blipFill>
        <p:spPr bwMode="auto">
          <a:xfrm>
            <a:off x="3491880" y="1500174"/>
            <a:ext cx="4356000" cy="4536000"/>
          </a:xfrm>
          <a:prstGeom prst="rect">
            <a:avLst/>
          </a:prstGeom>
          <a:noFill/>
        </p:spPr>
      </p:pic>
      <p:sp>
        <p:nvSpPr>
          <p:cNvPr id="2" name="1 Título"/>
          <p:cNvSpPr>
            <a:spLocks noGrp="1"/>
          </p:cNvSpPr>
          <p:nvPr>
            <p:ph type="title"/>
          </p:nvPr>
        </p:nvSpPr>
        <p:spPr>
          <a:gradFill>
            <a:gsLst>
              <a:gs pos="90000">
                <a:schemeClr val="accent3">
                  <a:lumMod val="75000"/>
                </a:schemeClr>
              </a:gs>
              <a:gs pos="100000">
                <a:schemeClr val="bg1"/>
              </a:gs>
            </a:gsLst>
          </a:gradFill>
        </p:spPr>
        <p:txBody>
          <a:bodyPr>
            <a:normAutofit/>
          </a:bodyPr>
          <a:lstStyle/>
          <a:p>
            <a:r>
              <a:rPr lang="es-MX" dirty="0"/>
              <a:t>Aplicación Supletoria de </a:t>
            </a:r>
            <a:r>
              <a:rPr lang="es-MX" dirty="0" smtClean="0"/>
              <a:t>las Normas Contables</a:t>
            </a:r>
            <a:r>
              <a:rPr lang="es-ES" dirty="0" smtClean="0"/>
              <a:t/>
            </a:r>
            <a:br>
              <a:rPr lang="es-ES" dirty="0" smtClean="0"/>
            </a:br>
            <a:r>
              <a:rPr lang="es-ES" sz="1800" b="0" dirty="0" smtClean="0">
                <a:effectLst/>
              </a:rPr>
              <a:t>RIR, 11º, g)</a:t>
            </a:r>
            <a:endParaRPr lang="es-ES" sz="1800" b="0" dirty="0">
              <a:effectLst/>
            </a:endParaRPr>
          </a:p>
        </p:txBody>
      </p:sp>
      <p:sp>
        <p:nvSpPr>
          <p:cNvPr id="3" name="2 Marcador de contenido"/>
          <p:cNvSpPr>
            <a:spLocks noGrp="1"/>
          </p:cNvSpPr>
          <p:nvPr>
            <p:ph idx="1"/>
          </p:nvPr>
        </p:nvSpPr>
        <p:spPr>
          <a:xfrm>
            <a:off x="180001" y="1620000"/>
            <a:ext cx="4320562" cy="4500000"/>
          </a:xfrm>
        </p:spPr>
        <p:txBody>
          <a:bodyPr>
            <a:noAutofit/>
          </a:bodyPr>
          <a:lstStyle/>
          <a:p>
            <a:r>
              <a:rPr lang="es-ES" sz="3200" b="1" dirty="0" smtClean="0">
                <a:effectLst>
                  <a:outerShdw blurRad="38100" dist="38100" dir="2700000" algn="tl">
                    <a:srgbClr val="000000">
                      <a:alpha val="43137"/>
                    </a:srgbClr>
                  </a:outerShdw>
                </a:effectLst>
              </a:rPr>
              <a:t>Determinación del costo computable de los bienes o servicios</a:t>
            </a:r>
          </a:p>
        </p:txBody>
      </p:sp>
      <p:sp>
        <p:nvSpPr>
          <p:cNvPr id="4" name="3 Marcador de fecha"/>
          <p:cNvSpPr>
            <a:spLocks noGrp="1"/>
          </p:cNvSpPr>
          <p:nvPr>
            <p:ph type="dt" sz="half" idx="10"/>
          </p:nvPr>
        </p:nvSpPr>
        <p:spPr/>
        <p:txBody>
          <a:bodyPr/>
          <a:lstStyle/>
          <a:p>
            <a:fld id="{34AE2645-5709-4345-AC72-F1C78E422A45}" type="datetime4">
              <a:rPr lang="es-PE" smtClean="0"/>
              <a:t>12 de enero de 2014</a:t>
            </a:fld>
            <a:endParaRPr lang="es-ES" dirty="0"/>
          </a:p>
        </p:txBody>
      </p:sp>
      <p:sp>
        <p:nvSpPr>
          <p:cNvPr id="5" name="4 Marcador de pie de página"/>
          <p:cNvSpPr>
            <a:spLocks noGrp="1"/>
          </p:cNvSpPr>
          <p:nvPr>
            <p:ph type="ftr" sz="quarter" idx="11"/>
          </p:nvPr>
        </p:nvSpPr>
        <p:spPr/>
        <p:txBody>
          <a:bodyPr/>
          <a:lstStyle/>
          <a:p>
            <a:r>
              <a:rPr lang="es-MX" smtClean="0"/>
              <a:t>IMPUESTO A LA RENTA 2013</a:t>
            </a:r>
            <a:endParaRPr lang="es-ES"/>
          </a:p>
        </p:txBody>
      </p:sp>
      <p:sp>
        <p:nvSpPr>
          <p:cNvPr id="6" name="5 Marcador de número de diapositiva"/>
          <p:cNvSpPr>
            <a:spLocks noGrp="1"/>
          </p:cNvSpPr>
          <p:nvPr>
            <p:ph type="sldNum" sz="quarter" idx="12"/>
          </p:nvPr>
        </p:nvSpPr>
        <p:spPr/>
        <p:txBody>
          <a:bodyPr/>
          <a:lstStyle/>
          <a:p>
            <a:fld id="{0C5B0AE3-9273-4D85-B215-F30E6E5CECB5}" type="slidenum">
              <a:rPr lang="es-ES" smtClean="0"/>
              <a:pPr/>
              <a:t>44</a:t>
            </a:fld>
            <a:endParaRPr lang="es-ES" dirty="0"/>
          </a:p>
        </p:txBody>
      </p:sp>
      <p:sp>
        <p:nvSpPr>
          <p:cNvPr id="8" name="2 Marcador de contenido"/>
          <p:cNvSpPr txBox="1">
            <a:spLocks/>
          </p:cNvSpPr>
          <p:nvPr/>
        </p:nvSpPr>
        <p:spPr>
          <a:xfrm>
            <a:off x="6768000" y="2700000"/>
            <a:ext cx="2268000" cy="1800000"/>
          </a:xfrm>
          <a:prstGeom prst="rect">
            <a:avLst/>
          </a:prstGeom>
        </p:spPr>
        <p:txBody>
          <a:bodyPr vert="horz" lIns="91440" tIns="45720" rIns="91440" bIns="45720" rtlCol="0">
            <a:noAutofit/>
          </a:bodyPr>
          <a:lstStyle/>
          <a:p>
            <a:pPr marL="715963" marR="0" lvl="1" indent="-530225" algn="l" defTabSz="914400" rtl="0" eaLnBrk="1" fontAlgn="auto" latinLnBrk="0" hangingPunct="1">
              <a:lnSpc>
                <a:spcPct val="100000"/>
              </a:lnSpc>
              <a:spcBef>
                <a:spcPct val="20000"/>
              </a:spcBef>
              <a:spcAft>
                <a:spcPts val="0"/>
              </a:spcAft>
              <a:buClr>
                <a:srgbClr val="FF0000"/>
              </a:buClr>
              <a:buSzTx/>
              <a:buFont typeface="Wingdings" pitchFamily="2" charset="2"/>
              <a:buChar char="Ø"/>
              <a:tabLst/>
              <a:defRPr/>
            </a:pPr>
            <a:r>
              <a:rPr kumimoji="0" lang="es-ES" sz="32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n-ea"/>
                <a:cs typeface="Arial" pitchFamily="34" charset="0"/>
              </a:rPr>
              <a:t>ACM</a:t>
            </a:r>
          </a:p>
          <a:p>
            <a:pPr marL="715963" marR="0" lvl="1" indent="-530225" algn="l" defTabSz="914400" rtl="0" eaLnBrk="1" fontAlgn="auto" latinLnBrk="0" hangingPunct="1">
              <a:lnSpc>
                <a:spcPct val="100000"/>
              </a:lnSpc>
              <a:spcBef>
                <a:spcPct val="20000"/>
              </a:spcBef>
              <a:spcAft>
                <a:spcPts val="0"/>
              </a:spcAft>
              <a:buClr>
                <a:srgbClr val="FF0000"/>
              </a:buClr>
              <a:buSzTx/>
              <a:buFont typeface="Wingdings" pitchFamily="2" charset="2"/>
              <a:buChar char="Ø"/>
              <a:tabLst/>
              <a:defRPr/>
            </a:pPr>
            <a:r>
              <a:rPr kumimoji="0" lang="es-ES" sz="32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n-ea"/>
                <a:cs typeface="Arial" pitchFamily="34" charset="0"/>
              </a:rPr>
              <a:t>NIC</a:t>
            </a:r>
          </a:p>
          <a:p>
            <a:pPr marL="715963" marR="0" lvl="1" indent="-530225" algn="l" defTabSz="914400" rtl="0" eaLnBrk="1" fontAlgn="auto" latinLnBrk="0" hangingPunct="1">
              <a:lnSpc>
                <a:spcPct val="100000"/>
              </a:lnSpc>
              <a:spcBef>
                <a:spcPct val="20000"/>
              </a:spcBef>
              <a:spcAft>
                <a:spcPts val="0"/>
              </a:spcAft>
              <a:buClr>
                <a:srgbClr val="FF0000"/>
              </a:buClr>
              <a:buSzTx/>
              <a:buFont typeface="Wingdings" pitchFamily="2" charset="2"/>
              <a:buChar char="Ø"/>
              <a:tabLst/>
              <a:defRPr/>
            </a:pPr>
            <a:r>
              <a:rPr kumimoji="0" lang="es-ES" sz="32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n-ea"/>
                <a:cs typeface="Arial" pitchFamily="34" charset="0"/>
              </a:rPr>
              <a:t>PCGA</a:t>
            </a:r>
            <a:endParaRPr kumimoji="0" lang="es-ES" sz="3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n-ea"/>
              <a:cs typeface="Arial" pitchFamily="34" charset="0"/>
            </a:endParaRPr>
          </a:p>
        </p:txBody>
      </p:sp>
      <p:sp>
        <p:nvSpPr>
          <p:cNvPr id="9" name="8 Rectángulo"/>
          <p:cNvSpPr/>
          <p:nvPr/>
        </p:nvSpPr>
        <p:spPr>
          <a:xfrm rot="21008456">
            <a:off x="5565011" y="2348880"/>
            <a:ext cx="957313" cy="58477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3200" b="1" cap="none" spc="50" dirty="0" smtClean="0">
                <a:ln w="11430"/>
                <a:solidFill>
                  <a:schemeClr val="bg1"/>
                </a:solidFill>
                <a:effectLst>
                  <a:outerShdw blurRad="76200" dist="50800" dir="5400000" algn="tl" rotWithShape="0">
                    <a:srgbClr val="000000">
                      <a:alpha val="65000"/>
                    </a:srgbClr>
                  </a:outerShdw>
                </a:effectLst>
                <a:latin typeface="Arial Black" panose="020B0A04020102020204" pitchFamily="34" charset="0"/>
              </a:rPr>
              <a:t>LIR</a:t>
            </a:r>
            <a:endParaRPr lang="es-ES" sz="3200" b="1" cap="none" spc="50" dirty="0">
              <a:ln w="11430"/>
              <a:solidFill>
                <a:schemeClr val="bg1"/>
              </a:solidFill>
              <a:effectLst>
                <a:outerShdw blurRad="76200" dist="50800" dir="5400000" algn="tl" rotWithShape="0">
                  <a:srgbClr val="000000">
                    <a:alpha val="65000"/>
                  </a:srgbClr>
                </a:outerShdw>
              </a:effectLst>
              <a:latin typeface="Arial Black" panose="020B0A04020102020204" pitchFamily="34" charset="0"/>
            </a:endParaRPr>
          </a:p>
        </p:txBody>
      </p:sp>
    </p:spTree>
    <p:extLst>
      <p:ext uri="{BB962C8B-B14F-4D97-AF65-F5344CB8AC3E}">
        <p14:creationId xmlns:p14="http://schemas.microsoft.com/office/powerpoint/2010/main" val="2376123866"/>
      </p:ext>
    </p:extLst>
  </p:cSld>
  <p:clrMapOvr>
    <a:masterClrMapping/>
  </p:clrMapOvr>
  <p:transition>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90000">
                <a:schemeClr val="accent3">
                  <a:lumMod val="75000"/>
                </a:schemeClr>
              </a:gs>
              <a:gs pos="100000">
                <a:schemeClr val="bg1"/>
              </a:gs>
            </a:gsLst>
          </a:gradFill>
        </p:spPr>
        <p:txBody>
          <a:bodyPr/>
          <a:lstStyle/>
          <a:p>
            <a:r>
              <a:rPr lang="es-ES" dirty="0" smtClean="0"/>
              <a:t>Excepción a tal aplicación supletoria</a:t>
            </a:r>
            <a:br>
              <a:rPr lang="es-ES" dirty="0" smtClean="0"/>
            </a:br>
            <a:r>
              <a:rPr lang="es-ES" sz="1800" b="0" dirty="0">
                <a:effectLst/>
              </a:rPr>
              <a:t>RIR, 11º, g)</a:t>
            </a:r>
            <a:endParaRPr lang="es-ES" dirty="0"/>
          </a:p>
        </p:txBody>
      </p:sp>
      <p:sp>
        <p:nvSpPr>
          <p:cNvPr id="3" name="2 Marcador de contenido"/>
          <p:cNvSpPr>
            <a:spLocks noGrp="1"/>
          </p:cNvSpPr>
          <p:nvPr>
            <p:ph idx="1"/>
          </p:nvPr>
        </p:nvSpPr>
        <p:spPr>
          <a:xfrm>
            <a:off x="4179298" y="1620000"/>
            <a:ext cx="4353142" cy="4500000"/>
          </a:xfrm>
        </p:spPr>
        <p:txBody>
          <a:bodyPr>
            <a:noAutofit/>
          </a:bodyPr>
          <a:lstStyle/>
          <a:p>
            <a:r>
              <a:rPr lang="es-ES" sz="3200" b="1" i="1" dirty="0" smtClean="0"/>
              <a:t>“… </a:t>
            </a:r>
            <a:r>
              <a:rPr lang="es-ES" sz="3200" b="1" i="1" u="sng" dirty="0" smtClean="0"/>
              <a:t>en tanto no se opongan</a:t>
            </a:r>
            <a:r>
              <a:rPr lang="es-ES" sz="3200" b="1" i="1" dirty="0" smtClean="0"/>
              <a:t> a lo dispuesto en la Ley y en este Reglamento.”</a:t>
            </a:r>
            <a:endParaRPr lang="es-ES" sz="3200" b="1" i="1" dirty="0"/>
          </a:p>
        </p:txBody>
      </p:sp>
      <p:sp>
        <p:nvSpPr>
          <p:cNvPr id="4" name="3 Marcador de fecha"/>
          <p:cNvSpPr>
            <a:spLocks noGrp="1"/>
          </p:cNvSpPr>
          <p:nvPr>
            <p:ph type="dt" sz="half" idx="10"/>
          </p:nvPr>
        </p:nvSpPr>
        <p:spPr/>
        <p:txBody>
          <a:bodyPr/>
          <a:lstStyle/>
          <a:p>
            <a:fld id="{D67143AD-A4CB-4D63-B0B6-8E65E24ED6F9}" type="datetime4">
              <a:rPr lang="es-PE" smtClean="0"/>
              <a:t>12 de enero de 2014</a:t>
            </a:fld>
            <a:endParaRPr lang="es-ES" dirty="0"/>
          </a:p>
        </p:txBody>
      </p:sp>
      <p:sp>
        <p:nvSpPr>
          <p:cNvPr id="5" name="4 Marcador de pie de página"/>
          <p:cNvSpPr>
            <a:spLocks noGrp="1"/>
          </p:cNvSpPr>
          <p:nvPr>
            <p:ph type="ftr" sz="quarter" idx="11"/>
          </p:nvPr>
        </p:nvSpPr>
        <p:spPr/>
        <p:txBody>
          <a:bodyPr/>
          <a:lstStyle/>
          <a:p>
            <a:r>
              <a:rPr lang="es-MX" smtClean="0"/>
              <a:t>IMPUESTO A LA RENTA 2013</a:t>
            </a:r>
            <a:endParaRPr lang="es-ES"/>
          </a:p>
        </p:txBody>
      </p:sp>
      <p:sp>
        <p:nvSpPr>
          <p:cNvPr id="6" name="5 Marcador de número de diapositiva"/>
          <p:cNvSpPr>
            <a:spLocks noGrp="1"/>
          </p:cNvSpPr>
          <p:nvPr>
            <p:ph type="sldNum" sz="quarter" idx="12"/>
          </p:nvPr>
        </p:nvSpPr>
        <p:spPr/>
        <p:txBody>
          <a:bodyPr/>
          <a:lstStyle/>
          <a:p>
            <a:fld id="{0C5B0AE3-9273-4D85-B215-F30E6E5CECB5}" type="slidenum">
              <a:rPr lang="es-ES" smtClean="0"/>
              <a:pPr/>
              <a:t>45</a:t>
            </a:fld>
            <a:endParaRPr lang="es-ES" dirty="0"/>
          </a:p>
        </p:txBody>
      </p:sp>
      <p:pic>
        <p:nvPicPr>
          <p:cNvPr id="1026" name="Picture 2" descr="[prohibido+girar+a+la+derecha]"/>
          <p:cNvPicPr>
            <a:picLocks noChangeAspect="1" noChangeArrowheads="1"/>
          </p:cNvPicPr>
          <p:nvPr/>
        </p:nvPicPr>
        <p:blipFill>
          <a:blip r:embed="rId2"/>
          <a:srcRect/>
          <a:stretch>
            <a:fillRect/>
          </a:stretch>
        </p:blipFill>
        <p:spPr bwMode="auto">
          <a:xfrm>
            <a:off x="357158" y="1571612"/>
            <a:ext cx="3500462" cy="3641420"/>
          </a:xfrm>
          <a:prstGeom prst="rect">
            <a:avLst/>
          </a:prstGeom>
          <a:noFill/>
        </p:spPr>
      </p:pic>
    </p:spTree>
    <p:extLst>
      <p:ext uri="{BB962C8B-B14F-4D97-AF65-F5344CB8AC3E}">
        <p14:creationId xmlns:p14="http://schemas.microsoft.com/office/powerpoint/2010/main" val="3446335016"/>
      </p:ext>
    </p:extLst>
  </p:cSld>
  <p:clrMapOvr>
    <a:masterClrMapping/>
  </p:clrMapOvr>
  <p:transition>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Devengado </a:t>
            </a:r>
            <a:br>
              <a:rPr lang="es-MX" dirty="0" smtClean="0"/>
            </a:br>
            <a:r>
              <a:rPr lang="es-MX" sz="1800" b="0" dirty="0" smtClean="0">
                <a:effectLst/>
              </a:rPr>
              <a:t>LIR, 57°, a)</a:t>
            </a:r>
            <a:endParaRPr lang="es-MX" b="0" dirty="0">
              <a:effectLst/>
            </a:endParaRPr>
          </a:p>
        </p:txBody>
      </p:sp>
      <p:sp>
        <p:nvSpPr>
          <p:cNvPr id="3" name="2 Marcador de contenido"/>
          <p:cNvSpPr>
            <a:spLocks noGrp="1"/>
          </p:cNvSpPr>
          <p:nvPr>
            <p:ph idx="1"/>
          </p:nvPr>
        </p:nvSpPr>
        <p:spPr/>
        <p:txBody>
          <a:bodyPr/>
          <a:lstStyle/>
          <a:p>
            <a:r>
              <a:rPr lang="es-MX" dirty="0"/>
              <a:t>Las </a:t>
            </a:r>
            <a:r>
              <a:rPr lang="es-MX" dirty="0" smtClean="0"/>
              <a:t>R3 </a:t>
            </a:r>
            <a:r>
              <a:rPr lang="es-MX" dirty="0"/>
              <a:t>se consideran producidas en el </a:t>
            </a:r>
            <a:r>
              <a:rPr lang="es-MX" dirty="0" smtClean="0"/>
              <a:t>EG </a:t>
            </a:r>
            <a:r>
              <a:rPr lang="es-MX" dirty="0"/>
              <a:t>en que se </a:t>
            </a:r>
            <a:r>
              <a:rPr lang="es-MX" dirty="0" smtClean="0"/>
              <a:t>devenguen.</a:t>
            </a:r>
          </a:p>
          <a:p>
            <a:r>
              <a:rPr lang="es-MX" dirty="0" smtClean="0"/>
              <a:t>Igual </a:t>
            </a:r>
            <a:r>
              <a:rPr lang="es-MX" dirty="0"/>
              <a:t>regla se aplica para la imputación de los gastos. </a:t>
            </a:r>
            <a:endParaRPr lang="es-MX" dirty="0" smtClean="0"/>
          </a:p>
          <a:p>
            <a:r>
              <a:rPr lang="es-MX" dirty="0" smtClean="0"/>
              <a:t>Consideraciones de </a:t>
            </a:r>
            <a:r>
              <a:rPr lang="es-MX" b="1" dirty="0" smtClean="0"/>
              <a:t>ECT</a:t>
            </a:r>
            <a:r>
              <a:rPr lang="es-MX" dirty="0" smtClean="0"/>
              <a:t> para el </a:t>
            </a:r>
            <a:r>
              <a:rPr lang="es-MX" b="1" u="sng" dirty="0" smtClean="0"/>
              <a:t>devengo</a:t>
            </a:r>
            <a:r>
              <a:rPr lang="es-MX" dirty="0" smtClean="0"/>
              <a:t>:</a:t>
            </a:r>
          </a:p>
          <a:p>
            <a:pPr lvl="1"/>
            <a:r>
              <a:rPr lang="es-MX" b="1" u="sng" dirty="0" smtClean="0"/>
              <a:t>Ingresos</a:t>
            </a:r>
            <a:r>
              <a:rPr lang="es-MX" dirty="0" smtClean="0"/>
              <a:t>: </a:t>
            </a:r>
          </a:p>
          <a:p>
            <a:pPr lvl="2"/>
            <a:r>
              <a:rPr lang="es-MX" dirty="0" smtClean="0"/>
              <a:t>Derecho irrefutable de cobranza</a:t>
            </a:r>
          </a:p>
          <a:p>
            <a:pPr lvl="2"/>
            <a:r>
              <a:rPr lang="es-MX" dirty="0" smtClean="0"/>
              <a:t>Incremento patrimonial: Formas</a:t>
            </a:r>
          </a:p>
          <a:p>
            <a:pPr lvl="3"/>
            <a:r>
              <a:rPr lang="es-MX" dirty="0" smtClean="0"/>
              <a:t>Aumento del activo</a:t>
            </a:r>
          </a:p>
          <a:p>
            <a:pPr lvl="3"/>
            <a:r>
              <a:rPr lang="es-MX" dirty="0" smtClean="0"/>
              <a:t>Disminución del pasivo</a:t>
            </a:r>
          </a:p>
          <a:p>
            <a:pPr lvl="1"/>
            <a:r>
              <a:rPr lang="es-MX" b="1" u="sng" dirty="0" smtClean="0"/>
              <a:t>Gastos</a:t>
            </a:r>
            <a:r>
              <a:rPr lang="es-MX" dirty="0" smtClean="0"/>
              <a:t>: </a:t>
            </a:r>
          </a:p>
          <a:p>
            <a:pPr lvl="2"/>
            <a:r>
              <a:rPr lang="es-MX" dirty="0" smtClean="0"/>
              <a:t>Obligación irrefutable de pago</a:t>
            </a:r>
          </a:p>
          <a:p>
            <a:pPr lvl="2"/>
            <a:r>
              <a:rPr lang="es-MX" dirty="0" smtClean="0"/>
              <a:t>Decremento patrimonial: Formas</a:t>
            </a:r>
          </a:p>
          <a:p>
            <a:pPr lvl="3"/>
            <a:r>
              <a:rPr lang="es-MX" dirty="0" smtClean="0"/>
              <a:t>Disminución del activo</a:t>
            </a:r>
          </a:p>
          <a:p>
            <a:pPr lvl="3"/>
            <a:r>
              <a:rPr lang="es-MX" dirty="0" smtClean="0"/>
              <a:t>Aumento del pasivo</a:t>
            </a:r>
            <a:endParaRPr lang="es-MX" dirty="0"/>
          </a:p>
        </p:txBody>
      </p:sp>
      <p:sp>
        <p:nvSpPr>
          <p:cNvPr id="4" name="3 Marcador de fecha"/>
          <p:cNvSpPr>
            <a:spLocks noGrp="1"/>
          </p:cNvSpPr>
          <p:nvPr>
            <p:ph type="dt" sz="half" idx="10"/>
          </p:nvPr>
        </p:nvSpPr>
        <p:spPr/>
        <p:txBody>
          <a:bodyPr/>
          <a:lstStyle/>
          <a:p>
            <a:fld id="{EDDEA4B2-B5F0-4866-B88B-24C86A40FE4D}"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46</a:t>
            </a:fld>
            <a:endParaRPr lang="es-PE"/>
          </a:p>
        </p:txBody>
      </p:sp>
    </p:spTree>
    <p:extLst>
      <p:ext uri="{BB962C8B-B14F-4D97-AF65-F5344CB8AC3E}">
        <p14:creationId xmlns:p14="http://schemas.microsoft.com/office/powerpoint/2010/main" val="16571767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Devengado</a:t>
            </a:r>
            <a:br>
              <a:rPr lang="es-MX" dirty="0" smtClean="0"/>
            </a:br>
            <a:r>
              <a:rPr lang="es-MX" dirty="0" smtClean="0"/>
              <a:t>Según la SUNAT </a:t>
            </a:r>
            <a:br>
              <a:rPr lang="es-MX" dirty="0" smtClean="0"/>
            </a:br>
            <a:r>
              <a:rPr lang="es-MX" sz="1800" b="0" dirty="0" smtClean="0">
                <a:effectLst/>
              </a:rPr>
              <a:t>Informe 85-2009-SUNAT</a:t>
            </a:r>
            <a:endParaRPr lang="es-MX" b="0" dirty="0">
              <a:effectLst/>
            </a:endParaRPr>
          </a:p>
        </p:txBody>
      </p:sp>
      <p:sp>
        <p:nvSpPr>
          <p:cNvPr id="3" name="2 Marcador de contenido"/>
          <p:cNvSpPr>
            <a:spLocks noGrp="1"/>
          </p:cNvSpPr>
          <p:nvPr>
            <p:ph idx="1"/>
          </p:nvPr>
        </p:nvSpPr>
        <p:spPr/>
        <p:txBody>
          <a:bodyPr/>
          <a:lstStyle/>
          <a:p>
            <a:r>
              <a:rPr lang="es-MX" dirty="0" smtClean="0"/>
              <a:t>Informe 85-2009-SUNAT</a:t>
            </a:r>
          </a:p>
          <a:p>
            <a:pPr lvl="1"/>
            <a:r>
              <a:rPr lang="es-MX" dirty="0" smtClean="0"/>
              <a:t>La </a:t>
            </a:r>
            <a:r>
              <a:rPr lang="es-MX" dirty="0"/>
              <a:t>Ley no define cuándo se considera devengado un </a:t>
            </a:r>
            <a:r>
              <a:rPr lang="es-MX" dirty="0" smtClean="0"/>
              <a:t>ingreso</a:t>
            </a:r>
          </a:p>
          <a:p>
            <a:pPr lvl="1"/>
            <a:r>
              <a:rPr lang="es-MX" b="1" u="sng" dirty="0" smtClean="0"/>
              <a:t>Resulta </a:t>
            </a:r>
            <a:r>
              <a:rPr lang="es-MX" b="1" u="sng" dirty="0"/>
              <a:t>necesaria la </a:t>
            </a:r>
            <a:r>
              <a:rPr lang="es-MX" b="1" u="sng" dirty="0" smtClean="0"/>
              <a:t>utilización </a:t>
            </a:r>
            <a:r>
              <a:rPr lang="es-MX" b="1" u="sng" dirty="0"/>
              <a:t>de la definición contable del principio de lo </a:t>
            </a:r>
            <a:r>
              <a:rPr lang="es-MX" b="1" u="sng" dirty="0" smtClean="0"/>
              <a:t>devengado</a:t>
            </a:r>
          </a:p>
          <a:p>
            <a:pPr lvl="1"/>
            <a:r>
              <a:rPr lang="es-MX" dirty="0" smtClean="0"/>
              <a:t>Finalidad: </a:t>
            </a:r>
          </a:p>
          <a:p>
            <a:pPr lvl="2"/>
            <a:r>
              <a:rPr lang="es-MX" b="1" u="sng" dirty="0" smtClean="0"/>
              <a:t>Establecer </a:t>
            </a:r>
            <a:r>
              <a:rPr lang="es-MX" b="1" u="sng" dirty="0"/>
              <a:t>la oportunidad en la que deben imputarse los ingresos a un </a:t>
            </a:r>
            <a:r>
              <a:rPr lang="es-MX" b="1" u="sng" dirty="0" smtClean="0"/>
              <a:t>EG determinado</a:t>
            </a:r>
            <a:r>
              <a:rPr lang="es-MX" dirty="0" smtClean="0"/>
              <a:t>.</a:t>
            </a:r>
          </a:p>
          <a:p>
            <a:r>
              <a:rPr lang="es-MX" dirty="0" smtClean="0"/>
              <a:t>Informe 21-2006-SUNAT</a:t>
            </a:r>
          </a:p>
          <a:p>
            <a:r>
              <a:rPr lang="es-MX" dirty="0" smtClean="0"/>
              <a:t>Informe 48-2010-SUNAT</a:t>
            </a:r>
          </a:p>
          <a:p>
            <a:r>
              <a:rPr lang="es-MX" dirty="0" smtClean="0"/>
              <a:t>Informe 97-2010-SUNAT. </a:t>
            </a:r>
            <a:endParaRPr lang="es-MX" dirty="0"/>
          </a:p>
          <a:p>
            <a:pPr lvl="1"/>
            <a:r>
              <a:rPr lang="es-MX" dirty="0" smtClean="0"/>
              <a:t>Asimismo</a:t>
            </a:r>
            <a:r>
              <a:rPr lang="es-MX" dirty="0"/>
              <a:t>, los ingresos son computables en el </a:t>
            </a:r>
            <a:r>
              <a:rPr lang="es-MX" dirty="0" smtClean="0"/>
              <a:t>EG </a:t>
            </a:r>
            <a:r>
              <a:rPr lang="es-MX" dirty="0"/>
              <a:t>en que se adquiere el derecho a </a:t>
            </a:r>
            <a:r>
              <a:rPr lang="es-MX" dirty="0" smtClean="0"/>
              <a:t>recibirlos</a:t>
            </a:r>
          </a:p>
          <a:p>
            <a:pPr lvl="1"/>
            <a:r>
              <a:rPr lang="es-MX" b="1" u="sng" dirty="0" smtClean="0"/>
              <a:t>Resulta irrelevante </a:t>
            </a:r>
            <a:r>
              <a:rPr lang="es-MX" b="1" u="sng" dirty="0"/>
              <a:t>la fecha en que los ingresos sean percibidos</a:t>
            </a:r>
            <a:r>
              <a:rPr lang="es-MX" b="1" dirty="0"/>
              <a:t>.</a:t>
            </a:r>
            <a:r>
              <a:rPr lang="es-MX" dirty="0"/>
              <a:t> </a:t>
            </a:r>
          </a:p>
        </p:txBody>
      </p:sp>
      <p:sp>
        <p:nvSpPr>
          <p:cNvPr id="4" name="3 Marcador de fecha"/>
          <p:cNvSpPr>
            <a:spLocks noGrp="1"/>
          </p:cNvSpPr>
          <p:nvPr>
            <p:ph type="dt" sz="half" idx="10"/>
          </p:nvPr>
        </p:nvSpPr>
        <p:spPr/>
        <p:txBody>
          <a:bodyPr/>
          <a:lstStyle/>
          <a:p>
            <a:fld id="{B5EE48D6-1C74-442C-AB7B-7B8B5D424B9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47</a:t>
            </a:fld>
            <a:endParaRPr lang="es-PE"/>
          </a:p>
        </p:txBody>
      </p:sp>
      <p:pic>
        <p:nvPicPr>
          <p:cNvPr id="7" name="6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8504" y="620688"/>
            <a:ext cx="1800000" cy="532227"/>
          </a:xfrm>
          <a:prstGeom prst="rect">
            <a:avLst/>
          </a:prstGeom>
        </p:spPr>
      </p:pic>
    </p:spTree>
    <p:extLst>
      <p:ext uri="{BB962C8B-B14F-4D97-AF65-F5344CB8AC3E}">
        <p14:creationId xmlns:p14="http://schemas.microsoft.com/office/powerpoint/2010/main" val="24500791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rgbClr val="FFC000"/>
              </a:gs>
            </a:gsLst>
          </a:gradFill>
        </p:spPr>
        <p:txBody>
          <a:bodyPr>
            <a:noAutofit/>
          </a:bodyPr>
          <a:lstStyle/>
          <a:p>
            <a:r>
              <a:rPr lang="es-MX" dirty="0" smtClean="0"/>
              <a:t>Devengado</a:t>
            </a:r>
            <a:br>
              <a:rPr lang="es-MX" dirty="0" smtClean="0"/>
            </a:br>
            <a:r>
              <a:rPr lang="es-MX" dirty="0" smtClean="0"/>
              <a:t>Aplicación tributaria</a:t>
            </a:r>
            <a:br>
              <a:rPr lang="es-MX" dirty="0" smtClean="0"/>
            </a:br>
            <a:r>
              <a:rPr lang="es-MX" sz="1800" b="0" dirty="0" smtClean="0">
                <a:effectLst/>
              </a:rPr>
              <a:t>CRITERIOS JURISPRUDENCIALES</a:t>
            </a:r>
            <a:endParaRPr lang="es-MX" b="0" dirty="0">
              <a:effectLst/>
            </a:endParaRPr>
          </a:p>
        </p:txBody>
      </p:sp>
      <p:sp>
        <p:nvSpPr>
          <p:cNvPr id="8" name="7 Marcador de texto"/>
          <p:cNvSpPr>
            <a:spLocks noGrp="1"/>
          </p:cNvSpPr>
          <p:nvPr>
            <p:ph type="body" idx="1"/>
          </p:nvPr>
        </p:nvSpPr>
        <p:spPr/>
        <p:txBody>
          <a:bodyPr/>
          <a:lstStyle/>
          <a:p>
            <a:r>
              <a:rPr lang="sv-SE" dirty="0"/>
              <a:t>RTF 17135-8-2010 (</a:t>
            </a:r>
            <a:r>
              <a:rPr lang="sv-SE" dirty="0" smtClean="0"/>
              <a:t>28.12.2010)</a:t>
            </a:r>
          </a:p>
          <a:p>
            <a:r>
              <a:rPr lang="sv-SE" dirty="0" smtClean="0"/>
              <a:t>RTF </a:t>
            </a:r>
            <a:r>
              <a:rPr lang="sv-SE" dirty="0"/>
              <a:t>8534-5-2001 </a:t>
            </a:r>
            <a:endParaRPr lang="es-MX" dirty="0"/>
          </a:p>
        </p:txBody>
      </p:sp>
      <p:sp>
        <p:nvSpPr>
          <p:cNvPr id="3" name="2 Marcador de contenido"/>
          <p:cNvSpPr>
            <a:spLocks noGrp="1"/>
          </p:cNvSpPr>
          <p:nvPr>
            <p:ph sz="half" idx="2"/>
          </p:nvPr>
        </p:nvSpPr>
        <p:spPr/>
        <p:txBody>
          <a:bodyPr/>
          <a:lstStyle/>
          <a:p>
            <a:r>
              <a:rPr lang="es-PE" dirty="0"/>
              <a:t>Resulta </a:t>
            </a:r>
            <a:r>
              <a:rPr lang="es-PE" u="sng" dirty="0"/>
              <a:t>apropiada</a:t>
            </a:r>
            <a:r>
              <a:rPr lang="es-PE" dirty="0"/>
              <a:t> la </a:t>
            </a:r>
            <a:r>
              <a:rPr lang="es-PE" u="sng" dirty="0"/>
              <a:t>utilización</a:t>
            </a:r>
            <a:r>
              <a:rPr lang="es-PE" dirty="0"/>
              <a:t> de la </a:t>
            </a:r>
            <a:r>
              <a:rPr lang="es-PE" u="sng" dirty="0"/>
              <a:t>definición contable</a:t>
            </a:r>
            <a:r>
              <a:rPr lang="es-PE" dirty="0"/>
              <a:t> del Principio del </a:t>
            </a:r>
            <a:r>
              <a:rPr lang="es-PE" u="sng" dirty="0"/>
              <a:t>Devengado</a:t>
            </a:r>
            <a:r>
              <a:rPr lang="es-PE" dirty="0"/>
              <a:t>, a efecto de establecer la oportunidad en la que deben imputarse los ingresos y los gastos a un ejercicio </a:t>
            </a:r>
            <a:r>
              <a:rPr lang="es-PE" dirty="0" smtClean="0"/>
              <a:t>determinado</a:t>
            </a:r>
            <a:endParaRPr lang="es-MX" dirty="0"/>
          </a:p>
        </p:txBody>
      </p:sp>
      <p:sp>
        <p:nvSpPr>
          <p:cNvPr id="9" name="8 Marcador de texto"/>
          <p:cNvSpPr>
            <a:spLocks noGrp="1"/>
          </p:cNvSpPr>
          <p:nvPr>
            <p:ph type="body" sz="quarter" idx="3"/>
          </p:nvPr>
        </p:nvSpPr>
        <p:spPr/>
        <p:txBody>
          <a:bodyPr/>
          <a:lstStyle/>
          <a:p>
            <a:r>
              <a:rPr lang="es-MX" dirty="0"/>
              <a:t>RTF </a:t>
            </a:r>
            <a:r>
              <a:rPr lang="es-MX" dirty="0" smtClean="0"/>
              <a:t>13866-3-2010 (05.11.2010)</a:t>
            </a:r>
            <a:endParaRPr lang="es-MX" dirty="0"/>
          </a:p>
        </p:txBody>
      </p:sp>
      <p:sp>
        <p:nvSpPr>
          <p:cNvPr id="10" name="9 Marcador de contenido"/>
          <p:cNvSpPr>
            <a:spLocks noGrp="1"/>
          </p:cNvSpPr>
          <p:nvPr>
            <p:ph sz="quarter" idx="4"/>
          </p:nvPr>
        </p:nvSpPr>
        <p:spPr/>
        <p:txBody>
          <a:bodyPr/>
          <a:lstStyle/>
          <a:p>
            <a:r>
              <a:rPr lang="es-MX" dirty="0"/>
              <a:t>Son deducibles en un ejercicio, los gastos por servicios prestados durante dicho periodo, siempre que exista </a:t>
            </a:r>
            <a:r>
              <a:rPr lang="es-MX" u="sng" dirty="0"/>
              <a:t>certeza sobre la obligación de pago y su cuantía</a:t>
            </a:r>
            <a:r>
              <a:rPr lang="es-MX" dirty="0"/>
              <a:t>, y no hay sujeción alguna que </a:t>
            </a:r>
            <a:r>
              <a:rPr lang="es-MX" u="sng" dirty="0"/>
              <a:t>impida o difiera</a:t>
            </a:r>
            <a:r>
              <a:rPr lang="es-MX" dirty="0"/>
              <a:t> su concreción</a:t>
            </a:r>
            <a:r>
              <a:rPr lang="es-MX" u="sng" dirty="0"/>
              <a:t>, incluso si los CP se emiten en el EG posterior</a:t>
            </a:r>
            <a:r>
              <a:rPr lang="es-MX" dirty="0"/>
              <a:t>. </a:t>
            </a:r>
          </a:p>
        </p:txBody>
      </p:sp>
      <p:sp>
        <p:nvSpPr>
          <p:cNvPr id="4" name="3 Marcador de fecha"/>
          <p:cNvSpPr>
            <a:spLocks noGrp="1"/>
          </p:cNvSpPr>
          <p:nvPr>
            <p:ph type="dt" sz="half" idx="10"/>
          </p:nvPr>
        </p:nvSpPr>
        <p:spPr/>
        <p:txBody>
          <a:bodyPr/>
          <a:lstStyle/>
          <a:p>
            <a:fld id="{61C5F1D0-4A17-44E1-B402-8959554934B6}"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48</a:t>
            </a:fld>
            <a:endParaRPr lang="es-PE"/>
          </a:p>
        </p:txBody>
      </p:sp>
      <p:pic>
        <p:nvPicPr>
          <p:cNvPr id="7" name="Picture 2" descr="http://www.rivaconsultores.com.pe/images/l_tribu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620688"/>
            <a:ext cx="2454534"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06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Devengado:</a:t>
            </a:r>
            <a:br>
              <a:rPr lang="es-MX" dirty="0" smtClean="0"/>
            </a:br>
            <a:r>
              <a:rPr lang="es-MX" dirty="0" smtClean="0"/>
              <a:t>Excepción legal</a:t>
            </a:r>
            <a:br>
              <a:rPr lang="es-MX" dirty="0" smtClean="0"/>
            </a:br>
            <a:r>
              <a:rPr lang="es-MX" sz="1800" b="0" dirty="0" smtClean="0">
                <a:effectLst/>
              </a:rPr>
              <a:t>LIR, 37°, v)</a:t>
            </a:r>
            <a:endParaRPr lang="es-MX" b="0" dirty="0">
              <a:effectLst/>
            </a:endParaRPr>
          </a:p>
        </p:txBody>
      </p:sp>
      <p:sp>
        <p:nvSpPr>
          <p:cNvPr id="3" name="2 Marcador de contenido"/>
          <p:cNvSpPr>
            <a:spLocks noGrp="1"/>
          </p:cNvSpPr>
          <p:nvPr>
            <p:ph idx="1"/>
          </p:nvPr>
        </p:nvSpPr>
        <p:spPr/>
        <p:txBody>
          <a:bodyPr>
            <a:normAutofit/>
          </a:bodyPr>
          <a:lstStyle/>
          <a:p>
            <a:r>
              <a:rPr lang="es-MX" dirty="0" smtClean="0"/>
              <a:t>Gastos que constituyan para sus perceptores:</a:t>
            </a:r>
          </a:p>
          <a:p>
            <a:pPr lvl="1"/>
            <a:r>
              <a:rPr lang="es-MX" dirty="0" smtClean="0"/>
              <a:t>R2: Intereses, </a:t>
            </a:r>
          </a:p>
          <a:p>
            <a:pPr lvl="1"/>
            <a:r>
              <a:rPr lang="es-MX" dirty="0" smtClean="0"/>
              <a:t>R4: Honorarios; y </a:t>
            </a:r>
          </a:p>
          <a:p>
            <a:pPr lvl="1"/>
            <a:r>
              <a:rPr lang="es-MX" dirty="0" smtClean="0"/>
              <a:t>R5: Remuneraciones</a:t>
            </a:r>
          </a:p>
          <a:p>
            <a:pPr lvl="2"/>
            <a:r>
              <a:rPr lang="es-MX" dirty="0" smtClean="0"/>
              <a:t>Aguinaldos</a:t>
            </a:r>
            <a:r>
              <a:rPr lang="es-MX" dirty="0"/>
              <a:t>, </a:t>
            </a:r>
            <a:r>
              <a:rPr lang="es-MX" dirty="0" smtClean="0"/>
              <a:t>bonificaciones</a:t>
            </a:r>
          </a:p>
          <a:p>
            <a:r>
              <a:rPr lang="es-MX" dirty="0" smtClean="0"/>
              <a:t>Otros </a:t>
            </a:r>
            <a:r>
              <a:rPr lang="es-MX" dirty="0"/>
              <a:t>pagos que por </a:t>
            </a:r>
            <a:r>
              <a:rPr lang="es-MX" b="1" dirty="0"/>
              <a:t>cualquier concepto se hagan a favor del servidor en virtud de vinculo laboral existente y con motivo del </a:t>
            </a:r>
            <a:r>
              <a:rPr lang="es-MX" b="1" dirty="0" smtClean="0"/>
              <a:t>cese</a:t>
            </a:r>
          </a:p>
          <a:p>
            <a:r>
              <a:rPr lang="es-MX" dirty="0" smtClean="0"/>
              <a:t>Que </a:t>
            </a:r>
            <a:r>
              <a:rPr lang="es-MX" dirty="0"/>
              <a:t>no hayan sido deducidos en el </a:t>
            </a:r>
            <a:r>
              <a:rPr lang="es-MX" dirty="0" smtClean="0"/>
              <a:t>EG </a:t>
            </a:r>
            <a:r>
              <a:rPr lang="es-MX" dirty="0"/>
              <a:t>al que </a:t>
            </a:r>
            <a:r>
              <a:rPr lang="es-MX" dirty="0" smtClean="0"/>
              <a:t>corresponden</a:t>
            </a:r>
          </a:p>
          <a:p>
            <a:r>
              <a:rPr lang="es-MX" b="1" dirty="0"/>
              <a:t>S</a:t>
            </a:r>
            <a:r>
              <a:rPr lang="es-MX" b="1" dirty="0" smtClean="0"/>
              <a:t>erán </a:t>
            </a:r>
            <a:r>
              <a:rPr lang="es-MX" b="1" dirty="0"/>
              <a:t>deducibles en el </a:t>
            </a:r>
            <a:r>
              <a:rPr lang="es-MX" b="1" dirty="0" smtClean="0"/>
              <a:t>EG </a:t>
            </a:r>
            <a:r>
              <a:rPr lang="es-MX" b="1" dirty="0"/>
              <a:t>en que efectivamente se </a:t>
            </a:r>
            <a:r>
              <a:rPr lang="es-MX" b="1" dirty="0" smtClean="0"/>
              <a:t>paguen</a:t>
            </a:r>
          </a:p>
          <a:p>
            <a:pPr lvl="1"/>
            <a:r>
              <a:rPr lang="es-MX" b="1" dirty="0" smtClean="0"/>
              <a:t>Aún </a:t>
            </a:r>
            <a:r>
              <a:rPr lang="es-MX" b="1" dirty="0"/>
              <a:t>cuando se encuentren debidamente provisionados en un </a:t>
            </a:r>
            <a:r>
              <a:rPr lang="es-MX" b="1" dirty="0" smtClean="0"/>
              <a:t>EG anterior.</a:t>
            </a:r>
          </a:p>
          <a:p>
            <a:pPr lvl="1"/>
            <a:r>
              <a:rPr lang="es-MX" dirty="0" smtClean="0"/>
              <a:t>LIR, 48ª DTF. </a:t>
            </a:r>
            <a:endParaRPr lang="es-MX" dirty="0"/>
          </a:p>
        </p:txBody>
      </p:sp>
      <p:sp>
        <p:nvSpPr>
          <p:cNvPr id="4" name="3 Marcador de fecha"/>
          <p:cNvSpPr>
            <a:spLocks noGrp="1"/>
          </p:cNvSpPr>
          <p:nvPr>
            <p:ph type="dt" sz="half" idx="10"/>
          </p:nvPr>
        </p:nvSpPr>
        <p:spPr/>
        <p:txBody>
          <a:bodyPr/>
          <a:lstStyle/>
          <a:p>
            <a:fld id="{DD2A0234-E93A-480B-9938-8B5D82811CD5}"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49</a:t>
            </a:fld>
            <a:endParaRPr lang="es-PE"/>
          </a:p>
        </p:txBody>
      </p:sp>
    </p:spTree>
    <p:extLst>
      <p:ext uri="{BB962C8B-B14F-4D97-AF65-F5344CB8AC3E}">
        <p14:creationId xmlns:p14="http://schemas.microsoft.com/office/powerpoint/2010/main" val="422996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smtClean="0"/>
              <a:t>Devengado: Excepción</a:t>
            </a:r>
            <a:br>
              <a:rPr lang="es-MX" sz="2700" dirty="0" smtClean="0"/>
            </a:br>
            <a:r>
              <a:rPr lang="es-MX" sz="2700" dirty="0" smtClean="0"/>
              <a:t>Gastos de ejercicios anteriores (GEA)</a:t>
            </a:r>
            <a:r>
              <a:rPr lang="es-MX" dirty="0" smtClean="0"/>
              <a:t/>
            </a:r>
            <a:br>
              <a:rPr lang="es-MX" dirty="0" smtClean="0"/>
            </a:br>
            <a:r>
              <a:rPr lang="es-MX" sz="2000" b="0" dirty="0" smtClean="0">
                <a:effectLst/>
              </a:rPr>
              <a:t>LIR, 57°, up</a:t>
            </a:r>
            <a:endParaRPr lang="es-MX" sz="2700" b="0" dirty="0">
              <a:effectLst/>
            </a:endParaRPr>
          </a:p>
        </p:txBody>
      </p:sp>
      <p:sp>
        <p:nvSpPr>
          <p:cNvPr id="3" name="2 Marcador de contenido"/>
          <p:cNvSpPr>
            <a:spLocks noGrp="1"/>
          </p:cNvSpPr>
          <p:nvPr>
            <p:ph idx="1"/>
          </p:nvPr>
        </p:nvSpPr>
        <p:spPr/>
        <p:txBody>
          <a:bodyPr>
            <a:normAutofit/>
          </a:bodyPr>
          <a:lstStyle/>
          <a:p>
            <a:r>
              <a:rPr lang="es-MX" dirty="0" smtClean="0"/>
              <a:t>En </a:t>
            </a:r>
            <a:r>
              <a:rPr lang="es-MX" dirty="0"/>
              <a:t>aquellos casos en que debido a razones ajenas al contribuyente </a:t>
            </a:r>
            <a:r>
              <a:rPr lang="es-MX" b="1" dirty="0" smtClean="0"/>
              <a:t>NO</a:t>
            </a:r>
            <a:r>
              <a:rPr lang="es-MX" dirty="0" smtClean="0"/>
              <a:t> </a:t>
            </a:r>
            <a:r>
              <a:rPr lang="es-MX" dirty="0"/>
              <a:t>hubiera sido posible </a:t>
            </a:r>
            <a:r>
              <a:rPr lang="es-MX" b="1" dirty="0" smtClean="0"/>
              <a:t>CONOCER</a:t>
            </a:r>
            <a:r>
              <a:rPr lang="es-MX" dirty="0" smtClean="0"/>
              <a:t> </a:t>
            </a:r>
            <a:r>
              <a:rPr lang="es-MX" dirty="0"/>
              <a:t>un gasto de la </a:t>
            </a:r>
            <a:r>
              <a:rPr lang="es-MX" dirty="0" smtClean="0"/>
              <a:t>3ra Cat. </a:t>
            </a:r>
            <a:r>
              <a:rPr lang="es-MX" dirty="0"/>
              <a:t>oportunamente </a:t>
            </a:r>
            <a:r>
              <a:rPr lang="es-MX" dirty="0" smtClean="0"/>
              <a:t>y</a:t>
            </a:r>
          </a:p>
          <a:p>
            <a:r>
              <a:rPr lang="es-MX" dirty="0" smtClean="0"/>
              <a:t>Siempre </a:t>
            </a:r>
            <a:r>
              <a:rPr lang="es-MX" dirty="0"/>
              <a:t>que la </a:t>
            </a:r>
            <a:r>
              <a:rPr lang="es-MX" dirty="0" smtClean="0"/>
              <a:t>SUNAT </a:t>
            </a:r>
            <a:r>
              <a:rPr lang="es-MX" dirty="0"/>
              <a:t>compruebe que su imputación en el ejercicio en que se conozca </a:t>
            </a:r>
            <a:r>
              <a:rPr lang="es-MX" b="1" u="sng" dirty="0" smtClean="0"/>
              <a:t>NO</a:t>
            </a:r>
            <a:r>
              <a:rPr lang="es-MX" dirty="0" smtClean="0"/>
              <a:t> </a:t>
            </a:r>
            <a:r>
              <a:rPr lang="es-MX" dirty="0"/>
              <a:t>implique la obtención de algún </a:t>
            </a:r>
            <a:r>
              <a:rPr lang="es-MX" b="1" u="sng" dirty="0" smtClean="0"/>
              <a:t>BENEFICIO FISCAL</a:t>
            </a:r>
            <a:r>
              <a:rPr lang="es-MX" dirty="0" smtClean="0"/>
              <a:t>, </a:t>
            </a:r>
          </a:p>
          <a:p>
            <a:r>
              <a:rPr lang="es-MX" dirty="0" smtClean="0"/>
              <a:t>Se </a:t>
            </a:r>
            <a:r>
              <a:rPr lang="es-MX" dirty="0"/>
              <a:t>podrá aceptar su deducción en dicho ejercicio, en la medida </a:t>
            </a:r>
            <a:r>
              <a:rPr lang="es-MX" dirty="0" smtClean="0"/>
              <a:t>que:</a:t>
            </a:r>
          </a:p>
          <a:p>
            <a:pPr lvl="1"/>
            <a:r>
              <a:rPr lang="es-MX" dirty="0" smtClean="0"/>
              <a:t>Dichos </a:t>
            </a:r>
            <a:r>
              <a:rPr lang="es-MX" dirty="0"/>
              <a:t>gastos sean </a:t>
            </a:r>
            <a:r>
              <a:rPr lang="es-MX" b="1" dirty="0" smtClean="0"/>
              <a:t>PROVISIONADOS</a:t>
            </a:r>
            <a:r>
              <a:rPr lang="es-MX" dirty="0" smtClean="0"/>
              <a:t> contablemente.</a:t>
            </a:r>
          </a:p>
          <a:p>
            <a:pPr lvl="2"/>
            <a:r>
              <a:rPr lang="es-MX" dirty="0" smtClean="0"/>
              <a:t>La provisión contable: </a:t>
            </a:r>
          </a:p>
          <a:p>
            <a:pPr lvl="3"/>
            <a:r>
              <a:rPr lang="es-MX" dirty="0" smtClean="0"/>
              <a:t>¿Debe </a:t>
            </a:r>
            <a:r>
              <a:rPr lang="es-MX" u="sng" dirty="0" smtClean="0"/>
              <a:t>afectar</a:t>
            </a:r>
            <a:r>
              <a:rPr lang="es-MX" dirty="0" smtClean="0"/>
              <a:t> necesariamente los </a:t>
            </a:r>
            <a:r>
              <a:rPr lang="es-MX" u="sng" dirty="0" smtClean="0"/>
              <a:t>resultados del año</a:t>
            </a:r>
            <a:r>
              <a:rPr lang="es-MX" dirty="0" smtClean="0"/>
              <a:t>?</a:t>
            </a:r>
          </a:p>
          <a:p>
            <a:pPr lvl="4"/>
            <a:r>
              <a:rPr lang="es-MX" b="1" dirty="0" smtClean="0"/>
              <a:t>Gasto del año</a:t>
            </a:r>
            <a:r>
              <a:rPr lang="es-MX" dirty="0" smtClean="0"/>
              <a:t> (6…) </a:t>
            </a:r>
            <a:r>
              <a:rPr lang="es-MX" dirty="0"/>
              <a:t>/ </a:t>
            </a:r>
            <a:r>
              <a:rPr lang="es-MX" b="1" dirty="0"/>
              <a:t>Cuentas por pagar</a:t>
            </a:r>
            <a:r>
              <a:rPr lang="es-MX" dirty="0"/>
              <a:t> (42, 46</a:t>
            </a:r>
            <a:r>
              <a:rPr lang="es-MX" dirty="0" smtClean="0"/>
              <a:t>)</a:t>
            </a:r>
          </a:p>
          <a:p>
            <a:pPr lvl="3"/>
            <a:r>
              <a:rPr lang="es-MX" dirty="0" smtClean="0"/>
              <a:t>¿Podría </a:t>
            </a:r>
            <a:r>
              <a:rPr lang="es-MX" u="sng" dirty="0" smtClean="0"/>
              <a:t>afectar</a:t>
            </a:r>
            <a:r>
              <a:rPr lang="es-MX" dirty="0" smtClean="0"/>
              <a:t> los </a:t>
            </a:r>
            <a:r>
              <a:rPr lang="es-MX" u="sng" dirty="0" smtClean="0"/>
              <a:t>resultados acumulados</a:t>
            </a:r>
            <a:r>
              <a:rPr lang="es-MX" dirty="0" smtClean="0"/>
              <a:t>?, </a:t>
            </a:r>
          </a:p>
          <a:p>
            <a:pPr lvl="4"/>
            <a:r>
              <a:rPr lang="es-MX" dirty="0" smtClean="0"/>
              <a:t>¿Sin perder su deducción tributaria? </a:t>
            </a:r>
          </a:p>
          <a:p>
            <a:pPr lvl="4"/>
            <a:r>
              <a:rPr lang="es-MX" b="1" dirty="0" smtClean="0"/>
              <a:t>Resultados Acumulados</a:t>
            </a:r>
            <a:r>
              <a:rPr lang="es-MX" dirty="0" smtClean="0"/>
              <a:t> (59) / </a:t>
            </a:r>
            <a:r>
              <a:rPr lang="es-MX" b="1" dirty="0" smtClean="0"/>
              <a:t>Cuentas por pagar</a:t>
            </a:r>
            <a:r>
              <a:rPr lang="es-MX" dirty="0" smtClean="0"/>
              <a:t> (42, 46)</a:t>
            </a:r>
          </a:p>
          <a:p>
            <a:pPr lvl="1"/>
            <a:r>
              <a:rPr lang="es-MX" b="1" dirty="0" smtClean="0"/>
              <a:t>PAGO ÍNTEGRO</a:t>
            </a:r>
            <a:r>
              <a:rPr lang="es-MX" dirty="0" smtClean="0"/>
              <a:t> </a:t>
            </a:r>
            <a:r>
              <a:rPr lang="es-MX" dirty="0"/>
              <a:t>antes de su </a:t>
            </a:r>
            <a:r>
              <a:rPr lang="es-MX" dirty="0" smtClean="0"/>
              <a:t>cierre.</a:t>
            </a:r>
            <a:endParaRPr lang="es-MX" dirty="0"/>
          </a:p>
          <a:p>
            <a:endParaRPr lang="es-MX" dirty="0"/>
          </a:p>
        </p:txBody>
      </p:sp>
      <p:sp>
        <p:nvSpPr>
          <p:cNvPr id="4" name="3 Marcador de fecha"/>
          <p:cNvSpPr>
            <a:spLocks noGrp="1"/>
          </p:cNvSpPr>
          <p:nvPr>
            <p:ph type="dt" sz="half" idx="10"/>
          </p:nvPr>
        </p:nvSpPr>
        <p:spPr/>
        <p:txBody>
          <a:bodyPr/>
          <a:lstStyle/>
          <a:p>
            <a:fld id="{DE2B2A07-48EB-424F-A350-FEEDBA69F11B}"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50</a:t>
            </a:fld>
            <a:endParaRPr lang="es-PE"/>
          </a:p>
        </p:txBody>
      </p:sp>
    </p:spTree>
    <p:extLst>
      <p:ext uri="{BB962C8B-B14F-4D97-AF65-F5344CB8AC3E}">
        <p14:creationId xmlns:p14="http://schemas.microsoft.com/office/powerpoint/2010/main" val="40451160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Deducción de los GEA</a:t>
            </a:r>
            <a:br>
              <a:rPr lang="es-MX" dirty="0"/>
            </a:br>
            <a:r>
              <a:rPr lang="es-MX" sz="1800" b="0" dirty="0">
                <a:effectLst/>
              </a:rPr>
              <a:t>LIR, 57°, </a:t>
            </a:r>
            <a:r>
              <a:rPr lang="es-MX" sz="1800" b="0" dirty="0" smtClean="0">
                <a:effectLst/>
              </a:rPr>
              <a:t>up</a:t>
            </a:r>
            <a:endParaRPr lang="es-MX" b="0" dirty="0">
              <a:effectLst/>
            </a:endParaRPr>
          </a:p>
        </p:txBody>
      </p:sp>
      <p:sp>
        <p:nvSpPr>
          <p:cNvPr id="4" name="3 Marcador de fecha"/>
          <p:cNvSpPr>
            <a:spLocks noGrp="1"/>
          </p:cNvSpPr>
          <p:nvPr>
            <p:ph type="dt" sz="half" idx="10"/>
          </p:nvPr>
        </p:nvSpPr>
        <p:spPr/>
        <p:txBody>
          <a:bodyPr/>
          <a:lstStyle/>
          <a:p>
            <a:fld id="{0C8C792F-BE44-4970-AB15-212340AE74CB}"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51</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2738153171"/>
              </p:ext>
            </p:extLst>
          </p:nvPr>
        </p:nvGraphicFramePr>
        <p:xfrm>
          <a:off x="567622" y="1556792"/>
          <a:ext cx="7964818" cy="4680520"/>
        </p:xfrm>
        <a:graphic>
          <a:graphicData uri="http://schemas.openxmlformats.org/presentationml/2006/ole">
            <mc:AlternateContent xmlns:mc="http://schemas.openxmlformats.org/markup-compatibility/2006">
              <mc:Choice xmlns:v="urn:schemas-microsoft-com:vml" Requires="v">
                <p:oleObj spid="_x0000_s5271" name="Hoja de cálculo" r:id="rId3" imgW="4781463" imgH="2810009" progId="Excel.Sheet.12">
                  <p:embed/>
                </p:oleObj>
              </mc:Choice>
              <mc:Fallback>
                <p:oleObj name="Hoja de cálculo" r:id="rId3" imgW="4781463" imgH="2810009" progId="Excel.Sheet.12">
                  <p:embed/>
                  <p:pic>
                    <p:nvPicPr>
                      <p:cNvPr id="0" name=""/>
                      <p:cNvPicPr/>
                      <p:nvPr/>
                    </p:nvPicPr>
                    <p:blipFill>
                      <a:blip r:embed="rId4"/>
                      <a:stretch>
                        <a:fillRect/>
                      </a:stretch>
                    </p:blipFill>
                    <p:spPr>
                      <a:xfrm>
                        <a:off x="567622" y="1556792"/>
                        <a:ext cx="7964818" cy="4680520"/>
                      </a:xfrm>
                      <a:prstGeom prst="rect">
                        <a:avLst/>
                      </a:prstGeom>
                    </p:spPr>
                  </p:pic>
                </p:oleObj>
              </mc:Fallback>
            </mc:AlternateContent>
          </a:graphicData>
        </a:graphic>
      </p:graphicFrame>
      <p:cxnSp>
        <p:nvCxnSpPr>
          <p:cNvPr id="8" name="7 Conector recto de flecha"/>
          <p:cNvCxnSpPr/>
          <p:nvPr/>
        </p:nvCxnSpPr>
        <p:spPr>
          <a:xfrm>
            <a:off x="4860032" y="3717032"/>
            <a:ext cx="2592288" cy="1008112"/>
          </a:xfrm>
          <a:prstGeom prst="straightConnector1">
            <a:avLst/>
          </a:prstGeom>
          <a:ln w="38100">
            <a:solidFill>
              <a:srgbClr val="FF33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9" name="8 Elipse"/>
          <p:cNvSpPr>
            <a:spLocks noChangeAspect="1"/>
          </p:cNvSpPr>
          <p:nvPr/>
        </p:nvSpPr>
        <p:spPr>
          <a:xfrm>
            <a:off x="8712488" y="4617160"/>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9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2480" y="544820"/>
            <a:ext cx="1440000" cy="723940"/>
          </a:xfrm>
          <a:prstGeom prst="rect">
            <a:avLst/>
          </a:prstGeom>
        </p:spPr>
      </p:pic>
    </p:spTree>
    <p:extLst>
      <p:ext uri="{BB962C8B-B14F-4D97-AF65-F5344CB8AC3E}">
        <p14:creationId xmlns:p14="http://schemas.microsoft.com/office/powerpoint/2010/main" val="22053975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rgbClr val="FFCC00"/>
              </a:gs>
            </a:gsLst>
          </a:gradFill>
        </p:spPr>
        <p:txBody>
          <a:bodyPr>
            <a:normAutofit/>
          </a:bodyPr>
          <a:lstStyle/>
          <a:p>
            <a:r>
              <a:rPr lang="es-MX" dirty="0" smtClean="0"/>
              <a:t>Formas de contabilización</a:t>
            </a:r>
            <a:br>
              <a:rPr lang="es-MX" dirty="0" smtClean="0"/>
            </a:br>
            <a:r>
              <a:rPr lang="es-MX" sz="1800" b="0" dirty="0" smtClean="0">
                <a:effectLst/>
              </a:rPr>
              <a:t>RIR, 33°</a:t>
            </a:r>
            <a:endParaRPr lang="es-MX" b="0" dirty="0">
              <a:effectLst/>
            </a:endParaRPr>
          </a:p>
        </p:txBody>
      </p:sp>
      <p:sp>
        <p:nvSpPr>
          <p:cNvPr id="3" name="2 Marcador de contenido"/>
          <p:cNvSpPr>
            <a:spLocks noGrp="1"/>
          </p:cNvSpPr>
          <p:nvPr>
            <p:ph sz="half" idx="1"/>
          </p:nvPr>
        </p:nvSpPr>
        <p:spPr/>
        <p:txBody>
          <a:bodyPr>
            <a:normAutofit/>
          </a:bodyPr>
          <a:lstStyle/>
          <a:p>
            <a:r>
              <a:rPr lang="es-MX" dirty="0"/>
              <a:t>La contabilización de operaciones bajo </a:t>
            </a:r>
            <a:r>
              <a:rPr lang="es-MX" dirty="0" smtClean="0"/>
              <a:t>PCGA, </a:t>
            </a:r>
            <a:r>
              <a:rPr lang="es-MX" dirty="0"/>
              <a:t>puede determinar, por la aplicación de las normas contenidas en la </a:t>
            </a:r>
            <a:r>
              <a:rPr lang="es-MX" dirty="0" smtClean="0"/>
              <a:t>LIR, </a:t>
            </a:r>
            <a:r>
              <a:rPr lang="es-MX" dirty="0"/>
              <a:t>diferencias temporales y permanentes en la determinación de la </a:t>
            </a:r>
            <a:r>
              <a:rPr lang="es-MX" dirty="0" smtClean="0"/>
              <a:t>RN. </a:t>
            </a:r>
            <a:endParaRPr lang="es-MX" dirty="0"/>
          </a:p>
        </p:txBody>
      </p:sp>
      <p:sp>
        <p:nvSpPr>
          <p:cNvPr id="7" name="6 Marcador de contenido"/>
          <p:cNvSpPr>
            <a:spLocks noGrp="1"/>
          </p:cNvSpPr>
          <p:nvPr>
            <p:ph sz="half" idx="2"/>
          </p:nvPr>
        </p:nvSpPr>
        <p:spPr/>
        <p:txBody>
          <a:bodyPr/>
          <a:lstStyle/>
          <a:p>
            <a:r>
              <a:rPr lang="es-MX" dirty="0"/>
              <a:t>En consecuencia, salvo que la </a:t>
            </a:r>
            <a:r>
              <a:rPr lang="es-MX" dirty="0" smtClean="0"/>
              <a:t>LIR </a:t>
            </a:r>
            <a:r>
              <a:rPr lang="es-MX" dirty="0"/>
              <a:t>o el </a:t>
            </a:r>
            <a:r>
              <a:rPr lang="es-MX" dirty="0" smtClean="0"/>
              <a:t>RIR </a:t>
            </a:r>
            <a:r>
              <a:rPr lang="es-MX" dirty="0"/>
              <a:t>condicione la deducción al registro contable, </a:t>
            </a:r>
            <a:r>
              <a:rPr lang="es-MX" b="1" u="sng" dirty="0"/>
              <a:t>la forma de contabilización de </a:t>
            </a:r>
            <a:r>
              <a:rPr lang="es-MX" b="1" u="sng" dirty="0" smtClean="0"/>
              <a:t>las </a:t>
            </a:r>
            <a:r>
              <a:rPr lang="es-MX" b="1" u="sng" dirty="0"/>
              <a:t>operaciones no originará la pérdida de una deducción.</a:t>
            </a:r>
          </a:p>
          <a:p>
            <a:endParaRPr lang="es-MX" dirty="0"/>
          </a:p>
        </p:txBody>
      </p:sp>
      <p:sp>
        <p:nvSpPr>
          <p:cNvPr id="4" name="3 Marcador de fecha"/>
          <p:cNvSpPr>
            <a:spLocks noGrp="1"/>
          </p:cNvSpPr>
          <p:nvPr>
            <p:ph type="dt" sz="half" idx="10"/>
          </p:nvPr>
        </p:nvSpPr>
        <p:spPr/>
        <p:txBody>
          <a:bodyPr/>
          <a:lstStyle/>
          <a:p>
            <a:fld id="{1A599E2D-D39E-4681-B4A3-1F4F325873A6}"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52</a:t>
            </a:fld>
            <a:endParaRPr lang="es-PE"/>
          </a:p>
        </p:txBody>
      </p:sp>
      <p:pic>
        <p:nvPicPr>
          <p:cNvPr id="46082" name="Picture 2" descr="http://www.ius360.com/sites/default/files/imagecache/articulo-interna/riesgo_crediticio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3501008"/>
            <a:ext cx="3810000" cy="2695576"/>
          </a:xfrm>
          <a:prstGeom prst="rect">
            <a:avLst/>
          </a:prstGeom>
          <a:noFill/>
          <a:extLst>
            <a:ext uri="{909E8E84-426E-40DD-AFC4-6F175D3DCCD1}">
              <a14:hiddenFill xmlns:a14="http://schemas.microsoft.com/office/drawing/2010/main">
                <a:solidFill>
                  <a:srgbClr val="FFFFFF"/>
                </a:solidFill>
              </a14:hiddenFill>
            </a:ext>
          </a:extLst>
        </p:spPr>
      </p:pic>
      <p:sp>
        <p:nvSpPr>
          <p:cNvPr id="9" name="8 Elipse"/>
          <p:cNvSpPr>
            <a:spLocks noChangeAspect="1"/>
          </p:cNvSpPr>
          <p:nvPr/>
        </p:nvSpPr>
        <p:spPr>
          <a:xfrm>
            <a:off x="8424456" y="3104992"/>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681531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PE" dirty="0" smtClean="0"/>
              <a:t>Devengo: IFD</a:t>
            </a:r>
            <a:br>
              <a:rPr lang="es-PE" dirty="0" smtClean="0"/>
            </a:br>
            <a:r>
              <a:rPr lang="es-PE" sz="1800" b="0" dirty="0" smtClean="0">
                <a:effectLst/>
              </a:rPr>
              <a:t>LIR, 57°, a</a:t>
            </a:r>
            <a:r>
              <a:rPr lang="es-PE" sz="1800" b="0" dirty="0">
                <a:effectLst/>
              </a:rPr>
              <a:t>) </a:t>
            </a:r>
            <a:r>
              <a:rPr lang="es-PE" sz="1800" b="0" dirty="0" smtClean="0">
                <a:effectLst/>
              </a:rPr>
              <a:t>- RIR, 34°, g) y 2</a:t>
            </a:r>
            <a:r>
              <a:rPr lang="es-PE" sz="1800" b="0" dirty="0">
                <a:effectLst/>
              </a:rPr>
              <a:t>°-B y 2°-</a:t>
            </a:r>
            <a:r>
              <a:rPr lang="es-PE" sz="1800" b="0" dirty="0" smtClean="0">
                <a:effectLst/>
              </a:rPr>
              <a:t>C</a:t>
            </a:r>
            <a:endParaRPr lang="es-PE" sz="1800" dirty="0">
              <a:effectLst/>
            </a:endParaRPr>
          </a:p>
        </p:txBody>
      </p:sp>
      <p:sp>
        <p:nvSpPr>
          <p:cNvPr id="3" name="2 Marcador de contenido"/>
          <p:cNvSpPr>
            <a:spLocks noGrp="1"/>
          </p:cNvSpPr>
          <p:nvPr>
            <p:ph idx="1"/>
          </p:nvPr>
        </p:nvSpPr>
        <p:spPr/>
        <p:txBody>
          <a:bodyPr/>
          <a:lstStyle/>
          <a:p>
            <a:r>
              <a:rPr lang="es-PE" dirty="0"/>
              <a:t>En el caso de </a:t>
            </a:r>
            <a:r>
              <a:rPr lang="es-PE" dirty="0" smtClean="0"/>
              <a:t>IFD, </a:t>
            </a:r>
            <a:r>
              <a:rPr lang="es-PE" dirty="0"/>
              <a:t>las rentas y pérdidas se considerarán devengadas en el </a:t>
            </a:r>
            <a:r>
              <a:rPr lang="es-PE" dirty="0" smtClean="0"/>
              <a:t>EG </a:t>
            </a:r>
            <a:r>
              <a:rPr lang="es-PE" dirty="0"/>
              <a:t>en que ocurra cualquiera de los siguientes hechos: </a:t>
            </a:r>
          </a:p>
          <a:p>
            <a:pPr lvl="1">
              <a:buFont typeface="+mj-lt"/>
              <a:buAutoNum type="arabicPeriod"/>
            </a:pPr>
            <a:r>
              <a:rPr lang="es-PE" dirty="0" smtClean="0"/>
              <a:t>Con </a:t>
            </a:r>
            <a:r>
              <a:rPr lang="es-PE" dirty="0"/>
              <a:t>la entrega física del elemento subyacente. </a:t>
            </a:r>
          </a:p>
          <a:p>
            <a:pPr lvl="1">
              <a:buFont typeface="+mj-lt"/>
              <a:buAutoNum type="arabicPeriod"/>
            </a:pPr>
            <a:r>
              <a:rPr lang="es-PE" dirty="0" smtClean="0"/>
              <a:t>Liquidación </a:t>
            </a:r>
            <a:r>
              <a:rPr lang="es-PE" dirty="0"/>
              <a:t>en efectivo. </a:t>
            </a:r>
          </a:p>
          <a:p>
            <a:pPr lvl="1">
              <a:buFont typeface="+mj-lt"/>
              <a:buAutoNum type="arabicPeriod"/>
            </a:pPr>
            <a:r>
              <a:rPr lang="es-PE" dirty="0" smtClean="0"/>
              <a:t>Cierre </a:t>
            </a:r>
            <a:r>
              <a:rPr lang="es-PE" dirty="0"/>
              <a:t>de posiciones. </a:t>
            </a:r>
          </a:p>
          <a:p>
            <a:pPr lvl="1">
              <a:buFont typeface="+mj-lt"/>
              <a:buAutoNum type="arabicPeriod"/>
            </a:pPr>
            <a:r>
              <a:rPr lang="es-PE" dirty="0" smtClean="0"/>
              <a:t>Abandono </a:t>
            </a:r>
            <a:r>
              <a:rPr lang="es-PE" dirty="0"/>
              <a:t>de la opción en la fecha en que la opción expira, sin ejercerla. </a:t>
            </a:r>
          </a:p>
          <a:p>
            <a:pPr lvl="1">
              <a:buFont typeface="+mj-lt"/>
              <a:buAutoNum type="arabicPeriod"/>
            </a:pPr>
            <a:r>
              <a:rPr lang="es-PE" dirty="0" smtClean="0"/>
              <a:t>Cesión </a:t>
            </a:r>
            <a:r>
              <a:rPr lang="es-PE" dirty="0"/>
              <a:t>de la posición contractual. </a:t>
            </a:r>
          </a:p>
          <a:p>
            <a:pPr lvl="1">
              <a:buFont typeface="+mj-lt"/>
              <a:buAutoNum type="arabicPeriod"/>
            </a:pPr>
            <a:r>
              <a:rPr lang="es-PE" dirty="0" smtClean="0"/>
              <a:t>Fecha </a:t>
            </a:r>
            <a:r>
              <a:rPr lang="es-PE" dirty="0"/>
              <a:t>fijada en el contrato de swap financiero para la realización del intercambio periódico de </a:t>
            </a:r>
            <a:r>
              <a:rPr lang="es-PE" dirty="0" smtClean="0"/>
              <a:t>flujos </a:t>
            </a:r>
            <a:r>
              <a:rPr lang="es-PE" dirty="0"/>
              <a:t>financieros. </a:t>
            </a:r>
          </a:p>
          <a:p>
            <a:pPr>
              <a:buFont typeface="+mj-lt"/>
              <a:buAutoNum type="arabicPeriod"/>
            </a:pPr>
            <a:endParaRPr lang="es-PE" dirty="0"/>
          </a:p>
        </p:txBody>
      </p:sp>
      <p:sp>
        <p:nvSpPr>
          <p:cNvPr id="4" name="3 Marcador de fecha"/>
          <p:cNvSpPr>
            <a:spLocks noGrp="1"/>
          </p:cNvSpPr>
          <p:nvPr>
            <p:ph type="dt" sz="half" idx="10"/>
          </p:nvPr>
        </p:nvSpPr>
        <p:spPr/>
        <p:txBody>
          <a:bodyPr/>
          <a:lstStyle/>
          <a:p>
            <a:fld id="{DC7ED7C2-C433-4F4A-930D-B182B3035F1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53</a:t>
            </a:fld>
            <a:endParaRPr lang="es-PE"/>
          </a:p>
        </p:txBody>
      </p:sp>
    </p:spTree>
    <p:extLst>
      <p:ext uri="{BB962C8B-B14F-4D97-AF65-F5344CB8AC3E}">
        <p14:creationId xmlns:p14="http://schemas.microsoft.com/office/powerpoint/2010/main" val="79547929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IFD: Definición</a:t>
            </a:r>
            <a:endParaRPr lang="es-PE" dirty="0"/>
          </a:p>
        </p:txBody>
      </p:sp>
      <p:sp>
        <p:nvSpPr>
          <p:cNvPr id="3" name="2 Marcador de contenido"/>
          <p:cNvSpPr>
            <a:spLocks noGrp="1"/>
          </p:cNvSpPr>
          <p:nvPr>
            <p:ph idx="1"/>
          </p:nvPr>
        </p:nvSpPr>
        <p:spPr/>
        <p:txBody>
          <a:bodyPr>
            <a:normAutofit/>
          </a:bodyPr>
          <a:lstStyle/>
          <a:p>
            <a:r>
              <a:rPr lang="es-PE" dirty="0" smtClean="0"/>
              <a:t>Contratos </a:t>
            </a:r>
            <a:r>
              <a:rPr lang="es-PE" dirty="0"/>
              <a:t>que involucran a contratantes que ocupan posiciones de compra o de </a:t>
            </a:r>
            <a:r>
              <a:rPr lang="es-PE" dirty="0" smtClean="0"/>
              <a:t>venta</a:t>
            </a:r>
          </a:p>
          <a:p>
            <a:r>
              <a:rPr lang="es-PE" dirty="0" smtClean="0"/>
              <a:t>El valor </a:t>
            </a:r>
            <a:r>
              <a:rPr lang="es-PE" dirty="0"/>
              <a:t>deriva del movimiento en el precio o valor de un elemento subyacente que le da origen. </a:t>
            </a:r>
            <a:endParaRPr lang="es-PE" dirty="0" smtClean="0"/>
          </a:p>
          <a:p>
            <a:r>
              <a:rPr lang="es-PE" dirty="0" smtClean="0"/>
              <a:t>No </a:t>
            </a:r>
            <a:r>
              <a:rPr lang="es-PE" dirty="0"/>
              <a:t>requieren de una inversión neta inicial, o </a:t>
            </a:r>
            <a:r>
              <a:rPr lang="es-PE" dirty="0" smtClean="0"/>
              <a:t>ésta </a:t>
            </a:r>
            <a:r>
              <a:rPr lang="es-PE" dirty="0"/>
              <a:t>suele ser </a:t>
            </a:r>
            <a:r>
              <a:rPr lang="es-PE" dirty="0" smtClean="0"/>
              <a:t>mínima; y</a:t>
            </a:r>
          </a:p>
          <a:p>
            <a:r>
              <a:rPr lang="es-PE" dirty="0" smtClean="0"/>
              <a:t>Se </a:t>
            </a:r>
            <a:r>
              <a:rPr lang="es-PE" dirty="0"/>
              <a:t>liquidan en una fecha predeterminada. </a:t>
            </a:r>
          </a:p>
          <a:p>
            <a:r>
              <a:rPr lang="es-PE" dirty="0" smtClean="0"/>
              <a:t>Corresponden </a:t>
            </a:r>
            <a:r>
              <a:rPr lang="es-PE" dirty="0"/>
              <a:t>a los que conforme a las prácticas financieras generalmente aceptadas se efectúan bajo el nombre de</a:t>
            </a:r>
            <a:r>
              <a:rPr lang="es-PE" dirty="0" smtClean="0"/>
              <a:t>:</a:t>
            </a:r>
          </a:p>
          <a:p>
            <a:pPr lvl="1"/>
            <a:r>
              <a:rPr lang="es-PE" dirty="0" smtClean="0"/>
              <a:t>Contratos </a:t>
            </a:r>
            <a:r>
              <a:rPr lang="es-PE" dirty="0"/>
              <a:t>forward, </a:t>
            </a:r>
            <a:endParaRPr lang="es-PE" dirty="0" smtClean="0"/>
          </a:p>
          <a:p>
            <a:pPr lvl="1"/>
            <a:r>
              <a:rPr lang="es-PE" dirty="0" smtClean="0"/>
              <a:t>Contratos </a:t>
            </a:r>
            <a:r>
              <a:rPr lang="es-PE" dirty="0"/>
              <a:t>de futuros, </a:t>
            </a:r>
            <a:endParaRPr lang="es-PE" dirty="0" smtClean="0"/>
          </a:p>
          <a:p>
            <a:pPr lvl="1"/>
            <a:r>
              <a:rPr lang="es-PE" dirty="0" smtClean="0"/>
              <a:t>Contratos </a:t>
            </a:r>
            <a:r>
              <a:rPr lang="es-PE" dirty="0"/>
              <a:t>de opción, </a:t>
            </a:r>
            <a:endParaRPr lang="es-PE" dirty="0" smtClean="0"/>
          </a:p>
          <a:p>
            <a:pPr lvl="1"/>
            <a:r>
              <a:rPr lang="es-PE" dirty="0" smtClean="0"/>
              <a:t>Swaps </a:t>
            </a:r>
            <a:r>
              <a:rPr lang="es-PE" dirty="0"/>
              <a:t>financieros, </a:t>
            </a:r>
            <a:endParaRPr lang="es-PE" dirty="0" smtClean="0"/>
          </a:p>
          <a:p>
            <a:pPr lvl="1"/>
            <a:r>
              <a:rPr lang="es-PE" dirty="0" smtClean="0"/>
              <a:t>Combinación </a:t>
            </a:r>
            <a:r>
              <a:rPr lang="es-PE" dirty="0"/>
              <a:t>que resulte de los antes mencionados y otros híbridos financieros. 	</a:t>
            </a:r>
          </a:p>
          <a:p>
            <a:endParaRPr lang="es-PE" dirty="0"/>
          </a:p>
        </p:txBody>
      </p:sp>
      <p:sp>
        <p:nvSpPr>
          <p:cNvPr id="4" name="3 Marcador de fecha"/>
          <p:cNvSpPr>
            <a:spLocks noGrp="1"/>
          </p:cNvSpPr>
          <p:nvPr>
            <p:ph type="dt" sz="half" idx="10"/>
          </p:nvPr>
        </p:nvSpPr>
        <p:spPr/>
        <p:txBody>
          <a:bodyPr/>
          <a:lstStyle/>
          <a:p>
            <a:fld id="{42ADAA20-B04E-4565-9562-2F23C72B19A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54</a:t>
            </a:fld>
            <a:endParaRPr lang="es-PE"/>
          </a:p>
        </p:txBody>
      </p:sp>
    </p:spTree>
    <p:extLst>
      <p:ext uri="{BB962C8B-B14F-4D97-AF65-F5344CB8AC3E}">
        <p14:creationId xmlns:p14="http://schemas.microsoft.com/office/powerpoint/2010/main" val="39962406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dirty="0" smtClean="0"/>
              <a:t>IFD con fines de cobertura: </a:t>
            </a:r>
            <a:br>
              <a:rPr lang="es-PE" dirty="0" smtClean="0"/>
            </a:br>
            <a:r>
              <a:rPr lang="es-PE" dirty="0" smtClean="0"/>
              <a:t>Requisitos</a:t>
            </a:r>
            <a:br>
              <a:rPr lang="es-PE" dirty="0" smtClean="0"/>
            </a:br>
            <a:r>
              <a:rPr lang="es-PE" sz="1800" b="0" dirty="0" smtClean="0">
                <a:effectLst/>
              </a:rPr>
              <a:t>LIR, 5°, b)</a:t>
            </a:r>
            <a:endParaRPr lang="es-PE" dirty="0"/>
          </a:p>
        </p:txBody>
      </p:sp>
      <p:sp>
        <p:nvSpPr>
          <p:cNvPr id="3" name="2 Marcador de contenido"/>
          <p:cNvSpPr>
            <a:spLocks noGrp="1"/>
          </p:cNvSpPr>
          <p:nvPr>
            <p:ph idx="1"/>
          </p:nvPr>
        </p:nvSpPr>
        <p:spPr/>
        <p:txBody>
          <a:bodyPr>
            <a:normAutofit/>
          </a:bodyPr>
          <a:lstStyle/>
          <a:p>
            <a:r>
              <a:rPr lang="es-PE" dirty="0"/>
              <a:t>Son aquellos contratados en el curso ordinario del negocio con el objeto de evitar, atenuar o eliminar el riesgo, por el efecto de futuras fluctuaciones en precios de mercaderías, </a:t>
            </a:r>
            <a:r>
              <a:rPr lang="es-PE" dirty="0" err="1"/>
              <a:t>commodities</a:t>
            </a:r>
            <a:r>
              <a:rPr lang="es-PE" dirty="0"/>
              <a:t>, tipos de cambio, tasas de intereses o cualquier otro índice de referencia, que pueda recaer sobre: </a:t>
            </a:r>
          </a:p>
          <a:p>
            <a:pPr lvl="1"/>
            <a:r>
              <a:rPr lang="es-PE" dirty="0"/>
              <a:t>Activos y bienes destinados a generar rentas o ingresos gravados con el IR y que sean propios del giro del negocio. </a:t>
            </a:r>
          </a:p>
          <a:p>
            <a:pPr lvl="1"/>
            <a:r>
              <a:rPr lang="es-PE" dirty="0"/>
              <a:t>Obligaciones y otros pasivos incurridos para ser destinados al giro del negocio.</a:t>
            </a:r>
          </a:p>
          <a:p>
            <a:r>
              <a:rPr lang="es-PE" dirty="0" smtClean="0"/>
              <a:t>También </a:t>
            </a:r>
            <a:r>
              <a:rPr lang="es-PE" dirty="0"/>
              <a:t>se consideran celebrados con fines de cobertura los </a:t>
            </a:r>
            <a:r>
              <a:rPr lang="es-PE" dirty="0" smtClean="0"/>
              <a:t>IFD </a:t>
            </a:r>
            <a:r>
              <a:rPr lang="es-PE" dirty="0"/>
              <a:t>que las personas o entidades exoneradas o </a:t>
            </a:r>
            <a:r>
              <a:rPr lang="es-PE" dirty="0" err="1"/>
              <a:t>inafectas</a:t>
            </a:r>
            <a:r>
              <a:rPr lang="es-PE" dirty="0"/>
              <a:t> del </a:t>
            </a:r>
            <a:r>
              <a:rPr lang="es-PE" dirty="0" smtClean="0"/>
              <a:t>IR </a:t>
            </a:r>
            <a:r>
              <a:rPr lang="es-PE" dirty="0"/>
              <a:t>contratan sobre sus activos bienes u obligaciones y otros pasivos, cuando los mismos están destinados al </a:t>
            </a:r>
            <a:r>
              <a:rPr lang="es-PE" dirty="0" smtClean="0"/>
              <a:t>cumplimiento </a:t>
            </a:r>
            <a:r>
              <a:rPr lang="es-PE" dirty="0"/>
              <a:t>de sus fines o al desarrollo de sus funciones. 	</a:t>
            </a:r>
          </a:p>
          <a:p>
            <a:endParaRPr lang="es-PE" dirty="0"/>
          </a:p>
        </p:txBody>
      </p:sp>
      <p:sp>
        <p:nvSpPr>
          <p:cNvPr id="4" name="3 Marcador de fecha"/>
          <p:cNvSpPr>
            <a:spLocks noGrp="1"/>
          </p:cNvSpPr>
          <p:nvPr>
            <p:ph type="dt" sz="half" idx="10"/>
          </p:nvPr>
        </p:nvSpPr>
        <p:spPr/>
        <p:txBody>
          <a:bodyPr/>
          <a:lstStyle/>
          <a:p>
            <a:fld id="{E17EECBF-C7FF-4DB3-881A-F32B42032E7D}"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55</a:t>
            </a:fld>
            <a:endParaRPr lang="es-PE"/>
          </a:p>
        </p:txBody>
      </p:sp>
    </p:spTree>
    <p:extLst>
      <p:ext uri="{BB962C8B-B14F-4D97-AF65-F5344CB8AC3E}">
        <p14:creationId xmlns:p14="http://schemas.microsoft.com/office/powerpoint/2010/main" val="213215112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dirty="0"/>
              <a:t>IFD con fines de cobertura: </a:t>
            </a:r>
            <a:r>
              <a:rPr lang="es-PE" dirty="0" smtClean="0"/>
              <a:t/>
            </a:r>
            <a:br>
              <a:rPr lang="es-PE" dirty="0" smtClean="0"/>
            </a:br>
            <a:r>
              <a:rPr lang="es-PE" dirty="0" smtClean="0"/>
              <a:t>Requisitos </a:t>
            </a:r>
            <a:r>
              <a:rPr lang="es-PE" b="0" dirty="0" smtClean="0">
                <a:effectLst/>
              </a:rPr>
              <a:t>(2)</a:t>
            </a:r>
            <a:r>
              <a:rPr lang="es-PE" dirty="0"/>
              <a:t/>
            </a:r>
            <a:br>
              <a:rPr lang="es-PE" dirty="0"/>
            </a:br>
            <a:r>
              <a:rPr lang="es-PE" sz="1800" b="0" dirty="0">
                <a:effectLst/>
              </a:rPr>
              <a:t>LIR, 5°, b)</a:t>
            </a:r>
            <a:endParaRPr lang="es-PE" dirty="0"/>
          </a:p>
        </p:txBody>
      </p:sp>
      <p:sp>
        <p:nvSpPr>
          <p:cNvPr id="3" name="2 Marcador de contenido"/>
          <p:cNvSpPr>
            <a:spLocks noGrp="1"/>
          </p:cNvSpPr>
          <p:nvPr>
            <p:ph idx="1"/>
          </p:nvPr>
        </p:nvSpPr>
        <p:spPr/>
        <p:txBody>
          <a:bodyPr>
            <a:normAutofit fontScale="92500" lnSpcReduction="20000"/>
          </a:bodyPr>
          <a:lstStyle/>
          <a:p>
            <a:pPr>
              <a:buFont typeface="+mj-lt"/>
              <a:buAutoNum type="alphaLcParenR"/>
            </a:pPr>
            <a:r>
              <a:rPr lang="es-PE" sz="1900" dirty="0" smtClean="0"/>
              <a:t>Se </a:t>
            </a:r>
            <a:r>
              <a:rPr lang="es-PE" sz="1900" dirty="0"/>
              <a:t>celebra entre partes independientes. Excepcionalmente, un </a:t>
            </a:r>
            <a:r>
              <a:rPr lang="es-PE" sz="1900" dirty="0" smtClean="0"/>
              <a:t>IFD </a:t>
            </a:r>
            <a:r>
              <a:rPr lang="es-PE" sz="1900" dirty="0"/>
              <a:t>se considerará de cobertura aun cuando se celebre entre </a:t>
            </a:r>
            <a:r>
              <a:rPr lang="es-PE" sz="1900" dirty="0" smtClean="0"/>
              <a:t>vinculados </a:t>
            </a:r>
            <a:r>
              <a:rPr lang="es-PE" sz="1900" dirty="0"/>
              <a:t>si su </a:t>
            </a:r>
            <a:r>
              <a:rPr lang="es-PE" sz="1900" dirty="0" smtClean="0"/>
              <a:t>contratación </a:t>
            </a:r>
            <a:r>
              <a:rPr lang="es-PE" sz="1900" dirty="0"/>
              <a:t>se efectúa a través de un mercado reconocido. </a:t>
            </a:r>
            <a:endParaRPr lang="es-PE" sz="1900" dirty="0" smtClean="0"/>
          </a:p>
          <a:p>
            <a:pPr>
              <a:buFont typeface="+mj-lt"/>
              <a:buAutoNum type="alphaLcParenR"/>
            </a:pPr>
            <a:r>
              <a:rPr lang="es-PE" sz="1900" dirty="0" smtClean="0"/>
              <a:t>Los </a:t>
            </a:r>
            <a:r>
              <a:rPr lang="es-PE" sz="1900" dirty="0"/>
              <a:t>riesgos </a:t>
            </a:r>
            <a:r>
              <a:rPr lang="es-PE" sz="1900" dirty="0" smtClean="0"/>
              <a:t>deben </a:t>
            </a:r>
            <a:r>
              <a:rPr lang="es-PE" sz="1900" dirty="0"/>
              <a:t>ser claramente identificables y no simplemente riesgos </a:t>
            </a:r>
            <a:r>
              <a:rPr lang="es-PE" sz="1900" dirty="0" smtClean="0"/>
              <a:t>generales </a:t>
            </a:r>
            <a:r>
              <a:rPr lang="es-PE" sz="1900" dirty="0"/>
              <a:t>del negocio, </a:t>
            </a:r>
            <a:r>
              <a:rPr lang="es-PE" sz="1900" dirty="0" smtClean="0"/>
              <a:t>y </a:t>
            </a:r>
            <a:r>
              <a:rPr lang="es-PE" sz="1900" dirty="0"/>
              <a:t>su ocurrencia debe afectar los resultados de dicho </a:t>
            </a:r>
            <a:r>
              <a:rPr lang="es-PE" sz="1900" dirty="0" smtClean="0"/>
              <a:t>negocio. </a:t>
            </a:r>
          </a:p>
          <a:p>
            <a:pPr>
              <a:buFont typeface="+mj-lt"/>
              <a:buAutoNum type="alphaLcParenR"/>
            </a:pPr>
            <a:r>
              <a:rPr lang="es-PE" sz="1900" dirty="0" smtClean="0"/>
              <a:t>Se </a:t>
            </a:r>
            <a:r>
              <a:rPr lang="es-PE" sz="1900" dirty="0"/>
              <a:t>debe contar con documentación que permita identificar lo siguiente: </a:t>
            </a:r>
            <a:endParaRPr lang="es-PE" sz="1900" dirty="0" smtClean="0"/>
          </a:p>
          <a:p>
            <a:pPr lvl="1"/>
            <a:r>
              <a:rPr lang="es-PE" sz="1900" dirty="0" smtClean="0"/>
              <a:t>El IFD </a:t>
            </a:r>
            <a:r>
              <a:rPr lang="es-PE" sz="1900" dirty="0"/>
              <a:t>celebrado, cómo opera y sus características. </a:t>
            </a:r>
            <a:endParaRPr lang="es-PE" sz="1900" dirty="0" smtClean="0"/>
          </a:p>
          <a:p>
            <a:pPr lvl="1"/>
            <a:r>
              <a:rPr lang="es-PE" sz="1900" dirty="0" smtClean="0"/>
              <a:t>El </a:t>
            </a:r>
            <a:r>
              <a:rPr lang="es-PE" sz="1900" dirty="0"/>
              <a:t>contratante del </a:t>
            </a:r>
            <a:r>
              <a:rPr lang="es-PE" sz="1900" dirty="0" smtClean="0"/>
              <a:t>IFD, </a:t>
            </a:r>
            <a:r>
              <a:rPr lang="es-PE" sz="1900" dirty="0"/>
              <a:t>el que deberá coincidir con la </a:t>
            </a:r>
            <a:r>
              <a:rPr lang="es-PE" sz="1900" dirty="0" smtClean="0"/>
              <a:t>empresa</a:t>
            </a:r>
            <a:r>
              <a:rPr lang="es-PE" sz="1900" dirty="0"/>
              <a:t>, persona o entidad que busca la cobertura. </a:t>
            </a:r>
            <a:endParaRPr lang="es-PE" sz="1900" dirty="0" smtClean="0"/>
          </a:p>
          <a:p>
            <a:pPr lvl="1"/>
            <a:r>
              <a:rPr lang="es-PE" sz="1900" dirty="0" smtClean="0"/>
              <a:t>Los </a:t>
            </a:r>
            <a:r>
              <a:rPr lang="es-PE" sz="1900" dirty="0"/>
              <a:t>activos, bienes y obligaciones específicos que reciben la </a:t>
            </a:r>
            <a:r>
              <a:rPr lang="es-PE" sz="1900" dirty="0" smtClean="0"/>
              <a:t>cobertura (cantidad</a:t>
            </a:r>
            <a:r>
              <a:rPr lang="es-PE" sz="1900" dirty="0"/>
              <a:t>, montos, plazos, precios y demás características a ser </a:t>
            </a:r>
            <a:r>
              <a:rPr lang="es-PE" sz="1900" dirty="0" smtClean="0"/>
              <a:t>cubiertas). </a:t>
            </a:r>
          </a:p>
          <a:p>
            <a:pPr lvl="1"/>
            <a:r>
              <a:rPr lang="es-PE" sz="1900" dirty="0" smtClean="0"/>
              <a:t>El </a:t>
            </a:r>
            <a:r>
              <a:rPr lang="es-PE" sz="1900" dirty="0"/>
              <a:t>riesgo que se busca eliminar, atenuar o evitar, tales como la variación de precios, fluctuación del </a:t>
            </a:r>
            <a:r>
              <a:rPr lang="es-PE" sz="1900" dirty="0" smtClean="0"/>
              <a:t>TC, </a:t>
            </a:r>
            <a:r>
              <a:rPr lang="es-PE" sz="1900" dirty="0"/>
              <a:t>variaciones en el mercado con relación a los activos o bienes que reciben la cobertura o de la tasa de interés con relación a obligaciones y otros pasivos incurridos que reciben la cobertura</a:t>
            </a:r>
            <a:r>
              <a:rPr lang="es-PE" dirty="0"/>
              <a:t>. </a:t>
            </a:r>
          </a:p>
        </p:txBody>
      </p:sp>
      <p:sp>
        <p:nvSpPr>
          <p:cNvPr id="4" name="3 Marcador de fecha"/>
          <p:cNvSpPr>
            <a:spLocks noGrp="1"/>
          </p:cNvSpPr>
          <p:nvPr>
            <p:ph type="dt" sz="half" idx="10"/>
          </p:nvPr>
        </p:nvSpPr>
        <p:spPr/>
        <p:txBody>
          <a:bodyPr/>
          <a:lstStyle/>
          <a:p>
            <a:fld id="{950ED978-EFF5-4D9C-AA86-E1F433720FCB}"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56</a:t>
            </a:fld>
            <a:endParaRPr lang="es-PE"/>
          </a:p>
        </p:txBody>
      </p:sp>
    </p:spTree>
    <p:extLst>
      <p:ext uri="{BB962C8B-B14F-4D97-AF65-F5344CB8AC3E}">
        <p14:creationId xmlns:p14="http://schemas.microsoft.com/office/powerpoint/2010/main" val="28077439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dirty="0"/>
              <a:t>IFD con fines de cobertura: </a:t>
            </a:r>
            <a:r>
              <a:rPr lang="es-PE" dirty="0" smtClean="0"/>
              <a:t/>
            </a:r>
            <a:br>
              <a:rPr lang="es-PE" dirty="0" smtClean="0"/>
            </a:br>
            <a:r>
              <a:rPr lang="es-PE" dirty="0" smtClean="0"/>
              <a:t>Requisitos </a:t>
            </a:r>
            <a:r>
              <a:rPr lang="es-PE" b="0" dirty="0" smtClean="0">
                <a:effectLst/>
              </a:rPr>
              <a:t>(3)</a:t>
            </a:r>
            <a:r>
              <a:rPr lang="es-PE" dirty="0"/>
              <a:t/>
            </a:r>
            <a:br>
              <a:rPr lang="es-PE" dirty="0"/>
            </a:br>
            <a:r>
              <a:rPr lang="es-PE" sz="1800" b="0" dirty="0">
                <a:effectLst/>
              </a:rPr>
              <a:t>LIR, 5°, b)</a:t>
            </a:r>
            <a:endParaRPr lang="es-PE" dirty="0"/>
          </a:p>
        </p:txBody>
      </p:sp>
      <p:sp>
        <p:nvSpPr>
          <p:cNvPr id="3" name="2 Marcador de contenido"/>
          <p:cNvSpPr>
            <a:spLocks noGrp="1"/>
          </p:cNvSpPr>
          <p:nvPr>
            <p:ph idx="1"/>
          </p:nvPr>
        </p:nvSpPr>
        <p:spPr/>
        <p:txBody>
          <a:bodyPr/>
          <a:lstStyle/>
          <a:p>
            <a:r>
              <a:rPr lang="es-PE" dirty="0"/>
              <a:t>Los sujetos del </a:t>
            </a:r>
            <a:r>
              <a:rPr lang="es-PE" dirty="0" smtClean="0"/>
              <a:t>IR, </a:t>
            </a:r>
            <a:r>
              <a:rPr lang="es-PE" dirty="0"/>
              <a:t>así como las personas o entidades </a:t>
            </a:r>
            <a:r>
              <a:rPr lang="es-PE" dirty="0" err="1"/>
              <a:t>inafectas</a:t>
            </a:r>
            <a:r>
              <a:rPr lang="es-PE" dirty="0"/>
              <a:t> o exoneradas del </a:t>
            </a:r>
            <a:r>
              <a:rPr lang="es-PE" dirty="0" smtClean="0"/>
              <a:t>IR, </a:t>
            </a:r>
            <a:r>
              <a:rPr lang="es-PE" dirty="0"/>
              <a:t>que contratan un </a:t>
            </a:r>
            <a:r>
              <a:rPr lang="es-PE" dirty="0" smtClean="0"/>
              <a:t>IFD </a:t>
            </a:r>
            <a:r>
              <a:rPr lang="es-PE" dirty="0"/>
              <a:t>celebrado con fines de cobertura deberán comunicar a la SUNAT tal hecho en la forma y condiciones que este señale por </a:t>
            </a:r>
            <a:r>
              <a:rPr lang="es-PE" dirty="0" smtClean="0"/>
              <a:t>RS, </a:t>
            </a:r>
            <a:r>
              <a:rPr lang="es-PE" dirty="0"/>
              <a:t>dejándose constancia expresa en dicha comunicación que el </a:t>
            </a:r>
            <a:r>
              <a:rPr lang="es-PE" dirty="0" smtClean="0"/>
              <a:t>IFD </a:t>
            </a:r>
            <a:r>
              <a:rPr lang="es-PE" dirty="0"/>
              <a:t>celebrado tiene por finalidad la cobertura de riesgo desde la contratación del instrumento. </a:t>
            </a:r>
          </a:p>
          <a:p>
            <a:r>
              <a:rPr lang="es-PE" dirty="0"/>
              <a:t>Esta comunicación tendrá carácter de </a:t>
            </a:r>
            <a:r>
              <a:rPr lang="es-PE" dirty="0" smtClean="0"/>
              <a:t>DJ </a:t>
            </a:r>
            <a:r>
              <a:rPr lang="es-PE" dirty="0"/>
              <a:t>y deberá ser presentada en el plazo de </a:t>
            </a:r>
            <a:r>
              <a:rPr lang="es-PE" dirty="0" smtClean="0"/>
              <a:t>30 </a:t>
            </a:r>
            <a:r>
              <a:rPr lang="es-PE" dirty="0"/>
              <a:t>días contados a partir de la celebración del </a:t>
            </a:r>
            <a:r>
              <a:rPr lang="es-PE" dirty="0" smtClean="0"/>
              <a:t>IFD.</a:t>
            </a:r>
            <a:endParaRPr lang="es-PE" dirty="0"/>
          </a:p>
        </p:txBody>
      </p:sp>
      <p:sp>
        <p:nvSpPr>
          <p:cNvPr id="4" name="3 Marcador de fecha"/>
          <p:cNvSpPr>
            <a:spLocks noGrp="1"/>
          </p:cNvSpPr>
          <p:nvPr>
            <p:ph type="dt" sz="half" idx="10"/>
          </p:nvPr>
        </p:nvSpPr>
        <p:spPr/>
        <p:txBody>
          <a:bodyPr/>
          <a:lstStyle/>
          <a:p>
            <a:fld id="{8052747D-6809-4028-9D51-1C1016B9639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57</a:t>
            </a:fld>
            <a:endParaRPr lang="es-PE"/>
          </a:p>
        </p:txBody>
      </p:sp>
    </p:spTree>
    <p:extLst>
      <p:ext uri="{BB962C8B-B14F-4D97-AF65-F5344CB8AC3E}">
        <p14:creationId xmlns:p14="http://schemas.microsoft.com/office/powerpoint/2010/main" val="27917037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dirty="0"/>
              <a:t>IFD con fines de cobertura: </a:t>
            </a:r>
            <a:r>
              <a:rPr lang="es-PE" dirty="0" smtClean="0"/>
              <a:t/>
            </a:r>
            <a:br>
              <a:rPr lang="es-PE" dirty="0" smtClean="0"/>
            </a:br>
            <a:r>
              <a:rPr lang="es-PE" dirty="0" smtClean="0"/>
              <a:t>Requisitos </a:t>
            </a:r>
            <a:r>
              <a:rPr lang="es-PE" b="0" dirty="0" smtClean="0">
                <a:effectLst/>
              </a:rPr>
              <a:t>(4)</a:t>
            </a:r>
            <a:r>
              <a:rPr lang="es-PE" dirty="0"/>
              <a:t/>
            </a:r>
            <a:br>
              <a:rPr lang="es-PE" dirty="0"/>
            </a:br>
            <a:r>
              <a:rPr lang="es-PE" sz="1800" b="0" dirty="0">
                <a:effectLst/>
              </a:rPr>
              <a:t>LIR, </a:t>
            </a:r>
            <a:r>
              <a:rPr lang="es-PE" sz="1800" b="0" dirty="0" smtClean="0">
                <a:effectLst/>
              </a:rPr>
              <a:t>52ª DTF</a:t>
            </a:r>
            <a:endParaRPr lang="es-PE" dirty="0"/>
          </a:p>
        </p:txBody>
      </p:sp>
      <p:sp>
        <p:nvSpPr>
          <p:cNvPr id="3" name="2 Marcador de contenido"/>
          <p:cNvSpPr>
            <a:spLocks noGrp="1"/>
          </p:cNvSpPr>
          <p:nvPr>
            <p:ph idx="1"/>
          </p:nvPr>
        </p:nvSpPr>
        <p:spPr/>
        <p:txBody>
          <a:bodyPr/>
          <a:lstStyle/>
          <a:p>
            <a:r>
              <a:rPr lang="es-PE" dirty="0" smtClean="0"/>
              <a:t>Glosario </a:t>
            </a:r>
            <a:r>
              <a:rPr lang="es-PE" dirty="0"/>
              <a:t>de términos referidos a los </a:t>
            </a:r>
            <a:r>
              <a:rPr lang="es-PE" dirty="0" smtClean="0"/>
              <a:t>IFD. </a:t>
            </a:r>
          </a:p>
          <a:p>
            <a:pPr lvl="1"/>
            <a:r>
              <a:rPr lang="es-PE" dirty="0" smtClean="0"/>
              <a:t>Mayor </a:t>
            </a:r>
            <a:r>
              <a:rPr lang="es-PE" dirty="0"/>
              <a:t>alcance y comprensión del tema. </a:t>
            </a:r>
            <a:endParaRPr lang="es-PE" dirty="0" smtClean="0"/>
          </a:p>
          <a:p>
            <a:r>
              <a:rPr lang="es-PE" dirty="0"/>
              <a:t>Informe </a:t>
            </a:r>
            <a:r>
              <a:rPr lang="es-PE" dirty="0" smtClean="0"/>
              <a:t>157-2008-SUNAT: </a:t>
            </a:r>
          </a:p>
          <a:p>
            <a:pPr lvl="1"/>
            <a:r>
              <a:rPr lang="es-PE" dirty="0" smtClean="0"/>
              <a:t>Análisis </a:t>
            </a:r>
            <a:r>
              <a:rPr lang="es-PE" dirty="0"/>
              <a:t>de los elementos de los </a:t>
            </a:r>
            <a:r>
              <a:rPr lang="es-PE" dirty="0" smtClean="0"/>
              <a:t>IFD.</a:t>
            </a:r>
            <a:endParaRPr lang="es-PE" dirty="0"/>
          </a:p>
        </p:txBody>
      </p:sp>
      <p:sp>
        <p:nvSpPr>
          <p:cNvPr id="4" name="3 Marcador de fecha"/>
          <p:cNvSpPr>
            <a:spLocks noGrp="1"/>
          </p:cNvSpPr>
          <p:nvPr>
            <p:ph type="dt" sz="half" idx="10"/>
          </p:nvPr>
        </p:nvSpPr>
        <p:spPr/>
        <p:txBody>
          <a:bodyPr/>
          <a:lstStyle/>
          <a:p>
            <a:fld id="{0721EFC8-D391-4530-99B1-BC4FE51DA166}"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58</a:t>
            </a:fld>
            <a:endParaRPr lang="es-PE"/>
          </a:p>
        </p:txBody>
      </p:sp>
    </p:spTree>
    <p:extLst>
      <p:ext uri="{BB962C8B-B14F-4D97-AF65-F5344CB8AC3E}">
        <p14:creationId xmlns:p14="http://schemas.microsoft.com/office/powerpoint/2010/main" val="308874046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PE" dirty="0"/>
              <a:t>IFD con fines de </a:t>
            </a:r>
            <a:r>
              <a:rPr lang="es-PE" dirty="0" smtClean="0"/>
              <a:t>intermediación financiera</a:t>
            </a:r>
            <a:r>
              <a:rPr lang="es-PE" dirty="0"/>
              <a:t/>
            </a:r>
            <a:br>
              <a:rPr lang="es-PE" dirty="0"/>
            </a:br>
            <a:r>
              <a:rPr lang="es-PE" sz="1800" b="0" dirty="0">
                <a:effectLst/>
              </a:rPr>
              <a:t>LIR, </a:t>
            </a:r>
            <a:r>
              <a:rPr lang="es-PE" sz="1800" b="0" dirty="0" smtClean="0">
                <a:effectLst/>
              </a:rPr>
              <a:t>5°, d)</a:t>
            </a:r>
            <a:endParaRPr lang="es-PE" dirty="0"/>
          </a:p>
        </p:txBody>
      </p:sp>
      <p:sp>
        <p:nvSpPr>
          <p:cNvPr id="3" name="2 Marcador de contenido"/>
          <p:cNvSpPr>
            <a:spLocks noGrp="1"/>
          </p:cNvSpPr>
          <p:nvPr>
            <p:ph idx="1"/>
          </p:nvPr>
        </p:nvSpPr>
        <p:spPr/>
        <p:txBody>
          <a:bodyPr>
            <a:normAutofit lnSpcReduction="10000"/>
          </a:bodyPr>
          <a:lstStyle/>
          <a:p>
            <a:r>
              <a:rPr lang="es-PE" dirty="0"/>
              <a:t>Para </a:t>
            </a:r>
            <a:r>
              <a:rPr lang="es-PE" dirty="0" smtClean="0"/>
              <a:t>estos casos (celebrados por las </a:t>
            </a:r>
            <a:r>
              <a:rPr lang="es-PE" dirty="0"/>
              <a:t>empresas del </a:t>
            </a:r>
            <a:r>
              <a:rPr lang="es-PE" dirty="0" smtClean="0"/>
              <a:t>SF (LGSF, Ley 26702):</a:t>
            </a:r>
          </a:p>
          <a:p>
            <a:pPr lvl="1"/>
            <a:r>
              <a:rPr lang="es-PE" dirty="0" smtClean="0"/>
              <a:t>Imputación de rentas </a:t>
            </a:r>
            <a:r>
              <a:rPr lang="es-PE" dirty="0"/>
              <a:t>y </a:t>
            </a:r>
            <a:r>
              <a:rPr lang="es-PE" dirty="0" smtClean="0"/>
              <a:t>pérdidas: LIR, 5°-A, d), 2. </a:t>
            </a:r>
          </a:p>
          <a:p>
            <a:r>
              <a:rPr lang="es-PE" dirty="0" smtClean="0"/>
              <a:t>Se </a:t>
            </a:r>
            <a:r>
              <a:rPr lang="es-PE" dirty="0"/>
              <a:t>considera que un </a:t>
            </a:r>
            <a:r>
              <a:rPr lang="es-PE" dirty="0" smtClean="0"/>
              <a:t>IFD </a:t>
            </a:r>
            <a:r>
              <a:rPr lang="es-PE" dirty="0"/>
              <a:t>ha sido celebrado con fines de intermediación financiera cuando una empresa del </a:t>
            </a:r>
            <a:r>
              <a:rPr lang="es-PE" dirty="0" smtClean="0"/>
              <a:t>SF:</a:t>
            </a:r>
          </a:p>
          <a:p>
            <a:pPr lvl="1"/>
            <a:r>
              <a:rPr lang="es-PE" dirty="0" smtClean="0"/>
              <a:t>Lo </a:t>
            </a:r>
            <a:r>
              <a:rPr lang="es-PE" dirty="0"/>
              <a:t>celebra como parte del desarrollo de sus actividades de captación de fondos, bajo la </a:t>
            </a:r>
            <a:r>
              <a:rPr lang="es-PE" dirty="0" smtClean="0"/>
              <a:t>modalidad</a:t>
            </a:r>
            <a:r>
              <a:rPr lang="es-PE" dirty="0"/>
              <a:t>, </a:t>
            </a:r>
            <a:r>
              <a:rPr lang="es-PE" dirty="0" smtClean="0"/>
              <a:t>y</a:t>
            </a:r>
          </a:p>
          <a:p>
            <a:pPr lvl="1"/>
            <a:r>
              <a:rPr lang="es-PE" dirty="0" smtClean="0"/>
              <a:t>Su </a:t>
            </a:r>
            <a:r>
              <a:rPr lang="es-PE" dirty="0"/>
              <a:t>colocación mediante la realización de cualquiera de las operaciones permitidas en la </a:t>
            </a:r>
            <a:r>
              <a:rPr lang="es-PE" dirty="0" smtClean="0"/>
              <a:t>LGSF</a:t>
            </a:r>
          </a:p>
          <a:p>
            <a:pPr lvl="1"/>
            <a:r>
              <a:rPr lang="es-PE" dirty="0" smtClean="0"/>
              <a:t>Párrafo </a:t>
            </a:r>
            <a:r>
              <a:rPr lang="es-PE" dirty="0"/>
              <a:t>incorporado por el </a:t>
            </a:r>
            <a:r>
              <a:rPr lang="es-PE" dirty="0" smtClean="0"/>
              <a:t>Art. </a:t>
            </a:r>
            <a:r>
              <a:rPr lang="es-PE" dirty="0"/>
              <a:t>3° del </a:t>
            </a:r>
            <a:r>
              <a:rPr lang="es-PE" dirty="0" smtClean="0"/>
              <a:t>DS 219-2007-EF. </a:t>
            </a:r>
          </a:p>
          <a:p>
            <a:r>
              <a:rPr lang="es-PE" dirty="0" smtClean="0"/>
              <a:t>No </a:t>
            </a:r>
            <a:r>
              <a:rPr lang="es-PE" dirty="0"/>
              <a:t>se considera que tienen fines de intermediación financiera los </a:t>
            </a:r>
            <a:r>
              <a:rPr lang="es-PE" dirty="0" smtClean="0"/>
              <a:t>IFD </a:t>
            </a:r>
            <a:r>
              <a:rPr lang="es-PE" dirty="0"/>
              <a:t>celebrados por una empresa del </a:t>
            </a:r>
            <a:r>
              <a:rPr lang="es-PE" dirty="0" smtClean="0"/>
              <a:t>SF </a:t>
            </a:r>
            <a:r>
              <a:rPr lang="es-PE" dirty="0"/>
              <a:t>para eliminar, evitar o atenuar el </a:t>
            </a:r>
            <a:r>
              <a:rPr lang="es-PE" dirty="0" smtClean="0"/>
              <a:t>riesgo </a:t>
            </a:r>
            <a:r>
              <a:rPr lang="es-PE" dirty="0"/>
              <a:t>de pasivos relacionados a la adquisición de activos fijos o de los activos no sujetos al riesgo crediticio a que se refiere el inciso h) del artículo 37° de la Ley o de los pasivos incurridos no </a:t>
            </a:r>
            <a:r>
              <a:rPr lang="es-PE" dirty="0" smtClean="0"/>
              <a:t>relacionados </a:t>
            </a:r>
            <a:r>
              <a:rPr lang="es-PE" dirty="0"/>
              <a:t>a la actividad </a:t>
            </a:r>
            <a:r>
              <a:rPr lang="es-PE" dirty="0" smtClean="0"/>
              <a:t>crediticia</a:t>
            </a:r>
          </a:p>
          <a:p>
            <a:pPr lvl="1"/>
            <a:r>
              <a:rPr lang="es-PE" dirty="0" smtClean="0"/>
              <a:t>Párrafo </a:t>
            </a:r>
            <a:r>
              <a:rPr lang="es-PE" dirty="0"/>
              <a:t>incorporado por el </a:t>
            </a:r>
            <a:r>
              <a:rPr lang="es-PE" dirty="0" smtClean="0"/>
              <a:t>Art. </a:t>
            </a:r>
            <a:r>
              <a:rPr lang="es-PE" dirty="0"/>
              <a:t>3° del </a:t>
            </a:r>
            <a:r>
              <a:rPr lang="es-PE" dirty="0" smtClean="0"/>
              <a:t>DS 219-2007-EF.</a:t>
            </a:r>
            <a:endParaRPr lang="es-PE" dirty="0"/>
          </a:p>
        </p:txBody>
      </p:sp>
      <p:sp>
        <p:nvSpPr>
          <p:cNvPr id="4" name="3 Marcador de fecha"/>
          <p:cNvSpPr>
            <a:spLocks noGrp="1"/>
          </p:cNvSpPr>
          <p:nvPr>
            <p:ph type="dt" sz="half" idx="10"/>
          </p:nvPr>
        </p:nvSpPr>
        <p:spPr/>
        <p:txBody>
          <a:bodyPr/>
          <a:lstStyle/>
          <a:p>
            <a:fld id="{4D817FE6-9878-4A47-B882-4E05B58997D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59</a:t>
            </a:fld>
            <a:endParaRPr lang="es-PE"/>
          </a:p>
        </p:txBody>
      </p:sp>
    </p:spTree>
    <p:extLst>
      <p:ext uri="{BB962C8B-B14F-4D97-AF65-F5344CB8AC3E}">
        <p14:creationId xmlns:p14="http://schemas.microsoft.com/office/powerpoint/2010/main" val="201873428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Rentas presuntas: </a:t>
            </a:r>
            <a:br>
              <a:rPr lang="es-MX" dirty="0" smtClean="0"/>
            </a:br>
            <a:r>
              <a:rPr lang="es-MX" dirty="0" smtClean="0"/>
              <a:t>Cesión de predios (R1)</a:t>
            </a:r>
            <a:br>
              <a:rPr lang="es-MX" dirty="0" smtClean="0"/>
            </a:br>
            <a:r>
              <a:rPr lang="es-MX" sz="1800" b="0" dirty="0" smtClean="0">
                <a:effectLst/>
              </a:rPr>
              <a:t>LIR, 23°, d)</a:t>
            </a:r>
            <a:endParaRPr lang="es-MX" b="0" dirty="0">
              <a:effectLst/>
            </a:endParaRPr>
          </a:p>
        </p:txBody>
      </p:sp>
      <p:sp>
        <p:nvSpPr>
          <p:cNvPr id="7" name="6 Marcador de contenido"/>
          <p:cNvSpPr>
            <a:spLocks noGrp="1"/>
          </p:cNvSpPr>
          <p:nvPr>
            <p:ph idx="1"/>
          </p:nvPr>
        </p:nvSpPr>
        <p:spPr/>
        <p:txBody>
          <a:bodyPr/>
          <a:lstStyle/>
          <a:p>
            <a:r>
              <a:rPr lang="es-MX" dirty="0" smtClean="0"/>
              <a:t>R1: Renta </a:t>
            </a:r>
            <a:r>
              <a:rPr lang="es-MX" dirty="0"/>
              <a:t>ficta de predios cuya ocupación hayan cedido sus propietarios gratuitamente o a precio no determinado. </a:t>
            </a:r>
          </a:p>
          <a:p>
            <a:r>
              <a:rPr lang="es-MX" b="1" dirty="0" smtClean="0"/>
              <a:t>Renta ficta: 6%</a:t>
            </a:r>
            <a:r>
              <a:rPr lang="es-MX" dirty="0" smtClean="0"/>
              <a:t> </a:t>
            </a:r>
            <a:r>
              <a:rPr lang="es-MX" dirty="0"/>
              <a:t>del valor del predio declarado en el </a:t>
            </a:r>
            <a:r>
              <a:rPr lang="es-MX" dirty="0" err="1"/>
              <a:t>autoavalúo</a:t>
            </a:r>
            <a:r>
              <a:rPr lang="es-MX" dirty="0"/>
              <a:t> correspondiente al Impuesto </a:t>
            </a:r>
            <a:r>
              <a:rPr lang="es-MX" dirty="0" smtClean="0"/>
              <a:t>Predial.</a:t>
            </a:r>
            <a:endParaRPr lang="es-MX" dirty="0"/>
          </a:p>
          <a:p>
            <a:r>
              <a:rPr lang="es-MX" dirty="0" smtClean="0"/>
              <a:t>Esta </a:t>
            </a:r>
            <a:r>
              <a:rPr lang="es-MX" dirty="0"/>
              <a:t>presunción </a:t>
            </a:r>
            <a:r>
              <a:rPr lang="es-MX" dirty="0" smtClean="0"/>
              <a:t>es aplicable a </a:t>
            </a:r>
            <a:r>
              <a:rPr lang="es-MX" dirty="0"/>
              <a:t>las </a:t>
            </a:r>
            <a:r>
              <a:rPr lang="es-MX" dirty="0" smtClean="0"/>
              <a:t>PJ (LIR, 28°, e), </a:t>
            </a:r>
            <a:r>
              <a:rPr lang="es-MX" dirty="0"/>
              <a:t>respecto de predios cuya ocupación hayan cedido a un tercero gratuitamente o a precio no determinado. </a:t>
            </a:r>
            <a:endParaRPr lang="es-MX" dirty="0" smtClean="0"/>
          </a:p>
          <a:p>
            <a:r>
              <a:rPr lang="es-MX" dirty="0" smtClean="0"/>
              <a:t>Presunción: Los </a:t>
            </a:r>
            <a:r>
              <a:rPr lang="es-MX" dirty="0"/>
              <a:t>predios han estado </a:t>
            </a:r>
            <a:r>
              <a:rPr lang="es-MX" b="1" dirty="0"/>
              <a:t>ocupados durante todo el </a:t>
            </a:r>
            <a:r>
              <a:rPr lang="es-MX" b="1" dirty="0" smtClean="0"/>
              <a:t>EG</a:t>
            </a:r>
            <a:r>
              <a:rPr lang="es-MX" dirty="0" smtClean="0"/>
              <a:t> </a:t>
            </a:r>
          </a:p>
          <a:p>
            <a:pPr lvl="1"/>
            <a:r>
              <a:rPr lang="es-MX" b="1" u="sng" dirty="0" smtClean="0"/>
              <a:t>Salvo prueba en </a:t>
            </a:r>
            <a:r>
              <a:rPr lang="es-MX" b="1" u="sng" dirty="0"/>
              <a:t>contrario</a:t>
            </a:r>
            <a:r>
              <a:rPr lang="es-MX" dirty="0"/>
              <a:t> a cargo del </a:t>
            </a:r>
            <a:r>
              <a:rPr lang="es-MX" dirty="0" smtClean="0"/>
              <a:t>locador (RIR)</a:t>
            </a:r>
            <a:endParaRPr lang="es-MX" dirty="0"/>
          </a:p>
        </p:txBody>
      </p:sp>
      <p:sp>
        <p:nvSpPr>
          <p:cNvPr id="4" name="3 Marcador de fecha"/>
          <p:cNvSpPr>
            <a:spLocks noGrp="1"/>
          </p:cNvSpPr>
          <p:nvPr>
            <p:ph type="dt" sz="half" idx="10"/>
          </p:nvPr>
        </p:nvSpPr>
        <p:spPr/>
        <p:txBody>
          <a:bodyPr/>
          <a:lstStyle/>
          <a:p>
            <a:fld id="{C409AC64-E74B-40A6-8713-BCCAAFED91B3}"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60</a:t>
            </a:fld>
            <a:endParaRPr lang="es-PE"/>
          </a:p>
        </p:txBody>
      </p:sp>
    </p:spTree>
    <p:extLst>
      <p:ext uri="{BB962C8B-B14F-4D97-AF65-F5344CB8AC3E}">
        <p14:creationId xmlns:p14="http://schemas.microsoft.com/office/powerpoint/2010/main" val="24064627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accent4">
                  <a:lumMod val="75000"/>
                </a:schemeClr>
              </a:gs>
            </a:gsLst>
          </a:gradFill>
        </p:spPr>
        <p:txBody>
          <a:bodyPr>
            <a:noAutofit/>
          </a:bodyPr>
          <a:lstStyle/>
          <a:p>
            <a:r>
              <a:rPr lang="es-MX" dirty="0"/>
              <a:t>Presunción R1: </a:t>
            </a:r>
            <a:r>
              <a:rPr lang="es-MX" dirty="0" smtClean="0"/>
              <a:t/>
            </a:r>
            <a:br>
              <a:rPr lang="es-MX" dirty="0" smtClean="0"/>
            </a:br>
            <a:r>
              <a:rPr lang="es-MX" dirty="0" smtClean="0"/>
              <a:t>Cesión </a:t>
            </a:r>
            <a:r>
              <a:rPr lang="es-MX" dirty="0"/>
              <a:t>de Bienes Muebles</a:t>
            </a:r>
            <a:br>
              <a:rPr lang="es-MX" dirty="0"/>
            </a:br>
            <a:r>
              <a:rPr lang="es-MX" sz="1800" b="0" dirty="0">
                <a:effectLst/>
              </a:rPr>
              <a:t>LIR, 28°, h)</a:t>
            </a:r>
            <a:endParaRPr lang="es-MX" b="0" dirty="0">
              <a:effectLst/>
            </a:endParaRPr>
          </a:p>
        </p:txBody>
      </p:sp>
      <p:sp>
        <p:nvSpPr>
          <p:cNvPr id="3" name="2 Marcador de contenido"/>
          <p:cNvSpPr>
            <a:spLocks noGrp="1"/>
          </p:cNvSpPr>
          <p:nvPr>
            <p:ph sz="half" idx="1"/>
          </p:nvPr>
        </p:nvSpPr>
        <p:spPr/>
        <p:txBody>
          <a:bodyPr/>
          <a:lstStyle/>
          <a:p>
            <a:r>
              <a:rPr lang="es-MX" dirty="0"/>
              <a:t>La derivada de la cesión de bienes muebles o inmuebles distintos de predios, cuya depreciación o amortización admite la LIR</a:t>
            </a:r>
          </a:p>
          <a:p>
            <a:pPr lvl="1"/>
            <a:r>
              <a:rPr lang="es-MX" dirty="0"/>
              <a:t>Efectuada por contribuyentes generadores de R3:</a:t>
            </a:r>
          </a:p>
          <a:p>
            <a:pPr lvl="1"/>
            <a:r>
              <a:rPr lang="es-MX" dirty="0"/>
              <a:t>A título gratuito, </a:t>
            </a:r>
          </a:p>
          <a:p>
            <a:pPr lvl="1"/>
            <a:r>
              <a:rPr lang="es-MX" dirty="0"/>
              <a:t>A precio no determinado o </a:t>
            </a:r>
          </a:p>
          <a:p>
            <a:pPr lvl="1"/>
            <a:r>
              <a:rPr lang="es-MX" dirty="0"/>
              <a:t>A un precio inferior al de las costumbres de la plaza; </a:t>
            </a:r>
          </a:p>
          <a:p>
            <a:pPr lvl="1"/>
            <a:r>
              <a:rPr lang="es-MX" dirty="0"/>
              <a:t>A otros contribuyentes generadores de R3 o a entidades comprendidas en el último párrafo del Artículo 14° de la LIR. </a:t>
            </a:r>
          </a:p>
          <a:p>
            <a:endParaRPr lang="es-MX" dirty="0"/>
          </a:p>
        </p:txBody>
      </p:sp>
      <p:sp>
        <p:nvSpPr>
          <p:cNvPr id="7" name="6 Marcador de contenido"/>
          <p:cNvSpPr>
            <a:spLocks noGrp="1"/>
          </p:cNvSpPr>
          <p:nvPr>
            <p:ph sz="half" idx="2"/>
          </p:nvPr>
        </p:nvSpPr>
        <p:spPr/>
        <p:txBody>
          <a:bodyPr/>
          <a:lstStyle/>
          <a:p>
            <a:r>
              <a:rPr lang="es-MX" b="1" u="sng" dirty="0" smtClean="0"/>
              <a:t>No </a:t>
            </a:r>
            <a:r>
              <a:rPr lang="es-MX" b="1" u="sng" dirty="0"/>
              <a:t>admite prueba en contrario</a:t>
            </a:r>
          </a:p>
          <a:p>
            <a:r>
              <a:rPr lang="es-MX" dirty="0"/>
              <a:t>RN </a:t>
            </a:r>
            <a:r>
              <a:rPr lang="es-MX" dirty="0" smtClean="0"/>
              <a:t>anual: </a:t>
            </a:r>
            <a:r>
              <a:rPr lang="es-MX" b="1" u="sng" dirty="0" smtClean="0"/>
              <a:t>No </a:t>
            </a:r>
            <a:r>
              <a:rPr lang="es-MX" b="1" u="sng" dirty="0"/>
              <a:t>menor al 6% del valor de adquisición</a:t>
            </a:r>
            <a:r>
              <a:rPr lang="es-MX" dirty="0"/>
              <a:t> producción, construcción o de ingreso al patrimonio, ajustado, de ser el caso, de los referidos bienes. </a:t>
            </a:r>
          </a:p>
          <a:p>
            <a:r>
              <a:rPr lang="es-MX" dirty="0"/>
              <a:t>No se admite la deducción de la depreciación acumulada.</a:t>
            </a:r>
          </a:p>
          <a:p>
            <a:endParaRPr lang="es-MX" dirty="0"/>
          </a:p>
        </p:txBody>
      </p:sp>
      <p:sp>
        <p:nvSpPr>
          <p:cNvPr id="4" name="3 Marcador de fecha"/>
          <p:cNvSpPr>
            <a:spLocks noGrp="1"/>
          </p:cNvSpPr>
          <p:nvPr>
            <p:ph type="dt" sz="half" idx="10"/>
          </p:nvPr>
        </p:nvSpPr>
        <p:spPr/>
        <p:txBody>
          <a:bodyPr/>
          <a:lstStyle/>
          <a:p>
            <a:fld id="{8273A0DB-B36D-4A7B-B8F2-0F9B0EAA5C33}"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61</a:t>
            </a:fld>
            <a:endParaRPr lang="es-PE"/>
          </a:p>
        </p:txBody>
      </p:sp>
    </p:spTree>
    <p:extLst>
      <p:ext uri="{BB962C8B-B14F-4D97-AF65-F5344CB8AC3E}">
        <p14:creationId xmlns:p14="http://schemas.microsoft.com/office/powerpoint/2010/main" val="415169838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60000" y="332656"/>
            <a:ext cx="8424000" cy="1080000"/>
          </a:xfrm>
        </p:spPr>
        <p:txBody>
          <a:bodyPr>
            <a:noAutofit/>
          </a:bodyPr>
          <a:lstStyle/>
          <a:p>
            <a:r>
              <a:rPr lang="es-MX" dirty="0" smtClean="0"/>
              <a:t>Rentas presuntas: </a:t>
            </a:r>
            <a:br>
              <a:rPr lang="es-MX" dirty="0" smtClean="0"/>
            </a:br>
            <a:r>
              <a:rPr lang="es-MX" dirty="0" smtClean="0"/>
              <a:t>Intereses presuntos</a:t>
            </a:r>
            <a:br>
              <a:rPr lang="es-MX" dirty="0" smtClean="0"/>
            </a:br>
            <a:r>
              <a:rPr lang="es-MX" sz="1800" b="0" dirty="0" smtClean="0">
                <a:effectLst/>
              </a:rPr>
              <a:t>LIR, 26°</a:t>
            </a:r>
            <a:endParaRPr lang="es-MX" b="0" dirty="0">
              <a:effectLst/>
            </a:endParaRPr>
          </a:p>
        </p:txBody>
      </p:sp>
      <p:sp>
        <p:nvSpPr>
          <p:cNvPr id="7" name="6 Marcador de contenido"/>
          <p:cNvSpPr>
            <a:spLocks noGrp="1"/>
          </p:cNvSpPr>
          <p:nvPr>
            <p:ph idx="1"/>
          </p:nvPr>
        </p:nvSpPr>
        <p:spPr/>
        <p:txBody>
          <a:bodyPr/>
          <a:lstStyle/>
          <a:p>
            <a:r>
              <a:rPr lang="es-MX" dirty="0"/>
              <a:t>Todo préstamo en </a:t>
            </a:r>
            <a:r>
              <a:rPr lang="es-MX" dirty="0" smtClean="0"/>
              <a:t>dinero</a:t>
            </a:r>
          </a:p>
          <a:p>
            <a:r>
              <a:rPr lang="es-MX" dirty="0" smtClean="0"/>
              <a:t>Cualquiera </a:t>
            </a:r>
            <a:r>
              <a:rPr lang="es-MX" dirty="0"/>
              <a:t>que sea su denominación, naturaleza o forma o </a:t>
            </a:r>
            <a:r>
              <a:rPr lang="es-MX" dirty="0" smtClean="0"/>
              <a:t>razón</a:t>
            </a:r>
          </a:p>
          <a:p>
            <a:pPr lvl="1"/>
            <a:r>
              <a:rPr lang="es-MX" b="1" u="sng" dirty="0" smtClean="0"/>
              <a:t>Devenga </a:t>
            </a:r>
            <a:r>
              <a:rPr lang="es-MX" b="1" u="sng" dirty="0"/>
              <a:t>un interés no inferior a la TAMN</a:t>
            </a:r>
            <a:r>
              <a:rPr lang="es-MX" dirty="0"/>
              <a:t> que publique la SBS. </a:t>
            </a:r>
          </a:p>
          <a:p>
            <a:r>
              <a:rPr lang="es-MX" dirty="0"/>
              <a:t>Esta presunción rige, aún cuando:</a:t>
            </a:r>
          </a:p>
          <a:p>
            <a:pPr lvl="1"/>
            <a:r>
              <a:rPr lang="es-MX" dirty="0"/>
              <a:t>No se hubiera fijado el tipo de interés, </a:t>
            </a:r>
          </a:p>
          <a:p>
            <a:pPr lvl="1"/>
            <a:r>
              <a:rPr lang="es-MX" dirty="0"/>
              <a:t>Se hubiera estipulado que el préstamo no devengará intereses, o </a:t>
            </a:r>
          </a:p>
          <a:p>
            <a:pPr lvl="1"/>
            <a:r>
              <a:rPr lang="es-MX" dirty="0"/>
              <a:t>Se hubiera convenido en el pago de un interés menor. </a:t>
            </a:r>
          </a:p>
          <a:p>
            <a:r>
              <a:rPr lang="es-MX" b="1" u="sng" dirty="0"/>
              <a:t>Préstamos en ME</a:t>
            </a:r>
            <a:r>
              <a:rPr lang="es-MX" dirty="0"/>
              <a:t>: </a:t>
            </a:r>
            <a:endParaRPr lang="es-MX" dirty="0" smtClean="0"/>
          </a:p>
          <a:p>
            <a:pPr lvl="1"/>
            <a:r>
              <a:rPr lang="es-MX" b="1" u="sng" dirty="0" smtClean="0"/>
              <a:t>Devengan </a:t>
            </a:r>
            <a:r>
              <a:rPr lang="es-MX" b="1" u="sng" dirty="0"/>
              <a:t>un interés no menor a la tasa promedio de depósitos a 6 meses del mercado </a:t>
            </a:r>
            <a:r>
              <a:rPr lang="es-MX" b="1" u="sng" dirty="0" err="1"/>
              <a:t>intercambiario</a:t>
            </a:r>
            <a:r>
              <a:rPr lang="es-MX" b="1" u="sng" dirty="0"/>
              <a:t> de Londres</a:t>
            </a:r>
            <a:r>
              <a:rPr lang="es-MX" dirty="0"/>
              <a:t> </a:t>
            </a:r>
            <a:r>
              <a:rPr lang="es-MX" dirty="0" smtClean="0"/>
              <a:t>(LIBOR) del </a:t>
            </a:r>
            <a:r>
              <a:rPr lang="es-MX" dirty="0"/>
              <a:t>último semestre calendario del año anterior.</a:t>
            </a:r>
          </a:p>
          <a:p>
            <a:r>
              <a:rPr lang="es-MX" b="1" u="sng" dirty="0"/>
              <a:t>Salvedad:</a:t>
            </a:r>
            <a:r>
              <a:rPr lang="es-MX" dirty="0"/>
              <a:t> Esta presunción admite prueba en contrario</a:t>
            </a:r>
          </a:p>
          <a:p>
            <a:pPr lvl="1"/>
            <a:r>
              <a:rPr lang="es-MX" u="sng" dirty="0"/>
              <a:t>Libros de contabilidad del </a:t>
            </a:r>
            <a:r>
              <a:rPr lang="es-MX" u="sng" dirty="0" smtClean="0"/>
              <a:t>deudor</a:t>
            </a:r>
            <a:endParaRPr lang="es-MX" dirty="0"/>
          </a:p>
        </p:txBody>
      </p:sp>
      <p:sp>
        <p:nvSpPr>
          <p:cNvPr id="4" name="3 Marcador de fecha"/>
          <p:cNvSpPr>
            <a:spLocks noGrp="1"/>
          </p:cNvSpPr>
          <p:nvPr>
            <p:ph type="dt" sz="half" idx="10"/>
          </p:nvPr>
        </p:nvSpPr>
        <p:spPr/>
        <p:txBody>
          <a:bodyPr/>
          <a:lstStyle/>
          <a:p>
            <a:fld id="{566467F6-B2E3-412D-A6BF-91F8120A8C01}"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62</a:t>
            </a:fld>
            <a:endParaRPr lang="es-PE"/>
          </a:p>
        </p:txBody>
      </p:sp>
    </p:spTree>
    <p:extLst>
      <p:ext uri="{BB962C8B-B14F-4D97-AF65-F5344CB8AC3E}">
        <p14:creationId xmlns:p14="http://schemas.microsoft.com/office/powerpoint/2010/main" val="263431458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accent4">
                  <a:lumMod val="75000"/>
                </a:schemeClr>
              </a:gs>
            </a:gsLst>
          </a:gradFill>
        </p:spPr>
        <p:txBody>
          <a:bodyPr>
            <a:normAutofit/>
          </a:bodyPr>
          <a:lstStyle/>
          <a:p>
            <a:pPr fontAlgn="ctr">
              <a:tabLst>
                <a:tab pos="185738" algn="l"/>
              </a:tabLst>
            </a:pPr>
            <a:r>
              <a:rPr lang="es-MX" dirty="0" smtClean="0"/>
              <a:t>Tasa Activa de Mercado en Moneda Nacional</a:t>
            </a:r>
            <a:r>
              <a:rPr lang="es-MX" dirty="0"/>
              <a:t/>
            </a:r>
            <a:br>
              <a:rPr lang="es-MX" dirty="0"/>
            </a:br>
            <a:r>
              <a:rPr lang="es-MX" sz="1800" b="0" dirty="0" smtClean="0">
                <a:effectLst/>
              </a:rPr>
              <a:t>Circular </a:t>
            </a:r>
            <a:r>
              <a:rPr lang="es-MX" sz="1800" b="0" dirty="0">
                <a:effectLst/>
              </a:rPr>
              <a:t>BCRP N° </a:t>
            </a:r>
            <a:r>
              <a:rPr lang="es-MX" sz="1800" b="0" dirty="0" smtClean="0">
                <a:effectLst/>
              </a:rPr>
              <a:t>041-94-EF/90</a:t>
            </a:r>
            <a:endParaRPr lang="es-MX" sz="1800" dirty="0"/>
          </a:p>
        </p:txBody>
      </p:sp>
      <p:sp>
        <p:nvSpPr>
          <p:cNvPr id="4" name="3 Marcador de fecha"/>
          <p:cNvSpPr>
            <a:spLocks noGrp="1"/>
          </p:cNvSpPr>
          <p:nvPr>
            <p:ph type="dt" sz="half" idx="10"/>
          </p:nvPr>
        </p:nvSpPr>
        <p:spPr/>
        <p:txBody>
          <a:bodyPr/>
          <a:lstStyle/>
          <a:p>
            <a:fld id="{7DDB6406-7AE8-4548-B826-6F7D52B6871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63</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2467856467"/>
              </p:ext>
            </p:extLst>
          </p:nvPr>
        </p:nvGraphicFramePr>
        <p:xfrm>
          <a:off x="1259632" y="1561678"/>
          <a:ext cx="6599832" cy="4675634"/>
        </p:xfrm>
        <a:graphic>
          <a:graphicData uri="http://schemas.openxmlformats.org/presentationml/2006/ole">
            <mc:AlternateContent xmlns:mc="http://schemas.openxmlformats.org/markup-compatibility/2006">
              <mc:Choice xmlns:v="urn:schemas-microsoft-com:vml" Requires="v">
                <p:oleObj spid="_x0000_s9359" name="Hoja de cálculo" r:id="rId3" imgW="4248059" imgH="3010029" progId="Excel.Sheet.12">
                  <p:embed/>
                </p:oleObj>
              </mc:Choice>
              <mc:Fallback>
                <p:oleObj name="Hoja de cálculo" r:id="rId3" imgW="4248059" imgH="3010029" progId="Excel.Sheet.12">
                  <p:embed/>
                  <p:pic>
                    <p:nvPicPr>
                      <p:cNvPr id="0" name=""/>
                      <p:cNvPicPr/>
                      <p:nvPr/>
                    </p:nvPicPr>
                    <p:blipFill>
                      <a:blip r:embed="rId4"/>
                      <a:stretch>
                        <a:fillRect/>
                      </a:stretch>
                    </p:blipFill>
                    <p:spPr>
                      <a:xfrm>
                        <a:off x="1259632" y="1561678"/>
                        <a:ext cx="6599832" cy="4675634"/>
                      </a:xfrm>
                      <a:prstGeom prst="rect">
                        <a:avLst/>
                      </a:prstGeom>
                    </p:spPr>
                  </p:pic>
                </p:oleObj>
              </mc:Fallback>
            </mc:AlternateContent>
          </a:graphicData>
        </a:graphic>
      </p:graphicFrame>
    </p:spTree>
    <p:extLst>
      <p:ext uri="{BB962C8B-B14F-4D97-AF65-F5344CB8AC3E}">
        <p14:creationId xmlns:p14="http://schemas.microsoft.com/office/powerpoint/2010/main" val="37527050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smtClean="0"/>
              <a:t>Intereses presuntos: </a:t>
            </a:r>
            <a:br>
              <a:rPr lang="es-MX" sz="2700" dirty="0" smtClean="0"/>
            </a:br>
            <a:r>
              <a:rPr lang="es-MX" sz="2700" dirty="0" smtClean="0"/>
              <a:t>Préstamos en Moneda </a:t>
            </a:r>
            <a:r>
              <a:rPr lang="es-MX" sz="2700" dirty="0"/>
              <a:t>Nacional</a:t>
            </a:r>
            <a:r>
              <a:rPr lang="es-MX" dirty="0"/>
              <a:t/>
            </a:r>
            <a:br>
              <a:rPr lang="es-MX" dirty="0"/>
            </a:br>
            <a:r>
              <a:rPr lang="es-MX" sz="2000" b="0" dirty="0">
                <a:effectLst/>
              </a:rPr>
              <a:t>http://www.sbs.gob.pe/app/stats/TasaDiaria_1.asp</a:t>
            </a:r>
            <a:endParaRPr lang="es-MX" b="0" dirty="0">
              <a:effectLst/>
            </a:endParaRPr>
          </a:p>
        </p:txBody>
      </p:sp>
      <p:sp>
        <p:nvSpPr>
          <p:cNvPr id="4" name="3 Marcador de fecha"/>
          <p:cNvSpPr>
            <a:spLocks noGrp="1"/>
          </p:cNvSpPr>
          <p:nvPr>
            <p:ph type="dt" sz="half" idx="10"/>
          </p:nvPr>
        </p:nvSpPr>
        <p:spPr/>
        <p:txBody>
          <a:bodyPr/>
          <a:lstStyle/>
          <a:p>
            <a:fld id="{98F0D855-C53F-4498-81D4-2E91F0EB61D3}"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64</a:t>
            </a:fld>
            <a:endParaRPr lang="es-PE"/>
          </a:p>
        </p:txBody>
      </p:sp>
      <p:graphicFrame>
        <p:nvGraphicFramePr>
          <p:cNvPr id="3" name="2 Objeto"/>
          <p:cNvGraphicFramePr>
            <a:graphicFrameLocks noChangeAspect="1"/>
          </p:cNvGraphicFramePr>
          <p:nvPr>
            <p:extLst>
              <p:ext uri="{D42A27DB-BD31-4B8C-83A1-F6EECF244321}">
                <p14:modId xmlns:p14="http://schemas.microsoft.com/office/powerpoint/2010/main" val="2738615260"/>
              </p:ext>
            </p:extLst>
          </p:nvPr>
        </p:nvGraphicFramePr>
        <p:xfrm>
          <a:off x="242888" y="1700213"/>
          <a:ext cx="8721725" cy="4476750"/>
        </p:xfrm>
        <a:graphic>
          <a:graphicData uri="http://schemas.openxmlformats.org/presentationml/2006/ole">
            <mc:AlternateContent xmlns:mc="http://schemas.openxmlformats.org/markup-compatibility/2006">
              <mc:Choice xmlns:v="urn:schemas-microsoft-com:vml" Requires="v">
                <p:oleObj spid="_x0000_s26758" name="Hoja de cálculo" r:id="rId3" imgW="4695891" imgH="2409697" progId="Excel.Sheet.12">
                  <p:embed/>
                </p:oleObj>
              </mc:Choice>
              <mc:Fallback>
                <p:oleObj name="Hoja de cálculo" r:id="rId3" imgW="4695891" imgH="2409697" progId="Excel.Sheet.12">
                  <p:embed/>
                  <p:pic>
                    <p:nvPicPr>
                      <p:cNvPr id="0" name=""/>
                      <p:cNvPicPr/>
                      <p:nvPr/>
                    </p:nvPicPr>
                    <p:blipFill>
                      <a:blip r:embed="rId4"/>
                      <a:stretch>
                        <a:fillRect/>
                      </a:stretch>
                    </p:blipFill>
                    <p:spPr>
                      <a:xfrm>
                        <a:off x="242888" y="1700213"/>
                        <a:ext cx="8721725" cy="4476750"/>
                      </a:xfrm>
                      <a:prstGeom prst="rect">
                        <a:avLst/>
                      </a:prstGeom>
                    </p:spPr>
                  </p:pic>
                </p:oleObj>
              </mc:Fallback>
            </mc:AlternateContent>
          </a:graphicData>
        </a:graphic>
      </p:graphicFrame>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2480" y="544820"/>
            <a:ext cx="1440000" cy="723940"/>
          </a:xfrm>
          <a:prstGeom prst="rect">
            <a:avLst/>
          </a:prstGeom>
        </p:spPr>
      </p:pic>
    </p:spTree>
    <p:extLst>
      <p:ext uri="{BB962C8B-B14F-4D97-AF65-F5344CB8AC3E}">
        <p14:creationId xmlns:p14="http://schemas.microsoft.com/office/powerpoint/2010/main" val="42391039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gradFill>
            <a:gsLst>
              <a:gs pos="100000">
                <a:schemeClr val="bg1"/>
              </a:gs>
              <a:gs pos="90000">
                <a:schemeClr val="accent4">
                  <a:lumMod val="75000"/>
                </a:schemeClr>
              </a:gs>
            </a:gsLst>
          </a:gradFill>
        </p:spPr>
        <p:txBody>
          <a:bodyPr>
            <a:normAutofit/>
          </a:bodyPr>
          <a:lstStyle/>
          <a:p>
            <a:pPr fontAlgn="ctr">
              <a:tabLst>
                <a:tab pos="185738" algn="l"/>
              </a:tabLst>
            </a:pPr>
            <a:r>
              <a:rPr lang="es-MX" dirty="0" smtClean="0"/>
              <a:t>Tasa Libor Activa</a:t>
            </a:r>
            <a:r>
              <a:rPr lang="es-MX" b="0" dirty="0">
                <a:effectLst/>
              </a:rPr>
              <a:t/>
            </a:r>
            <a:br>
              <a:rPr lang="es-MX" b="0" dirty="0">
                <a:effectLst/>
              </a:rPr>
            </a:br>
            <a:r>
              <a:rPr lang="es-MX" sz="1800" b="0" dirty="0" smtClean="0">
                <a:effectLst/>
              </a:rPr>
              <a:t>Promedio </a:t>
            </a:r>
            <a:r>
              <a:rPr lang="es-MX" sz="1800" b="0" dirty="0">
                <a:effectLst/>
              </a:rPr>
              <a:t>de Depósitos a </a:t>
            </a:r>
            <a:r>
              <a:rPr lang="es-MX" sz="1800" b="0" dirty="0" smtClean="0">
                <a:effectLst/>
              </a:rPr>
              <a:t>6meses</a:t>
            </a:r>
            <a:endParaRPr lang="es-MX" dirty="0"/>
          </a:p>
        </p:txBody>
      </p:sp>
      <p:sp>
        <p:nvSpPr>
          <p:cNvPr id="4" name="3 Marcador de fecha"/>
          <p:cNvSpPr>
            <a:spLocks noGrp="1"/>
          </p:cNvSpPr>
          <p:nvPr>
            <p:ph type="dt" sz="half" idx="10"/>
          </p:nvPr>
        </p:nvSpPr>
        <p:spPr/>
        <p:txBody>
          <a:bodyPr/>
          <a:lstStyle/>
          <a:p>
            <a:fld id="{3067DDC7-BE3D-47FE-ABD3-F422CF7EEFA3}"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65</a:t>
            </a:fld>
            <a:endParaRPr lang="es-PE"/>
          </a:p>
        </p:txBody>
      </p:sp>
      <p:graphicFrame>
        <p:nvGraphicFramePr>
          <p:cNvPr id="8" name="7 Objeto"/>
          <p:cNvGraphicFramePr>
            <a:graphicFrameLocks noChangeAspect="1"/>
          </p:cNvGraphicFramePr>
          <p:nvPr>
            <p:extLst>
              <p:ext uri="{D42A27DB-BD31-4B8C-83A1-F6EECF244321}">
                <p14:modId xmlns:p14="http://schemas.microsoft.com/office/powerpoint/2010/main" val="252138395"/>
              </p:ext>
            </p:extLst>
          </p:nvPr>
        </p:nvGraphicFramePr>
        <p:xfrm>
          <a:off x="250825" y="1628800"/>
          <a:ext cx="8689975" cy="3659187"/>
        </p:xfrm>
        <a:graphic>
          <a:graphicData uri="http://schemas.openxmlformats.org/presentationml/2006/ole">
            <mc:AlternateContent xmlns:mc="http://schemas.openxmlformats.org/markup-compatibility/2006">
              <mc:Choice xmlns:v="urn:schemas-microsoft-com:vml" Requires="v">
                <p:oleObj spid="_x0000_s10385" name="Hoja de cálculo" r:id="rId3" imgW="4772015" imgH="2009655" progId="Excel.Sheet.12">
                  <p:embed/>
                </p:oleObj>
              </mc:Choice>
              <mc:Fallback>
                <p:oleObj name="Hoja de cálculo" r:id="rId3" imgW="4772015" imgH="2009655" progId="Excel.Sheet.12">
                  <p:embed/>
                  <p:pic>
                    <p:nvPicPr>
                      <p:cNvPr id="0" name=""/>
                      <p:cNvPicPr/>
                      <p:nvPr/>
                    </p:nvPicPr>
                    <p:blipFill>
                      <a:blip r:embed="rId4"/>
                      <a:stretch>
                        <a:fillRect/>
                      </a:stretch>
                    </p:blipFill>
                    <p:spPr>
                      <a:xfrm>
                        <a:off x="250825" y="1628800"/>
                        <a:ext cx="8689975" cy="3659187"/>
                      </a:xfrm>
                      <a:prstGeom prst="rect">
                        <a:avLst/>
                      </a:prstGeom>
                    </p:spPr>
                  </p:pic>
                </p:oleObj>
              </mc:Fallback>
            </mc:AlternateContent>
          </a:graphicData>
        </a:graphic>
      </p:graphicFrame>
      <p:sp>
        <p:nvSpPr>
          <p:cNvPr id="2" name="1 Flecha arriba"/>
          <p:cNvSpPr/>
          <p:nvPr/>
        </p:nvSpPr>
        <p:spPr>
          <a:xfrm>
            <a:off x="2411760" y="5589240"/>
            <a:ext cx="2088232" cy="360040"/>
          </a:xfrm>
          <a:prstGeom prst="upArrow">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15029409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Intereses </a:t>
            </a:r>
            <a:r>
              <a:rPr lang="es-MX" dirty="0" smtClean="0"/>
              <a:t>presuntos: </a:t>
            </a:r>
            <a:r>
              <a:rPr lang="es-MX" dirty="0"/>
              <a:t/>
            </a:r>
            <a:br>
              <a:rPr lang="es-MX" dirty="0"/>
            </a:br>
            <a:r>
              <a:rPr lang="es-MX" dirty="0"/>
              <a:t>Préstamos en Moneda </a:t>
            </a:r>
            <a:r>
              <a:rPr lang="es-MX" dirty="0" smtClean="0"/>
              <a:t>Extranjera</a:t>
            </a:r>
            <a:endParaRPr lang="es-MX" dirty="0"/>
          </a:p>
        </p:txBody>
      </p:sp>
      <p:sp>
        <p:nvSpPr>
          <p:cNvPr id="4" name="3 Marcador de fecha"/>
          <p:cNvSpPr>
            <a:spLocks noGrp="1"/>
          </p:cNvSpPr>
          <p:nvPr>
            <p:ph type="dt" sz="half" idx="10"/>
          </p:nvPr>
        </p:nvSpPr>
        <p:spPr/>
        <p:txBody>
          <a:bodyPr/>
          <a:lstStyle/>
          <a:p>
            <a:fld id="{46387B77-7F0C-4F1C-8418-1DBDDB2758F4}"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66</a:t>
            </a:fld>
            <a:endParaRPr lang="es-PE"/>
          </a:p>
        </p:txBody>
      </p:sp>
      <p:graphicFrame>
        <p:nvGraphicFramePr>
          <p:cNvPr id="3" name="2 Objeto"/>
          <p:cNvGraphicFramePr>
            <a:graphicFrameLocks noChangeAspect="1"/>
          </p:cNvGraphicFramePr>
          <p:nvPr>
            <p:extLst>
              <p:ext uri="{D42A27DB-BD31-4B8C-83A1-F6EECF244321}">
                <p14:modId xmlns:p14="http://schemas.microsoft.com/office/powerpoint/2010/main" val="2824665262"/>
              </p:ext>
            </p:extLst>
          </p:nvPr>
        </p:nvGraphicFramePr>
        <p:xfrm>
          <a:off x="179388" y="1700213"/>
          <a:ext cx="8785100" cy="3740689"/>
        </p:xfrm>
        <a:graphic>
          <a:graphicData uri="http://schemas.openxmlformats.org/presentationml/2006/ole">
            <mc:AlternateContent xmlns:mc="http://schemas.openxmlformats.org/markup-compatibility/2006">
              <mc:Choice xmlns:v="urn:schemas-microsoft-com:vml" Requires="v">
                <p:oleObj spid="_x0000_s27782" name="Hoja de cálculo" r:id="rId3" imgW="5191233" imgH="2209676" progId="Excel.Sheet.12">
                  <p:embed/>
                </p:oleObj>
              </mc:Choice>
              <mc:Fallback>
                <p:oleObj name="Hoja de cálculo" r:id="rId3" imgW="5191233" imgH="2209676" progId="Excel.Sheet.12">
                  <p:embed/>
                  <p:pic>
                    <p:nvPicPr>
                      <p:cNvPr id="0" name=""/>
                      <p:cNvPicPr/>
                      <p:nvPr/>
                    </p:nvPicPr>
                    <p:blipFill>
                      <a:blip r:embed="rId4"/>
                      <a:stretch>
                        <a:fillRect/>
                      </a:stretch>
                    </p:blipFill>
                    <p:spPr>
                      <a:xfrm>
                        <a:off x="179388" y="1700213"/>
                        <a:ext cx="8785100" cy="3740689"/>
                      </a:xfrm>
                      <a:prstGeom prst="rect">
                        <a:avLst/>
                      </a:prstGeom>
                    </p:spPr>
                  </p:pic>
                </p:oleObj>
              </mc:Fallback>
            </mc:AlternateContent>
          </a:graphicData>
        </a:graphic>
      </p:graphicFrame>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2480" y="544820"/>
            <a:ext cx="1440000" cy="723940"/>
          </a:xfrm>
          <a:prstGeom prst="rect">
            <a:avLst/>
          </a:prstGeom>
        </p:spPr>
      </p:pic>
    </p:spTree>
    <p:extLst>
      <p:ext uri="{BB962C8B-B14F-4D97-AF65-F5344CB8AC3E}">
        <p14:creationId xmlns:p14="http://schemas.microsoft.com/office/powerpoint/2010/main" val="221622064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Intereses presuntos: </a:t>
            </a:r>
            <a:br>
              <a:rPr lang="es-MX" dirty="0" smtClean="0"/>
            </a:br>
            <a:r>
              <a:rPr lang="es-MX" dirty="0" smtClean="0"/>
              <a:t>Presunción inaplicable</a:t>
            </a:r>
            <a:br>
              <a:rPr lang="es-MX" dirty="0" smtClean="0"/>
            </a:br>
            <a:r>
              <a:rPr lang="es-MX" sz="1800" b="0" dirty="0" smtClean="0">
                <a:effectLst/>
              </a:rPr>
              <a:t>LIR, 26°, p5</a:t>
            </a:r>
            <a:endParaRPr lang="es-MX" b="0" dirty="0">
              <a:effectLst/>
            </a:endParaRPr>
          </a:p>
        </p:txBody>
      </p:sp>
      <p:sp>
        <p:nvSpPr>
          <p:cNvPr id="3" name="2 Marcador de contenido"/>
          <p:cNvSpPr>
            <a:spLocks noGrp="1"/>
          </p:cNvSpPr>
          <p:nvPr>
            <p:ph idx="1"/>
          </p:nvPr>
        </p:nvSpPr>
        <p:spPr/>
        <p:txBody>
          <a:bodyPr>
            <a:normAutofit/>
          </a:bodyPr>
          <a:lstStyle/>
          <a:p>
            <a:r>
              <a:rPr lang="es-MX" dirty="0"/>
              <a:t>Préstamos a personal de la empresa:</a:t>
            </a:r>
          </a:p>
          <a:p>
            <a:pPr lvl="1"/>
            <a:r>
              <a:rPr lang="es-MX" b="1" u="sng" dirty="0"/>
              <a:t>Adelanto</a:t>
            </a:r>
            <a:r>
              <a:rPr lang="es-MX" dirty="0"/>
              <a:t> de </a:t>
            </a:r>
            <a:r>
              <a:rPr lang="es-MX" dirty="0" smtClean="0"/>
              <a:t>sueldo</a:t>
            </a:r>
          </a:p>
          <a:p>
            <a:pPr lvl="2"/>
            <a:r>
              <a:rPr lang="es-MX" dirty="0" smtClean="0"/>
              <a:t>Hasta </a:t>
            </a:r>
            <a:r>
              <a:rPr lang="es-MX" dirty="0"/>
              <a:t>1 </a:t>
            </a:r>
            <a:r>
              <a:rPr lang="es-MX" dirty="0" smtClean="0"/>
              <a:t>UIT</a:t>
            </a:r>
          </a:p>
          <a:p>
            <a:pPr lvl="3"/>
            <a:r>
              <a:rPr lang="es-MX" dirty="0" smtClean="0"/>
              <a:t>S/.3,700 para el 2013 y </a:t>
            </a:r>
          </a:p>
          <a:p>
            <a:pPr lvl="3"/>
            <a:r>
              <a:rPr lang="es-MX" dirty="0" smtClean="0"/>
              <a:t>S/.3,650 para el 2012</a:t>
            </a:r>
            <a:endParaRPr lang="es-MX" dirty="0"/>
          </a:p>
          <a:p>
            <a:pPr lvl="1"/>
            <a:r>
              <a:rPr lang="es-MX" dirty="0" smtClean="0"/>
              <a:t>Destino: Adquisición </a:t>
            </a:r>
            <a:r>
              <a:rPr lang="es-MX" dirty="0"/>
              <a:t>o construcción de viviendas de tipo </a:t>
            </a:r>
            <a:r>
              <a:rPr lang="es-MX" dirty="0" smtClean="0"/>
              <a:t>económico</a:t>
            </a:r>
          </a:p>
          <a:p>
            <a:pPr lvl="2"/>
            <a:r>
              <a:rPr lang="es-MX" dirty="0" smtClean="0"/>
              <a:t>Hasta </a:t>
            </a:r>
            <a:r>
              <a:rPr lang="es-MX" dirty="0"/>
              <a:t>30 </a:t>
            </a:r>
            <a:r>
              <a:rPr lang="es-MX" dirty="0" smtClean="0"/>
              <a:t>UIT</a:t>
            </a:r>
          </a:p>
          <a:p>
            <a:pPr lvl="3"/>
            <a:r>
              <a:rPr lang="es-MX" dirty="0" smtClean="0"/>
              <a:t>S/.111,000 para el 2013</a:t>
            </a:r>
          </a:p>
          <a:p>
            <a:pPr lvl="3"/>
            <a:r>
              <a:rPr lang="es-MX" dirty="0" smtClean="0"/>
              <a:t>S/.109,500 para el 2012</a:t>
            </a:r>
            <a:endParaRPr lang="es-MX" dirty="0"/>
          </a:p>
          <a:p>
            <a:r>
              <a:rPr lang="es-MX" dirty="0"/>
              <a:t>Préstamos celebrados entre los trabajadores y sus empleadores en virtud de convenios colectivos </a:t>
            </a:r>
            <a:r>
              <a:rPr lang="es-MX" dirty="0" smtClean="0"/>
              <a:t>aprobados </a:t>
            </a:r>
            <a:r>
              <a:rPr lang="es-MX" dirty="0"/>
              <a:t>por la Autoridad Administrativa de Trabajo. </a:t>
            </a:r>
          </a:p>
          <a:p>
            <a:r>
              <a:rPr lang="es-MX" dirty="0"/>
              <a:t>Préstamos del exterior otorgados por personas no domiciliadas a los sujetos previstos en el Artículo 18º </a:t>
            </a:r>
            <a:r>
              <a:rPr lang="es-MX" dirty="0" err="1"/>
              <a:t>ó</a:t>
            </a:r>
            <a:r>
              <a:rPr lang="es-MX" dirty="0"/>
              <a:t> en el inciso b) del Artículo 19º. </a:t>
            </a:r>
          </a:p>
          <a:p>
            <a:endParaRPr lang="es-MX" dirty="0"/>
          </a:p>
        </p:txBody>
      </p:sp>
      <p:sp>
        <p:nvSpPr>
          <p:cNvPr id="4" name="3 Marcador de fecha"/>
          <p:cNvSpPr>
            <a:spLocks noGrp="1"/>
          </p:cNvSpPr>
          <p:nvPr>
            <p:ph type="dt" sz="half" idx="10"/>
          </p:nvPr>
        </p:nvSpPr>
        <p:spPr/>
        <p:txBody>
          <a:bodyPr/>
          <a:lstStyle/>
          <a:p>
            <a:fld id="{8A6AC04F-5453-4CF0-819D-33B03491477B}"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67</a:t>
            </a:fld>
            <a:endParaRPr lang="es-PE"/>
          </a:p>
        </p:txBody>
      </p:sp>
      <p:sp>
        <p:nvSpPr>
          <p:cNvPr id="7" name="6 Elipse"/>
          <p:cNvSpPr>
            <a:spLocks noChangeAspect="1"/>
          </p:cNvSpPr>
          <p:nvPr/>
        </p:nvSpPr>
        <p:spPr>
          <a:xfrm>
            <a:off x="3383896" y="2024872"/>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2216867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dirty="0" smtClean="0"/>
              <a:t>Renta neta (RN): </a:t>
            </a:r>
            <a:br>
              <a:rPr lang="es-PE" dirty="0" smtClean="0"/>
            </a:br>
            <a:r>
              <a:rPr lang="es-PE" dirty="0" smtClean="0"/>
              <a:t>Principio de Causalidad</a:t>
            </a:r>
            <a:br>
              <a:rPr lang="es-PE" dirty="0" smtClean="0"/>
            </a:br>
            <a:r>
              <a:rPr lang="es-PE" sz="1800" b="0" dirty="0" smtClean="0">
                <a:effectLst/>
              </a:rPr>
              <a:t>LIR, 37°</a:t>
            </a:r>
            <a:endParaRPr lang="es-PE" b="0" dirty="0">
              <a:effectLst/>
            </a:endParaRPr>
          </a:p>
        </p:txBody>
      </p:sp>
      <p:sp>
        <p:nvSpPr>
          <p:cNvPr id="3" name="2 Marcador de contenido"/>
          <p:cNvSpPr>
            <a:spLocks noGrp="1"/>
          </p:cNvSpPr>
          <p:nvPr>
            <p:ph idx="1"/>
          </p:nvPr>
        </p:nvSpPr>
        <p:spPr/>
        <p:txBody>
          <a:bodyPr>
            <a:normAutofit/>
          </a:bodyPr>
          <a:lstStyle/>
          <a:p>
            <a:r>
              <a:rPr lang="es-PE" dirty="0" smtClean="0"/>
              <a:t>A </a:t>
            </a:r>
            <a:r>
              <a:rPr lang="es-PE" dirty="0"/>
              <a:t>fin de establecer la </a:t>
            </a:r>
            <a:r>
              <a:rPr lang="es-PE" dirty="0" smtClean="0"/>
              <a:t>RN </a:t>
            </a:r>
            <a:r>
              <a:rPr lang="es-PE" dirty="0"/>
              <a:t>de </a:t>
            </a:r>
            <a:r>
              <a:rPr lang="es-PE" dirty="0" smtClean="0"/>
              <a:t>3C., </a:t>
            </a:r>
            <a:r>
              <a:rPr lang="es-PE" dirty="0"/>
              <a:t>denominado también como Renta Neta </a:t>
            </a:r>
            <a:r>
              <a:rPr lang="es-PE" dirty="0" smtClean="0"/>
              <a:t>Empresarial (RNE)</a:t>
            </a:r>
          </a:p>
          <a:p>
            <a:r>
              <a:rPr lang="es-PE" dirty="0" smtClean="0"/>
              <a:t>Se </a:t>
            </a:r>
            <a:r>
              <a:rPr lang="es-PE" b="1" u="sng" dirty="0"/>
              <a:t>deducirá</a:t>
            </a:r>
            <a:r>
              <a:rPr lang="es-PE" dirty="0"/>
              <a:t> de la </a:t>
            </a:r>
            <a:r>
              <a:rPr lang="es-PE" dirty="0" smtClean="0"/>
              <a:t>RB </a:t>
            </a:r>
            <a:r>
              <a:rPr lang="es-PE" dirty="0"/>
              <a:t>los </a:t>
            </a:r>
            <a:r>
              <a:rPr lang="es-PE" b="1" dirty="0"/>
              <a:t>gastos </a:t>
            </a:r>
            <a:r>
              <a:rPr lang="es-PE" b="1" dirty="0" smtClean="0"/>
              <a:t>necesarios</a:t>
            </a:r>
            <a:r>
              <a:rPr lang="es-PE" dirty="0" smtClean="0"/>
              <a:t>: para:</a:t>
            </a:r>
          </a:p>
          <a:p>
            <a:pPr lvl="1"/>
            <a:r>
              <a:rPr lang="es-PE" dirty="0" smtClean="0"/>
              <a:t>Producirla </a:t>
            </a:r>
            <a:r>
              <a:rPr lang="es-PE" dirty="0"/>
              <a:t>y </a:t>
            </a:r>
            <a:endParaRPr lang="es-PE" dirty="0" smtClean="0"/>
          </a:p>
          <a:p>
            <a:pPr lvl="1"/>
            <a:r>
              <a:rPr lang="es-PE" dirty="0" smtClean="0"/>
              <a:t>Mantener </a:t>
            </a:r>
            <a:r>
              <a:rPr lang="es-PE" dirty="0"/>
              <a:t>su </a:t>
            </a:r>
            <a:r>
              <a:rPr lang="es-PE" dirty="0" smtClean="0"/>
              <a:t>fuente</a:t>
            </a:r>
          </a:p>
          <a:p>
            <a:r>
              <a:rPr lang="es-PE" dirty="0" smtClean="0"/>
              <a:t>También son deducibles:</a:t>
            </a:r>
          </a:p>
          <a:p>
            <a:pPr lvl="1"/>
            <a:r>
              <a:rPr lang="es-PE" dirty="0" smtClean="0"/>
              <a:t>Los </a:t>
            </a:r>
            <a:r>
              <a:rPr lang="es-PE" dirty="0"/>
              <a:t>vinculados con la generación de ganancias de </a:t>
            </a:r>
            <a:r>
              <a:rPr lang="es-PE" dirty="0" smtClean="0"/>
              <a:t>capital</a:t>
            </a:r>
          </a:p>
          <a:p>
            <a:r>
              <a:rPr lang="es-PE" b="1" u="sng" dirty="0" smtClean="0"/>
              <a:t>En </a:t>
            </a:r>
            <a:r>
              <a:rPr lang="es-PE" b="1" u="sng" dirty="0"/>
              <a:t>tanto la deducción no esté </a:t>
            </a:r>
            <a:r>
              <a:rPr lang="es-PE" b="1" u="sng" dirty="0" smtClean="0"/>
              <a:t>expresamente </a:t>
            </a:r>
            <a:r>
              <a:rPr lang="es-PE" b="1" u="sng" dirty="0"/>
              <a:t>prohibida por la Ley</a:t>
            </a:r>
            <a:r>
              <a:rPr lang="es-PE" dirty="0" smtClean="0"/>
              <a:t>.</a:t>
            </a:r>
          </a:p>
          <a:p>
            <a:r>
              <a:rPr lang="es-PE" dirty="0" smtClean="0"/>
              <a:t>Limitaciones:</a:t>
            </a:r>
          </a:p>
          <a:p>
            <a:pPr lvl="1"/>
            <a:r>
              <a:rPr lang="es-PE" dirty="0" smtClean="0"/>
              <a:t>Materiales</a:t>
            </a:r>
          </a:p>
          <a:p>
            <a:pPr lvl="1"/>
            <a:r>
              <a:rPr lang="es-PE" dirty="0" smtClean="0"/>
              <a:t>Condicionadas al CP</a:t>
            </a:r>
          </a:p>
          <a:p>
            <a:pPr lvl="1"/>
            <a:r>
              <a:rPr lang="es-PE" dirty="0" smtClean="0"/>
              <a:t>Acreditaciones legales y reglamentarias</a:t>
            </a:r>
          </a:p>
          <a:p>
            <a:pPr lvl="1"/>
            <a:r>
              <a:rPr lang="es-PE" dirty="0" smtClean="0"/>
              <a:t>CP idóneos</a:t>
            </a:r>
            <a:endParaRPr lang="es-PE" dirty="0"/>
          </a:p>
        </p:txBody>
      </p:sp>
      <p:sp>
        <p:nvSpPr>
          <p:cNvPr id="4" name="3 Marcador de fecha"/>
          <p:cNvSpPr>
            <a:spLocks noGrp="1"/>
          </p:cNvSpPr>
          <p:nvPr>
            <p:ph type="dt" sz="half" idx="10"/>
          </p:nvPr>
        </p:nvSpPr>
        <p:spPr/>
        <p:txBody>
          <a:bodyPr/>
          <a:lstStyle/>
          <a:p>
            <a:fld id="{20DCDB8C-A544-4C11-B154-A6AF58CE7B2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68</a:t>
            </a:fld>
            <a:endParaRPr lang="es-PE"/>
          </a:p>
        </p:txBody>
      </p:sp>
      <p:sp>
        <p:nvSpPr>
          <p:cNvPr id="7" name="6 Elipse"/>
          <p:cNvSpPr>
            <a:spLocks noChangeAspect="1"/>
          </p:cNvSpPr>
          <p:nvPr/>
        </p:nvSpPr>
        <p:spPr>
          <a:xfrm>
            <a:off x="8100392" y="3933056"/>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71059992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dirty="0" smtClean="0"/>
              <a:t>Principio de Causalidad</a:t>
            </a:r>
            <a:br>
              <a:rPr lang="es-PE" dirty="0" smtClean="0"/>
            </a:br>
            <a:r>
              <a:rPr lang="es-PE" dirty="0" smtClean="0"/>
              <a:t>Calificación de la necesidad  del gasto</a:t>
            </a:r>
            <a:br>
              <a:rPr lang="es-PE" dirty="0" smtClean="0"/>
            </a:br>
            <a:r>
              <a:rPr lang="es-PE" sz="1800" b="0" dirty="0" smtClean="0">
                <a:effectLst/>
              </a:rPr>
              <a:t>LIR, 37°, último párrafo</a:t>
            </a:r>
            <a:endParaRPr lang="es-PE" b="0" dirty="0">
              <a:effectLst/>
            </a:endParaRPr>
          </a:p>
        </p:txBody>
      </p:sp>
      <p:sp>
        <p:nvSpPr>
          <p:cNvPr id="3" name="2 Marcador de contenido"/>
          <p:cNvSpPr>
            <a:spLocks noGrp="1"/>
          </p:cNvSpPr>
          <p:nvPr>
            <p:ph idx="1"/>
          </p:nvPr>
        </p:nvSpPr>
        <p:spPr/>
        <p:txBody>
          <a:bodyPr/>
          <a:lstStyle/>
          <a:p>
            <a:r>
              <a:rPr lang="es-PE" b="1" dirty="0" smtClean="0"/>
              <a:t>Normales:</a:t>
            </a:r>
          </a:p>
          <a:p>
            <a:pPr lvl="1"/>
            <a:r>
              <a:rPr lang="es-PE" dirty="0" smtClean="0"/>
              <a:t>Para </a:t>
            </a:r>
            <a:r>
              <a:rPr lang="es-PE" dirty="0"/>
              <a:t>la actividad que genera la renta </a:t>
            </a:r>
            <a:r>
              <a:rPr lang="es-PE" dirty="0" smtClean="0"/>
              <a:t>gravada</a:t>
            </a:r>
          </a:p>
          <a:p>
            <a:r>
              <a:rPr lang="es-PE" b="1" dirty="0" smtClean="0"/>
              <a:t>Razonabilidad:</a:t>
            </a:r>
          </a:p>
          <a:p>
            <a:pPr lvl="1"/>
            <a:r>
              <a:rPr lang="es-PE" dirty="0" smtClean="0"/>
              <a:t>En </a:t>
            </a:r>
            <a:r>
              <a:rPr lang="es-PE" dirty="0"/>
              <a:t>relación con los ingresos del contribuyente</a:t>
            </a:r>
            <a:r>
              <a:rPr lang="es-PE" dirty="0" smtClean="0"/>
              <a:t>.</a:t>
            </a:r>
          </a:p>
          <a:p>
            <a:r>
              <a:rPr lang="es-PE" b="1" dirty="0" smtClean="0"/>
              <a:t>Generalidad:</a:t>
            </a:r>
          </a:p>
          <a:p>
            <a:pPr lvl="1"/>
            <a:r>
              <a:rPr lang="es-PE" dirty="0" smtClean="0"/>
              <a:t>Tratándose </a:t>
            </a:r>
            <a:r>
              <a:rPr lang="es-PE" dirty="0"/>
              <a:t>de retribuciones y otros conceptos que se acuerden a favor del </a:t>
            </a:r>
            <a:r>
              <a:rPr lang="es-PE" dirty="0" smtClean="0"/>
              <a:t>personal</a:t>
            </a:r>
          </a:p>
          <a:p>
            <a:pPr lvl="2"/>
            <a:r>
              <a:rPr lang="es-PE" dirty="0" smtClean="0"/>
              <a:t>LIR, 37°, l</a:t>
            </a:r>
            <a:r>
              <a:rPr lang="es-PE" dirty="0"/>
              <a:t>), ll) y </a:t>
            </a:r>
            <a:r>
              <a:rPr lang="es-PE" dirty="0" smtClean="0"/>
              <a:t>a.2)</a:t>
            </a:r>
            <a:endParaRPr lang="es-PE" dirty="0"/>
          </a:p>
        </p:txBody>
      </p:sp>
      <p:sp>
        <p:nvSpPr>
          <p:cNvPr id="4" name="3 Marcador de fecha"/>
          <p:cNvSpPr>
            <a:spLocks noGrp="1"/>
          </p:cNvSpPr>
          <p:nvPr>
            <p:ph type="dt" sz="half" idx="10"/>
          </p:nvPr>
        </p:nvSpPr>
        <p:spPr/>
        <p:txBody>
          <a:bodyPr/>
          <a:lstStyle/>
          <a:p>
            <a:fld id="{46B605F6-3546-4919-B1D3-EE7B632B4BF1}"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69</a:t>
            </a:fld>
            <a:endParaRPr lang="es-PE"/>
          </a:p>
        </p:txBody>
      </p:sp>
    </p:spTree>
    <p:extLst>
      <p:ext uri="{BB962C8B-B14F-4D97-AF65-F5344CB8AC3E}">
        <p14:creationId xmlns:p14="http://schemas.microsoft.com/office/powerpoint/2010/main" val="185472263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Gastos </a:t>
            </a:r>
            <a:r>
              <a:rPr lang="es-MX" dirty="0"/>
              <a:t>de </a:t>
            </a:r>
            <a:r>
              <a:rPr lang="es-MX" dirty="0" smtClean="0"/>
              <a:t>capacitación</a:t>
            </a:r>
            <a:br>
              <a:rPr lang="es-MX" dirty="0" smtClean="0"/>
            </a:br>
            <a:r>
              <a:rPr lang="es-MX" sz="1800" b="0" dirty="0" smtClean="0">
                <a:effectLst/>
              </a:rPr>
              <a:t>DL 1120. 2da </a:t>
            </a:r>
            <a:r>
              <a:rPr lang="es-MX" sz="1800" b="0" dirty="0" smtClean="0">
                <a:effectLst/>
              </a:rPr>
              <a:t>DCF – CI-13, p14</a:t>
            </a:r>
            <a:endParaRPr lang="es-MX" b="0" dirty="0">
              <a:effectLst/>
            </a:endParaRPr>
          </a:p>
        </p:txBody>
      </p:sp>
      <p:sp>
        <p:nvSpPr>
          <p:cNvPr id="3" name="2 Marcador de contenido"/>
          <p:cNvSpPr>
            <a:spLocks noGrp="1"/>
          </p:cNvSpPr>
          <p:nvPr>
            <p:ph idx="1"/>
          </p:nvPr>
        </p:nvSpPr>
        <p:spPr/>
        <p:txBody>
          <a:bodyPr/>
          <a:lstStyle/>
          <a:p>
            <a:r>
              <a:rPr lang="es-MX" dirty="0"/>
              <a:t>N</a:t>
            </a:r>
            <a:r>
              <a:rPr lang="es-MX" dirty="0" smtClean="0"/>
              <a:t>o </a:t>
            </a:r>
            <a:r>
              <a:rPr lang="es-MX" dirty="0"/>
              <a:t>resulta aplicable </a:t>
            </a:r>
            <a:r>
              <a:rPr lang="es-MX" dirty="0" smtClean="0"/>
              <a:t>El criterio de generalidad, </a:t>
            </a:r>
            <a:r>
              <a:rPr lang="es-MX" b="1" dirty="0"/>
              <a:t>en la medida que respondan a una necesidad concreta del empleador de invertir en la capacitación de su personal a efectos que la misma repercuta en la generación de renta gravada y el mantenimiento de la fuente productora</a:t>
            </a:r>
          </a:p>
        </p:txBody>
      </p:sp>
      <p:sp>
        <p:nvSpPr>
          <p:cNvPr id="4" name="3 Marcador de fecha"/>
          <p:cNvSpPr>
            <a:spLocks noGrp="1"/>
          </p:cNvSpPr>
          <p:nvPr>
            <p:ph type="dt" sz="half" idx="10"/>
          </p:nvPr>
        </p:nvSpPr>
        <p:spPr/>
        <p:txBody>
          <a:bodyPr/>
          <a:lstStyle/>
          <a:p>
            <a:fld id="{9ABDE989-0D24-4EC7-861E-B07A879D65AE}"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70</a:t>
            </a:fld>
            <a:endParaRPr lang="es-PE"/>
          </a:p>
        </p:txBody>
      </p:sp>
    </p:spTree>
    <p:extLst>
      <p:ext uri="{BB962C8B-B14F-4D97-AF65-F5344CB8AC3E}">
        <p14:creationId xmlns:p14="http://schemas.microsoft.com/office/powerpoint/2010/main" val="15693464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dirty="0" smtClean="0"/>
              <a:t>Principio de Causalidad</a:t>
            </a:r>
            <a:br>
              <a:rPr lang="es-PE" dirty="0" smtClean="0"/>
            </a:br>
            <a:r>
              <a:rPr lang="es-PE" dirty="0" smtClean="0"/>
              <a:t>Gastos </a:t>
            </a:r>
            <a:r>
              <a:rPr lang="es-PE" dirty="0"/>
              <a:t>de utilización </a:t>
            </a:r>
            <a:r>
              <a:rPr lang="es-PE" dirty="0" smtClean="0"/>
              <a:t>común: </a:t>
            </a:r>
            <a:r>
              <a:rPr lang="es-PE" b="0" i="1" dirty="0" smtClean="0">
                <a:effectLst/>
              </a:rPr>
              <a:t>“prorrata”</a:t>
            </a:r>
            <a:r>
              <a:rPr lang="es-PE" dirty="0" smtClean="0"/>
              <a:t/>
            </a:r>
            <a:br>
              <a:rPr lang="es-PE" dirty="0" smtClean="0"/>
            </a:br>
            <a:r>
              <a:rPr lang="es-PE" sz="1800" b="0" dirty="0" smtClean="0">
                <a:effectLst/>
              </a:rPr>
              <a:t>RIR, 21°, p)</a:t>
            </a:r>
            <a:endParaRPr lang="es-PE" b="0" dirty="0">
              <a:effectLst/>
            </a:endParaRPr>
          </a:p>
        </p:txBody>
      </p:sp>
      <p:sp>
        <p:nvSpPr>
          <p:cNvPr id="3" name="2 Marcador de contenido"/>
          <p:cNvSpPr>
            <a:spLocks noGrp="1"/>
          </p:cNvSpPr>
          <p:nvPr>
            <p:ph idx="1"/>
          </p:nvPr>
        </p:nvSpPr>
        <p:spPr/>
        <p:txBody>
          <a:bodyPr/>
          <a:lstStyle/>
          <a:p>
            <a:r>
              <a:rPr lang="es-PE" dirty="0" smtClean="0"/>
              <a:t>Cuando </a:t>
            </a:r>
            <a:r>
              <a:rPr lang="es-PE" dirty="0"/>
              <a:t>existan gastos que incidan conjuntamente en la generación de rentas gravadas, exoneradas o </a:t>
            </a:r>
            <a:r>
              <a:rPr lang="es-PE" dirty="0" err="1"/>
              <a:t>inafectas</a:t>
            </a:r>
            <a:r>
              <a:rPr lang="es-PE" dirty="0"/>
              <a:t>, </a:t>
            </a:r>
            <a:r>
              <a:rPr lang="es-PE" dirty="0" smtClean="0"/>
              <a:t>y</a:t>
            </a:r>
          </a:p>
          <a:p>
            <a:r>
              <a:rPr lang="es-PE" dirty="0" smtClean="0"/>
              <a:t>Estos </a:t>
            </a:r>
            <a:r>
              <a:rPr lang="es-PE" dirty="0"/>
              <a:t>no sean imputables directamente a </a:t>
            </a:r>
            <a:r>
              <a:rPr lang="es-PE" dirty="0" smtClean="0"/>
              <a:t>unas </a:t>
            </a:r>
            <a:r>
              <a:rPr lang="es-PE" dirty="0"/>
              <a:t>u </a:t>
            </a:r>
            <a:r>
              <a:rPr lang="es-PE" dirty="0" smtClean="0"/>
              <a:t>otras </a:t>
            </a:r>
            <a:r>
              <a:rPr lang="es-PE" dirty="0"/>
              <a:t>de dichas rentas</a:t>
            </a:r>
            <a:r>
              <a:rPr lang="es-PE" dirty="0" smtClean="0"/>
              <a:t>,</a:t>
            </a:r>
          </a:p>
          <a:p>
            <a:r>
              <a:rPr lang="es-PE" dirty="0" smtClean="0"/>
              <a:t>Se </a:t>
            </a:r>
            <a:r>
              <a:rPr lang="es-PE" dirty="0"/>
              <a:t>deberá calcular los </a:t>
            </a:r>
            <a:r>
              <a:rPr lang="es-PE" b="1" u="sng" dirty="0"/>
              <a:t>gastos inherentes a la renta gravada</a:t>
            </a:r>
            <a:r>
              <a:rPr lang="es-PE" dirty="0"/>
              <a:t> a fin de deducirlos para la determinación de la </a:t>
            </a:r>
            <a:r>
              <a:rPr lang="es-PE" dirty="0" smtClean="0"/>
              <a:t>RN. </a:t>
            </a:r>
            <a:endParaRPr lang="es-PE" dirty="0"/>
          </a:p>
          <a:p>
            <a:r>
              <a:rPr lang="es-PE" dirty="0" smtClean="0"/>
              <a:t>Este </a:t>
            </a:r>
            <a:r>
              <a:rPr lang="es-PE" dirty="0"/>
              <a:t>cálculo se realizará aplicando uno de </a:t>
            </a:r>
            <a:r>
              <a:rPr lang="es-PE" dirty="0" smtClean="0"/>
              <a:t>dos </a:t>
            </a:r>
            <a:r>
              <a:rPr lang="es-PE" u="sng" dirty="0" smtClean="0"/>
              <a:t>procedimientos</a:t>
            </a:r>
            <a:r>
              <a:rPr lang="es-PE" dirty="0" smtClean="0"/>
              <a:t>:</a:t>
            </a:r>
          </a:p>
          <a:p>
            <a:pPr lvl="1"/>
            <a:r>
              <a:rPr lang="es-PE" b="1" dirty="0" smtClean="0"/>
              <a:t>1. Gastos directamente imputables a rentas gravadas</a:t>
            </a:r>
            <a:r>
              <a:rPr lang="es-PE" dirty="0" smtClean="0"/>
              <a:t>:</a:t>
            </a:r>
          </a:p>
          <a:p>
            <a:pPr lvl="2"/>
            <a:r>
              <a:rPr lang="es-PE" dirty="0"/>
              <a:t>Deducción en forma proporcional a los gastos directos imputables a la renta gravada.</a:t>
            </a:r>
            <a:endParaRPr lang="es-PE" dirty="0" smtClean="0"/>
          </a:p>
          <a:p>
            <a:pPr lvl="1"/>
            <a:r>
              <a:rPr lang="es-PE" b="1" dirty="0" smtClean="0"/>
              <a:t>2. Proporcionalidad de las rentas gravadas</a:t>
            </a:r>
            <a:endParaRPr lang="es-PE" dirty="0" smtClean="0"/>
          </a:p>
          <a:p>
            <a:pPr lvl="2"/>
            <a:r>
              <a:rPr lang="es-PE" dirty="0"/>
              <a:t>Deducción consistente en aplicar a los </a:t>
            </a:r>
            <a:r>
              <a:rPr lang="es-PE" b="1" i="1" dirty="0" smtClean="0"/>
              <a:t>“gastos comunes”</a:t>
            </a:r>
            <a:r>
              <a:rPr lang="es-PE" dirty="0" smtClean="0"/>
              <a:t> </a:t>
            </a:r>
            <a:r>
              <a:rPr lang="es-PE" dirty="0"/>
              <a:t>el porcentaje que se obtenga de </a:t>
            </a:r>
            <a:r>
              <a:rPr lang="es-PE" dirty="0" smtClean="0"/>
              <a:t>dividir </a:t>
            </a:r>
            <a:r>
              <a:rPr lang="es-PE" dirty="0"/>
              <a:t>la </a:t>
            </a:r>
            <a:r>
              <a:rPr lang="es-PE" dirty="0" smtClean="0"/>
              <a:t>RB </a:t>
            </a:r>
            <a:r>
              <a:rPr lang="es-PE" dirty="0"/>
              <a:t>gravada entre el total de </a:t>
            </a:r>
            <a:r>
              <a:rPr lang="es-PE" dirty="0" smtClean="0"/>
              <a:t>RB </a:t>
            </a:r>
            <a:r>
              <a:rPr lang="es-PE" dirty="0"/>
              <a:t>gravadas, exoneradas e </a:t>
            </a:r>
            <a:r>
              <a:rPr lang="es-PE" dirty="0" err="1"/>
              <a:t>inafectas</a:t>
            </a:r>
            <a:r>
              <a:rPr lang="es-PE" dirty="0"/>
              <a:t>.</a:t>
            </a:r>
          </a:p>
        </p:txBody>
      </p:sp>
      <p:sp>
        <p:nvSpPr>
          <p:cNvPr id="4" name="3 Marcador de fecha"/>
          <p:cNvSpPr>
            <a:spLocks noGrp="1"/>
          </p:cNvSpPr>
          <p:nvPr>
            <p:ph type="dt" sz="half" idx="10"/>
          </p:nvPr>
        </p:nvSpPr>
        <p:spPr/>
        <p:txBody>
          <a:bodyPr/>
          <a:lstStyle/>
          <a:p>
            <a:fld id="{28C33835-FB1F-402E-88B4-0E402A211403}"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71</a:t>
            </a:fld>
            <a:endParaRPr lang="es-PE"/>
          </a:p>
        </p:txBody>
      </p:sp>
    </p:spTree>
    <p:extLst>
      <p:ext uri="{BB962C8B-B14F-4D97-AF65-F5344CB8AC3E}">
        <p14:creationId xmlns:p14="http://schemas.microsoft.com/office/powerpoint/2010/main" val="295663339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dirty="0" smtClean="0"/>
              <a:t>Principio de Causalidad</a:t>
            </a:r>
            <a:br>
              <a:rPr lang="es-PE" dirty="0" smtClean="0"/>
            </a:br>
            <a:r>
              <a:rPr lang="es-PE" dirty="0" smtClean="0"/>
              <a:t>Gastos </a:t>
            </a:r>
            <a:r>
              <a:rPr lang="es-PE" dirty="0"/>
              <a:t>de utilización </a:t>
            </a:r>
            <a:r>
              <a:rPr lang="es-PE" dirty="0" smtClean="0"/>
              <a:t>común </a:t>
            </a:r>
            <a:r>
              <a:rPr lang="es-PE" b="0" dirty="0" smtClean="0">
                <a:effectLst/>
              </a:rPr>
              <a:t>(2)</a:t>
            </a:r>
            <a:r>
              <a:rPr lang="es-PE" dirty="0" smtClean="0"/>
              <a:t/>
            </a:r>
            <a:br>
              <a:rPr lang="es-PE" dirty="0" smtClean="0"/>
            </a:br>
            <a:r>
              <a:rPr lang="es-PE" sz="1800" b="0" dirty="0" smtClean="0">
                <a:effectLst/>
              </a:rPr>
              <a:t>RIR, </a:t>
            </a:r>
            <a:r>
              <a:rPr lang="es-PE" sz="1800" b="0" dirty="0">
                <a:effectLst/>
              </a:rPr>
              <a:t>21° - </a:t>
            </a:r>
            <a:r>
              <a:rPr lang="es-PE" sz="1800" b="0" dirty="0" smtClean="0">
                <a:effectLst/>
              </a:rPr>
              <a:t>DS 8-2011-EF.</a:t>
            </a:r>
            <a:endParaRPr lang="es-PE" b="0" dirty="0">
              <a:effectLst/>
            </a:endParaRPr>
          </a:p>
        </p:txBody>
      </p:sp>
      <p:sp>
        <p:nvSpPr>
          <p:cNvPr id="3" name="2 Marcador de contenido"/>
          <p:cNvSpPr>
            <a:spLocks noGrp="1"/>
          </p:cNvSpPr>
          <p:nvPr>
            <p:ph idx="1"/>
          </p:nvPr>
        </p:nvSpPr>
        <p:spPr/>
        <p:txBody>
          <a:bodyPr/>
          <a:lstStyle/>
          <a:p>
            <a:r>
              <a:rPr lang="es-PE" dirty="0" smtClean="0"/>
              <a:t>Renta </a:t>
            </a:r>
            <a:r>
              <a:rPr lang="es-PE" dirty="0" err="1" smtClean="0"/>
              <a:t>inafecta</a:t>
            </a:r>
            <a:r>
              <a:rPr lang="es-PE" dirty="0" smtClean="0"/>
              <a:t>:</a:t>
            </a:r>
          </a:p>
          <a:p>
            <a:pPr lvl="1"/>
            <a:r>
              <a:rPr lang="es-PE" dirty="0" smtClean="0"/>
              <a:t>Todos </a:t>
            </a:r>
            <a:r>
              <a:rPr lang="es-PE" dirty="0"/>
              <a:t>los ingresos que no estén comprendidos en el ámbito de aplicación del </a:t>
            </a:r>
            <a:r>
              <a:rPr lang="es-PE" dirty="0" smtClean="0"/>
              <a:t>IR.</a:t>
            </a:r>
          </a:p>
          <a:p>
            <a:pPr lvl="1"/>
            <a:r>
              <a:rPr lang="es-PE" dirty="0" smtClean="0"/>
              <a:t>Incluye todos </a:t>
            </a:r>
            <a:r>
              <a:rPr lang="es-PE" dirty="0"/>
              <a:t>aquellos que tenga </a:t>
            </a:r>
            <a:r>
              <a:rPr lang="es-PE" dirty="0" smtClean="0"/>
              <a:t>dicho </a:t>
            </a:r>
            <a:r>
              <a:rPr lang="es-PE" dirty="0"/>
              <a:t>carácter por disposición </a:t>
            </a:r>
            <a:r>
              <a:rPr lang="es-PE" dirty="0" smtClean="0"/>
              <a:t>legal</a:t>
            </a:r>
          </a:p>
          <a:p>
            <a:pPr lvl="1"/>
            <a:r>
              <a:rPr lang="es-PE" dirty="0" smtClean="0"/>
              <a:t>Excepción: </a:t>
            </a:r>
            <a:r>
              <a:rPr lang="es-PE" u="sng" dirty="0" smtClean="0"/>
              <a:t>Ajustes </a:t>
            </a:r>
            <a:r>
              <a:rPr lang="es-PE" u="sng" dirty="0"/>
              <a:t>valorativos contables</a:t>
            </a:r>
            <a:r>
              <a:rPr lang="es-PE" dirty="0" smtClean="0"/>
              <a:t>.</a:t>
            </a:r>
          </a:p>
          <a:p>
            <a:pPr lvl="2"/>
            <a:r>
              <a:rPr lang="es-PE" dirty="0" smtClean="0"/>
              <a:t>Reversión de provisiones:</a:t>
            </a:r>
          </a:p>
          <a:p>
            <a:pPr lvl="3"/>
            <a:r>
              <a:rPr lang="es-PE" dirty="0" smtClean="0"/>
              <a:t>Incobrables</a:t>
            </a:r>
          </a:p>
          <a:p>
            <a:pPr lvl="3"/>
            <a:r>
              <a:rPr lang="es-PE" dirty="0" smtClean="0"/>
              <a:t>Desvalorización de existencias</a:t>
            </a:r>
          </a:p>
          <a:p>
            <a:pPr lvl="3"/>
            <a:r>
              <a:rPr lang="es-PE" dirty="0" smtClean="0"/>
              <a:t>Obsolescencia</a:t>
            </a:r>
          </a:p>
          <a:p>
            <a:pPr lvl="3"/>
            <a:r>
              <a:rPr lang="es-PE" dirty="0" smtClean="0"/>
              <a:t>Fluctuación de valores  </a:t>
            </a:r>
          </a:p>
          <a:p>
            <a:r>
              <a:rPr lang="es-PE" dirty="0" smtClean="0"/>
              <a:t>En </a:t>
            </a:r>
            <a:r>
              <a:rPr lang="es-PE" dirty="0"/>
              <a:t>el caso que la </a:t>
            </a:r>
            <a:r>
              <a:rPr lang="es-PE" dirty="0" smtClean="0"/>
              <a:t>RB </a:t>
            </a:r>
            <a:r>
              <a:rPr lang="es-PE" dirty="0" err="1"/>
              <a:t>inafecta</a:t>
            </a:r>
            <a:r>
              <a:rPr lang="es-PE" dirty="0"/>
              <a:t> provenga de la enajenación de </a:t>
            </a:r>
            <a:r>
              <a:rPr lang="es-PE" dirty="0" smtClean="0"/>
              <a:t>bienes:</a:t>
            </a:r>
          </a:p>
          <a:p>
            <a:pPr lvl="1"/>
            <a:r>
              <a:rPr lang="es-PE" dirty="0" smtClean="0"/>
              <a:t>Se deducirá </a:t>
            </a:r>
            <a:r>
              <a:rPr lang="es-PE" dirty="0"/>
              <a:t>el costo computable de los bienes enajenados. </a:t>
            </a:r>
          </a:p>
        </p:txBody>
      </p:sp>
      <p:sp>
        <p:nvSpPr>
          <p:cNvPr id="4" name="3 Marcador de fecha"/>
          <p:cNvSpPr>
            <a:spLocks noGrp="1"/>
          </p:cNvSpPr>
          <p:nvPr>
            <p:ph type="dt" sz="half" idx="10"/>
          </p:nvPr>
        </p:nvSpPr>
        <p:spPr/>
        <p:txBody>
          <a:bodyPr/>
          <a:lstStyle/>
          <a:p>
            <a:fld id="{E2A09F3C-65C3-4EA1-94AE-23368E3B73EC}"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72</a:t>
            </a:fld>
            <a:endParaRPr lang="es-PE"/>
          </a:p>
        </p:txBody>
      </p:sp>
      <p:sp>
        <p:nvSpPr>
          <p:cNvPr id="7" name="6 Elipse"/>
          <p:cNvSpPr>
            <a:spLocks noChangeAspect="1"/>
          </p:cNvSpPr>
          <p:nvPr/>
        </p:nvSpPr>
        <p:spPr>
          <a:xfrm>
            <a:off x="5472128" y="2924944"/>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81375562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b="0" dirty="0">
                <a:effectLst/>
              </a:rPr>
              <a:t>Procedimiento 1</a:t>
            </a:r>
            <a:r>
              <a:rPr lang="es-PE" b="0" dirty="0" smtClean="0">
                <a:effectLst/>
              </a:rPr>
              <a:t>: </a:t>
            </a:r>
            <a:r>
              <a:rPr lang="es-PE" dirty="0" smtClean="0"/>
              <a:t>Deducción % de </a:t>
            </a:r>
            <a:r>
              <a:rPr lang="es-PE" dirty="0"/>
              <a:t>los </a:t>
            </a:r>
            <a:r>
              <a:rPr lang="es-PE" dirty="0" smtClean="0"/>
              <a:t>gastos</a:t>
            </a:r>
            <a:br>
              <a:rPr lang="es-PE" dirty="0" smtClean="0"/>
            </a:br>
            <a:r>
              <a:rPr lang="es-PE" dirty="0" smtClean="0"/>
              <a:t>directos </a:t>
            </a:r>
            <a:r>
              <a:rPr lang="es-PE" dirty="0"/>
              <a:t>imputables a la renta gravada.</a:t>
            </a:r>
          </a:p>
        </p:txBody>
      </p:sp>
      <p:sp>
        <p:nvSpPr>
          <p:cNvPr id="4" name="3 Marcador de fecha"/>
          <p:cNvSpPr>
            <a:spLocks noGrp="1"/>
          </p:cNvSpPr>
          <p:nvPr>
            <p:ph type="dt" sz="half" idx="10"/>
          </p:nvPr>
        </p:nvSpPr>
        <p:spPr/>
        <p:txBody>
          <a:bodyPr/>
          <a:lstStyle/>
          <a:p>
            <a:fld id="{72C257DD-FF99-4DB2-852A-99A97F2E77D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73</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3435102988"/>
              </p:ext>
            </p:extLst>
          </p:nvPr>
        </p:nvGraphicFramePr>
        <p:xfrm>
          <a:off x="285750" y="1556792"/>
          <a:ext cx="8569325" cy="3028950"/>
        </p:xfrm>
        <a:graphic>
          <a:graphicData uri="http://schemas.openxmlformats.org/presentationml/2006/ole">
            <mc:AlternateContent xmlns:mc="http://schemas.openxmlformats.org/markup-compatibility/2006">
              <mc:Choice xmlns:v="urn:schemas-microsoft-com:vml" Requires="v">
                <p:oleObj spid="_x0000_s1187" name="Hoja de cálculo" r:id="rId3" imgW="4933979" imgH="1742961" progId="Excel.Sheet.12">
                  <p:embed/>
                </p:oleObj>
              </mc:Choice>
              <mc:Fallback>
                <p:oleObj name="Hoja de cálculo" r:id="rId3" imgW="4933979" imgH="1742961" progId="Excel.Sheet.12">
                  <p:embed/>
                  <p:pic>
                    <p:nvPicPr>
                      <p:cNvPr id="0" name=""/>
                      <p:cNvPicPr/>
                      <p:nvPr/>
                    </p:nvPicPr>
                    <p:blipFill>
                      <a:blip r:embed="rId4"/>
                      <a:stretch>
                        <a:fillRect/>
                      </a:stretch>
                    </p:blipFill>
                    <p:spPr>
                      <a:xfrm>
                        <a:off x="285750" y="1556792"/>
                        <a:ext cx="8569325" cy="3028950"/>
                      </a:xfrm>
                      <a:prstGeom prst="rect">
                        <a:avLst/>
                      </a:prstGeom>
                    </p:spPr>
                  </p:pic>
                </p:oleObj>
              </mc:Fallback>
            </mc:AlternateContent>
          </a:graphicData>
        </a:graphic>
      </p:graphicFrame>
      <p:sp>
        <p:nvSpPr>
          <p:cNvPr id="8" name="7 CuadroTexto"/>
          <p:cNvSpPr txBox="1"/>
          <p:nvPr/>
        </p:nvSpPr>
        <p:spPr>
          <a:xfrm>
            <a:off x="251520" y="4787860"/>
            <a:ext cx="3138551" cy="369332"/>
          </a:xfrm>
          <a:prstGeom prst="rect">
            <a:avLst/>
          </a:prstGeom>
          <a:noFill/>
        </p:spPr>
        <p:txBody>
          <a:bodyPr wrap="none" rtlCol="0">
            <a:spAutoFit/>
          </a:bodyPr>
          <a:lstStyle/>
          <a:p>
            <a:r>
              <a:rPr lang="es-PE" dirty="0" smtClean="0">
                <a:latin typeface="Arial" pitchFamily="34" charset="0"/>
                <a:cs typeface="Arial" pitchFamily="34" charset="0"/>
              </a:rPr>
              <a:t>Fuente: CI-13 p11 - PDT 684</a:t>
            </a:r>
            <a:endParaRPr lang="es-PE" dirty="0">
              <a:latin typeface="Arial" pitchFamily="34" charset="0"/>
              <a:cs typeface="Arial" pitchFamily="34" charset="0"/>
            </a:endParaRPr>
          </a:p>
        </p:txBody>
      </p:sp>
      <p:pic>
        <p:nvPicPr>
          <p:cNvPr id="9" name="8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8504" y="620688"/>
            <a:ext cx="1800000" cy="532227"/>
          </a:xfrm>
          <a:prstGeom prst="rect">
            <a:avLst/>
          </a:prstGeom>
        </p:spPr>
      </p:pic>
    </p:spTree>
    <p:extLst>
      <p:ext uri="{BB962C8B-B14F-4D97-AF65-F5344CB8AC3E}">
        <p14:creationId xmlns:p14="http://schemas.microsoft.com/office/powerpoint/2010/main" val="20373532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definicion.de/wp-content/uploads/2008/10/evolucion.jpg"/>
          <p:cNvPicPr preferRelativeResize="0">
            <a:picLocks noChangeArrowheads="1"/>
          </p:cNvPicPr>
          <p:nvPr/>
        </p:nvPicPr>
        <p:blipFill>
          <a:blip r:embed="rId2"/>
          <a:srcRect/>
          <a:stretch>
            <a:fillRect/>
          </a:stretch>
        </p:blipFill>
        <p:spPr bwMode="auto">
          <a:xfrm>
            <a:off x="2772200" y="4581128"/>
            <a:ext cx="3600000" cy="1440000"/>
          </a:xfrm>
          <a:prstGeom prst="rect">
            <a:avLst/>
          </a:prstGeom>
          <a:noFill/>
        </p:spPr>
      </p:pic>
      <p:sp>
        <p:nvSpPr>
          <p:cNvPr id="2" name="1 Título"/>
          <p:cNvSpPr>
            <a:spLocks noGrp="1"/>
          </p:cNvSpPr>
          <p:nvPr>
            <p:ph type="title"/>
          </p:nvPr>
        </p:nvSpPr>
        <p:spPr>
          <a:gradFill>
            <a:gsLst>
              <a:gs pos="100000">
                <a:schemeClr val="bg1"/>
              </a:gs>
              <a:gs pos="90000">
                <a:srgbClr val="006666"/>
              </a:gs>
            </a:gsLst>
          </a:gradFill>
        </p:spPr>
        <p:txBody>
          <a:bodyPr/>
          <a:lstStyle/>
          <a:p>
            <a:r>
              <a:rPr lang="es-MX" dirty="0" smtClean="0"/>
              <a:t>Reconocimiento del </a:t>
            </a:r>
            <a:r>
              <a:rPr lang="es-MX" dirty="0" smtClean="0"/>
              <a:t>“COSTO” </a:t>
            </a:r>
            <a:r>
              <a:rPr lang="es-MX" dirty="0" smtClean="0"/>
              <a:t>como </a:t>
            </a:r>
            <a:r>
              <a:rPr lang="es-MX" dirty="0" smtClean="0"/>
              <a:t>“GASTO”</a:t>
            </a:r>
            <a:endParaRPr lang="es-MX" dirty="0"/>
          </a:p>
        </p:txBody>
      </p:sp>
      <p:sp>
        <p:nvSpPr>
          <p:cNvPr id="7" name="6 Marcador de texto"/>
          <p:cNvSpPr>
            <a:spLocks noGrp="1"/>
          </p:cNvSpPr>
          <p:nvPr>
            <p:ph type="body" idx="1"/>
          </p:nvPr>
        </p:nvSpPr>
        <p:spPr/>
        <p:txBody>
          <a:bodyPr/>
          <a:lstStyle/>
          <a:p>
            <a:r>
              <a:rPr lang="es-MX" dirty="0" smtClean="0"/>
              <a:t>GASTO </a:t>
            </a:r>
            <a:r>
              <a:rPr lang="es-MX" dirty="0" smtClean="0"/>
              <a:t>que </a:t>
            </a:r>
            <a:r>
              <a:rPr lang="es-MX" dirty="0" smtClean="0"/>
              <a:t>constituye COSTO</a:t>
            </a:r>
            <a:endParaRPr lang="es-MX" dirty="0" smtClean="0"/>
          </a:p>
          <a:p>
            <a:r>
              <a:rPr lang="es-MX" b="0" dirty="0" smtClean="0"/>
              <a:t>MC, p95 (3)</a:t>
            </a:r>
            <a:endParaRPr lang="es-MX" b="0" dirty="0"/>
          </a:p>
        </p:txBody>
      </p:sp>
      <p:sp>
        <p:nvSpPr>
          <p:cNvPr id="8" name="7 Marcador de contenido"/>
          <p:cNvSpPr>
            <a:spLocks noGrp="1"/>
          </p:cNvSpPr>
          <p:nvPr>
            <p:ph sz="half" idx="2"/>
          </p:nvPr>
        </p:nvSpPr>
        <p:spPr/>
        <p:txBody>
          <a:bodyPr/>
          <a:lstStyle/>
          <a:p>
            <a:r>
              <a:rPr lang="es-MX" dirty="0"/>
              <a:t>(…) Por ejemplo, los diversos </a:t>
            </a:r>
            <a:r>
              <a:rPr lang="es-MX" b="1" dirty="0"/>
              <a:t>componentes de </a:t>
            </a:r>
            <a:r>
              <a:rPr lang="es-MX" b="1" u="sng" dirty="0"/>
              <a:t>gasto</a:t>
            </a:r>
            <a:r>
              <a:rPr lang="es-MX" b="1" dirty="0"/>
              <a:t> </a:t>
            </a:r>
            <a:r>
              <a:rPr lang="es-MX" dirty="0"/>
              <a:t>que constituyen el </a:t>
            </a:r>
            <a:r>
              <a:rPr lang="es-MX" b="1" u="sng" dirty="0"/>
              <a:t>costo</a:t>
            </a:r>
            <a:r>
              <a:rPr lang="es-MX" b="1" dirty="0"/>
              <a:t> de las mercancías vendidas </a:t>
            </a:r>
            <a:r>
              <a:rPr lang="es-MX" dirty="0"/>
              <a:t>se reconocen al mismo tiempo que el ingreso ordinario derivado de la venta de los bienes. (…) </a:t>
            </a:r>
          </a:p>
          <a:p>
            <a:endParaRPr lang="es-MX" dirty="0"/>
          </a:p>
        </p:txBody>
      </p:sp>
      <p:sp>
        <p:nvSpPr>
          <p:cNvPr id="9" name="8 Marcador de texto"/>
          <p:cNvSpPr>
            <a:spLocks noGrp="1"/>
          </p:cNvSpPr>
          <p:nvPr>
            <p:ph type="body" sz="quarter" idx="3"/>
          </p:nvPr>
        </p:nvSpPr>
        <p:spPr/>
        <p:txBody>
          <a:bodyPr/>
          <a:lstStyle/>
          <a:p>
            <a:r>
              <a:rPr lang="es-MX" dirty="0" smtClean="0"/>
              <a:t>Reconocimiento </a:t>
            </a:r>
            <a:r>
              <a:rPr lang="es-MX" dirty="0" smtClean="0"/>
              <a:t>del COTO como </a:t>
            </a:r>
            <a:r>
              <a:rPr lang="es-MX" dirty="0"/>
              <a:t>un </a:t>
            </a:r>
            <a:r>
              <a:rPr lang="es-MX" dirty="0" smtClean="0"/>
              <a:t>GASTO - </a:t>
            </a:r>
            <a:r>
              <a:rPr lang="es-MX" b="0" dirty="0" smtClean="0"/>
              <a:t>NIC </a:t>
            </a:r>
            <a:r>
              <a:rPr lang="es-MX" b="0" dirty="0" smtClean="0"/>
              <a:t>2, p34</a:t>
            </a:r>
            <a:endParaRPr lang="es-MX" b="0" dirty="0"/>
          </a:p>
        </p:txBody>
      </p:sp>
      <p:sp>
        <p:nvSpPr>
          <p:cNvPr id="10" name="9 Marcador de contenido"/>
          <p:cNvSpPr>
            <a:spLocks noGrp="1"/>
          </p:cNvSpPr>
          <p:nvPr>
            <p:ph sz="quarter" idx="4"/>
          </p:nvPr>
        </p:nvSpPr>
        <p:spPr/>
        <p:txBody>
          <a:bodyPr>
            <a:normAutofit/>
          </a:bodyPr>
          <a:lstStyle/>
          <a:p>
            <a:r>
              <a:rPr lang="es-MX" u="sng" dirty="0" smtClean="0"/>
              <a:t>Cuando</a:t>
            </a:r>
            <a:r>
              <a:rPr lang="es-MX" dirty="0" smtClean="0"/>
              <a:t> </a:t>
            </a:r>
            <a:r>
              <a:rPr lang="es-MX" dirty="0"/>
              <a:t>las </a:t>
            </a:r>
            <a:r>
              <a:rPr lang="es-MX" b="1" dirty="0"/>
              <a:t>existencias</a:t>
            </a:r>
            <a:r>
              <a:rPr lang="es-MX" dirty="0"/>
              <a:t> sean </a:t>
            </a:r>
            <a:r>
              <a:rPr lang="es-MX" b="1" dirty="0"/>
              <a:t>enajenadas</a:t>
            </a:r>
            <a:r>
              <a:rPr lang="es-MX" dirty="0"/>
              <a:t>, el importe en libros de las mismas </a:t>
            </a:r>
            <a:r>
              <a:rPr lang="es-MX" b="1" dirty="0"/>
              <a:t>se reconocerá como un </a:t>
            </a:r>
            <a:r>
              <a:rPr lang="es-MX" b="1" u="sng" dirty="0"/>
              <a:t>gasto</a:t>
            </a:r>
            <a:r>
              <a:rPr lang="es-MX" dirty="0"/>
              <a:t> del ejercicio en el que se reconozcan los correspondientes ingresos ordinarios. (…) </a:t>
            </a:r>
          </a:p>
          <a:p>
            <a:endParaRPr lang="es-MX" dirty="0"/>
          </a:p>
        </p:txBody>
      </p:sp>
      <p:sp>
        <p:nvSpPr>
          <p:cNvPr id="4" name="3 Marcador de fecha"/>
          <p:cNvSpPr>
            <a:spLocks noGrp="1"/>
          </p:cNvSpPr>
          <p:nvPr>
            <p:ph type="dt" sz="half" idx="10"/>
          </p:nvPr>
        </p:nvSpPr>
        <p:spPr/>
        <p:txBody>
          <a:bodyPr/>
          <a:lstStyle/>
          <a:p>
            <a:fld id="{16546C31-BDA6-4C17-B25D-46DE3C3BE7C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74</a:t>
            </a:fld>
            <a:endParaRPr lang="es-PE"/>
          </a:p>
        </p:txBody>
      </p:sp>
      <p:sp>
        <p:nvSpPr>
          <p:cNvPr id="12" name="11 Elipse"/>
          <p:cNvSpPr/>
          <p:nvPr/>
        </p:nvSpPr>
        <p:spPr>
          <a:xfrm>
            <a:off x="611560" y="4797152"/>
            <a:ext cx="1800000" cy="1080000"/>
          </a:xfrm>
          <a:prstGeom prst="ellipse">
            <a:avLst/>
          </a:prstGeom>
          <a:solidFill>
            <a:srgbClr val="0000CC"/>
          </a:solidFill>
          <a:ln/>
        </p:spPr>
        <p:style>
          <a:lnRef idx="0">
            <a:schemeClr val="accent4"/>
          </a:lnRef>
          <a:fillRef idx="3">
            <a:schemeClr val="accent4"/>
          </a:fillRef>
          <a:effectRef idx="3">
            <a:schemeClr val="accent4"/>
          </a:effectRef>
          <a:fontRef idx="minor">
            <a:schemeClr val="lt1"/>
          </a:fontRef>
        </p:style>
        <p:txBody>
          <a:bodyPr wrap="none" rtlCol="0" anchor="ctr"/>
          <a:lstStyle/>
          <a:p>
            <a:pPr algn="ctr"/>
            <a:r>
              <a:rPr lang="es-MX" sz="3200" b="1" dirty="0" smtClean="0">
                <a:effectLst>
                  <a:outerShdw blurRad="38100" dist="38100" dir="2700000" algn="tl">
                    <a:srgbClr val="000000">
                      <a:alpha val="43137"/>
                    </a:srgbClr>
                  </a:outerShdw>
                </a:effectLst>
                <a:latin typeface="Arial Black" panose="020B0A04020102020204" pitchFamily="34" charset="0"/>
              </a:rPr>
              <a:t>COSTO</a:t>
            </a:r>
          </a:p>
        </p:txBody>
      </p:sp>
      <p:sp>
        <p:nvSpPr>
          <p:cNvPr id="13" name="12 Elipse">
            <a:hlinkClick r:id="rId3" action="ppaction://hlinksldjump"/>
          </p:cNvPr>
          <p:cNvSpPr/>
          <p:nvPr/>
        </p:nvSpPr>
        <p:spPr>
          <a:xfrm>
            <a:off x="6732440" y="4725144"/>
            <a:ext cx="1800000" cy="1080000"/>
          </a:xfrm>
          <a:prstGeom prst="ellipse">
            <a:avLst/>
          </a:prstGeom>
          <a:solidFill>
            <a:srgbClr val="FF3300"/>
          </a:solidFill>
          <a:ln/>
        </p:spPr>
        <p:style>
          <a:lnRef idx="0">
            <a:schemeClr val="accent5"/>
          </a:lnRef>
          <a:fillRef idx="3">
            <a:schemeClr val="accent5"/>
          </a:fillRef>
          <a:effectRef idx="3">
            <a:schemeClr val="accent5"/>
          </a:effectRef>
          <a:fontRef idx="minor">
            <a:schemeClr val="lt1"/>
          </a:fontRef>
        </p:style>
        <p:txBody>
          <a:bodyPr wrap="none" rtlCol="0" anchor="ctr"/>
          <a:lstStyle/>
          <a:p>
            <a:pPr algn="ctr"/>
            <a:r>
              <a:rPr lang="es-MX" sz="3200" b="1" dirty="0" smtClean="0">
                <a:effectLst>
                  <a:outerShdw blurRad="38100" dist="38100" dir="2700000" algn="tl">
                    <a:srgbClr val="000000">
                      <a:alpha val="43137"/>
                    </a:srgbClr>
                  </a:outerShdw>
                </a:effectLst>
                <a:latin typeface="Arial Black" panose="020B0A04020102020204" pitchFamily="34" charset="0"/>
              </a:rPr>
              <a:t>GASTO</a:t>
            </a:r>
          </a:p>
        </p:txBody>
      </p:sp>
      <p:sp>
        <p:nvSpPr>
          <p:cNvPr id="14" name="13 Elipse"/>
          <p:cNvSpPr>
            <a:spLocks noChangeAspect="1"/>
          </p:cNvSpPr>
          <p:nvPr/>
        </p:nvSpPr>
        <p:spPr>
          <a:xfrm>
            <a:off x="8460432" y="2672944"/>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9708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Gastos inherentes (…) : Método de los gastos </a:t>
            </a:r>
            <a:br>
              <a:rPr lang="es-MX" dirty="0"/>
            </a:br>
            <a:r>
              <a:rPr lang="es-MX" b="0" u="sng" dirty="0"/>
              <a:t>Consideración</a:t>
            </a:r>
            <a:r>
              <a:rPr lang="es-MX" b="0" dirty="0"/>
              <a:t>: </a:t>
            </a:r>
            <a:r>
              <a:rPr lang="es-MX" dirty="0"/>
              <a:t>COSTO = GASTO</a:t>
            </a:r>
          </a:p>
        </p:txBody>
      </p:sp>
      <p:sp>
        <p:nvSpPr>
          <p:cNvPr id="7" name="6 Marcador de fecha"/>
          <p:cNvSpPr>
            <a:spLocks noGrp="1"/>
          </p:cNvSpPr>
          <p:nvPr>
            <p:ph type="dt" sz="half" idx="10"/>
          </p:nvPr>
        </p:nvSpPr>
        <p:spPr/>
        <p:txBody>
          <a:bodyPr/>
          <a:lstStyle/>
          <a:p>
            <a:fld id="{625AF35A-24AC-4A3D-8ACA-66CD8ACD0E52}" type="datetime4">
              <a:rPr lang="es-PE" smtClean="0"/>
              <a:t>12 de enero de 2014</a:t>
            </a:fld>
            <a:endParaRPr lang="es-PE"/>
          </a:p>
        </p:txBody>
      </p:sp>
      <p:sp>
        <p:nvSpPr>
          <p:cNvPr id="8" name="7 Marcador de pie de página"/>
          <p:cNvSpPr>
            <a:spLocks noGrp="1"/>
          </p:cNvSpPr>
          <p:nvPr>
            <p:ph type="ftr" sz="quarter" idx="11"/>
          </p:nvPr>
        </p:nvSpPr>
        <p:spPr/>
        <p:txBody>
          <a:bodyPr/>
          <a:lstStyle/>
          <a:p>
            <a:r>
              <a:rPr lang="es-MX" smtClean="0"/>
              <a:t>IMPUESTO A LA RENTA 2013</a:t>
            </a:r>
            <a:endParaRPr lang="es-PE"/>
          </a:p>
        </p:txBody>
      </p:sp>
      <p:sp>
        <p:nvSpPr>
          <p:cNvPr id="9" name="8 Marcador de número de diapositiva"/>
          <p:cNvSpPr>
            <a:spLocks noGrp="1"/>
          </p:cNvSpPr>
          <p:nvPr>
            <p:ph type="sldNum" sz="quarter" idx="12"/>
          </p:nvPr>
        </p:nvSpPr>
        <p:spPr/>
        <p:txBody>
          <a:bodyPr/>
          <a:lstStyle/>
          <a:p>
            <a:fld id="{18CE0154-5AA3-498D-98EB-A5C71ABBED3C}" type="slidenum">
              <a:rPr lang="es-PE" smtClean="0"/>
              <a:t>75</a:t>
            </a:fld>
            <a:endParaRPr lang="es-PE"/>
          </a:p>
        </p:txBody>
      </p:sp>
      <p:graphicFrame>
        <p:nvGraphicFramePr>
          <p:cNvPr id="10" name="9 Objeto"/>
          <p:cNvGraphicFramePr>
            <a:graphicFrameLocks noChangeAspect="1"/>
          </p:cNvGraphicFramePr>
          <p:nvPr>
            <p:extLst>
              <p:ext uri="{D42A27DB-BD31-4B8C-83A1-F6EECF244321}">
                <p14:modId xmlns:p14="http://schemas.microsoft.com/office/powerpoint/2010/main" val="2747571223"/>
              </p:ext>
            </p:extLst>
          </p:nvPr>
        </p:nvGraphicFramePr>
        <p:xfrm>
          <a:off x="899592" y="1598613"/>
          <a:ext cx="7326312" cy="4638675"/>
        </p:xfrm>
        <a:graphic>
          <a:graphicData uri="http://schemas.openxmlformats.org/presentationml/2006/ole">
            <mc:AlternateContent xmlns:mc="http://schemas.openxmlformats.org/markup-compatibility/2006">
              <mc:Choice xmlns:v="urn:schemas-microsoft-com:vml" Requires="v">
                <p:oleObj spid="_x0000_s6293" name="Hoja de cálculo" r:id="rId3" imgW="4752849" imgH="3010029" progId="Excel.Sheet.12">
                  <p:embed/>
                </p:oleObj>
              </mc:Choice>
              <mc:Fallback>
                <p:oleObj name="Hoja de cálculo" r:id="rId3" imgW="4752849" imgH="3010029" progId="Excel.Sheet.12">
                  <p:embed/>
                  <p:pic>
                    <p:nvPicPr>
                      <p:cNvPr id="0" name="6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1598613"/>
                        <a:ext cx="7326312"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10 Flecha derecha"/>
          <p:cNvSpPr/>
          <p:nvPr/>
        </p:nvSpPr>
        <p:spPr>
          <a:xfrm>
            <a:off x="338380" y="2728344"/>
            <a:ext cx="489204" cy="4846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12" name="11 Elipse"/>
          <p:cNvSpPr>
            <a:spLocks noChangeAspect="1"/>
          </p:cNvSpPr>
          <p:nvPr/>
        </p:nvSpPr>
        <p:spPr>
          <a:xfrm>
            <a:off x="6228184" y="2852936"/>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1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2480" y="544820"/>
            <a:ext cx="1440000" cy="723940"/>
          </a:xfrm>
          <a:prstGeom prst="rect">
            <a:avLst/>
          </a:prstGeom>
        </p:spPr>
      </p:pic>
      <p:sp>
        <p:nvSpPr>
          <p:cNvPr id="3" name="2 CuadroTexto"/>
          <p:cNvSpPr txBox="1"/>
          <p:nvPr/>
        </p:nvSpPr>
        <p:spPr>
          <a:xfrm>
            <a:off x="8178059" y="2780928"/>
            <a:ext cx="1074461" cy="369332"/>
          </a:xfrm>
          <a:prstGeom prst="rect">
            <a:avLst/>
          </a:prstGeom>
          <a:noFill/>
        </p:spPr>
        <p:txBody>
          <a:bodyPr wrap="none" rtlCol="0">
            <a:spAutoFit/>
          </a:bodyPr>
          <a:lstStyle/>
          <a:p>
            <a:r>
              <a:rPr lang="es-MX" dirty="0" smtClean="0">
                <a:solidFill>
                  <a:srgbClr val="FF0000"/>
                </a:solidFill>
                <a:latin typeface="Arial Black" panose="020B0A04020102020204" pitchFamily="34" charset="0"/>
              </a:rPr>
              <a:t>GASTO</a:t>
            </a:r>
            <a:endParaRPr lang="es-MX"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141560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Gastos inherentes (…) : Método de los gastos </a:t>
            </a:r>
            <a:br>
              <a:rPr lang="es-MX" dirty="0"/>
            </a:br>
            <a:r>
              <a:rPr lang="es-MX" dirty="0"/>
              <a:t>Consideración: COSTO ≠ GASTO</a:t>
            </a:r>
          </a:p>
        </p:txBody>
      </p:sp>
      <p:sp>
        <p:nvSpPr>
          <p:cNvPr id="7" name="6 Marcador de fecha"/>
          <p:cNvSpPr>
            <a:spLocks noGrp="1"/>
          </p:cNvSpPr>
          <p:nvPr>
            <p:ph type="dt" sz="half" idx="10"/>
          </p:nvPr>
        </p:nvSpPr>
        <p:spPr/>
        <p:txBody>
          <a:bodyPr/>
          <a:lstStyle/>
          <a:p>
            <a:fld id="{E4F449AD-BA47-42D7-9A20-734ED6E7924E}" type="datetime4">
              <a:rPr lang="es-PE" smtClean="0"/>
              <a:t>12 de enero de 2014</a:t>
            </a:fld>
            <a:endParaRPr lang="es-PE"/>
          </a:p>
        </p:txBody>
      </p:sp>
      <p:sp>
        <p:nvSpPr>
          <p:cNvPr id="8" name="7 Marcador de pie de página"/>
          <p:cNvSpPr>
            <a:spLocks noGrp="1"/>
          </p:cNvSpPr>
          <p:nvPr>
            <p:ph type="ftr" sz="quarter" idx="11"/>
          </p:nvPr>
        </p:nvSpPr>
        <p:spPr/>
        <p:txBody>
          <a:bodyPr/>
          <a:lstStyle/>
          <a:p>
            <a:r>
              <a:rPr lang="es-MX" smtClean="0"/>
              <a:t>IMPUESTO A LA RENTA 2013</a:t>
            </a:r>
            <a:endParaRPr lang="es-PE"/>
          </a:p>
        </p:txBody>
      </p:sp>
      <p:sp>
        <p:nvSpPr>
          <p:cNvPr id="9" name="8 Marcador de número de diapositiva"/>
          <p:cNvSpPr>
            <a:spLocks noGrp="1"/>
          </p:cNvSpPr>
          <p:nvPr>
            <p:ph type="sldNum" sz="quarter" idx="12"/>
          </p:nvPr>
        </p:nvSpPr>
        <p:spPr/>
        <p:txBody>
          <a:bodyPr/>
          <a:lstStyle/>
          <a:p>
            <a:fld id="{18CE0154-5AA3-498D-98EB-A5C71ABBED3C}" type="slidenum">
              <a:rPr lang="es-PE" smtClean="0"/>
              <a:t>76</a:t>
            </a:fld>
            <a:endParaRPr lang="es-PE"/>
          </a:p>
        </p:txBody>
      </p:sp>
      <p:sp>
        <p:nvSpPr>
          <p:cNvPr id="11" name="10 Flecha derecha"/>
          <p:cNvSpPr/>
          <p:nvPr/>
        </p:nvSpPr>
        <p:spPr>
          <a:xfrm>
            <a:off x="338380" y="2780928"/>
            <a:ext cx="489204" cy="4846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graphicFrame>
        <p:nvGraphicFramePr>
          <p:cNvPr id="3" name="2 Objeto"/>
          <p:cNvGraphicFramePr>
            <a:graphicFrameLocks noChangeAspect="1"/>
          </p:cNvGraphicFramePr>
          <p:nvPr>
            <p:extLst>
              <p:ext uri="{D42A27DB-BD31-4B8C-83A1-F6EECF244321}">
                <p14:modId xmlns:p14="http://schemas.microsoft.com/office/powerpoint/2010/main" val="1134978573"/>
              </p:ext>
            </p:extLst>
          </p:nvPr>
        </p:nvGraphicFramePr>
        <p:xfrm>
          <a:off x="995363" y="1628775"/>
          <a:ext cx="7340600" cy="4665663"/>
        </p:xfrm>
        <a:graphic>
          <a:graphicData uri="http://schemas.openxmlformats.org/presentationml/2006/ole">
            <mc:AlternateContent xmlns:mc="http://schemas.openxmlformats.org/markup-compatibility/2006">
              <mc:Choice xmlns:v="urn:schemas-microsoft-com:vml" Requires="v">
                <p:oleObj spid="_x0000_s7316" name="Hoja de cálculo" r:id="rId3" imgW="4733953" imgH="3010029" progId="Excel.Sheet.12">
                  <p:embed/>
                </p:oleObj>
              </mc:Choice>
              <mc:Fallback>
                <p:oleObj name="Hoja de cálculo" r:id="rId3" imgW="4733953" imgH="3010029" progId="Excel.Sheet.12">
                  <p:embed/>
                  <p:pic>
                    <p:nvPicPr>
                      <p:cNvPr id="0" name="6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363" y="1628775"/>
                        <a:ext cx="7340600" cy="466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9 Elipse"/>
          <p:cNvSpPr>
            <a:spLocks noChangeAspect="1"/>
          </p:cNvSpPr>
          <p:nvPr/>
        </p:nvSpPr>
        <p:spPr>
          <a:xfrm>
            <a:off x="4175984" y="2888968"/>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11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2480" y="544820"/>
            <a:ext cx="1440000" cy="723940"/>
          </a:xfrm>
          <a:prstGeom prst="rect">
            <a:avLst/>
          </a:prstGeom>
        </p:spPr>
      </p:pic>
    </p:spTree>
    <p:extLst>
      <p:ext uri="{BB962C8B-B14F-4D97-AF65-F5344CB8AC3E}">
        <p14:creationId xmlns:p14="http://schemas.microsoft.com/office/powerpoint/2010/main" val="63607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Ajustes tributarios </a:t>
            </a:r>
            <a:r>
              <a:rPr lang="es-MX" dirty="0" smtClean="0"/>
              <a:t>al resultado contable</a:t>
            </a:r>
            <a:br>
              <a:rPr lang="es-MX" dirty="0" smtClean="0"/>
            </a:br>
            <a:r>
              <a:rPr lang="es-MX" dirty="0" smtClean="0"/>
              <a:t>incorporados </a:t>
            </a:r>
            <a:r>
              <a:rPr lang="es-MX" dirty="0"/>
              <a:t>en la “prorrata”</a:t>
            </a:r>
          </a:p>
        </p:txBody>
      </p:sp>
      <p:sp>
        <p:nvSpPr>
          <p:cNvPr id="7" name="6 Marcador de fecha"/>
          <p:cNvSpPr>
            <a:spLocks noGrp="1"/>
          </p:cNvSpPr>
          <p:nvPr>
            <p:ph type="dt" sz="half" idx="10"/>
          </p:nvPr>
        </p:nvSpPr>
        <p:spPr/>
        <p:txBody>
          <a:bodyPr/>
          <a:lstStyle/>
          <a:p>
            <a:fld id="{CDBD38F8-3F80-4A9F-88CA-121864F994FF}" type="datetime4">
              <a:rPr lang="es-PE" smtClean="0"/>
              <a:t>12 de enero de 2014</a:t>
            </a:fld>
            <a:endParaRPr lang="es-PE"/>
          </a:p>
        </p:txBody>
      </p:sp>
      <p:sp>
        <p:nvSpPr>
          <p:cNvPr id="8" name="7 Marcador de pie de página"/>
          <p:cNvSpPr>
            <a:spLocks noGrp="1"/>
          </p:cNvSpPr>
          <p:nvPr>
            <p:ph type="ftr" sz="quarter" idx="11"/>
          </p:nvPr>
        </p:nvSpPr>
        <p:spPr/>
        <p:txBody>
          <a:bodyPr/>
          <a:lstStyle/>
          <a:p>
            <a:r>
              <a:rPr lang="es-MX" smtClean="0"/>
              <a:t>IMPUESTO A LA RENTA 2013</a:t>
            </a:r>
            <a:endParaRPr lang="es-PE"/>
          </a:p>
        </p:txBody>
      </p:sp>
      <p:sp>
        <p:nvSpPr>
          <p:cNvPr id="9" name="8 Marcador de número de diapositiva"/>
          <p:cNvSpPr>
            <a:spLocks noGrp="1"/>
          </p:cNvSpPr>
          <p:nvPr>
            <p:ph type="sldNum" sz="quarter" idx="12"/>
          </p:nvPr>
        </p:nvSpPr>
        <p:spPr/>
        <p:txBody>
          <a:bodyPr/>
          <a:lstStyle/>
          <a:p>
            <a:fld id="{18CE0154-5AA3-498D-98EB-A5C71ABBED3C}" type="slidenum">
              <a:rPr lang="es-PE" smtClean="0"/>
              <a:t>77</a:t>
            </a:fld>
            <a:endParaRPr lang="es-PE"/>
          </a:p>
        </p:txBody>
      </p:sp>
      <p:graphicFrame>
        <p:nvGraphicFramePr>
          <p:cNvPr id="10" name="9 Objeto"/>
          <p:cNvGraphicFramePr>
            <a:graphicFrameLocks noChangeAspect="1"/>
          </p:cNvGraphicFramePr>
          <p:nvPr>
            <p:extLst>
              <p:ext uri="{D42A27DB-BD31-4B8C-83A1-F6EECF244321}">
                <p14:modId xmlns:p14="http://schemas.microsoft.com/office/powerpoint/2010/main" val="4146689528"/>
              </p:ext>
            </p:extLst>
          </p:nvPr>
        </p:nvGraphicFramePr>
        <p:xfrm>
          <a:off x="995363" y="1628775"/>
          <a:ext cx="7970837" cy="4392613"/>
        </p:xfrm>
        <a:graphic>
          <a:graphicData uri="http://schemas.openxmlformats.org/presentationml/2006/ole">
            <mc:AlternateContent xmlns:mc="http://schemas.openxmlformats.org/markup-compatibility/2006">
              <mc:Choice xmlns:v="urn:schemas-microsoft-com:vml" Requires="v">
                <p:oleObj spid="_x0000_s8340" name="Hoja de cálculo" r:id="rId3" imgW="4733953" imgH="2609718" progId="Excel.Sheet.12">
                  <p:embed/>
                </p:oleObj>
              </mc:Choice>
              <mc:Fallback>
                <p:oleObj name="Hoja de cálculo" r:id="rId3" imgW="4733953" imgH="2609718" progId="Excel.Sheet.12">
                  <p:embed/>
                  <p:pic>
                    <p:nvPicPr>
                      <p:cNvPr id="0" name="6 Objeto"/>
                      <p:cNvPicPr>
                        <a:picLocks noChangeAspect="1" noChangeArrowheads="1"/>
                      </p:cNvPicPr>
                      <p:nvPr/>
                    </p:nvPicPr>
                    <p:blipFill>
                      <a:blip r:embed="rId4"/>
                      <a:srcRect/>
                      <a:stretch>
                        <a:fillRect/>
                      </a:stretch>
                    </p:blipFill>
                    <p:spPr bwMode="auto">
                      <a:xfrm>
                        <a:off x="995363" y="1628775"/>
                        <a:ext cx="7970837"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10 Flecha derecha"/>
          <p:cNvSpPr/>
          <p:nvPr/>
        </p:nvSpPr>
        <p:spPr>
          <a:xfrm>
            <a:off x="266372" y="4581128"/>
            <a:ext cx="489204" cy="484632"/>
          </a:xfrm>
          <a:prstGeom prst="rightArrow">
            <a:avLst/>
          </a:prstGeom>
          <a:solidFill>
            <a:srgbClr val="FF66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12" name="11 Elipse"/>
          <p:cNvSpPr>
            <a:spLocks noChangeAspect="1"/>
          </p:cNvSpPr>
          <p:nvPr/>
        </p:nvSpPr>
        <p:spPr>
          <a:xfrm>
            <a:off x="3023856" y="5049208"/>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03810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b="0" dirty="0">
                <a:effectLst/>
              </a:rPr>
              <a:t>Procedimiento </a:t>
            </a:r>
            <a:r>
              <a:rPr lang="es-PE" b="0" dirty="0" smtClean="0">
                <a:effectLst/>
              </a:rPr>
              <a:t>2: </a:t>
            </a:r>
            <a:r>
              <a:rPr lang="es-PE" dirty="0" smtClean="0"/>
              <a:t>Aplicación a los gastos</a:t>
            </a:r>
            <a:br>
              <a:rPr lang="es-PE" dirty="0" smtClean="0"/>
            </a:br>
            <a:r>
              <a:rPr lang="es-PE" dirty="0" smtClean="0"/>
              <a:t>comunes de % =  RB gravada / Total.</a:t>
            </a:r>
            <a:endParaRPr lang="es-PE" dirty="0"/>
          </a:p>
        </p:txBody>
      </p:sp>
      <p:sp>
        <p:nvSpPr>
          <p:cNvPr id="4" name="3 Marcador de fecha"/>
          <p:cNvSpPr>
            <a:spLocks noGrp="1"/>
          </p:cNvSpPr>
          <p:nvPr>
            <p:ph type="dt" sz="half" idx="10"/>
          </p:nvPr>
        </p:nvSpPr>
        <p:spPr/>
        <p:txBody>
          <a:bodyPr/>
          <a:lstStyle/>
          <a:p>
            <a:fld id="{C61778A3-2F64-4FA5-88C6-287DB2D454FB}"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78</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3915724786"/>
              </p:ext>
            </p:extLst>
          </p:nvPr>
        </p:nvGraphicFramePr>
        <p:xfrm>
          <a:off x="285750" y="1700808"/>
          <a:ext cx="8569325" cy="3459162"/>
        </p:xfrm>
        <a:graphic>
          <a:graphicData uri="http://schemas.openxmlformats.org/presentationml/2006/ole">
            <mc:AlternateContent xmlns:mc="http://schemas.openxmlformats.org/markup-compatibility/2006">
              <mc:Choice xmlns:v="urn:schemas-microsoft-com:vml" Requires="v">
                <p:oleObj spid="_x0000_s2207" name="Hoja de cálculo" r:id="rId3" imgW="4933979" imgH="1990760" progId="Excel.Sheet.12">
                  <p:embed/>
                </p:oleObj>
              </mc:Choice>
              <mc:Fallback>
                <p:oleObj name="Hoja de cálculo" r:id="rId3" imgW="4933979" imgH="1990760" progId="Excel.Sheet.12">
                  <p:embed/>
                  <p:pic>
                    <p:nvPicPr>
                      <p:cNvPr id="0" name=""/>
                      <p:cNvPicPr/>
                      <p:nvPr/>
                    </p:nvPicPr>
                    <p:blipFill>
                      <a:blip r:embed="rId4"/>
                      <a:stretch>
                        <a:fillRect/>
                      </a:stretch>
                    </p:blipFill>
                    <p:spPr>
                      <a:xfrm>
                        <a:off x="285750" y="1700808"/>
                        <a:ext cx="8569325" cy="3459162"/>
                      </a:xfrm>
                      <a:prstGeom prst="rect">
                        <a:avLst/>
                      </a:prstGeom>
                    </p:spPr>
                  </p:pic>
                </p:oleObj>
              </mc:Fallback>
            </mc:AlternateContent>
          </a:graphicData>
        </a:graphic>
      </p:graphicFrame>
      <p:sp>
        <p:nvSpPr>
          <p:cNvPr id="8" name="7 CuadroTexto"/>
          <p:cNvSpPr txBox="1"/>
          <p:nvPr/>
        </p:nvSpPr>
        <p:spPr>
          <a:xfrm>
            <a:off x="251520" y="5147900"/>
            <a:ext cx="3202672" cy="369332"/>
          </a:xfrm>
          <a:prstGeom prst="rect">
            <a:avLst/>
          </a:prstGeom>
          <a:noFill/>
        </p:spPr>
        <p:txBody>
          <a:bodyPr wrap="none" rtlCol="0">
            <a:spAutoFit/>
          </a:bodyPr>
          <a:lstStyle/>
          <a:p>
            <a:r>
              <a:rPr lang="es-PE" dirty="0" smtClean="0">
                <a:latin typeface="Arial" pitchFamily="34" charset="0"/>
                <a:cs typeface="Arial" pitchFamily="34" charset="0"/>
              </a:rPr>
              <a:t>Fuente: CI-13, p11 - PDT 682</a:t>
            </a:r>
            <a:endParaRPr lang="es-PE" dirty="0">
              <a:latin typeface="Arial" pitchFamily="34" charset="0"/>
              <a:cs typeface="Arial" pitchFamily="34" charset="0"/>
            </a:endParaRPr>
          </a:p>
        </p:txBody>
      </p:sp>
      <p:pic>
        <p:nvPicPr>
          <p:cNvPr id="9" name="8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8504" y="620688"/>
            <a:ext cx="1800000" cy="532227"/>
          </a:xfrm>
          <a:prstGeom prst="rect">
            <a:avLst/>
          </a:prstGeom>
        </p:spPr>
      </p:pic>
    </p:spTree>
    <p:extLst>
      <p:ext uri="{BB962C8B-B14F-4D97-AF65-F5344CB8AC3E}">
        <p14:creationId xmlns:p14="http://schemas.microsoft.com/office/powerpoint/2010/main" val="136830055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rgbClr val="FF3300"/>
              </a:gs>
            </a:gsLst>
            <a:lin ang="0" scaled="1"/>
          </a:gradFill>
        </p:spPr>
        <p:txBody>
          <a:bodyPr/>
          <a:lstStyle/>
          <a:p>
            <a:r>
              <a:rPr lang="es-MX" dirty="0" smtClean="0"/>
              <a:t>Gastos limitados y/o condicionados</a:t>
            </a:r>
            <a:br>
              <a:rPr lang="es-MX" dirty="0" smtClean="0"/>
            </a:br>
            <a:r>
              <a:rPr lang="es-MX" sz="1800" b="0" dirty="0" smtClean="0">
                <a:effectLst/>
              </a:rPr>
              <a:t>Temario</a:t>
            </a:r>
            <a:endParaRPr lang="es-MX" sz="1800" b="0" dirty="0">
              <a:effectLst/>
            </a:endParaRPr>
          </a:p>
        </p:txBody>
      </p:sp>
      <p:sp>
        <p:nvSpPr>
          <p:cNvPr id="7" name="6 Marcador de contenido"/>
          <p:cNvSpPr>
            <a:spLocks noGrp="1"/>
          </p:cNvSpPr>
          <p:nvPr>
            <p:ph sz="half" idx="1"/>
          </p:nvPr>
        </p:nvSpPr>
        <p:spPr/>
        <p:txBody>
          <a:bodyPr>
            <a:normAutofit/>
          </a:bodyPr>
          <a:lstStyle/>
          <a:p>
            <a:pPr marL="531813" indent="-531813">
              <a:buFont typeface="+mj-lt"/>
              <a:buAutoNum type="arabicPeriod"/>
            </a:pPr>
            <a:r>
              <a:rPr lang="es-MX" dirty="0" smtClean="0"/>
              <a:t>Intereses de deudas</a:t>
            </a:r>
          </a:p>
          <a:p>
            <a:pPr marL="531813" indent="-531813">
              <a:buFont typeface="+mj-lt"/>
              <a:buAutoNum type="arabicPeriod"/>
            </a:pPr>
            <a:r>
              <a:rPr lang="es-MX" dirty="0" smtClean="0"/>
              <a:t>Primas </a:t>
            </a:r>
            <a:r>
              <a:rPr lang="es-MX" dirty="0"/>
              <a:t>de </a:t>
            </a:r>
            <a:r>
              <a:rPr lang="es-MX" dirty="0" smtClean="0"/>
              <a:t>seguro</a:t>
            </a:r>
          </a:p>
          <a:p>
            <a:pPr marL="531813" indent="-531813">
              <a:buFont typeface="+mj-lt"/>
              <a:buAutoNum type="arabicPeriod"/>
            </a:pPr>
            <a:r>
              <a:rPr lang="es-MX" dirty="0" smtClean="0"/>
              <a:t>Provisiones y castigos de incobrables</a:t>
            </a:r>
          </a:p>
          <a:p>
            <a:pPr marL="531813" indent="-531813">
              <a:buFont typeface="+mj-lt"/>
              <a:buAutoNum type="arabicPeriod"/>
            </a:pPr>
            <a:r>
              <a:rPr lang="es-MX" dirty="0" smtClean="0"/>
              <a:t>Gastos </a:t>
            </a:r>
            <a:r>
              <a:rPr lang="es-MX" dirty="0"/>
              <a:t>y contribuciones </a:t>
            </a:r>
            <a:r>
              <a:rPr lang="es-MX" dirty="0" smtClean="0"/>
              <a:t>del personal</a:t>
            </a:r>
          </a:p>
          <a:p>
            <a:pPr marL="531813" indent="-531813">
              <a:buFont typeface="+mj-lt"/>
              <a:buAutoNum type="arabicPeriod"/>
            </a:pPr>
            <a:r>
              <a:rPr lang="es-MX" dirty="0" smtClean="0"/>
              <a:t>Gastos de representación</a:t>
            </a:r>
          </a:p>
          <a:p>
            <a:pPr marL="531813" indent="-531813">
              <a:buFont typeface="+mj-lt"/>
              <a:buAutoNum type="arabicPeriod"/>
            </a:pPr>
            <a:r>
              <a:rPr lang="es-MX" dirty="0" smtClean="0"/>
              <a:t>Remuneraciones del directorio</a:t>
            </a:r>
          </a:p>
          <a:p>
            <a:pPr marL="531813" indent="-531813">
              <a:buFont typeface="+mj-lt"/>
              <a:buAutoNum type="arabicPeriod"/>
            </a:pPr>
            <a:r>
              <a:rPr lang="es-MX" dirty="0" smtClean="0"/>
              <a:t>Remuneraciones de accionistas</a:t>
            </a:r>
          </a:p>
          <a:p>
            <a:pPr marL="531813" indent="-531813">
              <a:buFont typeface="+mj-lt"/>
              <a:buAutoNum type="arabicPeriod"/>
            </a:pPr>
            <a:r>
              <a:rPr lang="es-MX" dirty="0" smtClean="0"/>
              <a:t>Gastos de viaje</a:t>
            </a:r>
          </a:p>
          <a:p>
            <a:pPr marL="531813" indent="-531813">
              <a:buFont typeface="+mj-lt"/>
              <a:buAutoNum type="arabicPeriod"/>
            </a:pPr>
            <a:r>
              <a:rPr lang="es-MX" dirty="0" smtClean="0"/>
              <a:t>Gastos de movilidad de los trabajadores</a:t>
            </a:r>
          </a:p>
          <a:p>
            <a:pPr marL="531813" indent="-531813">
              <a:buFont typeface="+mj-lt"/>
              <a:buAutoNum type="arabicPeriod"/>
            </a:pPr>
            <a:r>
              <a:rPr lang="es-MX" dirty="0" smtClean="0"/>
              <a:t>Gastos de alquiler y mantenimiento de inmuebles</a:t>
            </a:r>
          </a:p>
        </p:txBody>
      </p:sp>
      <p:sp>
        <p:nvSpPr>
          <p:cNvPr id="3" name="2 Marcador de contenido"/>
          <p:cNvSpPr>
            <a:spLocks noGrp="1"/>
          </p:cNvSpPr>
          <p:nvPr>
            <p:ph sz="half" idx="2"/>
          </p:nvPr>
        </p:nvSpPr>
        <p:spPr/>
        <p:txBody>
          <a:bodyPr/>
          <a:lstStyle/>
          <a:p>
            <a:pPr marL="531813" indent="-531813">
              <a:buFont typeface="+mj-lt"/>
              <a:buAutoNum type="arabicPeriod" startAt="11"/>
            </a:pPr>
            <a:r>
              <a:rPr lang="es-MX" dirty="0"/>
              <a:t>Gastos o costos sustentados con boletas de venta</a:t>
            </a:r>
          </a:p>
          <a:p>
            <a:pPr marL="531813" indent="-531813">
              <a:buFont typeface="+mj-lt"/>
              <a:buAutoNum type="arabicPeriod" startAt="11"/>
            </a:pPr>
            <a:r>
              <a:rPr lang="es-MX" dirty="0"/>
              <a:t>Gastos o costos: Rentas de 2da., 4ta. y 5ta. Cat.</a:t>
            </a:r>
          </a:p>
          <a:p>
            <a:pPr marL="531813" indent="-531813">
              <a:buFont typeface="+mj-lt"/>
              <a:buAutoNum type="arabicPeriod" startAt="11"/>
            </a:pPr>
            <a:r>
              <a:rPr lang="es-MX" dirty="0"/>
              <a:t>Gastos de vehículos</a:t>
            </a:r>
          </a:p>
          <a:p>
            <a:pPr marL="531813" indent="-531813">
              <a:buFont typeface="+mj-lt"/>
              <a:buAutoNum type="arabicPeriod" startAt="11"/>
            </a:pPr>
            <a:r>
              <a:rPr lang="es-MX" dirty="0"/>
              <a:t>Donaciones</a:t>
            </a:r>
          </a:p>
          <a:p>
            <a:pPr marL="531813" indent="-531813">
              <a:buFont typeface="+mj-lt"/>
              <a:buAutoNum type="arabicPeriod" startAt="11"/>
            </a:pPr>
            <a:r>
              <a:rPr lang="es-MX" dirty="0"/>
              <a:t>Aporte voluntario previsional</a:t>
            </a:r>
          </a:p>
          <a:p>
            <a:pPr marL="531813" indent="-531813">
              <a:buFont typeface="+mj-lt"/>
              <a:buAutoNum type="arabicPeriod" startAt="11"/>
            </a:pPr>
            <a:r>
              <a:rPr lang="es-MX" dirty="0"/>
              <a:t>Remuneraciones de discapacitados</a:t>
            </a:r>
          </a:p>
          <a:p>
            <a:pPr marL="531813" indent="-531813">
              <a:buFont typeface="+mj-lt"/>
              <a:buAutoNum type="arabicPeriod" startAt="11"/>
            </a:pPr>
            <a:r>
              <a:rPr lang="es-MX" dirty="0"/>
              <a:t>Depreciaciones</a:t>
            </a:r>
          </a:p>
          <a:p>
            <a:pPr marL="531813" indent="-531813">
              <a:buFont typeface="+mj-lt"/>
              <a:buAutoNum type="arabicPeriod" startAt="11"/>
            </a:pPr>
            <a:r>
              <a:rPr lang="es-MX" dirty="0"/>
              <a:t>Gasto por ITAN</a:t>
            </a:r>
          </a:p>
          <a:p>
            <a:pPr marL="531813" indent="-531813">
              <a:buFont typeface="+mj-lt"/>
              <a:buAutoNum type="arabicPeriod" startAt="11"/>
            </a:pPr>
            <a:r>
              <a:rPr lang="es-MX" dirty="0"/>
              <a:t>Arrendamiento financiero</a:t>
            </a:r>
          </a:p>
          <a:p>
            <a:pPr marL="531813" indent="-531813">
              <a:buFont typeface="+mj-lt"/>
              <a:buAutoNum type="arabicPeriod" startAt="11"/>
            </a:pPr>
            <a:r>
              <a:rPr lang="es-MX" dirty="0"/>
              <a:t>Revaluación voluntaria</a:t>
            </a:r>
          </a:p>
          <a:p>
            <a:pPr>
              <a:buFont typeface="+mj-lt"/>
              <a:buAutoNum type="arabicPeriod" startAt="11"/>
            </a:pPr>
            <a:endParaRPr lang="es-MX" b="1" dirty="0"/>
          </a:p>
        </p:txBody>
      </p:sp>
      <p:sp>
        <p:nvSpPr>
          <p:cNvPr id="4" name="3 Marcador de fecha"/>
          <p:cNvSpPr>
            <a:spLocks noGrp="1"/>
          </p:cNvSpPr>
          <p:nvPr>
            <p:ph type="dt" sz="half" idx="10"/>
          </p:nvPr>
        </p:nvSpPr>
        <p:spPr/>
        <p:txBody>
          <a:bodyPr/>
          <a:lstStyle/>
          <a:p>
            <a:fld id="{0A4DB634-830F-4A92-8334-CE049361E7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79</a:t>
            </a:fld>
            <a:endParaRPr lang="es-PE"/>
          </a:p>
        </p:txBody>
      </p:sp>
      <p:sp>
        <p:nvSpPr>
          <p:cNvPr id="8" name="7 Elipse"/>
          <p:cNvSpPr>
            <a:spLocks noChangeAspect="1"/>
          </p:cNvSpPr>
          <p:nvPr/>
        </p:nvSpPr>
        <p:spPr>
          <a:xfrm>
            <a:off x="3275856" y="1700808"/>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Elipse"/>
          <p:cNvSpPr>
            <a:spLocks noChangeAspect="1"/>
          </p:cNvSpPr>
          <p:nvPr/>
        </p:nvSpPr>
        <p:spPr>
          <a:xfrm>
            <a:off x="2339752" y="2636912"/>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Elipse"/>
          <p:cNvSpPr>
            <a:spLocks noChangeAspect="1"/>
          </p:cNvSpPr>
          <p:nvPr/>
        </p:nvSpPr>
        <p:spPr>
          <a:xfrm>
            <a:off x="7524328" y="2564904"/>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Elipse"/>
          <p:cNvSpPr>
            <a:spLocks noChangeAspect="1"/>
          </p:cNvSpPr>
          <p:nvPr/>
        </p:nvSpPr>
        <p:spPr>
          <a:xfrm>
            <a:off x="7020272" y="4473144"/>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11 Elipse"/>
          <p:cNvSpPr>
            <a:spLocks noChangeAspect="1"/>
          </p:cNvSpPr>
          <p:nvPr/>
        </p:nvSpPr>
        <p:spPr>
          <a:xfrm>
            <a:off x="7848392" y="5481256"/>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0795336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accent6">
                  <a:lumMod val="75000"/>
                </a:schemeClr>
              </a:gs>
            </a:gsLst>
          </a:gradFill>
        </p:spPr>
        <p:txBody>
          <a:bodyPr>
            <a:normAutofit/>
          </a:bodyPr>
          <a:lstStyle/>
          <a:p>
            <a:r>
              <a:rPr lang="es-MX" dirty="0" smtClean="0"/>
              <a:t>Intereses de deudas </a:t>
            </a:r>
            <a:r>
              <a:rPr lang="es-MX" b="0" dirty="0" smtClean="0">
                <a:effectLst/>
              </a:rPr>
              <a:t>(1)</a:t>
            </a:r>
            <a:r>
              <a:rPr lang="es-MX" dirty="0" smtClean="0"/>
              <a:t/>
            </a:r>
            <a:br>
              <a:rPr lang="es-MX" dirty="0" smtClean="0"/>
            </a:br>
            <a:r>
              <a:rPr lang="es-MX" sz="1800" b="0" dirty="0" smtClean="0">
                <a:effectLst/>
              </a:rPr>
              <a:t>LIR, 37°, </a:t>
            </a:r>
            <a:r>
              <a:rPr lang="es-MX" sz="1800" b="0" dirty="0">
                <a:effectLst/>
              </a:rPr>
              <a:t>a</a:t>
            </a:r>
            <a:r>
              <a:rPr lang="es-MX" sz="1800" b="0" dirty="0" smtClean="0">
                <a:effectLst/>
              </a:rPr>
              <a:t>) – RIR, 21°</a:t>
            </a:r>
            <a:endParaRPr lang="es-MX" sz="1800" dirty="0">
              <a:effectLst/>
            </a:endParaRPr>
          </a:p>
        </p:txBody>
      </p:sp>
      <p:sp>
        <p:nvSpPr>
          <p:cNvPr id="7" name="6 Marcador de contenido"/>
          <p:cNvSpPr>
            <a:spLocks noGrp="1"/>
          </p:cNvSpPr>
          <p:nvPr>
            <p:ph sz="half" idx="1"/>
          </p:nvPr>
        </p:nvSpPr>
        <p:spPr/>
        <p:txBody>
          <a:bodyPr>
            <a:normAutofit/>
          </a:bodyPr>
          <a:lstStyle/>
          <a:p>
            <a:r>
              <a:rPr lang="es-MX" b="1" dirty="0" smtClean="0"/>
              <a:t>Deducción de intereses y gastos de deudas</a:t>
            </a:r>
          </a:p>
          <a:p>
            <a:pPr lvl="1"/>
            <a:r>
              <a:rPr lang="es-MX" dirty="0" smtClean="0"/>
              <a:t>Contraídas </a:t>
            </a:r>
            <a:r>
              <a:rPr lang="es-MX" dirty="0"/>
              <a:t>para adquirir bienes o servicios vinculados con la obtención o producción de rentas gravadas en el país o mantener su fuente productora</a:t>
            </a:r>
            <a:r>
              <a:rPr lang="es-MX" dirty="0" smtClean="0"/>
              <a:t>.</a:t>
            </a:r>
          </a:p>
          <a:p>
            <a:pPr lvl="1"/>
            <a:r>
              <a:rPr lang="es-MX" dirty="0" smtClean="0"/>
              <a:t>Originadas </a:t>
            </a:r>
            <a:r>
              <a:rPr lang="es-MX" dirty="0"/>
              <a:t>por su constitución, </a:t>
            </a:r>
            <a:r>
              <a:rPr lang="es-MX" dirty="0" smtClean="0"/>
              <a:t>renovación </a:t>
            </a:r>
            <a:r>
              <a:rPr lang="es-MX" dirty="0"/>
              <a:t>o </a:t>
            </a:r>
            <a:r>
              <a:rPr lang="es-MX" dirty="0" smtClean="0"/>
              <a:t>cancelación</a:t>
            </a:r>
          </a:p>
          <a:p>
            <a:pPr lvl="1"/>
            <a:r>
              <a:rPr lang="es-MX" dirty="0"/>
              <a:t>Informe </a:t>
            </a:r>
            <a:r>
              <a:rPr lang="es-MX" dirty="0" smtClean="0"/>
              <a:t>32-2007-SUNAT: Intereses </a:t>
            </a:r>
            <a:r>
              <a:rPr lang="es-MX" dirty="0"/>
              <a:t>en los títulos </a:t>
            </a:r>
            <a:r>
              <a:rPr lang="es-MX" dirty="0" smtClean="0"/>
              <a:t>valores</a:t>
            </a:r>
            <a:r>
              <a:rPr lang="es-MX" dirty="0" smtClean="0"/>
              <a:t>.</a:t>
            </a:r>
            <a:endParaRPr lang="es-MX" dirty="0"/>
          </a:p>
        </p:txBody>
      </p:sp>
      <p:sp>
        <p:nvSpPr>
          <p:cNvPr id="3" name="2 Marcador de contenido"/>
          <p:cNvSpPr>
            <a:spLocks noGrp="1"/>
          </p:cNvSpPr>
          <p:nvPr>
            <p:ph sz="half" idx="2"/>
          </p:nvPr>
        </p:nvSpPr>
        <p:spPr/>
        <p:txBody>
          <a:bodyPr>
            <a:noAutofit/>
          </a:bodyPr>
          <a:lstStyle/>
          <a:p>
            <a:r>
              <a:rPr lang="es-MX" b="1" dirty="0"/>
              <a:t>Intereses deducibles</a:t>
            </a:r>
            <a:r>
              <a:rPr lang="es-MX" b="1" dirty="0" smtClean="0"/>
              <a:t>:</a:t>
            </a:r>
          </a:p>
          <a:p>
            <a:pPr marL="723900" lvl="1" indent="-368300"/>
            <a:r>
              <a:rPr lang="es-MX" dirty="0" smtClean="0"/>
              <a:t>Exceso del </a:t>
            </a:r>
            <a:r>
              <a:rPr lang="es-MX" dirty="0"/>
              <a:t>monto de los </a:t>
            </a:r>
            <a:r>
              <a:rPr lang="es-MX" dirty="0" smtClean="0"/>
              <a:t>intereses </a:t>
            </a:r>
            <a:r>
              <a:rPr lang="es-MX" dirty="0"/>
              <a:t>exonerados e </a:t>
            </a:r>
            <a:r>
              <a:rPr lang="es-MX" dirty="0" err="1"/>
              <a:t>inafectos</a:t>
            </a:r>
            <a:r>
              <a:rPr lang="es-MX" dirty="0"/>
              <a:t>. </a:t>
            </a:r>
          </a:p>
          <a:p>
            <a:pPr marL="723900" lvl="1" indent="-368300"/>
            <a:r>
              <a:rPr lang="es-MX" dirty="0"/>
              <a:t>No computables:</a:t>
            </a:r>
          </a:p>
          <a:p>
            <a:pPr marL="1077913" lvl="2" indent="-354013"/>
            <a:r>
              <a:rPr lang="es-MX" dirty="0"/>
              <a:t>Los exonerados e </a:t>
            </a:r>
            <a:r>
              <a:rPr lang="es-MX" dirty="0" err="1"/>
              <a:t>inafectos</a:t>
            </a:r>
            <a:r>
              <a:rPr lang="es-MX" dirty="0"/>
              <a:t> de valores </a:t>
            </a:r>
            <a:r>
              <a:rPr lang="es-MX" dirty="0" smtClean="0"/>
              <a:t>adquiridos en </a:t>
            </a:r>
            <a:r>
              <a:rPr lang="es-MX" dirty="0"/>
              <a:t>cumplimiento de una norma legal o disposiciones del BCR, </a:t>
            </a:r>
          </a:p>
          <a:p>
            <a:pPr marL="1077913" lvl="2" indent="-354013"/>
            <a:r>
              <a:rPr lang="es-MX" dirty="0"/>
              <a:t>Ni los generados por valores que reditúen </a:t>
            </a:r>
            <a:r>
              <a:rPr lang="es-MX" dirty="0" smtClean="0"/>
              <a:t>un % </a:t>
            </a:r>
            <a:r>
              <a:rPr lang="es-MX" dirty="0"/>
              <a:t>de interés, en MN, no superior al 50% de la TAMN que publique la SBS.</a:t>
            </a:r>
          </a:p>
          <a:p>
            <a:pPr marL="1077913" indent="-354013"/>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80</a:t>
            </a:fld>
            <a:endParaRPr lang="es-PE"/>
          </a:p>
        </p:txBody>
      </p:sp>
    </p:spTree>
    <p:extLst>
      <p:ext uri="{BB962C8B-B14F-4D97-AF65-F5344CB8AC3E}">
        <p14:creationId xmlns:p14="http://schemas.microsoft.com/office/powerpoint/2010/main" val="86209364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Intereses de deudas </a:t>
            </a:r>
            <a:r>
              <a:rPr lang="es-MX" b="0" dirty="0" smtClean="0">
                <a:effectLst/>
              </a:rPr>
              <a:t>(2)</a:t>
            </a:r>
            <a:br>
              <a:rPr lang="es-MX" b="0" dirty="0" smtClean="0">
                <a:effectLst/>
              </a:rPr>
            </a:br>
            <a:r>
              <a:rPr lang="es-MX" dirty="0" smtClean="0"/>
              <a:t>Ejemplo SUNAT: CI-13, p12</a:t>
            </a:r>
            <a:br>
              <a:rPr lang="es-MX" dirty="0" smtClean="0"/>
            </a:br>
            <a:r>
              <a:rPr lang="es-MX" sz="1800" b="0" dirty="0" smtClean="0">
                <a:effectLst/>
              </a:rPr>
              <a:t>LIR, 37°, a) – RIR, 21°</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81</a:t>
            </a:fld>
            <a:endParaRPr lang="es-PE"/>
          </a:p>
        </p:txBody>
      </p:sp>
      <p:graphicFrame>
        <p:nvGraphicFramePr>
          <p:cNvPr id="8" name="7 Tabla"/>
          <p:cNvGraphicFramePr>
            <a:graphicFrameLocks noGrp="1"/>
          </p:cNvGraphicFramePr>
          <p:nvPr>
            <p:extLst>
              <p:ext uri="{D42A27DB-BD31-4B8C-83A1-F6EECF244321}">
                <p14:modId xmlns:p14="http://schemas.microsoft.com/office/powerpoint/2010/main" val="2595483613"/>
              </p:ext>
            </p:extLst>
          </p:nvPr>
        </p:nvGraphicFramePr>
        <p:xfrm>
          <a:off x="323528" y="1484784"/>
          <a:ext cx="8538933" cy="4796084"/>
        </p:xfrm>
        <a:graphic>
          <a:graphicData uri="http://schemas.openxmlformats.org/drawingml/2006/table">
            <a:tbl>
              <a:tblPr firstRow="1" bandRow="1">
                <a:tableStyleId>{93296810-A885-4BE3-A3E7-6D5BEEA58F35}</a:tableStyleId>
              </a:tblPr>
              <a:tblGrid>
                <a:gridCol w="3380367"/>
                <a:gridCol w="2566278"/>
                <a:gridCol w="2592288"/>
              </a:tblGrid>
              <a:tr h="252688">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CONCEPTO</a:t>
                      </a:r>
                      <a:endParaRPr lang="es-ES"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txBody>
                  <a:tcPr marL="108000" marR="72000" marT="0" marB="0" anchor="ctr">
                    <a:solidFill>
                      <a:schemeClr val="accent6">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1er. CASO</a:t>
                      </a:r>
                      <a:endParaRPr lang="es-ES" sz="1800" dirty="0">
                        <a:latin typeface="Arial" panose="020B0604020202020204" pitchFamily="34" charset="0"/>
                        <a:cs typeface="Arial" panose="020B0604020202020204" pitchFamily="34" charset="0"/>
                      </a:endParaRPr>
                    </a:p>
                  </a:txBody>
                  <a:tcPr marL="108000" marR="7200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2do. CASO</a:t>
                      </a:r>
                      <a:endParaRPr lang="es-ES" sz="1800" dirty="0">
                        <a:latin typeface="Arial" panose="020B0604020202020204" pitchFamily="34" charset="0"/>
                        <a:cs typeface="Arial" panose="020B0604020202020204" pitchFamily="34" charset="0"/>
                      </a:endParaRPr>
                    </a:p>
                  </a:txBody>
                  <a:tcPr marL="108000" marR="72000" marT="0" marB="0"/>
                </a:tc>
              </a:tr>
              <a:tr h="1010753">
                <a:tc vMerge="1">
                  <a:txBody>
                    <a:bodyPr/>
                    <a:lstStyle/>
                    <a:p>
                      <a:endParaRPr lang="es-ES"/>
                    </a:p>
                  </a:txBody>
                  <a:tcPr/>
                </a:tc>
                <a:tc>
                  <a:txBody>
                    <a:bodyPr/>
                    <a:lstStyle/>
                    <a:p>
                      <a:pPr algn="l"/>
                      <a:r>
                        <a:rPr lang="es-ES" sz="1800" b="1" u="none" strike="noStrike" kern="1200" baseline="0" dirty="0" smtClean="0">
                          <a:effectLst/>
                          <a:latin typeface="Arial" panose="020B0604020202020204" pitchFamily="34" charset="0"/>
                          <a:cs typeface="Arial" panose="020B0604020202020204" pitchFamily="34" charset="0"/>
                        </a:rPr>
                        <a:t>MAYORES</a:t>
                      </a:r>
                      <a:r>
                        <a:rPr lang="es-ES" sz="1800" u="none" strike="noStrike" kern="1200" baseline="0" dirty="0" smtClean="0">
                          <a:latin typeface="Arial" panose="020B0604020202020204" pitchFamily="34" charset="0"/>
                          <a:cs typeface="Arial" panose="020B0604020202020204" pitchFamily="34" charset="0"/>
                        </a:rPr>
                        <a:t> a los ingresos por intereses exonerados e </a:t>
                      </a:r>
                      <a:r>
                        <a:rPr lang="es-ES" sz="1800" u="none" strike="noStrike" kern="1200" baseline="0" dirty="0" err="1" smtClean="0">
                          <a:latin typeface="Arial" panose="020B0604020202020204" pitchFamily="34" charset="0"/>
                          <a:cs typeface="Arial" panose="020B0604020202020204" pitchFamily="34" charset="0"/>
                        </a:rPr>
                        <a:t>inafectos</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marL="108000" marR="72000" marT="0" marB="0"/>
                </a:tc>
                <a:tc>
                  <a:txBody>
                    <a:bodyPr/>
                    <a:lstStyle/>
                    <a:p>
                      <a:pPr marL="0" algn="l" defTabSz="914400" rtl="0" eaLnBrk="1" latinLnBrk="0" hangingPunct="1"/>
                      <a:r>
                        <a:rPr lang="es-ES" sz="1800" b="1" u="none" strike="noStrike" kern="1200" baseline="0" dirty="0" smtClean="0">
                          <a:latin typeface="Arial" panose="020B0604020202020204" pitchFamily="34" charset="0"/>
                          <a:cs typeface="Arial" panose="020B0604020202020204" pitchFamily="34" charset="0"/>
                        </a:rPr>
                        <a:t>MENORES</a:t>
                      </a:r>
                      <a:r>
                        <a:rPr lang="es-ES" sz="1800" u="none" strike="noStrike" kern="1200" baseline="0" dirty="0" smtClean="0">
                          <a:latin typeface="Arial" panose="020B0604020202020204" pitchFamily="34" charset="0"/>
                          <a:cs typeface="Arial" panose="020B0604020202020204" pitchFamily="34" charset="0"/>
                        </a:rPr>
                        <a:t> a los ingresos por intereses exonerados e </a:t>
                      </a:r>
                      <a:r>
                        <a:rPr lang="es-ES" sz="1800" u="none" strike="noStrike" kern="1200" baseline="0" dirty="0" err="1" smtClean="0">
                          <a:latin typeface="Arial" panose="020B0604020202020204" pitchFamily="34" charset="0"/>
                          <a:cs typeface="Arial" panose="020B0604020202020204" pitchFamily="34" charset="0"/>
                        </a:rPr>
                        <a:t>inafectos</a:t>
                      </a:r>
                      <a:endParaRPr lang="es-ES" sz="1800" dirty="0">
                        <a:latin typeface="Arial" panose="020B0604020202020204" pitchFamily="34" charset="0"/>
                        <a:cs typeface="Arial" panose="020B0604020202020204" pitchFamily="34" charset="0"/>
                      </a:endParaRPr>
                    </a:p>
                  </a:txBody>
                  <a:tcPr marL="108000" marR="72000" marT="0" marB="0"/>
                </a:tc>
              </a:tr>
              <a:tr h="589606">
                <a:tc>
                  <a:txBody>
                    <a:bodyPr/>
                    <a:lstStyle/>
                    <a:p>
                      <a:r>
                        <a:rPr lang="es-ES" sz="1800" u="none" strike="noStrike" kern="1200" baseline="0" dirty="0" smtClean="0">
                          <a:latin typeface="Arial" panose="020B0604020202020204" pitchFamily="34" charset="0"/>
                          <a:cs typeface="Arial" panose="020B0604020202020204" pitchFamily="34" charset="0"/>
                        </a:rPr>
                        <a:t>Cuenta 67 – Gastos Financieros (Préstamos). </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latin typeface="Arial" panose="020B0604020202020204" pitchFamily="34" charset="0"/>
                          <a:cs typeface="Arial" panose="020B0604020202020204" pitchFamily="34" charset="0"/>
                        </a:rPr>
                        <a:t>32,481</a:t>
                      </a:r>
                      <a:endParaRPr lang="es-ES" sz="1800" b="1"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latin typeface="Arial" panose="020B0604020202020204" pitchFamily="34" charset="0"/>
                          <a:cs typeface="Arial" panose="020B0604020202020204" pitchFamily="34" charset="0"/>
                        </a:rPr>
                        <a:t>3,680</a:t>
                      </a:r>
                      <a:endParaRPr lang="es-ES" sz="1800" b="1" dirty="0">
                        <a:latin typeface="Arial" panose="020B0604020202020204" pitchFamily="34" charset="0"/>
                        <a:cs typeface="Arial" panose="020B0604020202020204" pitchFamily="34" charset="0"/>
                      </a:endParaRPr>
                    </a:p>
                  </a:txBody>
                  <a:tcPr anchor="ctr"/>
                </a:tc>
              </a:tr>
              <a:tr h="3369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latin typeface="Arial" panose="020B0604020202020204" pitchFamily="34" charset="0"/>
                          <a:cs typeface="Arial" panose="020B0604020202020204" pitchFamily="34" charset="0"/>
                        </a:rPr>
                        <a:t>(A)</a:t>
                      </a:r>
                      <a:r>
                        <a:rPr lang="es-ES" sz="1800" u="none" strike="noStrike" kern="1200" baseline="0" dirty="0" smtClean="0">
                          <a:latin typeface="Arial" panose="020B0604020202020204" pitchFamily="34" charset="0"/>
                          <a:cs typeface="Arial" panose="020B0604020202020204" pitchFamily="34" charset="0"/>
                        </a:rPr>
                        <a:t> Total gastos por intereses</a:t>
                      </a:r>
                      <a:endPar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32,481</a:t>
                      </a:r>
                      <a:endParaRPr lang="es-ES" sz="18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3,680</a:t>
                      </a:r>
                      <a:endParaRPr lang="es-ES" sz="1800" dirty="0">
                        <a:latin typeface="Arial" panose="020B0604020202020204" pitchFamily="34" charset="0"/>
                        <a:cs typeface="Arial" panose="020B0604020202020204" pitchFamily="34" charset="0"/>
                      </a:endParaRPr>
                    </a:p>
                  </a:txBody>
                  <a:tcPr anchor="ctr"/>
                </a:tc>
              </a:tr>
              <a:tr h="589606">
                <a:tc>
                  <a:txBody>
                    <a:bodyPr/>
                    <a:lstStyle/>
                    <a:p>
                      <a:r>
                        <a:rPr lang="es-ES" sz="1800" u="none" strike="noStrike" kern="1200" baseline="0" dirty="0" smtClean="0">
                          <a:latin typeface="Arial" panose="020B0604020202020204" pitchFamily="34" charset="0"/>
                          <a:cs typeface="Arial" panose="020B0604020202020204" pitchFamily="34" charset="0"/>
                        </a:rPr>
                        <a:t>Cta. 77: Ingresos Financieros Intereses mercantiles </a:t>
                      </a:r>
                      <a:endPar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10,960</a:t>
                      </a:r>
                      <a:endParaRPr lang="es-ES" sz="18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2,950</a:t>
                      </a:r>
                      <a:endParaRPr lang="es-ES" sz="1800" dirty="0">
                        <a:latin typeface="Arial" panose="020B0604020202020204" pitchFamily="34" charset="0"/>
                        <a:cs typeface="Arial" panose="020B0604020202020204" pitchFamily="34" charset="0"/>
                      </a:endParaRPr>
                    </a:p>
                  </a:txBody>
                  <a:tcPr anchor="ctr"/>
                </a:tc>
              </a:tr>
              <a:tr h="5896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latin typeface="Arial" panose="020B0604020202020204" pitchFamily="34" charset="0"/>
                          <a:cs typeface="Arial" panose="020B0604020202020204" pitchFamily="34" charset="0"/>
                        </a:rPr>
                        <a:t>(B)</a:t>
                      </a:r>
                      <a:r>
                        <a:rPr lang="es-ES" sz="1800" u="none" strike="noStrike" kern="1200" baseline="0" dirty="0" smtClean="0">
                          <a:latin typeface="Arial" panose="020B0604020202020204" pitchFamily="34" charset="0"/>
                          <a:cs typeface="Arial" panose="020B0604020202020204" pitchFamily="34" charset="0"/>
                        </a:rPr>
                        <a:t> Intereses exonerados por créditos de fomento.	</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latin typeface="Arial" panose="020B0604020202020204" pitchFamily="34" charset="0"/>
                          <a:cs typeface="Arial" panose="020B0604020202020204" pitchFamily="34" charset="0"/>
                        </a:rPr>
                        <a:t>3,180</a:t>
                      </a:r>
                      <a:endParaRPr lang="es-ES" sz="18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latin typeface="Arial" panose="020B0604020202020204" pitchFamily="34" charset="0"/>
                          <a:cs typeface="Arial" panose="020B0604020202020204" pitchFamily="34" charset="0"/>
                        </a:rPr>
                        <a:t>4,970</a:t>
                      </a:r>
                      <a:endParaRPr lang="es-ES" sz="1800" b="1" dirty="0">
                        <a:latin typeface="Arial" panose="020B0604020202020204" pitchFamily="34" charset="0"/>
                        <a:cs typeface="Arial" panose="020B0604020202020204" pitchFamily="34" charset="0"/>
                      </a:endParaRPr>
                    </a:p>
                  </a:txBody>
                  <a:tcPr anchor="ctr"/>
                </a:tc>
              </a:tr>
              <a:tr h="3369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Total Ingresos Financieros</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14,140</a:t>
                      </a:r>
                      <a:endParaRPr lang="es-ES" sz="18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7,920</a:t>
                      </a:r>
                      <a:endParaRPr lang="es-ES" sz="1800" dirty="0">
                        <a:latin typeface="Arial" panose="020B0604020202020204" pitchFamily="34" charset="0"/>
                        <a:cs typeface="Arial" panose="020B0604020202020204" pitchFamily="34" charset="0"/>
                      </a:endParaRPr>
                    </a:p>
                  </a:txBody>
                  <a:tcPr anchor="ctr"/>
                </a:tc>
              </a:tr>
              <a:tr h="3369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latin typeface="Arial" panose="020B0604020202020204" pitchFamily="34" charset="0"/>
                          <a:cs typeface="Arial" panose="020B0604020202020204" pitchFamily="34" charset="0"/>
                        </a:rPr>
                        <a:t>(C)</a:t>
                      </a:r>
                      <a:r>
                        <a:rPr lang="es-ES" sz="1800" u="none" strike="noStrike" kern="1200" baseline="0" dirty="0" smtClean="0">
                          <a:latin typeface="Arial" panose="020B0604020202020204" pitchFamily="34" charset="0"/>
                          <a:cs typeface="Arial" panose="020B0604020202020204" pitchFamily="34" charset="0"/>
                        </a:rPr>
                        <a:t> Monto deducible: </a:t>
                      </a:r>
                      <a:r>
                        <a:rPr lang="es-ES" sz="1800" b="1" u="none" strike="noStrike" kern="1200" baseline="0" dirty="0" smtClean="0">
                          <a:latin typeface="Arial" panose="020B0604020202020204" pitchFamily="34" charset="0"/>
                          <a:cs typeface="Arial" panose="020B0604020202020204" pitchFamily="34" charset="0"/>
                        </a:rPr>
                        <a:t>(A)</a:t>
                      </a:r>
                      <a:r>
                        <a:rPr lang="es-ES" sz="1800" u="none" strike="noStrike" kern="1200" baseline="0" dirty="0" smtClean="0">
                          <a:latin typeface="Arial" panose="020B0604020202020204" pitchFamily="34" charset="0"/>
                          <a:cs typeface="Arial" panose="020B0604020202020204" pitchFamily="34" charset="0"/>
                        </a:rPr>
                        <a:t> - </a:t>
                      </a:r>
                      <a:r>
                        <a:rPr lang="es-ES" sz="1800" b="1" u="none" strike="noStrike" kern="1200" baseline="0" dirty="0" smtClean="0">
                          <a:latin typeface="Arial" panose="020B0604020202020204" pitchFamily="34" charset="0"/>
                          <a:cs typeface="Arial" panose="020B0604020202020204" pitchFamily="34" charset="0"/>
                        </a:rPr>
                        <a:t>(B)</a:t>
                      </a:r>
                      <a:r>
                        <a:rPr lang="es-ES" sz="1800" u="none" strike="noStrike" kern="1200" baseline="0" dirty="0" smtClean="0">
                          <a:latin typeface="Arial" panose="020B0604020202020204" pitchFamily="34" charset="0"/>
                          <a:cs typeface="Arial" panose="020B0604020202020204" pitchFamily="34" charset="0"/>
                        </a:rPr>
                        <a:t> </a:t>
                      </a:r>
                      <a:endParaRPr lang="es-ES" sz="1800" dirty="0">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29,301</a:t>
                      </a:r>
                      <a:endParaRPr lang="es-ES" sz="1800" b="0" i="0" u="none" strike="noStrike" kern="1200" baseline="0" dirty="0">
                        <a:solidFill>
                          <a:schemeClr val="dk1"/>
                        </a:solidFill>
                        <a:latin typeface="Arial" panose="020B0604020202020204" pitchFamily="34" charset="0"/>
                        <a:ea typeface="+mn-ea"/>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0</a:t>
                      </a:r>
                      <a:endParaRPr lang="es-ES" sz="1800" b="0" i="0" u="none" strike="noStrike" kern="1200" baseline="0" dirty="0">
                        <a:solidFill>
                          <a:schemeClr val="dk1"/>
                        </a:solidFill>
                        <a:latin typeface="Arial" panose="020B0604020202020204" pitchFamily="34" charset="0"/>
                        <a:ea typeface="+mn-ea"/>
                        <a:cs typeface="Arial" panose="020B0604020202020204" pitchFamily="34" charset="0"/>
                      </a:endParaRPr>
                    </a:p>
                  </a:txBody>
                  <a:tcPr anchor="ctr"/>
                </a:tc>
              </a:tr>
              <a:tr h="4934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Monto no deducible: </a:t>
                      </a:r>
                      <a:r>
                        <a:rPr lang="es-ES" sz="1800" b="1" u="none" strike="noStrike" kern="1200" baseline="0" dirty="0" smtClean="0">
                          <a:latin typeface="Arial" panose="020B0604020202020204" pitchFamily="34" charset="0"/>
                          <a:cs typeface="Arial" panose="020B0604020202020204" pitchFamily="34" charset="0"/>
                        </a:rPr>
                        <a:t>(A)</a:t>
                      </a:r>
                      <a:r>
                        <a:rPr lang="es-ES" sz="1800" u="none" strike="noStrike" kern="1200" baseline="0" dirty="0" smtClean="0">
                          <a:latin typeface="Arial" panose="020B0604020202020204" pitchFamily="34" charset="0"/>
                          <a:cs typeface="Arial" panose="020B0604020202020204" pitchFamily="34" charset="0"/>
                        </a:rPr>
                        <a:t> - </a:t>
                      </a:r>
                      <a:r>
                        <a:rPr lang="es-ES" sz="1800" b="1" u="none" strike="noStrike" kern="1200" baseline="0" dirty="0" smtClean="0">
                          <a:latin typeface="Arial" panose="020B0604020202020204" pitchFamily="34" charset="0"/>
                          <a:cs typeface="Arial" panose="020B0604020202020204" pitchFamily="34" charset="0"/>
                        </a:rPr>
                        <a:t>(C)</a:t>
                      </a:r>
                      <a:endParaRPr lang="es-ES" sz="1800" b="1" dirty="0">
                        <a:solidFill>
                          <a:srgbClr val="FF0000"/>
                        </a:solidFill>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000" b="1" u="none" strike="noStrike" kern="1200" baseline="0" dirty="0" smtClean="0">
                          <a:latin typeface="Arial" panose="020B0604020202020204" pitchFamily="34" charset="0"/>
                          <a:cs typeface="Arial" panose="020B0604020202020204" pitchFamily="34" charset="0"/>
                        </a:rPr>
                        <a:t>3,180</a:t>
                      </a:r>
                      <a:endParaRPr lang="es-ES" sz="2000" b="1" i="0" u="none" strike="noStrike" kern="1200" baseline="0" dirty="0">
                        <a:solidFill>
                          <a:schemeClr val="dk1"/>
                        </a:solidFill>
                        <a:latin typeface="Arial" panose="020B0604020202020204" pitchFamily="34" charset="0"/>
                        <a:ea typeface="+mn-ea"/>
                        <a:cs typeface="Arial" panose="020B060402020202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000" b="1" u="none" strike="noStrike" kern="1200" baseline="0" dirty="0" smtClean="0">
                          <a:latin typeface="Arial" panose="020B0604020202020204" pitchFamily="34" charset="0"/>
                          <a:cs typeface="Arial" panose="020B0604020202020204" pitchFamily="34" charset="0"/>
                        </a:rPr>
                        <a:t>3,680</a:t>
                      </a:r>
                      <a:endParaRPr lang="es-ES" sz="2000" b="1" i="0" u="none" strike="noStrike" kern="1200" baseline="0" dirty="0">
                        <a:solidFill>
                          <a:schemeClr val="dk1"/>
                        </a:solidFill>
                        <a:latin typeface="Arial" panose="020B0604020202020204" pitchFamily="34" charset="0"/>
                        <a:ea typeface="+mn-ea"/>
                        <a:cs typeface="Arial" panose="020B0604020202020204" pitchFamily="34" charset="0"/>
                      </a:endParaRPr>
                    </a:p>
                  </a:txBody>
                  <a:tcPr anchor="ctr"/>
                </a:tc>
              </a:tr>
            </a:tbl>
          </a:graphicData>
        </a:graphic>
      </p:graphicFrame>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496" y="620688"/>
            <a:ext cx="1800000" cy="532226"/>
          </a:xfrm>
          <a:prstGeom prst="rect">
            <a:avLst/>
          </a:prstGeom>
        </p:spPr>
      </p:pic>
    </p:spTree>
    <p:extLst>
      <p:ext uri="{BB962C8B-B14F-4D97-AF65-F5344CB8AC3E}">
        <p14:creationId xmlns:p14="http://schemas.microsoft.com/office/powerpoint/2010/main" val="338858249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accent6">
                  <a:lumMod val="75000"/>
                </a:schemeClr>
              </a:gs>
            </a:gsLst>
          </a:gradFill>
        </p:spPr>
        <p:txBody>
          <a:bodyPr>
            <a:normAutofit/>
          </a:bodyPr>
          <a:lstStyle/>
          <a:p>
            <a:r>
              <a:rPr lang="es-MX" dirty="0" smtClean="0"/>
              <a:t>Intereses de deudas </a:t>
            </a:r>
            <a:r>
              <a:rPr lang="es-MX" b="0" dirty="0" smtClean="0">
                <a:effectLst/>
              </a:rPr>
              <a:t>(3)</a:t>
            </a:r>
            <a:r>
              <a:rPr lang="es-MX" dirty="0" smtClean="0"/>
              <a:t/>
            </a:r>
            <a:br>
              <a:rPr lang="es-MX" dirty="0" smtClean="0"/>
            </a:br>
            <a:r>
              <a:rPr lang="es-MX" sz="1800" b="0" dirty="0" smtClean="0">
                <a:effectLst/>
              </a:rPr>
              <a:t>LIR, 37°, a) – RIR, 21°</a:t>
            </a:r>
            <a:endParaRPr lang="es-MX" sz="1800" dirty="0">
              <a:effectLst/>
            </a:endParaRPr>
          </a:p>
        </p:txBody>
      </p:sp>
      <p:sp>
        <p:nvSpPr>
          <p:cNvPr id="7" name="6 Marcador de contenido"/>
          <p:cNvSpPr>
            <a:spLocks noGrp="1"/>
          </p:cNvSpPr>
          <p:nvPr>
            <p:ph sz="half" idx="1"/>
          </p:nvPr>
        </p:nvSpPr>
        <p:spPr/>
        <p:txBody>
          <a:bodyPr>
            <a:normAutofit/>
          </a:bodyPr>
          <a:lstStyle/>
          <a:p>
            <a:r>
              <a:rPr lang="es-MX" dirty="0" smtClean="0"/>
              <a:t>Bancos </a:t>
            </a:r>
            <a:r>
              <a:rPr lang="es-MX" dirty="0"/>
              <a:t>y empresas </a:t>
            </a:r>
            <a:r>
              <a:rPr lang="es-MX" dirty="0" smtClean="0"/>
              <a:t>financieras:</a:t>
            </a:r>
          </a:p>
          <a:p>
            <a:pPr lvl="1" indent="-387350"/>
            <a:r>
              <a:rPr lang="es-MX" dirty="0" smtClean="0"/>
              <a:t>Deben establecer </a:t>
            </a:r>
            <a:r>
              <a:rPr lang="es-MX" dirty="0"/>
              <a:t>la proporción existente entre los ingresos financieros gravados e ingresos financieros exonerados e inafectos y deducir como gasto, únicamente los cargos en la proporción antes establecida para los ingresos financieros gravados</a:t>
            </a:r>
            <a:r>
              <a:rPr lang="es-MX" i="1" dirty="0"/>
              <a:t>. </a:t>
            </a:r>
            <a:endParaRPr lang="es-MX" dirty="0"/>
          </a:p>
          <a:p>
            <a:endParaRPr lang="es-MX" dirty="0"/>
          </a:p>
        </p:txBody>
      </p:sp>
      <p:sp>
        <p:nvSpPr>
          <p:cNvPr id="3" name="2 Marcador de contenido"/>
          <p:cNvSpPr>
            <a:spLocks noGrp="1"/>
          </p:cNvSpPr>
          <p:nvPr>
            <p:ph sz="half" idx="2"/>
          </p:nvPr>
        </p:nvSpPr>
        <p:spPr/>
        <p:txBody>
          <a:bodyPr>
            <a:normAutofit/>
          </a:bodyPr>
          <a:lstStyle/>
          <a:p>
            <a:r>
              <a:rPr lang="es-MX" dirty="0"/>
              <a:t>Son </a:t>
            </a:r>
            <a:r>
              <a:rPr lang="es-MX" dirty="0" smtClean="0"/>
              <a:t>deducibles:</a:t>
            </a:r>
          </a:p>
          <a:p>
            <a:pPr lvl="1"/>
            <a:r>
              <a:rPr lang="es-MX" dirty="0" smtClean="0"/>
              <a:t>Los </a:t>
            </a:r>
            <a:r>
              <a:rPr lang="es-MX" b="1" u="sng" dirty="0"/>
              <a:t>intereses de fraccionamientos</a:t>
            </a:r>
            <a:r>
              <a:rPr lang="es-MX" dirty="0"/>
              <a:t> otorgados (</a:t>
            </a:r>
            <a:r>
              <a:rPr lang="es-MX" b="1" dirty="0"/>
              <a:t>CT</a:t>
            </a:r>
            <a:r>
              <a:rPr lang="es-MX" dirty="0"/>
              <a:t>). </a:t>
            </a:r>
          </a:p>
          <a:p>
            <a:r>
              <a:rPr lang="es-MX" b="1" u="sng" dirty="0"/>
              <a:t>No son </a:t>
            </a:r>
            <a:r>
              <a:rPr lang="es-MX" b="1" u="sng" dirty="0" smtClean="0"/>
              <a:t>deducibles:</a:t>
            </a:r>
          </a:p>
          <a:p>
            <a:pPr lvl="1"/>
            <a:r>
              <a:rPr lang="es-MX" dirty="0" smtClean="0"/>
              <a:t>Los </a:t>
            </a:r>
            <a:r>
              <a:rPr lang="es-MX" b="1" u="sng" dirty="0"/>
              <a:t>intereses moratorios</a:t>
            </a:r>
            <a:r>
              <a:rPr lang="es-MX" dirty="0"/>
              <a:t> por pago fuera de los plazos establecidos. </a:t>
            </a:r>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82</a:t>
            </a:fld>
            <a:endParaRPr lang="es-PE"/>
          </a:p>
        </p:txBody>
      </p:sp>
    </p:spTree>
    <p:extLst>
      <p:ext uri="{BB962C8B-B14F-4D97-AF65-F5344CB8AC3E}">
        <p14:creationId xmlns:p14="http://schemas.microsoft.com/office/powerpoint/2010/main" val="186055974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accent6">
                  <a:lumMod val="75000"/>
                </a:schemeClr>
              </a:gs>
            </a:gsLst>
          </a:gradFill>
        </p:spPr>
        <p:txBody>
          <a:bodyPr>
            <a:normAutofit/>
          </a:bodyPr>
          <a:lstStyle/>
          <a:p>
            <a:r>
              <a:rPr lang="es-MX" dirty="0" smtClean="0"/>
              <a:t>Intereses de deudas con vinculadas</a:t>
            </a:r>
            <a:br>
              <a:rPr lang="es-MX" dirty="0" smtClean="0"/>
            </a:br>
            <a:r>
              <a:rPr lang="es-MX" sz="1800" b="0" dirty="0" smtClean="0">
                <a:effectLst/>
              </a:rPr>
              <a:t>LIR, 37°, a) – RIR, 21</a:t>
            </a:r>
            <a:r>
              <a:rPr lang="es-MX" sz="1800" b="0" dirty="0">
                <a:effectLst/>
              </a:rPr>
              <a:t>º</a:t>
            </a:r>
            <a:endParaRPr lang="es-MX" sz="1800" dirty="0">
              <a:effectLst/>
            </a:endParaRPr>
          </a:p>
        </p:txBody>
      </p:sp>
      <p:sp>
        <p:nvSpPr>
          <p:cNvPr id="7" name="6 Marcador de contenido"/>
          <p:cNvSpPr>
            <a:spLocks noGrp="1"/>
          </p:cNvSpPr>
          <p:nvPr>
            <p:ph sz="half" idx="1"/>
          </p:nvPr>
        </p:nvSpPr>
        <p:spPr/>
        <p:txBody>
          <a:bodyPr>
            <a:normAutofit/>
          </a:bodyPr>
          <a:lstStyle/>
          <a:p>
            <a:r>
              <a:rPr lang="es-MX" dirty="0" smtClean="0"/>
              <a:t>Intereses deducibles:</a:t>
            </a:r>
          </a:p>
          <a:p>
            <a:pPr lvl="1"/>
            <a:r>
              <a:rPr lang="es-MX" dirty="0" smtClean="0"/>
              <a:t>Endeudamientos </a:t>
            </a:r>
            <a:r>
              <a:rPr lang="es-MX" dirty="0"/>
              <a:t>del contribuyente con partes vinculadas cuando </a:t>
            </a:r>
            <a:r>
              <a:rPr lang="es-MX" dirty="0" smtClean="0"/>
              <a:t>no </a:t>
            </a:r>
            <a:r>
              <a:rPr lang="es-MX" dirty="0"/>
              <a:t>exceda del resultado de </a:t>
            </a:r>
            <a:r>
              <a:rPr lang="es-MX" dirty="0" smtClean="0"/>
              <a:t>3 veces el </a:t>
            </a:r>
            <a:r>
              <a:rPr lang="es-MX" dirty="0"/>
              <a:t>patrimonio neto del contribuyente al cierre del </a:t>
            </a:r>
            <a:r>
              <a:rPr lang="es-MX" dirty="0" smtClean="0"/>
              <a:t>EG anterior</a:t>
            </a:r>
          </a:p>
          <a:p>
            <a:pPr lvl="2"/>
            <a:r>
              <a:rPr lang="es-MX" dirty="0" smtClean="0"/>
              <a:t>RIR, 21°, a), 6</a:t>
            </a:r>
          </a:p>
          <a:p>
            <a:pPr lvl="1"/>
            <a:r>
              <a:rPr lang="es-MX" dirty="0" smtClean="0"/>
              <a:t>Vinculación económica; </a:t>
            </a:r>
            <a:endParaRPr lang="es-MX" dirty="0" smtClean="0"/>
          </a:p>
          <a:p>
            <a:pPr lvl="2"/>
            <a:r>
              <a:rPr lang="es-MX" dirty="0" smtClean="0"/>
              <a:t>RIR</a:t>
            </a:r>
            <a:r>
              <a:rPr lang="es-MX" dirty="0" smtClean="0"/>
              <a:t>, 24°. </a:t>
            </a:r>
            <a:endParaRPr lang="es-MX" dirty="0"/>
          </a:p>
        </p:txBody>
      </p:sp>
      <p:sp>
        <p:nvSpPr>
          <p:cNvPr id="3" name="2 Marcador de contenido"/>
          <p:cNvSpPr>
            <a:spLocks noGrp="1"/>
          </p:cNvSpPr>
          <p:nvPr>
            <p:ph sz="half" idx="2"/>
          </p:nvPr>
        </p:nvSpPr>
        <p:spPr/>
        <p:txBody>
          <a:bodyPr>
            <a:normAutofit/>
          </a:bodyPr>
          <a:lstStyle/>
          <a:p>
            <a:r>
              <a:rPr lang="es-MX" b="1" dirty="0" smtClean="0"/>
              <a:t>No son deducibles: </a:t>
            </a:r>
          </a:p>
          <a:p>
            <a:pPr lvl="1"/>
            <a:r>
              <a:rPr lang="es-MX" dirty="0" smtClean="0"/>
              <a:t>Intereses </a:t>
            </a:r>
            <a:r>
              <a:rPr lang="es-MX" dirty="0"/>
              <a:t>por el exceso de </a:t>
            </a:r>
            <a:r>
              <a:rPr lang="es-MX" dirty="0" smtClean="0"/>
              <a:t>endeudamiento</a:t>
            </a:r>
            <a:endParaRPr lang="es-MX" dirty="0"/>
          </a:p>
          <a:p>
            <a:r>
              <a:rPr lang="es-MX" b="1" dirty="0"/>
              <a:t>Informe 5-2002</a:t>
            </a:r>
          </a:p>
          <a:p>
            <a:pPr lvl="1"/>
            <a:r>
              <a:rPr lang="es-MX" dirty="0"/>
              <a:t>Análisis respecto al monto máximo de endeudamiento entre sujetos o empresas vinculadas económicamente. </a:t>
            </a:r>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83</a:t>
            </a:fld>
            <a:endParaRPr lang="es-PE"/>
          </a:p>
        </p:txBody>
      </p:sp>
    </p:spTree>
    <p:extLst>
      <p:ext uri="{BB962C8B-B14F-4D97-AF65-F5344CB8AC3E}">
        <p14:creationId xmlns:p14="http://schemas.microsoft.com/office/powerpoint/2010/main" val="15826097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Intereses de </a:t>
            </a:r>
            <a:r>
              <a:rPr lang="es-MX" dirty="0" smtClean="0"/>
              <a:t>deudas con vinculadas </a:t>
            </a:r>
            <a:r>
              <a:rPr lang="es-MX" b="0" dirty="0" smtClean="0">
                <a:effectLst/>
              </a:rPr>
              <a:t>(2)</a:t>
            </a:r>
            <a:r>
              <a:rPr lang="es-MX" dirty="0"/>
              <a:t/>
            </a:r>
            <a:br>
              <a:rPr lang="es-MX" dirty="0"/>
            </a:br>
            <a:r>
              <a:rPr lang="es-MX" sz="1800" b="0" dirty="0">
                <a:effectLst/>
              </a:rPr>
              <a:t>LIR, 37°, a) – RIR, 21º</a:t>
            </a:r>
            <a:endParaRPr lang="es-PE" dirty="0"/>
          </a:p>
        </p:txBody>
      </p:sp>
      <p:sp>
        <p:nvSpPr>
          <p:cNvPr id="4" name="3 Marcador de fecha"/>
          <p:cNvSpPr>
            <a:spLocks noGrp="1"/>
          </p:cNvSpPr>
          <p:nvPr>
            <p:ph type="dt" sz="half" idx="10"/>
          </p:nvPr>
        </p:nvSpPr>
        <p:spPr/>
        <p:txBody>
          <a:bodyPr/>
          <a:lstStyle/>
          <a:p>
            <a:fld id="{89B51048-4834-47E8-A8DC-A642344329F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84</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3479267757"/>
              </p:ext>
            </p:extLst>
          </p:nvPr>
        </p:nvGraphicFramePr>
        <p:xfrm>
          <a:off x="1403648" y="1484784"/>
          <a:ext cx="6264696" cy="4712506"/>
        </p:xfrm>
        <a:graphic>
          <a:graphicData uri="http://schemas.openxmlformats.org/presentationml/2006/ole">
            <mc:AlternateContent xmlns:mc="http://schemas.openxmlformats.org/markup-compatibility/2006">
              <mc:Choice xmlns:v="urn:schemas-microsoft-com:vml" Requires="v">
                <p:oleObj spid="_x0000_s46115" name="Hoja de cálculo" r:id="rId3" imgW="4267268" imgH="3209835" progId="Excel.Sheet.12">
                  <p:embed/>
                </p:oleObj>
              </mc:Choice>
              <mc:Fallback>
                <p:oleObj name="Hoja de cálculo" r:id="rId3" imgW="4267268" imgH="3209835" progId="Excel.Sheet.12">
                  <p:embed/>
                  <p:pic>
                    <p:nvPicPr>
                      <p:cNvPr id="0" name=""/>
                      <p:cNvPicPr/>
                      <p:nvPr/>
                    </p:nvPicPr>
                    <p:blipFill>
                      <a:blip r:embed="rId4"/>
                      <a:stretch>
                        <a:fillRect/>
                      </a:stretch>
                    </p:blipFill>
                    <p:spPr>
                      <a:xfrm>
                        <a:off x="1403648" y="1484784"/>
                        <a:ext cx="6264696" cy="4712506"/>
                      </a:xfrm>
                      <a:prstGeom prst="rect">
                        <a:avLst/>
                      </a:prstGeom>
                    </p:spPr>
                  </p:pic>
                </p:oleObj>
              </mc:Fallback>
            </mc:AlternateContent>
          </a:graphicData>
        </a:graphic>
      </p:graphicFrame>
      <p:pic>
        <p:nvPicPr>
          <p:cNvPr id="3" name="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43472214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Endeudamiento dinámico en el curso del EG</a:t>
            </a:r>
            <a:br>
              <a:rPr lang="es-MX" dirty="0" smtClean="0"/>
            </a:br>
            <a:r>
              <a:rPr lang="es-MX" sz="1800" b="0" dirty="0" smtClean="0">
                <a:effectLst/>
              </a:rPr>
              <a:t>Informe 5-2002-SUNAT/</a:t>
            </a:r>
            <a:r>
              <a:rPr lang="es-PE" sz="1800" b="0" dirty="0" smtClean="0">
                <a:effectLst/>
              </a:rPr>
              <a:t>K00000 (08.01.2002)</a:t>
            </a:r>
            <a:endParaRPr lang="es-PE" sz="1800" b="0" dirty="0">
              <a:effectLst/>
            </a:endParaRPr>
          </a:p>
        </p:txBody>
      </p:sp>
      <p:sp>
        <p:nvSpPr>
          <p:cNvPr id="3" name="2 Marcador de contenido"/>
          <p:cNvSpPr>
            <a:spLocks noGrp="1"/>
          </p:cNvSpPr>
          <p:nvPr>
            <p:ph idx="1"/>
          </p:nvPr>
        </p:nvSpPr>
        <p:spPr/>
        <p:txBody>
          <a:bodyPr/>
          <a:lstStyle/>
          <a:p>
            <a:pPr>
              <a:buFont typeface="+mj-lt"/>
              <a:buAutoNum type="arabicPeriod"/>
            </a:pPr>
            <a:r>
              <a:rPr lang="es-PE" dirty="0" smtClean="0"/>
              <a:t>El </a:t>
            </a:r>
            <a:r>
              <a:rPr lang="es-PE" dirty="0"/>
              <a:t>monto máximo de endeudamiento con sujetos o empresas vinculados es un límite fijo durante el transcurso del </a:t>
            </a:r>
            <a:r>
              <a:rPr lang="es-PE" dirty="0" smtClean="0"/>
              <a:t>EG.</a:t>
            </a:r>
            <a:endParaRPr lang="es-PE" dirty="0"/>
          </a:p>
          <a:p>
            <a:pPr>
              <a:buFont typeface="+mj-lt"/>
              <a:buAutoNum type="arabicPeriod"/>
            </a:pPr>
            <a:r>
              <a:rPr lang="es-PE" dirty="0" smtClean="0"/>
              <a:t>El </a:t>
            </a:r>
            <a:r>
              <a:rPr lang="es-PE" dirty="0"/>
              <a:t>cálculo de la proporcionalidad de los intereses deducibles deberá efectuarse a partir de la fecha en que el monto total de endeudamiento con sujetos o empresas vinculados supere el monto señalado en el numeral anterior y por el lapso en que se mantenga dicha situación.</a:t>
            </a:r>
          </a:p>
          <a:p>
            <a:pPr>
              <a:buFont typeface="+mj-lt"/>
              <a:buAutoNum type="arabicPeriod"/>
            </a:pPr>
            <a:r>
              <a:rPr lang="es-PE" dirty="0" smtClean="0"/>
              <a:t>El </a:t>
            </a:r>
            <a:r>
              <a:rPr lang="es-PE" dirty="0"/>
              <a:t>cálculo de la proporcionalidad deberá hacerse respecto de los intereses devengados durante el lapso señalado en el numeral anterior, con independencia de la periodicidad de la tasa de interés.</a:t>
            </a:r>
          </a:p>
          <a:p>
            <a:pPr>
              <a:buFont typeface="+mj-lt"/>
              <a:buAutoNum type="arabicPeriod"/>
            </a:pPr>
            <a:r>
              <a:rPr lang="es-PE" dirty="0" smtClean="0"/>
              <a:t>El </a:t>
            </a:r>
            <a:r>
              <a:rPr lang="es-PE" dirty="0"/>
              <a:t>referido cálculo deberá reflejar las variaciones del monto total de endeudamiento con sujetos o empresas vinculados que se produzcan durante el </a:t>
            </a:r>
            <a:r>
              <a:rPr lang="es-PE" dirty="0" smtClean="0"/>
              <a:t>EG.</a:t>
            </a:r>
            <a:endParaRPr lang="es-PE" dirty="0"/>
          </a:p>
          <a:p>
            <a:endParaRPr lang="es-PE" dirty="0"/>
          </a:p>
        </p:txBody>
      </p:sp>
      <p:sp>
        <p:nvSpPr>
          <p:cNvPr id="4" name="3 Marcador de fecha"/>
          <p:cNvSpPr>
            <a:spLocks noGrp="1"/>
          </p:cNvSpPr>
          <p:nvPr>
            <p:ph type="dt" sz="half" idx="10"/>
          </p:nvPr>
        </p:nvSpPr>
        <p:spPr/>
        <p:txBody>
          <a:bodyPr/>
          <a:lstStyle/>
          <a:p>
            <a:fld id="{89B51048-4834-47E8-A8DC-A642344329F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85</a:t>
            </a:fld>
            <a:endParaRPr lang="es-PE"/>
          </a:p>
        </p:txBody>
      </p:sp>
      <p:pic>
        <p:nvPicPr>
          <p:cNvPr id="7" name="6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0460" y="620688"/>
            <a:ext cx="1948044" cy="576000"/>
          </a:xfrm>
          <a:prstGeom prst="rect">
            <a:avLst/>
          </a:prstGeom>
        </p:spPr>
      </p:pic>
    </p:spTree>
    <p:extLst>
      <p:ext uri="{BB962C8B-B14F-4D97-AF65-F5344CB8AC3E}">
        <p14:creationId xmlns:p14="http://schemas.microsoft.com/office/powerpoint/2010/main" val="356330106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Endeudamiento </a:t>
            </a:r>
            <a:r>
              <a:rPr lang="es-MX" dirty="0" smtClean="0"/>
              <a:t>dinámico</a:t>
            </a:r>
            <a:br>
              <a:rPr lang="es-MX" dirty="0" smtClean="0"/>
            </a:br>
            <a:r>
              <a:rPr lang="es-MX" dirty="0" smtClean="0"/>
              <a:t>en </a:t>
            </a:r>
            <a:r>
              <a:rPr lang="es-MX" dirty="0"/>
              <a:t>el curso del </a:t>
            </a:r>
            <a:r>
              <a:rPr lang="es-MX" dirty="0" smtClean="0"/>
              <a:t>EG 2013</a:t>
            </a:r>
            <a:r>
              <a:rPr lang="es-MX" dirty="0"/>
              <a:t/>
            </a:r>
            <a:br>
              <a:rPr lang="es-MX" dirty="0"/>
            </a:br>
            <a:r>
              <a:rPr lang="es-MX" sz="1800" b="0" dirty="0">
                <a:effectLst/>
              </a:rPr>
              <a:t>Informe 5-2002-SUNAT/</a:t>
            </a:r>
            <a:r>
              <a:rPr lang="es-PE" sz="1800" b="0" dirty="0">
                <a:effectLst/>
              </a:rPr>
              <a:t>K00000 (08.01.2002)</a:t>
            </a:r>
            <a:endParaRPr lang="es-PE" dirty="0"/>
          </a:p>
        </p:txBody>
      </p:sp>
      <p:sp>
        <p:nvSpPr>
          <p:cNvPr id="4" name="3 Marcador de fecha"/>
          <p:cNvSpPr>
            <a:spLocks noGrp="1"/>
          </p:cNvSpPr>
          <p:nvPr>
            <p:ph type="dt" sz="half" idx="10"/>
          </p:nvPr>
        </p:nvSpPr>
        <p:spPr/>
        <p:txBody>
          <a:bodyPr/>
          <a:lstStyle/>
          <a:p>
            <a:fld id="{89B51048-4834-47E8-A8DC-A642344329F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86</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4293558067"/>
              </p:ext>
            </p:extLst>
          </p:nvPr>
        </p:nvGraphicFramePr>
        <p:xfrm>
          <a:off x="323850" y="1611313"/>
          <a:ext cx="8502650" cy="3687762"/>
        </p:xfrm>
        <a:graphic>
          <a:graphicData uri="http://schemas.openxmlformats.org/presentationml/2006/ole">
            <mc:AlternateContent xmlns:mc="http://schemas.openxmlformats.org/markup-compatibility/2006">
              <mc:Choice xmlns:v="urn:schemas-microsoft-com:vml" Requires="v">
                <p:oleObj spid="_x0000_s47138" name="Hoja de cálculo" r:id="rId3" imgW="6258039" imgH="2714722" progId="Excel.Sheet.12">
                  <p:embed/>
                </p:oleObj>
              </mc:Choice>
              <mc:Fallback>
                <p:oleObj name="Hoja de cálculo" r:id="rId3" imgW="6258039" imgH="2714722" progId="Excel.Sheet.12">
                  <p:embed/>
                  <p:pic>
                    <p:nvPicPr>
                      <p:cNvPr id="0" name=""/>
                      <p:cNvPicPr/>
                      <p:nvPr/>
                    </p:nvPicPr>
                    <p:blipFill>
                      <a:blip r:embed="rId4"/>
                      <a:stretch>
                        <a:fillRect/>
                      </a:stretch>
                    </p:blipFill>
                    <p:spPr>
                      <a:xfrm>
                        <a:off x="323850" y="1611313"/>
                        <a:ext cx="8502650" cy="3687762"/>
                      </a:xfrm>
                      <a:prstGeom prst="rect">
                        <a:avLst/>
                      </a:prstGeom>
                    </p:spPr>
                  </p:pic>
                </p:oleObj>
              </mc:Fallback>
            </mc:AlternateContent>
          </a:graphicData>
        </a:graphic>
      </p:graphicFrame>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2480" y="544820"/>
            <a:ext cx="1440000" cy="723940"/>
          </a:xfrm>
          <a:prstGeom prst="rect">
            <a:avLst/>
          </a:prstGeom>
        </p:spPr>
      </p:pic>
    </p:spTree>
    <p:extLst>
      <p:ext uri="{BB962C8B-B14F-4D97-AF65-F5344CB8AC3E}">
        <p14:creationId xmlns:p14="http://schemas.microsoft.com/office/powerpoint/2010/main" val="150599475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Primas de seguros</a:t>
            </a:r>
            <a:br>
              <a:rPr lang="es-MX" dirty="0" smtClean="0"/>
            </a:br>
            <a:r>
              <a:rPr lang="es-ES" sz="1800" b="0" dirty="0" smtClean="0">
                <a:effectLst/>
              </a:rPr>
              <a:t>LIR 37º, 2p, </a:t>
            </a:r>
            <a:r>
              <a:rPr lang="es-ES" sz="1800" b="0" dirty="0">
                <a:effectLst/>
              </a:rPr>
              <a:t>c</a:t>
            </a:r>
            <a:r>
              <a:rPr lang="es-ES" sz="1800" b="0" dirty="0" smtClean="0">
                <a:effectLst/>
              </a:rPr>
              <a:t>), RIR, 21º. </a:t>
            </a:r>
            <a:endParaRPr lang="es-MX" sz="1800" dirty="0">
              <a:effectLst/>
            </a:endParaRPr>
          </a:p>
        </p:txBody>
      </p:sp>
      <p:sp>
        <p:nvSpPr>
          <p:cNvPr id="7" name="6 Marcador de contenido"/>
          <p:cNvSpPr>
            <a:spLocks noGrp="1"/>
          </p:cNvSpPr>
          <p:nvPr>
            <p:ph idx="1"/>
          </p:nvPr>
        </p:nvSpPr>
        <p:spPr/>
        <p:txBody>
          <a:bodyPr/>
          <a:lstStyle/>
          <a:p>
            <a:r>
              <a:rPr lang="es-ES" dirty="0" smtClean="0"/>
              <a:t>Tratándose de </a:t>
            </a:r>
            <a:r>
              <a:rPr lang="es-ES" b="1" dirty="0" smtClean="0"/>
              <a:t>PJ</a:t>
            </a:r>
            <a:r>
              <a:rPr lang="es-ES" dirty="0" smtClean="0"/>
              <a:t>: SIN LÍMITE: </a:t>
            </a:r>
          </a:p>
          <a:p>
            <a:r>
              <a:rPr lang="es-ES" dirty="0" smtClean="0"/>
              <a:t>Tratándose </a:t>
            </a:r>
            <a:r>
              <a:rPr lang="es-ES" dirty="0"/>
              <a:t>de </a:t>
            </a:r>
            <a:r>
              <a:rPr lang="es-ES" b="1" u="sng" dirty="0" smtClean="0"/>
              <a:t>PN</a:t>
            </a:r>
            <a:r>
              <a:rPr lang="es-ES" dirty="0" smtClean="0"/>
              <a:t>: CON LÍMITE</a:t>
            </a:r>
          </a:p>
          <a:p>
            <a:pPr lvl="1"/>
            <a:r>
              <a:rPr lang="es-ES" u="sng" dirty="0" smtClean="0"/>
              <a:t>Sólo hasta </a:t>
            </a:r>
            <a:r>
              <a:rPr lang="es-ES" u="sng" dirty="0"/>
              <a:t>el 30% </a:t>
            </a:r>
            <a:r>
              <a:rPr lang="es-ES" dirty="0"/>
              <a:t>de la prima respectiva, cuando la casa de propiedad del contribuyente </a:t>
            </a:r>
            <a:r>
              <a:rPr lang="es-ES" dirty="0" smtClean="0"/>
              <a:t>es </a:t>
            </a:r>
            <a:r>
              <a:rPr lang="es-ES" dirty="0"/>
              <a:t>utilizada </a:t>
            </a:r>
            <a:r>
              <a:rPr lang="es-ES" dirty="0" smtClean="0"/>
              <a:t>parcialmente </a:t>
            </a:r>
            <a:r>
              <a:rPr lang="es-ES" dirty="0"/>
              <a:t>como oficina o como establecimiento comercial. </a:t>
            </a:r>
            <a:endParaRPr lang="es-ES" dirty="0" smtClean="0"/>
          </a:p>
          <a:p>
            <a:pPr lvl="1"/>
            <a:r>
              <a:rPr lang="es-ES" b="1" dirty="0" smtClean="0"/>
              <a:t>Ejemplo SUNAT: </a:t>
            </a:r>
            <a:r>
              <a:rPr lang="es-ES" dirty="0" smtClean="0"/>
              <a:t>El Sr FVR, PN </a:t>
            </a:r>
            <a:r>
              <a:rPr lang="es-ES" dirty="0"/>
              <a:t>con negocio, </a:t>
            </a:r>
            <a:r>
              <a:rPr lang="es-ES" dirty="0" smtClean="0"/>
              <a:t>ha </a:t>
            </a:r>
            <a:r>
              <a:rPr lang="es-ES" dirty="0"/>
              <a:t>registrado en la </a:t>
            </a:r>
            <a:r>
              <a:rPr lang="es-ES" dirty="0" smtClean="0"/>
              <a:t>Cta. 65,  </a:t>
            </a:r>
            <a:r>
              <a:rPr lang="es-ES" dirty="0"/>
              <a:t>Otros Gastos de Gestión, </a:t>
            </a:r>
            <a:r>
              <a:rPr lang="es-ES" dirty="0" smtClean="0"/>
              <a:t>S</a:t>
            </a:r>
            <a:r>
              <a:rPr lang="es-ES" dirty="0"/>
              <a:t>/. </a:t>
            </a:r>
            <a:r>
              <a:rPr lang="es-ES" dirty="0" smtClean="0"/>
              <a:t>7,355, correspondiente </a:t>
            </a:r>
            <a:r>
              <a:rPr lang="es-ES" dirty="0"/>
              <a:t>a las pólizas de seguros devengados en el </a:t>
            </a:r>
            <a:r>
              <a:rPr lang="es-ES" dirty="0" smtClean="0"/>
              <a:t>EG, </a:t>
            </a:r>
            <a:r>
              <a:rPr lang="es-ES" dirty="0"/>
              <a:t>contra incendio </a:t>
            </a:r>
            <a:r>
              <a:rPr lang="es-ES" dirty="0" smtClean="0"/>
              <a:t>de su inmueble, </a:t>
            </a:r>
            <a:r>
              <a:rPr lang="es-ES" dirty="0"/>
              <a:t>lugar donde funciona su empresa y además, es utilizado como casa-habitación. </a:t>
            </a:r>
          </a:p>
          <a:p>
            <a:pPr lvl="1"/>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87</a:t>
            </a:fld>
            <a:endParaRPr lang="es-PE"/>
          </a:p>
        </p:txBody>
      </p:sp>
      <p:graphicFrame>
        <p:nvGraphicFramePr>
          <p:cNvPr id="9" name="8 Tabla"/>
          <p:cNvGraphicFramePr>
            <a:graphicFrameLocks noGrp="1"/>
          </p:cNvGraphicFramePr>
          <p:nvPr>
            <p:extLst>
              <p:ext uri="{D42A27DB-BD31-4B8C-83A1-F6EECF244321}">
                <p14:modId xmlns:p14="http://schemas.microsoft.com/office/powerpoint/2010/main" val="164285015"/>
              </p:ext>
            </p:extLst>
          </p:nvPr>
        </p:nvGraphicFramePr>
        <p:xfrm>
          <a:off x="1187624" y="4437112"/>
          <a:ext cx="7467018" cy="1381760"/>
        </p:xfrm>
        <a:graphic>
          <a:graphicData uri="http://schemas.openxmlformats.org/drawingml/2006/table">
            <a:tbl>
              <a:tblPr firstRow="1" bandRow="1">
                <a:tableStyleId>{5C22544A-7EE6-4342-B048-85BDC9FD1C3A}</a:tableStyleId>
              </a:tblPr>
              <a:tblGrid>
                <a:gridCol w="6264696"/>
                <a:gridCol w="1202322"/>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tx1"/>
                          </a:solidFill>
                          <a:latin typeface="Arial" panose="020B0604020202020204" pitchFamily="34" charset="0"/>
                          <a:ea typeface="+mn-ea"/>
                          <a:cs typeface="Arial" panose="020B0604020202020204" pitchFamily="34" charset="0"/>
                        </a:rPr>
                        <a:t>   CONCEPTO </a:t>
                      </a:r>
                      <a:r>
                        <a:rPr lang="es-ES"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p>
                  </a:txBody>
                  <a:tcPr>
                    <a:solidFill>
                      <a:schemeClr val="accent1">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tx1"/>
                          </a:solidFill>
                          <a:latin typeface="Arial" panose="020B0604020202020204" pitchFamily="34" charset="0"/>
                          <a:ea typeface="+mn-ea"/>
                          <a:cs typeface="Arial" panose="020B0604020202020204" pitchFamily="34" charset="0"/>
                        </a:rPr>
                        <a:t>    S/. </a:t>
                      </a:r>
                      <a:r>
                        <a:rPr lang="es-ES"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p>
                  </a:txBody>
                  <a:tcPr>
                    <a:solidFill>
                      <a:schemeClr val="accent1">
                        <a:lumMod val="60000"/>
                        <a:lumOff val="40000"/>
                      </a:schemeClr>
                    </a:solidFill>
                  </a:tcPr>
                </a:tc>
              </a:tr>
              <a:tr h="370840">
                <a:tc>
                  <a:txBody>
                    <a:bodyPr/>
                    <a:lstStyle/>
                    <a:p>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Monto cargado a gastos del EG 	</a:t>
                      </a:r>
                    </a:p>
                    <a:p>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Menos: </a:t>
                      </a:r>
                      <a:r>
                        <a:rPr lang="es-ES" sz="1800" b="1" i="0" u="sng" strike="noStrike" kern="1200" baseline="0" dirty="0" smtClean="0">
                          <a:solidFill>
                            <a:schemeClr val="dk1"/>
                          </a:solidFill>
                          <a:latin typeface="Arial" panose="020B0604020202020204" pitchFamily="34" charset="0"/>
                          <a:ea typeface="+mn-ea"/>
                          <a:cs typeface="Arial" panose="020B0604020202020204" pitchFamily="34" charset="0"/>
                        </a:rPr>
                        <a:t>Límite</a:t>
                      </a: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 (30% de S/.7,355) 	</a:t>
                      </a:r>
                    </a:p>
                  </a:txBody>
                  <a:tcPr>
                    <a:solidFill>
                      <a:schemeClr val="bg1"/>
                    </a:solidFill>
                  </a:tcPr>
                </a:tc>
                <a:tc>
                  <a:txBody>
                    <a:bodyPr/>
                    <a:lstStyle/>
                    <a:p>
                      <a:pPr algn="ct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 9,870	</a:t>
                      </a:r>
                    </a:p>
                    <a:p>
                      <a:pPr algn="ct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(2,961) 	</a:t>
                      </a:r>
                    </a:p>
                  </a:txBody>
                  <a:tcPr>
                    <a:solidFill>
                      <a:schemeClr val="bg1"/>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tx1"/>
                          </a:solidFill>
                          <a:latin typeface="Arial" panose="020B0604020202020204" pitchFamily="34" charset="0"/>
                          <a:ea typeface="+mn-ea"/>
                          <a:cs typeface="Arial" panose="020B0604020202020204" pitchFamily="34" charset="0"/>
                        </a:rPr>
                        <a:t>Ajuste Tributario: ADICIÓN por exceso</a:t>
                      </a:r>
                    </a:p>
                  </a:txBody>
                  <a:tcPr>
                    <a:solidFill>
                      <a:schemeClr val="accent1">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  6.909 </a:t>
                      </a: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	</a:t>
                      </a:r>
                    </a:p>
                  </a:txBody>
                  <a:tcPr>
                    <a:solidFill>
                      <a:schemeClr val="accent1">
                        <a:lumMod val="60000"/>
                        <a:lumOff val="40000"/>
                      </a:schemeClr>
                    </a:solidFill>
                  </a:tcPr>
                </a:tc>
              </a:tr>
            </a:tbl>
          </a:graphicData>
        </a:graphic>
      </p:graphicFrame>
      <p:pic>
        <p:nvPicPr>
          <p:cNvPr id="8" name="7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2280" y="620688"/>
            <a:ext cx="1948044" cy="576000"/>
          </a:xfrm>
          <a:prstGeom prst="rect">
            <a:avLst/>
          </a:prstGeom>
        </p:spPr>
      </p:pic>
    </p:spTree>
    <p:extLst>
      <p:ext uri="{BB962C8B-B14F-4D97-AF65-F5344CB8AC3E}">
        <p14:creationId xmlns:p14="http://schemas.microsoft.com/office/powerpoint/2010/main" val="401259925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Provisiones y castigos de </a:t>
            </a:r>
            <a:r>
              <a:rPr lang="es-MX" dirty="0" smtClean="0"/>
              <a:t>incobrables </a:t>
            </a:r>
            <a:r>
              <a:rPr lang="es-MX" b="0" dirty="0" smtClean="0">
                <a:effectLst/>
              </a:rPr>
              <a:t>(1)</a:t>
            </a:r>
            <a:r>
              <a:rPr lang="es-MX" dirty="0" smtClean="0"/>
              <a:t/>
            </a:r>
            <a:br>
              <a:rPr lang="es-MX" dirty="0" smtClean="0"/>
            </a:br>
            <a:r>
              <a:rPr lang="es-ES" sz="1800" b="0" dirty="0" smtClean="0">
                <a:effectLst/>
              </a:rPr>
              <a:t>LIR 37°, </a:t>
            </a:r>
            <a:r>
              <a:rPr lang="es-ES" sz="1800" b="0" dirty="0">
                <a:effectLst/>
              </a:rPr>
              <a:t>i)</a:t>
            </a:r>
            <a:r>
              <a:rPr lang="es-ES" sz="1800" b="0" dirty="0" smtClean="0">
                <a:effectLst/>
              </a:rPr>
              <a:t> RIR </a:t>
            </a:r>
            <a:r>
              <a:rPr lang="es-ES" sz="1800" b="0" dirty="0">
                <a:effectLst/>
              </a:rPr>
              <a:t>21</a:t>
            </a:r>
            <a:r>
              <a:rPr lang="es-ES" sz="1800" b="0" dirty="0" smtClean="0">
                <a:effectLst/>
              </a:rPr>
              <a:t>°, </a:t>
            </a:r>
            <a:r>
              <a:rPr lang="es-ES" sz="1800" b="0" dirty="0">
                <a:effectLst/>
              </a:rPr>
              <a:t>f) </a:t>
            </a:r>
            <a:endParaRPr lang="es-MX" sz="1800" dirty="0">
              <a:effectLst/>
            </a:endParaRPr>
          </a:p>
        </p:txBody>
      </p:sp>
      <p:sp>
        <p:nvSpPr>
          <p:cNvPr id="7" name="6 Marcador de contenido"/>
          <p:cNvSpPr>
            <a:spLocks noGrp="1"/>
          </p:cNvSpPr>
          <p:nvPr>
            <p:ph idx="1"/>
          </p:nvPr>
        </p:nvSpPr>
        <p:spPr/>
        <p:txBody>
          <a:bodyPr/>
          <a:lstStyle/>
          <a:p>
            <a:r>
              <a:rPr lang="es-ES" b="1" u="sng" dirty="0" smtClean="0"/>
              <a:t>No </a:t>
            </a:r>
            <a:r>
              <a:rPr lang="es-ES" b="1" u="sng" dirty="0"/>
              <a:t>se reconoce el </a:t>
            </a:r>
            <a:r>
              <a:rPr lang="es-ES" b="1" u="sng" dirty="0">
                <a:solidFill>
                  <a:srgbClr val="FF3300"/>
                </a:solidFill>
              </a:rPr>
              <a:t>carácter</a:t>
            </a:r>
            <a:r>
              <a:rPr lang="es-ES" b="1" u="sng" dirty="0"/>
              <a:t> de deuda incobrable</a:t>
            </a:r>
            <a:r>
              <a:rPr lang="es-ES" dirty="0"/>
              <a:t> a: </a:t>
            </a:r>
          </a:p>
          <a:p>
            <a:pPr lvl="1"/>
            <a:r>
              <a:rPr lang="es-ES" dirty="0" smtClean="0"/>
              <a:t>Deudas </a:t>
            </a:r>
            <a:r>
              <a:rPr lang="es-ES" dirty="0"/>
              <a:t>contraídas entre sí por partes vinculadas. </a:t>
            </a:r>
          </a:p>
          <a:p>
            <a:pPr lvl="1"/>
            <a:r>
              <a:rPr lang="es-ES" dirty="0" smtClean="0"/>
              <a:t>Deudas:</a:t>
            </a:r>
          </a:p>
          <a:p>
            <a:pPr lvl="2"/>
            <a:r>
              <a:rPr lang="es-ES" dirty="0" smtClean="0"/>
              <a:t>Afianzadas </a:t>
            </a:r>
            <a:r>
              <a:rPr lang="es-ES" dirty="0"/>
              <a:t>por empresas del </a:t>
            </a:r>
            <a:r>
              <a:rPr lang="es-ES" dirty="0" smtClean="0"/>
              <a:t>SFB, </a:t>
            </a:r>
          </a:p>
          <a:p>
            <a:pPr lvl="2"/>
            <a:r>
              <a:rPr lang="es-ES" dirty="0" smtClean="0"/>
              <a:t>Garantizadas mediante:</a:t>
            </a:r>
          </a:p>
          <a:p>
            <a:pPr lvl="3"/>
            <a:r>
              <a:rPr lang="es-ES" dirty="0" smtClean="0"/>
              <a:t>Derechos </a:t>
            </a:r>
            <a:r>
              <a:rPr lang="es-ES" dirty="0"/>
              <a:t>reales de garantía, </a:t>
            </a:r>
            <a:endParaRPr lang="es-ES" dirty="0" smtClean="0"/>
          </a:p>
          <a:p>
            <a:pPr lvl="3"/>
            <a:r>
              <a:rPr lang="es-ES" dirty="0" smtClean="0"/>
              <a:t>Depósitos </a:t>
            </a:r>
            <a:r>
              <a:rPr lang="es-ES" dirty="0"/>
              <a:t>dinerarios o </a:t>
            </a:r>
            <a:endParaRPr lang="es-ES" dirty="0" smtClean="0"/>
          </a:p>
          <a:p>
            <a:pPr lvl="3"/>
            <a:r>
              <a:rPr lang="es-ES" dirty="0" smtClean="0"/>
              <a:t>Compra </a:t>
            </a:r>
            <a:r>
              <a:rPr lang="es-ES" dirty="0"/>
              <a:t>venta con reserva de propiedad. </a:t>
            </a:r>
          </a:p>
          <a:p>
            <a:pPr lvl="1"/>
            <a:r>
              <a:rPr lang="es-ES" dirty="0" smtClean="0"/>
              <a:t>Deudas </a:t>
            </a:r>
            <a:r>
              <a:rPr lang="es-ES" dirty="0"/>
              <a:t>que hayan sido objeto de renovación o prórroga expresa. </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88</a:t>
            </a:fld>
            <a:endParaRPr lang="es-PE"/>
          </a:p>
        </p:txBody>
      </p:sp>
    </p:spTree>
    <p:extLst>
      <p:ext uri="{BB962C8B-B14F-4D97-AF65-F5344CB8AC3E}">
        <p14:creationId xmlns:p14="http://schemas.microsoft.com/office/powerpoint/2010/main" val="151683800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Reglas para efectuar la provisión</a:t>
            </a:r>
            <a:r>
              <a:rPr lang="es-MX" sz="1800" dirty="0"/>
              <a:t/>
            </a:r>
            <a:br>
              <a:rPr lang="es-MX" sz="1800" dirty="0"/>
            </a:br>
            <a:r>
              <a:rPr lang="es-ES" sz="1800" b="0" dirty="0">
                <a:effectLst/>
              </a:rPr>
              <a:t>LIR 37°, i) </a:t>
            </a:r>
            <a:r>
              <a:rPr lang="es-ES" sz="1800" b="0" dirty="0" smtClean="0">
                <a:effectLst/>
              </a:rPr>
              <a:t>- </a:t>
            </a:r>
            <a:r>
              <a:rPr lang="es-ES" sz="1800" u="sng" dirty="0" smtClean="0"/>
              <a:t>RIR </a:t>
            </a:r>
            <a:r>
              <a:rPr lang="es-ES" sz="1800" u="sng" dirty="0"/>
              <a:t>21°, f)</a:t>
            </a:r>
            <a:endParaRPr lang="es-MX" sz="1800" u="sng" dirty="0"/>
          </a:p>
        </p:txBody>
      </p:sp>
      <p:sp>
        <p:nvSpPr>
          <p:cNvPr id="7" name="6 Marcador de contenido"/>
          <p:cNvSpPr>
            <a:spLocks noGrp="1"/>
          </p:cNvSpPr>
          <p:nvPr>
            <p:ph idx="1"/>
          </p:nvPr>
        </p:nvSpPr>
        <p:spPr/>
        <p:txBody>
          <a:bodyPr>
            <a:noAutofit/>
          </a:bodyPr>
          <a:lstStyle/>
          <a:p>
            <a:r>
              <a:rPr lang="es-ES" dirty="0" smtClean="0"/>
              <a:t>Verificación del </a:t>
            </a:r>
            <a:r>
              <a:rPr lang="es-ES" b="1" u="sng" dirty="0"/>
              <a:t>carácter de deuda </a:t>
            </a:r>
            <a:r>
              <a:rPr lang="es-ES" b="1" u="sng" dirty="0" smtClean="0"/>
              <a:t>incobrable</a:t>
            </a:r>
            <a:r>
              <a:rPr lang="es-ES" b="1" dirty="0" smtClean="0"/>
              <a:t>:</a:t>
            </a:r>
            <a:r>
              <a:rPr lang="es-ES" dirty="0" smtClean="0"/>
              <a:t> </a:t>
            </a:r>
          </a:p>
          <a:p>
            <a:pPr lvl="1"/>
            <a:r>
              <a:rPr lang="es-ES" dirty="0" smtClean="0"/>
              <a:t>Momento de la provisión contable.</a:t>
            </a:r>
            <a:endParaRPr lang="es-ES" dirty="0" smtClean="0"/>
          </a:p>
          <a:p>
            <a:r>
              <a:rPr lang="es-ES" b="1" dirty="0" smtClean="0"/>
              <a:t>Requisitos para </a:t>
            </a:r>
            <a:r>
              <a:rPr lang="es-ES" b="1" dirty="0"/>
              <a:t>efectuar la </a:t>
            </a:r>
            <a:r>
              <a:rPr lang="es-ES" b="1" dirty="0" smtClean="0"/>
              <a:t>provisión</a:t>
            </a:r>
            <a:r>
              <a:rPr lang="es-ES" dirty="0" smtClean="0"/>
              <a:t>: </a:t>
            </a:r>
          </a:p>
          <a:p>
            <a:pPr lvl="1"/>
            <a:r>
              <a:rPr lang="es-ES" dirty="0" smtClean="0"/>
              <a:t>Deuda </a:t>
            </a:r>
            <a:r>
              <a:rPr lang="es-ES" b="1" u="sng" dirty="0" smtClean="0"/>
              <a:t>vencida</a:t>
            </a:r>
          </a:p>
          <a:p>
            <a:pPr lvl="1"/>
            <a:r>
              <a:rPr lang="es-ES" dirty="0" smtClean="0"/>
              <a:t>Demostración de la existencia </a:t>
            </a:r>
            <a:r>
              <a:rPr lang="es-ES" dirty="0"/>
              <a:t>de </a:t>
            </a:r>
            <a:r>
              <a:rPr lang="es-ES" b="1" u="sng" dirty="0"/>
              <a:t>dificultades </a:t>
            </a:r>
            <a:r>
              <a:rPr lang="es-ES" b="1" u="sng" dirty="0" smtClean="0"/>
              <a:t>financieras</a:t>
            </a:r>
            <a:r>
              <a:rPr lang="es-ES" dirty="0" smtClean="0"/>
              <a:t> </a:t>
            </a:r>
            <a:r>
              <a:rPr lang="es-ES" dirty="0"/>
              <a:t>del </a:t>
            </a:r>
            <a:r>
              <a:rPr lang="es-ES" dirty="0" smtClean="0"/>
              <a:t>deudor: </a:t>
            </a:r>
          </a:p>
          <a:p>
            <a:pPr lvl="2"/>
            <a:r>
              <a:rPr lang="es-ES" dirty="0" smtClean="0"/>
              <a:t>Mediante análisis </a:t>
            </a:r>
            <a:r>
              <a:rPr lang="es-ES" dirty="0"/>
              <a:t>periódico de los créditos concedidos </a:t>
            </a:r>
            <a:r>
              <a:rPr lang="es-ES" b="1" u="sng" dirty="0"/>
              <a:t>o</a:t>
            </a:r>
            <a:r>
              <a:rPr lang="es-ES" dirty="0"/>
              <a:t> </a:t>
            </a:r>
            <a:endParaRPr lang="es-ES" dirty="0" smtClean="0"/>
          </a:p>
          <a:p>
            <a:pPr lvl="2"/>
            <a:r>
              <a:rPr lang="es-ES" dirty="0" smtClean="0"/>
              <a:t>Por otros medios, </a:t>
            </a:r>
            <a:r>
              <a:rPr lang="es-ES" b="1" u="sng" dirty="0" smtClean="0"/>
              <a:t>o</a:t>
            </a:r>
            <a:r>
              <a:rPr lang="es-ES" dirty="0" smtClean="0"/>
              <a:t> </a:t>
            </a:r>
          </a:p>
          <a:p>
            <a:pPr lvl="1"/>
            <a:r>
              <a:rPr lang="es-ES" dirty="0" smtClean="0"/>
              <a:t>Demostración de </a:t>
            </a:r>
            <a:r>
              <a:rPr lang="es-ES" dirty="0"/>
              <a:t>la </a:t>
            </a:r>
            <a:r>
              <a:rPr lang="es-ES" b="1" u="sng" dirty="0"/>
              <a:t>morosidad</a:t>
            </a:r>
            <a:r>
              <a:rPr lang="es-ES" dirty="0"/>
              <a:t> del deudor </a:t>
            </a:r>
            <a:r>
              <a:rPr lang="es-ES" dirty="0" smtClean="0"/>
              <a:t>mediante:</a:t>
            </a:r>
          </a:p>
          <a:p>
            <a:pPr lvl="2"/>
            <a:r>
              <a:rPr lang="es-ES" dirty="0" smtClean="0"/>
              <a:t>Gestiones </a:t>
            </a:r>
            <a:r>
              <a:rPr lang="es-ES" dirty="0"/>
              <a:t>de cobro luego del vencimiento de la deuda, </a:t>
            </a:r>
            <a:r>
              <a:rPr lang="es-ES" b="1" u="sng" dirty="0"/>
              <a:t>o</a:t>
            </a:r>
            <a:r>
              <a:rPr lang="es-ES" dirty="0"/>
              <a:t> </a:t>
            </a:r>
            <a:endParaRPr lang="es-ES" dirty="0" smtClean="0"/>
          </a:p>
          <a:p>
            <a:pPr lvl="2"/>
            <a:r>
              <a:rPr lang="es-ES" dirty="0" smtClean="0"/>
              <a:t>Protesto </a:t>
            </a:r>
            <a:r>
              <a:rPr lang="es-ES" dirty="0"/>
              <a:t>de documentos, o </a:t>
            </a:r>
            <a:r>
              <a:rPr lang="es-ES" dirty="0" smtClean="0"/>
              <a:t>Inicio </a:t>
            </a:r>
            <a:r>
              <a:rPr lang="es-ES" dirty="0"/>
              <a:t>de procedimientos </a:t>
            </a:r>
            <a:r>
              <a:rPr lang="es-ES" dirty="0" smtClean="0"/>
              <a:t>judiciales, </a:t>
            </a:r>
            <a:r>
              <a:rPr lang="es-ES" b="1" u="sng" dirty="0"/>
              <a:t>o</a:t>
            </a:r>
            <a:r>
              <a:rPr lang="es-ES" dirty="0"/>
              <a:t> </a:t>
            </a:r>
            <a:endParaRPr lang="es-ES" dirty="0" smtClean="0"/>
          </a:p>
          <a:p>
            <a:pPr lvl="2"/>
            <a:r>
              <a:rPr lang="es-ES" dirty="0" smtClean="0"/>
              <a:t>Más de 12 </a:t>
            </a:r>
            <a:r>
              <a:rPr lang="es-ES" dirty="0"/>
              <a:t>meses </a:t>
            </a:r>
            <a:r>
              <a:rPr lang="es-ES" dirty="0" smtClean="0"/>
              <a:t>de </a:t>
            </a:r>
            <a:r>
              <a:rPr lang="es-ES" dirty="0" err="1" smtClean="0"/>
              <a:t>antiguedad</a:t>
            </a:r>
            <a:r>
              <a:rPr lang="es-ES" dirty="0" smtClean="0"/>
              <a:t>; </a:t>
            </a:r>
          </a:p>
          <a:p>
            <a:pPr lvl="1"/>
            <a:r>
              <a:rPr lang="es-ES" dirty="0" smtClean="0"/>
              <a:t>Provisión discriminada en el LIB al </a:t>
            </a:r>
            <a:r>
              <a:rPr lang="es-ES" dirty="0"/>
              <a:t>cierre de cada </a:t>
            </a:r>
            <a:r>
              <a:rPr lang="es-ES" dirty="0" smtClean="0"/>
              <a:t>EG. </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89</a:t>
            </a:fld>
            <a:endParaRPr lang="es-PE"/>
          </a:p>
        </p:txBody>
      </p:sp>
      <p:sp>
        <p:nvSpPr>
          <p:cNvPr id="3" name="2 CuadroTexto"/>
          <p:cNvSpPr txBox="1"/>
          <p:nvPr/>
        </p:nvSpPr>
        <p:spPr>
          <a:xfrm>
            <a:off x="611560" y="5589240"/>
            <a:ext cx="7848872" cy="646331"/>
          </a:xfrm>
          <a:prstGeom prst="rect">
            <a:avLst/>
          </a:prstGeom>
          <a:solidFill>
            <a:srgbClr val="FFC000"/>
          </a:solidFill>
        </p:spPr>
        <p:txBody>
          <a:bodyPr wrap="square" rtlCol="0">
            <a:spAutoFit/>
          </a:bodyPr>
          <a:lstStyle/>
          <a:p>
            <a:r>
              <a:rPr lang="es-E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a:t>
            </a:r>
            <a:r>
              <a:rPr lang="es-ES"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provisión es equitativa (en </a:t>
            </a:r>
            <a:r>
              <a:rPr lang="es-E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cuanto </a:t>
            </a:r>
            <a:r>
              <a:rPr lang="es-ES"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 monto), si </a:t>
            </a:r>
            <a:r>
              <a:rPr lang="es-E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guarda relación con la parte o el total </a:t>
            </a:r>
            <a:r>
              <a:rPr lang="es-ES"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que (…), </a:t>
            </a:r>
            <a:r>
              <a:rPr lang="es-E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 estime de cobranza dudosa</a:t>
            </a:r>
            <a:r>
              <a:rPr lang="es-ES"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s-MX"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7 Elipse"/>
          <p:cNvSpPr>
            <a:spLocks noChangeAspect="1"/>
          </p:cNvSpPr>
          <p:nvPr/>
        </p:nvSpPr>
        <p:spPr>
          <a:xfrm>
            <a:off x="5760160" y="1664832"/>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7001516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Provisiones deducible: Ejemplo SUNAT</a:t>
            </a:r>
            <a:br>
              <a:rPr lang="es-MX" dirty="0" smtClean="0"/>
            </a:br>
            <a:r>
              <a:rPr lang="es-ES" sz="1800" b="0" dirty="0">
                <a:effectLst/>
              </a:rPr>
              <a:t>LIR 37°, i) RIR 21°, f</a:t>
            </a:r>
            <a:r>
              <a:rPr lang="es-ES" sz="1800" b="0" dirty="0" smtClean="0">
                <a:effectLst/>
              </a:rPr>
              <a:t>) – CI-13, p14</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90</a:t>
            </a:fld>
            <a:endParaRPr lang="es-PE"/>
          </a:p>
        </p:txBody>
      </p:sp>
      <p:graphicFrame>
        <p:nvGraphicFramePr>
          <p:cNvPr id="8" name="7 Tabla"/>
          <p:cNvGraphicFramePr>
            <a:graphicFrameLocks noGrp="1"/>
          </p:cNvGraphicFramePr>
          <p:nvPr>
            <p:extLst>
              <p:ext uri="{D42A27DB-BD31-4B8C-83A1-F6EECF244321}">
                <p14:modId xmlns:p14="http://schemas.microsoft.com/office/powerpoint/2010/main" val="341267193"/>
              </p:ext>
            </p:extLst>
          </p:nvPr>
        </p:nvGraphicFramePr>
        <p:xfrm>
          <a:off x="323528" y="1678353"/>
          <a:ext cx="8568952" cy="4414943"/>
        </p:xfrm>
        <a:graphic>
          <a:graphicData uri="http://schemas.openxmlformats.org/drawingml/2006/table">
            <a:tbl>
              <a:tblPr firstRow="1" bandRow="1">
                <a:tableStyleId>{93296810-A885-4BE3-A3E7-6D5BEEA58F35}</a:tableStyleId>
              </a:tblPr>
              <a:tblGrid>
                <a:gridCol w="5040560"/>
                <a:gridCol w="1800200"/>
                <a:gridCol w="1728192"/>
              </a:tblGrid>
              <a:tr h="93610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OPERACIONES COMERCIALES</a:t>
                      </a:r>
                      <a:endParaRPr lang="es-ES" sz="1800" b="0"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 </a:t>
                      </a:r>
                      <a:r>
                        <a:rPr lang="es-ES" sz="1800" u="none" strike="noStrike" kern="120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VINCULADAS</a:t>
                      </a:r>
                      <a:endParaRPr lang="es-ES" sz="1800" b="0"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 </a:t>
                      </a:r>
                      <a:r>
                        <a:rPr lang="es-ES" sz="1800" u="sng" strike="noStrike" kern="120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NO</a:t>
                      </a:r>
                      <a:r>
                        <a:rPr lang="es-ES" sz="1800" u="none" strike="noStrike" kern="120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VINCULADAS</a:t>
                      </a:r>
                      <a:endParaRPr lang="es-ES" sz="1800" b="0"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rgbClr val="FFC000"/>
                    </a:solidFill>
                  </a:tcPr>
                </a:tc>
              </a:tr>
              <a:tr h="67052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Realizadas con la EV “CMB SAC.“: Provisión: Cuenta 68</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16,870</a:t>
                      </a:r>
                      <a:endParaRPr lang="es-ES" sz="1800" dirty="0">
                        <a:latin typeface="Arial" panose="020B0604020202020204" pitchFamily="34" charset="0"/>
                        <a:cs typeface="Arial" panose="020B0604020202020204" pitchFamily="34" charset="0"/>
                      </a:endParaRPr>
                    </a:p>
                  </a:txBody>
                  <a:tcPr anchor="b">
                    <a:solidFill>
                      <a:srgbClr val="FFFF99"/>
                    </a:solidFill>
                  </a:tcPr>
                </a:tc>
                <a:tc>
                  <a:txBody>
                    <a:bodyPr/>
                    <a:lstStyle/>
                    <a:p>
                      <a:pPr algn="ctr"/>
                      <a:endParaRPr lang="es-ES" sz="1800" dirty="0">
                        <a:latin typeface="Arial" panose="020B0604020202020204" pitchFamily="34" charset="0"/>
                        <a:cs typeface="Arial" panose="020B0604020202020204" pitchFamily="34" charset="0"/>
                      </a:endParaRPr>
                    </a:p>
                  </a:txBody>
                  <a:tcPr>
                    <a:solidFill>
                      <a:srgbClr val="FFFF99"/>
                    </a:solidFill>
                  </a:tcPr>
                </a:tc>
              </a:tr>
              <a:tr h="15974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Venta a la empresa no vinculada CNMM SAC." por S/ 33,055</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800" u="none" strike="noStrike" kern="1200" baseline="0" dirty="0" smtClean="0">
                          <a:latin typeface="Arial" panose="020B0604020202020204" pitchFamily="34" charset="0"/>
                          <a:cs typeface="Arial" panose="020B0604020202020204" pitchFamily="34" charset="0"/>
                        </a:rPr>
                        <a:t>Provisión: Cuenta 68.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800" b="1" u="none" strike="noStrike" kern="1200" baseline="0" dirty="0" smtClean="0">
                          <a:latin typeface="Arial" panose="020B0604020202020204" pitchFamily="34" charset="0"/>
                          <a:cs typeface="Arial" panose="020B0604020202020204" pitchFamily="34" charset="0"/>
                        </a:rPr>
                        <a:t>Fianza bancaria por S/. </a:t>
                      </a:r>
                      <a:r>
                        <a:rPr lang="es-ES" sz="1800" b="1" u="none" strike="noStrike" kern="1200" baseline="0" dirty="0" smtClean="0">
                          <a:latin typeface="Arial" panose="020B0604020202020204" pitchFamily="34" charset="0"/>
                          <a:cs typeface="Arial" panose="020B0604020202020204" pitchFamily="34" charset="0"/>
                        </a:rPr>
                        <a:t>28,400</a:t>
                      </a:r>
                      <a:r>
                        <a:rPr lang="es-ES" sz="1800" b="1" u="none" strike="noStrike" kern="1200" baseline="0" dirty="0" smtClean="0">
                          <a:latin typeface="Arial" panose="020B0604020202020204" pitchFamily="34" charset="0"/>
                          <a:cs typeface="Arial" panose="020B0604020202020204" pitchFamily="34" charset="0"/>
                        </a:rPr>
                        <a:t>.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800" u="none" strike="noStrike" kern="1200" baseline="0" dirty="0" smtClean="0">
                          <a:latin typeface="Arial" panose="020B0604020202020204" pitchFamily="34" charset="0"/>
                          <a:cs typeface="Arial" panose="020B0604020202020204" pitchFamily="34" charset="0"/>
                        </a:rPr>
                        <a:t>Exceso no garantizado (</a:t>
                      </a:r>
                      <a:r>
                        <a:rPr lang="es-ES" sz="1800" u="sng" strike="noStrike" kern="1200" baseline="0" dirty="0" smtClean="0">
                          <a:latin typeface="Arial" panose="020B0604020202020204" pitchFamily="34" charset="0"/>
                          <a:cs typeface="Arial" panose="020B0604020202020204" pitchFamily="34" charset="0"/>
                        </a:rPr>
                        <a:t>Deducible</a:t>
                      </a:r>
                      <a:r>
                        <a:rPr lang="es-ES" sz="1800" u="none" strike="noStrike" kern="1200" baseline="0" dirty="0" smtClean="0">
                          <a:latin typeface="Arial" panose="020B0604020202020204" pitchFamily="34" charset="0"/>
                          <a:cs typeface="Arial" panose="020B0604020202020204" pitchFamily="34" charset="0"/>
                        </a:rPr>
                        <a:t>)</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rgbClr val="FFCC66"/>
                    </a:solidFill>
                  </a:tcPr>
                </a:tc>
                <a:tc>
                  <a:txBody>
                    <a:bodyPr/>
                    <a:lstStyle/>
                    <a:p>
                      <a:endParaRPr lang="es-ES" sz="1800" dirty="0">
                        <a:latin typeface="Arial" panose="020B0604020202020204" pitchFamily="34" charset="0"/>
                        <a:cs typeface="Arial" panose="020B0604020202020204" pitchFamily="34" charset="0"/>
                      </a:endParaRPr>
                    </a:p>
                  </a:txBody>
                  <a:tcPr>
                    <a:solidFill>
                      <a:srgbClr val="FFCC66"/>
                    </a:solidFill>
                  </a:tcPr>
                </a:tc>
                <a:tc>
                  <a:txBody>
                    <a:bodyPr/>
                    <a:lstStyle/>
                    <a:p>
                      <a:pPr marL="0" algn="ctr" defTabSz="914400" rtl="0" eaLnBrk="1" latinLnBrk="0" hangingPunct="1"/>
                      <a:endParaRPr lang="es-ES" sz="1800" u="none" strike="noStrike" kern="1200" baseline="0" dirty="0" smtClean="0">
                        <a:latin typeface="Arial" panose="020B0604020202020204" pitchFamily="34" charset="0"/>
                        <a:cs typeface="Arial" panose="020B0604020202020204" pitchFamily="34" charset="0"/>
                      </a:endParaRPr>
                    </a:p>
                    <a:p>
                      <a:pPr marL="0" algn="ctr" defTabSz="914400" rtl="0" eaLnBrk="1" latinLnBrk="0" hangingPunct="1"/>
                      <a:endParaRPr lang="es-ES" sz="1800" u="none" strike="noStrike" kern="1200" baseline="0" dirty="0" smtClean="0">
                        <a:latin typeface="Arial" panose="020B0604020202020204" pitchFamily="34" charset="0"/>
                        <a:cs typeface="Arial" panose="020B0604020202020204" pitchFamily="34" charset="0"/>
                      </a:endParaRPr>
                    </a:p>
                    <a:p>
                      <a:pPr marL="0" algn="ctr" defTabSz="914400" rtl="0" eaLnBrk="1" latinLnBrk="0" hangingPunct="1"/>
                      <a:r>
                        <a:rPr lang="es-ES" sz="1800" u="none" strike="noStrike" kern="1200" baseline="0" dirty="0" smtClean="0">
                          <a:latin typeface="Arial" panose="020B0604020202020204" pitchFamily="34" charset="0"/>
                          <a:cs typeface="Arial" panose="020B0604020202020204" pitchFamily="34" charset="0"/>
                        </a:rPr>
                        <a:t>36,950</a:t>
                      </a:r>
                    </a:p>
                    <a:p>
                      <a:pPr marL="0" algn="ctr" defTabSz="914400" rtl="0" eaLnBrk="1" latinLnBrk="0" hangingPunct="1"/>
                      <a:r>
                        <a:rPr lang="es-ES" sz="1800" u="none" strike="noStrike" kern="1200" baseline="0" dirty="0" smtClean="0">
                          <a:latin typeface="Arial" panose="020B0604020202020204" pitchFamily="34" charset="0"/>
                          <a:cs typeface="Arial" panose="020B0604020202020204" pitchFamily="34" charset="0"/>
                        </a:rPr>
                        <a:t>(</a:t>
                      </a:r>
                      <a:r>
                        <a:rPr lang="es-ES" sz="1800" u="sng" strike="noStrike" kern="1200" baseline="0" dirty="0" smtClean="0">
                          <a:latin typeface="Arial" panose="020B0604020202020204" pitchFamily="34" charset="0"/>
                          <a:cs typeface="Arial" panose="020B0604020202020204" pitchFamily="34" charset="0"/>
                        </a:rPr>
                        <a:t>28,400</a:t>
                      </a:r>
                      <a:r>
                        <a:rPr lang="es-ES" sz="1800" u="none" strike="noStrike" kern="1200" baseline="0" dirty="0" smtClean="0">
                          <a:latin typeface="Arial" panose="020B0604020202020204" pitchFamily="34" charset="0"/>
                          <a:cs typeface="Arial" panose="020B0604020202020204" pitchFamily="34" charset="0"/>
                        </a:rPr>
                        <a:t>)</a:t>
                      </a:r>
                    </a:p>
                    <a:p>
                      <a:pPr algn="ctr"/>
                      <a:r>
                        <a:rPr lang="es-ES" sz="1800" u="none" strike="noStrike" kern="1200" baseline="0" dirty="0" smtClean="0">
                          <a:latin typeface="Arial" panose="020B0604020202020204" pitchFamily="34" charset="0"/>
                          <a:cs typeface="Arial" panose="020B0604020202020204" pitchFamily="34" charset="0"/>
                        </a:rPr>
                        <a:t>8,550</a:t>
                      </a:r>
                      <a:endParaRPr lang="es-ES" sz="1800" b="1" i="0" u="none" strike="noStrike" kern="1200" baseline="0" dirty="0">
                        <a:solidFill>
                          <a:schemeClr val="dk1"/>
                        </a:solidFill>
                        <a:latin typeface="Arial" panose="020B0604020202020204" pitchFamily="34" charset="0"/>
                        <a:ea typeface="+mn-ea"/>
                        <a:cs typeface="Arial" panose="020B0604020202020204" pitchFamily="34" charset="0"/>
                      </a:endParaRPr>
                    </a:p>
                  </a:txBody>
                  <a:tcPr>
                    <a:solidFill>
                      <a:srgbClr val="FFCC66"/>
                    </a:solidFill>
                  </a:tcPr>
                </a:tc>
              </a:tr>
              <a:tr h="3771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u="none" strike="noStrike" kern="1200" baseline="0" dirty="0" smtClean="0">
                          <a:latin typeface="Arial" panose="020B0604020202020204" pitchFamily="34" charset="0"/>
                          <a:cs typeface="Arial" panose="020B0604020202020204" pitchFamily="34" charset="0"/>
                        </a:rPr>
                        <a:t>Adiciones por Provisiones no permitidas como gasto </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latin typeface="Arial" panose="020B0604020202020204" pitchFamily="34" charset="0"/>
                          <a:cs typeface="Arial" panose="020B0604020202020204" pitchFamily="34" charset="0"/>
                        </a:rPr>
                        <a:t>          16,870</a:t>
                      </a:r>
                      <a:endPar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latin typeface="Arial" panose="020B0604020202020204" pitchFamily="34" charset="0"/>
                          <a:cs typeface="Arial" panose="020B0604020202020204" pitchFamily="34" charset="0"/>
                        </a:rPr>
                        <a:t>28,400</a:t>
                      </a:r>
                      <a:endPar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solidFill>
                      <a:srgbClr val="FFFF99"/>
                    </a:solidFill>
                  </a:tcPr>
                </a:tc>
              </a:tr>
              <a:tr h="57073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u="none" strike="noStrike" kern="1200" baseline="0" dirty="0" smtClean="0">
                          <a:latin typeface="Arial" panose="020B0604020202020204" pitchFamily="34" charset="0"/>
                          <a:cs typeface="Arial" panose="020B0604020202020204" pitchFamily="34" charset="0"/>
                        </a:rPr>
                        <a:t>Ajuste Tributario: </a:t>
                      </a:r>
                      <a:r>
                        <a:rPr lang="es-ES" sz="1800" b="1" u="none" strike="noStrike" kern="1200" baseline="0" dirty="0" smtClean="0">
                          <a:solidFill>
                            <a:srgbClr val="FF33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ADICIÓN</a:t>
                      </a:r>
                      <a:endParaRPr lang="es-ES" sz="1800" b="1" i="0" u="none" strike="noStrike" kern="1200" baseline="0" dirty="0" smtClean="0">
                        <a:solidFill>
                          <a:srgbClr val="FF3300"/>
                        </a:solidFill>
                        <a:effectLst>
                          <a:outerShdw blurRad="38100" dist="38100" dir="2700000" algn="tl">
                            <a:srgbClr val="000000">
                              <a:alpha val="43137"/>
                            </a:srgbClr>
                          </a:outerShdw>
                        </a:effectLst>
                        <a:latin typeface="Arial Black" panose="020B0A04020102020204" pitchFamily="34" charset="0"/>
                        <a:ea typeface="+mn-ea"/>
                        <a:cs typeface="Arial" panose="020B0604020202020204" pitchFamily="34" charset="0"/>
                      </a:endParaRPr>
                    </a:p>
                  </a:txBody>
                  <a:tcPr anchor="ctr">
                    <a:solidFill>
                      <a:srgbClr val="FFCC66"/>
                    </a:solidFill>
                  </a:tcPr>
                </a:tc>
                <a:tc gridSpan="2">
                  <a:txBody>
                    <a:bodyPr/>
                    <a:lstStyle/>
                    <a:p>
                      <a:pPr algn="ctr"/>
                      <a:r>
                        <a:rPr lang="es-ES" sz="1800" b="1" u="none" strike="noStrike" kern="1200" baseline="0" dirty="0" smtClean="0">
                          <a:latin typeface="Arial" panose="020B0604020202020204" pitchFamily="34" charset="0"/>
                          <a:cs typeface="Arial" panose="020B0604020202020204" pitchFamily="34" charset="0"/>
                        </a:rPr>
                        <a:t>45,270</a:t>
                      </a:r>
                      <a:r>
                        <a:rPr lang="es-ES" sz="1800" u="none" strike="noStrike" kern="1200" baseline="0" dirty="0" smtClean="0">
                          <a:latin typeface="Arial" panose="020B0604020202020204" pitchFamily="34" charset="0"/>
                          <a:cs typeface="Arial" panose="020B0604020202020204" pitchFamily="34" charset="0"/>
                        </a:rPr>
                        <a:t> 	</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solidFill>
                      <a:srgbClr val="FFCC66"/>
                    </a:solidFill>
                  </a:tcPr>
                </a:tc>
                <a:tc hMerge="1">
                  <a:txBody>
                    <a:bodyPr/>
                    <a:lstStyle/>
                    <a:p>
                      <a:endParaRPr lang="es-ES" dirty="0"/>
                    </a:p>
                  </a:txBody>
                  <a:tcPr/>
                </a:tc>
              </a:tr>
            </a:tbl>
          </a:graphicData>
        </a:graphic>
      </p:graphicFrame>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496" y="620688"/>
            <a:ext cx="1800000" cy="532225"/>
          </a:xfrm>
          <a:prstGeom prst="rect">
            <a:avLst/>
          </a:prstGeom>
        </p:spPr>
      </p:pic>
    </p:spTree>
    <p:extLst>
      <p:ext uri="{BB962C8B-B14F-4D97-AF65-F5344CB8AC3E}">
        <p14:creationId xmlns:p14="http://schemas.microsoft.com/office/powerpoint/2010/main" val="372539378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u="sng" dirty="0" smtClean="0"/>
              <a:t>Castigo</a:t>
            </a:r>
            <a:r>
              <a:rPr lang="es-MX" dirty="0" smtClean="0"/>
              <a:t> de incobrables</a:t>
            </a:r>
            <a:br>
              <a:rPr lang="es-MX" dirty="0" smtClean="0"/>
            </a:br>
            <a:r>
              <a:rPr lang="es-MX" dirty="0" smtClean="0"/>
              <a:t>Requisitos</a:t>
            </a:r>
            <a:r>
              <a:rPr lang="es-MX" dirty="0"/>
              <a:t/>
            </a:r>
            <a:br>
              <a:rPr lang="es-MX" dirty="0"/>
            </a:br>
            <a:r>
              <a:rPr lang="es-ES" sz="1800" b="0" dirty="0">
                <a:effectLst/>
              </a:rPr>
              <a:t>LIR 37°, i) RIR 21°, </a:t>
            </a:r>
            <a:r>
              <a:rPr lang="es-ES" sz="1800" b="0" dirty="0" smtClean="0">
                <a:effectLst/>
              </a:rPr>
              <a:t>g) - (DS 134-2004-EF, 13°, (05.10.2004) </a:t>
            </a:r>
            <a:r>
              <a:rPr lang="es-ES" sz="1800" b="0" dirty="0" err="1" smtClean="0">
                <a:effectLst/>
              </a:rPr>
              <a:t>Vig</a:t>
            </a:r>
            <a:r>
              <a:rPr lang="es-ES" sz="1800" b="0" dirty="0" smtClean="0">
                <a:effectLst/>
              </a:rPr>
              <a:t>: 06.10.2004</a:t>
            </a:r>
            <a:r>
              <a:rPr lang="es-ES" sz="1800" b="0" dirty="0">
                <a:effectLst/>
              </a:rPr>
              <a:t>).</a:t>
            </a:r>
            <a:endParaRPr lang="es-MX" b="0" dirty="0">
              <a:effectLst/>
            </a:endParaRPr>
          </a:p>
        </p:txBody>
      </p:sp>
      <p:sp>
        <p:nvSpPr>
          <p:cNvPr id="3" name="2 Marcador de contenido"/>
          <p:cNvSpPr>
            <a:spLocks noGrp="1"/>
          </p:cNvSpPr>
          <p:nvPr>
            <p:ph idx="1"/>
          </p:nvPr>
        </p:nvSpPr>
        <p:spPr/>
        <p:txBody>
          <a:bodyPr>
            <a:noAutofit/>
          </a:bodyPr>
          <a:lstStyle/>
          <a:p>
            <a:r>
              <a:rPr lang="es-ES" dirty="0" smtClean="0"/>
              <a:t>Deuda provisionada</a:t>
            </a:r>
          </a:p>
          <a:p>
            <a:r>
              <a:rPr lang="es-ES" dirty="0" smtClean="0"/>
              <a:t>Condiciones</a:t>
            </a:r>
            <a:r>
              <a:rPr lang="es-ES" dirty="0"/>
              <a:t>:</a:t>
            </a:r>
            <a:endParaRPr lang="es-MX" dirty="0"/>
          </a:p>
          <a:p>
            <a:pPr lvl="1">
              <a:buFont typeface="+mj-lt"/>
              <a:buAutoNum type="arabicPeriod"/>
            </a:pPr>
            <a:r>
              <a:rPr lang="es-ES" dirty="0" smtClean="0"/>
              <a:t>Ejercicio de acciones </a:t>
            </a:r>
            <a:r>
              <a:rPr lang="es-ES" dirty="0"/>
              <a:t>judiciales </a:t>
            </a:r>
            <a:r>
              <a:rPr lang="es-ES" dirty="0" smtClean="0"/>
              <a:t>hasta la </a:t>
            </a:r>
            <a:r>
              <a:rPr lang="es-ES" dirty="0"/>
              <a:t>imposibilidad de </a:t>
            </a:r>
            <a:r>
              <a:rPr lang="es-ES" dirty="0" smtClean="0"/>
              <a:t>cobro.</a:t>
            </a:r>
          </a:p>
          <a:p>
            <a:pPr lvl="2"/>
            <a:r>
              <a:rPr lang="es-ES" dirty="0" smtClean="0"/>
              <a:t>Salvo demostración de la inutilidad judicial;  </a:t>
            </a:r>
          </a:p>
          <a:p>
            <a:pPr lvl="3"/>
            <a:r>
              <a:rPr lang="es-ES" dirty="0"/>
              <a:t>La exigencia de la acción judicial alcanza, </a:t>
            </a:r>
            <a:r>
              <a:rPr lang="es-ES" dirty="0" smtClean="0"/>
              <a:t>a </a:t>
            </a:r>
            <a:r>
              <a:rPr lang="es-ES" dirty="0"/>
              <a:t>los </a:t>
            </a:r>
            <a:r>
              <a:rPr lang="es-ES" dirty="0" smtClean="0"/>
              <a:t>deudores </a:t>
            </a:r>
            <a:r>
              <a:rPr lang="es-ES" dirty="0"/>
              <a:t>cuyo domicilio se desconoce, </a:t>
            </a:r>
            <a:r>
              <a:rPr lang="es-ES" dirty="0" smtClean="0"/>
              <a:t>(Acción </a:t>
            </a:r>
            <a:r>
              <a:rPr lang="es-ES" dirty="0"/>
              <a:t>judicial prescrita por el </a:t>
            </a:r>
            <a:r>
              <a:rPr lang="es-ES" dirty="0" smtClean="0"/>
              <a:t>CPC)</a:t>
            </a:r>
          </a:p>
          <a:p>
            <a:pPr lvl="4"/>
            <a:r>
              <a:rPr lang="es-ES" sz="1400" b="1" dirty="0" smtClean="0"/>
              <a:t>ESF:</a:t>
            </a:r>
            <a:r>
              <a:rPr lang="es-ES" sz="1400" dirty="0" smtClean="0"/>
              <a:t>, Demostración de </a:t>
            </a:r>
            <a:r>
              <a:rPr lang="es-ES" sz="1400" dirty="0"/>
              <a:t>la imposibilidad de ejercitar las acciones </a:t>
            </a:r>
            <a:r>
              <a:rPr lang="es-ES" sz="1400" dirty="0" smtClean="0"/>
              <a:t>judiciales, </a:t>
            </a:r>
            <a:r>
              <a:rPr lang="es-ES" sz="1400" dirty="0"/>
              <a:t>cuando su Directorio </a:t>
            </a:r>
            <a:r>
              <a:rPr lang="es-ES" sz="1400" dirty="0" smtClean="0"/>
              <a:t>acuerde y declare su </a:t>
            </a:r>
            <a:r>
              <a:rPr lang="es-ES" sz="1400" dirty="0"/>
              <a:t>inutilidad </a:t>
            </a:r>
            <a:endParaRPr lang="es-ES" sz="1400" dirty="0" smtClean="0"/>
          </a:p>
          <a:p>
            <a:pPr lvl="4"/>
            <a:r>
              <a:rPr lang="es-ES" sz="1400" dirty="0" smtClean="0"/>
              <a:t>El </a:t>
            </a:r>
            <a:r>
              <a:rPr lang="es-ES" sz="1400" dirty="0"/>
              <a:t>acuerdo </a:t>
            </a:r>
            <a:r>
              <a:rPr lang="es-ES" sz="1400" dirty="0" smtClean="0"/>
              <a:t>debe </a:t>
            </a:r>
            <a:r>
              <a:rPr lang="es-ES" sz="1400" dirty="0"/>
              <a:t>ser ratificado por la </a:t>
            </a:r>
            <a:r>
              <a:rPr lang="es-ES" sz="1400" dirty="0" smtClean="0"/>
              <a:t>SBS (Constancia de demostración de evidencia </a:t>
            </a:r>
            <a:r>
              <a:rPr lang="es-ES" sz="1400" dirty="0"/>
              <a:t>real y comprobable </a:t>
            </a:r>
            <a:r>
              <a:rPr lang="es-ES" sz="1400" dirty="0" smtClean="0"/>
              <a:t>de </a:t>
            </a:r>
            <a:r>
              <a:rPr lang="es-ES" sz="1400" dirty="0"/>
              <a:t>la </a:t>
            </a:r>
            <a:r>
              <a:rPr lang="es-ES" sz="1400" dirty="0" err="1"/>
              <a:t>irrecuperabilidad</a:t>
            </a:r>
            <a:r>
              <a:rPr lang="es-ES" sz="1400" dirty="0"/>
              <a:t> de los </a:t>
            </a:r>
            <a:r>
              <a:rPr lang="es-ES" sz="1400" dirty="0" smtClean="0"/>
              <a:t>créditos.</a:t>
            </a:r>
            <a:r>
              <a:rPr lang="es-ES" sz="1400" dirty="0"/>
              <a:t>  </a:t>
            </a:r>
          </a:p>
          <a:p>
            <a:pPr lvl="4"/>
            <a:r>
              <a:rPr lang="es-ES" sz="1400" dirty="0" smtClean="0"/>
              <a:t>Constancia emitida </a:t>
            </a:r>
            <a:r>
              <a:rPr lang="es-ES" sz="1400" dirty="0"/>
              <a:t>dentro del plazo establecido para la presentación de la DJ anual del EG al que corresponda el castigo o hasta la fecha en que la empresa hubiera presentado dicha declaración, lo que ocurra primero. </a:t>
            </a:r>
          </a:p>
          <a:p>
            <a:pPr lvl="4"/>
            <a:r>
              <a:rPr lang="es-ES" sz="1400" dirty="0"/>
              <a:t>De no emitirse la constancia en los referidos plazos, </a:t>
            </a:r>
            <a:r>
              <a:rPr lang="es-ES" sz="1400" u="sng" dirty="0"/>
              <a:t>no procederá el castigo</a:t>
            </a:r>
            <a:r>
              <a:rPr lang="es-ES" sz="1400" dirty="0" smtClean="0"/>
              <a:t>.</a:t>
            </a:r>
          </a:p>
          <a:p>
            <a:pPr lvl="2"/>
            <a:r>
              <a:rPr lang="es-ES" dirty="0" smtClean="0"/>
              <a:t>Monto </a:t>
            </a:r>
            <a:r>
              <a:rPr lang="es-ES" dirty="0"/>
              <a:t>exigible a cada deudor no exceda de </a:t>
            </a:r>
            <a:r>
              <a:rPr lang="es-ES" dirty="0" smtClean="0"/>
              <a:t>3 UIT. (S/.11,100.</a:t>
            </a:r>
            <a:endParaRPr lang="es-MX" sz="1400" dirty="0"/>
          </a:p>
        </p:txBody>
      </p:sp>
      <p:sp>
        <p:nvSpPr>
          <p:cNvPr id="4" name="3 Marcador de fecha"/>
          <p:cNvSpPr>
            <a:spLocks noGrp="1"/>
          </p:cNvSpPr>
          <p:nvPr>
            <p:ph type="dt" sz="half" idx="10"/>
          </p:nvPr>
        </p:nvSpPr>
        <p:spPr/>
        <p:txBody>
          <a:bodyPr/>
          <a:lstStyle/>
          <a:p>
            <a:fld id="{5898FB8B-0E4E-454E-A997-6892436C5E4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91</a:t>
            </a:fld>
            <a:endParaRPr lang="es-PE"/>
          </a:p>
        </p:txBody>
      </p:sp>
    </p:spTree>
    <p:extLst>
      <p:ext uri="{BB962C8B-B14F-4D97-AF65-F5344CB8AC3E}">
        <p14:creationId xmlns:p14="http://schemas.microsoft.com/office/powerpoint/2010/main" val="214453666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u="sng" dirty="0" smtClean="0"/>
              <a:t>Castigo</a:t>
            </a:r>
            <a:r>
              <a:rPr lang="es-MX" dirty="0" smtClean="0"/>
              <a:t> de incobrables</a:t>
            </a:r>
            <a:br>
              <a:rPr lang="es-MX" dirty="0" smtClean="0"/>
            </a:br>
            <a:r>
              <a:rPr lang="es-MX" dirty="0" smtClean="0"/>
              <a:t>Requisitos (2)</a:t>
            </a:r>
            <a:r>
              <a:rPr lang="es-MX" dirty="0"/>
              <a:t/>
            </a:r>
            <a:br>
              <a:rPr lang="es-MX" dirty="0"/>
            </a:br>
            <a:r>
              <a:rPr lang="es-ES" sz="1800" b="0" dirty="0">
                <a:effectLst/>
              </a:rPr>
              <a:t>LIR 37°, i) RIR 21°, </a:t>
            </a:r>
            <a:r>
              <a:rPr lang="es-ES" sz="1800" b="0" dirty="0" smtClean="0">
                <a:effectLst/>
              </a:rPr>
              <a:t>g) - (DS 134-2004-EF, 13°, (05.10.2004) </a:t>
            </a:r>
            <a:r>
              <a:rPr lang="es-ES" sz="1800" b="0" dirty="0" err="1" smtClean="0">
                <a:effectLst/>
              </a:rPr>
              <a:t>Vig</a:t>
            </a:r>
            <a:r>
              <a:rPr lang="es-ES" sz="1800" b="0" dirty="0" smtClean="0">
                <a:effectLst/>
              </a:rPr>
              <a:t>: 06.10.2004</a:t>
            </a:r>
            <a:r>
              <a:rPr lang="es-ES" sz="1800" b="0" dirty="0">
                <a:effectLst/>
              </a:rPr>
              <a:t>).</a:t>
            </a:r>
            <a:endParaRPr lang="es-MX" b="0" dirty="0">
              <a:effectLst/>
            </a:endParaRPr>
          </a:p>
        </p:txBody>
      </p:sp>
      <p:sp>
        <p:nvSpPr>
          <p:cNvPr id="3" name="2 Marcador de contenido"/>
          <p:cNvSpPr>
            <a:spLocks noGrp="1"/>
          </p:cNvSpPr>
          <p:nvPr>
            <p:ph idx="1"/>
          </p:nvPr>
        </p:nvSpPr>
        <p:spPr/>
        <p:txBody>
          <a:bodyPr>
            <a:noAutofit/>
          </a:bodyPr>
          <a:lstStyle/>
          <a:p>
            <a:r>
              <a:rPr lang="es-ES" dirty="0" smtClean="0"/>
              <a:t>(…)</a:t>
            </a:r>
          </a:p>
          <a:p>
            <a:r>
              <a:rPr lang="es-ES" dirty="0" smtClean="0"/>
              <a:t>Condiciones</a:t>
            </a:r>
            <a:r>
              <a:rPr lang="es-ES" dirty="0"/>
              <a:t>:</a:t>
            </a:r>
            <a:endParaRPr lang="es-MX" dirty="0"/>
          </a:p>
          <a:p>
            <a:pPr lvl="1">
              <a:buFont typeface="+mj-lt"/>
              <a:buAutoNum type="arabicPeriod"/>
            </a:pPr>
            <a:r>
              <a:rPr lang="es-ES" dirty="0" smtClean="0"/>
              <a:t>(…).</a:t>
            </a:r>
          </a:p>
          <a:p>
            <a:pPr lvl="1">
              <a:buFont typeface="+mj-lt"/>
              <a:buAutoNum type="arabicPeriod"/>
            </a:pPr>
            <a:r>
              <a:rPr lang="es-ES" b="1" u="sng" dirty="0" smtClean="0"/>
              <a:t>Castigos</a:t>
            </a:r>
            <a:r>
              <a:rPr lang="es-ES" dirty="0" smtClean="0"/>
              <a:t> </a:t>
            </a:r>
            <a:r>
              <a:rPr lang="es-ES" dirty="0"/>
              <a:t>de </a:t>
            </a:r>
            <a:r>
              <a:rPr lang="es-ES" b="1" u="sng" dirty="0"/>
              <a:t>cuentas</a:t>
            </a:r>
            <a:r>
              <a:rPr lang="es-ES" dirty="0"/>
              <a:t> de cobranza dudosa a cargo de personas domiciliadas que hayan sido </a:t>
            </a:r>
            <a:r>
              <a:rPr lang="es-ES" b="1" u="sng" dirty="0"/>
              <a:t>condonadas</a:t>
            </a:r>
            <a:r>
              <a:rPr lang="es-ES" dirty="0"/>
              <a:t> </a:t>
            </a:r>
            <a:r>
              <a:rPr lang="es-ES" dirty="0" smtClean="0"/>
              <a:t>(transacción)</a:t>
            </a:r>
          </a:p>
          <a:p>
            <a:pPr lvl="2"/>
            <a:r>
              <a:rPr lang="es-ES" dirty="0" smtClean="0"/>
              <a:t>Debe emitirse </a:t>
            </a:r>
            <a:r>
              <a:rPr lang="es-ES" dirty="0"/>
              <a:t>una </a:t>
            </a:r>
            <a:r>
              <a:rPr lang="es-ES" dirty="0" smtClean="0"/>
              <a:t>NA </a:t>
            </a:r>
            <a:r>
              <a:rPr lang="es-ES" dirty="0"/>
              <a:t>en favor del deudor. </a:t>
            </a:r>
            <a:endParaRPr lang="es-ES" dirty="0" smtClean="0"/>
          </a:p>
          <a:p>
            <a:pPr lvl="2"/>
            <a:r>
              <a:rPr lang="es-ES" dirty="0" smtClean="0"/>
              <a:t>Si </a:t>
            </a:r>
            <a:r>
              <a:rPr lang="es-ES" dirty="0"/>
              <a:t>el deudor realiza actividad generadora de </a:t>
            </a:r>
            <a:r>
              <a:rPr lang="es-ES" dirty="0" smtClean="0"/>
              <a:t>R3: </a:t>
            </a:r>
          </a:p>
          <a:p>
            <a:pPr lvl="3"/>
            <a:r>
              <a:rPr lang="es-ES" dirty="0" smtClean="0"/>
              <a:t>Ingreso </a:t>
            </a:r>
            <a:r>
              <a:rPr lang="es-ES" dirty="0"/>
              <a:t>gravable el monto de la deuda </a:t>
            </a:r>
            <a:r>
              <a:rPr lang="es-ES" dirty="0" smtClean="0"/>
              <a:t>condonada.</a:t>
            </a:r>
          </a:p>
          <a:p>
            <a:pPr lvl="1">
              <a:buFont typeface="+mj-lt"/>
              <a:buAutoNum type="arabicPeriod"/>
            </a:pPr>
            <a:r>
              <a:rPr lang="es-ES" b="1" u="sng" dirty="0" smtClean="0"/>
              <a:t>Créditos </a:t>
            </a:r>
            <a:r>
              <a:rPr lang="es-ES" b="1" u="sng" dirty="0"/>
              <a:t>condonados o capitalizados</a:t>
            </a:r>
            <a:r>
              <a:rPr lang="es-ES" dirty="0"/>
              <a:t> por acuerdos de la Junta de Acreedores </a:t>
            </a:r>
            <a:r>
              <a:rPr lang="es-ES" dirty="0" smtClean="0"/>
              <a:t>(Ley </a:t>
            </a:r>
            <a:r>
              <a:rPr lang="es-ES" dirty="0"/>
              <a:t>General del Sistema </a:t>
            </a:r>
            <a:r>
              <a:rPr lang="es-ES" dirty="0" smtClean="0"/>
              <a:t>Concursal):</a:t>
            </a:r>
          </a:p>
          <a:p>
            <a:pPr lvl="2"/>
            <a:r>
              <a:rPr lang="es-ES" dirty="0" smtClean="0"/>
              <a:t>El </a:t>
            </a:r>
            <a:r>
              <a:rPr lang="es-ES" dirty="0"/>
              <a:t>acreedor </a:t>
            </a:r>
            <a:r>
              <a:rPr lang="es-ES" dirty="0" smtClean="0"/>
              <a:t>debe abrir </a:t>
            </a:r>
            <a:r>
              <a:rPr lang="es-ES" dirty="0"/>
              <a:t>una </a:t>
            </a:r>
            <a:r>
              <a:rPr lang="es-ES" b="1" u="sng" dirty="0"/>
              <a:t>cuenta de control</a:t>
            </a:r>
            <a:r>
              <a:rPr lang="es-ES" dirty="0"/>
              <a:t> para efectos tributarios, denominada </a:t>
            </a:r>
            <a:r>
              <a:rPr lang="es-ES" b="1" dirty="0"/>
              <a:t>"</a:t>
            </a:r>
            <a:r>
              <a:rPr lang="es-ES" b="1" u="sng" dirty="0"/>
              <a:t>Acciones recibidas con ocasión de un proceso de </a:t>
            </a:r>
            <a:r>
              <a:rPr lang="es-ES" b="1" u="sng" dirty="0" smtClean="0"/>
              <a:t>reestructuración</a:t>
            </a:r>
            <a:r>
              <a:rPr lang="es-ES" b="1" dirty="0" smtClean="0"/>
              <a:t>”.</a:t>
            </a:r>
            <a:endParaRPr lang="es-MX" sz="2400" dirty="0"/>
          </a:p>
        </p:txBody>
      </p:sp>
      <p:sp>
        <p:nvSpPr>
          <p:cNvPr id="4" name="3 Marcador de fecha"/>
          <p:cNvSpPr>
            <a:spLocks noGrp="1"/>
          </p:cNvSpPr>
          <p:nvPr>
            <p:ph type="dt" sz="half" idx="10"/>
          </p:nvPr>
        </p:nvSpPr>
        <p:spPr/>
        <p:txBody>
          <a:bodyPr/>
          <a:lstStyle/>
          <a:p>
            <a:fld id="{5898FB8B-0E4E-454E-A997-6892436C5E4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92</a:t>
            </a:fld>
            <a:endParaRPr lang="es-PE"/>
          </a:p>
        </p:txBody>
      </p:sp>
    </p:spTree>
    <p:extLst>
      <p:ext uri="{BB962C8B-B14F-4D97-AF65-F5344CB8AC3E}">
        <p14:creationId xmlns:p14="http://schemas.microsoft.com/office/powerpoint/2010/main" val="412773944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u="sng" dirty="0"/>
              <a:t>Castigo</a:t>
            </a:r>
            <a:r>
              <a:rPr lang="es-MX" dirty="0"/>
              <a:t> de </a:t>
            </a:r>
            <a:r>
              <a:rPr lang="es-MX" dirty="0" smtClean="0"/>
              <a:t>incobrables: </a:t>
            </a:r>
            <a:r>
              <a:rPr lang="es-MX" i="1" dirty="0" smtClean="0"/>
              <a:t>¿</a:t>
            </a:r>
            <a:r>
              <a:rPr lang="es-MX" i="1" u="sng" dirty="0" smtClean="0"/>
              <a:t>NO DEDUCIBLE</a:t>
            </a:r>
            <a:r>
              <a:rPr lang="es-MX" i="1" dirty="0" smtClean="0"/>
              <a:t>?</a:t>
            </a:r>
            <a:r>
              <a:rPr lang="es-MX" dirty="0"/>
              <a:t/>
            </a:r>
            <a:br>
              <a:rPr lang="es-MX" dirty="0"/>
            </a:br>
            <a:r>
              <a:rPr lang="es-MX" dirty="0" smtClean="0"/>
              <a:t>Efectos económicos, contables y tributarios</a:t>
            </a:r>
            <a:endParaRPr lang="es-MX" dirty="0"/>
          </a:p>
        </p:txBody>
      </p:sp>
      <p:sp>
        <p:nvSpPr>
          <p:cNvPr id="4" name="3 Marcador de fecha"/>
          <p:cNvSpPr>
            <a:spLocks noGrp="1"/>
          </p:cNvSpPr>
          <p:nvPr>
            <p:ph type="dt" sz="half" idx="10"/>
          </p:nvPr>
        </p:nvSpPr>
        <p:spPr/>
        <p:txBody>
          <a:bodyPr/>
          <a:lstStyle/>
          <a:p>
            <a:fld id="{5898FB8B-0E4E-454E-A997-6892436C5E4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93</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2314208669"/>
              </p:ext>
            </p:extLst>
          </p:nvPr>
        </p:nvGraphicFramePr>
        <p:xfrm>
          <a:off x="334963" y="1628775"/>
          <a:ext cx="8382000" cy="4464050"/>
        </p:xfrm>
        <a:graphic>
          <a:graphicData uri="http://schemas.openxmlformats.org/presentationml/2006/ole">
            <mc:AlternateContent xmlns:mc="http://schemas.openxmlformats.org/markup-compatibility/2006">
              <mc:Choice xmlns:v="urn:schemas-microsoft-com:vml" Requires="v">
                <p:oleObj spid="_x0000_s42044" name="Hoja de cálculo" r:id="rId3" imgW="4524479" imgH="2409697" progId="Excel.Sheet.12">
                  <p:embed/>
                </p:oleObj>
              </mc:Choice>
              <mc:Fallback>
                <p:oleObj name="Hoja de cálculo" r:id="rId3" imgW="4524479" imgH="2409697" progId="Excel.Sheet.12">
                  <p:embed/>
                  <p:pic>
                    <p:nvPicPr>
                      <p:cNvPr id="0" name=""/>
                      <p:cNvPicPr/>
                      <p:nvPr/>
                    </p:nvPicPr>
                    <p:blipFill>
                      <a:blip r:embed="rId4"/>
                      <a:stretch>
                        <a:fillRect/>
                      </a:stretch>
                    </p:blipFill>
                    <p:spPr>
                      <a:xfrm>
                        <a:off x="334963" y="1628775"/>
                        <a:ext cx="8382000" cy="4464050"/>
                      </a:xfrm>
                      <a:prstGeom prst="rect">
                        <a:avLst/>
                      </a:prstGeom>
                    </p:spPr>
                  </p:pic>
                </p:oleObj>
              </mc:Fallback>
            </mc:AlternateContent>
          </a:graphicData>
        </a:graphic>
      </p:graphicFrame>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
        <p:nvSpPr>
          <p:cNvPr id="3" name="2 CuadroTexto"/>
          <p:cNvSpPr txBox="1"/>
          <p:nvPr/>
        </p:nvSpPr>
        <p:spPr>
          <a:xfrm>
            <a:off x="2165926" y="4191471"/>
            <a:ext cx="389850" cy="461665"/>
          </a:xfrm>
          <a:prstGeom prst="rect">
            <a:avLst/>
          </a:prstGeom>
          <a:noFill/>
        </p:spPr>
        <p:txBody>
          <a:bodyPr wrap="none" rtlCol="0">
            <a:spAutoFit/>
          </a:bodyPr>
          <a:lstStyle/>
          <a:p>
            <a:r>
              <a:rPr lang="es-MX" sz="2400" b="1" dirty="0" smtClean="0">
                <a:solidFill>
                  <a:srgbClr val="FF3300"/>
                </a:solidFill>
                <a:effectLst>
                  <a:outerShdw blurRad="38100" dist="38100" dir="2700000" algn="tl">
                    <a:srgbClr val="000000">
                      <a:alpha val="43137"/>
                    </a:srgbClr>
                  </a:outerShdw>
                </a:effectLst>
                <a:latin typeface="Arial Black" panose="020B0A04020102020204" pitchFamily="34" charset="0"/>
              </a:rPr>
              <a:t>1</a:t>
            </a:r>
            <a:endParaRPr lang="es-MX" sz="2400" b="1" dirty="0">
              <a:solidFill>
                <a:srgbClr val="FF3300"/>
              </a:solidFill>
              <a:effectLst>
                <a:outerShdw blurRad="38100" dist="38100" dir="2700000" algn="tl">
                  <a:srgbClr val="000000">
                    <a:alpha val="43137"/>
                  </a:srgbClr>
                </a:outerShdw>
              </a:effectLst>
              <a:latin typeface="Arial Black" panose="020B0A04020102020204" pitchFamily="34" charset="0"/>
            </a:endParaRPr>
          </a:p>
        </p:txBody>
      </p:sp>
      <p:sp>
        <p:nvSpPr>
          <p:cNvPr id="9" name="8 CuadroTexto"/>
          <p:cNvSpPr txBox="1"/>
          <p:nvPr/>
        </p:nvSpPr>
        <p:spPr>
          <a:xfrm>
            <a:off x="2165926" y="4911551"/>
            <a:ext cx="389850" cy="461665"/>
          </a:xfrm>
          <a:prstGeom prst="rect">
            <a:avLst/>
          </a:prstGeom>
          <a:noFill/>
        </p:spPr>
        <p:txBody>
          <a:bodyPr wrap="none" rtlCol="0">
            <a:spAutoFit/>
          </a:bodyPr>
          <a:lstStyle/>
          <a:p>
            <a:r>
              <a:rPr lang="es-MX" sz="2400" b="1" dirty="0" smtClean="0">
                <a:solidFill>
                  <a:srgbClr val="FF3300"/>
                </a:solidFill>
                <a:effectLst>
                  <a:outerShdw blurRad="38100" dist="38100" dir="2700000" algn="tl">
                    <a:srgbClr val="000000">
                      <a:alpha val="43137"/>
                    </a:srgbClr>
                  </a:outerShdw>
                </a:effectLst>
                <a:latin typeface="Arial Black" panose="020B0A04020102020204" pitchFamily="34" charset="0"/>
              </a:rPr>
              <a:t>2</a:t>
            </a:r>
            <a:endParaRPr lang="es-MX" sz="2400" b="1" dirty="0">
              <a:solidFill>
                <a:srgbClr val="FF3300"/>
              </a:solidFill>
              <a:effectLst>
                <a:outerShdw blurRad="38100" dist="38100" dir="2700000" algn="tl">
                  <a:srgbClr val="000000">
                    <a:alpha val="43137"/>
                  </a:srgbClr>
                </a:outerShdw>
              </a:effectLst>
              <a:latin typeface="Arial Black" panose="020B0A04020102020204" pitchFamily="34" charset="0"/>
            </a:endParaRPr>
          </a:p>
        </p:txBody>
      </p:sp>
      <p:sp>
        <p:nvSpPr>
          <p:cNvPr id="10" name="9 Elipse"/>
          <p:cNvSpPr/>
          <p:nvPr/>
        </p:nvSpPr>
        <p:spPr>
          <a:xfrm>
            <a:off x="5457800" y="4725144"/>
            <a:ext cx="1562472" cy="792088"/>
          </a:xfrm>
          <a:prstGeom prst="ellipse">
            <a:avLst/>
          </a:prstGeom>
          <a:noFill/>
          <a:ln w="127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Flecha derecha"/>
          <p:cNvSpPr/>
          <p:nvPr/>
        </p:nvSpPr>
        <p:spPr>
          <a:xfrm>
            <a:off x="4896000" y="4896000"/>
            <a:ext cx="504000" cy="484632"/>
          </a:xfrm>
          <a:prstGeom prst="rightArrow">
            <a:avLst/>
          </a:prstGeom>
          <a:noFill/>
          <a:ln w="127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47446188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accent3">
                  <a:lumMod val="75000"/>
                </a:schemeClr>
              </a:gs>
            </a:gsLst>
          </a:gradFill>
        </p:spPr>
        <p:txBody>
          <a:bodyPr>
            <a:noAutofit/>
          </a:bodyPr>
          <a:lstStyle/>
          <a:p>
            <a:r>
              <a:rPr lang="es-MX" dirty="0"/>
              <a:t>Gastos y contribuciones del </a:t>
            </a:r>
            <a:r>
              <a:rPr lang="es-MX" dirty="0" smtClean="0"/>
              <a:t>personal</a:t>
            </a:r>
            <a:br>
              <a:rPr lang="es-MX" dirty="0" smtClean="0"/>
            </a:br>
            <a:r>
              <a:rPr lang="es-ES" sz="1800" b="0" dirty="0" smtClean="0">
                <a:effectLst/>
              </a:rPr>
              <a:t>LIR, 37°, ll</a:t>
            </a:r>
            <a:r>
              <a:rPr lang="es-ES" sz="1800" b="0" dirty="0">
                <a:effectLst/>
              </a:rPr>
              <a:t>) </a:t>
            </a:r>
            <a:r>
              <a:rPr lang="es-ES" sz="1800" b="0" dirty="0" smtClean="0">
                <a:effectLst/>
              </a:rPr>
              <a:t>- RIR 21°, k) </a:t>
            </a:r>
            <a:endParaRPr lang="es-MX" sz="1800" dirty="0">
              <a:effectLst/>
            </a:endParaRPr>
          </a:p>
        </p:txBody>
      </p:sp>
      <p:sp>
        <p:nvSpPr>
          <p:cNvPr id="7" name="6 Marcador de contenido"/>
          <p:cNvSpPr>
            <a:spLocks noGrp="1"/>
          </p:cNvSpPr>
          <p:nvPr>
            <p:ph sz="half" idx="1"/>
          </p:nvPr>
        </p:nvSpPr>
        <p:spPr/>
        <p:txBody>
          <a:bodyPr>
            <a:normAutofit lnSpcReduction="10000"/>
          </a:bodyPr>
          <a:lstStyle/>
          <a:p>
            <a:r>
              <a:rPr lang="es-ES" dirty="0" smtClean="0"/>
              <a:t>Destinados a prestar al servidor servicios de:</a:t>
            </a:r>
          </a:p>
          <a:p>
            <a:pPr lvl="1"/>
            <a:r>
              <a:rPr lang="es-ES" b="1" dirty="0" smtClean="0"/>
              <a:t>Salud</a:t>
            </a:r>
          </a:p>
          <a:p>
            <a:pPr lvl="1"/>
            <a:r>
              <a:rPr lang="es-ES" b="1" dirty="0" smtClean="0"/>
              <a:t>Recreativos</a:t>
            </a:r>
          </a:p>
          <a:p>
            <a:pPr lvl="2"/>
            <a:r>
              <a:rPr lang="es-ES" dirty="0"/>
              <a:t>5% de los IN</a:t>
            </a:r>
          </a:p>
          <a:p>
            <a:pPr lvl="2"/>
            <a:r>
              <a:rPr lang="es-ES" dirty="0"/>
              <a:t>Límite: 40 </a:t>
            </a:r>
            <a:r>
              <a:rPr lang="es-ES" dirty="0" smtClean="0"/>
              <a:t>UIT</a:t>
            </a:r>
          </a:p>
          <a:p>
            <a:pPr lvl="3"/>
            <a:r>
              <a:rPr lang="es-ES" dirty="0" smtClean="0"/>
              <a:t>2013</a:t>
            </a:r>
            <a:r>
              <a:rPr lang="es-ES" dirty="0"/>
              <a:t>: S/.</a:t>
            </a:r>
            <a:r>
              <a:rPr lang="es-ES" dirty="0" smtClean="0"/>
              <a:t>148,000</a:t>
            </a:r>
            <a:endParaRPr lang="es-ES" dirty="0"/>
          </a:p>
          <a:p>
            <a:pPr lvl="1"/>
            <a:r>
              <a:rPr lang="es-ES" b="1" dirty="0" smtClean="0"/>
              <a:t>Culturales</a:t>
            </a:r>
          </a:p>
          <a:p>
            <a:pPr lvl="1"/>
            <a:r>
              <a:rPr lang="es-ES" b="1" dirty="0" smtClean="0"/>
              <a:t>Educativos</a:t>
            </a:r>
            <a:r>
              <a:rPr lang="es-ES" dirty="0" smtClean="0"/>
              <a:t> (Gastos de </a:t>
            </a:r>
            <a:r>
              <a:rPr lang="es-ES" i="1" dirty="0" smtClean="0"/>
              <a:t>“capacitación”</a:t>
            </a:r>
            <a:r>
              <a:rPr lang="es-ES" dirty="0" smtClean="0"/>
              <a:t>)</a:t>
            </a:r>
          </a:p>
          <a:p>
            <a:pPr lvl="2"/>
            <a:r>
              <a:rPr lang="es-ES" dirty="0" smtClean="0"/>
              <a:t>Criterio de generalidad</a:t>
            </a:r>
            <a:r>
              <a:rPr lang="es-ES" dirty="0" smtClean="0"/>
              <a:t>:</a:t>
            </a:r>
          </a:p>
          <a:p>
            <a:pPr lvl="3"/>
            <a:r>
              <a:rPr lang="es-ES" dirty="0" smtClean="0"/>
              <a:t>NO </a:t>
            </a:r>
            <a:r>
              <a:rPr lang="es-ES" dirty="0" smtClean="0"/>
              <a:t>APLICABLE</a:t>
            </a:r>
          </a:p>
          <a:p>
            <a:pPr lvl="1"/>
            <a:r>
              <a:rPr lang="es-ES" b="1" dirty="0" smtClean="0"/>
              <a:t>Gastos de enfermedad</a:t>
            </a:r>
          </a:p>
          <a:p>
            <a:r>
              <a:rPr lang="es-ES" dirty="0" smtClean="0"/>
              <a:t>.</a:t>
            </a:r>
            <a:endParaRPr lang="es-MX" dirty="0"/>
          </a:p>
        </p:txBody>
      </p:sp>
      <p:sp>
        <p:nvSpPr>
          <p:cNvPr id="3" name="2 Marcador de contenido"/>
          <p:cNvSpPr>
            <a:spLocks noGrp="1"/>
          </p:cNvSpPr>
          <p:nvPr>
            <p:ph sz="half" idx="2"/>
          </p:nvPr>
        </p:nvSpPr>
        <p:spPr/>
        <p:txBody>
          <a:bodyPr>
            <a:normAutofit lnSpcReduction="10000"/>
          </a:bodyPr>
          <a:lstStyle/>
          <a:p>
            <a:r>
              <a:rPr lang="es-ES" b="1" dirty="0"/>
              <a:t>Primas de seguro:</a:t>
            </a:r>
          </a:p>
          <a:p>
            <a:pPr lvl="1"/>
            <a:r>
              <a:rPr lang="es-ES" dirty="0"/>
              <a:t>Del cónyuge</a:t>
            </a:r>
          </a:p>
          <a:p>
            <a:pPr lvl="1"/>
            <a:r>
              <a:rPr lang="es-ES" dirty="0"/>
              <a:t>De los hijos del trabajador</a:t>
            </a:r>
          </a:p>
          <a:p>
            <a:pPr lvl="2"/>
            <a:r>
              <a:rPr lang="es-ES" u="sng" dirty="0"/>
              <a:t>Menores</a:t>
            </a:r>
            <a:r>
              <a:rPr lang="es-ES" dirty="0"/>
              <a:t> de 18 años.</a:t>
            </a:r>
          </a:p>
          <a:p>
            <a:pPr lvl="2"/>
            <a:r>
              <a:rPr lang="es-ES" u="sng" dirty="0"/>
              <a:t>Mayores</a:t>
            </a:r>
            <a:r>
              <a:rPr lang="es-ES" dirty="0"/>
              <a:t> de 18 </a:t>
            </a:r>
            <a:r>
              <a:rPr lang="es-ES" dirty="0" smtClean="0"/>
              <a:t>años:</a:t>
            </a:r>
          </a:p>
          <a:p>
            <a:pPr lvl="3"/>
            <a:r>
              <a:rPr lang="es-ES" u="sng" dirty="0" smtClean="0"/>
              <a:t>Incapacitados</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94</a:t>
            </a:fld>
            <a:endParaRPr lang="es-PE"/>
          </a:p>
        </p:txBody>
      </p:sp>
    </p:spTree>
    <p:extLst>
      <p:ext uri="{BB962C8B-B14F-4D97-AF65-F5344CB8AC3E}">
        <p14:creationId xmlns:p14="http://schemas.microsoft.com/office/powerpoint/2010/main" val="69372701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y contribuciones del </a:t>
            </a:r>
            <a:r>
              <a:rPr lang="es-MX" dirty="0" smtClean="0"/>
              <a:t>personal</a:t>
            </a:r>
            <a:br>
              <a:rPr lang="es-MX" dirty="0" smtClean="0"/>
            </a:br>
            <a:r>
              <a:rPr lang="es-MX" dirty="0" smtClean="0"/>
              <a:t>Sumas destinadas a la capacitación</a:t>
            </a:r>
            <a:br>
              <a:rPr lang="es-MX" dirty="0" smtClean="0"/>
            </a:br>
            <a:r>
              <a:rPr lang="es-ES" sz="1800" b="0" dirty="0" smtClean="0">
                <a:effectLst/>
              </a:rPr>
              <a:t>LIR, 37°, ll</a:t>
            </a:r>
            <a:r>
              <a:rPr lang="es-ES" sz="1800" b="0" dirty="0">
                <a:effectLst/>
              </a:rPr>
              <a:t>) </a:t>
            </a:r>
            <a:r>
              <a:rPr lang="es-ES" sz="1800" b="0" dirty="0" smtClean="0">
                <a:effectLst/>
              </a:rPr>
              <a:t>- RIR 21°, k), (DS 136-2011-EF. 4°) </a:t>
            </a:r>
            <a:endParaRPr lang="es-MX" sz="1800" dirty="0">
              <a:effectLst/>
            </a:endParaRPr>
          </a:p>
        </p:txBody>
      </p:sp>
      <p:sp>
        <p:nvSpPr>
          <p:cNvPr id="7" name="6 Marcador de contenido"/>
          <p:cNvSpPr>
            <a:spLocks noGrp="1"/>
          </p:cNvSpPr>
          <p:nvPr>
            <p:ph idx="1"/>
          </p:nvPr>
        </p:nvSpPr>
        <p:spPr/>
        <p:txBody>
          <a:bodyPr>
            <a:normAutofit/>
          </a:bodyPr>
          <a:lstStyle/>
          <a:p>
            <a:r>
              <a:rPr lang="es-ES" dirty="0" smtClean="0"/>
              <a:t>Necesidad concreta de la empresa</a:t>
            </a:r>
          </a:p>
          <a:p>
            <a:r>
              <a:rPr lang="es-ES" dirty="0" smtClean="0"/>
              <a:t>Finalidad de la inversión:</a:t>
            </a:r>
          </a:p>
          <a:p>
            <a:pPr lvl="1"/>
            <a:r>
              <a:rPr lang="es-ES" dirty="0" smtClean="0"/>
              <a:t>Incrementar competencias </a:t>
            </a:r>
            <a:r>
              <a:rPr lang="es-ES" dirty="0"/>
              <a:t>laborales de </a:t>
            </a:r>
            <a:r>
              <a:rPr lang="es-ES" dirty="0" smtClean="0"/>
              <a:t>los trabajadores; y </a:t>
            </a:r>
          </a:p>
          <a:p>
            <a:pPr lvl="1"/>
            <a:r>
              <a:rPr lang="es-ES" dirty="0" smtClean="0"/>
              <a:t>Mejorar </a:t>
            </a:r>
            <a:r>
              <a:rPr lang="es-ES" dirty="0"/>
              <a:t>de la productividad de la </a:t>
            </a:r>
            <a:r>
              <a:rPr lang="es-ES" dirty="0" smtClean="0"/>
              <a:t>empresa,</a:t>
            </a:r>
          </a:p>
          <a:p>
            <a:r>
              <a:rPr lang="es-ES" dirty="0" smtClean="0"/>
              <a:t>Incluye: Cursos </a:t>
            </a:r>
            <a:r>
              <a:rPr lang="es-ES" dirty="0"/>
              <a:t>de formación profesional o que otorguen un grado académico</a:t>
            </a:r>
          </a:p>
          <a:p>
            <a:pPr lvl="2"/>
            <a:r>
              <a:rPr lang="es-ES" dirty="0"/>
              <a:t>Cursos de carrera, postgrados y maestrías. </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95</a:t>
            </a:fld>
            <a:endParaRPr lang="es-PE"/>
          </a:p>
        </p:txBody>
      </p:sp>
      <p:sp>
        <p:nvSpPr>
          <p:cNvPr id="3" name="2 CuadroTexto"/>
          <p:cNvSpPr txBox="1"/>
          <p:nvPr/>
        </p:nvSpPr>
        <p:spPr>
          <a:xfrm>
            <a:off x="2772480" y="3789040"/>
            <a:ext cx="6120000" cy="2308324"/>
          </a:xfrm>
          <a:prstGeom prst="rect">
            <a:avLst/>
          </a:prstGeom>
          <a:noFill/>
          <a:ln>
            <a:solidFill>
              <a:schemeClr val="bg1">
                <a:lumMod val="65000"/>
              </a:schemeClr>
            </a:solidFill>
          </a:ln>
        </p:spPr>
        <p:txBody>
          <a:bodyPr wrap="square" rtlCol="0">
            <a:spAutoFit/>
          </a:bodyPr>
          <a:lstStyle/>
          <a:p>
            <a:r>
              <a:rPr lang="es-ES" b="1" u="sng" dirty="0">
                <a:solidFill>
                  <a:schemeClr val="bg1">
                    <a:lumMod val="75000"/>
                  </a:schemeClr>
                </a:solidFill>
                <a:latin typeface="Arial" panose="020B0604020202020204" pitchFamily="34" charset="0"/>
                <a:cs typeface="Arial" panose="020B0604020202020204" pitchFamily="34" charset="0"/>
              </a:rPr>
              <a:t>Monto máximo deducible</a:t>
            </a:r>
            <a:r>
              <a:rPr lang="es-ES" dirty="0">
                <a:solidFill>
                  <a:schemeClr val="bg1">
                    <a:lumMod val="75000"/>
                  </a:schemeClr>
                </a:solidFill>
                <a:latin typeface="Arial" panose="020B0604020202020204" pitchFamily="34" charset="0"/>
                <a:cs typeface="Arial" panose="020B0604020202020204" pitchFamily="34" charset="0"/>
              </a:rPr>
              <a:t> en cada </a:t>
            </a:r>
            <a:r>
              <a:rPr lang="es-ES" dirty="0" smtClean="0">
                <a:solidFill>
                  <a:schemeClr val="bg1">
                    <a:lumMod val="75000"/>
                  </a:schemeClr>
                </a:solidFill>
                <a:latin typeface="Arial" panose="020B0604020202020204" pitchFamily="34" charset="0"/>
                <a:cs typeface="Arial" panose="020B0604020202020204" pitchFamily="34" charset="0"/>
              </a:rPr>
              <a:t>EG:</a:t>
            </a:r>
          </a:p>
          <a:p>
            <a:r>
              <a:rPr lang="es-ES" dirty="0" smtClean="0">
                <a:solidFill>
                  <a:schemeClr val="bg1">
                    <a:lumMod val="75000"/>
                  </a:schemeClr>
                </a:solidFill>
                <a:latin typeface="Arial" panose="020B0604020202020204" pitchFamily="34" charset="0"/>
                <a:cs typeface="Arial" panose="020B0604020202020204" pitchFamily="34" charset="0"/>
              </a:rPr>
              <a:t>Total </a:t>
            </a:r>
            <a:r>
              <a:rPr lang="es-ES" dirty="0">
                <a:solidFill>
                  <a:schemeClr val="bg1">
                    <a:lumMod val="75000"/>
                  </a:schemeClr>
                </a:solidFill>
                <a:latin typeface="Arial" panose="020B0604020202020204" pitchFamily="34" charset="0"/>
                <a:cs typeface="Arial" panose="020B0604020202020204" pitchFamily="34" charset="0"/>
              </a:rPr>
              <a:t>de los gastos deducidos en el EG </a:t>
            </a:r>
            <a:r>
              <a:rPr lang="es-ES" dirty="0" smtClean="0">
                <a:solidFill>
                  <a:schemeClr val="bg1">
                    <a:lumMod val="75000"/>
                  </a:schemeClr>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s-ES" dirty="0" smtClean="0">
                <a:solidFill>
                  <a:schemeClr val="bg1">
                    <a:lumMod val="75000"/>
                  </a:schemeClr>
                </a:solidFill>
                <a:latin typeface="Arial" panose="020B0604020202020204" pitchFamily="34" charset="0"/>
                <a:cs typeface="Arial" panose="020B0604020202020204" pitchFamily="34" charset="0"/>
              </a:rPr>
              <a:t>Resultado </a:t>
            </a:r>
            <a:r>
              <a:rPr lang="es-ES" dirty="0">
                <a:solidFill>
                  <a:schemeClr val="bg1">
                    <a:lumMod val="75000"/>
                  </a:schemeClr>
                </a:solidFill>
                <a:latin typeface="Arial" panose="020B0604020202020204" pitchFamily="34" charset="0"/>
                <a:cs typeface="Arial" panose="020B0604020202020204" pitchFamily="34" charset="0"/>
              </a:rPr>
              <a:t>de dividir entre 0.95 los gastos distintos a la capacitación del personal que sean deducibles para determinar la RN3 del </a:t>
            </a:r>
            <a:r>
              <a:rPr lang="es-ES" dirty="0" smtClean="0">
                <a:solidFill>
                  <a:schemeClr val="bg1">
                    <a:lumMod val="75000"/>
                  </a:schemeClr>
                </a:solidFill>
                <a:latin typeface="Arial" panose="020B0604020202020204" pitchFamily="34" charset="0"/>
                <a:cs typeface="Arial" panose="020B0604020202020204" pitchFamily="34" charset="0"/>
              </a:rPr>
              <a:t>EG</a:t>
            </a:r>
          </a:p>
          <a:p>
            <a:pPr marL="285750" indent="-285750">
              <a:buFont typeface="Arial" panose="020B0604020202020204" pitchFamily="34" charset="0"/>
              <a:buChar char="•"/>
            </a:pPr>
            <a:r>
              <a:rPr lang="es-ES" dirty="0" smtClean="0">
                <a:solidFill>
                  <a:schemeClr val="bg1">
                    <a:lumMod val="75000"/>
                  </a:schemeClr>
                </a:solidFill>
                <a:latin typeface="Arial" panose="020B0604020202020204" pitchFamily="34" charset="0"/>
                <a:cs typeface="Arial" panose="020B0604020202020204" pitchFamily="34" charset="0"/>
              </a:rPr>
              <a:t>Incluido </a:t>
            </a:r>
            <a:r>
              <a:rPr lang="es-ES" dirty="0">
                <a:solidFill>
                  <a:schemeClr val="bg1">
                    <a:lumMod val="75000"/>
                  </a:schemeClr>
                </a:solidFill>
                <a:latin typeface="Arial" panose="020B0604020202020204" pitchFamily="34" charset="0"/>
                <a:cs typeface="Arial" panose="020B0604020202020204" pitchFamily="34" charset="0"/>
              </a:rPr>
              <a:t>como 3p. al </a:t>
            </a:r>
            <a:r>
              <a:rPr lang="es-ES" dirty="0" err="1">
                <a:solidFill>
                  <a:schemeClr val="bg1">
                    <a:lumMod val="75000"/>
                  </a:schemeClr>
                </a:solidFill>
                <a:latin typeface="Arial" panose="020B0604020202020204" pitchFamily="34" charset="0"/>
                <a:cs typeface="Arial" panose="020B0604020202020204" pitchFamily="34" charset="0"/>
              </a:rPr>
              <a:t>inc.k</a:t>
            </a:r>
            <a:r>
              <a:rPr lang="es-ES" dirty="0">
                <a:solidFill>
                  <a:schemeClr val="bg1">
                    <a:lumMod val="75000"/>
                  </a:schemeClr>
                </a:solidFill>
                <a:latin typeface="Arial" panose="020B0604020202020204" pitchFamily="34" charset="0"/>
                <a:cs typeface="Arial" panose="020B0604020202020204" pitchFamily="34" charset="0"/>
              </a:rPr>
              <a:t>) del Art. 21° del RIR ( DS 136-2011-EF, 4°). </a:t>
            </a:r>
            <a:endParaRPr lang="es-MX" dirty="0">
              <a:solidFill>
                <a:schemeClr val="bg1">
                  <a:lumMod val="75000"/>
                </a:schemeClr>
              </a:solidFill>
              <a:latin typeface="Arial" panose="020B0604020202020204" pitchFamily="34" charset="0"/>
              <a:cs typeface="Arial" panose="020B0604020202020204" pitchFamily="34" charset="0"/>
            </a:endParaRPr>
          </a:p>
          <a:p>
            <a:endParaRPr lang="es-MX" dirty="0">
              <a:solidFill>
                <a:schemeClr val="bg1">
                  <a:lumMod val="75000"/>
                </a:schemeClr>
              </a:solidFill>
              <a:latin typeface="Arial" panose="020B0604020202020204" pitchFamily="34" charset="0"/>
              <a:cs typeface="Arial" panose="020B0604020202020204" pitchFamily="34" charset="0"/>
            </a:endParaRPr>
          </a:p>
        </p:txBody>
      </p:sp>
      <p:sp>
        <p:nvSpPr>
          <p:cNvPr id="9" name="8 Flecha derecha"/>
          <p:cNvSpPr/>
          <p:nvPr/>
        </p:nvSpPr>
        <p:spPr>
          <a:xfrm>
            <a:off x="107504" y="3645024"/>
            <a:ext cx="2628000" cy="1800000"/>
          </a:xfrm>
          <a:prstGeom prst="rightArrow">
            <a:avLst>
              <a:gd name="adj1" fmla="val 78812"/>
              <a:gd name="adj2" fmla="val 36352"/>
            </a:avLst>
          </a:prstGeom>
          <a:no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bg1">
                    <a:lumMod val="75000"/>
                  </a:schemeClr>
                </a:solidFill>
                <a:latin typeface="Arial Black" panose="020B0A04020102020204" pitchFamily="34" charset="0"/>
              </a:rPr>
              <a:t>INAPLICABLE</a:t>
            </a:r>
          </a:p>
          <a:p>
            <a:pPr algn="ctr"/>
            <a:r>
              <a:rPr lang="es-MX" dirty="0" smtClean="0">
                <a:solidFill>
                  <a:schemeClr val="bg1">
                    <a:lumMod val="75000"/>
                  </a:schemeClr>
                </a:solidFill>
                <a:latin typeface="Arial" panose="020B0604020202020204" pitchFamily="34" charset="0"/>
                <a:cs typeface="Arial" panose="020B0604020202020204" pitchFamily="34" charset="0"/>
              </a:rPr>
              <a:t>Vigente sólo</a:t>
            </a:r>
          </a:p>
          <a:p>
            <a:pPr algn="ctr"/>
            <a:r>
              <a:rPr lang="es-MX" dirty="0" smtClean="0">
                <a:solidFill>
                  <a:schemeClr val="bg1">
                    <a:lumMod val="75000"/>
                  </a:schemeClr>
                </a:solidFill>
                <a:latin typeface="Arial" panose="020B0604020202020204" pitchFamily="34" charset="0"/>
                <a:cs typeface="Arial" panose="020B0604020202020204" pitchFamily="34" charset="0"/>
              </a:rPr>
              <a:t>hasta el 2013</a:t>
            </a:r>
          </a:p>
          <a:p>
            <a:pPr algn="ctr"/>
            <a:r>
              <a:rPr lang="es-MX" dirty="0" smtClean="0">
                <a:solidFill>
                  <a:schemeClr val="bg1">
                    <a:lumMod val="75000"/>
                  </a:schemeClr>
                </a:solidFill>
                <a:latin typeface="Arial" panose="020B0604020202020204" pitchFamily="34" charset="0"/>
                <a:cs typeface="Arial" panose="020B0604020202020204" pitchFamily="34" charset="0"/>
              </a:rPr>
              <a:t>(Ley 29498)</a:t>
            </a:r>
            <a:endParaRPr lang="es-MX" dirty="0">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313702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y contribuciones del </a:t>
            </a:r>
            <a:r>
              <a:rPr lang="es-MX" dirty="0" smtClean="0"/>
              <a:t>personal</a:t>
            </a:r>
            <a:br>
              <a:rPr lang="es-MX" dirty="0" smtClean="0"/>
            </a:br>
            <a:r>
              <a:rPr lang="es-MX" dirty="0" smtClean="0"/>
              <a:t>Gastos por primas de seguros de salud</a:t>
            </a:r>
            <a:br>
              <a:rPr lang="es-MX" dirty="0" smtClean="0"/>
            </a:br>
            <a:r>
              <a:rPr lang="es-ES" sz="1800" b="0" dirty="0">
                <a:effectLst/>
              </a:rPr>
              <a:t>Ley N° 29498 (Inciso ll) 37°</a:t>
            </a:r>
            <a:endParaRPr lang="es-MX" sz="1800" dirty="0">
              <a:effectLst/>
            </a:endParaRPr>
          </a:p>
        </p:txBody>
      </p:sp>
      <p:sp>
        <p:nvSpPr>
          <p:cNvPr id="7" name="6 Marcador de contenido"/>
          <p:cNvSpPr>
            <a:spLocks noGrp="1"/>
          </p:cNvSpPr>
          <p:nvPr>
            <p:ph idx="1"/>
          </p:nvPr>
        </p:nvSpPr>
        <p:spPr/>
        <p:txBody>
          <a:bodyPr>
            <a:normAutofit/>
          </a:bodyPr>
          <a:lstStyle/>
          <a:p>
            <a:r>
              <a:rPr lang="es-ES" b="1" dirty="0" smtClean="0"/>
              <a:t>Primas </a:t>
            </a:r>
            <a:r>
              <a:rPr lang="es-ES" b="1" dirty="0"/>
              <a:t>de seguro de </a:t>
            </a:r>
            <a:r>
              <a:rPr lang="es-ES" b="1" dirty="0" smtClean="0"/>
              <a:t>salud:</a:t>
            </a:r>
          </a:p>
          <a:p>
            <a:pPr lvl="1"/>
            <a:r>
              <a:rPr lang="es-ES" dirty="0" smtClean="0"/>
              <a:t>Del cónyuge</a:t>
            </a:r>
          </a:p>
          <a:p>
            <a:pPr lvl="1"/>
            <a:r>
              <a:rPr lang="es-ES" dirty="0" smtClean="0"/>
              <a:t>De los hijos </a:t>
            </a:r>
            <a:r>
              <a:rPr lang="es-ES" dirty="0"/>
              <a:t>del </a:t>
            </a:r>
            <a:r>
              <a:rPr lang="es-ES" dirty="0" smtClean="0"/>
              <a:t>trabajador</a:t>
            </a:r>
          </a:p>
          <a:p>
            <a:pPr lvl="2"/>
            <a:r>
              <a:rPr lang="es-ES" u="sng" dirty="0" smtClean="0"/>
              <a:t>Menores</a:t>
            </a:r>
            <a:r>
              <a:rPr lang="es-ES" dirty="0" smtClean="0"/>
              <a:t> </a:t>
            </a:r>
            <a:r>
              <a:rPr lang="es-ES" dirty="0"/>
              <a:t>de 18 </a:t>
            </a:r>
            <a:r>
              <a:rPr lang="es-ES" dirty="0" smtClean="0"/>
              <a:t>años.</a:t>
            </a:r>
          </a:p>
          <a:p>
            <a:pPr lvl="2"/>
            <a:r>
              <a:rPr lang="es-ES" u="sng" dirty="0" smtClean="0"/>
              <a:t>Mayores</a:t>
            </a:r>
            <a:r>
              <a:rPr lang="es-ES" dirty="0" smtClean="0"/>
              <a:t> </a:t>
            </a:r>
            <a:r>
              <a:rPr lang="es-ES" dirty="0"/>
              <a:t>de 18 años que </a:t>
            </a:r>
            <a:r>
              <a:rPr lang="es-ES" dirty="0" smtClean="0"/>
              <a:t>se </a:t>
            </a:r>
            <a:r>
              <a:rPr lang="es-ES" dirty="0"/>
              <a:t>encuentren </a:t>
            </a:r>
            <a:r>
              <a:rPr lang="es-ES" u="sng" dirty="0" smtClean="0"/>
              <a:t>incapacitados</a:t>
            </a:r>
            <a:r>
              <a:rPr lang="es-ES" dirty="0" smtClean="0"/>
              <a:t>.</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96</a:t>
            </a:fld>
            <a:endParaRPr lang="es-PE"/>
          </a:p>
        </p:txBody>
      </p:sp>
    </p:spTree>
    <p:extLst>
      <p:ext uri="{BB962C8B-B14F-4D97-AF65-F5344CB8AC3E}">
        <p14:creationId xmlns:p14="http://schemas.microsoft.com/office/powerpoint/2010/main" val="159830274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y contribuciones del </a:t>
            </a:r>
            <a:r>
              <a:rPr lang="es-MX" dirty="0" smtClean="0"/>
              <a:t>personal</a:t>
            </a:r>
            <a:br>
              <a:rPr lang="es-MX" dirty="0" smtClean="0"/>
            </a:br>
            <a:r>
              <a:rPr lang="es-MX" dirty="0" smtClean="0"/>
              <a:t>Gastos recreativos</a:t>
            </a:r>
            <a:br>
              <a:rPr lang="es-MX" dirty="0" smtClean="0"/>
            </a:br>
            <a:r>
              <a:rPr lang="es-ES" sz="1800" b="0" dirty="0">
                <a:effectLst/>
              </a:rPr>
              <a:t>Ley N° 29498 (Inciso ll) 37°</a:t>
            </a:r>
            <a:endParaRPr lang="es-MX" sz="1800" dirty="0">
              <a:effectLst/>
            </a:endParaRPr>
          </a:p>
        </p:txBody>
      </p:sp>
      <p:sp>
        <p:nvSpPr>
          <p:cNvPr id="7" name="6 Marcador de contenido"/>
          <p:cNvSpPr>
            <a:spLocks noGrp="1"/>
          </p:cNvSpPr>
          <p:nvPr>
            <p:ph idx="1"/>
          </p:nvPr>
        </p:nvSpPr>
        <p:spPr/>
        <p:txBody>
          <a:bodyPr>
            <a:normAutofit/>
          </a:bodyPr>
          <a:lstStyle/>
          <a:p>
            <a:r>
              <a:rPr lang="es-ES" dirty="0" smtClean="0"/>
              <a:t>Deducibles </a:t>
            </a:r>
            <a:r>
              <a:rPr lang="es-ES" dirty="0"/>
              <a:t>en la parte que no exceda del 0.5 % de los </a:t>
            </a:r>
            <a:r>
              <a:rPr lang="es-ES" b="1" u="sng" dirty="0" smtClean="0"/>
              <a:t>IN</a:t>
            </a:r>
            <a:r>
              <a:rPr lang="es-ES" dirty="0" smtClean="0"/>
              <a:t> </a:t>
            </a:r>
            <a:r>
              <a:rPr lang="es-ES" dirty="0"/>
              <a:t>del </a:t>
            </a:r>
            <a:r>
              <a:rPr lang="es-ES" dirty="0" smtClean="0"/>
              <a:t>EG</a:t>
            </a:r>
          </a:p>
          <a:p>
            <a:r>
              <a:rPr lang="es-ES" dirty="0" smtClean="0"/>
              <a:t>Límite: 40 UIT</a:t>
            </a:r>
          </a:p>
          <a:p>
            <a:pPr lvl="1"/>
            <a:r>
              <a:rPr lang="es-ES" dirty="0" smtClean="0"/>
              <a:t>Para el EG 2013: (UIT: S/.3,700) S/. 148,000</a:t>
            </a:r>
          </a:p>
          <a:p>
            <a:pPr lvl="1"/>
            <a:r>
              <a:rPr lang="es-ES" dirty="0" smtClean="0"/>
              <a:t>Para el EG 2012: (UIT: </a:t>
            </a:r>
            <a:r>
              <a:rPr lang="es-ES" dirty="0"/>
              <a:t>S</a:t>
            </a:r>
            <a:r>
              <a:rPr lang="es-ES" dirty="0" smtClean="0"/>
              <a:t>/.3,650) S</a:t>
            </a:r>
            <a:r>
              <a:rPr lang="es-ES" dirty="0"/>
              <a:t>/. </a:t>
            </a:r>
            <a:r>
              <a:rPr lang="es-ES" dirty="0" smtClean="0"/>
              <a:t>146,000. </a:t>
            </a:r>
            <a:endParaRPr lang="es-ES" dirty="0"/>
          </a:p>
          <a:p>
            <a:r>
              <a:rPr lang="es-ES" b="1" u="sng" dirty="0" smtClean="0"/>
              <a:t>IN </a:t>
            </a:r>
            <a:r>
              <a:rPr lang="es-ES" dirty="0" smtClean="0"/>
              <a:t>(LIR, 20°, 4p). </a:t>
            </a:r>
            <a:endParaRPr lang="es-MX" dirty="0"/>
          </a:p>
          <a:p>
            <a:pPr lvl="1"/>
            <a:r>
              <a:rPr lang="es-ES" dirty="0" smtClean="0"/>
              <a:t>Ingresos brutos</a:t>
            </a:r>
          </a:p>
          <a:p>
            <a:pPr lvl="1"/>
            <a:r>
              <a:rPr lang="es-ES" dirty="0" smtClean="0"/>
              <a:t>Menos:</a:t>
            </a:r>
          </a:p>
          <a:p>
            <a:pPr lvl="2"/>
            <a:r>
              <a:rPr lang="es-ES" dirty="0" smtClean="0"/>
              <a:t>Devoluciones</a:t>
            </a:r>
            <a:r>
              <a:rPr lang="es-ES" dirty="0"/>
              <a:t>, </a:t>
            </a:r>
            <a:endParaRPr lang="es-ES" dirty="0" smtClean="0"/>
          </a:p>
          <a:p>
            <a:pPr lvl="2"/>
            <a:r>
              <a:rPr lang="es-ES" dirty="0" smtClean="0"/>
              <a:t>Bonificaciones</a:t>
            </a:r>
            <a:r>
              <a:rPr lang="es-ES" dirty="0"/>
              <a:t>, </a:t>
            </a:r>
            <a:endParaRPr lang="es-ES" dirty="0" smtClean="0"/>
          </a:p>
          <a:p>
            <a:pPr lvl="2"/>
            <a:r>
              <a:rPr lang="es-ES" dirty="0" smtClean="0"/>
              <a:t>Descuentos </a:t>
            </a:r>
            <a:r>
              <a:rPr lang="es-ES" dirty="0"/>
              <a:t>y </a:t>
            </a:r>
            <a:endParaRPr lang="es-ES" dirty="0" smtClean="0"/>
          </a:p>
          <a:p>
            <a:pPr lvl="2"/>
            <a:r>
              <a:rPr lang="es-ES" dirty="0" smtClean="0"/>
              <a:t>Demás </a:t>
            </a:r>
            <a:r>
              <a:rPr lang="es-ES" dirty="0"/>
              <a:t>conceptos de naturaleza similar que respondan a las costumbres de la </a:t>
            </a:r>
            <a:r>
              <a:rPr lang="es-ES" dirty="0" smtClean="0"/>
              <a:t>plaza</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97</a:t>
            </a:fld>
            <a:endParaRPr lang="es-PE"/>
          </a:p>
        </p:txBody>
      </p:sp>
    </p:spTree>
    <p:extLst>
      <p:ext uri="{BB962C8B-B14F-4D97-AF65-F5344CB8AC3E}">
        <p14:creationId xmlns:p14="http://schemas.microsoft.com/office/powerpoint/2010/main" val="283208698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Gastos y contribuciones del personal</a:t>
            </a:r>
            <a:br>
              <a:rPr lang="es-MX" dirty="0"/>
            </a:br>
            <a:r>
              <a:rPr lang="es-MX" dirty="0"/>
              <a:t>Gastos recreativos</a:t>
            </a:r>
            <a:br>
              <a:rPr lang="es-MX" dirty="0"/>
            </a:br>
            <a:r>
              <a:rPr lang="es-ES" sz="1800" b="0" dirty="0" smtClean="0">
                <a:effectLst/>
              </a:rPr>
              <a:t>LIR, 37°, ll</a:t>
            </a:r>
            <a:r>
              <a:rPr lang="es-ES" sz="1800" b="0" dirty="0" smtClean="0">
                <a:effectLst/>
              </a:rPr>
              <a:t>) – CI-13, p15</a:t>
            </a:r>
            <a:endParaRPr lang="es-MX"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98</a:t>
            </a:fld>
            <a:endParaRPr lang="es-PE"/>
          </a:p>
        </p:txBody>
      </p:sp>
      <p:graphicFrame>
        <p:nvGraphicFramePr>
          <p:cNvPr id="8" name="7 Objeto"/>
          <p:cNvGraphicFramePr>
            <a:graphicFrameLocks noChangeAspect="1"/>
          </p:cNvGraphicFramePr>
          <p:nvPr>
            <p:extLst>
              <p:ext uri="{D42A27DB-BD31-4B8C-83A1-F6EECF244321}">
                <p14:modId xmlns:p14="http://schemas.microsoft.com/office/powerpoint/2010/main" val="1585134209"/>
              </p:ext>
            </p:extLst>
          </p:nvPr>
        </p:nvGraphicFramePr>
        <p:xfrm>
          <a:off x="539552" y="1628800"/>
          <a:ext cx="8212325" cy="4608512"/>
        </p:xfrm>
        <a:graphic>
          <a:graphicData uri="http://schemas.openxmlformats.org/presentationml/2006/ole">
            <mc:AlternateContent xmlns:mc="http://schemas.openxmlformats.org/markup-compatibility/2006">
              <mc:Choice xmlns:v="urn:schemas-microsoft-com:vml" Requires="v">
                <p:oleObj spid="_x0000_s50200" name="Hoja de cálculo" r:id="rId3" imgW="3581306" imgH="2009655" progId="Excel.Sheet.12">
                  <p:embed/>
                </p:oleObj>
              </mc:Choice>
              <mc:Fallback>
                <p:oleObj name="Hoja de cálculo" r:id="rId3" imgW="3581306" imgH="2009655" progId="Excel.Sheet.12">
                  <p:embed/>
                  <p:pic>
                    <p:nvPicPr>
                      <p:cNvPr id="0" name=""/>
                      <p:cNvPicPr/>
                      <p:nvPr/>
                    </p:nvPicPr>
                    <p:blipFill>
                      <a:blip r:embed="rId4"/>
                      <a:stretch>
                        <a:fillRect/>
                      </a:stretch>
                    </p:blipFill>
                    <p:spPr>
                      <a:xfrm>
                        <a:off x="539552" y="1628800"/>
                        <a:ext cx="8212325" cy="4608512"/>
                      </a:xfrm>
                      <a:prstGeom prst="rect">
                        <a:avLst/>
                      </a:prstGeom>
                    </p:spPr>
                  </p:pic>
                </p:oleObj>
              </mc:Fallback>
            </mc:AlternateContent>
          </a:graphicData>
        </a:graphic>
      </p:graphicFrame>
      <p:pic>
        <p:nvPicPr>
          <p:cNvPr id="9" name="8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spTree>
    <p:extLst>
      <p:ext uri="{BB962C8B-B14F-4D97-AF65-F5344CB8AC3E}">
        <p14:creationId xmlns:p14="http://schemas.microsoft.com/office/powerpoint/2010/main" val="41563531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y contribuciones del </a:t>
            </a:r>
            <a:r>
              <a:rPr lang="es-MX" dirty="0" smtClean="0"/>
              <a:t>personal</a:t>
            </a:r>
            <a:br>
              <a:rPr lang="es-MX" dirty="0" smtClean="0"/>
            </a:br>
            <a:r>
              <a:rPr lang="es-MX" dirty="0" smtClean="0"/>
              <a:t>Ejemplo ECT</a:t>
            </a:r>
            <a:br>
              <a:rPr lang="es-MX" dirty="0" smtClean="0"/>
            </a:br>
            <a:r>
              <a:rPr lang="es-ES" sz="1800" b="0" dirty="0" smtClean="0">
                <a:effectLst/>
              </a:rPr>
              <a:t>LIR, 37°, ll)</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99</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2623461341"/>
              </p:ext>
            </p:extLst>
          </p:nvPr>
        </p:nvGraphicFramePr>
        <p:xfrm>
          <a:off x="395536" y="1484784"/>
          <a:ext cx="8372482" cy="4680520"/>
        </p:xfrm>
        <a:graphic>
          <a:graphicData uri="http://schemas.openxmlformats.org/presentationml/2006/ole">
            <mc:AlternateContent xmlns:mc="http://schemas.openxmlformats.org/markup-compatibility/2006">
              <mc:Choice xmlns:v="urn:schemas-microsoft-com:vml" Requires="v">
                <p:oleObj spid="_x0000_s38974" name="Hoja de cálculo" r:id="rId3" imgW="3952744" imgH="2209676" progId="Excel.Sheet.12">
                  <p:embed/>
                </p:oleObj>
              </mc:Choice>
              <mc:Fallback>
                <p:oleObj name="Hoja de cálculo" r:id="rId3" imgW="3952744" imgH="2209676" progId="Excel.Sheet.12">
                  <p:embed/>
                  <p:pic>
                    <p:nvPicPr>
                      <p:cNvPr id="0" name=""/>
                      <p:cNvPicPr/>
                      <p:nvPr/>
                    </p:nvPicPr>
                    <p:blipFill>
                      <a:blip r:embed="rId4"/>
                      <a:stretch>
                        <a:fillRect/>
                      </a:stretch>
                    </p:blipFill>
                    <p:spPr>
                      <a:xfrm>
                        <a:off x="395536" y="1484784"/>
                        <a:ext cx="8372482" cy="4680520"/>
                      </a:xfrm>
                      <a:prstGeom prst="rect">
                        <a:avLst/>
                      </a:prstGeom>
                    </p:spPr>
                  </p:pic>
                </p:oleObj>
              </mc:Fallback>
            </mc:AlternateContent>
          </a:graphicData>
        </a:graphic>
      </p:graphicFrame>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415773074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Gastos </a:t>
            </a:r>
            <a:r>
              <a:rPr lang="es-MX" dirty="0"/>
              <a:t>de </a:t>
            </a:r>
            <a:r>
              <a:rPr lang="es-MX" dirty="0" smtClean="0"/>
              <a:t>representación</a:t>
            </a:r>
            <a:br>
              <a:rPr lang="es-MX" dirty="0" smtClean="0"/>
            </a:br>
            <a:r>
              <a:rPr lang="es-ES" sz="1800" b="0" dirty="0" smtClean="0">
                <a:effectLst/>
              </a:rPr>
              <a:t>LIR </a:t>
            </a:r>
            <a:r>
              <a:rPr lang="es-ES" sz="1800" b="0" dirty="0">
                <a:effectLst/>
              </a:rPr>
              <a:t>37</a:t>
            </a:r>
            <a:r>
              <a:rPr lang="es-ES" sz="1800" b="0" dirty="0" smtClean="0">
                <a:effectLst/>
              </a:rPr>
              <a:t>° (Inciso </a:t>
            </a:r>
            <a:r>
              <a:rPr lang="es-ES" sz="1800" b="0" dirty="0">
                <a:effectLst/>
              </a:rPr>
              <a:t>q) </a:t>
            </a:r>
            <a:r>
              <a:rPr lang="es-ES" sz="1800" b="0" dirty="0" smtClean="0">
                <a:effectLst/>
              </a:rPr>
              <a:t>RIR 21°, m</a:t>
            </a:r>
            <a:r>
              <a:rPr lang="es-ES" sz="1800" b="0" dirty="0">
                <a:effectLst/>
              </a:rPr>
              <a:t>)</a:t>
            </a:r>
            <a:r>
              <a:rPr lang="es-ES" sz="1800" b="0" dirty="0" smtClean="0">
                <a:effectLst/>
              </a:rPr>
              <a:t> </a:t>
            </a:r>
            <a:endParaRPr lang="es-MX" sz="1800" dirty="0">
              <a:effectLst/>
            </a:endParaRPr>
          </a:p>
        </p:txBody>
      </p:sp>
      <p:sp>
        <p:nvSpPr>
          <p:cNvPr id="7" name="6 Marcador de contenido"/>
          <p:cNvSpPr>
            <a:spLocks noGrp="1"/>
          </p:cNvSpPr>
          <p:nvPr>
            <p:ph idx="1"/>
          </p:nvPr>
        </p:nvSpPr>
        <p:spPr>
          <a:xfrm>
            <a:off x="395536" y="1620000"/>
            <a:ext cx="8424000" cy="4500000"/>
          </a:xfrm>
        </p:spPr>
        <p:txBody>
          <a:bodyPr>
            <a:normAutofit/>
          </a:bodyPr>
          <a:lstStyle/>
          <a:p>
            <a:r>
              <a:rPr lang="es-ES" dirty="0" smtClean="0"/>
              <a:t>Conceptos</a:t>
            </a:r>
            <a:r>
              <a:rPr lang="es-ES" dirty="0"/>
              <a:t>: </a:t>
            </a:r>
          </a:p>
          <a:p>
            <a:pPr lvl="1"/>
            <a:r>
              <a:rPr lang="es-ES" dirty="0" smtClean="0"/>
              <a:t>Efectuados </a:t>
            </a:r>
            <a:r>
              <a:rPr lang="es-ES" dirty="0"/>
              <a:t>por la empresa con el objeto de ser representada fuera de las oficinas, locales o establecimientos. </a:t>
            </a:r>
          </a:p>
          <a:p>
            <a:pPr lvl="1"/>
            <a:r>
              <a:rPr lang="es-ES" dirty="0" smtClean="0"/>
              <a:t>Destinados </a:t>
            </a:r>
            <a:r>
              <a:rPr lang="es-ES" dirty="0"/>
              <a:t>a presentar una imagen que le permita mantener o mejorar su posición de mercado, incluidos los obsequios y agasajos a clientes. </a:t>
            </a:r>
          </a:p>
          <a:p>
            <a:r>
              <a:rPr lang="es-ES" dirty="0"/>
              <a:t>No están comprendidos:</a:t>
            </a:r>
          </a:p>
          <a:p>
            <a:pPr lvl="1"/>
            <a:r>
              <a:rPr lang="es-ES" dirty="0"/>
              <a:t>Gastos de viaje</a:t>
            </a:r>
          </a:p>
          <a:p>
            <a:pPr lvl="1"/>
            <a:r>
              <a:rPr lang="es-ES" dirty="0"/>
              <a:t>Erogaciones dirigidas a la masa de consumidores reales o potenciales</a:t>
            </a:r>
          </a:p>
          <a:p>
            <a:pPr lvl="2"/>
            <a:r>
              <a:rPr lang="es-ES" dirty="0"/>
              <a:t>Gastos de propaganda. </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100</a:t>
            </a:fld>
            <a:endParaRPr lang="es-PE"/>
          </a:p>
        </p:txBody>
      </p:sp>
    </p:spTree>
    <p:extLst>
      <p:ext uri="{BB962C8B-B14F-4D97-AF65-F5344CB8AC3E}">
        <p14:creationId xmlns:p14="http://schemas.microsoft.com/office/powerpoint/2010/main" val="318455165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accent4">
                  <a:lumMod val="75000"/>
                </a:schemeClr>
              </a:gs>
            </a:gsLst>
          </a:gradFill>
        </p:spPr>
        <p:txBody>
          <a:bodyPr>
            <a:noAutofit/>
          </a:bodyPr>
          <a:lstStyle/>
          <a:p>
            <a:r>
              <a:rPr lang="es-MX" dirty="0" smtClean="0"/>
              <a:t>Gastos </a:t>
            </a:r>
            <a:r>
              <a:rPr lang="es-MX" dirty="0"/>
              <a:t>de </a:t>
            </a:r>
            <a:r>
              <a:rPr lang="es-MX" dirty="0" smtClean="0"/>
              <a:t>representación:</a:t>
            </a:r>
            <a:br>
              <a:rPr lang="es-MX" dirty="0" smtClean="0"/>
            </a:br>
            <a:r>
              <a:rPr lang="es-MX" dirty="0" smtClean="0"/>
              <a:t>Requisitos para la deducción</a:t>
            </a:r>
            <a:r>
              <a:rPr lang="es-MX" dirty="0" smtClean="0"/>
              <a:t/>
            </a:r>
            <a:br>
              <a:rPr lang="es-MX" dirty="0" smtClean="0"/>
            </a:br>
            <a:r>
              <a:rPr lang="es-ES" sz="1800" b="0" dirty="0" smtClean="0">
                <a:effectLst/>
              </a:rPr>
              <a:t>LIR </a:t>
            </a:r>
            <a:r>
              <a:rPr lang="es-ES" sz="1800" b="0" dirty="0">
                <a:effectLst/>
              </a:rPr>
              <a:t>37</a:t>
            </a:r>
            <a:r>
              <a:rPr lang="es-ES" sz="1800" b="0" dirty="0" smtClean="0">
                <a:effectLst/>
              </a:rPr>
              <a:t>°, q</a:t>
            </a:r>
            <a:r>
              <a:rPr lang="es-ES" sz="1800" b="0" dirty="0">
                <a:effectLst/>
              </a:rPr>
              <a:t>) </a:t>
            </a:r>
            <a:r>
              <a:rPr lang="es-ES" sz="1800" b="0" dirty="0" smtClean="0">
                <a:effectLst/>
              </a:rPr>
              <a:t>- RIR </a:t>
            </a:r>
            <a:r>
              <a:rPr lang="es-ES" sz="1800" b="0" dirty="0" smtClean="0">
                <a:effectLst/>
              </a:rPr>
              <a:t>21°, m</a:t>
            </a:r>
            <a:r>
              <a:rPr lang="es-ES" sz="1800" b="0" dirty="0">
                <a:effectLst/>
              </a:rPr>
              <a:t>)</a:t>
            </a:r>
            <a:r>
              <a:rPr lang="es-ES" sz="1800" b="0" dirty="0" smtClean="0">
                <a:effectLst/>
              </a:rPr>
              <a:t> </a:t>
            </a:r>
            <a:endParaRPr lang="es-MX" sz="1800" dirty="0">
              <a:effectLst/>
            </a:endParaRPr>
          </a:p>
        </p:txBody>
      </p:sp>
      <p:sp>
        <p:nvSpPr>
          <p:cNvPr id="7" name="6 Marcador de contenido"/>
          <p:cNvSpPr>
            <a:spLocks noGrp="1"/>
          </p:cNvSpPr>
          <p:nvPr>
            <p:ph sz="half" idx="1"/>
          </p:nvPr>
        </p:nvSpPr>
        <p:spPr/>
        <p:txBody>
          <a:bodyPr>
            <a:normAutofit/>
          </a:bodyPr>
          <a:lstStyle/>
          <a:p>
            <a:r>
              <a:rPr lang="es-ES" dirty="0" smtClean="0"/>
              <a:t>Acreditados </a:t>
            </a:r>
            <a:r>
              <a:rPr lang="es-ES" dirty="0"/>
              <a:t>fehacientemente mediante </a:t>
            </a:r>
            <a:r>
              <a:rPr lang="es-ES" dirty="0" smtClean="0"/>
              <a:t>CP </a:t>
            </a:r>
            <a:r>
              <a:rPr lang="es-ES" dirty="0"/>
              <a:t>que den derecho a sustentar costo o gasto y </a:t>
            </a:r>
            <a:endParaRPr lang="es-ES" dirty="0" smtClean="0"/>
          </a:p>
        </p:txBody>
      </p:sp>
      <p:sp>
        <p:nvSpPr>
          <p:cNvPr id="3" name="2 Marcador de contenido"/>
          <p:cNvSpPr>
            <a:spLocks noGrp="1"/>
          </p:cNvSpPr>
          <p:nvPr>
            <p:ph sz="half" idx="2"/>
          </p:nvPr>
        </p:nvSpPr>
        <p:spPr/>
        <p:txBody>
          <a:bodyPr/>
          <a:lstStyle/>
          <a:p>
            <a:r>
              <a:rPr lang="es-ES" dirty="0"/>
              <a:t>Siempre que pueda demostrarse su relación de causalidad con las rentas gravadas. </a:t>
            </a:r>
            <a:endParaRPr lang="es-MX" dirty="0"/>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101</a:t>
            </a:fld>
            <a:endParaRPr lang="es-PE"/>
          </a:p>
        </p:txBody>
      </p:sp>
      <p:pic>
        <p:nvPicPr>
          <p:cNvPr id="63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852936"/>
            <a:ext cx="3816424" cy="3031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3055003"/>
            <a:ext cx="3924000" cy="2606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665732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Gastos </a:t>
            </a:r>
            <a:r>
              <a:rPr lang="es-MX" dirty="0"/>
              <a:t>de </a:t>
            </a:r>
            <a:r>
              <a:rPr lang="es-MX" dirty="0" smtClean="0"/>
              <a:t>representación</a:t>
            </a:r>
            <a:br>
              <a:rPr lang="es-MX" dirty="0" smtClean="0"/>
            </a:br>
            <a:r>
              <a:rPr lang="es-MX" dirty="0" smtClean="0"/>
              <a:t>Límite material: 0.5% de los “IB” </a:t>
            </a:r>
            <a:r>
              <a:rPr lang="es-MX" dirty="0" err="1" smtClean="0"/>
              <a:t>ó</a:t>
            </a:r>
            <a:r>
              <a:rPr lang="es-MX" dirty="0" smtClean="0"/>
              <a:t> de los “IN”</a:t>
            </a:r>
            <a:br>
              <a:rPr lang="es-MX" dirty="0" smtClean="0"/>
            </a:br>
            <a:r>
              <a:rPr lang="es-ES" sz="1800" b="0" dirty="0" smtClean="0">
                <a:effectLst/>
              </a:rPr>
              <a:t>LIR </a:t>
            </a:r>
            <a:r>
              <a:rPr lang="es-ES" sz="1800" b="0" dirty="0">
                <a:effectLst/>
              </a:rPr>
              <a:t>37</a:t>
            </a:r>
            <a:r>
              <a:rPr lang="es-ES" sz="1800" b="0" dirty="0" smtClean="0">
                <a:effectLst/>
              </a:rPr>
              <a:t>°. q</a:t>
            </a:r>
            <a:r>
              <a:rPr lang="es-ES" sz="1800" b="0" dirty="0">
                <a:effectLst/>
              </a:rPr>
              <a:t>) </a:t>
            </a:r>
            <a:r>
              <a:rPr lang="es-ES" sz="1800" b="0" dirty="0" smtClean="0">
                <a:effectLst/>
              </a:rPr>
              <a:t>- RIR 21°, m</a:t>
            </a:r>
            <a:r>
              <a:rPr lang="es-ES" sz="1800" b="0" dirty="0">
                <a:effectLst/>
              </a:rPr>
              <a:t>)</a:t>
            </a:r>
            <a:r>
              <a:rPr lang="es-ES" sz="1800" b="0" dirty="0" smtClean="0">
                <a:effectLst/>
              </a:rPr>
              <a:t> </a:t>
            </a:r>
            <a:endParaRPr lang="es-MX" sz="1800" dirty="0">
              <a:effectLst/>
            </a:endParaRPr>
          </a:p>
        </p:txBody>
      </p:sp>
      <p:sp>
        <p:nvSpPr>
          <p:cNvPr id="7" name="6 Marcador de contenido"/>
          <p:cNvSpPr>
            <a:spLocks noGrp="1"/>
          </p:cNvSpPr>
          <p:nvPr>
            <p:ph idx="1"/>
          </p:nvPr>
        </p:nvSpPr>
        <p:spPr/>
        <p:txBody>
          <a:bodyPr>
            <a:normAutofit/>
          </a:bodyPr>
          <a:lstStyle/>
          <a:p>
            <a:r>
              <a:rPr lang="es-ES" dirty="0" smtClean="0"/>
              <a:t>Deducción: Parte </a:t>
            </a:r>
            <a:r>
              <a:rPr lang="es-ES" dirty="0"/>
              <a:t>que, en conjunto, no exceda del 0.5% de los </a:t>
            </a:r>
            <a:r>
              <a:rPr lang="es-ES" b="1" u="sng" dirty="0" smtClean="0"/>
              <a:t>IB</a:t>
            </a:r>
            <a:r>
              <a:rPr lang="es-ES" dirty="0" smtClean="0"/>
              <a:t>,</a:t>
            </a:r>
          </a:p>
          <a:p>
            <a:r>
              <a:rPr lang="es-ES" dirty="0"/>
              <a:t>Límite máximo: 40 UIT</a:t>
            </a:r>
          </a:p>
          <a:p>
            <a:pPr lvl="1"/>
            <a:r>
              <a:rPr lang="es-ES" dirty="0"/>
              <a:t>Para el EG 2013: (UIT: S/.3,700) S/. 148,000</a:t>
            </a:r>
          </a:p>
          <a:p>
            <a:pPr lvl="1"/>
            <a:r>
              <a:rPr lang="es-ES" dirty="0"/>
              <a:t>Para el EG 2012</a:t>
            </a:r>
            <a:r>
              <a:rPr lang="es-ES" b="1" dirty="0"/>
              <a:t>: (UIT: S/.3,650) S/. 146,000. </a:t>
            </a:r>
          </a:p>
          <a:p>
            <a:r>
              <a:rPr lang="es-ES" b="1" i="1" u="sng" dirty="0" smtClean="0"/>
              <a:t>Norma reglamentaria</a:t>
            </a:r>
            <a:r>
              <a:rPr lang="es-ES" b="1" i="1" dirty="0" smtClean="0"/>
              <a:t>: </a:t>
            </a:r>
            <a:r>
              <a:rPr lang="es-ES" b="1" i="1" dirty="0" smtClean="0">
                <a:solidFill>
                  <a:srgbClr val="FF0000"/>
                </a:solidFill>
              </a:rPr>
              <a:t>¿IB </a:t>
            </a:r>
            <a:r>
              <a:rPr lang="es-ES" b="1" i="1" dirty="0" err="1" smtClean="0">
                <a:solidFill>
                  <a:srgbClr val="FF0000"/>
                </a:solidFill>
              </a:rPr>
              <a:t>ó</a:t>
            </a:r>
            <a:r>
              <a:rPr lang="es-ES" b="1" i="1" dirty="0" smtClean="0">
                <a:solidFill>
                  <a:srgbClr val="FF0000"/>
                </a:solidFill>
              </a:rPr>
              <a:t> IN?</a:t>
            </a:r>
          </a:p>
          <a:p>
            <a:pPr lvl="1"/>
            <a:r>
              <a:rPr lang="es-ES" dirty="0" smtClean="0"/>
              <a:t>Se </a:t>
            </a:r>
            <a:r>
              <a:rPr lang="es-ES" dirty="0"/>
              <a:t>considerará los </a:t>
            </a:r>
            <a:r>
              <a:rPr lang="es-ES" b="1" u="sng" dirty="0" smtClean="0"/>
              <a:t>IB</a:t>
            </a:r>
            <a:r>
              <a:rPr lang="es-ES" dirty="0" smtClean="0"/>
              <a:t> </a:t>
            </a:r>
            <a:r>
              <a:rPr lang="es-ES" i="1" u="sng" dirty="0" smtClean="0"/>
              <a:t>menos</a:t>
            </a:r>
            <a:r>
              <a:rPr lang="es-ES" dirty="0" smtClean="0"/>
              <a:t>:</a:t>
            </a:r>
          </a:p>
          <a:p>
            <a:pPr lvl="2"/>
            <a:r>
              <a:rPr lang="es-ES" dirty="0" smtClean="0"/>
              <a:t>Devoluciones</a:t>
            </a:r>
            <a:r>
              <a:rPr lang="es-ES" dirty="0"/>
              <a:t>, </a:t>
            </a:r>
            <a:endParaRPr lang="es-ES" dirty="0" smtClean="0"/>
          </a:p>
          <a:p>
            <a:pPr lvl="2"/>
            <a:r>
              <a:rPr lang="es-ES" dirty="0" smtClean="0"/>
              <a:t>Bonificaciones</a:t>
            </a:r>
            <a:r>
              <a:rPr lang="es-ES" dirty="0"/>
              <a:t>, </a:t>
            </a:r>
            <a:endParaRPr lang="es-ES" dirty="0" smtClean="0"/>
          </a:p>
          <a:p>
            <a:pPr lvl="2"/>
            <a:r>
              <a:rPr lang="es-ES" dirty="0" smtClean="0"/>
              <a:t>Descuentos </a:t>
            </a:r>
            <a:r>
              <a:rPr lang="es-ES" dirty="0"/>
              <a:t>y </a:t>
            </a:r>
            <a:endParaRPr lang="es-ES" dirty="0" smtClean="0"/>
          </a:p>
          <a:p>
            <a:pPr lvl="2"/>
            <a:r>
              <a:rPr lang="es-ES" dirty="0" smtClean="0"/>
              <a:t>Demás </a:t>
            </a:r>
            <a:r>
              <a:rPr lang="es-ES" dirty="0"/>
              <a:t>conceptos de naturaleza similar que respondan a la costumbre de la plaza. </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102</a:t>
            </a:fld>
            <a:endParaRPr lang="es-PE"/>
          </a:p>
        </p:txBody>
      </p:sp>
      <p:graphicFrame>
        <p:nvGraphicFramePr>
          <p:cNvPr id="8" name="7 Tabla"/>
          <p:cNvGraphicFramePr>
            <a:graphicFrameLocks noGrp="1"/>
          </p:cNvGraphicFramePr>
          <p:nvPr>
            <p:extLst>
              <p:ext uri="{D42A27DB-BD31-4B8C-83A1-F6EECF244321}">
                <p14:modId xmlns:p14="http://schemas.microsoft.com/office/powerpoint/2010/main" val="1909164943"/>
              </p:ext>
            </p:extLst>
          </p:nvPr>
        </p:nvGraphicFramePr>
        <p:xfrm>
          <a:off x="395536" y="5453216"/>
          <a:ext cx="8424936" cy="640080"/>
        </p:xfrm>
        <a:graphic>
          <a:graphicData uri="http://schemas.openxmlformats.org/drawingml/2006/table">
            <a:tbl>
              <a:tblPr firstRow="1" bandRow="1">
                <a:tableStyleId>{5C22544A-7EE6-4342-B048-85BDC9FD1C3A}</a:tableStyleId>
              </a:tblPr>
              <a:tblGrid>
                <a:gridCol w="8424936"/>
              </a:tblGrid>
              <a:tr h="370840">
                <a:tc>
                  <a:txBody>
                    <a:bodyPr/>
                    <a:lstStyle/>
                    <a:p>
                      <a:r>
                        <a:rPr lang="es-ES" sz="1800" b="1" i="0" u="sng"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Nota</a:t>
                      </a:r>
                      <a:r>
                        <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 El IGV que grava el retiro de bienes no podrá ser considerado como costo o gasto por la empresa que realiza el obsequio </a:t>
                      </a:r>
                      <a:r>
                        <a:rPr lang="es-ES" sz="1800" b="0" i="0" u="none" strike="noStrike" kern="1200" baseline="0" dirty="0" smtClean="0">
                          <a:solidFill>
                            <a:schemeClr val="lt1"/>
                          </a:solidFill>
                          <a:effectLst/>
                          <a:latin typeface="Arial" panose="020B0604020202020204" pitchFamily="34" charset="0"/>
                          <a:ea typeface="+mn-ea"/>
                          <a:cs typeface="Arial" panose="020B0604020202020204" pitchFamily="34" charset="0"/>
                        </a:rPr>
                        <a:t>(LIR, 44°, k)</a:t>
                      </a:r>
                      <a:r>
                        <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t>
                      </a:r>
                      <a:endParaRPr lang="es-ES" sz="1800" b="1" i="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accent4">
                        <a:lumMod val="50000"/>
                      </a:schemeClr>
                    </a:solidFill>
                  </a:tcPr>
                </a:tc>
              </a:tr>
            </a:tbl>
          </a:graphicData>
        </a:graphic>
      </p:graphicFrame>
      <p:sp>
        <p:nvSpPr>
          <p:cNvPr id="9" name="8 Elipse"/>
          <p:cNvSpPr>
            <a:spLocks noChangeAspect="1"/>
          </p:cNvSpPr>
          <p:nvPr/>
        </p:nvSpPr>
        <p:spPr>
          <a:xfrm>
            <a:off x="7560360" y="1700808"/>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Elipse"/>
          <p:cNvSpPr>
            <a:spLocks noChangeAspect="1"/>
          </p:cNvSpPr>
          <p:nvPr/>
        </p:nvSpPr>
        <p:spPr>
          <a:xfrm>
            <a:off x="4392008" y="2996952"/>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9" name="18 Conector angular"/>
          <p:cNvCxnSpPr>
            <a:stCxn id="9" idx="4"/>
            <a:endCxn id="10" idx="6"/>
          </p:cNvCxnSpPr>
          <p:nvPr/>
        </p:nvCxnSpPr>
        <p:spPr>
          <a:xfrm rot="5400000">
            <a:off x="5580112" y="1016704"/>
            <a:ext cx="1170144" cy="3042352"/>
          </a:xfrm>
          <a:prstGeom prst="bentConnector2">
            <a:avLst/>
          </a:prstGeom>
          <a:ln>
            <a:solidFill>
              <a:srgbClr val="FF33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88198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Gastos </a:t>
            </a:r>
            <a:r>
              <a:rPr lang="es-MX" dirty="0"/>
              <a:t>de </a:t>
            </a:r>
            <a:r>
              <a:rPr lang="es-MX" dirty="0" smtClean="0"/>
              <a:t>representación</a:t>
            </a:r>
            <a:br>
              <a:rPr lang="es-MX" dirty="0" smtClean="0"/>
            </a:br>
            <a:r>
              <a:rPr lang="es-MX" dirty="0" smtClean="0"/>
              <a:t>Ejemplo ECT</a:t>
            </a:r>
            <a:br>
              <a:rPr lang="es-MX" dirty="0" smtClean="0"/>
            </a:br>
            <a:r>
              <a:rPr lang="es-ES" sz="1800" b="0" dirty="0">
                <a:effectLst/>
              </a:rPr>
              <a:t>LIR 37° (Inciso q) RIR 21°, m)</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103</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76272665"/>
              </p:ext>
            </p:extLst>
          </p:nvPr>
        </p:nvGraphicFramePr>
        <p:xfrm>
          <a:off x="1561981" y="1556792"/>
          <a:ext cx="5962347" cy="4608512"/>
        </p:xfrm>
        <a:graphic>
          <a:graphicData uri="http://schemas.openxmlformats.org/presentationml/2006/ole">
            <mc:AlternateContent xmlns:mc="http://schemas.openxmlformats.org/markup-compatibility/2006">
              <mc:Choice xmlns:v="urn:schemas-microsoft-com:vml" Requires="v">
                <p:oleObj spid="_x0000_s39998" name="Hoja de cálculo" r:id="rId3" imgW="4152770" imgH="3210050" progId="Excel.Sheet.12">
                  <p:embed/>
                </p:oleObj>
              </mc:Choice>
              <mc:Fallback>
                <p:oleObj name="Hoja de cálculo" r:id="rId3" imgW="4152770" imgH="3210050" progId="Excel.Sheet.12">
                  <p:embed/>
                  <p:pic>
                    <p:nvPicPr>
                      <p:cNvPr id="0" name=""/>
                      <p:cNvPicPr/>
                      <p:nvPr/>
                    </p:nvPicPr>
                    <p:blipFill>
                      <a:blip r:embed="rId4"/>
                      <a:stretch>
                        <a:fillRect/>
                      </a:stretch>
                    </p:blipFill>
                    <p:spPr>
                      <a:xfrm>
                        <a:off x="1561981" y="1556792"/>
                        <a:ext cx="5962347" cy="4608512"/>
                      </a:xfrm>
                      <a:prstGeom prst="rect">
                        <a:avLst/>
                      </a:prstGeom>
                    </p:spPr>
                  </p:pic>
                </p:oleObj>
              </mc:Fallback>
            </mc:AlternateContent>
          </a:graphicData>
        </a:graphic>
      </p:graphicFrame>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
        <p:nvSpPr>
          <p:cNvPr id="9" name="8 Elipse"/>
          <p:cNvSpPr>
            <a:spLocks noChangeAspect="1"/>
          </p:cNvSpPr>
          <p:nvPr/>
        </p:nvSpPr>
        <p:spPr>
          <a:xfrm>
            <a:off x="7596336" y="3573016"/>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27871658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Gastos </a:t>
            </a:r>
            <a:r>
              <a:rPr lang="es-MX" dirty="0"/>
              <a:t>de </a:t>
            </a:r>
            <a:r>
              <a:rPr lang="es-MX" dirty="0" smtClean="0"/>
              <a:t>representación</a:t>
            </a:r>
            <a:br>
              <a:rPr lang="es-MX" dirty="0" smtClean="0"/>
            </a:br>
            <a:r>
              <a:rPr lang="es-MX" dirty="0" smtClean="0"/>
              <a:t>Ejemplo </a:t>
            </a:r>
            <a:r>
              <a:rPr lang="es-MX" dirty="0" smtClean="0"/>
              <a:t>SUNAT – CI-13, p16</a:t>
            </a:r>
            <a:r>
              <a:rPr lang="es-MX" dirty="0" smtClean="0"/>
              <a:t/>
            </a:r>
            <a:br>
              <a:rPr lang="es-MX" dirty="0" smtClean="0"/>
            </a:br>
            <a:r>
              <a:rPr lang="es-ES" sz="1800" b="0" dirty="0">
                <a:effectLst/>
              </a:rPr>
              <a:t>LIR 37</a:t>
            </a:r>
            <a:r>
              <a:rPr lang="es-ES" sz="1800" b="0" dirty="0" smtClean="0">
                <a:effectLst/>
              </a:rPr>
              <a:t>°, q</a:t>
            </a:r>
            <a:r>
              <a:rPr lang="es-ES" sz="1800" b="0" dirty="0">
                <a:effectLst/>
              </a:rPr>
              <a:t>) </a:t>
            </a:r>
            <a:r>
              <a:rPr lang="es-ES" sz="1800" b="0" dirty="0" smtClean="0">
                <a:effectLst/>
              </a:rPr>
              <a:t>- RIR </a:t>
            </a:r>
            <a:r>
              <a:rPr lang="es-ES" sz="1800" b="0" dirty="0">
                <a:effectLst/>
              </a:rPr>
              <a:t>21°, m)</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104</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1218396771"/>
              </p:ext>
            </p:extLst>
          </p:nvPr>
        </p:nvGraphicFramePr>
        <p:xfrm>
          <a:off x="1145072" y="1557338"/>
          <a:ext cx="6811304" cy="4607966"/>
        </p:xfrm>
        <a:graphic>
          <a:graphicData uri="http://schemas.openxmlformats.org/presentationml/2006/ole">
            <mc:AlternateContent xmlns:mc="http://schemas.openxmlformats.org/markup-compatibility/2006">
              <mc:Choice xmlns:v="urn:schemas-microsoft-com:vml" Requires="v">
                <p:oleObj spid="_x0000_s48159" name="Hoja de cálculo" r:id="rId3" imgW="4152770" imgH="2810009" progId="Excel.Sheet.12">
                  <p:embed/>
                </p:oleObj>
              </mc:Choice>
              <mc:Fallback>
                <p:oleObj name="Hoja de cálculo" r:id="rId3" imgW="4152770" imgH="2810009" progId="Excel.Sheet.12">
                  <p:embed/>
                  <p:pic>
                    <p:nvPicPr>
                      <p:cNvPr id="0" name=""/>
                      <p:cNvPicPr/>
                      <p:nvPr/>
                    </p:nvPicPr>
                    <p:blipFill>
                      <a:blip r:embed="rId4"/>
                      <a:stretch>
                        <a:fillRect/>
                      </a:stretch>
                    </p:blipFill>
                    <p:spPr>
                      <a:xfrm>
                        <a:off x="1145072" y="1557338"/>
                        <a:ext cx="6811304" cy="4607966"/>
                      </a:xfrm>
                      <a:prstGeom prst="rect">
                        <a:avLst/>
                      </a:prstGeom>
                    </p:spPr>
                  </p:pic>
                </p:oleObj>
              </mc:Fallback>
            </mc:AlternateContent>
          </a:graphicData>
        </a:graphic>
      </p:graphicFrame>
      <p:pic>
        <p:nvPicPr>
          <p:cNvPr id="9" name="8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sp>
        <p:nvSpPr>
          <p:cNvPr id="10" name="9 Elipse"/>
          <p:cNvSpPr>
            <a:spLocks noChangeAspect="1"/>
          </p:cNvSpPr>
          <p:nvPr/>
        </p:nvSpPr>
        <p:spPr>
          <a:xfrm>
            <a:off x="8064416" y="5877272"/>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809762162"/>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Remuneraciones del </a:t>
            </a:r>
            <a:r>
              <a:rPr lang="es-MX" dirty="0" smtClean="0"/>
              <a:t>directorio </a:t>
            </a:r>
            <a:r>
              <a:rPr lang="es-MX" b="0" dirty="0" smtClean="0">
                <a:effectLst/>
              </a:rPr>
              <a:t>(1)</a:t>
            </a:r>
            <a:r>
              <a:rPr lang="es-MX" dirty="0" smtClean="0"/>
              <a:t/>
            </a:r>
            <a:br>
              <a:rPr lang="es-MX" dirty="0" smtClean="0"/>
            </a:br>
            <a:r>
              <a:rPr lang="es-ES" sz="1800" b="0" dirty="0" smtClean="0">
                <a:effectLst/>
              </a:rPr>
              <a:t>LIR </a:t>
            </a:r>
            <a:r>
              <a:rPr lang="es-ES" sz="1800" b="0" dirty="0">
                <a:effectLst/>
              </a:rPr>
              <a:t>37</a:t>
            </a:r>
            <a:r>
              <a:rPr lang="es-ES" sz="1800" b="0" dirty="0" smtClean="0">
                <a:effectLst/>
              </a:rPr>
              <a:t>° (Inciso </a:t>
            </a:r>
            <a:r>
              <a:rPr lang="es-ES" sz="1800" b="0" dirty="0">
                <a:effectLst/>
              </a:rPr>
              <a:t>m) </a:t>
            </a:r>
            <a:r>
              <a:rPr lang="es-ES" sz="1800" b="0" dirty="0" smtClean="0">
                <a:effectLst/>
              </a:rPr>
              <a:t>RIR </a:t>
            </a:r>
            <a:r>
              <a:rPr lang="es-ES" sz="1800" b="0" dirty="0">
                <a:effectLst/>
              </a:rPr>
              <a:t>21</a:t>
            </a:r>
            <a:r>
              <a:rPr lang="es-ES" sz="1800" b="0" dirty="0" smtClean="0">
                <a:effectLst/>
              </a:rPr>
              <a:t>° </a:t>
            </a:r>
            <a:r>
              <a:rPr lang="es-ES" sz="1800" b="0" dirty="0">
                <a:effectLst/>
              </a:rPr>
              <a:t>l) </a:t>
            </a:r>
            <a:endParaRPr lang="es-MX" sz="1800" dirty="0">
              <a:effectLst/>
            </a:endParaRPr>
          </a:p>
        </p:txBody>
      </p:sp>
      <p:sp>
        <p:nvSpPr>
          <p:cNvPr id="8" name="7 Marcador de contenido"/>
          <p:cNvSpPr>
            <a:spLocks noGrp="1"/>
          </p:cNvSpPr>
          <p:nvPr>
            <p:ph idx="1"/>
          </p:nvPr>
        </p:nvSpPr>
        <p:spPr/>
        <p:txBody>
          <a:bodyPr/>
          <a:lstStyle/>
          <a:p>
            <a:r>
              <a:rPr lang="es-ES" dirty="0" smtClean="0"/>
              <a:t>Deducción: </a:t>
            </a:r>
          </a:p>
          <a:p>
            <a:pPr lvl="1"/>
            <a:r>
              <a:rPr lang="es-ES" dirty="0" smtClean="0"/>
              <a:t>En </a:t>
            </a:r>
            <a:r>
              <a:rPr lang="es-ES" dirty="0"/>
              <a:t>la parte que en conjunto no exceda del </a:t>
            </a:r>
            <a:r>
              <a:rPr lang="es-ES" b="1" u="sng" dirty="0" smtClean="0"/>
              <a:t>6% </a:t>
            </a:r>
            <a:r>
              <a:rPr lang="es-ES" b="1" u="sng" dirty="0"/>
              <a:t>de la utilidad comercial</a:t>
            </a:r>
            <a:r>
              <a:rPr lang="es-ES" dirty="0"/>
              <a:t> del </a:t>
            </a:r>
            <a:r>
              <a:rPr lang="es-ES" dirty="0" smtClean="0"/>
              <a:t>EG </a:t>
            </a:r>
            <a:r>
              <a:rPr lang="es-ES" dirty="0"/>
              <a:t>antes del </a:t>
            </a:r>
            <a:r>
              <a:rPr lang="es-ES" dirty="0" smtClean="0"/>
              <a:t>IR. </a:t>
            </a:r>
          </a:p>
          <a:p>
            <a:r>
              <a:rPr lang="es-ES" dirty="0"/>
              <a:t>Si no hay</a:t>
            </a:r>
            <a:r>
              <a:rPr lang="es-ES" b="1" dirty="0"/>
              <a:t> </a:t>
            </a:r>
            <a:r>
              <a:rPr lang="es-ES" b="1" i="1" dirty="0" smtClean="0"/>
              <a:t>“</a:t>
            </a:r>
            <a:r>
              <a:rPr lang="es-ES" b="1" i="1" u="sng" dirty="0" smtClean="0"/>
              <a:t>utilidad comercial</a:t>
            </a:r>
            <a:r>
              <a:rPr lang="es-ES" b="1" i="1" dirty="0" smtClean="0"/>
              <a:t>”</a:t>
            </a:r>
            <a:r>
              <a:rPr lang="es-ES" dirty="0" smtClean="0"/>
              <a:t> </a:t>
            </a:r>
            <a:r>
              <a:rPr lang="es-ES" dirty="0"/>
              <a:t>en el EG. </a:t>
            </a:r>
          </a:p>
          <a:p>
            <a:pPr lvl="1"/>
            <a:r>
              <a:rPr lang="es-ES" b="1" u="sng" dirty="0"/>
              <a:t>No son deducibles</a:t>
            </a:r>
            <a:r>
              <a:rPr lang="es-ES" dirty="0"/>
              <a:t> las remuneraciones del directorio.</a:t>
            </a:r>
            <a:endParaRPr lang="es-ES" dirty="0" smtClean="0"/>
          </a:p>
          <a:p>
            <a:r>
              <a:rPr lang="es-ES" dirty="0" smtClean="0"/>
              <a:t>Exceso de remuneraciones al directorio:</a:t>
            </a:r>
          </a:p>
          <a:p>
            <a:pPr lvl="1"/>
            <a:r>
              <a:rPr lang="es-ES" dirty="0" smtClean="0"/>
              <a:t>No </a:t>
            </a:r>
            <a:r>
              <a:rPr lang="es-ES" dirty="0"/>
              <a:t>será deducible a efecto de la determinación del </a:t>
            </a:r>
            <a:r>
              <a:rPr lang="es-ES" dirty="0" smtClean="0"/>
              <a:t>IRE. </a:t>
            </a:r>
            <a:endParaRPr lang="es-ES" b="1" u="sng" dirty="0" smtClean="0"/>
          </a:p>
          <a:p>
            <a:r>
              <a:rPr lang="es-ES" dirty="0" smtClean="0"/>
              <a:t>Importe </a:t>
            </a:r>
            <a:r>
              <a:rPr lang="es-ES" dirty="0"/>
              <a:t>abonado en exceso a la deducción </a:t>
            </a:r>
            <a:r>
              <a:rPr lang="es-ES" dirty="0" smtClean="0"/>
              <a:t>tributaria:</a:t>
            </a:r>
          </a:p>
          <a:p>
            <a:pPr lvl="1"/>
            <a:r>
              <a:rPr lang="es-ES" b="1" u="sng" dirty="0" smtClean="0"/>
              <a:t>Renta </a:t>
            </a:r>
            <a:r>
              <a:rPr lang="es-ES" b="1" u="sng" dirty="0"/>
              <a:t>gravada para el director que lo perciba</a:t>
            </a:r>
            <a:r>
              <a:rPr lang="es-ES" dirty="0" smtClean="0"/>
              <a:t>.</a:t>
            </a:r>
            <a:r>
              <a:rPr lang="es-ES" dirty="0"/>
              <a:t> </a:t>
            </a:r>
            <a:endParaRPr lang="es-ES" dirty="0" smtClean="0"/>
          </a:p>
          <a:p>
            <a:pPr lvl="1"/>
            <a:r>
              <a:rPr lang="es-ES" dirty="0" smtClean="0"/>
              <a:t>Los </a:t>
            </a:r>
            <a:r>
              <a:rPr lang="es-ES" dirty="0"/>
              <a:t>directores perceptores de las dietas las considerarán </a:t>
            </a:r>
            <a:r>
              <a:rPr lang="es-ES" dirty="0" smtClean="0"/>
              <a:t>R4 </a:t>
            </a:r>
            <a:r>
              <a:rPr lang="es-ES" dirty="0"/>
              <a:t>en el </a:t>
            </a:r>
            <a:r>
              <a:rPr lang="es-ES" dirty="0" smtClean="0"/>
              <a:t>EG </a:t>
            </a:r>
            <a:r>
              <a:rPr lang="es-ES" dirty="0"/>
              <a:t>en que las perciban, conjuntamente con las que hubieran resultado deducibles para la empresa. </a:t>
            </a:r>
          </a:p>
          <a:p>
            <a:pPr lvl="1"/>
            <a:endParaRPr lang="es-ES" dirty="0" smtClean="0"/>
          </a:p>
          <a:p>
            <a:pPr lvl="1"/>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105</a:t>
            </a:fld>
            <a:endParaRPr lang="es-PE"/>
          </a:p>
        </p:txBody>
      </p:sp>
      <p:sp>
        <p:nvSpPr>
          <p:cNvPr id="9" name="8 Elipse"/>
          <p:cNvSpPr>
            <a:spLocks noChangeAspect="1"/>
          </p:cNvSpPr>
          <p:nvPr/>
        </p:nvSpPr>
        <p:spPr>
          <a:xfrm>
            <a:off x="5184096" y="2600936"/>
            <a:ext cx="252000" cy="252000"/>
          </a:xfrm>
          <a:prstGeom prst="ellipse">
            <a:avLst/>
          </a:prstGeom>
          <a:solidFill>
            <a:srgbClr val="FF3300"/>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5094830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Remuneraciones del </a:t>
            </a:r>
            <a:r>
              <a:rPr lang="es-MX" dirty="0" smtClean="0"/>
              <a:t>directorio </a:t>
            </a:r>
            <a:r>
              <a:rPr lang="es-MX" b="0" dirty="0" smtClean="0">
                <a:effectLst/>
              </a:rPr>
              <a:t>(2)</a:t>
            </a:r>
            <a:r>
              <a:rPr lang="es-MX" dirty="0" smtClean="0"/>
              <a:t/>
            </a:r>
            <a:br>
              <a:rPr lang="es-MX" dirty="0" smtClean="0"/>
            </a:br>
            <a:r>
              <a:rPr lang="es-ES" sz="1800" b="0" dirty="0" smtClean="0">
                <a:effectLst/>
              </a:rPr>
              <a:t>LIR </a:t>
            </a:r>
            <a:r>
              <a:rPr lang="es-ES" sz="1800" b="0" dirty="0">
                <a:effectLst/>
              </a:rPr>
              <a:t>37</a:t>
            </a:r>
            <a:r>
              <a:rPr lang="es-ES" sz="1800" b="0" dirty="0" smtClean="0">
                <a:effectLst/>
              </a:rPr>
              <a:t>° (Inciso </a:t>
            </a:r>
            <a:r>
              <a:rPr lang="es-ES" sz="1800" b="0" dirty="0">
                <a:effectLst/>
              </a:rPr>
              <a:t>m) </a:t>
            </a:r>
            <a:r>
              <a:rPr lang="es-ES" sz="1800" b="0" dirty="0" smtClean="0">
                <a:effectLst/>
              </a:rPr>
              <a:t>RIR </a:t>
            </a:r>
            <a:r>
              <a:rPr lang="es-ES" sz="1800" b="0" dirty="0">
                <a:effectLst/>
              </a:rPr>
              <a:t>21</a:t>
            </a:r>
            <a:r>
              <a:rPr lang="es-ES" sz="1800" b="0" dirty="0" smtClean="0">
                <a:effectLst/>
              </a:rPr>
              <a:t>° </a:t>
            </a:r>
            <a:r>
              <a:rPr lang="es-ES" sz="1800" b="0" dirty="0">
                <a:effectLst/>
              </a:rPr>
              <a:t>l) </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106</a:t>
            </a:fld>
            <a:endParaRPr lang="es-PE"/>
          </a:p>
        </p:txBody>
      </p:sp>
      <p:pic>
        <p:nvPicPr>
          <p:cNvPr id="10" name="9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graphicFrame>
        <p:nvGraphicFramePr>
          <p:cNvPr id="3" name="2 Objeto"/>
          <p:cNvGraphicFramePr>
            <a:graphicFrameLocks noChangeAspect="1"/>
          </p:cNvGraphicFramePr>
          <p:nvPr>
            <p:extLst>
              <p:ext uri="{D42A27DB-BD31-4B8C-83A1-F6EECF244321}">
                <p14:modId xmlns:p14="http://schemas.microsoft.com/office/powerpoint/2010/main" val="2268939047"/>
              </p:ext>
            </p:extLst>
          </p:nvPr>
        </p:nvGraphicFramePr>
        <p:xfrm>
          <a:off x="1043608" y="1484784"/>
          <a:ext cx="7056784" cy="4748315"/>
        </p:xfrm>
        <a:graphic>
          <a:graphicData uri="http://schemas.openxmlformats.org/presentationml/2006/ole">
            <mc:AlternateContent xmlns:mc="http://schemas.openxmlformats.org/markup-compatibility/2006">
              <mc:Choice xmlns:v="urn:schemas-microsoft-com:vml" Requires="v">
                <p:oleObj spid="_x0000_s49179" name="Hoja de cálculo" r:id="rId4" imgW="3581306" imgH="2409697" progId="Excel.Sheet.12">
                  <p:embed/>
                </p:oleObj>
              </mc:Choice>
              <mc:Fallback>
                <p:oleObj name="Hoja de cálculo" r:id="rId4" imgW="3581306" imgH="2409697" progId="Excel.Sheet.12">
                  <p:embed/>
                  <p:pic>
                    <p:nvPicPr>
                      <p:cNvPr id="0" name=""/>
                      <p:cNvPicPr/>
                      <p:nvPr/>
                    </p:nvPicPr>
                    <p:blipFill>
                      <a:blip r:embed="rId5"/>
                      <a:stretch>
                        <a:fillRect/>
                      </a:stretch>
                    </p:blipFill>
                    <p:spPr>
                      <a:xfrm>
                        <a:off x="1043608" y="1484784"/>
                        <a:ext cx="7056784" cy="4748315"/>
                      </a:xfrm>
                      <a:prstGeom prst="rect">
                        <a:avLst/>
                      </a:prstGeom>
                    </p:spPr>
                  </p:pic>
                </p:oleObj>
              </mc:Fallback>
            </mc:AlternateContent>
          </a:graphicData>
        </a:graphic>
      </p:graphicFrame>
    </p:spTree>
    <p:extLst>
      <p:ext uri="{BB962C8B-B14F-4D97-AF65-F5344CB8AC3E}">
        <p14:creationId xmlns:p14="http://schemas.microsoft.com/office/powerpoint/2010/main" val="8904776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Remuneraciones del </a:t>
            </a:r>
            <a:r>
              <a:rPr lang="es-MX" dirty="0" smtClean="0"/>
              <a:t>directorio </a:t>
            </a:r>
            <a:r>
              <a:rPr lang="es-MX" b="0" dirty="0" smtClean="0">
                <a:effectLst/>
              </a:rPr>
              <a:t>(3)</a:t>
            </a:r>
            <a:r>
              <a:rPr lang="es-MX" dirty="0" smtClean="0"/>
              <a:t/>
            </a:r>
            <a:br>
              <a:rPr lang="es-MX" dirty="0" smtClean="0"/>
            </a:br>
            <a:r>
              <a:rPr lang="es-ES" sz="1800" b="0" dirty="0">
                <a:effectLst/>
              </a:rPr>
              <a:t>LIR 37° (Inciso m) RIR 21° l) </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107</a:t>
            </a:fld>
            <a:endParaRPr lang="es-PE"/>
          </a:p>
        </p:txBody>
      </p:sp>
      <p:graphicFrame>
        <p:nvGraphicFramePr>
          <p:cNvPr id="9" name="8 Objeto"/>
          <p:cNvGraphicFramePr>
            <a:graphicFrameLocks noChangeAspect="1"/>
          </p:cNvGraphicFramePr>
          <p:nvPr>
            <p:extLst>
              <p:ext uri="{D42A27DB-BD31-4B8C-83A1-F6EECF244321}">
                <p14:modId xmlns:p14="http://schemas.microsoft.com/office/powerpoint/2010/main" val="3876529779"/>
              </p:ext>
            </p:extLst>
          </p:nvPr>
        </p:nvGraphicFramePr>
        <p:xfrm>
          <a:off x="1619672" y="1556792"/>
          <a:ext cx="5930511" cy="4680520"/>
        </p:xfrm>
        <a:graphic>
          <a:graphicData uri="http://schemas.openxmlformats.org/presentationml/2006/ole">
            <mc:AlternateContent xmlns:mc="http://schemas.openxmlformats.org/markup-compatibility/2006">
              <mc:Choice xmlns:v="urn:schemas-microsoft-com:vml" Requires="v">
                <p:oleObj spid="_x0000_s41024" name="Hoja de cálculo" r:id="rId3" imgW="4067199" imgH="3210050" progId="Excel.Sheet.12">
                  <p:embed/>
                </p:oleObj>
              </mc:Choice>
              <mc:Fallback>
                <p:oleObj name="Hoja de cálculo" r:id="rId3" imgW="4067199" imgH="3210050" progId="Excel.Sheet.12">
                  <p:embed/>
                  <p:pic>
                    <p:nvPicPr>
                      <p:cNvPr id="0" name=""/>
                      <p:cNvPicPr/>
                      <p:nvPr/>
                    </p:nvPicPr>
                    <p:blipFill>
                      <a:blip r:embed="rId4"/>
                      <a:stretch>
                        <a:fillRect/>
                      </a:stretch>
                    </p:blipFill>
                    <p:spPr>
                      <a:xfrm>
                        <a:off x="1619672" y="1556792"/>
                        <a:ext cx="5930511" cy="4680520"/>
                      </a:xfrm>
                      <a:prstGeom prst="rect">
                        <a:avLst/>
                      </a:prstGeom>
                    </p:spPr>
                  </p:pic>
                </p:oleObj>
              </mc:Fallback>
            </mc:AlternateContent>
          </a:graphicData>
        </a:graphic>
      </p:graphicFrame>
      <p:sp>
        <p:nvSpPr>
          <p:cNvPr id="10" name="9 Elipse"/>
          <p:cNvSpPr>
            <a:spLocks noChangeAspect="1"/>
          </p:cNvSpPr>
          <p:nvPr/>
        </p:nvSpPr>
        <p:spPr>
          <a:xfrm>
            <a:off x="7740392" y="2736000"/>
            <a:ext cx="252000" cy="252000"/>
          </a:xfrm>
          <a:prstGeom prst="ellipse">
            <a:avLst/>
          </a:prstGeom>
          <a:solidFill>
            <a:srgbClr val="FF3300"/>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
        <p:nvSpPr>
          <p:cNvPr id="3" name="2 Flecha derecha"/>
          <p:cNvSpPr/>
          <p:nvPr/>
        </p:nvSpPr>
        <p:spPr>
          <a:xfrm>
            <a:off x="1043608" y="3573016"/>
            <a:ext cx="432000" cy="360000"/>
          </a:xfrm>
          <a:prstGeom prst="rightArrow">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08719202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4" descr="http://us.123rf.com/400wm/400/400/szefei/szefei1201/szefei120100013/11864048-mujer-de-negocios-seria-hacer-senal-de-stop-sobre-fondo-blanco-centrarse-en-la-man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8" y="1515691"/>
            <a:ext cx="3168352" cy="4746595"/>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noAutofit/>
          </a:bodyPr>
          <a:lstStyle/>
          <a:p>
            <a:r>
              <a:rPr lang="es-MX" dirty="0"/>
              <a:t>Remuneraciones de </a:t>
            </a:r>
            <a:r>
              <a:rPr lang="es-MX" dirty="0" smtClean="0"/>
              <a:t>accionistas y familiares </a:t>
            </a:r>
            <a:r>
              <a:rPr lang="es-MX" b="0" dirty="0" smtClean="0">
                <a:effectLst/>
              </a:rPr>
              <a:t/>
            </a:r>
            <a:br>
              <a:rPr lang="es-MX" b="0" dirty="0" smtClean="0">
                <a:effectLst/>
              </a:rPr>
            </a:br>
            <a:r>
              <a:rPr lang="es-ES" sz="1800" b="0" dirty="0" smtClean="0">
                <a:effectLst/>
              </a:rPr>
              <a:t>LIR </a:t>
            </a:r>
            <a:r>
              <a:rPr lang="es-ES" sz="1800" b="0" dirty="0">
                <a:effectLst/>
              </a:rPr>
              <a:t>37</a:t>
            </a:r>
            <a:r>
              <a:rPr lang="es-ES" sz="1800" b="0" dirty="0" smtClean="0">
                <a:effectLst/>
              </a:rPr>
              <a:t>°, n</a:t>
            </a:r>
            <a:r>
              <a:rPr lang="es-ES" sz="1800" b="0" dirty="0">
                <a:effectLst/>
              </a:rPr>
              <a:t>) y ñ) </a:t>
            </a:r>
            <a:r>
              <a:rPr lang="es-ES" sz="1800" b="0" dirty="0" smtClean="0">
                <a:effectLst/>
              </a:rPr>
              <a:t>- RIR </a:t>
            </a:r>
            <a:r>
              <a:rPr lang="es-ES" sz="1800" b="0" dirty="0">
                <a:effectLst/>
              </a:rPr>
              <a:t>21</a:t>
            </a:r>
            <a:r>
              <a:rPr lang="es-ES" sz="1800" b="0" dirty="0" smtClean="0">
                <a:effectLst/>
              </a:rPr>
              <a:t>°, </a:t>
            </a:r>
            <a:r>
              <a:rPr lang="es-ES" sz="1800" b="0" dirty="0">
                <a:effectLst/>
              </a:rPr>
              <a:t>ll)</a:t>
            </a:r>
            <a:endParaRPr lang="es-MX" sz="1800" dirty="0">
              <a:effectLst/>
            </a:endParaRPr>
          </a:p>
        </p:txBody>
      </p:sp>
      <p:sp>
        <p:nvSpPr>
          <p:cNvPr id="7" name="6 Marcador de contenido"/>
          <p:cNvSpPr>
            <a:spLocks noGrp="1"/>
          </p:cNvSpPr>
          <p:nvPr>
            <p:ph idx="1"/>
          </p:nvPr>
        </p:nvSpPr>
        <p:spPr>
          <a:xfrm>
            <a:off x="360000" y="1620000"/>
            <a:ext cx="5652160" cy="4500000"/>
          </a:xfrm>
        </p:spPr>
        <p:txBody>
          <a:bodyPr>
            <a:noAutofit/>
          </a:bodyPr>
          <a:lstStyle/>
          <a:p>
            <a:r>
              <a:rPr lang="es-ES" dirty="0"/>
              <a:t>Remuneraciones:</a:t>
            </a:r>
          </a:p>
          <a:p>
            <a:pPr lvl="1"/>
            <a:r>
              <a:rPr lang="es-ES" dirty="0"/>
              <a:t>Titular de la EIRL</a:t>
            </a:r>
          </a:p>
          <a:p>
            <a:pPr lvl="1"/>
            <a:r>
              <a:rPr lang="es-ES" dirty="0"/>
              <a:t>Accionistas</a:t>
            </a:r>
          </a:p>
          <a:p>
            <a:pPr lvl="1"/>
            <a:r>
              <a:rPr lang="es-ES" dirty="0" err="1"/>
              <a:t>Participacionistas</a:t>
            </a:r>
            <a:endParaRPr lang="es-ES" dirty="0"/>
          </a:p>
          <a:p>
            <a:pPr lvl="1"/>
            <a:r>
              <a:rPr lang="es-ES" dirty="0"/>
              <a:t>Socios o Asociados de PJ</a:t>
            </a:r>
          </a:p>
          <a:p>
            <a:pPr lvl="1"/>
            <a:r>
              <a:rPr lang="es-ES" dirty="0"/>
              <a:t>Familiares</a:t>
            </a:r>
            <a:r>
              <a:rPr lang="es-ES" dirty="0" smtClean="0"/>
              <a:t>: Cónyuges, concubinos o parientes</a:t>
            </a:r>
            <a:endParaRPr lang="es-ES" dirty="0"/>
          </a:p>
          <a:p>
            <a:pPr lvl="3"/>
            <a:r>
              <a:rPr lang="es-ES" dirty="0"/>
              <a:t>4° consanguinidad</a:t>
            </a:r>
          </a:p>
          <a:p>
            <a:pPr lvl="3"/>
            <a:r>
              <a:rPr lang="es-ES" dirty="0"/>
              <a:t>2° afinidad</a:t>
            </a:r>
          </a:p>
          <a:p>
            <a:r>
              <a:rPr lang="es-ES" dirty="0" smtClean="0"/>
              <a:t>Requisitos para la deducción:</a:t>
            </a:r>
          </a:p>
          <a:p>
            <a:pPr lvl="1"/>
            <a:r>
              <a:rPr lang="es-ES" dirty="0" smtClean="0"/>
              <a:t>Prueba del trabajo efectivo</a:t>
            </a:r>
          </a:p>
          <a:p>
            <a:pPr lvl="1"/>
            <a:r>
              <a:rPr lang="es-ES" dirty="0" smtClean="0"/>
              <a:t>Importe no mayor al VM</a:t>
            </a:r>
          </a:p>
          <a:p>
            <a:pPr lvl="2"/>
            <a:r>
              <a:rPr lang="es-ES" dirty="0" smtClean="0"/>
              <a:t>Exceso: dividendo</a:t>
            </a: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108</a:t>
            </a:fld>
            <a:endParaRPr lang="es-PE"/>
          </a:p>
        </p:txBody>
      </p:sp>
    </p:spTree>
    <p:extLst>
      <p:ext uri="{BB962C8B-B14F-4D97-AF65-F5344CB8AC3E}">
        <p14:creationId xmlns:p14="http://schemas.microsoft.com/office/powerpoint/2010/main" val="159624451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t>
            </a:r>
            <a:r>
              <a:rPr lang="es-MX" dirty="0" smtClean="0"/>
              <a:t>accionistas … </a:t>
            </a:r>
            <a:r>
              <a:rPr lang="es-MX" b="0" dirty="0" smtClean="0">
                <a:effectLst/>
              </a:rPr>
              <a:t>(2)</a:t>
            </a:r>
            <a:br>
              <a:rPr lang="es-MX" b="0" dirty="0" smtClean="0">
                <a:effectLst/>
              </a:rPr>
            </a:br>
            <a:r>
              <a:rPr lang="es-MX" dirty="0" smtClean="0"/>
              <a:t>Valor de Mercado de las Remuneraciones</a:t>
            </a:r>
            <a:br>
              <a:rPr lang="es-MX" dirty="0" smtClean="0"/>
            </a:br>
            <a:r>
              <a:rPr lang="es-ES" sz="1800" b="0" dirty="0" smtClean="0">
                <a:effectLst/>
              </a:rPr>
              <a:t>LIR </a:t>
            </a:r>
            <a:r>
              <a:rPr lang="es-ES" sz="1800" b="0" dirty="0">
                <a:effectLst/>
              </a:rPr>
              <a:t>37</a:t>
            </a:r>
            <a:r>
              <a:rPr lang="es-ES" sz="1800" b="0" dirty="0" smtClean="0">
                <a:effectLst/>
              </a:rPr>
              <a:t>°, n</a:t>
            </a:r>
            <a:r>
              <a:rPr lang="es-ES" sz="1800" b="0" dirty="0">
                <a:effectLst/>
              </a:rPr>
              <a:t>) y ñ) </a:t>
            </a:r>
            <a:r>
              <a:rPr lang="es-ES" sz="1800" b="0" dirty="0" smtClean="0">
                <a:effectLst/>
              </a:rPr>
              <a:t>- RIR 19°</a:t>
            </a:r>
            <a:endParaRPr lang="es-MX" sz="1800" dirty="0">
              <a:effectLst/>
            </a:endParaRPr>
          </a:p>
        </p:txBody>
      </p:sp>
      <p:sp>
        <p:nvSpPr>
          <p:cNvPr id="7" name="6 Marcador de contenido"/>
          <p:cNvSpPr>
            <a:spLocks noGrp="1"/>
          </p:cNvSpPr>
          <p:nvPr>
            <p:ph idx="1"/>
          </p:nvPr>
        </p:nvSpPr>
        <p:spPr/>
        <p:txBody>
          <a:bodyPr>
            <a:normAutofit/>
          </a:bodyPr>
          <a:lstStyle/>
          <a:p>
            <a:pPr>
              <a:buFont typeface="+mj-lt"/>
              <a:buAutoNum type="arabicPeriod"/>
            </a:pPr>
            <a:r>
              <a:rPr lang="es-ES" dirty="0" smtClean="0"/>
              <a:t>La RT </a:t>
            </a:r>
            <a:r>
              <a:rPr lang="es-ES" dirty="0"/>
              <a:t>mejor remunerado que realice funciones </a:t>
            </a:r>
            <a:r>
              <a:rPr lang="es-ES" dirty="0" smtClean="0"/>
              <a:t>similares. </a:t>
            </a:r>
            <a:endParaRPr lang="es-ES" dirty="0"/>
          </a:p>
          <a:p>
            <a:pPr>
              <a:buFont typeface="+mj-lt"/>
              <a:buAutoNum type="arabicPeriod"/>
            </a:pPr>
            <a:r>
              <a:rPr lang="es-ES" dirty="0" smtClean="0"/>
              <a:t>En </a:t>
            </a:r>
            <a:r>
              <a:rPr lang="es-ES" dirty="0"/>
              <a:t>caso de no existir el referente señalado anteriormente, será la </a:t>
            </a:r>
            <a:r>
              <a:rPr lang="es-ES" dirty="0" smtClean="0"/>
              <a:t>RT </a:t>
            </a:r>
            <a:r>
              <a:rPr lang="es-ES" dirty="0"/>
              <a:t>mejor remunerado, entre aquellos </a:t>
            </a:r>
            <a:r>
              <a:rPr lang="es-ES" dirty="0" smtClean="0"/>
              <a:t>dentro </a:t>
            </a:r>
            <a:r>
              <a:rPr lang="es-ES" dirty="0"/>
              <a:t>del grado, categoría o nivel jerárquico </a:t>
            </a:r>
            <a:r>
              <a:rPr lang="es-ES" dirty="0" smtClean="0"/>
              <a:t>equivalente. </a:t>
            </a:r>
            <a:endParaRPr lang="es-ES" dirty="0"/>
          </a:p>
          <a:p>
            <a:pPr>
              <a:buFont typeface="+mj-lt"/>
              <a:buAutoNum type="arabicPeriod"/>
            </a:pPr>
            <a:r>
              <a:rPr lang="es-ES" dirty="0" smtClean="0"/>
              <a:t>En </a:t>
            </a:r>
            <a:r>
              <a:rPr lang="es-ES" dirty="0"/>
              <a:t>caso de no existir los referentes anteriormente señalados, será el doble de la </a:t>
            </a:r>
            <a:r>
              <a:rPr lang="es-ES" dirty="0" smtClean="0"/>
              <a:t>RT </a:t>
            </a:r>
            <a:r>
              <a:rPr lang="es-ES" dirty="0"/>
              <a:t>mejor remunerado entre aquellos </a:t>
            </a:r>
            <a:r>
              <a:rPr lang="es-ES" dirty="0" smtClean="0"/>
              <a:t>dentro </a:t>
            </a:r>
            <a:r>
              <a:rPr lang="es-ES" dirty="0"/>
              <a:t>del grado, categoría o nivel jerárquico inmediato </a:t>
            </a:r>
            <a:r>
              <a:rPr lang="es-ES" dirty="0" smtClean="0"/>
              <a:t>inferior. </a:t>
            </a:r>
          </a:p>
          <a:p>
            <a:pPr>
              <a:buFont typeface="+mj-lt"/>
              <a:buAutoNum type="arabicPeriod"/>
            </a:pPr>
            <a:r>
              <a:rPr lang="es-ES" dirty="0" smtClean="0"/>
              <a:t>De </a:t>
            </a:r>
            <a:r>
              <a:rPr lang="es-ES" dirty="0"/>
              <a:t>no existir los referentes anteriores, será la </a:t>
            </a:r>
            <a:r>
              <a:rPr lang="es-ES" dirty="0" smtClean="0"/>
              <a:t>RT </a:t>
            </a:r>
            <a:r>
              <a:rPr lang="es-ES" dirty="0"/>
              <a:t>de menor </a:t>
            </a:r>
            <a:r>
              <a:rPr lang="es-ES" dirty="0" smtClean="0"/>
              <a:t>remuneración </a:t>
            </a:r>
            <a:r>
              <a:rPr lang="es-ES" dirty="0"/>
              <a:t>dentro de aquellos </a:t>
            </a:r>
            <a:r>
              <a:rPr lang="es-ES" dirty="0" smtClean="0"/>
              <a:t>en </a:t>
            </a:r>
            <a:r>
              <a:rPr lang="es-ES" dirty="0"/>
              <a:t>el grado, categoría o nivel jerárquico inmediato </a:t>
            </a:r>
            <a:r>
              <a:rPr lang="es-ES" dirty="0" smtClean="0"/>
              <a:t>superior.</a:t>
            </a:r>
            <a:endParaRPr lang="es-ES" dirty="0"/>
          </a:p>
          <a:p>
            <a:pPr>
              <a:buFont typeface="+mj-lt"/>
              <a:buAutoNum type="arabicPeriod"/>
            </a:pPr>
            <a:r>
              <a:rPr lang="es-ES" dirty="0" smtClean="0"/>
              <a:t>De </a:t>
            </a:r>
            <a:r>
              <a:rPr lang="es-ES" dirty="0"/>
              <a:t>no existir ninguno de los referentes señalados anteriormente, el </a:t>
            </a:r>
            <a:r>
              <a:rPr lang="es-ES" dirty="0" smtClean="0"/>
              <a:t>VM, </a:t>
            </a:r>
            <a:r>
              <a:rPr lang="es-ES" dirty="0"/>
              <a:t>el </a:t>
            </a:r>
            <a:r>
              <a:rPr lang="es-ES" dirty="0" smtClean="0"/>
              <a:t>mayor </a:t>
            </a:r>
            <a:r>
              <a:rPr lang="es-ES" dirty="0"/>
              <a:t>entre la remuneración convenida por las partes, </a:t>
            </a:r>
            <a:r>
              <a:rPr lang="es-ES" dirty="0" smtClean="0"/>
              <a:t>no mayor a </a:t>
            </a:r>
            <a:r>
              <a:rPr lang="es-ES" b="1" dirty="0" smtClean="0"/>
              <a:t>95 </a:t>
            </a:r>
            <a:r>
              <a:rPr lang="es-ES" b="1" dirty="0"/>
              <a:t>UIT </a:t>
            </a:r>
            <a:r>
              <a:rPr lang="es-ES" b="1" dirty="0" smtClean="0"/>
              <a:t>anuales </a:t>
            </a:r>
            <a:r>
              <a:rPr lang="es-ES" dirty="0" smtClean="0"/>
              <a:t>(</a:t>
            </a:r>
            <a:r>
              <a:rPr lang="es-ES" b="1" dirty="0" smtClean="0"/>
              <a:t>2013</a:t>
            </a:r>
            <a:r>
              <a:rPr lang="es-ES" dirty="0" smtClean="0"/>
              <a:t>: S/.351,500 - </a:t>
            </a:r>
            <a:r>
              <a:rPr lang="es-ES" b="1" dirty="0" smtClean="0"/>
              <a:t>2012</a:t>
            </a:r>
            <a:r>
              <a:rPr lang="es-ES" dirty="0" smtClean="0"/>
              <a:t>: S/.346,750), </a:t>
            </a:r>
            <a:r>
              <a:rPr lang="es-ES" dirty="0"/>
              <a:t>y la </a:t>
            </a:r>
            <a:r>
              <a:rPr lang="es-ES" dirty="0" smtClean="0"/>
              <a:t>RT </a:t>
            </a:r>
            <a:r>
              <a:rPr lang="es-ES" dirty="0"/>
              <a:t>mejor remunerado </a:t>
            </a:r>
            <a:r>
              <a:rPr lang="es-ES" dirty="0" smtClean="0"/>
              <a:t>multiplicado </a:t>
            </a:r>
            <a:r>
              <a:rPr lang="es-ES" dirty="0"/>
              <a:t>por </a:t>
            </a:r>
            <a:r>
              <a:rPr lang="es-ES" b="1" dirty="0" smtClean="0"/>
              <a:t>1.5</a:t>
            </a:r>
            <a:r>
              <a:rPr lang="es-ES" dirty="0"/>
              <a:t>. </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109</a:t>
            </a:fld>
            <a:endParaRPr lang="es-PE"/>
          </a:p>
        </p:txBody>
      </p:sp>
    </p:spTree>
    <p:extLst>
      <p:ext uri="{BB962C8B-B14F-4D97-AF65-F5344CB8AC3E}">
        <p14:creationId xmlns:p14="http://schemas.microsoft.com/office/powerpoint/2010/main" val="633871110"/>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Remuneraciones de </a:t>
            </a:r>
            <a:r>
              <a:rPr lang="es-MX" dirty="0" smtClean="0"/>
              <a:t>accionistas y … </a:t>
            </a:r>
            <a:r>
              <a:rPr lang="es-MX" b="0" dirty="0" smtClean="0">
                <a:effectLst/>
              </a:rPr>
              <a:t>(3)</a:t>
            </a:r>
            <a:r>
              <a:rPr lang="es-MX" dirty="0" smtClean="0"/>
              <a:t/>
            </a:r>
            <a:br>
              <a:rPr lang="es-MX" dirty="0" smtClean="0"/>
            </a:br>
            <a:r>
              <a:rPr lang="es-ES" sz="1800" b="0" dirty="0">
                <a:effectLst/>
              </a:rPr>
              <a:t>LIR 37</a:t>
            </a:r>
            <a:r>
              <a:rPr lang="es-ES" sz="1800" b="0" dirty="0" smtClean="0">
                <a:effectLst/>
              </a:rPr>
              <a:t>°, n) </a:t>
            </a:r>
            <a:r>
              <a:rPr lang="es-ES" sz="1800" b="0" dirty="0">
                <a:effectLst/>
              </a:rPr>
              <a:t>y ñ) </a:t>
            </a:r>
            <a:r>
              <a:rPr lang="es-ES" sz="1800" b="0" dirty="0" smtClean="0">
                <a:effectLst/>
              </a:rPr>
              <a:t>- RIR 19°</a:t>
            </a:r>
            <a:endParaRPr lang="es-MX" sz="1800" dirty="0">
              <a:effectLst/>
            </a:endParaRPr>
          </a:p>
        </p:txBody>
      </p:sp>
      <p:sp>
        <p:nvSpPr>
          <p:cNvPr id="3" name="2 Marcador de contenido"/>
          <p:cNvSpPr>
            <a:spLocks noGrp="1"/>
          </p:cNvSpPr>
          <p:nvPr>
            <p:ph idx="1"/>
          </p:nvPr>
        </p:nvSpPr>
        <p:spPr/>
        <p:txBody>
          <a:bodyPr/>
          <a:lstStyle/>
          <a:p>
            <a:r>
              <a:rPr lang="es-ES" dirty="0"/>
              <a:t>La remuneración del trabajador elegido como referente deberá corresponder a </a:t>
            </a:r>
            <a:r>
              <a:rPr lang="es-ES" b="1" dirty="0"/>
              <a:t>un trabajador que no guarde relación de parentesco </a:t>
            </a:r>
            <a:r>
              <a:rPr lang="es-ES" dirty="0"/>
              <a:t>hasta el </a:t>
            </a:r>
            <a:r>
              <a:rPr lang="es-ES" b="1" dirty="0" smtClean="0"/>
              <a:t>4° </a:t>
            </a:r>
            <a:r>
              <a:rPr lang="es-ES" b="1" dirty="0"/>
              <a:t>grado de consanguinidad y </a:t>
            </a:r>
            <a:r>
              <a:rPr lang="es-ES" b="1" dirty="0" smtClean="0"/>
              <a:t>2° </a:t>
            </a:r>
            <a:r>
              <a:rPr lang="es-ES" b="1" dirty="0"/>
              <a:t>de afinidad</a:t>
            </a:r>
            <a:r>
              <a:rPr lang="es-ES" dirty="0"/>
              <a:t> con alguno de los sujetos señalados en el párrafo anterior. </a:t>
            </a:r>
            <a:endParaRPr lang="es-MX" dirty="0"/>
          </a:p>
          <a:p>
            <a:pPr marL="285750" indent="-285750">
              <a:buFont typeface="Arial" pitchFamily="34" charset="0"/>
              <a:buChar char="•"/>
            </a:pPr>
            <a:r>
              <a:rPr lang="es-ES" dirty="0"/>
              <a:t>El </a:t>
            </a:r>
            <a:r>
              <a:rPr lang="es-ES" dirty="0" smtClean="0"/>
              <a:t>VM </a:t>
            </a:r>
            <a:r>
              <a:rPr lang="es-ES" dirty="0"/>
              <a:t>de las remuneraciones </a:t>
            </a:r>
            <a:r>
              <a:rPr lang="es-ES" dirty="0" smtClean="0"/>
              <a:t>se </a:t>
            </a:r>
            <a:r>
              <a:rPr lang="es-ES" dirty="0"/>
              <a:t>determinará en el mes de diciembre, con motivo de la regularización anual de las retenciones de </a:t>
            </a:r>
            <a:r>
              <a:rPr lang="es-ES" dirty="0" smtClean="0"/>
              <a:t>R5, </a:t>
            </a:r>
            <a:r>
              <a:rPr lang="es-ES" dirty="0"/>
              <a:t>o, de ser el caso, en el mes en que opere el cese del vínculo laboral cuando éste ocurra antes del cierre del </a:t>
            </a:r>
            <a:r>
              <a:rPr lang="es-ES" dirty="0" smtClean="0"/>
              <a:t>EG. </a:t>
            </a:r>
          </a:p>
          <a:p>
            <a:pPr marL="285750" indent="-285750">
              <a:buFont typeface="Arial" pitchFamily="34" charset="0"/>
              <a:buChar char="•"/>
            </a:pPr>
            <a:r>
              <a:rPr lang="es-ES" dirty="0"/>
              <a:t>En todos los casos en los que dichas remuneraciones excedan el valor de mercado, la diferencia será considerada </a:t>
            </a:r>
            <a:r>
              <a:rPr lang="es-ES" b="1" u="sng" dirty="0"/>
              <a:t>dividendo a cargo de dicho propietario, titular, accionista, </a:t>
            </a:r>
            <a:r>
              <a:rPr lang="es-ES" b="1" u="sng" dirty="0" err="1"/>
              <a:t>participacionista</a:t>
            </a:r>
            <a:r>
              <a:rPr lang="es-ES" b="1" u="sng" dirty="0"/>
              <a:t>, socio o asociado. </a:t>
            </a:r>
          </a:p>
          <a:p>
            <a:endParaRPr lang="es-ES" dirty="0"/>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110</a:t>
            </a:fld>
            <a:endParaRPr lang="es-PE"/>
          </a:p>
        </p:txBody>
      </p:sp>
    </p:spTree>
    <p:extLst>
      <p:ext uri="{BB962C8B-B14F-4D97-AF65-F5344CB8AC3E}">
        <p14:creationId xmlns:p14="http://schemas.microsoft.com/office/powerpoint/2010/main" val="404566730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Remuneraciones de </a:t>
            </a:r>
            <a:r>
              <a:rPr lang="es-MX" dirty="0" smtClean="0"/>
              <a:t>accionistas y … </a:t>
            </a:r>
            <a:r>
              <a:rPr lang="es-MX" b="0" dirty="0" smtClean="0">
                <a:effectLst/>
              </a:rPr>
              <a:t>(4)</a:t>
            </a:r>
            <a:r>
              <a:rPr lang="es-MX" dirty="0" smtClean="0"/>
              <a:t/>
            </a:r>
            <a:br>
              <a:rPr lang="es-MX" dirty="0" smtClean="0"/>
            </a:br>
            <a:r>
              <a:rPr lang="es-ES" sz="1800" b="0" dirty="0">
                <a:effectLst/>
              </a:rPr>
              <a:t>LIR 37</a:t>
            </a:r>
            <a:r>
              <a:rPr lang="es-ES" sz="1800" b="0" dirty="0" smtClean="0">
                <a:effectLst/>
              </a:rPr>
              <a:t>°, n</a:t>
            </a:r>
            <a:r>
              <a:rPr lang="es-ES" sz="1800" b="0" dirty="0">
                <a:effectLst/>
              </a:rPr>
              <a:t>) y ñ) </a:t>
            </a:r>
            <a:r>
              <a:rPr lang="es-ES" sz="1800" b="0" dirty="0" smtClean="0">
                <a:effectLst/>
              </a:rPr>
              <a:t>- RIR 19°</a:t>
            </a:r>
            <a:endParaRPr lang="es-MX" sz="1800" dirty="0">
              <a:effectLst/>
            </a:endParaRPr>
          </a:p>
        </p:txBody>
      </p:sp>
      <p:sp>
        <p:nvSpPr>
          <p:cNvPr id="7" name="6 Marcador de contenido"/>
          <p:cNvSpPr>
            <a:spLocks noGrp="1"/>
          </p:cNvSpPr>
          <p:nvPr>
            <p:ph idx="1"/>
          </p:nvPr>
        </p:nvSpPr>
        <p:spPr/>
        <p:txBody>
          <a:bodyPr>
            <a:normAutofit/>
          </a:bodyPr>
          <a:lstStyle/>
          <a:p>
            <a:pPr marL="285750" indent="-285750">
              <a:buFont typeface="Arial" pitchFamily="34" charset="0"/>
              <a:buChar char="•"/>
            </a:pPr>
            <a:r>
              <a:rPr lang="es-ES" dirty="0" smtClean="0"/>
              <a:t>Se </a:t>
            </a:r>
            <a:r>
              <a:rPr lang="es-ES" dirty="0"/>
              <a:t>establece como condición </a:t>
            </a:r>
            <a:r>
              <a:rPr lang="es-ES" b="1" i="1" dirty="0"/>
              <a:t>la vinculación </a:t>
            </a:r>
            <a:r>
              <a:rPr lang="es-ES" dirty="0"/>
              <a:t>con el empleador para determinar el </a:t>
            </a:r>
            <a:r>
              <a:rPr lang="es-ES" b="1" i="1" dirty="0"/>
              <a:t>“límite del valor de mercado en las remuneraciones</a:t>
            </a:r>
            <a:r>
              <a:rPr lang="es-ES" dirty="0"/>
              <a:t>‖ cuando se trate del: </a:t>
            </a:r>
          </a:p>
          <a:p>
            <a:pPr lvl="1"/>
            <a:r>
              <a:rPr lang="es-ES" dirty="0" smtClean="0"/>
              <a:t>Titular </a:t>
            </a:r>
            <a:r>
              <a:rPr lang="es-ES" dirty="0"/>
              <a:t>de la </a:t>
            </a:r>
            <a:r>
              <a:rPr lang="es-ES" dirty="0" smtClean="0"/>
              <a:t>EIRL; </a:t>
            </a:r>
            <a:r>
              <a:rPr lang="es-ES" dirty="0"/>
              <a:t>así como cuando los accionistas, </a:t>
            </a:r>
            <a:r>
              <a:rPr lang="es-ES" dirty="0" err="1"/>
              <a:t>participacionistas</a:t>
            </a:r>
            <a:r>
              <a:rPr lang="es-ES" dirty="0"/>
              <a:t> y, en general, socios o asociados de </a:t>
            </a:r>
            <a:r>
              <a:rPr lang="es-ES" dirty="0" smtClean="0"/>
              <a:t>PJ </a:t>
            </a:r>
            <a:r>
              <a:rPr lang="es-ES" dirty="0"/>
              <a:t>califiquen como parte vinculada con el empleador, en razón a su participación en el control, la administración o el capital de la empresa. </a:t>
            </a:r>
          </a:p>
          <a:p>
            <a:pPr lvl="1"/>
            <a:r>
              <a:rPr lang="es-ES" dirty="0" smtClean="0"/>
              <a:t>Cónyuge</a:t>
            </a:r>
            <a:r>
              <a:rPr lang="es-ES" dirty="0"/>
              <a:t>, concubino o los parientes hasta el </a:t>
            </a:r>
            <a:r>
              <a:rPr lang="es-ES" dirty="0" smtClean="0"/>
              <a:t>4° </a:t>
            </a:r>
            <a:r>
              <a:rPr lang="es-ES" dirty="0"/>
              <a:t>de consanguinidad y </a:t>
            </a:r>
            <a:r>
              <a:rPr lang="es-ES" dirty="0" smtClean="0"/>
              <a:t>2° </a:t>
            </a:r>
            <a:r>
              <a:rPr lang="es-ES" dirty="0"/>
              <a:t>de afinidad, del propietario de la empresa, titular de la </a:t>
            </a:r>
            <a:r>
              <a:rPr lang="es-ES" dirty="0" smtClean="0"/>
              <a:t>EIRL; </a:t>
            </a:r>
            <a:r>
              <a:rPr lang="es-ES" dirty="0"/>
              <a:t>así como de los accionistas, </a:t>
            </a:r>
            <a:r>
              <a:rPr lang="es-ES" dirty="0" err="1"/>
              <a:t>participacionistas</a:t>
            </a:r>
            <a:r>
              <a:rPr lang="es-ES" dirty="0"/>
              <a:t> y en general de socios o asociados de </a:t>
            </a:r>
            <a:r>
              <a:rPr lang="es-ES" dirty="0" smtClean="0"/>
              <a:t>PJ, </a:t>
            </a:r>
            <a:r>
              <a:rPr lang="es-ES" dirty="0"/>
              <a:t>que califiquen como parte vinculada con el empleador, en razón a su participación en el control, la administración o el capital de la empresa. </a:t>
            </a:r>
          </a:p>
          <a:p>
            <a:endParaRPr lang="es-ES" dirty="0"/>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111</a:t>
            </a:fld>
            <a:endParaRPr lang="es-PE"/>
          </a:p>
        </p:txBody>
      </p:sp>
    </p:spTree>
    <p:extLst>
      <p:ext uri="{BB962C8B-B14F-4D97-AF65-F5344CB8AC3E}">
        <p14:creationId xmlns:p14="http://schemas.microsoft.com/office/powerpoint/2010/main" val="158392671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t>
            </a:r>
            <a:r>
              <a:rPr lang="es-MX" dirty="0" smtClean="0"/>
              <a:t>accionistas y … </a:t>
            </a:r>
            <a:r>
              <a:rPr lang="es-MX" b="0" dirty="0" smtClean="0">
                <a:effectLst/>
              </a:rPr>
              <a:t>(5)</a:t>
            </a:r>
            <a:br>
              <a:rPr lang="es-MX" b="0" dirty="0" smtClean="0">
                <a:effectLst/>
              </a:rPr>
            </a:br>
            <a:r>
              <a:rPr lang="es-MX" dirty="0" smtClean="0"/>
              <a:t>Supuestos de parte vinculada</a:t>
            </a:r>
            <a:br>
              <a:rPr lang="es-MX" dirty="0" smtClean="0"/>
            </a:br>
            <a:r>
              <a:rPr lang="es-ES" sz="1800" b="0" dirty="0">
                <a:effectLst/>
              </a:rPr>
              <a:t>LIR 37° (Incisos n) y ñ) RIR 21°, ll)</a:t>
            </a:r>
            <a:endParaRPr lang="es-MX" sz="1800" dirty="0">
              <a:effectLst/>
            </a:endParaRPr>
          </a:p>
        </p:txBody>
      </p:sp>
      <p:sp>
        <p:nvSpPr>
          <p:cNvPr id="3" name="2 Marcador de contenido"/>
          <p:cNvSpPr>
            <a:spLocks noGrp="1"/>
          </p:cNvSpPr>
          <p:nvPr>
            <p:ph idx="1"/>
          </p:nvPr>
        </p:nvSpPr>
        <p:spPr/>
        <p:txBody>
          <a:bodyPr>
            <a:noAutofit/>
          </a:bodyPr>
          <a:lstStyle/>
          <a:p>
            <a:pPr>
              <a:buAutoNum type="arabicPeriod"/>
            </a:pPr>
            <a:r>
              <a:rPr lang="es-ES" dirty="0" smtClean="0"/>
              <a:t>Posea </a:t>
            </a:r>
            <a:r>
              <a:rPr lang="es-ES" dirty="0"/>
              <a:t>más </a:t>
            </a:r>
            <a:r>
              <a:rPr lang="es-ES" dirty="0" smtClean="0"/>
              <a:t>30% </a:t>
            </a:r>
            <a:r>
              <a:rPr lang="es-ES" dirty="0"/>
              <a:t>del capital de la </a:t>
            </a:r>
            <a:r>
              <a:rPr lang="es-ES" dirty="0" smtClean="0"/>
              <a:t>PJ, </a:t>
            </a:r>
            <a:r>
              <a:rPr lang="es-ES" dirty="0"/>
              <a:t>directamente o por intermedio de un </a:t>
            </a:r>
            <a:r>
              <a:rPr lang="es-ES" dirty="0" smtClean="0"/>
              <a:t>3°. </a:t>
            </a:r>
            <a:endParaRPr lang="es-ES" dirty="0"/>
          </a:p>
          <a:p>
            <a:pPr>
              <a:buFont typeface="+mj-lt"/>
              <a:buAutoNum type="arabicPeriod"/>
            </a:pPr>
            <a:r>
              <a:rPr lang="es-ES" dirty="0" smtClean="0"/>
              <a:t>Ejerza </a:t>
            </a:r>
            <a:r>
              <a:rPr lang="es-ES" dirty="0"/>
              <a:t>el cargo de gerente, administrador u otro cargo con funciones similares y tenga funciones de la administración general de la </a:t>
            </a:r>
            <a:r>
              <a:rPr lang="es-ES" dirty="0" smtClean="0"/>
              <a:t>PJ. </a:t>
            </a:r>
            <a:endParaRPr lang="es-ES" dirty="0"/>
          </a:p>
          <a:p>
            <a:pPr lvl="1"/>
            <a:r>
              <a:rPr lang="es-ES" dirty="0" smtClean="0"/>
              <a:t>Cuando </a:t>
            </a:r>
            <a:r>
              <a:rPr lang="es-ES" dirty="0"/>
              <a:t>ejerciendo el cargo de director o alguno de los cargos </a:t>
            </a:r>
            <a:r>
              <a:rPr lang="es-ES" dirty="0" smtClean="0"/>
              <a:t>señalados, </a:t>
            </a:r>
            <a:r>
              <a:rPr lang="es-ES" dirty="0"/>
              <a:t>tenga entre sus funciones la de contratación de personal o tenga injerencia directa o indirecta en el proceso de selección</a:t>
            </a:r>
            <a:r>
              <a:rPr lang="es-ES" dirty="0" smtClean="0"/>
              <a:t>.</a:t>
            </a:r>
          </a:p>
          <a:p>
            <a:pPr lvl="1"/>
            <a:r>
              <a:rPr lang="es-ES" dirty="0"/>
              <a:t>Salvo prueba en contrario, existe injerencia directa cuando el accionista, </a:t>
            </a:r>
            <a:r>
              <a:rPr lang="es-ES" dirty="0" err="1"/>
              <a:t>participacionista</a:t>
            </a:r>
            <a:r>
              <a:rPr lang="es-ES" dirty="0"/>
              <a:t> y, en general, socio o asociado de la </a:t>
            </a:r>
            <a:r>
              <a:rPr lang="es-ES" dirty="0" smtClean="0"/>
              <a:t>PJ </a:t>
            </a:r>
            <a:r>
              <a:rPr lang="es-ES" dirty="0"/>
              <a:t>empleadora, tiene un cargo superior a aquel que tiene la facultad de nombrar o contratar al personal. </a:t>
            </a:r>
          </a:p>
          <a:p>
            <a:pPr>
              <a:buFont typeface="+mj-lt"/>
              <a:buAutoNum type="arabicPeriod"/>
            </a:pPr>
            <a:r>
              <a:rPr lang="es-ES" dirty="0" smtClean="0"/>
              <a:t>Cuando </a:t>
            </a:r>
            <a:r>
              <a:rPr lang="es-ES" dirty="0"/>
              <a:t>su cónyuge, concubino o pariente hasta el </a:t>
            </a:r>
            <a:r>
              <a:rPr lang="es-ES" dirty="0" smtClean="0"/>
              <a:t>4° </a:t>
            </a:r>
            <a:r>
              <a:rPr lang="es-ES" dirty="0"/>
              <a:t>de consanguinidad o </a:t>
            </a:r>
            <a:r>
              <a:rPr lang="es-ES" dirty="0" smtClean="0"/>
              <a:t>2° de </a:t>
            </a:r>
            <a:r>
              <a:rPr lang="es-ES" dirty="0"/>
              <a:t>afinidad posean, individualmente, entre sí, o conjuntamente con el trabajador, </a:t>
            </a:r>
            <a:r>
              <a:rPr lang="es-ES" dirty="0" smtClean="0"/>
              <a:t>30% </a:t>
            </a:r>
            <a:r>
              <a:rPr lang="es-ES" dirty="0"/>
              <a:t>del </a:t>
            </a:r>
            <a:r>
              <a:rPr lang="es-ES" dirty="0" smtClean="0"/>
              <a:t>capital, </a:t>
            </a:r>
            <a:r>
              <a:rPr lang="es-ES" dirty="0"/>
              <a:t>o cuando se encuentren en el supuesto del numeral </a:t>
            </a:r>
            <a:r>
              <a:rPr lang="es-ES" dirty="0" smtClean="0"/>
              <a:t>2.</a:t>
            </a: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112</a:t>
            </a:fld>
            <a:endParaRPr lang="es-PE"/>
          </a:p>
        </p:txBody>
      </p:sp>
    </p:spTree>
    <p:extLst>
      <p:ext uri="{BB962C8B-B14F-4D97-AF65-F5344CB8AC3E}">
        <p14:creationId xmlns:p14="http://schemas.microsoft.com/office/powerpoint/2010/main" val="109632580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t>
            </a:r>
            <a:r>
              <a:rPr lang="es-MX" dirty="0" smtClean="0"/>
              <a:t>accionistas y … </a:t>
            </a:r>
            <a:r>
              <a:rPr lang="es-MX" b="0" dirty="0" smtClean="0">
                <a:effectLst/>
              </a:rPr>
              <a:t>(6)</a:t>
            </a:r>
            <a:br>
              <a:rPr lang="es-MX" b="0" dirty="0" smtClean="0">
                <a:effectLst/>
              </a:rPr>
            </a:br>
            <a:r>
              <a:rPr lang="es-MX" dirty="0"/>
              <a:t>Supuestos de parte </a:t>
            </a:r>
            <a:r>
              <a:rPr lang="es-MX" dirty="0" smtClean="0"/>
              <a:t>vinculada </a:t>
            </a:r>
            <a:r>
              <a:rPr lang="es-MX" b="0" dirty="0" smtClean="0">
                <a:effectLst/>
              </a:rPr>
              <a:t>(b)</a:t>
            </a:r>
            <a:r>
              <a:rPr lang="es-MX" dirty="0" smtClean="0"/>
              <a:t/>
            </a:r>
            <a:br>
              <a:rPr lang="es-MX" dirty="0" smtClean="0"/>
            </a:br>
            <a:r>
              <a:rPr lang="es-ES" sz="1800" b="0" dirty="0">
                <a:effectLst/>
              </a:rPr>
              <a:t>LIR 37° (Incisos n) y ñ) RIR 21°, ll)</a:t>
            </a:r>
            <a:endParaRPr lang="es-MX" sz="1800" dirty="0">
              <a:effectLst/>
            </a:endParaRPr>
          </a:p>
        </p:txBody>
      </p:sp>
      <p:sp>
        <p:nvSpPr>
          <p:cNvPr id="3" name="2 Marcador de contenido"/>
          <p:cNvSpPr>
            <a:spLocks noGrp="1"/>
          </p:cNvSpPr>
          <p:nvPr>
            <p:ph idx="1"/>
          </p:nvPr>
        </p:nvSpPr>
        <p:spPr/>
        <p:txBody>
          <a:bodyPr>
            <a:normAutofit/>
          </a:bodyPr>
          <a:lstStyle/>
          <a:p>
            <a:pPr>
              <a:buFont typeface="+mj-lt"/>
              <a:buAutoNum type="arabicPeriod" startAt="4"/>
            </a:pPr>
            <a:r>
              <a:rPr lang="es-ES" dirty="0"/>
              <a:t>Cuando participe en CCECI, directamente o por intermedio de un 3°, en más del 30% en el patrimonio del contrato, o cuando se encuentren en el supuesto del numeral 2.</a:t>
            </a:r>
            <a:endParaRPr lang="es-MX" dirty="0"/>
          </a:p>
          <a:p>
            <a:pPr>
              <a:buFont typeface="+mj-lt"/>
              <a:buAutoNum type="arabicPeriod" startAt="4"/>
            </a:pPr>
            <a:r>
              <a:rPr lang="es-ES" dirty="0" smtClean="0"/>
              <a:t>Cuando </a:t>
            </a:r>
            <a:r>
              <a:rPr lang="es-ES" dirty="0"/>
              <a:t>en el </a:t>
            </a:r>
            <a:r>
              <a:rPr lang="es-ES" dirty="0" smtClean="0"/>
              <a:t>CAP </a:t>
            </a:r>
            <a:r>
              <a:rPr lang="es-ES" dirty="0"/>
              <a:t>se encuentre establecido que el </a:t>
            </a:r>
            <a:r>
              <a:rPr lang="es-ES" dirty="0" smtClean="0"/>
              <a:t>asociado </a:t>
            </a:r>
            <a:r>
              <a:rPr lang="es-ES" dirty="0"/>
              <a:t>participará, directamente o por intermedio de un </a:t>
            </a:r>
            <a:r>
              <a:rPr lang="es-ES" dirty="0" smtClean="0"/>
              <a:t>3°, </a:t>
            </a:r>
            <a:r>
              <a:rPr lang="es-ES" dirty="0"/>
              <a:t>en más del </a:t>
            </a:r>
            <a:r>
              <a:rPr lang="es-ES" dirty="0" smtClean="0"/>
              <a:t>30% </a:t>
            </a:r>
            <a:r>
              <a:rPr lang="es-ES" dirty="0"/>
              <a:t>en los resultados o en las utilidades generados por uno o varios negocios del asociante </a:t>
            </a:r>
            <a:r>
              <a:rPr lang="es-ES" dirty="0" smtClean="0"/>
              <a:t>PJ; </a:t>
            </a:r>
            <a:r>
              <a:rPr lang="es-ES" dirty="0"/>
              <a:t>o cuando el asociado se encuentre en el supuesto del numeral </a:t>
            </a:r>
            <a:r>
              <a:rPr lang="es-ES" dirty="0" smtClean="0"/>
              <a:t>2, </a:t>
            </a:r>
            <a:r>
              <a:rPr lang="es-ES" dirty="0"/>
              <a:t>de uno o varios negocios del asociante </a:t>
            </a:r>
            <a:r>
              <a:rPr lang="es-ES" dirty="0" smtClean="0"/>
              <a:t>PJ. </a:t>
            </a:r>
          </a:p>
          <a:p>
            <a:pPr lvl="1"/>
            <a:r>
              <a:rPr lang="es-ES" dirty="0" smtClean="0"/>
              <a:t>Asimismo</a:t>
            </a:r>
            <a:r>
              <a:rPr lang="es-ES" dirty="0"/>
              <a:t>, cuando en tales </a:t>
            </a:r>
            <a:r>
              <a:rPr lang="es-ES" dirty="0" smtClean="0"/>
              <a:t>CAP </a:t>
            </a:r>
            <a:r>
              <a:rPr lang="es-ES" dirty="0"/>
              <a:t>se encuentre establecido que su cónyuge, concubino o pariente hasta el </a:t>
            </a:r>
            <a:r>
              <a:rPr lang="es-ES" dirty="0" smtClean="0"/>
              <a:t>4° </a:t>
            </a:r>
            <a:r>
              <a:rPr lang="es-ES" dirty="0"/>
              <a:t>de consanguinidad o </a:t>
            </a:r>
            <a:r>
              <a:rPr lang="es-ES" dirty="0" smtClean="0"/>
              <a:t>2° </a:t>
            </a:r>
            <a:r>
              <a:rPr lang="es-ES" dirty="0"/>
              <a:t>de afinidad participen, individualmente, entre sí o conjuntamente con el trabajador, en más del </a:t>
            </a:r>
            <a:r>
              <a:rPr lang="es-ES" dirty="0" smtClean="0"/>
              <a:t>30% </a:t>
            </a:r>
            <a:r>
              <a:rPr lang="es-ES" dirty="0"/>
              <a:t>en los resultados o en las utilidades generados por uno o varios negocios del asociante </a:t>
            </a:r>
            <a:r>
              <a:rPr lang="es-ES" dirty="0" smtClean="0"/>
              <a:t>PJ; </a:t>
            </a:r>
            <a:r>
              <a:rPr lang="es-ES" dirty="0"/>
              <a:t>o cuando se encuentren en el supuesto del numeral </a:t>
            </a:r>
            <a:r>
              <a:rPr lang="es-ES" dirty="0" smtClean="0"/>
              <a:t>2, </a:t>
            </a:r>
            <a:r>
              <a:rPr lang="es-ES" dirty="0"/>
              <a:t>de uno o varios negocios del asociante </a:t>
            </a:r>
            <a:r>
              <a:rPr lang="es-ES" dirty="0" smtClean="0"/>
              <a:t>PJ. </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113</a:t>
            </a:fld>
            <a:endParaRPr lang="es-PE"/>
          </a:p>
        </p:txBody>
      </p:sp>
    </p:spTree>
    <p:extLst>
      <p:ext uri="{BB962C8B-B14F-4D97-AF65-F5344CB8AC3E}">
        <p14:creationId xmlns:p14="http://schemas.microsoft.com/office/powerpoint/2010/main" val="39246987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t>
            </a:r>
            <a:r>
              <a:rPr lang="es-MX" dirty="0" smtClean="0"/>
              <a:t>accionistas y … </a:t>
            </a:r>
            <a:r>
              <a:rPr lang="es-MX" b="0" dirty="0" smtClean="0">
                <a:effectLst/>
              </a:rPr>
              <a:t>(7)</a:t>
            </a:r>
            <a:r>
              <a:rPr lang="es-MX" b="0" dirty="0">
                <a:effectLst/>
              </a:rPr>
              <a:t/>
            </a:r>
            <a:br>
              <a:rPr lang="es-MX" b="0" dirty="0">
                <a:effectLst/>
              </a:rPr>
            </a:br>
            <a:r>
              <a:rPr lang="es-MX" dirty="0"/>
              <a:t>Supuestos de parte vinculada </a:t>
            </a:r>
            <a:r>
              <a:rPr lang="es-MX" b="0" dirty="0" smtClean="0">
                <a:effectLst/>
              </a:rPr>
              <a:t>(c)</a:t>
            </a:r>
            <a:r>
              <a:rPr lang="es-MX" dirty="0" smtClean="0"/>
              <a:t/>
            </a:r>
            <a:br>
              <a:rPr lang="es-MX" dirty="0" smtClean="0"/>
            </a:br>
            <a:r>
              <a:rPr lang="es-ES" sz="1800" b="0" dirty="0">
                <a:effectLst/>
              </a:rPr>
              <a:t>LIR 37° (Incisos n) y ñ) RIR 21°, ll)</a:t>
            </a:r>
            <a:endParaRPr lang="es-MX" sz="1800" dirty="0">
              <a:effectLst/>
            </a:endParaRPr>
          </a:p>
        </p:txBody>
      </p:sp>
      <p:sp>
        <p:nvSpPr>
          <p:cNvPr id="3" name="2 Marcador de contenido"/>
          <p:cNvSpPr>
            <a:spLocks noGrp="1"/>
          </p:cNvSpPr>
          <p:nvPr>
            <p:ph idx="1"/>
          </p:nvPr>
        </p:nvSpPr>
        <p:spPr/>
        <p:txBody>
          <a:bodyPr/>
          <a:lstStyle/>
          <a:p>
            <a:pPr>
              <a:buFont typeface="+mj-lt"/>
              <a:buAutoNum type="arabicPeriod" startAt="6"/>
            </a:pPr>
            <a:r>
              <a:rPr lang="es-ES" dirty="0"/>
              <a:t>Cuando en la JGA o de socios de la PJ empleadora se ejerza influencia dominante en la adopción de los acuerdos (LGS, 126°). </a:t>
            </a:r>
          </a:p>
          <a:p>
            <a:pPr lvl="1"/>
            <a:r>
              <a:rPr lang="es-ES" dirty="0"/>
              <a:t>Existirá influencia dominante de la PN que, participando en la adopción del acuerdo, por sí misma o con la intervención de votos de 3°, tiene en el acto de votación la mayoría de los votos necesaria para la toma de decisiones en dichas juntas, siempre y cuando cuente con, al menos, el 10% de los votos necesarios para dicha de toma de decisiones. </a:t>
            </a:r>
          </a:p>
          <a:p>
            <a:pPr>
              <a:buFont typeface="+mj-lt"/>
              <a:buAutoNum type="arabicPeriod" startAt="6"/>
            </a:pPr>
            <a:endParaRPr lang="es-MX" dirty="0"/>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114</a:t>
            </a:fld>
            <a:endParaRPr lang="es-PE"/>
          </a:p>
        </p:txBody>
      </p:sp>
    </p:spTree>
    <p:extLst>
      <p:ext uri="{BB962C8B-B14F-4D97-AF65-F5344CB8AC3E}">
        <p14:creationId xmlns:p14="http://schemas.microsoft.com/office/powerpoint/2010/main" val="27962444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t>
            </a:r>
            <a:r>
              <a:rPr lang="es-MX" dirty="0" smtClean="0"/>
              <a:t>accionistas </a:t>
            </a:r>
            <a:r>
              <a:rPr lang="es-MX" b="0" dirty="0" smtClean="0">
                <a:effectLst/>
              </a:rPr>
              <a:t>(8)</a:t>
            </a:r>
            <a:br>
              <a:rPr lang="es-MX" b="0" dirty="0" smtClean="0">
                <a:effectLst/>
              </a:rPr>
            </a:br>
            <a:r>
              <a:rPr lang="es-MX" dirty="0" smtClean="0"/>
              <a:t>Ejemplo SUNAT: CI-13, p19</a:t>
            </a:r>
            <a:br>
              <a:rPr lang="es-MX" dirty="0" smtClean="0"/>
            </a:br>
            <a:r>
              <a:rPr lang="es-ES" sz="1800" b="0" dirty="0">
                <a:effectLst/>
              </a:rPr>
              <a:t>LIR 37</a:t>
            </a:r>
            <a:r>
              <a:rPr lang="es-ES" sz="1800" b="0" dirty="0" smtClean="0">
                <a:effectLst/>
              </a:rPr>
              <a:t>°, n</a:t>
            </a:r>
            <a:r>
              <a:rPr lang="es-ES" sz="1800" b="0" dirty="0">
                <a:effectLst/>
              </a:rPr>
              <a:t>) y ñ) </a:t>
            </a:r>
            <a:r>
              <a:rPr lang="es-ES" sz="1800" b="0" dirty="0" smtClean="0">
                <a:effectLst/>
              </a:rPr>
              <a:t>- RIR 19°</a:t>
            </a:r>
            <a:endParaRPr lang="es-MX" sz="1800" dirty="0">
              <a:effectLst/>
            </a:endParaRPr>
          </a:p>
        </p:txBody>
      </p:sp>
      <p:sp>
        <p:nvSpPr>
          <p:cNvPr id="3" name="2 Marcador de contenido"/>
          <p:cNvSpPr>
            <a:spLocks noGrp="1"/>
          </p:cNvSpPr>
          <p:nvPr>
            <p:ph idx="1"/>
          </p:nvPr>
        </p:nvSpPr>
        <p:spPr/>
        <p:txBody>
          <a:bodyPr/>
          <a:lstStyle/>
          <a:p>
            <a:r>
              <a:rPr lang="es-MX" dirty="0"/>
              <a:t>La empresa confecciones </a:t>
            </a:r>
            <a:r>
              <a:rPr lang="es-MX" dirty="0" smtClean="0"/>
              <a:t>“El </a:t>
            </a:r>
            <a:r>
              <a:rPr lang="es-MX" dirty="0"/>
              <a:t>buen vestir </a:t>
            </a:r>
            <a:r>
              <a:rPr lang="es-MX" dirty="0" smtClean="0"/>
              <a:t>EIRL”, </a:t>
            </a:r>
            <a:r>
              <a:rPr lang="es-MX" dirty="0"/>
              <a:t>cuenta con la siguiente información del personal en el PDT Planilla Electrónica - PLAME. Se pide determinar el valor de mercado de las remuneraciones de los trabajadores vinculados con el empleador.</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115</a:t>
            </a:fld>
            <a:endParaRPr lang="es-PE"/>
          </a:p>
        </p:txBody>
      </p:sp>
      <p:graphicFrame>
        <p:nvGraphicFramePr>
          <p:cNvPr id="9" name="8 Tabla"/>
          <p:cNvGraphicFramePr>
            <a:graphicFrameLocks noGrp="1"/>
          </p:cNvGraphicFramePr>
          <p:nvPr>
            <p:extLst>
              <p:ext uri="{D42A27DB-BD31-4B8C-83A1-F6EECF244321}">
                <p14:modId xmlns:p14="http://schemas.microsoft.com/office/powerpoint/2010/main" val="3195325228"/>
              </p:ext>
            </p:extLst>
          </p:nvPr>
        </p:nvGraphicFramePr>
        <p:xfrm>
          <a:off x="323527" y="3429000"/>
          <a:ext cx="8640961" cy="2376264"/>
        </p:xfrm>
        <a:graphic>
          <a:graphicData uri="http://schemas.openxmlformats.org/drawingml/2006/table">
            <a:tbl>
              <a:tblPr firstRow="1" bandRow="1">
                <a:tableStyleId>{5C22544A-7EE6-4342-B048-85BDC9FD1C3A}</a:tableStyleId>
              </a:tblPr>
              <a:tblGrid>
                <a:gridCol w="3534938"/>
                <a:gridCol w="2827951"/>
                <a:gridCol w="2278072"/>
              </a:tblGrid>
              <a:tr h="83170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latin typeface="Arial" panose="020B0604020202020204" pitchFamily="34" charset="0"/>
                          <a:ea typeface="+mn-ea"/>
                          <a:cs typeface="Arial" panose="020B0604020202020204" pitchFamily="34" charset="0"/>
                        </a:rPr>
                        <a:t>Nombre </a:t>
                      </a:r>
                      <a:r>
                        <a:rPr lang="es-ES"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p>
                  </a:txBody>
                  <a:tcPr anchor="ctr">
                    <a:solidFill>
                      <a:srgbClr val="FFC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latin typeface="Arial" panose="020B0604020202020204" pitchFamily="34" charset="0"/>
                          <a:ea typeface="+mn-ea"/>
                          <a:cs typeface="Arial" panose="020B0604020202020204" pitchFamily="34" charset="0"/>
                        </a:rPr>
                        <a:t>Cargo </a:t>
                      </a:r>
                      <a:r>
                        <a:rPr lang="es-ES"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p>
                  </a:txBody>
                  <a:tcPr anchor="ctr">
                    <a:solidFill>
                      <a:srgbClr val="FFC000"/>
                    </a:solidFill>
                  </a:tcPr>
                </a:tc>
                <a:tc>
                  <a:txBody>
                    <a:bodyPr/>
                    <a:lstStyle/>
                    <a:p>
                      <a:pPr algn="ctr"/>
                      <a:r>
                        <a:rPr lang="es-ES" sz="1800" b="1" i="0" u="none" strike="noStrike" kern="1200" baseline="0" dirty="0" smtClean="0">
                          <a:solidFill>
                            <a:schemeClr val="lt1"/>
                          </a:solidFill>
                          <a:latin typeface="Arial" panose="020B0604020202020204" pitchFamily="34" charset="0"/>
                          <a:ea typeface="+mn-ea"/>
                          <a:cs typeface="Arial" panose="020B0604020202020204" pitchFamily="34" charset="0"/>
                        </a:rPr>
                        <a:t>   Remuneración</a:t>
                      </a:r>
                      <a:endParaRPr lang="es-ES"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p>
                      <a:pPr algn="ctr"/>
                      <a:r>
                        <a:rPr lang="es-ES" sz="1800" b="1" i="0" u="none" strike="noStrike" kern="1200" baseline="0" dirty="0" smtClean="0">
                          <a:solidFill>
                            <a:schemeClr val="lt1"/>
                          </a:solidFill>
                          <a:latin typeface="Arial" panose="020B0604020202020204" pitchFamily="34" charset="0"/>
                          <a:ea typeface="+mn-ea"/>
                          <a:cs typeface="Arial" panose="020B0604020202020204" pitchFamily="34" charset="0"/>
                        </a:rPr>
                        <a:t>Mensual </a:t>
                      </a:r>
                      <a:endParaRPr lang="es-ES"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txBody>
                  <a:tcPr anchor="ctr">
                    <a:solidFill>
                      <a:srgbClr val="FFC000"/>
                    </a:solidFill>
                  </a:tcPr>
                </a:tc>
              </a:tr>
              <a:tr h="5808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Gina Hurtado Fonseca (GHF)</a:t>
                      </a:r>
                    </a:p>
                  </a:txBody>
                  <a:tcPr anchor="ct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Titular Gerente General </a:t>
                      </a:r>
                    </a:p>
                  </a:txBody>
                  <a:tcPr anchor="ct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S/. 27,080</a:t>
                      </a:r>
                    </a:p>
                  </a:txBody>
                  <a:tcPr anchor="ctr">
                    <a:solidFill>
                      <a:srgbClr val="FFFF99"/>
                    </a:solidFill>
                  </a:tcPr>
                </a:tc>
              </a:tr>
              <a:tr h="4818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Jorge Trelles Chavez (</a:t>
                      </a:r>
                      <a:r>
                        <a:rPr lang="es-ES" sz="1800" b="0" i="0" u="none" strike="noStrike" kern="1200" baseline="0" dirty="0" err="1" smtClean="0">
                          <a:solidFill>
                            <a:schemeClr val="dk1"/>
                          </a:solidFill>
                          <a:latin typeface="Arial" panose="020B0604020202020204" pitchFamily="34" charset="0"/>
                          <a:ea typeface="+mn-ea"/>
                          <a:cs typeface="Arial" panose="020B0604020202020204" pitchFamily="34" charset="0"/>
                        </a:rPr>
                        <a:t>JTCh</a:t>
                      </a: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a:t>
                      </a:r>
                    </a:p>
                  </a:txBody>
                  <a:tcPr anchor="ctr">
                    <a:solidFill>
                      <a:srgbClr val="FFCC66"/>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Gerente Financiero</a:t>
                      </a:r>
                    </a:p>
                  </a:txBody>
                  <a:tcPr anchor="ctr">
                    <a:solidFill>
                      <a:srgbClr val="FFCC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S/. 13,450</a:t>
                      </a:r>
                    </a:p>
                  </a:txBody>
                  <a:tcPr anchor="ctr">
                    <a:solidFill>
                      <a:srgbClr val="FFCC66"/>
                    </a:solidFill>
                  </a:tcPr>
                </a:tc>
              </a:tr>
              <a:tr h="4818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Mercedes Huamán Frías (MHF)</a:t>
                      </a:r>
                    </a:p>
                  </a:txBody>
                  <a:tcPr anchor="ct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Gerente Legal 	</a:t>
                      </a:r>
                    </a:p>
                  </a:txBody>
                  <a:tcPr anchor="ct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S/. 8,990</a:t>
                      </a:r>
                    </a:p>
                  </a:txBody>
                  <a:tcPr anchor="ctr">
                    <a:solidFill>
                      <a:srgbClr val="FFFF99"/>
                    </a:solidFill>
                  </a:tcPr>
                </a:tc>
              </a:tr>
            </a:tbl>
          </a:graphicData>
        </a:graphic>
      </p:graphicFrame>
      <p:pic>
        <p:nvPicPr>
          <p:cNvPr id="10" name="9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spTree>
    <p:extLst>
      <p:ext uri="{BB962C8B-B14F-4D97-AF65-F5344CB8AC3E}">
        <p14:creationId xmlns:p14="http://schemas.microsoft.com/office/powerpoint/2010/main" val="354140667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t>
            </a:r>
            <a:r>
              <a:rPr lang="es-MX" dirty="0" smtClean="0"/>
              <a:t>accionistas </a:t>
            </a:r>
            <a:r>
              <a:rPr lang="es-MX" b="0" dirty="0" smtClean="0">
                <a:effectLst/>
              </a:rPr>
              <a:t>(9)</a:t>
            </a:r>
            <a:r>
              <a:rPr lang="es-MX" dirty="0" smtClean="0"/>
              <a:t/>
            </a:r>
            <a:br>
              <a:rPr lang="es-MX" dirty="0" smtClean="0"/>
            </a:br>
            <a:r>
              <a:rPr lang="es-MX" dirty="0"/>
              <a:t>Ejemplo SUNAT: CI-13, p19 </a:t>
            </a:r>
            <a:r>
              <a:rPr lang="es-MX" dirty="0" smtClean="0"/>
              <a:t/>
            </a:r>
            <a:br>
              <a:rPr lang="es-MX" dirty="0" smtClean="0"/>
            </a:br>
            <a:r>
              <a:rPr lang="es-ES" sz="1800" b="0" dirty="0" smtClean="0">
                <a:effectLst/>
              </a:rPr>
              <a:t>LIR </a:t>
            </a:r>
            <a:r>
              <a:rPr lang="es-ES" sz="1800" b="0" dirty="0">
                <a:effectLst/>
              </a:rPr>
              <a:t>37° (Incisos n) y ñ) RIR 21°, ll)</a:t>
            </a:r>
            <a:endParaRPr lang="es-MX" sz="1800" dirty="0">
              <a:effectLst/>
            </a:endParaRPr>
          </a:p>
        </p:txBody>
      </p:sp>
      <p:sp>
        <p:nvSpPr>
          <p:cNvPr id="8" name="7 Marcador de contenido"/>
          <p:cNvSpPr>
            <a:spLocks noGrp="1"/>
          </p:cNvSpPr>
          <p:nvPr>
            <p:ph idx="1"/>
          </p:nvPr>
        </p:nvSpPr>
        <p:spPr/>
        <p:txBody>
          <a:bodyPr/>
          <a:lstStyle/>
          <a:p>
            <a:r>
              <a:rPr lang="es-ES" b="1" dirty="0"/>
              <a:t>Información adicional: </a:t>
            </a:r>
            <a:endParaRPr lang="es-ES" dirty="0"/>
          </a:p>
          <a:p>
            <a:pPr lvl="1">
              <a:buFont typeface="+mj-lt"/>
              <a:buAutoNum type="arabicPeriod"/>
            </a:pPr>
            <a:r>
              <a:rPr lang="es-ES" dirty="0" smtClean="0"/>
              <a:t>La </a:t>
            </a:r>
            <a:r>
              <a:rPr lang="es-ES" dirty="0"/>
              <a:t>Sra. </a:t>
            </a:r>
            <a:r>
              <a:rPr lang="es-ES" dirty="0" smtClean="0"/>
              <a:t>Gina Hurtado Fonseca, </a:t>
            </a:r>
            <a:r>
              <a:rPr lang="es-ES" dirty="0"/>
              <a:t>es esposa del Sr. </a:t>
            </a:r>
            <a:r>
              <a:rPr lang="es-ES" dirty="0" err="1" smtClean="0"/>
              <a:t>JTCh</a:t>
            </a:r>
            <a:r>
              <a:rPr lang="es-ES" dirty="0" smtClean="0"/>
              <a:t>. </a:t>
            </a:r>
            <a:endParaRPr lang="es-ES" dirty="0"/>
          </a:p>
          <a:p>
            <a:pPr lvl="1">
              <a:buFont typeface="+mj-lt"/>
              <a:buAutoNum type="arabicPeriod"/>
            </a:pPr>
            <a:r>
              <a:rPr lang="es-ES" dirty="0" smtClean="0"/>
              <a:t>La </a:t>
            </a:r>
            <a:r>
              <a:rPr lang="es-ES" dirty="0"/>
              <a:t>Sra. </a:t>
            </a:r>
            <a:r>
              <a:rPr lang="es-ES" dirty="0" smtClean="0"/>
              <a:t>Mercedes Huamán F., no es pariente de </a:t>
            </a:r>
            <a:r>
              <a:rPr lang="es-ES" dirty="0"/>
              <a:t>la familia </a:t>
            </a:r>
            <a:r>
              <a:rPr lang="es-ES" dirty="0" smtClean="0"/>
              <a:t>Trelles-Hurtado. </a:t>
            </a:r>
            <a:endParaRPr lang="es-ES" dirty="0"/>
          </a:p>
          <a:p>
            <a:r>
              <a:rPr lang="es-ES" b="1" dirty="0" smtClean="0"/>
              <a:t>Determinación </a:t>
            </a:r>
            <a:r>
              <a:rPr lang="es-ES" b="1" dirty="0"/>
              <a:t>del </a:t>
            </a:r>
            <a:r>
              <a:rPr lang="es-ES" b="1" dirty="0" smtClean="0"/>
              <a:t>VM </a:t>
            </a:r>
            <a:r>
              <a:rPr lang="es-ES" b="1" dirty="0"/>
              <a:t>de la remuneración del Titular Gerente General </a:t>
            </a:r>
            <a:r>
              <a:rPr lang="es-ES" dirty="0"/>
              <a:t>(Sra. </a:t>
            </a:r>
            <a:r>
              <a:rPr lang="es-ES" dirty="0" smtClean="0"/>
              <a:t>Gina Hurtado Fonseca) </a:t>
            </a:r>
            <a:endParaRPr lang="es-ES" dirty="0"/>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116</a:t>
            </a:fld>
            <a:endParaRPr lang="es-PE"/>
          </a:p>
        </p:txBody>
      </p:sp>
      <p:graphicFrame>
        <p:nvGraphicFramePr>
          <p:cNvPr id="7" name="6 Tabla"/>
          <p:cNvGraphicFramePr>
            <a:graphicFrameLocks noGrp="1"/>
          </p:cNvGraphicFramePr>
          <p:nvPr>
            <p:extLst>
              <p:ext uri="{D42A27DB-BD31-4B8C-83A1-F6EECF244321}">
                <p14:modId xmlns:p14="http://schemas.microsoft.com/office/powerpoint/2010/main" val="3347594838"/>
              </p:ext>
            </p:extLst>
          </p:nvPr>
        </p:nvGraphicFramePr>
        <p:xfrm>
          <a:off x="179509" y="3311121"/>
          <a:ext cx="8844969" cy="2926192"/>
        </p:xfrm>
        <a:graphic>
          <a:graphicData uri="http://schemas.openxmlformats.org/drawingml/2006/table">
            <a:tbl>
              <a:tblPr firstRow="1" bandRow="1">
                <a:tableStyleId>{5C22544A-7EE6-4342-B048-85BDC9FD1C3A}</a:tableStyleId>
              </a:tblPr>
              <a:tblGrid>
                <a:gridCol w="1944216"/>
                <a:gridCol w="1728192"/>
                <a:gridCol w="5172561"/>
              </a:tblGrid>
              <a:tr h="4030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ALTERNATIVAS</a:t>
                      </a:r>
                    </a:p>
                  </a:txBody>
                  <a:tcPr>
                    <a:solidFill>
                      <a:srgbClr val="FFC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EVALUACIÓN</a:t>
                      </a:r>
                    </a:p>
                  </a:txBody>
                  <a:tcPr>
                    <a:solidFill>
                      <a:srgbClr val="FFC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OBSERVACIONES</a:t>
                      </a:r>
                    </a:p>
                  </a:txBody>
                  <a:tcPr>
                    <a:solidFill>
                      <a:srgbClr val="FFC000"/>
                    </a:solidFill>
                  </a:tcPr>
                </a:tc>
              </a:tr>
              <a:tr h="4030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1</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No aplicable</a:t>
                      </a:r>
                    </a:p>
                  </a:txBody>
                  <a:tcP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No existe función similar</a:t>
                      </a:r>
                    </a:p>
                  </a:txBody>
                  <a:tcPr>
                    <a:solidFill>
                      <a:srgbClr val="FFFF99"/>
                    </a:solidFill>
                  </a:tcPr>
                </a:tc>
              </a:tr>
              <a:tr h="4030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2</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No aplicable</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No existe nivel equivalente</a:t>
                      </a:r>
                    </a:p>
                  </a:txBody>
                  <a:tcPr>
                    <a:solidFill>
                      <a:schemeClr val="bg1"/>
                    </a:solidFill>
                  </a:tcPr>
                </a:tc>
              </a:tr>
              <a:tr h="4030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3</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No aplicable</a:t>
                      </a:r>
                    </a:p>
                  </a:txBody>
                  <a:tcP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Gerente Financiero vinculado</a:t>
                      </a:r>
                    </a:p>
                  </a:txBody>
                  <a:tcPr>
                    <a:solidFill>
                      <a:srgbClr val="FFFF99"/>
                    </a:solidFill>
                  </a:tcPr>
                </a:tc>
              </a:tr>
              <a:tr h="4030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4</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No aplicable</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No existe nivel superior</a:t>
                      </a:r>
                    </a:p>
                  </a:txBody>
                  <a:tcPr>
                    <a:solidFill>
                      <a:schemeClr val="bg1"/>
                    </a:solidFill>
                  </a:tcPr>
                </a:tc>
              </a:tr>
              <a:tr h="9109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5</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APLICABLE</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(95) UIT anuales y remuneración del trabajador mejor remunerado multiplicado por 1.5.</a:t>
                      </a:r>
                    </a:p>
                  </a:txBody>
                  <a:tcPr>
                    <a:solidFill>
                      <a:srgbClr val="FFFF99"/>
                    </a:solidFill>
                  </a:tcPr>
                </a:tc>
              </a:tr>
            </a:tbl>
          </a:graphicData>
        </a:graphic>
      </p:graphicFrame>
      <p:pic>
        <p:nvPicPr>
          <p:cNvPr id="9" name="8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spTree>
    <p:extLst>
      <p:ext uri="{BB962C8B-B14F-4D97-AF65-F5344CB8AC3E}">
        <p14:creationId xmlns:p14="http://schemas.microsoft.com/office/powerpoint/2010/main" val="19368716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a:t>Remuneraciones de </a:t>
            </a:r>
            <a:r>
              <a:rPr lang="es-MX" sz="2700" dirty="0" smtClean="0"/>
              <a:t>accionistas </a:t>
            </a:r>
            <a:r>
              <a:rPr lang="es-MX" sz="2700" b="0" dirty="0" smtClean="0">
                <a:effectLst/>
              </a:rPr>
              <a:t>(10)</a:t>
            </a:r>
            <a:r>
              <a:rPr lang="es-MX" sz="2700" dirty="0" smtClean="0"/>
              <a:t/>
            </a:r>
            <a:br>
              <a:rPr lang="es-MX" sz="2700" dirty="0" smtClean="0"/>
            </a:br>
            <a:r>
              <a:rPr lang="es-MX" sz="2700" dirty="0"/>
              <a:t>Ejemplo SUNAT: CI-13, </a:t>
            </a:r>
            <a:r>
              <a:rPr lang="es-MX" sz="2700" dirty="0" smtClean="0"/>
              <a:t>p20</a:t>
            </a:r>
            <a:r>
              <a:rPr lang="es-MX" sz="1800" dirty="0" smtClean="0"/>
              <a:t> </a:t>
            </a:r>
            <a:br>
              <a:rPr lang="es-MX" sz="1800" dirty="0" smtClean="0"/>
            </a:br>
            <a:r>
              <a:rPr lang="es-ES" sz="2000" b="0" dirty="0" smtClean="0">
                <a:effectLst/>
              </a:rPr>
              <a:t>LIR </a:t>
            </a:r>
            <a:r>
              <a:rPr lang="es-ES" sz="2000" b="0" dirty="0">
                <a:effectLst/>
              </a:rPr>
              <a:t>37° (Incisos n) y ñ) RIR 21°, ll)</a:t>
            </a:r>
            <a:endParaRPr lang="es-MX" sz="20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117</a:t>
            </a:fld>
            <a:endParaRPr lang="es-PE"/>
          </a:p>
        </p:txBody>
      </p:sp>
      <p:graphicFrame>
        <p:nvGraphicFramePr>
          <p:cNvPr id="8" name="7 Tabla"/>
          <p:cNvGraphicFramePr>
            <a:graphicFrameLocks noGrp="1"/>
          </p:cNvGraphicFramePr>
          <p:nvPr>
            <p:extLst>
              <p:ext uri="{D42A27DB-BD31-4B8C-83A1-F6EECF244321}">
                <p14:modId xmlns:p14="http://schemas.microsoft.com/office/powerpoint/2010/main" val="776280432"/>
              </p:ext>
            </p:extLst>
          </p:nvPr>
        </p:nvGraphicFramePr>
        <p:xfrm>
          <a:off x="323528" y="1556792"/>
          <a:ext cx="8640960" cy="2515096"/>
        </p:xfrm>
        <a:graphic>
          <a:graphicData uri="http://schemas.openxmlformats.org/drawingml/2006/table">
            <a:tbl>
              <a:tblPr firstRow="1" bandRow="1">
                <a:tableStyleId>{5C22544A-7EE6-4342-B048-85BDC9FD1C3A}</a:tableStyleId>
              </a:tblPr>
              <a:tblGrid>
                <a:gridCol w="7200800"/>
                <a:gridCol w="144016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latin typeface="Arial" panose="020B0604020202020204" pitchFamily="34" charset="0"/>
                          <a:ea typeface="+mn-ea"/>
                          <a:cs typeface="Arial" panose="020B0604020202020204" pitchFamily="34" charset="0"/>
                        </a:rPr>
                        <a:t>CONCEPTO</a:t>
                      </a:r>
                      <a:endParaRPr lang="es-ES"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txBody>
                  <a:tcPr>
                    <a:solidFill>
                      <a:srgbClr val="FFCC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latin typeface="Arial" panose="020B0604020202020204" pitchFamily="34" charset="0"/>
                          <a:ea typeface="+mn-ea"/>
                          <a:cs typeface="Arial" panose="020B0604020202020204" pitchFamily="34" charset="0"/>
                        </a:rPr>
                        <a:t>S/. </a:t>
                      </a:r>
                      <a:r>
                        <a:rPr lang="es-ES" sz="1800" b="0" i="0" u="none" strike="noStrike" kern="1200" baseline="0" dirty="0" smtClean="0">
                          <a:solidFill>
                            <a:schemeClr val="lt1"/>
                          </a:solidFill>
                          <a:latin typeface="Arial" panose="020B0604020202020204" pitchFamily="34" charset="0"/>
                          <a:ea typeface="+mn-ea"/>
                          <a:cs typeface="Arial" panose="020B0604020202020204" pitchFamily="34" charset="0"/>
                        </a:rPr>
                        <a:t>	</a:t>
                      </a:r>
                    </a:p>
                  </a:txBody>
                  <a:tcPr anchor="ctr">
                    <a:solidFill>
                      <a:srgbClr val="FFCC00"/>
                    </a:solidFill>
                  </a:tcPr>
                </a:tc>
              </a:tr>
              <a:tr h="493256">
                <a:tc>
                  <a:txBody>
                    <a:bodyPr/>
                    <a:lstStyle/>
                    <a:p>
                      <a:pPr marL="355600" marR="0" indent="-355600" algn="l"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A</a:t>
                      </a: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 Remuneración Total Anual del Titular Gerente (S/. 27,080 x 14)</a:t>
                      </a:r>
                    </a:p>
                  </a:txBody>
                  <a:tcPr anchor="ct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Black" panose="020B0A04020102020204" pitchFamily="34" charset="0"/>
                          <a:ea typeface="+mn-ea"/>
                          <a:cs typeface="Arial" panose="020B0604020202020204" pitchFamily="34" charset="0"/>
                        </a:rPr>
                        <a:t>379,720</a:t>
                      </a:r>
                    </a:p>
                  </a:txBody>
                  <a:tcPr anchor="ctr">
                    <a:solidFill>
                      <a:srgbClr val="FFFF99"/>
                    </a:solidFill>
                  </a:tcPr>
                </a:tc>
              </a:tr>
              <a:tr h="370840">
                <a:tc>
                  <a:txBody>
                    <a:bodyPr/>
                    <a:lstStyle/>
                    <a:p>
                      <a:pPr marL="355600" marR="0" indent="-355600" algn="l" defTabSz="914400" rtl="0" eaLnBrk="1" fontAlgn="auto" latinLnBrk="0" hangingPunct="1">
                        <a:lnSpc>
                          <a:spcPct val="100000"/>
                        </a:lnSpc>
                        <a:spcBef>
                          <a:spcPts val="0"/>
                        </a:spcBef>
                        <a:spcAft>
                          <a:spcPts val="0"/>
                        </a:spcAft>
                        <a:buClrTx/>
                        <a:buSzTx/>
                        <a:buFontTx/>
                        <a:buNone/>
                        <a:tabLst/>
                        <a:defRPr/>
                      </a:pPr>
                      <a:r>
                        <a:rPr lang="pt-BR" sz="1800" b="1" i="0" u="none" strike="noStrike" kern="1200" baseline="0" dirty="0" smtClean="0">
                          <a:solidFill>
                            <a:schemeClr val="dk1"/>
                          </a:solidFill>
                          <a:latin typeface="Arial" panose="020B0604020202020204" pitchFamily="34" charset="0"/>
                          <a:ea typeface="+mn-ea"/>
                          <a:cs typeface="Arial" panose="020B0604020202020204" pitchFamily="34" charset="0"/>
                        </a:rPr>
                        <a:t>B. </a:t>
                      </a:r>
                      <a:r>
                        <a:rPr lang="pt-BR" sz="1800" b="0" i="0" u="none" strike="noStrike" kern="1200" baseline="0" dirty="0" smtClean="0">
                          <a:solidFill>
                            <a:schemeClr val="dk1"/>
                          </a:solidFill>
                          <a:latin typeface="Arial" panose="020B0604020202020204" pitchFamily="34" charset="0"/>
                          <a:ea typeface="+mn-ea"/>
                          <a:cs typeface="Arial" panose="020B0604020202020204" pitchFamily="34" charset="0"/>
                        </a:rPr>
                        <a:t>Limite máximo anual (95 UIT= 95 x S/. 3,700) </a:t>
                      </a:r>
                      <a:r>
                        <a:rPr lang="pt-BR" sz="1800" b="1" i="0" u="none" strike="noStrike" kern="1200" baseline="0" dirty="0" smtClean="0">
                          <a:solidFill>
                            <a:schemeClr val="dk1"/>
                          </a:solidFill>
                          <a:latin typeface="Arial" panose="020B0604020202020204" pitchFamily="34" charset="0"/>
                          <a:ea typeface="+mn-ea"/>
                          <a:cs typeface="Arial" panose="020B0604020202020204" pitchFamily="34" charset="0"/>
                        </a:rPr>
                        <a:t>(</a:t>
                      </a:r>
                      <a:r>
                        <a:rPr lang="pt-BR" sz="1800" b="1" i="0" u="none" strike="noStrike" kern="1200" baseline="0" dirty="0" smtClean="0">
                          <a:solidFill>
                            <a:srgbClr val="FF3300"/>
                          </a:solidFill>
                          <a:latin typeface="Arial Black" panose="020B0A04020102020204" pitchFamily="34" charset="0"/>
                          <a:ea typeface="+mn-ea"/>
                          <a:cs typeface="Arial" panose="020B0604020202020204" pitchFamily="34" charset="0"/>
                        </a:rPr>
                        <a:t>*</a:t>
                      </a:r>
                      <a:r>
                        <a:rPr lang="pt-BR" sz="1800" b="1" i="0" u="none" strike="noStrike" kern="1200" baseline="0" dirty="0" smtClean="0">
                          <a:solidFill>
                            <a:schemeClr val="dk1"/>
                          </a:solidFill>
                          <a:latin typeface="Arial" panose="020B0604020202020204" pitchFamily="34" charset="0"/>
                          <a:ea typeface="+mn-ea"/>
                          <a:cs typeface="Arial" panose="020B0604020202020204" pitchFamily="34" charset="0"/>
                        </a:rPr>
                        <a:t>)</a:t>
                      </a:r>
                      <a:endParaRPr lang="pt-BR"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Black" panose="020B0A04020102020204" pitchFamily="34" charset="0"/>
                          <a:ea typeface="+mn-ea"/>
                          <a:cs typeface="Arial" panose="020B0604020202020204" pitchFamily="34" charset="0"/>
                        </a:rPr>
                        <a:t>351,500</a:t>
                      </a:r>
                    </a:p>
                  </a:txBody>
                  <a:tcPr anchor="ctr">
                    <a:solidFill>
                      <a:schemeClr val="bg1"/>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C</a:t>
                      </a: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 Remuneración anual del Gerente Legal x Factor 1.5 (S/.,8,990 x 14 x 1.5)</a:t>
                      </a:r>
                    </a:p>
                  </a:txBody>
                  <a:tcPr anchor="ct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188,790 	</a:t>
                      </a:r>
                    </a:p>
                  </a:txBody>
                  <a:tcPr anchor="ctr">
                    <a:solidFill>
                      <a:srgbClr val="FFFF99"/>
                    </a:solidFill>
                  </a:tcPr>
                </a:tc>
              </a:tr>
              <a:tr h="5675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ADICIÓN por exceso sobre el Valor de Mercado de la remuneración (A - B) (</a:t>
                      </a:r>
                      <a:r>
                        <a:rPr lang="es-ES" sz="1800" b="1" i="0" u="none" strike="noStrike" kern="1200" baseline="0" dirty="0" smtClean="0">
                          <a:solidFill>
                            <a:srgbClr val="FF3300"/>
                          </a:solidFill>
                          <a:latin typeface="Arial Black" panose="020B0A04020102020204" pitchFamily="34" charset="0"/>
                          <a:ea typeface="+mn-ea"/>
                          <a:cs typeface="Arial" panose="020B0604020202020204" pitchFamily="34" charset="0"/>
                        </a:rPr>
                        <a:t>**</a:t>
                      </a: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 </a:t>
                      </a: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	</a:t>
                      </a: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Black" panose="020B0A04020102020204" pitchFamily="34" charset="0"/>
                          <a:ea typeface="+mn-ea"/>
                          <a:cs typeface="Arial" panose="020B0604020202020204" pitchFamily="34" charset="0"/>
                        </a:rPr>
                        <a:t> 27,620 </a:t>
                      </a: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	</a:t>
                      </a:r>
                    </a:p>
                  </a:txBody>
                  <a:tcPr anchor="ctr">
                    <a:solidFill>
                      <a:schemeClr val="bg1"/>
                    </a:solidFill>
                  </a:tcPr>
                </a:tc>
              </a:tr>
            </a:tbl>
          </a:graphicData>
        </a:graphic>
      </p:graphicFrame>
      <p:sp>
        <p:nvSpPr>
          <p:cNvPr id="9" name="8 CuadroTexto"/>
          <p:cNvSpPr txBox="1"/>
          <p:nvPr/>
        </p:nvSpPr>
        <p:spPr>
          <a:xfrm>
            <a:off x="323528" y="5085184"/>
            <a:ext cx="8568952" cy="1200329"/>
          </a:xfrm>
          <a:prstGeom prst="rect">
            <a:avLst/>
          </a:prstGeom>
          <a:noFill/>
        </p:spPr>
        <p:txBody>
          <a:bodyPr wrap="square" rtlCol="0">
            <a:spAutoFit/>
          </a:bodyPr>
          <a:lstStyle/>
          <a:p>
            <a:pPr marL="531813" indent="-531813"/>
            <a:r>
              <a:rPr lang="es-ES" dirty="0">
                <a:latin typeface="Arial" panose="020B0604020202020204" pitchFamily="34" charset="0"/>
                <a:cs typeface="Arial" panose="020B0604020202020204" pitchFamily="34" charset="0"/>
              </a:rPr>
              <a:t>(</a:t>
            </a:r>
            <a:r>
              <a:rPr lang="es-ES" dirty="0">
                <a:solidFill>
                  <a:srgbClr val="FF3300"/>
                </a:solidFill>
                <a:latin typeface="Arial Black" panose="020B0A040201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El </a:t>
            </a:r>
            <a:r>
              <a:rPr lang="es-ES" dirty="0">
                <a:latin typeface="Arial" panose="020B0604020202020204" pitchFamily="34" charset="0"/>
                <a:cs typeface="Arial" panose="020B0604020202020204" pitchFamily="34" charset="0"/>
              </a:rPr>
              <a:t>valor de mercado será el mayor entre (</a:t>
            </a:r>
            <a:r>
              <a:rPr lang="es-ES" dirty="0">
                <a:latin typeface="Arial Black" panose="020B0A04020102020204" pitchFamily="34" charset="0"/>
                <a:cs typeface="Arial" panose="020B0604020202020204" pitchFamily="34" charset="0"/>
              </a:rPr>
              <a:t>A</a:t>
            </a:r>
            <a:r>
              <a:rPr lang="es-ES" dirty="0">
                <a:latin typeface="Arial" panose="020B0604020202020204" pitchFamily="34" charset="0"/>
                <a:cs typeface="Arial" panose="020B0604020202020204" pitchFamily="34" charset="0"/>
              </a:rPr>
              <a:t>) y (</a:t>
            </a:r>
            <a:r>
              <a:rPr lang="es-ES" dirty="0">
                <a:latin typeface="Arial Black" panose="020B0A04020102020204" pitchFamily="34" charset="0"/>
                <a:cs typeface="Arial" panose="020B0604020202020204" pitchFamily="34" charset="0"/>
              </a:rPr>
              <a:t>C</a:t>
            </a:r>
            <a:r>
              <a:rPr lang="es-ES" dirty="0">
                <a:latin typeface="Arial" panose="020B0604020202020204" pitchFamily="34" charset="0"/>
                <a:cs typeface="Arial" panose="020B0604020202020204" pitchFamily="34" charset="0"/>
              </a:rPr>
              <a:t>) sin exceder el límite máximo de (</a:t>
            </a:r>
            <a:r>
              <a:rPr lang="es-ES" dirty="0">
                <a:latin typeface="Arial Black" panose="020B0A04020102020204" pitchFamily="34" charset="0"/>
                <a:cs typeface="Arial" panose="020B0604020202020204" pitchFamily="34" charset="0"/>
              </a:rPr>
              <a:t>B</a:t>
            </a:r>
            <a:r>
              <a:rPr lang="es-ES" dirty="0">
                <a:latin typeface="Arial" panose="020B0604020202020204" pitchFamily="34" charset="0"/>
                <a:cs typeface="Arial" panose="020B0604020202020204" pitchFamily="34" charset="0"/>
              </a:rPr>
              <a:t>). </a:t>
            </a:r>
          </a:p>
          <a:p>
            <a:pPr marL="531813" indent="-531813"/>
            <a:r>
              <a:rPr lang="es-ES" dirty="0">
                <a:latin typeface="Arial" panose="020B0604020202020204" pitchFamily="34" charset="0"/>
                <a:cs typeface="Arial" panose="020B0604020202020204" pitchFamily="34" charset="0"/>
              </a:rPr>
              <a:t>(</a:t>
            </a:r>
            <a:r>
              <a:rPr lang="es-ES" dirty="0">
                <a:solidFill>
                  <a:srgbClr val="FF3300"/>
                </a:solidFill>
                <a:latin typeface="Arial Black" panose="020B0A040201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Habiéndose </a:t>
            </a:r>
            <a:r>
              <a:rPr lang="es-ES" dirty="0">
                <a:latin typeface="Arial" panose="020B0604020202020204" pitchFamily="34" charset="0"/>
                <a:cs typeface="Arial" panose="020B0604020202020204" pitchFamily="34" charset="0"/>
              </a:rPr>
              <a:t>producido exceso de gasto habrá dividendo que gravar con la tasa adicional de </a:t>
            </a:r>
            <a:r>
              <a:rPr lang="es-ES" b="1" dirty="0">
                <a:latin typeface="Arial" panose="020B0604020202020204" pitchFamily="34" charset="0"/>
                <a:cs typeface="Arial" panose="020B0604020202020204" pitchFamily="34" charset="0"/>
              </a:rPr>
              <a:t>4.1 %. </a:t>
            </a:r>
            <a:endParaRPr lang="es-ES" dirty="0">
              <a:latin typeface="Arial" panose="020B0604020202020204" pitchFamily="34" charset="0"/>
              <a:cs typeface="Arial" panose="020B0604020202020204" pitchFamily="34" charset="0"/>
            </a:endParaRPr>
          </a:p>
        </p:txBody>
      </p:sp>
      <p:pic>
        <p:nvPicPr>
          <p:cNvPr id="10" name="9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spTree>
    <p:extLst>
      <p:ext uri="{BB962C8B-B14F-4D97-AF65-F5344CB8AC3E}">
        <p14:creationId xmlns:p14="http://schemas.microsoft.com/office/powerpoint/2010/main" val="160874938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accionistas </a:t>
            </a:r>
            <a:r>
              <a:rPr lang="es-MX" b="0" dirty="0">
                <a:effectLst/>
              </a:rPr>
              <a:t>(11)</a:t>
            </a:r>
            <a:r>
              <a:rPr lang="es-MX" dirty="0"/>
              <a:t/>
            </a:r>
            <a:br>
              <a:rPr lang="es-MX" dirty="0"/>
            </a:br>
            <a:r>
              <a:rPr lang="es-MX" dirty="0"/>
              <a:t>Ejemplo SUNAT: CI-13, p20</a:t>
            </a:r>
            <a:r>
              <a:rPr lang="es-MX" sz="1600" dirty="0"/>
              <a:t> </a:t>
            </a:r>
            <a:br>
              <a:rPr lang="es-MX" sz="1600" dirty="0"/>
            </a:br>
            <a:r>
              <a:rPr lang="es-ES" sz="1800" b="0" dirty="0">
                <a:effectLst/>
              </a:rPr>
              <a:t>LIR 37° (Incisos n) y ñ) RIR 21°, ll)</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118</a:t>
            </a:fld>
            <a:endParaRPr lang="es-PE"/>
          </a:p>
        </p:txBody>
      </p:sp>
      <p:sp>
        <p:nvSpPr>
          <p:cNvPr id="3" name="2 CuadroTexto"/>
          <p:cNvSpPr txBox="1"/>
          <p:nvPr/>
        </p:nvSpPr>
        <p:spPr>
          <a:xfrm>
            <a:off x="194538" y="1879957"/>
            <a:ext cx="8712968" cy="646331"/>
          </a:xfrm>
          <a:prstGeom prst="rect">
            <a:avLst/>
          </a:prstGeom>
          <a:noFill/>
        </p:spPr>
        <p:txBody>
          <a:bodyPr wrap="square" rtlCol="0">
            <a:spAutoFit/>
          </a:bodyPr>
          <a:lstStyle/>
          <a:p>
            <a:pPr marL="285750" indent="-285750">
              <a:buClr>
                <a:srgbClr val="FF3300"/>
              </a:buClr>
              <a:buFont typeface="Wingdings" panose="05000000000000000000" pitchFamily="2" charset="2"/>
              <a:buChar char="§"/>
            </a:pPr>
            <a:r>
              <a:rPr lang="es-ES" b="1" dirty="0" smtClean="0">
                <a:latin typeface="Arial" panose="020B0604020202020204" pitchFamily="34" charset="0"/>
                <a:cs typeface="Arial" panose="020B0604020202020204" pitchFamily="34" charset="0"/>
              </a:rPr>
              <a:t>Determinación </a:t>
            </a:r>
            <a:r>
              <a:rPr lang="es-ES" b="1" dirty="0">
                <a:latin typeface="Arial" panose="020B0604020202020204" pitchFamily="34" charset="0"/>
                <a:cs typeface="Arial" panose="020B0604020202020204" pitchFamily="34" charset="0"/>
              </a:rPr>
              <a:t>de la remuneración a </a:t>
            </a:r>
            <a:r>
              <a:rPr lang="es-ES" b="1" dirty="0" smtClean="0">
                <a:latin typeface="Arial" panose="020B0604020202020204" pitchFamily="34" charset="0"/>
                <a:cs typeface="Arial" panose="020B0604020202020204" pitchFamily="34" charset="0"/>
              </a:rPr>
              <a:t>VM </a:t>
            </a:r>
            <a:r>
              <a:rPr lang="es-ES" b="1" dirty="0">
                <a:latin typeface="Arial" panose="020B0604020202020204" pitchFamily="34" charset="0"/>
                <a:cs typeface="Arial" panose="020B0604020202020204" pitchFamily="34" charset="0"/>
              </a:rPr>
              <a:t>del esposo de la Gerente General </a:t>
            </a:r>
            <a:r>
              <a:rPr lang="es-ES" dirty="0">
                <a:latin typeface="Arial" panose="020B0604020202020204" pitchFamily="34" charset="0"/>
                <a:cs typeface="Arial" panose="020B0604020202020204" pitchFamily="34" charset="0"/>
              </a:rPr>
              <a:t>(Sr. </a:t>
            </a:r>
            <a:r>
              <a:rPr lang="es-ES" dirty="0" smtClean="0">
                <a:latin typeface="Arial" panose="020B0604020202020204" pitchFamily="34" charset="0"/>
                <a:cs typeface="Arial" panose="020B0604020202020204" pitchFamily="34" charset="0"/>
              </a:rPr>
              <a:t>Jorge Trelles Chavez </a:t>
            </a:r>
            <a:r>
              <a:rPr lang="es-ES" dirty="0">
                <a:latin typeface="Arial" panose="020B0604020202020204" pitchFamily="34" charset="0"/>
                <a:cs typeface="Arial" panose="020B0604020202020204" pitchFamily="34" charset="0"/>
              </a:rPr>
              <a:t>– Gerente Financiero) </a:t>
            </a:r>
          </a:p>
        </p:txBody>
      </p:sp>
      <p:graphicFrame>
        <p:nvGraphicFramePr>
          <p:cNvPr id="7" name="6 Tabla"/>
          <p:cNvGraphicFramePr>
            <a:graphicFrameLocks noGrp="1"/>
          </p:cNvGraphicFramePr>
          <p:nvPr>
            <p:extLst>
              <p:ext uri="{D42A27DB-BD31-4B8C-83A1-F6EECF244321}">
                <p14:modId xmlns:p14="http://schemas.microsoft.com/office/powerpoint/2010/main" val="819731007"/>
              </p:ext>
            </p:extLst>
          </p:nvPr>
        </p:nvGraphicFramePr>
        <p:xfrm>
          <a:off x="431540" y="2852936"/>
          <a:ext cx="8208912" cy="2008225"/>
        </p:xfrm>
        <a:graphic>
          <a:graphicData uri="http://schemas.openxmlformats.org/drawingml/2006/table">
            <a:tbl>
              <a:tblPr firstRow="1" bandRow="1">
                <a:tableStyleId>{5C22544A-7EE6-4342-B048-85BDC9FD1C3A}</a:tableStyleId>
              </a:tblPr>
              <a:tblGrid>
                <a:gridCol w="1908212"/>
                <a:gridCol w="2088232"/>
                <a:gridCol w="4212468"/>
              </a:tblGrid>
              <a:tr h="6364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ALTERNATIVAS</a:t>
                      </a:r>
                      <a:endParaRPr lang="es-ES" sz="1800" b="0"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rgbClr val="FFCC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EVALUACIÓN</a:t>
                      </a:r>
                      <a:endParaRPr lang="es-ES" sz="1800" b="0"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rgbClr val="FFCC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OBSERVACIONES</a:t>
                      </a:r>
                      <a:endParaRPr lang="es-ES" sz="1800" b="0"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rgbClr val="FFCC00"/>
                    </a:solidFill>
                  </a:tcPr>
                </a:tc>
              </a:tr>
              <a:tr h="36594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1</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    No aplicable 	</a:t>
                      </a:r>
                    </a:p>
                  </a:txBody>
                  <a:tcPr anchor="ct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No existe función similar 	</a:t>
                      </a:r>
                    </a:p>
                  </a:txBody>
                  <a:tcPr anchor="ctr">
                    <a:solidFill>
                      <a:srgbClr val="FFFF99"/>
                    </a:solidFill>
                  </a:tcPr>
                </a:tc>
              </a:tr>
              <a:tr h="363682">
                <a:tc>
                  <a:txBody>
                    <a:bodyPr/>
                    <a:lstStyle/>
                    <a:p>
                      <a:pPr algn="ct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2</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    No aplicable 	</a:t>
                      </a: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No existe nivel equivalente</a:t>
                      </a:r>
                    </a:p>
                  </a:txBody>
                  <a:tcPr anchor="ctr">
                    <a:solidFill>
                      <a:schemeClr val="bg1"/>
                    </a:solidFill>
                  </a:tcPr>
                </a:tc>
              </a:tr>
              <a:tr h="6364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3</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APLICABLE</a:t>
                      </a:r>
                    </a:p>
                  </a:txBody>
                  <a:tcPr anchor="ct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El Gerente Legal está en el nivel inmediato inferior 	</a:t>
                      </a:r>
                    </a:p>
                  </a:txBody>
                  <a:tcPr anchor="ctr">
                    <a:solidFill>
                      <a:srgbClr val="FFFF99"/>
                    </a:solidFill>
                  </a:tcPr>
                </a:tc>
              </a:tr>
            </a:tbl>
          </a:graphicData>
        </a:graphic>
      </p:graphicFrame>
      <p:pic>
        <p:nvPicPr>
          <p:cNvPr id="8" name="7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spTree>
    <p:extLst>
      <p:ext uri="{BB962C8B-B14F-4D97-AF65-F5344CB8AC3E}">
        <p14:creationId xmlns:p14="http://schemas.microsoft.com/office/powerpoint/2010/main" val="165130190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accionistas </a:t>
            </a:r>
            <a:r>
              <a:rPr lang="es-MX" b="0" dirty="0">
                <a:effectLst/>
              </a:rPr>
              <a:t>(</a:t>
            </a:r>
            <a:r>
              <a:rPr lang="es-MX" b="0" dirty="0" smtClean="0">
                <a:effectLst/>
              </a:rPr>
              <a:t>12)</a:t>
            </a:r>
            <a:r>
              <a:rPr lang="es-MX" dirty="0"/>
              <a:t/>
            </a:r>
            <a:br>
              <a:rPr lang="es-MX" dirty="0"/>
            </a:br>
            <a:r>
              <a:rPr lang="es-MX" dirty="0"/>
              <a:t>Ejemplo SUNAT: CI-13, </a:t>
            </a:r>
            <a:r>
              <a:rPr lang="es-MX" dirty="0" smtClean="0"/>
              <a:t>p21</a:t>
            </a:r>
            <a:r>
              <a:rPr lang="es-MX" sz="1600" dirty="0" smtClean="0"/>
              <a:t> </a:t>
            </a:r>
            <a:r>
              <a:rPr lang="es-MX" sz="1600" dirty="0"/>
              <a:t/>
            </a:r>
            <a:br>
              <a:rPr lang="es-MX" sz="1600" dirty="0"/>
            </a:br>
            <a:r>
              <a:rPr lang="es-ES" sz="1800" b="0" dirty="0">
                <a:effectLst/>
              </a:rPr>
              <a:t>LIR 37° (Incisos n) y ñ) RIR 21°, ll)</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119</a:t>
            </a:fld>
            <a:endParaRPr lang="es-PE"/>
          </a:p>
        </p:txBody>
      </p:sp>
      <p:graphicFrame>
        <p:nvGraphicFramePr>
          <p:cNvPr id="9" name="8 Tabla"/>
          <p:cNvGraphicFramePr>
            <a:graphicFrameLocks noGrp="1"/>
          </p:cNvGraphicFramePr>
          <p:nvPr>
            <p:extLst>
              <p:ext uri="{D42A27DB-BD31-4B8C-83A1-F6EECF244321}">
                <p14:modId xmlns:p14="http://schemas.microsoft.com/office/powerpoint/2010/main" val="220596113"/>
              </p:ext>
            </p:extLst>
          </p:nvPr>
        </p:nvGraphicFramePr>
        <p:xfrm>
          <a:off x="503548" y="1686421"/>
          <a:ext cx="8352928" cy="2382659"/>
        </p:xfrm>
        <a:graphic>
          <a:graphicData uri="http://schemas.openxmlformats.org/drawingml/2006/table">
            <a:tbl>
              <a:tblPr firstRow="1" bandRow="1">
                <a:tableStyleId>{5C22544A-7EE6-4342-B048-85BDC9FD1C3A}</a:tableStyleId>
              </a:tblPr>
              <a:tblGrid>
                <a:gridCol w="5616624"/>
                <a:gridCol w="2736304"/>
              </a:tblGrid>
              <a:tr h="24253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latin typeface="Arial" panose="020B0604020202020204" pitchFamily="34" charset="0"/>
                          <a:ea typeface="+mn-ea"/>
                          <a:cs typeface="Arial" panose="020B0604020202020204" pitchFamily="34" charset="0"/>
                        </a:rPr>
                        <a:t>CONCEPTO</a:t>
                      </a:r>
                      <a:endParaRPr lang="es-ES"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txBody>
                  <a:tcPr anchor="ctr">
                    <a:solidFill>
                      <a:srgbClr val="FFCC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latin typeface="Arial" panose="020B0604020202020204" pitchFamily="34" charset="0"/>
                          <a:ea typeface="+mn-ea"/>
                          <a:cs typeface="Arial" panose="020B0604020202020204" pitchFamily="34" charset="0"/>
                        </a:rPr>
                        <a:t>S/.</a:t>
                      </a:r>
                      <a:endParaRPr lang="es-ES" sz="1800" b="0" i="0" u="none" strike="noStrike" kern="1200" baseline="0" dirty="0" smtClean="0">
                        <a:solidFill>
                          <a:schemeClr val="lt1"/>
                        </a:solidFill>
                        <a:latin typeface="Arial" panose="020B0604020202020204" pitchFamily="34" charset="0"/>
                        <a:ea typeface="+mn-ea"/>
                        <a:cs typeface="Arial" panose="020B0604020202020204" pitchFamily="34" charset="0"/>
                      </a:endParaRPr>
                    </a:p>
                  </a:txBody>
                  <a:tcPr>
                    <a:solidFill>
                      <a:srgbClr val="FFCC00"/>
                    </a:solidFill>
                  </a:tcPr>
                </a:tc>
              </a:tr>
              <a:tr h="424427">
                <a:tc>
                  <a:txBody>
                    <a:bodyPr/>
                    <a:lstStyle/>
                    <a:p>
                      <a:pPr marL="342900" indent="-342900" algn="l">
                        <a:buAutoNum type="alphaUcPeriod"/>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Remuneración total anual del Gerente Financiero (S/.13,450 x 14)</a:t>
                      </a:r>
                      <a:endParaRPr lang="es-ES" dirty="0">
                        <a:latin typeface="Arial" panose="020B0604020202020204" pitchFamily="34" charset="0"/>
                        <a:cs typeface="Arial" panose="020B0604020202020204" pitchFamily="34" charset="0"/>
                      </a:endParaRPr>
                    </a:p>
                  </a:txBody>
                  <a:tcPr>
                    <a:solidFill>
                      <a:srgbClr val="FFFF99"/>
                    </a:solidFill>
                  </a:tcPr>
                </a:tc>
                <a:tc>
                  <a:txBody>
                    <a:bodyPr/>
                    <a:lstStyle/>
                    <a:p>
                      <a:pPr algn="ct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188,300</a:t>
                      </a:r>
                      <a:endParaRPr lang="es-ES" dirty="0">
                        <a:latin typeface="Arial" panose="020B0604020202020204" pitchFamily="34" charset="0"/>
                        <a:cs typeface="Arial" panose="020B0604020202020204" pitchFamily="34" charset="0"/>
                      </a:endParaRPr>
                    </a:p>
                  </a:txBody>
                  <a:tcPr anchor="ctr">
                    <a:solidFill>
                      <a:srgbClr val="FFFF99"/>
                    </a:solidFill>
                  </a:tcPr>
                </a:tc>
              </a:tr>
              <a:tr h="736739">
                <a:tc>
                  <a:txBody>
                    <a:bodyPr/>
                    <a:lstStyle/>
                    <a:p>
                      <a:pPr marL="342900" indent="-342900" algn="l">
                        <a:buFont typeface="+mj-lt"/>
                        <a:buAutoNum type="alphaUcPeriod" startAt="2"/>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Doble de la remuneración anual del Gerente Legal. (S/.8,990 x 14 x 2) (</a:t>
                      </a:r>
                      <a:r>
                        <a:rPr lang="es-ES" sz="1800" b="0" i="0" u="none" strike="noStrike" kern="1200" baseline="0" dirty="0" smtClean="0">
                          <a:solidFill>
                            <a:srgbClr val="FF3300"/>
                          </a:solidFill>
                          <a:latin typeface="Arial Black" panose="020B0A04020102020204" pitchFamily="34" charset="0"/>
                          <a:ea typeface="+mn-ea"/>
                          <a:cs typeface="Arial" panose="020B0604020202020204" pitchFamily="34" charset="0"/>
                        </a:rPr>
                        <a:t>*</a:t>
                      </a: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algn="ct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251,720</a:t>
                      </a:r>
                      <a:endParaRPr lang="es-ES" dirty="0">
                        <a:latin typeface="Arial" panose="020B0604020202020204" pitchFamily="34" charset="0"/>
                        <a:cs typeface="Arial" panose="020B0604020202020204" pitchFamily="34" charset="0"/>
                      </a:endParaRPr>
                    </a:p>
                  </a:txBody>
                  <a:tcPr anchor="ctr">
                    <a:solidFill>
                      <a:schemeClr val="bg1"/>
                    </a:solidFill>
                  </a:tcPr>
                </a:tc>
              </a:tr>
              <a:tr h="4244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No hay exceso sobre el Valor de Mercado de la remuneración (A - B) (</a:t>
                      </a:r>
                      <a:r>
                        <a:rPr lang="es-ES" sz="1800" b="1" i="0" u="none" strike="noStrike" kern="1200" baseline="0" dirty="0" smtClean="0">
                          <a:solidFill>
                            <a:srgbClr val="FF3300"/>
                          </a:solidFill>
                          <a:latin typeface="Arial Black" panose="020B0A04020102020204" pitchFamily="34" charset="0"/>
                          <a:ea typeface="+mn-ea"/>
                          <a:cs typeface="Arial" panose="020B0604020202020204" pitchFamily="34" charset="0"/>
                        </a:rPr>
                        <a:t>**</a:t>
                      </a: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 </a:t>
                      </a: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	</a:t>
                      </a:r>
                    </a:p>
                  </a:txBody>
                  <a:tcPr>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0</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nchor="ctr">
                    <a:solidFill>
                      <a:srgbClr val="FFFF99"/>
                    </a:solidFill>
                  </a:tcPr>
                </a:tc>
              </a:tr>
            </a:tbl>
          </a:graphicData>
        </a:graphic>
      </p:graphicFrame>
      <p:sp>
        <p:nvSpPr>
          <p:cNvPr id="10" name="9 CuadroTexto"/>
          <p:cNvSpPr txBox="1"/>
          <p:nvPr/>
        </p:nvSpPr>
        <p:spPr>
          <a:xfrm>
            <a:off x="395536" y="5085184"/>
            <a:ext cx="8568952" cy="1200329"/>
          </a:xfrm>
          <a:prstGeom prst="rect">
            <a:avLst/>
          </a:prstGeom>
          <a:noFill/>
        </p:spPr>
        <p:txBody>
          <a:bodyPr wrap="square" rtlCol="0">
            <a:spAutoFit/>
          </a:bodyPr>
          <a:lstStyle/>
          <a:p>
            <a:pPr marL="531813" indent="-531813"/>
            <a:r>
              <a:rPr lang="es-ES" dirty="0">
                <a:latin typeface="Arial" panose="020B0604020202020204" pitchFamily="34" charset="0"/>
                <a:cs typeface="Arial" panose="020B0604020202020204" pitchFamily="34" charset="0"/>
              </a:rPr>
              <a:t>(</a:t>
            </a:r>
            <a:r>
              <a:rPr lang="es-ES" dirty="0">
                <a:solidFill>
                  <a:srgbClr val="FF3300"/>
                </a:solidFill>
                <a:latin typeface="Arial Black" panose="020B0A040201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El </a:t>
            </a:r>
            <a:r>
              <a:rPr lang="es-ES" dirty="0">
                <a:latin typeface="Arial" panose="020B0604020202020204" pitchFamily="34" charset="0"/>
                <a:cs typeface="Arial" panose="020B0604020202020204" pitchFamily="34" charset="0"/>
              </a:rPr>
              <a:t>valor de mercado será S/. 201,600 </a:t>
            </a:r>
          </a:p>
          <a:p>
            <a:pPr marL="531813" indent="-531813"/>
            <a:r>
              <a:rPr lang="es-ES" dirty="0">
                <a:latin typeface="Arial" panose="020B0604020202020204" pitchFamily="34" charset="0"/>
                <a:cs typeface="Arial" panose="020B0604020202020204" pitchFamily="34" charset="0"/>
              </a:rPr>
              <a:t>(</a:t>
            </a:r>
            <a:r>
              <a:rPr lang="es-ES" dirty="0">
                <a:solidFill>
                  <a:srgbClr val="FF3300"/>
                </a:solidFill>
                <a:latin typeface="Arial Black" panose="020B0A040201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En </a:t>
            </a:r>
            <a:r>
              <a:rPr lang="es-ES" dirty="0">
                <a:latin typeface="Arial" panose="020B0604020202020204" pitchFamily="34" charset="0"/>
                <a:cs typeface="Arial" panose="020B0604020202020204" pitchFamily="34" charset="0"/>
              </a:rPr>
              <a:t>el presente caso no hay exceso de gasto para la empresa. Por lo tanto, no habiendo </a:t>
            </a:r>
            <a:r>
              <a:rPr lang="es-ES" dirty="0" smtClean="0">
                <a:latin typeface="Arial" panose="020B0604020202020204" pitchFamily="34" charset="0"/>
                <a:cs typeface="Arial" panose="020B0604020202020204" pitchFamily="34" charset="0"/>
              </a:rPr>
              <a:t>producido </a:t>
            </a:r>
            <a:r>
              <a:rPr lang="es-ES" dirty="0">
                <a:latin typeface="Arial" panose="020B0604020202020204" pitchFamily="34" charset="0"/>
                <a:cs typeface="Arial" panose="020B0604020202020204" pitchFamily="34" charset="0"/>
              </a:rPr>
              <a:t>exceso de gasto tampoco habrá dividendo que gravar con la tasa adicional de 4.1% </a:t>
            </a:r>
          </a:p>
        </p:txBody>
      </p:sp>
      <p:pic>
        <p:nvPicPr>
          <p:cNvPr id="8" name="7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spTree>
    <p:extLst>
      <p:ext uri="{BB962C8B-B14F-4D97-AF65-F5344CB8AC3E}">
        <p14:creationId xmlns:p14="http://schemas.microsoft.com/office/powerpoint/2010/main" val="245991020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accent6">
                  <a:lumMod val="75000"/>
                </a:schemeClr>
              </a:gs>
            </a:gsLst>
          </a:gradFill>
        </p:spPr>
        <p:txBody>
          <a:bodyPr>
            <a:noAutofit/>
          </a:bodyPr>
          <a:lstStyle/>
          <a:p>
            <a:r>
              <a:rPr lang="es-MX" dirty="0"/>
              <a:t>Gastos de </a:t>
            </a:r>
            <a:r>
              <a:rPr lang="es-MX" dirty="0" smtClean="0"/>
              <a:t>viaje</a:t>
            </a:r>
            <a:r>
              <a:rPr lang="es-MX" b="0" dirty="0" smtClean="0">
                <a:effectLst/>
              </a:rPr>
              <a:t/>
            </a:r>
            <a:br>
              <a:rPr lang="es-MX" b="0" dirty="0" smtClean="0">
                <a:effectLst/>
              </a:rPr>
            </a:br>
            <a:r>
              <a:rPr lang="es-MX" dirty="0" smtClean="0"/>
              <a:t>Gastos de Transporte y Viáticos</a:t>
            </a:r>
            <a:br>
              <a:rPr lang="es-MX" dirty="0" smtClean="0"/>
            </a:br>
            <a:r>
              <a:rPr lang="es-ES" sz="1800" b="0" dirty="0" smtClean="0">
                <a:effectLst/>
              </a:rPr>
              <a:t>LIR </a:t>
            </a:r>
            <a:r>
              <a:rPr lang="es-ES" sz="1800" b="0" dirty="0">
                <a:effectLst/>
              </a:rPr>
              <a:t>37</a:t>
            </a:r>
            <a:r>
              <a:rPr lang="es-ES" sz="1800" b="0" dirty="0" smtClean="0">
                <a:effectLst/>
              </a:rPr>
              <a:t>° (Inciso r), RIR </a:t>
            </a:r>
            <a:r>
              <a:rPr lang="es-ES" sz="1800" b="0" dirty="0">
                <a:effectLst/>
              </a:rPr>
              <a:t>21</a:t>
            </a:r>
            <a:r>
              <a:rPr lang="es-ES" sz="1800" b="0" dirty="0" smtClean="0">
                <a:effectLst/>
              </a:rPr>
              <a:t>°, </a:t>
            </a:r>
            <a:r>
              <a:rPr lang="es-ES" sz="1800" b="0" dirty="0">
                <a:effectLst/>
              </a:rPr>
              <a:t>n)</a:t>
            </a:r>
            <a:r>
              <a:rPr lang="es-ES" sz="1800" b="0" dirty="0" smtClean="0">
                <a:effectLst/>
              </a:rPr>
              <a:t> </a:t>
            </a:r>
            <a:endParaRPr lang="es-MX" sz="1800" dirty="0">
              <a:effectLst/>
            </a:endParaRPr>
          </a:p>
        </p:txBody>
      </p:sp>
      <p:sp>
        <p:nvSpPr>
          <p:cNvPr id="7" name="6 Marcador de contenido"/>
          <p:cNvSpPr>
            <a:spLocks noGrp="1"/>
          </p:cNvSpPr>
          <p:nvPr>
            <p:ph sz="half" idx="1"/>
          </p:nvPr>
        </p:nvSpPr>
        <p:spPr/>
        <p:txBody>
          <a:bodyPr>
            <a:normAutofit/>
          </a:bodyPr>
          <a:lstStyle/>
          <a:p>
            <a:pPr marL="285750" indent="-285750"/>
            <a:r>
              <a:rPr lang="es-ES" b="1" dirty="0" smtClean="0"/>
              <a:t>Acreditación de:</a:t>
            </a:r>
            <a:endParaRPr lang="es-ES" b="1" dirty="0"/>
          </a:p>
          <a:p>
            <a:pPr marL="715963" lvl="1" indent="-346075">
              <a:buFont typeface="Arial" pitchFamily="34" charset="0"/>
              <a:buChar char="•"/>
            </a:pPr>
            <a:r>
              <a:rPr lang="es-ES" b="1" dirty="0"/>
              <a:t>Necesidad: </a:t>
            </a:r>
            <a:r>
              <a:rPr lang="es-ES" dirty="0"/>
              <a:t>Correspondencia y cualquier otro documento pertinente, y </a:t>
            </a:r>
          </a:p>
          <a:p>
            <a:pPr marL="715963" lvl="1" indent="-346075">
              <a:buFont typeface="Arial" pitchFamily="34" charset="0"/>
              <a:buChar char="•"/>
            </a:pPr>
            <a:r>
              <a:rPr lang="es-ES" b="1" dirty="0"/>
              <a:t>Gastos de transporte: </a:t>
            </a:r>
            <a:r>
              <a:rPr lang="es-ES" dirty="0"/>
              <a:t>Pasajes. </a:t>
            </a:r>
          </a:p>
          <a:p>
            <a:pPr marL="285750" indent="-285750">
              <a:buFont typeface="Arial" pitchFamily="34" charset="0"/>
              <a:buChar char="•"/>
            </a:pPr>
            <a:r>
              <a:rPr lang="es-ES" b="1" dirty="0" smtClean="0"/>
              <a:t>Viáticos:</a:t>
            </a:r>
            <a:r>
              <a:rPr lang="es-ES" dirty="0" smtClean="0"/>
              <a:t> Comprenden los gastos de alojamiento, alimentación y </a:t>
            </a:r>
            <a:r>
              <a:rPr lang="es-ES" u="sng" dirty="0" smtClean="0"/>
              <a:t>movilidad</a:t>
            </a:r>
          </a:p>
          <a:p>
            <a:pPr marL="685800" lvl="1">
              <a:buFont typeface="Arial" pitchFamily="34" charset="0"/>
              <a:buChar char="•"/>
            </a:pPr>
            <a:r>
              <a:rPr lang="es-ES" dirty="0" smtClean="0"/>
              <a:t>No mayor al </a:t>
            </a:r>
            <a:r>
              <a:rPr lang="es-ES" b="1" dirty="0" smtClean="0"/>
              <a:t>doble </a:t>
            </a:r>
            <a:r>
              <a:rPr lang="es-ES" dirty="0" smtClean="0"/>
              <a:t>del monto que, por este concepto, concede el Gobierno Central a sus funcionarios de carrera de mayor jerarquía. </a:t>
            </a:r>
            <a:endParaRPr lang="es-ES" dirty="0"/>
          </a:p>
        </p:txBody>
      </p:sp>
      <p:sp>
        <p:nvSpPr>
          <p:cNvPr id="3" name="2 Marcador de contenido"/>
          <p:cNvSpPr>
            <a:spLocks noGrp="1"/>
          </p:cNvSpPr>
          <p:nvPr>
            <p:ph sz="half" idx="2"/>
          </p:nvPr>
        </p:nvSpPr>
        <p:spPr/>
        <p:txBody>
          <a:bodyPr>
            <a:normAutofit/>
          </a:bodyPr>
          <a:lstStyle/>
          <a:p>
            <a:pPr marL="285750" indent="-285750"/>
            <a:r>
              <a:rPr lang="es-ES" b="1" dirty="0"/>
              <a:t>Informe 46-2007-SUNAT: </a:t>
            </a:r>
            <a:r>
              <a:rPr lang="es-ES" dirty="0"/>
              <a:t>Gastos de:</a:t>
            </a:r>
            <a:r>
              <a:rPr lang="es-ES" b="1" dirty="0"/>
              <a:t> </a:t>
            </a:r>
          </a:p>
          <a:p>
            <a:pPr marL="655638" lvl="1">
              <a:buFont typeface="Arial" pitchFamily="34" charset="0"/>
              <a:buChar char="•"/>
            </a:pPr>
            <a:r>
              <a:rPr lang="es-ES" b="1" dirty="0"/>
              <a:t>Transporte: </a:t>
            </a:r>
            <a:endParaRPr lang="es-ES" b="1" dirty="0" smtClean="0"/>
          </a:p>
          <a:p>
            <a:pPr marL="1055688" lvl="2"/>
            <a:r>
              <a:rPr lang="es-ES" dirty="0" smtClean="0"/>
              <a:t>Realizados </a:t>
            </a:r>
            <a:r>
              <a:rPr lang="es-ES" dirty="0"/>
              <a:t>para el traslado del trabajador a un lugar distinto al de su residencia habitual en razón del servicio que presta; </a:t>
            </a:r>
          </a:p>
          <a:p>
            <a:pPr marL="655638" lvl="1">
              <a:buFont typeface="Arial" pitchFamily="34" charset="0"/>
              <a:buChar char="•"/>
            </a:pPr>
            <a:r>
              <a:rPr lang="es-ES" b="1" dirty="0"/>
              <a:t>Movilidad:</a:t>
            </a:r>
            <a:r>
              <a:rPr lang="es-ES" dirty="0"/>
              <a:t> </a:t>
            </a:r>
            <a:endParaRPr lang="es-ES" dirty="0" smtClean="0"/>
          </a:p>
          <a:p>
            <a:pPr marL="1055688" lvl="2"/>
            <a:r>
              <a:rPr lang="es-ES" dirty="0" smtClean="0"/>
              <a:t>Incurridos </a:t>
            </a:r>
            <a:r>
              <a:rPr lang="es-ES" dirty="0"/>
              <a:t>para trasladarse o movilizarse de un lugar a otro cuando el servicio es prestado en un lugar distinto al de su residencia habitual.</a:t>
            </a:r>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120</a:t>
            </a:fld>
            <a:endParaRPr lang="es-PE"/>
          </a:p>
        </p:txBody>
      </p:sp>
    </p:spTree>
    <p:extLst>
      <p:ext uri="{BB962C8B-B14F-4D97-AF65-F5344CB8AC3E}">
        <p14:creationId xmlns:p14="http://schemas.microsoft.com/office/powerpoint/2010/main" val="224811033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a:t>
            </a:r>
            <a:r>
              <a:rPr lang="es-MX" dirty="0" smtClean="0"/>
              <a:t>viaje </a:t>
            </a:r>
            <a:r>
              <a:rPr lang="es-MX" b="0" dirty="0" smtClean="0">
                <a:effectLst/>
              </a:rPr>
              <a:t>(2)</a:t>
            </a:r>
            <a:br>
              <a:rPr lang="es-MX" b="0" dirty="0" smtClean="0">
                <a:effectLst/>
              </a:rPr>
            </a:br>
            <a:r>
              <a:rPr lang="es-MX" dirty="0"/>
              <a:t>Viáticos por </a:t>
            </a:r>
            <a:r>
              <a:rPr lang="es-MX" dirty="0" smtClean="0"/>
              <a:t>viajes </a:t>
            </a:r>
            <a:r>
              <a:rPr lang="es-MX" dirty="0"/>
              <a:t>realizados en el </a:t>
            </a:r>
            <a:r>
              <a:rPr lang="es-MX" dirty="0" smtClean="0"/>
              <a:t>interior</a:t>
            </a:r>
            <a:br>
              <a:rPr lang="es-MX" dirty="0" smtClean="0"/>
            </a:br>
            <a:r>
              <a:rPr lang="es-ES" sz="1800" b="0" dirty="0" smtClean="0">
                <a:effectLst/>
              </a:rPr>
              <a:t>LIR </a:t>
            </a:r>
            <a:r>
              <a:rPr lang="es-ES" sz="1800" b="0" dirty="0">
                <a:effectLst/>
              </a:rPr>
              <a:t>37</a:t>
            </a:r>
            <a:r>
              <a:rPr lang="es-ES" sz="1800" b="0" dirty="0" smtClean="0">
                <a:effectLst/>
              </a:rPr>
              <a:t>°, r) - RIR </a:t>
            </a:r>
            <a:r>
              <a:rPr lang="es-ES" sz="1800" b="0" dirty="0">
                <a:effectLst/>
              </a:rPr>
              <a:t>21°, n</a:t>
            </a:r>
            <a:r>
              <a:rPr lang="es-ES" sz="1800" b="0" dirty="0" smtClean="0">
                <a:effectLst/>
              </a:rPr>
              <a:t>) – </a:t>
            </a:r>
            <a:r>
              <a:rPr lang="es-MX" sz="1800" dirty="0" smtClean="0"/>
              <a:t>DS 28-2009-EF. – CI-13, p21</a:t>
            </a:r>
            <a:endParaRPr lang="es-MX" sz="1800"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121</a:t>
            </a:fld>
            <a:endParaRPr lang="es-PE"/>
          </a:p>
        </p:txBody>
      </p:sp>
      <p:graphicFrame>
        <p:nvGraphicFramePr>
          <p:cNvPr id="9" name="8 Tabla"/>
          <p:cNvGraphicFramePr>
            <a:graphicFrameLocks noGrp="1"/>
          </p:cNvGraphicFramePr>
          <p:nvPr>
            <p:extLst>
              <p:ext uri="{D42A27DB-BD31-4B8C-83A1-F6EECF244321}">
                <p14:modId xmlns:p14="http://schemas.microsoft.com/office/powerpoint/2010/main" val="3808911458"/>
              </p:ext>
            </p:extLst>
          </p:nvPr>
        </p:nvGraphicFramePr>
        <p:xfrm>
          <a:off x="251520" y="1556792"/>
          <a:ext cx="8640960" cy="3423920"/>
        </p:xfrm>
        <a:graphic>
          <a:graphicData uri="http://schemas.openxmlformats.org/drawingml/2006/table">
            <a:tbl>
              <a:tblPr firstRow="1" bandRow="1">
                <a:tableStyleId>{5C22544A-7EE6-4342-B048-85BDC9FD1C3A}</a:tableStyleId>
              </a:tblPr>
              <a:tblGrid>
                <a:gridCol w="2160240"/>
                <a:gridCol w="2160240"/>
                <a:gridCol w="2160240"/>
                <a:gridCol w="2160240"/>
              </a:tblGrid>
              <a:tr h="3708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Escala vigente hasta el 23.01.2103</a:t>
                      </a:r>
                      <a:endPar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solidFill>
                      <a:schemeClr val="accent6">
                        <a:lumMod val="75000"/>
                      </a:schemeClr>
                    </a:solidFill>
                  </a:tcPr>
                </a:tc>
                <a:tc hMerge="1">
                  <a:txBody>
                    <a:bodyPr/>
                    <a:lstStyle/>
                    <a:p>
                      <a:endParaRPr lang="es-MX"/>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Escala vigente a partir del 23.01.2103</a:t>
                      </a:r>
                      <a:endPar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solidFill>
                      <a:schemeClr val="accent6">
                        <a:lumMod val="75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sz="1800" b="0"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solidFill>
                      <a:schemeClr val="accent6">
                        <a:lumMod val="75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Antigua escala</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DS 28-2009-PCM</a:t>
                      </a:r>
                    </a:p>
                  </a:txBody>
                  <a:tcPr anchor="c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Gasto Deducible</a:t>
                      </a:r>
                    </a:p>
                  </a:txBody>
                  <a:tcPr anchor="c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Nueva escala</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DS 7-2013-EF</a:t>
                      </a:r>
                    </a:p>
                  </a:txBody>
                  <a:tcPr anchor="c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Gasto Deducible</a:t>
                      </a:r>
                    </a:p>
                  </a:txBody>
                  <a:tcPr anchor="ctr">
                    <a:solidFill>
                      <a:schemeClr val="accent6">
                        <a:lumMod val="60000"/>
                        <a:lumOff val="4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0" i="0" u="none" strike="noStrike" kern="1200" baseline="0" dirty="0" smtClean="0">
                          <a:solidFill>
                            <a:schemeClr val="dk1"/>
                          </a:solidFill>
                          <a:latin typeface="Arial" panose="020B0604020202020204" pitchFamily="34" charset="0"/>
                          <a:ea typeface="+mn-ea"/>
                          <a:cs typeface="Arial" panose="020B0604020202020204" pitchFamily="34" charset="0"/>
                        </a:rPr>
                        <a:t>Viáticos diarios que otorga el gobierno central a sus funcionarios de carrera de mayor jerarquía (*) 	</a:t>
                      </a:r>
                    </a:p>
                  </a:txBody>
                  <a:tcPr>
                    <a:solidFill>
                      <a:schemeClr val="bg1"/>
                    </a:solidFill>
                  </a:tcPr>
                </a:tc>
                <a:tc>
                  <a:txBody>
                    <a:bodyPr/>
                    <a:lstStyle/>
                    <a:p>
                      <a:pPr algn="l"/>
                      <a:r>
                        <a:rPr lang="es-MX" sz="1600" b="0" i="0" u="none" strike="noStrike" kern="1200" baseline="0" dirty="0" smtClean="0">
                          <a:solidFill>
                            <a:schemeClr val="dk1"/>
                          </a:solidFill>
                          <a:latin typeface="Arial" panose="020B0604020202020204" pitchFamily="34" charset="0"/>
                          <a:ea typeface="+mn-ea"/>
                          <a:cs typeface="Arial" panose="020B0604020202020204" pitchFamily="34" charset="0"/>
                        </a:rPr>
                        <a:t>Doble del monto concedido a </a:t>
                      </a:r>
                    </a:p>
                    <a:p>
                      <a:pPr algn="l"/>
                      <a:r>
                        <a:rPr lang="es-MX" sz="1600" b="0" i="0" u="none" strike="noStrike" kern="1200" baseline="0" dirty="0" smtClean="0">
                          <a:solidFill>
                            <a:schemeClr val="dk1"/>
                          </a:solidFill>
                          <a:latin typeface="Arial" panose="020B0604020202020204" pitchFamily="34" charset="0"/>
                          <a:ea typeface="+mn-ea"/>
                          <a:cs typeface="Arial" panose="020B0604020202020204" pitchFamily="34" charset="0"/>
                        </a:rPr>
                        <a:t>funcionarios de carrera del </a:t>
                      </a:r>
                    </a:p>
                    <a:p>
                      <a:pPr algn="l"/>
                      <a:r>
                        <a:rPr lang="es-MX" sz="1600" b="0" i="0" u="none" strike="noStrike" kern="1200" baseline="0" dirty="0" smtClean="0">
                          <a:solidFill>
                            <a:schemeClr val="dk1"/>
                          </a:solidFill>
                          <a:latin typeface="Arial" panose="020B0604020202020204" pitchFamily="34" charset="0"/>
                          <a:ea typeface="+mn-ea"/>
                          <a:cs typeface="Arial" panose="020B0604020202020204" pitchFamily="34" charset="0"/>
                        </a:rPr>
                        <a:t>Gobierno Central 	</a:t>
                      </a:r>
                    </a:p>
                    <a:p>
                      <a:pPr marL="0" marR="0" indent="0" algn="l" defTabSz="914400" rtl="0" eaLnBrk="1" fontAlgn="auto" latinLnBrk="0" hangingPunct="1">
                        <a:lnSpc>
                          <a:spcPct val="100000"/>
                        </a:lnSpc>
                        <a:spcBef>
                          <a:spcPts val="0"/>
                        </a:spcBef>
                        <a:spcAft>
                          <a:spcPts val="0"/>
                        </a:spcAft>
                        <a:buClrTx/>
                        <a:buSzTx/>
                        <a:buFontTx/>
                        <a:buNone/>
                        <a:tabLst/>
                        <a:defRPr/>
                      </a:pPr>
                      <a:r>
                        <a:rPr lang="es-ES" sz="1600" b="0" i="0" u="none" strike="noStrike" kern="1200" baseline="0" dirty="0" smtClean="0">
                          <a:solidFill>
                            <a:schemeClr val="dk1"/>
                          </a:solidFill>
                          <a:latin typeface="Arial" panose="020B0604020202020204" pitchFamily="34" charset="0"/>
                          <a:ea typeface="+mn-ea"/>
                          <a:cs typeface="Arial" panose="020B0604020202020204" pitchFamily="34" charset="0"/>
                        </a:rPr>
                        <a:t>	</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600" b="0" i="0" u="none" strike="noStrike" kern="1200" baseline="0" dirty="0" smtClean="0">
                          <a:solidFill>
                            <a:schemeClr val="dk1"/>
                          </a:solidFill>
                          <a:latin typeface="Arial" panose="020B0604020202020204" pitchFamily="34" charset="0"/>
                          <a:ea typeface="+mn-ea"/>
                          <a:cs typeface="Arial" panose="020B0604020202020204" pitchFamily="34" charset="0"/>
                        </a:rPr>
                        <a:t>Funcionarios y empleados públicos, independientemente del vínculo que tengan con el Estado, incluyendo a los que brinden servicios de consultoría.</a:t>
                      </a:r>
                      <a:endParaRPr lang="es-ES" sz="16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chemeClr val="bg1"/>
                    </a:solidFill>
                  </a:tcPr>
                </a:tc>
                <a:tc>
                  <a:txBody>
                    <a:bodyPr/>
                    <a:lstStyle/>
                    <a:p>
                      <a:pPr algn="l"/>
                      <a:r>
                        <a:rPr lang="es-MX" sz="1600" b="0" i="0" u="none" strike="noStrike" kern="1200" baseline="0" dirty="0" smtClean="0">
                          <a:solidFill>
                            <a:schemeClr val="dk1"/>
                          </a:solidFill>
                          <a:latin typeface="Arial" panose="020B0604020202020204" pitchFamily="34" charset="0"/>
                          <a:ea typeface="+mn-ea"/>
                          <a:cs typeface="Arial" panose="020B0604020202020204" pitchFamily="34" charset="0"/>
                        </a:rPr>
                        <a:t>Doble del monto concedido a </a:t>
                      </a:r>
                    </a:p>
                    <a:p>
                      <a:pPr algn="l"/>
                      <a:r>
                        <a:rPr lang="es-MX" sz="1600" b="0" i="0" u="none" strike="noStrike" kern="1200" baseline="0" dirty="0" smtClean="0">
                          <a:solidFill>
                            <a:schemeClr val="dk1"/>
                          </a:solidFill>
                          <a:latin typeface="Arial" panose="020B0604020202020204" pitchFamily="34" charset="0"/>
                          <a:ea typeface="+mn-ea"/>
                          <a:cs typeface="Arial" panose="020B0604020202020204" pitchFamily="34" charset="0"/>
                        </a:rPr>
                        <a:t>funcionarios de carrera del </a:t>
                      </a:r>
                    </a:p>
                    <a:p>
                      <a:pPr algn="l"/>
                      <a:r>
                        <a:rPr lang="es-MX" sz="1600" b="0" i="0" u="none" strike="noStrike" kern="1200" baseline="0" dirty="0" smtClean="0">
                          <a:solidFill>
                            <a:schemeClr val="dk1"/>
                          </a:solidFill>
                          <a:latin typeface="Arial" panose="020B0604020202020204" pitchFamily="34" charset="0"/>
                          <a:ea typeface="+mn-ea"/>
                          <a:cs typeface="Arial" panose="020B0604020202020204" pitchFamily="34" charset="0"/>
                        </a:rPr>
                        <a:t>Gobierno Central 	</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6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chemeClr val="bg1"/>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bg1"/>
                          </a:solidFill>
                          <a:latin typeface="Arial" panose="020B0604020202020204" pitchFamily="34" charset="0"/>
                          <a:ea typeface="+mn-ea"/>
                          <a:cs typeface="Arial" panose="020B0604020202020204" pitchFamily="34" charset="0"/>
                        </a:rPr>
                        <a:t>S/. 210.00</a:t>
                      </a:r>
                    </a:p>
                  </a:txBody>
                  <a:tcPr>
                    <a:solidFill>
                      <a:schemeClr val="accent6">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S/. 420.00</a:t>
                      </a:r>
                      <a:endParaRPr lang="es-ES" sz="1800" b="0"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solidFill>
                      <a:schemeClr val="accent6">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bg1"/>
                          </a:solidFill>
                          <a:latin typeface="Arial" panose="020B0604020202020204" pitchFamily="34" charset="0"/>
                          <a:ea typeface="+mn-ea"/>
                          <a:cs typeface="Arial" panose="020B0604020202020204" pitchFamily="34" charset="0"/>
                        </a:rPr>
                        <a:t>S/.320.00</a:t>
                      </a:r>
                    </a:p>
                  </a:txBody>
                  <a:tcPr>
                    <a:solidFill>
                      <a:schemeClr val="accent6">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S/.640.00</a:t>
                      </a:r>
                    </a:p>
                  </a:txBody>
                  <a:tcPr>
                    <a:solidFill>
                      <a:schemeClr val="accent6">
                        <a:lumMod val="75000"/>
                      </a:schemeClr>
                    </a:solidFill>
                  </a:tcPr>
                </a:tc>
              </a:tr>
            </a:tbl>
          </a:graphicData>
        </a:graphic>
      </p:graphicFrame>
      <p:sp>
        <p:nvSpPr>
          <p:cNvPr id="10" name="9 CuadroTexto"/>
          <p:cNvSpPr txBox="1"/>
          <p:nvPr/>
        </p:nvSpPr>
        <p:spPr>
          <a:xfrm>
            <a:off x="251520" y="5385990"/>
            <a:ext cx="8640960" cy="923330"/>
          </a:xfrm>
          <a:prstGeom prst="rect">
            <a:avLst/>
          </a:prstGeom>
          <a:noFill/>
        </p:spPr>
        <p:txBody>
          <a:bodyPr wrap="square" rtlCol="0">
            <a:spAutoFit/>
          </a:bodyPr>
          <a:lstStyle/>
          <a:p>
            <a:pPr marL="531813" indent="-531813"/>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	Directores </a:t>
            </a:r>
            <a:r>
              <a:rPr lang="es-ES" dirty="0">
                <a:latin typeface="Arial" panose="020B0604020202020204" pitchFamily="34" charset="0"/>
                <a:cs typeface="Arial" panose="020B0604020202020204" pitchFamily="34" charset="0"/>
              </a:rPr>
              <a:t>Generales, Jefes de Oficina General, Gerentes Generales, Gerentes </a:t>
            </a:r>
            <a:r>
              <a:rPr lang="es-ES" dirty="0" smtClean="0">
                <a:latin typeface="Arial" panose="020B0604020202020204" pitchFamily="34" charset="0"/>
                <a:cs typeface="Arial" panose="020B0604020202020204" pitchFamily="34" charset="0"/>
              </a:rPr>
              <a:t>Regionales</a:t>
            </a:r>
            <a:r>
              <a:rPr lang="es-ES" dirty="0">
                <a:latin typeface="Arial" panose="020B0604020202020204" pitchFamily="34" charset="0"/>
                <a:cs typeface="Arial" panose="020B0604020202020204" pitchFamily="34" charset="0"/>
              </a:rPr>
              <a:t>, Asesores de Alta Dirección, Directores Ejecutivos y Directores, Funcionarios que </a:t>
            </a:r>
            <a:r>
              <a:rPr lang="es-ES" dirty="0" smtClean="0">
                <a:latin typeface="Arial" panose="020B0604020202020204" pitchFamily="34" charset="0"/>
                <a:cs typeface="Arial" panose="020B0604020202020204" pitchFamily="34" charset="0"/>
              </a:rPr>
              <a:t>desempeñen </a:t>
            </a:r>
            <a:r>
              <a:rPr lang="es-ES" dirty="0">
                <a:latin typeface="Arial" panose="020B0604020202020204" pitchFamily="34" charset="0"/>
                <a:cs typeface="Arial" panose="020B0604020202020204" pitchFamily="34" charset="0"/>
              </a:rPr>
              <a:t>cargos </a:t>
            </a:r>
            <a:r>
              <a:rPr lang="es-ES" dirty="0" smtClean="0">
                <a:latin typeface="Arial" panose="020B0604020202020204" pitchFamily="34" charset="0"/>
                <a:cs typeface="Arial" panose="020B0604020202020204" pitchFamily="34" charset="0"/>
              </a:rPr>
              <a:t>equivalentes.</a:t>
            </a:r>
            <a:endParaRPr lang="es-ES" dirty="0">
              <a:latin typeface="Arial" panose="020B0604020202020204" pitchFamily="34" charset="0"/>
              <a:cs typeface="Arial" panose="020B0604020202020204" pitchFamily="34" charset="0"/>
            </a:endParaRPr>
          </a:p>
        </p:txBody>
      </p:sp>
      <p:pic>
        <p:nvPicPr>
          <p:cNvPr id="8" name="7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spTree>
    <p:extLst>
      <p:ext uri="{BB962C8B-B14F-4D97-AF65-F5344CB8AC3E}">
        <p14:creationId xmlns:p14="http://schemas.microsoft.com/office/powerpoint/2010/main" val="349870431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Viáticos deducibles (Viajes al interior del país)</a:t>
            </a:r>
            <a:r>
              <a:rPr lang="es-MX" b="0" dirty="0" smtClean="0">
                <a:effectLst/>
              </a:rPr>
              <a:t/>
            </a:r>
            <a:br>
              <a:rPr lang="es-MX" b="0" dirty="0" smtClean="0">
                <a:effectLst/>
              </a:rPr>
            </a:br>
            <a:r>
              <a:rPr lang="es-MX" dirty="0" smtClean="0"/>
              <a:t>Ejemplo SUNAT: CI-13, p21</a:t>
            </a:r>
            <a:br>
              <a:rPr lang="es-MX" dirty="0" smtClean="0"/>
            </a:br>
            <a:r>
              <a:rPr lang="es-ES" sz="1800" b="0" dirty="0" smtClean="0">
                <a:effectLst/>
              </a:rPr>
              <a:t>LIR </a:t>
            </a:r>
            <a:r>
              <a:rPr lang="es-ES" sz="1800" b="0" dirty="0">
                <a:effectLst/>
              </a:rPr>
              <a:t>37</a:t>
            </a:r>
            <a:r>
              <a:rPr lang="es-ES" sz="1800" b="0" dirty="0" smtClean="0">
                <a:effectLst/>
              </a:rPr>
              <a:t>°, r) - RIR </a:t>
            </a:r>
            <a:r>
              <a:rPr lang="es-ES" sz="1800" b="0" dirty="0">
                <a:effectLst/>
              </a:rPr>
              <a:t>21°, n</a:t>
            </a:r>
            <a:r>
              <a:rPr lang="es-ES" sz="1800" b="0" dirty="0" smtClean="0">
                <a:effectLst/>
              </a:rPr>
              <a:t>) – </a:t>
            </a:r>
            <a:r>
              <a:rPr lang="es-MX" sz="1800" dirty="0" smtClean="0"/>
              <a:t>DS 28-2009-EF. – CI-13, p21</a:t>
            </a:r>
            <a:endParaRPr lang="es-MX" sz="1800"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122</a:t>
            </a:fld>
            <a:endParaRPr lang="es-PE"/>
          </a:p>
        </p:txBody>
      </p:sp>
      <p:pic>
        <p:nvPicPr>
          <p:cNvPr id="8" name="7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6296" y="620688"/>
            <a:ext cx="1800000" cy="532225"/>
          </a:xfrm>
          <a:prstGeom prst="rect">
            <a:avLst/>
          </a:prstGeom>
        </p:spPr>
      </p:pic>
      <p:graphicFrame>
        <p:nvGraphicFramePr>
          <p:cNvPr id="3" name="2 Objeto"/>
          <p:cNvGraphicFramePr>
            <a:graphicFrameLocks noChangeAspect="1"/>
          </p:cNvGraphicFramePr>
          <p:nvPr>
            <p:extLst>
              <p:ext uri="{D42A27DB-BD31-4B8C-83A1-F6EECF244321}">
                <p14:modId xmlns:p14="http://schemas.microsoft.com/office/powerpoint/2010/main" val="1807745076"/>
              </p:ext>
            </p:extLst>
          </p:nvPr>
        </p:nvGraphicFramePr>
        <p:xfrm>
          <a:off x="1615301" y="1556792"/>
          <a:ext cx="6125051" cy="4608512"/>
        </p:xfrm>
        <a:graphic>
          <a:graphicData uri="http://schemas.openxmlformats.org/presentationml/2006/ole">
            <mc:AlternateContent xmlns:mc="http://schemas.openxmlformats.org/markup-compatibility/2006">
              <mc:Choice xmlns:v="urn:schemas-microsoft-com:vml" Requires="v">
                <p:oleObj spid="_x0000_s53269" name="Hoja de cálculo" r:id="rId4" imgW="3962462" imgH="2981416" progId="Excel.Sheet.12">
                  <p:embed/>
                </p:oleObj>
              </mc:Choice>
              <mc:Fallback>
                <p:oleObj name="Hoja de cálculo" r:id="rId4" imgW="3962462" imgH="2981416" progId="Excel.Sheet.12">
                  <p:embed/>
                  <p:pic>
                    <p:nvPicPr>
                      <p:cNvPr id="0" name=""/>
                      <p:cNvPicPr/>
                      <p:nvPr/>
                    </p:nvPicPr>
                    <p:blipFill>
                      <a:blip r:embed="rId5"/>
                      <a:stretch>
                        <a:fillRect/>
                      </a:stretch>
                    </p:blipFill>
                    <p:spPr>
                      <a:xfrm>
                        <a:off x="1615301" y="1556792"/>
                        <a:ext cx="6125051" cy="4608512"/>
                      </a:xfrm>
                      <a:prstGeom prst="rect">
                        <a:avLst/>
                      </a:prstGeom>
                    </p:spPr>
                  </p:pic>
                </p:oleObj>
              </mc:Fallback>
            </mc:AlternateContent>
          </a:graphicData>
        </a:graphic>
      </p:graphicFrame>
    </p:spTree>
    <p:extLst>
      <p:ext uri="{BB962C8B-B14F-4D97-AF65-F5344CB8AC3E}">
        <p14:creationId xmlns:p14="http://schemas.microsoft.com/office/powerpoint/2010/main" val="24847626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a:t>
            </a:r>
            <a:r>
              <a:rPr lang="es-MX" dirty="0" smtClean="0"/>
              <a:t>viaje </a:t>
            </a:r>
            <a:r>
              <a:rPr lang="es-MX" b="0" dirty="0" smtClean="0">
                <a:effectLst/>
              </a:rPr>
              <a:t>(3) </a:t>
            </a:r>
            <a:br>
              <a:rPr lang="es-MX" b="0" dirty="0" smtClean="0">
                <a:effectLst/>
              </a:rPr>
            </a:br>
            <a:r>
              <a:rPr lang="es-MX" dirty="0" smtClean="0"/>
              <a:t>Viáticos </a:t>
            </a:r>
            <a:r>
              <a:rPr lang="es-MX" dirty="0"/>
              <a:t>por gastos de viaje realizados en el exterior</a:t>
            </a:r>
            <a:r>
              <a:rPr lang="es-MX" dirty="0" smtClean="0"/>
              <a:t/>
            </a:r>
            <a:br>
              <a:rPr lang="es-MX" dirty="0" smtClean="0"/>
            </a:br>
            <a:r>
              <a:rPr lang="es-ES" sz="1800" b="0" dirty="0">
                <a:effectLst/>
              </a:rPr>
              <a:t>LIR 37</a:t>
            </a:r>
            <a:r>
              <a:rPr lang="es-ES" sz="1800" b="0" dirty="0" smtClean="0">
                <a:effectLst/>
              </a:rPr>
              <a:t>°, r) -  RIR </a:t>
            </a:r>
            <a:r>
              <a:rPr lang="es-ES" sz="1800" b="0" dirty="0">
                <a:effectLst/>
              </a:rPr>
              <a:t>21°, n) </a:t>
            </a:r>
            <a:r>
              <a:rPr lang="es-ES" sz="1800" b="0" dirty="0" smtClean="0">
                <a:effectLst/>
              </a:rPr>
              <a:t>– </a:t>
            </a:r>
            <a:r>
              <a:rPr lang="es-ES" sz="1800" dirty="0" smtClean="0"/>
              <a:t>DS </a:t>
            </a:r>
            <a:r>
              <a:rPr lang="es-ES" sz="1800" dirty="0" smtClean="0"/>
              <a:t>47-2002-PCM – DS 56-2013-PCM</a:t>
            </a:r>
            <a:r>
              <a:rPr lang="es-ES" sz="1800" b="0" dirty="0" smtClean="0">
                <a:effectLst/>
              </a:rPr>
              <a:t>. </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123</a:t>
            </a:fld>
            <a:endParaRPr lang="es-PE"/>
          </a:p>
        </p:txBody>
      </p:sp>
      <p:graphicFrame>
        <p:nvGraphicFramePr>
          <p:cNvPr id="9" name="8 Tabla"/>
          <p:cNvGraphicFramePr>
            <a:graphicFrameLocks noGrp="1"/>
          </p:cNvGraphicFramePr>
          <p:nvPr>
            <p:extLst>
              <p:ext uri="{D42A27DB-BD31-4B8C-83A1-F6EECF244321}">
                <p14:modId xmlns:p14="http://schemas.microsoft.com/office/powerpoint/2010/main" val="2590822670"/>
              </p:ext>
            </p:extLst>
          </p:nvPr>
        </p:nvGraphicFramePr>
        <p:xfrm>
          <a:off x="251520" y="1484784"/>
          <a:ext cx="8640961" cy="4747880"/>
        </p:xfrm>
        <a:graphic>
          <a:graphicData uri="http://schemas.openxmlformats.org/drawingml/2006/table">
            <a:tbl>
              <a:tblPr firstRow="1" bandRow="1">
                <a:tableStyleId>{21E4AEA4-8DFA-4A89-87EB-49C32662AFE0}</a:tableStyleId>
              </a:tblPr>
              <a:tblGrid>
                <a:gridCol w="2880320"/>
                <a:gridCol w="1440160"/>
                <a:gridCol w="1440160"/>
                <a:gridCol w="1440160"/>
                <a:gridCol w="1440161"/>
              </a:tblGrid>
              <a:tr h="432048">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ZONA GEOGRÁFICA</a:t>
                      </a:r>
                    </a:p>
                  </a:txBody>
                  <a:tcPr anchor="ctr">
                    <a:solidFill>
                      <a:schemeClr val="accent6">
                        <a:lumMod val="75000"/>
                      </a:schemeClr>
                    </a:solidFill>
                  </a:tcP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E S C A L A   V I G E N T E   (En USD)</a:t>
                      </a:r>
                    </a:p>
                  </a:txBody>
                  <a:tcPr anchor="ctr">
                    <a:solidFill>
                      <a:schemeClr val="accent6">
                        <a:lumMod val="75000"/>
                      </a:schemeClr>
                    </a:solidFill>
                  </a:tcPr>
                </a:tc>
                <a:tc hMerge="1">
                  <a:txBody>
                    <a:bodyPr/>
                    <a:lstStyle/>
                    <a:p>
                      <a:endParaRPr lang="es-MX"/>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sz="1800" b="0"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chemeClr val="accent6">
                        <a:lumMod val="75000"/>
                      </a:schemeClr>
                    </a:solidFill>
                  </a:tcPr>
                </a:tc>
                <a:tc hMerge="1">
                  <a:txBody>
                    <a:bodyPr/>
                    <a:lstStyle/>
                    <a:p>
                      <a:endParaRPr lang="es-MX"/>
                    </a:p>
                  </a:txBody>
                  <a:tcPr/>
                </a:tc>
              </a:tr>
              <a:tr h="648072">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sz="1800" b="1"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chemeClr val="accent6">
                        <a:lumMod val="75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HASTA </a:t>
                      </a:r>
                      <a:r>
                        <a:rPr lang="es-ES" sz="1800" b="1"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EL</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19.05.2013</a:t>
                      </a:r>
                      <a:endParaRPr lang="es-ES" sz="1800" b="1"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rgbClr val="FFCC00"/>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sz="1800" b="0"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chemeClr val="accent6">
                        <a:lumMod val="75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PARTIR DEL 20.05.2013</a:t>
                      </a:r>
                      <a:endParaRPr lang="es-ES" sz="1800" b="1"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rgbClr val="FFCC00"/>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sz="1800" b="0" i="0" u="none" strike="noStrike" kern="1200" baseline="0" dirty="0" smtClean="0">
                        <a:solidFill>
                          <a:schemeClr val="lt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anchor="ctr">
                    <a:solidFill>
                      <a:schemeClr val="accent6">
                        <a:lumMod val="75000"/>
                      </a:schemeClr>
                    </a:solidFill>
                  </a:tcPr>
                </a:tc>
              </a:tr>
              <a:tr h="370840">
                <a:tc vMerge="1">
                  <a:txBody>
                    <a:bodyPr/>
                    <a:lstStyle/>
                    <a:p>
                      <a:pPr marL="0" indent="0" algn="l">
                        <a:buFont typeface="Arial" panose="020B0604020202020204" pitchFamily="34" charset="0"/>
                        <a:buNone/>
                      </a:pP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sz="1400" b="1" dirty="0" smtClean="0">
                          <a:effectLst/>
                          <a:latin typeface="Arial" panose="020B0604020202020204" pitchFamily="34" charset="0"/>
                          <a:cs typeface="Arial" panose="020B0604020202020204" pitchFamily="34" charset="0"/>
                        </a:rPr>
                        <a:t>ANTIGUA ESCALA</a:t>
                      </a:r>
                    </a:p>
                    <a:p>
                      <a:pPr marL="0" indent="0" algn="ctr">
                        <a:buFont typeface="Arial" panose="020B0604020202020204" pitchFamily="34" charset="0"/>
                        <a:buNone/>
                      </a:pPr>
                      <a:r>
                        <a:rPr lang="es-ES" sz="1200" b="0" dirty="0" smtClean="0">
                          <a:effectLst/>
                          <a:latin typeface="Arial" panose="020B0604020202020204" pitchFamily="34" charset="0"/>
                          <a:cs typeface="Arial" panose="020B0604020202020204" pitchFamily="34" charset="0"/>
                        </a:rPr>
                        <a:t>DS 47-2002-PCM</a:t>
                      </a:r>
                      <a:endParaRPr lang="es-ES" sz="1200" b="0" dirty="0">
                        <a:effectLst/>
                        <a:latin typeface="Arial" panose="020B0604020202020204" pitchFamily="34" charset="0"/>
                        <a:cs typeface="Arial" panose="020B0604020202020204" pitchFamily="34" charset="0"/>
                      </a:endParaRPr>
                    </a:p>
                  </a:txBody>
                  <a:tcPr anchor="ctr">
                    <a:solidFill>
                      <a:srgbClr val="FFFF99"/>
                    </a:solidFill>
                  </a:tcPr>
                </a:tc>
                <a:tc>
                  <a:txBody>
                    <a:bodyPr/>
                    <a:lstStyle/>
                    <a:p>
                      <a:pPr marL="0" indent="0" algn="ctr">
                        <a:buFont typeface="Arial" panose="020B0604020202020204" pitchFamily="34" charset="0"/>
                        <a:buNone/>
                      </a:pPr>
                      <a:r>
                        <a:rPr lang="es-ES" sz="1400" b="1" dirty="0" smtClean="0">
                          <a:effectLst/>
                          <a:latin typeface="Arial" panose="020B0604020202020204" pitchFamily="34" charset="0"/>
                          <a:cs typeface="Arial" panose="020B0604020202020204" pitchFamily="34" charset="0"/>
                        </a:rPr>
                        <a:t>GASTO</a:t>
                      </a:r>
                    </a:p>
                    <a:p>
                      <a:pPr marL="0" indent="0" algn="ctr">
                        <a:buFont typeface="Arial" panose="020B0604020202020204" pitchFamily="34" charset="0"/>
                        <a:buNone/>
                      </a:pPr>
                      <a:r>
                        <a:rPr lang="es-ES" sz="1400" b="1" dirty="0" smtClean="0">
                          <a:effectLst/>
                          <a:latin typeface="Arial" panose="020B0604020202020204" pitchFamily="34" charset="0"/>
                          <a:cs typeface="Arial" panose="020B0604020202020204" pitchFamily="34" charset="0"/>
                        </a:rPr>
                        <a:t>ACEPTADO</a:t>
                      </a:r>
                      <a:endParaRPr lang="es-ES" sz="1400" b="1" dirty="0">
                        <a:effectLst/>
                        <a:latin typeface="Arial" panose="020B0604020202020204" pitchFamily="34" charset="0"/>
                        <a:cs typeface="Arial" panose="020B0604020202020204" pitchFamily="34" charset="0"/>
                      </a:endParaRPr>
                    </a:p>
                  </a:txBody>
                  <a:tcPr anchor="ctr">
                    <a:solidFill>
                      <a:srgbClr val="FFFF99"/>
                    </a:solidFill>
                  </a:tcPr>
                </a:tc>
                <a:tc>
                  <a:txBody>
                    <a:bodyPr/>
                    <a:lstStyle/>
                    <a:p>
                      <a:pPr marL="0" indent="0" algn="ctr">
                        <a:buFont typeface="Arial" panose="020B0604020202020204" pitchFamily="34" charset="0"/>
                        <a:buNone/>
                      </a:pPr>
                      <a:r>
                        <a:rPr lang="es-ES" sz="1400" b="1" dirty="0" smtClean="0">
                          <a:effectLst/>
                          <a:latin typeface="Arial" panose="020B0604020202020204" pitchFamily="34" charset="0"/>
                          <a:cs typeface="Arial" panose="020B0604020202020204" pitchFamily="34" charset="0"/>
                        </a:rPr>
                        <a:t>NUEVA ESCALA</a:t>
                      </a:r>
                    </a:p>
                    <a:p>
                      <a:pPr marL="0" indent="0" algn="ctr">
                        <a:buFont typeface="Arial" panose="020B0604020202020204" pitchFamily="34" charset="0"/>
                        <a:buNone/>
                      </a:pPr>
                      <a:r>
                        <a:rPr lang="es-ES" sz="1200" b="0" dirty="0" smtClean="0">
                          <a:effectLst/>
                          <a:latin typeface="Arial" panose="020B0604020202020204" pitchFamily="34" charset="0"/>
                          <a:cs typeface="Arial" panose="020B0604020202020204" pitchFamily="34" charset="0"/>
                        </a:rPr>
                        <a:t>DS 56-2013-PCM</a:t>
                      </a:r>
                      <a:endParaRPr lang="es-ES" sz="1200" b="0" dirty="0">
                        <a:effectLst/>
                        <a:latin typeface="Arial" panose="020B0604020202020204" pitchFamily="34" charset="0"/>
                        <a:cs typeface="Arial" panose="020B0604020202020204" pitchFamily="34" charset="0"/>
                      </a:endParaRPr>
                    </a:p>
                  </a:txBody>
                  <a:tcPr anchor="ctr">
                    <a:solidFill>
                      <a:srgbClr val="FFFF99"/>
                    </a:solidFill>
                  </a:tcPr>
                </a:tc>
                <a:tc>
                  <a:txBody>
                    <a:bodyPr/>
                    <a:lstStyle/>
                    <a:p>
                      <a:pPr marL="0" indent="0" algn="ctr">
                        <a:buFont typeface="Arial" panose="020B0604020202020204" pitchFamily="34" charset="0"/>
                        <a:buNone/>
                      </a:pPr>
                      <a:r>
                        <a:rPr lang="es-ES" sz="1400" b="1" dirty="0" smtClean="0">
                          <a:effectLst/>
                          <a:latin typeface="Arial" panose="020B0604020202020204" pitchFamily="34" charset="0"/>
                          <a:cs typeface="Arial" panose="020B0604020202020204" pitchFamily="34" charset="0"/>
                        </a:rPr>
                        <a:t>GASTO ACEPTADO</a:t>
                      </a:r>
                      <a:endParaRPr lang="es-ES" sz="1400" b="1" dirty="0">
                        <a:effectLst/>
                        <a:latin typeface="Arial" panose="020B0604020202020204" pitchFamily="34" charset="0"/>
                        <a:cs typeface="Arial" panose="020B0604020202020204" pitchFamily="34" charset="0"/>
                      </a:endParaRPr>
                    </a:p>
                  </a:txBody>
                  <a:tcPr anchor="ctr">
                    <a:solidFill>
                      <a:srgbClr val="FFFF99"/>
                    </a:solidFill>
                  </a:tcPr>
                </a:tc>
              </a:tr>
              <a:tr h="370840">
                <a:tc>
                  <a:txBody>
                    <a:bodyPr/>
                    <a:lstStyle/>
                    <a:p>
                      <a:pPr marL="0" indent="0" algn="l">
                        <a:buFont typeface="Arial" panose="020B0604020202020204" pitchFamily="34" charset="0"/>
                        <a:buNone/>
                      </a:pPr>
                      <a:r>
                        <a:rPr lang="es-ES" b="1" dirty="0" smtClean="0">
                          <a:latin typeface="Arial" panose="020B0604020202020204" pitchFamily="34" charset="0"/>
                          <a:cs typeface="Arial" panose="020B0604020202020204" pitchFamily="34" charset="0"/>
                        </a:rPr>
                        <a:t>AFRICA</a:t>
                      </a:r>
                      <a:endParaRPr lang="es-ES" b="1"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200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400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480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960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r>
              <a:tr h="370840">
                <a:tc>
                  <a:txBody>
                    <a:bodyPr/>
                    <a:lstStyle/>
                    <a:p>
                      <a:pPr marL="0" indent="0" algn="l">
                        <a:buFont typeface="Arial" panose="020B0604020202020204" pitchFamily="34" charset="0"/>
                        <a:buNone/>
                      </a:pPr>
                      <a:r>
                        <a:rPr lang="es-ES" b="1" dirty="0" smtClean="0">
                          <a:latin typeface="Arial" panose="020B0604020202020204" pitchFamily="34" charset="0"/>
                          <a:cs typeface="Arial" panose="020B0604020202020204" pitchFamily="34" charset="0"/>
                        </a:rPr>
                        <a:t>AMERICA CENTRAL</a:t>
                      </a:r>
                      <a:endParaRPr lang="es-ES" b="1"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200</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400</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315</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630</a:t>
                      </a:r>
                      <a:endParaRPr lang="es-ES" dirty="0">
                        <a:latin typeface="Arial" panose="020B0604020202020204" pitchFamily="34" charset="0"/>
                        <a:cs typeface="Arial" panose="020B0604020202020204" pitchFamily="34" charset="0"/>
                      </a:endParaRPr>
                    </a:p>
                  </a:txBody>
                  <a:tcPr>
                    <a:solidFill>
                      <a:schemeClr val="bg1"/>
                    </a:solidFill>
                  </a:tcPr>
                </a:tc>
              </a:tr>
              <a:tr h="370840">
                <a:tc>
                  <a:txBody>
                    <a:bodyPr/>
                    <a:lstStyle/>
                    <a:p>
                      <a:pPr marL="0" indent="0" algn="l">
                        <a:buFont typeface="Arial" panose="020B0604020202020204" pitchFamily="34" charset="0"/>
                        <a:buNone/>
                      </a:pPr>
                      <a:r>
                        <a:rPr lang="es-ES" b="1" dirty="0" smtClean="0">
                          <a:latin typeface="Arial" panose="020B0604020202020204" pitchFamily="34" charset="0"/>
                          <a:cs typeface="Arial" panose="020B0604020202020204" pitchFamily="34" charset="0"/>
                        </a:rPr>
                        <a:t>AMERICA DEL NORTE</a:t>
                      </a:r>
                      <a:endParaRPr lang="es-ES" b="1"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220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440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440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880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r>
              <a:tr h="370840">
                <a:tc>
                  <a:txBody>
                    <a:bodyPr/>
                    <a:lstStyle/>
                    <a:p>
                      <a:pPr marL="0" indent="0" algn="l">
                        <a:buFont typeface="Arial" panose="020B0604020202020204" pitchFamily="34" charset="0"/>
                        <a:buNone/>
                      </a:pPr>
                      <a:r>
                        <a:rPr lang="es-ES" b="1" dirty="0" smtClean="0">
                          <a:latin typeface="Arial" panose="020B0604020202020204" pitchFamily="34" charset="0"/>
                          <a:cs typeface="Arial" panose="020B0604020202020204" pitchFamily="34" charset="0"/>
                        </a:rPr>
                        <a:t>AMERICA DEL SUR</a:t>
                      </a:r>
                      <a:endParaRPr lang="es-ES" b="1"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200</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400</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370</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740</a:t>
                      </a:r>
                      <a:endParaRPr lang="es-ES" dirty="0">
                        <a:latin typeface="Arial" panose="020B0604020202020204" pitchFamily="34" charset="0"/>
                        <a:cs typeface="Arial" panose="020B0604020202020204" pitchFamily="34" charset="0"/>
                      </a:endParaRPr>
                    </a:p>
                  </a:txBody>
                  <a:tcPr>
                    <a:solidFill>
                      <a:schemeClr val="bg1"/>
                    </a:solidFill>
                  </a:tcPr>
                </a:tc>
              </a:tr>
              <a:tr h="370840">
                <a:tc>
                  <a:txBody>
                    <a:bodyPr/>
                    <a:lstStyle/>
                    <a:p>
                      <a:pPr marL="0" indent="0" algn="l">
                        <a:buFont typeface="Arial" panose="020B0604020202020204" pitchFamily="34" charset="0"/>
                        <a:buNone/>
                      </a:pPr>
                      <a:r>
                        <a:rPr lang="es-ES" b="1" dirty="0" smtClean="0">
                          <a:latin typeface="Arial" panose="020B0604020202020204" pitchFamily="34" charset="0"/>
                          <a:cs typeface="Arial" panose="020B0604020202020204" pitchFamily="34" charset="0"/>
                        </a:rPr>
                        <a:t>ASIA</a:t>
                      </a:r>
                      <a:endParaRPr lang="es-ES" b="1"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260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520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500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1,000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r>
              <a:tr h="370840">
                <a:tc>
                  <a:txBody>
                    <a:bodyPr/>
                    <a:lstStyle/>
                    <a:p>
                      <a:pPr marL="0" indent="0" algn="l">
                        <a:buFont typeface="Arial" panose="020B0604020202020204" pitchFamily="34" charset="0"/>
                        <a:buNone/>
                      </a:pPr>
                      <a:r>
                        <a:rPr lang="es-ES" b="1" dirty="0" smtClean="0">
                          <a:latin typeface="Arial" panose="020B0604020202020204" pitchFamily="34" charset="0"/>
                          <a:cs typeface="Arial" panose="020B0604020202020204" pitchFamily="34" charset="0"/>
                        </a:rPr>
                        <a:t>MEDIO ORIENTE</a:t>
                      </a:r>
                      <a:endParaRPr lang="es-ES" b="1"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260</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520</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510</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1,020</a:t>
                      </a:r>
                      <a:endParaRPr lang="es-ES" dirty="0">
                        <a:latin typeface="Arial" panose="020B0604020202020204" pitchFamily="34" charset="0"/>
                        <a:cs typeface="Arial" panose="020B0604020202020204" pitchFamily="34" charset="0"/>
                      </a:endParaRPr>
                    </a:p>
                  </a:txBody>
                  <a:tcPr>
                    <a:solidFill>
                      <a:schemeClr val="bg1"/>
                    </a:solidFill>
                  </a:tcPr>
                </a:tc>
              </a:tr>
              <a:tr h="370840">
                <a:tc>
                  <a:txBody>
                    <a:bodyPr/>
                    <a:lstStyle/>
                    <a:p>
                      <a:pPr marL="0" indent="0" algn="l">
                        <a:buFont typeface="Arial" panose="020B0604020202020204" pitchFamily="34" charset="0"/>
                        <a:buNone/>
                      </a:pPr>
                      <a:r>
                        <a:rPr lang="es-ES" b="1" dirty="0" smtClean="0">
                          <a:latin typeface="Arial" panose="020B0604020202020204" pitchFamily="34" charset="0"/>
                          <a:cs typeface="Arial" panose="020B0604020202020204" pitchFamily="34" charset="0"/>
                        </a:rPr>
                        <a:t>CARIBE</a:t>
                      </a:r>
                      <a:endParaRPr lang="es-ES" b="1"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240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480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430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860</a:t>
                      </a:r>
                      <a:endParaRPr lang="es-ES" dirty="0">
                        <a:latin typeface="Arial" panose="020B0604020202020204" pitchFamily="34" charset="0"/>
                        <a:cs typeface="Arial" panose="020B0604020202020204" pitchFamily="34" charset="0"/>
                      </a:endParaRPr>
                    </a:p>
                  </a:txBody>
                  <a:tcPr>
                    <a:solidFill>
                      <a:schemeClr val="accent6">
                        <a:lumMod val="40000"/>
                        <a:lumOff val="60000"/>
                      </a:schemeClr>
                    </a:solidFill>
                  </a:tcPr>
                </a:tc>
              </a:tr>
              <a:tr h="370840">
                <a:tc>
                  <a:txBody>
                    <a:bodyPr/>
                    <a:lstStyle/>
                    <a:p>
                      <a:pPr marL="0" indent="0" algn="l">
                        <a:buFont typeface="Arial" panose="020B0604020202020204" pitchFamily="34" charset="0"/>
                        <a:buNone/>
                      </a:pPr>
                      <a:r>
                        <a:rPr lang="es-ES" b="1" dirty="0" smtClean="0">
                          <a:latin typeface="Arial" panose="020B0604020202020204" pitchFamily="34" charset="0"/>
                          <a:cs typeface="Arial" panose="020B0604020202020204" pitchFamily="34" charset="0"/>
                        </a:rPr>
                        <a:t>OCEANIA</a:t>
                      </a:r>
                      <a:endParaRPr lang="es-ES" b="1"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240</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480</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385</a:t>
                      </a:r>
                      <a:endParaRPr lang="es-ES" dirty="0">
                        <a:latin typeface="Arial" panose="020B0604020202020204" pitchFamily="34" charset="0"/>
                        <a:cs typeface="Arial" panose="020B0604020202020204" pitchFamily="34" charset="0"/>
                      </a:endParaRPr>
                    </a:p>
                  </a:txBody>
                  <a:tcPr>
                    <a:solidFill>
                      <a:schemeClr val="bg1"/>
                    </a:solidFill>
                  </a:tcPr>
                </a:tc>
                <a:tc>
                  <a:txBody>
                    <a:bodyPr/>
                    <a:lstStyle/>
                    <a:p>
                      <a:pPr marL="0" indent="0" algn="ctr">
                        <a:buFont typeface="Arial" panose="020B0604020202020204" pitchFamily="34" charset="0"/>
                        <a:buNone/>
                      </a:pPr>
                      <a:r>
                        <a:rPr lang="es-ES" dirty="0" smtClean="0">
                          <a:latin typeface="Arial" panose="020B0604020202020204" pitchFamily="34" charset="0"/>
                          <a:cs typeface="Arial" panose="020B0604020202020204" pitchFamily="34" charset="0"/>
                        </a:rPr>
                        <a:t>770</a:t>
                      </a:r>
                      <a:endParaRPr lang="es-ES" dirty="0">
                        <a:latin typeface="Arial" panose="020B0604020202020204" pitchFamily="34" charset="0"/>
                        <a:cs typeface="Arial" panose="020B0604020202020204" pitchFamily="34" charset="0"/>
                      </a:endParaRPr>
                    </a:p>
                  </a:txBody>
                  <a:tcPr>
                    <a:solidFill>
                      <a:schemeClr val="bg1"/>
                    </a:solidFill>
                  </a:tcPr>
                </a:tc>
              </a:tr>
            </a:tbl>
          </a:graphicData>
        </a:graphic>
      </p:graphicFrame>
    </p:spTree>
    <p:extLst>
      <p:ext uri="{BB962C8B-B14F-4D97-AF65-F5344CB8AC3E}">
        <p14:creationId xmlns:p14="http://schemas.microsoft.com/office/powerpoint/2010/main" val="422902794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viaje </a:t>
            </a:r>
            <a:r>
              <a:rPr lang="es-MX" b="0" dirty="0" smtClean="0">
                <a:effectLst/>
              </a:rPr>
              <a:t>(4)</a:t>
            </a:r>
            <a:r>
              <a:rPr lang="es-MX" b="0" dirty="0">
                <a:effectLst/>
              </a:rPr>
              <a:t/>
            </a:r>
            <a:br>
              <a:rPr lang="es-MX" b="0" dirty="0">
                <a:effectLst/>
              </a:rPr>
            </a:br>
            <a:r>
              <a:rPr lang="es-MX" dirty="0" smtClean="0"/>
              <a:t>Sustento de viáticos por alimentación y movilidad</a:t>
            </a:r>
            <a:r>
              <a:rPr lang="es-MX" dirty="0"/>
              <a:t/>
            </a:r>
            <a:br>
              <a:rPr lang="es-MX" dirty="0"/>
            </a:br>
            <a:r>
              <a:rPr lang="es-ES" sz="1800" b="0" dirty="0" smtClean="0">
                <a:effectLst/>
              </a:rPr>
              <a:t>LIR, </a:t>
            </a:r>
            <a:r>
              <a:rPr lang="es-ES" sz="1800" b="0" dirty="0">
                <a:effectLst/>
              </a:rPr>
              <a:t>37</a:t>
            </a:r>
            <a:r>
              <a:rPr lang="es-ES" sz="1800" b="0" dirty="0" smtClean="0">
                <a:effectLst/>
              </a:rPr>
              <a:t>°, r</a:t>
            </a:r>
            <a:r>
              <a:rPr lang="es-ES" sz="1800" b="0" dirty="0">
                <a:effectLst/>
              </a:rPr>
              <a:t>), RIR 21°, n) </a:t>
            </a:r>
            <a:endParaRPr lang="es-MX" dirty="0"/>
          </a:p>
        </p:txBody>
      </p:sp>
      <p:sp>
        <p:nvSpPr>
          <p:cNvPr id="3" name="2 Marcador de contenido"/>
          <p:cNvSpPr>
            <a:spLocks noGrp="1"/>
          </p:cNvSpPr>
          <p:nvPr>
            <p:ph idx="1"/>
          </p:nvPr>
        </p:nvSpPr>
        <p:spPr/>
        <p:txBody>
          <a:bodyPr>
            <a:normAutofit lnSpcReduction="10000"/>
          </a:bodyPr>
          <a:lstStyle/>
          <a:p>
            <a:r>
              <a:rPr lang="es-MX" dirty="0" smtClean="0"/>
              <a:t>En </a:t>
            </a:r>
            <a:r>
              <a:rPr lang="es-MX" dirty="0" smtClean="0"/>
              <a:t>el interior del </a:t>
            </a:r>
            <a:r>
              <a:rPr lang="es-MX" u="sng" dirty="0" smtClean="0"/>
              <a:t>País</a:t>
            </a:r>
            <a:r>
              <a:rPr lang="es-MX" dirty="0" smtClean="0"/>
              <a:t>: </a:t>
            </a:r>
            <a:r>
              <a:rPr lang="es-MX" b="1" u="sng" dirty="0" smtClean="0"/>
              <a:t>CP</a:t>
            </a:r>
            <a:r>
              <a:rPr lang="es-MX" dirty="0" smtClean="0"/>
              <a:t> </a:t>
            </a:r>
          </a:p>
          <a:p>
            <a:r>
              <a:rPr lang="es-MX" dirty="0" smtClean="0"/>
              <a:t>En </a:t>
            </a:r>
            <a:r>
              <a:rPr lang="es-MX" dirty="0" smtClean="0"/>
              <a:t>el </a:t>
            </a:r>
            <a:r>
              <a:rPr lang="es-MX" u="sng" dirty="0" smtClean="0"/>
              <a:t>exterior</a:t>
            </a:r>
            <a:r>
              <a:rPr lang="es-MX" dirty="0" smtClean="0"/>
              <a:t>:</a:t>
            </a:r>
          </a:p>
          <a:p>
            <a:pPr lvl="1"/>
            <a:r>
              <a:rPr lang="es-MX" u="sng" dirty="0" smtClean="0"/>
              <a:t>Alojamiento, alimentación y movilidad</a:t>
            </a:r>
            <a:r>
              <a:rPr lang="es-MX" dirty="0" smtClean="0"/>
              <a:t>: Documentos (LIR, 51</a:t>
            </a:r>
            <a:r>
              <a:rPr lang="es-MX" dirty="0"/>
              <a:t>°-</a:t>
            </a:r>
            <a:r>
              <a:rPr lang="es-MX" dirty="0" smtClean="0"/>
              <a:t>A, 4p): </a:t>
            </a:r>
          </a:p>
          <a:p>
            <a:pPr lvl="2"/>
            <a:r>
              <a:rPr lang="es-MX" dirty="0" smtClean="0"/>
              <a:t>Emitidos </a:t>
            </a:r>
            <a:r>
              <a:rPr lang="es-MX" dirty="0"/>
              <a:t>en el exterior </a:t>
            </a:r>
            <a:r>
              <a:rPr lang="es-MX" i="1" u="sng" dirty="0"/>
              <a:t>de conformidad a las disposiciones legales del país respectivo</a:t>
            </a:r>
            <a:r>
              <a:rPr lang="es-MX" dirty="0"/>
              <a:t>, siempre que conste en ellos, por lo menos, </a:t>
            </a:r>
            <a:endParaRPr lang="es-MX" dirty="0" smtClean="0"/>
          </a:p>
          <a:p>
            <a:pPr lvl="3"/>
            <a:r>
              <a:rPr lang="es-MX" b="1" dirty="0" smtClean="0"/>
              <a:t>(</a:t>
            </a:r>
            <a:r>
              <a:rPr lang="es-MX" b="1" dirty="0"/>
              <a:t>1) </a:t>
            </a:r>
            <a:r>
              <a:rPr lang="es-MX" dirty="0" smtClean="0"/>
              <a:t>el </a:t>
            </a:r>
            <a:r>
              <a:rPr lang="es-MX" b="1" dirty="0" smtClean="0"/>
              <a:t>nombre</a:t>
            </a:r>
            <a:r>
              <a:rPr lang="es-MX" dirty="0"/>
              <a:t>, </a:t>
            </a:r>
            <a:r>
              <a:rPr lang="es-MX" b="1" dirty="0"/>
              <a:t>denominación o razón social</a:t>
            </a:r>
            <a:r>
              <a:rPr lang="es-MX" dirty="0"/>
              <a:t> y</a:t>
            </a:r>
            <a:r>
              <a:rPr lang="es-MX" b="1" dirty="0"/>
              <a:t> </a:t>
            </a:r>
            <a:endParaRPr lang="es-MX" b="1" dirty="0" smtClean="0"/>
          </a:p>
          <a:p>
            <a:pPr lvl="3"/>
            <a:r>
              <a:rPr lang="es-MX" b="1" dirty="0" smtClean="0"/>
              <a:t>(2)</a:t>
            </a:r>
            <a:r>
              <a:rPr lang="es-MX" dirty="0" smtClean="0"/>
              <a:t> el </a:t>
            </a:r>
            <a:r>
              <a:rPr lang="es-MX" b="1" dirty="0" smtClean="0"/>
              <a:t>domicilio </a:t>
            </a:r>
            <a:r>
              <a:rPr lang="es-MX" b="1" dirty="0"/>
              <a:t>del transferente o prestador</a:t>
            </a:r>
            <a:r>
              <a:rPr lang="es-MX" dirty="0"/>
              <a:t> del servicio, </a:t>
            </a:r>
            <a:endParaRPr lang="es-MX" dirty="0" smtClean="0"/>
          </a:p>
          <a:p>
            <a:pPr lvl="3"/>
            <a:r>
              <a:rPr lang="es-MX" b="1" dirty="0" smtClean="0"/>
              <a:t>(3)</a:t>
            </a:r>
            <a:r>
              <a:rPr lang="es-MX" dirty="0" smtClean="0"/>
              <a:t> la </a:t>
            </a:r>
            <a:r>
              <a:rPr lang="es-MX" b="1" dirty="0"/>
              <a:t>naturaleza u objeto de la operación</a:t>
            </a:r>
            <a:r>
              <a:rPr lang="es-MX" dirty="0"/>
              <a:t>; y, </a:t>
            </a:r>
            <a:endParaRPr lang="es-MX" dirty="0" smtClean="0"/>
          </a:p>
          <a:p>
            <a:pPr lvl="3"/>
            <a:r>
              <a:rPr lang="es-MX" b="1" dirty="0" smtClean="0"/>
              <a:t>(4)</a:t>
            </a:r>
            <a:r>
              <a:rPr lang="es-MX" dirty="0" smtClean="0"/>
              <a:t> la </a:t>
            </a:r>
            <a:r>
              <a:rPr lang="es-MX" b="1" dirty="0"/>
              <a:t>fecha</a:t>
            </a:r>
            <a:r>
              <a:rPr lang="es-MX" dirty="0"/>
              <a:t> y </a:t>
            </a:r>
            <a:endParaRPr lang="es-MX" dirty="0" smtClean="0"/>
          </a:p>
          <a:p>
            <a:pPr lvl="3"/>
            <a:r>
              <a:rPr lang="es-MX" b="1" dirty="0" smtClean="0"/>
              <a:t>(5)</a:t>
            </a:r>
            <a:r>
              <a:rPr lang="es-MX" dirty="0" smtClean="0"/>
              <a:t> el </a:t>
            </a:r>
            <a:r>
              <a:rPr lang="es-MX" b="1" dirty="0"/>
              <a:t>monto</a:t>
            </a:r>
            <a:r>
              <a:rPr lang="es-MX" dirty="0"/>
              <a:t> de la misma.  </a:t>
            </a:r>
            <a:endParaRPr lang="es-MX" dirty="0" smtClean="0"/>
          </a:p>
          <a:p>
            <a:pPr lvl="1"/>
            <a:r>
              <a:rPr lang="es-MX" b="1" u="sng" dirty="0" smtClean="0"/>
              <a:t>Opción</a:t>
            </a:r>
            <a:r>
              <a:rPr lang="es-MX" b="1" dirty="0" smtClean="0"/>
              <a:t>: </a:t>
            </a:r>
            <a:r>
              <a:rPr lang="es-MX" dirty="0" smtClean="0"/>
              <a:t>Alimentación y movilidad: </a:t>
            </a:r>
          </a:p>
          <a:p>
            <a:pPr lvl="2"/>
            <a:r>
              <a:rPr lang="es-MX" b="1" dirty="0" smtClean="0"/>
              <a:t>DJ</a:t>
            </a:r>
            <a:r>
              <a:rPr lang="es-MX" dirty="0" smtClean="0"/>
              <a:t> </a:t>
            </a:r>
            <a:r>
              <a:rPr lang="es-MX" dirty="0"/>
              <a:t>del </a:t>
            </a:r>
            <a:r>
              <a:rPr lang="es-MX" dirty="0" smtClean="0"/>
              <a:t>beneficiario. </a:t>
            </a:r>
            <a:endParaRPr lang="es-MX" dirty="0" smtClean="0"/>
          </a:p>
          <a:p>
            <a:pPr lvl="3"/>
            <a:r>
              <a:rPr lang="es-MX" b="1" dirty="0" smtClean="0"/>
              <a:t>No mayor al </a:t>
            </a:r>
            <a:r>
              <a:rPr lang="es-MX" b="1" dirty="0" smtClean="0"/>
              <a:t>30%</a:t>
            </a:r>
            <a:r>
              <a:rPr lang="es-MX" dirty="0" smtClean="0"/>
              <a:t> </a:t>
            </a:r>
            <a:r>
              <a:rPr lang="es-MX" dirty="0"/>
              <a:t>del monto máximo establecido en </a:t>
            </a:r>
            <a:r>
              <a:rPr lang="es-MX" dirty="0" smtClean="0"/>
              <a:t>la tabla </a:t>
            </a:r>
            <a:r>
              <a:rPr lang="es-MX" dirty="0"/>
              <a:t>anterior.</a:t>
            </a:r>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124</a:t>
            </a:fld>
            <a:endParaRPr lang="es-PE"/>
          </a:p>
        </p:txBody>
      </p:sp>
    </p:spTree>
    <p:extLst>
      <p:ext uri="{BB962C8B-B14F-4D97-AF65-F5344CB8AC3E}">
        <p14:creationId xmlns:p14="http://schemas.microsoft.com/office/powerpoint/2010/main" val="1033967162"/>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viaje </a:t>
            </a:r>
            <a:r>
              <a:rPr lang="es-MX" b="0" dirty="0" smtClean="0">
                <a:effectLst/>
              </a:rPr>
              <a:t>(5)</a:t>
            </a:r>
            <a:r>
              <a:rPr lang="es-MX" b="0" dirty="0">
                <a:effectLst/>
              </a:rPr>
              <a:t/>
            </a:r>
            <a:br>
              <a:rPr lang="es-MX" b="0" dirty="0">
                <a:effectLst/>
              </a:rPr>
            </a:br>
            <a:r>
              <a:rPr lang="es-MX" dirty="0" smtClean="0"/>
              <a:t>DJ </a:t>
            </a:r>
            <a:r>
              <a:rPr lang="es-MX" dirty="0"/>
              <a:t>por alimentación y </a:t>
            </a:r>
            <a:r>
              <a:rPr lang="es-MX" dirty="0" smtClean="0"/>
              <a:t>movilidad (a)</a:t>
            </a:r>
            <a:r>
              <a:rPr lang="es-MX" dirty="0"/>
              <a:t/>
            </a:r>
            <a:br>
              <a:rPr lang="es-MX" dirty="0"/>
            </a:br>
            <a:r>
              <a:rPr lang="es-ES" sz="1800" b="0" dirty="0">
                <a:effectLst/>
              </a:rPr>
              <a:t>LIR, 37°, r), RIR 21°, n) </a:t>
            </a:r>
            <a:endParaRPr lang="es-MX" dirty="0"/>
          </a:p>
        </p:txBody>
      </p:sp>
      <p:sp>
        <p:nvSpPr>
          <p:cNvPr id="3" name="2 Marcador de contenido"/>
          <p:cNvSpPr>
            <a:spLocks noGrp="1"/>
          </p:cNvSpPr>
          <p:nvPr>
            <p:ph idx="1"/>
          </p:nvPr>
        </p:nvSpPr>
        <p:spPr/>
        <p:txBody>
          <a:bodyPr>
            <a:noAutofit/>
          </a:bodyPr>
          <a:lstStyle/>
          <a:p>
            <a:pPr marL="400050" indent="-400050">
              <a:spcBef>
                <a:spcPts val="0"/>
              </a:spcBef>
              <a:buFont typeface="+mj-lt"/>
              <a:buAutoNum type="romanUcPeriod"/>
            </a:pPr>
            <a:r>
              <a:rPr lang="es-MX" b="1" dirty="0" smtClean="0"/>
              <a:t>Datos generales:</a:t>
            </a:r>
            <a:endParaRPr lang="es-MX" b="1" dirty="0"/>
          </a:p>
          <a:p>
            <a:pPr lvl="1">
              <a:spcBef>
                <a:spcPts val="0"/>
              </a:spcBef>
              <a:buFont typeface="+mj-lt"/>
              <a:buAutoNum type="alphaLcPeriod"/>
            </a:pPr>
            <a:r>
              <a:rPr lang="es-MX" dirty="0" smtClean="0"/>
              <a:t>Nombre </a:t>
            </a:r>
            <a:r>
              <a:rPr lang="es-MX" dirty="0"/>
              <a:t>o razón social de la empresa o  contribuyente.</a:t>
            </a:r>
          </a:p>
          <a:p>
            <a:pPr lvl="1">
              <a:spcBef>
                <a:spcPts val="0"/>
              </a:spcBef>
              <a:buFont typeface="+mj-lt"/>
              <a:buAutoNum type="alphaLcPeriod"/>
            </a:pPr>
            <a:r>
              <a:rPr lang="es-MX" dirty="0" smtClean="0"/>
              <a:t>Nombres </a:t>
            </a:r>
            <a:r>
              <a:rPr lang="es-MX" dirty="0"/>
              <a:t>y apellidos de la persona que realiza el </a:t>
            </a:r>
            <a:r>
              <a:rPr lang="es-MX" dirty="0" smtClean="0"/>
              <a:t>viaje. Suscriptor.</a:t>
            </a:r>
            <a:endParaRPr lang="es-MX" dirty="0"/>
          </a:p>
          <a:p>
            <a:pPr lvl="1">
              <a:spcBef>
                <a:spcPts val="0"/>
              </a:spcBef>
              <a:buFont typeface="+mj-lt"/>
              <a:buAutoNum type="alphaLcPeriod"/>
            </a:pPr>
            <a:r>
              <a:rPr lang="es-MX" dirty="0" smtClean="0"/>
              <a:t>Número </a:t>
            </a:r>
            <a:r>
              <a:rPr lang="es-MX" dirty="0"/>
              <a:t>del documento de identidad de la persona.</a:t>
            </a:r>
          </a:p>
          <a:p>
            <a:pPr lvl="1">
              <a:spcBef>
                <a:spcPts val="0"/>
              </a:spcBef>
              <a:buFont typeface="+mj-lt"/>
              <a:buAutoNum type="alphaLcPeriod"/>
            </a:pPr>
            <a:r>
              <a:rPr lang="es-MX" dirty="0" smtClean="0"/>
              <a:t>Nombre </a:t>
            </a:r>
            <a:r>
              <a:rPr lang="es-MX" dirty="0"/>
              <a:t>de </a:t>
            </a:r>
            <a:r>
              <a:rPr lang="es-MX" dirty="0" smtClean="0"/>
              <a:t>la ciudad, y país </a:t>
            </a:r>
            <a:r>
              <a:rPr lang="es-MX" dirty="0"/>
              <a:t>en el </a:t>
            </a:r>
            <a:r>
              <a:rPr lang="es-MX" dirty="0" smtClean="0"/>
              <a:t>cual han </a:t>
            </a:r>
            <a:r>
              <a:rPr lang="es-MX" dirty="0"/>
              <a:t>sido incurridos.</a:t>
            </a:r>
          </a:p>
          <a:p>
            <a:pPr lvl="1">
              <a:spcBef>
                <a:spcPts val="0"/>
              </a:spcBef>
              <a:buFont typeface="+mj-lt"/>
              <a:buAutoNum type="alphaLcPeriod"/>
            </a:pPr>
            <a:r>
              <a:rPr lang="es-MX" dirty="0" smtClean="0"/>
              <a:t>Período comprendido, (duración </a:t>
            </a:r>
            <a:r>
              <a:rPr lang="es-MX" dirty="0"/>
              <a:t>total del </a:t>
            </a:r>
            <a:r>
              <a:rPr lang="es-MX" dirty="0" smtClean="0"/>
              <a:t>viaje).</a:t>
            </a:r>
            <a:endParaRPr lang="es-MX" dirty="0"/>
          </a:p>
          <a:p>
            <a:pPr lvl="1">
              <a:spcBef>
                <a:spcPts val="0"/>
              </a:spcBef>
              <a:buFont typeface="+mj-lt"/>
              <a:buAutoNum type="alphaLcPeriod"/>
            </a:pPr>
            <a:r>
              <a:rPr lang="es-MX" dirty="0" smtClean="0"/>
              <a:t>Fecha </a:t>
            </a:r>
            <a:r>
              <a:rPr lang="es-MX" dirty="0"/>
              <a:t>de la declaración.</a:t>
            </a:r>
          </a:p>
          <a:p>
            <a:pPr marL="400050" indent="-400050">
              <a:spcBef>
                <a:spcPts val="0"/>
              </a:spcBef>
              <a:buFont typeface="+mj-lt"/>
              <a:buAutoNum type="romanUcPeriod"/>
            </a:pPr>
            <a:r>
              <a:rPr lang="es-MX" b="1" dirty="0" smtClean="0"/>
              <a:t>(…)</a:t>
            </a:r>
            <a:endParaRPr lang="es-MX"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125</a:t>
            </a:fld>
            <a:endParaRPr lang="es-PE"/>
          </a:p>
        </p:txBody>
      </p:sp>
    </p:spTree>
    <p:extLst>
      <p:ext uri="{BB962C8B-B14F-4D97-AF65-F5344CB8AC3E}">
        <p14:creationId xmlns:p14="http://schemas.microsoft.com/office/powerpoint/2010/main" val="1322190604"/>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viaje </a:t>
            </a:r>
            <a:r>
              <a:rPr lang="es-MX" b="0" dirty="0" smtClean="0">
                <a:effectLst/>
              </a:rPr>
              <a:t>(5)</a:t>
            </a:r>
            <a:r>
              <a:rPr lang="es-MX" b="0" dirty="0">
                <a:effectLst/>
              </a:rPr>
              <a:t/>
            </a:r>
            <a:br>
              <a:rPr lang="es-MX" b="0" dirty="0">
                <a:effectLst/>
              </a:rPr>
            </a:br>
            <a:r>
              <a:rPr lang="es-MX" dirty="0" smtClean="0"/>
              <a:t>DJ </a:t>
            </a:r>
            <a:r>
              <a:rPr lang="es-MX" dirty="0"/>
              <a:t>por alimentación y </a:t>
            </a:r>
            <a:r>
              <a:rPr lang="es-MX" dirty="0" smtClean="0"/>
              <a:t>movilidad (b)</a:t>
            </a:r>
            <a:r>
              <a:rPr lang="es-MX" dirty="0"/>
              <a:t/>
            </a:r>
            <a:br>
              <a:rPr lang="es-MX" dirty="0"/>
            </a:br>
            <a:r>
              <a:rPr lang="es-ES" sz="1800" b="0" dirty="0">
                <a:effectLst/>
              </a:rPr>
              <a:t>LIR, 37°, r), RIR 21°, n) </a:t>
            </a:r>
            <a:endParaRPr lang="es-MX" dirty="0"/>
          </a:p>
        </p:txBody>
      </p:sp>
      <p:sp>
        <p:nvSpPr>
          <p:cNvPr id="3" name="2 Marcador de contenido"/>
          <p:cNvSpPr>
            <a:spLocks noGrp="1"/>
          </p:cNvSpPr>
          <p:nvPr>
            <p:ph idx="1"/>
          </p:nvPr>
        </p:nvSpPr>
        <p:spPr/>
        <p:txBody>
          <a:bodyPr>
            <a:noAutofit/>
          </a:bodyPr>
          <a:lstStyle/>
          <a:p>
            <a:pPr marL="400050" indent="-400050">
              <a:spcBef>
                <a:spcPts val="0"/>
              </a:spcBef>
              <a:buFont typeface="+mj-lt"/>
              <a:buAutoNum type="romanUcPeriod"/>
            </a:pPr>
            <a:r>
              <a:rPr lang="es-MX" b="1" dirty="0" smtClean="0"/>
              <a:t>(…)</a:t>
            </a:r>
          </a:p>
          <a:p>
            <a:pPr marL="400050" indent="-400050">
              <a:spcBef>
                <a:spcPts val="0"/>
              </a:spcBef>
              <a:buFont typeface="+mj-lt"/>
              <a:buAutoNum type="romanUcPeriod"/>
            </a:pPr>
            <a:r>
              <a:rPr lang="es-MX" b="1" dirty="0" smtClean="0"/>
              <a:t>Datos </a:t>
            </a:r>
            <a:r>
              <a:rPr lang="es-MX" b="1" dirty="0"/>
              <a:t>específicos de la movilidad:</a:t>
            </a:r>
          </a:p>
          <a:p>
            <a:pPr lvl="1">
              <a:spcBef>
                <a:spcPts val="0"/>
              </a:spcBef>
              <a:buFont typeface="+mj-lt"/>
              <a:buAutoNum type="alphaLcPeriod"/>
            </a:pPr>
            <a:r>
              <a:rPr lang="es-MX" dirty="0" smtClean="0"/>
              <a:t>Detallar </a:t>
            </a:r>
            <a:r>
              <a:rPr lang="es-MX" dirty="0"/>
              <a:t>la(s) fecha(s) (día, mes y año)  en que se incurrió en el gasto.</a:t>
            </a:r>
          </a:p>
          <a:p>
            <a:pPr lvl="1">
              <a:spcBef>
                <a:spcPts val="0"/>
              </a:spcBef>
              <a:buFont typeface="+mj-lt"/>
              <a:buAutoNum type="alphaLcPeriod"/>
            </a:pPr>
            <a:r>
              <a:rPr lang="es-MX" dirty="0" smtClean="0"/>
              <a:t>Detallar </a:t>
            </a:r>
            <a:r>
              <a:rPr lang="es-MX" dirty="0"/>
              <a:t>el monto gastado por día, expresado en nuevos soles.</a:t>
            </a:r>
          </a:p>
          <a:p>
            <a:pPr lvl="1">
              <a:spcBef>
                <a:spcPts val="0"/>
              </a:spcBef>
              <a:buFont typeface="+mj-lt"/>
              <a:buAutoNum type="alphaLcPeriod"/>
            </a:pPr>
            <a:r>
              <a:rPr lang="es-MX" dirty="0" smtClean="0"/>
              <a:t>Consignar </a:t>
            </a:r>
            <a:r>
              <a:rPr lang="es-MX" dirty="0"/>
              <a:t>el total de gastos de movilidad.</a:t>
            </a:r>
          </a:p>
          <a:p>
            <a:pPr marL="400050" indent="-400050">
              <a:spcBef>
                <a:spcPts val="0"/>
              </a:spcBef>
              <a:buFont typeface="+mj-lt"/>
              <a:buAutoNum type="romanUcPeriod"/>
            </a:pPr>
            <a:r>
              <a:rPr lang="es-MX" b="1" dirty="0" smtClean="0"/>
              <a:t>Datos </a:t>
            </a:r>
            <a:r>
              <a:rPr lang="es-MX" b="1" dirty="0"/>
              <a:t>específicos relativos a la alimentación:</a:t>
            </a:r>
          </a:p>
          <a:p>
            <a:pPr lvl="1">
              <a:spcBef>
                <a:spcPts val="0"/>
              </a:spcBef>
              <a:buFont typeface="+mj-lt"/>
              <a:buAutoNum type="alphaLcPeriod"/>
            </a:pPr>
            <a:r>
              <a:rPr lang="es-MX" dirty="0" smtClean="0"/>
              <a:t>Detallar </a:t>
            </a:r>
            <a:r>
              <a:rPr lang="es-MX" dirty="0"/>
              <a:t>la(s) fecha(s) (día, mes y año) en que se incurrió en el gasto</a:t>
            </a:r>
          </a:p>
          <a:p>
            <a:pPr lvl="1">
              <a:spcBef>
                <a:spcPts val="0"/>
              </a:spcBef>
              <a:buFont typeface="+mj-lt"/>
              <a:buAutoNum type="alphaLcPeriod"/>
            </a:pPr>
            <a:r>
              <a:rPr lang="es-MX" dirty="0" smtClean="0"/>
              <a:t>Detallar </a:t>
            </a:r>
            <a:r>
              <a:rPr lang="es-MX" dirty="0"/>
              <a:t>el monto gastado por día, expresado en nuevos soles</a:t>
            </a:r>
          </a:p>
          <a:p>
            <a:pPr lvl="1">
              <a:spcBef>
                <a:spcPts val="0"/>
              </a:spcBef>
              <a:buFont typeface="+mj-lt"/>
              <a:buAutoNum type="alphaLcPeriod"/>
            </a:pPr>
            <a:r>
              <a:rPr lang="es-MX" dirty="0" smtClean="0"/>
              <a:t>Consignar </a:t>
            </a:r>
            <a:r>
              <a:rPr lang="es-MX" dirty="0"/>
              <a:t>el total de gastos de alimentación</a:t>
            </a:r>
          </a:p>
          <a:p>
            <a:pPr marL="400050" indent="-400050">
              <a:spcBef>
                <a:spcPts val="0"/>
              </a:spcBef>
              <a:buFont typeface="+mj-lt"/>
              <a:buAutoNum type="romanUcPeriod"/>
            </a:pPr>
            <a:r>
              <a:rPr lang="es-MX" b="1" dirty="0" smtClean="0"/>
              <a:t>Total </a:t>
            </a:r>
            <a:r>
              <a:rPr lang="es-MX" b="1" dirty="0"/>
              <a:t>del gasto por movilidad y alimentación </a:t>
            </a:r>
            <a:r>
              <a:rPr lang="es-MX" b="1" dirty="0" smtClean="0"/>
              <a:t>(II </a:t>
            </a:r>
            <a:r>
              <a:rPr lang="es-MX" b="1" dirty="0"/>
              <a:t>y III)</a:t>
            </a:r>
          </a:p>
          <a:p>
            <a:pPr>
              <a:spcBef>
                <a:spcPts val="0"/>
              </a:spcBef>
            </a:pPr>
            <a:endParaRPr lang="es-MX"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126</a:t>
            </a:fld>
            <a:endParaRPr lang="es-PE"/>
          </a:p>
        </p:txBody>
      </p:sp>
    </p:spTree>
    <p:extLst>
      <p:ext uri="{BB962C8B-B14F-4D97-AF65-F5344CB8AC3E}">
        <p14:creationId xmlns:p14="http://schemas.microsoft.com/office/powerpoint/2010/main" val="108789866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a:t>
            </a:r>
            <a:r>
              <a:rPr lang="es-MX" dirty="0" smtClean="0"/>
              <a:t>viaje </a:t>
            </a:r>
            <a:r>
              <a:rPr lang="es-MX" b="0" dirty="0" smtClean="0">
                <a:effectLst/>
              </a:rPr>
              <a:t>(6)</a:t>
            </a:r>
            <a:br>
              <a:rPr lang="es-MX" b="0" dirty="0" smtClean="0">
                <a:effectLst/>
              </a:rPr>
            </a:br>
            <a:r>
              <a:rPr lang="es-MX" dirty="0" smtClean="0"/>
              <a:t>Ejemplo </a:t>
            </a:r>
            <a:r>
              <a:rPr lang="es-MX" dirty="0" smtClean="0"/>
              <a:t>SUNAT – CI-13, p23</a:t>
            </a:r>
            <a:r>
              <a:rPr lang="es-MX" dirty="0" smtClean="0"/>
              <a:t/>
            </a:r>
            <a:br>
              <a:rPr lang="es-MX" dirty="0" smtClean="0"/>
            </a:br>
            <a:r>
              <a:rPr lang="es-ES" sz="1800" b="0" dirty="0">
                <a:effectLst/>
              </a:rPr>
              <a:t>LIR 37° (Inciso r), RIR 21°, n)</a:t>
            </a:r>
            <a:endParaRPr lang="es-MX" sz="1800" dirty="0">
              <a:effectLst/>
            </a:endParaRPr>
          </a:p>
        </p:txBody>
      </p:sp>
      <p:sp>
        <p:nvSpPr>
          <p:cNvPr id="7" name="6 Marcador de contenido"/>
          <p:cNvSpPr>
            <a:spLocks noGrp="1"/>
          </p:cNvSpPr>
          <p:nvPr>
            <p:ph idx="1"/>
          </p:nvPr>
        </p:nvSpPr>
        <p:spPr/>
        <p:txBody>
          <a:bodyPr/>
          <a:lstStyle/>
          <a:p>
            <a:r>
              <a:rPr lang="es-ES" dirty="0" smtClean="0"/>
              <a:t>El Sr. PSP, </a:t>
            </a:r>
            <a:r>
              <a:rPr lang="es-ES" dirty="0"/>
              <a:t>Gerente </a:t>
            </a:r>
            <a:r>
              <a:rPr lang="es-ES" dirty="0" smtClean="0"/>
              <a:t>General de PM SAC, </a:t>
            </a:r>
            <a:r>
              <a:rPr lang="es-ES" dirty="0"/>
              <a:t>con </a:t>
            </a:r>
            <a:r>
              <a:rPr lang="es-ES" dirty="0" smtClean="0"/>
              <a:t>el fin </a:t>
            </a:r>
            <a:r>
              <a:rPr lang="es-ES" dirty="0"/>
              <a:t>de colocar sus productos en el </a:t>
            </a:r>
            <a:r>
              <a:rPr lang="es-ES" dirty="0" smtClean="0"/>
              <a:t>exterior</a:t>
            </a:r>
            <a:r>
              <a:rPr lang="es-ES" dirty="0"/>
              <a:t>, viajó a </a:t>
            </a:r>
            <a:r>
              <a:rPr lang="es-ES" dirty="0" smtClean="0"/>
              <a:t>Rio de Janeiro, Brasil, del 18 </a:t>
            </a:r>
            <a:r>
              <a:rPr lang="es-ES" dirty="0"/>
              <a:t>al </a:t>
            </a:r>
            <a:r>
              <a:rPr lang="es-ES" dirty="0" smtClean="0"/>
              <a:t>22.05.13. </a:t>
            </a:r>
            <a:endParaRPr lang="es-ES" dirty="0"/>
          </a:p>
          <a:p>
            <a:r>
              <a:rPr lang="es-ES" dirty="0" smtClean="0"/>
              <a:t>Los importes contabilizados por viáticos es de </a:t>
            </a:r>
            <a:r>
              <a:rPr lang="es-ES" dirty="0"/>
              <a:t>S/ </a:t>
            </a:r>
            <a:r>
              <a:rPr lang="es-ES" dirty="0" smtClean="0"/>
              <a:t>10,780, está </a:t>
            </a:r>
            <a:r>
              <a:rPr lang="es-ES" dirty="0"/>
              <a:t>sustentados únicamente con los respectivos </a:t>
            </a:r>
            <a:r>
              <a:rPr lang="es-ES" dirty="0" smtClean="0"/>
              <a:t>CP emitidos </a:t>
            </a:r>
            <a:r>
              <a:rPr lang="es-ES" dirty="0"/>
              <a:t>en el </a:t>
            </a:r>
            <a:r>
              <a:rPr lang="es-ES" dirty="0" smtClean="0"/>
              <a:t>exterior. </a:t>
            </a:r>
            <a:endParaRPr lang="es-ES" dirty="0"/>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127</a:t>
            </a:fld>
            <a:endParaRPr lang="es-PE"/>
          </a:p>
        </p:txBody>
      </p:sp>
      <p:graphicFrame>
        <p:nvGraphicFramePr>
          <p:cNvPr id="9" name="8 Tabla"/>
          <p:cNvGraphicFramePr>
            <a:graphicFrameLocks noGrp="1"/>
          </p:cNvGraphicFramePr>
          <p:nvPr>
            <p:extLst>
              <p:ext uri="{D42A27DB-BD31-4B8C-83A1-F6EECF244321}">
                <p14:modId xmlns:p14="http://schemas.microsoft.com/office/powerpoint/2010/main" val="190872311"/>
              </p:ext>
            </p:extLst>
          </p:nvPr>
        </p:nvGraphicFramePr>
        <p:xfrm>
          <a:off x="755576" y="2852936"/>
          <a:ext cx="8136903" cy="2920360"/>
        </p:xfrm>
        <a:graphic>
          <a:graphicData uri="http://schemas.openxmlformats.org/drawingml/2006/table">
            <a:tbl>
              <a:tblPr firstRow="1" bandRow="1">
                <a:tableStyleId>{21E4AEA4-8DFA-4A89-87EB-49C32662AFE0}</a:tableStyleId>
              </a:tblPr>
              <a:tblGrid>
                <a:gridCol w="5256584"/>
                <a:gridCol w="1440160"/>
                <a:gridCol w="1440159"/>
              </a:tblGrid>
              <a:tr h="3600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u="none" strike="noStrike" kern="1200" baseline="0" dirty="0" smtClean="0">
                          <a:latin typeface="Arial" panose="020B0604020202020204" pitchFamily="34" charset="0"/>
                          <a:cs typeface="Arial" panose="020B0604020202020204" pitchFamily="34" charset="0"/>
                        </a:rPr>
                        <a:t>Viaje a Rio de Janeiro del 18 al 22.05.13</a:t>
                      </a:r>
                      <a:endParaRPr lang="es-ES" sz="1600" b="0" i="0" u="none" strike="noStrike" kern="1200" baseline="0" dirty="0" smtClean="0">
                        <a:solidFill>
                          <a:schemeClr val="lt1"/>
                        </a:solidFill>
                        <a:latin typeface="Arial" panose="020B0604020202020204" pitchFamily="34" charset="0"/>
                        <a:ea typeface="+mn-ea"/>
                        <a:cs typeface="Arial" panose="020B0604020202020204" pitchFamily="34" charset="0"/>
                      </a:endParaRPr>
                    </a:p>
                  </a:txBody>
                  <a:tcPr>
                    <a:solidFill>
                      <a:schemeClr val="accent6">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u="none" strike="noStrike" kern="1200" baseline="0" dirty="0" smtClean="0">
                          <a:latin typeface="Arial" panose="020B0604020202020204" pitchFamily="34" charset="0"/>
                          <a:cs typeface="Arial" panose="020B0604020202020204" pitchFamily="34" charset="0"/>
                        </a:rPr>
                        <a:t>TC</a:t>
                      </a:r>
                      <a:endParaRPr lang="es-ES" sz="1600" b="0" i="0" u="none" strike="noStrike" kern="1200" baseline="0" dirty="0" smtClean="0">
                        <a:solidFill>
                          <a:schemeClr val="lt1"/>
                        </a:solidFill>
                        <a:latin typeface="Arial" panose="020B0604020202020204" pitchFamily="34" charset="0"/>
                        <a:ea typeface="+mn-ea"/>
                        <a:cs typeface="Arial" panose="020B0604020202020204" pitchFamily="34" charset="0"/>
                      </a:endParaRPr>
                    </a:p>
                  </a:txBody>
                  <a:tcPr>
                    <a:solidFill>
                      <a:schemeClr val="accent6">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u="none" strike="noStrike" kern="1200" baseline="0" dirty="0" smtClean="0">
                          <a:latin typeface="Arial" panose="020B0604020202020204" pitchFamily="34" charset="0"/>
                          <a:cs typeface="Arial" panose="020B0604020202020204" pitchFamily="34" charset="0"/>
                        </a:rPr>
                        <a:t>S/. </a:t>
                      </a:r>
                      <a:endParaRPr lang="es-ES" sz="1600" b="0" i="0" u="none" strike="noStrike" kern="1200" baseline="0" dirty="0" smtClean="0">
                        <a:solidFill>
                          <a:schemeClr val="lt1"/>
                        </a:solidFill>
                        <a:latin typeface="Arial" panose="020B0604020202020204" pitchFamily="34" charset="0"/>
                        <a:ea typeface="+mn-ea"/>
                        <a:cs typeface="Arial" panose="020B0604020202020204" pitchFamily="34" charset="0"/>
                      </a:endParaRPr>
                    </a:p>
                  </a:txBody>
                  <a:tcPr>
                    <a:solidFill>
                      <a:schemeClr val="accent6">
                        <a:lumMod val="75000"/>
                      </a:schemeClr>
                    </a:solidFill>
                  </a:tcPr>
                </a:tc>
              </a:tr>
              <a:tr h="1298215">
                <a:tc>
                  <a:txBody>
                    <a:bodyPr/>
                    <a:lstStyle/>
                    <a:p>
                      <a:r>
                        <a:rPr lang="es-ES" sz="1600" u="none" strike="noStrike" kern="1200" baseline="0" dirty="0" smtClean="0">
                          <a:latin typeface="Arial" panose="020B0604020202020204" pitchFamily="34" charset="0"/>
                          <a:cs typeface="Arial" panose="020B0604020202020204" pitchFamily="34" charset="0"/>
                        </a:rPr>
                        <a:t>Límite por día </a:t>
                      </a:r>
                      <a:r>
                        <a:rPr lang="es-ES" sz="1600" u="none" strike="noStrike" kern="1200" baseline="0" dirty="0" smtClean="0">
                          <a:solidFill>
                            <a:srgbClr val="FF0000"/>
                          </a:solidFill>
                          <a:latin typeface="Arial" panose="020B0604020202020204" pitchFamily="34" charset="0"/>
                          <a:cs typeface="Arial" panose="020B0604020202020204" pitchFamily="34" charset="0"/>
                        </a:rPr>
                        <a:t>(*):</a:t>
                      </a:r>
                      <a:r>
                        <a:rPr lang="es-ES" sz="1600" u="none" strike="noStrike" kern="1200" baseline="0" dirty="0" smtClean="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s-ES" sz="1600" u="none" strike="noStrike" kern="1200" baseline="0" dirty="0" smtClean="0">
                          <a:latin typeface="Arial" panose="020B0604020202020204" pitchFamily="34" charset="0"/>
                          <a:cs typeface="Arial" panose="020B0604020202020204" pitchFamily="34" charset="0"/>
                        </a:rPr>
                        <a:t>Día 18 : U.S.$ 400</a:t>
                      </a:r>
                    </a:p>
                    <a:p>
                      <a:pPr marL="285750" indent="-285750">
                        <a:buFont typeface="Arial" panose="020B0604020202020204" pitchFamily="34" charset="0"/>
                        <a:buChar char="•"/>
                      </a:pPr>
                      <a:r>
                        <a:rPr lang="es-ES" sz="1600" u="none" strike="noStrike" kern="1200" baseline="0" dirty="0" smtClean="0">
                          <a:latin typeface="Arial" panose="020B0604020202020204" pitchFamily="34" charset="0"/>
                          <a:cs typeface="Arial" panose="020B0604020202020204" pitchFamily="34" charset="0"/>
                        </a:rPr>
                        <a:t>Día 19 : U.S.$ 400</a:t>
                      </a:r>
                    </a:p>
                    <a:p>
                      <a:pPr marL="285750" indent="-285750">
                        <a:buFont typeface="Arial" panose="020B0604020202020204" pitchFamily="34" charset="0"/>
                        <a:buChar char="•"/>
                      </a:pPr>
                      <a:r>
                        <a:rPr lang="es-ES" sz="1600" u="none" strike="noStrike" kern="1200" baseline="0" dirty="0" smtClean="0">
                          <a:latin typeface="Arial" panose="020B0604020202020204" pitchFamily="34" charset="0"/>
                          <a:cs typeface="Arial" panose="020B0604020202020204" pitchFamily="34" charset="0"/>
                        </a:rPr>
                        <a:t>Día 20 : U.S.$ 740</a:t>
                      </a:r>
                    </a:p>
                    <a:p>
                      <a:pPr marL="285750" indent="-285750">
                        <a:buFont typeface="Arial" panose="020B0604020202020204" pitchFamily="34" charset="0"/>
                        <a:buChar char="•"/>
                      </a:pPr>
                      <a:r>
                        <a:rPr lang="es-ES" sz="1600" u="none" strike="noStrike" kern="1200" baseline="0" dirty="0" smtClean="0">
                          <a:latin typeface="Arial" panose="020B0604020202020204" pitchFamily="34" charset="0"/>
                          <a:cs typeface="Arial" panose="020B0604020202020204" pitchFamily="34" charset="0"/>
                        </a:rPr>
                        <a:t>Día 21 : U.S.$ 740</a:t>
                      </a:r>
                    </a:p>
                    <a:p>
                      <a:pPr marL="285750" indent="-285750">
                        <a:buFont typeface="Arial" panose="020B0604020202020204" pitchFamily="34" charset="0"/>
                        <a:buChar char="•"/>
                      </a:pPr>
                      <a:r>
                        <a:rPr lang="es-ES" sz="1600" u="none" strike="noStrike" kern="1200" baseline="0" dirty="0" smtClean="0">
                          <a:latin typeface="Arial" panose="020B0604020202020204" pitchFamily="34" charset="0"/>
                          <a:cs typeface="Arial" panose="020B0604020202020204" pitchFamily="34" charset="0"/>
                        </a:rPr>
                        <a:t>Día 22 : U.S.$ 740</a:t>
                      </a:r>
                      <a:endParaRPr lang="es-ES" sz="1600" dirty="0">
                        <a:latin typeface="Arial" panose="020B0604020202020204" pitchFamily="34" charset="0"/>
                        <a:cs typeface="Arial" panose="020B0604020202020204" pitchFamily="34" charset="0"/>
                      </a:endParaRPr>
                    </a:p>
                  </a:txBody>
                  <a:tcPr>
                    <a:solidFill>
                      <a:schemeClr val="accent6">
                        <a:lumMod val="60000"/>
                        <a:lumOff val="40000"/>
                      </a:schemeClr>
                    </a:solidFill>
                  </a:tcPr>
                </a:tc>
                <a:tc>
                  <a:txBody>
                    <a:bodyPr/>
                    <a:lstStyle/>
                    <a:p>
                      <a:pPr algn="ctr"/>
                      <a:endParaRPr lang="es-ES" sz="1600" u="none" strike="noStrike" kern="1200" baseline="0" dirty="0" smtClean="0">
                        <a:latin typeface="Arial" panose="020B0604020202020204" pitchFamily="34" charset="0"/>
                        <a:cs typeface="Arial" panose="020B0604020202020204" pitchFamily="34" charset="0"/>
                      </a:endParaRPr>
                    </a:p>
                    <a:p>
                      <a:pPr algn="ctr"/>
                      <a:r>
                        <a:rPr lang="es-ES" sz="1600" u="none" strike="noStrike" kern="1200" baseline="0" dirty="0" smtClean="0">
                          <a:latin typeface="Arial" panose="020B0604020202020204" pitchFamily="34" charset="0"/>
                          <a:cs typeface="Arial" panose="020B0604020202020204" pitchFamily="34" charset="0"/>
                        </a:rPr>
                        <a:t>2.785</a:t>
                      </a:r>
                    </a:p>
                    <a:p>
                      <a:pPr algn="ctr"/>
                      <a:r>
                        <a:rPr lang="es-ES" sz="1600" u="none" strike="noStrike" kern="1200" baseline="0" dirty="0" smtClean="0">
                          <a:latin typeface="Arial" panose="020B0604020202020204" pitchFamily="34" charset="0"/>
                          <a:cs typeface="Arial" panose="020B0604020202020204" pitchFamily="34" charset="0"/>
                        </a:rPr>
                        <a:t>2.785</a:t>
                      </a:r>
                    </a:p>
                    <a:p>
                      <a:pPr algn="ctr"/>
                      <a:r>
                        <a:rPr lang="es-ES" sz="1600" u="none" strike="noStrike" kern="1200" baseline="0" dirty="0" smtClean="0">
                          <a:latin typeface="Arial" panose="020B0604020202020204" pitchFamily="34" charset="0"/>
                          <a:cs typeface="Arial" panose="020B0604020202020204" pitchFamily="34" charset="0"/>
                        </a:rPr>
                        <a:t>2.785</a:t>
                      </a:r>
                    </a:p>
                    <a:p>
                      <a:pPr algn="ctr"/>
                      <a:r>
                        <a:rPr lang="es-ES" sz="1600" u="none" strike="noStrike" kern="1200" baseline="0" dirty="0" smtClean="0">
                          <a:latin typeface="Arial" panose="020B0604020202020204" pitchFamily="34" charset="0"/>
                          <a:cs typeface="Arial" panose="020B0604020202020204" pitchFamily="34" charset="0"/>
                        </a:rPr>
                        <a:t>2.785</a:t>
                      </a:r>
                    </a:p>
                    <a:p>
                      <a:pPr algn="ctr"/>
                      <a:r>
                        <a:rPr lang="es-ES" sz="1600" u="none" strike="noStrike" kern="1200" baseline="0" dirty="0" smtClean="0">
                          <a:latin typeface="Arial" panose="020B0604020202020204" pitchFamily="34" charset="0"/>
                          <a:cs typeface="Arial" panose="020B0604020202020204" pitchFamily="34" charset="0"/>
                        </a:rPr>
                        <a:t>2.647</a:t>
                      </a:r>
                      <a:endParaRPr lang="es-ES" sz="1600" dirty="0">
                        <a:latin typeface="Arial" panose="020B0604020202020204" pitchFamily="34" charset="0"/>
                        <a:cs typeface="Arial" panose="020B0604020202020204" pitchFamily="34" charset="0"/>
                      </a:endParaRPr>
                    </a:p>
                  </a:txBody>
                  <a:tcPr>
                    <a:solidFill>
                      <a:schemeClr val="accent6">
                        <a:lumMod val="60000"/>
                        <a:lumOff val="40000"/>
                      </a:schemeClr>
                    </a:solidFill>
                  </a:tcPr>
                </a:tc>
                <a:tc>
                  <a:txBody>
                    <a:bodyPr/>
                    <a:lstStyle/>
                    <a:p>
                      <a:pPr algn="ctr"/>
                      <a:endParaRPr lang="es-ES" sz="1600" u="none" strike="noStrike" kern="1200" baseline="0" dirty="0" smtClean="0">
                        <a:latin typeface="Arial" panose="020B0604020202020204" pitchFamily="34" charset="0"/>
                        <a:cs typeface="Arial" panose="020B0604020202020204" pitchFamily="34" charset="0"/>
                      </a:endParaRPr>
                    </a:p>
                    <a:p>
                      <a:pPr algn="ctr"/>
                      <a:r>
                        <a:rPr lang="es-ES" sz="1600" u="none" strike="noStrike" kern="1200" baseline="0" dirty="0" smtClean="0">
                          <a:latin typeface="Arial" panose="020B0604020202020204" pitchFamily="34" charset="0"/>
                          <a:cs typeface="Arial" panose="020B0604020202020204" pitchFamily="34" charset="0"/>
                        </a:rPr>
                        <a:t>1,114.00</a:t>
                      </a:r>
                    </a:p>
                    <a:p>
                      <a:pPr algn="ctr"/>
                      <a:r>
                        <a:rPr lang="es-ES" sz="1600" u="none" strike="noStrike" kern="1200" baseline="0" dirty="0" smtClean="0">
                          <a:latin typeface="Arial" panose="020B0604020202020204" pitchFamily="34" charset="0"/>
                          <a:cs typeface="Arial" panose="020B0604020202020204" pitchFamily="34" charset="0"/>
                        </a:rPr>
                        <a:t>1,114.00</a:t>
                      </a:r>
                    </a:p>
                    <a:p>
                      <a:pPr algn="ctr"/>
                      <a:r>
                        <a:rPr lang="es-ES" sz="1600" u="none" strike="noStrike" kern="1200" baseline="0" dirty="0" smtClean="0">
                          <a:latin typeface="Arial" panose="020B0604020202020204" pitchFamily="34" charset="0"/>
                          <a:cs typeface="Arial" panose="020B0604020202020204" pitchFamily="34" charset="0"/>
                        </a:rPr>
                        <a:t>2,060.90</a:t>
                      </a:r>
                    </a:p>
                    <a:p>
                      <a:pPr algn="ctr"/>
                      <a:r>
                        <a:rPr lang="es-ES" sz="1600" u="none" strike="noStrike" kern="1200" baseline="0" dirty="0" smtClean="0">
                          <a:latin typeface="Arial" panose="020B0604020202020204" pitchFamily="34" charset="0"/>
                          <a:cs typeface="Arial" panose="020B0604020202020204" pitchFamily="34" charset="0"/>
                        </a:rPr>
                        <a:t>2,060.90</a:t>
                      </a:r>
                    </a:p>
                    <a:p>
                      <a:pPr algn="ctr"/>
                      <a:r>
                        <a:rPr lang="es-ES" sz="1600" u="none" strike="noStrike" kern="1200" baseline="0" dirty="0" smtClean="0">
                          <a:latin typeface="Arial" panose="020B0604020202020204" pitchFamily="34" charset="0"/>
                          <a:cs typeface="Arial" panose="020B0604020202020204" pitchFamily="34" charset="0"/>
                        </a:rPr>
                        <a:t>1,958.78</a:t>
                      </a:r>
                      <a:endParaRPr lang="es-ES" sz="1600" dirty="0">
                        <a:latin typeface="Arial" panose="020B0604020202020204" pitchFamily="34" charset="0"/>
                        <a:cs typeface="Arial" panose="020B0604020202020204" pitchFamily="34" charset="0"/>
                      </a:endParaRPr>
                    </a:p>
                  </a:txBody>
                  <a:tcPr>
                    <a:solidFill>
                      <a:schemeClr val="accent6">
                        <a:lumMod val="60000"/>
                        <a:lumOff val="40000"/>
                      </a:schemeClr>
                    </a:solidFill>
                  </a:tcP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u="none" strike="noStrike" kern="1200" baseline="0" dirty="0" smtClean="0">
                          <a:latin typeface="Arial" panose="020B0604020202020204" pitchFamily="34" charset="0"/>
                          <a:cs typeface="Arial" panose="020B0604020202020204" pitchFamily="34" charset="0"/>
                        </a:rPr>
                        <a:t>Límite acumulado </a:t>
                      </a:r>
                      <a:r>
                        <a:rPr lang="es-ES" sz="1600" u="none" strike="noStrike" kern="1200" baseline="0" dirty="0" smtClean="0">
                          <a:solidFill>
                            <a:srgbClr val="FF0000"/>
                          </a:solidFill>
                          <a:effectLst/>
                          <a:latin typeface="Arial" panose="020B0604020202020204" pitchFamily="34" charset="0"/>
                          <a:cs typeface="Arial" panose="020B0604020202020204" pitchFamily="34" charset="0"/>
                        </a:rPr>
                        <a:t> (A)</a:t>
                      </a:r>
                      <a:endParaRPr lang="es-ES" sz="1600" b="0" i="0" u="none" strike="noStrike" kern="1200" baseline="0" dirty="0" smtClean="0">
                        <a:solidFill>
                          <a:srgbClr val="FF0000"/>
                        </a:solidFill>
                        <a:effectLst/>
                        <a:latin typeface="Arial" panose="020B0604020202020204" pitchFamily="34" charset="0"/>
                        <a:ea typeface="+mn-ea"/>
                        <a:cs typeface="Arial" panose="020B0604020202020204" pitchFamily="34" charset="0"/>
                      </a:endParaRPr>
                    </a:p>
                  </a:txBody>
                  <a:tcPr>
                    <a:solidFill>
                      <a:schemeClr val="accent6">
                        <a:lumMod val="20000"/>
                        <a:lumOff val="80000"/>
                      </a:schemeClr>
                    </a:solidFill>
                  </a:tcPr>
                </a:tc>
                <a:tc>
                  <a:txBody>
                    <a:bodyPr/>
                    <a:lstStyle/>
                    <a:p>
                      <a:endParaRPr lang="es-ES" sz="1600" dirty="0">
                        <a:latin typeface="Arial" panose="020B0604020202020204" pitchFamily="34" charset="0"/>
                        <a:cs typeface="Arial" panose="020B0604020202020204" pitchFamily="34" charset="0"/>
                      </a:endParaRPr>
                    </a:p>
                  </a:txBody>
                  <a:tcPr>
                    <a:solidFill>
                      <a:schemeClr val="accent6">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u="none" strike="noStrike" kern="1200" baseline="0" dirty="0" smtClean="0">
                          <a:latin typeface="Arial" panose="020B0604020202020204" pitchFamily="34" charset="0"/>
                          <a:cs typeface="Arial" panose="020B0604020202020204" pitchFamily="34" charset="0"/>
                        </a:rPr>
                        <a:t>8,308.58</a:t>
                      </a:r>
                      <a:endParaRPr lang="es-ES" sz="16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chemeClr val="accent6">
                        <a:lumMod val="20000"/>
                        <a:lumOff val="80000"/>
                      </a:schemeClr>
                    </a:solidFill>
                  </a:tcPr>
                </a:tc>
              </a:tr>
              <a:tr h="261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u="none" strike="noStrike" kern="1200" baseline="0" dirty="0" smtClean="0">
                          <a:latin typeface="Arial" panose="020B0604020202020204" pitchFamily="34" charset="0"/>
                          <a:cs typeface="Arial" panose="020B0604020202020204" pitchFamily="34" charset="0"/>
                        </a:rPr>
                        <a:t>Gastos contabilizados</a:t>
                      </a:r>
                      <a:r>
                        <a:rPr lang="es-ES" sz="1600" u="none" strike="noStrike" kern="1200" baseline="0" dirty="0" smtClean="0">
                          <a:solidFill>
                            <a:srgbClr val="FF0000"/>
                          </a:solidFill>
                          <a:effectLst/>
                          <a:latin typeface="Arial" panose="020B0604020202020204" pitchFamily="34" charset="0"/>
                          <a:cs typeface="Arial" panose="020B0604020202020204" pitchFamily="34" charset="0"/>
                        </a:rPr>
                        <a:t> (B)</a:t>
                      </a:r>
                      <a:endParaRPr lang="es-ES" sz="1600" b="0" i="0" u="none" strike="noStrike" kern="1200" baseline="0" dirty="0" smtClean="0">
                        <a:solidFill>
                          <a:srgbClr val="FF0000"/>
                        </a:solidFill>
                        <a:effectLst/>
                        <a:latin typeface="Arial" panose="020B0604020202020204" pitchFamily="34" charset="0"/>
                        <a:ea typeface="+mn-ea"/>
                        <a:cs typeface="Arial" panose="020B0604020202020204" pitchFamily="34" charset="0"/>
                      </a:endParaRPr>
                    </a:p>
                  </a:txBody>
                  <a:tcPr>
                    <a:solidFill>
                      <a:schemeClr val="accent6">
                        <a:lumMod val="60000"/>
                        <a:lumOff val="40000"/>
                      </a:schemeClr>
                    </a:solidFill>
                  </a:tcPr>
                </a:tc>
                <a:tc>
                  <a:txBody>
                    <a:bodyPr/>
                    <a:lstStyle/>
                    <a:p>
                      <a:endParaRPr lang="es-ES" sz="1600" dirty="0">
                        <a:latin typeface="Arial" panose="020B0604020202020204" pitchFamily="34" charset="0"/>
                        <a:cs typeface="Arial" panose="020B0604020202020204" pitchFamily="34" charset="0"/>
                      </a:endParaRPr>
                    </a:p>
                  </a:txBody>
                  <a:tcP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u="none" strike="noStrike" kern="1200" baseline="0" dirty="0" smtClean="0">
                          <a:latin typeface="Arial" panose="020B0604020202020204" pitchFamily="34" charset="0"/>
                          <a:cs typeface="Arial" panose="020B0604020202020204" pitchFamily="34" charset="0"/>
                        </a:rPr>
                        <a:t>10,780.00</a:t>
                      </a:r>
                      <a:endParaRPr lang="es-ES" sz="16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chemeClr val="accent6">
                        <a:lumMod val="60000"/>
                        <a:lumOff val="40000"/>
                      </a:schemeClr>
                    </a:solidFill>
                  </a:tcPr>
                </a:tc>
              </a:tr>
              <a:tr h="20320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u="none" strike="noStrike" kern="1200" baseline="0" dirty="0" smtClean="0">
                          <a:latin typeface="Arial" panose="020B0604020202020204" pitchFamily="34" charset="0"/>
                          <a:cs typeface="Arial" panose="020B0604020202020204" pitchFamily="34" charset="0"/>
                        </a:rPr>
                        <a:t>Adición por exceso de viáticos realizados al exterior: </a:t>
                      </a:r>
                      <a:r>
                        <a:rPr lang="es-ES" sz="1600" u="none" strike="noStrike" kern="120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sz="1600" u="none" strike="noStrike" kern="1200" baseline="0" dirty="0" smtClean="0">
                          <a:solidFill>
                            <a:srgbClr val="FF0000"/>
                          </a:solidFill>
                          <a:effectLst/>
                          <a:latin typeface="Arial" panose="020B0604020202020204" pitchFamily="34" charset="0"/>
                          <a:cs typeface="Arial" panose="020B0604020202020204" pitchFamily="34" charset="0"/>
                        </a:rPr>
                        <a:t>(B) – (A)</a:t>
                      </a:r>
                      <a:endParaRPr lang="es-ES" sz="1600" b="0" i="0" u="none" strike="noStrike" kern="1200" baseline="0" dirty="0" smtClean="0">
                        <a:solidFill>
                          <a:srgbClr val="FF0000"/>
                        </a:solidFill>
                        <a:effectLst/>
                        <a:latin typeface="Arial" panose="020B0604020202020204" pitchFamily="34" charset="0"/>
                        <a:ea typeface="+mn-ea"/>
                        <a:cs typeface="Arial" panose="020B0604020202020204" pitchFamily="34" charset="0"/>
                      </a:endParaRPr>
                    </a:p>
                  </a:txBody>
                  <a:tcPr>
                    <a:solidFill>
                      <a:schemeClr val="accent6">
                        <a:lumMod val="20000"/>
                        <a:lumOff val="80000"/>
                      </a:schemeClr>
                    </a:solidFill>
                  </a:tcPr>
                </a:tc>
                <a:tc hMerge="1">
                  <a:txBody>
                    <a:bodyPr/>
                    <a:lstStyle/>
                    <a:p>
                      <a:endParaRPr lang="es-ES" sz="1400" dirty="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u="none" strike="noStrike" kern="1200" baseline="0" dirty="0" smtClean="0">
                          <a:latin typeface="Arial" panose="020B0604020202020204" pitchFamily="34" charset="0"/>
                          <a:cs typeface="Arial" panose="020B0604020202020204" pitchFamily="34" charset="0"/>
                        </a:rPr>
                        <a:t>2,471.42</a:t>
                      </a:r>
                      <a:endParaRPr lang="es-ES" sz="1600" b="0" i="0" u="none" strike="noStrike" kern="1200" baseline="0" dirty="0" smtClean="0">
                        <a:solidFill>
                          <a:schemeClr val="dk1"/>
                        </a:solidFill>
                        <a:latin typeface="Arial" panose="020B0604020202020204" pitchFamily="34" charset="0"/>
                        <a:ea typeface="+mn-ea"/>
                        <a:cs typeface="Arial" panose="020B0604020202020204" pitchFamily="34" charset="0"/>
                      </a:endParaRPr>
                    </a:p>
                  </a:txBody>
                  <a:tcPr>
                    <a:solidFill>
                      <a:schemeClr val="accent6">
                        <a:lumMod val="20000"/>
                        <a:lumOff val="80000"/>
                      </a:schemeClr>
                    </a:solidFill>
                  </a:tcPr>
                </a:tc>
              </a:tr>
            </a:tbl>
          </a:graphicData>
        </a:graphic>
      </p:graphicFrame>
      <p:sp>
        <p:nvSpPr>
          <p:cNvPr id="10" name="9 CuadroTexto"/>
          <p:cNvSpPr txBox="1"/>
          <p:nvPr/>
        </p:nvSpPr>
        <p:spPr>
          <a:xfrm>
            <a:off x="656638" y="5724545"/>
            <a:ext cx="7515762" cy="584775"/>
          </a:xfrm>
          <a:prstGeom prst="rect">
            <a:avLst/>
          </a:prstGeom>
          <a:noFill/>
        </p:spPr>
        <p:txBody>
          <a:bodyPr wrap="square" rtlCol="0">
            <a:spAutoFit/>
          </a:bodyPr>
          <a:lstStyle/>
          <a:p>
            <a:r>
              <a:rPr lang="es-ES" sz="1600" dirty="0">
                <a:solidFill>
                  <a:srgbClr val="FF0000"/>
                </a:solidFill>
                <a:latin typeface="Arial" panose="020B0604020202020204" pitchFamily="34" charset="0"/>
                <a:cs typeface="Arial" panose="020B0604020202020204" pitchFamily="34" charset="0"/>
              </a:rPr>
              <a:t>(*)</a:t>
            </a:r>
            <a:r>
              <a:rPr lang="es-ES" sz="1600" dirty="0">
                <a:latin typeface="Arial" panose="020B0604020202020204" pitchFamily="34" charset="0"/>
                <a:cs typeface="Arial" panose="020B0604020202020204" pitchFamily="34" charset="0"/>
              </a:rPr>
              <a:t> Para el cálculo se considera el </a:t>
            </a:r>
            <a:r>
              <a:rPr lang="es-ES" sz="1600" dirty="0" smtClean="0">
                <a:latin typeface="Arial" panose="020B0604020202020204" pitchFamily="34" charset="0"/>
                <a:cs typeface="Arial" panose="020B0604020202020204" pitchFamily="34" charset="0"/>
              </a:rPr>
              <a:t>TC </a:t>
            </a:r>
            <a:r>
              <a:rPr lang="es-ES" sz="1600" dirty="0">
                <a:latin typeface="Arial" panose="020B0604020202020204" pitchFamily="34" charset="0"/>
                <a:cs typeface="Arial" panose="020B0604020202020204" pitchFamily="34" charset="0"/>
              </a:rPr>
              <a:t>Promedio Ponderado Venta, cotización de Oferta y Demanda, vigente a la fecha de la </a:t>
            </a:r>
            <a:r>
              <a:rPr lang="es-ES" sz="1600" dirty="0" smtClean="0">
                <a:latin typeface="Arial" panose="020B0604020202020204" pitchFamily="34" charset="0"/>
                <a:cs typeface="Arial" panose="020B0604020202020204" pitchFamily="34" charset="0"/>
              </a:rPr>
              <a:t>operación.</a:t>
            </a:r>
            <a:endParaRPr lang="es-ES" sz="1600" dirty="0">
              <a:latin typeface="Arial" panose="020B0604020202020204" pitchFamily="34" charset="0"/>
              <a:cs typeface="Arial" panose="020B0604020202020204" pitchFamily="34" charset="0"/>
            </a:endParaRP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496" y="620688"/>
            <a:ext cx="1800000" cy="532225"/>
          </a:xfrm>
          <a:prstGeom prst="rect">
            <a:avLst/>
          </a:prstGeom>
        </p:spPr>
      </p:pic>
      <p:sp>
        <p:nvSpPr>
          <p:cNvPr id="11" name="10 Elipse"/>
          <p:cNvSpPr>
            <a:spLocks noChangeAspect="1"/>
          </p:cNvSpPr>
          <p:nvPr/>
        </p:nvSpPr>
        <p:spPr>
          <a:xfrm>
            <a:off x="7092280" y="3321016"/>
            <a:ext cx="252000" cy="252000"/>
          </a:xfrm>
          <a:prstGeom prst="ellipse">
            <a:avLst/>
          </a:prstGeom>
          <a:solidFill>
            <a:srgbClr val="FF3300"/>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23958971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a:t>
            </a:r>
            <a:r>
              <a:rPr lang="es-MX" dirty="0" smtClean="0"/>
              <a:t>viaje </a:t>
            </a:r>
            <a:r>
              <a:rPr lang="es-MX" b="0" dirty="0" smtClean="0">
                <a:effectLst/>
              </a:rPr>
              <a:t>(7)</a:t>
            </a:r>
            <a:br>
              <a:rPr lang="es-MX" b="0" dirty="0" smtClean="0">
                <a:effectLst/>
              </a:rPr>
            </a:br>
            <a:r>
              <a:rPr lang="es-MX" dirty="0" smtClean="0"/>
              <a:t>Ejemplo comparativo: SUNAT Vs. ECT</a:t>
            </a:r>
            <a:br>
              <a:rPr lang="es-MX" dirty="0" smtClean="0"/>
            </a:br>
            <a:r>
              <a:rPr lang="es-ES" sz="1800" b="0" dirty="0">
                <a:effectLst/>
              </a:rPr>
              <a:t>LIR 37° (Inciso r), RIR 21°, n)</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128</a:t>
            </a:fld>
            <a:endParaRPr lang="es-PE"/>
          </a:p>
        </p:txBody>
      </p:sp>
      <p:graphicFrame>
        <p:nvGraphicFramePr>
          <p:cNvPr id="11" name="10 Objeto"/>
          <p:cNvGraphicFramePr>
            <a:graphicFrameLocks noChangeAspect="1"/>
          </p:cNvGraphicFramePr>
          <p:nvPr>
            <p:extLst>
              <p:ext uri="{D42A27DB-BD31-4B8C-83A1-F6EECF244321}">
                <p14:modId xmlns:p14="http://schemas.microsoft.com/office/powerpoint/2010/main" val="3673787392"/>
              </p:ext>
            </p:extLst>
          </p:nvPr>
        </p:nvGraphicFramePr>
        <p:xfrm>
          <a:off x="899066" y="1556792"/>
          <a:ext cx="7345342" cy="4680520"/>
        </p:xfrm>
        <a:graphic>
          <a:graphicData uri="http://schemas.openxmlformats.org/presentationml/2006/ole">
            <mc:AlternateContent xmlns:mc="http://schemas.openxmlformats.org/markup-compatibility/2006">
              <mc:Choice xmlns:v="urn:schemas-microsoft-com:vml" Requires="v">
                <p:oleObj spid="_x0000_s54292" name="Hoja de cálculo" r:id="rId3" imgW="4095813" imgH="2609718" progId="Excel.Sheet.12">
                  <p:embed/>
                </p:oleObj>
              </mc:Choice>
              <mc:Fallback>
                <p:oleObj name="Hoja de cálculo" r:id="rId3" imgW="4095813" imgH="2609718" progId="Excel.Sheet.12">
                  <p:embed/>
                  <p:pic>
                    <p:nvPicPr>
                      <p:cNvPr id="0" name=""/>
                      <p:cNvPicPr/>
                      <p:nvPr/>
                    </p:nvPicPr>
                    <p:blipFill>
                      <a:blip r:embed="rId4"/>
                      <a:stretch>
                        <a:fillRect/>
                      </a:stretch>
                    </p:blipFill>
                    <p:spPr>
                      <a:xfrm>
                        <a:off x="899066" y="1556792"/>
                        <a:ext cx="7345342" cy="4680520"/>
                      </a:xfrm>
                      <a:prstGeom prst="rect">
                        <a:avLst/>
                      </a:prstGeom>
                    </p:spPr>
                  </p:pic>
                </p:oleObj>
              </mc:Fallback>
            </mc:AlternateContent>
          </a:graphicData>
        </a:graphic>
      </p:graphicFrame>
      <p:pic>
        <p:nvPicPr>
          <p:cNvPr id="12" name="11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2080" y="2016000"/>
            <a:ext cx="1800000" cy="532225"/>
          </a:xfrm>
          <a:prstGeom prst="rect">
            <a:avLst/>
          </a:prstGeom>
        </p:spPr>
      </p:pic>
      <p:pic>
        <p:nvPicPr>
          <p:cNvPr id="13" name="12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0192" y="1980000"/>
            <a:ext cx="1224000" cy="615350"/>
          </a:xfrm>
          <a:prstGeom prst="rect">
            <a:avLst/>
          </a:prstGeom>
        </p:spPr>
      </p:pic>
      <p:sp>
        <p:nvSpPr>
          <p:cNvPr id="3" name="2 Flecha derecha"/>
          <p:cNvSpPr/>
          <p:nvPr/>
        </p:nvSpPr>
        <p:spPr>
          <a:xfrm>
            <a:off x="5868144" y="5589240"/>
            <a:ext cx="978408" cy="484632"/>
          </a:xfrm>
          <a:prstGeom prst="rightArrow">
            <a:avLst/>
          </a:prstGeom>
          <a:noFill/>
          <a:ln w="127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812515671"/>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Gastos de movilidad de los </a:t>
            </a:r>
            <a:r>
              <a:rPr lang="es-MX" dirty="0" smtClean="0"/>
              <a:t>trabajadores </a:t>
            </a:r>
            <a:r>
              <a:rPr lang="es-MX" b="0" dirty="0" smtClean="0">
                <a:effectLst/>
              </a:rPr>
              <a:t>(1)</a:t>
            </a:r>
            <a:r>
              <a:rPr lang="es-MX" dirty="0" smtClean="0"/>
              <a:t/>
            </a:r>
            <a:br>
              <a:rPr lang="es-MX" dirty="0" smtClean="0"/>
            </a:br>
            <a:r>
              <a:rPr lang="es-ES" sz="1800" b="0" dirty="0" smtClean="0">
                <a:effectLst/>
              </a:rPr>
              <a:t>LIR </a:t>
            </a:r>
            <a:r>
              <a:rPr lang="es-ES" sz="1800" b="0" dirty="0">
                <a:effectLst/>
              </a:rPr>
              <a:t>37</a:t>
            </a:r>
            <a:r>
              <a:rPr lang="es-ES" sz="1800" b="0" dirty="0" smtClean="0">
                <a:effectLst/>
              </a:rPr>
              <a:t>°, a1) - RIR 21º, </a:t>
            </a:r>
            <a:r>
              <a:rPr lang="es-ES" sz="1800" b="0" dirty="0">
                <a:effectLst/>
              </a:rPr>
              <a:t>v)</a:t>
            </a:r>
            <a:r>
              <a:rPr lang="es-ES" sz="1800" b="0" dirty="0" smtClean="0">
                <a:effectLst/>
              </a:rPr>
              <a:t> </a:t>
            </a:r>
            <a:endParaRPr lang="es-MX" sz="1800" dirty="0">
              <a:effectLst/>
            </a:endParaRPr>
          </a:p>
        </p:txBody>
      </p:sp>
      <p:sp>
        <p:nvSpPr>
          <p:cNvPr id="7" name="6 Marcador de contenido"/>
          <p:cNvSpPr>
            <a:spLocks noGrp="1"/>
          </p:cNvSpPr>
          <p:nvPr>
            <p:ph idx="1"/>
          </p:nvPr>
        </p:nvSpPr>
        <p:spPr/>
        <p:txBody>
          <a:bodyPr/>
          <a:lstStyle/>
          <a:p>
            <a:r>
              <a:rPr lang="es-ES" b="1" dirty="0" smtClean="0"/>
              <a:t>Deducción:</a:t>
            </a:r>
          </a:p>
          <a:p>
            <a:pPr lvl="1"/>
            <a:r>
              <a:rPr lang="es-ES" dirty="0" smtClean="0"/>
              <a:t>Necesarios </a:t>
            </a:r>
            <a:r>
              <a:rPr lang="es-ES" dirty="0"/>
              <a:t>para el cabal desempeño de sus </a:t>
            </a:r>
            <a:r>
              <a:rPr lang="es-ES" dirty="0" smtClean="0"/>
              <a:t>funciones</a:t>
            </a:r>
          </a:p>
          <a:p>
            <a:pPr lvl="1"/>
            <a:r>
              <a:rPr lang="es-ES" dirty="0" smtClean="0"/>
              <a:t>Que </a:t>
            </a:r>
            <a:r>
              <a:rPr lang="es-ES" u="sng" dirty="0"/>
              <a:t>no</a:t>
            </a:r>
            <a:r>
              <a:rPr lang="es-ES" dirty="0"/>
              <a:t> constituyan </a:t>
            </a:r>
            <a:r>
              <a:rPr lang="es-ES" u="sng" dirty="0"/>
              <a:t>beneficio o ventaja</a:t>
            </a:r>
            <a:r>
              <a:rPr lang="es-ES" dirty="0"/>
              <a:t> patrimonial directa de los </a:t>
            </a:r>
            <a:r>
              <a:rPr lang="es-ES" dirty="0" smtClean="0"/>
              <a:t>mismos</a:t>
            </a:r>
            <a:endParaRPr lang="es-ES" dirty="0" smtClean="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129</a:t>
            </a:fld>
            <a:endParaRPr lang="es-PE"/>
          </a:p>
        </p:txBody>
      </p:sp>
      <p:pic>
        <p:nvPicPr>
          <p:cNvPr id="64514" name="Picture 2" descr="http://3.bp.blogspot.com/_vkd8GXQdrU0/S67sgO_KmII/AAAAAAAAAEU/zSE31l9RRH8/s1600/movilidad%2Bcomb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2924944"/>
            <a:ext cx="4119398" cy="3089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301527"/>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Gastos de movilidad de los </a:t>
            </a:r>
            <a:r>
              <a:rPr lang="es-MX" dirty="0" smtClean="0"/>
              <a:t>trabajadores </a:t>
            </a:r>
            <a:r>
              <a:rPr lang="es-MX" b="0" dirty="0" smtClean="0">
                <a:effectLst/>
              </a:rPr>
              <a:t>(2)</a:t>
            </a:r>
            <a:br>
              <a:rPr lang="es-MX" b="0" dirty="0" smtClean="0">
                <a:effectLst/>
              </a:rPr>
            </a:br>
            <a:r>
              <a:rPr lang="es-MX" dirty="0" smtClean="0"/>
              <a:t>Sustento</a:t>
            </a:r>
            <a:r>
              <a:rPr lang="es-MX" dirty="0" smtClean="0"/>
              <a:t/>
            </a:r>
            <a:br>
              <a:rPr lang="es-MX" dirty="0" smtClean="0"/>
            </a:br>
            <a:r>
              <a:rPr lang="es-ES" sz="1800" b="0" dirty="0" smtClean="0">
                <a:effectLst/>
              </a:rPr>
              <a:t>LIR </a:t>
            </a:r>
            <a:r>
              <a:rPr lang="es-ES" sz="1800" b="0" dirty="0">
                <a:effectLst/>
              </a:rPr>
              <a:t>37</a:t>
            </a:r>
            <a:r>
              <a:rPr lang="es-ES" sz="1800" b="0" dirty="0" smtClean="0">
                <a:effectLst/>
              </a:rPr>
              <a:t>°, a1) - RIR 21º, </a:t>
            </a:r>
            <a:r>
              <a:rPr lang="es-ES" sz="1800" b="0" dirty="0">
                <a:effectLst/>
              </a:rPr>
              <a:t>v)</a:t>
            </a:r>
            <a:r>
              <a:rPr lang="es-ES" sz="1800" b="0" dirty="0" smtClean="0">
                <a:effectLst/>
              </a:rPr>
              <a:t> </a:t>
            </a:r>
            <a:endParaRPr lang="es-MX" sz="1800" dirty="0">
              <a:effectLst/>
            </a:endParaRPr>
          </a:p>
        </p:txBody>
      </p:sp>
      <p:sp>
        <p:nvSpPr>
          <p:cNvPr id="7" name="6 Marcador de contenido"/>
          <p:cNvSpPr>
            <a:spLocks noGrp="1"/>
          </p:cNvSpPr>
          <p:nvPr>
            <p:ph idx="1"/>
          </p:nvPr>
        </p:nvSpPr>
        <p:spPr/>
        <p:txBody>
          <a:bodyPr/>
          <a:lstStyle/>
          <a:p>
            <a:r>
              <a:rPr lang="es-ES" b="1" dirty="0" smtClean="0"/>
              <a:t>Formas:</a:t>
            </a:r>
          </a:p>
          <a:p>
            <a:pPr lvl="1"/>
            <a:r>
              <a:rPr lang="es-ES" b="1" u="sng" dirty="0" smtClean="0"/>
              <a:t>CP</a:t>
            </a:r>
            <a:r>
              <a:rPr lang="es-ES" dirty="0" smtClean="0"/>
              <a:t>; </a:t>
            </a:r>
            <a:r>
              <a:rPr lang="es-ES" dirty="0" err="1" smtClean="0"/>
              <a:t>ó</a:t>
            </a:r>
            <a:endParaRPr lang="es-ES" dirty="0" smtClean="0"/>
          </a:p>
          <a:p>
            <a:pPr lvl="1"/>
            <a:r>
              <a:rPr lang="es-ES" b="1" u="sng" dirty="0" smtClean="0"/>
              <a:t>Planilla</a:t>
            </a:r>
            <a:r>
              <a:rPr lang="es-ES" dirty="0" smtClean="0"/>
              <a:t> </a:t>
            </a:r>
            <a:r>
              <a:rPr lang="es-ES" dirty="0"/>
              <a:t>de gastos de </a:t>
            </a:r>
            <a:r>
              <a:rPr lang="es-ES" dirty="0" smtClean="0"/>
              <a:t>movilidad (No constituye Libro ni </a:t>
            </a:r>
            <a:r>
              <a:rPr lang="es-ES" dirty="0" smtClean="0"/>
              <a:t>Registro)</a:t>
            </a:r>
          </a:p>
          <a:p>
            <a:pPr lvl="2"/>
            <a:r>
              <a:rPr lang="es-ES" dirty="0" smtClean="0"/>
              <a:t>Suscrita </a:t>
            </a:r>
            <a:r>
              <a:rPr lang="es-ES" dirty="0"/>
              <a:t>por el </a:t>
            </a:r>
            <a:r>
              <a:rPr lang="es-ES" dirty="0" smtClean="0"/>
              <a:t>trabajador</a:t>
            </a:r>
          </a:p>
          <a:p>
            <a:pPr lvl="2"/>
            <a:r>
              <a:rPr lang="es-ES" dirty="0" smtClean="0"/>
              <a:t>Forma </a:t>
            </a:r>
            <a:r>
              <a:rPr lang="es-ES" dirty="0"/>
              <a:t>y condiciones </a:t>
            </a:r>
            <a:r>
              <a:rPr lang="es-ES" dirty="0" smtClean="0"/>
              <a:t>(RIR). </a:t>
            </a:r>
            <a:endParaRPr lang="es-ES" dirty="0"/>
          </a:p>
          <a:p>
            <a:r>
              <a:rPr lang="es-ES" dirty="0" smtClean="0"/>
              <a:t>Por </a:t>
            </a:r>
            <a:r>
              <a:rPr lang="es-ES" dirty="0"/>
              <a:t>cada día, se podrá sustentar los gastos por concepto de movilidad respecto de un mismo trabajador únicamente con una de las </a:t>
            </a:r>
            <a:r>
              <a:rPr lang="es-ES" dirty="0" smtClean="0"/>
              <a:t>formas. </a:t>
            </a:r>
            <a:endParaRPr lang="es-ES" dirty="0"/>
          </a:p>
          <a:p>
            <a:r>
              <a:rPr lang="es-ES" dirty="0" smtClean="0"/>
              <a:t>En </a:t>
            </a:r>
            <a:r>
              <a:rPr lang="es-ES" dirty="0"/>
              <a:t>el caso, que dichos gastos no se sustenten, </a:t>
            </a:r>
            <a:r>
              <a:rPr lang="es-ES" b="1" dirty="0"/>
              <a:t>únicamente </a:t>
            </a:r>
            <a:r>
              <a:rPr lang="es-ES" dirty="0"/>
              <a:t>bajo una de las formas previstas </a:t>
            </a:r>
            <a:r>
              <a:rPr lang="es-ES" u="sng" dirty="0" smtClean="0"/>
              <a:t>sólo </a:t>
            </a:r>
            <a:r>
              <a:rPr lang="es-ES" u="sng" dirty="0"/>
              <a:t>procederá la deducción de aquellos gastos que se encuentren acreditados con </a:t>
            </a:r>
            <a:r>
              <a:rPr lang="es-ES" u="sng" dirty="0" smtClean="0"/>
              <a:t>CP.</a:t>
            </a:r>
            <a:r>
              <a:rPr lang="es-ES" dirty="0" smtClean="0"/>
              <a:t>.</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130</a:t>
            </a:fld>
            <a:endParaRPr lang="es-PE"/>
          </a:p>
        </p:txBody>
      </p:sp>
    </p:spTree>
    <p:extLst>
      <p:ext uri="{BB962C8B-B14F-4D97-AF65-F5344CB8AC3E}">
        <p14:creationId xmlns:p14="http://schemas.microsoft.com/office/powerpoint/2010/main" val="368652895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movilidad de los </a:t>
            </a:r>
            <a:r>
              <a:rPr lang="es-MX" dirty="0" smtClean="0"/>
              <a:t>trabajadores </a:t>
            </a:r>
            <a:r>
              <a:rPr lang="es-MX" b="0" dirty="0" smtClean="0">
                <a:effectLst/>
              </a:rPr>
              <a:t>(2)</a:t>
            </a:r>
            <a:br>
              <a:rPr lang="es-MX" b="0" dirty="0" smtClean="0">
                <a:effectLst/>
              </a:rPr>
            </a:br>
            <a:r>
              <a:rPr lang="es-MX" dirty="0" smtClean="0"/>
              <a:t>Planilla de gastos de movilidad</a:t>
            </a:r>
            <a:br>
              <a:rPr lang="es-MX" dirty="0" smtClean="0"/>
            </a:br>
            <a:r>
              <a:rPr lang="es-ES" sz="1800" b="0" dirty="0">
                <a:effectLst/>
              </a:rPr>
              <a:t>LIR 37° (Inciso a1), RIR 21º, v)</a:t>
            </a:r>
            <a:endParaRPr lang="es-MX" sz="1800" dirty="0">
              <a:effectLst/>
            </a:endParaRPr>
          </a:p>
        </p:txBody>
      </p:sp>
      <p:sp>
        <p:nvSpPr>
          <p:cNvPr id="3" name="2 Marcador de contenido"/>
          <p:cNvSpPr>
            <a:spLocks noGrp="1"/>
          </p:cNvSpPr>
          <p:nvPr>
            <p:ph idx="1"/>
          </p:nvPr>
        </p:nvSpPr>
        <p:spPr/>
        <p:txBody>
          <a:bodyPr/>
          <a:lstStyle/>
          <a:p>
            <a:r>
              <a:rPr lang="es-ES" dirty="0" smtClean="0"/>
              <a:t>Comprende</a:t>
            </a:r>
            <a:r>
              <a:rPr lang="es-ES" dirty="0" smtClean="0"/>
              <a:t>: </a:t>
            </a:r>
            <a:endParaRPr lang="es-ES" dirty="0"/>
          </a:p>
          <a:p>
            <a:pPr lvl="1"/>
            <a:r>
              <a:rPr lang="es-ES" dirty="0" smtClean="0"/>
              <a:t>Los </a:t>
            </a:r>
            <a:r>
              <a:rPr lang="es-ES" dirty="0"/>
              <a:t>gastos incurridos en </a:t>
            </a:r>
            <a:r>
              <a:rPr lang="es-ES" b="1" dirty="0" smtClean="0"/>
              <a:t>UNO </a:t>
            </a:r>
            <a:r>
              <a:rPr lang="es-ES" b="1" dirty="0" err="1" smtClean="0"/>
              <a:t>ó</a:t>
            </a:r>
            <a:r>
              <a:rPr lang="es-ES" b="1" dirty="0" smtClean="0"/>
              <a:t> MAS DÍAS</a:t>
            </a:r>
            <a:r>
              <a:rPr lang="es-ES" dirty="0" smtClean="0"/>
              <a:t>, </a:t>
            </a:r>
            <a:endParaRPr lang="es-ES" dirty="0" smtClean="0"/>
          </a:p>
          <a:p>
            <a:pPr lvl="2"/>
            <a:r>
              <a:rPr lang="es-ES" dirty="0" smtClean="0"/>
              <a:t>Si </a:t>
            </a:r>
            <a:r>
              <a:rPr lang="es-ES" dirty="0"/>
              <a:t>incluye los gastos de </a:t>
            </a:r>
            <a:r>
              <a:rPr lang="es-ES" u="sng" dirty="0" smtClean="0"/>
              <a:t>UN SOLO TRABAJADOR</a:t>
            </a:r>
            <a:r>
              <a:rPr lang="es-ES" dirty="0" smtClean="0"/>
              <a:t>; </a:t>
            </a:r>
            <a:r>
              <a:rPr lang="es-ES" dirty="0"/>
              <a:t>o </a:t>
            </a:r>
          </a:p>
          <a:p>
            <a:pPr lvl="1"/>
            <a:r>
              <a:rPr lang="es-ES" dirty="0" smtClean="0"/>
              <a:t>Los </a:t>
            </a:r>
            <a:r>
              <a:rPr lang="es-ES" dirty="0"/>
              <a:t>gastos incurridos en </a:t>
            </a:r>
            <a:r>
              <a:rPr lang="es-ES" b="1" dirty="0" smtClean="0"/>
              <a:t>UN SOLO DIA</a:t>
            </a:r>
            <a:r>
              <a:rPr lang="es-ES" dirty="0" smtClean="0"/>
              <a:t>, </a:t>
            </a:r>
            <a:endParaRPr lang="es-ES" dirty="0" smtClean="0"/>
          </a:p>
          <a:p>
            <a:pPr lvl="2"/>
            <a:r>
              <a:rPr lang="es-ES" dirty="0" smtClean="0"/>
              <a:t>Si </a:t>
            </a:r>
            <a:r>
              <a:rPr lang="es-ES" dirty="0"/>
              <a:t>incluye los gastos de </a:t>
            </a:r>
            <a:r>
              <a:rPr lang="es-ES" u="sng" dirty="0" smtClean="0"/>
              <a:t>MAS DE UN TRABAJADOR</a:t>
            </a:r>
            <a:r>
              <a:rPr lang="es-ES" dirty="0" smtClean="0"/>
              <a:t>. </a:t>
            </a:r>
            <a:endParaRPr lang="es-ES" dirty="0" smtClean="0"/>
          </a:p>
          <a:p>
            <a:pPr lvl="1"/>
            <a:r>
              <a:rPr lang="es-ES" dirty="0" smtClean="0"/>
              <a:t>Si se incumple con lo dispuesto, la </a:t>
            </a:r>
            <a:r>
              <a:rPr lang="es-ES" b="1" u="sng" dirty="0"/>
              <a:t>planilla</a:t>
            </a:r>
            <a:r>
              <a:rPr lang="es-ES" dirty="0"/>
              <a:t> queda </a:t>
            </a:r>
            <a:r>
              <a:rPr lang="es-ES" b="1" u="sng" dirty="0"/>
              <a:t>inhabilitada</a:t>
            </a:r>
            <a:r>
              <a:rPr lang="es-ES" dirty="0"/>
              <a:t> para sustentar tales gastos. </a:t>
            </a:r>
          </a:p>
          <a:p>
            <a:r>
              <a:rPr lang="es-ES" dirty="0" smtClean="0"/>
              <a:t>Coexistencia </a:t>
            </a:r>
            <a:r>
              <a:rPr lang="es-ES" dirty="0" smtClean="0"/>
              <a:t>de planillas de </a:t>
            </a:r>
            <a:r>
              <a:rPr lang="es-ES" dirty="0"/>
              <a:t>uno o varios </a:t>
            </a:r>
            <a:r>
              <a:rPr lang="es-ES" dirty="0" smtClean="0"/>
              <a:t>trabajadores</a:t>
            </a:r>
          </a:p>
          <a:p>
            <a:pPr lvl="1"/>
            <a:r>
              <a:rPr lang="es-ES" dirty="0" smtClean="0"/>
              <a:t>Siempre </a:t>
            </a:r>
            <a:r>
              <a:rPr lang="es-ES" dirty="0"/>
              <a:t>que éstas se lleven </a:t>
            </a:r>
            <a:r>
              <a:rPr lang="es-ES" dirty="0" smtClean="0"/>
              <a:t>conforme </a:t>
            </a:r>
            <a:r>
              <a:rPr lang="es-ES" dirty="0"/>
              <a:t>a lo </a:t>
            </a:r>
            <a:r>
              <a:rPr lang="es-ES" dirty="0" smtClean="0"/>
              <a:t>establecido.</a:t>
            </a:r>
            <a:endParaRPr lang="es-ES" dirty="0"/>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131</a:t>
            </a:fld>
            <a:endParaRPr lang="es-PE"/>
          </a:p>
        </p:txBody>
      </p:sp>
    </p:spTree>
    <p:extLst>
      <p:ext uri="{BB962C8B-B14F-4D97-AF65-F5344CB8AC3E}">
        <p14:creationId xmlns:p14="http://schemas.microsoft.com/office/powerpoint/2010/main" val="174044831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movilidad de los trabajadores </a:t>
            </a:r>
            <a:r>
              <a:rPr lang="es-MX" b="0" dirty="0" smtClean="0">
                <a:effectLst/>
              </a:rPr>
              <a:t>(3)</a:t>
            </a:r>
            <a:r>
              <a:rPr lang="es-MX" b="0" dirty="0">
                <a:effectLst/>
              </a:rPr>
              <a:t/>
            </a:r>
            <a:br>
              <a:rPr lang="es-MX" b="0" dirty="0">
                <a:effectLst/>
              </a:rPr>
            </a:br>
            <a:r>
              <a:rPr lang="es-MX" dirty="0"/>
              <a:t>Planilla de gastos de </a:t>
            </a:r>
            <a:r>
              <a:rPr lang="es-MX" dirty="0" smtClean="0"/>
              <a:t>movilidad: </a:t>
            </a:r>
            <a:r>
              <a:rPr lang="es-MX" u="sng" dirty="0" smtClean="0"/>
              <a:t>Contenido</a:t>
            </a:r>
            <a:r>
              <a:rPr lang="es-MX" dirty="0"/>
              <a:t/>
            </a:r>
            <a:br>
              <a:rPr lang="es-MX" dirty="0"/>
            </a:br>
            <a:r>
              <a:rPr lang="es-ES" sz="1800" b="0" dirty="0">
                <a:effectLst/>
              </a:rPr>
              <a:t>LIR 37° (Inciso a1), </a:t>
            </a:r>
            <a:r>
              <a:rPr lang="es-ES" sz="1800" dirty="0"/>
              <a:t>RIR 21º, v</a:t>
            </a:r>
            <a:r>
              <a:rPr lang="es-ES" sz="1800" dirty="0" smtClean="0"/>
              <a:t>), 4</a:t>
            </a:r>
            <a:endParaRPr lang="es-MX" dirty="0"/>
          </a:p>
        </p:txBody>
      </p:sp>
      <p:sp>
        <p:nvSpPr>
          <p:cNvPr id="3" name="2 Marcador de contenido"/>
          <p:cNvSpPr>
            <a:spLocks noGrp="1"/>
          </p:cNvSpPr>
          <p:nvPr>
            <p:ph idx="1"/>
          </p:nvPr>
        </p:nvSpPr>
        <p:spPr/>
        <p:txBody>
          <a:bodyPr/>
          <a:lstStyle/>
          <a:p>
            <a:pPr>
              <a:buFont typeface="+mj-lt"/>
              <a:buAutoNum type="alphaLcParenR"/>
            </a:pPr>
            <a:r>
              <a:rPr lang="es-MX" dirty="0" smtClean="0"/>
              <a:t>Numeración </a:t>
            </a:r>
            <a:r>
              <a:rPr lang="es-MX" dirty="0"/>
              <a:t>de la planilla. </a:t>
            </a:r>
          </a:p>
          <a:p>
            <a:pPr>
              <a:buFont typeface="+mj-lt"/>
              <a:buAutoNum type="alphaLcParenR"/>
            </a:pPr>
            <a:r>
              <a:rPr lang="es-MX" dirty="0" smtClean="0"/>
              <a:t>Nombre </a:t>
            </a:r>
            <a:r>
              <a:rPr lang="es-MX" dirty="0"/>
              <a:t>o razón social de la empresa o contribuyente.</a:t>
            </a:r>
          </a:p>
          <a:p>
            <a:pPr>
              <a:buFont typeface="+mj-lt"/>
              <a:buAutoNum type="alphaLcParenR"/>
            </a:pPr>
            <a:r>
              <a:rPr lang="es-MX" dirty="0" smtClean="0"/>
              <a:t>Identificación </a:t>
            </a:r>
            <a:r>
              <a:rPr lang="es-MX" dirty="0"/>
              <a:t>del día o período que comprende la planilla, según corresponda.</a:t>
            </a:r>
          </a:p>
          <a:p>
            <a:pPr>
              <a:buFont typeface="+mj-lt"/>
              <a:buAutoNum type="alphaLcParenR"/>
            </a:pPr>
            <a:r>
              <a:rPr lang="es-MX" dirty="0" smtClean="0"/>
              <a:t>Fecha </a:t>
            </a:r>
            <a:r>
              <a:rPr lang="es-MX" dirty="0"/>
              <a:t>de emisión de la planilla.</a:t>
            </a:r>
          </a:p>
          <a:p>
            <a:pPr>
              <a:buFont typeface="+mj-lt"/>
              <a:buAutoNum type="alphaLcParenR"/>
            </a:pPr>
            <a:r>
              <a:rPr lang="es-MX" dirty="0" smtClean="0"/>
              <a:t>Especificar</a:t>
            </a:r>
            <a:r>
              <a:rPr lang="es-MX" dirty="0"/>
              <a:t>, por cada desplazamiento y por cada trabajador:</a:t>
            </a:r>
          </a:p>
          <a:p>
            <a:pPr marL="763588" lvl="1" indent="-400050">
              <a:buFont typeface="+mj-lt"/>
              <a:buAutoNum type="romanLcPeriod"/>
            </a:pPr>
            <a:r>
              <a:rPr lang="es-MX" dirty="0" smtClean="0"/>
              <a:t>Fecha </a:t>
            </a:r>
            <a:r>
              <a:rPr lang="es-MX" dirty="0"/>
              <a:t>(día, mes y año) en que se incurrió en el gasto.</a:t>
            </a:r>
          </a:p>
          <a:p>
            <a:pPr marL="763588" lvl="1" indent="-400050">
              <a:buFont typeface="+mj-lt"/>
              <a:buAutoNum type="romanLcPeriod"/>
            </a:pPr>
            <a:r>
              <a:rPr lang="es-MX" dirty="0" smtClean="0"/>
              <a:t>Nombres </a:t>
            </a:r>
            <a:r>
              <a:rPr lang="es-MX" dirty="0"/>
              <a:t>y apellidos de cada trabajador usuario de la movilidad.</a:t>
            </a:r>
          </a:p>
          <a:p>
            <a:pPr marL="763588" lvl="1" indent="-400050">
              <a:buFont typeface="+mj-lt"/>
              <a:buAutoNum type="romanLcPeriod"/>
            </a:pPr>
            <a:r>
              <a:rPr lang="es-MX" dirty="0" smtClean="0"/>
              <a:t>Número </a:t>
            </a:r>
            <a:r>
              <a:rPr lang="es-MX" dirty="0"/>
              <a:t>de documento de identidad del trabajador.</a:t>
            </a:r>
          </a:p>
          <a:p>
            <a:pPr marL="763588" lvl="1" indent="-400050">
              <a:buFont typeface="+mj-lt"/>
              <a:buAutoNum type="romanLcPeriod"/>
            </a:pPr>
            <a:r>
              <a:rPr lang="es-MX" dirty="0" smtClean="0"/>
              <a:t>Motivo </a:t>
            </a:r>
            <a:r>
              <a:rPr lang="es-MX" dirty="0"/>
              <a:t>y destino del desplazamiento.</a:t>
            </a:r>
          </a:p>
          <a:p>
            <a:pPr marL="763588" lvl="1" indent="-400050">
              <a:buFont typeface="+mj-lt"/>
              <a:buAutoNum type="romanLcPeriod"/>
            </a:pPr>
            <a:r>
              <a:rPr lang="es-MX" dirty="0" smtClean="0"/>
              <a:t>Monto </a:t>
            </a:r>
            <a:r>
              <a:rPr lang="es-MX" dirty="0"/>
              <a:t>gastado por cada trabajador.</a:t>
            </a:r>
          </a:p>
          <a:p>
            <a:pPr>
              <a:buFont typeface="+mj-lt"/>
              <a:buAutoNum type="alphaLcParenR"/>
            </a:pPr>
            <a:endParaRPr lang="es-MX"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132</a:t>
            </a:fld>
            <a:endParaRPr lang="es-PE"/>
          </a:p>
        </p:txBody>
      </p:sp>
    </p:spTree>
    <p:extLst>
      <p:ext uri="{BB962C8B-B14F-4D97-AF65-F5344CB8AC3E}">
        <p14:creationId xmlns:p14="http://schemas.microsoft.com/office/powerpoint/2010/main" val="18339021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movilidad de los </a:t>
            </a:r>
            <a:r>
              <a:rPr lang="es-MX" dirty="0" smtClean="0"/>
              <a:t>trabajadores </a:t>
            </a:r>
            <a:r>
              <a:rPr lang="es-MX" b="0" dirty="0" smtClean="0">
                <a:effectLst/>
              </a:rPr>
              <a:t>(3)</a:t>
            </a:r>
            <a:br>
              <a:rPr lang="es-MX" b="0" dirty="0" smtClean="0">
                <a:effectLst/>
              </a:rPr>
            </a:br>
            <a:r>
              <a:rPr lang="es-MX" dirty="0" smtClean="0"/>
              <a:t>Límite de los gastos sustentados con planilla</a:t>
            </a:r>
            <a:br>
              <a:rPr lang="es-MX" dirty="0" smtClean="0"/>
            </a:br>
            <a:r>
              <a:rPr lang="es-ES" sz="1800" b="0" dirty="0">
                <a:effectLst/>
              </a:rPr>
              <a:t>LIR 37</a:t>
            </a:r>
            <a:r>
              <a:rPr lang="es-ES" sz="1800" b="0" dirty="0" smtClean="0">
                <a:effectLst/>
              </a:rPr>
              <a:t>°, a1</a:t>
            </a:r>
            <a:r>
              <a:rPr lang="es-ES" sz="1800" b="0" dirty="0">
                <a:effectLst/>
              </a:rPr>
              <a:t>), RIR 21º, v)</a:t>
            </a:r>
            <a:endParaRPr lang="es-MX" sz="1800" dirty="0">
              <a:effectLst/>
            </a:endParaRPr>
          </a:p>
        </p:txBody>
      </p:sp>
      <p:sp>
        <p:nvSpPr>
          <p:cNvPr id="7" name="6 Marcador de contenido"/>
          <p:cNvSpPr>
            <a:spLocks noGrp="1"/>
          </p:cNvSpPr>
          <p:nvPr>
            <p:ph idx="1"/>
          </p:nvPr>
        </p:nvSpPr>
        <p:spPr/>
        <p:txBody>
          <a:bodyPr>
            <a:normAutofit/>
          </a:bodyPr>
          <a:lstStyle/>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r>
              <a:rPr lang="es-ES" dirty="0" smtClean="0"/>
              <a:t>No deducible: Gastos de </a:t>
            </a:r>
            <a:r>
              <a:rPr lang="es-ES" dirty="0"/>
              <a:t>trabajadores que </a:t>
            </a:r>
            <a:r>
              <a:rPr lang="es-ES" dirty="0" smtClean="0"/>
              <a:t>dispongan de movilidad </a:t>
            </a:r>
            <a:r>
              <a:rPr lang="es-ES" dirty="0"/>
              <a:t>asignada por el contribuyente. </a:t>
            </a:r>
          </a:p>
          <a:p>
            <a:r>
              <a:rPr lang="es-ES" dirty="0" smtClean="0"/>
              <a:t>Informe 46-2008-SUNAT: Aspectos </a:t>
            </a:r>
            <a:r>
              <a:rPr lang="es-ES" dirty="0"/>
              <a:t>relacionados con este tipo de gasto</a:t>
            </a:r>
            <a:r>
              <a:rPr lang="es-ES" dirty="0" smtClean="0"/>
              <a:t>.</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133</a:t>
            </a:fld>
            <a:endParaRPr lang="es-PE"/>
          </a:p>
        </p:txBody>
      </p:sp>
      <p:graphicFrame>
        <p:nvGraphicFramePr>
          <p:cNvPr id="9" name="8 Objeto"/>
          <p:cNvGraphicFramePr>
            <a:graphicFrameLocks noChangeAspect="1"/>
          </p:cNvGraphicFramePr>
          <p:nvPr>
            <p:extLst>
              <p:ext uri="{D42A27DB-BD31-4B8C-83A1-F6EECF244321}">
                <p14:modId xmlns:p14="http://schemas.microsoft.com/office/powerpoint/2010/main" val="1816050386"/>
              </p:ext>
            </p:extLst>
          </p:nvPr>
        </p:nvGraphicFramePr>
        <p:xfrm>
          <a:off x="395536" y="1628800"/>
          <a:ext cx="8301749" cy="2160240"/>
        </p:xfrm>
        <a:graphic>
          <a:graphicData uri="http://schemas.openxmlformats.org/presentationml/2006/ole">
            <mc:AlternateContent xmlns:mc="http://schemas.openxmlformats.org/markup-compatibility/2006">
              <mc:Choice xmlns:v="urn:schemas-microsoft-com:vml" Requires="v">
                <p:oleObj spid="_x0000_s43063" name="Hoja de cálculo" r:id="rId3" imgW="4429190" imgH="1152616" progId="Excel.Sheet.12">
                  <p:embed/>
                </p:oleObj>
              </mc:Choice>
              <mc:Fallback>
                <p:oleObj name="Hoja de cálculo" r:id="rId3" imgW="4429190" imgH="1152616" progId="Excel.Sheet.12">
                  <p:embed/>
                  <p:pic>
                    <p:nvPicPr>
                      <p:cNvPr id="0" name=""/>
                      <p:cNvPicPr/>
                      <p:nvPr/>
                    </p:nvPicPr>
                    <p:blipFill>
                      <a:blip r:embed="rId4"/>
                      <a:stretch>
                        <a:fillRect/>
                      </a:stretch>
                    </p:blipFill>
                    <p:spPr>
                      <a:xfrm>
                        <a:off x="395536" y="1628800"/>
                        <a:ext cx="8301749" cy="2160240"/>
                      </a:xfrm>
                      <a:prstGeom prst="rect">
                        <a:avLst/>
                      </a:prstGeom>
                    </p:spPr>
                  </p:pic>
                </p:oleObj>
              </mc:Fallback>
            </mc:AlternateContent>
          </a:graphicData>
        </a:graphic>
      </p:graphicFrame>
    </p:spTree>
    <p:extLst>
      <p:ext uri="{BB962C8B-B14F-4D97-AF65-F5344CB8AC3E}">
        <p14:creationId xmlns:p14="http://schemas.microsoft.com/office/powerpoint/2010/main" val="3556483959"/>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movilidad de los </a:t>
            </a:r>
            <a:r>
              <a:rPr lang="es-MX" dirty="0" smtClean="0"/>
              <a:t>trabajadores </a:t>
            </a:r>
            <a:r>
              <a:rPr lang="es-MX" b="0" dirty="0" smtClean="0">
                <a:effectLst/>
              </a:rPr>
              <a:t>(4)</a:t>
            </a:r>
            <a:br>
              <a:rPr lang="es-MX" b="0" dirty="0" smtClean="0">
                <a:effectLst/>
              </a:rPr>
            </a:br>
            <a:r>
              <a:rPr lang="es-MX" dirty="0" smtClean="0"/>
              <a:t>Determinación del </a:t>
            </a:r>
            <a:r>
              <a:rPr lang="es-MX" dirty="0" smtClean="0"/>
              <a:t>exceso </a:t>
            </a:r>
            <a:r>
              <a:rPr lang="es-MX" dirty="0" smtClean="0"/>
              <a:t/>
            </a:r>
            <a:br>
              <a:rPr lang="es-MX" dirty="0" smtClean="0"/>
            </a:br>
            <a:r>
              <a:rPr lang="es-ES" sz="1800" b="0" dirty="0">
                <a:effectLst/>
              </a:rPr>
              <a:t>LIR 37</a:t>
            </a:r>
            <a:r>
              <a:rPr lang="es-ES" sz="1800" b="0" dirty="0" smtClean="0">
                <a:effectLst/>
              </a:rPr>
              <a:t>°, a1) - RIR </a:t>
            </a:r>
            <a:r>
              <a:rPr lang="es-ES" sz="1800" b="0" dirty="0">
                <a:effectLst/>
              </a:rPr>
              <a:t>21º, v</a:t>
            </a:r>
            <a:r>
              <a:rPr lang="es-ES" sz="1800" b="0" dirty="0" smtClean="0">
                <a:effectLst/>
              </a:rPr>
              <a:t>) – CI-13, p24</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134</a:t>
            </a:fld>
            <a:endParaRPr lang="es-PE"/>
          </a:p>
        </p:txBody>
      </p:sp>
      <p:graphicFrame>
        <p:nvGraphicFramePr>
          <p:cNvPr id="3" name="2 Objeto"/>
          <p:cNvGraphicFramePr>
            <a:graphicFrameLocks noChangeAspect="1"/>
          </p:cNvGraphicFramePr>
          <p:nvPr>
            <p:extLst>
              <p:ext uri="{D42A27DB-BD31-4B8C-83A1-F6EECF244321}">
                <p14:modId xmlns:p14="http://schemas.microsoft.com/office/powerpoint/2010/main" val="2366705612"/>
              </p:ext>
            </p:extLst>
          </p:nvPr>
        </p:nvGraphicFramePr>
        <p:xfrm>
          <a:off x="307975" y="1628775"/>
          <a:ext cx="8512175" cy="4046538"/>
        </p:xfrm>
        <a:graphic>
          <a:graphicData uri="http://schemas.openxmlformats.org/presentationml/2006/ole">
            <mc:AlternateContent xmlns:mc="http://schemas.openxmlformats.org/markup-compatibility/2006">
              <mc:Choice xmlns:v="urn:schemas-microsoft-com:vml" Requires="v">
                <p:oleObj spid="_x0000_s44087" name="Hoja de cálculo" r:id="rId3" imgW="5629347" imgH="2676391" progId="Excel.Sheet.12">
                  <p:embed/>
                </p:oleObj>
              </mc:Choice>
              <mc:Fallback>
                <p:oleObj name="Hoja de cálculo" r:id="rId3" imgW="5629347" imgH="2676391" progId="Excel.Sheet.12">
                  <p:embed/>
                  <p:pic>
                    <p:nvPicPr>
                      <p:cNvPr id="0" name=""/>
                      <p:cNvPicPr/>
                      <p:nvPr/>
                    </p:nvPicPr>
                    <p:blipFill>
                      <a:blip r:embed="rId4"/>
                      <a:stretch>
                        <a:fillRect/>
                      </a:stretch>
                    </p:blipFill>
                    <p:spPr>
                      <a:xfrm>
                        <a:off x="307975" y="1628775"/>
                        <a:ext cx="8512175" cy="4046538"/>
                      </a:xfrm>
                      <a:prstGeom prst="rect">
                        <a:avLst/>
                      </a:prstGeom>
                    </p:spPr>
                  </p:pic>
                </p:oleObj>
              </mc:Fallback>
            </mc:AlternateContent>
          </a:graphicData>
        </a:graphic>
      </p:graphicFrame>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1471227200"/>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alquiler y mantenimiento de </a:t>
            </a:r>
            <a:r>
              <a:rPr lang="es-MX" dirty="0" smtClean="0"/>
              <a:t>inmuebles </a:t>
            </a:r>
            <a:r>
              <a:rPr lang="es-MX" b="0" dirty="0" smtClean="0">
                <a:effectLst/>
              </a:rPr>
              <a:t>(1)</a:t>
            </a:r>
            <a:br>
              <a:rPr lang="es-MX" b="0" dirty="0" smtClean="0">
                <a:effectLst/>
              </a:rPr>
            </a:br>
            <a:r>
              <a:rPr lang="es-MX" dirty="0" smtClean="0"/>
              <a:t>Destinados para vivienda y actividad gravada</a:t>
            </a:r>
            <a:r>
              <a:rPr lang="es-MX" b="0" dirty="0" smtClean="0"/>
              <a:t/>
            </a:r>
            <a:br>
              <a:rPr lang="es-MX" b="0" dirty="0" smtClean="0"/>
            </a:br>
            <a:r>
              <a:rPr lang="es-ES" sz="1800" b="0" dirty="0" smtClean="0">
                <a:effectLst/>
              </a:rPr>
              <a:t>LIR </a:t>
            </a:r>
            <a:r>
              <a:rPr lang="es-ES" sz="1800" b="0" dirty="0">
                <a:effectLst/>
              </a:rPr>
              <a:t>37</a:t>
            </a:r>
            <a:r>
              <a:rPr lang="es-ES" sz="1800" b="0" dirty="0" smtClean="0">
                <a:effectLst/>
              </a:rPr>
              <a:t>°, s), 2p</a:t>
            </a:r>
            <a:endParaRPr lang="es-MX" sz="1800" dirty="0">
              <a:effectLst/>
            </a:endParaRPr>
          </a:p>
        </p:txBody>
      </p:sp>
      <p:sp>
        <p:nvSpPr>
          <p:cNvPr id="3" name="2 Marcador de contenido"/>
          <p:cNvSpPr>
            <a:spLocks noGrp="1"/>
          </p:cNvSpPr>
          <p:nvPr>
            <p:ph idx="1"/>
          </p:nvPr>
        </p:nvSpPr>
        <p:spPr/>
        <p:txBody>
          <a:bodyPr>
            <a:normAutofit/>
          </a:bodyPr>
          <a:lstStyle/>
          <a:p>
            <a:r>
              <a:rPr lang="es-ES" b="1" dirty="0" smtClean="0"/>
              <a:t>Deducción:</a:t>
            </a:r>
          </a:p>
          <a:p>
            <a:pPr lvl="1">
              <a:tabLst>
                <a:tab pos="6453188" algn="r"/>
                <a:tab pos="7169150" algn="ctr"/>
              </a:tabLst>
            </a:pPr>
            <a:r>
              <a:rPr lang="es-ES" dirty="0" smtClean="0"/>
              <a:t>Monto de alquiler: </a:t>
            </a:r>
            <a:r>
              <a:rPr lang="es-ES" u="dotted" dirty="0" smtClean="0"/>
              <a:t>	</a:t>
            </a:r>
            <a:r>
              <a:rPr lang="es-ES" dirty="0" smtClean="0"/>
              <a:t>	</a:t>
            </a:r>
            <a:r>
              <a:rPr lang="es-ES" b="1" dirty="0" smtClean="0"/>
              <a:t>30%</a:t>
            </a:r>
            <a:r>
              <a:rPr lang="es-ES" dirty="0" smtClean="0"/>
              <a:t> </a:t>
            </a:r>
          </a:p>
          <a:p>
            <a:pPr lvl="1">
              <a:tabLst>
                <a:tab pos="6453188" algn="r"/>
                <a:tab pos="7169150" algn="ctr"/>
              </a:tabLst>
            </a:pPr>
            <a:r>
              <a:rPr lang="es-ES" dirty="0" smtClean="0"/>
              <a:t>Gastos de mantenimiento: </a:t>
            </a:r>
            <a:r>
              <a:rPr lang="es-ES" u="dotted" dirty="0"/>
              <a:t>	</a:t>
            </a:r>
            <a:r>
              <a:rPr lang="es-ES" dirty="0" smtClean="0"/>
              <a:t>	</a:t>
            </a:r>
            <a:r>
              <a:rPr lang="es-ES" b="1" dirty="0" smtClean="0"/>
              <a:t>50%</a:t>
            </a:r>
            <a:r>
              <a:rPr lang="es-ES" dirty="0" smtClean="0"/>
              <a:t>.</a:t>
            </a:r>
          </a:p>
          <a:p>
            <a:r>
              <a:rPr lang="es-ES" b="1" dirty="0" smtClean="0"/>
              <a:t>Ejemplo SUNAT: </a:t>
            </a:r>
          </a:p>
          <a:p>
            <a:pPr lvl="1"/>
            <a:r>
              <a:rPr lang="es-ES" dirty="0" smtClean="0"/>
              <a:t>El Sr. RHS, </a:t>
            </a:r>
            <a:r>
              <a:rPr lang="es-ES" u="sng" dirty="0"/>
              <a:t>vive</a:t>
            </a:r>
            <a:r>
              <a:rPr lang="es-ES" dirty="0"/>
              <a:t> en </a:t>
            </a:r>
            <a:r>
              <a:rPr lang="es-ES" dirty="0" smtClean="0"/>
              <a:t>predio arrendado: </a:t>
            </a:r>
            <a:r>
              <a:rPr lang="es-ES" dirty="0" err="1" smtClean="0"/>
              <a:t>Ca.Las</a:t>
            </a:r>
            <a:r>
              <a:rPr lang="es-ES" dirty="0" smtClean="0"/>
              <a:t> </a:t>
            </a:r>
            <a:r>
              <a:rPr lang="es-ES" dirty="0"/>
              <a:t>Avellanas </a:t>
            </a:r>
            <a:r>
              <a:rPr lang="es-ES" dirty="0" smtClean="0"/>
              <a:t>255 (Surquillo), </a:t>
            </a:r>
          </a:p>
          <a:p>
            <a:pPr lvl="1"/>
            <a:r>
              <a:rPr lang="es-ES" u="sng" dirty="0" smtClean="0"/>
              <a:t>Paga</a:t>
            </a:r>
            <a:r>
              <a:rPr lang="es-ES" dirty="0" smtClean="0"/>
              <a:t> </a:t>
            </a:r>
            <a:r>
              <a:rPr lang="es-ES" dirty="0"/>
              <a:t>por concepto de </a:t>
            </a:r>
            <a:r>
              <a:rPr lang="es-ES" u="sng" dirty="0"/>
              <a:t>merced conductiva </a:t>
            </a:r>
            <a:r>
              <a:rPr lang="es-ES" u="sng" dirty="0" smtClean="0"/>
              <a:t>S/.3,300.00 </a:t>
            </a:r>
            <a:r>
              <a:rPr lang="es-ES" u="sng" dirty="0"/>
              <a:t>mensuales</a:t>
            </a:r>
            <a:r>
              <a:rPr lang="es-ES" dirty="0"/>
              <a:t>. </a:t>
            </a:r>
            <a:endParaRPr lang="es-ES" dirty="0" smtClean="0"/>
          </a:p>
          <a:p>
            <a:pPr lvl="1"/>
            <a:r>
              <a:rPr lang="es-ES" dirty="0" smtClean="0"/>
              <a:t>El predio </a:t>
            </a:r>
            <a:r>
              <a:rPr lang="es-ES" dirty="0"/>
              <a:t>es </a:t>
            </a:r>
            <a:r>
              <a:rPr lang="es-ES" u="sng" dirty="0"/>
              <a:t>utilizado</a:t>
            </a:r>
            <a:r>
              <a:rPr lang="es-ES" dirty="0"/>
              <a:t> como </a:t>
            </a:r>
            <a:r>
              <a:rPr lang="es-ES" u="sng" dirty="0"/>
              <a:t>casa-habitación</a:t>
            </a:r>
            <a:r>
              <a:rPr lang="es-ES" dirty="0"/>
              <a:t> y </a:t>
            </a:r>
            <a:r>
              <a:rPr lang="es-ES" u="sng" dirty="0" smtClean="0"/>
              <a:t>consultorio y laboratorio</a:t>
            </a:r>
            <a:r>
              <a:rPr lang="es-ES" dirty="0" smtClean="0"/>
              <a:t>. </a:t>
            </a:r>
            <a:endParaRPr lang="es-ES" dirty="0"/>
          </a:p>
          <a:p>
            <a:pPr lvl="1"/>
            <a:r>
              <a:rPr lang="es-ES" dirty="0" smtClean="0"/>
              <a:t>Paga S</a:t>
            </a:r>
            <a:r>
              <a:rPr lang="es-ES" dirty="0"/>
              <a:t>/. 350.00 mensuales por </a:t>
            </a:r>
            <a:r>
              <a:rPr lang="es-ES" u="sng" dirty="0" smtClean="0"/>
              <a:t>mantenimiento </a:t>
            </a:r>
            <a:r>
              <a:rPr lang="es-ES" u="sng" dirty="0"/>
              <a:t>y vigilancia</a:t>
            </a:r>
            <a:r>
              <a:rPr lang="es-ES" dirty="0" smtClean="0"/>
              <a:t>.</a:t>
            </a:r>
          </a:p>
          <a:p>
            <a:pPr lvl="1"/>
            <a:r>
              <a:rPr lang="es-ES" dirty="0" smtClean="0"/>
              <a:t>Registros </a:t>
            </a:r>
            <a:r>
              <a:rPr lang="es-ES" dirty="0"/>
              <a:t>contables del </a:t>
            </a:r>
            <a:r>
              <a:rPr lang="es-ES" dirty="0" smtClean="0"/>
              <a:t>consultorio: Gastos contabilizados por el </a:t>
            </a:r>
            <a:r>
              <a:rPr lang="es-ES" dirty="0"/>
              <a:t>íntegro de los alquileres y gastos de mantenimiento y </a:t>
            </a:r>
            <a:r>
              <a:rPr lang="es-ES" dirty="0" smtClean="0"/>
              <a:t>vigilancia, correspondiente </a:t>
            </a:r>
            <a:r>
              <a:rPr lang="es-ES" dirty="0"/>
              <a:t>al </a:t>
            </a:r>
            <a:r>
              <a:rPr lang="es-ES" dirty="0" smtClean="0"/>
              <a:t>EG </a:t>
            </a:r>
            <a:r>
              <a:rPr lang="es-ES" dirty="0"/>
              <a:t>2012, por </a:t>
            </a:r>
            <a:r>
              <a:rPr lang="es-ES" dirty="0" smtClean="0"/>
              <a:t>S</a:t>
            </a:r>
            <a:r>
              <a:rPr lang="es-ES" dirty="0"/>
              <a:t>/. </a:t>
            </a:r>
            <a:r>
              <a:rPr lang="es-ES" dirty="0" smtClean="0"/>
              <a:t>43,800.00</a:t>
            </a:r>
          </a:p>
          <a:p>
            <a:pPr lvl="1"/>
            <a:r>
              <a:rPr lang="es-ES" dirty="0" smtClean="0"/>
              <a:t>(…)</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135</a:t>
            </a:fld>
            <a:endParaRPr lang="es-PE"/>
          </a:p>
        </p:txBody>
      </p:sp>
    </p:spTree>
    <p:extLst>
      <p:ext uri="{BB962C8B-B14F-4D97-AF65-F5344CB8AC3E}">
        <p14:creationId xmlns:p14="http://schemas.microsoft.com/office/powerpoint/2010/main" val="325019520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alquiler y </a:t>
            </a:r>
            <a:r>
              <a:rPr lang="es-MX" dirty="0" smtClean="0"/>
              <a:t/>
            </a:r>
            <a:br>
              <a:rPr lang="es-MX" dirty="0" smtClean="0"/>
            </a:br>
            <a:r>
              <a:rPr lang="es-MX" dirty="0" smtClean="0"/>
              <a:t>mantenimiento </a:t>
            </a:r>
            <a:r>
              <a:rPr lang="es-MX" dirty="0"/>
              <a:t>de </a:t>
            </a:r>
            <a:r>
              <a:rPr lang="es-MX" dirty="0" smtClean="0"/>
              <a:t>inmuebles </a:t>
            </a:r>
            <a:r>
              <a:rPr lang="es-MX" b="0" dirty="0" smtClean="0">
                <a:effectLst/>
              </a:rPr>
              <a:t>(2)</a:t>
            </a:r>
            <a:r>
              <a:rPr lang="es-MX" sz="1800" b="0" dirty="0">
                <a:effectLst/>
              </a:rPr>
              <a:t/>
            </a:r>
            <a:br>
              <a:rPr lang="es-MX" sz="1800" b="0" dirty="0">
                <a:effectLst/>
              </a:rPr>
            </a:br>
            <a:r>
              <a:rPr lang="es-ES" sz="1800" b="0" dirty="0">
                <a:effectLst/>
              </a:rPr>
              <a:t>LIR 37</a:t>
            </a:r>
            <a:r>
              <a:rPr lang="es-ES" sz="1800" b="0" dirty="0" smtClean="0">
                <a:effectLst/>
              </a:rPr>
              <a:t>°, s), </a:t>
            </a:r>
            <a:r>
              <a:rPr lang="es-ES" sz="1800" b="0" dirty="0" smtClean="0">
                <a:effectLst/>
              </a:rPr>
              <a:t>2p – CI-13, p25</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136</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3683542528"/>
              </p:ext>
            </p:extLst>
          </p:nvPr>
        </p:nvGraphicFramePr>
        <p:xfrm>
          <a:off x="1259632" y="1556792"/>
          <a:ext cx="6630737" cy="4680520"/>
        </p:xfrm>
        <a:graphic>
          <a:graphicData uri="http://schemas.openxmlformats.org/presentationml/2006/ole">
            <mc:AlternateContent xmlns:mc="http://schemas.openxmlformats.org/markup-compatibility/2006">
              <mc:Choice xmlns:v="urn:schemas-microsoft-com:vml" Requires="v">
                <p:oleObj spid="_x0000_s45112" name="Hoja de cálculo" r:id="rId3" imgW="4695891" imgH="3314784" progId="Excel.Sheet.12">
                  <p:embed/>
                </p:oleObj>
              </mc:Choice>
              <mc:Fallback>
                <p:oleObj name="Hoja de cálculo" r:id="rId3" imgW="4695891" imgH="3314784" progId="Excel.Sheet.12">
                  <p:embed/>
                  <p:pic>
                    <p:nvPicPr>
                      <p:cNvPr id="0" name=""/>
                      <p:cNvPicPr/>
                      <p:nvPr/>
                    </p:nvPicPr>
                    <p:blipFill>
                      <a:blip r:embed="rId4"/>
                      <a:stretch>
                        <a:fillRect/>
                      </a:stretch>
                    </p:blipFill>
                    <p:spPr>
                      <a:xfrm>
                        <a:off x="1259632" y="1556792"/>
                        <a:ext cx="6630737" cy="4680520"/>
                      </a:xfrm>
                      <a:prstGeom prst="rect">
                        <a:avLst/>
                      </a:prstGeom>
                    </p:spPr>
                  </p:pic>
                </p:oleObj>
              </mc:Fallback>
            </mc:AlternateContent>
          </a:graphicData>
        </a:graphic>
      </p:graphicFrame>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2544983435"/>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bg2">
                  <a:lumMod val="25000"/>
                </a:schemeClr>
              </a:gs>
            </a:gsLst>
          </a:gradFill>
        </p:spPr>
        <p:txBody>
          <a:bodyPr>
            <a:normAutofit/>
          </a:bodyPr>
          <a:lstStyle/>
          <a:p>
            <a:r>
              <a:rPr lang="es-MX" dirty="0"/>
              <a:t>Gastos o costos sustentados con </a:t>
            </a:r>
            <a:r>
              <a:rPr lang="es-MX" dirty="0" smtClean="0"/>
              <a:t>BV</a:t>
            </a:r>
            <a:r>
              <a:rPr lang="es-MX" dirty="0"/>
              <a:t/>
            </a:r>
            <a:br>
              <a:rPr lang="es-MX" dirty="0"/>
            </a:br>
            <a:r>
              <a:rPr lang="es-MX" sz="1800" b="0" dirty="0">
                <a:effectLst/>
              </a:rPr>
              <a:t>LIR, 37°, </a:t>
            </a:r>
            <a:r>
              <a:rPr lang="es-MX" sz="1800" b="0" dirty="0" err="1" smtClean="0">
                <a:effectLst/>
              </a:rPr>
              <a:t>pp</a:t>
            </a:r>
            <a:r>
              <a:rPr lang="es-MX" sz="1800" b="0" dirty="0" smtClean="0">
                <a:effectLst/>
              </a:rPr>
              <a:t>: REGLA GENERAL</a:t>
            </a:r>
            <a:endParaRPr lang="es-MX" sz="1800" dirty="0">
              <a:effectLst/>
            </a:endParaRPr>
          </a:p>
        </p:txBody>
      </p:sp>
      <p:sp>
        <p:nvSpPr>
          <p:cNvPr id="7" name="6 Marcador de contenido"/>
          <p:cNvSpPr>
            <a:spLocks noGrp="1"/>
          </p:cNvSpPr>
          <p:nvPr>
            <p:ph sz="half" idx="1"/>
          </p:nvPr>
        </p:nvSpPr>
        <p:spPr/>
        <p:txBody>
          <a:bodyPr>
            <a:normAutofit/>
          </a:bodyPr>
          <a:lstStyle/>
          <a:p>
            <a:r>
              <a:rPr lang="es-ES" dirty="0"/>
              <a:t>Podrán ser </a:t>
            </a:r>
            <a:r>
              <a:rPr lang="es-ES" b="1" dirty="0"/>
              <a:t>deducibles</a:t>
            </a:r>
            <a:r>
              <a:rPr lang="es-ES" dirty="0"/>
              <a:t> como </a:t>
            </a:r>
            <a:r>
              <a:rPr lang="es-ES" b="1" dirty="0"/>
              <a:t>gasto o </a:t>
            </a:r>
            <a:r>
              <a:rPr lang="es-ES" b="1" dirty="0" smtClean="0"/>
              <a:t>costo:</a:t>
            </a:r>
            <a:r>
              <a:rPr lang="es-ES" dirty="0" smtClean="0"/>
              <a:t> </a:t>
            </a:r>
            <a:endParaRPr lang="es-ES" dirty="0" smtClean="0"/>
          </a:p>
          <a:p>
            <a:pPr lvl="1"/>
            <a:r>
              <a:rPr lang="es-ES" dirty="0" smtClean="0"/>
              <a:t>Aquellos </a:t>
            </a:r>
            <a:r>
              <a:rPr lang="es-ES" dirty="0"/>
              <a:t>sustentados con </a:t>
            </a:r>
            <a:r>
              <a:rPr lang="es-ES" dirty="0" smtClean="0"/>
              <a:t>BV </a:t>
            </a:r>
            <a:r>
              <a:rPr lang="es-ES" dirty="0"/>
              <a:t>o Tickets que no otorgan dicho </a:t>
            </a:r>
            <a:r>
              <a:rPr lang="es-ES" dirty="0" smtClean="0"/>
              <a:t>derecho</a:t>
            </a:r>
          </a:p>
          <a:p>
            <a:pPr lvl="1"/>
            <a:r>
              <a:rPr lang="es-ES" dirty="0"/>
              <a:t>E</a:t>
            </a:r>
            <a:r>
              <a:rPr lang="es-ES" dirty="0" smtClean="0"/>
              <a:t>mitidos </a:t>
            </a:r>
            <a:r>
              <a:rPr lang="es-ES" dirty="0"/>
              <a:t>sólo por contribuyentes que pertenezcan al </a:t>
            </a:r>
            <a:r>
              <a:rPr lang="es-ES" dirty="0" smtClean="0"/>
              <a:t>NRUS</a:t>
            </a:r>
          </a:p>
          <a:p>
            <a:pPr lvl="1"/>
            <a:r>
              <a:rPr lang="es-ES" dirty="0" smtClean="0"/>
              <a:t>Hasta </a:t>
            </a:r>
            <a:r>
              <a:rPr lang="es-ES" dirty="0"/>
              <a:t>el límite del </a:t>
            </a:r>
            <a:r>
              <a:rPr lang="es-ES" b="1" dirty="0"/>
              <a:t>6%</a:t>
            </a:r>
            <a:r>
              <a:rPr lang="es-ES" dirty="0"/>
              <a:t> </a:t>
            </a:r>
            <a:r>
              <a:rPr lang="es-ES" dirty="0" smtClean="0"/>
              <a:t>de </a:t>
            </a:r>
            <a:r>
              <a:rPr lang="es-ES" dirty="0"/>
              <a:t>los montos acreditados mediante </a:t>
            </a:r>
            <a:r>
              <a:rPr lang="es-ES" dirty="0" smtClean="0"/>
              <a:t>CP </a:t>
            </a:r>
            <a:r>
              <a:rPr lang="es-ES" dirty="0"/>
              <a:t>que otorgan derecho a deducir gasto o costo y que se encuentren </a:t>
            </a:r>
            <a:r>
              <a:rPr lang="es-ES" b="1" dirty="0"/>
              <a:t>anotados en el </a:t>
            </a:r>
            <a:r>
              <a:rPr lang="es-ES" b="1" dirty="0" smtClean="0"/>
              <a:t>RC</a:t>
            </a:r>
            <a:r>
              <a:rPr lang="es-ES" dirty="0" smtClean="0"/>
              <a:t>. </a:t>
            </a:r>
          </a:p>
          <a:p>
            <a:endParaRPr lang="es-MX" dirty="0"/>
          </a:p>
        </p:txBody>
      </p:sp>
      <p:sp>
        <p:nvSpPr>
          <p:cNvPr id="3" name="2 Marcador de contenido"/>
          <p:cNvSpPr>
            <a:spLocks noGrp="1"/>
          </p:cNvSpPr>
          <p:nvPr>
            <p:ph sz="half" idx="2"/>
          </p:nvPr>
        </p:nvSpPr>
        <p:spPr/>
        <p:txBody>
          <a:bodyPr>
            <a:normAutofit/>
          </a:bodyPr>
          <a:lstStyle/>
          <a:p>
            <a:r>
              <a:rPr lang="es-ES" dirty="0"/>
              <a:t>Dicho límite no podrá superar, en el EG, las 200 UIT. </a:t>
            </a:r>
          </a:p>
          <a:p>
            <a:pPr lvl="1"/>
            <a:r>
              <a:rPr lang="es-ES" b="1" dirty="0"/>
              <a:t>2013: S/.740,000</a:t>
            </a:r>
          </a:p>
          <a:p>
            <a:pPr lvl="1"/>
            <a:r>
              <a:rPr lang="es-ES" dirty="0"/>
              <a:t>2012: S/.730,000</a:t>
            </a:r>
            <a:endParaRPr lang="es-MX" dirty="0"/>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137</a:t>
            </a:fld>
            <a:endParaRPr lang="es-PE"/>
          </a:p>
        </p:txBody>
      </p:sp>
      <p:pic>
        <p:nvPicPr>
          <p:cNvPr id="665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3108542"/>
            <a:ext cx="4283968" cy="2912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8975187"/>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a:t>Gastos o costos sustentados con </a:t>
            </a:r>
            <a:r>
              <a:rPr lang="es-MX" sz="2700" dirty="0" smtClean="0"/>
              <a:t>BV</a:t>
            </a:r>
            <a:r>
              <a:rPr lang="es-MX" dirty="0"/>
              <a:t/>
            </a:r>
            <a:br>
              <a:rPr lang="es-MX" dirty="0"/>
            </a:br>
            <a:r>
              <a:rPr lang="es-MX" sz="2700" dirty="0" smtClean="0"/>
              <a:t>Ley 27360: Ley de Promoción al Sector Agrario</a:t>
            </a:r>
            <a:br>
              <a:rPr lang="es-MX" sz="2700" dirty="0" smtClean="0"/>
            </a:br>
            <a:r>
              <a:rPr lang="es-MX" sz="2000" b="0" dirty="0" smtClean="0">
                <a:effectLst/>
              </a:rPr>
              <a:t>REGLA </a:t>
            </a:r>
            <a:r>
              <a:rPr lang="es-MX" sz="2000" b="0" dirty="0" smtClean="0">
                <a:effectLst/>
              </a:rPr>
              <a:t>ESPECIAL PARA EL SECTOR AGRARIO</a:t>
            </a:r>
            <a:endParaRPr lang="es-MX" sz="1800" dirty="0">
              <a:effectLst/>
            </a:endParaRPr>
          </a:p>
        </p:txBody>
      </p:sp>
      <p:sp>
        <p:nvSpPr>
          <p:cNvPr id="7" name="6 Marcador de contenido"/>
          <p:cNvSpPr>
            <a:spLocks noGrp="1"/>
          </p:cNvSpPr>
          <p:nvPr>
            <p:ph idx="1"/>
          </p:nvPr>
        </p:nvSpPr>
        <p:spPr/>
        <p:txBody>
          <a:bodyPr/>
          <a:lstStyle/>
          <a:p>
            <a:pPr algn="just"/>
            <a:r>
              <a:rPr lang="es-ES" dirty="0" smtClean="0"/>
              <a:t>Deducción</a:t>
            </a:r>
            <a:r>
              <a:rPr lang="es-ES" dirty="0" smtClean="0"/>
              <a:t>: Gasto </a:t>
            </a:r>
            <a:r>
              <a:rPr lang="es-ES" dirty="0"/>
              <a:t>o costo </a:t>
            </a:r>
            <a:r>
              <a:rPr lang="es-ES" dirty="0" smtClean="0"/>
              <a:t>sustentados </a:t>
            </a:r>
            <a:r>
              <a:rPr lang="es-ES" dirty="0"/>
              <a:t>con </a:t>
            </a:r>
            <a:r>
              <a:rPr lang="es-ES" dirty="0" smtClean="0"/>
              <a:t>BV </a:t>
            </a:r>
            <a:r>
              <a:rPr lang="es-ES" dirty="0"/>
              <a:t>o </a:t>
            </a:r>
            <a:r>
              <a:rPr lang="es-ES" dirty="0" smtClean="0"/>
              <a:t>Tickets, </a:t>
            </a:r>
            <a:r>
              <a:rPr lang="es-ES" dirty="0"/>
              <a:t>emitidos sólo por contribuyentes que pertenezcan al </a:t>
            </a:r>
            <a:r>
              <a:rPr lang="es-ES" dirty="0" smtClean="0"/>
              <a:t>NRUS</a:t>
            </a:r>
          </a:p>
          <a:p>
            <a:pPr algn="just"/>
            <a:r>
              <a:rPr lang="es-ES" dirty="0" smtClean="0"/>
              <a:t>Límite</a:t>
            </a:r>
            <a:r>
              <a:rPr lang="es-ES" dirty="0" smtClean="0"/>
              <a:t>: </a:t>
            </a:r>
            <a:r>
              <a:rPr lang="es-ES" b="1" dirty="0" smtClean="0"/>
              <a:t>10%</a:t>
            </a:r>
            <a:r>
              <a:rPr lang="es-ES" dirty="0" smtClean="0"/>
              <a:t> </a:t>
            </a:r>
            <a:r>
              <a:rPr lang="es-ES" dirty="0"/>
              <a:t>de los montos acreditados mediante </a:t>
            </a:r>
            <a:r>
              <a:rPr lang="es-ES" dirty="0" smtClean="0"/>
              <a:t>CP </a:t>
            </a:r>
            <a:r>
              <a:rPr lang="es-ES" dirty="0"/>
              <a:t>que otorgan derecho a deducir gasto o costo y que </a:t>
            </a:r>
            <a:r>
              <a:rPr lang="es-ES" dirty="0" smtClean="0"/>
              <a:t>se encuentren </a:t>
            </a:r>
            <a:r>
              <a:rPr lang="es-ES" dirty="0"/>
              <a:t>anotados en el </a:t>
            </a:r>
            <a:r>
              <a:rPr lang="es-ES" dirty="0" smtClean="0"/>
              <a:t>RC.</a:t>
            </a:r>
          </a:p>
          <a:p>
            <a:pPr algn="just"/>
            <a:r>
              <a:rPr lang="es-ES" dirty="0" smtClean="0"/>
              <a:t>Límite </a:t>
            </a:r>
            <a:r>
              <a:rPr lang="es-ES" b="1" dirty="0"/>
              <a:t>no </a:t>
            </a:r>
            <a:r>
              <a:rPr lang="es-ES" b="1" dirty="0" smtClean="0"/>
              <a:t>superior</a:t>
            </a:r>
            <a:r>
              <a:rPr lang="es-ES" dirty="0" smtClean="0"/>
              <a:t>, </a:t>
            </a:r>
            <a:r>
              <a:rPr lang="es-ES" dirty="0"/>
              <a:t>en el </a:t>
            </a:r>
            <a:r>
              <a:rPr lang="es-ES" dirty="0" smtClean="0"/>
              <a:t>EG, a </a:t>
            </a:r>
            <a:r>
              <a:rPr lang="es-ES" b="1" dirty="0" smtClean="0"/>
              <a:t>200 UIT</a:t>
            </a:r>
            <a:r>
              <a:rPr lang="es-ES" dirty="0" smtClean="0"/>
              <a:t> (LIR, 10ª DTF, 1)</a:t>
            </a:r>
            <a:r>
              <a:rPr lang="es-ES" i="1" dirty="0" smtClean="0"/>
              <a:t>. </a:t>
            </a:r>
            <a:endParaRPr lang="es-ES" i="1" dirty="0" smtClean="0"/>
          </a:p>
          <a:p>
            <a:pPr lvl="1" algn="just"/>
            <a:r>
              <a:rPr lang="es-ES" b="1" dirty="0" smtClean="0"/>
              <a:t>2013</a:t>
            </a:r>
            <a:r>
              <a:rPr lang="es-ES" b="1" dirty="0" smtClean="0"/>
              <a:t>: S/.</a:t>
            </a:r>
            <a:r>
              <a:rPr lang="es-ES" b="1" dirty="0" smtClean="0"/>
              <a:t>740,000</a:t>
            </a:r>
          </a:p>
          <a:p>
            <a:pPr lvl="1" algn="just"/>
            <a:r>
              <a:rPr lang="es-ES" dirty="0" smtClean="0"/>
              <a:t>2012</a:t>
            </a:r>
            <a:r>
              <a:rPr lang="es-ES" dirty="0" smtClean="0"/>
              <a:t>: S/.</a:t>
            </a:r>
            <a:r>
              <a:rPr lang="es-ES" dirty="0" smtClean="0"/>
              <a:t>730,000</a:t>
            </a:r>
          </a:p>
          <a:p>
            <a:pPr algn="just"/>
            <a:r>
              <a:rPr lang="es-ES" dirty="0" smtClean="0"/>
              <a:t>Se </a:t>
            </a:r>
            <a:r>
              <a:rPr lang="es-ES" dirty="0"/>
              <a:t>debe identificar en la </a:t>
            </a:r>
            <a:r>
              <a:rPr lang="es-ES" dirty="0" smtClean="0"/>
              <a:t>BV </a:t>
            </a:r>
            <a:r>
              <a:rPr lang="es-ES" dirty="0"/>
              <a:t>al </a:t>
            </a:r>
            <a:r>
              <a:rPr lang="es-ES" dirty="0" smtClean="0"/>
              <a:t>adquiriente </a:t>
            </a:r>
            <a:r>
              <a:rPr lang="es-ES" dirty="0"/>
              <a:t>o usuario con su número de RUC, </a:t>
            </a:r>
            <a:r>
              <a:rPr lang="es-ES" dirty="0" smtClean="0"/>
              <a:t>apellidos </a:t>
            </a:r>
            <a:r>
              <a:rPr lang="es-ES" dirty="0"/>
              <a:t>y nombres o </a:t>
            </a:r>
            <a:r>
              <a:rPr lang="es-ES" dirty="0" smtClean="0"/>
              <a:t>denominación </a:t>
            </a:r>
            <a:r>
              <a:rPr lang="es-ES" dirty="0"/>
              <a:t>o razón </a:t>
            </a:r>
            <a:r>
              <a:rPr lang="es-ES" dirty="0" smtClean="0"/>
              <a:t>social</a:t>
            </a:r>
          </a:p>
          <a:p>
            <a:pPr lvl="1" algn="just"/>
            <a:r>
              <a:rPr lang="es-ES" dirty="0" smtClean="0"/>
              <a:t>RCP</a:t>
            </a:r>
            <a:r>
              <a:rPr lang="es-ES" dirty="0" smtClean="0"/>
              <a:t>, 4°, 3.2 (RS 7-99/SUNAT</a:t>
            </a:r>
            <a:r>
              <a:rPr lang="es-ES" dirty="0"/>
              <a:t>). </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138</a:t>
            </a:fld>
            <a:endParaRPr lang="es-PE"/>
          </a:p>
        </p:txBody>
      </p:sp>
    </p:spTree>
    <p:extLst>
      <p:ext uri="{BB962C8B-B14F-4D97-AF65-F5344CB8AC3E}">
        <p14:creationId xmlns:p14="http://schemas.microsoft.com/office/powerpoint/2010/main" val="4092881074"/>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o costos </a:t>
            </a:r>
            <a:r>
              <a:rPr lang="es-MX" dirty="0" smtClean="0"/>
              <a:t>sustentados</a:t>
            </a:r>
            <a:br>
              <a:rPr lang="es-MX" dirty="0" smtClean="0"/>
            </a:br>
            <a:r>
              <a:rPr lang="es-MX" dirty="0" smtClean="0"/>
              <a:t>con BV: </a:t>
            </a:r>
            <a:r>
              <a:rPr lang="es-MX" u="sng" dirty="0" smtClean="0"/>
              <a:t>Ejemplo 1</a:t>
            </a:r>
            <a:r>
              <a:rPr lang="es-MX" dirty="0"/>
              <a:t/>
            </a:r>
            <a:br>
              <a:rPr lang="es-MX" dirty="0"/>
            </a:br>
            <a:r>
              <a:rPr lang="es-MX" sz="1800" b="0" dirty="0" smtClean="0">
                <a:effectLst/>
              </a:rPr>
              <a:t>LIR, 37º, </a:t>
            </a:r>
            <a:r>
              <a:rPr lang="es-MX" sz="1800" b="0" dirty="0" err="1" smtClean="0">
                <a:effectLst/>
              </a:rPr>
              <a:t>pp</a:t>
            </a:r>
            <a:endParaRPr lang="es-MX" sz="1800" dirty="0">
              <a:effectLst/>
            </a:endParaRPr>
          </a:p>
        </p:txBody>
      </p:sp>
      <p:sp>
        <p:nvSpPr>
          <p:cNvPr id="7" name="6 Marcador de contenido"/>
          <p:cNvSpPr>
            <a:spLocks noGrp="1"/>
          </p:cNvSpPr>
          <p:nvPr>
            <p:ph idx="1"/>
          </p:nvPr>
        </p:nvSpPr>
        <p:spPr/>
        <p:txBody>
          <a:bodyPr/>
          <a:lstStyle/>
          <a:p>
            <a:pPr marL="0" indent="0">
              <a:buNone/>
            </a:pPr>
            <a:r>
              <a:rPr lang="es-ES" dirty="0" smtClean="0"/>
              <a:t> </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139</a:t>
            </a:fld>
            <a:endParaRPr lang="es-PE"/>
          </a:p>
        </p:txBody>
      </p:sp>
      <p:graphicFrame>
        <p:nvGraphicFramePr>
          <p:cNvPr id="9" name="8 Objeto"/>
          <p:cNvGraphicFramePr>
            <a:graphicFrameLocks noChangeAspect="1"/>
          </p:cNvGraphicFramePr>
          <p:nvPr>
            <p:extLst>
              <p:ext uri="{D42A27DB-BD31-4B8C-83A1-F6EECF244321}">
                <p14:modId xmlns:p14="http://schemas.microsoft.com/office/powerpoint/2010/main" val="947776909"/>
              </p:ext>
            </p:extLst>
          </p:nvPr>
        </p:nvGraphicFramePr>
        <p:xfrm>
          <a:off x="1259632" y="1556791"/>
          <a:ext cx="6696744" cy="4692175"/>
        </p:xfrm>
        <a:graphic>
          <a:graphicData uri="http://schemas.openxmlformats.org/presentationml/2006/ole">
            <mc:AlternateContent xmlns:mc="http://schemas.openxmlformats.org/markup-compatibility/2006">
              <mc:Choice xmlns:v="urn:schemas-microsoft-com:vml" Requires="v">
                <p:oleObj spid="_x0000_s28752" name="Hoja de cálculo" r:id="rId3" imgW="4295839" imgH="3010029" progId="Excel.Sheet.12">
                  <p:embed/>
                </p:oleObj>
              </mc:Choice>
              <mc:Fallback>
                <p:oleObj name="Hoja de cálculo" r:id="rId3" imgW="4295839" imgH="3010029" progId="Excel.Sheet.12">
                  <p:embed/>
                  <p:pic>
                    <p:nvPicPr>
                      <p:cNvPr id="0" name=""/>
                      <p:cNvPicPr/>
                      <p:nvPr/>
                    </p:nvPicPr>
                    <p:blipFill>
                      <a:blip r:embed="rId4"/>
                      <a:stretch>
                        <a:fillRect/>
                      </a:stretch>
                    </p:blipFill>
                    <p:spPr>
                      <a:xfrm>
                        <a:off x="1259632" y="1556791"/>
                        <a:ext cx="6696744" cy="4692175"/>
                      </a:xfrm>
                      <a:prstGeom prst="rect">
                        <a:avLst/>
                      </a:prstGeom>
                    </p:spPr>
                  </p:pic>
                </p:oleObj>
              </mc:Fallback>
            </mc:AlternateContent>
          </a:graphicData>
        </a:graphic>
      </p:graphicFrame>
      <p:sp>
        <p:nvSpPr>
          <p:cNvPr id="10" name="9 CuadroTexto"/>
          <p:cNvSpPr txBox="1"/>
          <p:nvPr/>
        </p:nvSpPr>
        <p:spPr>
          <a:xfrm>
            <a:off x="179512" y="5291916"/>
            <a:ext cx="1069524" cy="369332"/>
          </a:xfrm>
          <a:prstGeom prst="rect">
            <a:avLst/>
          </a:prstGeom>
          <a:noFill/>
        </p:spPr>
        <p:txBody>
          <a:bodyPr wrap="none" rtlCol="0">
            <a:spAutoFit/>
          </a:bodyPr>
          <a:lstStyle/>
          <a:p>
            <a:r>
              <a:rPr lang="es-MX" dirty="0" smtClean="0">
                <a:solidFill>
                  <a:srgbClr val="FF0000"/>
                </a:solidFill>
                <a:latin typeface="Arial Black" panose="020B0A04020102020204" pitchFamily="34" charset="0"/>
              </a:rPr>
              <a:t>LIMITE</a:t>
            </a:r>
            <a:endParaRPr lang="es-MX" dirty="0">
              <a:solidFill>
                <a:srgbClr val="FF0000"/>
              </a:solidFill>
              <a:latin typeface="Arial Black" panose="020B0A04020102020204" pitchFamily="34" charset="0"/>
            </a:endParaRPr>
          </a:p>
        </p:txBody>
      </p:sp>
      <p:pic>
        <p:nvPicPr>
          <p:cNvPr id="11" name="10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1228975187"/>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o costos </a:t>
            </a:r>
            <a:r>
              <a:rPr lang="es-MX" dirty="0" smtClean="0"/>
              <a:t>sustentados</a:t>
            </a:r>
            <a:br>
              <a:rPr lang="es-MX" dirty="0" smtClean="0"/>
            </a:br>
            <a:r>
              <a:rPr lang="es-MX" dirty="0" smtClean="0"/>
              <a:t>con </a:t>
            </a:r>
            <a:r>
              <a:rPr lang="es-MX" dirty="0"/>
              <a:t>BV: </a:t>
            </a:r>
            <a:r>
              <a:rPr lang="es-MX" u="sng" dirty="0"/>
              <a:t>Ejemplo </a:t>
            </a:r>
            <a:r>
              <a:rPr lang="es-MX" u="sng" dirty="0" smtClean="0"/>
              <a:t>2</a:t>
            </a:r>
            <a:r>
              <a:rPr lang="es-MX" dirty="0"/>
              <a:t/>
            </a:r>
            <a:br>
              <a:rPr lang="es-MX" dirty="0"/>
            </a:br>
            <a:r>
              <a:rPr lang="es-MX" sz="1800" b="0" dirty="0">
                <a:effectLst/>
              </a:rPr>
              <a:t>LIR, 37º, </a:t>
            </a:r>
            <a:r>
              <a:rPr lang="es-MX" sz="1800" b="0" dirty="0" err="1">
                <a:effectLst/>
              </a:rPr>
              <a:t>pp</a:t>
            </a:r>
            <a:endParaRPr lang="es-MX"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140</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2439724008"/>
              </p:ext>
            </p:extLst>
          </p:nvPr>
        </p:nvGraphicFramePr>
        <p:xfrm>
          <a:off x="1187450" y="1557338"/>
          <a:ext cx="7032625" cy="4629150"/>
        </p:xfrm>
        <a:graphic>
          <a:graphicData uri="http://schemas.openxmlformats.org/presentationml/2006/ole">
            <mc:AlternateContent xmlns:mc="http://schemas.openxmlformats.org/markup-compatibility/2006">
              <mc:Choice xmlns:v="urn:schemas-microsoft-com:vml" Requires="v">
                <p:oleObj spid="_x0000_s29776" name="Hoja de cálculo" r:id="rId3" imgW="4571989" imgH="3010029" progId="Excel.Sheet.12">
                  <p:embed/>
                </p:oleObj>
              </mc:Choice>
              <mc:Fallback>
                <p:oleObj name="Hoja de cálculo" r:id="rId3" imgW="4571989" imgH="3010029" progId="Excel.Sheet.12">
                  <p:embed/>
                  <p:pic>
                    <p:nvPicPr>
                      <p:cNvPr id="0" name=""/>
                      <p:cNvPicPr/>
                      <p:nvPr/>
                    </p:nvPicPr>
                    <p:blipFill>
                      <a:blip r:embed="rId4"/>
                      <a:stretch>
                        <a:fillRect/>
                      </a:stretch>
                    </p:blipFill>
                    <p:spPr>
                      <a:xfrm>
                        <a:off x="1187450" y="1557338"/>
                        <a:ext cx="7032625" cy="4629150"/>
                      </a:xfrm>
                      <a:prstGeom prst="rect">
                        <a:avLst/>
                      </a:prstGeom>
                    </p:spPr>
                  </p:pic>
                </p:oleObj>
              </mc:Fallback>
            </mc:AlternateContent>
          </a:graphicData>
        </a:graphic>
      </p:graphicFrame>
      <p:sp>
        <p:nvSpPr>
          <p:cNvPr id="8" name="7 CuadroTexto"/>
          <p:cNvSpPr txBox="1"/>
          <p:nvPr/>
        </p:nvSpPr>
        <p:spPr>
          <a:xfrm>
            <a:off x="179512" y="5517232"/>
            <a:ext cx="1069524" cy="369332"/>
          </a:xfrm>
          <a:prstGeom prst="rect">
            <a:avLst/>
          </a:prstGeom>
          <a:noFill/>
        </p:spPr>
        <p:txBody>
          <a:bodyPr wrap="none" rtlCol="0">
            <a:spAutoFit/>
          </a:bodyPr>
          <a:lstStyle/>
          <a:p>
            <a:r>
              <a:rPr lang="es-MX" dirty="0" smtClean="0">
                <a:solidFill>
                  <a:srgbClr val="FF0000"/>
                </a:solidFill>
                <a:latin typeface="Arial Black" panose="020B0A04020102020204" pitchFamily="34" charset="0"/>
              </a:rPr>
              <a:t>LIMITE</a:t>
            </a:r>
            <a:endParaRPr lang="es-MX" dirty="0">
              <a:solidFill>
                <a:srgbClr val="FF0000"/>
              </a:solidFill>
              <a:latin typeface="Arial Black" panose="020B0A04020102020204" pitchFamily="34" charset="0"/>
            </a:endParaRPr>
          </a:p>
        </p:txBody>
      </p:sp>
      <p:pic>
        <p:nvPicPr>
          <p:cNvPr id="9" name="8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2463767346"/>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Gastos o costos: </a:t>
            </a:r>
            <a:r>
              <a:rPr lang="es-MX" dirty="0" smtClean="0"/>
              <a:t>R2, R4 y R5 (1)</a:t>
            </a:r>
            <a:r>
              <a:rPr lang="es-MX" dirty="0"/>
              <a:t/>
            </a:r>
            <a:br>
              <a:rPr lang="es-MX" dirty="0"/>
            </a:br>
            <a:r>
              <a:rPr lang="es-MX" sz="1800" b="0" dirty="0" smtClean="0">
                <a:effectLst/>
              </a:rPr>
              <a:t>LIR, 37º, v) </a:t>
            </a:r>
            <a:endParaRPr lang="es-MX" sz="1800" dirty="0">
              <a:effectLst/>
            </a:endParaRPr>
          </a:p>
        </p:txBody>
      </p:sp>
      <p:sp>
        <p:nvSpPr>
          <p:cNvPr id="7" name="6 Marcador de contenido"/>
          <p:cNvSpPr>
            <a:spLocks noGrp="1"/>
          </p:cNvSpPr>
          <p:nvPr>
            <p:ph sz="half" idx="1"/>
          </p:nvPr>
        </p:nvSpPr>
        <p:spPr/>
        <p:txBody>
          <a:bodyPr>
            <a:normAutofit/>
          </a:bodyPr>
          <a:lstStyle/>
          <a:p>
            <a:pPr algn="just"/>
            <a:r>
              <a:rPr lang="es-ES" dirty="0"/>
              <a:t>Podrán deducirse en el </a:t>
            </a:r>
            <a:r>
              <a:rPr lang="es-ES" dirty="0" smtClean="0"/>
              <a:t>EG al </a:t>
            </a:r>
            <a:r>
              <a:rPr lang="es-ES" dirty="0"/>
              <a:t>que </a:t>
            </a:r>
            <a:r>
              <a:rPr lang="es-ES" dirty="0" smtClean="0"/>
              <a:t>correspondan (Devengado)</a:t>
            </a:r>
            <a:endParaRPr lang="es-ES" dirty="0" smtClean="0"/>
          </a:p>
          <a:p>
            <a:pPr lvl="1"/>
            <a:r>
              <a:rPr lang="es-ES" dirty="0" smtClean="0"/>
              <a:t>Siempre </a:t>
            </a:r>
            <a:r>
              <a:rPr lang="es-ES" dirty="0"/>
              <a:t>que hayan sido </a:t>
            </a:r>
            <a:r>
              <a:rPr lang="es-ES" u="sng" dirty="0"/>
              <a:t>pagados</a:t>
            </a:r>
            <a:r>
              <a:rPr lang="es-ES" dirty="0"/>
              <a:t> dentro del </a:t>
            </a:r>
            <a:r>
              <a:rPr lang="es-ES" u="sng" dirty="0"/>
              <a:t>plazo</a:t>
            </a:r>
            <a:r>
              <a:rPr lang="es-ES" dirty="0"/>
              <a:t> establecido por el </a:t>
            </a:r>
            <a:r>
              <a:rPr lang="es-ES" dirty="0" smtClean="0"/>
              <a:t>RIR </a:t>
            </a:r>
            <a:r>
              <a:rPr lang="es-ES" dirty="0"/>
              <a:t>para la </a:t>
            </a:r>
            <a:r>
              <a:rPr lang="es-ES" u="sng" dirty="0"/>
              <a:t>presentación de la </a:t>
            </a:r>
            <a:r>
              <a:rPr lang="es-ES" u="sng" dirty="0" smtClean="0"/>
              <a:t>DJ</a:t>
            </a:r>
            <a:r>
              <a:rPr lang="es-ES" dirty="0" smtClean="0"/>
              <a:t> </a:t>
            </a:r>
            <a:r>
              <a:rPr lang="es-ES" dirty="0"/>
              <a:t>Anual correspondiente a dicho </a:t>
            </a:r>
            <a:r>
              <a:rPr lang="es-ES" dirty="0" smtClean="0"/>
              <a:t>EG. </a:t>
            </a:r>
            <a:endParaRPr lang="es-ES" dirty="0"/>
          </a:p>
          <a:p>
            <a:r>
              <a:rPr lang="es-ES" dirty="0" smtClean="0"/>
              <a:t>En </a:t>
            </a:r>
            <a:r>
              <a:rPr lang="es-ES" dirty="0"/>
              <a:t>caso no hayan sido deducidos en el EG al que correspondan, serán </a:t>
            </a:r>
            <a:r>
              <a:rPr lang="es-ES" u="sng" dirty="0"/>
              <a:t>deducibles</a:t>
            </a:r>
            <a:r>
              <a:rPr lang="es-ES" dirty="0"/>
              <a:t> en el EG en que efectivamente </a:t>
            </a:r>
            <a:r>
              <a:rPr lang="es-ES" u="sng" dirty="0"/>
              <a:t>se paguen,</a:t>
            </a:r>
            <a:r>
              <a:rPr lang="es-ES" dirty="0"/>
              <a:t> aún cuando se encuentren debidamente provisionados en un EG anterior</a:t>
            </a:r>
          </a:p>
          <a:p>
            <a:pPr lvl="1" algn="just"/>
            <a:r>
              <a:rPr lang="es-ES" dirty="0"/>
              <a:t>LIR, 48ª DCF. </a:t>
            </a:r>
          </a:p>
        </p:txBody>
      </p:sp>
      <p:sp>
        <p:nvSpPr>
          <p:cNvPr id="3" name="2 Marcador de contenido"/>
          <p:cNvSpPr>
            <a:spLocks noGrp="1"/>
          </p:cNvSpPr>
          <p:nvPr>
            <p:ph sz="half" idx="2"/>
          </p:nvPr>
        </p:nvSpPr>
        <p:spPr/>
        <p:txBody>
          <a:bodyPr>
            <a:normAutofit/>
          </a:bodyPr>
          <a:lstStyle/>
          <a:p>
            <a:r>
              <a:rPr lang="es-ES" dirty="0"/>
              <a:t>El gasto correspondiente a la </a:t>
            </a:r>
            <a:r>
              <a:rPr lang="es-ES" b="1" u="sng" dirty="0"/>
              <a:t>indemnización</a:t>
            </a:r>
            <a:r>
              <a:rPr lang="es-ES" dirty="0"/>
              <a:t> por no haber disfrutado del descanso </a:t>
            </a:r>
            <a:r>
              <a:rPr lang="es-ES" b="1" u="sng" dirty="0"/>
              <a:t>vacacional</a:t>
            </a:r>
            <a:r>
              <a:rPr lang="es-ES" dirty="0"/>
              <a:t>, será </a:t>
            </a:r>
            <a:r>
              <a:rPr lang="es-ES" b="1" u="sng" dirty="0"/>
              <a:t>deducible</a:t>
            </a:r>
            <a:r>
              <a:rPr lang="es-ES" dirty="0"/>
              <a:t> en el </a:t>
            </a:r>
            <a:r>
              <a:rPr lang="es-ES" b="1" u="sng" dirty="0"/>
              <a:t>EG de su devengo</a:t>
            </a:r>
          </a:p>
          <a:p>
            <a:pPr lvl="1"/>
            <a:r>
              <a:rPr lang="es-ES" dirty="0"/>
              <a:t>DL 713, 23°, c)</a:t>
            </a:r>
          </a:p>
          <a:p>
            <a:pPr lvl="1"/>
            <a:r>
              <a:rPr lang="es-ES" dirty="0"/>
              <a:t>LIR, 57°, (Informe 51-2011-SUNAT). </a:t>
            </a:r>
            <a:endParaRPr lang="es-MX" dirty="0"/>
          </a:p>
          <a:p>
            <a:r>
              <a:rPr lang="es-ES" dirty="0"/>
              <a:t>El requisito del pago previo (LIR, 37°, v), no es aplicable a otros gastos.</a:t>
            </a:r>
          </a:p>
          <a:p>
            <a:pPr lvl="1"/>
            <a:r>
              <a:rPr lang="es-ES" dirty="0"/>
              <a:t>RTF N° 7719-4-2005, (JOO) </a:t>
            </a:r>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141</a:t>
            </a:fld>
            <a:endParaRPr lang="es-PE"/>
          </a:p>
        </p:txBody>
      </p:sp>
    </p:spTree>
    <p:extLst>
      <p:ext uri="{BB962C8B-B14F-4D97-AF65-F5344CB8AC3E}">
        <p14:creationId xmlns:p14="http://schemas.microsoft.com/office/powerpoint/2010/main" val="1228975187"/>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Gastos o costos: R2, R4 y R5 </a:t>
            </a:r>
            <a:r>
              <a:rPr lang="es-MX" dirty="0" smtClean="0"/>
              <a:t>(2): </a:t>
            </a:r>
            <a:r>
              <a:rPr lang="es-MX" u="sng" dirty="0" smtClean="0"/>
              <a:t>Ejemplo 1</a:t>
            </a:r>
            <a:r>
              <a:rPr lang="es-MX" dirty="0"/>
              <a:t/>
            </a:r>
            <a:br>
              <a:rPr lang="es-MX" dirty="0"/>
            </a:br>
            <a:r>
              <a:rPr lang="es-MX" sz="1800" b="0" dirty="0" smtClean="0">
                <a:effectLst/>
              </a:rPr>
              <a:t>LIR, 37º, v) </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142</a:t>
            </a:fld>
            <a:endParaRPr lang="es-PE"/>
          </a:p>
        </p:txBody>
      </p:sp>
      <p:graphicFrame>
        <p:nvGraphicFramePr>
          <p:cNvPr id="12" name="11 Objeto"/>
          <p:cNvGraphicFramePr>
            <a:graphicFrameLocks noChangeAspect="1"/>
          </p:cNvGraphicFramePr>
          <p:nvPr>
            <p:extLst>
              <p:ext uri="{D42A27DB-BD31-4B8C-83A1-F6EECF244321}">
                <p14:modId xmlns:p14="http://schemas.microsoft.com/office/powerpoint/2010/main" val="2159357628"/>
              </p:ext>
            </p:extLst>
          </p:nvPr>
        </p:nvGraphicFramePr>
        <p:xfrm>
          <a:off x="323850" y="1557338"/>
          <a:ext cx="8531225" cy="4437062"/>
        </p:xfrm>
        <a:graphic>
          <a:graphicData uri="http://schemas.openxmlformats.org/presentationml/2006/ole">
            <mc:AlternateContent xmlns:mc="http://schemas.openxmlformats.org/markup-compatibility/2006">
              <mc:Choice xmlns:v="urn:schemas-microsoft-com:vml" Requires="v">
                <p:oleObj spid="_x0000_s30798" name="Hoja de cálculo" r:id="rId3" imgW="5457934" imgH="2838352" progId="Excel.Sheet.12">
                  <p:embed/>
                </p:oleObj>
              </mc:Choice>
              <mc:Fallback>
                <p:oleObj name="Hoja de cálculo" r:id="rId3" imgW="5457934" imgH="2838352" progId="Excel.Sheet.12">
                  <p:embed/>
                  <p:pic>
                    <p:nvPicPr>
                      <p:cNvPr id="0" name=""/>
                      <p:cNvPicPr/>
                      <p:nvPr/>
                    </p:nvPicPr>
                    <p:blipFill>
                      <a:blip r:embed="rId4"/>
                      <a:stretch>
                        <a:fillRect/>
                      </a:stretch>
                    </p:blipFill>
                    <p:spPr>
                      <a:xfrm>
                        <a:off x="323850" y="1557338"/>
                        <a:ext cx="8531225" cy="4437062"/>
                      </a:xfrm>
                      <a:prstGeom prst="rect">
                        <a:avLst/>
                      </a:prstGeom>
                    </p:spPr>
                  </p:pic>
                </p:oleObj>
              </mc:Fallback>
            </mc:AlternateContent>
          </a:graphicData>
        </a:graphic>
      </p:graphicFrame>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2080746659"/>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3447" y="3501008"/>
            <a:ext cx="2800481"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a:gradFill>
            <a:gsLst>
              <a:gs pos="100000">
                <a:schemeClr val="bg1"/>
              </a:gs>
              <a:gs pos="90000">
                <a:srgbClr val="FFCC00"/>
              </a:gs>
            </a:gsLst>
          </a:gradFill>
        </p:spPr>
        <p:txBody>
          <a:bodyPr/>
          <a:lstStyle/>
          <a:p>
            <a:r>
              <a:rPr lang="es-MX" dirty="0"/>
              <a:t>Gastos de </a:t>
            </a:r>
            <a:r>
              <a:rPr lang="es-MX" dirty="0" smtClean="0"/>
              <a:t>vehículos: </a:t>
            </a:r>
            <a:r>
              <a:rPr lang="es-MX" u="sng" dirty="0" smtClean="0"/>
              <a:t>SIN LIMITE</a:t>
            </a:r>
            <a:r>
              <a:rPr lang="es-MX" dirty="0"/>
              <a:t/>
            </a:r>
            <a:br>
              <a:rPr lang="es-MX" dirty="0"/>
            </a:br>
            <a:r>
              <a:rPr lang="es-MX" sz="1800" b="0" dirty="0">
                <a:effectLst/>
              </a:rPr>
              <a:t>LIR, 37º, w) – RIR, 21°, r)</a:t>
            </a:r>
            <a:endParaRPr lang="es-MX" dirty="0"/>
          </a:p>
        </p:txBody>
      </p:sp>
      <p:sp>
        <p:nvSpPr>
          <p:cNvPr id="3" name="2 Marcador de contenido"/>
          <p:cNvSpPr>
            <a:spLocks noGrp="1"/>
          </p:cNvSpPr>
          <p:nvPr>
            <p:ph sz="half" idx="1"/>
          </p:nvPr>
        </p:nvSpPr>
        <p:spPr/>
        <p:txBody>
          <a:bodyPr>
            <a:normAutofit/>
          </a:bodyPr>
          <a:lstStyle/>
          <a:p>
            <a:r>
              <a:rPr lang="es-MX" dirty="0" smtClean="0"/>
              <a:t>Vehículos </a:t>
            </a:r>
            <a:r>
              <a:rPr lang="es-MX" dirty="0"/>
              <a:t>automotores de las </a:t>
            </a:r>
            <a:r>
              <a:rPr lang="es-MX" dirty="0" smtClean="0"/>
              <a:t>Cat. </a:t>
            </a:r>
            <a:r>
              <a:rPr lang="es-MX" dirty="0"/>
              <a:t>A2, A3 y A4 que resulten </a:t>
            </a:r>
            <a:r>
              <a:rPr lang="es-MX" b="1" u="sng" dirty="0">
                <a:solidFill>
                  <a:srgbClr val="FF3300"/>
                </a:solidFill>
                <a:effectLst>
                  <a:outerShdw blurRad="38100" dist="38100" dir="2700000" algn="tl">
                    <a:srgbClr val="000000">
                      <a:alpha val="43137"/>
                    </a:srgbClr>
                  </a:outerShdw>
                </a:effectLst>
              </a:rPr>
              <a:t>estrictamente indispensables</a:t>
            </a:r>
            <a:r>
              <a:rPr lang="es-MX" dirty="0"/>
              <a:t> y se apliquen en forma </a:t>
            </a:r>
            <a:r>
              <a:rPr lang="es-MX" b="1" u="sng" dirty="0">
                <a:solidFill>
                  <a:srgbClr val="FF3300"/>
                </a:solidFill>
                <a:effectLst>
                  <a:outerShdw blurRad="38100" dist="38100" dir="2700000" algn="tl">
                    <a:srgbClr val="000000">
                      <a:alpha val="43137"/>
                    </a:srgbClr>
                  </a:outerShdw>
                </a:effectLst>
              </a:rPr>
              <a:t>permanente</a:t>
            </a:r>
            <a:r>
              <a:rPr lang="es-MX" dirty="0"/>
              <a:t> para el desarrollo de las actividades propias del giro del negocio o </a:t>
            </a:r>
            <a:r>
              <a:rPr lang="es-MX" dirty="0" smtClean="0"/>
              <a:t>empresa</a:t>
            </a:r>
            <a:endParaRPr lang="es-MX" dirty="0" smtClean="0"/>
          </a:p>
        </p:txBody>
      </p:sp>
      <p:sp>
        <p:nvSpPr>
          <p:cNvPr id="7" name="6 Marcador de contenido"/>
          <p:cNvSpPr>
            <a:spLocks noGrp="1"/>
          </p:cNvSpPr>
          <p:nvPr>
            <p:ph sz="half" idx="2"/>
          </p:nvPr>
        </p:nvSpPr>
        <p:spPr/>
        <p:txBody>
          <a:bodyPr>
            <a:normAutofit/>
          </a:bodyPr>
          <a:lstStyle/>
          <a:p>
            <a:r>
              <a:rPr lang="es-MX" dirty="0"/>
              <a:t>Conceptos:</a:t>
            </a:r>
          </a:p>
          <a:p>
            <a:pPr marL="723900" lvl="1" indent="-368300"/>
            <a:r>
              <a:rPr lang="es-MX" b="1" dirty="0" smtClean="0"/>
              <a:t>Forma </a:t>
            </a:r>
            <a:r>
              <a:rPr lang="es-MX" b="1" dirty="0"/>
              <a:t>de cesión en uso</a:t>
            </a:r>
          </a:p>
          <a:p>
            <a:pPr marL="1077913" lvl="2" indent="-354013"/>
            <a:r>
              <a:rPr lang="es-MX" dirty="0"/>
              <a:t>Arrendamiento</a:t>
            </a:r>
            <a:r>
              <a:rPr lang="es-MX" dirty="0" smtClean="0"/>
              <a:t>,</a:t>
            </a:r>
          </a:p>
          <a:p>
            <a:pPr marL="1077913" lvl="2" indent="-354013"/>
            <a:r>
              <a:rPr lang="es-MX" dirty="0"/>
              <a:t>A</a:t>
            </a:r>
            <a:r>
              <a:rPr lang="es-MX" dirty="0" smtClean="0"/>
              <a:t>rrendamiento </a:t>
            </a:r>
            <a:r>
              <a:rPr lang="es-MX" dirty="0"/>
              <a:t>financiero </a:t>
            </a:r>
            <a:r>
              <a:rPr lang="es-MX" dirty="0" smtClean="0"/>
              <a:t>y</a:t>
            </a:r>
          </a:p>
          <a:p>
            <a:pPr marL="1077913" lvl="2" indent="-354013"/>
            <a:r>
              <a:rPr lang="es-MX" dirty="0"/>
              <a:t>O</a:t>
            </a:r>
            <a:r>
              <a:rPr lang="es-MX" dirty="0" smtClean="0"/>
              <a:t>tros</a:t>
            </a:r>
            <a:r>
              <a:rPr lang="es-MX" dirty="0"/>
              <a:t>; </a:t>
            </a:r>
          </a:p>
          <a:p>
            <a:pPr lvl="1"/>
            <a:r>
              <a:rPr lang="es-MX" b="1" dirty="0"/>
              <a:t>Funcionamiento</a:t>
            </a:r>
          </a:p>
          <a:p>
            <a:pPr marL="1077913" lvl="2" indent="-354013"/>
            <a:r>
              <a:rPr lang="es-MX" dirty="0" smtClean="0"/>
              <a:t>Combustible</a:t>
            </a:r>
          </a:p>
          <a:p>
            <a:pPr marL="1077913" lvl="2" indent="-354013"/>
            <a:r>
              <a:rPr lang="es-MX" dirty="0"/>
              <a:t>L</a:t>
            </a:r>
            <a:r>
              <a:rPr lang="es-MX" dirty="0" smtClean="0"/>
              <a:t>ubricantes,</a:t>
            </a:r>
          </a:p>
          <a:p>
            <a:pPr marL="1077913" lvl="2" indent="-354013"/>
            <a:r>
              <a:rPr lang="es-MX" dirty="0" smtClean="0"/>
              <a:t>Mantenimiento</a:t>
            </a:r>
            <a:r>
              <a:rPr lang="es-MX" dirty="0"/>
              <a:t>, </a:t>
            </a:r>
            <a:endParaRPr lang="es-MX" dirty="0" smtClean="0"/>
          </a:p>
          <a:p>
            <a:pPr marL="1077913" lvl="2" indent="-354013"/>
            <a:r>
              <a:rPr lang="es-MX" dirty="0" smtClean="0"/>
              <a:t>Seguros</a:t>
            </a:r>
            <a:r>
              <a:rPr lang="es-MX" dirty="0"/>
              <a:t>, </a:t>
            </a:r>
            <a:endParaRPr lang="es-MX" dirty="0" smtClean="0"/>
          </a:p>
          <a:p>
            <a:pPr marL="1077913" lvl="2" indent="-354013"/>
            <a:r>
              <a:rPr lang="es-MX" dirty="0"/>
              <a:t>R</a:t>
            </a:r>
            <a:r>
              <a:rPr lang="es-MX" dirty="0" smtClean="0"/>
              <a:t>eparación </a:t>
            </a:r>
            <a:r>
              <a:rPr lang="es-MX" dirty="0"/>
              <a:t>y </a:t>
            </a:r>
            <a:endParaRPr lang="es-MX" dirty="0" smtClean="0"/>
          </a:p>
          <a:p>
            <a:pPr marL="1077913" lvl="2" indent="-354013"/>
            <a:r>
              <a:rPr lang="es-MX" dirty="0" smtClean="0"/>
              <a:t>Similares. </a:t>
            </a:r>
            <a:endParaRPr lang="es-MX" dirty="0"/>
          </a:p>
          <a:p>
            <a:pPr lvl="1"/>
            <a:r>
              <a:rPr lang="es-MX" b="1" dirty="0"/>
              <a:t>Depreciación por </a:t>
            </a:r>
            <a:r>
              <a:rPr lang="es-MX" b="1" dirty="0" smtClean="0"/>
              <a:t>desgaste</a:t>
            </a:r>
            <a:endParaRPr lang="es-MX" b="1"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143</a:t>
            </a:fld>
            <a:endParaRPr lang="es-PE"/>
          </a:p>
        </p:txBody>
      </p:sp>
    </p:spTree>
    <p:extLst>
      <p:ext uri="{BB962C8B-B14F-4D97-AF65-F5344CB8AC3E}">
        <p14:creationId xmlns:p14="http://schemas.microsoft.com/office/powerpoint/2010/main" val="1684701545"/>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a:t>
            </a:r>
            <a:r>
              <a:rPr lang="es-MX" dirty="0" smtClean="0"/>
              <a:t>vehículos: </a:t>
            </a:r>
            <a:r>
              <a:rPr lang="es-MX" u="sng" dirty="0" smtClean="0"/>
              <a:t>SIN LIMITE</a:t>
            </a:r>
            <a:r>
              <a:rPr lang="es-MX" dirty="0" smtClean="0"/>
              <a:t/>
            </a:r>
            <a:br>
              <a:rPr lang="es-MX" dirty="0" smtClean="0"/>
            </a:br>
            <a:r>
              <a:rPr lang="es-MX" dirty="0" smtClean="0"/>
              <a:t>Estrictamente indispensables y permanentes</a:t>
            </a:r>
            <a:r>
              <a:rPr lang="es-MX" dirty="0"/>
              <a:t/>
            </a:r>
            <a:br>
              <a:rPr lang="es-MX" dirty="0"/>
            </a:br>
            <a:r>
              <a:rPr lang="es-MX" sz="1800" b="0" dirty="0">
                <a:effectLst/>
              </a:rPr>
              <a:t>LIR, 37º, w) – RIR, 21°, r)</a:t>
            </a:r>
            <a:endParaRPr lang="es-MX" dirty="0"/>
          </a:p>
        </p:txBody>
      </p:sp>
      <p:sp>
        <p:nvSpPr>
          <p:cNvPr id="3" name="2 Marcador de contenido"/>
          <p:cNvSpPr>
            <a:spLocks noGrp="1"/>
          </p:cNvSpPr>
          <p:nvPr>
            <p:ph idx="1"/>
          </p:nvPr>
        </p:nvSpPr>
        <p:spPr/>
        <p:txBody>
          <a:bodyPr>
            <a:normAutofit/>
          </a:bodyPr>
          <a:lstStyle/>
          <a:p>
            <a:r>
              <a:rPr lang="es-MX" dirty="0" smtClean="0"/>
              <a:t>Tratándose </a:t>
            </a:r>
            <a:r>
              <a:rPr lang="es-MX" dirty="0"/>
              <a:t>de empresas que se </a:t>
            </a:r>
            <a:r>
              <a:rPr lang="es-MX" dirty="0" smtClean="0"/>
              <a:t>dedican:</a:t>
            </a:r>
          </a:p>
          <a:p>
            <a:pPr lvl="1"/>
            <a:r>
              <a:rPr lang="es-MX" dirty="0" smtClean="0"/>
              <a:t>Al </a:t>
            </a:r>
            <a:r>
              <a:rPr lang="es-MX" dirty="0"/>
              <a:t>servicio de taxi, </a:t>
            </a:r>
            <a:endParaRPr lang="es-MX" dirty="0" smtClean="0"/>
          </a:p>
          <a:p>
            <a:pPr lvl="1"/>
            <a:r>
              <a:rPr lang="es-MX" dirty="0" smtClean="0"/>
              <a:t>Al </a:t>
            </a:r>
            <a:r>
              <a:rPr lang="es-MX" dirty="0"/>
              <a:t>transporte turístico, </a:t>
            </a:r>
            <a:endParaRPr lang="es-MX" dirty="0" smtClean="0"/>
          </a:p>
          <a:p>
            <a:pPr lvl="1"/>
            <a:r>
              <a:rPr lang="es-MX" dirty="0" smtClean="0"/>
              <a:t>Al </a:t>
            </a:r>
            <a:r>
              <a:rPr lang="es-MX" dirty="0"/>
              <a:t>arrendamiento o cualquier otra forma de cesión en uso de </a:t>
            </a:r>
            <a:r>
              <a:rPr lang="es-MX" dirty="0" smtClean="0"/>
              <a:t>automóviles</a:t>
            </a:r>
          </a:p>
          <a:p>
            <a:r>
              <a:rPr lang="es-MX" b="1" u="sng" dirty="0"/>
              <a:t>E</a:t>
            </a:r>
            <a:r>
              <a:rPr lang="es-MX" b="1" u="sng" dirty="0" smtClean="0"/>
              <a:t>mpresas </a:t>
            </a:r>
            <a:r>
              <a:rPr lang="es-MX" b="1" u="sng" dirty="0"/>
              <a:t>que realicen otras actividades que se encuentren en situación </a:t>
            </a:r>
            <a:r>
              <a:rPr lang="es-MX" b="1" u="sng" dirty="0" smtClean="0"/>
              <a:t>similar</a:t>
            </a:r>
            <a:endParaRPr lang="es-MX" b="1" u="sng"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144</a:t>
            </a:fld>
            <a:endParaRPr lang="es-PE"/>
          </a:p>
        </p:txBody>
      </p:sp>
      <p:sp>
        <p:nvSpPr>
          <p:cNvPr id="8" name="7 Elipse"/>
          <p:cNvSpPr>
            <a:spLocks noChangeAspect="1"/>
          </p:cNvSpPr>
          <p:nvPr/>
        </p:nvSpPr>
        <p:spPr>
          <a:xfrm>
            <a:off x="7812360" y="3068960"/>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809769881"/>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Gastos de </a:t>
            </a:r>
            <a:r>
              <a:rPr lang="es-MX" dirty="0" smtClean="0"/>
              <a:t>vehículos</a:t>
            </a:r>
            <a:r>
              <a:rPr lang="es-MX" dirty="0"/>
              <a:t>: </a:t>
            </a:r>
            <a:r>
              <a:rPr lang="es-MX" u="sng" dirty="0" smtClean="0"/>
              <a:t>Con límite</a:t>
            </a:r>
            <a:r>
              <a:rPr lang="es-MX" dirty="0"/>
              <a:t/>
            </a:r>
            <a:br>
              <a:rPr lang="es-MX" dirty="0"/>
            </a:br>
            <a:r>
              <a:rPr lang="es-MX" sz="1800" b="0" dirty="0">
                <a:effectLst/>
              </a:rPr>
              <a:t>LIR, 37º, w) </a:t>
            </a:r>
            <a:r>
              <a:rPr lang="es-MX" sz="1800" b="0" dirty="0" smtClean="0">
                <a:effectLst/>
              </a:rPr>
              <a:t>- </a:t>
            </a:r>
            <a:r>
              <a:rPr lang="es-MX" sz="1800" b="0" dirty="0">
                <a:effectLst/>
              </a:rPr>
              <a:t>RIR, 21°, r)</a:t>
            </a:r>
            <a:endParaRPr lang="es-MX" dirty="0"/>
          </a:p>
        </p:txBody>
      </p:sp>
      <p:sp>
        <p:nvSpPr>
          <p:cNvPr id="3" name="2 Marcador de contenido"/>
          <p:cNvSpPr>
            <a:spLocks noGrp="1"/>
          </p:cNvSpPr>
          <p:nvPr>
            <p:ph idx="1"/>
          </p:nvPr>
        </p:nvSpPr>
        <p:spPr/>
        <p:txBody>
          <a:bodyPr>
            <a:normAutofit/>
          </a:bodyPr>
          <a:lstStyle/>
          <a:p>
            <a:r>
              <a:rPr lang="es-ES" dirty="0" smtClean="0"/>
              <a:t>Vehículos asignados </a:t>
            </a:r>
            <a:r>
              <a:rPr lang="es-ES" dirty="0"/>
              <a:t>a actividades </a:t>
            </a:r>
            <a:r>
              <a:rPr lang="es-ES" dirty="0" smtClean="0"/>
              <a:t>de </a:t>
            </a:r>
            <a:r>
              <a:rPr lang="es-ES" b="1" dirty="0" smtClean="0"/>
              <a:t>dirección, representación </a:t>
            </a:r>
            <a:r>
              <a:rPr lang="es-ES" b="1" dirty="0"/>
              <a:t>y </a:t>
            </a:r>
            <a:r>
              <a:rPr lang="es-ES" b="1" dirty="0" smtClean="0"/>
              <a:t>administración: </a:t>
            </a:r>
            <a:r>
              <a:rPr lang="es-MX" b="1" dirty="0"/>
              <a:t>Categorías A2, A3, A4, B1.3 y B1.4</a:t>
            </a:r>
            <a:endParaRPr lang="es-ES" b="1" dirty="0" smtClean="0"/>
          </a:p>
          <a:p>
            <a:r>
              <a:rPr lang="es-ES" dirty="0" smtClean="0"/>
              <a:t>Serán </a:t>
            </a:r>
            <a:r>
              <a:rPr lang="es-ES" dirty="0"/>
              <a:t>deducibles </a:t>
            </a:r>
            <a:r>
              <a:rPr lang="es-ES" dirty="0" smtClean="0"/>
              <a:t>de </a:t>
            </a:r>
            <a:r>
              <a:rPr lang="es-ES" dirty="0"/>
              <a:t>acuerdo con la tabla </a:t>
            </a:r>
            <a:r>
              <a:rPr lang="es-ES" dirty="0" smtClean="0"/>
              <a:t>fijada por </a:t>
            </a:r>
            <a:r>
              <a:rPr lang="es-ES" dirty="0"/>
              <a:t>el </a:t>
            </a:r>
            <a:r>
              <a:rPr lang="es-ES" dirty="0" smtClean="0"/>
              <a:t>RIR</a:t>
            </a:r>
          </a:p>
          <a:p>
            <a:r>
              <a:rPr lang="es-ES" dirty="0" smtClean="0"/>
              <a:t>La referida tabla, ha sido elaborada en </a:t>
            </a:r>
            <a:r>
              <a:rPr lang="es-ES" dirty="0"/>
              <a:t>función a indicadores tales </a:t>
            </a:r>
            <a:r>
              <a:rPr lang="es-ES" dirty="0" smtClean="0"/>
              <a:t>como:</a:t>
            </a:r>
          </a:p>
          <a:p>
            <a:pPr lvl="1"/>
            <a:r>
              <a:rPr lang="es-ES" dirty="0" smtClean="0"/>
              <a:t>La </a:t>
            </a:r>
            <a:r>
              <a:rPr lang="es-ES" dirty="0"/>
              <a:t>dimensión de la empresa, </a:t>
            </a:r>
            <a:endParaRPr lang="es-ES" dirty="0" smtClean="0"/>
          </a:p>
          <a:p>
            <a:pPr lvl="1"/>
            <a:r>
              <a:rPr lang="es-ES" dirty="0" smtClean="0"/>
              <a:t>La </a:t>
            </a:r>
            <a:r>
              <a:rPr lang="es-ES" dirty="0"/>
              <a:t>naturaleza de las actividades o </a:t>
            </a:r>
            <a:endParaRPr lang="es-ES" dirty="0" smtClean="0"/>
          </a:p>
          <a:p>
            <a:pPr lvl="1"/>
            <a:r>
              <a:rPr lang="es-ES" dirty="0" smtClean="0"/>
              <a:t>La </a:t>
            </a:r>
            <a:r>
              <a:rPr lang="es-ES" dirty="0"/>
              <a:t>conformación de los activos. </a:t>
            </a:r>
            <a:endParaRPr lang="es-ES" dirty="0" smtClean="0"/>
          </a:p>
          <a:p>
            <a:r>
              <a:rPr lang="es-ES" dirty="0" smtClean="0"/>
              <a:t>No </a:t>
            </a:r>
            <a:r>
              <a:rPr lang="es-ES" dirty="0"/>
              <a:t>serán deducibles los gastos </a:t>
            </a:r>
            <a:r>
              <a:rPr lang="es-ES" dirty="0" smtClean="0"/>
              <a:t>de </a:t>
            </a:r>
            <a:r>
              <a:rPr lang="es-ES" dirty="0"/>
              <a:t>vehículos automotores cuyo precio exceda el </a:t>
            </a:r>
            <a:r>
              <a:rPr lang="es-ES" dirty="0" smtClean="0"/>
              <a:t>importe de </a:t>
            </a:r>
            <a:r>
              <a:rPr lang="es-ES" b="1" u="sng" dirty="0" smtClean="0"/>
              <a:t>30 UIT</a:t>
            </a:r>
            <a:r>
              <a:rPr lang="es-ES" dirty="0" smtClean="0"/>
              <a:t>:</a:t>
            </a:r>
          </a:p>
          <a:p>
            <a:pPr lvl="1">
              <a:tabLst>
                <a:tab pos="2517775" algn="l"/>
                <a:tab pos="2874963" algn="l"/>
              </a:tabLst>
            </a:pPr>
            <a:r>
              <a:rPr lang="es-ES" b="1" dirty="0" smtClean="0"/>
              <a:t>2013	: 	S/.</a:t>
            </a:r>
            <a:r>
              <a:rPr lang="es-ES" b="1" dirty="0" smtClean="0"/>
              <a:t>111,000</a:t>
            </a:r>
            <a:r>
              <a:rPr lang="es-ES" dirty="0" smtClean="0"/>
              <a:t> (UIT: S/.3,700)</a:t>
            </a:r>
            <a:endParaRPr lang="es-ES" dirty="0" smtClean="0"/>
          </a:p>
          <a:p>
            <a:pPr lvl="1">
              <a:tabLst>
                <a:tab pos="2517775" algn="l"/>
                <a:tab pos="2874963" algn="l"/>
              </a:tabLst>
            </a:pPr>
            <a:r>
              <a:rPr lang="es-ES" b="1" dirty="0" smtClean="0"/>
              <a:t>2012	: 	S/.</a:t>
            </a:r>
            <a:r>
              <a:rPr lang="es-ES" b="1" dirty="0"/>
              <a:t>109,500</a:t>
            </a:r>
            <a:r>
              <a:rPr lang="es-ES" dirty="0"/>
              <a:t> (UIT: S/.</a:t>
            </a:r>
            <a:r>
              <a:rPr lang="es-ES" dirty="0" smtClean="0"/>
              <a:t>3,650)</a:t>
            </a:r>
            <a:endParaRPr lang="es-ES" dirty="0" smtClean="0"/>
          </a:p>
          <a:p>
            <a:pPr lvl="1">
              <a:tabLst>
                <a:tab pos="2517775" algn="l"/>
                <a:tab pos="2874963" algn="l"/>
              </a:tabLst>
            </a:pPr>
            <a:r>
              <a:rPr lang="es-ES" b="1" dirty="0" smtClean="0"/>
              <a:t>2011 y 2010	: 	S/.</a:t>
            </a:r>
            <a:r>
              <a:rPr lang="es-ES" b="1" dirty="0"/>
              <a:t>108,000</a:t>
            </a:r>
            <a:r>
              <a:rPr lang="es-ES" dirty="0"/>
              <a:t> (UIT: S/.</a:t>
            </a:r>
            <a:r>
              <a:rPr lang="es-ES" dirty="0" smtClean="0"/>
              <a:t>3,600</a:t>
            </a:r>
            <a:r>
              <a:rPr lang="es-ES" dirty="0"/>
              <a:t>)</a:t>
            </a:r>
            <a:endParaRPr lang="es-ES" dirty="0" smtClean="0"/>
          </a:p>
          <a:p>
            <a:pPr lvl="1">
              <a:tabLst>
                <a:tab pos="2517775" algn="l"/>
                <a:tab pos="2874963" algn="l"/>
              </a:tabLst>
            </a:pPr>
            <a:r>
              <a:rPr lang="es-ES" b="1" dirty="0" smtClean="0"/>
              <a:t>2009	: 	S/.</a:t>
            </a:r>
            <a:r>
              <a:rPr lang="es-ES" b="1" dirty="0"/>
              <a:t>106,500</a:t>
            </a:r>
            <a:r>
              <a:rPr lang="es-ES" dirty="0"/>
              <a:t> (UIT: S/.</a:t>
            </a:r>
            <a:r>
              <a:rPr lang="es-ES" dirty="0" smtClean="0"/>
              <a:t>3,550</a:t>
            </a:r>
            <a:r>
              <a:rPr lang="es-ES" dirty="0"/>
              <a:t>)</a:t>
            </a:r>
            <a:endParaRPr lang="es-MX" dirty="0"/>
          </a:p>
          <a:p>
            <a:endParaRPr lang="es-MX"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145</a:t>
            </a:fld>
            <a:endParaRPr lang="es-PE"/>
          </a:p>
        </p:txBody>
      </p:sp>
    </p:spTree>
    <p:extLst>
      <p:ext uri="{BB962C8B-B14F-4D97-AF65-F5344CB8AC3E}">
        <p14:creationId xmlns:p14="http://schemas.microsoft.com/office/powerpoint/2010/main" val="365261271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Vehículos que pertenece a las </a:t>
            </a:r>
            <a:r>
              <a:rPr lang="es-MX" dirty="0"/>
              <a:t/>
            </a:r>
            <a:br>
              <a:rPr lang="es-MX" dirty="0"/>
            </a:br>
            <a:r>
              <a:rPr lang="es-MX" dirty="0" smtClean="0"/>
              <a:t>Categorías </a:t>
            </a:r>
            <a:r>
              <a:rPr lang="es-MX" dirty="0"/>
              <a:t>A2, A3, A4, B1.3 y B1.4</a:t>
            </a:r>
            <a:br>
              <a:rPr lang="es-MX" dirty="0"/>
            </a:br>
            <a:r>
              <a:rPr lang="es-MX" sz="1800" b="0" dirty="0">
                <a:effectLst/>
              </a:rPr>
              <a:t>LIR, 37º, w) – RIR, 21°, r)</a:t>
            </a:r>
            <a:endParaRPr lang="es-MX" dirty="0"/>
          </a:p>
        </p:txBody>
      </p:sp>
      <p:sp>
        <p:nvSpPr>
          <p:cNvPr id="9" name="8 Marcador de contenido"/>
          <p:cNvSpPr>
            <a:spLocks noGrp="1"/>
          </p:cNvSpPr>
          <p:nvPr>
            <p:ph idx="1"/>
          </p:nvPr>
        </p:nvSpPr>
        <p:spPr/>
        <p:txBody>
          <a:bodyPr>
            <a:noAutofit/>
          </a:bodyPr>
          <a:lstStyle/>
          <a:p>
            <a:pPr marL="2511425" indent="-2511425">
              <a:buNone/>
              <a:tabLst>
                <a:tab pos="357188" algn="l"/>
                <a:tab pos="2155825" algn="l"/>
              </a:tabLst>
            </a:pPr>
            <a:r>
              <a:rPr lang="es-MX" dirty="0"/>
              <a:t>Categoría </a:t>
            </a:r>
            <a:r>
              <a:rPr lang="es-MX" b="1" dirty="0"/>
              <a:t>A2</a:t>
            </a:r>
            <a:r>
              <a:rPr lang="es-MX" dirty="0"/>
              <a:t> </a:t>
            </a:r>
            <a:r>
              <a:rPr lang="es-MX" dirty="0" smtClean="0"/>
              <a:t>	: 	De 1,051 </a:t>
            </a:r>
            <a:r>
              <a:rPr lang="es-MX" dirty="0"/>
              <a:t>a </a:t>
            </a:r>
            <a:r>
              <a:rPr lang="es-MX" dirty="0" smtClean="0"/>
              <a:t>1,500 </a:t>
            </a:r>
            <a:r>
              <a:rPr lang="es-MX" dirty="0" err="1"/>
              <a:t>cc.</a:t>
            </a:r>
            <a:endParaRPr lang="es-MX" dirty="0"/>
          </a:p>
          <a:p>
            <a:pPr marL="2511425" indent="-2511425">
              <a:buNone/>
              <a:tabLst>
                <a:tab pos="357188" algn="l"/>
                <a:tab pos="2155825" algn="l"/>
              </a:tabLst>
            </a:pPr>
            <a:r>
              <a:rPr lang="es-MX" dirty="0"/>
              <a:t>Categoría </a:t>
            </a:r>
            <a:r>
              <a:rPr lang="es-MX" b="1" dirty="0"/>
              <a:t>A3</a:t>
            </a:r>
            <a:r>
              <a:rPr lang="es-MX" dirty="0"/>
              <a:t> </a:t>
            </a:r>
            <a:r>
              <a:rPr lang="es-MX" dirty="0" smtClean="0"/>
              <a:t>	: 	De 1,501 </a:t>
            </a:r>
            <a:r>
              <a:rPr lang="es-MX" dirty="0"/>
              <a:t>a </a:t>
            </a:r>
            <a:r>
              <a:rPr lang="es-MX" dirty="0" smtClean="0"/>
              <a:t>2,000 </a:t>
            </a:r>
            <a:r>
              <a:rPr lang="es-MX" dirty="0" err="1"/>
              <a:t>cc.</a:t>
            </a:r>
            <a:endParaRPr lang="es-MX" dirty="0"/>
          </a:p>
          <a:p>
            <a:pPr marL="2511425" indent="-2511425">
              <a:buNone/>
              <a:tabLst>
                <a:tab pos="357188" algn="l"/>
                <a:tab pos="2155825" algn="l"/>
              </a:tabLst>
            </a:pPr>
            <a:r>
              <a:rPr lang="es-MX" dirty="0"/>
              <a:t>Categoría </a:t>
            </a:r>
            <a:r>
              <a:rPr lang="es-MX" b="1" dirty="0"/>
              <a:t>A4</a:t>
            </a:r>
            <a:r>
              <a:rPr lang="es-MX" dirty="0"/>
              <a:t> </a:t>
            </a:r>
            <a:r>
              <a:rPr lang="es-MX" dirty="0" smtClean="0"/>
              <a:t>	: 	Más </a:t>
            </a:r>
            <a:r>
              <a:rPr lang="es-MX" dirty="0"/>
              <a:t>de </a:t>
            </a:r>
            <a:r>
              <a:rPr lang="es-MX" dirty="0" smtClean="0"/>
              <a:t>2,000 </a:t>
            </a:r>
            <a:r>
              <a:rPr lang="es-MX" dirty="0" err="1"/>
              <a:t>cc.</a:t>
            </a:r>
            <a:endParaRPr lang="es-MX" dirty="0"/>
          </a:p>
          <a:p>
            <a:pPr marL="2511425" indent="-2511425">
              <a:buNone/>
              <a:tabLst>
                <a:tab pos="357188" algn="l"/>
                <a:tab pos="2155825" algn="l"/>
              </a:tabLst>
            </a:pPr>
            <a:r>
              <a:rPr lang="es-MX" dirty="0"/>
              <a:t>Categoría </a:t>
            </a:r>
            <a:r>
              <a:rPr lang="es-MX" b="1" dirty="0"/>
              <a:t>B1.3</a:t>
            </a:r>
            <a:r>
              <a:rPr lang="es-MX" dirty="0"/>
              <a:t> </a:t>
            </a:r>
            <a:r>
              <a:rPr lang="es-MX" dirty="0" smtClean="0"/>
              <a:t>	: </a:t>
            </a:r>
            <a:r>
              <a:rPr lang="es-MX" dirty="0" smtClean="0"/>
              <a:t>	Camionetas</a:t>
            </a:r>
            <a:r>
              <a:rPr lang="es-MX" dirty="0"/>
              <a:t>, distintas a pick-up y </a:t>
            </a:r>
            <a:r>
              <a:rPr lang="es-MX" dirty="0" smtClean="0"/>
              <a:t>sus derivados</a:t>
            </a:r>
            <a:r>
              <a:rPr lang="es-MX" dirty="0"/>
              <a:t>, de tracción simple (4x2) </a:t>
            </a:r>
            <a:r>
              <a:rPr lang="es-MX" dirty="0" smtClean="0"/>
              <a:t>hasta de 4,000 </a:t>
            </a:r>
            <a:r>
              <a:rPr lang="es-MX" dirty="0"/>
              <a:t>Kg. de peso bruto vehicular.</a:t>
            </a:r>
          </a:p>
          <a:p>
            <a:pPr marL="2511425" indent="-2511425">
              <a:buNone/>
              <a:tabLst>
                <a:tab pos="357188" algn="l"/>
                <a:tab pos="2155825" algn="l"/>
              </a:tabLst>
            </a:pPr>
            <a:r>
              <a:rPr lang="es-MX" dirty="0"/>
              <a:t>Categoría </a:t>
            </a:r>
            <a:r>
              <a:rPr lang="es-MX" b="1" dirty="0"/>
              <a:t>B1.4</a:t>
            </a:r>
            <a:r>
              <a:rPr lang="es-MX" dirty="0"/>
              <a:t> </a:t>
            </a:r>
            <a:r>
              <a:rPr lang="es-MX" dirty="0" smtClean="0"/>
              <a:t>	: </a:t>
            </a:r>
            <a:r>
              <a:rPr lang="es-MX" dirty="0" smtClean="0"/>
              <a:t>	Otras </a:t>
            </a:r>
            <a:r>
              <a:rPr lang="es-MX" dirty="0"/>
              <a:t>camionetas, distintas a pick-up </a:t>
            </a:r>
            <a:r>
              <a:rPr lang="es-MX" dirty="0" smtClean="0"/>
              <a:t>y sus </a:t>
            </a:r>
            <a:r>
              <a:rPr lang="es-MX" dirty="0"/>
              <a:t>derivados, con tracción en las </a:t>
            </a:r>
            <a:r>
              <a:rPr lang="es-MX" dirty="0" smtClean="0"/>
              <a:t>cuatro ruedas </a:t>
            </a:r>
            <a:r>
              <a:rPr lang="es-MX" dirty="0"/>
              <a:t>(4x4) hasta de </a:t>
            </a:r>
            <a:r>
              <a:rPr lang="es-MX" dirty="0" smtClean="0"/>
              <a:t>4,000 </a:t>
            </a:r>
            <a:r>
              <a:rPr lang="es-MX" dirty="0"/>
              <a:t>Kg. de </a:t>
            </a:r>
            <a:r>
              <a:rPr lang="es-MX" dirty="0" smtClean="0"/>
              <a:t>peso bruto </a:t>
            </a:r>
            <a:r>
              <a:rPr lang="es-MX" dirty="0"/>
              <a:t>vehicular</a:t>
            </a:r>
            <a:r>
              <a:rPr lang="es-MX" dirty="0" smtClean="0"/>
              <a:t>.</a:t>
            </a:r>
            <a:endParaRPr lang="es-MX" dirty="0" smtClean="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146</a:t>
            </a:fld>
            <a:endParaRPr lang="es-PE"/>
          </a:p>
        </p:txBody>
      </p:sp>
    </p:spTree>
    <p:extLst>
      <p:ext uri="{BB962C8B-B14F-4D97-AF65-F5344CB8AC3E}">
        <p14:creationId xmlns:p14="http://schemas.microsoft.com/office/powerpoint/2010/main" val="3383056660"/>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images03.olx.com.pe/ui/2/37/82/17933582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212976"/>
            <a:ext cx="4536504" cy="3019498"/>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noAutofit/>
          </a:bodyPr>
          <a:lstStyle/>
          <a:p>
            <a:r>
              <a:rPr lang="es-MX" dirty="0" smtClean="0"/>
              <a:t>Vehículos que pertenece a las </a:t>
            </a:r>
            <a:r>
              <a:rPr lang="es-MX" dirty="0"/>
              <a:t/>
            </a:r>
            <a:br>
              <a:rPr lang="es-MX" dirty="0"/>
            </a:br>
            <a:r>
              <a:rPr lang="es-MX" dirty="0" smtClean="0"/>
              <a:t>Categorías </a:t>
            </a:r>
            <a:r>
              <a:rPr lang="es-MX" dirty="0"/>
              <a:t>A2, A3, A4, B1.3 y B1.4</a:t>
            </a:r>
            <a:br>
              <a:rPr lang="es-MX" dirty="0"/>
            </a:br>
            <a:r>
              <a:rPr lang="es-MX" sz="1800" b="0" dirty="0">
                <a:effectLst/>
              </a:rPr>
              <a:t>LIR, 37º, w) – RIR, 21°, r)</a:t>
            </a:r>
            <a:endParaRPr lang="es-MX" dirty="0"/>
          </a:p>
        </p:txBody>
      </p:sp>
      <p:sp>
        <p:nvSpPr>
          <p:cNvPr id="3" name="2 Marcador de contenido"/>
          <p:cNvSpPr>
            <a:spLocks noGrp="1"/>
          </p:cNvSpPr>
          <p:nvPr>
            <p:ph sz="half" idx="1"/>
          </p:nvPr>
        </p:nvSpPr>
        <p:spPr/>
        <p:txBody>
          <a:bodyPr>
            <a:noAutofit/>
          </a:bodyPr>
          <a:lstStyle/>
          <a:p>
            <a:pPr>
              <a:tabLst>
                <a:tab pos="357188" algn="l"/>
                <a:tab pos="1789113" algn="l"/>
              </a:tabLst>
            </a:pPr>
            <a:r>
              <a:rPr lang="es-ES" b="1" dirty="0"/>
              <a:t>Carta 92-2010-SUNAT</a:t>
            </a:r>
          </a:p>
          <a:p>
            <a:pPr lvl="1">
              <a:tabLst>
                <a:tab pos="357188" algn="l"/>
                <a:tab pos="1789113" algn="l"/>
              </a:tabLst>
            </a:pPr>
            <a:r>
              <a:rPr lang="es-ES" dirty="0" smtClean="0"/>
              <a:t>Camionetas </a:t>
            </a:r>
            <a:r>
              <a:rPr lang="es-ES" dirty="0"/>
              <a:t>tipo pick-up de tracción doble 4 x 4 </a:t>
            </a:r>
            <a:r>
              <a:rPr lang="es-ES" u="sng" dirty="0"/>
              <a:t>no les resulta de aplicación </a:t>
            </a:r>
            <a:r>
              <a:rPr lang="es-ES" u="sng" dirty="0" smtClean="0"/>
              <a:t>LIR, 37°, w)</a:t>
            </a:r>
            <a:r>
              <a:rPr lang="es-ES" dirty="0" smtClean="0"/>
              <a:t>, por no estar </a:t>
            </a:r>
            <a:r>
              <a:rPr lang="es-ES" dirty="0"/>
              <a:t>comprendidas en las categorías A2, A3 y A4. </a:t>
            </a:r>
          </a:p>
          <a:p>
            <a:pPr>
              <a:tabLst>
                <a:tab pos="357188" algn="l"/>
                <a:tab pos="1789113" algn="l"/>
              </a:tabLst>
            </a:pPr>
            <a:endParaRPr lang="es-MX" dirty="0"/>
          </a:p>
        </p:txBody>
      </p:sp>
      <p:sp>
        <p:nvSpPr>
          <p:cNvPr id="8" name="7 Marcador de contenido"/>
          <p:cNvSpPr>
            <a:spLocks noGrp="1"/>
          </p:cNvSpPr>
          <p:nvPr>
            <p:ph sz="half" idx="2"/>
          </p:nvPr>
        </p:nvSpPr>
        <p:spPr/>
        <p:txBody>
          <a:bodyPr/>
          <a:lstStyle/>
          <a:p>
            <a:pPr>
              <a:tabLst>
                <a:tab pos="357188" algn="l"/>
                <a:tab pos="1789113" algn="l"/>
              </a:tabLst>
            </a:pPr>
            <a:r>
              <a:rPr lang="es-ES" b="1" dirty="0"/>
              <a:t>Informe 7-2003-SUNAT</a:t>
            </a:r>
          </a:p>
          <a:p>
            <a:pPr lvl="1">
              <a:tabLst>
                <a:tab pos="357188" algn="l"/>
                <a:tab pos="1789113" algn="l"/>
              </a:tabLst>
            </a:pPr>
            <a:r>
              <a:rPr lang="es-ES" dirty="0"/>
              <a:t>Los gastos de vehículos diferentes a las Cat. A2, A3 y A4, son deducibles siempre que se acredite la relación de causalidad, no siéndoles de aplicación la LIR, 37°, w</a:t>
            </a:r>
            <a:endParaRPr lang="es-MX"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147</a:t>
            </a:fld>
            <a:endParaRPr lang="es-PE"/>
          </a:p>
        </p:txBody>
      </p:sp>
    </p:spTree>
    <p:extLst>
      <p:ext uri="{BB962C8B-B14F-4D97-AF65-F5344CB8AC3E}">
        <p14:creationId xmlns:p14="http://schemas.microsoft.com/office/powerpoint/2010/main" val="1467913036"/>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a:t>
            </a:r>
            <a:r>
              <a:rPr lang="es-MX" dirty="0" smtClean="0"/>
              <a:t>vehículos: </a:t>
            </a:r>
            <a:br>
              <a:rPr lang="es-MX" dirty="0" smtClean="0"/>
            </a:br>
            <a:r>
              <a:rPr lang="es-MX" dirty="0" smtClean="0"/>
              <a:t>Tabla</a:t>
            </a:r>
            <a:r>
              <a:rPr lang="es-MX" dirty="0"/>
              <a:t/>
            </a:r>
            <a:br>
              <a:rPr lang="es-MX" dirty="0"/>
            </a:br>
            <a:r>
              <a:rPr lang="es-MX" sz="1800" b="0" dirty="0" smtClean="0">
                <a:effectLst/>
              </a:rPr>
              <a:t>LIR, 37º, w</a:t>
            </a:r>
            <a:r>
              <a:rPr lang="es-MX" sz="1800" b="0" dirty="0">
                <a:effectLst/>
              </a:rPr>
              <a:t>) – </a:t>
            </a:r>
            <a:r>
              <a:rPr lang="es-MX" sz="1800" b="0" dirty="0" smtClean="0">
                <a:effectLst/>
              </a:rPr>
              <a:t>RIR</a:t>
            </a:r>
            <a:r>
              <a:rPr lang="es-MX" sz="1800" b="0" dirty="0">
                <a:effectLst/>
              </a:rPr>
              <a:t>, 21°, </a:t>
            </a:r>
            <a:r>
              <a:rPr lang="es-MX" sz="1800" b="0" dirty="0" smtClean="0">
                <a:effectLst/>
              </a:rPr>
              <a:t>r)</a:t>
            </a:r>
            <a:endParaRPr lang="es-MX" sz="1800" dirty="0">
              <a:effectLst/>
            </a:endParaRPr>
          </a:p>
        </p:txBody>
      </p:sp>
      <p:graphicFrame>
        <p:nvGraphicFramePr>
          <p:cNvPr id="8" name="7 Marcador de contenido"/>
          <p:cNvGraphicFramePr>
            <a:graphicFrameLocks noGrp="1"/>
          </p:cNvGraphicFramePr>
          <p:nvPr>
            <p:ph idx="1"/>
            <p:extLst>
              <p:ext uri="{D42A27DB-BD31-4B8C-83A1-F6EECF244321}">
                <p14:modId xmlns:p14="http://schemas.microsoft.com/office/powerpoint/2010/main" val="2528389885"/>
              </p:ext>
            </p:extLst>
          </p:nvPr>
        </p:nvGraphicFramePr>
        <p:xfrm>
          <a:off x="360363" y="2636912"/>
          <a:ext cx="8424573" cy="2255510"/>
        </p:xfrm>
        <a:graphic>
          <a:graphicData uri="http://schemas.openxmlformats.org/drawingml/2006/table">
            <a:tbl>
              <a:tblPr firstRow="1" bandRow="1">
                <a:tableStyleId>{5C22544A-7EE6-4342-B048-85BDC9FD1C3A}</a:tableStyleId>
              </a:tblPr>
              <a:tblGrid>
                <a:gridCol w="3209361"/>
                <a:gridCol w="3770999"/>
                <a:gridCol w="1444213"/>
              </a:tblGrid>
              <a:tr h="1314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Ingresos Netos Anuales </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(UIT) </a:t>
                      </a:r>
                      <a:endParaRPr lang="es-ES" sz="1800" b="0"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marL="101886" marR="101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Ingresos Netos Anuales S/.</a:t>
                      </a:r>
                      <a:endParaRPr lang="es-ES" sz="1800" b="0"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marL="101886" marR="101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Número de Vehículos </a:t>
                      </a:r>
                      <a:endParaRPr lang="es-ES" sz="1800" b="0"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txBody>
                  <a:tcPr marL="101886" marR="1018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1615430">
                <a:tc>
                  <a:txBody>
                    <a:bodyPr/>
                    <a:lstStyle/>
                    <a:p>
                      <a:pPr algn="ct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Hasta 	3,200 	</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Hasta 	16,100 	</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Hasta 	24,200 	</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Hasta 	32,300 	</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Más de </a:t>
                      </a: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	32,300	</a:t>
                      </a:r>
                    </a:p>
                  </a:txBody>
                  <a:tcPr marL="101886" marR="1018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Hasta 	11´680,000</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Hasta 	58´765,000</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Hasta 	88,330,000 </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Hasta 	117´895,000 </a:t>
                      </a:r>
                    </a:p>
                    <a:p>
                      <a:pPr marL="0" marR="0" indent="0" algn="ctr"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Más de 	117´895.000</a:t>
                      </a:r>
                    </a:p>
                  </a:txBody>
                  <a:tcPr marL="101886" marR="1018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dirty="0" smtClean="0">
                          <a:solidFill>
                            <a:schemeClr val="tx1"/>
                          </a:solidFill>
                          <a:latin typeface="Arial" panose="020B0604020202020204" pitchFamily="34" charset="0"/>
                          <a:cs typeface="Arial" panose="020B0604020202020204" pitchFamily="34" charset="0"/>
                        </a:rPr>
                        <a:t>1</a:t>
                      </a:r>
                    </a:p>
                    <a:p>
                      <a:pPr algn="ctr"/>
                      <a:r>
                        <a:rPr lang="es-ES" dirty="0" smtClean="0">
                          <a:solidFill>
                            <a:schemeClr val="tx1"/>
                          </a:solidFill>
                          <a:latin typeface="Arial" panose="020B0604020202020204" pitchFamily="34" charset="0"/>
                          <a:cs typeface="Arial" panose="020B0604020202020204" pitchFamily="34" charset="0"/>
                        </a:rPr>
                        <a:t>2</a:t>
                      </a:r>
                    </a:p>
                    <a:p>
                      <a:pPr algn="ctr"/>
                      <a:r>
                        <a:rPr lang="es-ES" dirty="0" smtClean="0">
                          <a:solidFill>
                            <a:schemeClr val="tx1"/>
                          </a:solidFill>
                          <a:latin typeface="Arial" panose="020B0604020202020204" pitchFamily="34" charset="0"/>
                          <a:cs typeface="Arial" panose="020B0604020202020204" pitchFamily="34" charset="0"/>
                        </a:rPr>
                        <a:t>3</a:t>
                      </a:r>
                    </a:p>
                    <a:p>
                      <a:pPr algn="ctr"/>
                      <a:r>
                        <a:rPr lang="es-ES" dirty="0" smtClean="0">
                          <a:solidFill>
                            <a:schemeClr val="tx1"/>
                          </a:solidFill>
                          <a:latin typeface="Arial" panose="020B0604020202020204" pitchFamily="34" charset="0"/>
                          <a:cs typeface="Arial" panose="020B0604020202020204" pitchFamily="34" charset="0"/>
                        </a:rPr>
                        <a:t>4</a:t>
                      </a:r>
                    </a:p>
                    <a:p>
                      <a:pPr algn="ctr"/>
                      <a:r>
                        <a:rPr lang="es-ES" dirty="0" smtClean="0">
                          <a:solidFill>
                            <a:schemeClr val="tx1"/>
                          </a:solidFill>
                          <a:latin typeface="Arial" panose="020B0604020202020204" pitchFamily="34" charset="0"/>
                          <a:cs typeface="Arial" panose="020B0604020202020204" pitchFamily="34" charset="0"/>
                        </a:rPr>
                        <a:t>5</a:t>
                      </a:r>
                      <a:endParaRPr lang="es-ES" dirty="0">
                        <a:solidFill>
                          <a:schemeClr val="tx1"/>
                        </a:solidFill>
                        <a:latin typeface="Arial" panose="020B0604020202020204" pitchFamily="34" charset="0"/>
                        <a:cs typeface="Arial" panose="020B0604020202020204" pitchFamily="34" charset="0"/>
                      </a:endParaRPr>
                    </a:p>
                  </a:txBody>
                  <a:tcPr marL="101886" marR="1018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148</a:t>
            </a:fld>
            <a:endParaRPr lang="es-PE"/>
          </a:p>
        </p:txBody>
      </p:sp>
      <p:sp>
        <p:nvSpPr>
          <p:cNvPr id="9" name="8 Rectángulo"/>
          <p:cNvSpPr/>
          <p:nvPr/>
        </p:nvSpPr>
        <p:spPr>
          <a:xfrm>
            <a:off x="395536" y="1484784"/>
            <a:ext cx="8352928" cy="923330"/>
          </a:xfrm>
          <a:prstGeom prst="rect">
            <a:avLst/>
          </a:prstGeom>
        </p:spPr>
        <p:txBody>
          <a:bodyPr wrap="square">
            <a:spAutoFit/>
          </a:bodyPr>
          <a:lstStyle/>
          <a:p>
            <a:pPr algn="just"/>
            <a:r>
              <a:rPr lang="es-ES" dirty="0" smtClean="0">
                <a:latin typeface="Arial" panose="020B0604020202020204" pitchFamily="34" charset="0"/>
                <a:cs typeface="Arial" panose="020B0604020202020204" pitchFamily="34" charset="0"/>
              </a:rPr>
              <a:t>El </a:t>
            </a:r>
            <a:r>
              <a:rPr lang="es-ES" dirty="0">
                <a:latin typeface="Arial" panose="020B0604020202020204" pitchFamily="34" charset="0"/>
                <a:cs typeface="Arial" panose="020B0604020202020204" pitchFamily="34" charset="0"/>
              </a:rPr>
              <a:t>número de </a:t>
            </a:r>
            <a:r>
              <a:rPr lang="es-ES" dirty="0" smtClean="0">
                <a:latin typeface="Arial" panose="020B0604020202020204" pitchFamily="34" charset="0"/>
                <a:cs typeface="Arial" panose="020B0604020202020204" pitchFamily="34" charset="0"/>
              </a:rPr>
              <a:t>vehículos </a:t>
            </a:r>
            <a:r>
              <a:rPr lang="es-ES" dirty="0">
                <a:latin typeface="Arial" panose="020B0604020202020204" pitchFamily="34" charset="0"/>
                <a:cs typeface="Arial" panose="020B0604020202020204" pitchFamily="34" charset="0"/>
              </a:rPr>
              <a:t>permitidos para poder deducir </a:t>
            </a:r>
            <a:r>
              <a:rPr lang="es-ES" dirty="0" smtClean="0">
                <a:latin typeface="Arial" panose="020B0604020202020204" pitchFamily="34" charset="0"/>
                <a:cs typeface="Arial" panose="020B0604020202020204" pitchFamily="34" charset="0"/>
              </a:rPr>
              <a:t>los </a:t>
            </a:r>
            <a:r>
              <a:rPr lang="es-ES" dirty="0">
                <a:latin typeface="Arial" panose="020B0604020202020204" pitchFamily="34" charset="0"/>
                <a:cs typeface="Arial" panose="020B0604020202020204" pitchFamily="34" charset="0"/>
              </a:rPr>
              <a:t>gastos </a:t>
            </a:r>
            <a:r>
              <a:rPr lang="es-ES" dirty="0" smtClean="0">
                <a:latin typeface="Arial" panose="020B0604020202020204" pitchFamily="34" charset="0"/>
                <a:cs typeface="Arial" panose="020B0604020202020204" pitchFamily="34" charset="0"/>
              </a:rPr>
              <a:t>de </a:t>
            </a:r>
            <a:r>
              <a:rPr lang="es-ES" b="1" dirty="0" smtClean="0">
                <a:latin typeface="Arial" panose="020B0604020202020204" pitchFamily="34" charset="0"/>
                <a:cs typeface="Arial" panose="020B0604020202020204" pitchFamily="34" charset="0"/>
              </a:rPr>
              <a:t>dirección, representación y administración</a:t>
            </a:r>
            <a:r>
              <a:rPr lang="es-ES" dirty="0" smtClean="0">
                <a:latin typeface="Arial" panose="020B0604020202020204" pitchFamily="34" charset="0"/>
                <a:cs typeface="Arial" panose="020B0604020202020204" pitchFamily="34" charset="0"/>
              </a:rPr>
              <a:t>, está en </a:t>
            </a:r>
            <a:r>
              <a:rPr lang="es-ES" dirty="0">
                <a:latin typeface="Arial" panose="020B0604020202020204" pitchFamily="34" charset="0"/>
                <a:cs typeface="Arial" panose="020B0604020202020204" pitchFamily="34" charset="0"/>
              </a:rPr>
              <a:t>función a los ingresos netos anuales, de acuerdo a la siguiente tabla: </a:t>
            </a:r>
          </a:p>
        </p:txBody>
      </p:sp>
      <p:sp>
        <p:nvSpPr>
          <p:cNvPr id="10" name="9 Rectángulo"/>
          <p:cNvSpPr/>
          <p:nvPr/>
        </p:nvSpPr>
        <p:spPr>
          <a:xfrm>
            <a:off x="251520" y="5157192"/>
            <a:ext cx="8640960" cy="923330"/>
          </a:xfrm>
          <a:prstGeom prst="rect">
            <a:avLst/>
          </a:prstGeom>
        </p:spPr>
        <p:txBody>
          <a:bodyPr wrap="square">
            <a:spAutoFit/>
          </a:bodyPr>
          <a:lstStyle/>
          <a:p>
            <a:pPr marL="285750" indent="-285750">
              <a:buClr>
                <a:srgbClr val="FF0000"/>
              </a:buClr>
              <a:buFont typeface="Arial" panose="020B0604020202020204" pitchFamily="34" charset="0"/>
              <a:buChar char="•"/>
            </a:pPr>
            <a:r>
              <a:rPr lang="es-ES" b="1" dirty="0"/>
              <a:t>No</a:t>
            </a:r>
            <a:r>
              <a:rPr lang="es-ES" dirty="0"/>
              <a:t> debe incluirse los </a:t>
            </a:r>
            <a:r>
              <a:rPr lang="es-ES" b="1" dirty="0"/>
              <a:t>IN</a:t>
            </a:r>
            <a:r>
              <a:rPr lang="es-ES" dirty="0"/>
              <a:t> provenientes de la </a:t>
            </a:r>
            <a:r>
              <a:rPr lang="es-ES" b="1" dirty="0"/>
              <a:t>enajenación</a:t>
            </a:r>
            <a:r>
              <a:rPr lang="es-ES" dirty="0"/>
              <a:t> de bienes del </a:t>
            </a:r>
            <a:r>
              <a:rPr lang="es-ES" b="1" dirty="0"/>
              <a:t>AF</a:t>
            </a:r>
            <a:r>
              <a:rPr lang="es-ES" dirty="0"/>
              <a:t> y de la realización de operaciones que no sean habituales. </a:t>
            </a:r>
          </a:p>
          <a:p>
            <a:pPr marL="285750" indent="-285750">
              <a:buClr>
                <a:srgbClr val="FF0000"/>
              </a:buClr>
              <a:buFont typeface="Arial" panose="020B0604020202020204" pitchFamily="34" charset="0"/>
              <a:buChar char="•"/>
            </a:pPr>
            <a:r>
              <a:rPr lang="es-ES" dirty="0" smtClean="0">
                <a:latin typeface="Arial" panose="020B0604020202020204" pitchFamily="34" charset="0"/>
                <a:cs typeface="Arial" panose="020B0604020202020204" pitchFamily="34" charset="0"/>
              </a:rPr>
              <a:t>La </a:t>
            </a:r>
            <a:r>
              <a:rPr lang="es-ES" b="1" dirty="0">
                <a:latin typeface="Arial" panose="020B0604020202020204" pitchFamily="34" charset="0"/>
                <a:cs typeface="Arial" panose="020B0604020202020204" pitchFamily="34" charset="0"/>
              </a:rPr>
              <a:t>UIT </a:t>
            </a:r>
            <a:r>
              <a:rPr lang="es-ES" b="1" dirty="0" smtClean="0">
                <a:latin typeface="Arial" panose="020B0604020202020204" pitchFamily="34" charset="0"/>
                <a:cs typeface="Arial" panose="020B0604020202020204" pitchFamily="34" charset="0"/>
              </a:rPr>
              <a:t>aplicable</a:t>
            </a:r>
            <a:r>
              <a:rPr lang="es-ES" dirty="0" smtClean="0">
                <a:latin typeface="Arial" panose="020B0604020202020204" pitchFamily="34" charset="0"/>
                <a:cs typeface="Arial" panose="020B0604020202020204" pitchFamily="34" charset="0"/>
              </a:rPr>
              <a:t>, es la que corresponde </a:t>
            </a:r>
            <a:r>
              <a:rPr lang="es-ES" dirty="0">
                <a:latin typeface="Arial" panose="020B0604020202020204" pitchFamily="34" charset="0"/>
                <a:cs typeface="Arial" panose="020B0604020202020204" pitchFamily="34" charset="0"/>
              </a:rPr>
              <a:t>al </a:t>
            </a:r>
            <a:r>
              <a:rPr lang="es-ES" b="1" dirty="0" smtClean="0">
                <a:latin typeface="Arial" panose="020B0604020202020204" pitchFamily="34" charset="0"/>
                <a:cs typeface="Arial" panose="020B0604020202020204" pitchFamily="34" charset="0"/>
              </a:rPr>
              <a:t>EG </a:t>
            </a:r>
            <a:r>
              <a:rPr lang="es-ES" b="1" dirty="0">
                <a:latin typeface="Arial" panose="020B0604020202020204" pitchFamily="34" charset="0"/>
                <a:cs typeface="Arial" panose="020B0604020202020204" pitchFamily="34" charset="0"/>
              </a:rPr>
              <a:t>anterior</a:t>
            </a:r>
            <a:r>
              <a:rPr lang="es-ES" dirty="0">
                <a:latin typeface="Arial" panose="020B0604020202020204" pitchFamily="34" charset="0"/>
                <a:cs typeface="Arial" panose="020B0604020202020204" pitchFamily="34" charset="0"/>
              </a:rPr>
              <a:t> (UIT </a:t>
            </a:r>
            <a:r>
              <a:rPr lang="es-ES" dirty="0" smtClean="0">
                <a:latin typeface="Arial" panose="020B0604020202020204" pitchFamily="34" charset="0"/>
                <a:cs typeface="Arial" panose="020B0604020202020204" pitchFamily="34" charset="0"/>
              </a:rPr>
              <a:t>2012: </a:t>
            </a:r>
            <a:r>
              <a:rPr lang="es-ES" dirty="0">
                <a:latin typeface="Arial" panose="020B0604020202020204" pitchFamily="34" charset="0"/>
                <a:cs typeface="Arial" panose="020B0604020202020204" pitchFamily="34" charset="0"/>
              </a:rPr>
              <a:t>S/. </a:t>
            </a:r>
            <a:r>
              <a:rPr lang="es-ES" dirty="0" smtClean="0">
                <a:latin typeface="Arial" panose="020B0604020202020204" pitchFamily="34" charset="0"/>
                <a:cs typeface="Arial" panose="020B0604020202020204" pitchFamily="34" charset="0"/>
              </a:rPr>
              <a:t>3,650</a:t>
            </a:r>
            <a:r>
              <a:rPr lang="es-ES"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821674492"/>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a:t>
            </a:r>
            <a:r>
              <a:rPr lang="es-MX" dirty="0" smtClean="0"/>
              <a:t>vehículos: </a:t>
            </a:r>
            <a:br>
              <a:rPr lang="es-MX" dirty="0" smtClean="0"/>
            </a:br>
            <a:r>
              <a:rPr lang="es-MX" dirty="0" smtClean="0"/>
              <a:t>Determinación del N° de vehículos</a:t>
            </a:r>
            <a:r>
              <a:rPr lang="es-MX" dirty="0"/>
              <a:t/>
            </a:r>
            <a:br>
              <a:rPr lang="es-MX" dirty="0"/>
            </a:br>
            <a:r>
              <a:rPr lang="es-MX" sz="1800" b="0" dirty="0" smtClean="0">
                <a:effectLst/>
              </a:rPr>
              <a:t>LIR, 37º, w</a:t>
            </a:r>
            <a:r>
              <a:rPr lang="es-MX" sz="1800" b="0" dirty="0">
                <a:effectLst/>
              </a:rPr>
              <a:t>) – </a:t>
            </a:r>
            <a:r>
              <a:rPr lang="es-MX" sz="1800" b="0" dirty="0" smtClean="0">
                <a:effectLst/>
              </a:rPr>
              <a:t>RIR</a:t>
            </a:r>
            <a:r>
              <a:rPr lang="es-MX" sz="1800" b="0" dirty="0">
                <a:effectLst/>
              </a:rPr>
              <a:t>, 21°, </a:t>
            </a:r>
            <a:r>
              <a:rPr lang="es-MX" sz="1800" b="0" dirty="0" smtClean="0">
                <a:effectLst/>
              </a:rPr>
              <a:t>r)</a:t>
            </a:r>
            <a:endParaRPr lang="es-MX" sz="1800" dirty="0">
              <a:effectLst/>
            </a:endParaRPr>
          </a:p>
        </p:txBody>
      </p:sp>
      <p:sp>
        <p:nvSpPr>
          <p:cNvPr id="8" name="7 Marcador de contenido"/>
          <p:cNvSpPr>
            <a:spLocks noGrp="1"/>
          </p:cNvSpPr>
          <p:nvPr>
            <p:ph idx="1"/>
          </p:nvPr>
        </p:nvSpPr>
        <p:spPr/>
        <p:txBody>
          <a:bodyPr>
            <a:normAutofit/>
          </a:bodyPr>
          <a:lstStyle/>
          <a:p>
            <a:pPr algn="just"/>
            <a:r>
              <a:rPr lang="es-MX" dirty="0" smtClean="0"/>
              <a:t>La </a:t>
            </a:r>
            <a:r>
              <a:rPr lang="es-MX" dirty="0"/>
              <a:t>determinación del </a:t>
            </a:r>
            <a:r>
              <a:rPr lang="es-MX" dirty="0" smtClean="0"/>
              <a:t>N° </a:t>
            </a:r>
            <a:r>
              <a:rPr lang="es-MX" dirty="0"/>
              <a:t>de vehículos automotores que autoriza la deducción y su identificación producirán efectos durante </a:t>
            </a:r>
            <a:r>
              <a:rPr lang="es-MX" b="1" dirty="0" smtClean="0"/>
              <a:t>4 EG</a:t>
            </a:r>
            <a:r>
              <a:rPr lang="es-MX" dirty="0" smtClean="0"/>
              <a:t>. </a:t>
            </a:r>
          </a:p>
          <a:p>
            <a:pPr algn="just"/>
            <a:r>
              <a:rPr lang="es-MX" dirty="0" smtClean="0"/>
              <a:t>Una </a:t>
            </a:r>
            <a:r>
              <a:rPr lang="es-MX" dirty="0"/>
              <a:t>vez transcurrido ese periodo, se deberá efectuar </a:t>
            </a:r>
            <a:r>
              <a:rPr lang="es-MX" b="1" dirty="0"/>
              <a:t>una nueva determinación e identificación</a:t>
            </a:r>
            <a:r>
              <a:rPr lang="es-MX" dirty="0"/>
              <a:t> que abarcará igual lapso, tomando en cuenta los </a:t>
            </a:r>
            <a:r>
              <a:rPr lang="es-MX" dirty="0" smtClean="0"/>
              <a:t>IN </a:t>
            </a:r>
            <a:r>
              <a:rPr lang="es-MX" dirty="0"/>
              <a:t>devengados en el último </a:t>
            </a:r>
            <a:r>
              <a:rPr lang="es-MX" dirty="0" smtClean="0"/>
              <a:t>EG </a:t>
            </a:r>
            <a:r>
              <a:rPr lang="es-MX" dirty="0"/>
              <a:t>comprendido en el periodo precedente e incluyendo en la identificación a los vehículos considerados en el anterior periodo cuya depreciación se encontrara en curso</a:t>
            </a:r>
            <a:r>
              <a:rPr lang="es-MX" dirty="0" smtClean="0"/>
              <a:t>.</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149</a:t>
            </a:fld>
            <a:endParaRPr lang="es-PE"/>
          </a:p>
        </p:txBody>
      </p:sp>
      <p:pic>
        <p:nvPicPr>
          <p:cNvPr id="69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3789040"/>
            <a:ext cx="3774167" cy="2407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1674492"/>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rgbClr val="FFCC00"/>
              </a:gs>
            </a:gsLst>
          </a:gradFill>
        </p:spPr>
        <p:txBody>
          <a:bodyPr>
            <a:noAutofit/>
          </a:bodyPr>
          <a:lstStyle/>
          <a:p>
            <a:r>
              <a:rPr lang="es-MX" dirty="0"/>
              <a:t>Gastos de </a:t>
            </a:r>
            <a:r>
              <a:rPr lang="es-MX" dirty="0" smtClean="0"/>
              <a:t>vehículos: </a:t>
            </a:r>
            <a:br>
              <a:rPr lang="es-MX" dirty="0" smtClean="0"/>
            </a:br>
            <a:r>
              <a:rPr lang="es-MX" dirty="0" smtClean="0"/>
              <a:t>Sustitución de vehículos para la deducción de gastos</a:t>
            </a:r>
            <a:r>
              <a:rPr lang="es-MX" dirty="0"/>
              <a:t/>
            </a:r>
            <a:br>
              <a:rPr lang="es-MX" dirty="0"/>
            </a:br>
            <a:r>
              <a:rPr lang="es-MX" sz="1800" b="0" dirty="0" smtClean="0">
                <a:effectLst/>
              </a:rPr>
              <a:t>LIR, 37º, w</a:t>
            </a:r>
            <a:r>
              <a:rPr lang="es-MX" sz="1800" b="0" dirty="0">
                <a:effectLst/>
              </a:rPr>
              <a:t>) – </a:t>
            </a:r>
            <a:r>
              <a:rPr lang="es-MX" sz="1800" b="0" dirty="0" smtClean="0">
                <a:effectLst/>
              </a:rPr>
              <a:t>RIR</a:t>
            </a:r>
            <a:r>
              <a:rPr lang="es-MX" sz="1800" b="0" dirty="0">
                <a:effectLst/>
              </a:rPr>
              <a:t>, 21°, </a:t>
            </a:r>
            <a:r>
              <a:rPr lang="es-MX" sz="1800" b="0" dirty="0" smtClean="0">
                <a:effectLst/>
              </a:rPr>
              <a:t>r)</a:t>
            </a:r>
            <a:endParaRPr lang="es-MX" sz="1800" dirty="0">
              <a:effectLst/>
            </a:endParaRPr>
          </a:p>
        </p:txBody>
      </p:sp>
      <p:sp>
        <p:nvSpPr>
          <p:cNvPr id="8" name="7 Marcador de contenido"/>
          <p:cNvSpPr>
            <a:spLocks noGrp="1"/>
          </p:cNvSpPr>
          <p:nvPr>
            <p:ph sz="half" idx="1"/>
          </p:nvPr>
        </p:nvSpPr>
        <p:spPr/>
        <p:txBody>
          <a:bodyPr>
            <a:normAutofit/>
          </a:bodyPr>
          <a:lstStyle/>
          <a:p>
            <a:r>
              <a:rPr lang="es-MX" dirty="0" smtClean="0"/>
              <a:t>Cuando </a:t>
            </a:r>
            <a:r>
              <a:rPr lang="es-MX" dirty="0"/>
              <a:t>durante el transcurso de los periodos </a:t>
            </a:r>
            <a:r>
              <a:rPr lang="es-MX" dirty="0" smtClean="0"/>
              <a:t>referidos, </a:t>
            </a:r>
            <a:r>
              <a:rPr lang="es-MX" dirty="0"/>
              <a:t>alguno de los vehículos automotores </a:t>
            </a:r>
            <a:r>
              <a:rPr lang="es-MX" dirty="0" smtClean="0"/>
              <a:t>identificados:</a:t>
            </a:r>
          </a:p>
          <a:p>
            <a:pPr lvl="1" algn="just"/>
            <a:r>
              <a:rPr lang="es-MX" dirty="0" smtClean="0"/>
              <a:t>Dejara </a:t>
            </a:r>
            <a:r>
              <a:rPr lang="es-MX" dirty="0"/>
              <a:t>de ser depreciable, </a:t>
            </a:r>
            <a:endParaRPr lang="es-MX" dirty="0" smtClean="0"/>
          </a:p>
          <a:p>
            <a:pPr lvl="1" algn="just"/>
            <a:r>
              <a:rPr lang="es-MX" dirty="0" smtClean="0"/>
              <a:t>S</a:t>
            </a:r>
            <a:r>
              <a:rPr lang="es-MX" dirty="0" smtClean="0"/>
              <a:t>e </a:t>
            </a:r>
            <a:r>
              <a:rPr lang="es-MX" dirty="0"/>
              <a:t>produjera su enajenación o </a:t>
            </a:r>
            <a:endParaRPr lang="es-MX" dirty="0" smtClean="0"/>
          </a:p>
          <a:p>
            <a:pPr lvl="1" algn="just"/>
            <a:r>
              <a:rPr lang="es-MX" dirty="0" smtClean="0"/>
              <a:t>V</a:t>
            </a:r>
            <a:r>
              <a:rPr lang="es-MX" dirty="0" smtClean="0"/>
              <a:t>enciera </a:t>
            </a:r>
            <a:r>
              <a:rPr lang="es-MX" dirty="0"/>
              <a:t>su contrato de </a:t>
            </a:r>
            <a:r>
              <a:rPr lang="es-MX" dirty="0" smtClean="0"/>
              <a:t>alquiler:</a:t>
            </a:r>
          </a:p>
        </p:txBody>
      </p:sp>
      <p:sp>
        <p:nvSpPr>
          <p:cNvPr id="3" name="2 Marcador de contenido"/>
          <p:cNvSpPr>
            <a:spLocks noGrp="1"/>
          </p:cNvSpPr>
          <p:nvPr>
            <p:ph sz="half" idx="2"/>
          </p:nvPr>
        </p:nvSpPr>
        <p:spPr/>
        <p:txBody>
          <a:bodyPr>
            <a:normAutofit/>
          </a:bodyPr>
          <a:lstStyle/>
          <a:p>
            <a:r>
              <a:rPr lang="es-MX" dirty="0"/>
              <a:t>Dicho vehículo automotor podrá ser sustituido por otro</a:t>
            </a:r>
          </a:p>
          <a:p>
            <a:r>
              <a:rPr lang="es-MX" dirty="0"/>
              <a:t>En tal caso la sustitución deberá comunicarse al presentar la DJ correspondiente al EG en el que se produjeron los hechos que la determinaron. </a:t>
            </a:r>
          </a:p>
          <a:p>
            <a:r>
              <a:rPr lang="es-MX" dirty="0"/>
              <a:t>En este supuesto, el vehículo automotor incorporado deberá incluirse obligatoriamente en la identificación relativa al periodo siguiente. </a:t>
            </a:r>
          </a:p>
          <a:p>
            <a:pPr algn="just"/>
            <a:endParaRPr lang="es-MX" dirty="0"/>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150</a:t>
            </a:fld>
            <a:endParaRPr lang="es-PE"/>
          </a:p>
        </p:txBody>
      </p:sp>
      <p:sp>
        <p:nvSpPr>
          <p:cNvPr id="7" name="6 Flecha curvada hacia la derecha"/>
          <p:cNvSpPr/>
          <p:nvPr/>
        </p:nvSpPr>
        <p:spPr>
          <a:xfrm rot="19420576">
            <a:off x="3708991" y="3986558"/>
            <a:ext cx="731520" cy="1216152"/>
          </a:xfrm>
          <a:prstGeom prst="curvedRightArrow">
            <a:avLst/>
          </a:prstGeom>
          <a:solidFill>
            <a:srgbClr val="FFCC00"/>
          </a:solidFill>
          <a:ln w="317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Tree>
    <p:extLst>
      <p:ext uri="{BB962C8B-B14F-4D97-AF65-F5344CB8AC3E}">
        <p14:creationId xmlns:p14="http://schemas.microsoft.com/office/powerpoint/2010/main" val="2040208820"/>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a:t>
            </a:r>
            <a:r>
              <a:rPr lang="es-MX" dirty="0" smtClean="0"/>
              <a:t>vehículos: </a:t>
            </a:r>
            <a:br>
              <a:rPr lang="es-MX" dirty="0" smtClean="0"/>
            </a:br>
            <a:r>
              <a:rPr lang="es-MX" dirty="0" smtClean="0"/>
              <a:t>Inicio de actividades y límite</a:t>
            </a:r>
            <a:r>
              <a:rPr lang="es-MX" dirty="0"/>
              <a:t/>
            </a:r>
            <a:br>
              <a:rPr lang="es-MX" dirty="0"/>
            </a:br>
            <a:r>
              <a:rPr lang="es-MX" sz="1800" b="0" dirty="0" smtClean="0">
                <a:effectLst/>
              </a:rPr>
              <a:t>LIR, 37º, w</a:t>
            </a:r>
            <a:r>
              <a:rPr lang="es-MX" sz="1800" b="0" dirty="0">
                <a:effectLst/>
              </a:rPr>
              <a:t>) – </a:t>
            </a:r>
            <a:r>
              <a:rPr lang="es-MX" sz="1800" b="0" dirty="0" smtClean="0">
                <a:effectLst/>
              </a:rPr>
              <a:t>RIR</a:t>
            </a:r>
            <a:r>
              <a:rPr lang="es-MX" sz="1800" b="0" dirty="0">
                <a:effectLst/>
              </a:rPr>
              <a:t>, 21°, </a:t>
            </a:r>
            <a:r>
              <a:rPr lang="es-MX" sz="1800" b="0" dirty="0" smtClean="0">
                <a:effectLst/>
              </a:rPr>
              <a:t>r)</a:t>
            </a:r>
            <a:endParaRPr lang="es-MX" sz="1800" dirty="0">
              <a:effectLst/>
            </a:endParaRPr>
          </a:p>
        </p:txBody>
      </p:sp>
      <p:sp>
        <p:nvSpPr>
          <p:cNvPr id="7" name="6 Marcador de contenido"/>
          <p:cNvSpPr>
            <a:spLocks noGrp="1"/>
          </p:cNvSpPr>
          <p:nvPr>
            <p:ph idx="1"/>
          </p:nvPr>
        </p:nvSpPr>
        <p:spPr/>
        <p:txBody>
          <a:bodyPr>
            <a:normAutofit/>
          </a:bodyPr>
          <a:lstStyle/>
          <a:p>
            <a:pPr algn="just"/>
            <a:r>
              <a:rPr lang="es-MX" dirty="0" smtClean="0"/>
              <a:t>Las </a:t>
            </a:r>
            <a:r>
              <a:rPr lang="es-MX" dirty="0"/>
              <a:t>empresas que inicien actividades y cuyo </a:t>
            </a:r>
            <a:r>
              <a:rPr lang="es-MX" dirty="0" smtClean="0"/>
              <a:t>EG </a:t>
            </a:r>
            <a:r>
              <a:rPr lang="es-MX" dirty="0"/>
              <a:t>de iniciación tenga una duración inferior a un año establecerán el número de vehículos automotores que acuerdan derecho a deducción, considerando como </a:t>
            </a:r>
            <a:r>
              <a:rPr lang="es-MX" dirty="0" smtClean="0"/>
              <a:t>IN </a:t>
            </a:r>
            <a:r>
              <a:rPr lang="es-MX" dirty="0"/>
              <a:t>anuales el monto que surja de </a:t>
            </a:r>
            <a:r>
              <a:rPr lang="es-MX" u="sng" dirty="0"/>
              <a:t>multiplicar por </a:t>
            </a:r>
            <a:r>
              <a:rPr lang="es-MX" u="sng" dirty="0" smtClean="0"/>
              <a:t>12 </a:t>
            </a:r>
            <a:r>
              <a:rPr lang="es-MX" u="sng" dirty="0"/>
              <a:t>el promedio de </a:t>
            </a:r>
            <a:r>
              <a:rPr lang="es-MX" u="sng" dirty="0" smtClean="0"/>
              <a:t>IN </a:t>
            </a:r>
            <a:r>
              <a:rPr lang="es-MX" u="sng" dirty="0"/>
              <a:t>mensuales </a:t>
            </a:r>
            <a:r>
              <a:rPr lang="es-MX" dirty="0"/>
              <a:t>obtenidos en el </a:t>
            </a:r>
            <a:r>
              <a:rPr lang="es-MX" dirty="0" smtClean="0"/>
              <a:t>EG </a:t>
            </a:r>
            <a:r>
              <a:rPr lang="es-MX" dirty="0"/>
              <a:t>de iniciación. </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151</a:t>
            </a:fld>
            <a:endParaRPr lang="es-PE"/>
          </a:p>
        </p:txBody>
      </p:sp>
    </p:spTree>
    <p:extLst>
      <p:ext uri="{BB962C8B-B14F-4D97-AF65-F5344CB8AC3E}">
        <p14:creationId xmlns:p14="http://schemas.microsoft.com/office/powerpoint/2010/main" val="401710986"/>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Gastos de vehículos:</a:t>
            </a:r>
            <a:br>
              <a:rPr lang="es-MX" dirty="0" smtClean="0"/>
            </a:br>
            <a:r>
              <a:rPr lang="es-MX" sz="1800" b="0" dirty="0" smtClean="0">
                <a:effectLst/>
              </a:rPr>
              <a:t>Aplicación del concepto “estrictamente indispensable” y de la Tabla</a:t>
            </a:r>
            <a:endParaRPr lang="es-MX" sz="1800" b="0" dirty="0">
              <a:effectLst/>
            </a:endParaRPr>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152</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4189338679"/>
              </p:ext>
            </p:extLst>
          </p:nvPr>
        </p:nvGraphicFramePr>
        <p:xfrm>
          <a:off x="1310606" y="1524000"/>
          <a:ext cx="6645770" cy="4713312"/>
        </p:xfrm>
        <a:graphic>
          <a:graphicData uri="http://schemas.openxmlformats.org/presentationml/2006/ole">
            <mc:AlternateContent xmlns:mc="http://schemas.openxmlformats.org/markup-compatibility/2006">
              <mc:Choice xmlns:v="urn:schemas-microsoft-com:vml" Requires="v">
                <p:oleObj spid="_x0000_s31827" name="Hoja de cálculo" r:id="rId3" imgW="5372093" imgH="3810112" progId="Excel.Sheet.12">
                  <p:embed/>
                </p:oleObj>
              </mc:Choice>
              <mc:Fallback>
                <p:oleObj name="Hoja de cálculo" r:id="rId3" imgW="5372093" imgH="3810112" progId="Excel.Sheet.12">
                  <p:embed/>
                  <p:pic>
                    <p:nvPicPr>
                      <p:cNvPr id="0" name=""/>
                      <p:cNvPicPr/>
                      <p:nvPr/>
                    </p:nvPicPr>
                    <p:blipFill>
                      <a:blip r:embed="rId4"/>
                      <a:stretch>
                        <a:fillRect/>
                      </a:stretch>
                    </p:blipFill>
                    <p:spPr>
                      <a:xfrm>
                        <a:off x="1310606" y="1524000"/>
                        <a:ext cx="6645770" cy="4713312"/>
                      </a:xfrm>
                      <a:prstGeom prst="rect">
                        <a:avLst/>
                      </a:prstGeom>
                    </p:spPr>
                  </p:pic>
                </p:oleObj>
              </mc:Fallback>
            </mc:AlternateContent>
          </a:graphicData>
        </a:graphic>
      </p:graphicFrame>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2500082626"/>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20 Rectángulo"/>
          <p:cNvSpPr/>
          <p:nvPr/>
        </p:nvSpPr>
        <p:spPr>
          <a:xfrm>
            <a:off x="539552" y="3429000"/>
            <a:ext cx="7992888" cy="2808312"/>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p:txBody>
          <a:bodyPr>
            <a:noAutofit/>
          </a:bodyPr>
          <a:lstStyle/>
          <a:p>
            <a:r>
              <a:rPr lang="es-MX" dirty="0"/>
              <a:t>Gastos de </a:t>
            </a:r>
            <a:r>
              <a:rPr lang="es-MX" dirty="0" smtClean="0"/>
              <a:t>vehículos: </a:t>
            </a:r>
            <a:br>
              <a:rPr lang="es-MX" dirty="0" smtClean="0"/>
            </a:br>
            <a:r>
              <a:rPr lang="es-MX" dirty="0" smtClean="0"/>
              <a:t>Límite porcentual</a:t>
            </a:r>
            <a:r>
              <a:rPr lang="es-MX" dirty="0"/>
              <a:t/>
            </a:r>
            <a:br>
              <a:rPr lang="es-MX" dirty="0"/>
            </a:br>
            <a:r>
              <a:rPr lang="es-MX" sz="1800" b="0" dirty="0" smtClean="0">
                <a:effectLst/>
              </a:rPr>
              <a:t>LIR, 37º, w</a:t>
            </a:r>
            <a:r>
              <a:rPr lang="es-MX" sz="1800" b="0" dirty="0">
                <a:effectLst/>
              </a:rPr>
              <a:t>) – </a:t>
            </a:r>
            <a:r>
              <a:rPr lang="es-MX" sz="1800" b="0" dirty="0" smtClean="0">
                <a:effectLst/>
              </a:rPr>
              <a:t>RIR</a:t>
            </a:r>
            <a:r>
              <a:rPr lang="es-MX" sz="1800" b="0" dirty="0">
                <a:effectLst/>
              </a:rPr>
              <a:t>, 21°, </a:t>
            </a:r>
            <a:r>
              <a:rPr lang="es-MX" sz="1800" b="0" dirty="0" smtClean="0">
                <a:effectLst/>
              </a:rPr>
              <a:t>r)</a:t>
            </a:r>
            <a:endParaRPr lang="es-MX" sz="1800" dirty="0">
              <a:effectLst/>
            </a:endParaRPr>
          </a:p>
        </p:txBody>
      </p:sp>
      <p:sp>
        <p:nvSpPr>
          <p:cNvPr id="7" name="6 Marcador de contenido"/>
          <p:cNvSpPr>
            <a:spLocks noGrp="1"/>
          </p:cNvSpPr>
          <p:nvPr>
            <p:ph idx="1"/>
          </p:nvPr>
        </p:nvSpPr>
        <p:spPr/>
        <p:txBody>
          <a:bodyPr>
            <a:normAutofit/>
          </a:bodyPr>
          <a:lstStyle/>
          <a:p>
            <a:pPr algn="just"/>
            <a:r>
              <a:rPr lang="es-MX" b="1" dirty="0" smtClean="0"/>
              <a:t>En </a:t>
            </a:r>
            <a:r>
              <a:rPr lang="es-MX" b="1" dirty="0"/>
              <a:t>ningún caso </a:t>
            </a:r>
            <a:r>
              <a:rPr lang="es-MX" dirty="0"/>
              <a:t>la deducción por </a:t>
            </a:r>
            <a:r>
              <a:rPr lang="es-MX" b="1" dirty="0"/>
              <a:t>gastos</a:t>
            </a:r>
            <a:r>
              <a:rPr lang="es-MX" dirty="0"/>
              <a:t> por cualquier forma de cesión en uso y/o </a:t>
            </a:r>
            <a:r>
              <a:rPr lang="es-MX" dirty="0" smtClean="0"/>
              <a:t>funcionamiento </a:t>
            </a:r>
            <a:r>
              <a:rPr lang="es-MX" dirty="0"/>
              <a:t>de estos vehículos </a:t>
            </a:r>
            <a:r>
              <a:rPr lang="es-MX" b="1" dirty="0"/>
              <a:t>podrá superar</a:t>
            </a:r>
            <a:r>
              <a:rPr lang="es-MX" dirty="0"/>
              <a:t> el monto que resulta de aplicar al total de gastos realizados por dichos conceptos el </a:t>
            </a:r>
            <a:r>
              <a:rPr lang="es-MX" b="1" dirty="0"/>
              <a:t>porcentaje</a:t>
            </a:r>
            <a:r>
              <a:rPr lang="es-MX" dirty="0"/>
              <a:t> que se obtenga de relacionar el número de vehículos automotores que, según la </a:t>
            </a:r>
            <a:r>
              <a:rPr lang="es-MX" b="1" dirty="0"/>
              <a:t>tabla</a:t>
            </a:r>
            <a:r>
              <a:rPr lang="es-MX" dirty="0"/>
              <a:t>, acuerden derecho a deducción, con el número </a:t>
            </a:r>
            <a:r>
              <a:rPr lang="es-MX" b="1" dirty="0"/>
              <a:t>total de vehículos</a:t>
            </a:r>
            <a:r>
              <a:rPr lang="es-MX" dirty="0"/>
              <a:t> de propiedad y/o en posesión de la empresa. 	</a:t>
            </a:r>
          </a:p>
          <a:p>
            <a:pPr marL="0" indent="0" algn="just">
              <a:buNone/>
            </a:pPr>
            <a:endParaRPr lang="es-ES" dirty="0"/>
          </a:p>
          <a:p>
            <a:pPr marL="0" indent="0">
              <a:buNone/>
            </a:pPr>
            <a:endParaRPr lang="es-ES" dirty="0"/>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153</a:t>
            </a:fld>
            <a:endParaRPr lang="es-PE"/>
          </a:p>
        </p:txBody>
      </p:sp>
      <p:sp>
        <p:nvSpPr>
          <p:cNvPr id="3" name="2 CuadroTexto"/>
          <p:cNvSpPr txBox="1"/>
          <p:nvPr/>
        </p:nvSpPr>
        <p:spPr>
          <a:xfrm>
            <a:off x="772789" y="4221088"/>
            <a:ext cx="1854995" cy="646331"/>
          </a:xfrm>
          <a:prstGeom prst="rect">
            <a:avLst/>
          </a:prstGeom>
          <a:noFill/>
        </p:spPr>
        <p:txBody>
          <a:bodyPr wrap="none" rtlCol="0">
            <a:spAutoFit/>
          </a:bodyPr>
          <a:lstStyle/>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N° VEHÍCULOS</a:t>
            </a:r>
          </a:p>
          <a:p>
            <a:pPr algn="ctr"/>
            <a:r>
              <a:rPr lang="es-MX" dirty="0" smtClean="0">
                <a:latin typeface="Arial" panose="020B0604020202020204" pitchFamily="34" charset="0"/>
                <a:cs typeface="Arial" panose="020B0604020202020204" pitchFamily="34" charset="0"/>
              </a:rPr>
              <a:t>(TABLA)</a:t>
            </a:r>
            <a:endParaRPr lang="es-MX" dirty="0">
              <a:latin typeface="Arial" panose="020B0604020202020204" pitchFamily="34" charset="0"/>
              <a:cs typeface="Arial" panose="020B0604020202020204" pitchFamily="34" charset="0"/>
            </a:endParaRPr>
          </a:p>
        </p:txBody>
      </p:sp>
      <p:sp>
        <p:nvSpPr>
          <p:cNvPr id="8" name="7 CuadroTexto"/>
          <p:cNvSpPr txBox="1"/>
          <p:nvPr/>
        </p:nvSpPr>
        <p:spPr>
          <a:xfrm>
            <a:off x="952580" y="4869160"/>
            <a:ext cx="1531188" cy="646331"/>
          </a:xfrm>
          <a:prstGeom prst="rect">
            <a:avLst/>
          </a:prstGeom>
          <a:noFill/>
        </p:spPr>
        <p:txBody>
          <a:bodyPr wrap="none" rtlCol="0">
            <a:spAutoFit/>
          </a:bodyPr>
          <a:lstStyle/>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N° TOTAL</a:t>
            </a:r>
          </a:p>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VEHÍCULOS</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10" name="9 Conector recto"/>
          <p:cNvCxnSpPr/>
          <p:nvPr/>
        </p:nvCxnSpPr>
        <p:spPr>
          <a:xfrm flipV="1">
            <a:off x="827864" y="4869160"/>
            <a:ext cx="1799920" cy="1"/>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2699792" y="4633972"/>
            <a:ext cx="1500732" cy="523220"/>
          </a:xfrm>
          <a:prstGeom prst="rect">
            <a:avLst/>
          </a:prstGeom>
          <a:noFill/>
        </p:spPr>
        <p:txBody>
          <a:bodyPr wrap="none" rtlCol="0">
            <a:spAutoFit/>
          </a:bodyPr>
          <a:lstStyle/>
          <a:p>
            <a:r>
              <a:rPr lang="es-MX" sz="2800" dirty="0" smtClean="0">
                <a:solidFill>
                  <a:srgbClr val="FF3300"/>
                </a:solidFill>
                <a:latin typeface="Arial Black" panose="020B0A04020102020204" pitchFamily="34" charset="0"/>
                <a:cs typeface="Arial" panose="020B0604020202020204" pitchFamily="34" charset="0"/>
              </a:rPr>
              <a:t>=  %  x</a:t>
            </a:r>
            <a:endParaRPr lang="es-MX" sz="2800" dirty="0">
              <a:solidFill>
                <a:srgbClr val="FF3300"/>
              </a:solidFill>
              <a:latin typeface="Arial Black" panose="020B0A04020102020204" pitchFamily="34" charset="0"/>
              <a:cs typeface="Arial" panose="020B0604020202020204" pitchFamily="34" charset="0"/>
            </a:endParaRPr>
          </a:p>
        </p:txBody>
      </p:sp>
      <p:sp>
        <p:nvSpPr>
          <p:cNvPr id="12" name="11 CuadroTexto"/>
          <p:cNvSpPr txBox="1"/>
          <p:nvPr/>
        </p:nvSpPr>
        <p:spPr>
          <a:xfrm>
            <a:off x="4120938" y="4582869"/>
            <a:ext cx="1963230" cy="646331"/>
          </a:xfrm>
          <a:prstGeom prst="rect">
            <a:avLst/>
          </a:prstGeom>
          <a:noFill/>
        </p:spPr>
        <p:txBody>
          <a:bodyPr wrap="none" rtlCol="0">
            <a:spAutoFit/>
          </a:bodyPr>
          <a:lstStyle/>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TOTAL GASTOS</a:t>
            </a:r>
          </a:p>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VEHÍCULOS</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3" name="12 CuadroTexto"/>
          <p:cNvSpPr txBox="1"/>
          <p:nvPr/>
        </p:nvSpPr>
        <p:spPr>
          <a:xfrm>
            <a:off x="6084168" y="4653136"/>
            <a:ext cx="421910" cy="523220"/>
          </a:xfrm>
          <a:prstGeom prst="rect">
            <a:avLst/>
          </a:prstGeom>
          <a:noFill/>
        </p:spPr>
        <p:txBody>
          <a:bodyPr wrap="none" rtlCol="0">
            <a:spAutoFit/>
          </a:bodyPr>
          <a:lstStyle/>
          <a:p>
            <a:r>
              <a:rPr lang="es-MX" sz="2800" dirty="0" smtClean="0">
                <a:solidFill>
                  <a:srgbClr val="FF3300"/>
                </a:solidFill>
                <a:latin typeface="Arial Black" panose="020B0A04020102020204" pitchFamily="34" charset="0"/>
                <a:cs typeface="Arial" panose="020B0604020202020204" pitchFamily="34" charset="0"/>
              </a:rPr>
              <a:t>=</a:t>
            </a:r>
            <a:endParaRPr lang="es-MX" sz="2800" dirty="0">
              <a:solidFill>
                <a:srgbClr val="FF3300"/>
              </a:solidFill>
              <a:latin typeface="Arial Black" panose="020B0A04020102020204" pitchFamily="34" charset="0"/>
              <a:cs typeface="Arial" panose="020B0604020202020204" pitchFamily="34" charset="0"/>
            </a:endParaRPr>
          </a:p>
        </p:txBody>
      </p:sp>
      <p:sp>
        <p:nvSpPr>
          <p:cNvPr id="14" name="13 CuadroTexto"/>
          <p:cNvSpPr txBox="1"/>
          <p:nvPr/>
        </p:nvSpPr>
        <p:spPr>
          <a:xfrm>
            <a:off x="6660232" y="4582869"/>
            <a:ext cx="1531188" cy="646331"/>
          </a:xfrm>
          <a:prstGeom prst="rect">
            <a:avLst/>
          </a:prstGeom>
          <a:noFill/>
        </p:spPr>
        <p:txBody>
          <a:bodyPr wrap="none" rtlCol="0">
            <a:spAutoFit/>
          </a:bodyPr>
          <a:lstStyle/>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GASTO</a:t>
            </a:r>
          </a:p>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DEDUCIBLE</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 name="14 CuadroTexto"/>
          <p:cNvSpPr txBox="1"/>
          <p:nvPr/>
        </p:nvSpPr>
        <p:spPr>
          <a:xfrm>
            <a:off x="6444208" y="3501008"/>
            <a:ext cx="1963230" cy="646331"/>
          </a:xfrm>
          <a:prstGeom prst="rect">
            <a:avLst/>
          </a:prstGeom>
          <a:noFill/>
        </p:spPr>
        <p:txBody>
          <a:bodyPr wrap="none" rtlCol="0">
            <a:spAutoFit/>
          </a:bodyPr>
          <a:lstStyle/>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TOTAL GASTOS</a:t>
            </a:r>
          </a:p>
          <a:p>
            <a:pPr algn="ctr"/>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VEHÍCULOS</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6" name="15 CuadroTexto"/>
          <p:cNvSpPr txBox="1"/>
          <p:nvPr/>
        </p:nvSpPr>
        <p:spPr>
          <a:xfrm>
            <a:off x="6589699" y="5590981"/>
            <a:ext cx="1672254" cy="646331"/>
          </a:xfrm>
          <a:prstGeom prst="rect">
            <a:avLst/>
          </a:prstGeom>
          <a:noFill/>
        </p:spPr>
        <p:txBody>
          <a:bodyPr wrap="none" rtlCol="0">
            <a:spAutoFit/>
          </a:bodyPr>
          <a:lstStyle/>
          <a:p>
            <a:pPr algn="ctr"/>
            <a:r>
              <a:rPr lang="es-MX" b="1" dirty="0" smtClean="0">
                <a:solidFill>
                  <a:srgbClr val="FF33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GASTO NO</a:t>
            </a:r>
          </a:p>
          <a:p>
            <a:pPr algn="ctr"/>
            <a:r>
              <a:rPr lang="es-MX" b="1" dirty="0" smtClean="0">
                <a:solidFill>
                  <a:srgbClr val="FF33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DEDUCIBLE</a:t>
            </a:r>
            <a:endParaRPr lang="es-MX" b="1" dirty="0">
              <a:solidFill>
                <a:srgbClr val="FF33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endParaRPr>
          </a:p>
        </p:txBody>
      </p:sp>
      <p:sp>
        <p:nvSpPr>
          <p:cNvPr id="17" name="16 CuadroTexto"/>
          <p:cNvSpPr txBox="1"/>
          <p:nvPr/>
        </p:nvSpPr>
        <p:spPr>
          <a:xfrm>
            <a:off x="7236296" y="5127575"/>
            <a:ext cx="421910" cy="523220"/>
          </a:xfrm>
          <a:prstGeom prst="rect">
            <a:avLst/>
          </a:prstGeom>
          <a:noFill/>
        </p:spPr>
        <p:txBody>
          <a:bodyPr wrap="none" rtlCol="0">
            <a:spAutoFit/>
          </a:bodyPr>
          <a:lstStyle/>
          <a:p>
            <a:r>
              <a:rPr lang="es-MX" sz="2800" dirty="0" smtClean="0">
                <a:solidFill>
                  <a:srgbClr val="FF3300"/>
                </a:solidFill>
                <a:latin typeface="Arial Black" panose="020B0A04020102020204" pitchFamily="34" charset="0"/>
                <a:cs typeface="Arial" panose="020B0604020202020204" pitchFamily="34" charset="0"/>
              </a:rPr>
              <a:t>=</a:t>
            </a:r>
            <a:endParaRPr lang="es-MX" sz="2800" dirty="0">
              <a:solidFill>
                <a:srgbClr val="FF3300"/>
              </a:solidFill>
              <a:latin typeface="Arial Black" panose="020B0A04020102020204" pitchFamily="34" charset="0"/>
              <a:cs typeface="Arial" panose="020B0604020202020204" pitchFamily="34" charset="0"/>
            </a:endParaRPr>
          </a:p>
        </p:txBody>
      </p:sp>
      <p:sp>
        <p:nvSpPr>
          <p:cNvPr id="18" name="17 CuadroTexto"/>
          <p:cNvSpPr txBox="1"/>
          <p:nvPr/>
        </p:nvSpPr>
        <p:spPr>
          <a:xfrm>
            <a:off x="7164288" y="4077072"/>
            <a:ext cx="527709" cy="461665"/>
          </a:xfrm>
          <a:prstGeom prst="rect">
            <a:avLst/>
          </a:prstGeom>
          <a:noFill/>
        </p:spPr>
        <p:txBody>
          <a:bodyPr wrap="none" rtlCol="0">
            <a:spAutoFit/>
          </a:bodyPr>
          <a:lstStyle/>
          <a:p>
            <a:r>
              <a:rPr lang="es-MX" sz="2400" dirty="0" smtClean="0">
                <a:solidFill>
                  <a:srgbClr val="FF3300"/>
                </a:solidFill>
                <a:latin typeface="Arial Black" panose="020B0A04020102020204" pitchFamily="34" charset="0"/>
                <a:cs typeface="Arial" panose="020B0604020202020204" pitchFamily="34" charset="0"/>
              </a:rPr>
              <a:t>(-)</a:t>
            </a:r>
            <a:endParaRPr lang="es-MX" sz="2400" dirty="0">
              <a:solidFill>
                <a:srgbClr val="FF3300"/>
              </a:solidFill>
              <a:latin typeface="Arial Black" panose="020B0A04020102020204" pitchFamily="34" charset="0"/>
              <a:cs typeface="Arial" panose="020B0604020202020204" pitchFamily="34" charset="0"/>
            </a:endParaRPr>
          </a:p>
        </p:txBody>
      </p:sp>
      <p:sp>
        <p:nvSpPr>
          <p:cNvPr id="19" name="18 Elipse"/>
          <p:cNvSpPr>
            <a:spLocks noChangeAspect="1"/>
          </p:cNvSpPr>
          <p:nvPr/>
        </p:nvSpPr>
        <p:spPr>
          <a:xfrm>
            <a:off x="8208432" y="3068960"/>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03542505"/>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Gastos de vehículos: </a:t>
            </a:r>
            <a:br>
              <a:rPr lang="es-MX" dirty="0"/>
            </a:br>
            <a:r>
              <a:rPr lang="es-MX" dirty="0"/>
              <a:t>Límite porcentual</a:t>
            </a:r>
            <a:br>
              <a:rPr lang="es-MX" dirty="0"/>
            </a:br>
            <a:r>
              <a:rPr lang="es-MX" sz="1800" b="0" dirty="0">
                <a:effectLst/>
              </a:rPr>
              <a:t>LIR, 37º, w) – RIR, 21°, r)</a:t>
            </a:r>
            <a:endParaRPr lang="es-MX"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154</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577863011"/>
              </p:ext>
            </p:extLst>
          </p:nvPr>
        </p:nvGraphicFramePr>
        <p:xfrm>
          <a:off x="827584" y="1556792"/>
          <a:ext cx="7488832" cy="4673586"/>
        </p:xfrm>
        <a:graphic>
          <a:graphicData uri="http://schemas.openxmlformats.org/presentationml/2006/ole">
            <mc:AlternateContent xmlns:mc="http://schemas.openxmlformats.org/markup-compatibility/2006">
              <mc:Choice xmlns:v="urn:schemas-microsoft-com:vml" Requires="v">
                <p:oleObj spid="_x0000_s32849" name="Hoja de cálculo" r:id="rId3" imgW="5143453" imgH="3210050" progId="Excel.Sheet.12">
                  <p:embed/>
                </p:oleObj>
              </mc:Choice>
              <mc:Fallback>
                <p:oleObj name="Hoja de cálculo" r:id="rId3" imgW="5143453" imgH="3210050" progId="Excel.Sheet.12">
                  <p:embed/>
                  <p:pic>
                    <p:nvPicPr>
                      <p:cNvPr id="0" name=""/>
                      <p:cNvPicPr/>
                      <p:nvPr/>
                    </p:nvPicPr>
                    <p:blipFill>
                      <a:blip r:embed="rId4"/>
                      <a:stretch>
                        <a:fillRect/>
                      </a:stretch>
                    </p:blipFill>
                    <p:spPr>
                      <a:xfrm>
                        <a:off x="827584" y="1556792"/>
                        <a:ext cx="7488832" cy="4673586"/>
                      </a:xfrm>
                      <a:prstGeom prst="rect">
                        <a:avLst/>
                      </a:prstGeom>
                    </p:spPr>
                  </p:pic>
                </p:oleObj>
              </mc:Fallback>
            </mc:AlternateContent>
          </a:graphicData>
        </a:graphic>
      </p:graphicFrame>
      <p:sp>
        <p:nvSpPr>
          <p:cNvPr id="8" name="7 Elipse"/>
          <p:cNvSpPr>
            <a:spLocks noChangeAspect="1"/>
          </p:cNvSpPr>
          <p:nvPr/>
        </p:nvSpPr>
        <p:spPr>
          <a:xfrm>
            <a:off x="8496464" y="2888968"/>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140592217"/>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accent3">
                  <a:lumMod val="75000"/>
                </a:schemeClr>
              </a:gs>
            </a:gsLst>
          </a:gradFill>
        </p:spPr>
        <p:txBody>
          <a:bodyPr>
            <a:normAutofit/>
          </a:bodyPr>
          <a:lstStyle/>
          <a:p>
            <a:r>
              <a:rPr lang="es-MX" dirty="0" smtClean="0"/>
              <a:t>Donaciones</a:t>
            </a:r>
            <a:r>
              <a:rPr lang="es-MX" dirty="0"/>
              <a:t/>
            </a:r>
            <a:br>
              <a:rPr lang="es-MX" dirty="0"/>
            </a:br>
            <a:r>
              <a:rPr lang="es-MX" sz="1800" b="0" dirty="0" smtClean="0">
                <a:effectLst/>
              </a:rPr>
              <a:t>LIR, 37º,x) </a:t>
            </a:r>
            <a:r>
              <a:rPr lang="es-MX" sz="1800" b="0" dirty="0">
                <a:effectLst/>
              </a:rPr>
              <a:t>– </a:t>
            </a:r>
            <a:r>
              <a:rPr lang="es-MX" sz="1800" b="0" dirty="0" smtClean="0">
                <a:effectLst/>
              </a:rPr>
              <a:t>RIR</a:t>
            </a:r>
            <a:r>
              <a:rPr lang="es-MX" sz="1800" b="0" dirty="0">
                <a:effectLst/>
              </a:rPr>
              <a:t>, 21°, s</a:t>
            </a:r>
            <a:r>
              <a:rPr lang="es-MX" sz="1800" b="0" dirty="0" smtClean="0">
                <a:effectLst/>
              </a:rPr>
              <a:t>)</a:t>
            </a:r>
            <a:endParaRPr lang="es-MX" sz="1800" dirty="0">
              <a:effectLst/>
            </a:endParaRPr>
          </a:p>
        </p:txBody>
      </p:sp>
      <p:sp>
        <p:nvSpPr>
          <p:cNvPr id="7" name="6 Marcador de contenido"/>
          <p:cNvSpPr>
            <a:spLocks noGrp="1"/>
          </p:cNvSpPr>
          <p:nvPr>
            <p:ph idx="1"/>
          </p:nvPr>
        </p:nvSpPr>
        <p:spPr>
          <a:xfrm>
            <a:off x="360000" y="1620000"/>
            <a:ext cx="4212000" cy="4500000"/>
          </a:xfrm>
        </p:spPr>
        <p:txBody>
          <a:bodyPr>
            <a:noAutofit/>
          </a:bodyPr>
          <a:lstStyle/>
          <a:p>
            <a:pPr marL="0" indent="0" algn="just">
              <a:buNone/>
            </a:pPr>
            <a:r>
              <a:rPr lang="es-ES" dirty="0" smtClean="0"/>
              <a:t>Otorgadas en </a:t>
            </a:r>
            <a:r>
              <a:rPr lang="es-ES" dirty="0"/>
              <a:t>favor de entidades y dependencias del </a:t>
            </a:r>
            <a:r>
              <a:rPr lang="es-ES" dirty="0" smtClean="0"/>
              <a:t>SPN, </a:t>
            </a:r>
            <a:r>
              <a:rPr lang="es-ES" dirty="0"/>
              <a:t>excepto empresas, y a entidades sin fines de lucro cuyo objeto social </a:t>
            </a:r>
            <a:r>
              <a:rPr lang="es-ES" dirty="0" smtClean="0"/>
              <a:t>comprenda </a:t>
            </a:r>
            <a:r>
              <a:rPr lang="es-ES" dirty="0"/>
              <a:t>uno o varios de los siguientes </a:t>
            </a:r>
            <a:r>
              <a:rPr lang="es-ES" dirty="0" smtClean="0"/>
              <a:t>fines</a:t>
            </a:r>
            <a:r>
              <a:rPr lang="es-ES" dirty="0"/>
              <a:t>: </a:t>
            </a:r>
            <a:endParaRPr lang="es-ES" dirty="0" smtClean="0"/>
          </a:p>
          <a:p>
            <a:pPr marL="0" indent="0" algn="just">
              <a:buNone/>
            </a:pP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155</a:t>
            </a:fld>
            <a:endParaRPr lang="es-PE"/>
          </a:p>
        </p:txBody>
      </p:sp>
      <p:sp>
        <p:nvSpPr>
          <p:cNvPr id="3" name="2 Marcador de contenido"/>
          <p:cNvSpPr>
            <a:spLocks noGrp="1"/>
          </p:cNvSpPr>
          <p:nvPr>
            <p:ph sz="half" idx="4294967295"/>
          </p:nvPr>
        </p:nvSpPr>
        <p:spPr>
          <a:xfrm>
            <a:off x="5003800" y="1619250"/>
            <a:ext cx="4140200" cy="4500563"/>
          </a:xfrm>
        </p:spPr>
        <p:txBody>
          <a:bodyPr>
            <a:normAutofit/>
          </a:bodyPr>
          <a:lstStyle/>
          <a:p>
            <a:pPr marL="400050" indent="-400050">
              <a:buFont typeface="+mj-lt"/>
              <a:buAutoNum type="romanLcPeriod"/>
            </a:pPr>
            <a:r>
              <a:rPr lang="es-ES" sz="1800" dirty="0" smtClean="0"/>
              <a:t>Beneficencia </a:t>
            </a:r>
            <a:endParaRPr lang="es-ES" sz="1800" dirty="0"/>
          </a:p>
          <a:p>
            <a:pPr marL="400050" indent="-400050">
              <a:buFont typeface="+mj-lt"/>
              <a:buAutoNum type="romanLcPeriod"/>
            </a:pPr>
            <a:r>
              <a:rPr lang="es-ES" sz="1800" dirty="0" smtClean="0"/>
              <a:t>Asistencia </a:t>
            </a:r>
            <a:r>
              <a:rPr lang="es-ES" sz="1800" dirty="0"/>
              <a:t>o bienestar social </a:t>
            </a:r>
          </a:p>
          <a:p>
            <a:pPr marL="400050" indent="-400050">
              <a:buFont typeface="+mj-lt"/>
              <a:buAutoNum type="romanLcPeriod"/>
            </a:pPr>
            <a:r>
              <a:rPr lang="es-ES" sz="1800" dirty="0" smtClean="0"/>
              <a:t>Educación </a:t>
            </a:r>
            <a:endParaRPr lang="es-ES" sz="1800" dirty="0"/>
          </a:p>
          <a:p>
            <a:pPr marL="400050" indent="-400050">
              <a:buFont typeface="+mj-lt"/>
              <a:buAutoNum type="romanLcPeriod"/>
            </a:pPr>
            <a:r>
              <a:rPr lang="es-ES" sz="1800" dirty="0" smtClean="0"/>
              <a:t>Culturales </a:t>
            </a:r>
            <a:endParaRPr lang="es-ES" sz="1800" dirty="0"/>
          </a:p>
          <a:p>
            <a:pPr marL="400050" indent="-400050">
              <a:buFont typeface="+mj-lt"/>
              <a:buAutoNum type="romanLcPeriod"/>
            </a:pPr>
            <a:r>
              <a:rPr lang="es-ES" sz="1800" dirty="0" smtClean="0"/>
              <a:t>Científicas </a:t>
            </a:r>
            <a:endParaRPr lang="es-ES" sz="1800" dirty="0"/>
          </a:p>
          <a:p>
            <a:pPr marL="400050" indent="-400050">
              <a:buFont typeface="+mj-lt"/>
              <a:buAutoNum type="romanLcPeriod"/>
            </a:pPr>
            <a:r>
              <a:rPr lang="es-ES" sz="1800" dirty="0" smtClean="0"/>
              <a:t>Artísticas </a:t>
            </a:r>
            <a:endParaRPr lang="es-ES" sz="1800" dirty="0"/>
          </a:p>
          <a:p>
            <a:pPr marL="400050" indent="-400050">
              <a:buFont typeface="+mj-lt"/>
              <a:buAutoNum type="romanLcPeriod"/>
            </a:pPr>
            <a:r>
              <a:rPr lang="es-ES" sz="1800" dirty="0" smtClean="0"/>
              <a:t>Literarias </a:t>
            </a:r>
            <a:endParaRPr lang="es-ES" sz="1800" dirty="0"/>
          </a:p>
          <a:p>
            <a:pPr marL="400050" indent="-400050">
              <a:buFont typeface="+mj-lt"/>
              <a:buAutoNum type="romanLcPeriod"/>
            </a:pPr>
            <a:r>
              <a:rPr lang="es-ES" sz="1800" dirty="0" smtClean="0"/>
              <a:t>Deportivas </a:t>
            </a:r>
            <a:endParaRPr lang="es-ES" sz="1800" dirty="0"/>
          </a:p>
          <a:p>
            <a:pPr marL="400050" indent="-400050">
              <a:buFont typeface="+mj-lt"/>
              <a:buAutoNum type="romanLcPeriod"/>
            </a:pPr>
            <a:r>
              <a:rPr lang="es-ES" sz="1800" dirty="0" smtClean="0"/>
              <a:t>Salud </a:t>
            </a:r>
            <a:endParaRPr lang="es-ES" sz="1800" dirty="0"/>
          </a:p>
          <a:p>
            <a:pPr marL="400050" indent="-400050">
              <a:buFont typeface="+mj-lt"/>
              <a:buAutoNum type="romanLcPeriod"/>
            </a:pPr>
            <a:r>
              <a:rPr lang="es-ES" sz="1800" dirty="0" smtClean="0"/>
              <a:t>Patrimonio </a:t>
            </a:r>
            <a:r>
              <a:rPr lang="es-ES" sz="1800" dirty="0"/>
              <a:t>histórico cultural indígena </a:t>
            </a:r>
          </a:p>
          <a:p>
            <a:pPr marL="400050" indent="-400050">
              <a:buFont typeface="+mj-lt"/>
              <a:buAutoNum type="romanLcPeriod"/>
            </a:pPr>
            <a:r>
              <a:rPr lang="es-ES" sz="1800" dirty="0" smtClean="0"/>
              <a:t>Otras </a:t>
            </a:r>
            <a:r>
              <a:rPr lang="es-ES" sz="1800" dirty="0"/>
              <a:t>de fines semejantes</a:t>
            </a:r>
            <a:r>
              <a:rPr lang="es-ES" sz="1800" dirty="0" smtClean="0"/>
              <a:t>.</a:t>
            </a:r>
            <a:endParaRPr lang="es-MX" sz="1800" dirty="0"/>
          </a:p>
        </p:txBody>
      </p:sp>
      <p:sp>
        <p:nvSpPr>
          <p:cNvPr id="8" name="7 Rectángulo"/>
          <p:cNvSpPr/>
          <p:nvPr/>
        </p:nvSpPr>
        <p:spPr>
          <a:xfrm>
            <a:off x="251520" y="4388911"/>
            <a:ext cx="4320480" cy="1200329"/>
          </a:xfrm>
          <a:prstGeom prst="rect">
            <a:avLst/>
          </a:prstGeom>
          <a:solidFill>
            <a:srgbClr val="CCFFCC"/>
          </a:solidFill>
        </p:spPr>
        <p:txBody>
          <a:bodyPr wrap="square">
            <a:spAutoFit/>
          </a:bodyPr>
          <a:lstStyle/>
          <a:p>
            <a:r>
              <a:rPr lang="es-ES" b="1" dirty="0">
                <a:latin typeface="Arial" pitchFamily="34" charset="0"/>
                <a:cs typeface="Arial" pitchFamily="34" charset="0"/>
              </a:rPr>
              <a:t>La deducción no podrá exceder del 10 % de la </a:t>
            </a:r>
            <a:r>
              <a:rPr lang="es-ES" b="1" dirty="0" smtClean="0">
                <a:latin typeface="Arial" pitchFamily="34" charset="0"/>
                <a:cs typeface="Arial" pitchFamily="34" charset="0"/>
              </a:rPr>
              <a:t>RN3, </a:t>
            </a:r>
            <a:r>
              <a:rPr lang="es-ES" b="1" dirty="0">
                <a:latin typeface="Arial" pitchFamily="34" charset="0"/>
                <a:cs typeface="Arial" pitchFamily="34" charset="0"/>
              </a:rPr>
              <a:t>luego de efectuada la compensación de pérdidas a que se refiere el </a:t>
            </a:r>
            <a:r>
              <a:rPr lang="es-ES" b="1" dirty="0" smtClean="0">
                <a:latin typeface="Arial" pitchFamily="34" charset="0"/>
                <a:cs typeface="Arial" pitchFamily="34" charset="0"/>
              </a:rPr>
              <a:t>Art. </a:t>
            </a:r>
            <a:r>
              <a:rPr lang="es-ES" b="1" dirty="0">
                <a:latin typeface="Arial" pitchFamily="34" charset="0"/>
                <a:cs typeface="Arial" pitchFamily="34" charset="0"/>
              </a:rPr>
              <a:t>50° de la Ley. </a:t>
            </a:r>
            <a:r>
              <a:rPr lang="es-ES" dirty="0">
                <a:latin typeface="Arial" pitchFamily="34" charset="0"/>
                <a:cs typeface="Arial" pitchFamily="34" charset="0"/>
              </a:rPr>
              <a:t>	</a:t>
            </a:r>
          </a:p>
        </p:txBody>
      </p:sp>
    </p:spTree>
    <p:extLst>
      <p:ext uri="{BB962C8B-B14F-4D97-AF65-F5344CB8AC3E}">
        <p14:creationId xmlns:p14="http://schemas.microsoft.com/office/powerpoint/2010/main" val="1794271809"/>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Donaciones </a:t>
            </a:r>
            <a:r>
              <a:rPr lang="es-MX" b="0" dirty="0" smtClean="0">
                <a:effectLst/>
              </a:rPr>
              <a:t>(2)</a:t>
            </a:r>
            <a:r>
              <a:rPr lang="es-MX" dirty="0"/>
              <a:t/>
            </a:r>
            <a:br>
              <a:rPr lang="es-MX" dirty="0"/>
            </a:br>
            <a:r>
              <a:rPr lang="es-MX" sz="1800" b="0" dirty="0" smtClean="0">
                <a:effectLst/>
              </a:rPr>
              <a:t>LIR, 37º,x) </a:t>
            </a:r>
            <a:r>
              <a:rPr lang="es-MX" sz="1800" b="0" dirty="0">
                <a:effectLst/>
              </a:rPr>
              <a:t>– </a:t>
            </a:r>
            <a:r>
              <a:rPr lang="es-MX" sz="1800" b="0" dirty="0" smtClean="0">
                <a:effectLst/>
              </a:rPr>
              <a:t>RIR</a:t>
            </a:r>
            <a:r>
              <a:rPr lang="es-MX" sz="1800" b="0" dirty="0">
                <a:effectLst/>
              </a:rPr>
              <a:t>, 21°, s</a:t>
            </a:r>
            <a:r>
              <a:rPr lang="es-MX" sz="1800" b="0" dirty="0" smtClean="0">
                <a:effectLst/>
              </a:rPr>
              <a:t>)</a:t>
            </a:r>
            <a:endParaRPr lang="es-MX" sz="1800" dirty="0">
              <a:effectLst/>
            </a:endParaRPr>
          </a:p>
        </p:txBody>
      </p:sp>
      <p:sp>
        <p:nvSpPr>
          <p:cNvPr id="3" name="2 Marcador de contenido"/>
          <p:cNvSpPr>
            <a:spLocks noGrp="1"/>
          </p:cNvSpPr>
          <p:nvPr>
            <p:ph idx="1"/>
          </p:nvPr>
        </p:nvSpPr>
        <p:spPr/>
        <p:txBody>
          <a:bodyPr>
            <a:noAutofit/>
          </a:bodyPr>
          <a:lstStyle/>
          <a:p>
            <a:pPr algn="just"/>
            <a:r>
              <a:rPr lang="es-ES" dirty="0"/>
              <a:t>Dichas entidades y dependencias deberán estar calificadas previamente por parte del </a:t>
            </a:r>
            <a:r>
              <a:rPr lang="es-ES" dirty="0" smtClean="0"/>
              <a:t>MEF </a:t>
            </a:r>
            <a:r>
              <a:rPr lang="es-ES" dirty="0"/>
              <a:t>como entidad perceptora de donaciones mediante </a:t>
            </a:r>
            <a:r>
              <a:rPr lang="es-ES" dirty="0" smtClean="0"/>
              <a:t>RM.</a:t>
            </a:r>
          </a:p>
          <a:p>
            <a:pPr algn="just"/>
            <a:r>
              <a:rPr lang="es-ES" dirty="0" smtClean="0"/>
              <a:t>La </a:t>
            </a:r>
            <a:r>
              <a:rPr lang="es-ES" dirty="0"/>
              <a:t>calificación otorgada tendrá una validez de </a:t>
            </a:r>
            <a:r>
              <a:rPr lang="es-ES" dirty="0" smtClean="0"/>
              <a:t>3 </a:t>
            </a:r>
            <a:r>
              <a:rPr lang="es-ES" dirty="0"/>
              <a:t>años, pudiendo ser renovada por igual plazo y no requieren inscribirse en el </a:t>
            </a:r>
            <a:r>
              <a:rPr lang="es-ES" dirty="0" smtClean="0"/>
              <a:t>Registro </a:t>
            </a:r>
            <a:r>
              <a:rPr lang="es-ES" dirty="0"/>
              <a:t>de </a:t>
            </a:r>
            <a:r>
              <a:rPr lang="es-ES" dirty="0" smtClean="0"/>
              <a:t>Entidades Perceptoras </a:t>
            </a:r>
            <a:r>
              <a:rPr lang="es-ES" dirty="0"/>
              <a:t>de </a:t>
            </a:r>
            <a:r>
              <a:rPr lang="es-ES" dirty="0" smtClean="0"/>
              <a:t>Donaciones</a:t>
            </a:r>
            <a:r>
              <a:rPr lang="es-ES" dirty="0"/>
              <a:t>‖ a cargo de la SUNAT </a:t>
            </a:r>
          </a:p>
          <a:p>
            <a:pPr algn="just"/>
            <a:r>
              <a:rPr lang="es-ES" dirty="0"/>
              <a:t>Para estos efectos se establece que las entidades y dependencias del </a:t>
            </a:r>
            <a:r>
              <a:rPr lang="es-ES" dirty="0" smtClean="0"/>
              <a:t>SPN, </a:t>
            </a:r>
            <a:r>
              <a:rPr lang="es-ES" dirty="0"/>
              <a:t>excepto empresas, se encuentran calificadas como entidades perceptoras de donaciones, con carácter permanente. </a:t>
            </a:r>
          </a:p>
          <a:p>
            <a:pPr algn="just"/>
            <a:r>
              <a:rPr lang="es-ES" dirty="0"/>
              <a:t>Las demás entidades beneficiarias deberán estar calificadas como perceptoras de </a:t>
            </a:r>
            <a:r>
              <a:rPr lang="es-ES" dirty="0" smtClean="0"/>
              <a:t>donaciones </a:t>
            </a:r>
            <a:r>
              <a:rPr lang="es-ES" dirty="0"/>
              <a:t>por el </a:t>
            </a:r>
            <a:r>
              <a:rPr lang="es-ES" dirty="0" smtClean="0"/>
              <a:t>MEF.</a:t>
            </a:r>
          </a:p>
          <a:p>
            <a:pPr algn="just"/>
            <a:r>
              <a:rPr lang="es-ES" dirty="0" smtClean="0"/>
              <a:t>Para </a:t>
            </a:r>
            <a:r>
              <a:rPr lang="es-ES" dirty="0"/>
              <a:t>ello las entidades deberán encontrarse inscritas en el </a:t>
            </a:r>
            <a:r>
              <a:rPr lang="es-ES" dirty="0" smtClean="0"/>
              <a:t>RUC, </a:t>
            </a:r>
            <a:r>
              <a:rPr lang="es-ES" dirty="0"/>
              <a:t>Registro de Entidades </a:t>
            </a:r>
            <a:r>
              <a:rPr lang="es-ES" dirty="0" err="1"/>
              <a:t>Inafectas</a:t>
            </a:r>
            <a:r>
              <a:rPr lang="es-ES" dirty="0"/>
              <a:t> del </a:t>
            </a:r>
            <a:r>
              <a:rPr lang="es-ES" dirty="0" smtClean="0"/>
              <a:t>IR </a:t>
            </a:r>
            <a:r>
              <a:rPr lang="es-ES" dirty="0"/>
              <a:t>o en el Registro de Entidades Exoneradas del </a:t>
            </a:r>
            <a:r>
              <a:rPr lang="es-ES" dirty="0" smtClean="0"/>
              <a:t>IR </a:t>
            </a:r>
            <a:r>
              <a:rPr lang="es-ES" dirty="0"/>
              <a:t>y cumplir con los demás requisitos establecidos en la </a:t>
            </a:r>
            <a:r>
              <a:rPr lang="es-ES" dirty="0" smtClean="0"/>
              <a:t>RM 767-2008-EF/15</a:t>
            </a:r>
            <a:r>
              <a:rPr lang="es-ES" dirty="0"/>
              <a:t>. </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156</a:t>
            </a:fld>
            <a:endParaRPr lang="es-PE"/>
          </a:p>
        </p:txBody>
      </p:sp>
    </p:spTree>
    <p:extLst>
      <p:ext uri="{BB962C8B-B14F-4D97-AF65-F5344CB8AC3E}">
        <p14:creationId xmlns:p14="http://schemas.microsoft.com/office/powerpoint/2010/main" val="3169109662"/>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Donaciones </a:t>
            </a:r>
            <a:r>
              <a:rPr lang="es-MX" b="0" dirty="0" smtClean="0">
                <a:effectLst/>
              </a:rPr>
              <a:t>(3)</a:t>
            </a:r>
            <a:r>
              <a:rPr lang="es-MX" dirty="0" smtClean="0"/>
              <a:t> </a:t>
            </a:r>
            <a:br>
              <a:rPr lang="es-MX" dirty="0" smtClean="0"/>
            </a:br>
            <a:r>
              <a:rPr lang="es-MX" dirty="0" smtClean="0"/>
              <a:t>Calificación</a:t>
            </a:r>
            <a:r>
              <a:rPr lang="es-MX" dirty="0"/>
              <a:t/>
            </a:r>
            <a:br>
              <a:rPr lang="es-MX" dirty="0"/>
            </a:br>
            <a:r>
              <a:rPr lang="es-MX" sz="1800" b="0" dirty="0" smtClean="0">
                <a:effectLst/>
              </a:rPr>
              <a:t>LIR, 37º,x) </a:t>
            </a:r>
            <a:r>
              <a:rPr lang="es-MX" sz="1800" b="0" dirty="0">
                <a:effectLst/>
              </a:rPr>
              <a:t>– </a:t>
            </a:r>
            <a:r>
              <a:rPr lang="es-MX" sz="1800" b="0" dirty="0" smtClean="0">
                <a:effectLst/>
              </a:rPr>
              <a:t>RIR</a:t>
            </a:r>
            <a:r>
              <a:rPr lang="es-MX" sz="1800" b="0" dirty="0">
                <a:effectLst/>
              </a:rPr>
              <a:t>, 21°, s</a:t>
            </a:r>
            <a:r>
              <a:rPr lang="es-MX" sz="1800" b="0" dirty="0" smtClean="0">
                <a:effectLst/>
              </a:rPr>
              <a:t>)</a:t>
            </a:r>
            <a:endParaRPr lang="es-MX" sz="1800" dirty="0">
              <a:effectLst/>
            </a:endParaRPr>
          </a:p>
        </p:txBody>
      </p:sp>
      <p:sp>
        <p:nvSpPr>
          <p:cNvPr id="3" name="2 Marcador de contenido"/>
          <p:cNvSpPr>
            <a:spLocks noGrp="1"/>
          </p:cNvSpPr>
          <p:nvPr>
            <p:ph idx="1"/>
          </p:nvPr>
        </p:nvSpPr>
        <p:spPr/>
        <p:txBody>
          <a:bodyPr>
            <a:noAutofit/>
          </a:bodyPr>
          <a:lstStyle/>
          <a:p>
            <a:pPr algn="just"/>
            <a:r>
              <a:rPr lang="es-ES" dirty="0" smtClean="0"/>
              <a:t>La </a:t>
            </a:r>
            <a:r>
              <a:rPr lang="es-ES" dirty="0"/>
              <a:t>calificación como entidad perceptora de donaciones correspondió al </a:t>
            </a:r>
            <a:r>
              <a:rPr lang="es-ES" dirty="0" smtClean="0"/>
              <a:t>MEF </a:t>
            </a:r>
            <a:r>
              <a:rPr lang="es-ES" dirty="0"/>
              <a:t>hasta el 29.06.2012. </a:t>
            </a:r>
          </a:p>
          <a:p>
            <a:pPr algn="just"/>
            <a:r>
              <a:rPr lang="es-ES" dirty="0"/>
              <a:t>A partir del </a:t>
            </a:r>
            <a:r>
              <a:rPr lang="es-ES" b="1" dirty="0"/>
              <a:t>30.06.20125 </a:t>
            </a:r>
            <a:r>
              <a:rPr lang="es-ES" dirty="0"/>
              <a:t>dicha calificación se encuentra a cargo del </a:t>
            </a:r>
            <a:r>
              <a:rPr lang="es-ES" dirty="0" smtClean="0"/>
              <a:t>SUNAT</a:t>
            </a:r>
          </a:p>
          <a:p>
            <a:pPr algn="just"/>
            <a:r>
              <a:rPr lang="es-ES" dirty="0" smtClean="0"/>
              <a:t>RS 184-2012/SUNAT: </a:t>
            </a:r>
          </a:p>
          <a:p>
            <a:pPr lvl="1" algn="just"/>
            <a:r>
              <a:rPr lang="es-ES" dirty="0" smtClean="0"/>
              <a:t>Disposiciones </a:t>
            </a:r>
            <a:r>
              <a:rPr lang="es-ES" dirty="0"/>
              <a:t>relativas a los requisitos y calificación de las entidades perceptoras de donaciones. </a:t>
            </a:r>
            <a:endParaRPr lang="es-ES" dirty="0" smtClean="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157</a:t>
            </a:fld>
            <a:endParaRPr lang="es-PE"/>
          </a:p>
        </p:txBody>
      </p:sp>
    </p:spTree>
    <p:extLst>
      <p:ext uri="{BB962C8B-B14F-4D97-AF65-F5344CB8AC3E}">
        <p14:creationId xmlns:p14="http://schemas.microsoft.com/office/powerpoint/2010/main" val="3027110823"/>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Donaciones </a:t>
            </a:r>
            <a:r>
              <a:rPr lang="es-MX" b="0" dirty="0" smtClean="0">
                <a:effectLst/>
              </a:rPr>
              <a:t>(4)</a:t>
            </a:r>
            <a:r>
              <a:rPr lang="es-MX" dirty="0" smtClean="0"/>
              <a:t> </a:t>
            </a:r>
            <a:br>
              <a:rPr lang="es-MX" dirty="0" smtClean="0"/>
            </a:br>
            <a:r>
              <a:rPr lang="es-MX" dirty="0" smtClean="0"/>
              <a:t>Bienes donados</a:t>
            </a:r>
            <a:r>
              <a:rPr lang="es-MX" dirty="0"/>
              <a:t/>
            </a:r>
            <a:br>
              <a:rPr lang="es-MX" dirty="0"/>
            </a:br>
            <a:r>
              <a:rPr lang="es-MX" sz="1800" b="0" dirty="0" smtClean="0">
                <a:effectLst/>
              </a:rPr>
              <a:t>LIR, 37º,x) </a:t>
            </a:r>
            <a:r>
              <a:rPr lang="es-MX" sz="1800" b="0" dirty="0">
                <a:effectLst/>
              </a:rPr>
              <a:t>– </a:t>
            </a:r>
            <a:r>
              <a:rPr lang="es-MX" sz="1800" b="0" dirty="0" smtClean="0">
                <a:effectLst/>
              </a:rPr>
              <a:t>RIR</a:t>
            </a:r>
            <a:r>
              <a:rPr lang="es-MX" sz="1800" b="0" dirty="0">
                <a:effectLst/>
              </a:rPr>
              <a:t>, 21°, s</a:t>
            </a:r>
            <a:r>
              <a:rPr lang="es-MX" sz="1800" b="0" dirty="0" smtClean="0">
                <a:effectLst/>
              </a:rPr>
              <a:t>)</a:t>
            </a:r>
            <a:endParaRPr lang="es-MX" sz="1800" dirty="0">
              <a:effectLst/>
            </a:endParaRPr>
          </a:p>
        </p:txBody>
      </p:sp>
      <p:sp>
        <p:nvSpPr>
          <p:cNvPr id="3" name="2 Marcador de contenido"/>
          <p:cNvSpPr>
            <a:spLocks noGrp="1"/>
          </p:cNvSpPr>
          <p:nvPr>
            <p:ph idx="1"/>
          </p:nvPr>
        </p:nvSpPr>
        <p:spPr/>
        <p:txBody>
          <a:bodyPr>
            <a:noAutofit/>
          </a:bodyPr>
          <a:lstStyle/>
          <a:p>
            <a:pPr algn="just"/>
            <a:r>
              <a:rPr lang="es-ES" dirty="0" smtClean="0"/>
              <a:t>En </a:t>
            </a:r>
            <a:r>
              <a:rPr lang="es-ES" dirty="0"/>
              <a:t>el caso de donaciones en bienes muebles e inmuebles, el valor de las mismas no podrá ser en ningún caso superior al costo computable de los bienes donados. </a:t>
            </a:r>
          </a:p>
          <a:p>
            <a:pPr algn="just"/>
            <a:r>
              <a:rPr lang="es-ES" dirty="0" smtClean="0"/>
              <a:t>La </a:t>
            </a:r>
            <a:r>
              <a:rPr lang="es-ES" dirty="0"/>
              <a:t>donación de dinero se deberá realizar utilizando Medios de Pago, cuando corresponda, de conformidad con lo establecido en el artículo 3° de la Ley </a:t>
            </a:r>
            <a:r>
              <a:rPr lang="es-ES" dirty="0" smtClean="0"/>
              <a:t>28194</a:t>
            </a:r>
            <a:r>
              <a:rPr lang="es-ES" dirty="0"/>
              <a:t>. </a:t>
            </a:r>
          </a:p>
          <a:p>
            <a:pPr marL="0" indent="0" algn="just">
              <a:buNone/>
            </a:pP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158</a:t>
            </a:fld>
            <a:endParaRPr lang="es-PE"/>
          </a:p>
        </p:txBody>
      </p:sp>
    </p:spTree>
    <p:extLst>
      <p:ext uri="{BB962C8B-B14F-4D97-AF65-F5344CB8AC3E}">
        <p14:creationId xmlns:p14="http://schemas.microsoft.com/office/powerpoint/2010/main" val="331381153"/>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Donaciones </a:t>
            </a:r>
            <a:r>
              <a:rPr lang="es-MX" b="0" dirty="0" smtClean="0">
                <a:effectLst/>
              </a:rPr>
              <a:t>(5)</a:t>
            </a:r>
            <a:r>
              <a:rPr lang="es-MX" dirty="0" smtClean="0"/>
              <a:t> </a:t>
            </a:r>
            <a:br>
              <a:rPr lang="es-MX" dirty="0" smtClean="0"/>
            </a:br>
            <a:r>
              <a:rPr lang="es-MX" dirty="0" smtClean="0"/>
              <a:t>Reglas para los donatarios</a:t>
            </a:r>
            <a:r>
              <a:rPr lang="es-MX" dirty="0"/>
              <a:t/>
            </a:r>
            <a:br>
              <a:rPr lang="es-MX" dirty="0"/>
            </a:br>
            <a:r>
              <a:rPr lang="es-MX" sz="1800" b="0" dirty="0" smtClean="0">
                <a:effectLst/>
              </a:rPr>
              <a:t>LIR, 37º,x) </a:t>
            </a:r>
            <a:r>
              <a:rPr lang="es-MX" sz="1800" b="0" dirty="0">
                <a:effectLst/>
              </a:rPr>
              <a:t>– </a:t>
            </a:r>
            <a:r>
              <a:rPr lang="es-MX" sz="1800" b="0" dirty="0" smtClean="0">
                <a:effectLst/>
              </a:rPr>
              <a:t>RIR</a:t>
            </a:r>
            <a:r>
              <a:rPr lang="es-MX" sz="1800" b="0" dirty="0">
                <a:effectLst/>
              </a:rPr>
              <a:t>, 21°, s</a:t>
            </a:r>
            <a:r>
              <a:rPr lang="es-MX" sz="1800" b="0" dirty="0" smtClean="0">
                <a:effectLst/>
              </a:rPr>
              <a:t>)</a:t>
            </a:r>
            <a:endParaRPr lang="es-MX" sz="1800" dirty="0">
              <a:effectLst/>
            </a:endParaRPr>
          </a:p>
        </p:txBody>
      </p:sp>
      <p:sp>
        <p:nvSpPr>
          <p:cNvPr id="3" name="2 Marcador de contenido"/>
          <p:cNvSpPr>
            <a:spLocks noGrp="1"/>
          </p:cNvSpPr>
          <p:nvPr>
            <p:ph idx="1"/>
          </p:nvPr>
        </p:nvSpPr>
        <p:spPr/>
        <p:txBody>
          <a:bodyPr>
            <a:normAutofit/>
          </a:bodyPr>
          <a:lstStyle/>
          <a:p>
            <a:pPr algn="just"/>
            <a:r>
              <a:rPr lang="es-ES" dirty="0"/>
              <a:t>Para el adecuado control y la efectiva aplicación de la exoneración y del beneficio tributario, la SUNAT </a:t>
            </a:r>
            <a:r>
              <a:rPr lang="es-ES" b="1" dirty="0"/>
              <a:t>fiscalizará no menos del 10% </a:t>
            </a:r>
            <a:r>
              <a:rPr lang="es-ES" dirty="0"/>
              <a:t>de las entidades calificadas como perceptoras de </a:t>
            </a:r>
            <a:r>
              <a:rPr lang="es-ES" dirty="0" smtClean="0"/>
              <a:t>donaciones</a:t>
            </a:r>
            <a:r>
              <a:rPr lang="es-ES" dirty="0"/>
              <a:t>. </a:t>
            </a:r>
          </a:p>
          <a:p>
            <a:pPr algn="just"/>
            <a:r>
              <a:rPr lang="es-ES" dirty="0"/>
              <a:t>Los donatarios deberán informar a la SUNAT de la </a:t>
            </a:r>
            <a:r>
              <a:rPr lang="es-ES" b="1" dirty="0"/>
              <a:t>aplicación </a:t>
            </a:r>
            <a:r>
              <a:rPr lang="es-ES" dirty="0"/>
              <a:t>de los fondos y bienes recibidos en donación mediante la presentación del Formulario </a:t>
            </a:r>
            <a:r>
              <a:rPr lang="es-ES" dirty="0" smtClean="0"/>
              <a:t>570</a:t>
            </a:r>
            <a:r>
              <a:rPr lang="es-ES" dirty="0"/>
              <a:t>, así como de los fondos y bienes recibidos en donación mediante el Formato 1, dentro de los dos primeros meses de cada </a:t>
            </a:r>
            <a:r>
              <a:rPr lang="es-ES" dirty="0" smtClean="0"/>
              <a:t>ejercicio.</a:t>
            </a:r>
          </a:p>
          <a:p>
            <a:pPr lvl="1" algn="just"/>
            <a:r>
              <a:rPr lang="es-ES" dirty="0" smtClean="0"/>
              <a:t>Formatos aprobados </a:t>
            </a:r>
            <a:r>
              <a:rPr lang="es-ES" dirty="0"/>
              <a:t>mediante </a:t>
            </a:r>
            <a:r>
              <a:rPr lang="es-ES" dirty="0" smtClean="0"/>
              <a:t>RS 55-2009/SUNAT</a:t>
            </a:r>
            <a:r>
              <a:rPr lang="es-ES" dirty="0"/>
              <a:t>. </a:t>
            </a:r>
          </a:p>
          <a:p>
            <a:pPr algn="just"/>
            <a:r>
              <a:rPr lang="es-ES" dirty="0" smtClean="0"/>
              <a:t>(…)</a:t>
            </a: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159</a:t>
            </a:fld>
            <a:endParaRPr lang="es-PE"/>
          </a:p>
        </p:txBody>
      </p:sp>
    </p:spTree>
    <p:extLst>
      <p:ext uri="{BB962C8B-B14F-4D97-AF65-F5344CB8AC3E}">
        <p14:creationId xmlns:p14="http://schemas.microsoft.com/office/powerpoint/2010/main" val="1128054948"/>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Donaciones </a:t>
            </a:r>
            <a:r>
              <a:rPr lang="es-MX" b="0" dirty="0" smtClean="0">
                <a:effectLst/>
              </a:rPr>
              <a:t>(5)</a:t>
            </a:r>
            <a:r>
              <a:rPr lang="es-MX" dirty="0" smtClean="0"/>
              <a:t> </a:t>
            </a:r>
            <a:br>
              <a:rPr lang="es-MX" dirty="0" smtClean="0"/>
            </a:br>
            <a:r>
              <a:rPr lang="es-MX" dirty="0" smtClean="0"/>
              <a:t>Reglas para los donatarios (2)</a:t>
            </a:r>
            <a:r>
              <a:rPr lang="es-MX" dirty="0"/>
              <a:t/>
            </a:r>
            <a:br>
              <a:rPr lang="es-MX" dirty="0"/>
            </a:br>
            <a:r>
              <a:rPr lang="es-MX" sz="1800" b="0" dirty="0" smtClean="0">
                <a:effectLst/>
              </a:rPr>
              <a:t>LIR, 37º,x) </a:t>
            </a:r>
            <a:r>
              <a:rPr lang="es-MX" sz="1800" b="0" dirty="0">
                <a:effectLst/>
              </a:rPr>
              <a:t>– </a:t>
            </a:r>
            <a:r>
              <a:rPr lang="es-MX" sz="1800" b="0" dirty="0" smtClean="0">
                <a:effectLst/>
              </a:rPr>
              <a:t>RIR</a:t>
            </a:r>
            <a:r>
              <a:rPr lang="es-MX" sz="1800" b="0" dirty="0">
                <a:effectLst/>
              </a:rPr>
              <a:t>, 21°, s</a:t>
            </a:r>
            <a:r>
              <a:rPr lang="es-MX" sz="1800" b="0" dirty="0" smtClean="0">
                <a:effectLst/>
              </a:rPr>
              <a:t>)</a:t>
            </a:r>
            <a:endParaRPr lang="es-MX" sz="1800" dirty="0">
              <a:effectLst/>
            </a:endParaRPr>
          </a:p>
        </p:txBody>
      </p:sp>
      <p:sp>
        <p:nvSpPr>
          <p:cNvPr id="3" name="2 Marcador de contenido"/>
          <p:cNvSpPr>
            <a:spLocks noGrp="1"/>
          </p:cNvSpPr>
          <p:nvPr>
            <p:ph idx="1"/>
          </p:nvPr>
        </p:nvSpPr>
        <p:spPr/>
        <p:txBody>
          <a:bodyPr>
            <a:normAutofit/>
          </a:bodyPr>
          <a:lstStyle/>
          <a:p>
            <a:pPr algn="just"/>
            <a:r>
              <a:rPr lang="es-ES" dirty="0" smtClean="0"/>
              <a:t>(…)</a:t>
            </a:r>
            <a:endParaRPr lang="es-ES" dirty="0"/>
          </a:p>
          <a:p>
            <a:pPr algn="just"/>
            <a:r>
              <a:rPr lang="es-ES" dirty="0"/>
              <a:t>Asimismo, a través de la </a:t>
            </a:r>
            <a:r>
              <a:rPr lang="es-ES" dirty="0" smtClean="0"/>
              <a:t>7ª DCF </a:t>
            </a:r>
            <a:r>
              <a:rPr lang="es-ES" dirty="0"/>
              <a:t>de la Ley 29565 – Ley de Creación del Ministerio de Cultura, se estableció a partir del 01.01.2011 y hasta el 31.12.2013, que los donantes pueden deducir como gasto el 100% del importe donado, siempre que dicha deducción no exceda el 15% de la </a:t>
            </a:r>
            <a:r>
              <a:rPr lang="es-ES" dirty="0" smtClean="0"/>
              <a:t>RN3, </a:t>
            </a:r>
            <a:r>
              <a:rPr lang="es-ES" dirty="0"/>
              <a:t>luego de efectuada la </a:t>
            </a:r>
            <a:r>
              <a:rPr lang="es-ES" dirty="0" smtClean="0"/>
              <a:t>compensación </a:t>
            </a:r>
            <a:r>
              <a:rPr lang="es-ES" dirty="0"/>
              <a:t>de pérdidas </a:t>
            </a:r>
            <a:r>
              <a:rPr lang="es-ES" dirty="0" smtClean="0"/>
              <a:t>(LIR, 50°). </a:t>
            </a:r>
            <a:endParaRPr lang="es-ES" dirty="0"/>
          </a:p>
          <a:p>
            <a:pPr algn="just"/>
            <a:r>
              <a:rPr lang="es-ES" dirty="0"/>
              <a:t>Adicionalmente se señala que </a:t>
            </a:r>
            <a:r>
              <a:rPr lang="es-ES" dirty="0" smtClean="0"/>
              <a:t> </a:t>
            </a:r>
            <a:r>
              <a:rPr lang="es-ES" dirty="0"/>
              <a:t>en caso de los donantes que realicen donaciones al amparo de la mencionada disposición y además realicen donaciones al amparo del </a:t>
            </a:r>
            <a:r>
              <a:rPr lang="es-ES" dirty="0" smtClean="0"/>
              <a:t>Art. </a:t>
            </a:r>
            <a:r>
              <a:rPr lang="es-ES" dirty="0"/>
              <a:t>37</a:t>
            </a:r>
            <a:r>
              <a:rPr lang="es-ES" dirty="0" smtClean="0"/>
              <a:t>°, inc. x</a:t>
            </a:r>
            <a:r>
              <a:rPr lang="es-ES" dirty="0"/>
              <a:t>) de la </a:t>
            </a:r>
            <a:r>
              <a:rPr lang="es-ES" dirty="0" smtClean="0"/>
              <a:t>LIR, </a:t>
            </a:r>
            <a:r>
              <a:rPr lang="es-ES" dirty="0"/>
              <a:t>el porcentaje máximo de deducción se determinará en base al promedio ponderado de los límites establecidos por las referidas normas. </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160</a:t>
            </a:fld>
            <a:endParaRPr lang="es-PE"/>
          </a:p>
        </p:txBody>
      </p:sp>
    </p:spTree>
    <p:extLst>
      <p:ext uri="{BB962C8B-B14F-4D97-AF65-F5344CB8AC3E}">
        <p14:creationId xmlns:p14="http://schemas.microsoft.com/office/powerpoint/2010/main" val="4179855966"/>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Donaciones </a:t>
            </a:r>
            <a:r>
              <a:rPr lang="es-MX" b="0" dirty="0" smtClean="0">
                <a:effectLst/>
              </a:rPr>
              <a:t>(6)</a:t>
            </a:r>
            <a:r>
              <a:rPr lang="es-MX" dirty="0" smtClean="0"/>
              <a:t> </a:t>
            </a:r>
            <a:r>
              <a:rPr lang="es-MX" dirty="0"/>
              <a:t/>
            </a:r>
            <a:br>
              <a:rPr lang="es-MX" dirty="0"/>
            </a:br>
            <a:r>
              <a:rPr lang="es-MX" dirty="0" smtClean="0"/>
              <a:t>Aplicación del límite</a:t>
            </a:r>
            <a:r>
              <a:rPr lang="es-MX" dirty="0"/>
              <a:t/>
            </a:r>
            <a:br>
              <a:rPr lang="es-MX" dirty="0"/>
            </a:br>
            <a:r>
              <a:rPr lang="es-MX" sz="1800" b="0" dirty="0">
                <a:effectLst/>
              </a:rPr>
              <a:t>LIR, 37º,x) – RIR, 21°, s)</a:t>
            </a:r>
            <a:endParaRPr lang="es-MX"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161</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1048997489"/>
              </p:ext>
            </p:extLst>
          </p:nvPr>
        </p:nvGraphicFramePr>
        <p:xfrm>
          <a:off x="1403648" y="1556792"/>
          <a:ext cx="6197113" cy="4680520"/>
        </p:xfrm>
        <a:graphic>
          <a:graphicData uri="http://schemas.openxmlformats.org/presentationml/2006/ole">
            <mc:AlternateContent xmlns:mc="http://schemas.openxmlformats.org/markup-compatibility/2006">
              <mc:Choice xmlns:v="urn:schemas-microsoft-com:vml" Requires="v">
                <p:oleObj spid="_x0000_s33872" name="Hoja de cálculo" r:id="rId3" imgW="4514761" imgH="3410071" progId="Excel.Sheet.12">
                  <p:embed/>
                </p:oleObj>
              </mc:Choice>
              <mc:Fallback>
                <p:oleObj name="Hoja de cálculo" r:id="rId3" imgW="4514761" imgH="3410071" progId="Excel.Sheet.12">
                  <p:embed/>
                  <p:pic>
                    <p:nvPicPr>
                      <p:cNvPr id="0" name=""/>
                      <p:cNvPicPr/>
                      <p:nvPr/>
                    </p:nvPicPr>
                    <p:blipFill>
                      <a:blip r:embed="rId4"/>
                      <a:stretch>
                        <a:fillRect/>
                      </a:stretch>
                    </p:blipFill>
                    <p:spPr>
                      <a:xfrm>
                        <a:off x="1403648" y="1556792"/>
                        <a:ext cx="6197113" cy="4680520"/>
                      </a:xfrm>
                      <a:prstGeom prst="rect">
                        <a:avLst/>
                      </a:prstGeom>
                    </p:spPr>
                  </p:pic>
                </p:oleObj>
              </mc:Fallback>
            </mc:AlternateContent>
          </a:graphicData>
        </a:graphic>
      </p:graphicFrame>
    </p:spTree>
    <p:extLst>
      <p:ext uri="{BB962C8B-B14F-4D97-AF65-F5344CB8AC3E}">
        <p14:creationId xmlns:p14="http://schemas.microsoft.com/office/powerpoint/2010/main" val="3296499589"/>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Donaciones </a:t>
            </a:r>
            <a:r>
              <a:rPr lang="es-MX" b="0" dirty="0" smtClean="0">
                <a:effectLst/>
              </a:rPr>
              <a:t>(7)</a:t>
            </a:r>
            <a:r>
              <a:rPr lang="es-MX" dirty="0" smtClean="0"/>
              <a:t> </a:t>
            </a:r>
            <a:r>
              <a:rPr lang="es-MX" dirty="0"/>
              <a:t/>
            </a:r>
            <a:br>
              <a:rPr lang="es-MX" dirty="0"/>
            </a:br>
            <a:r>
              <a:rPr lang="es-MX" dirty="0"/>
              <a:t>Aplicación del </a:t>
            </a:r>
            <a:r>
              <a:rPr lang="es-MX" dirty="0" smtClean="0"/>
              <a:t>límite mediante fórmula (ECT)</a:t>
            </a:r>
            <a:endParaRPr lang="es-MX"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162</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794328227"/>
              </p:ext>
            </p:extLst>
          </p:nvPr>
        </p:nvGraphicFramePr>
        <p:xfrm>
          <a:off x="253084" y="1732770"/>
          <a:ext cx="8573789" cy="3280406"/>
        </p:xfrm>
        <a:graphic>
          <a:graphicData uri="http://schemas.openxmlformats.org/presentationml/2006/ole">
            <mc:AlternateContent xmlns:mc="http://schemas.openxmlformats.org/markup-compatibility/2006">
              <mc:Choice xmlns:v="urn:schemas-microsoft-com:vml" Requires="v">
                <p:oleObj spid="_x0000_s34894" name="Hoja de cálculo" r:id="rId3" imgW="6819786" imgH="2609718" progId="Excel.Sheet.12">
                  <p:embed/>
                </p:oleObj>
              </mc:Choice>
              <mc:Fallback>
                <p:oleObj name="Hoja de cálculo" r:id="rId3" imgW="6819786" imgH="2609718" progId="Excel.Sheet.12">
                  <p:embed/>
                  <p:pic>
                    <p:nvPicPr>
                      <p:cNvPr id="0" name=""/>
                      <p:cNvPicPr/>
                      <p:nvPr/>
                    </p:nvPicPr>
                    <p:blipFill>
                      <a:blip r:embed="rId4"/>
                      <a:stretch>
                        <a:fillRect/>
                      </a:stretch>
                    </p:blipFill>
                    <p:spPr>
                      <a:xfrm>
                        <a:off x="253084" y="1732770"/>
                        <a:ext cx="8573789" cy="3280406"/>
                      </a:xfrm>
                      <a:prstGeom prst="rect">
                        <a:avLst/>
                      </a:prstGeom>
                    </p:spPr>
                  </p:pic>
                </p:oleObj>
              </mc:Fallback>
            </mc:AlternateContent>
          </a:graphicData>
        </a:graphic>
      </p:graphicFrame>
      <p:cxnSp>
        <p:nvCxnSpPr>
          <p:cNvPr id="9" name="8 Conector recto"/>
          <p:cNvCxnSpPr/>
          <p:nvPr/>
        </p:nvCxnSpPr>
        <p:spPr>
          <a:xfrm>
            <a:off x="2627784" y="4077072"/>
            <a:ext cx="3240360" cy="0"/>
          </a:xfrm>
          <a:prstGeom prst="line">
            <a:avLst/>
          </a:prstGeom>
          <a:ln>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10" name="9 Conector recto"/>
          <p:cNvCxnSpPr/>
          <p:nvPr/>
        </p:nvCxnSpPr>
        <p:spPr>
          <a:xfrm flipV="1">
            <a:off x="4211960" y="1700808"/>
            <a:ext cx="0" cy="1800200"/>
          </a:xfrm>
          <a:prstGeom prst="line">
            <a:avLst/>
          </a:prstGeom>
          <a:ln>
            <a:solidFill>
              <a:srgbClr val="FF33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6494973"/>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rgbClr val="FF3300"/>
              </a:gs>
            </a:gsLst>
          </a:gradFill>
        </p:spPr>
        <p:txBody>
          <a:bodyPr>
            <a:normAutofit/>
          </a:bodyPr>
          <a:lstStyle/>
          <a:p>
            <a:r>
              <a:rPr lang="es-MX" dirty="0"/>
              <a:t>Aporte voluntario </a:t>
            </a:r>
            <a:r>
              <a:rPr lang="es-MX" dirty="0" smtClean="0"/>
              <a:t>previsional </a:t>
            </a:r>
            <a:r>
              <a:rPr lang="es-MX" dirty="0"/>
              <a:t/>
            </a:r>
            <a:br>
              <a:rPr lang="es-MX" dirty="0"/>
            </a:br>
            <a:r>
              <a:rPr lang="es-MX" sz="1800" b="0" dirty="0" smtClean="0">
                <a:effectLst/>
              </a:rPr>
              <a:t>LIR, 37º, 2a)</a:t>
            </a:r>
            <a:endParaRPr lang="es-MX" sz="1800" dirty="0">
              <a:effectLst/>
            </a:endParaRPr>
          </a:p>
        </p:txBody>
      </p:sp>
      <p:sp>
        <p:nvSpPr>
          <p:cNvPr id="3" name="2 Marcador de contenido"/>
          <p:cNvSpPr>
            <a:spLocks noGrp="1"/>
          </p:cNvSpPr>
          <p:nvPr>
            <p:ph sz="half" idx="1"/>
          </p:nvPr>
        </p:nvSpPr>
        <p:spPr/>
        <p:txBody>
          <a:bodyPr/>
          <a:lstStyle/>
          <a:p>
            <a:r>
              <a:rPr lang="es-ES" dirty="0"/>
              <a:t>Es deducible como gasto el aporte voluntario con fin previsional abonado en la cuenta de </a:t>
            </a:r>
            <a:r>
              <a:rPr lang="es-ES" dirty="0" smtClean="0"/>
              <a:t>capitalización </a:t>
            </a:r>
            <a:r>
              <a:rPr lang="es-ES" dirty="0"/>
              <a:t>individual de los trabajadores </a:t>
            </a:r>
            <a:r>
              <a:rPr lang="es-ES" b="1" dirty="0"/>
              <a:t>cuya remuneración no exceda de </a:t>
            </a:r>
            <a:r>
              <a:rPr lang="es-ES" b="1" dirty="0" smtClean="0"/>
              <a:t>28 RMV </a:t>
            </a:r>
            <a:r>
              <a:rPr lang="es-ES" b="1" dirty="0"/>
              <a:t>Anuales</a:t>
            </a:r>
            <a:r>
              <a:rPr lang="es-ES" dirty="0"/>
              <a:t>. </a:t>
            </a:r>
            <a:endParaRPr lang="es-ES" dirty="0" smtClean="0"/>
          </a:p>
          <a:p>
            <a:r>
              <a:rPr lang="es-ES" dirty="0" smtClean="0"/>
              <a:t>Dicho </a:t>
            </a:r>
            <a:r>
              <a:rPr lang="es-ES" dirty="0"/>
              <a:t>aporte deberá constar en un acuerdo suscrito </a:t>
            </a:r>
            <a:r>
              <a:rPr lang="es-ES" dirty="0" smtClean="0"/>
              <a:t>previamente </a:t>
            </a:r>
            <a:r>
              <a:rPr lang="es-ES" dirty="0"/>
              <a:t>entre el trabajador y el empleador, no deberá ser considerado como ingreso ni como </a:t>
            </a:r>
            <a:r>
              <a:rPr lang="es-ES" dirty="0" smtClean="0"/>
              <a:t>remuneración </a:t>
            </a:r>
            <a:r>
              <a:rPr lang="es-ES" dirty="0"/>
              <a:t>para el trabajador. </a:t>
            </a:r>
          </a:p>
        </p:txBody>
      </p:sp>
      <p:sp>
        <p:nvSpPr>
          <p:cNvPr id="8" name="7 Marcador de contenido"/>
          <p:cNvSpPr>
            <a:spLocks noGrp="1"/>
          </p:cNvSpPr>
          <p:nvPr>
            <p:ph sz="half" idx="2"/>
          </p:nvPr>
        </p:nvSpPr>
        <p:spPr/>
        <p:txBody>
          <a:bodyPr/>
          <a:lstStyle/>
          <a:p>
            <a:r>
              <a:rPr lang="es-ES" b="1" i="1" dirty="0"/>
              <a:t>El </a:t>
            </a:r>
            <a:r>
              <a:rPr lang="es-ES" b="1" i="1" u="sng" dirty="0"/>
              <a:t>aporte voluntario</a:t>
            </a:r>
            <a:r>
              <a:rPr lang="es-ES" b="1" i="1" dirty="0"/>
              <a:t> con fin previsional realizado por trabajador no deberá exceder el </a:t>
            </a:r>
            <a:r>
              <a:rPr lang="es-ES" b="1" i="1" u="sng" dirty="0"/>
              <a:t>100% del aporte obligatorio</a:t>
            </a:r>
            <a:r>
              <a:rPr lang="es-ES" b="1" i="1" dirty="0"/>
              <a:t> que realiza.</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163</a:t>
            </a:fld>
            <a:endParaRPr lang="es-PE"/>
          </a:p>
        </p:txBody>
      </p:sp>
    </p:spTree>
    <p:extLst>
      <p:ext uri="{BB962C8B-B14F-4D97-AF65-F5344CB8AC3E}">
        <p14:creationId xmlns:p14="http://schemas.microsoft.com/office/powerpoint/2010/main" val="2381898689"/>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Remuneraciones de </a:t>
            </a:r>
            <a:r>
              <a:rPr lang="es-MX" dirty="0" smtClean="0"/>
              <a:t>discapacitados</a:t>
            </a:r>
            <a:r>
              <a:rPr lang="es-MX" dirty="0"/>
              <a:t/>
            </a:r>
            <a:br>
              <a:rPr lang="es-MX" dirty="0"/>
            </a:br>
            <a:r>
              <a:rPr lang="es-MX" sz="1800" b="0" dirty="0">
                <a:effectLst/>
              </a:rPr>
              <a:t>LIR, </a:t>
            </a:r>
            <a:r>
              <a:rPr lang="es-MX" sz="1800" b="0" dirty="0" smtClean="0">
                <a:effectLst/>
              </a:rPr>
              <a:t>37º,z) - RIR</a:t>
            </a:r>
            <a:r>
              <a:rPr lang="es-MX" sz="1800" b="0" dirty="0">
                <a:effectLst/>
              </a:rPr>
              <a:t>, 21°, </a:t>
            </a:r>
            <a:r>
              <a:rPr lang="es-MX" sz="1800" b="0" dirty="0" smtClean="0">
                <a:effectLst/>
              </a:rPr>
              <a:t>x) y RS 296-2004/SUNAT</a:t>
            </a:r>
            <a:endParaRPr lang="es-MX" sz="1800" dirty="0">
              <a:effectLst/>
            </a:endParaRPr>
          </a:p>
        </p:txBody>
      </p:sp>
      <p:sp>
        <p:nvSpPr>
          <p:cNvPr id="3" name="2 Marcador de contenido"/>
          <p:cNvSpPr>
            <a:spLocks noGrp="1"/>
          </p:cNvSpPr>
          <p:nvPr>
            <p:ph idx="1"/>
          </p:nvPr>
        </p:nvSpPr>
        <p:spPr/>
        <p:txBody>
          <a:bodyPr>
            <a:noAutofit/>
          </a:bodyPr>
          <a:lstStyle/>
          <a:p>
            <a:pPr algn="just"/>
            <a:r>
              <a:rPr lang="es-ES" dirty="0" smtClean="0"/>
              <a:t>Deducción </a:t>
            </a:r>
            <a:r>
              <a:rPr lang="es-ES" dirty="0"/>
              <a:t>adicional sobre las remuneraciones </a:t>
            </a:r>
            <a:r>
              <a:rPr lang="es-ES" dirty="0" smtClean="0"/>
              <a:t>pagadas a personas con discapacidad.</a:t>
            </a:r>
          </a:p>
          <a:p>
            <a:pPr lvl="1" algn="just"/>
            <a:r>
              <a:rPr lang="es-ES" dirty="0" smtClean="0"/>
              <a:t>Porcentaje: Ley 27050 </a:t>
            </a:r>
            <a:r>
              <a:rPr lang="es-ES" dirty="0"/>
              <a:t>– </a:t>
            </a:r>
            <a:r>
              <a:rPr lang="es-ES" dirty="0" smtClean="0"/>
              <a:t>Ley </a:t>
            </a:r>
            <a:r>
              <a:rPr lang="es-ES" dirty="0"/>
              <a:t>General de la Persona con </a:t>
            </a:r>
            <a:r>
              <a:rPr lang="es-ES" dirty="0" smtClean="0"/>
              <a:t>Discapacidad, Art. 35°. </a:t>
            </a:r>
            <a:endParaRPr lang="es-ES" dirty="0"/>
          </a:p>
          <a:p>
            <a:pPr algn="just"/>
            <a:r>
              <a:rPr lang="es-ES" dirty="0"/>
              <a:t>El generador de </a:t>
            </a:r>
            <a:r>
              <a:rPr lang="es-ES" dirty="0" smtClean="0"/>
              <a:t>R3 debe </a:t>
            </a:r>
            <a:r>
              <a:rPr lang="es-ES" dirty="0"/>
              <a:t>acreditar la condición de discapacidad del </a:t>
            </a:r>
            <a:r>
              <a:rPr lang="es-ES" dirty="0" smtClean="0"/>
              <a:t>trabajador</a:t>
            </a:r>
          </a:p>
          <a:p>
            <a:pPr lvl="1" algn="just"/>
            <a:r>
              <a:rPr lang="es-ES" dirty="0" smtClean="0"/>
              <a:t>Certificado emitido </a:t>
            </a:r>
            <a:r>
              <a:rPr lang="es-ES" dirty="0"/>
              <a:t>por el Ministerio de Salud, de Defensa y del Interior a través de sus centros hospitalarios y por el Seguro Social de Salud – ESSALUD</a:t>
            </a:r>
            <a:r>
              <a:rPr lang="es-ES" dirty="0" smtClean="0"/>
              <a:t>.</a:t>
            </a:r>
          </a:p>
          <a:p>
            <a:pPr lvl="1" algn="just"/>
            <a:r>
              <a:rPr lang="es-ES" dirty="0" smtClean="0"/>
              <a:t>Legalizado por Notario y conservado durante el plazo de prescripción. </a:t>
            </a:r>
            <a:endParaRPr lang="es-ES" dirty="0"/>
          </a:p>
          <a:p>
            <a:pPr algn="just"/>
            <a:r>
              <a:rPr lang="es-ES" dirty="0"/>
              <a:t>Informe 84-2008-SUNAT: Los sujetos generadores de R3 podrán aplicar esta deducción, aún cuando contraten a un solo trabajador con discapacidad.</a:t>
            </a:r>
          </a:p>
          <a:p>
            <a:pPr algn="just"/>
            <a:r>
              <a:rPr lang="es-ES" dirty="0" smtClean="0"/>
              <a:t>(…)</a:t>
            </a: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164</a:t>
            </a:fld>
            <a:endParaRPr lang="es-PE"/>
          </a:p>
        </p:txBody>
      </p:sp>
    </p:spTree>
    <p:extLst>
      <p:ext uri="{BB962C8B-B14F-4D97-AF65-F5344CB8AC3E}">
        <p14:creationId xmlns:p14="http://schemas.microsoft.com/office/powerpoint/2010/main" val="1710580179"/>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Remuneraciones de </a:t>
            </a:r>
            <a:r>
              <a:rPr lang="es-MX" dirty="0" smtClean="0"/>
              <a:t>discapacitados </a:t>
            </a:r>
            <a:r>
              <a:rPr lang="es-MX" b="0" dirty="0" smtClean="0">
                <a:effectLst/>
              </a:rPr>
              <a:t>(2)</a:t>
            </a:r>
            <a:r>
              <a:rPr lang="es-MX" dirty="0"/>
              <a:t/>
            </a:r>
            <a:br>
              <a:rPr lang="es-MX" dirty="0"/>
            </a:br>
            <a:r>
              <a:rPr lang="es-MX" sz="1800" b="0" dirty="0">
                <a:effectLst/>
              </a:rPr>
              <a:t>LIR, </a:t>
            </a:r>
            <a:r>
              <a:rPr lang="es-MX" sz="1800" b="0" dirty="0" smtClean="0">
                <a:effectLst/>
              </a:rPr>
              <a:t>37º,z) - RIR</a:t>
            </a:r>
            <a:r>
              <a:rPr lang="es-MX" sz="1800" b="0" dirty="0">
                <a:effectLst/>
              </a:rPr>
              <a:t>, 21°, </a:t>
            </a:r>
            <a:r>
              <a:rPr lang="es-MX" sz="1800" b="0" dirty="0" smtClean="0">
                <a:effectLst/>
              </a:rPr>
              <a:t>x) y RS 296-2004/SUNAT</a:t>
            </a:r>
            <a:endParaRPr lang="es-MX" sz="1800" dirty="0">
              <a:effectLst/>
            </a:endParaRPr>
          </a:p>
        </p:txBody>
      </p:sp>
      <p:sp>
        <p:nvSpPr>
          <p:cNvPr id="3" name="2 Marcador de contenido"/>
          <p:cNvSpPr>
            <a:spLocks noGrp="1"/>
          </p:cNvSpPr>
          <p:nvPr>
            <p:ph idx="1"/>
          </p:nvPr>
        </p:nvSpPr>
        <p:spPr/>
        <p:txBody>
          <a:bodyPr>
            <a:noAutofit/>
          </a:bodyPr>
          <a:lstStyle/>
          <a:p>
            <a:pPr algn="just"/>
            <a:r>
              <a:rPr lang="es-ES" dirty="0" smtClean="0"/>
              <a:t>(…)</a:t>
            </a:r>
            <a:endParaRPr lang="es-ES" dirty="0"/>
          </a:p>
          <a:p>
            <a:pPr algn="just"/>
            <a:r>
              <a:rPr lang="es-ES" b="1" dirty="0" smtClean="0"/>
              <a:t>Alcance:</a:t>
            </a:r>
            <a:r>
              <a:rPr lang="es-ES" dirty="0" smtClean="0"/>
              <a:t> Comprende lo </a:t>
            </a:r>
            <a:r>
              <a:rPr lang="es-ES" dirty="0"/>
              <a:t>regulado por la Ley </a:t>
            </a:r>
            <a:r>
              <a:rPr lang="es-ES" dirty="0" smtClean="0"/>
              <a:t>29524 (Ley </a:t>
            </a:r>
            <a:r>
              <a:rPr lang="es-ES" dirty="0"/>
              <a:t>que reconoce la sordo-ceguera como discapacidad única y establece disposiciones para la atención de las </a:t>
            </a:r>
            <a:r>
              <a:rPr lang="es-ES" dirty="0" smtClean="0"/>
              <a:t>personas </a:t>
            </a:r>
            <a:r>
              <a:rPr lang="es-ES" dirty="0"/>
              <a:t>sordo-ciegas en todo el territorio </a:t>
            </a:r>
            <a:r>
              <a:rPr lang="es-ES" dirty="0" smtClean="0"/>
              <a:t>nacional, </a:t>
            </a:r>
            <a:r>
              <a:rPr lang="es-ES" dirty="0"/>
              <a:t>la cual señala las siguientes </a:t>
            </a:r>
            <a:r>
              <a:rPr lang="es-ES" u="sng" dirty="0"/>
              <a:t>definiciones</a:t>
            </a:r>
            <a:r>
              <a:rPr lang="es-ES" dirty="0"/>
              <a:t>: </a:t>
            </a:r>
          </a:p>
          <a:p>
            <a:pPr lvl="1" algn="just"/>
            <a:r>
              <a:rPr lang="es-ES" b="1" dirty="0" smtClean="0"/>
              <a:t>Sordo-ceguera</a:t>
            </a:r>
            <a:r>
              <a:rPr lang="es-ES" b="1" dirty="0"/>
              <a:t>:</a:t>
            </a:r>
            <a:r>
              <a:rPr lang="es-ES" dirty="0"/>
              <a:t> Discapacidad </a:t>
            </a:r>
            <a:r>
              <a:rPr lang="es-ES" dirty="0" smtClean="0"/>
              <a:t>manifestada </a:t>
            </a:r>
            <a:r>
              <a:rPr lang="es-ES" dirty="0"/>
              <a:t>por la deficiencia auditiva y visual </a:t>
            </a:r>
            <a:r>
              <a:rPr lang="es-ES" dirty="0" smtClean="0"/>
              <a:t>simultánea</a:t>
            </a:r>
            <a:r>
              <a:rPr lang="es-ES" dirty="0"/>
              <a:t>, en grado parcial o total, de manera suficiente y grave para comprometer la comunicación, la movilización y el acceso a la información y al entorno. </a:t>
            </a:r>
          </a:p>
          <a:p>
            <a:pPr lvl="1" algn="just"/>
            <a:r>
              <a:rPr lang="es-ES" b="1" dirty="0" smtClean="0"/>
              <a:t>Guía </a:t>
            </a:r>
            <a:r>
              <a:rPr lang="es-ES" b="1" dirty="0"/>
              <a:t>interprete: </a:t>
            </a:r>
            <a:r>
              <a:rPr lang="es-ES" dirty="0"/>
              <a:t>Persona que desempeña la función de intérprete y guía de las personas sordo-ciegas, con amplios conocimientos de los sistemas de comunicación oficial </a:t>
            </a:r>
            <a:r>
              <a:rPr lang="es-ES" dirty="0" smtClean="0"/>
              <a:t>ajustados </a:t>
            </a:r>
            <a:r>
              <a:rPr lang="es-ES" dirty="0"/>
              <a:t>a sus necesidades. </a:t>
            </a:r>
            <a:endParaRPr lang="es-ES" dirty="0" smtClean="0"/>
          </a:p>
          <a:p>
            <a:pPr algn="just"/>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165</a:t>
            </a:fld>
            <a:endParaRPr lang="es-PE"/>
          </a:p>
        </p:txBody>
      </p:sp>
    </p:spTree>
    <p:extLst>
      <p:ext uri="{BB962C8B-B14F-4D97-AF65-F5344CB8AC3E}">
        <p14:creationId xmlns:p14="http://schemas.microsoft.com/office/powerpoint/2010/main" val="187535083"/>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t>
            </a:r>
            <a:r>
              <a:rPr lang="es-MX" dirty="0" smtClean="0"/>
              <a:t>discapacitados </a:t>
            </a:r>
            <a:r>
              <a:rPr lang="es-MX" b="0" dirty="0" smtClean="0">
                <a:effectLst/>
              </a:rPr>
              <a:t>(3)</a:t>
            </a:r>
            <a:r>
              <a:rPr lang="es-MX" dirty="0" smtClean="0"/>
              <a:t/>
            </a:r>
            <a:br>
              <a:rPr lang="es-MX" dirty="0" smtClean="0"/>
            </a:br>
            <a:r>
              <a:rPr lang="es-MX" dirty="0" smtClean="0"/>
              <a:t>Porcentaje de deducción adicional</a:t>
            </a:r>
            <a:r>
              <a:rPr lang="es-MX" dirty="0"/>
              <a:t/>
            </a:r>
            <a:br>
              <a:rPr lang="es-MX" dirty="0"/>
            </a:br>
            <a:r>
              <a:rPr lang="es-MX" sz="1800" b="0" dirty="0">
                <a:effectLst/>
              </a:rPr>
              <a:t>LIR, </a:t>
            </a:r>
            <a:r>
              <a:rPr lang="es-MX" sz="1800" b="0" dirty="0" smtClean="0">
                <a:effectLst/>
              </a:rPr>
              <a:t>37º, z) - </a:t>
            </a:r>
            <a:r>
              <a:rPr lang="es-MX" sz="1800" b="0" dirty="0">
                <a:effectLst/>
              </a:rPr>
              <a:t>RIR, 21°, </a:t>
            </a:r>
            <a:r>
              <a:rPr lang="es-MX" sz="1800" b="0" dirty="0" smtClean="0">
                <a:effectLst/>
              </a:rPr>
              <a:t>x) y RS 296-2004/SUNAT</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166</a:t>
            </a:fld>
            <a:endParaRPr lang="es-PE"/>
          </a:p>
        </p:txBody>
      </p:sp>
      <p:graphicFrame>
        <p:nvGraphicFramePr>
          <p:cNvPr id="9" name="8 Tabla"/>
          <p:cNvGraphicFramePr>
            <a:graphicFrameLocks noGrp="1"/>
          </p:cNvGraphicFramePr>
          <p:nvPr>
            <p:extLst>
              <p:ext uri="{D42A27DB-BD31-4B8C-83A1-F6EECF244321}">
                <p14:modId xmlns:p14="http://schemas.microsoft.com/office/powerpoint/2010/main" val="3384402263"/>
              </p:ext>
            </p:extLst>
          </p:nvPr>
        </p:nvGraphicFramePr>
        <p:xfrm>
          <a:off x="1691680" y="1700808"/>
          <a:ext cx="5760640" cy="3240360"/>
        </p:xfrm>
        <a:graphic>
          <a:graphicData uri="http://schemas.openxmlformats.org/drawingml/2006/table">
            <a:tbl>
              <a:tblPr firstRow="1" bandRow="1">
                <a:tableStyleId>{5C22544A-7EE6-4342-B048-85BDC9FD1C3A}</a:tableStyleId>
              </a:tblPr>
              <a:tblGrid>
                <a:gridCol w="2880320"/>
                <a:gridCol w="2880320"/>
              </a:tblGrid>
              <a:tr h="23822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Porcentaje de personas con discapacidad que laboran para el generador de R3 calculado sobre el total de trabajadores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Porcentaje de deducción adicional aplicable a las remuneraciones paga-das por cada persona con discapacidad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tr>
              <a:tr h="858107">
                <a:tc>
                  <a:txBody>
                    <a:bodyPr/>
                    <a:lstStyle/>
                    <a:p>
                      <a:pPr marL="357188" marR="0" indent="-357188"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Ø"/>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Hasta 30% 	</a:t>
                      </a:r>
                    </a:p>
                    <a:p>
                      <a:pPr marL="357188" marR="0" indent="-357188" algn="l" defTabSz="914400" rtl="0" eaLnBrk="1" fontAlgn="auto" latinLnBrk="0" hangingPunct="1">
                        <a:lnSpc>
                          <a:spcPct val="100000"/>
                        </a:lnSpc>
                        <a:spcBef>
                          <a:spcPts val="0"/>
                        </a:spcBef>
                        <a:spcAft>
                          <a:spcPts val="0"/>
                        </a:spcAft>
                        <a:buClr>
                          <a:srgbClr val="FF3300"/>
                        </a:buClr>
                        <a:buSzTx/>
                        <a:buFont typeface="Wingdings" panose="05000000000000000000" pitchFamily="2" charset="2"/>
                        <a:buChar char="Ø"/>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Más de 30%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 typeface="+mj-lt"/>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50%</a:t>
                      </a:r>
                    </a:p>
                    <a:p>
                      <a:pPr marL="0" marR="0" indent="0" algn="ctr" defTabSz="914400" rtl="0" eaLnBrk="1" fontAlgn="auto" latinLnBrk="0" hangingPunct="1">
                        <a:lnSpc>
                          <a:spcPct val="100000"/>
                        </a:lnSpc>
                        <a:spcBef>
                          <a:spcPts val="0"/>
                        </a:spcBef>
                        <a:spcAft>
                          <a:spcPts val="0"/>
                        </a:spcAft>
                        <a:buClrTx/>
                        <a:buSzTx/>
                        <a:buFont typeface="+mj-lt"/>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4208451017"/>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t>
            </a:r>
            <a:r>
              <a:rPr lang="es-MX" dirty="0" smtClean="0"/>
              <a:t>discapacitados </a:t>
            </a:r>
            <a:r>
              <a:rPr lang="es-MX" b="0" dirty="0" smtClean="0">
                <a:effectLst/>
              </a:rPr>
              <a:t>(4)</a:t>
            </a:r>
            <a:r>
              <a:rPr lang="es-MX" dirty="0" smtClean="0"/>
              <a:t/>
            </a:r>
            <a:br>
              <a:rPr lang="es-MX" dirty="0" smtClean="0"/>
            </a:br>
            <a:r>
              <a:rPr lang="es-MX" dirty="0" smtClean="0"/>
              <a:t>Porcentaje de deducción adicional (a)</a:t>
            </a:r>
            <a:r>
              <a:rPr lang="es-MX" dirty="0"/>
              <a:t/>
            </a:r>
            <a:br>
              <a:rPr lang="es-MX" dirty="0"/>
            </a:br>
            <a:r>
              <a:rPr lang="es-MX" sz="1800" b="0" dirty="0">
                <a:effectLst/>
              </a:rPr>
              <a:t>LIR, </a:t>
            </a:r>
            <a:r>
              <a:rPr lang="es-MX" sz="1800" b="0" dirty="0" smtClean="0">
                <a:effectLst/>
              </a:rPr>
              <a:t>37º, z) - </a:t>
            </a:r>
            <a:r>
              <a:rPr lang="es-MX" sz="1800" b="0" dirty="0">
                <a:effectLst/>
              </a:rPr>
              <a:t>RIR, 21°, </a:t>
            </a:r>
            <a:r>
              <a:rPr lang="es-MX" sz="1800" b="0" dirty="0" smtClean="0">
                <a:effectLst/>
              </a:rPr>
              <a:t>x) y RS 296-2004/SUNAT</a:t>
            </a:r>
            <a:endParaRPr lang="es-MX" sz="1800" dirty="0">
              <a:effectLst/>
            </a:endParaRPr>
          </a:p>
        </p:txBody>
      </p:sp>
      <p:sp>
        <p:nvSpPr>
          <p:cNvPr id="3" name="2 Marcador de contenido"/>
          <p:cNvSpPr>
            <a:spLocks noGrp="1"/>
          </p:cNvSpPr>
          <p:nvPr>
            <p:ph idx="1"/>
          </p:nvPr>
        </p:nvSpPr>
        <p:spPr/>
        <p:txBody>
          <a:bodyPr>
            <a:normAutofit/>
          </a:bodyPr>
          <a:lstStyle/>
          <a:p>
            <a:pPr algn="just">
              <a:buFont typeface="+mj-lt"/>
              <a:buAutoNum type="alphaUcPeriod"/>
            </a:pPr>
            <a:r>
              <a:rPr lang="es-ES" dirty="0" smtClean="0"/>
              <a:t>Se </a:t>
            </a:r>
            <a:r>
              <a:rPr lang="es-ES" dirty="0"/>
              <a:t>determinará el </a:t>
            </a:r>
            <a:r>
              <a:rPr lang="es-ES" dirty="0" smtClean="0"/>
              <a:t>N° </a:t>
            </a:r>
            <a:r>
              <a:rPr lang="es-ES" dirty="0"/>
              <a:t>de trabajadores que, en cada mes del </a:t>
            </a:r>
            <a:r>
              <a:rPr lang="es-ES" dirty="0" smtClean="0"/>
              <a:t>EG, </a:t>
            </a:r>
            <a:r>
              <a:rPr lang="es-ES" dirty="0"/>
              <a:t>han tenido vínculo de dependencia con el generador de </a:t>
            </a:r>
            <a:r>
              <a:rPr lang="es-ES" dirty="0" smtClean="0"/>
              <a:t>R3, </a:t>
            </a:r>
            <a:r>
              <a:rPr lang="es-ES" dirty="0"/>
              <a:t>bajo cualquier modalidad de contratación, y se sumará los resultados </a:t>
            </a:r>
            <a:r>
              <a:rPr lang="es-ES" dirty="0" smtClean="0"/>
              <a:t>mensuales.</a:t>
            </a:r>
          </a:p>
          <a:p>
            <a:pPr algn="just">
              <a:buFont typeface="+mj-lt"/>
              <a:buAutoNum type="alphaUcPeriod"/>
            </a:pPr>
            <a:r>
              <a:rPr lang="es-ES" dirty="0" smtClean="0"/>
              <a:t>Se </a:t>
            </a:r>
            <a:r>
              <a:rPr lang="es-ES" dirty="0"/>
              <a:t>determinará el </a:t>
            </a:r>
            <a:r>
              <a:rPr lang="es-ES" dirty="0" smtClean="0"/>
              <a:t>N° </a:t>
            </a:r>
            <a:r>
              <a:rPr lang="es-ES" dirty="0"/>
              <a:t>de trabajadores discapacitados que, en cada mes del </a:t>
            </a:r>
            <a:r>
              <a:rPr lang="es-ES" dirty="0" smtClean="0"/>
              <a:t>EG, </a:t>
            </a:r>
            <a:r>
              <a:rPr lang="es-ES" dirty="0"/>
              <a:t>hayan tenido vínculo de dependencia con el empleador, bajo cualquier modalidad de </a:t>
            </a:r>
            <a:r>
              <a:rPr lang="es-ES" dirty="0" smtClean="0"/>
              <a:t>contratación </a:t>
            </a:r>
            <a:r>
              <a:rPr lang="es-ES" dirty="0"/>
              <a:t>y se sumará los resultados mensuales</a:t>
            </a:r>
            <a:r>
              <a:rPr lang="es-ES" dirty="0" smtClean="0"/>
              <a:t>.</a:t>
            </a:r>
          </a:p>
          <a:p>
            <a:pPr algn="just">
              <a:buFont typeface="+mj-lt"/>
              <a:buAutoNum type="alphaUcPeriod"/>
            </a:pPr>
            <a:r>
              <a:rPr lang="es-ES" dirty="0" smtClean="0"/>
              <a:t>El </a:t>
            </a:r>
            <a:r>
              <a:rPr lang="es-ES" dirty="0"/>
              <a:t>monto obtenido en </a:t>
            </a:r>
            <a:r>
              <a:rPr lang="es-ES" dirty="0" smtClean="0">
                <a:solidFill>
                  <a:srgbClr val="FF3300"/>
                </a:solidFill>
              </a:rPr>
              <a:t>B</a:t>
            </a:r>
            <a:r>
              <a:rPr lang="es-ES" dirty="0" smtClean="0"/>
              <a:t> </a:t>
            </a:r>
            <a:r>
              <a:rPr lang="es-ES" dirty="0"/>
              <a:t>se dividirá entre el monto obtenido en </a:t>
            </a:r>
            <a:r>
              <a:rPr lang="es-ES" dirty="0" smtClean="0">
                <a:solidFill>
                  <a:srgbClr val="FF3300"/>
                </a:solidFill>
              </a:rPr>
              <a:t>A</a:t>
            </a:r>
            <a:r>
              <a:rPr lang="es-ES" dirty="0" smtClean="0"/>
              <a:t> </a:t>
            </a:r>
            <a:r>
              <a:rPr lang="es-ES" dirty="0"/>
              <a:t>y se multiplicará por 100. El resultado constituye el porcentaje de trabajadores discapacitados del </a:t>
            </a:r>
            <a:r>
              <a:rPr lang="es-ES" dirty="0" smtClean="0"/>
              <a:t>EG. </a:t>
            </a:r>
          </a:p>
          <a:p>
            <a:pPr algn="just">
              <a:buFont typeface="+mj-lt"/>
              <a:buAutoNum type="alphaUcPeriod"/>
            </a:pPr>
            <a:r>
              <a:rPr lang="es-ES" dirty="0" smtClean="0"/>
              <a:t>(…)</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167</a:t>
            </a:fld>
            <a:endParaRPr lang="es-PE"/>
          </a:p>
        </p:txBody>
      </p:sp>
    </p:spTree>
    <p:extLst>
      <p:ext uri="{BB962C8B-B14F-4D97-AF65-F5344CB8AC3E}">
        <p14:creationId xmlns:p14="http://schemas.microsoft.com/office/powerpoint/2010/main" val="420040602"/>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t>
            </a:r>
            <a:r>
              <a:rPr lang="es-MX" dirty="0" smtClean="0"/>
              <a:t>discapacitados </a:t>
            </a:r>
            <a:r>
              <a:rPr lang="es-MX" b="0" dirty="0" smtClean="0">
                <a:effectLst/>
              </a:rPr>
              <a:t>(5)</a:t>
            </a:r>
            <a:r>
              <a:rPr lang="es-MX" dirty="0" smtClean="0"/>
              <a:t/>
            </a:r>
            <a:br>
              <a:rPr lang="es-MX" dirty="0" smtClean="0"/>
            </a:br>
            <a:r>
              <a:rPr lang="es-MX" dirty="0" smtClean="0"/>
              <a:t>Porcentaje de deducción adicional (b)</a:t>
            </a:r>
            <a:r>
              <a:rPr lang="es-MX" dirty="0"/>
              <a:t/>
            </a:r>
            <a:br>
              <a:rPr lang="es-MX" dirty="0"/>
            </a:br>
            <a:r>
              <a:rPr lang="es-MX" sz="1800" b="0" dirty="0">
                <a:effectLst/>
              </a:rPr>
              <a:t>LIR, </a:t>
            </a:r>
            <a:r>
              <a:rPr lang="es-MX" sz="1800" b="0" dirty="0" smtClean="0">
                <a:effectLst/>
              </a:rPr>
              <a:t>37º, z) - </a:t>
            </a:r>
            <a:r>
              <a:rPr lang="es-MX" sz="1800" b="0" dirty="0">
                <a:effectLst/>
              </a:rPr>
              <a:t>RIR, 21°, </a:t>
            </a:r>
            <a:r>
              <a:rPr lang="es-MX" sz="1800" b="0" dirty="0" smtClean="0">
                <a:effectLst/>
              </a:rPr>
              <a:t>x) y RS 296-2004/SUNAT</a:t>
            </a:r>
            <a:endParaRPr lang="es-MX" sz="1800" dirty="0">
              <a:effectLst/>
            </a:endParaRPr>
          </a:p>
        </p:txBody>
      </p:sp>
      <p:sp>
        <p:nvSpPr>
          <p:cNvPr id="3" name="2 Marcador de contenido"/>
          <p:cNvSpPr>
            <a:spLocks noGrp="1"/>
          </p:cNvSpPr>
          <p:nvPr>
            <p:ph idx="1"/>
          </p:nvPr>
        </p:nvSpPr>
        <p:spPr/>
        <p:txBody>
          <a:bodyPr>
            <a:normAutofit/>
          </a:bodyPr>
          <a:lstStyle/>
          <a:p>
            <a:pPr algn="just">
              <a:buFont typeface="+mj-lt"/>
              <a:buAutoNum type="alphaUcPeriod" startAt="3"/>
            </a:pPr>
            <a:r>
              <a:rPr lang="es-ES" dirty="0" smtClean="0"/>
              <a:t>(…)</a:t>
            </a:r>
          </a:p>
          <a:p>
            <a:pPr algn="just">
              <a:buFont typeface="+mj-lt"/>
              <a:buAutoNum type="alphaUcPeriod" startAt="3"/>
            </a:pPr>
            <a:r>
              <a:rPr lang="es-ES" dirty="0" smtClean="0"/>
              <a:t>El </a:t>
            </a:r>
            <a:r>
              <a:rPr lang="es-ES" dirty="0"/>
              <a:t>porcentaje de deducción aplicable en el </a:t>
            </a:r>
            <a:r>
              <a:rPr lang="es-ES" dirty="0" smtClean="0"/>
              <a:t>EG, </a:t>
            </a:r>
            <a:r>
              <a:rPr lang="es-ES" dirty="0"/>
              <a:t>se aplicará sobre la remuneración que, en el </a:t>
            </a:r>
            <a:r>
              <a:rPr lang="es-ES" dirty="0" smtClean="0"/>
              <a:t>EG </a:t>
            </a:r>
            <a:r>
              <a:rPr lang="es-ES" dirty="0"/>
              <a:t>haya percibido cada trabajador discapacitado. </a:t>
            </a:r>
            <a:endParaRPr lang="es-ES" dirty="0" smtClean="0"/>
          </a:p>
          <a:p>
            <a:pPr lvl="1" algn="just"/>
            <a:r>
              <a:rPr lang="es-ES" dirty="0" smtClean="0"/>
              <a:t>El </a:t>
            </a:r>
            <a:r>
              <a:rPr lang="es-ES" dirty="0"/>
              <a:t>monto adicional deducible </a:t>
            </a:r>
            <a:r>
              <a:rPr lang="es-ES" u="sng" dirty="0"/>
              <a:t>no podrá exceder de </a:t>
            </a:r>
            <a:r>
              <a:rPr lang="es-ES" b="1" u="sng" dirty="0"/>
              <a:t>24 </a:t>
            </a:r>
            <a:r>
              <a:rPr lang="es-ES" b="1" u="sng" dirty="0" smtClean="0"/>
              <a:t>RMV</a:t>
            </a:r>
            <a:r>
              <a:rPr lang="es-ES" b="1" dirty="0" smtClean="0"/>
              <a:t> </a:t>
            </a:r>
            <a:r>
              <a:rPr lang="es-ES" dirty="0"/>
              <a:t>en el </a:t>
            </a:r>
            <a:r>
              <a:rPr lang="es-ES" dirty="0" smtClean="0"/>
              <a:t>EG, </a:t>
            </a:r>
            <a:r>
              <a:rPr lang="es-ES" dirty="0"/>
              <a:t>por cada trabajador discapacitado. </a:t>
            </a:r>
            <a:endParaRPr lang="es-ES" dirty="0" smtClean="0"/>
          </a:p>
          <a:p>
            <a:pPr lvl="1" algn="just"/>
            <a:r>
              <a:rPr lang="es-ES" dirty="0" smtClean="0"/>
              <a:t>Tratándose </a:t>
            </a:r>
            <a:r>
              <a:rPr lang="es-ES" dirty="0"/>
              <a:t>de </a:t>
            </a:r>
            <a:r>
              <a:rPr lang="es-ES" b="1" dirty="0"/>
              <a:t>trabajadores</a:t>
            </a:r>
            <a:r>
              <a:rPr lang="es-ES" dirty="0"/>
              <a:t> discapacitados con </a:t>
            </a:r>
            <a:r>
              <a:rPr lang="es-ES" b="1" dirty="0"/>
              <a:t>menos de </a:t>
            </a:r>
            <a:r>
              <a:rPr lang="es-ES" b="1" dirty="0" smtClean="0"/>
              <a:t>1 </a:t>
            </a:r>
            <a:r>
              <a:rPr lang="es-ES" b="1" dirty="0"/>
              <a:t>año</a:t>
            </a:r>
            <a:r>
              <a:rPr lang="es-ES" dirty="0"/>
              <a:t> de relación laboral, el monto adicional deducible </a:t>
            </a:r>
            <a:r>
              <a:rPr lang="es-ES" u="sng" dirty="0"/>
              <a:t>no podrá exceder de </a:t>
            </a:r>
            <a:r>
              <a:rPr lang="es-ES" b="1" u="sng" dirty="0"/>
              <a:t>2 </a:t>
            </a:r>
            <a:r>
              <a:rPr lang="es-ES" b="1" u="sng" dirty="0" smtClean="0"/>
              <a:t>RMV</a:t>
            </a:r>
            <a:r>
              <a:rPr lang="es-ES" b="1" dirty="0" smtClean="0"/>
              <a:t> </a:t>
            </a:r>
            <a:r>
              <a:rPr lang="es-ES" dirty="0"/>
              <a:t>por cada mes laborado por cada persona con discapacidad</a:t>
            </a:r>
            <a:r>
              <a:rPr lang="es-ES" dirty="0" smtClean="0"/>
              <a:t>.</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168</a:t>
            </a:fld>
            <a:endParaRPr lang="es-PE"/>
          </a:p>
        </p:txBody>
      </p:sp>
    </p:spTree>
    <p:extLst>
      <p:ext uri="{BB962C8B-B14F-4D97-AF65-F5344CB8AC3E}">
        <p14:creationId xmlns:p14="http://schemas.microsoft.com/office/powerpoint/2010/main" val="344239047"/>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Remuneraciones de </a:t>
            </a:r>
            <a:r>
              <a:rPr lang="es-MX" dirty="0" smtClean="0"/>
              <a:t>discapacitados </a:t>
            </a:r>
            <a:r>
              <a:rPr lang="es-MX" b="0" dirty="0" smtClean="0">
                <a:effectLst/>
              </a:rPr>
              <a:t>(6)</a:t>
            </a:r>
            <a:r>
              <a:rPr lang="es-MX" dirty="0" smtClean="0"/>
              <a:t/>
            </a:r>
            <a:br>
              <a:rPr lang="es-MX" dirty="0" smtClean="0"/>
            </a:br>
            <a:r>
              <a:rPr lang="es-MX" dirty="0" smtClean="0"/>
              <a:t>Concepto de remuneración</a:t>
            </a:r>
            <a:r>
              <a:rPr lang="es-MX" dirty="0"/>
              <a:t/>
            </a:r>
            <a:br>
              <a:rPr lang="es-MX" dirty="0"/>
            </a:br>
            <a:r>
              <a:rPr lang="es-MX" sz="1800" b="0" dirty="0">
                <a:effectLst/>
              </a:rPr>
              <a:t>LIR, </a:t>
            </a:r>
            <a:r>
              <a:rPr lang="es-MX" sz="1800" b="0" dirty="0" smtClean="0">
                <a:effectLst/>
              </a:rPr>
              <a:t>37º,z) </a:t>
            </a:r>
            <a:r>
              <a:rPr lang="es-MX" sz="1800" b="0" dirty="0">
                <a:effectLst/>
              </a:rPr>
              <a:t>– RIR, 21°, </a:t>
            </a:r>
            <a:r>
              <a:rPr lang="es-MX" sz="1800" b="0" dirty="0" smtClean="0">
                <a:effectLst/>
              </a:rPr>
              <a:t>x) y RS Nº 296-2004/SUNAT</a:t>
            </a:r>
            <a:endParaRPr lang="es-MX" sz="1800" dirty="0">
              <a:effectLst/>
            </a:endParaRPr>
          </a:p>
        </p:txBody>
      </p:sp>
      <p:sp>
        <p:nvSpPr>
          <p:cNvPr id="7" name="6 Marcador de contenido"/>
          <p:cNvSpPr>
            <a:spLocks noGrp="1"/>
          </p:cNvSpPr>
          <p:nvPr>
            <p:ph idx="1"/>
          </p:nvPr>
        </p:nvSpPr>
        <p:spPr/>
        <p:txBody>
          <a:bodyPr/>
          <a:lstStyle/>
          <a:p>
            <a:pPr algn="just"/>
            <a:r>
              <a:rPr lang="es-ES" dirty="0"/>
              <a:t>Se entiende por remuneración cualquier retribución por servicio que constituya </a:t>
            </a:r>
            <a:r>
              <a:rPr lang="es-ES" dirty="0" smtClean="0"/>
              <a:t>R5 </a:t>
            </a:r>
            <a:r>
              <a:rPr lang="es-ES" dirty="0"/>
              <a:t>para la Ley. </a:t>
            </a:r>
          </a:p>
          <a:p>
            <a:pPr algn="just"/>
            <a:r>
              <a:rPr lang="es-ES" dirty="0"/>
              <a:t>Esta deducción adicional procederá siempre que la remuneración hubiera sido efectivamente pagada en el plazo establecido para la presentación de la </a:t>
            </a:r>
            <a:r>
              <a:rPr lang="es-ES" dirty="0" smtClean="0"/>
              <a:t>DJ </a:t>
            </a:r>
            <a:r>
              <a:rPr lang="es-ES" dirty="0"/>
              <a:t>Anual correspondiente al </a:t>
            </a:r>
            <a:r>
              <a:rPr lang="es-ES" dirty="0" smtClean="0"/>
              <a:t>EG. </a:t>
            </a:r>
            <a:endParaRPr lang="es-ES" dirty="0"/>
          </a:p>
          <a:p>
            <a:pPr algn="just"/>
            <a:r>
              <a:rPr lang="es-ES" dirty="0"/>
              <a:t>Para estos efectos se tomará la </a:t>
            </a:r>
            <a:r>
              <a:rPr lang="es-ES" dirty="0" smtClean="0"/>
              <a:t>RMV </a:t>
            </a:r>
            <a:r>
              <a:rPr lang="es-ES" dirty="0"/>
              <a:t>al cierre del </a:t>
            </a:r>
            <a:r>
              <a:rPr lang="es-ES" dirty="0" smtClean="0"/>
              <a:t>EG.</a:t>
            </a:r>
          </a:p>
          <a:p>
            <a:pPr lvl="1" algn="just"/>
            <a:r>
              <a:rPr lang="es-ES" dirty="0" smtClean="0"/>
              <a:t>DS 7-2012-TR (01.06.12): </a:t>
            </a:r>
            <a:r>
              <a:rPr lang="es-ES" b="1" dirty="0" smtClean="0"/>
              <a:t>S/.750.00</a:t>
            </a:r>
            <a:r>
              <a:rPr lang="es-ES" dirty="0" smtClean="0"/>
              <a:t>			</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169</a:t>
            </a:fld>
            <a:endParaRPr lang="es-PE"/>
          </a:p>
        </p:txBody>
      </p:sp>
    </p:spTree>
    <p:extLst>
      <p:ext uri="{BB962C8B-B14F-4D97-AF65-F5344CB8AC3E}">
        <p14:creationId xmlns:p14="http://schemas.microsoft.com/office/powerpoint/2010/main" val="2743895773"/>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Remuneraciones de </a:t>
            </a:r>
            <a:r>
              <a:rPr lang="es-MX" dirty="0" smtClean="0"/>
              <a:t>discapacitados </a:t>
            </a:r>
            <a:r>
              <a:rPr lang="es-MX" b="0" dirty="0" smtClean="0">
                <a:effectLst/>
              </a:rPr>
              <a:t>(7)</a:t>
            </a:r>
            <a:r>
              <a:rPr lang="es-MX" dirty="0"/>
              <a:t/>
            </a:r>
            <a:br>
              <a:rPr lang="es-MX" dirty="0"/>
            </a:br>
            <a:r>
              <a:rPr lang="es-MX" dirty="0" smtClean="0"/>
              <a:t>Determinación de la deducción adicional</a:t>
            </a:r>
            <a:endParaRPr lang="es-MX"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170</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3819155203"/>
              </p:ext>
            </p:extLst>
          </p:nvPr>
        </p:nvGraphicFramePr>
        <p:xfrm>
          <a:off x="1907704" y="1556792"/>
          <a:ext cx="5302522" cy="4641238"/>
        </p:xfrm>
        <a:graphic>
          <a:graphicData uri="http://schemas.openxmlformats.org/presentationml/2006/ole">
            <mc:AlternateContent xmlns:mc="http://schemas.openxmlformats.org/markup-compatibility/2006">
              <mc:Choice xmlns:v="urn:schemas-microsoft-com:vml" Requires="v">
                <p:oleObj spid="_x0000_s35917" name="Hoja de cálculo" r:id="rId3" imgW="4124427" imgH="3610092" progId="Excel.Sheet.12">
                  <p:embed/>
                </p:oleObj>
              </mc:Choice>
              <mc:Fallback>
                <p:oleObj name="Hoja de cálculo" r:id="rId3" imgW="4124427" imgH="3610092" progId="Excel.Sheet.12">
                  <p:embed/>
                  <p:pic>
                    <p:nvPicPr>
                      <p:cNvPr id="0" name=""/>
                      <p:cNvPicPr/>
                      <p:nvPr/>
                    </p:nvPicPr>
                    <p:blipFill>
                      <a:blip r:embed="rId4"/>
                      <a:stretch>
                        <a:fillRect/>
                      </a:stretch>
                    </p:blipFill>
                    <p:spPr>
                      <a:xfrm>
                        <a:off x="1907704" y="1556792"/>
                        <a:ext cx="5302522" cy="4641238"/>
                      </a:xfrm>
                      <a:prstGeom prst="rect">
                        <a:avLst/>
                      </a:prstGeom>
                    </p:spPr>
                  </p:pic>
                </p:oleObj>
              </mc:Fallback>
            </mc:AlternateContent>
          </a:graphicData>
        </a:graphic>
      </p:graphicFrame>
      <p:pic>
        <p:nvPicPr>
          <p:cNvPr id="8" name="7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1147555386"/>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Remuneraciones de </a:t>
            </a:r>
            <a:r>
              <a:rPr lang="es-MX" dirty="0" smtClean="0"/>
              <a:t>discapacitados </a:t>
            </a:r>
            <a:r>
              <a:rPr lang="es-MX" b="0" dirty="0" smtClean="0">
                <a:effectLst/>
              </a:rPr>
              <a:t>(8)</a:t>
            </a:r>
            <a:r>
              <a:rPr lang="es-MX" dirty="0"/>
              <a:t/>
            </a:r>
            <a:br>
              <a:rPr lang="es-MX" dirty="0"/>
            </a:br>
            <a:r>
              <a:rPr lang="es-MX" sz="1800" b="0" dirty="0">
                <a:effectLst/>
              </a:rPr>
              <a:t>LIR, </a:t>
            </a:r>
            <a:r>
              <a:rPr lang="es-MX" sz="1800" b="0" dirty="0" smtClean="0">
                <a:effectLst/>
              </a:rPr>
              <a:t>37º,z) </a:t>
            </a:r>
            <a:r>
              <a:rPr lang="es-MX" sz="1800" b="0" dirty="0">
                <a:effectLst/>
              </a:rPr>
              <a:t>– RIR, 21°, </a:t>
            </a:r>
            <a:r>
              <a:rPr lang="es-MX" sz="1800" b="0" dirty="0" smtClean="0">
                <a:effectLst/>
              </a:rPr>
              <a:t>x) y RS Nº 296-2004/SUNAT</a:t>
            </a:r>
            <a:endParaRPr lang="es-MX" sz="1800" dirty="0">
              <a:effectLst/>
            </a:endParaRPr>
          </a:p>
        </p:txBody>
      </p:sp>
      <p:sp>
        <p:nvSpPr>
          <p:cNvPr id="3" name="2 Marcador de contenido"/>
          <p:cNvSpPr>
            <a:spLocks noGrp="1"/>
          </p:cNvSpPr>
          <p:nvPr>
            <p:ph idx="1"/>
          </p:nvPr>
        </p:nvSpPr>
        <p:spPr/>
        <p:txBody>
          <a:bodyPr>
            <a:normAutofit/>
          </a:bodyPr>
          <a:lstStyle/>
          <a:p>
            <a:pPr algn="just"/>
            <a:r>
              <a:rPr lang="es-ES" dirty="0" smtClean="0"/>
              <a:t>Para el caso presentado:</a:t>
            </a:r>
          </a:p>
          <a:p>
            <a:pPr lvl="1" algn="just"/>
            <a:r>
              <a:rPr lang="es-ES" dirty="0" smtClean="0"/>
              <a:t>El contribuyente </a:t>
            </a:r>
            <a:r>
              <a:rPr lang="es-ES" dirty="0"/>
              <a:t>se encuentra en el </a:t>
            </a:r>
            <a:r>
              <a:rPr lang="es-ES" dirty="0" smtClean="0"/>
              <a:t>1er </a:t>
            </a:r>
            <a:r>
              <a:rPr lang="es-ES" dirty="0"/>
              <a:t>tramo de la </a:t>
            </a:r>
            <a:r>
              <a:rPr lang="es-ES" dirty="0" smtClean="0"/>
              <a:t>Tabla (RIR, 21°,, x), 3), </a:t>
            </a:r>
            <a:r>
              <a:rPr lang="es-ES" dirty="0"/>
              <a:t>por lo que, </a:t>
            </a:r>
            <a:r>
              <a:rPr lang="es-ES" b="1" dirty="0" smtClean="0"/>
              <a:t>resulta aplicable la </a:t>
            </a:r>
            <a:r>
              <a:rPr lang="es-ES" b="1" dirty="0"/>
              <a:t>deducción adicional del 50%</a:t>
            </a:r>
            <a:r>
              <a:rPr lang="es-ES" dirty="0"/>
              <a:t> sobre las </a:t>
            </a:r>
            <a:r>
              <a:rPr lang="es-ES" dirty="0" smtClean="0"/>
              <a:t>remuneraciones </a:t>
            </a:r>
            <a:r>
              <a:rPr lang="es-ES" dirty="0"/>
              <a:t>efectivamente pagadas a cada persona con discapacidad. </a:t>
            </a:r>
          </a:p>
          <a:p>
            <a:pPr lvl="1" algn="just"/>
            <a:r>
              <a:rPr lang="es-ES" dirty="0" smtClean="0"/>
              <a:t>La </a:t>
            </a:r>
            <a:r>
              <a:rPr lang="es-ES" b="1" dirty="0" smtClean="0"/>
              <a:t>RMV</a:t>
            </a:r>
            <a:r>
              <a:rPr lang="es-ES" dirty="0" smtClean="0"/>
              <a:t> </a:t>
            </a:r>
            <a:r>
              <a:rPr lang="es-ES" dirty="0"/>
              <a:t>al cierre del </a:t>
            </a:r>
            <a:r>
              <a:rPr lang="es-ES" dirty="0" smtClean="0"/>
              <a:t>EG </a:t>
            </a:r>
            <a:r>
              <a:rPr lang="es-ES" dirty="0"/>
              <a:t>para efectos de establecer el límite es </a:t>
            </a:r>
            <a:r>
              <a:rPr lang="es-ES" dirty="0" smtClean="0"/>
              <a:t>de </a:t>
            </a:r>
            <a:r>
              <a:rPr lang="es-ES" b="1" dirty="0" smtClean="0"/>
              <a:t>S/.</a:t>
            </a:r>
            <a:r>
              <a:rPr lang="es-ES" b="1" dirty="0" smtClean="0"/>
              <a:t>750</a:t>
            </a:r>
          </a:p>
          <a:p>
            <a:pPr lvl="2" algn="just"/>
            <a:r>
              <a:rPr lang="es-ES" dirty="0" smtClean="0"/>
              <a:t>DS </a:t>
            </a:r>
            <a:r>
              <a:rPr lang="es-ES" dirty="0" smtClean="0"/>
              <a:t>7-2012-TR (Pub. 17.05.2012). </a:t>
            </a:r>
            <a:endParaRPr lang="es-ES" dirty="0"/>
          </a:p>
          <a:p>
            <a:pPr lvl="1" algn="just"/>
            <a:r>
              <a:rPr lang="es-ES" dirty="0" smtClean="0"/>
              <a:t>El </a:t>
            </a:r>
            <a:r>
              <a:rPr lang="es-ES" dirty="0"/>
              <a:t>Total Deducción Adicional deberá consignarse en la </a:t>
            </a:r>
            <a:r>
              <a:rPr lang="es-ES" dirty="0" smtClean="0"/>
              <a:t>casilla 105 </a:t>
            </a:r>
            <a:r>
              <a:rPr lang="es-ES" b="1" dirty="0"/>
              <a:t>“Deducciones por personal con </a:t>
            </a:r>
            <a:r>
              <a:rPr lang="es-ES" b="1" dirty="0" smtClean="0"/>
              <a:t>discapacidad </a:t>
            </a:r>
            <a:r>
              <a:rPr lang="es-ES" b="1" dirty="0"/>
              <a:t>empleado</a:t>
            </a:r>
            <a:r>
              <a:rPr lang="es-ES" b="1" dirty="0" smtClean="0"/>
              <a:t>”,</a:t>
            </a:r>
            <a:r>
              <a:rPr lang="es-ES" dirty="0" smtClean="0"/>
              <a:t> “</a:t>
            </a:r>
            <a:r>
              <a:rPr lang="es-ES" dirty="0"/>
              <a:t>Deducciones para determinar la Renta Neta Imponible” del </a:t>
            </a:r>
            <a:r>
              <a:rPr lang="es-ES" dirty="0" smtClean="0"/>
              <a:t>PDT.</a:t>
            </a: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171</a:t>
            </a:fld>
            <a:endParaRPr lang="es-PE"/>
          </a:p>
        </p:txBody>
      </p:sp>
    </p:spTree>
    <p:extLst>
      <p:ext uri="{BB962C8B-B14F-4D97-AF65-F5344CB8AC3E}">
        <p14:creationId xmlns:p14="http://schemas.microsoft.com/office/powerpoint/2010/main" val="509556957"/>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Depreciaciones</a:t>
            </a:r>
            <a:r>
              <a:rPr lang="es-MX" dirty="0"/>
              <a:t/>
            </a:r>
            <a:br>
              <a:rPr lang="es-MX" dirty="0"/>
            </a:br>
            <a:r>
              <a:rPr lang="es-MX" sz="1800" b="0" dirty="0">
                <a:effectLst/>
              </a:rPr>
              <a:t>LIR, </a:t>
            </a:r>
            <a:r>
              <a:rPr lang="es-MX" sz="1800" b="0" dirty="0" smtClean="0">
                <a:effectLst/>
              </a:rPr>
              <a:t>38º- 43º - </a:t>
            </a:r>
            <a:r>
              <a:rPr lang="es-MX" sz="1800" b="0" dirty="0">
                <a:effectLst/>
              </a:rPr>
              <a:t>RIR, </a:t>
            </a:r>
            <a:r>
              <a:rPr lang="es-MX" sz="1800" b="0" dirty="0" smtClean="0">
                <a:effectLst/>
              </a:rPr>
              <a:t>22° y 2da DFT, DS 194-99-EF</a:t>
            </a:r>
            <a:endParaRPr lang="es-MX" sz="1800" dirty="0">
              <a:effectLst/>
            </a:endParaRPr>
          </a:p>
        </p:txBody>
      </p:sp>
      <p:sp>
        <p:nvSpPr>
          <p:cNvPr id="3" name="2 Marcador de contenido"/>
          <p:cNvSpPr>
            <a:spLocks noGrp="1"/>
          </p:cNvSpPr>
          <p:nvPr>
            <p:ph idx="1"/>
          </p:nvPr>
        </p:nvSpPr>
        <p:spPr/>
        <p:txBody>
          <a:bodyPr>
            <a:noAutofit/>
          </a:bodyPr>
          <a:lstStyle/>
          <a:p>
            <a:r>
              <a:rPr lang="es-ES" b="1" dirty="0" smtClean="0"/>
              <a:t>Computo:</a:t>
            </a:r>
          </a:p>
          <a:p>
            <a:pPr lvl="1"/>
            <a:r>
              <a:rPr lang="es-ES" b="1" dirty="0" smtClean="0"/>
              <a:t>Anual</a:t>
            </a:r>
            <a:r>
              <a:rPr lang="es-ES" dirty="0" smtClean="0"/>
              <a:t>, </a:t>
            </a:r>
            <a:r>
              <a:rPr lang="es-ES" dirty="0"/>
              <a:t>sobre el valor de adquisición o producción de los bienes o sobre los valores que resulten del </a:t>
            </a:r>
            <a:r>
              <a:rPr lang="es-ES" dirty="0" smtClean="0"/>
              <a:t>ACM </a:t>
            </a:r>
            <a:r>
              <a:rPr lang="es-ES" dirty="0"/>
              <a:t>del </a:t>
            </a:r>
            <a:r>
              <a:rPr lang="es-ES" dirty="0" smtClean="0"/>
              <a:t>balance. </a:t>
            </a:r>
            <a:endParaRPr lang="es-ES" dirty="0"/>
          </a:p>
          <a:p>
            <a:pPr lvl="1"/>
            <a:r>
              <a:rPr lang="es-ES" b="1" dirty="0" smtClean="0"/>
              <a:t>A </a:t>
            </a:r>
            <a:r>
              <a:rPr lang="es-ES" b="1" dirty="0"/>
              <a:t>partir</a:t>
            </a:r>
            <a:r>
              <a:rPr lang="es-ES" dirty="0"/>
              <a:t> del mes en que los </a:t>
            </a:r>
            <a:r>
              <a:rPr lang="es-ES" dirty="0" smtClean="0"/>
              <a:t>AF son </a:t>
            </a:r>
            <a:r>
              <a:rPr lang="es-ES" dirty="0"/>
              <a:t>utilizados en la </a:t>
            </a:r>
            <a:r>
              <a:rPr lang="es-ES" dirty="0" smtClean="0"/>
              <a:t>generación </a:t>
            </a:r>
            <a:r>
              <a:rPr lang="es-ES" dirty="0"/>
              <a:t>de </a:t>
            </a:r>
            <a:r>
              <a:rPr lang="es-ES" dirty="0" smtClean="0"/>
              <a:t>RG. </a:t>
            </a:r>
            <a:endParaRPr lang="es-ES" dirty="0"/>
          </a:p>
          <a:p>
            <a:r>
              <a:rPr lang="es-ES" u="sng" dirty="0" smtClean="0"/>
              <a:t>En </a:t>
            </a:r>
            <a:r>
              <a:rPr lang="es-ES" u="sng" dirty="0"/>
              <a:t>ningún caso se admitirá la rectificación</a:t>
            </a:r>
            <a:r>
              <a:rPr lang="es-ES" dirty="0"/>
              <a:t> de las depreciaciones contabilizadas en un </a:t>
            </a:r>
            <a:r>
              <a:rPr lang="es-ES" dirty="0" smtClean="0"/>
              <a:t>EG, </a:t>
            </a:r>
            <a:r>
              <a:rPr lang="es-ES" dirty="0"/>
              <a:t>una vez cerrado </a:t>
            </a:r>
            <a:r>
              <a:rPr lang="es-ES" dirty="0" smtClean="0"/>
              <a:t>éste.</a:t>
            </a:r>
          </a:p>
          <a:p>
            <a:pPr lvl="1"/>
            <a:r>
              <a:rPr lang="es-ES" dirty="0" smtClean="0"/>
              <a:t>Sin </a:t>
            </a:r>
            <a:r>
              <a:rPr lang="es-ES" dirty="0"/>
              <a:t>perjuicio de la facultad del contribuyente de modificar el </a:t>
            </a:r>
            <a:r>
              <a:rPr lang="es-ES" dirty="0" smtClean="0"/>
              <a:t>porcentaje </a:t>
            </a:r>
            <a:r>
              <a:rPr lang="es-ES" dirty="0"/>
              <a:t>de depreciación aplicable a </a:t>
            </a:r>
            <a:r>
              <a:rPr lang="es-ES" dirty="0" smtClean="0"/>
              <a:t>EG </a:t>
            </a:r>
            <a:r>
              <a:rPr lang="es-ES" dirty="0"/>
              <a:t>futuros. </a:t>
            </a:r>
          </a:p>
          <a:p>
            <a:r>
              <a:rPr lang="es-ES" b="1" dirty="0" smtClean="0"/>
              <a:t>Informe 66-2006-SUNAT: </a:t>
            </a:r>
            <a:endParaRPr lang="es-ES" b="1" dirty="0"/>
          </a:p>
          <a:p>
            <a:pPr lvl="1"/>
            <a:r>
              <a:rPr lang="es-ES" dirty="0" smtClean="0"/>
              <a:t>El </a:t>
            </a:r>
            <a:r>
              <a:rPr lang="es-ES" dirty="0"/>
              <a:t>contribuyente, en el curso del </a:t>
            </a:r>
            <a:r>
              <a:rPr lang="es-ES" dirty="0" smtClean="0"/>
              <a:t>EG, puede </a:t>
            </a:r>
            <a:r>
              <a:rPr lang="es-ES" dirty="0"/>
              <a:t>rectificar </a:t>
            </a:r>
            <a:r>
              <a:rPr lang="es-ES" dirty="0" smtClean="0"/>
              <a:t>el % </a:t>
            </a:r>
            <a:r>
              <a:rPr lang="es-ES" dirty="0"/>
              <a:t>de depreciación, </a:t>
            </a:r>
            <a:r>
              <a:rPr lang="es-ES" dirty="0" smtClean="0"/>
              <a:t>sin que </a:t>
            </a:r>
            <a:r>
              <a:rPr lang="es-ES" dirty="0"/>
              <a:t>exceda el </a:t>
            </a:r>
            <a:r>
              <a:rPr lang="es-ES" dirty="0" smtClean="0"/>
              <a:t>% </a:t>
            </a:r>
            <a:r>
              <a:rPr lang="es-ES" dirty="0"/>
              <a:t>máximo establecido en el </a:t>
            </a:r>
            <a:r>
              <a:rPr lang="es-ES" dirty="0" smtClean="0"/>
              <a:t>RIR.</a:t>
            </a: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172</a:t>
            </a:fld>
            <a:endParaRPr lang="es-PE"/>
          </a:p>
        </p:txBody>
      </p:sp>
      <p:sp>
        <p:nvSpPr>
          <p:cNvPr id="7" name="6 Rectángulo"/>
          <p:cNvSpPr/>
          <p:nvPr/>
        </p:nvSpPr>
        <p:spPr>
          <a:xfrm>
            <a:off x="539552" y="5302949"/>
            <a:ext cx="7992888" cy="923330"/>
          </a:xfrm>
          <a:prstGeom prst="rect">
            <a:avLst/>
          </a:prstGeom>
          <a:solidFill>
            <a:srgbClr val="FF3300"/>
          </a:solidFill>
        </p:spPr>
        <p:txBody>
          <a:bodyPr wrap="square">
            <a:spAutoFit/>
          </a:bodyPr>
          <a:lstStyle/>
          <a:p>
            <a:pPr algn="just"/>
            <a:r>
              <a:rPr lang="es-E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Cuando los bienes del </a:t>
            </a:r>
            <a:r>
              <a:rPr lang="es-ES"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AF </a:t>
            </a:r>
            <a:r>
              <a:rPr lang="es-E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sólo se afecten parcialmente a la producción de </a:t>
            </a:r>
            <a:r>
              <a:rPr lang="es-ES"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rentas, </a:t>
            </a:r>
            <a:r>
              <a:rPr lang="es-ES"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las depreciaciones se efectuarán en la proporción correspondiente. </a:t>
            </a:r>
            <a:r>
              <a:rPr lang="es-ES"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779233085"/>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Depreciaciones: Porcentajes (Tabla)</a:t>
            </a:r>
            <a:r>
              <a:rPr lang="es-MX" dirty="0"/>
              <a:t/>
            </a:r>
            <a:br>
              <a:rPr lang="es-MX" dirty="0"/>
            </a:br>
            <a:r>
              <a:rPr lang="es-MX" sz="1800" b="0" dirty="0" smtClean="0">
                <a:effectLst/>
              </a:rPr>
              <a:t>RIR</a:t>
            </a:r>
            <a:r>
              <a:rPr lang="es-MX" sz="1800" b="0" dirty="0">
                <a:effectLst/>
              </a:rPr>
              <a:t>, 22</a:t>
            </a:r>
            <a:r>
              <a:rPr lang="es-MX" sz="1800" b="0" dirty="0" smtClean="0">
                <a:effectLst/>
              </a:rPr>
              <a:t>°, a)</a:t>
            </a:r>
            <a:endParaRPr lang="es-MX" sz="1800" dirty="0">
              <a:effectLst/>
            </a:endParaRPr>
          </a:p>
        </p:txBody>
      </p:sp>
      <p:sp>
        <p:nvSpPr>
          <p:cNvPr id="7" name="6 Marcador de contenido"/>
          <p:cNvSpPr>
            <a:spLocks noGrp="1"/>
          </p:cNvSpPr>
          <p:nvPr>
            <p:ph idx="1"/>
          </p:nvPr>
        </p:nvSpPr>
        <p:spPr>
          <a:xfrm>
            <a:off x="6012160" y="1620000"/>
            <a:ext cx="2771840" cy="4500000"/>
          </a:xfrm>
        </p:spPr>
        <p:txBody>
          <a:bodyPr>
            <a:noAutofit/>
          </a:bodyPr>
          <a:lstStyle/>
          <a:p>
            <a:pPr marL="185738" indent="-185738"/>
            <a:r>
              <a:rPr lang="es-ES" sz="1600" b="1" dirty="0"/>
              <a:t>E</a:t>
            </a:r>
            <a:r>
              <a:rPr lang="es-ES" sz="1600" b="1" dirty="0" smtClean="0"/>
              <a:t>dificios </a:t>
            </a:r>
            <a:r>
              <a:rPr lang="es-ES" sz="1600" b="1" dirty="0"/>
              <a:t>y </a:t>
            </a:r>
            <a:r>
              <a:rPr lang="es-ES" sz="1600" b="1" dirty="0" smtClean="0"/>
              <a:t>construcciones:</a:t>
            </a:r>
          </a:p>
          <a:p>
            <a:pPr marL="357188" lvl="1" indent="-171450"/>
            <a:r>
              <a:rPr lang="es-ES" sz="1600" dirty="0" smtClean="0"/>
              <a:t>Depreciación en </a:t>
            </a:r>
            <a:r>
              <a:rPr lang="es-ES" sz="1600" dirty="0"/>
              <a:t>línea </a:t>
            </a:r>
            <a:r>
              <a:rPr lang="es-ES" sz="1600" dirty="0" smtClean="0"/>
              <a:t>recta: </a:t>
            </a:r>
          </a:p>
          <a:p>
            <a:pPr marL="357188" lvl="1" indent="-171450"/>
            <a:r>
              <a:rPr lang="es-ES" sz="1600" dirty="0" smtClean="0"/>
              <a:t>5 % </a:t>
            </a:r>
            <a:r>
              <a:rPr lang="es-ES" sz="1600" dirty="0"/>
              <a:t>anual</a:t>
            </a:r>
            <a:r>
              <a:rPr lang="es-ES" sz="1600" dirty="0" smtClean="0"/>
              <a:t>. </a:t>
            </a:r>
          </a:p>
          <a:p>
            <a:pPr marL="542925" lvl="2" indent="-185738"/>
            <a:r>
              <a:rPr lang="es-ES" sz="1600" dirty="0" smtClean="0"/>
              <a:t>LIR, 39° - Ley 29342. </a:t>
            </a:r>
            <a:endParaRPr lang="es-ES" sz="1600" dirty="0"/>
          </a:p>
          <a:p>
            <a:pPr marL="185738" indent="-185738" algn="just"/>
            <a:r>
              <a:rPr lang="es-ES" sz="1600" b="1" dirty="0" smtClean="0"/>
              <a:t>AF </a:t>
            </a:r>
            <a:r>
              <a:rPr lang="es-ES" sz="1600" b="1" dirty="0"/>
              <a:t>adquiridos a partir del 01.01.2001 mediante arrendamiento </a:t>
            </a:r>
            <a:r>
              <a:rPr lang="es-ES" sz="1600" b="1" dirty="0" smtClean="0"/>
              <a:t>financiero</a:t>
            </a:r>
          </a:p>
          <a:p>
            <a:pPr marL="357188" lvl="1" indent="-171450" algn="just"/>
            <a:r>
              <a:rPr lang="es-ES" sz="1600" dirty="0" smtClean="0"/>
              <a:t>De </a:t>
            </a:r>
            <a:r>
              <a:rPr lang="es-ES" sz="1600" dirty="0"/>
              <a:t>acuerdo a las normas del </a:t>
            </a:r>
            <a:r>
              <a:rPr lang="es-ES" sz="1600" dirty="0" smtClean="0"/>
              <a:t>IR.</a:t>
            </a:r>
          </a:p>
          <a:p>
            <a:pPr marL="357188" lvl="1" indent="-171450" algn="just"/>
            <a:r>
              <a:rPr lang="es-ES" sz="1600" dirty="0" smtClean="0"/>
              <a:t>Excepcionalmente </a:t>
            </a:r>
            <a:r>
              <a:rPr lang="es-ES" sz="1600" dirty="0"/>
              <a:t>se podrá </a:t>
            </a:r>
            <a:r>
              <a:rPr lang="es-ES" sz="1600" dirty="0" smtClean="0"/>
              <a:t>depreciar </a:t>
            </a:r>
            <a:r>
              <a:rPr lang="es-ES" sz="1600" dirty="0"/>
              <a:t>en función al contrato </a:t>
            </a:r>
            <a:endParaRPr lang="es-ES" sz="1600" dirty="0" smtClean="0"/>
          </a:p>
          <a:p>
            <a:pPr marL="542925" lvl="2" indent="-185738" algn="just"/>
            <a:r>
              <a:rPr lang="es-ES" sz="1600" dirty="0" smtClean="0"/>
              <a:t>Art </a:t>
            </a:r>
            <a:r>
              <a:rPr lang="es-ES" sz="1600" dirty="0"/>
              <a:t>6° de la Ley N° </a:t>
            </a:r>
            <a:r>
              <a:rPr lang="es-ES" sz="1600" dirty="0" smtClean="0"/>
              <a:t>27394.</a:t>
            </a:r>
            <a:endParaRPr lang="es-ES" sz="1600"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173</a:t>
            </a:fld>
            <a:endParaRPr lang="es-PE"/>
          </a:p>
        </p:txBody>
      </p:sp>
      <p:graphicFrame>
        <p:nvGraphicFramePr>
          <p:cNvPr id="3" name="2 Objeto"/>
          <p:cNvGraphicFramePr>
            <a:graphicFrameLocks noChangeAspect="1"/>
          </p:cNvGraphicFramePr>
          <p:nvPr>
            <p:extLst>
              <p:ext uri="{D42A27DB-BD31-4B8C-83A1-F6EECF244321}">
                <p14:modId xmlns:p14="http://schemas.microsoft.com/office/powerpoint/2010/main" val="3668206642"/>
              </p:ext>
            </p:extLst>
          </p:nvPr>
        </p:nvGraphicFramePr>
        <p:xfrm>
          <a:off x="144006" y="1620000"/>
          <a:ext cx="5862100" cy="4320000"/>
        </p:xfrm>
        <a:graphic>
          <a:graphicData uri="http://schemas.openxmlformats.org/presentationml/2006/ole">
            <mc:AlternateContent xmlns:mc="http://schemas.openxmlformats.org/markup-compatibility/2006">
              <mc:Choice xmlns:v="urn:schemas-microsoft-com:vml" Requires="v">
                <p:oleObj spid="_x0000_s36932" name="Hoja de cálculo" r:id="rId3" imgW="5286252" imgH="3895681" progId="Excel.Sheet.12">
                  <p:embed/>
                </p:oleObj>
              </mc:Choice>
              <mc:Fallback>
                <p:oleObj name="Hoja de cálculo" r:id="rId3" imgW="5286252" imgH="3895681" progId="Excel.Sheet.12">
                  <p:embed/>
                  <p:pic>
                    <p:nvPicPr>
                      <p:cNvPr id="0" name=""/>
                      <p:cNvPicPr/>
                      <p:nvPr/>
                    </p:nvPicPr>
                    <p:blipFill>
                      <a:blip r:embed="rId4"/>
                      <a:stretch>
                        <a:fillRect/>
                      </a:stretch>
                    </p:blipFill>
                    <p:spPr>
                      <a:xfrm>
                        <a:off x="144006" y="1620000"/>
                        <a:ext cx="5862100" cy="4320000"/>
                      </a:xfrm>
                      <a:prstGeom prst="rect">
                        <a:avLst/>
                      </a:prstGeom>
                    </p:spPr>
                  </p:pic>
                </p:oleObj>
              </mc:Fallback>
            </mc:AlternateContent>
          </a:graphicData>
        </a:graphic>
      </p:graphicFrame>
    </p:spTree>
    <p:extLst>
      <p:ext uri="{BB962C8B-B14F-4D97-AF65-F5344CB8AC3E}">
        <p14:creationId xmlns:p14="http://schemas.microsoft.com/office/powerpoint/2010/main" val="992286981"/>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Otras depreciaciones</a:t>
            </a:r>
            <a:br>
              <a:rPr lang="es-MX" dirty="0" smtClean="0"/>
            </a:br>
            <a:r>
              <a:rPr lang="es-MX" dirty="0" smtClean="0"/>
              <a:t>Por actividades específicas</a:t>
            </a:r>
            <a:r>
              <a:rPr lang="es-MX" dirty="0"/>
              <a:t/>
            </a:r>
            <a:br>
              <a:rPr lang="es-MX" dirty="0"/>
            </a:br>
            <a:r>
              <a:rPr lang="es-MX" sz="1800" b="0" dirty="0">
                <a:effectLst/>
              </a:rPr>
              <a:t>LIR, 38º- 43º - RIR, 22° y 2da DFT, DS 194-99-EF</a:t>
            </a:r>
            <a:endParaRPr lang="es-MX" sz="1800" dirty="0">
              <a:effectLst/>
            </a:endParaRPr>
          </a:p>
        </p:txBody>
      </p:sp>
      <p:sp>
        <p:nvSpPr>
          <p:cNvPr id="3" name="2 Marcador de contenido"/>
          <p:cNvSpPr>
            <a:spLocks noGrp="1"/>
          </p:cNvSpPr>
          <p:nvPr>
            <p:ph sz="half" idx="1"/>
          </p:nvPr>
        </p:nvSpPr>
        <p:spPr/>
        <p:txBody>
          <a:bodyPr>
            <a:normAutofit/>
          </a:bodyPr>
          <a:lstStyle/>
          <a:p>
            <a:r>
              <a:rPr lang="es-ES" b="1" dirty="0"/>
              <a:t>A</a:t>
            </a:r>
            <a:r>
              <a:rPr lang="es-ES" b="1" dirty="0" smtClean="0"/>
              <a:t>ves reproductoras</a:t>
            </a:r>
          </a:p>
          <a:p>
            <a:pPr lvl="1"/>
            <a:r>
              <a:rPr lang="es-ES" dirty="0" smtClean="0"/>
              <a:t>Depreciación con </a:t>
            </a:r>
            <a:r>
              <a:rPr lang="es-ES" dirty="0"/>
              <a:t>la tasa fijada, de acuerdo con el </a:t>
            </a:r>
            <a:r>
              <a:rPr lang="es-ES" dirty="0" smtClean="0"/>
              <a:t>procedimiento </a:t>
            </a:r>
            <a:r>
              <a:rPr lang="es-ES" dirty="0"/>
              <a:t>establecido en el </a:t>
            </a:r>
            <a:r>
              <a:rPr lang="es-ES" dirty="0" smtClean="0"/>
              <a:t>DS 37-2000-EF</a:t>
            </a:r>
            <a:r>
              <a:rPr lang="es-ES" dirty="0"/>
              <a:t>. </a:t>
            </a:r>
            <a:endParaRPr lang="es-ES" dirty="0" smtClean="0"/>
          </a:p>
          <a:p>
            <a:pPr lvl="1"/>
            <a:r>
              <a:rPr lang="es-ES" dirty="0" smtClean="0"/>
              <a:t>RS 18-2001/SUNAT: % </a:t>
            </a:r>
            <a:r>
              <a:rPr lang="es-ES" dirty="0"/>
              <a:t>máximo de depreciación anual </a:t>
            </a:r>
            <a:r>
              <a:rPr lang="es-ES" dirty="0" smtClean="0"/>
              <a:t>aplicable </a:t>
            </a:r>
            <a:r>
              <a:rPr lang="es-ES" dirty="0"/>
              <a:t>a las gallinas en </a:t>
            </a:r>
            <a:r>
              <a:rPr lang="es-ES" b="1" dirty="0"/>
              <a:t>75%.</a:t>
            </a:r>
            <a:r>
              <a:rPr lang="es-ES" dirty="0"/>
              <a:t> </a:t>
            </a:r>
          </a:p>
          <a:p>
            <a:endParaRPr lang="es-ES" dirty="0"/>
          </a:p>
        </p:txBody>
      </p:sp>
      <p:sp>
        <p:nvSpPr>
          <p:cNvPr id="7" name="6 Marcador de contenido"/>
          <p:cNvSpPr>
            <a:spLocks noGrp="1"/>
          </p:cNvSpPr>
          <p:nvPr>
            <p:ph sz="half" idx="2"/>
          </p:nvPr>
        </p:nvSpPr>
        <p:spPr/>
        <p:txBody>
          <a:bodyPr>
            <a:normAutofit/>
          </a:bodyPr>
          <a:lstStyle/>
          <a:p>
            <a:pPr marL="342900" lvl="1" indent="-342900">
              <a:buFont typeface="Wingdings" panose="05000000000000000000" pitchFamily="2" charset="2"/>
              <a:buChar char="§"/>
            </a:pPr>
            <a:r>
              <a:rPr lang="es-ES" b="1" dirty="0"/>
              <a:t>Maquinarias y equipo </a:t>
            </a:r>
            <a:r>
              <a:rPr lang="es-ES" dirty="0"/>
              <a:t>(Actividades</a:t>
            </a:r>
            <a:r>
              <a:rPr lang="es-ES" b="1" dirty="0"/>
              <a:t> </a:t>
            </a:r>
            <a:r>
              <a:rPr lang="es-ES" dirty="0"/>
              <a:t>mineras, petroleras y construcción) </a:t>
            </a:r>
            <a:endParaRPr lang="es-ES" b="1" dirty="0"/>
          </a:p>
          <a:p>
            <a:pPr lvl="1"/>
            <a:r>
              <a:rPr lang="es-ES" dirty="0"/>
              <a:t>Incluyendo los cedidos en arrendamiento, procederá la aplicación del </a:t>
            </a:r>
            <a:r>
              <a:rPr lang="es-ES" b="1" dirty="0"/>
              <a:t>20% </a:t>
            </a:r>
            <a:r>
              <a:rPr lang="es-ES" dirty="0"/>
              <a:t>(</a:t>
            </a:r>
            <a:r>
              <a:rPr lang="es-ES" dirty="0" err="1"/>
              <a:t>Num</a:t>
            </a:r>
            <a:r>
              <a:rPr lang="es-ES" dirty="0"/>
              <a:t>. 3 de la Tabla), cuando tales bienes haya sido utilizados durante el EG exclusivamente en las actividades indicadas.</a:t>
            </a:r>
          </a:p>
          <a:p>
            <a:endParaRPr lang="es-ES" dirty="0"/>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174</a:t>
            </a:fld>
            <a:endParaRPr lang="es-PE"/>
          </a:p>
        </p:txBody>
      </p:sp>
      <p:pic>
        <p:nvPicPr>
          <p:cNvPr id="70658" name="Picture 2" descr="http://www.cuencarural.com/img/notas/img-819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4077072"/>
            <a:ext cx="3456384" cy="2066918"/>
          </a:xfrm>
          <a:prstGeom prst="rect">
            <a:avLst/>
          </a:prstGeom>
          <a:noFill/>
          <a:extLst>
            <a:ext uri="{909E8E84-426E-40DD-AFC4-6F175D3DCCD1}">
              <a14:hiddenFill xmlns:a14="http://schemas.microsoft.com/office/drawing/2010/main">
                <a:solidFill>
                  <a:srgbClr val="FFFFFF"/>
                </a:solidFill>
              </a14:hiddenFill>
            </a:ext>
          </a:extLst>
        </p:spPr>
      </p:pic>
      <p:pic>
        <p:nvPicPr>
          <p:cNvPr id="70660" name="Picture 4" descr="http://www.asercap.com/images/noticias/mina-oro-plata-maquinaria-pes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580475"/>
            <a:ext cx="2260104" cy="1584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781379"/>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Depreciaciones establecidas por leyes especiales</a:t>
            </a:r>
            <a:r>
              <a:rPr lang="es-MX" dirty="0"/>
              <a:t/>
            </a:r>
            <a:br>
              <a:rPr lang="es-MX" dirty="0"/>
            </a:br>
            <a:r>
              <a:rPr lang="es-MX" sz="1800" b="0" dirty="0">
                <a:effectLst/>
              </a:rPr>
              <a:t>LIR, </a:t>
            </a:r>
            <a:r>
              <a:rPr lang="es-MX" sz="1800" b="0" dirty="0" smtClean="0">
                <a:effectLst/>
              </a:rPr>
              <a:t>21ª DTF</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175</a:t>
            </a:fld>
            <a:endParaRPr lang="es-PE"/>
          </a:p>
        </p:txBody>
      </p:sp>
      <p:graphicFrame>
        <p:nvGraphicFramePr>
          <p:cNvPr id="7" name="6 Tabla"/>
          <p:cNvGraphicFramePr>
            <a:graphicFrameLocks noGrp="1"/>
          </p:cNvGraphicFramePr>
          <p:nvPr>
            <p:extLst>
              <p:ext uri="{D42A27DB-BD31-4B8C-83A1-F6EECF244321}">
                <p14:modId xmlns:p14="http://schemas.microsoft.com/office/powerpoint/2010/main" val="1619900969"/>
              </p:ext>
            </p:extLst>
          </p:nvPr>
        </p:nvGraphicFramePr>
        <p:xfrm>
          <a:off x="467544" y="1628800"/>
          <a:ext cx="7992888" cy="3840480"/>
        </p:xfrm>
        <a:graphic>
          <a:graphicData uri="http://schemas.openxmlformats.org/drawingml/2006/table">
            <a:tbl>
              <a:tblPr firstRow="1" bandRow="1">
                <a:tableStyleId>{5C22544A-7EE6-4342-B048-85BDC9FD1C3A}</a:tableStyleId>
              </a:tblPr>
              <a:tblGrid>
                <a:gridCol w="5976664"/>
                <a:gridCol w="2016224"/>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latin typeface="Arial" panose="020B0604020202020204" pitchFamily="34" charset="0"/>
                          <a:ea typeface="+mn-ea"/>
                          <a:cs typeface="Arial" panose="020B0604020202020204" pitchFamily="34" charset="0"/>
                        </a:rPr>
                        <a:t>CONCEPTO</a:t>
                      </a:r>
                      <a:endParaRPr lang="es-ES" sz="1800" b="0" i="0" u="none" strike="noStrike" kern="1200" baseline="0" dirty="0" smtClean="0">
                        <a:solidFill>
                          <a:schemeClr val="bg1"/>
                        </a:solidFill>
                        <a:latin typeface="Arial" panose="020B0604020202020204" pitchFamily="34" charset="0"/>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latin typeface="Arial" panose="020B0604020202020204" pitchFamily="34" charset="0"/>
                          <a:ea typeface="+mn-ea"/>
                          <a:cs typeface="Arial" panose="020B0604020202020204" pitchFamily="34" charset="0"/>
                        </a:rPr>
                        <a:t>TASA DE DEPRECIACIÓN </a:t>
                      </a:r>
                      <a:endParaRPr lang="es-ES" sz="1800" b="0" i="0" u="none" strike="noStrike" kern="1200" baseline="0" dirty="0" smtClean="0">
                        <a:solidFill>
                          <a:schemeClr val="bg1"/>
                        </a:solidFill>
                        <a:latin typeface="Arial" panose="020B0604020202020204" pitchFamily="34" charset="0"/>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00"/>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tx1"/>
                          </a:solidFill>
                          <a:latin typeface="Arial" panose="020B0604020202020204" pitchFamily="34" charset="0"/>
                          <a:ea typeface="+mn-ea"/>
                          <a:cs typeface="Arial" panose="020B0604020202020204" pitchFamily="34" charset="0"/>
                        </a:rPr>
                        <a:t>Bienes materia de </a:t>
                      </a:r>
                      <a:r>
                        <a:rPr lang="es-ES" sz="1800" b="1" i="0" u="none" strike="noStrike" kern="1200" baseline="0" dirty="0" smtClean="0">
                          <a:solidFill>
                            <a:schemeClr val="tx1"/>
                          </a:solidFill>
                          <a:latin typeface="Arial" panose="020B0604020202020204" pitchFamily="34" charset="0"/>
                          <a:ea typeface="+mn-ea"/>
                          <a:cs typeface="Arial" panose="020B0604020202020204" pitchFamily="34" charset="0"/>
                        </a:rPr>
                        <a:t>concesión en obras públicas de infraestructura y de servicios públicos</a:t>
                      </a:r>
                      <a:r>
                        <a:rPr lang="es-ES" sz="1800" b="0" i="0" u="none" strike="noStrike" kern="1200" baseline="0" dirty="0" smtClean="0">
                          <a:solidFill>
                            <a:schemeClr val="tx1"/>
                          </a:solidFill>
                          <a:latin typeface="Arial" panose="020B0604020202020204" pitchFamily="34" charset="0"/>
                          <a:ea typeface="+mn-ea"/>
                          <a:cs typeface="Arial" panose="020B0604020202020204" pitchFamily="34" charset="0"/>
                        </a:rPr>
                        <a:t>.</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800" b="0" i="0" u="none" strike="noStrike" kern="1200" baseline="0" dirty="0" smtClean="0">
                          <a:solidFill>
                            <a:schemeClr val="tx1"/>
                          </a:solidFill>
                          <a:latin typeface="Arial" panose="020B0604020202020204" pitchFamily="34" charset="0"/>
                          <a:ea typeface="+mn-ea"/>
                          <a:cs typeface="Arial" panose="020B0604020202020204" pitchFamily="34" charset="0"/>
                        </a:rPr>
                        <a:t>2p, 6ª DC del DL 839 y 22° del TUO (DS 59-96/PCM y modificado por la Ley 27156 y 8° y 9°, </a:t>
                      </a:r>
                      <a:r>
                        <a:rPr lang="es-ES" sz="1800" b="0" i="0" u="none" strike="noStrike" kern="1200" baseline="0" dirty="0" err="1" smtClean="0">
                          <a:solidFill>
                            <a:schemeClr val="tx1"/>
                          </a:solidFill>
                          <a:latin typeface="Arial" panose="020B0604020202020204" pitchFamily="34" charset="0"/>
                          <a:ea typeface="+mn-ea"/>
                          <a:cs typeface="Arial" panose="020B0604020202020204" pitchFamily="34" charset="0"/>
                        </a:rPr>
                        <a:t>Rgto</a:t>
                      </a:r>
                      <a:r>
                        <a:rPr lang="es-ES" sz="1800" b="0" i="0" u="none" strike="noStrike" kern="1200" baseline="0" dirty="0" smtClean="0">
                          <a:solidFill>
                            <a:schemeClr val="tx1"/>
                          </a:solidFill>
                          <a:latin typeface="Arial" panose="020B0604020202020204" pitchFamily="34" charset="0"/>
                          <a:ea typeface="+mn-ea"/>
                          <a:cs typeface="Arial" panose="020B0604020202020204" pitchFamily="34" charset="0"/>
                        </a:rPr>
                        <a:t>. aprobado por el DS 132-97-EF).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tx1"/>
                          </a:solidFill>
                          <a:latin typeface="Arial" panose="020B0604020202020204" pitchFamily="34" charset="0"/>
                          <a:ea typeface="+mn-ea"/>
                          <a:cs typeface="Arial" panose="020B0604020202020204" pitchFamily="34" charset="0"/>
                        </a:rPr>
                        <a:t>20 % </a:t>
                      </a:r>
                      <a:endParaRPr lang="es-ES" sz="18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tx1"/>
                          </a:solidFill>
                          <a:latin typeface="Arial" panose="020B0604020202020204" pitchFamily="34" charset="0"/>
                          <a:ea typeface="+mn-ea"/>
                          <a:cs typeface="Arial" panose="020B0604020202020204" pitchFamily="34" charset="0"/>
                        </a:rPr>
                        <a:t>Inversiones en </a:t>
                      </a:r>
                      <a:r>
                        <a:rPr lang="es-ES" sz="1800" b="1" i="0" u="none" strike="noStrike" kern="1200" baseline="0" dirty="0" smtClean="0">
                          <a:solidFill>
                            <a:schemeClr val="tx1"/>
                          </a:solidFill>
                          <a:latin typeface="Arial" panose="020B0604020202020204" pitchFamily="34" charset="0"/>
                          <a:ea typeface="+mn-ea"/>
                          <a:cs typeface="Arial" panose="020B0604020202020204" pitchFamily="34" charset="0"/>
                        </a:rPr>
                        <a:t>obras de Infraestructura Hidráulica y de riego</a:t>
                      </a:r>
                      <a:r>
                        <a:rPr lang="es-ES" sz="1800" b="0" i="0" u="none" strike="noStrike" kern="1200" baseline="0" dirty="0" smtClean="0">
                          <a:solidFill>
                            <a:schemeClr val="tx1"/>
                          </a:solidFill>
                          <a:latin typeface="Arial" panose="020B0604020202020204" pitchFamily="34" charset="0"/>
                          <a:ea typeface="+mn-ea"/>
                          <a:cs typeface="Arial" panose="020B0604020202020204" pitchFamily="34" charset="0"/>
                        </a:rPr>
                        <a:t> que realicen los sujetos comprendidos en los alcances de la Ley que aprueba las normas de promoción del sector agrario</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800" b="0" i="0" u="none" strike="noStrike" kern="1200" baseline="0" dirty="0" smtClean="0">
                          <a:solidFill>
                            <a:schemeClr val="tx1"/>
                          </a:solidFill>
                          <a:latin typeface="Arial" panose="020B0604020202020204" pitchFamily="34" charset="0"/>
                          <a:ea typeface="+mn-ea"/>
                          <a:cs typeface="Arial" panose="020B0604020202020204" pitchFamily="34" charset="0"/>
                        </a:rPr>
                        <a:t>Ley 27360 	</a:t>
                      </a:r>
                    </a:p>
                    <a:p>
                      <a:endParaRPr lang="es-ES" sz="18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tx1"/>
                          </a:solidFill>
                          <a:latin typeface="Arial" panose="020B0604020202020204" pitchFamily="34" charset="0"/>
                          <a:ea typeface="+mn-ea"/>
                          <a:cs typeface="Arial" panose="020B0604020202020204" pitchFamily="34" charset="0"/>
                        </a:rPr>
                        <a:t>20 %</a:t>
                      </a:r>
                      <a:endParaRPr lang="es-ES" sz="18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3138019467"/>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Depreciaciones acelerada para las pequeñas empresas</a:t>
            </a:r>
            <a:r>
              <a:rPr lang="es-MX" dirty="0"/>
              <a:t/>
            </a:r>
            <a:br>
              <a:rPr lang="es-MX" dirty="0"/>
            </a:br>
            <a:r>
              <a:rPr lang="es-MX" sz="1800" b="0" dirty="0" smtClean="0">
                <a:effectLst/>
              </a:rPr>
              <a:t>DS 7-2008-TR, 3°, (TUO Ley MYPE) – DS 8-2008-TR, 63° (</a:t>
            </a:r>
            <a:r>
              <a:rPr lang="es-MX" sz="1800" b="0" dirty="0" err="1" smtClean="0">
                <a:effectLst/>
              </a:rPr>
              <a:t>Rgto</a:t>
            </a:r>
            <a:r>
              <a:rPr lang="es-MX" sz="1800" b="0" dirty="0" smtClean="0">
                <a:effectLst/>
              </a:rPr>
              <a:t>. MYPE)</a:t>
            </a:r>
            <a:endParaRPr lang="es-MX" sz="1600" dirty="0">
              <a:effectLst/>
            </a:endParaRPr>
          </a:p>
        </p:txBody>
      </p:sp>
      <p:sp>
        <p:nvSpPr>
          <p:cNvPr id="3" name="2 Marcador de contenido"/>
          <p:cNvSpPr>
            <a:spLocks noGrp="1"/>
          </p:cNvSpPr>
          <p:nvPr>
            <p:ph idx="1"/>
          </p:nvPr>
        </p:nvSpPr>
        <p:spPr/>
        <p:txBody>
          <a:bodyPr>
            <a:normAutofit/>
          </a:bodyPr>
          <a:lstStyle/>
          <a:p>
            <a:pPr algn="just"/>
            <a:r>
              <a:rPr lang="es-ES" dirty="0" smtClean="0"/>
              <a:t>Para </a:t>
            </a:r>
            <a:r>
              <a:rPr lang="es-ES" dirty="0"/>
              <a:t>efectos del </a:t>
            </a:r>
            <a:r>
              <a:rPr lang="es-ES" dirty="0" smtClean="0"/>
              <a:t>IR, </a:t>
            </a:r>
            <a:r>
              <a:rPr lang="es-ES" dirty="0"/>
              <a:t>las pequeñas empresas </a:t>
            </a:r>
            <a:r>
              <a:rPr lang="es-ES" dirty="0" smtClean="0"/>
              <a:t>tienen </a:t>
            </a:r>
            <a:r>
              <a:rPr lang="es-ES" dirty="0"/>
              <a:t>derecho a </a:t>
            </a:r>
            <a:r>
              <a:rPr lang="es-ES" dirty="0" smtClean="0"/>
              <a:t>depreciar:</a:t>
            </a:r>
          </a:p>
          <a:p>
            <a:pPr lvl="1" algn="just"/>
            <a:r>
              <a:rPr lang="es-ES" dirty="0" smtClean="0"/>
              <a:t>Aceleradamente </a:t>
            </a:r>
            <a:r>
              <a:rPr lang="es-ES" dirty="0"/>
              <a:t>en forma lineal los bienes muebles, maquinarias y equipos nuevos </a:t>
            </a:r>
            <a:r>
              <a:rPr lang="es-ES" dirty="0" smtClean="0"/>
              <a:t>destinados </a:t>
            </a:r>
            <a:r>
              <a:rPr lang="es-ES" dirty="0"/>
              <a:t>a la realización de la actividad generadora de renta gravadas, </a:t>
            </a:r>
            <a:endParaRPr lang="es-ES" dirty="0" smtClean="0"/>
          </a:p>
          <a:p>
            <a:pPr lvl="1" algn="just"/>
            <a:r>
              <a:rPr lang="es-ES" dirty="0" smtClean="0"/>
              <a:t>En </a:t>
            </a:r>
            <a:r>
              <a:rPr lang="es-ES" dirty="0"/>
              <a:t>el plazo de </a:t>
            </a:r>
            <a:r>
              <a:rPr lang="es-ES" b="1" dirty="0" smtClean="0"/>
              <a:t>3 </a:t>
            </a:r>
            <a:r>
              <a:rPr lang="es-ES" b="1" dirty="0"/>
              <a:t>años</a:t>
            </a:r>
            <a:r>
              <a:rPr lang="es-ES" dirty="0"/>
              <a:t>, contados a partir del mes en que sean utilizados en la generación de rentas gravadas y </a:t>
            </a:r>
            <a:endParaRPr lang="es-ES" dirty="0" smtClean="0"/>
          </a:p>
          <a:p>
            <a:pPr lvl="1" algn="just"/>
            <a:r>
              <a:rPr lang="es-ES" dirty="0" smtClean="0"/>
              <a:t>Siempre </a:t>
            </a:r>
            <a:r>
              <a:rPr lang="es-ES" dirty="0"/>
              <a:t>que su uso se inicie en cualquiera de los </a:t>
            </a:r>
            <a:r>
              <a:rPr lang="es-ES" dirty="0" smtClean="0"/>
              <a:t>EG </a:t>
            </a:r>
            <a:r>
              <a:rPr lang="es-ES" dirty="0"/>
              <a:t>2009, 2010 ó 2011</a:t>
            </a:r>
            <a:r>
              <a:rPr lang="es-ES" dirty="0" smtClean="0"/>
              <a:t>.</a:t>
            </a:r>
          </a:p>
          <a:p>
            <a:pPr algn="just"/>
            <a:r>
              <a:rPr lang="es-ES" dirty="0" smtClean="0"/>
              <a:t>El </a:t>
            </a:r>
            <a:r>
              <a:rPr lang="es-ES" dirty="0"/>
              <a:t>beneficio de depreciación acelerada, se perderá a partir del mes siguiente a aquél en el que la pequeña empresa pierde tal condición. </a:t>
            </a: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176</a:t>
            </a:fld>
            <a:endParaRPr lang="es-PE"/>
          </a:p>
        </p:txBody>
      </p:sp>
    </p:spTree>
    <p:extLst>
      <p:ext uri="{BB962C8B-B14F-4D97-AF65-F5344CB8AC3E}">
        <p14:creationId xmlns:p14="http://schemas.microsoft.com/office/powerpoint/2010/main" val="3059132915"/>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marL="0" indent="0"/>
            <a:r>
              <a:rPr lang="es-MX" dirty="0" smtClean="0"/>
              <a:t>Depreciaciones: Promoción de la inversión para la generación de electricidad (20%)</a:t>
            </a:r>
            <a:r>
              <a:rPr lang="es-MX" b="0" dirty="0">
                <a:effectLst/>
              </a:rPr>
              <a:t/>
            </a:r>
            <a:br>
              <a:rPr lang="es-MX" b="0" dirty="0">
                <a:effectLst/>
              </a:rPr>
            </a:br>
            <a:r>
              <a:rPr lang="es-ES" sz="1800" b="0" dirty="0" smtClean="0">
                <a:effectLst/>
              </a:rPr>
              <a:t>DL 1058, 1</a:t>
            </a:r>
            <a:r>
              <a:rPr lang="es-ES" sz="1800" b="0" dirty="0">
                <a:effectLst/>
              </a:rPr>
              <a:t>° </a:t>
            </a:r>
            <a:r>
              <a:rPr lang="es-ES" sz="1800" b="0" dirty="0" smtClean="0">
                <a:effectLst/>
              </a:rPr>
              <a:t>- DS 50-2008-EM </a:t>
            </a:r>
            <a:endParaRPr lang="es-ES" sz="1800" b="0" dirty="0">
              <a:effectLst/>
            </a:endParaRPr>
          </a:p>
        </p:txBody>
      </p:sp>
      <p:sp>
        <p:nvSpPr>
          <p:cNvPr id="3" name="2 Marcador de contenido"/>
          <p:cNvSpPr>
            <a:spLocks noGrp="1"/>
          </p:cNvSpPr>
          <p:nvPr>
            <p:ph idx="1"/>
          </p:nvPr>
        </p:nvSpPr>
        <p:spPr/>
        <p:txBody>
          <a:bodyPr>
            <a:noAutofit/>
          </a:bodyPr>
          <a:lstStyle/>
          <a:p>
            <a:pPr marL="0" indent="0" algn="just">
              <a:buNone/>
            </a:pPr>
            <a:r>
              <a:rPr lang="es-ES" b="1" dirty="0" smtClean="0"/>
              <a:t>Promoción </a:t>
            </a:r>
            <a:r>
              <a:rPr lang="es-ES" b="1" dirty="0"/>
              <a:t>de la inversión para la generación de electricidad con el uso de energías </a:t>
            </a:r>
            <a:r>
              <a:rPr lang="es-ES" b="1" dirty="0" smtClean="0"/>
              <a:t>renovables </a:t>
            </a:r>
            <a:r>
              <a:rPr lang="es-ES" b="1" dirty="0"/>
              <a:t>con recursos Hídricos y con otros recursos renovables </a:t>
            </a:r>
            <a:endParaRPr lang="es-ES" dirty="0"/>
          </a:p>
          <a:p>
            <a:pPr algn="just"/>
            <a:r>
              <a:rPr lang="es-ES" dirty="0" smtClean="0"/>
              <a:t>Régimen aplicable </a:t>
            </a:r>
            <a:r>
              <a:rPr lang="es-ES" dirty="0"/>
              <a:t>a las centrales que entren en operación comercial a partir de la vigencia del </a:t>
            </a:r>
            <a:r>
              <a:rPr lang="es-ES" dirty="0" smtClean="0"/>
              <a:t>DL 1058 (Vigente </a:t>
            </a:r>
            <a:r>
              <a:rPr lang="es-ES" dirty="0"/>
              <a:t>a partir del </a:t>
            </a:r>
            <a:r>
              <a:rPr lang="es-ES" dirty="0" smtClean="0"/>
              <a:t>29.06.2008). </a:t>
            </a:r>
          </a:p>
          <a:p>
            <a:pPr algn="just"/>
            <a:r>
              <a:rPr lang="es-ES" dirty="0" smtClean="0"/>
              <a:t>La depreciación </a:t>
            </a:r>
            <a:r>
              <a:rPr lang="es-ES" dirty="0"/>
              <a:t>acelerada será aplicable a las maquinarias, equipos y obras civiles necesarias para la instalación y operación de la central, que sean adquiridos y/o construidos a partir </a:t>
            </a:r>
            <a:r>
              <a:rPr lang="es-ES" dirty="0" smtClean="0"/>
              <a:t>del 29.06.2008).</a:t>
            </a:r>
            <a:endParaRPr lang="es-ES" dirty="0"/>
          </a:p>
          <a:p>
            <a:pPr algn="just"/>
            <a:r>
              <a:rPr lang="es-ES" dirty="0"/>
              <a:t>E</a:t>
            </a:r>
            <a:r>
              <a:rPr lang="es-ES" dirty="0" smtClean="0"/>
              <a:t>l % </a:t>
            </a:r>
            <a:r>
              <a:rPr lang="es-ES" dirty="0"/>
              <a:t>anual de depreciación será no mayor de </a:t>
            </a:r>
            <a:r>
              <a:rPr lang="es-ES" b="1" dirty="0" smtClean="0"/>
              <a:t>20 % </a:t>
            </a:r>
            <a:r>
              <a:rPr lang="es-ES" dirty="0"/>
              <a:t>como tasa global anual. </a:t>
            </a:r>
          </a:p>
          <a:p>
            <a:pPr algn="just"/>
            <a:r>
              <a:rPr lang="es-ES" dirty="0" smtClean="0"/>
              <a:t>EL % </a:t>
            </a:r>
            <a:r>
              <a:rPr lang="es-ES" dirty="0"/>
              <a:t>podrá ser </a:t>
            </a:r>
            <a:r>
              <a:rPr lang="es-ES" dirty="0" smtClean="0"/>
              <a:t>variado anualmente, </a:t>
            </a:r>
            <a:r>
              <a:rPr lang="es-ES" dirty="0"/>
              <a:t>previa comunicación a la SUNAT, sin exceder el límite </a:t>
            </a:r>
            <a:r>
              <a:rPr lang="es-ES" dirty="0" smtClean="0"/>
              <a:t>del </a:t>
            </a:r>
            <a:r>
              <a:rPr lang="es-ES" b="1" dirty="0" smtClean="0"/>
              <a:t>20%</a:t>
            </a:r>
            <a:r>
              <a:rPr lang="es-ES" dirty="0" smtClean="0"/>
              <a:t>.</a:t>
            </a:r>
          </a:p>
          <a:p>
            <a:pPr lvl="1" algn="just"/>
            <a:r>
              <a:rPr lang="es-ES" dirty="0" smtClean="0"/>
              <a:t>Excepción: Casos </a:t>
            </a:r>
            <a:r>
              <a:rPr lang="es-ES" dirty="0"/>
              <a:t>en </a:t>
            </a:r>
            <a:r>
              <a:rPr lang="es-ES" dirty="0" smtClean="0"/>
              <a:t>los que la LIR </a:t>
            </a:r>
            <a:r>
              <a:rPr lang="es-ES" dirty="0"/>
              <a:t>autorice </a:t>
            </a:r>
            <a:r>
              <a:rPr lang="es-ES" dirty="0" smtClean="0"/>
              <a:t>% </a:t>
            </a:r>
            <a:r>
              <a:rPr lang="es-ES" dirty="0"/>
              <a:t>globales mayores. </a:t>
            </a:r>
          </a:p>
          <a:p>
            <a:pPr algn="just"/>
            <a:r>
              <a:rPr lang="es-ES" dirty="0" smtClean="0"/>
              <a:t>Beneficio </a:t>
            </a:r>
            <a:r>
              <a:rPr lang="es-ES" dirty="0"/>
              <a:t>tributario </a:t>
            </a:r>
            <a:r>
              <a:rPr lang="es-ES" dirty="0" smtClean="0"/>
              <a:t>prorrogado </a:t>
            </a:r>
            <a:r>
              <a:rPr lang="es-ES" b="1" dirty="0"/>
              <a:t>hasta el </a:t>
            </a:r>
            <a:r>
              <a:rPr lang="es-ES" b="1" dirty="0" smtClean="0"/>
              <a:t>31.12.2020</a:t>
            </a:r>
          </a:p>
          <a:p>
            <a:pPr lvl="1" algn="just"/>
            <a:r>
              <a:rPr lang="es-ES" dirty="0" smtClean="0"/>
              <a:t>Ley 29764, 1° (22.07.2011), </a:t>
            </a: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177</a:t>
            </a:fld>
            <a:endParaRPr lang="es-PE"/>
          </a:p>
        </p:txBody>
      </p:sp>
    </p:spTree>
    <p:extLst>
      <p:ext uri="{BB962C8B-B14F-4D97-AF65-F5344CB8AC3E}">
        <p14:creationId xmlns:p14="http://schemas.microsoft.com/office/powerpoint/2010/main" val="3129671090"/>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Depreciación </a:t>
            </a:r>
            <a:r>
              <a:rPr lang="es-MX" dirty="0"/>
              <a:t>de edificios y </a:t>
            </a:r>
            <a:r>
              <a:rPr lang="es-MX" dirty="0" smtClean="0"/>
              <a:t>construcciones: </a:t>
            </a:r>
            <a:br>
              <a:rPr lang="es-MX" dirty="0" smtClean="0"/>
            </a:br>
            <a:r>
              <a:rPr lang="es-MX" dirty="0" smtClean="0"/>
              <a:t>Régimen especial</a:t>
            </a:r>
            <a:r>
              <a:rPr lang="es-MX" dirty="0"/>
              <a:t/>
            </a:r>
            <a:br>
              <a:rPr lang="es-MX" dirty="0"/>
            </a:br>
            <a:r>
              <a:rPr lang="es-MX" sz="1800" b="0" dirty="0" smtClean="0">
                <a:effectLst/>
              </a:rPr>
              <a:t>Ley 29342, 2°, 3°, y 4° (07.04.2009)</a:t>
            </a:r>
            <a:endParaRPr lang="es-MX" sz="1800" dirty="0">
              <a:effectLst/>
            </a:endParaRPr>
          </a:p>
        </p:txBody>
      </p:sp>
      <p:sp>
        <p:nvSpPr>
          <p:cNvPr id="3" name="2 Marcador de contenido"/>
          <p:cNvSpPr>
            <a:spLocks noGrp="1"/>
          </p:cNvSpPr>
          <p:nvPr>
            <p:ph idx="1"/>
          </p:nvPr>
        </p:nvSpPr>
        <p:spPr>
          <a:xfrm>
            <a:off x="360000" y="5301208"/>
            <a:ext cx="8424000" cy="818792"/>
          </a:xfrm>
        </p:spPr>
        <p:txBody>
          <a:bodyPr>
            <a:noAutofit/>
          </a:bodyPr>
          <a:lstStyle/>
          <a:p>
            <a:pPr algn="just"/>
            <a:r>
              <a:rPr lang="es-ES" dirty="0"/>
              <a:t>Informe </a:t>
            </a:r>
            <a:r>
              <a:rPr lang="es-ES" dirty="0" smtClean="0"/>
              <a:t>73-2010-SUNAT:</a:t>
            </a:r>
          </a:p>
          <a:p>
            <a:pPr lvl="1" algn="just"/>
            <a:r>
              <a:rPr lang="es-ES" dirty="0" smtClean="0"/>
              <a:t>El </a:t>
            </a:r>
            <a:r>
              <a:rPr lang="es-ES" dirty="0"/>
              <a:t>plazo especial de </a:t>
            </a:r>
            <a:r>
              <a:rPr lang="es-ES" dirty="0" smtClean="0"/>
              <a:t>depreciación, </a:t>
            </a:r>
            <a:r>
              <a:rPr lang="es-ES" dirty="0"/>
              <a:t>no es de </a:t>
            </a:r>
            <a:r>
              <a:rPr lang="es-ES" dirty="0" smtClean="0"/>
              <a:t>aplicación </a:t>
            </a:r>
            <a:r>
              <a:rPr lang="es-ES" dirty="0"/>
              <a:t>para los inmuebles que se cedan en arrendamiento </a:t>
            </a:r>
            <a:r>
              <a:rPr lang="es-ES" dirty="0" smtClean="0"/>
              <a:t>financiero</a:t>
            </a: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178</a:t>
            </a:fld>
            <a:endParaRPr lang="es-PE"/>
          </a:p>
        </p:txBody>
      </p:sp>
      <p:graphicFrame>
        <p:nvGraphicFramePr>
          <p:cNvPr id="7" name="6 Tabla"/>
          <p:cNvGraphicFramePr>
            <a:graphicFrameLocks noGrp="1"/>
          </p:cNvGraphicFramePr>
          <p:nvPr>
            <p:extLst>
              <p:ext uri="{D42A27DB-BD31-4B8C-83A1-F6EECF244321}">
                <p14:modId xmlns:p14="http://schemas.microsoft.com/office/powerpoint/2010/main" val="3991737498"/>
              </p:ext>
            </p:extLst>
          </p:nvPr>
        </p:nvGraphicFramePr>
        <p:xfrm>
          <a:off x="323528" y="1638528"/>
          <a:ext cx="8568952" cy="3662680"/>
        </p:xfrm>
        <a:graphic>
          <a:graphicData uri="http://schemas.openxmlformats.org/drawingml/2006/table">
            <a:tbl>
              <a:tblPr firstRow="1" bandRow="1">
                <a:tableStyleId>{5C22544A-7EE6-4342-B048-85BDC9FD1C3A}</a:tableStyleId>
              </a:tblPr>
              <a:tblGrid>
                <a:gridCol w="7038782"/>
                <a:gridCol w="153017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latin typeface="Arial" panose="020B0604020202020204" pitchFamily="34" charset="0"/>
                          <a:ea typeface="+mn-ea"/>
                          <a:cs typeface="Arial" panose="020B0604020202020204" pitchFamily="34" charset="0"/>
                        </a:rPr>
                        <a:t>CONCEPTO</a:t>
                      </a:r>
                      <a:endParaRPr lang="es-ES" sz="1800" b="0" i="0" u="none" strike="noStrike" kern="1200" baseline="0" dirty="0" smtClean="0">
                        <a:solidFill>
                          <a:schemeClr val="bg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latin typeface="Arial" panose="020B0604020202020204" pitchFamily="34" charset="0"/>
                          <a:ea typeface="+mn-ea"/>
                          <a:cs typeface="Arial" panose="020B0604020202020204" pitchFamily="34" charset="0"/>
                        </a:rPr>
                        <a:t>TASA</a:t>
                      </a:r>
                      <a:endParaRPr lang="es-ES" sz="1800" b="0" i="0" u="none" strike="noStrike" kern="1200" baseline="0" dirty="0" smtClean="0">
                        <a:solidFill>
                          <a:schemeClr val="bg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00"/>
                    </a:solidFill>
                  </a:tcPr>
                </a:tc>
              </a:tr>
              <a:tr h="370840">
                <a:tc>
                  <a:txBody>
                    <a:bodyPr/>
                    <a:lstStyle/>
                    <a:p>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A partir del EG 2010, se podrán depreciar aplicando un % anual de depreciación, siempre que cumplan las siguientes condiciones: </a:t>
                      </a:r>
                    </a:p>
                    <a:p>
                      <a:pPr marL="285750" indent="-285750">
                        <a:buClr>
                          <a:srgbClr val="FF3300"/>
                        </a:buClr>
                        <a:buFont typeface="Arial" panose="020B0604020202020204" pitchFamily="34" charset="0"/>
                        <a:buChar cha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La construcción se hubiera iniciado a partir del 01.01.2009. </a:t>
                      </a:r>
                    </a:p>
                    <a:p>
                      <a:pPr marL="285750" indent="-285750">
                        <a:buClr>
                          <a:srgbClr val="FF3300"/>
                        </a:buClr>
                        <a:buFont typeface="Arial" panose="020B0604020202020204" pitchFamily="34" charset="0"/>
                        <a:buChar cha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Si hasta el 31.12.2010 la construcción tuviera como mínimo un avance de obra del 80 %.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20 % </a:t>
                      </a:r>
                      <a:endParaRPr lang="es-ES" sz="18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Ampliaciones y mejoras, que reúnan las condiciones a que refiere el primer párrafo del artículo 2° de la Ley, de manera separada a los de edificios y las construcciones.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20 %</a:t>
                      </a:r>
                      <a:endParaRPr lang="es-ES" sz="18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Edificios y construcciones comprendidos en la presente Ley que empiecen a depreciarse en el EG 2009. </a:t>
                      </a:r>
                    </a:p>
                    <a:p>
                      <a:r>
                        <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rPr>
                        <a:t>El método de depreciación es el de línea recta.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dk1"/>
                          </a:solidFill>
                          <a:latin typeface="Arial" panose="020B0604020202020204" pitchFamily="34" charset="0"/>
                          <a:ea typeface="+mn-ea"/>
                          <a:cs typeface="Arial" panose="020B0604020202020204" pitchFamily="34" charset="0"/>
                        </a:rPr>
                        <a:t>20 %</a:t>
                      </a:r>
                      <a:endParaRPr lang="es-ES" sz="1800" b="0" i="0" u="none" strike="noStrike" kern="1200" baseline="0" dirty="0" smtClean="0">
                        <a:solidFill>
                          <a:schemeClr val="dk1"/>
                        </a:solidFill>
                        <a:latin typeface="Arial" panose="020B0604020202020204" pitchFamily="34" charset="0"/>
                        <a:ea typeface="+mn-ea"/>
                        <a:cs typeface="Arial" panose="020B0604020202020204" pitchFamily="34" charset="0"/>
                      </a:endParaRPr>
                    </a:p>
                    <a:p>
                      <a:pPr algn="ctr"/>
                      <a:endParaRPr lang="es-ES" sz="18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3403917140"/>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Depreciación tributaria </a:t>
            </a:r>
            <a:r>
              <a:rPr lang="es-MX" dirty="0"/>
              <a:t>¿</a:t>
            </a:r>
            <a:r>
              <a:rPr lang="es-MX" i="1" dirty="0" smtClean="0"/>
              <a:t>“</a:t>
            </a:r>
            <a:r>
              <a:rPr lang="es-MX" i="1" u="sng" dirty="0" smtClean="0"/>
              <a:t>contabilizada</a:t>
            </a:r>
            <a:r>
              <a:rPr lang="es-MX" i="1" dirty="0" smtClean="0"/>
              <a:t>”?</a:t>
            </a:r>
            <a:r>
              <a:rPr lang="es-MX" dirty="0"/>
              <a:t/>
            </a:r>
            <a:br>
              <a:rPr lang="es-MX" dirty="0"/>
            </a:br>
            <a:r>
              <a:rPr lang="es-MX" sz="1800" b="0" dirty="0" smtClean="0">
                <a:effectLst/>
              </a:rPr>
              <a:t>RIR</a:t>
            </a:r>
            <a:r>
              <a:rPr lang="es-MX" sz="1800" b="0" dirty="0">
                <a:effectLst/>
              </a:rPr>
              <a:t>, </a:t>
            </a:r>
            <a:r>
              <a:rPr lang="es-MX" sz="1800" b="0" dirty="0" smtClean="0">
                <a:effectLst/>
              </a:rPr>
              <a:t>22°, b), 2p</a:t>
            </a:r>
            <a:endParaRPr lang="es-MX" sz="1800" dirty="0">
              <a:effectLst/>
            </a:endParaRPr>
          </a:p>
        </p:txBody>
      </p:sp>
      <p:sp>
        <p:nvSpPr>
          <p:cNvPr id="3" name="2 Marcador de contenido"/>
          <p:cNvSpPr>
            <a:spLocks noGrp="1"/>
          </p:cNvSpPr>
          <p:nvPr>
            <p:ph idx="1"/>
          </p:nvPr>
        </p:nvSpPr>
        <p:spPr/>
        <p:txBody>
          <a:bodyPr>
            <a:noAutofit/>
          </a:bodyPr>
          <a:lstStyle/>
          <a:p>
            <a:pPr algn="just"/>
            <a:r>
              <a:rPr lang="es-ES" u="sng" dirty="0" smtClean="0"/>
              <a:t>La </a:t>
            </a:r>
            <a:r>
              <a:rPr lang="es-ES" u="sng" dirty="0"/>
              <a:t>depreciación aceptada tributariamente será aquélla que se encuentre contabilizada dentro del </a:t>
            </a:r>
            <a:r>
              <a:rPr lang="es-ES" u="sng" dirty="0" smtClean="0"/>
              <a:t>EG </a:t>
            </a:r>
            <a:r>
              <a:rPr lang="es-ES" u="sng" dirty="0"/>
              <a:t>en los libros y registros contables</a:t>
            </a:r>
            <a:r>
              <a:rPr lang="es-ES" dirty="0"/>
              <a:t>, siempre que no exceda el </a:t>
            </a:r>
            <a:r>
              <a:rPr lang="es-ES" dirty="0" smtClean="0"/>
              <a:t>% máximo </a:t>
            </a:r>
            <a:r>
              <a:rPr lang="es-ES" dirty="0"/>
              <a:t>establecido en la presente tabla para cada unidad del </a:t>
            </a:r>
            <a:r>
              <a:rPr lang="es-ES" dirty="0" smtClean="0"/>
              <a:t>AF, </a:t>
            </a:r>
            <a:r>
              <a:rPr lang="es-ES" dirty="0"/>
              <a:t>sin tener en cuenta el </a:t>
            </a:r>
            <a:r>
              <a:rPr lang="es-ES" dirty="0" smtClean="0"/>
              <a:t>método </a:t>
            </a:r>
            <a:r>
              <a:rPr lang="es-ES" dirty="0"/>
              <a:t>de depreciación aplicado por el </a:t>
            </a:r>
            <a:r>
              <a:rPr lang="es-ES" dirty="0" smtClean="0"/>
              <a:t>contribuyente.</a:t>
            </a:r>
          </a:p>
          <a:p>
            <a:pPr lvl="1" algn="just"/>
            <a:r>
              <a:rPr lang="es-ES" sz="1400" dirty="0" smtClean="0"/>
              <a:t>El subrayado es nuestro</a:t>
            </a:r>
            <a:r>
              <a:rPr lang="es-ES" dirty="0" smtClean="0"/>
              <a:t> </a:t>
            </a: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179</a:t>
            </a:fld>
            <a:endParaRPr lang="es-PE"/>
          </a:p>
        </p:txBody>
      </p:sp>
      <p:pic>
        <p:nvPicPr>
          <p:cNvPr id="7" name="Picture 2" descr="http://mass.pe/sites/default/files/imagecache/noticias_540_280/contador.jpg"/>
          <p:cNvPicPr>
            <a:picLocks noChangeAspect="1" noChangeArrowheads="1"/>
          </p:cNvPicPr>
          <p:nvPr/>
        </p:nvPicPr>
        <p:blipFill>
          <a:blip r:embed="rId2"/>
          <a:srcRect/>
          <a:stretch>
            <a:fillRect/>
          </a:stretch>
        </p:blipFill>
        <p:spPr bwMode="auto">
          <a:xfrm>
            <a:off x="820114" y="3429000"/>
            <a:ext cx="4904014" cy="2347221"/>
          </a:xfrm>
          <a:prstGeom prst="rect">
            <a:avLst/>
          </a:prstGeom>
          <a:noFill/>
        </p:spPr>
      </p:pic>
      <p:pic>
        <p:nvPicPr>
          <p:cNvPr id="8" name="Picture 2" descr="http://1.bp.blogspot.com/_fssPPKYToxA/TMoSDxUwc9I/AAAAAAAAAO0/QIQggpjoKsY/s1600/rascandose_la_cabeza.jpg"/>
          <p:cNvPicPr>
            <a:picLocks noChangeAspect="1" noChangeArrowheads="1"/>
          </p:cNvPicPr>
          <p:nvPr/>
        </p:nvPicPr>
        <p:blipFill>
          <a:blip r:embed="rId3"/>
          <a:srcRect/>
          <a:stretch>
            <a:fillRect/>
          </a:stretch>
        </p:blipFill>
        <p:spPr bwMode="auto">
          <a:xfrm>
            <a:off x="6221471" y="3645024"/>
            <a:ext cx="2166953" cy="1687496"/>
          </a:xfrm>
          <a:prstGeom prst="rect">
            <a:avLst/>
          </a:prstGeom>
          <a:noFill/>
        </p:spPr>
      </p:pic>
    </p:spTree>
    <p:extLst>
      <p:ext uri="{BB962C8B-B14F-4D97-AF65-F5344CB8AC3E}">
        <p14:creationId xmlns:p14="http://schemas.microsoft.com/office/powerpoint/2010/main" val="403645535"/>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PE" dirty="0" smtClean="0"/>
              <a:t>Depreciación </a:t>
            </a:r>
            <a:r>
              <a:rPr lang="es-PE" dirty="0"/>
              <a:t>contabilizada</a:t>
            </a:r>
            <a:br>
              <a:rPr lang="es-PE" dirty="0"/>
            </a:br>
            <a:r>
              <a:rPr lang="es-PE" sz="1800" b="0" dirty="0">
                <a:effectLst/>
              </a:rPr>
              <a:t>RTF </a:t>
            </a:r>
            <a:r>
              <a:rPr lang="es-PE" sz="1800" b="0" dirty="0" smtClean="0">
                <a:effectLst/>
              </a:rPr>
              <a:t>10498-3-2008 (02.09.2008)</a:t>
            </a:r>
            <a:endParaRPr lang="es-PE" b="0" dirty="0">
              <a:effectLst/>
            </a:endParaRPr>
          </a:p>
        </p:txBody>
      </p:sp>
      <p:sp>
        <p:nvSpPr>
          <p:cNvPr id="4" name="3 Marcador de fecha"/>
          <p:cNvSpPr>
            <a:spLocks noGrp="1"/>
          </p:cNvSpPr>
          <p:nvPr>
            <p:ph type="dt" sz="half" idx="10"/>
          </p:nvPr>
        </p:nvSpPr>
        <p:spPr/>
        <p:txBody>
          <a:bodyPr/>
          <a:lstStyle/>
          <a:p>
            <a:fld id="{8246DD82-6BCA-46D7-B2C1-6BE8A50FE83E}" type="datetime4">
              <a:rPr lang="es-MX" smtClean="0"/>
              <a:t>12 de enero de 2014</a:t>
            </a:fld>
            <a:endParaRPr lang="es-MX"/>
          </a:p>
        </p:txBody>
      </p:sp>
      <p:sp>
        <p:nvSpPr>
          <p:cNvPr id="16" name="15 Marcador de pie de página"/>
          <p:cNvSpPr>
            <a:spLocks noGrp="1"/>
          </p:cNvSpPr>
          <p:nvPr>
            <p:ph type="ftr" sz="quarter" idx="11"/>
          </p:nvPr>
        </p:nvSpPr>
        <p:spPr/>
        <p:txBody>
          <a:bodyPr/>
          <a:lstStyle/>
          <a:p>
            <a:r>
              <a:rPr lang="es-ES" dirty="0" smtClean="0"/>
              <a:t>IMPUESTO A LA RENTA 2013</a:t>
            </a:r>
            <a:endParaRPr lang="es-ES" dirty="0"/>
          </a:p>
        </p:txBody>
      </p:sp>
      <p:sp>
        <p:nvSpPr>
          <p:cNvPr id="5" name="4 Marcador de número de diapositiva"/>
          <p:cNvSpPr>
            <a:spLocks noGrp="1"/>
          </p:cNvSpPr>
          <p:nvPr>
            <p:ph type="sldNum" sz="quarter" idx="12"/>
          </p:nvPr>
        </p:nvSpPr>
        <p:spPr/>
        <p:txBody>
          <a:bodyPr/>
          <a:lstStyle/>
          <a:p>
            <a:fld id="{76BDE863-487F-4DF2-8B1A-3541866D691A}" type="slidenum">
              <a:rPr lang="es-MX" smtClean="0"/>
              <a:pPr/>
              <a:t>180</a:t>
            </a:fld>
            <a:endParaRPr lang="es-MX"/>
          </a:p>
        </p:txBody>
      </p:sp>
      <p:sp>
        <p:nvSpPr>
          <p:cNvPr id="7" name="6 Marcador de contenido"/>
          <p:cNvSpPr>
            <a:spLocks noGrp="1"/>
          </p:cNvSpPr>
          <p:nvPr>
            <p:ph sz="half" idx="4294967295"/>
          </p:nvPr>
        </p:nvSpPr>
        <p:spPr>
          <a:xfrm>
            <a:off x="3494088" y="1643063"/>
            <a:ext cx="5649912" cy="4476750"/>
          </a:xfrm>
        </p:spPr>
        <p:txBody>
          <a:bodyPr>
            <a:noAutofit/>
          </a:bodyPr>
          <a:lstStyle/>
          <a:p>
            <a:pPr>
              <a:spcBef>
                <a:spcPts val="0"/>
              </a:spcBef>
            </a:pPr>
            <a:r>
              <a:rPr lang="es-PE" dirty="0" smtClean="0"/>
              <a:t>La obligación de efectuar el registro contable de las depreciaciones condiciona la posibilidad de deducir este concepto para efecto de la determinación de la renta neta. </a:t>
            </a:r>
          </a:p>
        </p:txBody>
      </p:sp>
      <p:pic>
        <p:nvPicPr>
          <p:cNvPr id="30722" name="Picture 2" descr="http://www.rivaconsultores.com.pe/images/l_tribu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548680"/>
            <a:ext cx="2990769" cy="712803"/>
          </a:xfrm>
          <a:prstGeom prst="rect">
            <a:avLst/>
          </a:prstGeom>
          <a:noFill/>
          <a:extLst>
            <a:ext uri="{909E8E84-426E-40DD-AFC4-6F175D3DCCD1}">
              <a14:hiddenFill xmlns:a14="http://schemas.microsoft.com/office/drawing/2010/main">
                <a:solidFill>
                  <a:srgbClr val="FFFFFF"/>
                </a:solidFill>
              </a14:hiddenFill>
            </a:ext>
          </a:extLst>
        </p:spPr>
      </p:pic>
      <p:sp>
        <p:nvSpPr>
          <p:cNvPr id="13" name="12 Rectángulo"/>
          <p:cNvSpPr/>
          <p:nvPr/>
        </p:nvSpPr>
        <p:spPr>
          <a:xfrm>
            <a:off x="3877706" y="3861048"/>
            <a:ext cx="4798750"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s-ES" sz="5400" b="1" i="1" cap="none" spc="0" dirty="0" smtClean="0">
                <a:ln w="11430"/>
                <a:solidFill>
                  <a:srgbClr val="0000CC"/>
                </a:solidFill>
                <a:effectLst>
                  <a:outerShdw blurRad="50800" dist="39000" dir="5460000" algn="tl">
                    <a:srgbClr val="000000">
                      <a:alpha val="38000"/>
                    </a:srgbClr>
                  </a:outerShdw>
                </a:effectLst>
              </a:rPr>
              <a:t>¿Qué tipo de</a:t>
            </a:r>
          </a:p>
          <a:p>
            <a:r>
              <a:rPr lang="es-ES" sz="5400" b="1" i="1" cap="none" spc="0" dirty="0" smtClean="0">
                <a:ln w="11430"/>
                <a:solidFill>
                  <a:srgbClr val="0000CC"/>
                </a:solidFill>
                <a:effectLst>
                  <a:outerShdw blurRad="50800" dist="39000" dir="5460000" algn="tl">
                    <a:srgbClr val="000000">
                      <a:alpha val="38000"/>
                    </a:srgbClr>
                  </a:outerShdw>
                </a:effectLst>
              </a:rPr>
              <a:t>contabilización?</a:t>
            </a:r>
            <a:endParaRPr lang="es-ES" sz="5400" b="1" i="1" cap="none" spc="0" dirty="0">
              <a:ln w="11430"/>
              <a:solidFill>
                <a:srgbClr val="0000CC"/>
              </a:solidFill>
              <a:effectLst>
                <a:outerShdw blurRad="50800" dist="39000" dir="5460000" algn="tl">
                  <a:srgbClr val="000000">
                    <a:alpha val="38000"/>
                  </a:srgbClr>
                </a:outerShdw>
              </a:effectLst>
            </a:endParaRPr>
          </a:p>
        </p:txBody>
      </p:sp>
      <p:pic>
        <p:nvPicPr>
          <p:cNvPr id="11" name="Picture 2" descr="http://registrocontable.wikispaces.com/file/view/Account.jpg/149635057/Account.jpg"/>
          <p:cNvPicPr>
            <a:picLocks noChangeAspect="1" noChangeArrowheads="1"/>
          </p:cNvPicPr>
          <p:nvPr/>
        </p:nvPicPr>
        <p:blipFill>
          <a:blip r:embed="rId3"/>
          <a:srcRect/>
          <a:stretch>
            <a:fillRect/>
          </a:stretch>
        </p:blipFill>
        <p:spPr bwMode="auto">
          <a:xfrm>
            <a:off x="319009" y="2996952"/>
            <a:ext cx="3316887" cy="2847582"/>
          </a:xfrm>
          <a:prstGeom prst="rect">
            <a:avLst/>
          </a:prstGeom>
          <a:noFill/>
        </p:spPr>
      </p:pic>
    </p:spTree>
    <p:extLst>
      <p:ext uri="{BB962C8B-B14F-4D97-AF65-F5344CB8AC3E}">
        <p14:creationId xmlns:p14="http://schemas.microsoft.com/office/powerpoint/2010/main" val="299395566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2000"/>
                                        <p:tgtEl>
                                          <p:spTgt spid="30722"/>
                                        </p:tgtEl>
                                      </p:cBhvr>
                                    </p:animEffect>
                                    <p:anim calcmode="lin" valueType="num">
                                      <p:cBhvr>
                                        <p:cTn id="8" dur="2000" fill="hold"/>
                                        <p:tgtEl>
                                          <p:spTgt spid="30722"/>
                                        </p:tgtEl>
                                        <p:attrNameLst>
                                          <p:attrName>ppt_w</p:attrName>
                                        </p:attrNameLst>
                                      </p:cBhvr>
                                      <p:tavLst>
                                        <p:tav tm="0" fmla="#ppt_w*sin(2.5*pi*$)">
                                          <p:val>
                                            <p:fltVal val="0"/>
                                          </p:val>
                                        </p:tav>
                                        <p:tav tm="100000">
                                          <p:val>
                                            <p:fltVal val="1"/>
                                          </p:val>
                                        </p:tav>
                                      </p:tavLst>
                                    </p:anim>
                                    <p:anim calcmode="lin" valueType="num">
                                      <p:cBhvr>
                                        <p:cTn id="9" dur="2000" fill="hold"/>
                                        <p:tgtEl>
                                          <p:spTgt spid="307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rgbClr val="FF3300"/>
              </a:gs>
            </a:gsLst>
          </a:gradFill>
        </p:spPr>
        <p:txBody>
          <a:bodyPr/>
          <a:lstStyle/>
          <a:p>
            <a:r>
              <a:rPr lang="es-ES" dirty="0" smtClean="0"/>
              <a:t>Depreciación Contabilizada</a:t>
            </a:r>
            <a:br>
              <a:rPr lang="es-ES" dirty="0" smtClean="0"/>
            </a:br>
            <a:r>
              <a:rPr lang="es-ES" sz="1800" b="0" dirty="0" smtClean="0">
                <a:effectLst/>
              </a:rPr>
              <a:t>Formas del registro contable</a:t>
            </a:r>
            <a:endParaRPr lang="es-ES" b="0" dirty="0">
              <a:effectLst/>
            </a:endParaRPr>
          </a:p>
        </p:txBody>
      </p:sp>
      <p:sp>
        <p:nvSpPr>
          <p:cNvPr id="7" name="6 Marcador de texto"/>
          <p:cNvSpPr>
            <a:spLocks noGrp="1"/>
          </p:cNvSpPr>
          <p:nvPr>
            <p:ph type="body" idx="1"/>
          </p:nvPr>
        </p:nvSpPr>
        <p:spPr/>
        <p:txBody>
          <a:bodyPr anchor="ctr" anchorCtr="0">
            <a:normAutofit/>
          </a:bodyPr>
          <a:lstStyle/>
          <a:p>
            <a:pPr algn="ctr"/>
            <a:r>
              <a:rPr lang="es-ES" b="0" dirty="0" smtClean="0">
                <a:solidFill>
                  <a:srgbClr val="FF0000"/>
                </a:solidFill>
              </a:rPr>
              <a:t>Contabilidad</a:t>
            </a:r>
            <a:r>
              <a:rPr lang="es-ES" b="0" dirty="0" smtClean="0">
                <a:solidFill>
                  <a:srgbClr val="FF0000"/>
                </a:solidFill>
                <a:effectLst>
                  <a:outerShdw blurRad="38100" dist="38100" dir="2700000" algn="tl">
                    <a:srgbClr val="000000">
                      <a:alpha val="43137"/>
                    </a:srgbClr>
                  </a:outerShdw>
                </a:effectLst>
              </a:rPr>
              <a:t> </a:t>
            </a:r>
            <a:r>
              <a:rPr lang="es-ES" sz="2400" dirty="0" smtClean="0">
                <a:solidFill>
                  <a:srgbClr val="FF0000"/>
                </a:solidFill>
                <a:effectLst>
                  <a:outerShdw blurRad="38100" dist="38100" dir="2700000" algn="tl">
                    <a:srgbClr val="000000">
                      <a:alpha val="43137"/>
                    </a:srgbClr>
                  </a:outerShdw>
                </a:effectLst>
              </a:rPr>
              <a:t>FINANCIERA</a:t>
            </a:r>
            <a:endParaRPr lang="es-ES" sz="2400" dirty="0">
              <a:solidFill>
                <a:srgbClr val="FF0000"/>
              </a:solidFill>
              <a:effectLst>
                <a:outerShdw blurRad="38100" dist="38100" dir="2700000" algn="tl">
                  <a:srgbClr val="000000">
                    <a:alpha val="43137"/>
                  </a:srgbClr>
                </a:outerShdw>
              </a:effectLst>
            </a:endParaRPr>
          </a:p>
        </p:txBody>
      </p:sp>
      <p:sp>
        <p:nvSpPr>
          <p:cNvPr id="8" name="7 Marcador de contenido"/>
          <p:cNvSpPr>
            <a:spLocks noGrp="1"/>
          </p:cNvSpPr>
          <p:nvPr>
            <p:ph sz="half" idx="2"/>
          </p:nvPr>
        </p:nvSpPr>
        <p:spPr/>
        <p:txBody>
          <a:bodyPr/>
          <a:lstStyle/>
          <a:p>
            <a:r>
              <a:rPr lang="es-ES" dirty="0" smtClean="0"/>
              <a:t>Reconocimiento, medición,  clasificación y registro de las operaciones.</a:t>
            </a:r>
          </a:p>
          <a:p>
            <a:r>
              <a:rPr lang="es-ES" dirty="0" smtClean="0"/>
              <a:t>Preparación y presentación de los Estados Financieros</a:t>
            </a:r>
          </a:p>
          <a:p>
            <a:r>
              <a:rPr lang="es-ES" dirty="0" smtClean="0"/>
              <a:t>Revelación de situaciones de importancia para los usuarios de tales estados.  </a:t>
            </a:r>
            <a:endParaRPr lang="es-ES" dirty="0"/>
          </a:p>
        </p:txBody>
      </p:sp>
      <p:sp>
        <p:nvSpPr>
          <p:cNvPr id="9" name="8 Marcador de texto"/>
          <p:cNvSpPr>
            <a:spLocks noGrp="1"/>
          </p:cNvSpPr>
          <p:nvPr>
            <p:ph type="body" sz="quarter" idx="3"/>
          </p:nvPr>
        </p:nvSpPr>
        <p:spPr/>
        <p:txBody>
          <a:bodyPr anchor="ctr" anchorCtr="0">
            <a:normAutofit/>
          </a:bodyPr>
          <a:lstStyle/>
          <a:p>
            <a:pPr algn="ctr"/>
            <a:r>
              <a:rPr lang="es-ES" b="0" dirty="0" smtClean="0">
                <a:solidFill>
                  <a:srgbClr val="FF0000"/>
                </a:solidFill>
              </a:rPr>
              <a:t>Contabilidad</a:t>
            </a:r>
            <a:r>
              <a:rPr lang="es-ES" b="0" dirty="0" smtClean="0">
                <a:solidFill>
                  <a:srgbClr val="FF0000"/>
                </a:solidFill>
                <a:effectLst>
                  <a:outerShdw blurRad="38100" dist="38100" dir="2700000" algn="tl">
                    <a:srgbClr val="000000">
                      <a:alpha val="43137"/>
                    </a:srgbClr>
                  </a:outerShdw>
                </a:effectLst>
              </a:rPr>
              <a:t> </a:t>
            </a:r>
            <a:r>
              <a:rPr lang="es-ES" sz="2400" dirty="0" smtClean="0">
                <a:solidFill>
                  <a:srgbClr val="FF0000"/>
                </a:solidFill>
                <a:effectLst>
                  <a:outerShdw blurRad="38100" dist="38100" dir="2700000" algn="tl">
                    <a:srgbClr val="000000">
                      <a:alpha val="43137"/>
                    </a:srgbClr>
                  </a:outerShdw>
                </a:effectLst>
              </a:rPr>
              <a:t>ADMINISTRATIVA</a:t>
            </a:r>
          </a:p>
          <a:p>
            <a:pPr algn="ctr"/>
            <a:r>
              <a:rPr lang="es-ES" sz="1200" b="0" dirty="0" smtClean="0"/>
              <a:t>PCGE, ELEMENTO 0: CUENTAS DE ORDEN, p.217</a:t>
            </a:r>
            <a:endParaRPr lang="es-ES" sz="1200" b="0" dirty="0"/>
          </a:p>
        </p:txBody>
      </p:sp>
      <p:sp>
        <p:nvSpPr>
          <p:cNvPr id="10" name="9 Marcador de contenido"/>
          <p:cNvSpPr>
            <a:spLocks noGrp="1"/>
          </p:cNvSpPr>
          <p:nvPr>
            <p:ph sz="quarter" idx="4"/>
          </p:nvPr>
        </p:nvSpPr>
        <p:spPr/>
        <p:txBody>
          <a:bodyPr>
            <a:noAutofit/>
          </a:bodyPr>
          <a:lstStyle/>
          <a:p>
            <a:r>
              <a:rPr lang="es-ES" dirty="0" smtClean="0"/>
              <a:t>Registro y revelación de compromisos y contingencias, que originan una relación jurídica o no.</a:t>
            </a:r>
          </a:p>
          <a:p>
            <a:r>
              <a:rPr lang="es-ES" dirty="0" smtClean="0"/>
              <a:t>No afecta el patrimonio ni los resultados hasta la fecha de los EF</a:t>
            </a:r>
          </a:p>
          <a:p>
            <a:r>
              <a:rPr lang="es-ES" dirty="0" smtClean="0"/>
              <a:t>Probable afectación futura de la situación financiera, resultados y flujos.</a:t>
            </a:r>
          </a:p>
        </p:txBody>
      </p:sp>
      <p:sp>
        <p:nvSpPr>
          <p:cNvPr id="3" name="2 Marcador de fecha"/>
          <p:cNvSpPr>
            <a:spLocks noGrp="1"/>
          </p:cNvSpPr>
          <p:nvPr>
            <p:ph type="dt" sz="half" idx="10"/>
          </p:nvPr>
        </p:nvSpPr>
        <p:spPr/>
        <p:txBody>
          <a:bodyPr/>
          <a:lstStyle/>
          <a:p>
            <a:fld id="{E863FEFD-40E4-4517-A60E-9123B8957BD5}" type="datetime4">
              <a:rPr lang="es-MX" smtClean="0"/>
              <a:t>12 de enero de 2014</a:t>
            </a:fld>
            <a:endParaRPr lang="es-MX"/>
          </a:p>
        </p:txBody>
      </p:sp>
      <p:sp>
        <p:nvSpPr>
          <p:cNvPr id="13" name="12 Marcador de pie de página"/>
          <p:cNvSpPr>
            <a:spLocks noGrp="1"/>
          </p:cNvSpPr>
          <p:nvPr>
            <p:ph type="ftr" sz="quarter" idx="11"/>
          </p:nvPr>
        </p:nvSpPr>
        <p:spPr/>
        <p:txBody>
          <a:bodyPr/>
          <a:lstStyle/>
          <a:p>
            <a:r>
              <a:rPr lang="es-MX" smtClean="0"/>
              <a:t>IMPUESTO A LA RENTA 2013</a:t>
            </a:r>
            <a:endParaRPr lang="es-ES"/>
          </a:p>
        </p:txBody>
      </p:sp>
      <p:sp>
        <p:nvSpPr>
          <p:cNvPr id="4" name="3 Marcador de número de diapositiva"/>
          <p:cNvSpPr>
            <a:spLocks noGrp="1"/>
          </p:cNvSpPr>
          <p:nvPr>
            <p:ph type="sldNum" sz="quarter" idx="12"/>
          </p:nvPr>
        </p:nvSpPr>
        <p:spPr/>
        <p:txBody>
          <a:bodyPr/>
          <a:lstStyle/>
          <a:p>
            <a:fld id="{76BDE863-487F-4DF2-8B1A-3541866D691A}" type="slidenum">
              <a:rPr lang="es-MX" smtClean="0"/>
              <a:pPr/>
              <a:t>181</a:t>
            </a:fld>
            <a:endParaRPr lang="es-MX"/>
          </a:p>
        </p:txBody>
      </p:sp>
    </p:spTree>
    <p:extLst>
      <p:ext uri="{BB962C8B-B14F-4D97-AF65-F5344CB8AC3E}">
        <p14:creationId xmlns:p14="http://schemas.microsoft.com/office/powerpoint/2010/main" val="554193459"/>
      </p:ext>
    </p:extLst>
  </p:cSld>
  <p:clrMapOvr>
    <a:masterClrMapping/>
  </p:clrMapOvr>
  <p:transition>
    <p:random/>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Elipse"/>
          <p:cNvSpPr/>
          <p:nvPr/>
        </p:nvSpPr>
        <p:spPr>
          <a:xfrm>
            <a:off x="2987824" y="3068960"/>
            <a:ext cx="648000" cy="576000"/>
          </a:xfrm>
          <a:prstGeom prst="ellipse">
            <a:avLst/>
          </a:prstGeom>
          <a:solidFill>
            <a:srgbClr val="FFFF99"/>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Elipse"/>
          <p:cNvSpPr/>
          <p:nvPr/>
        </p:nvSpPr>
        <p:spPr>
          <a:xfrm>
            <a:off x="7308376" y="3068960"/>
            <a:ext cx="648000" cy="576000"/>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1 Título"/>
          <p:cNvSpPr>
            <a:spLocks noGrp="1"/>
          </p:cNvSpPr>
          <p:nvPr>
            <p:ph type="title"/>
          </p:nvPr>
        </p:nvSpPr>
        <p:spPr>
          <a:gradFill>
            <a:gsLst>
              <a:gs pos="100000">
                <a:schemeClr val="bg1"/>
              </a:gs>
              <a:gs pos="90000">
                <a:srgbClr val="FF3300"/>
              </a:gs>
            </a:gsLst>
          </a:gradFill>
        </p:spPr>
        <p:txBody>
          <a:bodyPr/>
          <a:lstStyle/>
          <a:p>
            <a:r>
              <a:rPr lang="es-ES" dirty="0" smtClean="0"/>
              <a:t>Asientos contables de la Depreciación</a:t>
            </a:r>
            <a:br>
              <a:rPr lang="es-ES" dirty="0" smtClean="0"/>
            </a:br>
            <a:r>
              <a:rPr lang="es-ES" sz="1800" b="0" dirty="0" smtClean="0">
                <a:effectLst/>
              </a:rPr>
              <a:t>Formas del registro contable</a:t>
            </a:r>
            <a:endParaRPr lang="es-ES" b="0" dirty="0">
              <a:effectLst/>
            </a:endParaRPr>
          </a:p>
        </p:txBody>
      </p:sp>
      <p:sp>
        <p:nvSpPr>
          <p:cNvPr id="3" name="2 Marcador de texto"/>
          <p:cNvSpPr>
            <a:spLocks noGrp="1"/>
          </p:cNvSpPr>
          <p:nvPr>
            <p:ph type="body" idx="1"/>
          </p:nvPr>
        </p:nvSpPr>
        <p:spPr/>
        <p:txBody>
          <a:bodyPr anchor="ctr" anchorCtr="0">
            <a:normAutofit/>
          </a:bodyPr>
          <a:lstStyle/>
          <a:p>
            <a:pPr algn="ctr"/>
            <a:r>
              <a:rPr lang="es-ES" b="0" dirty="0" smtClean="0">
                <a:solidFill>
                  <a:srgbClr val="FF0000"/>
                </a:solidFill>
              </a:rPr>
              <a:t>Contabilidad</a:t>
            </a:r>
            <a:r>
              <a:rPr lang="es-ES" b="0" dirty="0" smtClean="0">
                <a:solidFill>
                  <a:srgbClr val="FF0000"/>
                </a:solidFill>
                <a:effectLst>
                  <a:outerShdw blurRad="38100" dist="38100" dir="2700000" algn="tl">
                    <a:srgbClr val="000000">
                      <a:alpha val="43137"/>
                    </a:srgbClr>
                  </a:outerShdw>
                </a:effectLst>
              </a:rPr>
              <a:t> </a:t>
            </a:r>
            <a:r>
              <a:rPr lang="es-ES" sz="2400" dirty="0" smtClean="0">
                <a:solidFill>
                  <a:srgbClr val="FF0000"/>
                </a:solidFill>
                <a:effectLst>
                  <a:outerShdw blurRad="38100" dist="38100" dir="2700000" algn="tl">
                    <a:srgbClr val="000000">
                      <a:alpha val="43137"/>
                    </a:srgbClr>
                  </a:outerShdw>
                </a:effectLst>
              </a:rPr>
              <a:t>FINANCIERA</a:t>
            </a:r>
            <a:endParaRPr lang="es-ES" dirty="0"/>
          </a:p>
        </p:txBody>
      </p:sp>
      <p:sp>
        <p:nvSpPr>
          <p:cNvPr id="4" name="3 Marcador de contenido"/>
          <p:cNvSpPr>
            <a:spLocks noGrp="1"/>
          </p:cNvSpPr>
          <p:nvPr>
            <p:ph sz="half" idx="2"/>
          </p:nvPr>
        </p:nvSpPr>
        <p:spPr/>
        <p:txBody>
          <a:bodyPr>
            <a:normAutofit/>
          </a:bodyPr>
          <a:lstStyle/>
          <a:p>
            <a:pPr>
              <a:spcBef>
                <a:spcPts val="0"/>
              </a:spcBef>
              <a:buNone/>
              <a:tabLst>
                <a:tab pos="2332038" algn="l"/>
                <a:tab pos="3048000" algn="r"/>
                <a:tab pos="3233738" algn="l"/>
                <a:tab pos="4043363" algn="r"/>
              </a:tabLst>
            </a:pPr>
            <a:r>
              <a:rPr lang="es-ES" dirty="0" smtClean="0"/>
              <a:t>		</a:t>
            </a:r>
            <a:r>
              <a:rPr lang="es-ES" sz="1600" u="sng" dirty="0" smtClean="0"/>
              <a:t>DEBE	</a:t>
            </a:r>
            <a:r>
              <a:rPr lang="es-ES" sz="1600" dirty="0" smtClean="0"/>
              <a:t>	</a:t>
            </a:r>
            <a:r>
              <a:rPr lang="es-ES" sz="1600" u="sng" dirty="0" smtClean="0"/>
              <a:t>HABER</a:t>
            </a:r>
          </a:p>
          <a:p>
            <a:pPr>
              <a:spcBef>
                <a:spcPts val="0"/>
              </a:spcBef>
              <a:tabLst>
                <a:tab pos="2332038" algn="l"/>
                <a:tab pos="3048000" algn="r"/>
                <a:tab pos="3233738" algn="l"/>
                <a:tab pos="4043363" algn="r"/>
              </a:tabLst>
            </a:pPr>
            <a:r>
              <a:rPr lang="es-ES" u="sng" dirty="0" smtClean="0"/>
              <a:t>Débito</a:t>
            </a:r>
            <a:r>
              <a:rPr lang="es-ES" dirty="0" smtClean="0"/>
              <a:t>:                                                                                                                                                                                                                                                                                           </a:t>
            </a:r>
          </a:p>
          <a:p>
            <a:pPr>
              <a:spcBef>
                <a:spcPts val="0"/>
              </a:spcBef>
              <a:buNone/>
              <a:tabLst>
                <a:tab pos="2332038" algn="l"/>
                <a:tab pos="3048000" algn="r"/>
                <a:tab pos="3233738" algn="l"/>
                <a:tab pos="4043363" algn="r"/>
              </a:tabLst>
            </a:pPr>
            <a:r>
              <a:rPr lang="es-ES" dirty="0" smtClean="0"/>
              <a:t>	</a:t>
            </a:r>
            <a:r>
              <a:rPr lang="es-ES" b="1" dirty="0" smtClean="0"/>
              <a:t>GASTO POR </a:t>
            </a:r>
          </a:p>
          <a:p>
            <a:pPr>
              <a:spcBef>
                <a:spcPts val="0"/>
              </a:spcBef>
              <a:buNone/>
              <a:tabLst>
                <a:tab pos="2332038" algn="l"/>
                <a:tab pos="3048000" algn="r"/>
                <a:tab pos="3233738" algn="l"/>
                <a:tab pos="4043363" algn="r"/>
              </a:tabLst>
            </a:pPr>
            <a:r>
              <a:rPr lang="es-ES" b="1" dirty="0" smtClean="0"/>
              <a:t>	DEPRECIACIÒN		750</a:t>
            </a:r>
          </a:p>
          <a:p>
            <a:pPr marL="728663">
              <a:spcBef>
                <a:spcPts val="0"/>
              </a:spcBef>
              <a:tabLst>
                <a:tab pos="2332038" algn="l"/>
                <a:tab pos="3048000" algn="r"/>
                <a:tab pos="3233738" algn="l"/>
                <a:tab pos="4043363" algn="r"/>
              </a:tabLst>
            </a:pPr>
            <a:r>
              <a:rPr lang="es-ES" u="sng" dirty="0" smtClean="0"/>
              <a:t>Crédito</a:t>
            </a:r>
            <a:r>
              <a:rPr lang="es-ES" dirty="0" smtClean="0"/>
              <a:t>:</a:t>
            </a:r>
          </a:p>
          <a:p>
            <a:pPr marL="728663">
              <a:spcBef>
                <a:spcPts val="0"/>
              </a:spcBef>
              <a:buNone/>
              <a:tabLst>
                <a:tab pos="2332038" algn="l"/>
                <a:tab pos="3048000" algn="r"/>
                <a:tab pos="3233738" algn="l"/>
                <a:tab pos="4043363" algn="r"/>
              </a:tabLst>
            </a:pPr>
            <a:r>
              <a:rPr lang="es-ES" b="1" dirty="0" smtClean="0"/>
              <a:t>	DEPRECIACIÓN</a:t>
            </a:r>
          </a:p>
          <a:p>
            <a:pPr marL="728663">
              <a:spcBef>
                <a:spcPts val="0"/>
              </a:spcBef>
              <a:buNone/>
              <a:tabLst>
                <a:tab pos="2332038" algn="l"/>
                <a:tab pos="3048000" algn="r"/>
                <a:tab pos="3233738" algn="l"/>
                <a:tab pos="4043363" algn="r"/>
              </a:tabLst>
            </a:pPr>
            <a:r>
              <a:rPr lang="es-ES" b="1" dirty="0" smtClean="0"/>
              <a:t> 	ACUMULADA 				750</a:t>
            </a:r>
          </a:p>
          <a:p>
            <a:pPr>
              <a:spcBef>
                <a:spcPts val="0"/>
              </a:spcBef>
              <a:buNone/>
              <a:tabLst>
                <a:tab pos="2332038" algn="l"/>
                <a:tab pos="3048000" algn="r"/>
                <a:tab pos="3233738" algn="l"/>
                <a:tab pos="4043363" algn="r"/>
              </a:tabLst>
            </a:pPr>
            <a:r>
              <a:rPr lang="es-ES" b="1" dirty="0" smtClean="0"/>
              <a:t>	</a:t>
            </a:r>
          </a:p>
          <a:p>
            <a:pPr>
              <a:spcBef>
                <a:spcPts val="0"/>
              </a:spcBef>
              <a:buNone/>
              <a:tabLst>
                <a:tab pos="2332038" algn="l"/>
                <a:tab pos="3048000" algn="r"/>
                <a:tab pos="3233738" algn="l"/>
                <a:tab pos="4043363" algn="r"/>
              </a:tabLst>
            </a:pPr>
            <a:endParaRPr lang="es-ES" dirty="0" smtClean="0"/>
          </a:p>
          <a:p>
            <a:pPr>
              <a:spcBef>
                <a:spcPts val="0"/>
              </a:spcBef>
              <a:buNone/>
              <a:tabLst>
                <a:tab pos="2332038" algn="l"/>
                <a:tab pos="3048000" algn="r"/>
                <a:tab pos="3233738" algn="l"/>
                <a:tab pos="4043363" algn="r"/>
              </a:tabLst>
            </a:pPr>
            <a:endParaRPr lang="es-ES" dirty="0"/>
          </a:p>
          <a:p>
            <a:pPr>
              <a:spcBef>
                <a:spcPts val="0"/>
              </a:spcBef>
              <a:buNone/>
              <a:tabLst>
                <a:tab pos="2332038" algn="l"/>
                <a:tab pos="3048000" algn="r"/>
                <a:tab pos="3233738" algn="l"/>
                <a:tab pos="4043363" algn="r"/>
              </a:tabLst>
            </a:pPr>
            <a:r>
              <a:rPr lang="es-ES" dirty="0" smtClean="0"/>
              <a:t>Tasa Técnica: </a:t>
            </a:r>
            <a:r>
              <a:rPr lang="es-ES" dirty="0" smtClean="0"/>
              <a:t>	7.5</a:t>
            </a:r>
            <a:r>
              <a:rPr lang="es-ES" dirty="0" smtClean="0"/>
              <a:t>%</a:t>
            </a:r>
          </a:p>
          <a:p>
            <a:pPr>
              <a:spcBef>
                <a:spcPts val="0"/>
              </a:spcBef>
              <a:buNone/>
              <a:tabLst>
                <a:tab pos="2332038" algn="l"/>
                <a:tab pos="3048000" algn="r"/>
                <a:tab pos="3233738" algn="l"/>
                <a:tab pos="4043363" algn="r"/>
              </a:tabLst>
            </a:pPr>
            <a:r>
              <a:rPr lang="es-ES" dirty="0" smtClean="0"/>
              <a:t>Valor Depreciable: </a:t>
            </a:r>
            <a:r>
              <a:rPr lang="es-ES" dirty="0" smtClean="0"/>
              <a:t>	S/.10,000</a:t>
            </a:r>
            <a:endParaRPr lang="es-ES" dirty="0"/>
          </a:p>
        </p:txBody>
      </p:sp>
      <p:sp>
        <p:nvSpPr>
          <p:cNvPr id="5" name="4 Marcador de texto"/>
          <p:cNvSpPr>
            <a:spLocks noGrp="1"/>
          </p:cNvSpPr>
          <p:nvPr>
            <p:ph type="body" sz="quarter" idx="3"/>
          </p:nvPr>
        </p:nvSpPr>
        <p:spPr/>
        <p:txBody>
          <a:bodyPr>
            <a:normAutofit/>
          </a:bodyPr>
          <a:lstStyle/>
          <a:p>
            <a:pPr algn="ctr"/>
            <a:r>
              <a:rPr lang="es-ES" b="0" dirty="0" smtClean="0">
                <a:solidFill>
                  <a:srgbClr val="FF0000"/>
                </a:solidFill>
              </a:rPr>
              <a:t>Contabilidad</a:t>
            </a:r>
            <a:r>
              <a:rPr lang="es-ES" sz="1200" b="0" dirty="0" smtClean="0">
                <a:solidFill>
                  <a:srgbClr val="FF0000"/>
                </a:solidFill>
                <a:effectLst>
                  <a:outerShdw blurRad="38100" dist="38100" dir="2700000" algn="tl">
                    <a:srgbClr val="000000">
                      <a:alpha val="43137"/>
                    </a:srgbClr>
                  </a:outerShdw>
                </a:effectLst>
              </a:rPr>
              <a:t> </a:t>
            </a:r>
            <a:r>
              <a:rPr lang="es-ES" sz="2400" dirty="0" smtClean="0">
                <a:solidFill>
                  <a:srgbClr val="FF0000"/>
                </a:solidFill>
                <a:effectLst>
                  <a:outerShdw blurRad="38100" dist="38100" dir="2700000" algn="tl">
                    <a:srgbClr val="000000">
                      <a:alpha val="43137"/>
                    </a:srgbClr>
                  </a:outerShdw>
                </a:effectLst>
              </a:rPr>
              <a:t>ADMINISTRATIVA</a:t>
            </a:r>
          </a:p>
          <a:p>
            <a:pPr algn="ctr"/>
            <a:r>
              <a:rPr lang="es-ES" sz="1200" b="0" dirty="0" smtClean="0"/>
              <a:t>PCGE, ELEMENTO 0: CUENTAS DE ORDEN, p.217</a:t>
            </a:r>
            <a:endParaRPr lang="es-ES" sz="1200" dirty="0"/>
          </a:p>
        </p:txBody>
      </p:sp>
      <p:sp>
        <p:nvSpPr>
          <p:cNvPr id="6" name="5 Marcador de contenido"/>
          <p:cNvSpPr>
            <a:spLocks noGrp="1"/>
          </p:cNvSpPr>
          <p:nvPr>
            <p:ph sz="quarter" idx="4"/>
          </p:nvPr>
        </p:nvSpPr>
        <p:spPr/>
        <p:txBody>
          <a:bodyPr>
            <a:noAutofit/>
          </a:bodyPr>
          <a:lstStyle/>
          <a:p>
            <a:pPr>
              <a:spcBef>
                <a:spcPts val="0"/>
              </a:spcBef>
              <a:buNone/>
              <a:tabLst>
                <a:tab pos="2332038" algn="l"/>
                <a:tab pos="3048000" algn="r"/>
                <a:tab pos="3233738" algn="l"/>
                <a:tab pos="4043363" algn="r"/>
              </a:tabLst>
            </a:pPr>
            <a:r>
              <a:rPr lang="es-ES" dirty="0" smtClean="0"/>
              <a:t>		</a:t>
            </a:r>
            <a:r>
              <a:rPr lang="es-ES" sz="1600" u="sng" dirty="0" smtClean="0"/>
              <a:t>DEBE	</a:t>
            </a:r>
            <a:r>
              <a:rPr lang="es-ES" sz="1600" dirty="0" smtClean="0"/>
              <a:t>	</a:t>
            </a:r>
            <a:r>
              <a:rPr lang="es-ES" sz="1600" u="sng" dirty="0" smtClean="0"/>
              <a:t>HABER</a:t>
            </a:r>
          </a:p>
          <a:p>
            <a:pPr>
              <a:spcBef>
                <a:spcPts val="0"/>
              </a:spcBef>
              <a:tabLst>
                <a:tab pos="2332038" algn="l"/>
                <a:tab pos="3048000" algn="r"/>
                <a:tab pos="3233738" algn="l"/>
                <a:tab pos="4043363" algn="r"/>
              </a:tabLst>
            </a:pPr>
            <a:r>
              <a:rPr lang="es-ES" u="sng" dirty="0" smtClean="0"/>
              <a:t>Débito</a:t>
            </a:r>
            <a:r>
              <a:rPr lang="es-ES" dirty="0" smtClean="0"/>
              <a:t>:</a:t>
            </a:r>
          </a:p>
          <a:p>
            <a:pPr>
              <a:spcBef>
                <a:spcPts val="0"/>
              </a:spcBef>
              <a:buNone/>
              <a:tabLst>
                <a:tab pos="2332038" algn="l"/>
                <a:tab pos="3048000" algn="r"/>
                <a:tab pos="3233738" algn="l"/>
                <a:tab pos="4043363" algn="r"/>
              </a:tabLst>
            </a:pPr>
            <a:r>
              <a:rPr lang="es-ES" dirty="0" smtClean="0"/>
              <a:t>	</a:t>
            </a:r>
            <a:r>
              <a:rPr lang="es-ES" b="1" dirty="0" smtClean="0"/>
              <a:t>GASTO FISCAL </a:t>
            </a:r>
          </a:p>
          <a:p>
            <a:pPr>
              <a:spcBef>
                <a:spcPts val="0"/>
              </a:spcBef>
              <a:buNone/>
              <a:tabLst>
                <a:tab pos="2332038" algn="l"/>
                <a:tab pos="3048000" algn="r"/>
                <a:tab pos="3233738" algn="l"/>
                <a:tab pos="4043363" algn="r"/>
              </a:tabLst>
            </a:pPr>
            <a:r>
              <a:rPr lang="es-ES" b="1" dirty="0" smtClean="0"/>
              <a:t>	P. DEPRECIACIÒN	250</a:t>
            </a:r>
          </a:p>
          <a:p>
            <a:pPr marL="728663">
              <a:spcBef>
                <a:spcPts val="0"/>
              </a:spcBef>
              <a:tabLst>
                <a:tab pos="2332038" algn="l"/>
                <a:tab pos="3048000" algn="r"/>
                <a:tab pos="3233738" algn="l"/>
                <a:tab pos="4043363" algn="r"/>
              </a:tabLst>
            </a:pPr>
            <a:r>
              <a:rPr lang="es-ES" u="sng" dirty="0" smtClean="0"/>
              <a:t>Crédito</a:t>
            </a:r>
            <a:r>
              <a:rPr lang="es-ES" dirty="0" smtClean="0"/>
              <a:t>:</a:t>
            </a:r>
          </a:p>
          <a:p>
            <a:pPr marL="728663">
              <a:spcBef>
                <a:spcPts val="0"/>
              </a:spcBef>
              <a:buNone/>
              <a:tabLst>
                <a:tab pos="2332038" algn="l"/>
                <a:tab pos="3048000" algn="r"/>
                <a:tab pos="3233738" algn="l"/>
                <a:tab pos="4043363" algn="r"/>
              </a:tabLst>
            </a:pPr>
            <a:r>
              <a:rPr lang="es-ES" b="1" dirty="0" smtClean="0"/>
              <a:t>	DEPRECIACIÓN</a:t>
            </a:r>
          </a:p>
          <a:p>
            <a:pPr marL="728663">
              <a:spcBef>
                <a:spcPts val="0"/>
              </a:spcBef>
              <a:buNone/>
              <a:tabLst>
                <a:tab pos="2332038" algn="l"/>
                <a:tab pos="3048000" algn="r"/>
                <a:tab pos="3233738" algn="l"/>
                <a:tab pos="4043363" algn="r"/>
              </a:tabLst>
            </a:pPr>
            <a:r>
              <a:rPr lang="es-ES" b="1" dirty="0" smtClean="0"/>
              <a:t> 	ACUMULADA</a:t>
            </a:r>
          </a:p>
          <a:p>
            <a:pPr marL="728663">
              <a:spcBef>
                <a:spcPts val="0"/>
              </a:spcBef>
              <a:buNone/>
              <a:tabLst>
                <a:tab pos="2332038" algn="l"/>
                <a:tab pos="3048000" algn="r"/>
                <a:tab pos="3233738" algn="l"/>
                <a:tab pos="4043363" algn="r"/>
              </a:tabLst>
            </a:pPr>
            <a:r>
              <a:rPr lang="es-ES" b="1" dirty="0" smtClean="0"/>
              <a:t>	PARA FINES </a:t>
            </a:r>
          </a:p>
          <a:p>
            <a:pPr marL="728663">
              <a:spcBef>
                <a:spcPts val="0"/>
              </a:spcBef>
              <a:buNone/>
              <a:tabLst>
                <a:tab pos="2332038" algn="l"/>
                <a:tab pos="3048000" algn="r"/>
                <a:tab pos="3233738" algn="l"/>
                <a:tab pos="4043363" algn="r"/>
              </a:tabLst>
            </a:pPr>
            <a:r>
              <a:rPr lang="es-ES" b="1" dirty="0" smtClean="0"/>
              <a:t>	FISCALES 				250</a:t>
            </a:r>
          </a:p>
          <a:p>
            <a:pPr>
              <a:spcBef>
                <a:spcPts val="0"/>
              </a:spcBef>
              <a:buNone/>
              <a:tabLst>
                <a:tab pos="2332038" algn="l"/>
                <a:tab pos="3048000" algn="r"/>
                <a:tab pos="3233738" algn="l"/>
                <a:tab pos="4043363" algn="r"/>
              </a:tabLst>
            </a:pPr>
            <a:r>
              <a:rPr lang="es-ES" b="1" dirty="0" smtClean="0"/>
              <a:t>	</a:t>
            </a:r>
          </a:p>
          <a:p>
            <a:pPr>
              <a:spcBef>
                <a:spcPts val="0"/>
              </a:spcBef>
              <a:buNone/>
              <a:tabLst>
                <a:tab pos="2332038" algn="l"/>
                <a:tab pos="3048000" algn="r"/>
                <a:tab pos="3233738" algn="l"/>
                <a:tab pos="4043363" algn="r"/>
              </a:tabLst>
            </a:pPr>
            <a:r>
              <a:rPr lang="es-ES" dirty="0" smtClean="0"/>
              <a:t>Tasa Técnica: </a:t>
            </a:r>
            <a:r>
              <a:rPr lang="es-ES" dirty="0" smtClean="0"/>
              <a:t>	2.5</a:t>
            </a:r>
            <a:r>
              <a:rPr lang="es-ES" dirty="0" smtClean="0"/>
              <a:t>%</a:t>
            </a:r>
          </a:p>
          <a:p>
            <a:pPr>
              <a:spcBef>
                <a:spcPts val="0"/>
              </a:spcBef>
              <a:buNone/>
              <a:tabLst>
                <a:tab pos="2332038" algn="l"/>
                <a:tab pos="3048000" algn="r"/>
                <a:tab pos="3233738" algn="l"/>
                <a:tab pos="4043363" algn="r"/>
              </a:tabLst>
            </a:pPr>
            <a:r>
              <a:rPr lang="es-ES" b="1" i="1" dirty="0" smtClean="0"/>
              <a:t>(Adicional para alcanzar el % LIR)	</a:t>
            </a:r>
          </a:p>
          <a:p>
            <a:pPr>
              <a:spcBef>
                <a:spcPts val="0"/>
              </a:spcBef>
              <a:buNone/>
              <a:tabLst>
                <a:tab pos="2332038" algn="l"/>
                <a:tab pos="3048000" algn="r"/>
                <a:tab pos="3233738" algn="l"/>
                <a:tab pos="4043363" algn="r"/>
              </a:tabLst>
            </a:pPr>
            <a:r>
              <a:rPr lang="es-ES" dirty="0" smtClean="0"/>
              <a:t>Valor Depreciable: </a:t>
            </a:r>
            <a:r>
              <a:rPr lang="es-ES" dirty="0" smtClean="0"/>
              <a:t>	S/.10,000</a:t>
            </a:r>
            <a:endParaRPr lang="es-ES" dirty="0" smtClean="0"/>
          </a:p>
          <a:p>
            <a:pPr>
              <a:spcBef>
                <a:spcPts val="0"/>
              </a:spcBef>
              <a:tabLst>
                <a:tab pos="2332038" algn="l"/>
                <a:tab pos="3048000" algn="r"/>
                <a:tab pos="3233738" algn="l"/>
                <a:tab pos="4043363" algn="r"/>
              </a:tabLst>
            </a:pPr>
            <a:endParaRPr lang="es-ES" dirty="0"/>
          </a:p>
        </p:txBody>
      </p:sp>
      <p:sp>
        <p:nvSpPr>
          <p:cNvPr id="7" name="6 Marcador de fecha"/>
          <p:cNvSpPr>
            <a:spLocks noGrp="1"/>
          </p:cNvSpPr>
          <p:nvPr>
            <p:ph type="dt" sz="half" idx="10"/>
          </p:nvPr>
        </p:nvSpPr>
        <p:spPr/>
        <p:txBody>
          <a:bodyPr/>
          <a:lstStyle/>
          <a:p>
            <a:fld id="{ABD0D1C7-2553-416D-97A2-B13EB8FEF1F7}" type="datetime4">
              <a:rPr lang="es-MX" smtClean="0"/>
              <a:t>12 de enero de 2014</a:t>
            </a:fld>
            <a:endParaRPr lang="es-MX"/>
          </a:p>
        </p:txBody>
      </p:sp>
      <p:sp>
        <p:nvSpPr>
          <p:cNvPr id="13" name="12 Marcador de pie de página"/>
          <p:cNvSpPr>
            <a:spLocks noGrp="1"/>
          </p:cNvSpPr>
          <p:nvPr>
            <p:ph type="ftr" sz="quarter" idx="11"/>
          </p:nvPr>
        </p:nvSpPr>
        <p:spPr/>
        <p:txBody>
          <a:bodyPr/>
          <a:lstStyle/>
          <a:p>
            <a:r>
              <a:rPr lang="es-MX" smtClean="0"/>
              <a:t>IMPUESTO A LA RENTA 2013</a:t>
            </a:r>
            <a:endParaRPr lang="es-ES"/>
          </a:p>
        </p:txBody>
      </p:sp>
      <p:sp>
        <p:nvSpPr>
          <p:cNvPr id="8" name="7 Marcador de número de diapositiva"/>
          <p:cNvSpPr>
            <a:spLocks noGrp="1"/>
          </p:cNvSpPr>
          <p:nvPr>
            <p:ph type="sldNum" sz="quarter" idx="12"/>
          </p:nvPr>
        </p:nvSpPr>
        <p:spPr/>
        <p:txBody>
          <a:bodyPr/>
          <a:lstStyle/>
          <a:p>
            <a:fld id="{76BDE863-487F-4DF2-8B1A-3541866D691A}" type="slidenum">
              <a:rPr lang="es-MX" smtClean="0"/>
              <a:pPr/>
              <a:t>182</a:t>
            </a:fld>
            <a:endParaRPr lang="es-MX"/>
          </a:p>
        </p:txBody>
      </p:sp>
      <p:cxnSp>
        <p:nvCxnSpPr>
          <p:cNvPr id="12" name="11 Conector recto"/>
          <p:cNvCxnSpPr/>
          <p:nvPr/>
        </p:nvCxnSpPr>
        <p:spPr>
          <a:xfrm>
            <a:off x="467544" y="5085184"/>
            <a:ext cx="3888432" cy="0"/>
          </a:xfrm>
          <a:prstGeom prst="line">
            <a:avLst/>
          </a:prstGeom>
          <a:ln>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a:off x="4788024" y="5085184"/>
            <a:ext cx="3888432" cy="0"/>
          </a:xfrm>
          <a:prstGeom prst="line">
            <a:avLst/>
          </a:prstGeom>
          <a:ln>
            <a:solidFill>
              <a:srgbClr val="FF3300"/>
            </a:solidFill>
          </a:ln>
        </p:spPr>
        <p:style>
          <a:lnRef idx="1">
            <a:schemeClr val="accent1"/>
          </a:lnRef>
          <a:fillRef idx="0">
            <a:schemeClr val="accent1"/>
          </a:fillRef>
          <a:effectRef idx="0">
            <a:schemeClr val="accent1"/>
          </a:effectRef>
          <a:fontRef idx="minor">
            <a:schemeClr val="tx1"/>
          </a:fontRef>
        </p:style>
      </p:cxnSp>
      <p:pic>
        <p:nvPicPr>
          <p:cNvPr id="15" name="1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4488" y="548680"/>
            <a:ext cx="1440000" cy="723940"/>
          </a:xfrm>
          <a:prstGeom prst="rect">
            <a:avLst/>
          </a:prstGeom>
        </p:spPr>
      </p:pic>
    </p:spTree>
    <p:extLst>
      <p:ext uri="{BB962C8B-B14F-4D97-AF65-F5344CB8AC3E}">
        <p14:creationId xmlns:p14="http://schemas.microsoft.com/office/powerpoint/2010/main" val="3900168066"/>
      </p:ext>
    </p:extLst>
  </p:cSld>
  <p:clrMapOvr>
    <a:masterClrMapping/>
  </p:clrMapOvr>
  <p:transition>
    <p:random/>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Depreciación deducible: </a:t>
            </a:r>
            <a:br>
              <a:rPr lang="es-ES" dirty="0" smtClean="0"/>
            </a:br>
            <a:r>
              <a:rPr lang="es-ES" dirty="0" smtClean="0"/>
              <a:t>“Contabilizada”</a:t>
            </a:r>
            <a:endParaRPr lang="es-ES" dirty="0"/>
          </a:p>
        </p:txBody>
      </p:sp>
      <p:sp>
        <p:nvSpPr>
          <p:cNvPr id="4" name="3 Marcador de fecha"/>
          <p:cNvSpPr>
            <a:spLocks noGrp="1"/>
          </p:cNvSpPr>
          <p:nvPr>
            <p:ph type="dt" sz="half" idx="10"/>
          </p:nvPr>
        </p:nvSpPr>
        <p:spPr/>
        <p:txBody>
          <a:bodyPr/>
          <a:lstStyle/>
          <a:p>
            <a:fld id="{8E72245A-D776-4325-B88C-A58BDEEB776A}" type="datetime4">
              <a:rPr lang="es-MX" smtClean="0"/>
              <a:t>12 de enero de 2014</a:t>
            </a:fld>
            <a:endParaRPr lang="es-ES" dirty="0"/>
          </a:p>
        </p:txBody>
      </p:sp>
      <p:sp>
        <p:nvSpPr>
          <p:cNvPr id="5" name="4 Marcador de pie de página"/>
          <p:cNvSpPr>
            <a:spLocks noGrp="1"/>
          </p:cNvSpPr>
          <p:nvPr>
            <p:ph type="ftr" sz="quarter" idx="11"/>
          </p:nvPr>
        </p:nvSpPr>
        <p:spPr/>
        <p:txBody>
          <a:bodyPr/>
          <a:lstStyle/>
          <a:p>
            <a:r>
              <a:rPr lang="es-MX" smtClean="0"/>
              <a:t>IMPUESTO A LA RENTA 2013</a:t>
            </a:r>
            <a:endParaRPr lang="es-ES"/>
          </a:p>
        </p:txBody>
      </p:sp>
      <p:sp>
        <p:nvSpPr>
          <p:cNvPr id="6" name="5 Marcador de número de diapositiva"/>
          <p:cNvSpPr>
            <a:spLocks noGrp="1"/>
          </p:cNvSpPr>
          <p:nvPr>
            <p:ph type="sldNum" sz="quarter" idx="12"/>
          </p:nvPr>
        </p:nvSpPr>
        <p:spPr/>
        <p:txBody>
          <a:bodyPr/>
          <a:lstStyle/>
          <a:p>
            <a:fld id="{146BFF01-AF8F-434A-86ED-9C65BF174ABD}" type="slidenum">
              <a:rPr lang="es-ES" smtClean="0"/>
              <a:pPr/>
              <a:t>183</a:t>
            </a:fld>
            <a:endParaRPr lang="es-ES"/>
          </a:p>
        </p:txBody>
      </p:sp>
      <p:graphicFrame>
        <p:nvGraphicFramePr>
          <p:cNvPr id="7" name="6 Objeto"/>
          <p:cNvGraphicFramePr>
            <a:graphicFrameLocks noChangeAspect="1"/>
          </p:cNvGraphicFramePr>
          <p:nvPr>
            <p:extLst>
              <p:ext uri="{D42A27DB-BD31-4B8C-83A1-F6EECF244321}">
                <p14:modId xmlns:p14="http://schemas.microsoft.com/office/powerpoint/2010/main" val="1307603535"/>
              </p:ext>
            </p:extLst>
          </p:nvPr>
        </p:nvGraphicFramePr>
        <p:xfrm>
          <a:off x="323529" y="1956296"/>
          <a:ext cx="4478120" cy="1832744"/>
        </p:xfrm>
        <a:graphic>
          <a:graphicData uri="http://schemas.openxmlformats.org/presentationml/2006/ole">
            <mc:AlternateContent xmlns:mc="http://schemas.openxmlformats.org/markup-compatibility/2006">
              <mc:Choice xmlns:v="urn:schemas-microsoft-com:vml" Requires="v">
                <p:oleObj spid="_x0000_s38085" name="Hoja de cálculo" r:id="rId3" imgW="2466990" imgH="1009552" progId="Excel.Sheet.12">
                  <p:embed/>
                </p:oleObj>
              </mc:Choice>
              <mc:Fallback>
                <p:oleObj name="Hoja de cálculo" r:id="rId3" imgW="2466990" imgH="1009552" progId="Excel.Sheet.12">
                  <p:embed/>
                  <p:pic>
                    <p:nvPicPr>
                      <p:cNvPr id="0" name=""/>
                      <p:cNvPicPr>
                        <a:picLocks noChangeAspect="1" noChangeArrowheads="1"/>
                      </p:cNvPicPr>
                      <p:nvPr/>
                    </p:nvPicPr>
                    <p:blipFill>
                      <a:blip r:embed="rId4"/>
                      <a:srcRect/>
                      <a:stretch>
                        <a:fillRect/>
                      </a:stretch>
                    </p:blipFill>
                    <p:spPr bwMode="auto">
                      <a:xfrm>
                        <a:off x="323529" y="1956296"/>
                        <a:ext cx="4478120" cy="18327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7" name="Object 3"/>
          <p:cNvGraphicFramePr>
            <a:graphicFrameLocks noChangeAspect="1"/>
          </p:cNvGraphicFramePr>
          <p:nvPr>
            <p:extLst>
              <p:ext uri="{D42A27DB-BD31-4B8C-83A1-F6EECF244321}">
                <p14:modId xmlns:p14="http://schemas.microsoft.com/office/powerpoint/2010/main" val="771709631"/>
              </p:ext>
            </p:extLst>
          </p:nvPr>
        </p:nvGraphicFramePr>
        <p:xfrm>
          <a:off x="251521" y="4187727"/>
          <a:ext cx="4478338" cy="1833563"/>
        </p:xfrm>
        <a:graphic>
          <a:graphicData uri="http://schemas.openxmlformats.org/presentationml/2006/ole">
            <mc:AlternateContent xmlns:mc="http://schemas.openxmlformats.org/markup-compatibility/2006">
              <mc:Choice xmlns:v="urn:schemas-microsoft-com:vml" Requires="v">
                <p:oleObj spid="_x0000_s38086" name="Hoja de cálculo" r:id="rId5" imgW="2466990" imgH="1009552" progId="Excel.Sheet.12">
                  <p:embed/>
                </p:oleObj>
              </mc:Choice>
              <mc:Fallback>
                <p:oleObj name="Hoja de cálculo" r:id="rId5" imgW="2466990" imgH="1009552" progId="Excel.Sheet.12">
                  <p:embed/>
                  <p:pic>
                    <p:nvPicPr>
                      <p:cNvPr id="0" name=""/>
                      <p:cNvPicPr>
                        <a:picLocks noChangeAspect="1" noChangeArrowheads="1"/>
                      </p:cNvPicPr>
                      <p:nvPr/>
                    </p:nvPicPr>
                    <p:blipFill>
                      <a:blip r:embed="rId6"/>
                      <a:srcRect/>
                      <a:stretch>
                        <a:fillRect/>
                      </a:stretch>
                    </p:blipFill>
                    <p:spPr bwMode="auto">
                      <a:xfrm>
                        <a:off x="251521" y="4187727"/>
                        <a:ext cx="4478338" cy="1833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8" name="Object 4"/>
          <p:cNvGraphicFramePr>
            <a:graphicFrameLocks noChangeAspect="1"/>
          </p:cNvGraphicFramePr>
          <p:nvPr>
            <p:extLst>
              <p:ext uri="{D42A27DB-BD31-4B8C-83A1-F6EECF244321}">
                <p14:modId xmlns:p14="http://schemas.microsoft.com/office/powerpoint/2010/main" val="1123522462"/>
              </p:ext>
            </p:extLst>
          </p:nvPr>
        </p:nvGraphicFramePr>
        <p:xfrm>
          <a:off x="5677545" y="1590675"/>
          <a:ext cx="2782887" cy="3649663"/>
        </p:xfrm>
        <a:graphic>
          <a:graphicData uri="http://schemas.openxmlformats.org/presentationml/2006/ole">
            <mc:AlternateContent xmlns:mc="http://schemas.openxmlformats.org/markup-compatibility/2006">
              <mc:Choice xmlns:v="urn:schemas-microsoft-com:vml" Requires="v">
                <p:oleObj spid="_x0000_s38087" name="Hoja de cálculo" r:id="rId7" imgW="1533534" imgH="2009655" progId="Excel.Sheet.12">
                  <p:embed/>
                </p:oleObj>
              </mc:Choice>
              <mc:Fallback>
                <p:oleObj name="Hoja de cálculo" r:id="rId7" imgW="1533534" imgH="2009655" progId="Excel.Sheet.12">
                  <p:embed/>
                  <p:pic>
                    <p:nvPicPr>
                      <p:cNvPr id="0" name=""/>
                      <p:cNvPicPr>
                        <a:picLocks noChangeAspect="1" noChangeArrowheads="1"/>
                      </p:cNvPicPr>
                      <p:nvPr/>
                    </p:nvPicPr>
                    <p:blipFill>
                      <a:blip r:embed="rId8"/>
                      <a:srcRect/>
                      <a:stretch>
                        <a:fillRect/>
                      </a:stretch>
                    </p:blipFill>
                    <p:spPr bwMode="auto">
                      <a:xfrm>
                        <a:off x="5677545" y="1590675"/>
                        <a:ext cx="2782887" cy="3649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1" name="10 Conector recto de flecha"/>
          <p:cNvCxnSpPr/>
          <p:nvPr/>
        </p:nvCxnSpPr>
        <p:spPr>
          <a:xfrm>
            <a:off x="3707904" y="3284984"/>
            <a:ext cx="1872208" cy="0"/>
          </a:xfrm>
          <a:prstGeom prst="straightConnector1">
            <a:avLst/>
          </a:prstGeom>
          <a:ln w="63500">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p:nvPr/>
        </p:nvCxnSpPr>
        <p:spPr>
          <a:xfrm flipV="1">
            <a:off x="3707904" y="4653136"/>
            <a:ext cx="1944216" cy="792088"/>
          </a:xfrm>
          <a:prstGeom prst="straightConnector1">
            <a:avLst/>
          </a:prstGeom>
          <a:ln w="63500">
            <a:solidFill>
              <a:srgbClr val="FF3300"/>
            </a:solidFill>
            <a:tailEnd type="arrow"/>
          </a:ln>
        </p:spPr>
        <p:style>
          <a:lnRef idx="1">
            <a:schemeClr val="accent1"/>
          </a:lnRef>
          <a:fillRef idx="0">
            <a:schemeClr val="accent1"/>
          </a:fillRef>
          <a:effectRef idx="0">
            <a:schemeClr val="accent1"/>
          </a:effectRef>
          <a:fontRef idx="minor">
            <a:schemeClr val="tx1"/>
          </a:fontRef>
        </p:style>
      </p:cxnSp>
      <p:sp>
        <p:nvSpPr>
          <p:cNvPr id="3" name="2 CuadroTexto"/>
          <p:cNvSpPr txBox="1"/>
          <p:nvPr/>
        </p:nvSpPr>
        <p:spPr>
          <a:xfrm>
            <a:off x="8532440" y="4428401"/>
            <a:ext cx="434734" cy="584775"/>
          </a:xfrm>
          <a:prstGeom prst="rect">
            <a:avLst/>
          </a:prstGeom>
          <a:noFill/>
        </p:spPr>
        <p:txBody>
          <a:bodyPr wrap="none" rtlCol="0">
            <a:spAutoFit/>
          </a:bodyPr>
          <a:lstStyle/>
          <a:p>
            <a:r>
              <a:rPr lang="es-MX" sz="3200" dirty="0" smtClean="0">
                <a:solidFill>
                  <a:srgbClr val="FF0000"/>
                </a:solidFill>
                <a:latin typeface="Arial Black" panose="020B0A04020102020204" pitchFamily="34" charset="0"/>
              </a:rPr>
              <a:t>?</a:t>
            </a:r>
            <a:endParaRPr lang="es-MX" sz="3200" dirty="0">
              <a:solidFill>
                <a:srgbClr val="FF0000"/>
              </a:solidFill>
              <a:latin typeface="Arial Black" panose="020B0A04020102020204" pitchFamily="34" charset="0"/>
            </a:endParaRPr>
          </a:p>
        </p:txBody>
      </p:sp>
      <p:sp>
        <p:nvSpPr>
          <p:cNvPr id="8" name="7 CuadroTexto"/>
          <p:cNvSpPr txBox="1"/>
          <p:nvPr/>
        </p:nvSpPr>
        <p:spPr>
          <a:xfrm>
            <a:off x="8604448" y="2924944"/>
            <a:ext cx="410690" cy="584775"/>
          </a:xfrm>
          <a:prstGeom prst="rect">
            <a:avLst/>
          </a:prstGeom>
          <a:noFill/>
        </p:spPr>
        <p:txBody>
          <a:bodyPr wrap="none" rtlCol="0">
            <a:spAutoFit/>
          </a:bodyPr>
          <a:lstStyle/>
          <a:p>
            <a:r>
              <a:rPr lang="es-MX" sz="3200" b="1" dirty="0" smtClean="0">
                <a:solidFill>
                  <a:srgbClr val="0000CC"/>
                </a:solidFill>
                <a:effectLst>
                  <a:outerShdw blurRad="38100" dist="38100" dir="2700000" algn="tl">
                    <a:srgbClr val="000000">
                      <a:alpha val="43137"/>
                    </a:srgbClr>
                  </a:outerShdw>
                </a:effectLst>
                <a:latin typeface="Arial Black" panose="020B0A04020102020204" pitchFamily="34" charset="0"/>
              </a:rPr>
              <a:t>√</a:t>
            </a:r>
            <a:endParaRPr lang="es-MX" sz="3200" b="1" dirty="0">
              <a:solidFill>
                <a:srgbClr val="0000CC"/>
              </a:solidFill>
              <a:effectLst>
                <a:outerShdw blurRad="38100" dist="38100" dir="2700000" algn="tl">
                  <a:srgbClr val="000000">
                    <a:alpha val="43137"/>
                  </a:srgbClr>
                </a:outerShdw>
              </a:effectLst>
              <a:latin typeface="Arial Black" panose="020B0A04020102020204" pitchFamily="34" charset="0"/>
            </a:endParaRPr>
          </a:p>
        </p:txBody>
      </p:sp>
      <p:pic>
        <p:nvPicPr>
          <p:cNvPr id="13" name="12 Image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1987294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Elemento 0: Cuentas de Orden</a:t>
            </a:r>
            <a:br>
              <a:rPr lang="es-ES" dirty="0" smtClean="0"/>
            </a:br>
            <a:r>
              <a:rPr lang="es-ES" dirty="0" smtClean="0"/>
              <a:t>PCGE</a:t>
            </a:r>
            <a:endParaRPr lang="es-ES" dirty="0"/>
          </a:p>
        </p:txBody>
      </p:sp>
      <p:sp>
        <p:nvSpPr>
          <p:cNvPr id="3" name="2 Marcador de contenido"/>
          <p:cNvSpPr>
            <a:spLocks noGrp="1"/>
          </p:cNvSpPr>
          <p:nvPr>
            <p:ph idx="1"/>
          </p:nvPr>
        </p:nvSpPr>
        <p:spPr/>
        <p:txBody>
          <a:bodyPr>
            <a:normAutofit/>
          </a:bodyPr>
          <a:lstStyle/>
          <a:p>
            <a:r>
              <a:rPr lang="es-ES" i="1" dirty="0" smtClean="0"/>
              <a:t>“… cuentas que representan compromisos y contingencias, que dan origen a una relación jurídica o no con terceros, sin afectar el patrimonio neto ni los resultados de la empresa, hasta la fecha de los estados financieros que se presentan, pero cuyas consecuencias futuras pudieran tener efecto en su situación financiera, resultados y flujos de efectivo.”</a:t>
            </a:r>
            <a:endParaRPr lang="es-ES" i="1" dirty="0"/>
          </a:p>
        </p:txBody>
      </p:sp>
      <p:sp>
        <p:nvSpPr>
          <p:cNvPr id="4" name="3 Marcador de fecha"/>
          <p:cNvSpPr>
            <a:spLocks noGrp="1"/>
          </p:cNvSpPr>
          <p:nvPr>
            <p:ph type="dt" sz="half" idx="10"/>
          </p:nvPr>
        </p:nvSpPr>
        <p:spPr/>
        <p:txBody>
          <a:bodyPr/>
          <a:lstStyle/>
          <a:p>
            <a:fld id="{CBE61136-8FEE-4F43-A3AF-FD087371C4F0}" type="datetime4">
              <a:rPr lang="es-MX" smtClean="0"/>
              <a:t>12 de enero de 2014</a:t>
            </a:fld>
            <a:endParaRPr lang="es-ES" dirty="0"/>
          </a:p>
        </p:txBody>
      </p:sp>
      <p:sp>
        <p:nvSpPr>
          <p:cNvPr id="5" name="4 Marcador de pie de página"/>
          <p:cNvSpPr>
            <a:spLocks noGrp="1"/>
          </p:cNvSpPr>
          <p:nvPr>
            <p:ph type="ftr" sz="quarter" idx="11"/>
          </p:nvPr>
        </p:nvSpPr>
        <p:spPr/>
        <p:txBody>
          <a:bodyPr/>
          <a:lstStyle/>
          <a:p>
            <a:r>
              <a:rPr lang="es-MX" smtClean="0"/>
              <a:t>IMPUESTO A LA RENTA 2013</a:t>
            </a:r>
            <a:endParaRPr lang="es-ES"/>
          </a:p>
        </p:txBody>
      </p:sp>
      <p:sp>
        <p:nvSpPr>
          <p:cNvPr id="6" name="5 Marcador de número de diapositiva"/>
          <p:cNvSpPr>
            <a:spLocks noGrp="1"/>
          </p:cNvSpPr>
          <p:nvPr>
            <p:ph type="sldNum" sz="quarter" idx="12"/>
          </p:nvPr>
        </p:nvSpPr>
        <p:spPr/>
        <p:txBody>
          <a:bodyPr/>
          <a:lstStyle/>
          <a:p>
            <a:fld id="{146BFF01-AF8F-434A-86ED-9C65BF174ABD}" type="slidenum">
              <a:rPr lang="es-ES" smtClean="0"/>
              <a:pPr/>
              <a:t>184</a:t>
            </a:fld>
            <a:endParaRPr lang="es-ES"/>
          </a:p>
        </p:txBody>
      </p:sp>
      <p:pic>
        <p:nvPicPr>
          <p:cNvPr id="71682" name="Picture 2" descr="http://www.monografias.com/trabajos98/cuenta-y-presentacion-del-inventario/image0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212976"/>
            <a:ext cx="4851280"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913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tx2">
                  <a:lumMod val="60000"/>
                  <a:lumOff val="40000"/>
                </a:schemeClr>
              </a:gs>
            </a:gsLst>
          </a:gradFill>
        </p:spPr>
        <p:txBody>
          <a:bodyPr>
            <a:normAutofit/>
          </a:bodyPr>
          <a:lstStyle/>
          <a:p>
            <a:r>
              <a:rPr lang="es-MX" dirty="0"/>
              <a:t>Gasto por </a:t>
            </a:r>
            <a:r>
              <a:rPr lang="es-MX" dirty="0" smtClean="0"/>
              <a:t>ITAN</a:t>
            </a:r>
            <a:r>
              <a:rPr lang="es-MX" dirty="0"/>
              <a:t/>
            </a:r>
            <a:br>
              <a:rPr lang="es-MX" dirty="0"/>
            </a:br>
            <a:r>
              <a:rPr lang="es-MX" sz="1800" b="0" dirty="0" smtClean="0">
                <a:effectLst/>
              </a:rPr>
              <a:t>DS 25-2005-EF, 15º - </a:t>
            </a:r>
            <a:r>
              <a:rPr lang="es-MX" sz="1800" b="0" dirty="0" err="1" smtClean="0">
                <a:effectLst/>
              </a:rPr>
              <a:t>Rgto</a:t>
            </a:r>
            <a:r>
              <a:rPr lang="es-MX" sz="1800" b="0" dirty="0" smtClean="0">
                <a:effectLst/>
              </a:rPr>
              <a:t>. Ley 28424</a:t>
            </a:r>
            <a:endParaRPr lang="es-MX" sz="1800" dirty="0">
              <a:effectLst/>
            </a:endParaRPr>
          </a:p>
        </p:txBody>
      </p:sp>
      <p:sp>
        <p:nvSpPr>
          <p:cNvPr id="3" name="2 Marcador de contenido"/>
          <p:cNvSpPr>
            <a:spLocks noGrp="1"/>
          </p:cNvSpPr>
          <p:nvPr>
            <p:ph sz="half" idx="1"/>
          </p:nvPr>
        </p:nvSpPr>
        <p:spPr/>
        <p:txBody>
          <a:bodyPr>
            <a:noAutofit/>
          </a:bodyPr>
          <a:lstStyle/>
          <a:p>
            <a:r>
              <a:rPr lang="es-ES" dirty="0"/>
              <a:t>El </a:t>
            </a:r>
            <a:r>
              <a:rPr lang="es-ES" dirty="0" smtClean="0"/>
              <a:t>ITAN </a:t>
            </a:r>
            <a:r>
              <a:rPr lang="es-ES" dirty="0"/>
              <a:t>pagado por los contribuyentes </a:t>
            </a:r>
            <a:r>
              <a:rPr lang="es-ES" dirty="0" smtClean="0"/>
              <a:t>cuyos </a:t>
            </a:r>
            <a:r>
              <a:rPr lang="es-ES" dirty="0"/>
              <a:t>accionistas, socios, principal o casa matriz se encuentran obligados a tributar en el exterior por rentas de fuente peruana, y que ejerzan la </a:t>
            </a:r>
            <a:r>
              <a:rPr lang="es-ES" b="1" u="sng" dirty="0" smtClean="0"/>
              <a:t>opción</a:t>
            </a:r>
            <a:r>
              <a:rPr lang="es-ES" dirty="0" smtClean="0"/>
              <a:t>, </a:t>
            </a:r>
            <a:r>
              <a:rPr lang="es-ES" b="1" u="sng" dirty="0"/>
              <a:t>no podrá ser acreditado contra el </a:t>
            </a:r>
            <a:r>
              <a:rPr lang="es-ES" b="1" u="sng" dirty="0" smtClean="0"/>
              <a:t>IR</a:t>
            </a:r>
            <a:r>
              <a:rPr lang="es-ES" b="1" dirty="0" smtClean="0"/>
              <a:t>, </a:t>
            </a:r>
            <a:r>
              <a:rPr lang="es-ES" b="1" u="sng" dirty="0"/>
              <a:t>ni será materia de </a:t>
            </a:r>
            <a:r>
              <a:rPr lang="es-ES" b="1" u="sng" dirty="0" smtClean="0"/>
              <a:t>devolución</a:t>
            </a:r>
            <a:r>
              <a:rPr lang="es-ES" b="1" dirty="0" smtClean="0"/>
              <a:t>,</a:t>
            </a:r>
            <a:r>
              <a:rPr lang="es-ES" dirty="0" smtClean="0"/>
              <a:t> pudiendo </a:t>
            </a:r>
            <a:r>
              <a:rPr lang="es-ES" dirty="0"/>
              <a:t>ser </a:t>
            </a:r>
            <a:r>
              <a:rPr lang="es-ES" b="1" u="sng" dirty="0"/>
              <a:t>deducido como gasto</a:t>
            </a:r>
            <a:r>
              <a:rPr lang="es-ES" dirty="0"/>
              <a:t>. </a:t>
            </a:r>
          </a:p>
          <a:p>
            <a:r>
              <a:rPr lang="es-ES" dirty="0"/>
              <a:t>La </a:t>
            </a:r>
            <a:r>
              <a:rPr lang="es-ES" dirty="0" smtClean="0"/>
              <a:t>referida </a:t>
            </a:r>
            <a:r>
              <a:rPr lang="es-ES" b="1" u="sng" dirty="0" smtClean="0"/>
              <a:t>opción</a:t>
            </a:r>
            <a:r>
              <a:rPr lang="es-ES" dirty="0" smtClean="0"/>
              <a:t>, </a:t>
            </a:r>
            <a:r>
              <a:rPr lang="es-ES" dirty="0"/>
              <a:t>consiste en aplicar los </a:t>
            </a:r>
            <a:r>
              <a:rPr lang="es-ES" dirty="0" smtClean="0"/>
              <a:t>PC </a:t>
            </a:r>
            <a:r>
              <a:rPr lang="es-ES" dirty="0"/>
              <a:t>efectivamente </a:t>
            </a:r>
            <a:r>
              <a:rPr lang="es-ES" dirty="0" smtClean="0"/>
              <a:t>pagados </a:t>
            </a:r>
            <a:r>
              <a:rPr lang="es-ES" dirty="0"/>
              <a:t>del </a:t>
            </a:r>
            <a:r>
              <a:rPr lang="es-ES" dirty="0" smtClean="0"/>
              <a:t>IR </a:t>
            </a:r>
            <a:r>
              <a:rPr lang="es-ES" dirty="0"/>
              <a:t>como crédito contra las cuotas del ITAN. </a:t>
            </a:r>
          </a:p>
        </p:txBody>
      </p:sp>
      <p:sp>
        <p:nvSpPr>
          <p:cNvPr id="7" name="6 Marcador de contenido"/>
          <p:cNvSpPr>
            <a:spLocks noGrp="1"/>
          </p:cNvSpPr>
          <p:nvPr>
            <p:ph sz="half" idx="2"/>
          </p:nvPr>
        </p:nvSpPr>
        <p:spPr/>
        <p:txBody>
          <a:bodyPr/>
          <a:lstStyle/>
          <a:p>
            <a:r>
              <a:rPr lang="es-ES" dirty="0"/>
              <a:t>Cuando se haya ejercido la </a:t>
            </a:r>
            <a:r>
              <a:rPr lang="es-ES" b="1" u="sng" dirty="0"/>
              <a:t>opción</a:t>
            </a:r>
            <a:r>
              <a:rPr lang="es-ES" dirty="0"/>
              <a:t>, el monto de los PC del IR que se utiliza como crédito contra las cuotas del ITAN podrá ser usado únicamente, como crédito sin derecho a devolución, contra el IR del EG. En caso que dicho monto sea mayor que el IR del EG, la diferencia hasta el monto del ITAN será deducida como gasto para efecto del IR del EG. </a:t>
            </a:r>
          </a:p>
          <a:p>
            <a:r>
              <a:rPr lang="es-ES" dirty="0"/>
              <a:t>El monto de los PC del IR que no se acrediten contra las cuotas del ITAN, mantienen su carácter de crédito con derecho a devolución</a:t>
            </a:r>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185</a:t>
            </a:fld>
            <a:endParaRPr lang="es-PE"/>
          </a:p>
        </p:txBody>
      </p:sp>
    </p:spTree>
    <p:extLst>
      <p:ext uri="{BB962C8B-B14F-4D97-AF65-F5344CB8AC3E}">
        <p14:creationId xmlns:p14="http://schemas.microsoft.com/office/powerpoint/2010/main" val="3180291531"/>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332656"/>
            <a:ext cx="8424000" cy="1080000"/>
          </a:xfrm>
        </p:spPr>
        <p:txBody>
          <a:bodyPr>
            <a:normAutofit/>
          </a:bodyPr>
          <a:lstStyle/>
          <a:p>
            <a:r>
              <a:rPr lang="es-MX" dirty="0" smtClean="0"/>
              <a:t>ITAN: Escala progresiva</a:t>
            </a:r>
            <a:r>
              <a:rPr lang="es-MX" dirty="0"/>
              <a:t/>
            </a:r>
            <a:br>
              <a:rPr lang="es-MX" dirty="0"/>
            </a:br>
            <a:r>
              <a:rPr lang="es-MX" sz="1800" b="0" dirty="0" smtClean="0">
                <a:effectLst/>
              </a:rPr>
              <a:t>DL 976 (15.03.07)</a:t>
            </a:r>
            <a:endParaRPr lang="es-MX" sz="1800" dirty="0">
              <a:effectLst/>
            </a:endParaRPr>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186</a:t>
            </a:fld>
            <a:endParaRPr lang="es-PE"/>
          </a:p>
        </p:txBody>
      </p:sp>
      <p:graphicFrame>
        <p:nvGraphicFramePr>
          <p:cNvPr id="7" name="6 Tabla"/>
          <p:cNvGraphicFramePr>
            <a:graphicFrameLocks noGrp="1"/>
          </p:cNvGraphicFramePr>
          <p:nvPr>
            <p:extLst>
              <p:ext uri="{D42A27DB-BD31-4B8C-83A1-F6EECF244321}">
                <p14:modId xmlns:p14="http://schemas.microsoft.com/office/powerpoint/2010/main" val="3289173129"/>
              </p:ext>
            </p:extLst>
          </p:nvPr>
        </p:nvGraphicFramePr>
        <p:xfrm>
          <a:off x="971600" y="2028448"/>
          <a:ext cx="7200800" cy="1112520"/>
        </p:xfrm>
        <a:graphic>
          <a:graphicData uri="http://schemas.openxmlformats.org/drawingml/2006/table">
            <a:tbl>
              <a:tblPr firstRow="1" bandRow="1">
                <a:tableStyleId>{5C22544A-7EE6-4342-B048-85BDC9FD1C3A}</a:tableStyleId>
              </a:tblPr>
              <a:tblGrid>
                <a:gridCol w="4320480"/>
                <a:gridCol w="288032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latin typeface="Arial" panose="020B0604020202020204" pitchFamily="34" charset="0"/>
                          <a:ea typeface="+mn-ea"/>
                          <a:cs typeface="Arial" panose="020B0604020202020204" pitchFamily="34" charset="0"/>
                        </a:rPr>
                        <a:t>ACTIVOS NETOS </a:t>
                      </a:r>
                      <a:r>
                        <a:rPr lang="es-ES" sz="1800" b="0" i="0" u="none" strike="noStrike" kern="1200" baseline="0" dirty="0" smtClean="0">
                          <a:solidFill>
                            <a:schemeClr val="bg1"/>
                          </a:solidFill>
                          <a:latin typeface="Arial" panose="020B0604020202020204" pitchFamily="34" charset="0"/>
                          <a:ea typeface="+mn-ea"/>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i="0" u="none" strike="noStrike" kern="1200" baseline="0" dirty="0" smtClean="0">
                          <a:solidFill>
                            <a:schemeClr val="bg1"/>
                          </a:solidFill>
                          <a:latin typeface="Arial" panose="020B0604020202020204" pitchFamily="34" charset="0"/>
                          <a:ea typeface="+mn-ea"/>
                          <a:cs typeface="Arial" panose="020B0604020202020204" pitchFamily="34" charset="0"/>
                        </a:rPr>
                        <a:t>TASAS </a:t>
                      </a:r>
                      <a:r>
                        <a:rPr lang="es-ES" sz="1800" b="0" i="0" u="none" strike="noStrike" kern="1200" baseline="0" dirty="0" smtClean="0">
                          <a:solidFill>
                            <a:schemeClr val="bg1"/>
                          </a:solidFill>
                          <a:latin typeface="Arial" panose="020B0604020202020204" pitchFamily="34" charset="0"/>
                          <a:ea typeface="+mn-ea"/>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tx1"/>
                          </a:solidFill>
                          <a:latin typeface="Arial" panose="020B0604020202020204" pitchFamily="34" charset="0"/>
                          <a:ea typeface="+mn-ea"/>
                          <a:cs typeface="Arial" panose="020B0604020202020204" pitchFamily="34" charset="0"/>
                        </a:rPr>
                        <a:t>Hasta S/. 1´000,000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800" b="0" i="0" u="none" strike="noStrike" kern="1200" baseline="0" dirty="0" smtClean="0">
                          <a:solidFill>
                            <a:schemeClr val="tx1"/>
                          </a:solidFill>
                          <a:latin typeface="Arial" panose="020B0604020202020204" pitchFamily="34" charset="0"/>
                          <a:ea typeface="+mn-ea"/>
                          <a:cs typeface="Arial" panose="020B0604020202020204" pitchFamily="34" charset="0"/>
                        </a:rPr>
                        <a:t>0.0 %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smtClean="0">
                          <a:solidFill>
                            <a:schemeClr val="tx1"/>
                          </a:solidFill>
                          <a:latin typeface="Arial" panose="020B0604020202020204" pitchFamily="34" charset="0"/>
                          <a:ea typeface="+mn-ea"/>
                          <a:cs typeface="Arial" panose="020B0604020202020204" pitchFamily="34" charset="0"/>
                        </a:rPr>
                        <a:t>Por el exceso de S/. 1´000,0000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 sz="1800" b="0" i="0" u="none" strike="noStrike" kern="1200" baseline="0" dirty="0" smtClean="0">
                          <a:solidFill>
                            <a:schemeClr val="tx1"/>
                          </a:solidFill>
                          <a:latin typeface="Arial" panose="020B0604020202020204" pitchFamily="34" charset="0"/>
                          <a:ea typeface="+mn-ea"/>
                          <a:cs typeface="Arial" panose="020B0604020202020204" pitchFamily="34" charset="0"/>
                        </a:rPr>
                        <a:t>0.4 %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082097114"/>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Arrendamiento </a:t>
            </a:r>
            <a:r>
              <a:rPr lang="es-MX" dirty="0" smtClean="0"/>
              <a:t>financiero</a:t>
            </a:r>
            <a:r>
              <a:rPr lang="es-MX" dirty="0"/>
              <a:t/>
            </a:r>
            <a:br>
              <a:rPr lang="es-MX" dirty="0"/>
            </a:br>
            <a:r>
              <a:rPr lang="es-MX" sz="1800" b="0" dirty="0" smtClean="0">
                <a:effectLst/>
              </a:rPr>
              <a:t>Ley 27394, 6º, 7º y 8º - DL 299, 18º y DL Nº 915</a:t>
            </a:r>
            <a:endParaRPr lang="es-MX" sz="1800" dirty="0">
              <a:effectLst/>
            </a:endParaRPr>
          </a:p>
        </p:txBody>
      </p:sp>
      <p:sp>
        <p:nvSpPr>
          <p:cNvPr id="3" name="2 Marcador de contenido"/>
          <p:cNvSpPr>
            <a:spLocks noGrp="1"/>
          </p:cNvSpPr>
          <p:nvPr>
            <p:ph idx="1"/>
          </p:nvPr>
        </p:nvSpPr>
        <p:spPr/>
        <p:txBody>
          <a:bodyPr>
            <a:normAutofit/>
          </a:bodyPr>
          <a:lstStyle/>
          <a:p>
            <a:pPr algn="just"/>
            <a:r>
              <a:rPr lang="es-ES" dirty="0" smtClean="0"/>
              <a:t>Los </a:t>
            </a:r>
            <a:r>
              <a:rPr lang="es-ES" dirty="0"/>
              <a:t>bienes que sean objeto de arrendamiento financiero se consideran </a:t>
            </a:r>
            <a:r>
              <a:rPr lang="es-ES" dirty="0" smtClean="0"/>
              <a:t>AF </a:t>
            </a:r>
            <a:r>
              <a:rPr lang="es-ES" dirty="0"/>
              <a:t>del arrendatario y se registrarán contablemente de acuerdo a las </a:t>
            </a:r>
            <a:r>
              <a:rPr lang="es-ES" dirty="0" smtClean="0"/>
              <a:t>NIC. </a:t>
            </a:r>
          </a:p>
          <a:p>
            <a:pPr algn="just"/>
            <a:r>
              <a:rPr lang="es-ES" dirty="0" smtClean="0"/>
              <a:t>La </a:t>
            </a:r>
            <a:r>
              <a:rPr lang="es-ES" dirty="0"/>
              <a:t>depreciación se efectuará conforme a lo establecido en la </a:t>
            </a:r>
            <a:r>
              <a:rPr lang="es-ES" dirty="0" smtClean="0"/>
              <a:t>LIR</a:t>
            </a:r>
            <a:endParaRPr lang="es-ES" dirty="0"/>
          </a:p>
          <a:p>
            <a:pPr algn="just"/>
            <a:r>
              <a:rPr lang="es-ES" dirty="0"/>
              <a:t>Excepcionalmente, se podrá aplicar como </a:t>
            </a:r>
            <a:r>
              <a:rPr lang="es-ES" dirty="0" smtClean="0"/>
              <a:t>% </a:t>
            </a:r>
            <a:r>
              <a:rPr lang="es-ES" dirty="0"/>
              <a:t>de depreciación </a:t>
            </a:r>
            <a:r>
              <a:rPr lang="es-ES" dirty="0" smtClean="0"/>
              <a:t>máximo </a:t>
            </a:r>
            <a:r>
              <a:rPr lang="es-ES" dirty="0"/>
              <a:t>anual, aquella que se determine de manera lineal en función a la cantidad de años que comprende el </a:t>
            </a:r>
            <a:r>
              <a:rPr lang="es-ES" dirty="0" smtClean="0"/>
              <a:t>contrato</a:t>
            </a:r>
          </a:p>
          <a:p>
            <a:pPr lvl="1" algn="just"/>
            <a:r>
              <a:rPr lang="es-ES" dirty="0" smtClean="0"/>
              <a:t>Siempre </a:t>
            </a:r>
            <a:r>
              <a:rPr lang="es-ES" dirty="0"/>
              <a:t>que </a:t>
            </a:r>
            <a:r>
              <a:rPr lang="es-ES" dirty="0" smtClean="0"/>
              <a:t>el contrato reúna </a:t>
            </a:r>
            <a:r>
              <a:rPr lang="es-ES" dirty="0"/>
              <a:t>las características </a:t>
            </a:r>
            <a:r>
              <a:rPr lang="es-ES" dirty="0" smtClean="0"/>
              <a:t>establecidas</a:t>
            </a:r>
          </a:p>
          <a:p>
            <a:pPr lvl="2" algn="just"/>
            <a:r>
              <a:rPr lang="es-ES" dirty="0" smtClean="0"/>
              <a:t>DL 299, 18°,</a:t>
            </a:r>
          </a:p>
          <a:p>
            <a:pPr lvl="2" algn="just"/>
            <a:r>
              <a:rPr lang="es-ES" dirty="0" smtClean="0"/>
              <a:t>Ley 27394, 6°</a:t>
            </a:r>
          </a:p>
          <a:p>
            <a:pPr lvl="2" algn="just"/>
            <a:r>
              <a:rPr lang="es-ES" dirty="0" smtClean="0"/>
              <a:t>Dl 915</a:t>
            </a:r>
            <a:r>
              <a:rPr lang="es-ES" sz="1600" dirty="0" smtClean="0"/>
              <a:t>. </a:t>
            </a:r>
            <a:endParaRPr lang="es-ES" sz="1600"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187</a:t>
            </a:fld>
            <a:endParaRPr lang="es-PE"/>
          </a:p>
        </p:txBody>
      </p:sp>
      <p:sp>
        <p:nvSpPr>
          <p:cNvPr id="7" name="6 Rectángulo"/>
          <p:cNvSpPr/>
          <p:nvPr/>
        </p:nvSpPr>
        <p:spPr>
          <a:xfrm>
            <a:off x="683568" y="5230941"/>
            <a:ext cx="7992888" cy="646331"/>
          </a:xfrm>
          <a:prstGeom prst="rect">
            <a:avLst/>
          </a:prstGeom>
          <a:solidFill>
            <a:schemeClr val="accent3">
              <a:lumMod val="50000"/>
            </a:schemeClr>
          </a:solidFill>
        </p:spPr>
        <p:txBody>
          <a:bodyPr wrap="square">
            <a:spAutoFit/>
          </a:bodyPr>
          <a:lstStyle/>
          <a:p>
            <a:pPr algn="just"/>
            <a:r>
              <a:rPr lang="es-ES" b="1" dirty="0">
                <a:solidFill>
                  <a:schemeClr val="bg1"/>
                </a:solidFill>
                <a:latin typeface="Arial" panose="020B0604020202020204" pitchFamily="34" charset="0"/>
                <a:cs typeface="Arial" panose="020B0604020202020204" pitchFamily="34" charset="0"/>
              </a:rPr>
              <a:t>Lo dispuesto es de aplicación a los contratos de arrendamiento financiero celebrados a partir del 1 de enero del 2001 </a:t>
            </a:r>
            <a:r>
              <a:rPr lang="es-ES" b="1" dirty="0" smtClean="0">
                <a:solidFill>
                  <a:schemeClr val="bg1"/>
                </a:solidFill>
                <a:latin typeface="Arial" panose="020B0604020202020204" pitchFamily="34" charset="0"/>
                <a:cs typeface="Arial" panose="020B0604020202020204" pitchFamily="34" charset="0"/>
              </a:rPr>
              <a:t>(Ley 27394, 7°)</a:t>
            </a:r>
            <a:endParaRPr lang="es-E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1921104"/>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Revaluación </a:t>
            </a:r>
            <a:r>
              <a:rPr lang="es-MX" dirty="0" smtClean="0"/>
              <a:t>voluntaria</a:t>
            </a:r>
            <a:br>
              <a:rPr lang="es-MX" dirty="0" smtClean="0"/>
            </a:br>
            <a:r>
              <a:rPr lang="es-MX" sz="1800" b="0" dirty="0" smtClean="0">
                <a:effectLst/>
              </a:rPr>
              <a:t>RIR</a:t>
            </a:r>
            <a:r>
              <a:rPr lang="es-MX" sz="1800" b="0" dirty="0">
                <a:effectLst/>
              </a:rPr>
              <a:t>, </a:t>
            </a:r>
            <a:r>
              <a:rPr lang="es-MX" sz="1800" b="0" dirty="0" smtClean="0">
                <a:effectLst/>
              </a:rPr>
              <a:t>14°, b)</a:t>
            </a:r>
            <a:endParaRPr lang="es-MX" sz="1800" dirty="0">
              <a:effectLst/>
            </a:endParaRPr>
          </a:p>
        </p:txBody>
      </p:sp>
      <p:sp>
        <p:nvSpPr>
          <p:cNvPr id="3" name="2 Marcador de contenido"/>
          <p:cNvSpPr>
            <a:spLocks noGrp="1"/>
          </p:cNvSpPr>
          <p:nvPr>
            <p:ph idx="1"/>
          </p:nvPr>
        </p:nvSpPr>
        <p:spPr/>
        <p:txBody>
          <a:bodyPr>
            <a:normAutofit/>
          </a:bodyPr>
          <a:lstStyle/>
          <a:p>
            <a:pPr algn="just"/>
            <a:r>
              <a:rPr lang="es-ES" dirty="0"/>
              <a:t>El mayor valor resultante de las revaluaciones voluntarias que se hubiera </a:t>
            </a:r>
            <a:r>
              <a:rPr lang="es-ES" dirty="0" smtClean="0"/>
              <a:t>efectuado:</a:t>
            </a:r>
          </a:p>
          <a:p>
            <a:pPr lvl="1" algn="just"/>
            <a:r>
              <a:rPr lang="es-ES" dirty="0" smtClean="0"/>
              <a:t>No </a:t>
            </a:r>
            <a:r>
              <a:rPr lang="es-ES" dirty="0"/>
              <a:t>dará </a:t>
            </a:r>
            <a:r>
              <a:rPr lang="es-ES" dirty="0" smtClean="0"/>
              <a:t>lugar </a:t>
            </a:r>
            <a:r>
              <a:rPr lang="es-ES" dirty="0"/>
              <a:t>a modificaciones en el costo </a:t>
            </a:r>
            <a:r>
              <a:rPr lang="es-ES" dirty="0" smtClean="0"/>
              <a:t>computable</a:t>
            </a:r>
          </a:p>
          <a:p>
            <a:pPr lvl="1" algn="just"/>
            <a:r>
              <a:rPr lang="es-ES" dirty="0" smtClean="0"/>
              <a:t>Ni </a:t>
            </a:r>
            <a:r>
              <a:rPr lang="es-ES" dirty="0"/>
              <a:t>en la vida útil de los bienes, </a:t>
            </a:r>
            <a:endParaRPr lang="es-ES" dirty="0" smtClean="0"/>
          </a:p>
          <a:p>
            <a:pPr lvl="1" algn="just"/>
            <a:r>
              <a:rPr lang="es-ES" dirty="0" smtClean="0"/>
              <a:t>Tampoco </a:t>
            </a:r>
            <a:r>
              <a:rPr lang="es-ES" dirty="0"/>
              <a:t>será </a:t>
            </a:r>
            <a:r>
              <a:rPr lang="es-ES" dirty="0" smtClean="0"/>
              <a:t>considerado </a:t>
            </a:r>
            <a:r>
              <a:rPr lang="es-ES" dirty="0"/>
              <a:t>para el cálculo de la depreciación. </a:t>
            </a:r>
          </a:p>
          <a:p>
            <a:pPr algn="just"/>
            <a:r>
              <a:rPr lang="es-ES" dirty="0"/>
              <a:t>En el caso de </a:t>
            </a:r>
            <a:r>
              <a:rPr lang="es-ES" b="1" u="sng" dirty="0"/>
              <a:t>reorganización de sociedades o empresas</a:t>
            </a:r>
            <a:r>
              <a:rPr lang="es-ES" dirty="0"/>
              <a:t> se debe tomar en cuenta lo señalado </a:t>
            </a:r>
            <a:r>
              <a:rPr lang="es-ES" dirty="0" smtClean="0"/>
              <a:t>en:</a:t>
            </a:r>
          </a:p>
          <a:p>
            <a:pPr lvl="1" algn="just"/>
            <a:r>
              <a:rPr lang="es-ES" dirty="0" smtClean="0"/>
              <a:t>Artículo </a:t>
            </a:r>
            <a:r>
              <a:rPr lang="es-ES" dirty="0"/>
              <a:t>104</a:t>
            </a:r>
            <a:r>
              <a:rPr lang="es-ES" dirty="0" smtClean="0"/>
              <a:t>° de la LIR;</a:t>
            </a:r>
          </a:p>
          <a:p>
            <a:pPr lvl="1" algn="just"/>
            <a:r>
              <a:rPr lang="es-ES" dirty="0" smtClean="0"/>
              <a:t>15ª DTF, de la LIR</a:t>
            </a:r>
          </a:p>
          <a:p>
            <a:pPr lvl="1" algn="just"/>
            <a:r>
              <a:rPr lang="es-ES" dirty="0" smtClean="0"/>
              <a:t>RIR, 69°</a:t>
            </a:r>
            <a:endParaRPr lang="es-ES"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dirty="0" smtClean="0"/>
              <a:t>IMPUESTO A LA RENTA 2013</a:t>
            </a:r>
            <a:endParaRPr lang="es-PE" dirty="0"/>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188</a:t>
            </a:fld>
            <a:endParaRPr lang="es-PE"/>
          </a:p>
        </p:txBody>
      </p:sp>
    </p:spTree>
    <p:extLst>
      <p:ext uri="{BB962C8B-B14F-4D97-AF65-F5344CB8AC3E}">
        <p14:creationId xmlns:p14="http://schemas.microsoft.com/office/powerpoint/2010/main" val="2045447543"/>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Revaluación </a:t>
            </a:r>
            <a:r>
              <a:rPr lang="es-MX" dirty="0" smtClean="0"/>
              <a:t>voluntaria </a:t>
            </a:r>
            <a:r>
              <a:rPr lang="es-MX" b="0" dirty="0" smtClean="0">
                <a:effectLst/>
              </a:rPr>
              <a:t>(2)</a:t>
            </a:r>
            <a:r>
              <a:rPr lang="es-MX" dirty="0"/>
              <a:t/>
            </a:r>
            <a:br>
              <a:rPr lang="es-MX" dirty="0"/>
            </a:br>
            <a:r>
              <a:rPr lang="es-MX" sz="1800" b="0" dirty="0" smtClean="0">
                <a:effectLst/>
              </a:rPr>
              <a:t>LIR</a:t>
            </a:r>
            <a:r>
              <a:rPr lang="es-MX" sz="1800" b="0" dirty="0">
                <a:effectLst/>
              </a:rPr>
              <a:t>, </a:t>
            </a:r>
            <a:r>
              <a:rPr lang="es-MX" sz="1800" b="0" dirty="0" smtClean="0">
                <a:effectLst/>
              </a:rPr>
              <a:t>104°,</a:t>
            </a:r>
            <a:endParaRPr lang="es-MX" dirty="0"/>
          </a:p>
        </p:txBody>
      </p:sp>
      <p:sp>
        <p:nvSpPr>
          <p:cNvPr id="3" name="2 Marcador de contenido"/>
          <p:cNvSpPr>
            <a:spLocks noGrp="1"/>
          </p:cNvSpPr>
          <p:nvPr>
            <p:ph idx="1"/>
          </p:nvPr>
        </p:nvSpPr>
        <p:spPr/>
        <p:txBody>
          <a:bodyPr>
            <a:normAutofit/>
          </a:bodyPr>
          <a:lstStyle/>
          <a:p>
            <a:r>
              <a:rPr lang="es-MX" b="1" dirty="0" smtClean="0"/>
              <a:t>CON</a:t>
            </a:r>
            <a:r>
              <a:rPr lang="es-MX" dirty="0" smtClean="0"/>
              <a:t> ACUERDO DE REVALUACIÓN VOLUNTARIA</a:t>
            </a:r>
          </a:p>
          <a:p>
            <a:pPr lvl="1">
              <a:buFont typeface="+mj-lt"/>
              <a:buAutoNum type="alphaLcParenR"/>
            </a:pPr>
            <a:r>
              <a:rPr lang="es-MX" dirty="0" smtClean="0"/>
              <a:t>La </a:t>
            </a:r>
            <a:r>
              <a:rPr lang="es-MX" dirty="0"/>
              <a:t>diferencia entre el mayor valor pactado y el costo computable </a:t>
            </a:r>
            <a:r>
              <a:rPr lang="es-MX" b="1" u="sng" dirty="0" smtClean="0"/>
              <a:t>estará</a:t>
            </a:r>
            <a:r>
              <a:rPr lang="es-MX" dirty="0" smtClean="0"/>
              <a:t> </a:t>
            </a:r>
            <a:r>
              <a:rPr lang="es-MX" dirty="0"/>
              <a:t>gravado con el </a:t>
            </a:r>
            <a:r>
              <a:rPr lang="es-MX" dirty="0" smtClean="0"/>
              <a:t>IR. </a:t>
            </a:r>
          </a:p>
          <a:p>
            <a:pPr lvl="2"/>
            <a:r>
              <a:rPr lang="es-MX" dirty="0" smtClean="0"/>
              <a:t>Costo computable: Valor </a:t>
            </a:r>
            <a:r>
              <a:rPr lang="es-MX" dirty="0"/>
              <a:t>al que fueron revaluados. </a:t>
            </a:r>
          </a:p>
          <a:p>
            <a:pPr lvl="1">
              <a:buFont typeface="+mj-lt"/>
              <a:buAutoNum type="alphaLcParenR" startAt="2"/>
            </a:pPr>
            <a:r>
              <a:rPr lang="es-MX" dirty="0" smtClean="0"/>
              <a:t>La </a:t>
            </a:r>
            <a:r>
              <a:rPr lang="es-MX" dirty="0"/>
              <a:t>diferencia entre el mayor valor pactado y el costo computable </a:t>
            </a:r>
            <a:r>
              <a:rPr lang="es-MX" b="1" u="sng" dirty="0" smtClean="0"/>
              <a:t>NO </a:t>
            </a:r>
            <a:r>
              <a:rPr lang="es-MX" b="1" u="sng" dirty="0"/>
              <a:t>estará</a:t>
            </a:r>
            <a:r>
              <a:rPr lang="es-MX" dirty="0"/>
              <a:t> gravado con el </a:t>
            </a:r>
            <a:r>
              <a:rPr lang="es-MX" dirty="0" smtClean="0"/>
              <a:t>IR, </a:t>
            </a:r>
            <a:r>
              <a:rPr lang="es-MX" dirty="0"/>
              <a:t>siempre que no se distribuya. </a:t>
            </a:r>
            <a:endParaRPr lang="es-MX" dirty="0" smtClean="0"/>
          </a:p>
          <a:p>
            <a:pPr lvl="2"/>
            <a:r>
              <a:rPr lang="es-MX" dirty="0" smtClean="0"/>
              <a:t>El </a:t>
            </a:r>
            <a:r>
              <a:rPr lang="es-MX" dirty="0"/>
              <a:t>mayor valor atribuido </a:t>
            </a:r>
            <a:r>
              <a:rPr lang="es-MX" dirty="0" smtClean="0"/>
              <a:t>por </a:t>
            </a:r>
            <a:r>
              <a:rPr lang="es-MX" dirty="0"/>
              <a:t>revaluación </a:t>
            </a:r>
            <a:r>
              <a:rPr lang="es-MX" b="1" u="sng" dirty="0" smtClean="0"/>
              <a:t>NO</a:t>
            </a:r>
            <a:r>
              <a:rPr lang="es-MX" dirty="0" smtClean="0"/>
              <a:t> </a:t>
            </a:r>
            <a:r>
              <a:rPr lang="es-MX" dirty="0"/>
              <a:t>tendrá efecto tributario. </a:t>
            </a:r>
            <a:endParaRPr lang="es-MX" dirty="0" smtClean="0"/>
          </a:p>
          <a:p>
            <a:pPr lvl="2"/>
            <a:r>
              <a:rPr lang="es-MX" dirty="0" smtClean="0"/>
              <a:t>No </a:t>
            </a:r>
            <a:r>
              <a:rPr lang="es-MX" dirty="0"/>
              <a:t>será considerado para efecto de determinar el costo computable de los bienes ni su depreciación. </a:t>
            </a:r>
          </a:p>
          <a:p>
            <a:r>
              <a:rPr lang="es-MX" b="1" u="sng" dirty="0" smtClean="0"/>
              <a:t>SIN</a:t>
            </a:r>
            <a:r>
              <a:rPr lang="es-MX" dirty="0" smtClean="0"/>
              <a:t> ACUERDO DE REVALUACIÓN VOLUNTARIA</a:t>
            </a:r>
          </a:p>
          <a:p>
            <a:pPr lvl="1">
              <a:buFont typeface="+mj-lt"/>
              <a:buAutoNum type="alphaLcParenR" startAt="3"/>
            </a:pPr>
            <a:r>
              <a:rPr lang="es-MX" dirty="0" smtClean="0"/>
              <a:t>Los activos </a:t>
            </a:r>
            <a:r>
              <a:rPr lang="es-MX" dirty="0"/>
              <a:t>tendrán para la adquirente el mismo costo computable que hubiere correspondido atribuirle en poder de la transferente</a:t>
            </a:r>
            <a:r>
              <a:rPr lang="es-MX" dirty="0" smtClean="0"/>
              <a:t>,</a:t>
            </a:r>
          </a:p>
          <a:p>
            <a:pPr lvl="2"/>
            <a:r>
              <a:rPr lang="es-MX" dirty="0" smtClean="0"/>
              <a:t>LIR, 32°: No aplicable</a:t>
            </a:r>
            <a:endParaRPr lang="es-MX" dirty="0"/>
          </a:p>
        </p:txBody>
      </p:sp>
      <p:sp>
        <p:nvSpPr>
          <p:cNvPr id="4" name="3 Marcador de fecha"/>
          <p:cNvSpPr>
            <a:spLocks noGrp="1"/>
          </p:cNvSpPr>
          <p:nvPr>
            <p:ph type="dt" sz="half" idx="10"/>
          </p:nvPr>
        </p:nvSpPr>
        <p:spPr/>
        <p:txBody>
          <a:bodyPr/>
          <a:lstStyle/>
          <a:p>
            <a:fld id="{5898FB8B-0E4E-454E-A997-6892436C5E4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189</a:t>
            </a:fld>
            <a:endParaRPr lang="es-PE"/>
          </a:p>
        </p:txBody>
      </p:sp>
    </p:spTree>
    <p:extLst>
      <p:ext uri="{BB962C8B-B14F-4D97-AF65-F5344CB8AC3E}">
        <p14:creationId xmlns:p14="http://schemas.microsoft.com/office/powerpoint/2010/main" val="298662176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smtClean="0"/>
              <a:t>Activos contabilizados por su valor razonable</a:t>
            </a:r>
            <a:br>
              <a:rPr lang="es-MX" sz="2700" dirty="0" smtClean="0"/>
            </a:br>
            <a:r>
              <a:rPr lang="es-MX" sz="2700" dirty="0" smtClean="0"/>
              <a:t>Revaluación</a:t>
            </a:r>
            <a:r>
              <a:rPr lang="es-MX" dirty="0" smtClean="0"/>
              <a:t/>
            </a:r>
            <a:br>
              <a:rPr lang="es-MX" dirty="0" smtClean="0"/>
            </a:br>
            <a:r>
              <a:rPr lang="es-MX" sz="2000" b="0" dirty="0" smtClean="0">
                <a:effectLst/>
              </a:rPr>
              <a:t>NIC 12, p20</a:t>
            </a:r>
            <a:endParaRPr lang="es-MX" b="0" dirty="0">
              <a:effectLst/>
            </a:endParaRPr>
          </a:p>
        </p:txBody>
      </p:sp>
      <p:sp>
        <p:nvSpPr>
          <p:cNvPr id="3" name="2 Marcador de contenido"/>
          <p:cNvSpPr>
            <a:spLocks noGrp="1"/>
          </p:cNvSpPr>
          <p:nvPr>
            <p:ph idx="1"/>
          </p:nvPr>
        </p:nvSpPr>
        <p:spPr/>
        <p:txBody>
          <a:bodyPr>
            <a:normAutofit lnSpcReduction="10000"/>
          </a:bodyPr>
          <a:lstStyle/>
          <a:p>
            <a:r>
              <a:rPr lang="es-MX" dirty="0"/>
              <a:t>Las NIIF </a:t>
            </a:r>
            <a:r>
              <a:rPr lang="es-MX" u="sng" dirty="0"/>
              <a:t>permiten o requieren</a:t>
            </a:r>
            <a:r>
              <a:rPr lang="es-MX" dirty="0"/>
              <a:t> que ciertos activos se contabilicen a su </a:t>
            </a:r>
            <a:r>
              <a:rPr lang="es-MX" u="sng" dirty="0" smtClean="0"/>
              <a:t>VR</a:t>
            </a:r>
            <a:r>
              <a:rPr lang="es-MX" dirty="0" smtClean="0"/>
              <a:t>, </a:t>
            </a:r>
            <a:r>
              <a:rPr lang="es-MX" dirty="0"/>
              <a:t>o bien que sean objeto de revaluación </a:t>
            </a:r>
            <a:r>
              <a:rPr lang="es-MX" dirty="0" smtClean="0"/>
              <a:t>(…). </a:t>
            </a:r>
          </a:p>
          <a:p>
            <a:r>
              <a:rPr lang="es-MX" dirty="0" smtClean="0"/>
              <a:t>En </a:t>
            </a:r>
            <a:r>
              <a:rPr lang="es-MX" dirty="0"/>
              <a:t>algunos países, la revaluación </a:t>
            </a:r>
            <a:r>
              <a:rPr lang="es-MX" dirty="0" smtClean="0"/>
              <a:t>(…) </a:t>
            </a:r>
            <a:r>
              <a:rPr lang="es-MX" dirty="0"/>
              <a:t>del valor del activo, </a:t>
            </a:r>
            <a:r>
              <a:rPr lang="es-MX" dirty="0" smtClean="0"/>
              <a:t>(…), </a:t>
            </a:r>
            <a:r>
              <a:rPr lang="es-MX" dirty="0"/>
              <a:t>afecta a la ganancia (pérdida) fiscal del periodo corriente. </a:t>
            </a:r>
            <a:r>
              <a:rPr lang="es-MX" sz="1400" i="1" dirty="0" smtClean="0"/>
              <a:t>(LIR, 104, 1)</a:t>
            </a:r>
            <a:endParaRPr lang="es-MX" i="1" dirty="0" smtClean="0"/>
          </a:p>
          <a:p>
            <a:pPr lvl="1"/>
            <a:r>
              <a:rPr lang="es-MX" b="1" dirty="0" smtClean="0"/>
              <a:t>Ajuste</a:t>
            </a:r>
            <a:r>
              <a:rPr lang="es-MX" dirty="0" smtClean="0"/>
              <a:t> de la BF </a:t>
            </a:r>
            <a:r>
              <a:rPr lang="es-MX" dirty="0"/>
              <a:t>del activo, </a:t>
            </a:r>
            <a:r>
              <a:rPr lang="es-MX" u="sng" dirty="0"/>
              <a:t>y no surge ninguna diferencia temporaria</a:t>
            </a:r>
            <a:r>
              <a:rPr lang="es-MX" dirty="0"/>
              <a:t>. </a:t>
            </a:r>
            <a:endParaRPr lang="es-MX" dirty="0" smtClean="0"/>
          </a:p>
          <a:p>
            <a:r>
              <a:rPr lang="es-MX" dirty="0" smtClean="0"/>
              <a:t>En </a:t>
            </a:r>
            <a:r>
              <a:rPr lang="es-MX" dirty="0"/>
              <a:t>otras jurisdicciones, sin embargo, la revaluación </a:t>
            </a:r>
            <a:r>
              <a:rPr lang="es-MX" dirty="0" smtClean="0"/>
              <a:t>(…) </a:t>
            </a:r>
            <a:r>
              <a:rPr lang="es-MX" u="sng" dirty="0" smtClean="0"/>
              <a:t>no </a:t>
            </a:r>
            <a:r>
              <a:rPr lang="es-MX" u="sng" dirty="0"/>
              <a:t>afecta a la ganancia fiscal </a:t>
            </a:r>
            <a:r>
              <a:rPr lang="es-MX" dirty="0"/>
              <a:t>del periodo en que </a:t>
            </a:r>
            <a:r>
              <a:rPr lang="es-MX" dirty="0" smtClean="0"/>
              <a:t>(…) </a:t>
            </a:r>
            <a:r>
              <a:rPr lang="es-MX" dirty="0"/>
              <a:t>se llevan a </a:t>
            </a:r>
            <a:r>
              <a:rPr lang="es-MX" dirty="0" smtClean="0"/>
              <a:t>efecto </a:t>
            </a:r>
            <a:r>
              <a:rPr lang="es-MX" sz="1400" i="1" dirty="0" smtClean="0"/>
              <a:t>(LIR, 104°, 2)</a:t>
            </a:r>
            <a:endParaRPr lang="es-MX" i="1" dirty="0" smtClean="0"/>
          </a:p>
          <a:p>
            <a:pPr lvl="1"/>
            <a:r>
              <a:rPr lang="es-MX" b="1" dirty="0" smtClean="0"/>
              <a:t>No se ajusta</a:t>
            </a:r>
            <a:r>
              <a:rPr lang="es-MX" dirty="0" smtClean="0"/>
              <a:t> la BF del activo. </a:t>
            </a:r>
          </a:p>
          <a:p>
            <a:r>
              <a:rPr lang="es-MX" dirty="0" smtClean="0"/>
              <a:t>No </a:t>
            </a:r>
            <a:r>
              <a:rPr lang="es-MX" dirty="0"/>
              <a:t>obstante, la </a:t>
            </a:r>
            <a:r>
              <a:rPr lang="es-MX" u="sng" dirty="0"/>
              <a:t>recuperación futura del </a:t>
            </a:r>
            <a:r>
              <a:rPr lang="es-MX" u="sng" dirty="0" smtClean="0"/>
              <a:t>VL</a:t>
            </a:r>
            <a:r>
              <a:rPr lang="es-MX" dirty="0" smtClean="0"/>
              <a:t> </a:t>
            </a:r>
            <a:r>
              <a:rPr lang="es-MX" dirty="0"/>
              <a:t>producirá un flujo de beneficios económicos imponibles para la entidad, puesto que los importes deducibles a efectos fiscales serán diferentes de las cuantías de esos beneficios económicos. </a:t>
            </a:r>
            <a:endParaRPr lang="es-MX" dirty="0" smtClean="0"/>
          </a:p>
          <a:p>
            <a:r>
              <a:rPr lang="es-MX" b="1" u="sng" dirty="0" smtClean="0"/>
              <a:t>La </a:t>
            </a:r>
            <a:r>
              <a:rPr lang="es-MX" b="1" u="sng" dirty="0"/>
              <a:t>diferencia entre el </a:t>
            </a:r>
            <a:r>
              <a:rPr lang="es-MX" b="1" u="sng" dirty="0" smtClean="0"/>
              <a:t>VL </a:t>
            </a:r>
            <a:r>
              <a:rPr lang="es-MX" b="1" u="sng" dirty="0"/>
              <a:t>de un activo revaluado y su </a:t>
            </a:r>
            <a:r>
              <a:rPr lang="es-MX" b="1" u="sng" dirty="0" smtClean="0"/>
              <a:t>BF, </a:t>
            </a:r>
            <a:r>
              <a:rPr lang="es-MX" b="1" u="sng" dirty="0"/>
              <a:t>es una diferencia temporaria</a:t>
            </a:r>
            <a:r>
              <a:rPr lang="es-MX" dirty="0"/>
              <a:t>, y da lugar por tanto a un activo o </a:t>
            </a:r>
            <a:r>
              <a:rPr lang="es-MX" b="1" u="sng" dirty="0"/>
              <a:t>pasivo por impuestos diferidos</a:t>
            </a:r>
            <a:r>
              <a:rPr lang="es-MX" dirty="0"/>
              <a:t>. </a:t>
            </a:r>
          </a:p>
        </p:txBody>
      </p:sp>
      <p:sp>
        <p:nvSpPr>
          <p:cNvPr id="4" name="3 Marcador de fecha"/>
          <p:cNvSpPr>
            <a:spLocks noGrp="1"/>
          </p:cNvSpPr>
          <p:nvPr>
            <p:ph type="dt" sz="half" idx="10"/>
          </p:nvPr>
        </p:nvSpPr>
        <p:spPr/>
        <p:txBody>
          <a:bodyPr/>
          <a:lstStyle/>
          <a:p>
            <a:fld id="{5898FB8B-0E4E-454E-A997-6892436C5E4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190</a:t>
            </a:fld>
            <a:endParaRPr lang="es-PE"/>
          </a:p>
        </p:txBody>
      </p:sp>
    </p:spTree>
    <p:extLst>
      <p:ext uri="{BB962C8B-B14F-4D97-AF65-F5344CB8AC3E}">
        <p14:creationId xmlns:p14="http://schemas.microsoft.com/office/powerpoint/2010/main" val="311705210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tx2">
                  <a:lumMod val="60000"/>
                  <a:lumOff val="40000"/>
                </a:schemeClr>
              </a:gs>
            </a:gsLst>
          </a:gradFill>
        </p:spPr>
        <p:txBody>
          <a:bodyPr/>
          <a:lstStyle/>
          <a:p>
            <a:r>
              <a:rPr lang="es-MX" dirty="0" smtClean="0"/>
              <a:t>Gastos no admitidos</a:t>
            </a:r>
            <a:br>
              <a:rPr lang="es-MX" dirty="0" smtClean="0"/>
            </a:br>
            <a:r>
              <a:rPr lang="es-MX" sz="1800" b="0" dirty="0" smtClean="0">
                <a:effectLst/>
              </a:rPr>
              <a:t>LIR, 44° - RIR, 25°</a:t>
            </a:r>
            <a:endParaRPr lang="es-MX" b="0" dirty="0">
              <a:effectLst/>
            </a:endParaRPr>
          </a:p>
        </p:txBody>
      </p:sp>
      <p:sp>
        <p:nvSpPr>
          <p:cNvPr id="7" name="6 Marcador de contenido"/>
          <p:cNvSpPr>
            <a:spLocks noGrp="1"/>
          </p:cNvSpPr>
          <p:nvPr>
            <p:ph sz="half" idx="1"/>
          </p:nvPr>
        </p:nvSpPr>
        <p:spPr/>
        <p:txBody>
          <a:bodyPr>
            <a:normAutofit/>
          </a:bodyPr>
          <a:lstStyle/>
          <a:p>
            <a:pPr marL="531813" indent="-531813">
              <a:buFont typeface="+mj-lt"/>
              <a:buAutoNum type="arabicPeriod"/>
            </a:pPr>
            <a:r>
              <a:rPr lang="es-MX" dirty="0" smtClean="0"/>
              <a:t>Gastos personales</a:t>
            </a:r>
          </a:p>
          <a:p>
            <a:pPr marL="531813" indent="-531813">
              <a:buFont typeface="+mj-lt"/>
              <a:buAutoNum type="arabicPeriod"/>
            </a:pPr>
            <a:r>
              <a:rPr lang="es-MX" dirty="0" smtClean="0"/>
              <a:t>Impuesto a la Renta</a:t>
            </a:r>
          </a:p>
          <a:p>
            <a:pPr marL="531813" indent="-531813">
              <a:buFont typeface="+mj-lt"/>
              <a:buAutoNum type="arabicPeriod"/>
            </a:pPr>
            <a:r>
              <a:rPr lang="es-MX" dirty="0" smtClean="0"/>
              <a:t>Pagos sin medios de pago</a:t>
            </a:r>
          </a:p>
          <a:p>
            <a:pPr marL="531813" indent="-531813">
              <a:buFont typeface="+mj-lt"/>
              <a:buAutoNum type="arabicPeriod"/>
            </a:pPr>
            <a:r>
              <a:rPr lang="es-MX" dirty="0" smtClean="0"/>
              <a:t>Multas e intereses moratorios</a:t>
            </a:r>
          </a:p>
          <a:p>
            <a:pPr marL="531813" indent="-531813">
              <a:buFont typeface="+mj-lt"/>
              <a:buAutoNum type="arabicPeriod"/>
            </a:pPr>
            <a:r>
              <a:rPr lang="es-MX" dirty="0" smtClean="0"/>
              <a:t>Donaciones y liberalidades</a:t>
            </a:r>
          </a:p>
          <a:p>
            <a:pPr marL="531813" indent="-531813">
              <a:buFont typeface="+mj-lt"/>
              <a:buAutoNum type="arabicPeriod"/>
            </a:pPr>
            <a:r>
              <a:rPr lang="es-MX" dirty="0" smtClean="0"/>
              <a:t>Bienes o mejoras permanentes</a:t>
            </a:r>
          </a:p>
          <a:p>
            <a:pPr marL="531813" indent="-531813">
              <a:buFont typeface="+mj-lt"/>
              <a:buAutoNum type="arabicPeriod"/>
            </a:pPr>
            <a:r>
              <a:rPr lang="es-MX" dirty="0" smtClean="0"/>
              <a:t>Reservas o provisiones no admitidas</a:t>
            </a:r>
          </a:p>
          <a:p>
            <a:pPr marL="531813" indent="-531813">
              <a:buFont typeface="+mj-lt"/>
              <a:buAutoNum type="arabicPeriod"/>
            </a:pPr>
            <a:r>
              <a:rPr lang="es-MX" dirty="0" smtClean="0"/>
              <a:t>Amortización de intangibles</a:t>
            </a:r>
          </a:p>
        </p:txBody>
      </p:sp>
      <p:sp>
        <p:nvSpPr>
          <p:cNvPr id="3" name="2 Marcador de contenido"/>
          <p:cNvSpPr>
            <a:spLocks noGrp="1"/>
          </p:cNvSpPr>
          <p:nvPr>
            <p:ph sz="half" idx="2"/>
          </p:nvPr>
        </p:nvSpPr>
        <p:spPr/>
        <p:txBody>
          <a:bodyPr>
            <a:normAutofit/>
          </a:bodyPr>
          <a:lstStyle/>
          <a:p>
            <a:pPr marL="531813" indent="-531813">
              <a:buFont typeface="+mj-lt"/>
              <a:buAutoNum type="arabicPeriod" startAt="9"/>
            </a:pPr>
            <a:r>
              <a:rPr lang="es-MX" dirty="0"/>
              <a:t>Comisiones mercantiles</a:t>
            </a:r>
          </a:p>
          <a:p>
            <a:pPr marL="531813" indent="-531813">
              <a:buFont typeface="+mj-lt"/>
              <a:buAutoNum type="arabicPeriod" startAt="9"/>
            </a:pPr>
            <a:r>
              <a:rPr lang="es-MX" dirty="0"/>
              <a:t>Pérdidas en venta de acciones</a:t>
            </a:r>
          </a:p>
          <a:p>
            <a:pPr marL="531813" indent="-531813">
              <a:buFont typeface="+mj-lt"/>
              <a:buAutoNum type="arabicPeriod" startAt="9"/>
            </a:pPr>
            <a:r>
              <a:rPr lang="es-MX" dirty="0"/>
              <a:t>Gastos con documentos no idóneos</a:t>
            </a:r>
          </a:p>
          <a:p>
            <a:pPr marL="531813" indent="-531813">
              <a:buFont typeface="+mj-lt"/>
              <a:buAutoNum type="arabicPeriod" startAt="9"/>
            </a:pPr>
            <a:r>
              <a:rPr lang="es-MX" dirty="0"/>
              <a:t>IGV con derecho a crédito fiscal</a:t>
            </a:r>
          </a:p>
          <a:p>
            <a:pPr marL="531813" indent="-531813">
              <a:buFont typeface="+mj-lt"/>
              <a:buAutoNum type="arabicPeriod" startAt="9"/>
            </a:pPr>
            <a:r>
              <a:rPr lang="es-MX" dirty="0"/>
              <a:t>IGV del retiro de bienes</a:t>
            </a:r>
          </a:p>
          <a:p>
            <a:pPr marL="531813" indent="-531813">
              <a:buFont typeface="+mj-lt"/>
              <a:buAutoNum type="arabicPeriod" startAt="9"/>
            </a:pPr>
            <a:r>
              <a:rPr lang="es-MX" dirty="0"/>
              <a:t>Depreciación de revaluaciones</a:t>
            </a:r>
          </a:p>
          <a:p>
            <a:pPr marL="531813" indent="-531813">
              <a:buFont typeface="+mj-lt"/>
              <a:buAutoNum type="arabicPeriod" startAt="9"/>
            </a:pPr>
            <a:r>
              <a:rPr lang="es-MX" dirty="0"/>
              <a:t>Gastos con entidades de paraísos fiscales</a:t>
            </a:r>
          </a:p>
          <a:p>
            <a:endParaRPr lang="es-MX" dirty="0"/>
          </a:p>
        </p:txBody>
      </p:sp>
      <p:sp>
        <p:nvSpPr>
          <p:cNvPr id="4" name="3 Marcador de fecha"/>
          <p:cNvSpPr>
            <a:spLocks noGrp="1"/>
          </p:cNvSpPr>
          <p:nvPr>
            <p:ph type="dt" sz="half" idx="10"/>
          </p:nvPr>
        </p:nvSpPr>
        <p:spPr/>
        <p:txBody>
          <a:bodyPr/>
          <a:lstStyle/>
          <a:p>
            <a:fld id="{44781FC3-1F2B-45C5-891E-6E13C080001A}"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191</a:t>
            </a:fld>
            <a:endParaRPr lang="es-PE"/>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472" y="4557312"/>
            <a:ext cx="2520000" cy="16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4513056"/>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lstStyle/>
          <a:p>
            <a:r>
              <a:rPr lang="es-MX" dirty="0" smtClean="0"/>
              <a:t>Gastos personales</a:t>
            </a:r>
            <a:br>
              <a:rPr lang="es-MX" dirty="0" smtClean="0"/>
            </a:br>
            <a:r>
              <a:rPr lang="es-MX" sz="1800" b="0" dirty="0" smtClean="0">
                <a:effectLst/>
              </a:rPr>
              <a:t>LIR, 44°, a) -</a:t>
            </a:r>
            <a:endParaRPr lang="es-MX" b="0" dirty="0">
              <a:effectLst/>
            </a:endParaRPr>
          </a:p>
        </p:txBody>
      </p:sp>
      <p:sp>
        <p:nvSpPr>
          <p:cNvPr id="9" name="8 Marcador de contenido"/>
          <p:cNvSpPr>
            <a:spLocks noGrp="1"/>
          </p:cNvSpPr>
          <p:nvPr>
            <p:ph sz="half" idx="1"/>
          </p:nvPr>
        </p:nvSpPr>
        <p:spPr/>
        <p:txBody>
          <a:bodyPr/>
          <a:lstStyle/>
          <a:p>
            <a:r>
              <a:rPr lang="es-MX" b="1" dirty="0" smtClean="0"/>
              <a:t>No son deducibles</a:t>
            </a:r>
            <a:r>
              <a:rPr lang="es-MX" dirty="0" smtClean="0"/>
              <a:t> los gastos</a:t>
            </a:r>
          </a:p>
          <a:p>
            <a:pPr lvl="1"/>
            <a:r>
              <a:rPr lang="es-MX" dirty="0" smtClean="0"/>
              <a:t>Personales</a:t>
            </a:r>
          </a:p>
          <a:p>
            <a:pPr lvl="1"/>
            <a:r>
              <a:rPr lang="es-MX" dirty="0" smtClean="0"/>
              <a:t>De sustento</a:t>
            </a:r>
          </a:p>
          <a:p>
            <a:pPr lvl="2"/>
            <a:r>
              <a:rPr lang="es-MX" dirty="0" smtClean="0"/>
              <a:t>Del contribuyente</a:t>
            </a:r>
          </a:p>
          <a:p>
            <a:pPr lvl="2"/>
            <a:r>
              <a:rPr lang="es-MX" dirty="0" smtClean="0"/>
              <a:t>De sus familiares </a:t>
            </a:r>
            <a:endParaRPr lang="es-MX" dirty="0"/>
          </a:p>
        </p:txBody>
      </p:sp>
      <p:sp>
        <p:nvSpPr>
          <p:cNvPr id="10" name="9 Marcador de contenido"/>
          <p:cNvSpPr>
            <a:spLocks noGrp="1"/>
          </p:cNvSpPr>
          <p:nvPr>
            <p:ph sz="half" idx="2"/>
          </p:nvPr>
        </p:nvSpPr>
        <p:spPr/>
        <p:txBody>
          <a:bodyPr/>
          <a:lstStyle/>
          <a:p>
            <a:r>
              <a:rPr lang="es-MX" dirty="0" smtClean="0"/>
              <a:t>Ejemplos de la CI-13, p40: </a:t>
            </a:r>
            <a:endParaRPr lang="es-MX" dirty="0"/>
          </a:p>
          <a:p>
            <a:pPr lvl="1"/>
            <a:r>
              <a:rPr lang="es-MX" dirty="0" smtClean="0"/>
              <a:t>Gastos </a:t>
            </a:r>
            <a:r>
              <a:rPr lang="es-MX" dirty="0"/>
              <a:t>de alimentación, salud, vestido, recreativos, etc. del contribuyente y sus familiares. </a:t>
            </a:r>
          </a:p>
          <a:p>
            <a:pPr lvl="1"/>
            <a:r>
              <a:rPr lang="es-MX" dirty="0" smtClean="0"/>
              <a:t>Adquisición </a:t>
            </a:r>
            <a:r>
              <a:rPr lang="es-MX" dirty="0"/>
              <a:t>de bienes para uso particular del contribuyente y sus familiares. </a:t>
            </a:r>
          </a:p>
          <a:p>
            <a:pPr lvl="1"/>
            <a:r>
              <a:rPr lang="es-MX" dirty="0" smtClean="0"/>
              <a:t>Gastos </a:t>
            </a:r>
            <a:r>
              <a:rPr lang="es-MX" dirty="0"/>
              <a:t>de mantenimiento y reparación de bienes destinados al uso personal del contribuyente y sus familiares. 	</a:t>
            </a:r>
          </a:p>
          <a:p>
            <a:endParaRPr lang="es-MX" dirty="0"/>
          </a:p>
        </p:txBody>
      </p:sp>
      <p:sp>
        <p:nvSpPr>
          <p:cNvPr id="5" name="4 Marcador de fecha"/>
          <p:cNvSpPr>
            <a:spLocks noGrp="1"/>
          </p:cNvSpPr>
          <p:nvPr>
            <p:ph type="dt" sz="half" idx="10"/>
          </p:nvPr>
        </p:nvSpPr>
        <p:spPr/>
        <p:txBody>
          <a:bodyPr/>
          <a:lstStyle/>
          <a:p>
            <a:fld id="{61E5CFED-40FD-4762-B118-EF017D427271}"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192</a:t>
            </a:fld>
            <a:endParaRPr lang="es-PE"/>
          </a:p>
        </p:txBody>
      </p:sp>
    </p:spTree>
    <p:extLst>
      <p:ext uri="{BB962C8B-B14F-4D97-AF65-F5344CB8AC3E}">
        <p14:creationId xmlns:p14="http://schemas.microsoft.com/office/powerpoint/2010/main" val="55426918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Impuesto a la Renta</a:t>
            </a:r>
            <a:br>
              <a:rPr lang="es-MX" dirty="0" smtClean="0"/>
            </a:br>
            <a:r>
              <a:rPr lang="es-MX" sz="1800" b="0" dirty="0" smtClean="0">
                <a:effectLst/>
              </a:rPr>
              <a:t>LIR, 44°, b) -</a:t>
            </a:r>
            <a:endParaRPr lang="es-MX" b="0" dirty="0">
              <a:effectLst/>
            </a:endParaRPr>
          </a:p>
        </p:txBody>
      </p:sp>
      <p:sp>
        <p:nvSpPr>
          <p:cNvPr id="3" name="2 Marcador de contenido"/>
          <p:cNvSpPr>
            <a:spLocks noGrp="1"/>
          </p:cNvSpPr>
          <p:nvPr>
            <p:ph sz="half" idx="1"/>
          </p:nvPr>
        </p:nvSpPr>
        <p:spPr/>
        <p:txBody>
          <a:bodyPr/>
          <a:lstStyle/>
          <a:p>
            <a:r>
              <a:rPr lang="es-MX" b="1" dirty="0" smtClean="0"/>
              <a:t>No es deducible:</a:t>
            </a:r>
          </a:p>
          <a:p>
            <a:pPr lvl="1"/>
            <a:r>
              <a:rPr lang="es-MX" dirty="0" smtClean="0"/>
              <a:t>El impuesto a la Renta</a:t>
            </a:r>
          </a:p>
          <a:p>
            <a:pPr lvl="2"/>
            <a:r>
              <a:rPr lang="es-MX" dirty="0" smtClean="0"/>
              <a:t>Asumido</a:t>
            </a:r>
          </a:p>
          <a:p>
            <a:pPr lvl="2"/>
            <a:r>
              <a:rPr lang="es-MX" dirty="0" smtClean="0"/>
              <a:t>Que corresponda a un tercero</a:t>
            </a:r>
            <a:endParaRPr lang="es-MX" dirty="0"/>
          </a:p>
        </p:txBody>
      </p:sp>
      <p:sp>
        <p:nvSpPr>
          <p:cNvPr id="4" name="3 Marcador de contenido"/>
          <p:cNvSpPr>
            <a:spLocks noGrp="1"/>
          </p:cNvSpPr>
          <p:nvPr>
            <p:ph sz="half" idx="2"/>
          </p:nvPr>
        </p:nvSpPr>
        <p:spPr/>
        <p:txBody>
          <a:bodyPr/>
          <a:lstStyle/>
          <a:p>
            <a:r>
              <a:rPr lang="es-MX" dirty="0" smtClean="0"/>
              <a:t>Excepción:</a:t>
            </a:r>
          </a:p>
          <a:p>
            <a:r>
              <a:rPr lang="es-MX" dirty="0" smtClean="0"/>
              <a:t>Deducción del IR que </a:t>
            </a:r>
            <a:r>
              <a:rPr lang="es-MX" dirty="0"/>
              <a:t>grave los intereses por operaciones de crédito a favor de beneficiarios del </a:t>
            </a:r>
            <a:r>
              <a:rPr lang="es-MX" dirty="0" smtClean="0"/>
              <a:t>exterior</a:t>
            </a:r>
          </a:p>
          <a:p>
            <a:r>
              <a:rPr lang="es-MX" dirty="0" smtClean="0"/>
              <a:t>En </a:t>
            </a:r>
            <a:r>
              <a:rPr lang="es-MX" dirty="0"/>
              <a:t>la medida en que el contribuyente sea el obligado directo al pago de dichos </a:t>
            </a:r>
            <a:r>
              <a:rPr lang="es-MX" dirty="0" smtClean="0"/>
              <a:t>intereses</a:t>
            </a:r>
          </a:p>
          <a:p>
            <a:pPr lvl="1"/>
            <a:r>
              <a:rPr lang="es-MX" dirty="0" smtClean="0"/>
              <a:t>LIR, 47°</a:t>
            </a:r>
            <a:endParaRPr lang="es-MX" dirty="0"/>
          </a:p>
        </p:txBody>
      </p:sp>
      <p:sp>
        <p:nvSpPr>
          <p:cNvPr id="5" name="4 Marcador de fecha"/>
          <p:cNvSpPr>
            <a:spLocks noGrp="1"/>
          </p:cNvSpPr>
          <p:nvPr>
            <p:ph type="dt" sz="half" idx="10"/>
          </p:nvPr>
        </p:nvSpPr>
        <p:spPr/>
        <p:txBody>
          <a:bodyPr/>
          <a:lstStyle/>
          <a:p>
            <a:fld id="{61E5CFED-40FD-4762-B118-EF017D427271}"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193</a:t>
            </a:fld>
            <a:endParaRPr lang="es-PE"/>
          </a:p>
        </p:txBody>
      </p:sp>
    </p:spTree>
    <p:extLst>
      <p:ext uri="{BB962C8B-B14F-4D97-AF65-F5344CB8AC3E}">
        <p14:creationId xmlns:p14="http://schemas.microsoft.com/office/powerpoint/2010/main" val="44367994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Pagos efectuados sin utilizar medios de </a:t>
            </a:r>
            <a:r>
              <a:rPr lang="es-MX" dirty="0" smtClean="0"/>
              <a:t>pago (MP)</a:t>
            </a:r>
            <a:br>
              <a:rPr lang="es-MX" dirty="0" smtClean="0"/>
            </a:br>
            <a:r>
              <a:rPr lang="es-MX" sz="2000" b="0" u="sng" dirty="0" smtClean="0">
                <a:effectLst/>
              </a:rPr>
              <a:t>RIR, 44°, d)</a:t>
            </a:r>
            <a:r>
              <a:rPr lang="es-MX" sz="2000" b="0" dirty="0" smtClean="0">
                <a:effectLst/>
              </a:rPr>
              <a:t> - </a:t>
            </a:r>
            <a:r>
              <a:rPr lang="es-MX" sz="1800" b="0" dirty="0" smtClean="0">
                <a:effectLst/>
              </a:rPr>
              <a:t>Ley 28194</a:t>
            </a:r>
            <a:r>
              <a:rPr lang="es-MX" dirty="0"/>
              <a:t> </a:t>
            </a:r>
            <a:r>
              <a:rPr lang="es-MX" sz="2000" b="0" dirty="0">
                <a:effectLst/>
              </a:rPr>
              <a:t>Ley para la lucha contra la evasión y para la formalización de la </a:t>
            </a:r>
            <a:r>
              <a:rPr lang="es-MX" sz="2000" b="0" dirty="0" smtClean="0">
                <a:effectLst/>
              </a:rPr>
              <a:t>economía, 8°</a:t>
            </a:r>
            <a:endParaRPr lang="es-MX" sz="2000" b="0" dirty="0">
              <a:effectLst/>
            </a:endParaRPr>
          </a:p>
        </p:txBody>
      </p:sp>
      <p:sp>
        <p:nvSpPr>
          <p:cNvPr id="3" name="2 Marcador de contenido"/>
          <p:cNvSpPr>
            <a:spLocks noGrp="1"/>
          </p:cNvSpPr>
          <p:nvPr>
            <p:ph sz="half" idx="1"/>
          </p:nvPr>
        </p:nvSpPr>
        <p:spPr/>
        <p:txBody>
          <a:bodyPr>
            <a:noAutofit/>
          </a:bodyPr>
          <a:lstStyle/>
          <a:p>
            <a:r>
              <a:rPr lang="es-MX" b="1" dirty="0" smtClean="0"/>
              <a:t>No son deducibles </a:t>
            </a:r>
            <a:r>
              <a:rPr lang="es-MX" dirty="0" smtClean="0"/>
              <a:t>(CI-13, p40)</a:t>
            </a:r>
            <a:r>
              <a:rPr lang="es-MX" b="1" dirty="0" smtClean="0"/>
              <a:t>:</a:t>
            </a:r>
          </a:p>
          <a:p>
            <a:pPr lvl="1"/>
            <a:r>
              <a:rPr lang="es-MX" dirty="0" smtClean="0"/>
              <a:t>Los </a:t>
            </a:r>
            <a:r>
              <a:rPr lang="es-MX" dirty="0"/>
              <a:t>pagos que se efectúen sin utilizar </a:t>
            </a:r>
            <a:r>
              <a:rPr lang="es-MX" dirty="0" smtClean="0"/>
              <a:t>MP </a:t>
            </a:r>
            <a:r>
              <a:rPr lang="es-MX" dirty="0"/>
              <a:t>no darán derecho </a:t>
            </a:r>
            <a:r>
              <a:rPr lang="es-MX" dirty="0" smtClean="0"/>
              <a:t>a:</a:t>
            </a:r>
          </a:p>
          <a:p>
            <a:pPr lvl="2"/>
            <a:r>
              <a:rPr lang="es-MX" dirty="0" smtClean="0"/>
              <a:t>Deducir </a:t>
            </a:r>
            <a:r>
              <a:rPr lang="es-MX" dirty="0"/>
              <a:t>gastos, costos o créditos; </a:t>
            </a:r>
            <a:endParaRPr lang="es-MX" dirty="0" smtClean="0"/>
          </a:p>
          <a:p>
            <a:pPr lvl="2"/>
            <a:r>
              <a:rPr lang="es-MX" dirty="0" smtClean="0"/>
              <a:t>Efectuar compensaciones</a:t>
            </a:r>
          </a:p>
          <a:p>
            <a:pPr lvl="2"/>
            <a:r>
              <a:rPr lang="es-MX" dirty="0" smtClean="0"/>
              <a:t>Solicitar:</a:t>
            </a:r>
          </a:p>
          <a:p>
            <a:pPr lvl="3"/>
            <a:r>
              <a:rPr lang="es-MX" dirty="0" smtClean="0"/>
              <a:t>Devoluciones </a:t>
            </a:r>
            <a:r>
              <a:rPr lang="es-MX" dirty="0"/>
              <a:t>de </a:t>
            </a:r>
            <a:r>
              <a:rPr lang="es-MX" dirty="0" smtClean="0"/>
              <a:t>tributos</a:t>
            </a:r>
          </a:p>
          <a:p>
            <a:pPr lvl="3"/>
            <a:r>
              <a:rPr lang="es-MX" dirty="0" smtClean="0"/>
              <a:t>Saldos </a:t>
            </a:r>
            <a:r>
              <a:rPr lang="es-MX" dirty="0"/>
              <a:t>a </a:t>
            </a:r>
            <a:r>
              <a:rPr lang="es-MX" dirty="0" smtClean="0"/>
              <a:t>favor</a:t>
            </a:r>
          </a:p>
          <a:p>
            <a:pPr lvl="3"/>
            <a:r>
              <a:rPr lang="es-MX" dirty="0" smtClean="0"/>
              <a:t>Reintegros tributarios</a:t>
            </a:r>
          </a:p>
          <a:p>
            <a:pPr lvl="3"/>
            <a:r>
              <a:rPr lang="es-MX" dirty="0" smtClean="0"/>
              <a:t>Recuperación anticipada</a:t>
            </a:r>
          </a:p>
          <a:p>
            <a:pPr lvl="3"/>
            <a:r>
              <a:rPr lang="es-MX" dirty="0" smtClean="0"/>
              <a:t>Restitución </a:t>
            </a:r>
            <a:r>
              <a:rPr lang="es-MX" dirty="0"/>
              <a:t>de derechos </a:t>
            </a:r>
            <a:r>
              <a:rPr lang="es-MX" dirty="0" smtClean="0"/>
              <a:t>arancelarios</a:t>
            </a:r>
            <a:endParaRPr lang="es-MX" dirty="0"/>
          </a:p>
        </p:txBody>
      </p:sp>
      <p:sp>
        <p:nvSpPr>
          <p:cNvPr id="4" name="3 Marcador de contenido"/>
          <p:cNvSpPr>
            <a:spLocks noGrp="1"/>
          </p:cNvSpPr>
          <p:nvPr>
            <p:ph sz="half" idx="2"/>
          </p:nvPr>
        </p:nvSpPr>
        <p:spPr/>
        <p:txBody>
          <a:bodyPr>
            <a:normAutofit/>
          </a:bodyPr>
          <a:lstStyle/>
          <a:p>
            <a:r>
              <a:rPr lang="es-MX" dirty="0" smtClean="0"/>
              <a:t>Obligación </a:t>
            </a:r>
            <a:r>
              <a:rPr lang="es-MX" dirty="0"/>
              <a:t>de usar medios de pago: </a:t>
            </a:r>
          </a:p>
          <a:p>
            <a:pPr lvl="1"/>
            <a:r>
              <a:rPr lang="es-MX" dirty="0" smtClean="0"/>
              <a:t>En </a:t>
            </a:r>
            <a:r>
              <a:rPr lang="es-MX" dirty="0"/>
              <a:t>obligaciones cuyo importe sea superior </a:t>
            </a:r>
            <a:r>
              <a:rPr lang="es-MX" dirty="0" smtClean="0"/>
              <a:t>a</a:t>
            </a:r>
          </a:p>
          <a:p>
            <a:pPr lvl="2"/>
            <a:r>
              <a:rPr lang="es-MX" b="1" dirty="0" smtClean="0"/>
              <a:t>S/.3,500</a:t>
            </a:r>
            <a:r>
              <a:rPr lang="es-MX" dirty="0" smtClean="0"/>
              <a:t> </a:t>
            </a:r>
            <a:r>
              <a:rPr lang="es-MX" dirty="0"/>
              <a:t>o </a:t>
            </a:r>
            <a:endParaRPr lang="es-MX" dirty="0" smtClean="0"/>
          </a:p>
          <a:p>
            <a:pPr lvl="2"/>
            <a:r>
              <a:rPr lang="es-MX" b="1" dirty="0" smtClean="0"/>
              <a:t>US$1,000</a:t>
            </a:r>
            <a:r>
              <a:rPr lang="es-MX" dirty="0"/>
              <a:t>. </a:t>
            </a:r>
          </a:p>
          <a:p>
            <a:pPr lvl="1"/>
            <a:r>
              <a:rPr lang="es-MX" dirty="0" smtClean="0"/>
              <a:t>Cuando </a:t>
            </a:r>
            <a:r>
              <a:rPr lang="es-MX" dirty="0"/>
              <a:t>se entreguen o devuelvan montos de dinero por concepto de mutuos de dinero, sea cual fuere el monto. 	</a:t>
            </a:r>
          </a:p>
          <a:p>
            <a:endParaRPr lang="es-MX" dirty="0"/>
          </a:p>
        </p:txBody>
      </p:sp>
      <p:sp>
        <p:nvSpPr>
          <p:cNvPr id="5" name="4 Marcador de fecha"/>
          <p:cNvSpPr>
            <a:spLocks noGrp="1"/>
          </p:cNvSpPr>
          <p:nvPr>
            <p:ph type="dt" sz="half" idx="10"/>
          </p:nvPr>
        </p:nvSpPr>
        <p:spPr/>
        <p:txBody>
          <a:bodyPr/>
          <a:lstStyle/>
          <a:p>
            <a:fld id="{61E5CFED-40FD-4762-B118-EF017D427271}"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194</a:t>
            </a:fld>
            <a:endParaRPr lang="es-PE"/>
          </a:p>
        </p:txBody>
      </p:sp>
      <p:sp>
        <p:nvSpPr>
          <p:cNvPr id="8" name="7 Elipse"/>
          <p:cNvSpPr>
            <a:spLocks noChangeAspect="1"/>
          </p:cNvSpPr>
          <p:nvPr/>
        </p:nvSpPr>
        <p:spPr>
          <a:xfrm>
            <a:off x="431568" y="2204864"/>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12293283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Sanciones administrativas y fiscales</a:t>
            </a:r>
            <a:br>
              <a:rPr lang="es-MX" dirty="0" smtClean="0"/>
            </a:br>
            <a:r>
              <a:rPr lang="es-MX" sz="1800" b="0" dirty="0" smtClean="0">
                <a:effectLst/>
              </a:rPr>
              <a:t>LIR, 44°, c) - </a:t>
            </a:r>
            <a:endParaRPr lang="es-MX" sz="1800" b="0" dirty="0">
              <a:effectLst/>
            </a:endParaRPr>
          </a:p>
        </p:txBody>
      </p:sp>
      <p:sp>
        <p:nvSpPr>
          <p:cNvPr id="3" name="2 Marcador de contenido"/>
          <p:cNvSpPr>
            <a:spLocks noGrp="1"/>
          </p:cNvSpPr>
          <p:nvPr>
            <p:ph sz="half" idx="1"/>
          </p:nvPr>
        </p:nvSpPr>
        <p:spPr/>
        <p:txBody>
          <a:bodyPr/>
          <a:lstStyle/>
          <a:p>
            <a:r>
              <a:rPr lang="es-MX" b="1" dirty="0" smtClean="0"/>
              <a:t>No son deducibles</a:t>
            </a:r>
            <a:r>
              <a:rPr lang="es-MX" dirty="0" smtClean="0"/>
              <a:t>: </a:t>
            </a:r>
          </a:p>
          <a:p>
            <a:pPr lvl="1"/>
            <a:r>
              <a:rPr lang="es-MX" dirty="0" smtClean="0"/>
              <a:t>Los siguientes concepto: </a:t>
            </a:r>
          </a:p>
          <a:p>
            <a:pPr lvl="2"/>
            <a:r>
              <a:rPr lang="es-MX" dirty="0" smtClean="0"/>
              <a:t>Previstos </a:t>
            </a:r>
            <a:r>
              <a:rPr lang="es-MX" dirty="0"/>
              <a:t>en el </a:t>
            </a:r>
            <a:r>
              <a:rPr lang="es-MX" dirty="0" smtClean="0"/>
              <a:t>CT</a:t>
            </a:r>
          </a:p>
          <a:p>
            <a:pPr lvl="3"/>
            <a:r>
              <a:rPr lang="es-MX" dirty="0" smtClean="0"/>
              <a:t>Multas</a:t>
            </a:r>
          </a:p>
          <a:p>
            <a:pPr lvl="3"/>
            <a:r>
              <a:rPr lang="es-MX" dirty="0" smtClean="0"/>
              <a:t>Recargos</a:t>
            </a:r>
          </a:p>
          <a:p>
            <a:pPr lvl="3"/>
            <a:r>
              <a:rPr lang="es-MX" dirty="0" smtClean="0"/>
              <a:t>Intereses moratorios</a:t>
            </a:r>
          </a:p>
          <a:p>
            <a:pPr lvl="2"/>
            <a:r>
              <a:rPr lang="es-MX" dirty="0" smtClean="0"/>
              <a:t>Sanciones </a:t>
            </a:r>
            <a:r>
              <a:rPr lang="es-MX" dirty="0"/>
              <a:t>aplicadas por el </a:t>
            </a:r>
            <a:r>
              <a:rPr lang="es-MX" dirty="0" smtClean="0"/>
              <a:t>SPN</a:t>
            </a:r>
            <a:endParaRPr lang="es-MX" dirty="0"/>
          </a:p>
          <a:p>
            <a:endParaRPr lang="es-MX" dirty="0"/>
          </a:p>
        </p:txBody>
      </p:sp>
      <p:sp>
        <p:nvSpPr>
          <p:cNvPr id="4" name="3 Marcador de contenido"/>
          <p:cNvSpPr>
            <a:spLocks noGrp="1"/>
          </p:cNvSpPr>
          <p:nvPr>
            <p:ph sz="half" idx="2"/>
          </p:nvPr>
        </p:nvSpPr>
        <p:spPr/>
        <p:txBody>
          <a:bodyPr/>
          <a:lstStyle/>
          <a:p>
            <a:r>
              <a:rPr lang="es-MX" dirty="0" smtClean="0"/>
              <a:t>Ejemplos de la CI-13:</a:t>
            </a:r>
            <a:endParaRPr lang="es-MX" dirty="0"/>
          </a:p>
          <a:p>
            <a:pPr lvl="1"/>
            <a:r>
              <a:rPr lang="es-MX" dirty="0" smtClean="0"/>
              <a:t>Multas </a:t>
            </a:r>
            <a:r>
              <a:rPr lang="es-MX" dirty="0"/>
              <a:t>por infracciones de tránsito </a:t>
            </a:r>
            <a:r>
              <a:rPr lang="es-MX" u="sng" dirty="0"/>
              <a:t>cometidas con vehículos de la empresa</a:t>
            </a:r>
            <a:r>
              <a:rPr lang="es-MX" dirty="0"/>
              <a:t>.</a:t>
            </a:r>
          </a:p>
          <a:p>
            <a:pPr lvl="1"/>
            <a:r>
              <a:rPr lang="es-MX" dirty="0" smtClean="0"/>
              <a:t>Pagos </a:t>
            </a:r>
            <a:r>
              <a:rPr lang="es-MX" dirty="0"/>
              <a:t>por derechos antidumping que haya efectuado.</a:t>
            </a:r>
          </a:p>
        </p:txBody>
      </p:sp>
      <p:sp>
        <p:nvSpPr>
          <p:cNvPr id="5" name="4 Marcador de fecha"/>
          <p:cNvSpPr>
            <a:spLocks noGrp="1"/>
          </p:cNvSpPr>
          <p:nvPr>
            <p:ph type="dt" sz="half" idx="10"/>
          </p:nvPr>
        </p:nvSpPr>
        <p:spPr/>
        <p:txBody>
          <a:bodyPr/>
          <a:lstStyle/>
          <a:p>
            <a:fld id="{61E5CFED-40FD-4762-B118-EF017D427271}"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195</a:t>
            </a:fld>
            <a:endParaRPr lang="es-PE"/>
          </a:p>
        </p:txBody>
      </p:sp>
    </p:spTree>
    <p:extLst>
      <p:ext uri="{BB962C8B-B14F-4D97-AF65-F5344CB8AC3E}">
        <p14:creationId xmlns:p14="http://schemas.microsoft.com/office/powerpoint/2010/main" val="344449362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Donaciones</a:t>
            </a:r>
            <a:br>
              <a:rPr lang="es-MX" dirty="0" smtClean="0"/>
            </a:br>
            <a:r>
              <a:rPr lang="es-MX" sz="1800" b="0" dirty="0" smtClean="0">
                <a:effectLst/>
              </a:rPr>
              <a:t>LIR, 44°, d) - </a:t>
            </a:r>
            <a:endParaRPr lang="es-MX" sz="1800" b="0" dirty="0">
              <a:effectLst/>
            </a:endParaRPr>
          </a:p>
        </p:txBody>
      </p:sp>
      <p:sp>
        <p:nvSpPr>
          <p:cNvPr id="3" name="2 Marcador de contenido"/>
          <p:cNvSpPr>
            <a:spLocks noGrp="1"/>
          </p:cNvSpPr>
          <p:nvPr>
            <p:ph sz="half" idx="1"/>
          </p:nvPr>
        </p:nvSpPr>
        <p:spPr/>
        <p:txBody>
          <a:bodyPr/>
          <a:lstStyle/>
          <a:p>
            <a:r>
              <a:rPr lang="es-MX" b="1" dirty="0" smtClean="0"/>
              <a:t>No son deducibles:</a:t>
            </a:r>
          </a:p>
          <a:p>
            <a:pPr lvl="1"/>
            <a:r>
              <a:rPr lang="es-MX" dirty="0" smtClean="0"/>
              <a:t>Donaciones</a:t>
            </a:r>
          </a:p>
          <a:p>
            <a:pPr lvl="1"/>
            <a:r>
              <a:rPr lang="es-MX" dirty="0" smtClean="0"/>
              <a:t>Cualquier </a:t>
            </a:r>
            <a:r>
              <a:rPr lang="es-MX" dirty="0"/>
              <a:t>otro acto de </a:t>
            </a:r>
            <a:r>
              <a:rPr lang="es-MX" dirty="0" smtClean="0"/>
              <a:t>liberalidad</a:t>
            </a:r>
          </a:p>
          <a:p>
            <a:pPr lvl="1"/>
            <a:r>
              <a:rPr lang="es-MX" dirty="0" smtClean="0"/>
              <a:t>Formas:</a:t>
            </a:r>
          </a:p>
          <a:p>
            <a:pPr lvl="2"/>
            <a:r>
              <a:rPr lang="es-MX" dirty="0" smtClean="0"/>
              <a:t>En </a:t>
            </a:r>
            <a:r>
              <a:rPr lang="es-MX" dirty="0"/>
              <a:t>dinero o </a:t>
            </a:r>
            <a:endParaRPr lang="es-MX" dirty="0" smtClean="0"/>
          </a:p>
          <a:p>
            <a:pPr lvl="2"/>
            <a:r>
              <a:rPr lang="es-MX" dirty="0" smtClean="0"/>
              <a:t>En especie</a:t>
            </a:r>
          </a:p>
        </p:txBody>
      </p:sp>
      <p:sp>
        <p:nvSpPr>
          <p:cNvPr id="4" name="3 Marcador de contenido"/>
          <p:cNvSpPr>
            <a:spLocks noGrp="1"/>
          </p:cNvSpPr>
          <p:nvPr>
            <p:ph sz="half" idx="2"/>
          </p:nvPr>
        </p:nvSpPr>
        <p:spPr/>
        <p:txBody>
          <a:bodyPr/>
          <a:lstStyle/>
          <a:p>
            <a:r>
              <a:rPr lang="es-MX" dirty="0" smtClean="0"/>
              <a:t>Salvedad (LIR, 37°, x)</a:t>
            </a:r>
          </a:p>
          <a:p>
            <a:pPr lvl="1"/>
            <a:r>
              <a:rPr lang="es-MX" dirty="0" smtClean="0"/>
              <a:t>Donaciones </a:t>
            </a:r>
            <a:r>
              <a:rPr lang="es-MX" dirty="0"/>
              <a:t>otorgadas a favor de </a:t>
            </a:r>
            <a:endParaRPr lang="es-MX" dirty="0" smtClean="0"/>
          </a:p>
          <a:p>
            <a:pPr lvl="2"/>
            <a:r>
              <a:rPr lang="es-MX" dirty="0" smtClean="0"/>
              <a:t>Entidades </a:t>
            </a:r>
            <a:r>
              <a:rPr lang="es-MX" dirty="0"/>
              <a:t>y dependencias del </a:t>
            </a:r>
            <a:r>
              <a:rPr lang="es-MX" dirty="0" smtClean="0"/>
              <a:t>SPN, excepto </a:t>
            </a:r>
            <a:r>
              <a:rPr lang="es-MX" dirty="0"/>
              <a:t>las empresas, </a:t>
            </a:r>
            <a:r>
              <a:rPr lang="es-MX" dirty="0" smtClean="0"/>
              <a:t>y</a:t>
            </a:r>
          </a:p>
          <a:p>
            <a:pPr lvl="2"/>
            <a:r>
              <a:rPr lang="es-MX" dirty="0" smtClean="0"/>
              <a:t>Entidades </a:t>
            </a:r>
            <a:r>
              <a:rPr lang="es-MX" dirty="0"/>
              <a:t>sin fines de lucro cuyo objeto social comprenda alguno de los fines contemplados </a:t>
            </a:r>
            <a:r>
              <a:rPr lang="es-MX" dirty="0" smtClean="0"/>
              <a:t>en:</a:t>
            </a:r>
          </a:p>
          <a:p>
            <a:pPr lvl="3"/>
            <a:r>
              <a:rPr lang="es-MX" dirty="0" smtClean="0"/>
              <a:t>LIR, 37°, x), </a:t>
            </a:r>
            <a:r>
              <a:rPr lang="es-MX" dirty="0"/>
              <a:t>y </a:t>
            </a:r>
            <a:endParaRPr lang="es-MX" dirty="0" smtClean="0"/>
          </a:p>
          <a:p>
            <a:pPr lvl="3"/>
            <a:r>
              <a:rPr lang="es-MX" dirty="0" smtClean="0"/>
              <a:t>RIR, 21°, s).</a:t>
            </a:r>
            <a:endParaRPr lang="es-MX" dirty="0"/>
          </a:p>
          <a:p>
            <a:endParaRPr lang="es-MX" dirty="0"/>
          </a:p>
        </p:txBody>
      </p:sp>
      <p:sp>
        <p:nvSpPr>
          <p:cNvPr id="5" name="4 Marcador de fecha"/>
          <p:cNvSpPr>
            <a:spLocks noGrp="1"/>
          </p:cNvSpPr>
          <p:nvPr>
            <p:ph type="dt" sz="half" idx="10"/>
          </p:nvPr>
        </p:nvSpPr>
        <p:spPr/>
        <p:txBody>
          <a:bodyPr/>
          <a:lstStyle/>
          <a:p>
            <a:fld id="{61E5CFED-40FD-4762-B118-EF017D427271}"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196</a:t>
            </a:fld>
            <a:endParaRPr lang="es-PE"/>
          </a:p>
        </p:txBody>
      </p:sp>
    </p:spTree>
    <p:extLst>
      <p:ext uri="{BB962C8B-B14F-4D97-AF65-F5344CB8AC3E}">
        <p14:creationId xmlns:p14="http://schemas.microsoft.com/office/powerpoint/2010/main" val="418296133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Inversiones y mejoras en activos</a:t>
            </a:r>
            <a:br>
              <a:rPr lang="es-MX" dirty="0" smtClean="0"/>
            </a:br>
            <a:r>
              <a:rPr lang="es-MX" sz="1800" b="0" dirty="0" smtClean="0">
                <a:effectLst/>
              </a:rPr>
              <a:t>LIR, 44°, e) – RIR, 23°</a:t>
            </a:r>
            <a:endParaRPr lang="es-MX" b="0" dirty="0">
              <a:effectLst/>
            </a:endParaRPr>
          </a:p>
        </p:txBody>
      </p:sp>
      <p:sp>
        <p:nvSpPr>
          <p:cNvPr id="3" name="2 Marcador de contenido"/>
          <p:cNvSpPr>
            <a:spLocks noGrp="1"/>
          </p:cNvSpPr>
          <p:nvPr>
            <p:ph sz="half" idx="1"/>
          </p:nvPr>
        </p:nvSpPr>
        <p:spPr/>
        <p:txBody>
          <a:bodyPr/>
          <a:lstStyle/>
          <a:p>
            <a:r>
              <a:rPr lang="es-ES" b="1" dirty="0" smtClean="0"/>
              <a:t>No son deducibles:</a:t>
            </a:r>
          </a:p>
          <a:p>
            <a:pPr lvl="1"/>
            <a:r>
              <a:rPr lang="es-ES" dirty="0" smtClean="0"/>
              <a:t>Las </a:t>
            </a:r>
            <a:r>
              <a:rPr lang="es-ES" dirty="0"/>
              <a:t>sumas invertidas en la adquisición de bienes o </a:t>
            </a:r>
            <a:r>
              <a:rPr lang="es-ES" u="sng" dirty="0"/>
              <a:t>costos posteriores</a:t>
            </a:r>
            <a:r>
              <a:rPr lang="es-ES" dirty="0"/>
              <a:t> incorporados al activo de acuerdo con las normas contables.</a:t>
            </a:r>
            <a:endParaRPr lang="es-MX" dirty="0"/>
          </a:p>
          <a:p>
            <a:endParaRPr lang="es-MX" dirty="0"/>
          </a:p>
        </p:txBody>
      </p:sp>
      <p:sp>
        <p:nvSpPr>
          <p:cNvPr id="4" name="3 Marcador de contenido"/>
          <p:cNvSpPr>
            <a:spLocks noGrp="1"/>
          </p:cNvSpPr>
          <p:nvPr>
            <p:ph sz="half" idx="2"/>
          </p:nvPr>
        </p:nvSpPr>
        <p:spPr/>
        <p:txBody>
          <a:bodyPr/>
          <a:lstStyle/>
          <a:p>
            <a:r>
              <a:rPr lang="es-MX" dirty="0"/>
              <a:t>La inversión en bienes de uso cuyo costo por unidad no </a:t>
            </a:r>
            <a:r>
              <a:rPr lang="es-MX" dirty="0" smtClean="0"/>
              <a:t>supere ¼ de la UIT</a:t>
            </a:r>
          </a:p>
          <a:p>
            <a:pPr lvl="1"/>
            <a:r>
              <a:rPr lang="es-MX" dirty="0" smtClean="0"/>
              <a:t>Para el 2013: S/.925.00</a:t>
            </a:r>
          </a:p>
          <a:p>
            <a:pPr lvl="1"/>
            <a:r>
              <a:rPr lang="es-MX" dirty="0" smtClean="0"/>
              <a:t>Para el 2012: S/.912.50</a:t>
            </a:r>
          </a:p>
          <a:p>
            <a:r>
              <a:rPr lang="es-MX" b="1" dirty="0" smtClean="0"/>
              <a:t>Opción</a:t>
            </a:r>
            <a:r>
              <a:rPr lang="es-MX" dirty="0" smtClean="0"/>
              <a:t>:</a:t>
            </a:r>
          </a:p>
          <a:p>
            <a:pPr lvl="1"/>
            <a:r>
              <a:rPr lang="es-MX" dirty="0" smtClean="0"/>
              <a:t>Se </a:t>
            </a:r>
            <a:r>
              <a:rPr lang="es-MX" dirty="0"/>
              <a:t>podrá considerar como gasto del </a:t>
            </a:r>
            <a:r>
              <a:rPr lang="es-MX" dirty="0" smtClean="0"/>
              <a:t>EG</a:t>
            </a:r>
          </a:p>
          <a:p>
            <a:pPr lvl="1"/>
            <a:r>
              <a:rPr lang="es-MX" dirty="0" smtClean="0"/>
              <a:t>Salvedad:</a:t>
            </a:r>
          </a:p>
          <a:p>
            <a:pPr lvl="2"/>
            <a:r>
              <a:rPr lang="es-MX" dirty="0" smtClean="0"/>
              <a:t>Bienes </a:t>
            </a:r>
            <a:r>
              <a:rPr lang="es-MX" dirty="0"/>
              <a:t>formen parte de un conjunto o equipo necesario para su </a:t>
            </a:r>
            <a:r>
              <a:rPr lang="es-MX" dirty="0" smtClean="0"/>
              <a:t>funcionamiento.</a:t>
            </a:r>
            <a:endParaRPr lang="es-MX" dirty="0"/>
          </a:p>
        </p:txBody>
      </p:sp>
      <p:sp>
        <p:nvSpPr>
          <p:cNvPr id="5" name="4 Marcador de fecha"/>
          <p:cNvSpPr>
            <a:spLocks noGrp="1"/>
          </p:cNvSpPr>
          <p:nvPr>
            <p:ph type="dt" sz="half" idx="10"/>
          </p:nvPr>
        </p:nvSpPr>
        <p:spPr/>
        <p:txBody>
          <a:bodyPr/>
          <a:lstStyle/>
          <a:p>
            <a:fld id="{61E5CFED-40FD-4762-B118-EF017D427271}"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197</a:t>
            </a:fld>
            <a:endParaRPr lang="es-PE"/>
          </a:p>
        </p:txBody>
      </p:sp>
    </p:spTree>
    <p:extLst>
      <p:ext uri="{BB962C8B-B14F-4D97-AF65-F5344CB8AC3E}">
        <p14:creationId xmlns:p14="http://schemas.microsoft.com/office/powerpoint/2010/main" val="374024270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Reservas o provisiones</a:t>
            </a:r>
            <a:br>
              <a:rPr lang="es-MX" dirty="0" smtClean="0"/>
            </a:br>
            <a:r>
              <a:rPr lang="es-MX" sz="1800" b="0" dirty="0" smtClean="0">
                <a:effectLst/>
              </a:rPr>
              <a:t>LIR, 44°, f)</a:t>
            </a:r>
            <a:endParaRPr lang="es-MX" b="0" dirty="0">
              <a:effectLst/>
            </a:endParaRPr>
          </a:p>
        </p:txBody>
      </p:sp>
      <p:sp>
        <p:nvSpPr>
          <p:cNvPr id="3" name="2 Marcador de contenido"/>
          <p:cNvSpPr>
            <a:spLocks noGrp="1"/>
          </p:cNvSpPr>
          <p:nvPr>
            <p:ph sz="half" idx="1"/>
          </p:nvPr>
        </p:nvSpPr>
        <p:spPr/>
        <p:txBody>
          <a:bodyPr/>
          <a:lstStyle/>
          <a:p>
            <a:r>
              <a:rPr lang="es-MX" b="1" dirty="0" smtClean="0"/>
              <a:t>No son deducibles:</a:t>
            </a:r>
          </a:p>
          <a:p>
            <a:pPr lvl="1"/>
            <a:r>
              <a:rPr lang="es-MX" dirty="0" smtClean="0"/>
              <a:t>Las </a:t>
            </a:r>
            <a:r>
              <a:rPr lang="es-MX" dirty="0"/>
              <a:t>asignaciones destinadas a la constitución de reservas o provisiones cuya deducción no admite esta ley. </a:t>
            </a:r>
          </a:p>
        </p:txBody>
      </p:sp>
      <p:sp>
        <p:nvSpPr>
          <p:cNvPr id="4" name="3 Marcador de contenido"/>
          <p:cNvSpPr>
            <a:spLocks noGrp="1"/>
          </p:cNvSpPr>
          <p:nvPr>
            <p:ph sz="half" idx="2"/>
          </p:nvPr>
        </p:nvSpPr>
        <p:spPr/>
        <p:txBody>
          <a:bodyPr/>
          <a:lstStyle/>
          <a:p>
            <a:r>
              <a:rPr lang="es-MX" dirty="0" smtClean="0"/>
              <a:t>Ejemplos de provisiones no deducibles:</a:t>
            </a:r>
          </a:p>
          <a:p>
            <a:pPr lvl="1"/>
            <a:r>
              <a:rPr lang="es-MX" dirty="0" smtClean="0"/>
              <a:t>Incobrables sin cumplir requisitos del RIR</a:t>
            </a:r>
          </a:p>
          <a:p>
            <a:pPr lvl="1"/>
            <a:r>
              <a:rPr lang="es-MX" dirty="0" smtClean="0"/>
              <a:t>Desvalorización de existencias</a:t>
            </a:r>
          </a:p>
          <a:p>
            <a:pPr lvl="1"/>
            <a:r>
              <a:rPr lang="es-MX" dirty="0" smtClean="0"/>
              <a:t>Obsolescencia de activos</a:t>
            </a:r>
          </a:p>
          <a:p>
            <a:pPr lvl="1"/>
            <a:r>
              <a:rPr lang="es-MX" dirty="0" smtClean="0"/>
              <a:t>Contingencias</a:t>
            </a:r>
          </a:p>
          <a:p>
            <a:pPr lvl="2"/>
            <a:r>
              <a:rPr lang="es-MX" dirty="0" smtClean="0"/>
              <a:t>Laborales</a:t>
            </a:r>
          </a:p>
          <a:p>
            <a:pPr lvl="2"/>
            <a:r>
              <a:rPr lang="es-MX" dirty="0" smtClean="0"/>
              <a:t>Tributarias</a:t>
            </a:r>
          </a:p>
          <a:p>
            <a:pPr lvl="2"/>
            <a:r>
              <a:rPr lang="es-MX" dirty="0" smtClean="0"/>
              <a:t>Comerciales</a:t>
            </a:r>
          </a:p>
          <a:p>
            <a:pPr lvl="2"/>
            <a:r>
              <a:rPr lang="es-MX" dirty="0" smtClean="0"/>
              <a:t>Financieras</a:t>
            </a:r>
            <a:endParaRPr lang="es-MX" dirty="0"/>
          </a:p>
        </p:txBody>
      </p:sp>
      <p:sp>
        <p:nvSpPr>
          <p:cNvPr id="5" name="4 Marcador de fecha"/>
          <p:cNvSpPr>
            <a:spLocks noGrp="1"/>
          </p:cNvSpPr>
          <p:nvPr>
            <p:ph type="dt" sz="half" idx="10"/>
          </p:nvPr>
        </p:nvSpPr>
        <p:spPr/>
        <p:txBody>
          <a:bodyPr/>
          <a:lstStyle/>
          <a:p>
            <a:fld id="{61E5CFED-40FD-4762-B118-EF017D427271}"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198</a:t>
            </a:fld>
            <a:endParaRPr lang="es-PE"/>
          </a:p>
        </p:txBody>
      </p:sp>
    </p:spTree>
    <p:extLst>
      <p:ext uri="{BB962C8B-B14F-4D97-AF65-F5344CB8AC3E}">
        <p14:creationId xmlns:p14="http://schemas.microsoft.com/office/powerpoint/2010/main" val="268039724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Amortización de intangibles</a:t>
            </a:r>
            <a:r>
              <a:rPr lang="es-MX" dirty="0"/>
              <a:t/>
            </a:r>
            <a:br>
              <a:rPr lang="es-MX" dirty="0"/>
            </a:br>
            <a:r>
              <a:rPr lang="es-MX" sz="1800" b="0" dirty="0">
                <a:effectLst/>
              </a:rPr>
              <a:t>LIR, 44°, </a:t>
            </a:r>
            <a:r>
              <a:rPr lang="es-MX" sz="1800" b="0" dirty="0" smtClean="0">
                <a:effectLst/>
              </a:rPr>
              <a:t>g)</a:t>
            </a:r>
            <a:endParaRPr lang="es-MX" dirty="0"/>
          </a:p>
        </p:txBody>
      </p:sp>
      <p:sp>
        <p:nvSpPr>
          <p:cNvPr id="3" name="2 Marcador de contenido"/>
          <p:cNvSpPr>
            <a:spLocks noGrp="1"/>
          </p:cNvSpPr>
          <p:nvPr>
            <p:ph sz="half" idx="1"/>
          </p:nvPr>
        </p:nvSpPr>
        <p:spPr/>
        <p:txBody>
          <a:bodyPr>
            <a:normAutofit/>
          </a:bodyPr>
          <a:lstStyle/>
          <a:p>
            <a:pPr>
              <a:spcBef>
                <a:spcPts val="0"/>
              </a:spcBef>
            </a:pPr>
            <a:r>
              <a:rPr lang="es-MX" b="1" dirty="0" smtClean="0"/>
              <a:t>No son deducibles:</a:t>
            </a:r>
          </a:p>
          <a:p>
            <a:pPr lvl="1">
              <a:spcBef>
                <a:spcPts val="0"/>
              </a:spcBef>
            </a:pPr>
            <a:r>
              <a:rPr lang="es-MX" dirty="0" smtClean="0"/>
              <a:t>La </a:t>
            </a:r>
            <a:r>
              <a:rPr lang="es-MX" dirty="0"/>
              <a:t>amortización </a:t>
            </a:r>
            <a:r>
              <a:rPr lang="es-MX" dirty="0" smtClean="0"/>
              <a:t>de:</a:t>
            </a:r>
          </a:p>
          <a:p>
            <a:pPr lvl="2">
              <a:spcBef>
                <a:spcPts val="0"/>
              </a:spcBef>
            </a:pPr>
            <a:r>
              <a:rPr lang="es-MX" dirty="0" smtClean="0"/>
              <a:t>Llaves</a:t>
            </a:r>
            <a:r>
              <a:rPr lang="es-MX" dirty="0"/>
              <a:t>, </a:t>
            </a:r>
            <a:endParaRPr lang="es-MX" dirty="0" smtClean="0"/>
          </a:p>
          <a:p>
            <a:pPr lvl="2">
              <a:spcBef>
                <a:spcPts val="0"/>
              </a:spcBef>
            </a:pPr>
            <a:r>
              <a:rPr lang="es-MX" dirty="0" smtClean="0"/>
              <a:t>Marcas</a:t>
            </a:r>
            <a:r>
              <a:rPr lang="es-MX" dirty="0"/>
              <a:t>, </a:t>
            </a:r>
            <a:endParaRPr lang="es-MX" dirty="0" smtClean="0"/>
          </a:p>
          <a:p>
            <a:pPr lvl="2">
              <a:spcBef>
                <a:spcPts val="0"/>
              </a:spcBef>
            </a:pPr>
            <a:r>
              <a:rPr lang="es-MX" dirty="0" smtClean="0"/>
              <a:t>Patentes</a:t>
            </a:r>
            <a:r>
              <a:rPr lang="es-MX" dirty="0"/>
              <a:t>, </a:t>
            </a:r>
            <a:endParaRPr lang="es-MX" dirty="0" smtClean="0"/>
          </a:p>
          <a:p>
            <a:pPr lvl="2">
              <a:spcBef>
                <a:spcPts val="0"/>
              </a:spcBef>
            </a:pPr>
            <a:r>
              <a:rPr lang="es-MX" dirty="0" smtClean="0"/>
              <a:t>Procedimientos </a:t>
            </a:r>
            <a:r>
              <a:rPr lang="es-MX" dirty="0"/>
              <a:t>de fabricación y </a:t>
            </a:r>
            <a:endParaRPr lang="es-MX" dirty="0" smtClean="0"/>
          </a:p>
          <a:p>
            <a:pPr lvl="2">
              <a:spcBef>
                <a:spcPts val="0"/>
              </a:spcBef>
            </a:pPr>
            <a:r>
              <a:rPr lang="es-MX" dirty="0" smtClean="0"/>
              <a:t>Otros </a:t>
            </a:r>
            <a:r>
              <a:rPr lang="es-MX" dirty="0"/>
              <a:t>activos intangibles similares. 	</a:t>
            </a:r>
          </a:p>
          <a:p>
            <a:pPr>
              <a:spcBef>
                <a:spcPts val="0"/>
              </a:spcBef>
            </a:pPr>
            <a:endParaRPr lang="es-MX" dirty="0"/>
          </a:p>
        </p:txBody>
      </p:sp>
      <p:sp>
        <p:nvSpPr>
          <p:cNvPr id="4" name="3 Marcador de contenido"/>
          <p:cNvSpPr>
            <a:spLocks noGrp="1"/>
          </p:cNvSpPr>
          <p:nvPr>
            <p:ph sz="half" idx="2"/>
          </p:nvPr>
        </p:nvSpPr>
        <p:spPr/>
        <p:txBody>
          <a:bodyPr>
            <a:noAutofit/>
          </a:bodyPr>
          <a:lstStyle/>
          <a:p>
            <a:pPr>
              <a:spcBef>
                <a:spcPts val="0"/>
              </a:spcBef>
            </a:pPr>
            <a:r>
              <a:rPr lang="es-MX" b="1" u="sng" dirty="0"/>
              <a:t>Excepción:</a:t>
            </a:r>
          </a:p>
          <a:p>
            <a:pPr lvl="1">
              <a:spcBef>
                <a:spcPts val="0"/>
              </a:spcBef>
            </a:pPr>
            <a:r>
              <a:rPr lang="es-MX" dirty="0"/>
              <a:t>Precio pagado por los activos intangibles de duración limitada</a:t>
            </a:r>
          </a:p>
          <a:p>
            <a:pPr lvl="1">
              <a:spcBef>
                <a:spcPts val="0"/>
              </a:spcBef>
            </a:pPr>
            <a:r>
              <a:rPr lang="es-MX" dirty="0" smtClean="0"/>
              <a:t>Opción: </a:t>
            </a:r>
            <a:r>
              <a:rPr lang="es-MX" b="1" dirty="0" smtClean="0">
                <a:effectLst>
                  <a:outerShdw blurRad="38100" dist="38100" dir="2700000" algn="tl">
                    <a:srgbClr val="000000">
                      <a:alpha val="43137"/>
                    </a:srgbClr>
                  </a:outerShdw>
                </a:effectLst>
              </a:rPr>
              <a:t>GASTO</a:t>
            </a:r>
          </a:p>
          <a:p>
            <a:pPr lvl="2">
              <a:spcBef>
                <a:spcPts val="0"/>
              </a:spcBef>
            </a:pPr>
            <a:r>
              <a:rPr lang="es-MX" dirty="0" smtClean="0"/>
              <a:t>Resultados: Un </a:t>
            </a:r>
            <a:r>
              <a:rPr lang="es-MX" dirty="0"/>
              <a:t>solo </a:t>
            </a:r>
            <a:r>
              <a:rPr lang="es-MX" dirty="0" smtClean="0"/>
              <a:t>EG; o</a:t>
            </a:r>
          </a:p>
          <a:p>
            <a:pPr lvl="2">
              <a:spcBef>
                <a:spcPts val="0"/>
              </a:spcBef>
            </a:pPr>
            <a:r>
              <a:rPr lang="es-MX" dirty="0" smtClean="0"/>
              <a:t>Amortizado en 10 </a:t>
            </a:r>
            <a:r>
              <a:rPr lang="es-MX" dirty="0"/>
              <a:t>años. </a:t>
            </a:r>
            <a:endParaRPr lang="es-MX" dirty="0" smtClean="0"/>
          </a:p>
          <a:p>
            <a:pPr marL="742950" lvl="2" indent="-342900">
              <a:spcBef>
                <a:spcPts val="0"/>
              </a:spcBef>
            </a:pPr>
            <a:r>
              <a:rPr lang="es-MX" b="1" dirty="0" smtClean="0"/>
              <a:t>No aplicable: </a:t>
            </a:r>
          </a:p>
          <a:p>
            <a:pPr marL="1200150" lvl="3" indent="-342900">
              <a:spcBef>
                <a:spcPts val="0"/>
              </a:spcBef>
            </a:pPr>
            <a:r>
              <a:rPr lang="es-MX" dirty="0" smtClean="0"/>
              <a:t>ACTIVOS APORTADOS</a:t>
            </a:r>
            <a:endParaRPr lang="es-MX" dirty="0" smtClean="0"/>
          </a:p>
          <a:p>
            <a:pPr marL="342900" lvl="1" indent="-342900">
              <a:spcBef>
                <a:spcPts val="0"/>
              </a:spcBef>
              <a:buFont typeface="Arial" panose="020B0604020202020204" pitchFamily="34" charset="0"/>
              <a:buChar char="•"/>
            </a:pPr>
            <a:r>
              <a:rPr lang="es-MX" b="1" dirty="0"/>
              <a:t>El tratamiento </a:t>
            </a:r>
            <a:r>
              <a:rPr lang="es-MX" b="1" dirty="0" smtClean="0"/>
              <a:t>procede: CESIÓN</a:t>
            </a:r>
          </a:p>
          <a:p>
            <a:pPr marL="742950" lvl="2" indent="-342900">
              <a:spcBef>
                <a:spcPts val="0"/>
              </a:spcBef>
            </a:pPr>
            <a:r>
              <a:rPr lang="es-MX" b="1" u="sng" dirty="0" smtClean="0"/>
              <a:t>NO</a:t>
            </a:r>
            <a:r>
              <a:rPr lang="es-MX" dirty="0" smtClean="0"/>
              <a:t> </a:t>
            </a:r>
            <a:r>
              <a:rPr lang="es-MX" dirty="0"/>
              <a:t>a las </a:t>
            </a:r>
            <a:r>
              <a:rPr lang="es-MX" b="1" dirty="0" smtClean="0"/>
              <a:t>pagos por:</a:t>
            </a:r>
          </a:p>
          <a:p>
            <a:pPr marL="1200150" lvl="3" indent="-342900">
              <a:spcBef>
                <a:spcPts val="0"/>
              </a:spcBef>
            </a:pPr>
            <a:r>
              <a:rPr lang="es-MX" dirty="0" smtClean="0"/>
              <a:t>la </a:t>
            </a:r>
            <a:r>
              <a:rPr lang="es-MX" dirty="0"/>
              <a:t>concesión de </a:t>
            </a:r>
            <a:r>
              <a:rPr lang="es-MX" dirty="0" smtClean="0"/>
              <a:t>uso; </a:t>
            </a:r>
            <a:r>
              <a:rPr lang="es-MX" dirty="0"/>
              <a:t>o </a:t>
            </a:r>
            <a:endParaRPr lang="es-MX" dirty="0" smtClean="0"/>
          </a:p>
          <a:p>
            <a:pPr marL="1200150" lvl="3" indent="-342900">
              <a:spcBef>
                <a:spcPts val="0"/>
              </a:spcBef>
            </a:pPr>
            <a:r>
              <a:rPr lang="es-MX" dirty="0" smtClean="0"/>
              <a:t>el </a:t>
            </a:r>
            <a:r>
              <a:rPr lang="es-MX" dirty="0"/>
              <a:t>uso de intangibles de </a:t>
            </a:r>
            <a:r>
              <a:rPr lang="es-MX" dirty="0" smtClean="0"/>
              <a:t>terceros</a:t>
            </a:r>
          </a:p>
          <a:p>
            <a:pPr marL="742950" lvl="2" indent="-342900">
              <a:spcBef>
                <a:spcPts val="0"/>
              </a:spcBef>
            </a:pPr>
            <a:r>
              <a:rPr lang="es-MX" dirty="0" smtClean="0"/>
              <a:t>RIR, 25°, a), 1.</a:t>
            </a:r>
            <a:endParaRPr lang="es-MX" dirty="0"/>
          </a:p>
        </p:txBody>
      </p:sp>
      <p:sp>
        <p:nvSpPr>
          <p:cNvPr id="5" name="4 Marcador de fecha"/>
          <p:cNvSpPr>
            <a:spLocks noGrp="1"/>
          </p:cNvSpPr>
          <p:nvPr>
            <p:ph type="dt" sz="half" idx="10"/>
          </p:nvPr>
        </p:nvSpPr>
        <p:spPr/>
        <p:txBody>
          <a:bodyPr/>
          <a:lstStyle/>
          <a:p>
            <a:fld id="{61E5CFED-40FD-4762-B118-EF017D427271}"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199</a:t>
            </a:fld>
            <a:endParaRPr lang="es-PE"/>
          </a:p>
        </p:txBody>
      </p:sp>
    </p:spTree>
    <p:extLst>
      <p:ext uri="{BB962C8B-B14F-4D97-AF65-F5344CB8AC3E}">
        <p14:creationId xmlns:p14="http://schemas.microsoft.com/office/powerpoint/2010/main" val="3803195599"/>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Amortización de intangibles </a:t>
            </a:r>
            <a:r>
              <a:rPr lang="es-MX" b="0" dirty="0" smtClean="0">
                <a:effectLst/>
              </a:rPr>
              <a:t>(2</a:t>
            </a:r>
            <a:r>
              <a:rPr lang="es-MX" b="0" dirty="0" smtClean="0">
                <a:effectLst/>
              </a:rPr>
              <a:t>)</a:t>
            </a:r>
            <a:br>
              <a:rPr lang="es-MX" b="0" dirty="0" smtClean="0">
                <a:effectLst/>
              </a:rPr>
            </a:br>
            <a:r>
              <a:rPr lang="es-MX" dirty="0" smtClean="0"/>
              <a:t>Activos intangibles de duración limitada</a:t>
            </a:r>
            <a:r>
              <a:rPr lang="es-MX" dirty="0"/>
              <a:t/>
            </a:r>
            <a:br>
              <a:rPr lang="es-MX" dirty="0"/>
            </a:br>
            <a:r>
              <a:rPr lang="es-MX" sz="1800" b="0" dirty="0">
                <a:effectLst/>
              </a:rPr>
              <a:t>LIR, 44°, g</a:t>
            </a:r>
            <a:r>
              <a:rPr lang="es-MX" sz="1800" b="0" dirty="0" smtClean="0">
                <a:effectLst/>
              </a:rPr>
              <a:t>) – RIR, 25°, a), </a:t>
            </a:r>
            <a:r>
              <a:rPr lang="es-MX" sz="1800" b="0" dirty="0" smtClean="0">
                <a:effectLst/>
              </a:rPr>
              <a:t>2</a:t>
            </a:r>
            <a:endParaRPr lang="es-MX" dirty="0"/>
          </a:p>
        </p:txBody>
      </p:sp>
      <p:sp>
        <p:nvSpPr>
          <p:cNvPr id="8" name="7 Marcador de contenido"/>
          <p:cNvSpPr>
            <a:spLocks noGrp="1"/>
          </p:cNvSpPr>
          <p:nvPr>
            <p:ph idx="1"/>
          </p:nvPr>
        </p:nvSpPr>
        <p:spPr/>
        <p:txBody>
          <a:bodyPr>
            <a:normAutofit/>
          </a:bodyPr>
          <a:lstStyle/>
          <a:p>
            <a:r>
              <a:rPr lang="es-MX" dirty="0" smtClean="0"/>
              <a:t>Aquellos </a:t>
            </a:r>
            <a:r>
              <a:rPr lang="es-MX" dirty="0"/>
              <a:t>cuya vida útil está </a:t>
            </a:r>
            <a:r>
              <a:rPr lang="es-MX" b="1" u="sng" dirty="0"/>
              <a:t>limitada por ley o por su propia </a:t>
            </a:r>
            <a:r>
              <a:rPr lang="es-MX" b="1" u="sng" dirty="0" smtClean="0"/>
              <a:t>naturaleza</a:t>
            </a:r>
          </a:p>
          <a:p>
            <a:pPr lvl="1"/>
            <a:r>
              <a:rPr lang="es-MX" dirty="0" smtClean="0"/>
              <a:t>Tales como: </a:t>
            </a:r>
          </a:p>
          <a:p>
            <a:pPr lvl="2"/>
            <a:r>
              <a:rPr lang="es-MX" dirty="0" smtClean="0"/>
              <a:t>Patentes</a:t>
            </a:r>
            <a:r>
              <a:rPr lang="es-MX" dirty="0"/>
              <a:t>, </a:t>
            </a:r>
            <a:endParaRPr lang="es-MX" dirty="0" smtClean="0"/>
          </a:p>
          <a:p>
            <a:pPr lvl="2"/>
            <a:r>
              <a:rPr lang="es-MX" dirty="0" smtClean="0"/>
              <a:t>Modelos </a:t>
            </a:r>
            <a:r>
              <a:rPr lang="es-MX" dirty="0"/>
              <a:t>de utilidad, </a:t>
            </a:r>
            <a:endParaRPr lang="es-MX" dirty="0" smtClean="0"/>
          </a:p>
          <a:p>
            <a:pPr lvl="2"/>
            <a:r>
              <a:rPr lang="es-MX" dirty="0" smtClean="0"/>
              <a:t>Derechos </a:t>
            </a:r>
            <a:r>
              <a:rPr lang="es-MX" dirty="0"/>
              <a:t>de autor, </a:t>
            </a:r>
            <a:endParaRPr lang="es-MX" dirty="0" smtClean="0"/>
          </a:p>
          <a:p>
            <a:pPr lvl="2"/>
            <a:r>
              <a:rPr lang="es-MX" dirty="0" smtClean="0"/>
              <a:t>Derechos </a:t>
            </a:r>
            <a:r>
              <a:rPr lang="es-MX" dirty="0"/>
              <a:t>de llave, </a:t>
            </a:r>
            <a:endParaRPr lang="es-MX" dirty="0" smtClean="0"/>
          </a:p>
          <a:p>
            <a:pPr lvl="2"/>
            <a:r>
              <a:rPr lang="es-MX" dirty="0" smtClean="0"/>
              <a:t>Diseños </a:t>
            </a:r>
            <a:r>
              <a:rPr lang="es-MX" dirty="0"/>
              <a:t>o </a:t>
            </a:r>
            <a:r>
              <a:rPr lang="es-MX" dirty="0" smtClean="0"/>
              <a:t>modelos, </a:t>
            </a:r>
          </a:p>
          <a:p>
            <a:pPr lvl="2"/>
            <a:r>
              <a:rPr lang="es-MX" dirty="0" smtClean="0"/>
              <a:t>Planos</a:t>
            </a:r>
            <a:r>
              <a:rPr lang="es-MX" dirty="0"/>
              <a:t>, </a:t>
            </a:r>
            <a:r>
              <a:rPr lang="es-MX" dirty="0" smtClean="0"/>
              <a:t>procesos </a:t>
            </a:r>
            <a:r>
              <a:rPr lang="es-MX" dirty="0"/>
              <a:t>o </a:t>
            </a:r>
            <a:r>
              <a:rPr lang="es-MX" dirty="0" smtClean="0"/>
              <a:t>fórmulas </a:t>
            </a:r>
            <a:r>
              <a:rPr lang="es-MX" dirty="0"/>
              <a:t>secretas y </a:t>
            </a:r>
            <a:endParaRPr lang="es-MX" dirty="0" smtClean="0"/>
          </a:p>
          <a:p>
            <a:pPr lvl="2"/>
            <a:r>
              <a:rPr lang="es-MX" dirty="0" smtClean="0"/>
              <a:t>Programas </a:t>
            </a:r>
            <a:r>
              <a:rPr lang="es-MX" dirty="0"/>
              <a:t>de instrucciones para computadoras (Software).</a:t>
            </a:r>
          </a:p>
          <a:p>
            <a:pPr lvl="1"/>
            <a:r>
              <a:rPr lang="es-MX" u="sng" dirty="0"/>
              <a:t>No se considera activos intangibles de duración </a:t>
            </a:r>
            <a:r>
              <a:rPr lang="es-MX" u="sng" dirty="0" smtClean="0"/>
              <a:t>limitada</a:t>
            </a:r>
            <a:r>
              <a:rPr lang="es-MX" dirty="0" smtClean="0"/>
              <a:t>: </a:t>
            </a:r>
          </a:p>
          <a:p>
            <a:pPr lvl="2"/>
            <a:r>
              <a:rPr lang="es-MX" b="1" dirty="0" smtClean="0"/>
              <a:t>Marcas </a:t>
            </a:r>
            <a:r>
              <a:rPr lang="es-MX" b="1" dirty="0"/>
              <a:t>de fábrica y el fondo de comercio </a:t>
            </a:r>
            <a:r>
              <a:rPr lang="es-MX" dirty="0"/>
              <a:t>(</a:t>
            </a:r>
            <a:r>
              <a:rPr lang="es-MX" dirty="0" smtClean="0"/>
              <a:t>GOODWILL).</a:t>
            </a:r>
            <a:endParaRPr lang="es-MX" dirty="0"/>
          </a:p>
          <a:p>
            <a:endParaRPr lang="es-MX" dirty="0"/>
          </a:p>
        </p:txBody>
      </p:sp>
      <p:sp>
        <p:nvSpPr>
          <p:cNvPr id="5" name="4 Marcador de fecha"/>
          <p:cNvSpPr>
            <a:spLocks noGrp="1"/>
          </p:cNvSpPr>
          <p:nvPr>
            <p:ph type="dt" sz="half" idx="10"/>
          </p:nvPr>
        </p:nvSpPr>
        <p:spPr/>
        <p:txBody>
          <a:bodyPr/>
          <a:lstStyle/>
          <a:p>
            <a:fld id="{61E5CFED-40FD-4762-B118-EF017D427271}" type="datetime4">
              <a:rPr lang="es-PE" smtClean="0"/>
              <a:t>12 de enero de 2014</a:t>
            </a:fld>
            <a:endParaRPr lang="es-PE"/>
          </a:p>
        </p:txBody>
      </p:sp>
      <p:sp>
        <p:nvSpPr>
          <p:cNvPr id="6" name="5 Marcador de pie de página"/>
          <p:cNvSpPr>
            <a:spLocks noGrp="1"/>
          </p:cNvSpPr>
          <p:nvPr>
            <p:ph type="ftr" sz="quarter" idx="11"/>
          </p:nvPr>
        </p:nvSpPr>
        <p:spPr/>
        <p:txBody>
          <a:bodyPr/>
          <a:lstStyle/>
          <a:p>
            <a:r>
              <a:rPr lang="es-MX" smtClean="0"/>
              <a:t>IMPUESTO A LA RENTA 2013</a:t>
            </a:r>
            <a:endParaRPr lang="es-PE"/>
          </a:p>
        </p:txBody>
      </p:sp>
      <p:sp>
        <p:nvSpPr>
          <p:cNvPr id="7" name="6 Marcador de número de diapositiva"/>
          <p:cNvSpPr>
            <a:spLocks noGrp="1"/>
          </p:cNvSpPr>
          <p:nvPr>
            <p:ph type="sldNum" sz="quarter" idx="12"/>
          </p:nvPr>
        </p:nvSpPr>
        <p:spPr/>
        <p:txBody>
          <a:bodyPr/>
          <a:lstStyle/>
          <a:p>
            <a:fld id="{18CE0154-5AA3-498D-98EB-A5C71ABBED3C}" type="slidenum">
              <a:rPr lang="es-PE" smtClean="0"/>
              <a:t>200</a:t>
            </a:fld>
            <a:endParaRPr lang="es-PE"/>
          </a:p>
        </p:txBody>
      </p:sp>
    </p:spTree>
    <p:extLst>
      <p:ext uri="{BB962C8B-B14F-4D97-AF65-F5344CB8AC3E}">
        <p14:creationId xmlns:p14="http://schemas.microsoft.com/office/powerpoint/2010/main" val="85154093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Amortización de </a:t>
            </a:r>
            <a:r>
              <a:rPr lang="es-MX" dirty="0" err="1" smtClean="0"/>
              <a:t>intamgibles</a:t>
            </a:r>
            <a:r>
              <a:rPr lang="es-MX" dirty="0" smtClean="0"/>
              <a:t> </a:t>
            </a:r>
            <a:r>
              <a:rPr lang="es-MX" b="0" dirty="0" smtClean="0">
                <a:effectLst/>
              </a:rPr>
              <a:t>(3)</a:t>
            </a:r>
            <a:r>
              <a:rPr lang="es-MX" dirty="0"/>
              <a:t/>
            </a:r>
            <a:br>
              <a:rPr lang="es-MX" dirty="0"/>
            </a:br>
            <a:r>
              <a:rPr lang="es-MX" sz="1800" b="0" dirty="0">
                <a:effectLst/>
              </a:rPr>
              <a:t>LIR, 44°, g) – RIR, 25°, a), </a:t>
            </a:r>
            <a:r>
              <a:rPr lang="es-MX" sz="1800" b="0" dirty="0" smtClean="0">
                <a:effectLst/>
              </a:rPr>
              <a:t>3 </a:t>
            </a:r>
            <a:r>
              <a:rPr lang="es-MX" sz="1800" b="0" dirty="0">
                <a:effectLst/>
              </a:rPr>
              <a:t>y </a:t>
            </a:r>
            <a:r>
              <a:rPr lang="es-MX" sz="1800" b="0" dirty="0" smtClean="0">
                <a:effectLst/>
              </a:rPr>
              <a:t>4</a:t>
            </a:r>
            <a:endParaRPr lang="es-MX" sz="1800" dirty="0"/>
          </a:p>
        </p:txBody>
      </p:sp>
      <p:sp>
        <p:nvSpPr>
          <p:cNvPr id="3" name="2 Marcador de contenido"/>
          <p:cNvSpPr>
            <a:spLocks noGrp="1"/>
          </p:cNvSpPr>
          <p:nvPr>
            <p:ph idx="1"/>
          </p:nvPr>
        </p:nvSpPr>
        <p:spPr/>
        <p:txBody>
          <a:bodyPr/>
          <a:lstStyle/>
          <a:p>
            <a:pPr>
              <a:buFont typeface="+mj-lt"/>
              <a:buAutoNum type="arabicPeriod" startAt="3"/>
            </a:pPr>
            <a:r>
              <a:rPr lang="es-ES" dirty="0" smtClean="0"/>
              <a:t>Plazo de amortización del </a:t>
            </a:r>
            <a:r>
              <a:rPr lang="es-ES" dirty="0"/>
              <a:t>precio pagado por la adquisición de intangibles de duración </a:t>
            </a:r>
            <a:r>
              <a:rPr lang="es-ES" dirty="0" smtClean="0"/>
              <a:t>limitada: </a:t>
            </a:r>
          </a:p>
          <a:p>
            <a:pPr lvl="1"/>
            <a:r>
              <a:rPr lang="es-ES" dirty="0" smtClean="0"/>
              <a:t>No </a:t>
            </a:r>
            <a:r>
              <a:rPr lang="es-ES" dirty="0"/>
              <a:t>podrá ser inferior al </a:t>
            </a:r>
            <a:r>
              <a:rPr lang="es-ES" dirty="0" smtClean="0"/>
              <a:t>N° </a:t>
            </a:r>
            <a:r>
              <a:rPr lang="es-ES" dirty="0"/>
              <a:t>de </a:t>
            </a:r>
            <a:r>
              <a:rPr lang="es-ES" dirty="0" smtClean="0"/>
              <a:t>EG </a:t>
            </a:r>
            <a:r>
              <a:rPr lang="es-ES" dirty="0"/>
              <a:t>que al producirse la </a:t>
            </a:r>
            <a:r>
              <a:rPr lang="es-ES" dirty="0" smtClean="0"/>
              <a:t>adquisición </a:t>
            </a:r>
            <a:r>
              <a:rPr lang="es-ES" dirty="0"/>
              <a:t>resten para que se extinga el derecho de uso exclusivo que le confiere. </a:t>
            </a:r>
            <a:endParaRPr lang="es-ES" dirty="0" smtClean="0"/>
          </a:p>
          <a:p>
            <a:pPr lvl="1"/>
            <a:r>
              <a:rPr lang="es-ES" dirty="0" smtClean="0"/>
              <a:t>Fijado </a:t>
            </a:r>
            <a:r>
              <a:rPr lang="es-ES" dirty="0"/>
              <a:t>el </a:t>
            </a:r>
            <a:r>
              <a:rPr lang="es-ES" dirty="0" smtClean="0"/>
              <a:t>plazo, sólo </a:t>
            </a:r>
            <a:r>
              <a:rPr lang="es-ES" dirty="0"/>
              <a:t>podrá ser variado </a:t>
            </a:r>
            <a:r>
              <a:rPr lang="es-ES" dirty="0" smtClean="0"/>
              <a:t>con previa </a:t>
            </a:r>
            <a:r>
              <a:rPr lang="es-ES" dirty="0"/>
              <a:t>autorización de la </a:t>
            </a:r>
            <a:r>
              <a:rPr lang="es-ES" dirty="0" smtClean="0"/>
              <a:t>SUNAT</a:t>
            </a:r>
          </a:p>
          <a:p>
            <a:pPr lvl="1"/>
            <a:r>
              <a:rPr lang="es-ES" dirty="0" smtClean="0"/>
              <a:t>El </a:t>
            </a:r>
            <a:r>
              <a:rPr lang="es-ES" dirty="0"/>
              <a:t>nuevo plazo se computará a partir del </a:t>
            </a:r>
            <a:r>
              <a:rPr lang="es-ES" dirty="0" smtClean="0"/>
              <a:t>EG </a:t>
            </a:r>
            <a:r>
              <a:rPr lang="es-ES" dirty="0"/>
              <a:t>en que fuera presentada la solicitud, sin exceder en total el plazo máximo de 10 años.</a:t>
            </a:r>
            <a:endParaRPr lang="es-MX" dirty="0"/>
          </a:p>
          <a:p>
            <a:pPr>
              <a:buFont typeface="+mj-lt"/>
              <a:buAutoNum type="arabicPeriod" startAt="3"/>
            </a:pPr>
            <a:r>
              <a:rPr lang="es-ES" dirty="0" smtClean="0"/>
              <a:t>El </a:t>
            </a:r>
            <a:r>
              <a:rPr lang="es-ES" dirty="0"/>
              <a:t>tratamiento </a:t>
            </a:r>
            <a:r>
              <a:rPr lang="es-ES" dirty="0" smtClean="0"/>
              <a:t>aludido en </a:t>
            </a:r>
            <a:r>
              <a:rPr lang="es-ES" dirty="0"/>
              <a:t>el </a:t>
            </a:r>
            <a:r>
              <a:rPr lang="es-ES" dirty="0" err="1" smtClean="0"/>
              <a:t>num</a:t>
            </a:r>
            <a:r>
              <a:rPr lang="es-ES" dirty="0" smtClean="0"/>
              <a:t>. </a:t>
            </a:r>
            <a:r>
              <a:rPr lang="es-ES" dirty="0"/>
              <a:t>1</a:t>
            </a:r>
            <a:r>
              <a:rPr lang="es-ES" dirty="0" smtClean="0"/>
              <a:t>), sólo </a:t>
            </a:r>
            <a:r>
              <a:rPr lang="es-ES" dirty="0"/>
              <a:t>procederá cuando los intangibles se encuentren afectados a la generación de </a:t>
            </a:r>
            <a:r>
              <a:rPr lang="es-ES" dirty="0" smtClean="0"/>
              <a:t>R3.</a:t>
            </a:r>
            <a:endParaRPr lang="es-MX" dirty="0"/>
          </a:p>
          <a:p>
            <a:pPr>
              <a:buFont typeface="+mj-lt"/>
              <a:buAutoNum type="arabicPeriod" startAt="3"/>
            </a:pPr>
            <a:endParaRPr lang="es-MX"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201</a:t>
            </a:fld>
            <a:endParaRPr lang="es-PE"/>
          </a:p>
        </p:txBody>
      </p:sp>
    </p:spTree>
    <p:extLst>
      <p:ext uri="{BB962C8B-B14F-4D97-AF65-F5344CB8AC3E}">
        <p14:creationId xmlns:p14="http://schemas.microsoft.com/office/powerpoint/2010/main" val="369937288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Comisiones mercantiles del exterior</a:t>
            </a:r>
            <a:br>
              <a:rPr lang="es-MX" dirty="0" smtClean="0"/>
            </a:br>
            <a:r>
              <a:rPr lang="es-MX" sz="1800" b="0" dirty="0" smtClean="0">
                <a:effectLst/>
              </a:rPr>
              <a:t>LIR, 44°, h)</a:t>
            </a:r>
            <a:endParaRPr lang="es-MX" b="0" dirty="0">
              <a:effectLst/>
            </a:endParaRPr>
          </a:p>
        </p:txBody>
      </p:sp>
      <p:sp>
        <p:nvSpPr>
          <p:cNvPr id="3" name="2 Marcador de contenido"/>
          <p:cNvSpPr>
            <a:spLocks noGrp="1"/>
          </p:cNvSpPr>
          <p:nvPr>
            <p:ph idx="1"/>
          </p:nvPr>
        </p:nvSpPr>
        <p:spPr/>
        <p:txBody>
          <a:bodyPr/>
          <a:lstStyle/>
          <a:p>
            <a:r>
              <a:rPr lang="es-MX" b="1" dirty="0" smtClean="0"/>
              <a:t>No son deducibles:</a:t>
            </a:r>
          </a:p>
          <a:p>
            <a:pPr lvl="1"/>
            <a:r>
              <a:rPr lang="es-MX" dirty="0" smtClean="0"/>
              <a:t>Las comisiones </a:t>
            </a:r>
            <a:r>
              <a:rPr lang="es-MX" dirty="0"/>
              <a:t>mercantiles originadas en el exterior por compra o venta de mercaderías y otros </a:t>
            </a:r>
            <a:r>
              <a:rPr lang="es-MX" dirty="0" smtClean="0"/>
              <a:t>bienes:</a:t>
            </a:r>
          </a:p>
          <a:p>
            <a:pPr lvl="1"/>
            <a:r>
              <a:rPr lang="es-MX" dirty="0" smtClean="0"/>
              <a:t>En </a:t>
            </a:r>
            <a:r>
              <a:rPr lang="es-MX" dirty="0"/>
              <a:t>la parte que exceda el porcentaje que </a:t>
            </a:r>
            <a:r>
              <a:rPr lang="es-MX" dirty="0" smtClean="0"/>
              <a:t>usualmente se </a:t>
            </a:r>
            <a:r>
              <a:rPr lang="es-MX" dirty="0"/>
              <a:t>abona </a:t>
            </a:r>
            <a:r>
              <a:rPr lang="es-MX" dirty="0" smtClean="0"/>
              <a:t>por dichas comisiones en </a:t>
            </a:r>
            <a:r>
              <a:rPr lang="es-MX" dirty="0"/>
              <a:t>el país </a:t>
            </a:r>
            <a:r>
              <a:rPr lang="es-MX" dirty="0" smtClean="0"/>
              <a:t>donde éstas se origen</a:t>
            </a:r>
            <a:r>
              <a:rPr lang="es-MX" dirty="0"/>
              <a:t>. 	</a:t>
            </a:r>
          </a:p>
          <a:p>
            <a:endParaRPr lang="es-MX"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202</a:t>
            </a:fld>
            <a:endParaRPr lang="es-PE"/>
          </a:p>
        </p:txBody>
      </p:sp>
    </p:spTree>
    <p:extLst>
      <p:ext uri="{BB962C8B-B14F-4D97-AF65-F5344CB8AC3E}">
        <p14:creationId xmlns:p14="http://schemas.microsoft.com/office/powerpoint/2010/main" val="207572315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Pérdidas en venta de valores</a:t>
            </a:r>
            <a:r>
              <a:rPr lang="es-MX" dirty="0"/>
              <a:t/>
            </a:r>
            <a:br>
              <a:rPr lang="es-MX" dirty="0"/>
            </a:br>
            <a:r>
              <a:rPr lang="es-MX" sz="1800" b="0" dirty="0">
                <a:effectLst/>
              </a:rPr>
              <a:t>LIR, 44°, </a:t>
            </a:r>
            <a:r>
              <a:rPr lang="es-MX" sz="1800" b="0" dirty="0" smtClean="0">
                <a:effectLst/>
              </a:rPr>
              <a:t>i)</a:t>
            </a:r>
            <a:endParaRPr lang="es-MX" dirty="0"/>
          </a:p>
        </p:txBody>
      </p:sp>
      <p:sp>
        <p:nvSpPr>
          <p:cNvPr id="3" name="2 Marcador de contenido"/>
          <p:cNvSpPr>
            <a:spLocks noGrp="1"/>
          </p:cNvSpPr>
          <p:nvPr>
            <p:ph idx="1"/>
          </p:nvPr>
        </p:nvSpPr>
        <p:spPr/>
        <p:txBody>
          <a:bodyPr/>
          <a:lstStyle/>
          <a:p>
            <a:r>
              <a:rPr lang="es-ES" b="1" dirty="0" smtClean="0"/>
              <a:t>No son deducibles:</a:t>
            </a:r>
          </a:p>
          <a:p>
            <a:pPr lvl="1"/>
            <a:r>
              <a:rPr lang="es-ES" dirty="0" smtClean="0"/>
              <a:t>La </a:t>
            </a:r>
            <a:r>
              <a:rPr lang="es-ES" dirty="0"/>
              <a:t>pérdida originada en la venta de </a:t>
            </a:r>
            <a:r>
              <a:rPr lang="es-ES" dirty="0" smtClean="0"/>
              <a:t>valores</a:t>
            </a:r>
          </a:p>
          <a:p>
            <a:pPr lvl="2"/>
            <a:r>
              <a:rPr lang="es-ES" dirty="0" smtClean="0"/>
              <a:t>Adquiridos </a:t>
            </a:r>
            <a:r>
              <a:rPr lang="es-ES" dirty="0"/>
              <a:t>con beneficio </a:t>
            </a:r>
            <a:r>
              <a:rPr lang="es-ES" dirty="0" smtClean="0"/>
              <a:t>tributario</a:t>
            </a:r>
          </a:p>
          <a:p>
            <a:pPr lvl="2"/>
            <a:r>
              <a:rPr lang="es-ES" dirty="0" smtClean="0"/>
              <a:t>Hasta </a:t>
            </a:r>
            <a:r>
              <a:rPr lang="es-ES" dirty="0"/>
              <a:t>el límite de dicho beneficio</a:t>
            </a:r>
            <a:r>
              <a:rPr lang="es-ES" dirty="0" smtClean="0"/>
              <a:t>.</a:t>
            </a:r>
          </a:p>
          <a:p>
            <a:pPr lvl="1"/>
            <a:r>
              <a:rPr lang="es-ES" dirty="0" smtClean="0"/>
              <a:t>Aplicable a empresas que habiendo suscrito Convenios de Estabilidad tributaria, aplican las normas del ACM </a:t>
            </a:r>
            <a:endParaRPr lang="es-MX"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203</a:t>
            </a:fld>
            <a:endParaRPr lang="es-PE"/>
          </a:p>
        </p:txBody>
      </p:sp>
    </p:spTree>
    <p:extLst>
      <p:ext uri="{BB962C8B-B14F-4D97-AF65-F5344CB8AC3E}">
        <p14:creationId xmlns:p14="http://schemas.microsoft.com/office/powerpoint/2010/main" val="304965062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Gastos con documentación no idónea</a:t>
            </a:r>
            <a:br>
              <a:rPr lang="es-MX" dirty="0" smtClean="0"/>
            </a:br>
            <a:r>
              <a:rPr lang="es-MX" sz="1800" b="0" dirty="0" smtClean="0">
                <a:effectLst/>
              </a:rPr>
              <a:t>LIR, 44°, j) – RIR, 25°, b)</a:t>
            </a:r>
            <a:endParaRPr lang="es-MX" b="0" dirty="0">
              <a:effectLst/>
            </a:endParaRPr>
          </a:p>
        </p:txBody>
      </p:sp>
      <p:sp>
        <p:nvSpPr>
          <p:cNvPr id="3" name="2 Marcador de contenido"/>
          <p:cNvSpPr>
            <a:spLocks noGrp="1"/>
          </p:cNvSpPr>
          <p:nvPr>
            <p:ph idx="1"/>
          </p:nvPr>
        </p:nvSpPr>
        <p:spPr/>
        <p:txBody>
          <a:bodyPr/>
          <a:lstStyle/>
          <a:p>
            <a:r>
              <a:rPr lang="es-MX" b="1" dirty="0" smtClean="0"/>
              <a:t>No son deducibles:</a:t>
            </a:r>
          </a:p>
          <a:p>
            <a:pPr lvl="1"/>
            <a:r>
              <a:rPr lang="es-MX" dirty="0" smtClean="0"/>
              <a:t>Los </a:t>
            </a:r>
            <a:r>
              <a:rPr lang="es-MX" dirty="0"/>
              <a:t>gastos cuya documentación </a:t>
            </a:r>
            <a:r>
              <a:rPr lang="es-MX" dirty="0" err="1"/>
              <a:t>sustentatoria</a:t>
            </a:r>
            <a:r>
              <a:rPr lang="es-MX" dirty="0"/>
              <a:t> no cumpla con los requisitos y características mínimas </a:t>
            </a:r>
            <a:r>
              <a:rPr lang="es-MX" dirty="0" smtClean="0"/>
              <a:t>establecidos </a:t>
            </a:r>
            <a:r>
              <a:rPr lang="es-MX" dirty="0"/>
              <a:t>por el </a:t>
            </a:r>
            <a:r>
              <a:rPr lang="es-MX" dirty="0" smtClean="0"/>
              <a:t>RCP. </a:t>
            </a:r>
            <a:endParaRPr lang="es-MX" dirty="0"/>
          </a:p>
          <a:p>
            <a:pPr lvl="1"/>
            <a:r>
              <a:rPr lang="es-MX" dirty="0"/>
              <a:t>Tampoco será deducible el gasto sustentado en </a:t>
            </a:r>
            <a:r>
              <a:rPr lang="es-MX" dirty="0" smtClean="0"/>
              <a:t>CP </a:t>
            </a:r>
            <a:r>
              <a:rPr lang="es-MX" dirty="0"/>
              <a:t>emitido por contribuyente que, a la fecha de emisión del </a:t>
            </a:r>
            <a:r>
              <a:rPr lang="es-MX" dirty="0" smtClean="0"/>
              <a:t>CP, </a:t>
            </a:r>
            <a:r>
              <a:rPr lang="es-MX" dirty="0"/>
              <a:t>tenía la condición de no </a:t>
            </a:r>
            <a:r>
              <a:rPr lang="es-MX" dirty="0" smtClean="0"/>
              <a:t>habido </a:t>
            </a:r>
            <a:r>
              <a:rPr lang="es-MX" dirty="0"/>
              <a:t>según la publicación realizada por la </a:t>
            </a:r>
            <a:r>
              <a:rPr lang="es-MX" dirty="0" smtClean="0"/>
              <a:t>SUNAT</a:t>
            </a:r>
          </a:p>
          <a:p>
            <a:pPr lvl="2"/>
            <a:r>
              <a:rPr lang="es-MX" dirty="0"/>
              <a:t>S</a:t>
            </a:r>
            <a:r>
              <a:rPr lang="es-MX" dirty="0" smtClean="0"/>
              <a:t>alvo </a:t>
            </a:r>
            <a:r>
              <a:rPr lang="es-MX" dirty="0"/>
              <a:t>que al 31 de diciembre del </a:t>
            </a:r>
            <a:r>
              <a:rPr lang="es-MX" dirty="0" smtClean="0"/>
              <a:t>EG, </a:t>
            </a:r>
            <a:r>
              <a:rPr lang="es-MX" dirty="0"/>
              <a:t>el contribuyente haya cumplido con levantar tal condición.</a:t>
            </a:r>
          </a:p>
          <a:p>
            <a:pPr lvl="1"/>
            <a:r>
              <a:rPr lang="es-MX" dirty="0"/>
              <a:t>No </a:t>
            </a:r>
            <a:r>
              <a:rPr lang="es-MX" dirty="0" smtClean="0"/>
              <a:t>aplicable en </a:t>
            </a:r>
            <a:r>
              <a:rPr lang="es-MX" dirty="0"/>
              <a:t>los casos en </a:t>
            </a:r>
            <a:r>
              <a:rPr lang="es-MX" dirty="0" smtClean="0"/>
              <a:t>que se </a:t>
            </a:r>
            <a:r>
              <a:rPr lang="es-MX" dirty="0"/>
              <a:t>permita la sustentación del gasto con otros documentos</a:t>
            </a:r>
            <a:r>
              <a:rPr lang="es-MX" dirty="0" smtClean="0"/>
              <a:t>.</a:t>
            </a:r>
            <a:endParaRPr lang="es-MX"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204</a:t>
            </a:fld>
            <a:endParaRPr lang="es-PE"/>
          </a:p>
        </p:txBody>
      </p:sp>
    </p:spTree>
    <p:extLst>
      <p:ext uri="{BB962C8B-B14F-4D97-AF65-F5344CB8AC3E}">
        <p14:creationId xmlns:p14="http://schemas.microsoft.com/office/powerpoint/2010/main" val="76540714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Gastos con documentación no </a:t>
            </a:r>
            <a:r>
              <a:rPr lang="es-MX" dirty="0" smtClean="0"/>
              <a:t>idónea </a:t>
            </a:r>
            <a:r>
              <a:rPr lang="es-MX" b="0" dirty="0" smtClean="0">
                <a:effectLst/>
              </a:rPr>
              <a:t>(2)</a:t>
            </a:r>
            <a:r>
              <a:rPr lang="es-MX" dirty="0"/>
              <a:t/>
            </a:r>
            <a:br>
              <a:rPr lang="es-MX" dirty="0"/>
            </a:br>
            <a:r>
              <a:rPr lang="es-MX" sz="1800" b="0" dirty="0">
                <a:effectLst/>
              </a:rPr>
              <a:t>LIR, 44°, j) – RIR, 25°, b)</a:t>
            </a:r>
            <a:endParaRPr lang="es-MX" dirty="0"/>
          </a:p>
        </p:txBody>
      </p:sp>
      <p:sp>
        <p:nvSpPr>
          <p:cNvPr id="3" name="2 Marcador de contenido"/>
          <p:cNvSpPr>
            <a:spLocks noGrp="1"/>
          </p:cNvSpPr>
          <p:nvPr>
            <p:ph idx="1"/>
          </p:nvPr>
        </p:nvSpPr>
        <p:spPr/>
        <p:txBody>
          <a:bodyPr>
            <a:normAutofit/>
          </a:bodyPr>
          <a:lstStyle/>
          <a:p>
            <a:r>
              <a:rPr lang="es-MX" dirty="0"/>
              <a:t>Esta regla </a:t>
            </a:r>
            <a:r>
              <a:rPr lang="es-MX" b="1" dirty="0" smtClean="0"/>
              <a:t>NO</a:t>
            </a:r>
            <a:r>
              <a:rPr lang="es-MX" dirty="0" smtClean="0"/>
              <a:t> </a:t>
            </a:r>
            <a:r>
              <a:rPr lang="es-MX" dirty="0"/>
              <a:t>es </a:t>
            </a:r>
            <a:r>
              <a:rPr lang="es-MX" b="1" dirty="0" smtClean="0"/>
              <a:t>APLICABLE</a:t>
            </a:r>
            <a:r>
              <a:rPr lang="es-MX" dirty="0" smtClean="0"/>
              <a:t>:</a:t>
            </a:r>
            <a:endParaRPr lang="es-MX" dirty="0"/>
          </a:p>
          <a:p>
            <a:pPr lvl="1"/>
            <a:r>
              <a:rPr lang="es-MX" dirty="0" smtClean="0"/>
              <a:t>Para </a:t>
            </a:r>
            <a:r>
              <a:rPr lang="es-MX" dirty="0"/>
              <a:t>los </a:t>
            </a:r>
            <a:r>
              <a:rPr lang="es-MX" b="1" dirty="0" smtClean="0"/>
              <a:t>CP </a:t>
            </a:r>
            <a:r>
              <a:rPr lang="es-MX" b="1" dirty="0"/>
              <a:t>emitidos por sujetos no </a:t>
            </a:r>
            <a:r>
              <a:rPr lang="es-MX" b="1" dirty="0" smtClean="0"/>
              <a:t>domiciliados</a:t>
            </a:r>
          </a:p>
          <a:p>
            <a:pPr lvl="2"/>
            <a:r>
              <a:rPr lang="es-MX" dirty="0" smtClean="0"/>
              <a:t>RIR, 21°, o).</a:t>
            </a:r>
            <a:endParaRPr lang="es-MX" dirty="0"/>
          </a:p>
          <a:p>
            <a:r>
              <a:rPr lang="es-MX" dirty="0"/>
              <a:t>Sin embargo, los </a:t>
            </a:r>
            <a:r>
              <a:rPr lang="es-MX" b="1" dirty="0"/>
              <a:t>gastos incurridos en el extranjero </a:t>
            </a:r>
            <a:r>
              <a:rPr lang="es-MX" dirty="0"/>
              <a:t>se acreditarán con los correspondientes documentos emitidos en el exterior de conformidad con las disposiciones legales del país respectivo, siempre que conste en éstos, por lo </a:t>
            </a:r>
            <a:r>
              <a:rPr lang="es-MX" dirty="0" smtClean="0"/>
              <a:t>menos:</a:t>
            </a:r>
          </a:p>
          <a:p>
            <a:pPr lvl="1"/>
            <a:r>
              <a:rPr lang="es-MX" dirty="0" smtClean="0"/>
              <a:t>El </a:t>
            </a:r>
            <a:r>
              <a:rPr lang="es-MX" dirty="0"/>
              <a:t>nombre, </a:t>
            </a:r>
            <a:r>
              <a:rPr lang="es-MX" dirty="0" smtClean="0"/>
              <a:t>denominación </a:t>
            </a:r>
            <a:r>
              <a:rPr lang="es-MX" dirty="0"/>
              <a:t>o razón social y </a:t>
            </a:r>
            <a:endParaRPr lang="es-MX" dirty="0" smtClean="0"/>
          </a:p>
          <a:p>
            <a:pPr lvl="1"/>
            <a:r>
              <a:rPr lang="es-MX" dirty="0" smtClean="0"/>
              <a:t>El </a:t>
            </a:r>
            <a:r>
              <a:rPr lang="es-MX" dirty="0"/>
              <a:t>domicilio del transferente o de quien presta el servicio, </a:t>
            </a:r>
            <a:endParaRPr lang="es-MX" dirty="0" smtClean="0"/>
          </a:p>
          <a:p>
            <a:pPr lvl="1"/>
            <a:r>
              <a:rPr lang="es-MX" dirty="0" smtClean="0"/>
              <a:t>L</a:t>
            </a:r>
            <a:r>
              <a:rPr lang="es-MX" dirty="0" smtClean="0"/>
              <a:t>a </a:t>
            </a:r>
            <a:r>
              <a:rPr lang="es-MX" dirty="0"/>
              <a:t>naturaleza u objeto de la operación, </a:t>
            </a:r>
            <a:endParaRPr lang="es-MX" dirty="0" smtClean="0"/>
          </a:p>
          <a:p>
            <a:pPr lvl="1"/>
            <a:r>
              <a:rPr lang="es-MX" dirty="0" smtClean="0"/>
              <a:t>La Fecha </a:t>
            </a:r>
            <a:r>
              <a:rPr lang="es-MX" dirty="0"/>
              <a:t>y </a:t>
            </a:r>
            <a:endParaRPr lang="es-MX" dirty="0" smtClean="0"/>
          </a:p>
          <a:p>
            <a:pPr lvl="1"/>
            <a:r>
              <a:rPr lang="es-MX" dirty="0" smtClean="0"/>
              <a:t>E</a:t>
            </a:r>
            <a:r>
              <a:rPr lang="es-MX" dirty="0" smtClean="0"/>
              <a:t>l </a:t>
            </a:r>
            <a:r>
              <a:rPr lang="es-MX" dirty="0"/>
              <a:t>monto pagado.</a:t>
            </a:r>
          </a:p>
          <a:p>
            <a:r>
              <a:rPr lang="es-MX" dirty="0" smtClean="0"/>
              <a:t>(…)</a:t>
            </a:r>
            <a:endParaRPr lang="es-MX"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205</a:t>
            </a:fld>
            <a:endParaRPr lang="es-PE"/>
          </a:p>
        </p:txBody>
      </p:sp>
    </p:spTree>
    <p:extLst>
      <p:ext uri="{BB962C8B-B14F-4D97-AF65-F5344CB8AC3E}">
        <p14:creationId xmlns:p14="http://schemas.microsoft.com/office/powerpoint/2010/main" val="75131202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Gastos con documentación no </a:t>
            </a:r>
            <a:r>
              <a:rPr lang="es-MX" dirty="0" smtClean="0"/>
              <a:t>idónea </a:t>
            </a:r>
            <a:r>
              <a:rPr lang="es-MX" b="0" dirty="0" smtClean="0">
                <a:effectLst/>
              </a:rPr>
              <a:t>(3)</a:t>
            </a:r>
            <a:r>
              <a:rPr lang="es-MX" dirty="0"/>
              <a:t/>
            </a:r>
            <a:br>
              <a:rPr lang="es-MX" dirty="0"/>
            </a:br>
            <a:r>
              <a:rPr lang="es-MX" sz="1800" b="0" dirty="0">
                <a:effectLst/>
              </a:rPr>
              <a:t>LIR, 44°, j) – RIR, 25°, b)</a:t>
            </a:r>
            <a:endParaRPr lang="es-MX" dirty="0"/>
          </a:p>
        </p:txBody>
      </p:sp>
      <p:sp>
        <p:nvSpPr>
          <p:cNvPr id="3" name="2 Marcador de contenido"/>
          <p:cNvSpPr>
            <a:spLocks noGrp="1"/>
          </p:cNvSpPr>
          <p:nvPr>
            <p:ph idx="1"/>
          </p:nvPr>
        </p:nvSpPr>
        <p:spPr/>
        <p:txBody>
          <a:bodyPr>
            <a:normAutofit/>
          </a:bodyPr>
          <a:lstStyle/>
          <a:p>
            <a:r>
              <a:rPr lang="es-MX" dirty="0" smtClean="0"/>
              <a:t>(…)</a:t>
            </a:r>
            <a:endParaRPr lang="es-MX" dirty="0"/>
          </a:p>
          <a:p>
            <a:r>
              <a:rPr lang="es-MX" dirty="0" smtClean="0"/>
              <a:t>Deducción </a:t>
            </a:r>
            <a:r>
              <a:rPr lang="es-MX" dirty="0"/>
              <a:t>de </a:t>
            </a:r>
            <a:r>
              <a:rPr lang="es-MX" b="1" dirty="0" smtClean="0"/>
              <a:t>gastos </a:t>
            </a:r>
            <a:r>
              <a:rPr lang="es-MX" b="1" dirty="0"/>
              <a:t>comunes</a:t>
            </a:r>
            <a:r>
              <a:rPr lang="es-MX" dirty="0"/>
              <a:t>, realizados por los propietarios, arrendatarios u otros poseedores de inmuebles sujetos al </a:t>
            </a:r>
            <a:r>
              <a:rPr lang="es-MX" b="1" dirty="0"/>
              <a:t>Régimen de Unidades Inmobiliarias de Propiedad Exclusiva y de Propiedad </a:t>
            </a:r>
            <a:r>
              <a:rPr lang="es-MX" b="1" dirty="0" smtClean="0"/>
              <a:t>Común</a:t>
            </a:r>
          </a:p>
          <a:p>
            <a:pPr lvl="1"/>
            <a:r>
              <a:rPr lang="es-MX" b="1" dirty="0" smtClean="0"/>
              <a:t>Sustento (</a:t>
            </a:r>
            <a:r>
              <a:rPr lang="es-MX" dirty="0" smtClean="0"/>
              <a:t>RS 50-2001/SUNAT</a:t>
            </a:r>
            <a:r>
              <a:rPr lang="es-MX" dirty="0"/>
              <a:t>)</a:t>
            </a:r>
            <a:r>
              <a:rPr lang="es-MX" b="1" dirty="0" smtClean="0"/>
              <a:t>:</a:t>
            </a:r>
            <a:r>
              <a:rPr lang="es-MX" dirty="0" smtClean="0"/>
              <a:t> </a:t>
            </a:r>
          </a:p>
          <a:p>
            <a:pPr lvl="2"/>
            <a:r>
              <a:rPr lang="es-MX" b="1" dirty="0" smtClean="0"/>
              <a:t>Liquidación </a:t>
            </a:r>
            <a:r>
              <a:rPr lang="es-MX" b="1" dirty="0"/>
              <a:t>de </a:t>
            </a:r>
            <a:r>
              <a:rPr lang="es-MX" b="1" dirty="0" smtClean="0"/>
              <a:t>gastos</a:t>
            </a:r>
          </a:p>
          <a:p>
            <a:pPr lvl="2"/>
            <a:r>
              <a:rPr lang="es-MX" dirty="0" smtClean="0"/>
              <a:t>Elaborada </a:t>
            </a:r>
            <a:r>
              <a:rPr lang="es-MX" dirty="0"/>
              <a:t>por el </a:t>
            </a:r>
            <a:r>
              <a:rPr lang="es-MX" b="1" dirty="0"/>
              <a:t>administrador de la </a:t>
            </a:r>
            <a:r>
              <a:rPr lang="es-MX" b="1" dirty="0" smtClean="0"/>
              <a:t>edificación</a:t>
            </a:r>
          </a:p>
          <a:p>
            <a:pPr lvl="2"/>
            <a:r>
              <a:rPr lang="es-MX" b="1" dirty="0" smtClean="0"/>
              <a:t>Copia</a:t>
            </a:r>
            <a:r>
              <a:rPr lang="es-MX" dirty="0" smtClean="0"/>
              <a:t> </a:t>
            </a:r>
            <a:r>
              <a:rPr lang="es-MX" dirty="0"/>
              <a:t>fotostática de los respectivos </a:t>
            </a:r>
            <a:r>
              <a:rPr lang="es-MX" b="1" dirty="0" smtClean="0"/>
              <a:t>CP</a:t>
            </a:r>
          </a:p>
          <a:p>
            <a:pPr lvl="2"/>
            <a:r>
              <a:rPr lang="es-MX" dirty="0" smtClean="0"/>
              <a:t>Emitidos </a:t>
            </a:r>
            <a:r>
              <a:rPr lang="es-MX" b="1" dirty="0"/>
              <a:t>a nombre de la Junta de </a:t>
            </a:r>
            <a:r>
              <a:rPr lang="es-MX" b="1" dirty="0" smtClean="0"/>
              <a:t>Propietarios</a:t>
            </a:r>
            <a:endParaRPr lang="es-MX" b="1" dirty="0" smtClean="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206</a:t>
            </a:fld>
            <a:endParaRPr lang="es-PE"/>
          </a:p>
        </p:txBody>
      </p:sp>
    </p:spTree>
    <p:extLst>
      <p:ext uri="{BB962C8B-B14F-4D97-AF65-F5344CB8AC3E}">
        <p14:creationId xmlns:p14="http://schemas.microsoft.com/office/powerpoint/2010/main" val="89597071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IGV que constituye crédito fiscal</a:t>
            </a:r>
            <a:br>
              <a:rPr lang="es-MX" dirty="0" smtClean="0"/>
            </a:br>
            <a:r>
              <a:rPr lang="es-MX" sz="1800" b="0" dirty="0" smtClean="0">
                <a:effectLst/>
              </a:rPr>
              <a:t>LIR, 44°, k) - </a:t>
            </a:r>
            <a:endParaRPr lang="es-MX" b="0" dirty="0">
              <a:effectLst/>
            </a:endParaRPr>
          </a:p>
        </p:txBody>
      </p:sp>
      <p:sp>
        <p:nvSpPr>
          <p:cNvPr id="3" name="2 Marcador de contenido"/>
          <p:cNvSpPr>
            <a:spLocks noGrp="1"/>
          </p:cNvSpPr>
          <p:nvPr>
            <p:ph idx="1"/>
          </p:nvPr>
        </p:nvSpPr>
        <p:spPr/>
        <p:txBody>
          <a:bodyPr/>
          <a:lstStyle/>
          <a:p>
            <a:r>
              <a:rPr lang="es-ES" b="1" dirty="0" smtClean="0"/>
              <a:t>No es deducible:</a:t>
            </a:r>
          </a:p>
          <a:p>
            <a:pPr marL="706437" lvl="2" indent="-342900">
              <a:buFont typeface="Wingdings" panose="05000000000000000000" pitchFamily="2" charset="2"/>
              <a:buChar char="§"/>
            </a:pPr>
            <a:r>
              <a:rPr lang="es-ES" dirty="0"/>
              <a:t>El IGV (que incluye el IPM y el ISC) que graven el </a:t>
            </a:r>
            <a:r>
              <a:rPr lang="es-ES" b="1" dirty="0"/>
              <a:t>retiro de </a:t>
            </a:r>
            <a:r>
              <a:rPr lang="es-ES" b="1" dirty="0" smtClean="0"/>
              <a:t>bienes</a:t>
            </a:r>
            <a:r>
              <a:rPr lang="es-ES" dirty="0" smtClean="0"/>
              <a:t>.</a:t>
            </a:r>
            <a:r>
              <a:rPr lang="es-ES" dirty="0"/>
              <a:t> </a:t>
            </a:r>
          </a:p>
          <a:p>
            <a:pPr lvl="1"/>
            <a:r>
              <a:rPr lang="es-MX" dirty="0" smtClean="0"/>
              <a:t>El  IGV, </a:t>
            </a:r>
            <a:r>
              <a:rPr lang="es-MX" dirty="0"/>
              <a:t>cuando se tenga derecho a aplicar como </a:t>
            </a:r>
            <a:r>
              <a:rPr lang="es-MX" dirty="0" smtClean="0"/>
              <a:t>CF</a:t>
            </a:r>
          </a:p>
          <a:p>
            <a:pPr lvl="2"/>
            <a:r>
              <a:rPr lang="es-MX" dirty="0" smtClean="0"/>
              <a:t>TUO de la LIGV (DS 55-F,)</a:t>
            </a:r>
          </a:p>
          <a:p>
            <a:pPr lvl="3"/>
            <a:r>
              <a:rPr lang="es-MX" dirty="0" smtClean="0"/>
              <a:t>18</a:t>
            </a:r>
            <a:r>
              <a:rPr lang="es-MX" dirty="0" smtClean="0"/>
              <a:t>°: Requisitos sustanciales</a:t>
            </a:r>
          </a:p>
          <a:p>
            <a:pPr lvl="3"/>
            <a:r>
              <a:rPr lang="es-MX" dirty="0" smtClean="0"/>
              <a:t>19</a:t>
            </a:r>
            <a:r>
              <a:rPr lang="es-MX" dirty="0" smtClean="0"/>
              <a:t>°: Requisitos formales</a:t>
            </a:r>
          </a:p>
          <a:p>
            <a:pPr lvl="3"/>
            <a:r>
              <a:rPr lang="es-MX" dirty="0" smtClean="0"/>
              <a:t>69</a:t>
            </a:r>
            <a:r>
              <a:rPr lang="es-MX" dirty="0" smtClean="0"/>
              <a:t>°: </a:t>
            </a:r>
            <a:r>
              <a:rPr lang="es-MX" dirty="0" smtClean="0"/>
              <a:t>IGV: </a:t>
            </a:r>
            <a:r>
              <a:rPr lang="es-MX" b="1" dirty="0" smtClean="0"/>
              <a:t>Gasto</a:t>
            </a:r>
            <a:r>
              <a:rPr lang="es-MX" dirty="0" smtClean="0"/>
              <a:t> </a:t>
            </a:r>
            <a:r>
              <a:rPr lang="es-MX" dirty="0" smtClean="0"/>
              <a:t>o </a:t>
            </a:r>
            <a:r>
              <a:rPr lang="es-MX" b="1" dirty="0" smtClean="0"/>
              <a:t>Costo</a:t>
            </a:r>
            <a:endParaRPr lang="es-MX" b="1"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207</a:t>
            </a:fld>
            <a:endParaRPr lang="es-PE"/>
          </a:p>
        </p:txBody>
      </p:sp>
    </p:spTree>
    <p:extLst>
      <p:ext uri="{BB962C8B-B14F-4D97-AF65-F5344CB8AC3E}">
        <p14:creationId xmlns:p14="http://schemas.microsoft.com/office/powerpoint/2010/main" val="152507596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Depreciación de bienes revaluados</a:t>
            </a:r>
            <a:br>
              <a:rPr lang="es-MX" dirty="0" smtClean="0"/>
            </a:br>
            <a:r>
              <a:rPr lang="es-MX" sz="1800" b="0" dirty="0" smtClean="0">
                <a:effectLst/>
              </a:rPr>
              <a:t>LIR, 20°, 38° al 43°</a:t>
            </a:r>
            <a:endParaRPr lang="es-MX" b="0" dirty="0">
              <a:effectLst/>
            </a:endParaRPr>
          </a:p>
        </p:txBody>
      </p:sp>
      <p:sp>
        <p:nvSpPr>
          <p:cNvPr id="3" name="2 Marcador de contenido"/>
          <p:cNvSpPr>
            <a:spLocks noGrp="1"/>
          </p:cNvSpPr>
          <p:nvPr>
            <p:ph idx="1"/>
          </p:nvPr>
        </p:nvSpPr>
        <p:spPr/>
        <p:txBody>
          <a:bodyPr/>
          <a:lstStyle/>
          <a:p>
            <a:r>
              <a:rPr lang="es-MX" b="1" dirty="0" smtClean="0"/>
              <a:t>No es deducible:</a:t>
            </a:r>
          </a:p>
          <a:p>
            <a:pPr lvl="1"/>
            <a:r>
              <a:rPr lang="es-MX" dirty="0" smtClean="0"/>
              <a:t>El </a:t>
            </a:r>
            <a:r>
              <a:rPr lang="es-MX" dirty="0"/>
              <a:t>monto de la depreciación correspondiente al mayor valor atribuido como consecuencia de revaluación voluntaria de los activos con motivo de reorganización de empresas o sociedades o fuera de estos actos</a:t>
            </a:r>
            <a:r>
              <a:rPr lang="es-MX" dirty="0" smtClean="0"/>
              <a:t>.</a:t>
            </a:r>
          </a:p>
          <a:p>
            <a:pPr lvl="1"/>
            <a:r>
              <a:rPr lang="es-MX" dirty="0" smtClean="0"/>
              <a:t>Salvedad: LIR, 104°, </a:t>
            </a:r>
            <a:r>
              <a:rPr lang="es-MX" dirty="0" smtClean="0"/>
              <a:t>1: </a:t>
            </a:r>
            <a:r>
              <a:rPr lang="es-MX" b="1" dirty="0" smtClean="0"/>
              <a:t>OPCIÓN</a:t>
            </a:r>
            <a:endParaRPr lang="es-MX" b="1" dirty="0" smtClean="0"/>
          </a:p>
          <a:p>
            <a:pPr lvl="2"/>
            <a:r>
              <a:rPr lang="es-MX" dirty="0"/>
              <a:t>Si las sociedades o empresas acordaran la </a:t>
            </a:r>
            <a:r>
              <a:rPr lang="es-MX" b="1" dirty="0"/>
              <a:t>revaluación voluntaria</a:t>
            </a:r>
            <a:r>
              <a:rPr lang="es-MX" dirty="0"/>
              <a:t> de sus activos, la diferencia entre el </a:t>
            </a:r>
            <a:r>
              <a:rPr lang="es-MX" b="1" dirty="0"/>
              <a:t>mayor valor</a:t>
            </a:r>
            <a:r>
              <a:rPr lang="es-MX" dirty="0"/>
              <a:t> pactado y el costo computable determinado de acuerdo con el </a:t>
            </a:r>
            <a:r>
              <a:rPr lang="es-MX" dirty="0" smtClean="0"/>
              <a:t>DL </a:t>
            </a:r>
            <a:r>
              <a:rPr lang="es-MX" dirty="0"/>
              <a:t>797 y normas reglamentarias estará </a:t>
            </a:r>
            <a:r>
              <a:rPr lang="es-MX" b="1" dirty="0"/>
              <a:t>gravado con el </a:t>
            </a:r>
            <a:r>
              <a:rPr lang="es-MX" b="1" dirty="0" smtClean="0"/>
              <a:t>IR</a:t>
            </a:r>
            <a:r>
              <a:rPr lang="es-MX" dirty="0" smtClean="0"/>
              <a:t>. </a:t>
            </a:r>
          </a:p>
          <a:p>
            <a:pPr lvl="2"/>
            <a:r>
              <a:rPr lang="es-MX" dirty="0" smtClean="0"/>
              <a:t>En </a:t>
            </a:r>
            <a:r>
              <a:rPr lang="es-MX" dirty="0"/>
              <a:t>este caso, los bienes transferidos, así como los del adquirente, tendrán como </a:t>
            </a:r>
            <a:r>
              <a:rPr lang="es-MX" b="1" dirty="0"/>
              <a:t>costo computable</a:t>
            </a:r>
            <a:r>
              <a:rPr lang="es-MX" dirty="0"/>
              <a:t> el valor al que fueron revaluados. </a:t>
            </a:r>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208</a:t>
            </a:fld>
            <a:endParaRPr lang="es-PE"/>
          </a:p>
        </p:txBody>
      </p:sp>
    </p:spTree>
    <p:extLst>
      <p:ext uri="{BB962C8B-B14F-4D97-AF65-F5344CB8AC3E}">
        <p14:creationId xmlns:p14="http://schemas.microsoft.com/office/powerpoint/2010/main" val="251064705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Operaciones con determinadas entidades</a:t>
            </a:r>
            <a:br>
              <a:rPr lang="es-MX" dirty="0" smtClean="0"/>
            </a:br>
            <a:r>
              <a:rPr lang="es-MX" sz="1800" b="0" dirty="0" smtClean="0">
                <a:effectLst/>
              </a:rPr>
              <a:t>LIR, 44°, m)</a:t>
            </a:r>
            <a:endParaRPr lang="es-MX" b="0" dirty="0">
              <a:effectLst/>
            </a:endParaRPr>
          </a:p>
        </p:txBody>
      </p:sp>
      <p:sp>
        <p:nvSpPr>
          <p:cNvPr id="3" name="2 Marcador de contenido"/>
          <p:cNvSpPr>
            <a:spLocks noGrp="1"/>
          </p:cNvSpPr>
          <p:nvPr>
            <p:ph idx="1"/>
          </p:nvPr>
        </p:nvSpPr>
        <p:spPr/>
        <p:txBody>
          <a:bodyPr>
            <a:normAutofit/>
          </a:bodyPr>
          <a:lstStyle/>
          <a:p>
            <a:r>
              <a:rPr lang="es-MX" b="1" dirty="0" smtClean="0"/>
              <a:t>No son deducibles:</a:t>
            </a:r>
          </a:p>
          <a:p>
            <a:pPr lvl="1"/>
            <a:r>
              <a:rPr lang="es-MX" dirty="0" smtClean="0"/>
              <a:t>Los </a:t>
            </a:r>
            <a:r>
              <a:rPr lang="es-MX" dirty="0"/>
              <a:t>gastos, incluida la pérdida de capital, provenientes de operaciones efectuadas con sujetos que califiquen en alguno de los siguientes supuestos: </a:t>
            </a:r>
          </a:p>
          <a:p>
            <a:pPr lvl="2">
              <a:buFont typeface="+mj-lt"/>
              <a:buAutoNum type="arabicPeriod"/>
            </a:pPr>
            <a:r>
              <a:rPr lang="es-MX" dirty="0" smtClean="0"/>
              <a:t>Sean </a:t>
            </a:r>
            <a:r>
              <a:rPr lang="es-MX" b="1" dirty="0"/>
              <a:t>residentes</a:t>
            </a:r>
            <a:r>
              <a:rPr lang="es-MX" dirty="0"/>
              <a:t> de países o territorios de baja o nula imposición; </a:t>
            </a:r>
            <a:endParaRPr lang="es-MX" dirty="0" smtClean="0"/>
          </a:p>
          <a:p>
            <a:pPr lvl="2">
              <a:buFont typeface="+mj-lt"/>
              <a:buAutoNum type="arabicPeriod"/>
            </a:pPr>
            <a:r>
              <a:rPr lang="es-MX" dirty="0" smtClean="0"/>
              <a:t>Sean </a:t>
            </a:r>
            <a:r>
              <a:rPr lang="es-MX" b="1" dirty="0"/>
              <a:t>establecimientos permanentes</a:t>
            </a:r>
            <a:r>
              <a:rPr lang="es-MX" dirty="0"/>
              <a:t> situados o establecidos en países o territorios de baja o nula imposición; o, 	</a:t>
            </a:r>
          </a:p>
          <a:p>
            <a:pPr lvl="2">
              <a:buFont typeface="+mj-lt"/>
              <a:buAutoNum type="arabicPeriod"/>
            </a:pPr>
            <a:r>
              <a:rPr lang="es-MX" dirty="0" smtClean="0"/>
              <a:t>Sin </a:t>
            </a:r>
            <a:r>
              <a:rPr lang="es-MX" dirty="0"/>
              <a:t>quedar comprendidos en los supuestos anteriores, </a:t>
            </a:r>
            <a:r>
              <a:rPr lang="es-MX" b="1" dirty="0" smtClean="0"/>
              <a:t>obtengan rentas</a:t>
            </a:r>
            <a:r>
              <a:rPr lang="es-MX" b="1" dirty="0"/>
              <a:t>, ingresos o ganancias</a:t>
            </a:r>
            <a:r>
              <a:rPr lang="es-MX" dirty="0"/>
              <a:t> a través de un país o territorio de baja o nula imposición. 	</a:t>
            </a:r>
            <a:r>
              <a:rPr lang="es-MX" dirty="0" smtClean="0"/>
              <a:t> </a:t>
            </a:r>
            <a:r>
              <a:rPr lang="es-MX" dirty="0"/>
              <a:t>	</a:t>
            </a:r>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209</a:t>
            </a:fld>
            <a:endParaRPr lang="es-PE"/>
          </a:p>
        </p:txBody>
      </p:sp>
    </p:spTree>
    <p:extLst>
      <p:ext uri="{BB962C8B-B14F-4D97-AF65-F5344CB8AC3E}">
        <p14:creationId xmlns:p14="http://schemas.microsoft.com/office/powerpoint/2010/main" val="391231805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Operaciones con determinadas </a:t>
            </a:r>
            <a:r>
              <a:rPr lang="es-MX" dirty="0" smtClean="0"/>
              <a:t>entidades </a:t>
            </a:r>
            <a:r>
              <a:rPr lang="es-MX" b="0" dirty="0" smtClean="0">
                <a:effectLst/>
              </a:rPr>
              <a:t>(2)</a:t>
            </a:r>
            <a:r>
              <a:rPr lang="es-MX" dirty="0"/>
              <a:t/>
            </a:r>
            <a:br>
              <a:rPr lang="es-MX" dirty="0"/>
            </a:br>
            <a:r>
              <a:rPr lang="es-MX" sz="1800" b="0" dirty="0">
                <a:effectLst/>
              </a:rPr>
              <a:t>LIR, 44°, m)</a:t>
            </a:r>
            <a:endParaRPr lang="es-MX" dirty="0"/>
          </a:p>
        </p:txBody>
      </p:sp>
      <p:sp>
        <p:nvSpPr>
          <p:cNvPr id="3" name="2 Marcador de contenido"/>
          <p:cNvSpPr>
            <a:spLocks noGrp="1"/>
          </p:cNvSpPr>
          <p:nvPr>
            <p:ph idx="1"/>
          </p:nvPr>
        </p:nvSpPr>
        <p:spPr/>
        <p:txBody>
          <a:bodyPr/>
          <a:lstStyle/>
          <a:p>
            <a:r>
              <a:rPr lang="es-MX" dirty="0" smtClean="0"/>
              <a:t>Excepción:</a:t>
            </a:r>
          </a:p>
          <a:p>
            <a:pPr lvl="1"/>
            <a:r>
              <a:rPr lang="es-MX" dirty="0" smtClean="0"/>
              <a:t>No </a:t>
            </a:r>
            <a:r>
              <a:rPr lang="es-MX" dirty="0"/>
              <a:t>están comprendidos los gastos derivados de las siguientes operaciones: </a:t>
            </a:r>
          </a:p>
          <a:p>
            <a:pPr marL="1127125" lvl="2" indent="-400050">
              <a:buFont typeface="+mj-lt"/>
              <a:buAutoNum type="romanLcPeriod"/>
            </a:pPr>
            <a:r>
              <a:rPr lang="es-MX" dirty="0" smtClean="0"/>
              <a:t>Crédito</a:t>
            </a:r>
            <a:r>
              <a:rPr lang="es-MX" dirty="0"/>
              <a:t>; </a:t>
            </a:r>
          </a:p>
          <a:p>
            <a:pPr marL="1127125" lvl="2" indent="-400050">
              <a:buFont typeface="+mj-lt"/>
              <a:buAutoNum type="romanLcPeriod"/>
            </a:pPr>
            <a:r>
              <a:rPr lang="es-MX" dirty="0" smtClean="0"/>
              <a:t>Seguros </a:t>
            </a:r>
            <a:r>
              <a:rPr lang="es-MX" dirty="0"/>
              <a:t>o reaseguros; </a:t>
            </a:r>
          </a:p>
          <a:p>
            <a:pPr marL="1127125" lvl="2" indent="-400050">
              <a:buFont typeface="+mj-lt"/>
              <a:buAutoNum type="romanLcPeriod"/>
            </a:pPr>
            <a:r>
              <a:rPr lang="es-MX" dirty="0" smtClean="0"/>
              <a:t>Cesión </a:t>
            </a:r>
            <a:r>
              <a:rPr lang="es-MX" dirty="0"/>
              <a:t>en uso de naves o aeronaves: </a:t>
            </a:r>
          </a:p>
          <a:p>
            <a:pPr marL="1127125" lvl="2" indent="-400050">
              <a:buFont typeface="+mj-lt"/>
              <a:buAutoNum type="romanLcPeriod"/>
            </a:pPr>
            <a:r>
              <a:rPr lang="es-MX" dirty="0" smtClean="0"/>
              <a:t>Transporte </a:t>
            </a:r>
            <a:r>
              <a:rPr lang="es-MX" dirty="0"/>
              <a:t>que se realice desde el país hacia el exterior y desde el exterior hacia el país; y, </a:t>
            </a:r>
          </a:p>
          <a:p>
            <a:pPr marL="1127125" lvl="2" indent="-400050">
              <a:buFont typeface="+mj-lt"/>
              <a:buAutoNum type="romanLcPeriod"/>
            </a:pPr>
            <a:r>
              <a:rPr lang="es-MX" dirty="0" smtClean="0"/>
              <a:t>Derecho </a:t>
            </a:r>
            <a:r>
              <a:rPr lang="es-MX" dirty="0"/>
              <a:t>de pase por el canal de Panamá. </a:t>
            </a:r>
          </a:p>
          <a:p>
            <a:pPr lvl="1"/>
            <a:r>
              <a:rPr lang="es-MX" b="1" dirty="0"/>
              <a:t>Dichos gastos serán deducibles, siempre que el precio o monto de la contraprestación sea igual al que hubieran pactado partes independientes en transacciones comparables 	</a:t>
            </a:r>
          </a:p>
          <a:p>
            <a:endParaRPr lang="es-MX" b="1"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210</a:t>
            </a:fld>
            <a:endParaRPr lang="es-PE"/>
          </a:p>
        </p:txBody>
      </p:sp>
    </p:spTree>
    <p:extLst>
      <p:ext uri="{BB962C8B-B14F-4D97-AF65-F5344CB8AC3E}">
        <p14:creationId xmlns:p14="http://schemas.microsoft.com/office/powerpoint/2010/main" val="416161268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Gastos por IFD</a:t>
            </a:r>
            <a:br>
              <a:rPr lang="es-MX" dirty="0" smtClean="0"/>
            </a:br>
            <a:r>
              <a:rPr lang="es-MX" sz="1800" b="0" dirty="0" smtClean="0">
                <a:effectLst/>
              </a:rPr>
              <a:t>LIR, 44°, q)</a:t>
            </a:r>
            <a:endParaRPr lang="es-MX" b="0" dirty="0">
              <a:effectLst/>
            </a:endParaRPr>
          </a:p>
        </p:txBody>
      </p:sp>
      <p:sp>
        <p:nvSpPr>
          <p:cNvPr id="3" name="2 Marcador de contenido"/>
          <p:cNvSpPr>
            <a:spLocks noGrp="1"/>
          </p:cNvSpPr>
          <p:nvPr>
            <p:ph idx="1"/>
          </p:nvPr>
        </p:nvSpPr>
        <p:spPr/>
        <p:txBody>
          <a:bodyPr>
            <a:normAutofit/>
          </a:bodyPr>
          <a:lstStyle/>
          <a:p>
            <a:r>
              <a:rPr lang="es-MX" b="1" dirty="0" smtClean="0"/>
              <a:t>No son deducibles</a:t>
            </a:r>
            <a:r>
              <a:rPr lang="es-MX" dirty="0" smtClean="0"/>
              <a:t>:</a:t>
            </a:r>
          </a:p>
          <a:p>
            <a:pPr lvl="1"/>
            <a:r>
              <a:rPr lang="es-MX" dirty="0" smtClean="0"/>
              <a:t>Los </a:t>
            </a:r>
            <a:r>
              <a:rPr lang="es-MX" dirty="0"/>
              <a:t>gastos y pérdidas provenientes de la celebración de </a:t>
            </a:r>
            <a:r>
              <a:rPr lang="es-MX" dirty="0" smtClean="0"/>
              <a:t>IFD </a:t>
            </a:r>
            <a:r>
              <a:rPr lang="es-MX" dirty="0"/>
              <a:t>que califique en alguno de los siguientes supuestos: </a:t>
            </a:r>
          </a:p>
          <a:p>
            <a:pPr lvl="2">
              <a:buFont typeface="+mj-lt"/>
              <a:buAutoNum type="arabicPeriod"/>
            </a:pPr>
            <a:r>
              <a:rPr lang="es-MX" dirty="0" smtClean="0"/>
              <a:t>Si </a:t>
            </a:r>
            <a:r>
              <a:rPr lang="es-MX" dirty="0"/>
              <a:t>el </a:t>
            </a:r>
            <a:r>
              <a:rPr lang="es-MX" dirty="0" smtClean="0"/>
              <a:t>IFD </a:t>
            </a:r>
            <a:r>
              <a:rPr lang="es-MX" dirty="0"/>
              <a:t>ha sido celebrado con residentes o establecimientos permanentes situados en países o territorios de baja o nula imposición. </a:t>
            </a:r>
          </a:p>
          <a:p>
            <a:pPr lvl="2">
              <a:buFont typeface="+mj-lt"/>
              <a:buAutoNum type="arabicPeriod"/>
            </a:pPr>
            <a:r>
              <a:rPr lang="es-MX" dirty="0" smtClean="0"/>
              <a:t>Si </a:t>
            </a:r>
            <a:r>
              <a:rPr lang="es-MX" dirty="0"/>
              <a:t>el contribuyente mantiene posiciones simétricas a través de posiciones de compras y de venta en dos o más </a:t>
            </a:r>
            <a:r>
              <a:rPr lang="es-MX" dirty="0" smtClean="0"/>
              <a:t>IFD, </a:t>
            </a:r>
            <a:r>
              <a:rPr lang="es-MX" dirty="0"/>
              <a:t>no se permitirá la deducción de pérdida sino hasta que exista reconocimiento de ingresos</a:t>
            </a:r>
            <a:r>
              <a:rPr lang="es-MX" dirty="0" smtClean="0"/>
              <a:t>.</a:t>
            </a:r>
          </a:p>
          <a:p>
            <a:r>
              <a:rPr lang="es-MX" dirty="0" smtClean="0"/>
              <a:t>(…)</a:t>
            </a:r>
            <a:endParaRPr lang="es-MX" b="1" dirty="0"/>
          </a:p>
          <a:p>
            <a:endParaRPr lang="es-MX"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211</a:t>
            </a:fld>
            <a:endParaRPr lang="es-PE"/>
          </a:p>
        </p:txBody>
      </p:sp>
    </p:spTree>
    <p:extLst>
      <p:ext uri="{BB962C8B-B14F-4D97-AF65-F5344CB8AC3E}">
        <p14:creationId xmlns:p14="http://schemas.microsoft.com/office/powerpoint/2010/main" val="161284434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Gastos comunes por IFD</a:t>
            </a:r>
            <a:br>
              <a:rPr lang="es-MX" dirty="0" smtClean="0"/>
            </a:br>
            <a:r>
              <a:rPr lang="es-MX" sz="1800" b="0" dirty="0" smtClean="0">
                <a:effectLst/>
              </a:rPr>
              <a:t>LIR, 44°, q)</a:t>
            </a:r>
            <a:endParaRPr lang="es-MX" b="0" dirty="0">
              <a:effectLst/>
            </a:endParaRPr>
          </a:p>
        </p:txBody>
      </p:sp>
      <p:sp>
        <p:nvSpPr>
          <p:cNvPr id="3" name="2 Marcador de contenido"/>
          <p:cNvSpPr>
            <a:spLocks noGrp="1"/>
          </p:cNvSpPr>
          <p:nvPr>
            <p:ph idx="1"/>
          </p:nvPr>
        </p:nvSpPr>
        <p:spPr/>
        <p:txBody>
          <a:bodyPr>
            <a:normAutofit/>
          </a:bodyPr>
          <a:lstStyle/>
          <a:p>
            <a:r>
              <a:rPr lang="es-MX" dirty="0" smtClean="0"/>
              <a:t>(…)</a:t>
            </a:r>
          </a:p>
          <a:p>
            <a:r>
              <a:rPr lang="es-MX" dirty="0"/>
              <a:t>Tratándose de gastos comunes a los </a:t>
            </a:r>
            <a:r>
              <a:rPr lang="es-MX" dirty="0" smtClean="0"/>
              <a:t>IFD </a:t>
            </a:r>
            <a:r>
              <a:rPr lang="es-MX" dirty="0"/>
              <a:t>celebrados con residentes o establecimientos permanentes situados en países o territorios de baja o nula imposición, así como a otros </a:t>
            </a:r>
            <a:r>
              <a:rPr lang="es-MX" dirty="0" smtClean="0"/>
              <a:t>IFD </a:t>
            </a:r>
            <a:r>
              <a:rPr lang="es-MX" dirty="0"/>
              <a:t>y/o a la generación de rentas distintas de las provenientes de tales contratos, no directamente imputables a ninguno de ellos, </a:t>
            </a:r>
            <a:r>
              <a:rPr lang="es-MX" b="1" dirty="0"/>
              <a:t>el íntegro de tales gastos no es deducible para la determinación de la </a:t>
            </a:r>
            <a:r>
              <a:rPr lang="es-MX" b="1" dirty="0" smtClean="0"/>
              <a:t>R3 imponible. </a:t>
            </a:r>
            <a:r>
              <a:rPr lang="es-MX" b="1" dirty="0"/>
              <a:t>	</a:t>
            </a:r>
          </a:p>
          <a:p>
            <a:r>
              <a:rPr lang="es-MX" dirty="0" smtClean="0"/>
              <a:t>(…)</a:t>
            </a:r>
            <a:endParaRPr lang="es-MX"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212</a:t>
            </a:fld>
            <a:endParaRPr lang="es-PE"/>
          </a:p>
        </p:txBody>
      </p:sp>
    </p:spTree>
    <p:extLst>
      <p:ext uri="{BB962C8B-B14F-4D97-AF65-F5344CB8AC3E}">
        <p14:creationId xmlns:p14="http://schemas.microsoft.com/office/powerpoint/2010/main" val="2156444598"/>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Compensación de ganancias y gastos por </a:t>
            </a:r>
            <a:r>
              <a:rPr lang="es-MX" dirty="0"/>
              <a:t>IFD</a:t>
            </a:r>
            <a:br>
              <a:rPr lang="es-MX" dirty="0"/>
            </a:br>
            <a:r>
              <a:rPr lang="es-MX" sz="1800" b="0" dirty="0">
                <a:effectLst/>
              </a:rPr>
              <a:t>LIR, 44°, q</a:t>
            </a:r>
            <a:r>
              <a:rPr lang="es-MX" sz="1800" b="0" dirty="0" smtClean="0">
                <a:effectLst/>
              </a:rPr>
              <a:t>), up</a:t>
            </a:r>
            <a:endParaRPr lang="es-MX" dirty="0"/>
          </a:p>
        </p:txBody>
      </p:sp>
      <p:sp>
        <p:nvSpPr>
          <p:cNvPr id="3" name="2 Marcador de contenido"/>
          <p:cNvSpPr>
            <a:spLocks noGrp="1"/>
          </p:cNvSpPr>
          <p:nvPr>
            <p:ph idx="1"/>
          </p:nvPr>
        </p:nvSpPr>
        <p:spPr/>
        <p:txBody>
          <a:bodyPr/>
          <a:lstStyle/>
          <a:p>
            <a:r>
              <a:rPr lang="es-ES_tradnl" dirty="0" smtClean="0"/>
              <a:t>Las </a:t>
            </a:r>
            <a:r>
              <a:rPr lang="es-ES_tradnl" dirty="0"/>
              <a:t>pérdidas de fuente peruana, provenientes de la celebración de </a:t>
            </a:r>
            <a:r>
              <a:rPr lang="es-ES_tradnl" dirty="0" smtClean="0"/>
              <a:t>IFD </a:t>
            </a:r>
            <a:r>
              <a:rPr lang="es-ES_tradnl" dirty="0"/>
              <a:t>que no tengan finalidad de cobertura, </a:t>
            </a:r>
            <a:r>
              <a:rPr lang="es-ES_tradnl" u="sng" dirty="0"/>
              <a:t>sólo podrán deducirse</a:t>
            </a:r>
            <a:r>
              <a:rPr lang="es-ES_tradnl" dirty="0"/>
              <a:t> de las ganancias de fuente peruana originadas por la celebración de </a:t>
            </a:r>
            <a:r>
              <a:rPr lang="es-ES_tradnl" dirty="0" smtClean="0"/>
              <a:t>IFD </a:t>
            </a:r>
            <a:r>
              <a:rPr lang="es-ES_tradnl" dirty="0"/>
              <a:t>que tengan el mismo fin</a:t>
            </a:r>
            <a:r>
              <a:rPr lang="es-ES_tradnl" dirty="0" smtClean="0"/>
              <a:t>.</a:t>
            </a:r>
            <a:endParaRPr lang="es-MX"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213</a:t>
            </a:fld>
            <a:endParaRPr lang="es-PE"/>
          </a:p>
        </p:txBody>
      </p:sp>
    </p:spTree>
    <p:extLst>
      <p:ext uri="{BB962C8B-B14F-4D97-AF65-F5344CB8AC3E}">
        <p14:creationId xmlns:p14="http://schemas.microsoft.com/office/powerpoint/2010/main" val="291245300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Remuneración asignada por los Notarios</a:t>
            </a:r>
            <a:br>
              <a:rPr lang="es-MX" dirty="0" smtClean="0"/>
            </a:br>
            <a:r>
              <a:rPr lang="es-MX" sz="1800" b="0" dirty="0" smtClean="0">
                <a:effectLst/>
              </a:rPr>
              <a:t>LIR, 28°, c) – RIR, 17°, b)</a:t>
            </a:r>
            <a:endParaRPr lang="es-MX" b="0" dirty="0">
              <a:effectLst/>
            </a:endParaRPr>
          </a:p>
        </p:txBody>
      </p:sp>
      <p:sp>
        <p:nvSpPr>
          <p:cNvPr id="3" name="2 Marcador de contenido"/>
          <p:cNvSpPr>
            <a:spLocks noGrp="1"/>
          </p:cNvSpPr>
          <p:nvPr>
            <p:ph idx="1"/>
          </p:nvPr>
        </p:nvSpPr>
        <p:spPr/>
        <p:txBody>
          <a:bodyPr/>
          <a:lstStyle/>
          <a:p>
            <a:r>
              <a:rPr lang="es-MX" b="1" dirty="0" smtClean="0"/>
              <a:t>No es deducible:</a:t>
            </a:r>
          </a:p>
          <a:p>
            <a:pPr lvl="1"/>
            <a:r>
              <a:rPr lang="es-MX" dirty="0" smtClean="0"/>
              <a:t>La </a:t>
            </a:r>
            <a:r>
              <a:rPr lang="es-MX" dirty="0"/>
              <a:t>remuneración que los notarios se asignan a través de su </a:t>
            </a:r>
            <a:r>
              <a:rPr lang="es-MX" dirty="0" smtClean="0"/>
              <a:t>planilla</a:t>
            </a:r>
          </a:p>
          <a:p>
            <a:pPr lvl="2"/>
            <a:r>
              <a:rPr lang="es-MX" dirty="0" smtClean="0"/>
              <a:t>DL 1040, 19°, b) </a:t>
            </a:r>
            <a:r>
              <a:rPr lang="es-MX" dirty="0"/>
              <a:t>	</a:t>
            </a:r>
          </a:p>
          <a:p>
            <a:pPr lvl="1"/>
            <a:r>
              <a:rPr lang="es-MX" dirty="0"/>
              <a:t>Informe N° 009-2009-SUNAT: </a:t>
            </a:r>
            <a:endParaRPr lang="es-MX" dirty="0" smtClean="0"/>
          </a:p>
          <a:p>
            <a:pPr lvl="2"/>
            <a:r>
              <a:rPr lang="es-MX" dirty="0" smtClean="0"/>
              <a:t>La </a:t>
            </a:r>
            <a:r>
              <a:rPr lang="es-MX" dirty="0"/>
              <a:t>remuneración que se asignan los notarios no constituye gasto deducible para determinar la </a:t>
            </a:r>
            <a:r>
              <a:rPr lang="es-MX" dirty="0" smtClean="0"/>
              <a:t>RN3 </a:t>
            </a:r>
            <a:r>
              <a:rPr lang="es-MX" dirty="0"/>
              <a:t>de los mismos por el </a:t>
            </a:r>
            <a:r>
              <a:rPr lang="es-MX" dirty="0" smtClean="0"/>
              <a:t>EG </a:t>
            </a:r>
            <a:r>
              <a:rPr lang="es-MX" dirty="0"/>
              <a:t>de su función.</a:t>
            </a:r>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214</a:t>
            </a:fld>
            <a:endParaRPr lang="es-PE"/>
          </a:p>
        </p:txBody>
      </p:sp>
    </p:spTree>
    <p:extLst>
      <p:ext uri="{BB962C8B-B14F-4D97-AF65-F5344CB8AC3E}">
        <p14:creationId xmlns:p14="http://schemas.microsoft.com/office/powerpoint/2010/main" val="1468997051"/>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err="1" smtClean="0"/>
              <a:t>Inafectaciones</a:t>
            </a:r>
            <a:r>
              <a:rPr lang="es-MX" dirty="0" smtClean="0"/>
              <a:t> del IR </a:t>
            </a:r>
            <a:br>
              <a:rPr lang="es-MX" dirty="0" smtClean="0"/>
            </a:br>
            <a:r>
              <a:rPr lang="es-MX" sz="1800" b="0" dirty="0" smtClean="0">
                <a:effectLst/>
              </a:rPr>
              <a:t>LIR, 18°</a:t>
            </a:r>
            <a:endParaRPr lang="es-MX" b="0" dirty="0">
              <a:effectLst/>
            </a:endParaRPr>
          </a:p>
        </p:txBody>
      </p:sp>
      <p:sp>
        <p:nvSpPr>
          <p:cNvPr id="7" name="6 Marcador de contenido"/>
          <p:cNvSpPr>
            <a:spLocks noGrp="1"/>
          </p:cNvSpPr>
          <p:nvPr>
            <p:ph idx="1"/>
          </p:nvPr>
        </p:nvSpPr>
        <p:spPr/>
        <p:txBody>
          <a:bodyPr>
            <a:normAutofit/>
          </a:bodyPr>
          <a:lstStyle/>
          <a:p>
            <a:r>
              <a:rPr lang="es-MX" dirty="0" smtClean="0"/>
              <a:t>Indemnizaciones </a:t>
            </a:r>
            <a:r>
              <a:rPr lang="es-MX" dirty="0"/>
              <a:t>previstas por las disposiciones laborales </a:t>
            </a:r>
            <a:r>
              <a:rPr lang="es-MX" dirty="0" smtClean="0"/>
              <a:t>vigentes;</a:t>
            </a:r>
          </a:p>
          <a:p>
            <a:r>
              <a:rPr lang="es-MX" dirty="0" smtClean="0"/>
              <a:t>Cantidades abonadas al trabajador al cese (DL 728, 88°)</a:t>
            </a:r>
          </a:p>
          <a:p>
            <a:r>
              <a:rPr lang="es-MX" dirty="0" smtClean="0"/>
              <a:t>Aplicación </a:t>
            </a:r>
            <a:r>
              <a:rPr lang="es-MX" dirty="0"/>
              <a:t>de los programas o </a:t>
            </a:r>
            <a:r>
              <a:rPr lang="es-MX" dirty="0" smtClean="0"/>
              <a:t>ayudas (DL728, 147°)</a:t>
            </a:r>
          </a:p>
          <a:p>
            <a:pPr lvl="1"/>
            <a:r>
              <a:rPr lang="es-MX" dirty="0" smtClean="0"/>
              <a:t>Hasta </a:t>
            </a:r>
            <a:r>
              <a:rPr lang="es-MX" dirty="0"/>
              <a:t>un monto equivalente al </a:t>
            </a:r>
            <a:r>
              <a:rPr lang="es-MX" dirty="0" smtClean="0"/>
              <a:t>del despido </a:t>
            </a:r>
            <a:r>
              <a:rPr lang="es-MX" dirty="0"/>
              <a:t>injustificado</a:t>
            </a:r>
            <a:r>
              <a:rPr lang="es-MX" dirty="0" smtClean="0"/>
              <a:t>.</a:t>
            </a:r>
          </a:p>
          <a:p>
            <a:r>
              <a:rPr lang="es-MX" dirty="0"/>
              <a:t>I</a:t>
            </a:r>
            <a:r>
              <a:rPr lang="es-MX" dirty="0" smtClean="0"/>
              <a:t>ndemnizaciones recibidas por muerte o incapacidad por accidentes o enfermedades. </a:t>
            </a:r>
          </a:p>
          <a:p>
            <a:r>
              <a:rPr lang="es-MX" dirty="0" smtClean="0"/>
              <a:t>Compensaciones </a:t>
            </a:r>
            <a:r>
              <a:rPr lang="es-MX" dirty="0"/>
              <a:t>por tiempo de </a:t>
            </a:r>
            <a:r>
              <a:rPr lang="es-MX" dirty="0" smtClean="0"/>
              <a:t>servicios (Disposiciones </a:t>
            </a:r>
            <a:r>
              <a:rPr lang="es-MX" dirty="0"/>
              <a:t>laborales </a:t>
            </a:r>
            <a:r>
              <a:rPr lang="es-MX" dirty="0" smtClean="0"/>
              <a:t>vigentes). </a:t>
            </a:r>
            <a:endParaRPr lang="es-MX" dirty="0"/>
          </a:p>
          <a:p>
            <a:r>
              <a:rPr lang="es-MX" dirty="0" smtClean="0"/>
              <a:t>Subsidios </a:t>
            </a:r>
            <a:r>
              <a:rPr lang="es-MX" dirty="0"/>
              <a:t>por incapacidad temporal, maternidad y lactancia. </a:t>
            </a:r>
          </a:p>
          <a:p>
            <a:r>
              <a:rPr lang="es-MX" b="1" dirty="0" smtClean="0"/>
              <a:t>Rentas </a:t>
            </a:r>
            <a:r>
              <a:rPr lang="es-MX" b="1" dirty="0"/>
              <a:t>y ganancias que generen los activos, que respaldan las reservas técnicas de las compañías de seguros de vida constituidas o establecidas en el país, para pensiones de jubilación. Invalidez y sobrevivencia de las rentas vitalicias provenientes del </a:t>
            </a:r>
            <a:r>
              <a:rPr lang="es-MX" b="1" dirty="0" smtClean="0"/>
              <a:t>SP </a:t>
            </a:r>
            <a:r>
              <a:rPr lang="es-MX" b="1" dirty="0"/>
              <a:t>de </a:t>
            </a:r>
            <a:r>
              <a:rPr lang="es-MX" b="1" dirty="0" smtClean="0"/>
              <a:t>AFP. </a:t>
            </a:r>
          </a:p>
          <a:p>
            <a:r>
              <a:rPr lang="es-MX" dirty="0"/>
              <a:t>Márgenes y retornos exigidos por la Cámara de Compensación y liquidación de IFD con el objeto de nivelar las posiciones financieras en el contrato.</a:t>
            </a:r>
          </a:p>
          <a:p>
            <a:endParaRPr lang="es-MX" dirty="0"/>
          </a:p>
        </p:txBody>
      </p:sp>
      <p:sp>
        <p:nvSpPr>
          <p:cNvPr id="4" name="3 Marcador de fecha"/>
          <p:cNvSpPr>
            <a:spLocks noGrp="1"/>
          </p:cNvSpPr>
          <p:nvPr>
            <p:ph type="dt" sz="half" idx="10"/>
          </p:nvPr>
        </p:nvSpPr>
        <p:spPr/>
        <p:txBody>
          <a:bodyPr/>
          <a:lstStyle/>
          <a:p>
            <a:fld id="{A40696D9-6A22-461A-B2EA-AD5A982B0993}"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215</a:t>
            </a:fld>
            <a:endParaRPr lang="es-PE"/>
          </a:p>
        </p:txBody>
      </p:sp>
    </p:spTree>
    <p:extLst>
      <p:ext uri="{BB962C8B-B14F-4D97-AF65-F5344CB8AC3E}">
        <p14:creationId xmlns:p14="http://schemas.microsoft.com/office/powerpoint/2010/main" val="1129864558"/>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err="1"/>
              <a:t>Inafectaciones</a:t>
            </a:r>
            <a:r>
              <a:rPr lang="es-MX" dirty="0"/>
              <a:t> del </a:t>
            </a:r>
            <a:r>
              <a:rPr lang="es-MX" dirty="0" smtClean="0"/>
              <a:t>IR </a:t>
            </a:r>
            <a:r>
              <a:rPr lang="es-MX" b="0" dirty="0" smtClean="0">
                <a:effectLst/>
              </a:rPr>
              <a:t>(2)</a:t>
            </a:r>
            <a:r>
              <a:rPr lang="es-MX" dirty="0" smtClean="0"/>
              <a:t> </a:t>
            </a:r>
            <a:r>
              <a:rPr lang="es-MX" dirty="0"/>
              <a:t/>
            </a:r>
            <a:br>
              <a:rPr lang="es-MX" dirty="0"/>
            </a:br>
            <a:r>
              <a:rPr lang="es-MX" sz="1800" b="0" dirty="0">
                <a:effectLst/>
              </a:rPr>
              <a:t>LIR, 18°</a:t>
            </a:r>
            <a:endParaRPr lang="es-MX" dirty="0"/>
          </a:p>
        </p:txBody>
      </p:sp>
      <p:sp>
        <p:nvSpPr>
          <p:cNvPr id="3" name="2 Marcador de contenido"/>
          <p:cNvSpPr>
            <a:spLocks noGrp="1"/>
          </p:cNvSpPr>
          <p:nvPr>
            <p:ph idx="1"/>
          </p:nvPr>
        </p:nvSpPr>
        <p:spPr/>
        <p:txBody>
          <a:bodyPr>
            <a:noAutofit/>
          </a:bodyPr>
          <a:lstStyle/>
          <a:p>
            <a:r>
              <a:rPr lang="es-MX" b="1" dirty="0" smtClean="0"/>
              <a:t>Intereses </a:t>
            </a:r>
            <a:r>
              <a:rPr lang="es-MX" b="1" dirty="0"/>
              <a:t>y ganancias de capital provenientes de bonos emitidos por la República del Perú: </a:t>
            </a:r>
          </a:p>
          <a:p>
            <a:pPr marL="763588" lvl="1" indent="-400050">
              <a:buFont typeface="+mj-lt"/>
              <a:buAutoNum type="romanLcPeriod"/>
            </a:pPr>
            <a:r>
              <a:rPr lang="es-MX" dirty="0" smtClean="0"/>
              <a:t>En </a:t>
            </a:r>
            <a:r>
              <a:rPr lang="es-MX" dirty="0"/>
              <a:t>el marco del </a:t>
            </a:r>
            <a:r>
              <a:rPr lang="es-MX" dirty="0" smtClean="0"/>
              <a:t>DS 7-2002-EF</a:t>
            </a:r>
            <a:r>
              <a:rPr lang="es-MX" dirty="0"/>
              <a:t>. </a:t>
            </a:r>
          </a:p>
          <a:p>
            <a:pPr marL="763588" lvl="1" indent="-400050">
              <a:buFont typeface="+mj-lt"/>
              <a:buAutoNum type="romanLcPeriod"/>
            </a:pPr>
            <a:r>
              <a:rPr lang="es-MX" dirty="0" smtClean="0"/>
              <a:t>Bajo </a:t>
            </a:r>
            <a:r>
              <a:rPr lang="es-MX" dirty="0"/>
              <a:t>el Programa de Creadores de Mercado </a:t>
            </a:r>
            <a:r>
              <a:rPr lang="es-MX" dirty="0" smtClean="0"/>
              <a:t>(…). </a:t>
            </a:r>
            <a:r>
              <a:rPr lang="es-MX" dirty="0"/>
              <a:t>o </a:t>
            </a:r>
          </a:p>
          <a:p>
            <a:pPr marL="763588" lvl="1" indent="-400050">
              <a:buFont typeface="+mj-lt"/>
              <a:buAutoNum type="romanLcPeriod"/>
            </a:pPr>
            <a:r>
              <a:rPr lang="es-MX" dirty="0" smtClean="0"/>
              <a:t>En </a:t>
            </a:r>
            <a:r>
              <a:rPr lang="es-MX" dirty="0"/>
              <a:t>el mercado internacional a partir del año 2002. </a:t>
            </a:r>
          </a:p>
          <a:p>
            <a:r>
              <a:rPr lang="es-MX" dirty="0" smtClean="0"/>
              <a:t>Intereses </a:t>
            </a:r>
            <a:r>
              <a:rPr lang="es-MX" dirty="0"/>
              <a:t>y ganancias de </a:t>
            </a:r>
            <a:r>
              <a:rPr lang="es-MX" dirty="0" smtClean="0"/>
              <a:t>capital: Obligaciones </a:t>
            </a:r>
            <a:r>
              <a:rPr lang="es-MX" dirty="0"/>
              <a:t>del </a:t>
            </a:r>
            <a:r>
              <a:rPr lang="es-MX" dirty="0" smtClean="0"/>
              <a:t>BCR </a:t>
            </a:r>
            <a:r>
              <a:rPr lang="es-MX" dirty="0"/>
              <a:t>del </a:t>
            </a:r>
            <a:r>
              <a:rPr lang="es-MX" dirty="0" smtClean="0"/>
              <a:t>Perú</a:t>
            </a:r>
          </a:p>
          <a:p>
            <a:pPr lvl="1"/>
            <a:r>
              <a:rPr lang="es-MX" dirty="0" smtClean="0"/>
              <a:t>Salvo; Originados </a:t>
            </a:r>
            <a:r>
              <a:rPr lang="es-MX" dirty="0"/>
              <a:t>por </a:t>
            </a:r>
            <a:r>
              <a:rPr lang="es-MX" dirty="0" smtClean="0"/>
              <a:t>depósitos </a:t>
            </a:r>
            <a:r>
              <a:rPr lang="es-MX" dirty="0"/>
              <a:t>de </a:t>
            </a:r>
            <a:r>
              <a:rPr lang="es-MX" dirty="0" smtClean="0"/>
              <a:t>encaje (Instituciones </a:t>
            </a:r>
            <a:r>
              <a:rPr lang="es-MX" dirty="0"/>
              <a:t>de crédito; y </a:t>
            </a:r>
            <a:r>
              <a:rPr lang="es-MX" dirty="0" smtClean="0"/>
              <a:t>(…)</a:t>
            </a:r>
            <a:endParaRPr lang="es-MX" dirty="0"/>
          </a:p>
          <a:p>
            <a:pPr marL="342900" lvl="1" indent="-342900">
              <a:buFont typeface="Wingdings" panose="05000000000000000000" pitchFamily="2" charset="2"/>
              <a:buChar char="§"/>
            </a:pPr>
            <a:r>
              <a:rPr lang="es-MX" b="1" dirty="0"/>
              <a:t>Indemnizaciones destinadas a reponer, total o parcialmente, </a:t>
            </a:r>
            <a:r>
              <a:rPr lang="es-MX" b="1" dirty="0" smtClean="0"/>
              <a:t>activo </a:t>
            </a:r>
            <a:r>
              <a:rPr lang="es-MX" b="1" dirty="0"/>
              <a:t>de </a:t>
            </a:r>
            <a:r>
              <a:rPr lang="es-MX" b="1" dirty="0" smtClean="0"/>
              <a:t>empresa </a:t>
            </a:r>
            <a:r>
              <a:rPr lang="es-MX" b="1" dirty="0"/>
              <a:t>- LIR, 3°, b) – RIR, 1°, f)</a:t>
            </a:r>
          </a:p>
          <a:p>
            <a:pPr lvl="1"/>
            <a:r>
              <a:rPr lang="es-MX" b="1" dirty="0"/>
              <a:t>Adquisición: </a:t>
            </a:r>
            <a:r>
              <a:rPr lang="es-MX" b="1" dirty="0" smtClean="0"/>
              <a:t>6 meses </a:t>
            </a:r>
            <a:r>
              <a:rPr lang="es-MX" dirty="0" smtClean="0"/>
              <a:t>(Fecha de percepción de la indemnización)</a:t>
            </a:r>
            <a:endParaRPr lang="es-MX" dirty="0"/>
          </a:p>
          <a:p>
            <a:pPr lvl="1"/>
            <a:r>
              <a:rPr lang="es-MX" b="1" dirty="0"/>
              <a:t>Reposición: </a:t>
            </a:r>
            <a:r>
              <a:rPr lang="es-MX" b="1" dirty="0" smtClean="0"/>
              <a:t>18 </a:t>
            </a:r>
            <a:r>
              <a:rPr lang="es-MX" b="1" dirty="0"/>
              <a:t>meses </a:t>
            </a:r>
            <a:r>
              <a:rPr lang="es-MX" dirty="0" smtClean="0"/>
              <a:t>(</a:t>
            </a:r>
            <a:r>
              <a:rPr lang="es-MX" dirty="0" err="1" smtClean="0"/>
              <a:t>Idem</a:t>
            </a:r>
            <a:r>
              <a:rPr lang="es-MX" dirty="0" smtClean="0"/>
              <a:t>)</a:t>
            </a:r>
            <a:endParaRPr lang="es-MX" dirty="0"/>
          </a:p>
          <a:p>
            <a:r>
              <a:rPr lang="es-MX" b="1" dirty="0" smtClean="0"/>
              <a:t>Ingresos </a:t>
            </a:r>
            <a:r>
              <a:rPr lang="es-MX" b="1" dirty="0"/>
              <a:t>netos que obtienen las cooperativas provenientes de las operaciones </a:t>
            </a:r>
            <a:r>
              <a:rPr lang="es-MX" b="1" dirty="0" smtClean="0"/>
              <a:t>que </a:t>
            </a:r>
            <a:r>
              <a:rPr lang="es-MX" b="1" dirty="0"/>
              <a:t>realicen con sus </a:t>
            </a:r>
            <a:r>
              <a:rPr lang="es-MX" b="1" dirty="0" smtClean="0"/>
              <a:t>socios </a:t>
            </a:r>
            <a:r>
              <a:rPr lang="es-MX" dirty="0" smtClean="0"/>
              <a:t>(Ley 29683,</a:t>
            </a:r>
            <a:r>
              <a:rPr lang="es-MX" dirty="0"/>
              <a:t> </a:t>
            </a:r>
            <a:r>
              <a:rPr lang="es-MX" dirty="0" smtClean="0"/>
              <a:t>3°) </a:t>
            </a:r>
            <a:endParaRPr lang="es-MX" dirty="0"/>
          </a:p>
          <a:p>
            <a:pPr marL="342900" lvl="1" indent="-342900">
              <a:buFont typeface="Wingdings" panose="05000000000000000000" pitchFamily="2" charset="2"/>
              <a:buChar char="§"/>
            </a:pPr>
            <a:endParaRPr lang="es-MX" b="1"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216</a:t>
            </a:fld>
            <a:endParaRPr lang="es-PE"/>
          </a:p>
        </p:txBody>
      </p:sp>
    </p:spTree>
    <p:extLst>
      <p:ext uri="{BB962C8B-B14F-4D97-AF65-F5344CB8AC3E}">
        <p14:creationId xmlns:p14="http://schemas.microsoft.com/office/powerpoint/2010/main" val="321707666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err="1"/>
              <a:t>Inafectaciones</a:t>
            </a:r>
            <a:r>
              <a:rPr lang="es-MX" sz="2700" dirty="0"/>
              <a:t> del IR </a:t>
            </a:r>
            <a:r>
              <a:rPr lang="es-MX" sz="2700" b="0" dirty="0">
                <a:effectLst/>
              </a:rPr>
              <a:t>(2)</a:t>
            </a:r>
            <a:r>
              <a:rPr lang="es-MX" sz="2700" dirty="0"/>
              <a:t> </a:t>
            </a:r>
            <a:br>
              <a:rPr lang="es-MX" sz="2700" dirty="0"/>
            </a:br>
            <a:r>
              <a:rPr lang="es-MX" sz="2700" dirty="0"/>
              <a:t>Ingresos por </a:t>
            </a:r>
            <a:r>
              <a:rPr lang="es-MX" sz="2700" dirty="0" err="1"/>
              <a:t>drawback</a:t>
            </a:r>
            <a:r>
              <a:rPr lang="es-MX" dirty="0"/>
              <a:t/>
            </a:r>
            <a:br>
              <a:rPr lang="es-MX" dirty="0"/>
            </a:br>
            <a:r>
              <a:rPr lang="es-MX" sz="2000" b="0" dirty="0">
                <a:effectLst/>
              </a:rPr>
              <a:t>RTF 542-1-2007 (23.01.2007</a:t>
            </a:r>
            <a:r>
              <a:rPr lang="es-MX" sz="2000" b="0" dirty="0" smtClean="0">
                <a:effectLst/>
              </a:rPr>
              <a:t>)</a:t>
            </a:r>
            <a:endParaRPr lang="es-MX" dirty="0">
              <a:effectLst/>
            </a:endParaRPr>
          </a:p>
        </p:txBody>
      </p:sp>
      <p:sp>
        <p:nvSpPr>
          <p:cNvPr id="3" name="2 Marcador de contenido"/>
          <p:cNvSpPr>
            <a:spLocks noGrp="1"/>
          </p:cNvSpPr>
          <p:nvPr>
            <p:ph idx="1"/>
          </p:nvPr>
        </p:nvSpPr>
        <p:spPr/>
        <p:txBody>
          <a:bodyPr/>
          <a:lstStyle/>
          <a:p>
            <a:r>
              <a:rPr lang="es-ES" dirty="0"/>
              <a:t>Los ingresos obtenidos a través del </a:t>
            </a:r>
            <a:r>
              <a:rPr lang="es-ES" dirty="0" err="1"/>
              <a:t>drawback</a:t>
            </a:r>
            <a:r>
              <a:rPr lang="es-ES" dirty="0"/>
              <a:t> se perciben luego de cumplirse con los requisitos establecidos por la norma correspondiente, de manera que dicho beneficio nace de un mandato legal y no de la actividad entre particulares, por lo que no se encuentran comprendidos en el concepto de renta recogido en la teoría del flujo de riqueza. </a:t>
            </a:r>
          </a:p>
          <a:p>
            <a:endParaRPr lang="es-MX"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217</a:t>
            </a:fld>
            <a:endParaRPr lang="es-PE"/>
          </a:p>
        </p:txBody>
      </p:sp>
      <p:pic>
        <p:nvPicPr>
          <p:cNvPr id="7" name="Picture 2" descr="http://www.rivaconsultores.com.pe/images/l_tribu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620688"/>
            <a:ext cx="2454534" cy="540000"/>
          </a:xfrm>
          <a:prstGeom prst="rect">
            <a:avLst/>
          </a:prstGeom>
          <a:noFill/>
          <a:extLst>
            <a:ext uri="{909E8E84-426E-40DD-AFC4-6F175D3DCCD1}">
              <a14:hiddenFill xmlns:a14="http://schemas.microsoft.com/office/drawing/2010/main">
                <a:solidFill>
                  <a:srgbClr val="FFFFFF"/>
                </a:solidFill>
              </a14:hiddenFill>
            </a:ext>
          </a:extLst>
        </p:spPr>
      </p:pic>
      <p:pic>
        <p:nvPicPr>
          <p:cNvPr id="72706" name="Picture 2" descr="http://images03.olx.com.pe/ui/16/27/27/1317937216_261352027_1-Fotos-de--RECUPERACION-DE-DRAWBAC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3460204"/>
            <a:ext cx="2705100" cy="270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16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Exoneraciones </a:t>
            </a:r>
            <a:r>
              <a:rPr lang="es-MX" dirty="0"/>
              <a:t>del </a:t>
            </a:r>
            <a:r>
              <a:rPr lang="es-MX" dirty="0" smtClean="0"/>
              <a:t>IR </a:t>
            </a:r>
            <a:r>
              <a:rPr lang="es-MX" dirty="0"/>
              <a:t/>
            </a:r>
            <a:br>
              <a:rPr lang="es-MX" dirty="0"/>
            </a:br>
            <a:r>
              <a:rPr lang="es-MX" sz="1800" b="0" dirty="0">
                <a:effectLst/>
              </a:rPr>
              <a:t>LIR, </a:t>
            </a:r>
            <a:r>
              <a:rPr lang="es-MX" sz="1800" b="0" dirty="0" smtClean="0">
                <a:effectLst/>
              </a:rPr>
              <a:t>19°</a:t>
            </a:r>
            <a:endParaRPr lang="es-MX" dirty="0"/>
          </a:p>
        </p:txBody>
      </p:sp>
      <p:sp>
        <p:nvSpPr>
          <p:cNvPr id="3" name="2 Marcador de contenido"/>
          <p:cNvSpPr>
            <a:spLocks noGrp="1"/>
          </p:cNvSpPr>
          <p:nvPr>
            <p:ph idx="1"/>
          </p:nvPr>
        </p:nvSpPr>
        <p:spPr/>
        <p:txBody>
          <a:bodyPr>
            <a:noAutofit/>
          </a:bodyPr>
          <a:lstStyle/>
          <a:p>
            <a:r>
              <a:rPr lang="es-MX" dirty="0" smtClean="0"/>
              <a:t>Interés </a:t>
            </a:r>
            <a:r>
              <a:rPr lang="es-MX" dirty="0"/>
              <a:t>de tasa fija o variable, en </a:t>
            </a:r>
            <a:r>
              <a:rPr lang="es-MX" dirty="0" smtClean="0"/>
              <a:t>MN </a:t>
            </a:r>
            <a:r>
              <a:rPr lang="es-MX" dirty="0"/>
              <a:t>o </a:t>
            </a:r>
            <a:r>
              <a:rPr lang="es-MX" dirty="0" smtClean="0"/>
              <a:t>ME, </a:t>
            </a:r>
            <a:r>
              <a:rPr lang="es-MX" dirty="0"/>
              <a:t>que se pague con ocasión de depósitos imposición conforme con la </a:t>
            </a:r>
            <a:r>
              <a:rPr lang="es-MX" dirty="0" smtClean="0"/>
              <a:t>LGSF de </a:t>
            </a:r>
            <a:r>
              <a:rPr lang="es-MX" dirty="0"/>
              <a:t>la </a:t>
            </a:r>
            <a:r>
              <a:rPr lang="es-MX" dirty="0" smtClean="0"/>
              <a:t>SBS, </a:t>
            </a:r>
            <a:r>
              <a:rPr lang="es-MX" dirty="0"/>
              <a:t>Ley </a:t>
            </a:r>
            <a:r>
              <a:rPr lang="es-MX" dirty="0" smtClean="0"/>
              <a:t>26702</a:t>
            </a:r>
          </a:p>
          <a:p>
            <a:r>
              <a:rPr lang="es-MX" dirty="0" smtClean="0"/>
              <a:t>Incrementos </a:t>
            </a:r>
            <a:r>
              <a:rPr lang="es-MX" dirty="0"/>
              <a:t>de capital de dichos depósitos e imposiciones en </a:t>
            </a:r>
            <a:r>
              <a:rPr lang="es-MX" dirty="0" smtClean="0"/>
              <a:t>MN </a:t>
            </a:r>
            <a:r>
              <a:rPr lang="es-MX" dirty="0"/>
              <a:t>o </a:t>
            </a:r>
            <a:r>
              <a:rPr lang="es-MX" dirty="0" smtClean="0"/>
              <a:t>ME</a:t>
            </a:r>
          </a:p>
          <a:p>
            <a:pPr lvl="1"/>
            <a:r>
              <a:rPr lang="es-MX" b="1" dirty="0" smtClean="0"/>
              <a:t>Excepción: Ingresos que </a:t>
            </a:r>
            <a:r>
              <a:rPr lang="es-MX" b="1" dirty="0"/>
              <a:t>constituyan </a:t>
            </a:r>
            <a:r>
              <a:rPr lang="es-MX" b="1" dirty="0" smtClean="0"/>
              <a:t>R3.</a:t>
            </a:r>
            <a:endParaRPr lang="es-MX" b="1" dirty="0"/>
          </a:p>
          <a:p>
            <a:r>
              <a:rPr lang="es-MX" dirty="0" smtClean="0"/>
              <a:t>Rentas </a:t>
            </a:r>
            <a:r>
              <a:rPr lang="es-MX" dirty="0"/>
              <a:t>de fundaciones afectas y de asociaciones sin fines de </a:t>
            </a:r>
            <a:r>
              <a:rPr lang="es-MX" dirty="0" smtClean="0"/>
              <a:t>lucro</a:t>
            </a:r>
          </a:p>
          <a:p>
            <a:pPr lvl="1"/>
            <a:r>
              <a:rPr lang="es-MX" dirty="0" smtClean="0"/>
              <a:t>Fines</a:t>
            </a:r>
            <a:r>
              <a:rPr lang="es-MX" dirty="0"/>
              <a:t>: beneficencia, asistencia social, educación, cultural, científica</a:t>
            </a:r>
            <a:r>
              <a:rPr lang="es-MX" dirty="0" smtClean="0"/>
              <a:t>, (…); </a:t>
            </a:r>
          </a:p>
          <a:p>
            <a:pPr lvl="1"/>
            <a:r>
              <a:rPr lang="es-MX" dirty="0" smtClean="0"/>
              <a:t>Siempre </a:t>
            </a:r>
            <a:r>
              <a:rPr lang="es-MX" dirty="0"/>
              <a:t>que </a:t>
            </a:r>
            <a:endParaRPr lang="es-MX" dirty="0" smtClean="0"/>
          </a:p>
          <a:p>
            <a:pPr lvl="2"/>
            <a:r>
              <a:rPr lang="es-MX" dirty="0" smtClean="0"/>
              <a:t>Destinen </a:t>
            </a:r>
            <a:r>
              <a:rPr lang="es-MX" dirty="0"/>
              <a:t>sus rentas a sus fines específicos en el país; </a:t>
            </a:r>
            <a:endParaRPr lang="es-MX" dirty="0" smtClean="0"/>
          </a:p>
          <a:p>
            <a:pPr lvl="2"/>
            <a:r>
              <a:rPr lang="es-MX" dirty="0" smtClean="0"/>
              <a:t>No </a:t>
            </a:r>
            <a:r>
              <a:rPr lang="es-MX" dirty="0"/>
              <a:t>las distribuyan, directa o indirectamente, entre los asociados y </a:t>
            </a:r>
            <a:endParaRPr lang="es-MX" dirty="0" smtClean="0"/>
          </a:p>
          <a:p>
            <a:pPr lvl="2"/>
            <a:r>
              <a:rPr lang="es-MX" dirty="0" smtClean="0"/>
              <a:t>Estatutos: Destino del patrimonio en </a:t>
            </a:r>
            <a:r>
              <a:rPr lang="es-MX" dirty="0"/>
              <a:t>caso de </a:t>
            </a:r>
            <a:r>
              <a:rPr lang="es-MX" dirty="0" smtClean="0"/>
              <a:t>disolución: Fines. . </a:t>
            </a:r>
          </a:p>
          <a:p>
            <a:pPr lvl="3"/>
            <a:r>
              <a:rPr lang="es-MX" dirty="0" smtClean="0"/>
              <a:t>No exigible </a:t>
            </a:r>
            <a:r>
              <a:rPr lang="es-MX" dirty="0"/>
              <a:t>a las entidades e instituciones de cooperación técnica internacional </a:t>
            </a:r>
            <a:r>
              <a:rPr lang="es-MX" dirty="0" smtClean="0"/>
              <a:t>constituidas </a:t>
            </a:r>
            <a:r>
              <a:rPr lang="es-MX" dirty="0"/>
              <a:t>en el </a:t>
            </a:r>
            <a:r>
              <a:rPr lang="es-MX" dirty="0" smtClean="0"/>
              <a:t>extranjero.</a:t>
            </a:r>
            <a:endParaRPr lang="es-MX" dirty="0"/>
          </a:p>
          <a:p>
            <a:r>
              <a:rPr lang="es-MX" dirty="0" smtClean="0"/>
              <a:t>Intereses </a:t>
            </a:r>
            <a:r>
              <a:rPr lang="es-MX" dirty="0"/>
              <a:t>que perciban o paguen las cooperativas de ahorro y crédito por las operaciones que realicen con sus socios. </a:t>
            </a:r>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218</a:t>
            </a:fld>
            <a:endParaRPr lang="es-PE"/>
          </a:p>
        </p:txBody>
      </p:sp>
    </p:spTree>
    <p:extLst>
      <p:ext uri="{BB962C8B-B14F-4D97-AF65-F5344CB8AC3E}">
        <p14:creationId xmlns:p14="http://schemas.microsoft.com/office/powerpoint/2010/main" val="1079209568"/>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a:t>Diferencias temporales y </a:t>
            </a:r>
            <a:r>
              <a:rPr lang="es-MX" sz="2700" dirty="0" smtClean="0"/>
              <a:t>permanentes</a:t>
            </a:r>
            <a:br>
              <a:rPr lang="es-MX" sz="2700" dirty="0" smtClean="0"/>
            </a:br>
            <a:r>
              <a:rPr lang="es-MX" sz="2700" dirty="0" smtClean="0"/>
              <a:t>en </a:t>
            </a:r>
            <a:r>
              <a:rPr lang="es-MX" sz="2700" dirty="0"/>
              <a:t>la determinación de la </a:t>
            </a:r>
            <a:r>
              <a:rPr lang="es-MX" sz="2700" dirty="0" smtClean="0"/>
              <a:t>RN</a:t>
            </a:r>
            <a:r>
              <a:rPr lang="es-MX" dirty="0" smtClean="0"/>
              <a:t/>
            </a:r>
            <a:br>
              <a:rPr lang="es-MX" dirty="0" smtClean="0"/>
            </a:br>
            <a:r>
              <a:rPr lang="es-MX" sz="2000" b="0" dirty="0" smtClean="0">
                <a:effectLst/>
              </a:rPr>
              <a:t>RIR, 33°</a:t>
            </a:r>
            <a:endParaRPr lang="es-MX" sz="2000" b="0" dirty="0">
              <a:effectLst/>
            </a:endParaRPr>
          </a:p>
        </p:txBody>
      </p:sp>
      <p:sp>
        <p:nvSpPr>
          <p:cNvPr id="3" name="2 Marcador de contenido"/>
          <p:cNvSpPr>
            <a:spLocks noGrp="1"/>
          </p:cNvSpPr>
          <p:nvPr>
            <p:ph sz="half" idx="1"/>
          </p:nvPr>
        </p:nvSpPr>
        <p:spPr/>
        <p:txBody>
          <a:bodyPr/>
          <a:lstStyle/>
          <a:p>
            <a:r>
              <a:rPr lang="es-MX" dirty="0"/>
              <a:t>La contabilización de operaciones bajo </a:t>
            </a:r>
            <a:r>
              <a:rPr lang="es-MX" dirty="0" smtClean="0"/>
              <a:t>PCGA </a:t>
            </a:r>
            <a:r>
              <a:rPr lang="es-MX" dirty="0"/>
              <a:t>puede determinar, por la aplicación de las normas contenidas en la </a:t>
            </a:r>
            <a:r>
              <a:rPr lang="es-MX" dirty="0" smtClean="0"/>
              <a:t>LIR, </a:t>
            </a:r>
            <a:r>
              <a:rPr lang="es-MX" dirty="0"/>
              <a:t>diferencias temporales y permanentes en la determinación de la </a:t>
            </a:r>
            <a:r>
              <a:rPr lang="es-MX" dirty="0" smtClean="0"/>
              <a:t>RN. </a:t>
            </a:r>
          </a:p>
          <a:p>
            <a:r>
              <a:rPr lang="es-MX" dirty="0" smtClean="0"/>
              <a:t>En </a:t>
            </a:r>
            <a:r>
              <a:rPr lang="es-MX" dirty="0"/>
              <a:t>consecuencia, salvo que la </a:t>
            </a:r>
            <a:r>
              <a:rPr lang="es-MX" dirty="0" smtClean="0"/>
              <a:t>LIR </a:t>
            </a:r>
            <a:r>
              <a:rPr lang="es-MX" dirty="0"/>
              <a:t>o el </a:t>
            </a:r>
            <a:r>
              <a:rPr lang="es-MX" dirty="0" smtClean="0"/>
              <a:t>RIR </a:t>
            </a:r>
            <a:r>
              <a:rPr lang="es-MX" dirty="0"/>
              <a:t>condicionen la deducción al registro contable, </a:t>
            </a:r>
            <a:r>
              <a:rPr lang="es-MX" b="1" i="1" u="sng" dirty="0"/>
              <a:t>la forma de contabilización de las operaciones no originará la pérdida de una deducción.</a:t>
            </a:r>
          </a:p>
        </p:txBody>
      </p:sp>
      <p:sp>
        <p:nvSpPr>
          <p:cNvPr id="8" name="7 Marcador de contenido"/>
          <p:cNvSpPr>
            <a:spLocks noGrp="1"/>
          </p:cNvSpPr>
          <p:nvPr>
            <p:ph sz="half" idx="2"/>
          </p:nvPr>
        </p:nvSpPr>
        <p:spPr/>
        <p:txBody>
          <a:bodyPr/>
          <a:lstStyle/>
          <a:p>
            <a:r>
              <a:rPr lang="es-MX" dirty="0"/>
              <a:t>Las diferencias temporales son las divergencias que existen entre el importe en libros del </a:t>
            </a:r>
            <a:r>
              <a:rPr lang="es-MX" dirty="0" smtClean="0"/>
              <a:t>BG, </a:t>
            </a:r>
            <a:r>
              <a:rPr lang="es-MX" dirty="0"/>
              <a:t>que obligarán a los contribuyentes hacer el ajuste del resultado tanto contable como tributario en la </a:t>
            </a:r>
            <a:r>
              <a:rPr lang="es-MX" dirty="0" smtClean="0"/>
              <a:t>DJ </a:t>
            </a:r>
            <a:r>
              <a:rPr lang="es-MX" dirty="0"/>
              <a:t>anual.</a:t>
            </a:r>
          </a:p>
        </p:txBody>
      </p:sp>
      <p:sp>
        <p:nvSpPr>
          <p:cNvPr id="4" name="3 Marcador de fecha"/>
          <p:cNvSpPr>
            <a:spLocks noGrp="1"/>
          </p:cNvSpPr>
          <p:nvPr>
            <p:ph type="dt" sz="half" idx="10"/>
          </p:nvPr>
        </p:nvSpPr>
        <p:spPr/>
        <p:txBody>
          <a:bodyPr/>
          <a:lstStyle/>
          <a:p>
            <a:fld id="{3C22111E-53A2-434E-9BF2-A609A939EED1}"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219</a:t>
            </a:fld>
            <a:endParaRPr lang="es-PE"/>
          </a:p>
        </p:txBody>
      </p:sp>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2397" y="3861048"/>
            <a:ext cx="3360043" cy="2285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568937"/>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PE" dirty="0" smtClean="0"/>
              <a:t>Participación de los Trabajadores en las Utilidades (PTU) – </a:t>
            </a:r>
            <a:r>
              <a:rPr lang="es-PE" sz="1800" b="0" dirty="0" smtClean="0">
                <a:effectLst/>
              </a:rPr>
              <a:t>DL 892, 1°, 2°, 4° y 10°, DS 9-98-TR (LEY 28873</a:t>
            </a:r>
            <a:endParaRPr lang="es-ES" b="0" dirty="0">
              <a:effectLst/>
            </a:endParaRPr>
          </a:p>
        </p:txBody>
      </p:sp>
      <p:sp>
        <p:nvSpPr>
          <p:cNvPr id="3" name="2 Marcador de contenido"/>
          <p:cNvSpPr>
            <a:spLocks noGrp="1"/>
          </p:cNvSpPr>
          <p:nvPr>
            <p:ph idx="1"/>
          </p:nvPr>
        </p:nvSpPr>
        <p:spPr/>
        <p:txBody>
          <a:bodyPr>
            <a:noAutofit/>
          </a:bodyPr>
          <a:lstStyle/>
          <a:p>
            <a:r>
              <a:rPr lang="es-ES" dirty="0" smtClean="0"/>
              <a:t>Los trabajadores sujetos al régimen laboral de la actividad privada participan en las utilidades de las empresas que desarrollan actividades generadoras de R3, mediante la distribución por parte de éstas de un % de la renta anual antes del IR. </a:t>
            </a:r>
            <a:endParaRPr lang="es-ES" dirty="0"/>
          </a:p>
        </p:txBody>
      </p:sp>
      <p:sp>
        <p:nvSpPr>
          <p:cNvPr id="8" name="7 Marcador de fecha"/>
          <p:cNvSpPr>
            <a:spLocks noGrp="1"/>
          </p:cNvSpPr>
          <p:nvPr>
            <p:ph type="dt" sz="half" idx="10"/>
          </p:nvPr>
        </p:nvSpPr>
        <p:spPr/>
        <p:txBody>
          <a:bodyPr/>
          <a:lstStyle/>
          <a:p>
            <a:fld id="{ABA89C68-4B11-4D00-AC28-A565F25FD8D1}" type="datetime4">
              <a:rPr lang="es-PE" smtClean="0"/>
              <a:t>12 de enero de 2014</a:t>
            </a:fld>
            <a:endParaRPr lang="es-ES" dirty="0"/>
          </a:p>
        </p:txBody>
      </p:sp>
      <p:sp>
        <p:nvSpPr>
          <p:cNvPr id="10" name="9 Marcador de pie de página"/>
          <p:cNvSpPr>
            <a:spLocks noGrp="1"/>
          </p:cNvSpPr>
          <p:nvPr>
            <p:ph type="ftr" sz="quarter" idx="11"/>
          </p:nvPr>
        </p:nvSpPr>
        <p:spPr/>
        <p:txBody>
          <a:bodyPr/>
          <a:lstStyle/>
          <a:p>
            <a:r>
              <a:rPr lang="es-MX" smtClean="0"/>
              <a:t>IMPUESTO A LA RENTA 2013</a:t>
            </a:r>
            <a:endParaRPr lang="es-ES" b="0" dirty="0"/>
          </a:p>
        </p:txBody>
      </p:sp>
      <p:sp>
        <p:nvSpPr>
          <p:cNvPr id="9" name="8 Marcador de número de diapositiva"/>
          <p:cNvSpPr>
            <a:spLocks noGrp="1"/>
          </p:cNvSpPr>
          <p:nvPr>
            <p:ph type="sldNum" sz="quarter" idx="12"/>
          </p:nvPr>
        </p:nvSpPr>
        <p:spPr/>
        <p:txBody>
          <a:bodyPr/>
          <a:lstStyle/>
          <a:p>
            <a:fld id="{146BFF01-AF8F-434A-86ED-9C65BF174ABD}" type="slidenum">
              <a:rPr lang="es-ES" smtClean="0"/>
              <a:pPr/>
              <a:t>220</a:t>
            </a:fld>
            <a:endParaRPr lang="es-ES" dirty="0"/>
          </a:p>
        </p:txBody>
      </p:sp>
      <p:pic>
        <p:nvPicPr>
          <p:cNvPr id="74754" name="Picture 2" descr="http://www.que.es/archivos/201010/calendario_laboral_2011_n-640x640x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564904"/>
            <a:ext cx="4762500" cy="347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992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Porcentajes de PTU según actividad empresarial</a:t>
            </a:r>
            <a:br>
              <a:rPr lang="es-PE" dirty="0" smtClean="0"/>
            </a:br>
            <a:r>
              <a:rPr lang="es-PE" sz="1800" b="0" dirty="0" smtClean="0">
                <a:effectLst/>
              </a:rPr>
              <a:t>DL 892, 2°</a:t>
            </a:r>
            <a:endParaRPr lang="es-ES" sz="1800" b="0" dirty="0">
              <a:effectLst/>
            </a:endParaRPr>
          </a:p>
        </p:txBody>
      </p:sp>
      <p:sp>
        <p:nvSpPr>
          <p:cNvPr id="3" name="2 Marcador de contenido"/>
          <p:cNvSpPr>
            <a:spLocks noGrp="1"/>
          </p:cNvSpPr>
          <p:nvPr>
            <p:ph idx="1"/>
          </p:nvPr>
        </p:nvSpPr>
        <p:spPr/>
        <p:txBody>
          <a:bodyPr>
            <a:normAutofit/>
          </a:bodyPr>
          <a:lstStyle/>
          <a:p>
            <a:pPr>
              <a:buNone/>
              <a:tabLst>
                <a:tab pos="6096000" algn="r"/>
                <a:tab pos="7169150" algn="ctr"/>
              </a:tabLst>
            </a:pPr>
            <a:r>
              <a:rPr lang="es-ES" b="1" dirty="0" smtClean="0"/>
              <a:t>	</a:t>
            </a:r>
            <a:r>
              <a:rPr lang="es-ES" b="1" u="sng" dirty="0" smtClean="0"/>
              <a:t>EMPRESAS 	</a:t>
            </a:r>
            <a:r>
              <a:rPr lang="es-ES" b="1" dirty="0" smtClean="0"/>
              <a:t>	</a:t>
            </a:r>
            <a:r>
              <a:rPr lang="es-ES" b="1" u="sng" dirty="0" smtClean="0"/>
              <a:t>PARTICIPACIÓN</a:t>
            </a:r>
          </a:p>
          <a:p>
            <a:pPr>
              <a:tabLst>
                <a:tab pos="6096000" algn="r"/>
                <a:tab pos="7169150" algn="ctr"/>
              </a:tabLst>
            </a:pPr>
            <a:endParaRPr lang="es-ES" dirty="0" smtClean="0"/>
          </a:p>
          <a:p>
            <a:pPr>
              <a:tabLst>
                <a:tab pos="6096000" algn="r"/>
                <a:tab pos="7169150" algn="ctr"/>
              </a:tabLst>
            </a:pPr>
            <a:r>
              <a:rPr lang="es-ES" dirty="0" smtClean="0"/>
              <a:t>Pesqueras </a:t>
            </a:r>
            <a:r>
              <a:rPr lang="es-ES" u="dotted" dirty="0" smtClean="0"/>
              <a:t>	</a:t>
            </a:r>
            <a:r>
              <a:rPr lang="es-ES" dirty="0" smtClean="0"/>
              <a:t>	10%</a:t>
            </a:r>
          </a:p>
          <a:p>
            <a:pPr>
              <a:tabLst>
                <a:tab pos="6096000" algn="r"/>
                <a:tab pos="7169150" algn="ctr"/>
              </a:tabLst>
            </a:pPr>
            <a:r>
              <a:rPr lang="es-ES" dirty="0" smtClean="0"/>
              <a:t>Telecomunicaciones </a:t>
            </a:r>
            <a:r>
              <a:rPr lang="es-ES" u="dotted" dirty="0" smtClean="0"/>
              <a:t>	</a:t>
            </a:r>
            <a:r>
              <a:rPr lang="es-ES" dirty="0" smtClean="0"/>
              <a:t>	10% </a:t>
            </a:r>
          </a:p>
          <a:p>
            <a:pPr>
              <a:tabLst>
                <a:tab pos="6096000" algn="r"/>
                <a:tab pos="7169150" algn="ctr"/>
              </a:tabLst>
            </a:pPr>
            <a:r>
              <a:rPr lang="es-ES" dirty="0" smtClean="0"/>
              <a:t>Industriales </a:t>
            </a:r>
            <a:r>
              <a:rPr lang="es-ES" u="dotted" dirty="0" smtClean="0"/>
              <a:t>	</a:t>
            </a:r>
            <a:r>
              <a:rPr lang="es-ES" dirty="0" smtClean="0"/>
              <a:t>	10%</a:t>
            </a:r>
          </a:p>
          <a:p>
            <a:pPr>
              <a:tabLst>
                <a:tab pos="6096000" algn="r"/>
                <a:tab pos="7169150" algn="ctr"/>
              </a:tabLst>
            </a:pPr>
            <a:r>
              <a:rPr lang="es-ES" dirty="0" smtClean="0"/>
              <a:t>Mineras </a:t>
            </a:r>
            <a:r>
              <a:rPr lang="es-ES" u="dotted" dirty="0" smtClean="0"/>
              <a:t>	</a:t>
            </a:r>
            <a:r>
              <a:rPr lang="es-ES" dirty="0" smtClean="0"/>
              <a:t>	8%</a:t>
            </a:r>
          </a:p>
          <a:p>
            <a:pPr>
              <a:tabLst>
                <a:tab pos="6096000" algn="r"/>
                <a:tab pos="7169150" algn="ctr"/>
              </a:tabLst>
            </a:pPr>
            <a:r>
              <a:rPr lang="es-ES" dirty="0" smtClean="0"/>
              <a:t>Comercio al por mayor y al por menor y Restaurantes </a:t>
            </a:r>
            <a:r>
              <a:rPr lang="es-ES" u="dotted" dirty="0"/>
              <a:t>	</a:t>
            </a:r>
            <a:r>
              <a:rPr lang="es-ES" dirty="0" smtClean="0"/>
              <a:t>	8%</a:t>
            </a:r>
          </a:p>
          <a:p>
            <a:pPr>
              <a:tabLst>
                <a:tab pos="6096000" algn="r"/>
                <a:tab pos="7169150" algn="ctr"/>
              </a:tabLst>
            </a:pPr>
            <a:r>
              <a:rPr lang="es-ES" dirty="0" smtClean="0"/>
              <a:t>Otras actividades </a:t>
            </a:r>
            <a:r>
              <a:rPr lang="es-ES" u="dotted" dirty="0" smtClean="0"/>
              <a:t>	</a:t>
            </a:r>
            <a:r>
              <a:rPr lang="es-ES" dirty="0" smtClean="0"/>
              <a:t>	5%</a:t>
            </a:r>
            <a:endParaRPr lang="es-ES" dirty="0"/>
          </a:p>
        </p:txBody>
      </p:sp>
      <p:sp>
        <p:nvSpPr>
          <p:cNvPr id="7" name="6 Marcador de fecha"/>
          <p:cNvSpPr>
            <a:spLocks noGrp="1"/>
          </p:cNvSpPr>
          <p:nvPr>
            <p:ph type="dt" sz="half" idx="10"/>
          </p:nvPr>
        </p:nvSpPr>
        <p:spPr/>
        <p:txBody>
          <a:bodyPr/>
          <a:lstStyle/>
          <a:p>
            <a:fld id="{4CB2D456-1B34-4E96-AC82-53C9210E801F}" type="datetime4">
              <a:rPr lang="es-PE" smtClean="0"/>
              <a:t>12 de enero de 2014</a:t>
            </a:fld>
            <a:endParaRPr lang="es-ES" dirty="0"/>
          </a:p>
        </p:txBody>
      </p:sp>
      <p:sp>
        <p:nvSpPr>
          <p:cNvPr id="9" name="8 Marcador de pie de página"/>
          <p:cNvSpPr>
            <a:spLocks noGrp="1"/>
          </p:cNvSpPr>
          <p:nvPr>
            <p:ph type="ftr" sz="quarter" idx="11"/>
          </p:nvPr>
        </p:nvSpPr>
        <p:spPr/>
        <p:txBody>
          <a:bodyPr/>
          <a:lstStyle/>
          <a:p>
            <a:r>
              <a:rPr lang="es-MX" smtClean="0"/>
              <a:t>IMPUESTO A LA RENTA 2013</a:t>
            </a:r>
            <a:endParaRPr lang="es-ES" b="0" dirty="0"/>
          </a:p>
        </p:txBody>
      </p:sp>
      <p:sp>
        <p:nvSpPr>
          <p:cNvPr id="8" name="7 Marcador de número de diapositiva"/>
          <p:cNvSpPr>
            <a:spLocks noGrp="1"/>
          </p:cNvSpPr>
          <p:nvPr>
            <p:ph type="sldNum" sz="quarter" idx="12"/>
          </p:nvPr>
        </p:nvSpPr>
        <p:spPr/>
        <p:txBody>
          <a:bodyPr/>
          <a:lstStyle/>
          <a:p>
            <a:fld id="{146BFF01-AF8F-434A-86ED-9C65BF174ABD}" type="slidenum">
              <a:rPr lang="es-ES" smtClean="0"/>
              <a:pPr/>
              <a:t>221</a:t>
            </a:fld>
            <a:endParaRPr lang="es-ES" dirty="0"/>
          </a:p>
        </p:txBody>
      </p:sp>
    </p:spTree>
    <p:extLst>
      <p:ext uri="{BB962C8B-B14F-4D97-AF65-F5344CB8AC3E}">
        <p14:creationId xmlns:p14="http://schemas.microsoft.com/office/powerpoint/2010/main" val="1605728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Cálculo de la PTU</a:t>
            </a:r>
            <a:br>
              <a:rPr lang="es-PE" dirty="0" smtClean="0"/>
            </a:br>
            <a:r>
              <a:rPr lang="es-PE" sz="1800" b="0" dirty="0" smtClean="0">
                <a:effectLst/>
              </a:rPr>
              <a:t>DL 892, 4°</a:t>
            </a:r>
            <a:endParaRPr lang="es-ES" sz="1800" b="0" dirty="0">
              <a:effectLst/>
            </a:endParaRPr>
          </a:p>
        </p:txBody>
      </p:sp>
      <p:sp>
        <p:nvSpPr>
          <p:cNvPr id="3" name="2 Marcador de contenido"/>
          <p:cNvSpPr>
            <a:spLocks noGrp="1"/>
          </p:cNvSpPr>
          <p:nvPr>
            <p:ph idx="1"/>
          </p:nvPr>
        </p:nvSpPr>
        <p:spPr>
          <a:xfrm>
            <a:off x="360000" y="1620000"/>
            <a:ext cx="4788064" cy="4500000"/>
          </a:xfrm>
        </p:spPr>
        <p:txBody>
          <a:bodyPr>
            <a:normAutofit/>
          </a:bodyPr>
          <a:lstStyle/>
          <a:p>
            <a:r>
              <a:rPr lang="es-ES" dirty="0" smtClean="0"/>
              <a:t>Sobre el saldo de la renta Imponible del EG que resulte después de haber compensado pérdidas de ejercicios anteriores de acuerdo con las normas del IR. </a:t>
            </a:r>
            <a:endParaRPr lang="es-ES" dirty="0"/>
          </a:p>
        </p:txBody>
      </p:sp>
      <p:sp>
        <p:nvSpPr>
          <p:cNvPr id="21" name="20 Marcador de fecha"/>
          <p:cNvSpPr>
            <a:spLocks noGrp="1"/>
          </p:cNvSpPr>
          <p:nvPr>
            <p:ph type="dt" sz="half" idx="10"/>
          </p:nvPr>
        </p:nvSpPr>
        <p:spPr/>
        <p:txBody>
          <a:bodyPr/>
          <a:lstStyle/>
          <a:p>
            <a:fld id="{E5AD3B1A-BAE9-4A11-A09D-2A3A924CE12E}" type="datetime4">
              <a:rPr lang="es-PE" smtClean="0"/>
              <a:t>12 de enero de 2014</a:t>
            </a:fld>
            <a:endParaRPr lang="es-ES" dirty="0"/>
          </a:p>
        </p:txBody>
      </p:sp>
      <p:sp>
        <p:nvSpPr>
          <p:cNvPr id="23" name="22 Marcador de pie de página"/>
          <p:cNvSpPr>
            <a:spLocks noGrp="1"/>
          </p:cNvSpPr>
          <p:nvPr>
            <p:ph type="ftr" sz="quarter" idx="11"/>
          </p:nvPr>
        </p:nvSpPr>
        <p:spPr/>
        <p:txBody>
          <a:bodyPr/>
          <a:lstStyle/>
          <a:p>
            <a:r>
              <a:rPr lang="es-MX" dirty="0" smtClean="0"/>
              <a:t>IMPUESTO A LA RENTA 2013</a:t>
            </a:r>
            <a:endParaRPr lang="es-ES" b="0" dirty="0"/>
          </a:p>
        </p:txBody>
      </p:sp>
      <p:sp>
        <p:nvSpPr>
          <p:cNvPr id="22" name="21 Marcador de número de diapositiva"/>
          <p:cNvSpPr>
            <a:spLocks noGrp="1"/>
          </p:cNvSpPr>
          <p:nvPr>
            <p:ph type="sldNum" sz="quarter" idx="12"/>
          </p:nvPr>
        </p:nvSpPr>
        <p:spPr/>
        <p:txBody>
          <a:bodyPr/>
          <a:lstStyle/>
          <a:p>
            <a:fld id="{146BFF01-AF8F-434A-86ED-9C65BF174ABD}" type="slidenum">
              <a:rPr lang="es-ES" smtClean="0"/>
              <a:pPr/>
              <a:t>222</a:t>
            </a:fld>
            <a:endParaRPr lang="es-ES" dirty="0"/>
          </a:p>
        </p:txBody>
      </p:sp>
      <p:sp>
        <p:nvSpPr>
          <p:cNvPr id="7" name="6 CuadroTexto"/>
          <p:cNvSpPr txBox="1"/>
          <p:nvPr/>
        </p:nvSpPr>
        <p:spPr>
          <a:xfrm>
            <a:off x="5429256" y="1763524"/>
            <a:ext cx="2357312" cy="369332"/>
          </a:xfrm>
          <a:prstGeom prst="rect">
            <a:avLst/>
          </a:prstGeom>
          <a:solidFill>
            <a:schemeClr val="accent5">
              <a:lumMod val="20000"/>
              <a:lumOff val="80000"/>
            </a:schemeClr>
          </a:solidFill>
          <a:ln>
            <a:solidFill>
              <a:srgbClr val="0000CC"/>
            </a:solidFill>
          </a:ln>
        </p:spPr>
        <p:txBody>
          <a:bodyPr wrap="none" rtlCol="0">
            <a:spAutoFit/>
          </a:bodyPr>
          <a:lstStyle/>
          <a:p>
            <a:r>
              <a:rPr lang="es-PE" b="1" dirty="0" smtClean="0">
                <a:effectLst>
                  <a:outerShdw blurRad="38100" dist="38100" dir="2700000" algn="tl">
                    <a:srgbClr val="000000">
                      <a:alpha val="43137"/>
                    </a:srgbClr>
                  </a:outerShdw>
                </a:effectLst>
              </a:rPr>
              <a:t>RESULTADO CONTABLE</a:t>
            </a:r>
            <a:endParaRPr lang="es-ES" b="1" dirty="0">
              <a:effectLst>
                <a:outerShdw blurRad="38100" dist="38100" dir="2700000" algn="tl">
                  <a:srgbClr val="000000">
                    <a:alpha val="43137"/>
                  </a:srgbClr>
                </a:outerShdw>
              </a:effectLst>
            </a:endParaRPr>
          </a:p>
        </p:txBody>
      </p:sp>
      <p:sp>
        <p:nvSpPr>
          <p:cNvPr id="8" name="7 CuadroTexto"/>
          <p:cNvSpPr txBox="1"/>
          <p:nvPr/>
        </p:nvSpPr>
        <p:spPr>
          <a:xfrm>
            <a:off x="6000760" y="2339588"/>
            <a:ext cx="1240404" cy="369332"/>
          </a:xfrm>
          <a:prstGeom prst="rect">
            <a:avLst/>
          </a:prstGeom>
          <a:solidFill>
            <a:srgbClr val="FFFF99"/>
          </a:solidFill>
          <a:ln>
            <a:solidFill>
              <a:srgbClr val="0000CC"/>
            </a:solidFill>
          </a:ln>
        </p:spPr>
        <p:txBody>
          <a:bodyPr wrap="none" rtlCol="0">
            <a:spAutoFit/>
          </a:bodyPr>
          <a:lstStyle/>
          <a:p>
            <a:r>
              <a:rPr lang="es-PE" b="1" dirty="0" smtClean="0">
                <a:solidFill>
                  <a:srgbClr val="0000CC"/>
                </a:solidFill>
                <a:effectLst>
                  <a:outerShdw blurRad="38100" dist="38100" dir="2700000" algn="tl">
                    <a:srgbClr val="000000">
                      <a:alpha val="43137"/>
                    </a:srgbClr>
                  </a:outerShdw>
                </a:effectLst>
              </a:rPr>
              <a:t>ADICIONES</a:t>
            </a:r>
            <a:endParaRPr lang="es-ES" b="1" dirty="0">
              <a:solidFill>
                <a:srgbClr val="0000CC"/>
              </a:solidFill>
              <a:effectLst>
                <a:outerShdw blurRad="38100" dist="38100" dir="2700000" algn="tl">
                  <a:srgbClr val="000000">
                    <a:alpha val="43137"/>
                  </a:srgbClr>
                </a:outerShdw>
              </a:effectLst>
            </a:endParaRPr>
          </a:p>
        </p:txBody>
      </p:sp>
      <p:sp>
        <p:nvSpPr>
          <p:cNvPr id="9" name="8 CuadroTexto"/>
          <p:cNvSpPr txBox="1"/>
          <p:nvPr/>
        </p:nvSpPr>
        <p:spPr>
          <a:xfrm>
            <a:off x="6000761" y="2915652"/>
            <a:ext cx="1570623" cy="369332"/>
          </a:xfrm>
          <a:prstGeom prst="rect">
            <a:avLst/>
          </a:prstGeom>
          <a:solidFill>
            <a:srgbClr val="FFFF99"/>
          </a:solidFill>
          <a:ln>
            <a:solidFill>
              <a:srgbClr val="0000CC"/>
            </a:solidFill>
          </a:ln>
        </p:spPr>
        <p:txBody>
          <a:bodyPr wrap="none" rtlCol="0">
            <a:spAutoFit/>
          </a:bodyPr>
          <a:lstStyle/>
          <a:p>
            <a:r>
              <a:rPr lang="es-PE" b="1" dirty="0" smtClean="0">
                <a:solidFill>
                  <a:srgbClr val="0000CC"/>
                </a:solidFill>
                <a:effectLst>
                  <a:outerShdw blurRad="38100" dist="38100" dir="2700000" algn="tl">
                    <a:srgbClr val="000000">
                      <a:alpha val="43137"/>
                    </a:srgbClr>
                  </a:outerShdw>
                </a:effectLst>
              </a:rPr>
              <a:t>DEDUCCIONES</a:t>
            </a:r>
            <a:endParaRPr lang="es-ES" b="1" dirty="0">
              <a:solidFill>
                <a:srgbClr val="0000CC"/>
              </a:solidFill>
              <a:effectLst>
                <a:outerShdw blurRad="38100" dist="38100" dir="2700000" algn="tl">
                  <a:srgbClr val="000000">
                    <a:alpha val="43137"/>
                  </a:srgbClr>
                </a:outerShdw>
              </a:effectLst>
            </a:endParaRPr>
          </a:p>
        </p:txBody>
      </p:sp>
      <p:sp>
        <p:nvSpPr>
          <p:cNvPr id="10" name="9 CuadroTexto"/>
          <p:cNvSpPr txBox="1"/>
          <p:nvPr/>
        </p:nvSpPr>
        <p:spPr>
          <a:xfrm>
            <a:off x="5500694" y="3491716"/>
            <a:ext cx="1366656" cy="369332"/>
          </a:xfrm>
          <a:prstGeom prst="rect">
            <a:avLst/>
          </a:prstGeom>
          <a:solidFill>
            <a:srgbClr val="FFFF99"/>
          </a:solidFill>
          <a:ln>
            <a:solidFill>
              <a:srgbClr val="0000CC"/>
            </a:solidFill>
          </a:ln>
        </p:spPr>
        <p:txBody>
          <a:bodyPr wrap="none" rtlCol="0">
            <a:spAutoFit/>
          </a:bodyPr>
          <a:lstStyle/>
          <a:p>
            <a:r>
              <a:rPr lang="es-PE" b="1" dirty="0" smtClean="0">
                <a:solidFill>
                  <a:srgbClr val="FF0000"/>
                </a:solidFill>
                <a:effectLst>
                  <a:outerShdw blurRad="38100" dist="38100" dir="2700000" algn="tl">
                    <a:srgbClr val="000000">
                      <a:alpha val="43137"/>
                    </a:srgbClr>
                  </a:outerShdw>
                </a:effectLst>
              </a:rPr>
              <a:t>RENTA NETA</a:t>
            </a:r>
            <a:endParaRPr lang="es-ES" b="1" dirty="0">
              <a:solidFill>
                <a:srgbClr val="FF0000"/>
              </a:solidFill>
              <a:effectLst>
                <a:outerShdw blurRad="38100" dist="38100" dir="2700000" algn="tl">
                  <a:srgbClr val="000000">
                    <a:alpha val="43137"/>
                  </a:srgbClr>
                </a:outerShdw>
              </a:effectLst>
            </a:endParaRPr>
          </a:p>
        </p:txBody>
      </p:sp>
      <p:sp>
        <p:nvSpPr>
          <p:cNvPr id="11" name="10 CuadroTexto"/>
          <p:cNvSpPr txBox="1"/>
          <p:nvPr/>
        </p:nvSpPr>
        <p:spPr>
          <a:xfrm>
            <a:off x="6072197" y="4067780"/>
            <a:ext cx="2411622" cy="369332"/>
          </a:xfrm>
          <a:prstGeom prst="rect">
            <a:avLst/>
          </a:prstGeom>
          <a:solidFill>
            <a:schemeClr val="bg1"/>
          </a:solidFill>
          <a:ln>
            <a:solidFill>
              <a:srgbClr val="0000CC"/>
            </a:solidFill>
          </a:ln>
        </p:spPr>
        <p:txBody>
          <a:bodyPr wrap="none" rtlCol="0">
            <a:spAutoFit/>
          </a:bodyPr>
          <a:lstStyle/>
          <a:p>
            <a:r>
              <a:rPr lang="es-PE" b="1" dirty="0" smtClean="0">
                <a:solidFill>
                  <a:srgbClr val="FF0000"/>
                </a:solidFill>
                <a:effectLst>
                  <a:outerShdw blurRad="38100" dist="38100" dir="2700000" algn="tl">
                    <a:srgbClr val="000000">
                      <a:alpha val="43137"/>
                    </a:srgbClr>
                  </a:outerShdw>
                </a:effectLst>
              </a:rPr>
              <a:t>PERDIDAS ANTERIORES</a:t>
            </a:r>
            <a:endParaRPr lang="es-ES" b="1" dirty="0">
              <a:solidFill>
                <a:srgbClr val="FF0000"/>
              </a:solidFill>
              <a:effectLst>
                <a:outerShdw blurRad="38100" dist="38100" dir="2700000" algn="tl">
                  <a:srgbClr val="000000">
                    <a:alpha val="43137"/>
                  </a:srgbClr>
                </a:outerShdw>
              </a:effectLst>
            </a:endParaRPr>
          </a:p>
        </p:txBody>
      </p:sp>
      <p:sp>
        <p:nvSpPr>
          <p:cNvPr id="12" name="11 CuadroTexto"/>
          <p:cNvSpPr txBox="1"/>
          <p:nvPr/>
        </p:nvSpPr>
        <p:spPr>
          <a:xfrm>
            <a:off x="5500694" y="4643844"/>
            <a:ext cx="1961884" cy="369332"/>
          </a:xfrm>
          <a:prstGeom prst="rect">
            <a:avLst/>
          </a:prstGeom>
          <a:solidFill>
            <a:srgbClr val="FF0000"/>
          </a:solidFill>
          <a:ln>
            <a:solidFill>
              <a:srgbClr val="0000CC"/>
            </a:solidFill>
          </a:ln>
        </p:spPr>
        <p:txBody>
          <a:bodyPr wrap="none" rtlCol="0">
            <a:spAutoFit/>
          </a:bodyPr>
          <a:lstStyle/>
          <a:p>
            <a:r>
              <a:rPr lang="es-PE" b="1" dirty="0" smtClean="0">
                <a:solidFill>
                  <a:schemeClr val="bg1"/>
                </a:solidFill>
                <a:effectLst>
                  <a:outerShdw blurRad="38100" dist="38100" dir="2700000" algn="tl">
                    <a:srgbClr val="000000">
                      <a:alpha val="43137"/>
                    </a:srgbClr>
                  </a:outerShdw>
                </a:effectLst>
              </a:rPr>
              <a:t>RENTA IMPONIBLE</a:t>
            </a:r>
            <a:endParaRPr lang="es-ES" b="1" dirty="0">
              <a:solidFill>
                <a:schemeClr val="bg1"/>
              </a:solidFill>
              <a:effectLst>
                <a:outerShdw blurRad="38100" dist="38100" dir="2700000" algn="tl">
                  <a:srgbClr val="000000">
                    <a:alpha val="43137"/>
                  </a:srgbClr>
                </a:outerShdw>
              </a:effectLst>
            </a:endParaRPr>
          </a:p>
        </p:txBody>
      </p:sp>
      <p:sp>
        <p:nvSpPr>
          <p:cNvPr id="13" name="12 CuadroTexto"/>
          <p:cNvSpPr txBox="1"/>
          <p:nvPr/>
        </p:nvSpPr>
        <p:spPr>
          <a:xfrm>
            <a:off x="5429256" y="2196153"/>
            <a:ext cx="455574" cy="584775"/>
          </a:xfrm>
          <a:prstGeom prst="rect">
            <a:avLst/>
          </a:prstGeom>
          <a:noFill/>
        </p:spPr>
        <p:txBody>
          <a:bodyPr wrap="none" rtlCol="0">
            <a:spAutoFit/>
          </a:bodyPr>
          <a:lstStyle/>
          <a:p>
            <a:r>
              <a:rPr lang="es-PE" sz="3200" dirty="0" smtClean="0">
                <a:latin typeface="Arial Black" pitchFamily="34" charset="0"/>
              </a:rPr>
              <a:t>+</a:t>
            </a:r>
            <a:endParaRPr lang="es-ES" sz="3200" dirty="0">
              <a:latin typeface="Arial Black" pitchFamily="34" charset="0"/>
            </a:endParaRPr>
          </a:p>
        </p:txBody>
      </p:sp>
      <p:sp>
        <p:nvSpPr>
          <p:cNvPr id="14" name="13 CuadroTexto"/>
          <p:cNvSpPr txBox="1"/>
          <p:nvPr/>
        </p:nvSpPr>
        <p:spPr>
          <a:xfrm>
            <a:off x="5500694" y="2772217"/>
            <a:ext cx="320922" cy="584775"/>
          </a:xfrm>
          <a:prstGeom prst="rect">
            <a:avLst/>
          </a:prstGeom>
          <a:noFill/>
        </p:spPr>
        <p:txBody>
          <a:bodyPr wrap="none" rtlCol="0">
            <a:spAutoFit/>
          </a:bodyPr>
          <a:lstStyle/>
          <a:p>
            <a:r>
              <a:rPr lang="es-PE" sz="3200" dirty="0" smtClean="0">
                <a:solidFill>
                  <a:srgbClr val="FF0000"/>
                </a:solidFill>
                <a:latin typeface="Arial Black" pitchFamily="34" charset="0"/>
              </a:rPr>
              <a:t>-</a:t>
            </a:r>
            <a:endParaRPr lang="es-ES" sz="3200" dirty="0">
              <a:solidFill>
                <a:srgbClr val="FF0000"/>
              </a:solidFill>
              <a:latin typeface="Arial Black" pitchFamily="34" charset="0"/>
            </a:endParaRPr>
          </a:p>
        </p:txBody>
      </p:sp>
      <p:sp>
        <p:nvSpPr>
          <p:cNvPr id="15" name="14 CuadroTexto"/>
          <p:cNvSpPr txBox="1"/>
          <p:nvPr/>
        </p:nvSpPr>
        <p:spPr>
          <a:xfrm>
            <a:off x="5500694" y="3924345"/>
            <a:ext cx="320922" cy="584775"/>
          </a:xfrm>
          <a:prstGeom prst="rect">
            <a:avLst/>
          </a:prstGeom>
          <a:noFill/>
        </p:spPr>
        <p:txBody>
          <a:bodyPr wrap="none" rtlCol="0">
            <a:spAutoFit/>
          </a:bodyPr>
          <a:lstStyle/>
          <a:p>
            <a:r>
              <a:rPr lang="es-PE" sz="3200" dirty="0" smtClean="0">
                <a:solidFill>
                  <a:srgbClr val="FF0000"/>
                </a:solidFill>
                <a:latin typeface="Arial Black" pitchFamily="34" charset="0"/>
              </a:rPr>
              <a:t>-</a:t>
            </a:r>
            <a:endParaRPr lang="es-ES" sz="3200" dirty="0">
              <a:solidFill>
                <a:srgbClr val="FF0000"/>
              </a:solidFill>
              <a:latin typeface="Arial Black" pitchFamily="34" charset="0"/>
            </a:endParaRPr>
          </a:p>
        </p:txBody>
      </p:sp>
      <p:sp>
        <p:nvSpPr>
          <p:cNvPr id="16" name="15 CuadroTexto"/>
          <p:cNvSpPr txBox="1"/>
          <p:nvPr/>
        </p:nvSpPr>
        <p:spPr>
          <a:xfrm>
            <a:off x="6000761" y="5229200"/>
            <a:ext cx="1652055" cy="369332"/>
          </a:xfrm>
          <a:prstGeom prst="rect">
            <a:avLst/>
          </a:prstGeom>
          <a:solidFill>
            <a:schemeClr val="bg1"/>
          </a:solidFill>
          <a:ln>
            <a:solidFill>
              <a:srgbClr val="0000CC"/>
            </a:solidFill>
          </a:ln>
        </p:spPr>
        <p:txBody>
          <a:bodyPr wrap="none" rtlCol="0">
            <a:spAutoFit/>
          </a:bodyPr>
          <a:lstStyle/>
          <a:p>
            <a:r>
              <a:rPr lang="es-PE" b="1" dirty="0" smtClean="0">
                <a:solidFill>
                  <a:srgbClr val="0000CC"/>
                </a:solidFill>
                <a:effectLst>
                  <a:outerShdw blurRad="38100" dist="38100" dir="2700000" algn="tl">
                    <a:srgbClr val="000000">
                      <a:alpha val="43137"/>
                    </a:srgbClr>
                  </a:outerShdw>
                </a:effectLst>
              </a:rPr>
              <a:t>PARTICIPACIÓN</a:t>
            </a:r>
            <a:endParaRPr lang="es-ES" b="1" dirty="0">
              <a:solidFill>
                <a:srgbClr val="0000CC"/>
              </a:solidFill>
              <a:effectLst>
                <a:outerShdw blurRad="38100" dist="38100" dir="2700000" algn="tl">
                  <a:srgbClr val="000000">
                    <a:alpha val="43137"/>
                  </a:srgbClr>
                </a:outerShdw>
              </a:effectLst>
            </a:endParaRPr>
          </a:p>
        </p:txBody>
      </p:sp>
      <p:sp>
        <p:nvSpPr>
          <p:cNvPr id="17" name="16 CuadroTexto"/>
          <p:cNvSpPr txBox="1"/>
          <p:nvPr/>
        </p:nvSpPr>
        <p:spPr>
          <a:xfrm>
            <a:off x="5500694" y="5148481"/>
            <a:ext cx="320922" cy="584775"/>
          </a:xfrm>
          <a:prstGeom prst="rect">
            <a:avLst/>
          </a:prstGeom>
          <a:noFill/>
        </p:spPr>
        <p:txBody>
          <a:bodyPr wrap="none" rtlCol="0">
            <a:spAutoFit/>
          </a:bodyPr>
          <a:lstStyle/>
          <a:p>
            <a:r>
              <a:rPr lang="es-PE" sz="3200" dirty="0" smtClean="0">
                <a:solidFill>
                  <a:srgbClr val="FF0000"/>
                </a:solidFill>
                <a:latin typeface="Arial Black" pitchFamily="34" charset="0"/>
              </a:rPr>
              <a:t>-</a:t>
            </a:r>
            <a:endParaRPr lang="es-ES" sz="3200" dirty="0">
              <a:solidFill>
                <a:srgbClr val="FF0000"/>
              </a:solidFill>
              <a:latin typeface="Arial Black" pitchFamily="34" charset="0"/>
            </a:endParaRPr>
          </a:p>
        </p:txBody>
      </p:sp>
      <p:sp>
        <p:nvSpPr>
          <p:cNvPr id="18" name="17 CuadroTexto"/>
          <p:cNvSpPr txBox="1"/>
          <p:nvPr/>
        </p:nvSpPr>
        <p:spPr>
          <a:xfrm>
            <a:off x="5500694" y="5795972"/>
            <a:ext cx="2514406" cy="369332"/>
          </a:xfrm>
          <a:prstGeom prst="rect">
            <a:avLst/>
          </a:prstGeom>
          <a:solidFill>
            <a:srgbClr val="FF0000"/>
          </a:solidFill>
          <a:ln>
            <a:solidFill>
              <a:srgbClr val="0000CC"/>
            </a:solidFill>
          </a:ln>
        </p:spPr>
        <p:txBody>
          <a:bodyPr wrap="none" rtlCol="0">
            <a:spAutoFit/>
          </a:bodyPr>
          <a:lstStyle/>
          <a:p>
            <a:r>
              <a:rPr lang="es-PE" b="1" dirty="0" smtClean="0">
                <a:solidFill>
                  <a:schemeClr val="bg1"/>
                </a:solidFill>
                <a:effectLst>
                  <a:outerShdw blurRad="38100" dist="38100" dir="2700000" algn="tl">
                    <a:srgbClr val="000000">
                      <a:alpha val="43137"/>
                    </a:srgbClr>
                  </a:outerShdw>
                </a:effectLst>
              </a:rPr>
              <a:t>RENTA NETA IMPONIBLE</a:t>
            </a:r>
            <a:endParaRPr lang="es-ES" b="1" dirty="0">
              <a:solidFill>
                <a:schemeClr val="bg1"/>
              </a:solidFill>
              <a:effectLst>
                <a:outerShdw blurRad="38100" dist="38100" dir="2700000" algn="tl">
                  <a:srgbClr val="000000">
                    <a:alpha val="43137"/>
                  </a:srgbClr>
                </a:outerShdw>
              </a:effectLst>
            </a:endParaRPr>
          </a:p>
        </p:txBody>
      </p:sp>
      <p:cxnSp>
        <p:nvCxnSpPr>
          <p:cNvPr id="20" name="19 Conector curvado"/>
          <p:cNvCxnSpPr>
            <a:stCxn id="16" idx="3"/>
            <a:endCxn id="12" idx="3"/>
          </p:cNvCxnSpPr>
          <p:nvPr/>
        </p:nvCxnSpPr>
        <p:spPr>
          <a:xfrm flipH="1" flipV="1">
            <a:off x="7462578" y="4828510"/>
            <a:ext cx="190238" cy="585356"/>
          </a:xfrm>
          <a:prstGeom prst="curvedConnector3">
            <a:avLst>
              <a:gd name="adj1" fmla="val -120165"/>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6082" name="Picture 2" descr="http://ritagonzalez.talenttools.info/wp-content/blogs.dir/12/files/2013/02/fila-de-trabajadores-vario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7" y="4581128"/>
            <a:ext cx="4896544" cy="1610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589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Cálculo de la PTU: Sin Pérdidas anteriores</a:t>
            </a:r>
            <a:br>
              <a:rPr lang="es-PE" dirty="0" smtClean="0"/>
            </a:br>
            <a:r>
              <a:rPr lang="es-PE" sz="1800" b="0" dirty="0" smtClean="0">
                <a:effectLst/>
              </a:rPr>
              <a:t>DL 892, 4°</a:t>
            </a:r>
            <a:endParaRPr lang="es-ES" sz="1800" dirty="0"/>
          </a:p>
        </p:txBody>
      </p:sp>
      <p:sp>
        <p:nvSpPr>
          <p:cNvPr id="8" name="7 Marcador de fecha"/>
          <p:cNvSpPr>
            <a:spLocks noGrp="1"/>
          </p:cNvSpPr>
          <p:nvPr>
            <p:ph type="dt" sz="half" idx="10"/>
          </p:nvPr>
        </p:nvSpPr>
        <p:spPr/>
        <p:txBody>
          <a:bodyPr/>
          <a:lstStyle/>
          <a:p>
            <a:fld id="{2801E0E3-2716-48CB-9B33-773668E764BE}" type="datetime4">
              <a:rPr lang="es-PE" smtClean="0"/>
              <a:t>12 de enero de 2014</a:t>
            </a:fld>
            <a:endParaRPr lang="es-ES" dirty="0"/>
          </a:p>
        </p:txBody>
      </p:sp>
      <p:sp>
        <p:nvSpPr>
          <p:cNvPr id="10" name="9 Marcador de pie de página"/>
          <p:cNvSpPr>
            <a:spLocks noGrp="1"/>
          </p:cNvSpPr>
          <p:nvPr>
            <p:ph type="ftr" sz="quarter" idx="11"/>
          </p:nvPr>
        </p:nvSpPr>
        <p:spPr/>
        <p:txBody>
          <a:bodyPr/>
          <a:lstStyle/>
          <a:p>
            <a:r>
              <a:rPr lang="es-MX" smtClean="0"/>
              <a:t>IMPUESTO A LA RENTA 2013</a:t>
            </a:r>
            <a:endParaRPr lang="es-ES" b="0" dirty="0"/>
          </a:p>
        </p:txBody>
      </p:sp>
      <p:sp>
        <p:nvSpPr>
          <p:cNvPr id="9" name="8 Marcador de número de diapositiva"/>
          <p:cNvSpPr>
            <a:spLocks noGrp="1"/>
          </p:cNvSpPr>
          <p:nvPr>
            <p:ph type="sldNum" sz="quarter" idx="12"/>
          </p:nvPr>
        </p:nvSpPr>
        <p:spPr/>
        <p:txBody>
          <a:bodyPr/>
          <a:lstStyle/>
          <a:p>
            <a:fld id="{146BFF01-AF8F-434A-86ED-9C65BF174ABD}" type="slidenum">
              <a:rPr lang="es-ES" smtClean="0"/>
              <a:pPr/>
              <a:t>223</a:t>
            </a:fld>
            <a:endParaRPr lang="es-ES" dirty="0"/>
          </a:p>
        </p:txBody>
      </p:sp>
      <p:graphicFrame>
        <p:nvGraphicFramePr>
          <p:cNvPr id="7" name="6 Objeto"/>
          <p:cNvGraphicFramePr>
            <a:graphicFrameLocks noChangeAspect="1"/>
          </p:cNvGraphicFramePr>
          <p:nvPr>
            <p:extLst>
              <p:ext uri="{D42A27DB-BD31-4B8C-83A1-F6EECF244321}">
                <p14:modId xmlns:p14="http://schemas.microsoft.com/office/powerpoint/2010/main" val="3133112387"/>
              </p:ext>
            </p:extLst>
          </p:nvPr>
        </p:nvGraphicFramePr>
        <p:xfrm>
          <a:off x="642911" y="1628800"/>
          <a:ext cx="7741779" cy="4572032"/>
        </p:xfrm>
        <a:graphic>
          <a:graphicData uri="http://schemas.openxmlformats.org/presentationml/2006/ole">
            <mc:AlternateContent xmlns:mc="http://schemas.openxmlformats.org/markup-compatibility/2006">
              <mc:Choice xmlns:v="urn:schemas-microsoft-com:vml" Requires="v">
                <p:oleObj spid="_x0000_s19593" name="Hoja de cálculo" r:id="rId3" imgW="5048250" imgH="2981325" progId="Excel.Sheet.12">
                  <p:embed/>
                </p:oleObj>
              </mc:Choice>
              <mc:Fallback>
                <p:oleObj name="Hoja de cálculo" r:id="rId3" imgW="5048250" imgH="2981325" progId="Excel.Shee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11" y="1628800"/>
                        <a:ext cx="7741779" cy="45720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 name="10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2962525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Cálculo de la PTU: Con Pérdidas anteriores</a:t>
            </a:r>
            <a:br>
              <a:rPr lang="es-PE" dirty="0" smtClean="0"/>
            </a:br>
            <a:r>
              <a:rPr lang="es-PE" sz="1800" b="0" dirty="0" smtClean="0">
                <a:effectLst/>
              </a:rPr>
              <a:t>DL 892, 4°</a:t>
            </a:r>
            <a:endParaRPr lang="es-ES" sz="1800" dirty="0"/>
          </a:p>
        </p:txBody>
      </p:sp>
      <p:sp>
        <p:nvSpPr>
          <p:cNvPr id="8" name="7 Marcador de fecha"/>
          <p:cNvSpPr>
            <a:spLocks noGrp="1"/>
          </p:cNvSpPr>
          <p:nvPr>
            <p:ph type="dt" sz="half" idx="10"/>
          </p:nvPr>
        </p:nvSpPr>
        <p:spPr/>
        <p:txBody>
          <a:bodyPr/>
          <a:lstStyle/>
          <a:p>
            <a:fld id="{C6185850-359C-4679-A923-E011B7345486}" type="datetime4">
              <a:rPr lang="es-PE" smtClean="0"/>
              <a:t>12 de enero de 2014</a:t>
            </a:fld>
            <a:endParaRPr lang="es-ES" dirty="0"/>
          </a:p>
        </p:txBody>
      </p:sp>
      <p:sp>
        <p:nvSpPr>
          <p:cNvPr id="10" name="9 Marcador de pie de página"/>
          <p:cNvSpPr>
            <a:spLocks noGrp="1"/>
          </p:cNvSpPr>
          <p:nvPr>
            <p:ph type="ftr" sz="quarter" idx="11"/>
          </p:nvPr>
        </p:nvSpPr>
        <p:spPr/>
        <p:txBody>
          <a:bodyPr/>
          <a:lstStyle/>
          <a:p>
            <a:r>
              <a:rPr lang="es-MX" smtClean="0"/>
              <a:t>IMPUESTO A LA RENTA 2013</a:t>
            </a:r>
            <a:endParaRPr lang="es-ES" b="0" dirty="0"/>
          </a:p>
        </p:txBody>
      </p:sp>
      <p:sp>
        <p:nvSpPr>
          <p:cNvPr id="9" name="8 Marcador de número de diapositiva"/>
          <p:cNvSpPr>
            <a:spLocks noGrp="1"/>
          </p:cNvSpPr>
          <p:nvPr>
            <p:ph type="sldNum" sz="quarter" idx="12"/>
          </p:nvPr>
        </p:nvSpPr>
        <p:spPr/>
        <p:txBody>
          <a:bodyPr/>
          <a:lstStyle/>
          <a:p>
            <a:fld id="{146BFF01-AF8F-434A-86ED-9C65BF174ABD}" type="slidenum">
              <a:rPr lang="es-ES" smtClean="0"/>
              <a:pPr/>
              <a:t>224</a:t>
            </a:fld>
            <a:endParaRPr lang="es-ES" dirty="0"/>
          </a:p>
        </p:txBody>
      </p:sp>
      <p:graphicFrame>
        <p:nvGraphicFramePr>
          <p:cNvPr id="7" name="6 Objeto"/>
          <p:cNvGraphicFramePr>
            <a:graphicFrameLocks noChangeAspect="1"/>
          </p:cNvGraphicFramePr>
          <p:nvPr>
            <p:extLst>
              <p:ext uri="{D42A27DB-BD31-4B8C-83A1-F6EECF244321}">
                <p14:modId xmlns:p14="http://schemas.microsoft.com/office/powerpoint/2010/main" val="2678859251"/>
              </p:ext>
            </p:extLst>
          </p:nvPr>
        </p:nvGraphicFramePr>
        <p:xfrm>
          <a:off x="616436" y="1593272"/>
          <a:ext cx="7741779" cy="4572032"/>
        </p:xfrm>
        <a:graphic>
          <a:graphicData uri="http://schemas.openxmlformats.org/presentationml/2006/ole">
            <mc:AlternateContent xmlns:mc="http://schemas.openxmlformats.org/markup-compatibility/2006">
              <mc:Choice xmlns:v="urn:schemas-microsoft-com:vml" Requires="v">
                <p:oleObj spid="_x0000_s20617" name="Hoja de cálculo" r:id="rId3" imgW="5048250" imgH="2981325" progId="Excel.Sheet.12">
                  <p:embed/>
                </p:oleObj>
              </mc:Choice>
              <mc:Fallback>
                <p:oleObj name="Hoja de cálculo" r:id="rId3" imgW="5048250" imgH="2981325" progId="Excel.Shee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436" y="1593272"/>
                        <a:ext cx="7741779" cy="45720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 name="10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119366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Presentación </a:t>
            </a:r>
            <a:r>
              <a:rPr lang="es-PE" u="sng" dirty="0" smtClean="0"/>
              <a:t>anterior</a:t>
            </a:r>
            <a:r>
              <a:rPr lang="es-PE" dirty="0" smtClean="0"/>
              <a:t> de los resultados</a:t>
            </a:r>
            <a:br>
              <a:rPr lang="es-PE" dirty="0" smtClean="0"/>
            </a:br>
            <a:r>
              <a:rPr lang="es-PE" sz="1800" b="0" dirty="0" smtClean="0">
                <a:effectLst/>
              </a:rPr>
              <a:t>DL. 892, Art. 4°</a:t>
            </a:r>
            <a:endParaRPr lang="es-ES" sz="1800" dirty="0"/>
          </a:p>
        </p:txBody>
      </p:sp>
      <p:sp>
        <p:nvSpPr>
          <p:cNvPr id="8" name="7 Marcador de fecha"/>
          <p:cNvSpPr>
            <a:spLocks noGrp="1"/>
          </p:cNvSpPr>
          <p:nvPr>
            <p:ph type="dt" sz="half" idx="10"/>
          </p:nvPr>
        </p:nvSpPr>
        <p:spPr/>
        <p:txBody>
          <a:bodyPr/>
          <a:lstStyle/>
          <a:p>
            <a:fld id="{99631C50-80CB-410C-8D99-D65E47CBD702}" type="datetime4">
              <a:rPr lang="es-PE" smtClean="0"/>
              <a:t>12 de enero de 2014</a:t>
            </a:fld>
            <a:endParaRPr lang="es-ES" dirty="0"/>
          </a:p>
        </p:txBody>
      </p:sp>
      <p:sp>
        <p:nvSpPr>
          <p:cNvPr id="10" name="9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9" name="8 Marcador de número de diapositiva"/>
          <p:cNvSpPr>
            <a:spLocks noGrp="1"/>
          </p:cNvSpPr>
          <p:nvPr>
            <p:ph type="sldNum" sz="quarter" idx="12"/>
          </p:nvPr>
        </p:nvSpPr>
        <p:spPr/>
        <p:txBody>
          <a:bodyPr/>
          <a:lstStyle/>
          <a:p>
            <a:fld id="{146BFF01-AF8F-434A-86ED-9C65BF174ABD}" type="slidenum">
              <a:rPr lang="es-ES" smtClean="0"/>
              <a:pPr/>
              <a:t>225</a:t>
            </a:fld>
            <a:endParaRPr lang="es-ES" dirty="0"/>
          </a:p>
        </p:txBody>
      </p:sp>
      <p:graphicFrame>
        <p:nvGraphicFramePr>
          <p:cNvPr id="7" name="6 Objeto"/>
          <p:cNvGraphicFramePr>
            <a:graphicFrameLocks noChangeAspect="1"/>
          </p:cNvGraphicFramePr>
          <p:nvPr>
            <p:extLst>
              <p:ext uri="{D42A27DB-BD31-4B8C-83A1-F6EECF244321}">
                <p14:modId xmlns:p14="http://schemas.microsoft.com/office/powerpoint/2010/main" val="2756816024"/>
              </p:ext>
            </p:extLst>
          </p:nvPr>
        </p:nvGraphicFramePr>
        <p:xfrm>
          <a:off x="395536" y="1484784"/>
          <a:ext cx="4997461" cy="4784107"/>
        </p:xfrm>
        <a:graphic>
          <a:graphicData uri="http://schemas.openxmlformats.org/presentationml/2006/ole">
            <mc:AlternateContent xmlns:mc="http://schemas.openxmlformats.org/markup-compatibility/2006">
              <mc:Choice xmlns:v="urn:schemas-microsoft-com:vml" Requires="v">
                <p:oleObj spid="_x0000_s21645" name="Hoja de cálculo" r:id="rId3" imgW="3352666" imgH="3210050" progId="Excel.Sheet.12">
                  <p:embed/>
                </p:oleObj>
              </mc:Choice>
              <mc:Fallback>
                <p:oleObj name="Hoja de cálculo" r:id="rId3" imgW="3352666" imgH="3210050" progId="Excel.Sheet.12">
                  <p:embed/>
                  <p:pic>
                    <p:nvPicPr>
                      <p:cNvPr id="0" name=""/>
                      <p:cNvPicPr>
                        <a:picLocks noChangeAspect="1" noChangeArrowheads="1"/>
                      </p:cNvPicPr>
                      <p:nvPr/>
                    </p:nvPicPr>
                    <p:blipFill>
                      <a:blip r:embed="rId4"/>
                      <a:srcRect/>
                      <a:stretch>
                        <a:fillRect/>
                      </a:stretch>
                    </p:blipFill>
                    <p:spPr bwMode="auto">
                      <a:xfrm>
                        <a:off x="395536" y="1484784"/>
                        <a:ext cx="4997461" cy="47841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1593" name="Picture 89" descr="http://cuetzalanwarez.files.wordpress.com/2010/02/caducado.png?w=49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550625">
            <a:off x="5187534" y="2319018"/>
            <a:ext cx="3456384" cy="1674426"/>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
        <p:nvSpPr>
          <p:cNvPr id="3" name="2 Flecha curvada hacia la izquierda"/>
          <p:cNvSpPr/>
          <p:nvPr/>
        </p:nvSpPr>
        <p:spPr>
          <a:xfrm rot="1504350">
            <a:off x="5587305" y="3195269"/>
            <a:ext cx="731520" cy="1216152"/>
          </a:xfrm>
          <a:prstGeom prst="curvedLeftArrow">
            <a:avLst/>
          </a:prstGeom>
          <a:solidFill>
            <a:srgbClr val="FFFF00"/>
          </a:solidFill>
          <a:ln w="3175">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Tree>
    <p:extLst>
      <p:ext uri="{BB962C8B-B14F-4D97-AF65-F5344CB8AC3E}">
        <p14:creationId xmlns:p14="http://schemas.microsoft.com/office/powerpoint/2010/main" val="722761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PTU: Gasto deducible</a:t>
            </a:r>
            <a:br>
              <a:rPr lang="es-PE" dirty="0" smtClean="0"/>
            </a:br>
            <a:r>
              <a:rPr lang="es-PE" sz="1800" b="0" dirty="0" smtClean="0">
                <a:effectLst/>
              </a:rPr>
              <a:t>DL 892, 10°</a:t>
            </a:r>
            <a:r>
              <a:rPr lang="es-PE" sz="1800" dirty="0" smtClean="0"/>
              <a:t> </a:t>
            </a:r>
            <a:endParaRPr lang="es-ES" sz="1800" dirty="0"/>
          </a:p>
        </p:txBody>
      </p:sp>
      <p:sp>
        <p:nvSpPr>
          <p:cNvPr id="3" name="2 Marcador de contenido"/>
          <p:cNvSpPr>
            <a:spLocks noGrp="1"/>
          </p:cNvSpPr>
          <p:nvPr>
            <p:ph idx="1"/>
          </p:nvPr>
        </p:nvSpPr>
        <p:spPr/>
        <p:txBody>
          <a:bodyPr>
            <a:normAutofit/>
          </a:bodyPr>
          <a:lstStyle/>
          <a:p>
            <a:r>
              <a:rPr lang="es-ES" dirty="0" smtClean="0"/>
              <a:t>La PTU constituye gasto deducible </a:t>
            </a:r>
            <a:r>
              <a:rPr lang="es-ES" dirty="0"/>
              <a:t>para la determinación de la </a:t>
            </a:r>
            <a:r>
              <a:rPr lang="es-ES" dirty="0" smtClean="0"/>
              <a:t>RN3. </a:t>
            </a:r>
            <a:endParaRPr lang="es-ES" dirty="0" smtClean="0"/>
          </a:p>
          <a:p>
            <a:pPr lvl="1"/>
            <a:r>
              <a:rPr lang="es-ES" dirty="0" smtClean="0"/>
              <a:t>Fijadas </a:t>
            </a:r>
            <a:r>
              <a:rPr lang="es-ES" dirty="0" smtClean="0"/>
              <a:t>por el </a:t>
            </a:r>
            <a:r>
              <a:rPr lang="es-ES" dirty="0" smtClean="0"/>
              <a:t>DL 892; y </a:t>
            </a:r>
            <a:endParaRPr lang="es-ES" dirty="0" smtClean="0"/>
          </a:p>
          <a:p>
            <a:pPr lvl="1"/>
            <a:r>
              <a:rPr lang="es-ES" dirty="0" smtClean="0"/>
              <a:t>Las otorgadas:</a:t>
            </a:r>
          </a:p>
          <a:p>
            <a:pPr lvl="2"/>
            <a:r>
              <a:rPr lang="es-ES" dirty="0" smtClean="0"/>
              <a:t>Unilateralmente por el empleador a sus trabajadores o </a:t>
            </a:r>
          </a:p>
          <a:p>
            <a:pPr lvl="2"/>
            <a:r>
              <a:rPr lang="es-ES" dirty="0" smtClean="0"/>
              <a:t>Por convenio individual o </a:t>
            </a:r>
          </a:p>
          <a:p>
            <a:pPr lvl="2"/>
            <a:r>
              <a:rPr lang="es-ES" dirty="0" smtClean="0"/>
              <a:t>Por convención colectiva, </a:t>
            </a:r>
            <a:endParaRPr lang="es-ES" dirty="0"/>
          </a:p>
        </p:txBody>
      </p:sp>
      <p:sp>
        <p:nvSpPr>
          <p:cNvPr id="7" name="6 Marcador de fecha"/>
          <p:cNvSpPr>
            <a:spLocks noGrp="1"/>
          </p:cNvSpPr>
          <p:nvPr>
            <p:ph type="dt" sz="half" idx="10"/>
          </p:nvPr>
        </p:nvSpPr>
        <p:spPr/>
        <p:txBody>
          <a:bodyPr/>
          <a:lstStyle/>
          <a:p>
            <a:fld id="{50150A6C-291F-4752-8C01-7F3BAF10AB1E}" type="datetime4">
              <a:rPr lang="es-PE" smtClean="0"/>
              <a:t>12 de enero de 2014</a:t>
            </a:fld>
            <a:endParaRPr lang="es-ES" dirty="0"/>
          </a:p>
        </p:txBody>
      </p:sp>
      <p:sp>
        <p:nvSpPr>
          <p:cNvPr id="9" name="8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8" name="7 Marcador de número de diapositiva"/>
          <p:cNvSpPr>
            <a:spLocks noGrp="1"/>
          </p:cNvSpPr>
          <p:nvPr>
            <p:ph type="sldNum" sz="quarter" idx="12"/>
          </p:nvPr>
        </p:nvSpPr>
        <p:spPr/>
        <p:txBody>
          <a:bodyPr/>
          <a:lstStyle/>
          <a:p>
            <a:fld id="{146BFF01-AF8F-434A-86ED-9C65BF174ABD}" type="slidenum">
              <a:rPr lang="es-ES" smtClean="0"/>
              <a:pPr/>
              <a:t>226</a:t>
            </a:fld>
            <a:endParaRPr lang="es-ES" dirty="0"/>
          </a:p>
        </p:txBody>
      </p:sp>
      <p:pic>
        <p:nvPicPr>
          <p:cNvPr id="75778" name="Picture 2" descr="http://derecho.laguia2000.com/wp-content/uploads/2010/12/participacion-en-las-utilidad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212976"/>
            <a:ext cx="3744416"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537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Tratamiento de las participaciones laborales</a:t>
            </a:r>
            <a:br>
              <a:rPr lang="es-PE" dirty="0" smtClean="0"/>
            </a:br>
            <a:r>
              <a:rPr lang="es-PE" sz="1800" b="0" dirty="0" smtClean="0">
                <a:effectLst/>
              </a:rPr>
              <a:t>NIC 19, p8 (c)</a:t>
            </a:r>
            <a:endParaRPr lang="es-PE" b="0" dirty="0">
              <a:effectLst/>
            </a:endParaRPr>
          </a:p>
        </p:txBody>
      </p:sp>
      <p:sp>
        <p:nvSpPr>
          <p:cNvPr id="3" name="2 Marcador de contenido"/>
          <p:cNvSpPr>
            <a:spLocks noGrp="1"/>
          </p:cNvSpPr>
          <p:nvPr>
            <p:ph idx="1"/>
          </p:nvPr>
        </p:nvSpPr>
        <p:spPr/>
        <p:txBody>
          <a:bodyPr>
            <a:normAutofit/>
          </a:bodyPr>
          <a:lstStyle/>
          <a:p>
            <a:pPr>
              <a:buNone/>
            </a:pPr>
            <a:r>
              <a:rPr lang="es-PE" b="1" dirty="0" smtClean="0"/>
              <a:t>Beneficios de los empleados a corto plazo:</a:t>
            </a:r>
          </a:p>
          <a:p>
            <a:r>
              <a:rPr lang="es-ES" dirty="0" smtClean="0"/>
              <a:t>Participación </a:t>
            </a:r>
            <a:r>
              <a:rPr lang="es-ES" dirty="0" smtClean="0"/>
              <a:t>en utilidades y bonificaciones, </a:t>
            </a:r>
            <a:r>
              <a:rPr lang="es-ES" b="1" u="sng" dirty="0" smtClean="0"/>
              <a:t>pagaderos </a:t>
            </a:r>
            <a:r>
              <a:rPr lang="es-ES" b="1" u="sng" dirty="0" smtClean="0"/>
              <a:t>dentro de los 12 meses siguientes al cierre</a:t>
            </a:r>
            <a:r>
              <a:rPr lang="es-ES" dirty="0" smtClean="0"/>
              <a:t> del  período en el que los empleados han prestado los servicios correspondientes.</a:t>
            </a:r>
            <a:endParaRPr lang="es-PE" dirty="0"/>
          </a:p>
        </p:txBody>
      </p:sp>
      <p:sp>
        <p:nvSpPr>
          <p:cNvPr id="9" name="8 Marcador de fecha"/>
          <p:cNvSpPr>
            <a:spLocks noGrp="1"/>
          </p:cNvSpPr>
          <p:nvPr>
            <p:ph type="dt" sz="half" idx="10"/>
          </p:nvPr>
        </p:nvSpPr>
        <p:spPr/>
        <p:txBody>
          <a:bodyPr/>
          <a:lstStyle/>
          <a:p>
            <a:fld id="{BAC9E4BF-E89B-4A62-A2C1-1D6A8F4570EE}" type="datetime4">
              <a:rPr lang="es-PE" smtClean="0"/>
              <a:t>12 de enero de 2014</a:t>
            </a:fld>
            <a:endParaRPr lang="es-ES" dirty="0"/>
          </a:p>
        </p:txBody>
      </p:sp>
      <p:sp>
        <p:nvSpPr>
          <p:cNvPr id="11" name="10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10" name="9 Marcador de número de diapositiva"/>
          <p:cNvSpPr>
            <a:spLocks noGrp="1"/>
          </p:cNvSpPr>
          <p:nvPr>
            <p:ph type="sldNum" sz="quarter" idx="12"/>
          </p:nvPr>
        </p:nvSpPr>
        <p:spPr/>
        <p:txBody>
          <a:bodyPr/>
          <a:lstStyle/>
          <a:p>
            <a:fld id="{146BFF01-AF8F-434A-86ED-9C65BF174ABD}" type="slidenum">
              <a:rPr lang="es-ES" smtClean="0"/>
              <a:pPr/>
              <a:t>227</a:t>
            </a:fld>
            <a:endParaRPr lang="es-ES" dirty="0"/>
          </a:p>
        </p:txBody>
      </p:sp>
      <p:pic>
        <p:nvPicPr>
          <p:cNvPr id="76802" name="Picture 2" descr="http://4.bp.blogspot.com/-W4Tchrumm_w/UBqYrT3bwPI/AAAAAAAADpQ/I4O2e3TFads/s1600/gratificacion%2B%2Bmanual%2Bbeneficios%2Bsocia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068960"/>
            <a:ext cx="4968552" cy="2981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202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sz="2700" dirty="0" smtClean="0"/>
              <a:t>Contabilización de los beneficios a corto plazo a los empleados</a:t>
            </a:r>
            <a:r>
              <a:rPr lang="es-PE" dirty="0" smtClean="0"/>
              <a:t/>
            </a:r>
            <a:br>
              <a:rPr lang="es-PE" dirty="0" smtClean="0"/>
            </a:br>
            <a:r>
              <a:rPr lang="es-PE" sz="2000" b="0" dirty="0" smtClean="0">
                <a:effectLst/>
              </a:rPr>
              <a:t>NIC 19, p9</a:t>
            </a:r>
            <a:endParaRPr lang="es-PE" b="0" dirty="0">
              <a:effectLst/>
            </a:endParaRPr>
          </a:p>
        </p:txBody>
      </p:sp>
      <p:sp>
        <p:nvSpPr>
          <p:cNvPr id="3" name="2 Marcador de contenido"/>
          <p:cNvSpPr>
            <a:spLocks noGrp="1"/>
          </p:cNvSpPr>
          <p:nvPr>
            <p:ph idx="1"/>
          </p:nvPr>
        </p:nvSpPr>
        <p:spPr/>
        <p:txBody>
          <a:bodyPr>
            <a:normAutofit/>
          </a:bodyPr>
          <a:lstStyle/>
          <a:p>
            <a:r>
              <a:rPr lang="es-ES" dirty="0" smtClean="0"/>
              <a:t>“… es generalmente </a:t>
            </a:r>
            <a:r>
              <a:rPr lang="es-ES" b="1" u="sng" dirty="0" smtClean="0"/>
              <a:t>inmediata</a:t>
            </a:r>
            <a:r>
              <a:rPr lang="es-ES" dirty="0" smtClean="0"/>
              <a:t>, </a:t>
            </a:r>
          </a:p>
          <a:p>
            <a:r>
              <a:rPr lang="es-ES" dirty="0" smtClean="0"/>
              <a:t>Puesto que no es necesario plantear ninguna suposición actuarial para medir las obligaciones o los costos correspondientes.</a:t>
            </a:r>
          </a:p>
          <a:p>
            <a:r>
              <a:rPr lang="es-ES" dirty="0" smtClean="0"/>
              <a:t>Por lo tanto no existe posibilidad alguna de ganancias o pérdidas actuariales</a:t>
            </a:r>
          </a:p>
          <a:p>
            <a:r>
              <a:rPr lang="es-ES" b="1" u="sng" dirty="0" smtClean="0"/>
              <a:t>En estos casos, no es posible el diferimiento del gasto</a:t>
            </a:r>
            <a:r>
              <a:rPr lang="es-ES" dirty="0" smtClean="0"/>
              <a:t> (ECT)</a:t>
            </a:r>
            <a:endParaRPr lang="es-PE" dirty="0"/>
          </a:p>
        </p:txBody>
      </p:sp>
      <p:sp>
        <p:nvSpPr>
          <p:cNvPr id="9" name="8 Marcador de fecha"/>
          <p:cNvSpPr>
            <a:spLocks noGrp="1"/>
          </p:cNvSpPr>
          <p:nvPr>
            <p:ph type="dt" sz="half" idx="10"/>
          </p:nvPr>
        </p:nvSpPr>
        <p:spPr/>
        <p:txBody>
          <a:bodyPr/>
          <a:lstStyle/>
          <a:p>
            <a:fld id="{5C32BC1D-38EE-4664-830D-F7325302E72F}" type="datetime4">
              <a:rPr lang="es-PE" smtClean="0"/>
              <a:t>12 de enero de 2014</a:t>
            </a:fld>
            <a:endParaRPr lang="es-ES" dirty="0"/>
          </a:p>
        </p:txBody>
      </p:sp>
      <p:sp>
        <p:nvSpPr>
          <p:cNvPr id="11" name="10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10" name="9 Marcador de número de diapositiva"/>
          <p:cNvSpPr>
            <a:spLocks noGrp="1"/>
          </p:cNvSpPr>
          <p:nvPr>
            <p:ph type="sldNum" sz="quarter" idx="12"/>
          </p:nvPr>
        </p:nvSpPr>
        <p:spPr/>
        <p:txBody>
          <a:bodyPr/>
          <a:lstStyle/>
          <a:p>
            <a:fld id="{146BFF01-AF8F-434A-86ED-9C65BF174ABD}" type="slidenum">
              <a:rPr lang="es-ES" smtClean="0"/>
              <a:pPr/>
              <a:t>228</a:t>
            </a:fld>
            <a:endParaRPr lang="es-ES" dirty="0"/>
          </a:p>
        </p:txBody>
      </p:sp>
      <p:pic>
        <p:nvPicPr>
          <p:cNvPr id="77826" name="Picture 2" descr="http://contadoresalatorremena.com.mx/wp-content/registros-contab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3429000"/>
            <a:ext cx="4048125" cy="268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459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sz="2700" dirty="0" smtClean="0"/>
              <a:t>Reconocimiento de los beneficios de los empleados a corto plazo</a:t>
            </a:r>
            <a:r>
              <a:rPr lang="es-PE" dirty="0" smtClean="0"/>
              <a:t/>
            </a:r>
            <a:br>
              <a:rPr lang="es-PE" dirty="0" smtClean="0"/>
            </a:br>
            <a:r>
              <a:rPr lang="es-PE" sz="2000" b="0" dirty="0" smtClean="0">
                <a:effectLst/>
              </a:rPr>
              <a:t>NIC 19, p10</a:t>
            </a:r>
            <a:endParaRPr lang="es-PE" b="0" dirty="0">
              <a:effectLst/>
            </a:endParaRPr>
          </a:p>
        </p:txBody>
      </p:sp>
      <p:sp>
        <p:nvSpPr>
          <p:cNvPr id="3" name="2 Marcador de contenido"/>
          <p:cNvSpPr>
            <a:spLocks noGrp="1"/>
          </p:cNvSpPr>
          <p:nvPr>
            <p:ph idx="1"/>
          </p:nvPr>
        </p:nvSpPr>
        <p:spPr/>
        <p:txBody>
          <a:bodyPr>
            <a:normAutofit/>
          </a:bodyPr>
          <a:lstStyle/>
          <a:p>
            <a:pPr marL="514350" indent="-514350">
              <a:buFont typeface="+mj-lt"/>
              <a:buAutoNum type="alphaLcParenR"/>
            </a:pPr>
            <a:r>
              <a:rPr lang="es-ES" dirty="0" smtClean="0"/>
              <a:t>Como un </a:t>
            </a:r>
            <a:r>
              <a:rPr lang="es-ES" b="1" u="sng" dirty="0" smtClean="0"/>
              <a:t>pasivo</a:t>
            </a:r>
            <a:r>
              <a:rPr lang="es-ES" dirty="0" smtClean="0"/>
              <a:t> (gasto devengado), después de deducir cualquier monto ya pagado.  (…); y</a:t>
            </a:r>
          </a:p>
          <a:p>
            <a:pPr marL="514350" indent="-514350">
              <a:buFont typeface="+mj-lt"/>
              <a:buAutoNum type="alphaLcParenR"/>
            </a:pPr>
            <a:r>
              <a:rPr lang="es-ES" dirty="0" smtClean="0"/>
              <a:t>Como un </a:t>
            </a:r>
            <a:r>
              <a:rPr lang="es-ES" b="1" u="sng" dirty="0" smtClean="0"/>
              <a:t>gasto</a:t>
            </a:r>
            <a:r>
              <a:rPr lang="es-ES" dirty="0" smtClean="0"/>
              <a:t>, </a:t>
            </a:r>
          </a:p>
          <a:p>
            <a:pPr marL="884238" lvl="1" indent="-514350"/>
            <a:r>
              <a:rPr lang="es-ES" u="sng" dirty="0" smtClean="0"/>
              <a:t>A menos que otra Norma exija o permita la inclusión de los mencionados beneficios en el costo.</a:t>
            </a:r>
          </a:p>
          <a:p>
            <a:pPr marL="1247775" lvl="2" indent="-514350"/>
            <a:r>
              <a:rPr lang="es-ES" dirty="0" smtClean="0"/>
              <a:t>NIC 2 / NIC 16</a:t>
            </a:r>
            <a:r>
              <a:rPr lang="es-ES" u="sng" dirty="0" smtClean="0"/>
              <a:t> </a:t>
            </a:r>
            <a:endParaRPr lang="es-PE" u="sng" dirty="0"/>
          </a:p>
        </p:txBody>
      </p:sp>
      <p:sp>
        <p:nvSpPr>
          <p:cNvPr id="11" name="10 Marcador de fecha"/>
          <p:cNvSpPr>
            <a:spLocks noGrp="1"/>
          </p:cNvSpPr>
          <p:nvPr>
            <p:ph type="dt" sz="half" idx="10"/>
          </p:nvPr>
        </p:nvSpPr>
        <p:spPr/>
        <p:txBody>
          <a:bodyPr/>
          <a:lstStyle/>
          <a:p>
            <a:fld id="{A15D5B17-0A29-4087-91D0-F4713A26A53F}" type="datetime4">
              <a:rPr lang="es-PE" smtClean="0"/>
              <a:t>12 de enero de 2014</a:t>
            </a:fld>
            <a:endParaRPr lang="es-ES" dirty="0"/>
          </a:p>
        </p:txBody>
      </p:sp>
      <p:sp>
        <p:nvSpPr>
          <p:cNvPr id="13" name="12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12" name="11 Marcador de número de diapositiva"/>
          <p:cNvSpPr>
            <a:spLocks noGrp="1"/>
          </p:cNvSpPr>
          <p:nvPr>
            <p:ph type="sldNum" sz="quarter" idx="12"/>
          </p:nvPr>
        </p:nvSpPr>
        <p:spPr/>
        <p:txBody>
          <a:bodyPr/>
          <a:lstStyle/>
          <a:p>
            <a:fld id="{146BFF01-AF8F-434A-86ED-9C65BF174ABD}" type="slidenum">
              <a:rPr lang="es-ES" smtClean="0"/>
              <a:pPr/>
              <a:t>229</a:t>
            </a:fld>
            <a:endParaRPr lang="es-ES" dirty="0"/>
          </a:p>
        </p:txBody>
      </p:sp>
      <p:pic>
        <p:nvPicPr>
          <p:cNvPr id="78850" name="Picture 2" descr="http://cuadernosdelprofesor.files.wordpress.com/2012/03/contabilida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3140968"/>
            <a:ext cx="2876550" cy="3028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380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rgbClr val="C00000"/>
              </a:gs>
            </a:gsLst>
          </a:gradFill>
        </p:spPr>
        <p:txBody>
          <a:bodyPr/>
          <a:lstStyle/>
          <a:p>
            <a:r>
              <a:rPr lang="es-PE" dirty="0" smtClean="0"/>
              <a:t>CONASEV</a:t>
            </a:r>
            <a:br>
              <a:rPr lang="es-PE" dirty="0" smtClean="0"/>
            </a:br>
            <a:r>
              <a:rPr lang="es-PE" sz="1800" b="0" dirty="0" smtClean="0">
                <a:effectLst/>
              </a:rPr>
              <a:t>CIRCULAR 298-2010-EF/94.06.3 DEL 25.NOV.2010</a:t>
            </a:r>
            <a:endParaRPr lang="es-ES" sz="1800" b="0" dirty="0">
              <a:effectLst/>
            </a:endParaRPr>
          </a:p>
        </p:txBody>
      </p:sp>
      <p:sp>
        <p:nvSpPr>
          <p:cNvPr id="7" name="6 Marcador de contenido"/>
          <p:cNvSpPr>
            <a:spLocks noGrp="1"/>
          </p:cNvSpPr>
          <p:nvPr>
            <p:ph sz="half" idx="1"/>
          </p:nvPr>
        </p:nvSpPr>
        <p:spPr/>
        <p:txBody>
          <a:bodyPr/>
          <a:lstStyle/>
          <a:p>
            <a:r>
              <a:rPr lang="es-PE" dirty="0" smtClean="0"/>
              <a:t>La participación de los trabajadores </a:t>
            </a:r>
            <a:r>
              <a:rPr lang="es-PE" b="1" u="sng" dirty="0" smtClean="0"/>
              <a:t>no genera ni activos ni pasivos diferidos</a:t>
            </a:r>
            <a:r>
              <a:rPr lang="es-PE" dirty="0" smtClean="0"/>
              <a:t> en el marco de la NIC 12.</a:t>
            </a:r>
            <a:endParaRPr lang="es-ES" dirty="0"/>
          </a:p>
        </p:txBody>
      </p:sp>
      <p:sp>
        <p:nvSpPr>
          <p:cNvPr id="8" name="7 Marcador de contenido"/>
          <p:cNvSpPr>
            <a:spLocks noGrp="1"/>
          </p:cNvSpPr>
          <p:nvPr>
            <p:ph sz="half" idx="2"/>
          </p:nvPr>
        </p:nvSpPr>
        <p:spPr/>
        <p:txBody>
          <a:bodyPr/>
          <a:lstStyle/>
          <a:p>
            <a:r>
              <a:rPr lang="es-PE" dirty="0" smtClean="0"/>
              <a:t>En aplicación de la NIC 19, su presentación debe corresponder a gastos de personal.</a:t>
            </a:r>
          </a:p>
          <a:p>
            <a:r>
              <a:rPr lang="es-PE" dirty="0" smtClean="0"/>
              <a:t>Su distribución:</a:t>
            </a:r>
          </a:p>
          <a:p>
            <a:pPr lvl="1"/>
            <a:r>
              <a:rPr lang="es-PE" b="1" dirty="0" smtClean="0"/>
              <a:t>Costos de Producción</a:t>
            </a:r>
          </a:p>
          <a:p>
            <a:pPr lvl="1"/>
            <a:r>
              <a:rPr lang="es-PE" b="1" dirty="0" smtClean="0"/>
              <a:t>Gastos de Ventas </a:t>
            </a:r>
          </a:p>
          <a:p>
            <a:pPr lvl="1"/>
            <a:r>
              <a:rPr lang="es-PE" b="1" dirty="0" smtClean="0"/>
              <a:t>Gastos de Administración</a:t>
            </a:r>
            <a:endParaRPr lang="es-ES" b="1" dirty="0"/>
          </a:p>
        </p:txBody>
      </p:sp>
      <p:sp>
        <p:nvSpPr>
          <p:cNvPr id="9" name="8 Marcador de fecha"/>
          <p:cNvSpPr>
            <a:spLocks noGrp="1"/>
          </p:cNvSpPr>
          <p:nvPr>
            <p:ph type="dt" sz="half" idx="10"/>
          </p:nvPr>
        </p:nvSpPr>
        <p:spPr/>
        <p:txBody>
          <a:bodyPr/>
          <a:lstStyle/>
          <a:p>
            <a:fld id="{D94C75C7-50E2-4B7D-8294-08F3BF0C1B1E}" type="datetime4">
              <a:rPr lang="es-PE" smtClean="0"/>
              <a:t>12 de enero de 2014</a:t>
            </a:fld>
            <a:endParaRPr lang="es-ES" dirty="0"/>
          </a:p>
        </p:txBody>
      </p:sp>
      <p:sp>
        <p:nvSpPr>
          <p:cNvPr id="11" name="10 Marcador de pie de página"/>
          <p:cNvSpPr>
            <a:spLocks noGrp="1"/>
          </p:cNvSpPr>
          <p:nvPr>
            <p:ph type="ftr" sz="quarter" idx="11"/>
          </p:nvPr>
        </p:nvSpPr>
        <p:spPr/>
        <p:txBody>
          <a:bodyPr/>
          <a:lstStyle/>
          <a:p>
            <a:r>
              <a:rPr lang="es-MX" smtClean="0"/>
              <a:t>IMPUESTO A LA RENTA 2013</a:t>
            </a:r>
            <a:endParaRPr lang="es-ES" dirty="0"/>
          </a:p>
        </p:txBody>
      </p:sp>
      <p:sp>
        <p:nvSpPr>
          <p:cNvPr id="10" name="9 Marcador de número de diapositiva"/>
          <p:cNvSpPr>
            <a:spLocks noGrp="1"/>
          </p:cNvSpPr>
          <p:nvPr>
            <p:ph type="sldNum" sz="quarter" idx="12"/>
          </p:nvPr>
        </p:nvSpPr>
        <p:spPr/>
        <p:txBody>
          <a:bodyPr/>
          <a:lstStyle/>
          <a:p>
            <a:fld id="{146BFF01-AF8F-434A-86ED-9C65BF174ABD}" type="slidenum">
              <a:rPr lang="es-ES" smtClean="0"/>
              <a:pPr/>
              <a:t>230</a:t>
            </a:fld>
            <a:endParaRPr lang="es-ES"/>
          </a:p>
        </p:txBody>
      </p:sp>
      <p:pic>
        <p:nvPicPr>
          <p:cNvPr id="48130" name="Picture 2" descr="http://www.smv.gob.pe/cemv/images/logo_conase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555093"/>
            <a:ext cx="1800000" cy="679005"/>
          </a:xfrm>
          <a:prstGeom prst="rect">
            <a:avLst/>
          </a:prstGeom>
          <a:noFill/>
          <a:extLst>
            <a:ext uri="{909E8E84-426E-40DD-AFC4-6F175D3DCCD1}">
              <a14:hiddenFill xmlns:a14="http://schemas.microsoft.com/office/drawing/2010/main">
                <a:solidFill>
                  <a:srgbClr val="FFFFFF"/>
                </a:solidFill>
              </a14:hiddenFill>
            </a:ext>
          </a:extLst>
        </p:spPr>
      </p:pic>
      <p:pic>
        <p:nvPicPr>
          <p:cNvPr id="79874" name="Picture 2" descr="http://www.todostartups.com/wp-content/uploads/2011/04/DudaTecnologic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852936"/>
            <a:ext cx="3240360" cy="3197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481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CONASEV</a:t>
            </a:r>
            <a:br>
              <a:rPr lang="es-PE" dirty="0" smtClean="0"/>
            </a:br>
            <a:r>
              <a:rPr lang="es-PE" sz="1800" b="0" dirty="0" smtClean="0">
                <a:effectLst/>
              </a:rPr>
              <a:t>CIRCULAR 298-2010-EF/94.06.3 DEL 25.NOV.2010</a:t>
            </a:r>
            <a:endParaRPr lang="es-ES" sz="1800" b="0" dirty="0">
              <a:effectLst/>
            </a:endParaRPr>
          </a:p>
        </p:txBody>
      </p:sp>
      <p:sp>
        <p:nvSpPr>
          <p:cNvPr id="11" name="10 Marcador de contenido"/>
          <p:cNvSpPr>
            <a:spLocks noGrp="1"/>
          </p:cNvSpPr>
          <p:nvPr>
            <p:ph idx="1"/>
          </p:nvPr>
        </p:nvSpPr>
        <p:spPr/>
        <p:txBody>
          <a:bodyPr/>
          <a:lstStyle/>
          <a:p>
            <a:r>
              <a:rPr lang="es-PE" dirty="0" smtClean="0"/>
              <a:t>Aplicación:</a:t>
            </a:r>
          </a:p>
          <a:p>
            <a:pPr lvl="1"/>
            <a:r>
              <a:rPr lang="es-PE" dirty="0" smtClean="0"/>
              <a:t>Opcional en el 2010</a:t>
            </a:r>
          </a:p>
          <a:p>
            <a:pPr lvl="1"/>
            <a:r>
              <a:rPr lang="es-PE" dirty="0" smtClean="0"/>
              <a:t>Obligatoria en el 2011</a:t>
            </a:r>
          </a:p>
          <a:p>
            <a:r>
              <a:rPr lang="es-PE" b="1" i="1" dirty="0"/>
              <a:t>¿</a:t>
            </a:r>
            <a:r>
              <a:rPr lang="es-PE" b="1" i="1" dirty="0" smtClean="0"/>
              <a:t>Cambio en política contable?</a:t>
            </a:r>
          </a:p>
          <a:p>
            <a:pPr lvl="1"/>
            <a:r>
              <a:rPr lang="es-PE" dirty="0" smtClean="0"/>
              <a:t>NIC 8</a:t>
            </a:r>
            <a:endParaRPr lang="es-ES" dirty="0"/>
          </a:p>
        </p:txBody>
      </p:sp>
      <p:sp>
        <p:nvSpPr>
          <p:cNvPr id="7" name="6 Marcador de fecha"/>
          <p:cNvSpPr>
            <a:spLocks noGrp="1"/>
          </p:cNvSpPr>
          <p:nvPr>
            <p:ph type="dt" sz="half" idx="10"/>
          </p:nvPr>
        </p:nvSpPr>
        <p:spPr/>
        <p:txBody>
          <a:bodyPr/>
          <a:lstStyle/>
          <a:p>
            <a:fld id="{C7D44E73-4B01-4DDB-89F9-BEC0770FB79A}" type="datetime4">
              <a:rPr lang="es-PE" smtClean="0"/>
              <a:t>12 de enero de 2014</a:t>
            </a:fld>
            <a:endParaRPr lang="es-ES" dirty="0"/>
          </a:p>
        </p:txBody>
      </p:sp>
      <p:sp>
        <p:nvSpPr>
          <p:cNvPr id="9" name="8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8" name="7 Marcador de número de diapositiva"/>
          <p:cNvSpPr>
            <a:spLocks noGrp="1"/>
          </p:cNvSpPr>
          <p:nvPr>
            <p:ph type="sldNum" sz="quarter" idx="12"/>
          </p:nvPr>
        </p:nvSpPr>
        <p:spPr/>
        <p:txBody>
          <a:bodyPr/>
          <a:lstStyle/>
          <a:p>
            <a:fld id="{146BFF01-AF8F-434A-86ED-9C65BF174ABD}" type="slidenum">
              <a:rPr lang="es-ES" smtClean="0"/>
              <a:pPr/>
              <a:t>231</a:t>
            </a:fld>
            <a:endParaRPr lang="es-ES" dirty="0"/>
          </a:p>
        </p:txBody>
      </p:sp>
      <p:pic>
        <p:nvPicPr>
          <p:cNvPr id="10" name="Picture 2" descr="http://www.smv.gob.pe/cemv/images/logo_conase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555093"/>
            <a:ext cx="1800000" cy="679005"/>
          </a:xfrm>
          <a:prstGeom prst="rect">
            <a:avLst/>
          </a:prstGeom>
          <a:noFill/>
          <a:extLst>
            <a:ext uri="{909E8E84-426E-40DD-AFC4-6F175D3DCCD1}">
              <a14:hiddenFill xmlns:a14="http://schemas.microsoft.com/office/drawing/2010/main">
                <a:solidFill>
                  <a:srgbClr val="FFFFFF"/>
                </a:solidFill>
              </a14:hiddenFill>
            </a:ext>
          </a:extLst>
        </p:spPr>
      </p:pic>
      <p:pic>
        <p:nvPicPr>
          <p:cNvPr id="80898" name="Picture 2" descr="http://us.123rf.com/400wm/400/400/isonphoto/isonphoto1206/isonphoto120600020/14161392-un-cuestionario-de-opcion-multiple-con-lapiz-roj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3172184"/>
            <a:ext cx="4824536" cy="3051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404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Agenda al 31.DIC.2011</a:t>
            </a:r>
            <a:r>
              <a:rPr lang="es-PE" sz="1800" dirty="0" smtClean="0"/>
              <a:t/>
            </a:r>
            <a:br>
              <a:rPr lang="es-PE" sz="1800" dirty="0" smtClean="0"/>
            </a:br>
            <a:r>
              <a:rPr lang="es-PE" sz="1800" b="0" dirty="0" smtClean="0">
                <a:effectLst/>
              </a:rPr>
              <a:t>Motivada por la CIRCULAR 298-2010-EF/94.06.3</a:t>
            </a:r>
            <a:endParaRPr lang="es-ES" sz="1800" dirty="0"/>
          </a:p>
        </p:txBody>
      </p:sp>
      <p:sp>
        <p:nvSpPr>
          <p:cNvPr id="3" name="2 Marcador de contenido"/>
          <p:cNvSpPr>
            <a:spLocks noGrp="1"/>
          </p:cNvSpPr>
          <p:nvPr>
            <p:ph idx="1"/>
          </p:nvPr>
        </p:nvSpPr>
        <p:spPr/>
        <p:txBody>
          <a:bodyPr>
            <a:normAutofit/>
          </a:bodyPr>
          <a:lstStyle/>
          <a:p>
            <a:r>
              <a:rPr lang="es-PE" dirty="0" smtClean="0"/>
              <a:t>Eliminación de Activos y Pasivos Laborales Diferidos</a:t>
            </a:r>
          </a:p>
          <a:p>
            <a:pPr lvl="1"/>
            <a:r>
              <a:rPr lang="es-PE" dirty="0" smtClean="0"/>
              <a:t>Al 31 de diciembre de 2010:</a:t>
            </a:r>
          </a:p>
          <a:p>
            <a:pPr lvl="2"/>
            <a:r>
              <a:rPr lang="es-PE" b="1" dirty="0" smtClean="0"/>
              <a:t>ACTIVO:</a:t>
            </a:r>
          </a:p>
          <a:p>
            <a:pPr lvl="3"/>
            <a:r>
              <a:rPr lang="es-PE" dirty="0" smtClean="0"/>
              <a:t>DÉBITO: </a:t>
            </a:r>
            <a:r>
              <a:rPr lang="es-PE" u="sng" dirty="0" smtClean="0"/>
              <a:t>Resultados Acumulados</a:t>
            </a:r>
            <a:r>
              <a:rPr lang="es-PE" dirty="0" smtClean="0"/>
              <a:t> </a:t>
            </a:r>
            <a:r>
              <a:rPr lang="es-PE" sz="1600" dirty="0" smtClean="0"/>
              <a:t>(Sin efectos Tributarios)</a:t>
            </a:r>
          </a:p>
          <a:p>
            <a:pPr lvl="4"/>
            <a:r>
              <a:rPr lang="es-PE" dirty="0" smtClean="0"/>
              <a:t>No es gasto deducible</a:t>
            </a:r>
          </a:p>
          <a:p>
            <a:pPr lvl="3"/>
            <a:r>
              <a:rPr lang="es-PE" dirty="0" smtClean="0"/>
              <a:t>CRÉDITO: Activo Laboral Diferido</a:t>
            </a:r>
          </a:p>
          <a:p>
            <a:pPr lvl="2"/>
            <a:r>
              <a:rPr lang="es-PE" b="1" dirty="0" smtClean="0"/>
              <a:t>PASIVO:</a:t>
            </a:r>
          </a:p>
          <a:p>
            <a:pPr lvl="3"/>
            <a:r>
              <a:rPr lang="es-PE" dirty="0" smtClean="0"/>
              <a:t>DÉBITO: Pasivo Laboral Diferido</a:t>
            </a:r>
          </a:p>
          <a:p>
            <a:pPr lvl="3"/>
            <a:r>
              <a:rPr lang="es-PE" dirty="0" smtClean="0"/>
              <a:t>CRÉDITO: </a:t>
            </a:r>
            <a:r>
              <a:rPr lang="es-PE" u="sng" dirty="0" smtClean="0"/>
              <a:t>Resultados Acumulados</a:t>
            </a:r>
            <a:r>
              <a:rPr lang="es-PE" dirty="0" smtClean="0"/>
              <a:t> </a:t>
            </a:r>
            <a:r>
              <a:rPr lang="es-PE" sz="1600" dirty="0" smtClean="0"/>
              <a:t>(Sin efectos Tributarios)</a:t>
            </a:r>
          </a:p>
          <a:p>
            <a:pPr lvl="4"/>
            <a:r>
              <a:rPr lang="es-PE" dirty="0" smtClean="0"/>
              <a:t>No es ganancia gravable</a:t>
            </a:r>
          </a:p>
          <a:p>
            <a:endParaRPr lang="es-ES" dirty="0"/>
          </a:p>
        </p:txBody>
      </p:sp>
      <p:sp>
        <p:nvSpPr>
          <p:cNvPr id="7" name="6 Marcador de fecha"/>
          <p:cNvSpPr>
            <a:spLocks noGrp="1"/>
          </p:cNvSpPr>
          <p:nvPr>
            <p:ph type="dt" sz="half" idx="10"/>
          </p:nvPr>
        </p:nvSpPr>
        <p:spPr/>
        <p:txBody>
          <a:bodyPr/>
          <a:lstStyle/>
          <a:p>
            <a:fld id="{B90F9796-71CD-4733-AC84-20E02A531730}" type="datetime4">
              <a:rPr lang="es-PE" smtClean="0"/>
              <a:t>12 de enero de 2014</a:t>
            </a:fld>
            <a:endParaRPr lang="es-ES" dirty="0"/>
          </a:p>
        </p:txBody>
      </p:sp>
      <p:sp>
        <p:nvSpPr>
          <p:cNvPr id="9" name="8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8" name="7 Marcador de número de diapositiva"/>
          <p:cNvSpPr>
            <a:spLocks noGrp="1"/>
          </p:cNvSpPr>
          <p:nvPr>
            <p:ph type="sldNum" sz="quarter" idx="12"/>
          </p:nvPr>
        </p:nvSpPr>
        <p:spPr/>
        <p:txBody>
          <a:bodyPr/>
          <a:lstStyle/>
          <a:p>
            <a:fld id="{146BFF01-AF8F-434A-86ED-9C65BF174ABD}" type="slidenum">
              <a:rPr lang="es-ES" smtClean="0"/>
              <a:pPr/>
              <a:t>232</a:t>
            </a:fld>
            <a:endParaRPr lang="es-ES" dirty="0"/>
          </a:p>
        </p:txBody>
      </p:sp>
      <p:pic>
        <p:nvPicPr>
          <p:cNvPr id="10" name="Picture 2" descr="http://www.smv.gob.pe/cemv/images/logo_conase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555093"/>
            <a:ext cx="1800000" cy="679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966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Agenda al 31.DIC.2011 (2)</a:t>
            </a:r>
            <a:br>
              <a:rPr lang="es-PE" dirty="0" smtClean="0"/>
            </a:br>
            <a:r>
              <a:rPr lang="es-PE" sz="1800" b="0" dirty="0" smtClean="0">
                <a:effectLst/>
              </a:rPr>
              <a:t>Motivada por la aplicación de la NIC 19, p.10 (b)</a:t>
            </a:r>
            <a:endParaRPr lang="es-ES" sz="1800" dirty="0"/>
          </a:p>
        </p:txBody>
      </p:sp>
      <p:sp>
        <p:nvSpPr>
          <p:cNvPr id="3" name="2 Marcador de contenido"/>
          <p:cNvSpPr>
            <a:spLocks noGrp="1"/>
          </p:cNvSpPr>
          <p:nvPr>
            <p:ph idx="1"/>
          </p:nvPr>
        </p:nvSpPr>
        <p:spPr/>
        <p:txBody>
          <a:bodyPr>
            <a:normAutofit/>
          </a:bodyPr>
          <a:lstStyle/>
          <a:p>
            <a:r>
              <a:rPr lang="es-PE" b="1" dirty="0" smtClean="0"/>
              <a:t>Contabilización y presentación de la PTU</a:t>
            </a:r>
          </a:p>
          <a:p>
            <a:pPr lvl="1"/>
            <a:r>
              <a:rPr lang="es-ES" b="1" dirty="0" smtClean="0"/>
              <a:t>Gasto</a:t>
            </a:r>
          </a:p>
          <a:p>
            <a:pPr lvl="2"/>
            <a:r>
              <a:rPr lang="es-PE" dirty="0" smtClean="0"/>
              <a:t>Ventas</a:t>
            </a:r>
          </a:p>
          <a:p>
            <a:pPr lvl="2"/>
            <a:r>
              <a:rPr lang="es-PE" dirty="0" smtClean="0"/>
              <a:t>Administración</a:t>
            </a:r>
            <a:endParaRPr lang="es-ES" dirty="0" smtClean="0"/>
          </a:p>
          <a:p>
            <a:pPr lvl="1"/>
            <a:r>
              <a:rPr lang="es-ES" b="1" dirty="0" smtClean="0"/>
              <a:t>Costo</a:t>
            </a:r>
          </a:p>
          <a:p>
            <a:pPr lvl="2"/>
            <a:r>
              <a:rPr lang="es-PE" dirty="0" smtClean="0"/>
              <a:t>Existencias </a:t>
            </a:r>
            <a:r>
              <a:rPr lang="es-PE" sz="1800" dirty="0" smtClean="0"/>
              <a:t>(Productos Terminados o En proceso)</a:t>
            </a:r>
            <a:endParaRPr lang="es-PE" dirty="0" smtClean="0"/>
          </a:p>
          <a:p>
            <a:pPr lvl="2"/>
            <a:r>
              <a:rPr lang="es-PE" dirty="0" smtClean="0"/>
              <a:t>Activos Fijo</a:t>
            </a:r>
          </a:p>
          <a:p>
            <a:pPr lvl="2"/>
            <a:r>
              <a:rPr lang="es-PE" dirty="0" smtClean="0"/>
              <a:t>Intangibles</a:t>
            </a:r>
            <a:endParaRPr lang="es-ES" dirty="0" smtClean="0"/>
          </a:p>
          <a:p>
            <a:endParaRPr lang="es-ES" dirty="0"/>
          </a:p>
        </p:txBody>
      </p:sp>
      <p:sp>
        <p:nvSpPr>
          <p:cNvPr id="7" name="6 Marcador de fecha"/>
          <p:cNvSpPr>
            <a:spLocks noGrp="1"/>
          </p:cNvSpPr>
          <p:nvPr>
            <p:ph type="dt" sz="half" idx="10"/>
          </p:nvPr>
        </p:nvSpPr>
        <p:spPr/>
        <p:txBody>
          <a:bodyPr/>
          <a:lstStyle/>
          <a:p>
            <a:fld id="{6811C474-3062-4284-94A2-543F84FE425D}" type="datetime4">
              <a:rPr lang="es-PE" smtClean="0"/>
              <a:t>12 de enero de 2014</a:t>
            </a:fld>
            <a:endParaRPr lang="es-ES" dirty="0"/>
          </a:p>
        </p:txBody>
      </p:sp>
      <p:sp>
        <p:nvSpPr>
          <p:cNvPr id="9" name="8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8" name="7 Marcador de número de diapositiva"/>
          <p:cNvSpPr>
            <a:spLocks noGrp="1"/>
          </p:cNvSpPr>
          <p:nvPr>
            <p:ph type="sldNum" sz="quarter" idx="12"/>
          </p:nvPr>
        </p:nvSpPr>
        <p:spPr/>
        <p:txBody>
          <a:bodyPr/>
          <a:lstStyle/>
          <a:p>
            <a:fld id="{146BFF01-AF8F-434A-86ED-9C65BF174ABD}" type="slidenum">
              <a:rPr lang="es-ES" smtClean="0"/>
              <a:pPr/>
              <a:t>233</a:t>
            </a:fld>
            <a:endParaRPr lang="es-ES" dirty="0"/>
          </a:p>
        </p:txBody>
      </p:sp>
      <p:pic>
        <p:nvPicPr>
          <p:cNvPr id="10" name="Picture 2" descr="http://www.smv.gob.pe/cemv/images/logo_conase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555093"/>
            <a:ext cx="1800000" cy="679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503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Contabilización y Presentación de la PTU</a:t>
            </a:r>
            <a:br>
              <a:rPr lang="es-PE" dirty="0" smtClean="0"/>
            </a:br>
            <a:r>
              <a:rPr lang="es-PE" sz="1800" b="0" dirty="0" smtClean="0">
                <a:effectLst/>
              </a:rPr>
              <a:t>NIC 19, p.10 (b)</a:t>
            </a:r>
            <a:endParaRPr lang="es-ES" sz="1800" dirty="0"/>
          </a:p>
        </p:txBody>
      </p:sp>
      <p:sp>
        <p:nvSpPr>
          <p:cNvPr id="7" name="6 Marcador de fecha"/>
          <p:cNvSpPr>
            <a:spLocks noGrp="1"/>
          </p:cNvSpPr>
          <p:nvPr>
            <p:ph type="dt" sz="half" idx="10"/>
          </p:nvPr>
        </p:nvSpPr>
        <p:spPr/>
        <p:txBody>
          <a:bodyPr/>
          <a:lstStyle/>
          <a:p>
            <a:fld id="{5E334C58-D1DD-4AED-806F-AB653771B6DC}" type="datetime4">
              <a:rPr lang="es-PE" smtClean="0"/>
              <a:t>12 de enero de 2014</a:t>
            </a:fld>
            <a:endParaRPr lang="es-ES" dirty="0"/>
          </a:p>
        </p:txBody>
      </p:sp>
      <p:sp>
        <p:nvSpPr>
          <p:cNvPr id="9" name="8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8" name="7 Marcador de número de diapositiva"/>
          <p:cNvSpPr>
            <a:spLocks noGrp="1"/>
          </p:cNvSpPr>
          <p:nvPr>
            <p:ph type="sldNum" sz="quarter" idx="12"/>
          </p:nvPr>
        </p:nvSpPr>
        <p:spPr/>
        <p:txBody>
          <a:bodyPr/>
          <a:lstStyle/>
          <a:p>
            <a:fld id="{146BFF01-AF8F-434A-86ED-9C65BF174ABD}" type="slidenum">
              <a:rPr lang="es-ES" smtClean="0"/>
              <a:pPr/>
              <a:t>234</a:t>
            </a:fld>
            <a:endParaRPr lang="es-ES" dirty="0"/>
          </a:p>
        </p:txBody>
      </p:sp>
      <p:graphicFrame>
        <p:nvGraphicFramePr>
          <p:cNvPr id="174083" name="Object 3"/>
          <p:cNvGraphicFramePr>
            <a:graphicFrameLocks noChangeAspect="1"/>
          </p:cNvGraphicFramePr>
          <p:nvPr>
            <p:extLst>
              <p:ext uri="{D42A27DB-BD31-4B8C-83A1-F6EECF244321}">
                <p14:modId xmlns:p14="http://schemas.microsoft.com/office/powerpoint/2010/main" val="1455751994"/>
              </p:ext>
            </p:extLst>
          </p:nvPr>
        </p:nvGraphicFramePr>
        <p:xfrm>
          <a:off x="2337719" y="1556792"/>
          <a:ext cx="6482753" cy="4711717"/>
        </p:xfrm>
        <a:graphic>
          <a:graphicData uri="http://schemas.openxmlformats.org/presentationml/2006/ole">
            <mc:AlternateContent xmlns:mc="http://schemas.openxmlformats.org/markup-compatibility/2006">
              <mc:Choice xmlns:v="urn:schemas-microsoft-com:vml" Requires="v">
                <p:oleObj spid="_x0000_s22668" name="Hoja de cálculo" r:id="rId3" imgW="5048250" imgH="3667125" progId="Excel.Sheet.12">
                  <p:embed/>
                </p:oleObj>
              </mc:Choice>
              <mc:Fallback>
                <p:oleObj name="Hoja de cálculo" r:id="rId3" imgW="5048250" imgH="3667125" progId="Excel.Shee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7719" y="1556792"/>
                        <a:ext cx="6482753" cy="471171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2617" name="Picture 89" descr="http://www.browse.cl/images/Nic_Niff.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212" y="1676400"/>
            <a:ext cx="17145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0" name="9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2470047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Presentación actual de los resultados</a:t>
            </a:r>
            <a:br>
              <a:rPr lang="es-PE" dirty="0" smtClean="0"/>
            </a:br>
            <a:r>
              <a:rPr lang="es-PE" sz="1800" b="0" dirty="0" smtClean="0">
                <a:effectLst/>
              </a:rPr>
              <a:t>EN APLICACIÓN DE LA NIC 19</a:t>
            </a:r>
            <a:endParaRPr lang="es-ES" sz="1800" dirty="0"/>
          </a:p>
        </p:txBody>
      </p:sp>
      <p:sp>
        <p:nvSpPr>
          <p:cNvPr id="11" name="10 Marcador de fecha"/>
          <p:cNvSpPr>
            <a:spLocks noGrp="1"/>
          </p:cNvSpPr>
          <p:nvPr>
            <p:ph type="dt" sz="half" idx="10"/>
          </p:nvPr>
        </p:nvSpPr>
        <p:spPr/>
        <p:txBody>
          <a:bodyPr/>
          <a:lstStyle/>
          <a:p>
            <a:fld id="{7FEB1051-FC60-472B-B83E-57381BCD75EE}" type="datetime4">
              <a:rPr lang="es-PE" smtClean="0"/>
              <a:t>12 de enero de 2014</a:t>
            </a:fld>
            <a:endParaRPr lang="es-ES" dirty="0"/>
          </a:p>
        </p:txBody>
      </p:sp>
      <p:sp>
        <p:nvSpPr>
          <p:cNvPr id="13" name="12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12" name="11 Marcador de número de diapositiva"/>
          <p:cNvSpPr>
            <a:spLocks noGrp="1"/>
          </p:cNvSpPr>
          <p:nvPr>
            <p:ph type="sldNum" sz="quarter" idx="12"/>
          </p:nvPr>
        </p:nvSpPr>
        <p:spPr/>
        <p:txBody>
          <a:bodyPr/>
          <a:lstStyle/>
          <a:p>
            <a:fld id="{146BFF01-AF8F-434A-86ED-9C65BF174ABD}" type="slidenum">
              <a:rPr lang="es-ES" smtClean="0"/>
              <a:pPr/>
              <a:t>235</a:t>
            </a:fld>
            <a:endParaRPr lang="es-ES" dirty="0"/>
          </a:p>
        </p:txBody>
      </p:sp>
      <p:graphicFrame>
        <p:nvGraphicFramePr>
          <p:cNvPr id="176130" name="Object 2"/>
          <p:cNvGraphicFramePr>
            <a:graphicFrameLocks noChangeAspect="1"/>
          </p:cNvGraphicFramePr>
          <p:nvPr>
            <p:extLst>
              <p:ext uri="{D42A27DB-BD31-4B8C-83A1-F6EECF244321}">
                <p14:modId xmlns:p14="http://schemas.microsoft.com/office/powerpoint/2010/main" val="3462198571"/>
              </p:ext>
            </p:extLst>
          </p:nvPr>
        </p:nvGraphicFramePr>
        <p:xfrm>
          <a:off x="642911" y="1563712"/>
          <a:ext cx="4935538" cy="4673600"/>
        </p:xfrm>
        <a:graphic>
          <a:graphicData uri="http://schemas.openxmlformats.org/presentationml/2006/ole">
            <mc:AlternateContent xmlns:mc="http://schemas.openxmlformats.org/markup-compatibility/2006">
              <mc:Choice xmlns:v="urn:schemas-microsoft-com:vml" Requires="v">
                <p:oleObj spid="_x0000_s23690" name="Hoja de cálculo" r:id="rId3" imgW="3352800" imgH="3209925" progId="Excel.Sheet.12">
                  <p:embed/>
                </p:oleObj>
              </mc:Choice>
              <mc:Fallback>
                <p:oleObj name="Hoja de cálculo" r:id="rId3" imgW="3352800" imgH="3209925" progId="Excel.Shee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11" y="1563712"/>
                        <a:ext cx="4935538" cy="467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7 Rectángulo"/>
          <p:cNvSpPr/>
          <p:nvPr/>
        </p:nvSpPr>
        <p:spPr>
          <a:xfrm>
            <a:off x="6457262" y="3789040"/>
            <a:ext cx="2435218" cy="461665"/>
          </a:xfrm>
          <a:prstGeom prst="rect">
            <a:avLst/>
          </a:prstGeom>
          <a:noFill/>
        </p:spPr>
        <p:txBody>
          <a:bodyPr wrap="none" lIns="91440" tIns="45720" rIns="91440" bIns="45720">
            <a:spAutoFit/>
          </a:bodyPr>
          <a:lstStyle/>
          <a:p>
            <a:pPr algn="ctr"/>
            <a:r>
              <a:rPr lang="es-ES" sz="2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RECLASIFICACIÓN</a:t>
            </a:r>
            <a:endParaRPr lang="es-ES" sz="2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8 Flecha a la derecha con bandas"/>
          <p:cNvSpPr/>
          <p:nvPr/>
        </p:nvSpPr>
        <p:spPr>
          <a:xfrm>
            <a:off x="5822990" y="3808464"/>
            <a:ext cx="621218" cy="484632"/>
          </a:xfrm>
          <a:prstGeom prst="stripedRightArrow">
            <a:avLst/>
          </a:prstGeom>
          <a:solidFill>
            <a:schemeClr val="bg1"/>
          </a:solidFill>
          <a:ln>
            <a:solidFill>
              <a:srgbClr val="FF7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Cerrar llave"/>
          <p:cNvSpPr/>
          <p:nvPr/>
        </p:nvSpPr>
        <p:spPr>
          <a:xfrm>
            <a:off x="5572132" y="2298576"/>
            <a:ext cx="357190" cy="914400"/>
          </a:xfrm>
          <a:prstGeom prst="rightBrace">
            <a:avLst>
              <a:gd name="adj1" fmla="val 28650"/>
              <a:gd name="adj2" fmla="val 50000"/>
            </a:avLst>
          </a:prstGeom>
          <a:ln w="38100">
            <a:solidFill>
              <a:srgbClr val="FF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17" name="16 Forma"/>
          <p:cNvCxnSpPr>
            <a:stCxn id="8" idx="0"/>
          </p:cNvCxnSpPr>
          <p:nvPr/>
        </p:nvCxnSpPr>
        <p:spPr>
          <a:xfrm rot="16200000" flipV="1">
            <a:off x="6387603" y="2501772"/>
            <a:ext cx="1033264" cy="1541272"/>
          </a:xfrm>
          <a:prstGeom prst="curvedConnector2">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4" name="1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2884950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Presentación actual de los resultados</a:t>
            </a:r>
            <a:br>
              <a:rPr lang="es-PE" dirty="0" smtClean="0"/>
            </a:br>
            <a:r>
              <a:rPr lang="es-PE" sz="1800" b="0" dirty="0" smtClean="0">
                <a:effectLst/>
              </a:rPr>
              <a:t>EN APLICACIÓN DE LA NIC 19</a:t>
            </a:r>
            <a:endParaRPr lang="es-ES" sz="1800" dirty="0"/>
          </a:p>
        </p:txBody>
      </p:sp>
      <p:sp>
        <p:nvSpPr>
          <p:cNvPr id="7" name="6 Marcador de fecha"/>
          <p:cNvSpPr>
            <a:spLocks noGrp="1"/>
          </p:cNvSpPr>
          <p:nvPr>
            <p:ph type="dt" sz="half" idx="10"/>
          </p:nvPr>
        </p:nvSpPr>
        <p:spPr/>
        <p:txBody>
          <a:bodyPr/>
          <a:lstStyle/>
          <a:p>
            <a:fld id="{A3D46501-F75A-4EE3-9D00-8B927F65DF17}" type="datetime4">
              <a:rPr lang="es-PE" smtClean="0"/>
              <a:t>12 de enero de 2014</a:t>
            </a:fld>
            <a:endParaRPr lang="es-ES" dirty="0"/>
          </a:p>
        </p:txBody>
      </p:sp>
      <p:sp>
        <p:nvSpPr>
          <p:cNvPr id="9" name="8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8" name="7 Marcador de número de diapositiva"/>
          <p:cNvSpPr>
            <a:spLocks noGrp="1"/>
          </p:cNvSpPr>
          <p:nvPr>
            <p:ph type="sldNum" sz="quarter" idx="12"/>
          </p:nvPr>
        </p:nvSpPr>
        <p:spPr/>
        <p:txBody>
          <a:bodyPr/>
          <a:lstStyle/>
          <a:p>
            <a:fld id="{146BFF01-AF8F-434A-86ED-9C65BF174ABD}" type="slidenum">
              <a:rPr lang="es-ES" smtClean="0"/>
              <a:pPr/>
              <a:t>236</a:t>
            </a:fld>
            <a:endParaRPr lang="es-ES" dirty="0"/>
          </a:p>
        </p:txBody>
      </p:sp>
      <p:graphicFrame>
        <p:nvGraphicFramePr>
          <p:cNvPr id="176130" name="Object 2"/>
          <p:cNvGraphicFramePr>
            <a:graphicFrameLocks noChangeAspect="1"/>
          </p:cNvGraphicFramePr>
          <p:nvPr>
            <p:extLst>
              <p:ext uri="{D42A27DB-BD31-4B8C-83A1-F6EECF244321}">
                <p14:modId xmlns:p14="http://schemas.microsoft.com/office/powerpoint/2010/main" val="3095466528"/>
              </p:ext>
            </p:extLst>
          </p:nvPr>
        </p:nvGraphicFramePr>
        <p:xfrm>
          <a:off x="869453" y="1504974"/>
          <a:ext cx="7446963" cy="4732338"/>
        </p:xfrm>
        <a:graphic>
          <a:graphicData uri="http://schemas.openxmlformats.org/presentationml/2006/ole">
            <mc:AlternateContent xmlns:mc="http://schemas.openxmlformats.org/markup-compatibility/2006">
              <mc:Choice xmlns:v="urn:schemas-microsoft-com:vml" Requires="v">
                <p:oleObj spid="_x0000_s24715" name="Hoja de cálculo" r:id="rId3" imgW="5048164" imgH="3210050" progId="Excel.Sheet.12">
                  <p:embed/>
                </p:oleObj>
              </mc:Choice>
              <mc:Fallback>
                <p:oleObj name="Hoja de cálculo" r:id="rId3" imgW="5048164" imgH="3210050" progId="Excel.Sheet.12">
                  <p:embed/>
                  <p:pic>
                    <p:nvPicPr>
                      <p:cNvPr id="0" name=""/>
                      <p:cNvPicPr>
                        <a:picLocks noChangeAspect="1" noChangeArrowheads="1"/>
                      </p:cNvPicPr>
                      <p:nvPr/>
                    </p:nvPicPr>
                    <p:blipFill>
                      <a:blip r:embed="rId4"/>
                      <a:srcRect/>
                      <a:stretch>
                        <a:fillRect/>
                      </a:stretch>
                    </p:blipFill>
                    <p:spPr bwMode="auto">
                      <a:xfrm>
                        <a:off x="869453" y="1504974"/>
                        <a:ext cx="7446963" cy="4732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 name="9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125805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Presentación actual de los resultados</a:t>
            </a:r>
            <a:br>
              <a:rPr lang="es-PE" dirty="0" smtClean="0"/>
            </a:br>
            <a:r>
              <a:rPr lang="es-PE" sz="1800" b="0" dirty="0" smtClean="0">
                <a:effectLst/>
              </a:rPr>
              <a:t>EN APLICACIÓN DE LA NIC 19: </a:t>
            </a:r>
            <a:r>
              <a:rPr lang="es-PE" sz="1800" dirty="0" smtClean="0">
                <a:effectLst/>
              </a:rPr>
              <a:t>COSTO DEL ACTIVO</a:t>
            </a:r>
            <a:endParaRPr lang="es-ES" sz="1800" dirty="0"/>
          </a:p>
        </p:txBody>
      </p:sp>
      <p:sp>
        <p:nvSpPr>
          <p:cNvPr id="7" name="6 Marcador de fecha"/>
          <p:cNvSpPr>
            <a:spLocks noGrp="1"/>
          </p:cNvSpPr>
          <p:nvPr>
            <p:ph type="dt" sz="half" idx="10"/>
          </p:nvPr>
        </p:nvSpPr>
        <p:spPr/>
        <p:txBody>
          <a:bodyPr/>
          <a:lstStyle/>
          <a:p>
            <a:fld id="{84F7A729-4A5B-4EB9-9E97-6DBC93710FAE}" type="datetime4">
              <a:rPr lang="es-PE" smtClean="0"/>
              <a:t>12 de enero de 2014</a:t>
            </a:fld>
            <a:endParaRPr lang="es-ES" dirty="0"/>
          </a:p>
        </p:txBody>
      </p:sp>
      <p:sp>
        <p:nvSpPr>
          <p:cNvPr id="9" name="8 Marcador de pie de página"/>
          <p:cNvSpPr>
            <a:spLocks noGrp="1"/>
          </p:cNvSpPr>
          <p:nvPr>
            <p:ph type="ftr" sz="quarter" idx="11"/>
          </p:nvPr>
        </p:nvSpPr>
        <p:spPr/>
        <p:txBody>
          <a:bodyPr/>
          <a:lstStyle/>
          <a:p>
            <a:r>
              <a:rPr lang="es-MX" smtClean="0">
                <a:effectLst>
                  <a:outerShdw blurRad="38100" dist="38100" dir="2700000" algn="tl">
                    <a:srgbClr val="000000">
                      <a:alpha val="43137"/>
                    </a:srgbClr>
                  </a:outerShdw>
                </a:effectLst>
              </a:rPr>
              <a:t>IMPUESTO A LA RENTA 2013</a:t>
            </a:r>
            <a:endParaRPr lang="es-ES" b="0" dirty="0"/>
          </a:p>
        </p:txBody>
      </p:sp>
      <p:sp>
        <p:nvSpPr>
          <p:cNvPr id="8" name="7 Marcador de número de diapositiva"/>
          <p:cNvSpPr>
            <a:spLocks noGrp="1"/>
          </p:cNvSpPr>
          <p:nvPr>
            <p:ph type="sldNum" sz="quarter" idx="12"/>
          </p:nvPr>
        </p:nvSpPr>
        <p:spPr/>
        <p:txBody>
          <a:bodyPr/>
          <a:lstStyle/>
          <a:p>
            <a:fld id="{146BFF01-AF8F-434A-86ED-9C65BF174ABD}" type="slidenum">
              <a:rPr lang="es-ES" smtClean="0"/>
              <a:pPr/>
              <a:t>237</a:t>
            </a:fld>
            <a:endParaRPr lang="es-ES" dirty="0"/>
          </a:p>
        </p:txBody>
      </p:sp>
      <p:graphicFrame>
        <p:nvGraphicFramePr>
          <p:cNvPr id="176130" name="Object 2"/>
          <p:cNvGraphicFramePr>
            <a:graphicFrameLocks noChangeAspect="1"/>
          </p:cNvGraphicFramePr>
          <p:nvPr>
            <p:extLst>
              <p:ext uri="{D42A27DB-BD31-4B8C-83A1-F6EECF244321}">
                <p14:modId xmlns:p14="http://schemas.microsoft.com/office/powerpoint/2010/main" val="2823745727"/>
              </p:ext>
            </p:extLst>
          </p:nvPr>
        </p:nvGraphicFramePr>
        <p:xfrm>
          <a:off x="1331640" y="1481342"/>
          <a:ext cx="6497659" cy="4755970"/>
        </p:xfrm>
        <a:graphic>
          <a:graphicData uri="http://schemas.openxmlformats.org/presentationml/2006/ole">
            <mc:AlternateContent xmlns:mc="http://schemas.openxmlformats.org/markup-compatibility/2006">
              <mc:Choice xmlns:v="urn:schemas-microsoft-com:vml" Requires="v">
                <p:oleObj spid="_x0000_s25739" name="Hoja de cálculo" r:id="rId3" imgW="5048164" imgH="3667048" progId="Excel.Sheet.12">
                  <p:embed/>
                </p:oleObj>
              </mc:Choice>
              <mc:Fallback>
                <p:oleObj name="Hoja de cálculo" r:id="rId3" imgW="5048164" imgH="3667048" progId="Excel.Sheet.12">
                  <p:embed/>
                  <p:pic>
                    <p:nvPicPr>
                      <p:cNvPr id="0" name=""/>
                      <p:cNvPicPr>
                        <a:picLocks noChangeAspect="1" noChangeArrowheads="1"/>
                      </p:cNvPicPr>
                      <p:nvPr/>
                    </p:nvPicPr>
                    <p:blipFill>
                      <a:blip r:embed="rId4"/>
                      <a:srcRect/>
                      <a:stretch>
                        <a:fillRect/>
                      </a:stretch>
                    </p:blipFill>
                    <p:spPr bwMode="auto">
                      <a:xfrm>
                        <a:off x="1331640" y="1481342"/>
                        <a:ext cx="6497659" cy="47559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 name="9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4820"/>
            <a:ext cx="1440000" cy="723940"/>
          </a:xfrm>
          <a:prstGeom prst="rect">
            <a:avLst/>
          </a:prstGeom>
        </p:spPr>
      </p:pic>
    </p:spTree>
    <p:extLst>
      <p:ext uri="{BB962C8B-B14F-4D97-AF65-F5344CB8AC3E}">
        <p14:creationId xmlns:p14="http://schemas.microsoft.com/office/powerpoint/2010/main" val="1607219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Impuesto a las transacciones financieras (ITF)</a:t>
            </a:r>
            <a:br>
              <a:rPr lang="es-MX" dirty="0" smtClean="0"/>
            </a:br>
            <a:r>
              <a:rPr lang="es-MX" sz="1800" b="0" dirty="0" smtClean="0">
                <a:effectLst/>
              </a:rPr>
              <a:t>TUO de </a:t>
            </a:r>
            <a:r>
              <a:rPr lang="es-MX" sz="1800" b="0" dirty="0">
                <a:effectLst/>
              </a:rPr>
              <a:t>la Ley </a:t>
            </a:r>
            <a:r>
              <a:rPr lang="es-MX" sz="1800" b="0" dirty="0" smtClean="0">
                <a:effectLst/>
              </a:rPr>
              <a:t>28194 (DS 150-2007-EF, aprobado por el DS 150-2007-EF</a:t>
            </a:r>
            <a:br>
              <a:rPr lang="es-MX" sz="1800" b="0" dirty="0" smtClean="0">
                <a:effectLst/>
              </a:rPr>
            </a:br>
            <a:r>
              <a:rPr lang="es-MX" sz="1800" b="0" dirty="0" smtClean="0">
                <a:effectLst/>
              </a:rPr>
              <a:t>y modificatorias – Reglamento: DS 47-2004-EF </a:t>
            </a:r>
            <a:r>
              <a:rPr lang="es-MX" sz="1800" b="0" dirty="0">
                <a:effectLst/>
              </a:rPr>
              <a:t>y </a:t>
            </a:r>
            <a:r>
              <a:rPr lang="es-MX" sz="1800" b="0" dirty="0" smtClean="0">
                <a:effectLst/>
              </a:rPr>
              <a:t>modificatorias</a:t>
            </a:r>
            <a:endParaRPr lang="es-MX" sz="1800" dirty="0">
              <a:effectLst/>
            </a:endParaRPr>
          </a:p>
        </p:txBody>
      </p:sp>
      <p:sp>
        <p:nvSpPr>
          <p:cNvPr id="7" name="6 Marcador de contenido"/>
          <p:cNvSpPr>
            <a:spLocks noGrp="1"/>
          </p:cNvSpPr>
          <p:nvPr>
            <p:ph idx="1"/>
          </p:nvPr>
        </p:nvSpPr>
        <p:spPr/>
        <p:txBody>
          <a:bodyPr>
            <a:normAutofit/>
          </a:bodyPr>
          <a:lstStyle/>
          <a:p>
            <a:r>
              <a:rPr lang="es-MX" dirty="0" smtClean="0"/>
              <a:t>El ITF grava </a:t>
            </a:r>
            <a:r>
              <a:rPr lang="es-MX" dirty="0"/>
              <a:t>los pagos, en un </a:t>
            </a:r>
            <a:r>
              <a:rPr lang="es-MX" dirty="0" smtClean="0"/>
              <a:t>EG, </a:t>
            </a:r>
            <a:r>
              <a:rPr lang="es-MX" dirty="0"/>
              <a:t>de más del </a:t>
            </a:r>
            <a:r>
              <a:rPr lang="es-MX" dirty="0" smtClean="0"/>
              <a:t>15% </a:t>
            </a:r>
            <a:r>
              <a:rPr lang="es-MX" dirty="0"/>
              <a:t>de las obligaciones del generador de </a:t>
            </a:r>
            <a:r>
              <a:rPr lang="es-MX" dirty="0" smtClean="0"/>
              <a:t>R3 </a:t>
            </a:r>
            <a:r>
              <a:rPr lang="es-MX" dirty="0"/>
              <a:t>sin utilizar dinero en efectivo o </a:t>
            </a:r>
            <a:r>
              <a:rPr lang="es-MX" dirty="0" smtClean="0"/>
              <a:t>MP. </a:t>
            </a:r>
            <a:endParaRPr lang="es-MX" dirty="0"/>
          </a:p>
          <a:p>
            <a:pPr lvl="1"/>
            <a:r>
              <a:rPr lang="es-MX" dirty="0" smtClean="0"/>
              <a:t>DS 150-2007-EF, 9°, g). </a:t>
            </a:r>
          </a:p>
          <a:p>
            <a:r>
              <a:rPr lang="es-MX" dirty="0" smtClean="0"/>
              <a:t>Para </a:t>
            </a:r>
            <a:r>
              <a:rPr lang="es-MX" dirty="0"/>
              <a:t>este caso se aplicará el doble de la alícuota prevista para el ITF sobre los montos cancelados que excedan el porcentaje anteriormente señalado. </a:t>
            </a:r>
            <a:endParaRPr lang="es-MX" dirty="0" smtClean="0"/>
          </a:p>
          <a:p>
            <a:r>
              <a:rPr lang="es-MX" dirty="0"/>
              <a:t>No </a:t>
            </a:r>
            <a:r>
              <a:rPr lang="es-MX" dirty="0" smtClean="0"/>
              <a:t>comprende las </a:t>
            </a:r>
            <a:r>
              <a:rPr lang="es-MX" dirty="0"/>
              <a:t>compensaciones de primas y siniestros que las empresas de seguros hacen con las empresas coaseguradoras y reaseguradoras ni a los pagos de siniestros en bienes para reposición de activos. </a:t>
            </a:r>
          </a:p>
          <a:p>
            <a:r>
              <a:rPr lang="es-MX" dirty="0"/>
              <a:t>En la </a:t>
            </a:r>
            <a:r>
              <a:rPr lang="es-MX" dirty="0" smtClean="0"/>
              <a:t>DJ </a:t>
            </a:r>
            <a:r>
              <a:rPr lang="es-MX" dirty="0"/>
              <a:t>anual del </a:t>
            </a:r>
            <a:r>
              <a:rPr lang="es-MX" dirty="0" smtClean="0"/>
              <a:t>IR </a:t>
            </a:r>
            <a:r>
              <a:rPr lang="es-MX" dirty="0"/>
              <a:t>efectuada a través del PDT </a:t>
            </a:r>
            <a:r>
              <a:rPr lang="es-MX" dirty="0" smtClean="0"/>
              <a:t>684 </a:t>
            </a:r>
            <a:r>
              <a:rPr lang="es-MX" dirty="0"/>
              <a:t>se consigna el monto total de los pagos realizados en el </a:t>
            </a:r>
            <a:r>
              <a:rPr lang="es-MX" dirty="0" smtClean="0"/>
              <a:t>EG </a:t>
            </a:r>
            <a:r>
              <a:rPr lang="es-MX" dirty="0"/>
              <a:t>así como el monto de los pagos realizados en el </a:t>
            </a:r>
            <a:r>
              <a:rPr lang="es-MX" dirty="0" smtClean="0"/>
              <a:t>EG </a:t>
            </a:r>
            <a:r>
              <a:rPr lang="es-MX" dirty="0"/>
              <a:t>utilizando dinero en efectivo o medios de pago</a:t>
            </a:r>
            <a:r>
              <a:rPr lang="es-MX" dirty="0" smtClean="0"/>
              <a:t>.</a:t>
            </a:r>
          </a:p>
          <a:p>
            <a:endParaRPr lang="es-MX" b="1" dirty="0"/>
          </a:p>
        </p:txBody>
      </p:sp>
      <p:sp>
        <p:nvSpPr>
          <p:cNvPr id="4" name="3 Marcador de fecha"/>
          <p:cNvSpPr>
            <a:spLocks noGrp="1"/>
          </p:cNvSpPr>
          <p:nvPr>
            <p:ph type="dt" sz="half" idx="10"/>
          </p:nvPr>
        </p:nvSpPr>
        <p:spPr/>
        <p:txBody>
          <a:bodyPr/>
          <a:lstStyle/>
          <a:p>
            <a:fld id="{02CC11F1-6473-4524-8F32-63CC0994462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238</a:t>
            </a:fld>
            <a:endParaRPr lang="es-PE"/>
          </a:p>
        </p:txBody>
      </p:sp>
    </p:spTree>
    <p:extLst>
      <p:ext uri="{BB962C8B-B14F-4D97-AF65-F5344CB8AC3E}">
        <p14:creationId xmlns:p14="http://schemas.microsoft.com/office/powerpoint/2010/main" val="3628384721"/>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ITF </a:t>
            </a:r>
            <a:r>
              <a:rPr lang="es-MX" b="0" dirty="0" smtClean="0">
                <a:effectLst/>
              </a:rPr>
              <a:t>(2)</a:t>
            </a:r>
            <a:r>
              <a:rPr lang="es-MX" dirty="0" smtClean="0"/>
              <a:t/>
            </a:r>
            <a:br>
              <a:rPr lang="es-MX" dirty="0" smtClean="0"/>
            </a:br>
            <a:r>
              <a:rPr lang="es-MX" sz="1800" b="0" dirty="0" smtClean="0">
                <a:effectLst/>
              </a:rPr>
              <a:t>TUO de </a:t>
            </a:r>
            <a:r>
              <a:rPr lang="es-MX" sz="1800" b="0" dirty="0">
                <a:effectLst/>
              </a:rPr>
              <a:t>la Ley </a:t>
            </a:r>
            <a:r>
              <a:rPr lang="es-MX" sz="1800" b="0" dirty="0" smtClean="0">
                <a:effectLst/>
              </a:rPr>
              <a:t>28194 (DS </a:t>
            </a:r>
            <a:r>
              <a:rPr lang="es-MX" sz="1800" b="0" dirty="0">
                <a:effectLst/>
              </a:rPr>
              <a:t>150-2007-EF y </a:t>
            </a:r>
            <a:r>
              <a:rPr lang="es-MX" sz="1800" b="0" dirty="0" smtClean="0">
                <a:effectLst/>
              </a:rPr>
              <a:t>modificatorias)</a:t>
            </a:r>
            <a:br>
              <a:rPr lang="es-MX" sz="1800" b="0" dirty="0" smtClean="0">
                <a:effectLst/>
              </a:rPr>
            </a:br>
            <a:r>
              <a:rPr lang="es-MX" sz="1800" b="0" dirty="0" smtClean="0">
                <a:effectLst/>
              </a:rPr>
              <a:t>Reglamento: DS 47-2004-EF </a:t>
            </a:r>
            <a:r>
              <a:rPr lang="es-MX" sz="1800" b="0" dirty="0">
                <a:effectLst/>
              </a:rPr>
              <a:t>y </a:t>
            </a:r>
            <a:r>
              <a:rPr lang="es-MX" sz="1800" b="0" dirty="0" smtClean="0">
                <a:effectLst/>
              </a:rPr>
              <a:t>modificatorias</a:t>
            </a:r>
            <a:endParaRPr lang="es-MX" sz="1800" dirty="0">
              <a:effectLst/>
            </a:endParaRPr>
          </a:p>
        </p:txBody>
      </p:sp>
      <p:sp>
        <p:nvSpPr>
          <p:cNvPr id="7" name="6 Marcador de contenido"/>
          <p:cNvSpPr>
            <a:spLocks noGrp="1"/>
          </p:cNvSpPr>
          <p:nvPr>
            <p:ph idx="1"/>
          </p:nvPr>
        </p:nvSpPr>
        <p:spPr/>
        <p:txBody>
          <a:bodyPr/>
          <a:lstStyle/>
          <a:p>
            <a:r>
              <a:rPr lang="es-MX" dirty="0" smtClean="0"/>
              <a:t>El </a:t>
            </a:r>
            <a:r>
              <a:rPr lang="es-MX" dirty="0"/>
              <a:t>ITF se determina aplicando, sobre el valor de la operación afecta, conforme a lo establecido en el </a:t>
            </a:r>
            <a:r>
              <a:rPr lang="es-MX" dirty="0" smtClean="0"/>
              <a:t>Art. </a:t>
            </a:r>
            <a:r>
              <a:rPr lang="es-MX" dirty="0"/>
              <a:t>12° del TUO de la referida </a:t>
            </a:r>
            <a:r>
              <a:rPr lang="es-MX" dirty="0" smtClean="0"/>
              <a:t>Ley, las </a:t>
            </a:r>
            <a:r>
              <a:rPr lang="es-MX" dirty="0"/>
              <a:t>alícuotas siguientes: </a:t>
            </a:r>
          </a:p>
          <a:p>
            <a:pPr marL="0" indent="0">
              <a:buNone/>
            </a:pPr>
            <a:endParaRPr lang="es-MX" b="1" dirty="0" smtClean="0"/>
          </a:p>
          <a:p>
            <a:pPr marL="355600" indent="0">
              <a:buNone/>
              <a:tabLst>
                <a:tab pos="6454775" algn="r"/>
                <a:tab pos="7178675" algn="ctr"/>
              </a:tabLst>
            </a:pPr>
            <a:r>
              <a:rPr lang="es-MX" b="1" u="sng" dirty="0" smtClean="0"/>
              <a:t>Periodo </a:t>
            </a:r>
            <a:r>
              <a:rPr lang="es-MX" u="sng" dirty="0"/>
              <a:t>	</a:t>
            </a:r>
            <a:r>
              <a:rPr lang="es-MX" dirty="0" smtClean="0"/>
              <a:t>	</a:t>
            </a:r>
            <a:r>
              <a:rPr lang="es-MX" b="1" u="sng" dirty="0" smtClean="0"/>
              <a:t>Alícuota</a:t>
            </a:r>
            <a:r>
              <a:rPr lang="es-MX" b="1" dirty="0" smtClean="0"/>
              <a:t> </a:t>
            </a:r>
            <a:r>
              <a:rPr lang="es-MX" dirty="0"/>
              <a:t>	</a:t>
            </a:r>
          </a:p>
          <a:p>
            <a:pPr marL="355600" indent="0">
              <a:buNone/>
              <a:tabLst>
                <a:tab pos="6454775" algn="r"/>
                <a:tab pos="7178675" algn="ctr"/>
              </a:tabLst>
            </a:pPr>
            <a:r>
              <a:rPr lang="es-MX" dirty="0"/>
              <a:t>A partir del </a:t>
            </a:r>
            <a:r>
              <a:rPr lang="es-MX" dirty="0" smtClean="0"/>
              <a:t>01.01.2008 </a:t>
            </a:r>
            <a:r>
              <a:rPr lang="es-MX" dirty="0"/>
              <a:t>hasta el </a:t>
            </a:r>
            <a:r>
              <a:rPr lang="es-MX" dirty="0" smtClean="0"/>
              <a:t>31.12.2008 </a:t>
            </a:r>
            <a:r>
              <a:rPr lang="es-MX" u="dotted" dirty="0"/>
              <a:t>	</a:t>
            </a:r>
            <a:r>
              <a:rPr lang="es-MX" dirty="0" smtClean="0"/>
              <a:t>	</a:t>
            </a:r>
            <a:r>
              <a:rPr lang="es-MX" b="1" dirty="0" smtClean="0"/>
              <a:t>0.07 </a:t>
            </a:r>
            <a:r>
              <a:rPr lang="es-MX" b="1" dirty="0"/>
              <a:t>% </a:t>
            </a:r>
            <a:r>
              <a:rPr lang="es-MX" dirty="0"/>
              <a:t>	</a:t>
            </a:r>
          </a:p>
          <a:p>
            <a:pPr marL="355600" indent="0">
              <a:buNone/>
              <a:tabLst>
                <a:tab pos="6454775" algn="r"/>
                <a:tab pos="7178675" algn="ctr"/>
              </a:tabLst>
            </a:pPr>
            <a:r>
              <a:rPr lang="es-MX" dirty="0"/>
              <a:t>A partir del </a:t>
            </a:r>
            <a:r>
              <a:rPr lang="es-MX" dirty="0" smtClean="0"/>
              <a:t>01.01.2009 </a:t>
            </a:r>
            <a:r>
              <a:rPr lang="es-MX" dirty="0"/>
              <a:t>hasta el </a:t>
            </a:r>
            <a:r>
              <a:rPr lang="es-MX" dirty="0" smtClean="0"/>
              <a:t>31.12.2009 </a:t>
            </a:r>
            <a:r>
              <a:rPr lang="es-MX" u="dotted" dirty="0"/>
              <a:t>	</a:t>
            </a:r>
            <a:r>
              <a:rPr lang="es-MX" dirty="0" smtClean="0"/>
              <a:t>	</a:t>
            </a:r>
            <a:r>
              <a:rPr lang="es-MX" b="1" dirty="0" smtClean="0"/>
              <a:t>0.06 </a:t>
            </a:r>
            <a:r>
              <a:rPr lang="es-MX" b="1" dirty="0"/>
              <a:t>% </a:t>
            </a:r>
            <a:r>
              <a:rPr lang="es-MX" dirty="0"/>
              <a:t>	</a:t>
            </a:r>
          </a:p>
          <a:p>
            <a:pPr marL="355600" indent="0">
              <a:buNone/>
              <a:tabLst>
                <a:tab pos="6454775" algn="r"/>
                <a:tab pos="7178675" algn="ctr"/>
              </a:tabLst>
            </a:pPr>
            <a:r>
              <a:rPr lang="es-MX" dirty="0"/>
              <a:t>A partir del </a:t>
            </a:r>
            <a:r>
              <a:rPr lang="es-MX" dirty="0" smtClean="0"/>
              <a:t>01.01.2010 </a:t>
            </a:r>
            <a:r>
              <a:rPr lang="es-MX" dirty="0"/>
              <a:t>al </a:t>
            </a:r>
            <a:r>
              <a:rPr lang="es-MX" dirty="0" smtClean="0"/>
              <a:t>31.03.2011</a:t>
            </a:r>
            <a:r>
              <a:rPr lang="es-MX" dirty="0"/>
              <a:t>. </a:t>
            </a:r>
            <a:r>
              <a:rPr lang="es-MX" u="dotted" dirty="0"/>
              <a:t>	</a:t>
            </a:r>
            <a:r>
              <a:rPr lang="es-MX" dirty="0" smtClean="0"/>
              <a:t>	</a:t>
            </a:r>
            <a:r>
              <a:rPr lang="es-MX" b="1" dirty="0" smtClean="0"/>
              <a:t>0.05 </a:t>
            </a:r>
            <a:r>
              <a:rPr lang="es-MX" b="1" dirty="0"/>
              <a:t>% </a:t>
            </a:r>
            <a:r>
              <a:rPr lang="es-MX" dirty="0"/>
              <a:t>	</a:t>
            </a:r>
          </a:p>
          <a:p>
            <a:pPr marL="355600" indent="0">
              <a:buNone/>
              <a:tabLst>
                <a:tab pos="6454775" algn="r"/>
                <a:tab pos="7178675" algn="ctr"/>
              </a:tabLst>
            </a:pPr>
            <a:r>
              <a:rPr lang="es-MX" dirty="0"/>
              <a:t>A partir del </a:t>
            </a:r>
            <a:r>
              <a:rPr lang="es-MX" dirty="0" smtClean="0"/>
              <a:t>01.04.2011 </a:t>
            </a:r>
            <a:r>
              <a:rPr lang="es-MX" u="dotted" dirty="0"/>
              <a:t>	</a:t>
            </a:r>
            <a:r>
              <a:rPr lang="es-MX" dirty="0" smtClean="0"/>
              <a:t>	</a:t>
            </a:r>
            <a:r>
              <a:rPr lang="es-MX" b="1" dirty="0" smtClean="0"/>
              <a:t>0.005 </a:t>
            </a:r>
            <a:r>
              <a:rPr lang="es-MX" b="1" dirty="0"/>
              <a:t>% </a:t>
            </a:r>
            <a:r>
              <a:rPr lang="es-MX" dirty="0"/>
              <a:t>	</a:t>
            </a:r>
          </a:p>
          <a:p>
            <a:endParaRPr lang="es-MX" dirty="0"/>
          </a:p>
        </p:txBody>
      </p:sp>
      <p:sp>
        <p:nvSpPr>
          <p:cNvPr id="4" name="3 Marcador de fecha"/>
          <p:cNvSpPr>
            <a:spLocks noGrp="1"/>
          </p:cNvSpPr>
          <p:nvPr>
            <p:ph type="dt" sz="half" idx="10"/>
          </p:nvPr>
        </p:nvSpPr>
        <p:spPr/>
        <p:txBody>
          <a:bodyPr/>
          <a:lstStyle/>
          <a:p>
            <a:fld id="{02CC11F1-6473-4524-8F32-63CC0994462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239</a:t>
            </a:fld>
            <a:endParaRPr lang="es-PE"/>
          </a:p>
        </p:txBody>
      </p:sp>
    </p:spTree>
    <p:extLst>
      <p:ext uri="{BB962C8B-B14F-4D97-AF65-F5344CB8AC3E}">
        <p14:creationId xmlns:p14="http://schemas.microsoft.com/office/powerpoint/2010/main" val="675820785"/>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ITF </a:t>
            </a:r>
            <a:r>
              <a:rPr lang="es-MX" b="0" dirty="0" smtClean="0">
                <a:effectLst/>
              </a:rPr>
              <a:t>(3)</a:t>
            </a:r>
            <a:r>
              <a:rPr lang="es-MX" dirty="0"/>
              <a:t/>
            </a:r>
            <a:br>
              <a:rPr lang="es-MX" dirty="0"/>
            </a:br>
            <a:r>
              <a:rPr lang="es-MX" sz="1800" b="0" dirty="0" smtClean="0">
                <a:effectLst/>
              </a:rPr>
              <a:t>TUO </a:t>
            </a:r>
            <a:r>
              <a:rPr lang="es-MX" sz="1800" b="0" dirty="0">
                <a:effectLst/>
              </a:rPr>
              <a:t>de la Ley para la Lucha contra la </a:t>
            </a:r>
            <a:r>
              <a:rPr lang="es-MX" sz="1800" b="0" dirty="0" smtClean="0">
                <a:effectLst/>
              </a:rPr>
              <a:t>Evasión </a:t>
            </a:r>
            <a:br>
              <a:rPr lang="es-MX" sz="1800" b="0" dirty="0" smtClean="0">
                <a:effectLst/>
              </a:rPr>
            </a:br>
            <a:r>
              <a:rPr lang="es-MX" sz="1800" b="0" dirty="0" smtClean="0">
                <a:effectLst/>
              </a:rPr>
              <a:t>y para </a:t>
            </a:r>
            <a:r>
              <a:rPr lang="es-MX" sz="1800" b="0" dirty="0">
                <a:effectLst/>
              </a:rPr>
              <a:t>la Formalización de la </a:t>
            </a:r>
            <a:r>
              <a:rPr lang="es-MX" sz="1800" b="0" dirty="0" smtClean="0">
                <a:effectLst/>
              </a:rPr>
              <a:t>Economía, 8°</a:t>
            </a:r>
            <a:endParaRPr lang="es-MX" sz="1800" b="0" dirty="0">
              <a:effectLst/>
            </a:endParaRPr>
          </a:p>
        </p:txBody>
      </p:sp>
      <p:sp>
        <p:nvSpPr>
          <p:cNvPr id="3" name="2 Marcador de contenido"/>
          <p:cNvSpPr>
            <a:spLocks noGrp="1"/>
          </p:cNvSpPr>
          <p:nvPr>
            <p:ph idx="1"/>
          </p:nvPr>
        </p:nvSpPr>
        <p:spPr/>
        <p:txBody>
          <a:bodyPr/>
          <a:lstStyle/>
          <a:p>
            <a:r>
              <a:rPr lang="es-MX" dirty="0" smtClean="0"/>
              <a:t>Los </a:t>
            </a:r>
            <a:r>
              <a:rPr lang="es-MX" dirty="0"/>
              <a:t>pagos que se efectúen sin utilizar Medios de Pago no darán derecho </a:t>
            </a:r>
            <a:r>
              <a:rPr lang="es-MX" dirty="0" smtClean="0"/>
              <a:t>a:</a:t>
            </a:r>
          </a:p>
          <a:p>
            <a:pPr lvl="1"/>
            <a:r>
              <a:rPr lang="es-MX" dirty="0" smtClean="0"/>
              <a:t>Deducir </a:t>
            </a:r>
            <a:r>
              <a:rPr lang="es-MX" dirty="0"/>
              <a:t>gastos, costos o créditos; </a:t>
            </a:r>
            <a:endParaRPr lang="es-MX" dirty="0" smtClean="0"/>
          </a:p>
          <a:p>
            <a:pPr lvl="1"/>
            <a:r>
              <a:rPr lang="es-MX" dirty="0" smtClean="0"/>
              <a:t>Efectuar </a:t>
            </a:r>
            <a:r>
              <a:rPr lang="es-MX" dirty="0"/>
              <a:t>compensaciones </a:t>
            </a:r>
            <a:endParaRPr lang="es-MX" dirty="0" smtClean="0"/>
          </a:p>
          <a:p>
            <a:pPr lvl="1"/>
            <a:r>
              <a:rPr lang="es-MX" dirty="0" smtClean="0"/>
              <a:t>Solicitar devoluciones por:</a:t>
            </a:r>
          </a:p>
          <a:p>
            <a:pPr lvl="2"/>
            <a:r>
              <a:rPr lang="es-MX" dirty="0" smtClean="0"/>
              <a:t>Tributos</a:t>
            </a:r>
            <a:r>
              <a:rPr lang="es-MX" dirty="0"/>
              <a:t>, </a:t>
            </a:r>
            <a:endParaRPr lang="es-MX" dirty="0" smtClean="0"/>
          </a:p>
          <a:p>
            <a:pPr lvl="2"/>
            <a:r>
              <a:rPr lang="es-MX" dirty="0" smtClean="0"/>
              <a:t>Saldos </a:t>
            </a:r>
            <a:r>
              <a:rPr lang="es-MX" dirty="0"/>
              <a:t>a favor, </a:t>
            </a:r>
            <a:endParaRPr lang="es-MX" dirty="0" smtClean="0"/>
          </a:p>
          <a:p>
            <a:pPr lvl="2"/>
            <a:r>
              <a:rPr lang="es-MX" dirty="0" smtClean="0"/>
              <a:t>Reintegros </a:t>
            </a:r>
            <a:r>
              <a:rPr lang="es-MX" dirty="0"/>
              <a:t>tributarios, </a:t>
            </a:r>
            <a:endParaRPr lang="es-MX" dirty="0" smtClean="0"/>
          </a:p>
          <a:p>
            <a:pPr lvl="2"/>
            <a:r>
              <a:rPr lang="es-MX" dirty="0" smtClean="0"/>
              <a:t>Recuperación </a:t>
            </a:r>
            <a:r>
              <a:rPr lang="es-MX" dirty="0"/>
              <a:t>anticipada, </a:t>
            </a:r>
            <a:endParaRPr lang="es-MX" dirty="0" smtClean="0"/>
          </a:p>
          <a:p>
            <a:pPr lvl="2"/>
            <a:r>
              <a:rPr lang="es-MX" dirty="0" smtClean="0"/>
              <a:t>Restitución </a:t>
            </a:r>
            <a:r>
              <a:rPr lang="es-MX" dirty="0"/>
              <a:t>de derechos </a:t>
            </a:r>
            <a:r>
              <a:rPr lang="es-MX" dirty="0" smtClean="0"/>
              <a:t>arancelarios</a:t>
            </a:r>
            <a:endParaRPr lang="es-MX"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240</a:t>
            </a:fld>
            <a:endParaRPr lang="es-PE"/>
          </a:p>
        </p:txBody>
      </p:sp>
    </p:spTree>
    <p:extLst>
      <p:ext uri="{BB962C8B-B14F-4D97-AF65-F5344CB8AC3E}">
        <p14:creationId xmlns:p14="http://schemas.microsoft.com/office/powerpoint/2010/main" val="4200701195"/>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ITF: Procedimiento: Determinación de la BI de las operaciones gravadas con el doble de la alícuota </a:t>
            </a:r>
            <a:r>
              <a:rPr lang="es-MX" dirty="0"/>
              <a:t/>
            </a:r>
            <a:br>
              <a:rPr lang="es-MX" dirty="0"/>
            </a:br>
            <a:r>
              <a:rPr lang="es-MX" sz="1800" b="0" dirty="0" smtClean="0">
                <a:effectLst/>
              </a:rPr>
              <a:t>TUO Ley 28194, 9°, g)</a:t>
            </a:r>
            <a:endParaRPr lang="es-MX" sz="1800" b="0" dirty="0">
              <a:effectLst/>
            </a:endParaRPr>
          </a:p>
        </p:txBody>
      </p:sp>
      <p:sp>
        <p:nvSpPr>
          <p:cNvPr id="3" name="2 Marcador de contenido"/>
          <p:cNvSpPr>
            <a:spLocks noGrp="1"/>
          </p:cNvSpPr>
          <p:nvPr>
            <p:ph idx="1"/>
          </p:nvPr>
        </p:nvSpPr>
        <p:spPr/>
        <p:txBody>
          <a:bodyPr/>
          <a:lstStyle/>
          <a:p>
            <a:r>
              <a:rPr lang="es-MX" dirty="0"/>
              <a:t>En el caso de las operaciones gravadas </a:t>
            </a:r>
            <a:r>
              <a:rPr lang="es-MX" dirty="0" smtClean="0"/>
              <a:t>la BI </a:t>
            </a:r>
            <a:r>
              <a:rPr lang="es-MX" dirty="0"/>
              <a:t>se determinará de acuerdo al siguiente procedimiento:</a:t>
            </a:r>
          </a:p>
          <a:p>
            <a:pPr lvl="1">
              <a:buFont typeface="+mj-lt"/>
              <a:buAutoNum type="alphaLcParenR"/>
            </a:pPr>
            <a:r>
              <a:rPr lang="es-MX" dirty="0" smtClean="0"/>
              <a:t>Determinación del </a:t>
            </a:r>
            <a:r>
              <a:rPr lang="es-MX" dirty="0"/>
              <a:t>monto total de los pagos realizados en el </a:t>
            </a:r>
            <a:r>
              <a:rPr lang="es-MX" dirty="0" smtClean="0"/>
              <a:t>EG, </a:t>
            </a:r>
            <a:r>
              <a:rPr lang="es-MX" dirty="0"/>
              <a:t>tanto por obligaciones generadas en el mismo </a:t>
            </a:r>
            <a:r>
              <a:rPr lang="es-MX" dirty="0" smtClean="0"/>
              <a:t>EG </a:t>
            </a:r>
            <a:r>
              <a:rPr lang="es-MX" dirty="0"/>
              <a:t>como por obligaciones generadas en </a:t>
            </a:r>
            <a:r>
              <a:rPr lang="es-MX" dirty="0" smtClean="0"/>
              <a:t>EG </a:t>
            </a:r>
            <a:r>
              <a:rPr lang="es-MX" dirty="0"/>
              <a:t>anteriores.</a:t>
            </a:r>
          </a:p>
          <a:p>
            <a:pPr lvl="1">
              <a:buFont typeface="+mj-lt"/>
              <a:buAutoNum type="alphaLcParenR"/>
            </a:pPr>
            <a:r>
              <a:rPr lang="es-MX" dirty="0" smtClean="0"/>
              <a:t>El </a:t>
            </a:r>
            <a:r>
              <a:rPr lang="es-MX" dirty="0"/>
              <a:t>monto determinado en </a:t>
            </a:r>
            <a:r>
              <a:rPr lang="es-MX" dirty="0">
                <a:solidFill>
                  <a:srgbClr val="FF0000"/>
                </a:solidFill>
              </a:rPr>
              <a:t>a)</a:t>
            </a:r>
            <a:r>
              <a:rPr lang="es-MX" dirty="0"/>
              <a:t> se multiplicará por </a:t>
            </a:r>
            <a:r>
              <a:rPr lang="es-MX" dirty="0" smtClean="0"/>
              <a:t>15%.</a:t>
            </a:r>
            <a:endParaRPr lang="es-MX" dirty="0"/>
          </a:p>
          <a:p>
            <a:pPr lvl="1">
              <a:buFont typeface="+mj-lt"/>
              <a:buAutoNum type="alphaLcParenR"/>
            </a:pPr>
            <a:r>
              <a:rPr lang="es-MX" dirty="0" smtClean="0"/>
              <a:t>Al </a:t>
            </a:r>
            <a:r>
              <a:rPr lang="es-MX" dirty="0"/>
              <a:t>monto de los pagos realizados en el </a:t>
            </a:r>
            <a:r>
              <a:rPr lang="es-MX" dirty="0" smtClean="0"/>
              <a:t>EG </a:t>
            </a:r>
            <a:r>
              <a:rPr lang="es-MX" dirty="0"/>
              <a:t>sin utilizar dinero en efectivo o Medios de Pago se deducirá el resultado obtenido en </a:t>
            </a:r>
            <a:r>
              <a:rPr lang="es-MX" dirty="0" smtClean="0">
                <a:solidFill>
                  <a:srgbClr val="FF0000"/>
                </a:solidFill>
              </a:rPr>
              <a:t>b)</a:t>
            </a:r>
            <a:r>
              <a:rPr lang="es-MX" dirty="0" smtClean="0"/>
              <a:t>.</a:t>
            </a:r>
            <a:endParaRPr lang="es-MX" dirty="0"/>
          </a:p>
          <a:p>
            <a:pPr lvl="1">
              <a:buFont typeface="+mj-lt"/>
              <a:buAutoNum type="alphaLcParenR"/>
            </a:pPr>
            <a:r>
              <a:rPr lang="es-MX" dirty="0" smtClean="0"/>
              <a:t>La </a:t>
            </a:r>
            <a:r>
              <a:rPr lang="es-MX" dirty="0"/>
              <a:t>diferencia positiva determinada en </a:t>
            </a:r>
            <a:r>
              <a:rPr lang="es-MX" dirty="0">
                <a:solidFill>
                  <a:srgbClr val="FF0000"/>
                </a:solidFill>
              </a:rPr>
              <a:t>c)</a:t>
            </a:r>
            <a:r>
              <a:rPr lang="es-MX" dirty="0"/>
              <a:t> constituye la </a:t>
            </a:r>
            <a:r>
              <a:rPr lang="es-MX" dirty="0" smtClean="0"/>
              <a:t>BI </a:t>
            </a:r>
            <a:r>
              <a:rPr lang="es-MX" dirty="0"/>
              <a:t>sobre la cual se aplicará el doble de la alícuota que corresponda, prevista en el </a:t>
            </a:r>
            <a:r>
              <a:rPr lang="es-MX" dirty="0" smtClean="0"/>
              <a:t>Art. </a:t>
            </a:r>
            <a:r>
              <a:rPr lang="es-MX" dirty="0"/>
              <a:t>10º de la Ley.</a:t>
            </a:r>
          </a:p>
          <a:p>
            <a:r>
              <a:rPr lang="es-MX" dirty="0"/>
              <a:t>El contribuyente presentará la </a:t>
            </a:r>
            <a:r>
              <a:rPr lang="es-MX" dirty="0" smtClean="0"/>
              <a:t>DJ </a:t>
            </a:r>
            <a:r>
              <a:rPr lang="es-MX" dirty="0"/>
              <a:t>y efectuará el pago del </a:t>
            </a:r>
            <a:r>
              <a:rPr lang="es-MX" dirty="0" smtClean="0"/>
              <a:t>ITF </a:t>
            </a:r>
            <a:r>
              <a:rPr lang="es-MX" dirty="0"/>
              <a:t>conjuntamente con la presentación de la </a:t>
            </a:r>
            <a:r>
              <a:rPr lang="es-MX" dirty="0" smtClean="0"/>
              <a:t>DJ </a:t>
            </a:r>
            <a:r>
              <a:rPr lang="es-MX" dirty="0"/>
              <a:t>anual del </a:t>
            </a:r>
            <a:r>
              <a:rPr lang="es-MX" dirty="0" smtClean="0"/>
              <a:t>IR </a:t>
            </a:r>
            <a:r>
              <a:rPr lang="es-MX" dirty="0"/>
              <a:t>del </a:t>
            </a:r>
            <a:r>
              <a:rPr lang="es-MX" dirty="0" smtClean="0"/>
              <a:t>EG </a:t>
            </a:r>
            <a:r>
              <a:rPr lang="es-MX" dirty="0"/>
              <a:t>en el cual se realizaron los pagos.</a:t>
            </a:r>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241</a:t>
            </a:fld>
            <a:endParaRPr lang="es-PE"/>
          </a:p>
        </p:txBody>
      </p:sp>
    </p:spTree>
    <p:extLst>
      <p:ext uri="{BB962C8B-B14F-4D97-AF65-F5344CB8AC3E}">
        <p14:creationId xmlns:p14="http://schemas.microsoft.com/office/powerpoint/2010/main" val="1962899090"/>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Determinación </a:t>
            </a:r>
            <a:r>
              <a:rPr lang="es-MX" dirty="0"/>
              <a:t>de la BI de las </a:t>
            </a:r>
            <a:r>
              <a:rPr lang="es-MX" dirty="0" smtClean="0"/>
              <a:t>operaciones</a:t>
            </a:r>
            <a:br>
              <a:rPr lang="es-MX" dirty="0" smtClean="0"/>
            </a:br>
            <a:r>
              <a:rPr lang="es-MX" dirty="0" smtClean="0"/>
              <a:t>gravadas </a:t>
            </a:r>
            <a:r>
              <a:rPr lang="es-MX" dirty="0"/>
              <a:t>con el doble de la </a:t>
            </a:r>
            <a:r>
              <a:rPr lang="es-MX" dirty="0" smtClean="0"/>
              <a:t>alícuota (2) </a:t>
            </a:r>
            <a:r>
              <a:rPr lang="es-MX" dirty="0"/>
              <a:t/>
            </a:r>
            <a:br>
              <a:rPr lang="es-MX" dirty="0"/>
            </a:br>
            <a:r>
              <a:rPr lang="es-MX" sz="1800" b="0" dirty="0">
                <a:effectLst/>
              </a:rPr>
              <a:t>TUO Ley 28194, 9°, g</a:t>
            </a:r>
            <a:r>
              <a:rPr lang="es-MX" sz="1800" b="0" dirty="0" smtClean="0">
                <a:effectLst/>
              </a:rPr>
              <a:t>) – CI-13, p45</a:t>
            </a:r>
            <a:endParaRPr lang="es-MX" dirty="0"/>
          </a:p>
        </p:txBody>
      </p:sp>
      <p:sp>
        <p:nvSpPr>
          <p:cNvPr id="4" name="3 Marcador de fecha"/>
          <p:cNvSpPr>
            <a:spLocks noGrp="1"/>
          </p:cNvSpPr>
          <p:nvPr>
            <p:ph type="dt" sz="half" idx="10"/>
          </p:nvPr>
        </p:nvSpPr>
        <p:spPr/>
        <p:txBody>
          <a:bodyPr/>
          <a:lstStyle/>
          <a:p>
            <a:fld id="{A9E8E999-0A99-436A-936E-0B6DEDCE5D7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242</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1740540333"/>
              </p:ext>
            </p:extLst>
          </p:nvPr>
        </p:nvGraphicFramePr>
        <p:xfrm>
          <a:off x="446906" y="1556792"/>
          <a:ext cx="8301558" cy="4680302"/>
        </p:xfrm>
        <a:graphic>
          <a:graphicData uri="http://schemas.openxmlformats.org/presentationml/2006/ole">
            <mc:AlternateContent xmlns:mc="http://schemas.openxmlformats.org/markup-compatibility/2006">
              <mc:Choice xmlns:v="urn:schemas-microsoft-com:vml" Requires="v">
                <p:oleObj spid="_x0000_s55312" name="Hoja de cálculo" r:id="rId3" imgW="4629216" imgH="2609718" progId="Excel.Sheet.12">
                  <p:embed/>
                </p:oleObj>
              </mc:Choice>
              <mc:Fallback>
                <p:oleObj name="Hoja de cálculo" r:id="rId3" imgW="4629216" imgH="2609718" progId="Excel.Sheet.12">
                  <p:embed/>
                  <p:pic>
                    <p:nvPicPr>
                      <p:cNvPr id="0" name=""/>
                      <p:cNvPicPr/>
                      <p:nvPr/>
                    </p:nvPicPr>
                    <p:blipFill>
                      <a:blip r:embed="rId4"/>
                      <a:stretch>
                        <a:fillRect/>
                      </a:stretch>
                    </p:blipFill>
                    <p:spPr>
                      <a:xfrm>
                        <a:off x="446906" y="1556792"/>
                        <a:ext cx="8301558" cy="4680302"/>
                      </a:xfrm>
                      <a:prstGeom prst="rect">
                        <a:avLst/>
                      </a:prstGeom>
                    </p:spPr>
                  </p:pic>
                </p:oleObj>
              </mc:Fallback>
            </mc:AlternateContent>
          </a:graphicData>
        </a:graphic>
      </p:graphicFrame>
      <p:pic>
        <p:nvPicPr>
          <p:cNvPr id="8" name="7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6496" y="620688"/>
            <a:ext cx="1800000" cy="532225"/>
          </a:xfrm>
          <a:prstGeom prst="rect">
            <a:avLst/>
          </a:prstGeom>
        </p:spPr>
      </p:pic>
    </p:spTree>
    <p:extLst>
      <p:ext uri="{BB962C8B-B14F-4D97-AF65-F5344CB8AC3E}">
        <p14:creationId xmlns:p14="http://schemas.microsoft.com/office/powerpoint/2010/main" val="16261713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Pérdidas Tributarias Compensables (PTC)</a:t>
            </a:r>
            <a:br>
              <a:rPr lang="es-MX" dirty="0" smtClean="0"/>
            </a:br>
            <a:r>
              <a:rPr lang="es-MX" dirty="0" smtClean="0"/>
              <a:t>Opciones</a:t>
            </a:r>
            <a:br>
              <a:rPr lang="es-MX" dirty="0" smtClean="0"/>
            </a:br>
            <a:r>
              <a:rPr lang="es-MX" sz="1800" b="0" dirty="0" smtClean="0">
                <a:effectLst/>
              </a:rPr>
              <a:t>LIR, 50°, RIR, 29°</a:t>
            </a:r>
            <a:endParaRPr lang="es-MX" b="0" dirty="0">
              <a:effectLst/>
            </a:endParaRPr>
          </a:p>
        </p:txBody>
      </p:sp>
      <p:sp>
        <p:nvSpPr>
          <p:cNvPr id="3" name="2 Marcador de texto"/>
          <p:cNvSpPr>
            <a:spLocks noGrp="1"/>
          </p:cNvSpPr>
          <p:nvPr>
            <p:ph type="body" idx="1"/>
          </p:nvPr>
        </p:nvSpPr>
        <p:spPr/>
        <p:txBody>
          <a:bodyPr/>
          <a:lstStyle/>
          <a:p>
            <a:r>
              <a:rPr lang="es-MX" dirty="0" smtClean="0"/>
              <a:t>Sistema A </a:t>
            </a:r>
            <a:r>
              <a:rPr lang="es-MX" sz="1400" b="0" dirty="0" smtClean="0"/>
              <a:t>(PERENTORIO)</a:t>
            </a:r>
            <a:endParaRPr lang="es-MX" b="0" dirty="0"/>
          </a:p>
        </p:txBody>
      </p:sp>
      <p:sp>
        <p:nvSpPr>
          <p:cNvPr id="8" name="7 Marcador de contenido"/>
          <p:cNvSpPr>
            <a:spLocks noGrp="1"/>
          </p:cNvSpPr>
          <p:nvPr>
            <p:ph sz="half" idx="2"/>
          </p:nvPr>
        </p:nvSpPr>
        <p:spPr/>
        <p:txBody>
          <a:bodyPr>
            <a:normAutofit/>
          </a:bodyPr>
          <a:lstStyle/>
          <a:p>
            <a:r>
              <a:rPr lang="es-MX" dirty="0" smtClean="0"/>
              <a:t>Compensación de la </a:t>
            </a:r>
            <a:r>
              <a:rPr lang="es-MX" dirty="0"/>
              <a:t>pérdida neta total de </a:t>
            </a:r>
            <a:r>
              <a:rPr lang="es-MX" dirty="0" smtClean="0"/>
              <a:t>3C </a:t>
            </a:r>
            <a:r>
              <a:rPr lang="es-MX" dirty="0"/>
              <a:t>de fuente peruana que registren en un </a:t>
            </a:r>
            <a:r>
              <a:rPr lang="es-MX" dirty="0" smtClean="0"/>
              <a:t>EG, </a:t>
            </a:r>
            <a:r>
              <a:rPr lang="es-MX" dirty="0"/>
              <a:t>imputándola año a año, hasta agotar su importe, a las </a:t>
            </a:r>
            <a:r>
              <a:rPr lang="es-MX" dirty="0" smtClean="0"/>
              <a:t>RN3 </a:t>
            </a:r>
            <a:r>
              <a:rPr lang="es-MX" dirty="0"/>
              <a:t>que obtengan en los </a:t>
            </a:r>
            <a:r>
              <a:rPr lang="es-MX" dirty="0" smtClean="0"/>
              <a:t>4 EG </a:t>
            </a:r>
            <a:r>
              <a:rPr lang="es-MX" dirty="0"/>
              <a:t>inmediatos posteriores computados a partir del </a:t>
            </a:r>
            <a:r>
              <a:rPr lang="es-MX" dirty="0" smtClean="0"/>
              <a:t>EG </a:t>
            </a:r>
            <a:r>
              <a:rPr lang="es-MX" dirty="0"/>
              <a:t>siguiente al de su generación. </a:t>
            </a:r>
            <a:endParaRPr lang="es-MX" dirty="0" smtClean="0"/>
          </a:p>
          <a:p>
            <a:r>
              <a:rPr lang="es-MX" u="sng" dirty="0" smtClean="0"/>
              <a:t>El </a:t>
            </a:r>
            <a:r>
              <a:rPr lang="es-MX" u="sng" dirty="0"/>
              <a:t>saldo que no resulte compensado una vez transcurrido ese lapso, no podrá computarse en los ejercicios siguientes</a:t>
            </a:r>
            <a:r>
              <a:rPr lang="es-MX" dirty="0"/>
              <a:t>. </a:t>
            </a:r>
          </a:p>
        </p:txBody>
      </p:sp>
      <p:sp>
        <p:nvSpPr>
          <p:cNvPr id="9" name="8 Marcador de texto"/>
          <p:cNvSpPr>
            <a:spLocks noGrp="1"/>
          </p:cNvSpPr>
          <p:nvPr>
            <p:ph type="body" sz="quarter" idx="3"/>
          </p:nvPr>
        </p:nvSpPr>
        <p:spPr/>
        <p:txBody>
          <a:bodyPr/>
          <a:lstStyle/>
          <a:p>
            <a:r>
              <a:rPr lang="es-MX" dirty="0" smtClean="0"/>
              <a:t>Sistema B </a:t>
            </a:r>
            <a:r>
              <a:rPr lang="es-MX" sz="1400" b="0" dirty="0" smtClean="0"/>
              <a:t>(INDEFINIDO)</a:t>
            </a:r>
            <a:endParaRPr lang="es-MX" b="0" dirty="0"/>
          </a:p>
        </p:txBody>
      </p:sp>
      <p:sp>
        <p:nvSpPr>
          <p:cNvPr id="10" name="9 Marcador de contenido"/>
          <p:cNvSpPr>
            <a:spLocks noGrp="1"/>
          </p:cNvSpPr>
          <p:nvPr>
            <p:ph sz="quarter" idx="4"/>
          </p:nvPr>
        </p:nvSpPr>
        <p:spPr/>
        <p:txBody>
          <a:bodyPr/>
          <a:lstStyle/>
          <a:p>
            <a:r>
              <a:rPr lang="es-MX" dirty="0" smtClean="0"/>
              <a:t>Compensación de </a:t>
            </a:r>
            <a:r>
              <a:rPr lang="es-MX" dirty="0"/>
              <a:t>la pérdida neta total de </a:t>
            </a:r>
            <a:r>
              <a:rPr lang="es-MX" dirty="0" smtClean="0"/>
              <a:t>3C </a:t>
            </a:r>
            <a:r>
              <a:rPr lang="es-MX" dirty="0"/>
              <a:t>de fuente peruana que registren en un </a:t>
            </a:r>
            <a:r>
              <a:rPr lang="es-MX" dirty="0" smtClean="0"/>
              <a:t>EG </a:t>
            </a:r>
            <a:r>
              <a:rPr lang="es-MX" dirty="0"/>
              <a:t>imputándola año a año, hasta agotar su importe, al </a:t>
            </a:r>
            <a:r>
              <a:rPr lang="es-MX" dirty="0" smtClean="0"/>
              <a:t>50% de </a:t>
            </a:r>
            <a:r>
              <a:rPr lang="es-MX" dirty="0"/>
              <a:t>las </a:t>
            </a:r>
            <a:r>
              <a:rPr lang="es-MX" dirty="0" smtClean="0"/>
              <a:t>RN3 </a:t>
            </a:r>
            <a:r>
              <a:rPr lang="es-MX" dirty="0"/>
              <a:t>que obtengan en los </a:t>
            </a:r>
            <a:r>
              <a:rPr lang="es-MX" dirty="0" smtClean="0"/>
              <a:t>EG </a:t>
            </a:r>
            <a:r>
              <a:rPr lang="es-MX" dirty="0"/>
              <a:t>inmediatos posteriores. </a:t>
            </a:r>
          </a:p>
        </p:txBody>
      </p:sp>
      <p:sp>
        <p:nvSpPr>
          <p:cNvPr id="4" name="3 Marcador de fecha"/>
          <p:cNvSpPr>
            <a:spLocks noGrp="1"/>
          </p:cNvSpPr>
          <p:nvPr>
            <p:ph type="dt" sz="half" idx="10"/>
          </p:nvPr>
        </p:nvSpPr>
        <p:spPr/>
        <p:txBody>
          <a:bodyPr/>
          <a:lstStyle/>
          <a:p>
            <a:fld id="{5C8B7645-95E1-4174-BE5A-9D236A05C96F}"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243</a:t>
            </a:fld>
            <a:endParaRPr lang="es-PE"/>
          </a:p>
        </p:txBody>
      </p:sp>
    </p:spTree>
    <p:extLst>
      <p:ext uri="{BB962C8B-B14F-4D97-AF65-F5344CB8AC3E}">
        <p14:creationId xmlns:p14="http://schemas.microsoft.com/office/powerpoint/2010/main" val="2193960254"/>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PTC: Tratamiento de las rentas exoneradas</a:t>
            </a:r>
            <a:br>
              <a:rPr lang="es-MX" dirty="0" smtClean="0"/>
            </a:br>
            <a:r>
              <a:rPr lang="es-MX" sz="1800" b="0" dirty="0" smtClean="0">
                <a:effectLst/>
              </a:rPr>
              <a:t>LIR, 50°, RIR, 29°</a:t>
            </a:r>
            <a:endParaRPr lang="es-MX" b="0" dirty="0">
              <a:effectLst/>
            </a:endParaRPr>
          </a:p>
        </p:txBody>
      </p:sp>
      <p:sp>
        <p:nvSpPr>
          <p:cNvPr id="3" name="2 Marcador de contenido"/>
          <p:cNvSpPr>
            <a:spLocks noGrp="1"/>
          </p:cNvSpPr>
          <p:nvPr>
            <p:ph idx="1"/>
          </p:nvPr>
        </p:nvSpPr>
        <p:spPr/>
        <p:txBody>
          <a:bodyPr/>
          <a:lstStyle/>
          <a:p>
            <a:r>
              <a:rPr lang="es-MX" dirty="0"/>
              <a:t>En ambos sistemas, los contribuyentes que obtengan </a:t>
            </a:r>
            <a:r>
              <a:rPr lang="es-MX" b="1" dirty="0"/>
              <a:t>rentas exoneradas</a:t>
            </a:r>
            <a:r>
              <a:rPr lang="es-MX" dirty="0"/>
              <a:t> en el </a:t>
            </a:r>
            <a:r>
              <a:rPr lang="es-MX" dirty="0" smtClean="0"/>
              <a:t>EG </a:t>
            </a:r>
            <a:r>
              <a:rPr lang="es-MX" dirty="0"/>
              <a:t>deberán considerar entre los ingresos a dichas rentas a fin de reducir y determinar la pérdida neta compensable por el </a:t>
            </a:r>
            <a:r>
              <a:rPr lang="es-MX" dirty="0" smtClean="0"/>
              <a:t>EG. </a:t>
            </a:r>
            <a:endParaRPr lang="es-MX" dirty="0"/>
          </a:p>
          <a:p>
            <a:r>
              <a:rPr lang="es-MX" dirty="0"/>
              <a:t>En caso que el contribuyente no arroje pérdida por el ejercicio y sólo cuente con pérdidas netas compensables de </a:t>
            </a:r>
            <a:r>
              <a:rPr lang="es-MX" dirty="0" smtClean="0"/>
              <a:t>EG </a:t>
            </a:r>
            <a:r>
              <a:rPr lang="es-MX" dirty="0"/>
              <a:t>anteriores, las rentas exoneradas no afectarán estas últimas pérdidas. 	</a:t>
            </a:r>
          </a:p>
          <a:p>
            <a:endParaRPr lang="es-MX" dirty="0"/>
          </a:p>
        </p:txBody>
      </p:sp>
      <p:sp>
        <p:nvSpPr>
          <p:cNvPr id="4" name="3 Marcador de fecha"/>
          <p:cNvSpPr>
            <a:spLocks noGrp="1"/>
          </p:cNvSpPr>
          <p:nvPr>
            <p:ph type="dt" sz="half" idx="10"/>
          </p:nvPr>
        </p:nvSpPr>
        <p:spPr/>
        <p:txBody>
          <a:bodyPr/>
          <a:lstStyle/>
          <a:p>
            <a:fld id="{5C11B8C2-59A1-4142-B01D-E80D8041D6C5}"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244</a:t>
            </a:fld>
            <a:endParaRPr lang="es-PE"/>
          </a:p>
        </p:txBody>
      </p:sp>
      <p:graphicFrame>
        <p:nvGraphicFramePr>
          <p:cNvPr id="10" name="9 Objeto"/>
          <p:cNvGraphicFramePr>
            <a:graphicFrameLocks noChangeAspect="1"/>
          </p:cNvGraphicFramePr>
          <p:nvPr>
            <p:extLst>
              <p:ext uri="{D42A27DB-BD31-4B8C-83A1-F6EECF244321}">
                <p14:modId xmlns:p14="http://schemas.microsoft.com/office/powerpoint/2010/main" val="3357637442"/>
              </p:ext>
            </p:extLst>
          </p:nvPr>
        </p:nvGraphicFramePr>
        <p:xfrm>
          <a:off x="2148982" y="3429000"/>
          <a:ext cx="4871290" cy="2808312"/>
        </p:xfrm>
        <a:graphic>
          <a:graphicData uri="http://schemas.openxmlformats.org/presentationml/2006/ole">
            <mc:AlternateContent xmlns:mc="http://schemas.openxmlformats.org/markup-compatibility/2006">
              <mc:Choice xmlns:v="urn:schemas-microsoft-com:vml" Requires="v">
                <p:oleObj spid="_x0000_s56335" name="Hoja de cálculo" r:id="rId3" imgW="3486016" imgH="2009655" progId="Excel.Sheet.12">
                  <p:embed/>
                </p:oleObj>
              </mc:Choice>
              <mc:Fallback>
                <p:oleObj name="Hoja de cálculo" r:id="rId3" imgW="3486016" imgH="2009655" progId="Excel.Sheet.12">
                  <p:embed/>
                  <p:pic>
                    <p:nvPicPr>
                      <p:cNvPr id="0" name=""/>
                      <p:cNvPicPr/>
                      <p:nvPr/>
                    </p:nvPicPr>
                    <p:blipFill>
                      <a:blip r:embed="rId4"/>
                      <a:stretch>
                        <a:fillRect/>
                      </a:stretch>
                    </p:blipFill>
                    <p:spPr>
                      <a:xfrm>
                        <a:off x="2148982" y="3429000"/>
                        <a:ext cx="4871290" cy="2808312"/>
                      </a:xfrm>
                      <a:prstGeom prst="rect">
                        <a:avLst/>
                      </a:prstGeom>
                    </p:spPr>
                  </p:pic>
                </p:oleObj>
              </mc:Fallback>
            </mc:AlternateContent>
          </a:graphicData>
        </a:graphic>
      </p:graphicFrame>
      <p:pic>
        <p:nvPicPr>
          <p:cNvPr id="11" name="10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488" y="548680"/>
            <a:ext cx="1440000" cy="723940"/>
          </a:xfrm>
          <a:prstGeom prst="rect">
            <a:avLst/>
          </a:prstGeom>
        </p:spPr>
      </p:pic>
    </p:spTree>
    <p:extLst>
      <p:ext uri="{BB962C8B-B14F-4D97-AF65-F5344CB8AC3E}">
        <p14:creationId xmlns:p14="http://schemas.microsoft.com/office/powerpoint/2010/main" val="3208359667"/>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Ejercicio de la opción y limitaciones</a:t>
            </a:r>
            <a:br>
              <a:rPr lang="es-MX" dirty="0" smtClean="0"/>
            </a:br>
            <a:r>
              <a:rPr lang="es-MX" sz="1800" b="0" dirty="0" smtClean="0">
                <a:effectLst/>
              </a:rPr>
              <a:t>LIR, 50°, RIR, 29°</a:t>
            </a:r>
            <a:endParaRPr lang="es-MX" b="0" dirty="0">
              <a:effectLst/>
            </a:endParaRPr>
          </a:p>
        </p:txBody>
      </p:sp>
      <p:sp>
        <p:nvSpPr>
          <p:cNvPr id="3" name="2 Marcador de contenido"/>
          <p:cNvSpPr>
            <a:spLocks noGrp="1"/>
          </p:cNvSpPr>
          <p:nvPr>
            <p:ph idx="1"/>
          </p:nvPr>
        </p:nvSpPr>
        <p:spPr/>
        <p:txBody>
          <a:bodyPr/>
          <a:lstStyle/>
          <a:p>
            <a:r>
              <a:rPr lang="es-MX" dirty="0"/>
              <a:t>La opción del sistema a aplicar </a:t>
            </a:r>
            <a:r>
              <a:rPr lang="es-MX" dirty="0" smtClean="0"/>
              <a:t>debe ejercerse </a:t>
            </a:r>
            <a:r>
              <a:rPr lang="es-MX" dirty="0"/>
              <a:t>en la oportunidad de la presentación de la </a:t>
            </a:r>
            <a:r>
              <a:rPr lang="es-MX" dirty="0" smtClean="0"/>
              <a:t>DJ </a:t>
            </a:r>
            <a:r>
              <a:rPr lang="es-MX" dirty="0"/>
              <a:t>anual del </a:t>
            </a:r>
            <a:r>
              <a:rPr lang="es-MX" dirty="0" smtClean="0"/>
              <a:t>IR </a:t>
            </a:r>
            <a:r>
              <a:rPr lang="es-MX" dirty="0"/>
              <a:t>y en el </a:t>
            </a:r>
            <a:r>
              <a:rPr lang="es-MX" dirty="0" smtClean="0"/>
              <a:t>EG </a:t>
            </a:r>
            <a:r>
              <a:rPr lang="es-MX" dirty="0"/>
              <a:t>que se genere dicha pérdida. </a:t>
            </a:r>
          </a:p>
          <a:p>
            <a:r>
              <a:rPr lang="es-MX" dirty="0"/>
              <a:t>Efectuada la </a:t>
            </a:r>
            <a:r>
              <a:rPr lang="es-MX" dirty="0" smtClean="0"/>
              <a:t>opción, los </a:t>
            </a:r>
            <a:r>
              <a:rPr lang="es-MX" dirty="0"/>
              <a:t>contribuyentes </a:t>
            </a:r>
            <a:r>
              <a:rPr lang="es-MX" dirty="0" smtClean="0"/>
              <a:t>están </a:t>
            </a:r>
            <a:r>
              <a:rPr lang="es-MX" dirty="0"/>
              <a:t>impedidos de cambiar de </a:t>
            </a:r>
            <a:r>
              <a:rPr lang="es-MX" dirty="0" smtClean="0"/>
              <a:t>sistema.</a:t>
            </a:r>
          </a:p>
          <a:p>
            <a:pPr lvl="1"/>
            <a:r>
              <a:rPr lang="es-MX" dirty="0" smtClean="0"/>
              <a:t>Salvo: Caso </a:t>
            </a:r>
            <a:r>
              <a:rPr lang="es-MX" dirty="0"/>
              <a:t>en que el contribuyente hubiera agotado las pérdidas acumuladas de </a:t>
            </a:r>
            <a:r>
              <a:rPr lang="es-MX" dirty="0" smtClean="0"/>
              <a:t>EG </a:t>
            </a:r>
            <a:r>
              <a:rPr lang="es-MX" dirty="0"/>
              <a:t>anteriores. </a:t>
            </a:r>
            <a:endParaRPr lang="es-MX" dirty="0" smtClean="0"/>
          </a:p>
          <a:p>
            <a:pPr lvl="1"/>
            <a:r>
              <a:rPr lang="es-MX" dirty="0" smtClean="0"/>
              <a:t>Sin </a:t>
            </a:r>
            <a:r>
              <a:rPr lang="es-MX" dirty="0"/>
              <a:t>embargo, podría modificar el sistema de arrastre de pérdidas elegido si presenta la </a:t>
            </a:r>
            <a:r>
              <a:rPr lang="es-MX" dirty="0" smtClean="0"/>
              <a:t>DJ </a:t>
            </a:r>
            <a:r>
              <a:rPr lang="es-MX" dirty="0" err="1" smtClean="0"/>
              <a:t>rectificatoria</a:t>
            </a:r>
            <a:r>
              <a:rPr lang="es-MX" dirty="0" smtClean="0"/>
              <a:t> </a:t>
            </a:r>
            <a:r>
              <a:rPr lang="es-MX" dirty="0"/>
              <a:t>de la declaración anual donde se eligió el sistema y hasta antes del vencimiento de la </a:t>
            </a:r>
            <a:r>
              <a:rPr lang="es-MX" dirty="0" smtClean="0"/>
              <a:t>DJ </a:t>
            </a:r>
            <a:r>
              <a:rPr lang="es-MX" dirty="0"/>
              <a:t>anual del siguiente </a:t>
            </a:r>
            <a:r>
              <a:rPr lang="es-MX" dirty="0" smtClean="0"/>
              <a:t>EG.</a:t>
            </a:r>
          </a:p>
          <a:p>
            <a:pPr lvl="2"/>
            <a:r>
              <a:rPr lang="es-MX" dirty="0" smtClean="0"/>
              <a:t>Informe </a:t>
            </a:r>
            <a:r>
              <a:rPr lang="es-MX" dirty="0"/>
              <a:t>069-2010-SUNAT. </a:t>
            </a:r>
          </a:p>
          <a:p>
            <a:r>
              <a:rPr lang="es-MX" dirty="0" smtClean="0"/>
              <a:t>Caso en el que, </a:t>
            </a:r>
            <a:r>
              <a:rPr lang="es-MX" dirty="0"/>
              <a:t>el contribuyente obligado se abstenga de elegir uno de los </a:t>
            </a:r>
            <a:r>
              <a:rPr lang="es-MX" dirty="0" smtClean="0"/>
              <a:t>sistemas:</a:t>
            </a:r>
          </a:p>
          <a:p>
            <a:pPr lvl="1"/>
            <a:r>
              <a:rPr lang="es-MX" b="1" dirty="0" smtClean="0"/>
              <a:t>La </a:t>
            </a:r>
            <a:r>
              <a:rPr lang="es-MX" b="1" dirty="0"/>
              <a:t>SUNAT aplicará el sistema A. </a:t>
            </a:r>
          </a:p>
        </p:txBody>
      </p:sp>
      <p:sp>
        <p:nvSpPr>
          <p:cNvPr id="4" name="3 Marcador de fecha"/>
          <p:cNvSpPr>
            <a:spLocks noGrp="1"/>
          </p:cNvSpPr>
          <p:nvPr>
            <p:ph type="dt" sz="half" idx="10"/>
          </p:nvPr>
        </p:nvSpPr>
        <p:spPr/>
        <p:txBody>
          <a:bodyPr/>
          <a:lstStyle/>
          <a:p>
            <a:fld id="{9ABDE989-0D24-4EC7-861E-B07A879D65AE}"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245</a:t>
            </a:fld>
            <a:endParaRPr lang="es-PE"/>
          </a:p>
        </p:txBody>
      </p:sp>
    </p:spTree>
    <p:extLst>
      <p:ext uri="{BB962C8B-B14F-4D97-AF65-F5344CB8AC3E}">
        <p14:creationId xmlns:p14="http://schemas.microsoft.com/office/powerpoint/2010/main" val="439896383"/>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Sistema A: Compensación de Pérdidas</a:t>
            </a:r>
            <a:br>
              <a:rPr lang="es-MX" dirty="0" smtClean="0"/>
            </a:br>
            <a:r>
              <a:rPr lang="es-MX" sz="1800" b="0" dirty="0" smtClean="0">
                <a:effectLst/>
              </a:rPr>
              <a:t>4 años (Perentorio)</a:t>
            </a:r>
            <a:r>
              <a:rPr lang="es-MX" b="0" dirty="0">
                <a:effectLst/>
              </a:rPr>
              <a:t> </a:t>
            </a:r>
            <a:r>
              <a:rPr lang="es-MX" sz="1800" b="0" dirty="0">
                <a:effectLst/>
              </a:rPr>
              <a:t>– CI-13, p47</a:t>
            </a:r>
            <a:endParaRPr lang="es-MX" b="0" dirty="0">
              <a:effectLst/>
            </a:endParaRPr>
          </a:p>
        </p:txBody>
      </p:sp>
      <p:sp>
        <p:nvSpPr>
          <p:cNvPr id="4" name="3 Marcador de fecha"/>
          <p:cNvSpPr>
            <a:spLocks noGrp="1"/>
          </p:cNvSpPr>
          <p:nvPr>
            <p:ph type="dt" sz="half" idx="10"/>
          </p:nvPr>
        </p:nvSpPr>
        <p:spPr/>
        <p:txBody>
          <a:bodyPr/>
          <a:lstStyle/>
          <a:p>
            <a:fld id="{9ABDE989-0D24-4EC7-861E-B07A879D65AE}"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246</a:t>
            </a:fld>
            <a:endParaRPr lang="es-PE"/>
          </a:p>
        </p:txBody>
      </p:sp>
      <p:graphicFrame>
        <p:nvGraphicFramePr>
          <p:cNvPr id="7" name="6 Objeto"/>
          <p:cNvGraphicFramePr>
            <a:graphicFrameLocks noChangeAspect="1"/>
          </p:cNvGraphicFramePr>
          <p:nvPr>
            <p:extLst>
              <p:ext uri="{D42A27DB-BD31-4B8C-83A1-F6EECF244321}">
                <p14:modId xmlns:p14="http://schemas.microsoft.com/office/powerpoint/2010/main" val="4130129383"/>
              </p:ext>
            </p:extLst>
          </p:nvPr>
        </p:nvGraphicFramePr>
        <p:xfrm>
          <a:off x="323528" y="1556792"/>
          <a:ext cx="8485717" cy="3737967"/>
        </p:xfrm>
        <a:graphic>
          <a:graphicData uri="http://schemas.openxmlformats.org/presentationml/2006/ole">
            <mc:AlternateContent xmlns:mc="http://schemas.openxmlformats.org/markup-compatibility/2006">
              <mc:Choice xmlns:v="urn:schemas-microsoft-com:vml" Requires="v">
                <p:oleObj spid="_x0000_s57360" name="Hoja de cálculo" r:id="rId3" imgW="4562541" imgH="2009655" progId="Excel.Sheet.12">
                  <p:embed/>
                </p:oleObj>
              </mc:Choice>
              <mc:Fallback>
                <p:oleObj name="Hoja de cálculo" r:id="rId3" imgW="4562541" imgH="2009655" progId="Excel.Sheet.12">
                  <p:embed/>
                  <p:pic>
                    <p:nvPicPr>
                      <p:cNvPr id="0" name=""/>
                      <p:cNvPicPr/>
                      <p:nvPr/>
                    </p:nvPicPr>
                    <p:blipFill>
                      <a:blip r:embed="rId4"/>
                      <a:stretch>
                        <a:fillRect/>
                      </a:stretch>
                    </p:blipFill>
                    <p:spPr>
                      <a:xfrm>
                        <a:off x="323528" y="1556792"/>
                        <a:ext cx="8485717" cy="3737967"/>
                      </a:xfrm>
                      <a:prstGeom prst="rect">
                        <a:avLst/>
                      </a:prstGeom>
                    </p:spPr>
                  </p:pic>
                </p:oleObj>
              </mc:Fallback>
            </mc:AlternateContent>
          </a:graphicData>
        </a:graphic>
      </p:graphicFrame>
      <p:pic>
        <p:nvPicPr>
          <p:cNvPr id="8" name="7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6496" y="620688"/>
            <a:ext cx="1800000" cy="532225"/>
          </a:xfrm>
          <a:prstGeom prst="rect">
            <a:avLst/>
          </a:prstGeom>
        </p:spPr>
      </p:pic>
    </p:spTree>
    <p:extLst>
      <p:ext uri="{BB962C8B-B14F-4D97-AF65-F5344CB8AC3E}">
        <p14:creationId xmlns:p14="http://schemas.microsoft.com/office/powerpoint/2010/main" val="62186525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Título"/>
          <p:cNvSpPr>
            <a:spLocks noGrp="1"/>
          </p:cNvSpPr>
          <p:nvPr>
            <p:ph type="title"/>
          </p:nvPr>
        </p:nvSpPr>
        <p:spPr/>
        <p:txBody>
          <a:bodyPr/>
          <a:lstStyle/>
          <a:p>
            <a:r>
              <a:rPr lang="es-MX" dirty="0"/>
              <a:t>Sistema </a:t>
            </a:r>
            <a:r>
              <a:rPr lang="es-MX" dirty="0" smtClean="0"/>
              <a:t>B: </a:t>
            </a:r>
            <a:r>
              <a:rPr lang="es-MX" dirty="0"/>
              <a:t>Compensación de Pérdidas</a:t>
            </a:r>
            <a:br>
              <a:rPr lang="es-MX" dirty="0"/>
            </a:br>
            <a:r>
              <a:rPr lang="es-MX" sz="1800" b="0" dirty="0" smtClean="0">
                <a:effectLst/>
              </a:rPr>
              <a:t>(Indefinido) – CI-13, p47</a:t>
            </a:r>
            <a:endParaRPr lang="es-MX" dirty="0"/>
          </a:p>
        </p:txBody>
      </p:sp>
      <p:sp>
        <p:nvSpPr>
          <p:cNvPr id="7" name="6 Marcador de fecha"/>
          <p:cNvSpPr>
            <a:spLocks noGrp="1"/>
          </p:cNvSpPr>
          <p:nvPr>
            <p:ph type="dt" sz="half" idx="10"/>
          </p:nvPr>
        </p:nvSpPr>
        <p:spPr/>
        <p:txBody>
          <a:bodyPr/>
          <a:lstStyle/>
          <a:p>
            <a:fld id="{97092296-790D-4067-B450-5C5B0A24C35C}" type="datetime4">
              <a:rPr lang="es-PE" smtClean="0"/>
              <a:t>12 de enero de 2014</a:t>
            </a:fld>
            <a:endParaRPr lang="es-PE"/>
          </a:p>
        </p:txBody>
      </p:sp>
      <p:sp>
        <p:nvSpPr>
          <p:cNvPr id="8" name="7 Marcador de pie de página"/>
          <p:cNvSpPr>
            <a:spLocks noGrp="1"/>
          </p:cNvSpPr>
          <p:nvPr>
            <p:ph type="ftr" sz="quarter" idx="11"/>
          </p:nvPr>
        </p:nvSpPr>
        <p:spPr/>
        <p:txBody>
          <a:bodyPr/>
          <a:lstStyle/>
          <a:p>
            <a:r>
              <a:rPr lang="es-MX" smtClean="0"/>
              <a:t>IMPUESTO A LA RENTA 2013</a:t>
            </a:r>
            <a:endParaRPr lang="es-PE"/>
          </a:p>
        </p:txBody>
      </p:sp>
      <p:sp>
        <p:nvSpPr>
          <p:cNvPr id="9" name="8 Marcador de número de diapositiva"/>
          <p:cNvSpPr>
            <a:spLocks noGrp="1"/>
          </p:cNvSpPr>
          <p:nvPr>
            <p:ph type="sldNum" sz="quarter" idx="12"/>
          </p:nvPr>
        </p:nvSpPr>
        <p:spPr/>
        <p:txBody>
          <a:bodyPr/>
          <a:lstStyle/>
          <a:p>
            <a:fld id="{18CE0154-5AA3-498D-98EB-A5C71ABBED3C}" type="slidenum">
              <a:rPr lang="es-PE" smtClean="0"/>
              <a:t>247</a:t>
            </a:fld>
            <a:endParaRPr lang="es-PE"/>
          </a:p>
        </p:txBody>
      </p:sp>
      <p:graphicFrame>
        <p:nvGraphicFramePr>
          <p:cNvPr id="2" name="1 Objeto"/>
          <p:cNvGraphicFramePr>
            <a:graphicFrameLocks noChangeAspect="1"/>
          </p:cNvGraphicFramePr>
          <p:nvPr>
            <p:extLst>
              <p:ext uri="{D42A27DB-BD31-4B8C-83A1-F6EECF244321}">
                <p14:modId xmlns:p14="http://schemas.microsoft.com/office/powerpoint/2010/main" val="1875327075"/>
              </p:ext>
            </p:extLst>
          </p:nvPr>
        </p:nvGraphicFramePr>
        <p:xfrm>
          <a:off x="323528" y="1556792"/>
          <a:ext cx="8532190" cy="3384376"/>
        </p:xfrm>
        <a:graphic>
          <a:graphicData uri="http://schemas.openxmlformats.org/presentationml/2006/ole">
            <mc:AlternateContent xmlns:mc="http://schemas.openxmlformats.org/markup-compatibility/2006">
              <mc:Choice xmlns:v="urn:schemas-microsoft-com:vml" Requires="v">
                <p:oleObj spid="_x0000_s58384" name="Hoja de cálculo" r:id="rId3" imgW="4562541" imgH="1809635" progId="Excel.Sheet.12">
                  <p:embed/>
                </p:oleObj>
              </mc:Choice>
              <mc:Fallback>
                <p:oleObj name="Hoja de cálculo" r:id="rId3" imgW="4562541" imgH="1809635" progId="Excel.Sheet.12">
                  <p:embed/>
                  <p:pic>
                    <p:nvPicPr>
                      <p:cNvPr id="0" name=""/>
                      <p:cNvPicPr/>
                      <p:nvPr/>
                    </p:nvPicPr>
                    <p:blipFill>
                      <a:blip r:embed="rId4"/>
                      <a:stretch>
                        <a:fillRect/>
                      </a:stretch>
                    </p:blipFill>
                    <p:spPr>
                      <a:xfrm>
                        <a:off x="323528" y="1556792"/>
                        <a:ext cx="8532190" cy="3384376"/>
                      </a:xfrm>
                      <a:prstGeom prst="rect">
                        <a:avLst/>
                      </a:prstGeom>
                    </p:spPr>
                  </p:pic>
                </p:oleObj>
              </mc:Fallback>
            </mc:AlternateContent>
          </a:graphicData>
        </a:graphic>
      </p:graphicFrame>
      <p:pic>
        <p:nvPicPr>
          <p:cNvPr id="11" name="10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6496" y="620688"/>
            <a:ext cx="1800000" cy="532225"/>
          </a:xfrm>
          <a:prstGeom prst="rect">
            <a:avLst/>
          </a:prstGeom>
        </p:spPr>
      </p:pic>
    </p:spTree>
    <p:extLst>
      <p:ext uri="{BB962C8B-B14F-4D97-AF65-F5344CB8AC3E}">
        <p14:creationId xmlns:p14="http://schemas.microsoft.com/office/powerpoint/2010/main" val="3352816277"/>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7" name="6 Título"/>
          <p:cNvSpPr>
            <a:spLocks noGrp="1"/>
          </p:cNvSpPr>
          <p:nvPr>
            <p:ph type="title"/>
          </p:nvPr>
        </p:nvSpPr>
        <p:spPr>
          <a:gradFill>
            <a:gsLst>
              <a:gs pos="90000">
                <a:srgbClr val="C00000">
                  <a:alpha val="60000"/>
                </a:srgbClr>
              </a:gs>
              <a:gs pos="100000">
                <a:schemeClr val="bg1"/>
              </a:gs>
            </a:gsLst>
          </a:gradFill>
        </p:spPr>
        <p:txBody>
          <a:bodyPr/>
          <a:lstStyle/>
          <a:p>
            <a:r>
              <a:rPr lang="es-PE" dirty="0" smtClean="0"/>
              <a:t>Cálculo del </a:t>
            </a:r>
            <a:r>
              <a:rPr lang="es-PE" dirty="0" err="1" smtClean="0"/>
              <a:t>ire</a:t>
            </a:r>
            <a:r>
              <a:rPr lang="es-PE" dirty="0" smtClean="0"/>
              <a:t> 2013</a:t>
            </a:r>
            <a:endParaRPr lang="es-PE" dirty="0"/>
          </a:p>
        </p:txBody>
      </p:sp>
      <p:sp>
        <p:nvSpPr>
          <p:cNvPr id="8" name="7 Marcador de texto"/>
          <p:cNvSpPr>
            <a:spLocks noGrp="1"/>
          </p:cNvSpPr>
          <p:nvPr>
            <p:ph type="body" idx="1"/>
          </p:nvPr>
        </p:nvSpPr>
        <p:spPr>
          <a:gradFill>
            <a:gsLst>
              <a:gs pos="90000">
                <a:schemeClr val="tx2">
                  <a:lumMod val="50000"/>
                  <a:alpha val="60000"/>
                </a:schemeClr>
              </a:gs>
              <a:gs pos="100000">
                <a:schemeClr val="bg1"/>
              </a:gs>
            </a:gsLst>
          </a:gradFill>
        </p:spPr>
        <p:txBody>
          <a:bodyPr>
            <a:normAutofit/>
          </a:bodyPr>
          <a:lstStyle/>
          <a:p>
            <a:pPr>
              <a:spcBef>
                <a:spcPts val="0"/>
              </a:spcBef>
            </a:pPr>
            <a:r>
              <a:rPr lang="es-PE" b="1" dirty="0" smtClean="0">
                <a:effectLst>
                  <a:outerShdw blurRad="38100" dist="38100" dir="2700000" algn="tl">
                    <a:srgbClr val="000000">
                      <a:alpha val="43137"/>
                    </a:srgbClr>
                  </a:outerShdw>
                </a:effectLst>
              </a:rPr>
              <a:t>Exposición de las distintas tasas del IRE</a:t>
            </a:r>
          </a:p>
          <a:p>
            <a:pPr>
              <a:spcBef>
                <a:spcPts val="0"/>
              </a:spcBef>
            </a:pPr>
            <a:r>
              <a:rPr lang="es-PE" b="1" dirty="0" smtClean="0">
                <a:effectLst>
                  <a:outerShdw blurRad="38100" dist="38100" dir="2700000" algn="tl">
                    <a:srgbClr val="000000">
                      <a:alpha val="43137"/>
                    </a:srgbClr>
                  </a:outerShdw>
                </a:effectLst>
              </a:rPr>
              <a:t>por la aplicación de Regímenes Especiales y</a:t>
            </a:r>
          </a:p>
          <a:p>
            <a:pPr>
              <a:spcBef>
                <a:spcPts val="0"/>
              </a:spcBef>
            </a:pPr>
            <a:r>
              <a:rPr lang="es-PE" b="1" dirty="0" smtClean="0">
                <a:effectLst>
                  <a:outerShdw blurRad="38100" dist="38100" dir="2700000" algn="tl">
                    <a:srgbClr val="000000">
                      <a:alpha val="43137"/>
                    </a:srgbClr>
                  </a:outerShdw>
                </a:effectLst>
              </a:rPr>
              <a:t>de los créditos que resultan aplicables</a:t>
            </a:r>
          </a:p>
          <a:p>
            <a:pPr>
              <a:spcBef>
                <a:spcPts val="0"/>
              </a:spcBef>
            </a:pPr>
            <a:r>
              <a:rPr lang="es-PE" b="1" dirty="0" smtClean="0">
                <a:effectLst>
                  <a:outerShdw blurRad="38100" dist="38100" dir="2700000" algn="tl">
                    <a:srgbClr val="000000">
                      <a:alpha val="43137"/>
                    </a:srgbClr>
                  </a:outerShdw>
                </a:effectLst>
              </a:rPr>
              <a:t>de acuerdo a la LIR</a:t>
            </a:r>
            <a:endParaRPr lang="es-PE" b="1" dirty="0">
              <a:effectLst>
                <a:outerShdw blurRad="38100" dist="38100" dir="2700000" algn="tl">
                  <a:srgbClr val="000000">
                    <a:alpha val="43137"/>
                  </a:srgbClr>
                </a:outerShdw>
              </a:effectLst>
            </a:endParaRPr>
          </a:p>
        </p:txBody>
      </p:sp>
      <p:sp>
        <p:nvSpPr>
          <p:cNvPr id="4" name="3 Marcador de fecha"/>
          <p:cNvSpPr>
            <a:spLocks noGrp="1"/>
          </p:cNvSpPr>
          <p:nvPr>
            <p:ph type="dt" sz="half" idx="10"/>
          </p:nvPr>
        </p:nvSpPr>
        <p:spPr/>
        <p:txBody>
          <a:bodyPr/>
          <a:lstStyle/>
          <a:p>
            <a:fld id="{56905E95-E126-49AA-86A1-716493CF9D99}" type="datetime4">
              <a:rPr lang="es-PE" smtClean="0">
                <a:solidFill>
                  <a:schemeClr val="bg1"/>
                </a:solidFill>
              </a:rPr>
              <a:t>12 de enero de 2014</a:t>
            </a:fld>
            <a:endParaRPr lang="es-PE" dirty="0">
              <a:solidFill>
                <a:schemeClr val="bg1"/>
              </a:solidFill>
            </a:endParaRPr>
          </a:p>
        </p:txBody>
      </p:sp>
      <p:sp>
        <p:nvSpPr>
          <p:cNvPr id="5" name="4 Marcador de pie de página"/>
          <p:cNvSpPr>
            <a:spLocks noGrp="1"/>
          </p:cNvSpPr>
          <p:nvPr>
            <p:ph type="ftr" sz="quarter" idx="11"/>
          </p:nvPr>
        </p:nvSpPr>
        <p:spPr/>
        <p:txBody>
          <a:bodyPr/>
          <a:lstStyle/>
          <a:p>
            <a:r>
              <a:rPr lang="es-MX" smtClean="0">
                <a:solidFill>
                  <a:schemeClr val="bg1"/>
                </a:solidFill>
              </a:rPr>
              <a:t>IMPUESTO A LA RENTA 2013</a:t>
            </a:r>
            <a:endParaRPr lang="es-PE">
              <a:solidFill>
                <a:schemeClr val="bg1"/>
              </a:solidFill>
            </a:endParaRPr>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248</a:t>
            </a:fld>
            <a:endParaRPr lang="es-PE"/>
          </a:p>
        </p:txBody>
      </p:sp>
    </p:spTree>
    <p:extLst>
      <p:ext uri="{BB962C8B-B14F-4D97-AF65-F5344CB8AC3E}">
        <p14:creationId xmlns:p14="http://schemas.microsoft.com/office/powerpoint/2010/main" val="1794826662"/>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Cálculo del IRE 2013</a:t>
            </a:r>
            <a:br>
              <a:rPr lang="es-MX" dirty="0" smtClean="0"/>
            </a:br>
            <a:r>
              <a:rPr lang="es-MX" sz="1800" b="0" dirty="0" smtClean="0">
                <a:effectLst/>
              </a:rPr>
              <a:t>Temario</a:t>
            </a:r>
            <a:endParaRPr lang="es-MX" dirty="0"/>
          </a:p>
        </p:txBody>
      </p:sp>
      <p:sp>
        <p:nvSpPr>
          <p:cNvPr id="3" name="2 Marcador de contenido"/>
          <p:cNvSpPr>
            <a:spLocks noGrp="1"/>
          </p:cNvSpPr>
          <p:nvPr>
            <p:ph idx="1"/>
          </p:nvPr>
        </p:nvSpPr>
        <p:spPr/>
        <p:txBody>
          <a:bodyPr>
            <a:normAutofit/>
          </a:bodyPr>
          <a:lstStyle/>
          <a:p>
            <a:r>
              <a:rPr lang="es-MX" sz="2400" dirty="0" smtClean="0"/>
              <a:t>Tasa del IRE </a:t>
            </a:r>
          </a:p>
          <a:p>
            <a:r>
              <a:rPr lang="es-MX" sz="2400" dirty="0" smtClean="0"/>
              <a:t>Créditos aplicables, con y sin devolución</a:t>
            </a:r>
          </a:p>
          <a:p>
            <a:r>
              <a:rPr lang="es-MX" sz="2400" dirty="0" smtClean="0"/>
              <a:t>Tasas especiales del IRE</a:t>
            </a:r>
          </a:p>
          <a:p>
            <a:r>
              <a:rPr lang="es-MX" sz="2400" dirty="0" smtClean="0"/>
              <a:t>Regímenes especiales</a:t>
            </a:r>
          </a:p>
          <a:p>
            <a:r>
              <a:rPr lang="es-MX" sz="2400" dirty="0" smtClean="0"/>
              <a:t>Impuesto a la renta diferido (NIC 12)</a:t>
            </a:r>
            <a:endParaRPr lang="es-MX" sz="2400" dirty="0"/>
          </a:p>
        </p:txBody>
      </p:sp>
      <p:sp>
        <p:nvSpPr>
          <p:cNvPr id="4" name="3 Marcador de fecha"/>
          <p:cNvSpPr>
            <a:spLocks noGrp="1"/>
          </p:cNvSpPr>
          <p:nvPr>
            <p:ph type="dt" sz="half" idx="10"/>
          </p:nvPr>
        </p:nvSpPr>
        <p:spPr/>
        <p:txBody>
          <a:bodyPr/>
          <a:lstStyle/>
          <a:p>
            <a:fld id="{0F3841A9-FBDB-4F07-865A-E0D8AABA9F15}"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249</a:t>
            </a:fld>
            <a:endParaRPr lang="es-PE"/>
          </a:p>
        </p:txBody>
      </p:sp>
    </p:spTree>
    <p:extLst>
      <p:ext uri="{BB962C8B-B14F-4D97-AF65-F5344CB8AC3E}">
        <p14:creationId xmlns:p14="http://schemas.microsoft.com/office/powerpoint/2010/main" val="2739021546"/>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Tasa del IRE</a:t>
            </a:r>
            <a:br>
              <a:rPr lang="es-MX" dirty="0" smtClean="0"/>
            </a:br>
            <a:r>
              <a:rPr lang="es-MX" sz="1800" b="0" dirty="0" smtClean="0">
                <a:effectLst/>
              </a:rPr>
              <a:t>LIR, 55°, - RIR, 95°</a:t>
            </a:r>
            <a:endParaRPr lang="es-MX" b="0" dirty="0">
              <a:effectLst/>
            </a:endParaRPr>
          </a:p>
        </p:txBody>
      </p:sp>
      <p:sp>
        <p:nvSpPr>
          <p:cNvPr id="9" name="8 Marcador de contenido"/>
          <p:cNvSpPr>
            <a:spLocks noGrp="1"/>
          </p:cNvSpPr>
          <p:nvPr>
            <p:ph idx="1"/>
          </p:nvPr>
        </p:nvSpPr>
        <p:spPr/>
        <p:txBody>
          <a:bodyPr>
            <a:normAutofit lnSpcReduction="10000"/>
          </a:bodyPr>
          <a:lstStyle/>
          <a:p>
            <a:r>
              <a:rPr lang="es-MX" b="1" dirty="0" smtClean="0"/>
              <a:t>TASA GENERAL: 30% de la RN</a:t>
            </a:r>
            <a:endParaRPr lang="es-MX" dirty="0"/>
          </a:p>
          <a:p>
            <a:pPr lvl="1"/>
            <a:r>
              <a:rPr lang="es-MX" dirty="0" smtClean="0"/>
              <a:t>A </a:t>
            </a:r>
            <a:r>
              <a:rPr lang="es-MX" dirty="0"/>
              <a:t>cargo de los perceptores de </a:t>
            </a:r>
            <a:r>
              <a:rPr lang="es-MX" dirty="0" smtClean="0"/>
              <a:t>R3 </a:t>
            </a:r>
            <a:r>
              <a:rPr lang="es-MX" dirty="0"/>
              <a:t>domiciliados en el </a:t>
            </a:r>
            <a:r>
              <a:rPr lang="es-MX" dirty="0" smtClean="0"/>
              <a:t>país. </a:t>
            </a:r>
            <a:endParaRPr lang="es-MX" dirty="0"/>
          </a:p>
          <a:p>
            <a:r>
              <a:rPr lang="es-MX" b="1" dirty="0" smtClean="0"/>
              <a:t>TASA ADICIONAL (PJ): 4.1%</a:t>
            </a:r>
            <a:r>
              <a:rPr lang="es-MX" dirty="0"/>
              <a:t> sobre la suma </a:t>
            </a:r>
            <a:r>
              <a:rPr lang="es-MX" dirty="0" smtClean="0"/>
              <a:t>referida (LIR, 24°-A, g): </a:t>
            </a:r>
            <a:r>
              <a:rPr lang="es-MX" b="1" dirty="0" smtClean="0"/>
              <a:t>Dividendo presunto</a:t>
            </a:r>
            <a:r>
              <a:rPr lang="es-MX" dirty="0" smtClean="0"/>
              <a:t>)</a:t>
            </a:r>
            <a:endParaRPr lang="es-MX" b="1" dirty="0" smtClean="0"/>
          </a:p>
          <a:p>
            <a:pPr lvl="1"/>
            <a:r>
              <a:rPr lang="es-MX" dirty="0" smtClean="0"/>
              <a:t>Debe </a:t>
            </a:r>
            <a:r>
              <a:rPr lang="es-MX" dirty="0"/>
              <a:t>abonarse al fisco dentro del mes siguiente de efectuada la </a:t>
            </a:r>
            <a:r>
              <a:rPr lang="es-MX" b="1" dirty="0" smtClean="0"/>
              <a:t>disposición indirecta</a:t>
            </a:r>
            <a:r>
              <a:rPr lang="es-MX" dirty="0" smtClean="0"/>
              <a:t> de </a:t>
            </a:r>
            <a:r>
              <a:rPr lang="es-MX" dirty="0"/>
              <a:t>la </a:t>
            </a:r>
            <a:r>
              <a:rPr lang="es-MX" dirty="0" smtClean="0"/>
              <a:t>renta. </a:t>
            </a:r>
            <a:endParaRPr lang="es-MX" dirty="0"/>
          </a:p>
          <a:p>
            <a:pPr lvl="1"/>
            <a:r>
              <a:rPr lang="es-MX" dirty="0" smtClean="0"/>
              <a:t>De </a:t>
            </a:r>
            <a:r>
              <a:rPr lang="es-MX" dirty="0"/>
              <a:t>no </a:t>
            </a:r>
            <a:r>
              <a:rPr lang="es-MX" dirty="0" smtClean="0"/>
              <a:t>ser </a:t>
            </a:r>
            <a:r>
              <a:rPr lang="es-MX" dirty="0"/>
              <a:t>posible determinar el momento en que se efectúo la disposición </a:t>
            </a:r>
            <a:r>
              <a:rPr lang="es-MX" dirty="0" smtClean="0"/>
              <a:t>indirecta, </a:t>
            </a:r>
            <a:r>
              <a:rPr lang="es-MX" dirty="0"/>
              <a:t>el </a:t>
            </a:r>
            <a:r>
              <a:rPr lang="es-MX" dirty="0" smtClean="0"/>
              <a:t>IR </a:t>
            </a:r>
            <a:r>
              <a:rPr lang="es-MX" dirty="0"/>
              <a:t>deberá abonarse al fisco dentro del mes siguiente a la </a:t>
            </a:r>
            <a:r>
              <a:rPr lang="es-MX" b="1" dirty="0"/>
              <a:t>fecha en que se devengó el gasto.</a:t>
            </a:r>
            <a:r>
              <a:rPr lang="es-MX" dirty="0"/>
              <a:t> </a:t>
            </a:r>
            <a:endParaRPr lang="es-MX" dirty="0" smtClean="0"/>
          </a:p>
          <a:p>
            <a:pPr lvl="1"/>
            <a:r>
              <a:rPr lang="es-MX" dirty="0" smtClean="0"/>
              <a:t>De </a:t>
            </a:r>
            <a:r>
              <a:rPr lang="es-MX" dirty="0"/>
              <a:t>no ser posible determinar la fecha de </a:t>
            </a:r>
            <a:r>
              <a:rPr lang="es-MX" dirty="0" smtClean="0"/>
              <a:t>devengo, </a:t>
            </a:r>
            <a:r>
              <a:rPr lang="es-MX" dirty="0"/>
              <a:t>el </a:t>
            </a:r>
            <a:r>
              <a:rPr lang="es-MX" dirty="0" smtClean="0"/>
              <a:t>IR </a:t>
            </a:r>
            <a:r>
              <a:rPr lang="es-MX" dirty="0"/>
              <a:t>se abonará en el mes de </a:t>
            </a:r>
            <a:r>
              <a:rPr lang="es-MX" b="1" dirty="0"/>
              <a:t>enero del </a:t>
            </a:r>
            <a:r>
              <a:rPr lang="es-MX" b="1" dirty="0" smtClean="0"/>
              <a:t>EG siguiente</a:t>
            </a:r>
            <a:r>
              <a:rPr lang="es-MX" dirty="0" smtClean="0"/>
              <a:t>. </a:t>
            </a:r>
            <a:endParaRPr lang="es-MX" dirty="0"/>
          </a:p>
          <a:p>
            <a:pPr lvl="1"/>
            <a:r>
              <a:rPr lang="es-MX" dirty="0" smtClean="0"/>
              <a:t>Estos importes no </a:t>
            </a:r>
            <a:r>
              <a:rPr lang="es-MX" dirty="0"/>
              <a:t>forma parte del </a:t>
            </a:r>
            <a:r>
              <a:rPr lang="es-MX" dirty="0" smtClean="0"/>
              <a:t>IR </a:t>
            </a:r>
            <a:r>
              <a:rPr lang="es-MX" dirty="0"/>
              <a:t>calculado </a:t>
            </a:r>
            <a:r>
              <a:rPr lang="es-MX" dirty="0" smtClean="0"/>
              <a:t>(LIR, 85°: PC). </a:t>
            </a:r>
            <a:endParaRPr lang="es-MX" dirty="0"/>
          </a:p>
          <a:p>
            <a:pPr lvl="1"/>
            <a:r>
              <a:rPr lang="es-MX" dirty="0" smtClean="0"/>
              <a:t>Otros </a:t>
            </a:r>
            <a:r>
              <a:rPr lang="es-MX" dirty="0"/>
              <a:t>gastos que deben </a:t>
            </a:r>
            <a:r>
              <a:rPr lang="es-MX" dirty="0" smtClean="0"/>
              <a:t>considerarse </a:t>
            </a:r>
            <a:r>
              <a:rPr lang="es-MX" dirty="0"/>
              <a:t>para calcular </a:t>
            </a:r>
            <a:r>
              <a:rPr lang="es-MX" dirty="0" smtClean="0"/>
              <a:t>EL 4.1% (RIR, 13</a:t>
            </a:r>
            <a:r>
              <a:rPr lang="es-MX" dirty="0"/>
              <a:t>°-</a:t>
            </a:r>
            <a:r>
              <a:rPr lang="es-MX" dirty="0" smtClean="0"/>
              <a:t>B) </a:t>
            </a:r>
            <a:endParaRPr lang="es-MX" dirty="0"/>
          </a:p>
          <a:p>
            <a:pPr lvl="1"/>
            <a:r>
              <a:rPr lang="es-MX" b="1" dirty="0" smtClean="0"/>
              <a:t>El 4.1% </a:t>
            </a:r>
            <a:r>
              <a:rPr lang="es-MX" b="1" dirty="0"/>
              <a:t>procede independientemente del resultado del </a:t>
            </a:r>
            <a:r>
              <a:rPr lang="es-MX" b="1" dirty="0" smtClean="0"/>
              <a:t>EG, </a:t>
            </a:r>
            <a:r>
              <a:rPr lang="es-MX" b="1" dirty="0"/>
              <a:t>incluso en el </a:t>
            </a:r>
            <a:r>
              <a:rPr lang="es-MX" b="1" dirty="0" smtClean="0"/>
              <a:t>caso de PTC </a:t>
            </a:r>
            <a:r>
              <a:rPr lang="es-MX" dirty="0" smtClean="0"/>
              <a:t>(RIR, 13°B, up – DS 86-2004-EF, 13°, 04.06.2004)</a:t>
            </a:r>
            <a:r>
              <a:rPr lang="es-MX" b="1" dirty="0" smtClean="0"/>
              <a:t>.</a:t>
            </a:r>
            <a:r>
              <a:rPr lang="es-MX" b="1" i="1" dirty="0" smtClean="0"/>
              <a:t> </a:t>
            </a:r>
            <a:endParaRPr lang="es-MX" b="1" dirty="0"/>
          </a:p>
        </p:txBody>
      </p:sp>
      <p:sp>
        <p:nvSpPr>
          <p:cNvPr id="4" name="3 Marcador de fecha"/>
          <p:cNvSpPr>
            <a:spLocks noGrp="1"/>
          </p:cNvSpPr>
          <p:nvPr>
            <p:ph type="dt" sz="half" idx="10"/>
          </p:nvPr>
        </p:nvSpPr>
        <p:spPr/>
        <p:txBody>
          <a:bodyPr/>
          <a:lstStyle/>
          <a:p>
            <a:fld id="{5898FB8B-0E4E-454E-A997-6892436C5E4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250</a:t>
            </a:fld>
            <a:endParaRPr lang="es-PE"/>
          </a:p>
        </p:txBody>
      </p:sp>
      <p:sp>
        <p:nvSpPr>
          <p:cNvPr id="10" name="9 Elipse"/>
          <p:cNvSpPr>
            <a:spLocks noChangeAspect="1"/>
          </p:cNvSpPr>
          <p:nvPr/>
        </p:nvSpPr>
        <p:spPr>
          <a:xfrm>
            <a:off x="431568" y="5301208"/>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CuadroTexto"/>
          <p:cNvSpPr txBox="1"/>
          <p:nvPr/>
        </p:nvSpPr>
        <p:spPr>
          <a:xfrm>
            <a:off x="8460432" y="5179839"/>
            <a:ext cx="529312" cy="769441"/>
          </a:xfrm>
          <a:prstGeom prst="rect">
            <a:avLst/>
          </a:prstGeom>
          <a:noFill/>
        </p:spPr>
        <p:txBody>
          <a:bodyPr wrap="none" rtlCol="0">
            <a:spAutoFit/>
          </a:bodyPr>
          <a:lstStyle/>
          <a:p>
            <a:r>
              <a:rPr lang="es-MX" sz="4400" b="1" dirty="0" smtClean="0">
                <a:solidFill>
                  <a:srgbClr val="FF0000"/>
                </a:solidFill>
                <a:effectLst>
                  <a:outerShdw blurRad="38100" dist="38100" dir="2700000" algn="tl">
                    <a:srgbClr val="000000">
                      <a:alpha val="43137"/>
                    </a:srgbClr>
                  </a:outerShdw>
                </a:effectLst>
                <a:latin typeface="Arial Black" panose="020B0A04020102020204" pitchFamily="34" charset="0"/>
              </a:rPr>
              <a:t>?</a:t>
            </a:r>
            <a:endParaRPr lang="es-MX" sz="44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540355142"/>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Dividendo presunto</a:t>
            </a:r>
            <a:br>
              <a:rPr lang="es-MX" dirty="0" smtClean="0"/>
            </a:br>
            <a:r>
              <a:rPr lang="es-MX" sz="1800" b="0" dirty="0" smtClean="0">
                <a:effectLst/>
              </a:rPr>
              <a:t>LIR, 24°-A, g) – RIR, 13°-B</a:t>
            </a:r>
            <a:endParaRPr lang="es-MX" b="0" dirty="0">
              <a:effectLst/>
            </a:endParaRPr>
          </a:p>
        </p:txBody>
      </p:sp>
      <p:sp>
        <p:nvSpPr>
          <p:cNvPr id="3" name="2 Marcador de contenido"/>
          <p:cNvSpPr>
            <a:spLocks noGrp="1"/>
          </p:cNvSpPr>
          <p:nvPr>
            <p:ph idx="1"/>
          </p:nvPr>
        </p:nvSpPr>
        <p:spPr/>
        <p:txBody>
          <a:bodyPr/>
          <a:lstStyle/>
          <a:p>
            <a:r>
              <a:rPr lang="es-MX" dirty="0"/>
              <a:t>Para los efectos del </a:t>
            </a:r>
            <a:r>
              <a:rPr lang="es-MX" dirty="0" smtClean="0"/>
              <a:t>IR </a:t>
            </a:r>
            <a:r>
              <a:rPr lang="es-MX" dirty="0"/>
              <a:t>se entiende por dividendos y cualquier otra forma de distribución de utilidades: </a:t>
            </a:r>
            <a:endParaRPr lang="es-MX" dirty="0" smtClean="0"/>
          </a:p>
          <a:p>
            <a:pPr lvl="1"/>
            <a:r>
              <a:rPr lang="es-MX" dirty="0"/>
              <a:t>Toda </a:t>
            </a:r>
            <a:r>
              <a:rPr lang="es-MX" b="1" u="sng" dirty="0"/>
              <a:t>suma o entrega en </a:t>
            </a:r>
            <a:r>
              <a:rPr lang="es-MX" b="1" u="sng" dirty="0" smtClean="0"/>
              <a:t>especie</a:t>
            </a:r>
          </a:p>
          <a:p>
            <a:pPr lvl="1"/>
            <a:r>
              <a:rPr lang="es-MX" dirty="0"/>
              <a:t>Q</a:t>
            </a:r>
            <a:r>
              <a:rPr lang="es-MX" dirty="0" smtClean="0"/>
              <a:t>ue </a:t>
            </a:r>
            <a:r>
              <a:rPr lang="es-MX" dirty="0"/>
              <a:t>resulte </a:t>
            </a:r>
            <a:r>
              <a:rPr lang="es-MX" b="1" u="sng" dirty="0"/>
              <a:t>renta gravable de la </a:t>
            </a:r>
            <a:r>
              <a:rPr lang="es-MX" b="1" u="sng" dirty="0" smtClean="0"/>
              <a:t>3C</a:t>
            </a:r>
          </a:p>
          <a:p>
            <a:pPr lvl="1"/>
            <a:r>
              <a:rPr lang="es-MX" dirty="0" smtClean="0"/>
              <a:t>En </a:t>
            </a:r>
            <a:r>
              <a:rPr lang="es-MX" dirty="0"/>
              <a:t>tanto signifique una </a:t>
            </a:r>
            <a:r>
              <a:rPr lang="es-MX" b="1" u="sng" dirty="0"/>
              <a:t>disposición indirecta</a:t>
            </a:r>
            <a:r>
              <a:rPr lang="es-MX" dirty="0"/>
              <a:t> de dicha </a:t>
            </a:r>
            <a:r>
              <a:rPr lang="es-MX" dirty="0" smtClean="0"/>
              <a:t>renta</a:t>
            </a:r>
          </a:p>
          <a:p>
            <a:pPr lvl="1"/>
            <a:r>
              <a:rPr lang="es-MX" dirty="0"/>
              <a:t>N</a:t>
            </a:r>
            <a:r>
              <a:rPr lang="es-MX" dirty="0" smtClean="0"/>
              <a:t>o </a:t>
            </a:r>
            <a:r>
              <a:rPr lang="es-MX" dirty="0"/>
              <a:t>susceptible de posterior </a:t>
            </a:r>
            <a:r>
              <a:rPr lang="es-MX" b="1" u="sng" dirty="0"/>
              <a:t>control </a:t>
            </a:r>
            <a:r>
              <a:rPr lang="es-MX" b="1" u="sng" dirty="0" smtClean="0"/>
              <a:t>tributario</a:t>
            </a:r>
          </a:p>
          <a:p>
            <a:pPr lvl="1"/>
            <a:r>
              <a:rPr lang="es-MX" dirty="0" smtClean="0"/>
              <a:t>Incluye </a:t>
            </a:r>
            <a:r>
              <a:rPr lang="es-MX" dirty="0"/>
              <a:t>las </a:t>
            </a:r>
            <a:r>
              <a:rPr lang="es-MX" b="1" u="sng" dirty="0"/>
              <a:t>sumas cargadas a gastos</a:t>
            </a:r>
            <a:r>
              <a:rPr lang="es-MX" dirty="0"/>
              <a:t> e </a:t>
            </a:r>
            <a:r>
              <a:rPr lang="es-MX" b="1" u="sng" dirty="0"/>
              <a:t>ingresos no declarados</a:t>
            </a:r>
            <a:r>
              <a:rPr lang="es-MX" dirty="0"/>
              <a:t>.</a:t>
            </a:r>
          </a:p>
          <a:p>
            <a:r>
              <a:rPr lang="es-MX" dirty="0"/>
              <a:t>El Impuesto a aplicarse sobre estas rentas se regula en el artículo 55° de esta Ley. </a:t>
            </a:r>
          </a:p>
          <a:p>
            <a:endParaRPr lang="es-MX"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251</a:t>
            </a:fld>
            <a:endParaRPr lang="es-PE"/>
          </a:p>
        </p:txBody>
      </p:sp>
      <p:sp>
        <p:nvSpPr>
          <p:cNvPr id="7" name="6 Elipse"/>
          <p:cNvSpPr>
            <a:spLocks noChangeAspect="1"/>
          </p:cNvSpPr>
          <p:nvPr/>
        </p:nvSpPr>
        <p:spPr>
          <a:xfrm>
            <a:off x="5076056" y="2600936"/>
            <a:ext cx="252000" cy="252000"/>
          </a:xfrm>
          <a:prstGeom prst="ellipse">
            <a:avLst/>
          </a:prstGeom>
          <a:solidFill>
            <a:srgbClr val="FF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666421886"/>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smtClean="0"/>
              <a:t>Disposición indirecta</a:t>
            </a:r>
            <a:br>
              <a:rPr lang="es-MX" dirty="0" smtClean="0"/>
            </a:br>
            <a:r>
              <a:rPr lang="es-MX" dirty="0" smtClean="0"/>
              <a:t>no susceptible de posterior control tributario</a:t>
            </a:r>
            <a:br>
              <a:rPr lang="es-MX" dirty="0" smtClean="0"/>
            </a:br>
            <a:r>
              <a:rPr lang="es-MX" sz="1800" b="0" dirty="0" smtClean="0">
                <a:effectLst/>
              </a:rPr>
              <a:t>RIR, 13°-B</a:t>
            </a:r>
            <a:endParaRPr lang="es-MX" b="0" dirty="0">
              <a:effectLst/>
            </a:endParaRPr>
          </a:p>
        </p:txBody>
      </p:sp>
      <p:sp>
        <p:nvSpPr>
          <p:cNvPr id="3" name="2 Marcador de contenido"/>
          <p:cNvSpPr>
            <a:spLocks noGrp="1"/>
          </p:cNvSpPr>
          <p:nvPr>
            <p:ph idx="1"/>
          </p:nvPr>
        </p:nvSpPr>
        <p:spPr/>
        <p:txBody>
          <a:bodyPr/>
          <a:lstStyle/>
          <a:p>
            <a:r>
              <a:rPr lang="es-ES" dirty="0" smtClean="0"/>
              <a:t>Aquellos </a:t>
            </a:r>
            <a:r>
              <a:rPr lang="es-ES" dirty="0"/>
              <a:t>gastos susceptibles de haber beneficiado a los accionistas, </a:t>
            </a:r>
            <a:r>
              <a:rPr lang="es-ES" dirty="0" err="1"/>
              <a:t>participacionistas</a:t>
            </a:r>
            <a:r>
              <a:rPr lang="es-ES" dirty="0"/>
              <a:t>, titulares y en general a los socios o asociados de </a:t>
            </a:r>
            <a:r>
              <a:rPr lang="es-ES" dirty="0" smtClean="0"/>
              <a:t>PJ (LIR, 14°), </a:t>
            </a:r>
            <a:r>
              <a:rPr lang="es-ES" dirty="0"/>
              <a:t>entre </a:t>
            </a:r>
            <a:r>
              <a:rPr lang="es-ES" dirty="0" smtClean="0"/>
              <a:t>otros.</a:t>
            </a:r>
          </a:p>
          <a:p>
            <a:r>
              <a:rPr lang="es-ES" dirty="0" smtClean="0"/>
              <a:t>Los </a:t>
            </a:r>
            <a:r>
              <a:rPr lang="es-ES" dirty="0"/>
              <a:t>gastos particulares ajenos al negocio, </a:t>
            </a:r>
            <a:endParaRPr lang="es-ES" dirty="0" smtClean="0"/>
          </a:p>
          <a:p>
            <a:r>
              <a:rPr lang="es-ES" dirty="0" smtClean="0"/>
              <a:t>Los </a:t>
            </a:r>
            <a:r>
              <a:rPr lang="es-ES" dirty="0"/>
              <a:t>gastos de cargo de los accionistas, </a:t>
            </a:r>
            <a:r>
              <a:rPr lang="es-ES" dirty="0" err="1"/>
              <a:t>participacionistas</a:t>
            </a:r>
            <a:r>
              <a:rPr lang="es-ES" dirty="0"/>
              <a:t>, titulares y en general socios o asociados que son asumidos por la </a:t>
            </a:r>
            <a:r>
              <a:rPr lang="es-ES" dirty="0" smtClean="0"/>
              <a:t>PJ.</a:t>
            </a:r>
          </a:p>
          <a:p>
            <a:r>
              <a:rPr lang="es-ES" dirty="0" smtClean="0"/>
              <a:t>Gastos calificados:</a:t>
            </a:r>
          </a:p>
          <a:p>
            <a:pPr lvl="1"/>
            <a:r>
              <a:rPr lang="es-ES" dirty="0" smtClean="0"/>
              <a:t>Sustentados con CP falsos</a:t>
            </a:r>
          </a:p>
          <a:p>
            <a:pPr lvl="1"/>
            <a:r>
              <a:rPr lang="es-ES" dirty="0" smtClean="0"/>
              <a:t>Sustentados con CP no fidedignos</a:t>
            </a:r>
          </a:p>
          <a:p>
            <a:pPr lvl="1"/>
            <a:r>
              <a:rPr lang="es-ES" dirty="0" smtClean="0"/>
              <a:t>CP emitidos por sujetos con baja del RUC</a:t>
            </a:r>
          </a:p>
          <a:p>
            <a:pPr lvl="1"/>
            <a:r>
              <a:rPr lang="es-ES" dirty="0" smtClean="0"/>
              <a:t>CP emitidos por sujetos no habilitados para emitirlos (Régimen Especial)</a:t>
            </a:r>
          </a:p>
          <a:p>
            <a:pPr lvl="1"/>
            <a:r>
              <a:rPr lang="es-ES" dirty="0" smtClean="0"/>
              <a:t>CP emitidos por entidades controladas no domiciliadas</a:t>
            </a:r>
          </a:p>
          <a:p>
            <a:pPr lvl="1"/>
            <a:r>
              <a:rPr lang="es-ES" dirty="0" smtClean="0"/>
              <a:t>Otros prohibidos que impliquen disposición indirecta</a:t>
            </a:r>
          </a:p>
          <a:p>
            <a:pPr lvl="1"/>
            <a:endParaRPr lang="es-MX" dirty="0"/>
          </a:p>
        </p:txBody>
      </p:sp>
      <p:sp>
        <p:nvSpPr>
          <p:cNvPr id="4" name="3 Marcador de fecha"/>
          <p:cNvSpPr>
            <a:spLocks noGrp="1"/>
          </p:cNvSpPr>
          <p:nvPr>
            <p:ph type="dt" sz="half" idx="10"/>
          </p:nvPr>
        </p:nvSpPr>
        <p:spPr/>
        <p:txBody>
          <a:bodyPr/>
          <a:lstStyle/>
          <a:p>
            <a:fld id="{CDA723EA-1E15-43F2-B935-D68E5AA1EFC0}"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252</a:t>
            </a:fld>
            <a:endParaRPr lang="es-PE"/>
          </a:p>
        </p:txBody>
      </p:sp>
    </p:spTree>
    <p:extLst>
      <p:ext uri="{BB962C8B-B14F-4D97-AF65-F5344CB8AC3E}">
        <p14:creationId xmlns:p14="http://schemas.microsoft.com/office/powerpoint/2010/main" val="339803838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Créditos aplicables</a:t>
            </a:r>
            <a:br>
              <a:rPr lang="es-MX" dirty="0" smtClean="0"/>
            </a:br>
            <a:r>
              <a:rPr lang="es-MX" dirty="0" smtClean="0"/>
              <a:t>Orden de prelación</a:t>
            </a:r>
            <a:br>
              <a:rPr lang="es-MX" dirty="0" smtClean="0"/>
            </a:br>
            <a:r>
              <a:rPr lang="es-MX" sz="2000" b="0" dirty="0" smtClean="0">
                <a:effectLst/>
              </a:rPr>
              <a:t>LIR, 88° - RIR 52°</a:t>
            </a:r>
            <a:endParaRPr lang="es-MX" b="0" dirty="0">
              <a:effectLst/>
            </a:endParaRPr>
          </a:p>
        </p:txBody>
      </p:sp>
      <p:sp>
        <p:nvSpPr>
          <p:cNvPr id="7" name="6 Marcador de contenido"/>
          <p:cNvSpPr>
            <a:spLocks noGrp="1"/>
          </p:cNvSpPr>
          <p:nvPr>
            <p:ph idx="1"/>
          </p:nvPr>
        </p:nvSpPr>
        <p:spPr/>
        <p:txBody>
          <a:bodyPr/>
          <a:lstStyle/>
          <a:p>
            <a:pPr>
              <a:buFont typeface="+mj-lt"/>
              <a:buAutoNum type="alphaUcPeriod"/>
            </a:pPr>
            <a:r>
              <a:rPr lang="es-MX" dirty="0" smtClean="0"/>
              <a:t>Crédito por IR de fuente extranjera</a:t>
            </a:r>
          </a:p>
          <a:p>
            <a:pPr>
              <a:buFont typeface="+mj-lt"/>
              <a:buAutoNum type="alphaUcPeriod"/>
            </a:pPr>
            <a:r>
              <a:rPr lang="es-MX" dirty="0" smtClean="0"/>
              <a:t>Créditos por Reinversiones</a:t>
            </a:r>
          </a:p>
          <a:p>
            <a:pPr>
              <a:buFont typeface="+mj-lt"/>
              <a:buAutoNum type="alphaUcPeriod"/>
            </a:pPr>
            <a:r>
              <a:rPr lang="es-MX" dirty="0" smtClean="0"/>
              <a:t>Saldo a favor del IR de EG anteriores</a:t>
            </a:r>
          </a:p>
          <a:p>
            <a:pPr>
              <a:buFont typeface="+mj-lt"/>
              <a:buAutoNum type="alphaUcPeriod"/>
            </a:pPr>
            <a:r>
              <a:rPr lang="es-MX" dirty="0" smtClean="0"/>
              <a:t>Pagos a cuenta del IR acreditados contra el ITAN</a:t>
            </a:r>
          </a:p>
          <a:p>
            <a:pPr>
              <a:buFont typeface="+mj-lt"/>
              <a:buAutoNum type="alphaUcPeriod"/>
            </a:pPr>
            <a:r>
              <a:rPr lang="es-MX" dirty="0" smtClean="0"/>
              <a:t>Pagos a cuenta mensuales del EG</a:t>
            </a:r>
          </a:p>
          <a:p>
            <a:pPr>
              <a:buFont typeface="+mj-lt"/>
              <a:buAutoNum type="alphaUcPeriod"/>
            </a:pPr>
            <a:r>
              <a:rPr lang="es-MX" dirty="0" smtClean="0"/>
              <a:t>Retenciones por R3</a:t>
            </a:r>
          </a:p>
          <a:p>
            <a:pPr>
              <a:buFont typeface="+mj-lt"/>
              <a:buAutoNum type="alphaUcPeriod"/>
            </a:pPr>
            <a:r>
              <a:rPr lang="es-MX" dirty="0" smtClean="0"/>
              <a:t>Saldo a Favor del Exportador (SFE)</a:t>
            </a:r>
          </a:p>
          <a:p>
            <a:pPr>
              <a:buFont typeface="+mj-lt"/>
              <a:buAutoNum type="alphaUcPeriod"/>
            </a:pPr>
            <a:r>
              <a:rPr lang="es-MX" dirty="0" smtClean="0"/>
              <a:t>Impuesto Temporal a los Activos Netos (ITAN)</a:t>
            </a:r>
          </a:p>
          <a:p>
            <a:pPr>
              <a:buFont typeface="+mj-lt"/>
              <a:buAutoNum type="alphaUcPeriod"/>
            </a:pPr>
            <a:r>
              <a:rPr lang="es-MX" dirty="0" smtClean="0"/>
              <a:t>Ley 29230: Inversión Pública Regional y Local</a:t>
            </a:r>
          </a:p>
          <a:p>
            <a:pPr>
              <a:buFont typeface="+mj-lt"/>
              <a:buAutoNum type="alphaUcPeriod"/>
            </a:pPr>
            <a:r>
              <a:rPr lang="es-MX" dirty="0" smtClean="0"/>
              <a:t>Ley 29973: Ley General de la Persona con discapacidad</a:t>
            </a:r>
          </a:p>
          <a:p>
            <a:endParaRPr lang="es-MX" dirty="0" smtClean="0"/>
          </a:p>
          <a:p>
            <a:endParaRPr lang="es-MX" dirty="0"/>
          </a:p>
        </p:txBody>
      </p:sp>
      <p:sp>
        <p:nvSpPr>
          <p:cNvPr id="4" name="3 Marcador de fecha"/>
          <p:cNvSpPr>
            <a:spLocks noGrp="1"/>
          </p:cNvSpPr>
          <p:nvPr>
            <p:ph type="dt" sz="half" idx="10"/>
          </p:nvPr>
        </p:nvSpPr>
        <p:spPr/>
        <p:txBody>
          <a:bodyPr/>
          <a:lstStyle/>
          <a:p>
            <a:fld id="{5898FB8B-0E4E-454E-A997-6892436C5E4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253</a:t>
            </a:fld>
            <a:endParaRPr lang="es-PE"/>
          </a:p>
        </p:txBody>
      </p:sp>
    </p:spTree>
    <p:extLst>
      <p:ext uri="{BB962C8B-B14F-4D97-AF65-F5344CB8AC3E}">
        <p14:creationId xmlns:p14="http://schemas.microsoft.com/office/powerpoint/2010/main" val="3712728301"/>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Crédito por IR de fuente </a:t>
            </a:r>
            <a:r>
              <a:rPr lang="es-MX" dirty="0"/>
              <a:t>extranjera</a:t>
            </a:r>
            <a:br>
              <a:rPr lang="es-MX" dirty="0"/>
            </a:br>
            <a:r>
              <a:rPr lang="es-MX" sz="1800" b="0" dirty="0" smtClean="0">
                <a:effectLst/>
              </a:rPr>
              <a:t>LIR, 88°, e) – RIR, 58°</a:t>
            </a:r>
            <a:endParaRPr lang="es-MX" b="0" dirty="0">
              <a:effectLst/>
            </a:endParaRPr>
          </a:p>
        </p:txBody>
      </p:sp>
      <p:sp>
        <p:nvSpPr>
          <p:cNvPr id="3" name="2 Marcador de contenido"/>
          <p:cNvSpPr>
            <a:spLocks noGrp="1"/>
          </p:cNvSpPr>
          <p:nvPr>
            <p:ph idx="1"/>
          </p:nvPr>
        </p:nvSpPr>
        <p:spPr/>
        <p:txBody>
          <a:bodyPr/>
          <a:lstStyle/>
          <a:p>
            <a:r>
              <a:rPr lang="es-MX" b="1" dirty="0" smtClean="0"/>
              <a:t>IR </a:t>
            </a:r>
            <a:r>
              <a:rPr lang="es-MX" b="1" dirty="0"/>
              <a:t>efectivamente pagado en el exterior por </a:t>
            </a:r>
            <a:r>
              <a:rPr lang="es-MX" b="1" dirty="0" smtClean="0"/>
              <a:t>las RFE.</a:t>
            </a:r>
          </a:p>
          <a:p>
            <a:r>
              <a:rPr lang="es-MX" dirty="0" smtClean="0"/>
              <a:t>Siempre </a:t>
            </a:r>
            <a:r>
              <a:rPr lang="es-MX" dirty="0"/>
              <a:t>que dicho monto no </a:t>
            </a:r>
            <a:r>
              <a:rPr lang="es-MX" dirty="0" smtClean="0"/>
              <a:t>exceda:</a:t>
            </a:r>
          </a:p>
          <a:p>
            <a:pPr lvl="1"/>
            <a:r>
              <a:rPr lang="es-MX" dirty="0" smtClean="0"/>
              <a:t>Del </a:t>
            </a:r>
            <a:r>
              <a:rPr lang="es-MX" dirty="0"/>
              <a:t>importe </a:t>
            </a:r>
            <a:r>
              <a:rPr lang="es-MX" dirty="0" smtClean="0"/>
              <a:t>resultante </a:t>
            </a:r>
            <a:r>
              <a:rPr lang="es-MX" dirty="0"/>
              <a:t>de aplicar la </a:t>
            </a:r>
            <a:r>
              <a:rPr lang="es-MX" b="1" dirty="0" smtClean="0"/>
              <a:t>TASA MEDIA </a:t>
            </a:r>
            <a:r>
              <a:rPr lang="es-MX" dirty="0" smtClean="0"/>
              <a:t>a </a:t>
            </a:r>
            <a:r>
              <a:rPr lang="es-MX" dirty="0"/>
              <a:t>las </a:t>
            </a:r>
            <a:r>
              <a:rPr lang="es-MX" dirty="0" smtClean="0"/>
              <a:t>RFE</a:t>
            </a:r>
          </a:p>
          <a:p>
            <a:pPr lvl="1"/>
            <a:r>
              <a:rPr lang="es-MX" dirty="0" smtClean="0"/>
              <a:t>Ni </a:t>
            </a:r>
            <a:r>
              <a:rPr lang="es-MX" dirty="0"/>
              <a:t>el </a:t>
            </a:r>
            <a:r>
              <a:rPr lang="es-MX" dirty="0" smtClean="0"/>
              <a:t>IR </a:t>
            </a:r>
            <a:r>
              <a:rPr lang="es-MX" dirty="0"/>
              <a:t>efectivamente pagado en el exterior. </a:t>
            </a:r>
            <a:endParaRPr lang="es-MX" dirty="0" smtClean="0"/>
          </a:p>
          <a:p>
            <a:r>
              <a:rPr lang="es-MX" dirty="0"/>
              <a:t>El crédito sólo </a:t>
            </a:r>
            <a:r>
              <a:rPr lang="es-MX" dirty="0" smtClean="0"/>
              <a:t>procede si se acredite </a:t>
            </a:r>
            <a:r>
              <a:rPr lang="es-MX" dirty="0"/>
              <a:t>el pago del </a:t>
            </a:r>
            <a:r>
              <a:rPr lang="es-MX" dirty="0" smtClean="0"/>
              <a:t>IR </a:t>
            </a:r>
            <a:r>
              <a:rPr lang="es-MX" dirty="0"/>
              <a:t>en el </a:t>
            </a:r>
            <a:r>
              <a:rPr lang="es-MX" dirty="0" smtClean="0"/>
              <a:t>extranjero</a:t>
            </a:r>
          </a:p>
          <a:p>
            <a:pPr lvl="1"/>
            <a:r>
              <a:rPr lang="es-MX" dirty="0" smtClean="0"/>
              <a:t>Documentación </a:t>
            </a:r>
            <a:r>
              <a:rPr lang="es-MX" dirty="0"/>
              <a:t>fehaciente</a:t>
            </a:r>
          </a:p>
          <a:p>
            <a:r>
              <a:rPr lang="es-MX" dirty="0"/>
              <a:t>El importe </a:t>
            </a:r>
            <a:r>
              <a:rPr lang="es-MX" dirty="0" smtClean="0"/>
              <a:t>no utilizado en </a:t>
            </a:r>
            <a:r>
              <a:rPr lang="es-MX" dirty="0"/>
              <a:t>el </a:t>
            </a:r>
            <a:r>
              <a:rPr lang="es-MX" dirty="0" smtClean="0"/>
              <a:t>EG:</a:t>
            </a:r>
          </a:p>
          <a:p>
            <a:pPr lvl="1"/>
            <a:r>
              <a:rPr lang="es-MX" dirty="0" smtClean="0"/>
              <a:t>No </a:t>
            </a:r>
            <a:r>
              <a:rPr lang="es-MX" dirty="0"/>
              <a:t>podrá compensarse en otros </a:t>
            </a:r>
            <a:r>
              <a:rPr lang="es-MX" dirty="0" smtClean="0"/>
              <a:t>EG </a:t>
            </a:r>
          </a:p>
          <a:p>
            <a:pPr lvl="1"/>
            <a:r>
              <a:rPr lang="es-MX" dirty="0" smtClean="0"/>
              <a:t>Ni </a:t>
            </a:r>
            <a:r>
              <a:rPr lang="es-MX" dirty="0"/>
              <a:t>dará derecho a devolución alguna.</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254</a:t>
            </a:fld>
            <a:endParaRPr lang="es-PE"/>
          </a:p>
        </p:txBody>
      </p:sp>
    </p:spTree>
    <p:extLst>
      <p:ext uri="{BB962C8B-B14F-4D97-AF65-F5344CB8AC3E}">
        <p14:creationId xmlns:p14="http://schemas.microsoft.com/office/powerpoint/2010/main" val="1931717401"/>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Crédito por IR de fuente </a:t>
            </a:r>
            <a:r>
              <a:rPr lang="es-MX" dirty="0" smtClean="0"/>
              <a:t>extranjera</a:t>
            </a:r>
            <a:br>
              <a:rPr lang="es-MX" dirty="0" smtClean="0"/>
            </a:br>
            <a:r>
              <a:rPr lang="es-MX" dirty="0" smtClean="0"/>
              <a:t>Tasa Media</a:t>
            </a:r>
            <a:r>
              <a:rPr lang="es-MX" dirty="0"/>
              <a:t/>
            </a:r>
            <a:br>
              <a:rPr lang="es-MX" dirty="0"/>
            </a:br>
            <a:r>
              <a:rPr lang="es-MX" sz="1800" b="0" dirty="0">
                <a:effectLst/>
              </a:rPr>
              <a:t>LIR, 88°, e) – RIR, </a:t>
            </a:r>
            <a:r>
              <a:rPr lang="es-MX" sz="1800" b="0" dirty="0" smtClean="0">
                <a:effectLst/>
              </a:rPr>
              <a:t>52°, d)</a:t>
            </a:r>
            <a:endParaRPr lang="es-MX" dirty="0"/>
          </a:p>
        </p:txBody>
      </p:sp>
      <p:sp>
        <p:nvSpPr>
          <p:cNvPr id="3" name="2 Marcador de contenido"/>
          <p:cNvSpPr>
            <a:spLocks noGrp="1"/>
          </p:cNvSpPr>
          <p:nvPr>
            <p:ph idx="1"/>
          </p:nvPr>
        </p:nvSpPr>
        <p:spPr/>
        <p:txBody>
          <a:bodyPr/>
          <a:lstStyle/>
          <a:p>
            <a:r>
              <a:rPr lang="es-MX" dirty="0" smtClean="0"/>
              <a:t>Porcentaje:</a:t>
            </a:r>
          </a:p>
          <a:p>
            <a:pPr lvl="1"/>
            <a:r>
              <a:rPr lang="es-MX" b="1" u="sng" dirty="0" smtClean="0"/>
              <a:t>PN</a:t>
            </a:r>
            <a:r>
              <a:rPr lang="es-MX" dirty="0" smtClean="0"/>
              <a:t>: IR </a:t>
            </a:r>
            <a:r>
              <a:rPr lang="es-MX" dirty="0" smtClean="0">
                <a:latin typeface="Arial Black" panose="020B0A04020102020204" pitchFamily="34" charset="0"/>
              </a:rPr>
              <a:t>/</a:t>
            </a:r>
            <a:r>
              <a:rPr lang="es-MX" dirty="0" smtClean="0"/>
              <a:t> ( RN4 </a:t>
            </a:r>
            <a:r>
              <a:rPr lang="es-MX" dirty="0" smtClean="0">
                <a:latin typeface="Arial Black" panose="020B0A04020102020204" pitchFamily="34" charset="0"/>
              </a:rPr>
              <a:t>+</a:t>
            </a:r>
            <a:r>
              <a:rPr lang="es-MX" dirty="0" smtClean="0"/>
              <a:t> RN5 ) del </a:t>
            </a:r>
            <a:r>
              <a:rPr lang="es-MX" dirty="0"/>
              <a:t>trabajo </a:t>
            </a:r>
            <a:r>
              <a:rPr lang="es-MX" dirty="0" smtClean="0">
                <a:latin typeface="Arial Black" panose="020B0A04020102020204" pitchFamily="34" charset="0"/>
              </a:rPr>
              <a:t>+</a:t>
            </a:r>
            <a:r>
              <a:rPr lang="es-MX" dirty="0" smtClean="0"/>
              <a:t> RFE: o</a:t>
            </a:r>
          </a:p>
          <a:p>
            <a:pPr lvl="1"/>
            <a:r>
              <a:rPr lang="es-MX" b="1" u="sng" dirty="0" smtClean="0"/>
              <a:t>PJ</a:t>
            </a:r>
            <a:r>
              <a:rPr lang="es-MX" dirty="0" smtClean="0"/>
              <a:t>: IR </a:t>
            </a:r>
            <a:r>
              <a:rPr lang="es-MX" dirty="0" smtClean="0">
                <a:latin typeface="Arial Black" panose="020B0A04020102020204" pitchFamily="34" charset="0"/>
              </a:rPr>
              <a:t>/</a:t>
            </a:r>
            <a:r>
              <a:rPr lang="es-MX" dirty="0" smtClean="0"/>
              <a:t> ( RN3 </a:t>
            </a:r>
            <a:r>
              <a:rPr lang="es-MX" dirty="0" smtClean="0">
                <a:latin typeface="Arial Black" panose="020B0A04020102020204" pitchFamily="34" charset="0"/>
              </a:rPr>
              <a:t>+</a:t>
            </a:r>
            <a:r>
              <a:rPr lang="es-MX" dirty="0" smtClean="0"/>
              <a:t> RFE )</a:t>
            </a:r>
          </a:p>
          <a:p>
            <a:r>
              <a:rPr lang="es-MX" dirty="0" smtClean="0"/>
              <a:t>No se considera la </a:t>
            </a:r>
            <a:r>
              <a:rPr lang="es-MX" dirty="0"/>
              <a:t>deducción </a:t>
            </a:r>
            <a:r>
              <a:rPr lang="es-MX" dirty="0" smtClean="0"/>
              <a:t>de 7 UIT (PN por R4 y R5)</a:t>
            </a:r>
          </a:p>
          <a:p>
            <a:pPr lvl="1"/>
            <a:r>
              <a:rPr lang="es-MX" dirty="0" smtClean="0"/>
              <a:t>LIR, 46°</a:t>
            </a:r>
          </a:p>
          <a:p>
            <a:r>
              <a:rPr lang="es-MX" dirty="0" smtClean="0"/>
              <a:t>De existir pérdidas de EG anteriores, éstas </a:t>
            </a:r>
            <a:r>
              <a:rPr lang="es-MX" b="1" u="sng" dirty="0" smtClean="0"/>
              <a:t>NO</a:t>
            </a:r>
            <a:r>
              <a:rPr lang="es-MX" dirty="0" smtClean="0"/>
              <a:t> se restarán de la RN.</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255</a:t>
            </a:fld>
            <a:endParaRPr lang="es-PE"/>
          </a:p>
        </p:txBody>
      </p:sp>
      <p:pic>
        <p:nvPicPr>
          <p:cNvPr id="819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3861048"/>
            <a:ext cx="3695700"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7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800" y="4624967"/>
            <a:ext cx="1800000" cy="532225"/>
          </a:xfrm>
          <a:prstGeom prst="rect">
            <a:avLst/>
          </a:prstGeom>
        </p:spPr>
      </p:pic>
      <p:sp>
        <p:nvSpPr>
          <p:cNvPr id="7" name="6 Flecha derecha"/>
          <p:cNvSpPr/>
          <p:nvPr/>
        </p:nvSpPr>
        <p:spPr>
          <a:xfrm>
            <a:off x="3131840" y="4624967"/>
            <a:ext cx="978408" cy="484632"/>
          </a:xfrm>
          <a:prstGeom prst="rightArrow">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CuadroTexto"/>
          <p:cNvSpPr txBox="1"/>
          <p:nvPr/>
        </p:nvSpPr>
        <p:spPr>
          <a:xfrm>
            <a:off x="1425084" y="5075892"/>
            <a:ext cx="1274708" cy="369332"/>
          </a:xfrm>
          <a:prstGeom prst="rect">
            <a:avLst/>
          </a:prstGeom>
          <a:noFill/>
        </p:spPr>
        <p:txBody>
          <a:bodyPr wrap="none" rtlCol="0">
            <a:spAutoFit/>
          </a:bodyPr>
          <a:lstStyle/>
          <a:p>
            <a:r>
              <a:rPr lang="es-MX" b="1" dirty="0" smtClean="0">
                <a:solidFill>
                  <a:schemeClr val="accent1">
                    <a:lumMod val="75000"/>
                  </a:schemeClr>
                </a:solidFill>
                <a:latin typeface="Arial" panose="020B0604020202020204" pitchFamily="34" charset="0"/>
                <a:cs typeface="Arial" panose="020B0604020202020204" pitchFamily="34" charset="0"/>
              </a:rPr>
              <a:t>CI-13, p49</a:t>
            </a:r>
            <a:endParaRPr lang="es-MX"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1545057"/>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100000">
                <a:schemeClr val="bg1"/>
              </a:gs>
              <a:gs pos="90000">
                <a:schemeClr val="accent5">
                  <a:lumMod val="50000"/>
                </a:schemeClr>
              </a:gs>
            </a:gsLst>
          </a:gradFill>
        </p:spPr>
        <p:txBody>
          <a:bodyPr>
            <a:normAutofit fontScale="90000"/>
          </a:bodyPr>
          <a:lstStyle/>
          <a:p>
            <a:r>
              <a:rPr lang="es-MX" sz="2700" dirty="0"/>
              <a:t>Créditos por </a:t>
            </a:r>
            <a:r>
              <a:rPr lang="es-MX" sz="2700" dirty="0" smtClean="0"/>
              <a:t>Reinversiones (1)</a:t>
            </a:r>
            <a:br>
              <a:rPr lang="es-MX" sz="2700" dirty="0" smtClean="0"/>
            </a:br>
            <a:r>
              <a:rPr lang="es-MX" sz="2700" dirty="0" smtClean="0"/>
              <a:t>Ley de Promoción de la Inversión en la Amazonía</a:t>
            </a:r>
            <a:r>
              <a:rPr lang="es-MX" dirty="0" smtClean="0"/>
              <a:t/>
            </a:r>
            <a:br>
              <a:rPr lang="es-MX" dirty="0" smtClean="0"/>
            </a:br>
            <a:r>
              <a:rPr lang="es-MX" sz="2000" b="0" dirty="0" smtClean="0">
                <a:effectLst/>
              </a:rPr>
              <a:t>Ley 270137, 5ª DC – Ley 29742, Restituye vigencia hasta el 31.12.2015</a:t>
            </a:r>
            <a:endParaRPr lang="es-MX" b="0" dirty="0">
              <a:effectLst/>
            </a:endParaRPr>
          </a:p>
        </p:txBody>
      </p:sp>
      <p:sp>
        <p:nvSpPr>
          <p:cNvPr id="3" name="2 Marcador de contenido"/>
          <p:cNvSpPr>
            <a:spLocks noGrp="1"/>
          </p:cNvSpPr>
          <p:nvPr>
            <p:ph sz="half" idx="1"/>
          </p:nvPr>
        </p:nvSpPr>
        <p:spPr/>
        <p:txBody>
          <a:bodyPr>
            <a:normAutofit lnSpcReduction="10000"/>
          </a:bodyPr>
          <a:lstStyle/>
          <a:p>
            <a:r>
              <a:rPr lang="es-MX" dirty="0" smtClean="0"/>
              <a:t>Empresas </a:t>
            </a:r>
            <a:r>
              <a:rPr lang="es-MX" dirty="0"/>
              <a:t>ubicadas en los departamentos de Loreto, Madre de Dios y los distritos de </a:t>
            </a:r>
            <a:r>
              <a:rPr lang="es-MX" dirty="0" err="1"/>
              <a:t>Iparia</a:t>
            </a:r>
            <a:r>
              <a:rPr lang="es-MX" dirty="0"/>
              <a:t> y </a:t>
            </a:r>
            <a:r>
              <a:rPr lang="es-MX" dirty="0" err="1"/>
              <a:t>Masisea</a:t>
            </a:r>
            <a:r>
              <a:rPr lang="es-MX" dirty="0"/>
              <a:t> de la provincia de Coronel Portillo y las provincias de Atalaya y Purús del departamento de </a:t>
            </a:r>
            <a:r>
              <a:rPr lang="es-MX" dirty="0" smtClean="0"/>
              <a:t>Ucayali</a:t>
            </a:r>
          </a:p>
          <a:p>
            <a:r>
              <a:rPr lang="es-MX" dirty="0" smtClean="0"/>
              <a:t>Actividades </a:t>
            </a:r>
            <a:r>
              <a:rPr lang="es-MX" dirty="0"/>
              <a:t>comprendidas en el numeral 11.1 del </a:t>
            </a:r>
            <a:r>
              <a:rPr lang="es-MX" dirty="0" smtClean="0"/>
              <a:t>Artículo </a:t>
            </a:r>
            <a:r>
              <a:rPr lang="es-MX" dirty="0"/>
              <a:t>11 de la Ley </a:t>
            </a:r>
            <a:r>
              <a:rPr lang="es-MX" dirty="0" smtClean="0"/>
              <a:t>27037</a:t>
            </a:r>
            <a:r>
              <a:rPr lang="es-MX" dirty="0"/>
              <a:t>, </a:t>
            </a:r>
            <a:endParaRPr lang="es-MX" dirty="0" smtClean="0"/>
          </a:p>
          <a:p>
            <a:r>
              <a:rPr lang="es-MX" dirty="0" smtClean="0"/>
              <a:t>Excepto </a:t>
            </a:r>
            <a:r>
              <a:rPr lang="es-MX" dirty="0"/>
              <a:t>las actividades de extracción forestal y de comercio, que reinviertan total o parcialmente su </a:t>
            </a:r>
            <a:r>
              <a:rPr lang="es-MX" dirty="0" smtClean="0"/>
              <a:t>RN </a:t>
            </a:r>
            <a:r>
              <a:rPr lang="es-MX" dirty="0"/>
              <a:t>en los </a:t>
            </a:r>
            <a:r>
              <a:rPr lang="es-MX" b="1" dirty="0"/>
              <a:t>Programas de Inversión,</a:t>
            </a:r>
            <a:r>
              <a:rPr lang="es-MX" dirty="0"/>
              <a:t> tendrán derecho a un </a:t>
            </a:r>
            <a:r>
              <a:rPr lang="es-MX" b="1" dirty="0"/>
              <a:t>crédito </a:t>
            </a:r>
            <a:r>
              <a:rPr lang="es-MX" b="1" dirty="0" smtClean="0"/>
              <a:t>tributario: </a:t>
            </a:r>
            <a:r>
              <a:rPr lang="es-MX" b="1" u="sng" dirty="0" smtClean="0"/>
              <a:t>5</a:t>
            </a:r>
            <a:r>
              <a:rPr lang="es-MX" b="1" u="sng" dirty="0"/>
              <a:t>% del monto reinvertido</a:t>
            </a:r>
            <a:r>
              <a:rPr lang="es-MX" b="1" u="sng" dirty="0" smtClean="0"/>
              <a:t>.</a:t>
            </a:r>
            <a:endParaRPr lang="es-MX" b="1" u="sng" dirty="0"/>
          </a:p>
        </p:txBody>
      </p:sp>
      <p:sp>
        <p:nvSpPr>
          <p:cNvPr id="8" name="7 Marcador de contenido"/>
          <p:cNvSpPr>
            <a:spLocks noGrp="1"/>
          </p:cNvSpPr>
          <p:nvPr>
            <p:ph sz="half" idx="2"/>
          </p:nvPr>
        </p:nvSpPr>
        <p:spPr/>
        <p:txBody>
          <a:bodyPr>
            <a:normAutofit lnSpcReduction="10000"/>
          </a:bodyPr>
          <a:lstStyle/>
          <a:p>
            <a:r>
              <a:rPr lang="es-MX" dirty="0"/>
              <a:t>El crédito se utilizará a partir del </a:t>
            </a:r>
            <a:r>
              <a:rPr lang="es-MX" dirty="0" smtClean="0"/>
              <a:t>EG </a:t>
            </a:r>
            <a:r>
              <a:rPr lang="es-MX" dirty="0"/>
              <a:t>en que comience la ejecución del </a:t>
            </a:r>
            <a:r>
              <a:rPr lang="es-MX" b="1" dirty="0" smtClean="0"/>
              <a:t>Programa </a:t>
            </a:r>
            <a:r>
              <a:rPr lang="es-MX" b="1" dirty="0"/>
              <a:t>de </a:t>
            </a:r>
            <a:r>
              <a:rPr lang="es-MX" b="1" dirty="0" smtClean="0"/>
              <a:t>Reinversión</a:t>
            </a:r>
          </a:p>
          <a:p>
            <a:r>
              <a:rPr lang="es-MX" dirty="0" smtClean="0"/>
              <a:t>El </a:t>
            </a:r>
            <a:r>
              <a:rPr lang="es-MX" u="sng" dirty="0"/>
              <a:t>saldo </a:t>
            </a:r>
            <a:r>
              <a:rPr lang="es-MX" u="sng" dirty="0" smtClean="0"/>
              <a:t>no </a:t>
            </a:r>
            <a:r>
              <a:rPr lang="es-MX" u="sng" dirty="0"/>
              <a:t>utilizado</a:t>
            </a:r>
            <a:r>
              <a:rPr lang="es-MX" dirty="0"/>
              <a:t> podrá aplicarse únicamente contra los pagos de regularización del </a:t>
            </a:r>
            <a:r>
              <a:rPr lang="es-MX" dirty="0" smtClean="0"/>
              <a:t>IR </a:t>
            </a:r>
            <a:r>
              <a:rPr lang="es-MX" dirty="0"/>
              <a:t>de los </a:t>
            </a:r>
            <a:r>
              <a:rPr lang="es-MX" dirty="0" smtClean="0"/>
              <a:t>EG siguientes</a:t>
            </a:r>
          </a:p>
          <a:p>
            <a:pPr lvl="1"/>
            <a:r>
              <a:rPr lang="es-MX" dirty="0"/>
              <a:t>D</a:t>
            </a:r>
            <a:r>
              <a:rPr lang="es-MX" dirty="0" smtClean="0"/>
              <a:t>entro </a:t>
            </a:r>
            <a:r>
              <a:rPr lang="es-MX" dirty="0"/>
              <a:t>del plazo de ejecución del </a:t>
            </a:r>
            <a:r>
              <a:rPr lang="es-MX" dirty="0" smtClean="0"/>
              <a:t>Programa </a:t>
            </a:r>
            <a:r>
              <a:rPr lang="es-MX" dirty="0"/>
              <a:t>de </a:t>
            </a:r>
            <a:r>
              <a:rPr lang="es-MX" dirty="0" smtClean="0"/>
              <a:t>Inversión</a:t>
            </a:r>
            <a:r>
              <a:rPr lang="es-MX" dirty="0"/>
              <a:t>. </a:t>
            </a:r>
            <a:endParaRPr lang="es-MX" dirty="0" smtClean="0"/>
          </a:p>
          <a:p>
            <a:r>
              <a:rPr lang="es-MX" dirty="0" smtClean="0"/>
              <a:t>El </a:t>
            </a:r>
            <a:r>
              <a:rPr lang="es-MX" u="sng" dirty="0"/>
              <a:t>exceso no aplicado</a:t>
            </a:r>
            <a:r>
              <a:rPr lang="es-MX" dirty="0"/>
              <a:t> </a:t>
            </a:r>
            <a:endParaRPr lang="es-MX" dirty="0" smtClean="0"/>
          </a:p>
          <a:p>
            <a:pPr lvl="1"/>
            <a:r>
              <a:rPr lang="es-MX" b="1" dirty="0" smtClean="0"/>
              <a:t>NO</a:t>
            </a:r>
            <a:r>
              <a:rPr lang="es-MX" dirty="0" smtClean="0"/>
              <a:t> </a:t>
            </a:r>
            <a:r>
              <a:rPr lang="es-MX" dirty="0"/>
              <a:t>dará derecho a </a:t>
            </a:r>
            <a:r>
              <a:rPr lang="es-MX" dirty="0" smtClean="0"/>
              <a:t>devolución</a:t>
            </a:r>
          </a:p>
          <a:p>
            <a:pPr lvl="1"/>
            <a:r>
              <a:rPr lang="es-MX" b="1" dirty="0" smtClean="0"/>
              <a:t>NO</a:t>
            </a:r>
            <a:r>
              <a:rPr lang="es-MX" dirty="0" smtClean="0"/>
              <a:t> podrá </a:t>
            </a:r>
            <a:r>
              <a:rPr lang="es-MX" dirty="0"/>
              <a:t>ser transferido a </a:t>
            </a:r>
            <a:r>
              <a:rPr lang="es-MX" dirty="0" smtClean="0"/>
              <a:t>terceros</a:t>
            </a:r>
            <a:endParaRPr lang="es-MX" dirty="0"/>
          </a:p>
          <a:p>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256</a:t>
            </a:fld>
            <a:endParaRPr lang="es-PE"/>
          </a:p>
        </p:txBody>
      </p:sp>
    </p:spTree>
    <p:extLst>
      <p:ext uri="{BB962C8B-B14F-4D97-AF65-F5344CB8AC3E}">
        <p14:creationId xmlns:p14="http://schemas.microsoft.com/office/powerpoint/2010/main" val="2787229985"/>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Créditos por Reinversiones </a:t>
            </a:r>
            <a:r>
              <a:rPr lang="es-MX" dirty="0" smtClean="0"/>
              <a:t>(2)</a:t>
            </a:r>
            <a:r>
              <a:rPr lang="es-MX" dirty="0"/>
              <a:t/>
            </a:r>
            <a:br>
              <a:rPr lang="es-MX" dirty="0"/>
            </a:br>
            <a:r>
              <a:rPr lang="es-MX" dirty="0" smtClean="0"/>
              <a:t>Ley </a:t>
            </a:r>
            <a:r>
              <a:rPr lang="es-MX" dirty="0"/>
              <a:t>de democratización del libro </a:t>
            </a:r>
            <a:r>
              <a:rPr lang="es-MX" dirty="0" smtClean="0"/>
              <a:t>(…)</a:t>
            </a:r>
            <a:r>
              <a:rPr lang="es-MX" dirty="0"/>
              <a:t/>
            </a:r>
            <a:br>
              <a:rPr lang="es-MX" dirty="0"/>
            </a:br>
            <a:r>
              <a:rPr lang="es-MX" sz="1800" b="0" dirty="0">
                <a:effectLst/>
              </a:rPr>
              <a:t>Ley </a:t>
            </a:r>
            <a:r>
              <a:rPr lang="es-MX" sz="1800" b="0" dirty="0" smtClean="0">
                <a:effectLst/>
              </a:rPr>
              <a:t>28086,  - DS 8-2004 (Pub. 19.05.2004)</a:t>
            </a:r>
            <a:endParaRPr lang="es-MX" dirty="0"/>
          </a:p>
        </p:txBody>
      </p:sp>
      <p:sp>
        <p:nvSpPr>
          <p:cNvPr id="3" name="2 Marcador de contenido"/>
          <p:cNvSpPr>
            <a:spLocks noGrp="1"/>
          </p:cNvSpPr>
          <p:nvPr>
            <p:ph idx="1"/>
          </p:nvPr>
        </p:nvSpPr>
        <p:spPr/>
        <p:txBody>
          <a:bodyPr>
            <a:normAutofit/>
          </a:bodyPr>
          <a:lstStyle/>
          <a:p>
            <a:r>
              <a:rPr lang="es-MX" dirty="0"/>
              <a:t>E</a:t>
            </a:r>
            <a:r>
              <a:rPr lang="es-MX" dirty="0" smtClean="0"/>
              <a:t>mpresas </a:t>
            </a:r>
            <a:r>
              <a:rPr lang="es-MX" dirty="0"/>
              <a:t>de la industria editorial en todas sus fases, así como la circulación del libro y productos editoriales afines, a cargo de empresas constituidas como </a:t>
            </a:r>
            <a:r>
              <a:rPr lang="es-MX" dirty="0" smtClean="0"/>
              <a:t>PJ </a:t>
            </a:r>
            <a:r>
              <a:rPr lang="es-MX" dirty="0"/>
              <a:t>domiciliadas en el país, que reinviertan total o parcialmente su </a:t>
            </a:r>
            <a:r>
              <a:rPr lang="es-MX" dirty="0" smtClean="0"/>
              <a:t>RNI, </a:t>
            </a:r>
            <a:r>
              <a:rPr lang="es-MX" dirty="0"/>
              <a:t>determinada de conformidad con la </a:t>
            </a:r>
            <a:r>
              <a:rPr lang="es-MX" dirty="0" smtClean="0"/>
              <a:t>LIR </a:t>
            </a:r>
            <a:r>
              <a:rPr lang="es-MX" dirty="0"/>
              <a:t>y su </a:t>
            </a:r>
            <a:r>
              <a:rPr lang="es-MX" dirty="0" smtClean="0"/>
              <a:t>RIR, </a:t>
            </a:r>
            <a:r>
              <a:rPr lang="es-MX" dirty="0"/>
              <a:t>en bienes y servicios para el desarrollo de su propia actividad empresarial o en el establecimiento de otras empresas de estos </a:t>
            </a:r>
            <a:r>
              <a:rPr lang="es-MX" dirty="0" smtClean="0"/>
              <a:t>rubros:</a:t>
            </a:r>
          </a:p>
          <a:p>
            <a:pPr lvl="1"/>
            <a:r>
              <a:rPr lang="es-MX" b="1" dirty="0" smtClean="0"/>
              <a:t>Crédito Tributario </a:t>
            </a:r>
            <a:r>
              <a:rPr lang="es-MX" b="1" dirty="0"/>
              <a:t>por </a:t>
            </a:r>
            <a:r>
              <a:rPr lang="es-MX" b="1" dirty="0" smtClean="0"/>
              <a:t>Reinversión: </a:t>
            </a:r>
            <a:r>
              <a:rPr lang="es-MX" dirty="0" smtClean="0"/>
              <a:t>Tasa </a:t>
            </a:r>
            <a:r>
              <a:rPr lang="es-MX" dirty="0"/>
              <a:t>del </a:t>
            </a:r>
            <a:r>
              <a:rPr lang="es-MX" dirty="0" smtClean="0"/>
              <a:t>IR </a:t>
            </a:r>
            <a:r>
              <a:rPr lang="es-MX" dirty="0"/>
              <a:t>(</a:t>
            </a:r>
            <a:r>
              <a:rPr lang="es-MX" b="1" dirty="0"/>
              <a:t>30%</a:t>
            </a:r>
            <a:r>
              <a:rPr lang="es-MX" dirty="0"/>
              <a:t>), </a:t>
            </a:r>
            <a:r>
              <a:rPr lang="es-MX" dirty="0" smtClean="0"/>
              <a:t>sobre </a:t>
            </a:r>
            <a:r>
              <a:rPr lang="es-MX" dirty="0"/>
              <a:t>el monto efectivamente reinvertido</a:t>
            </a:r>
            <a:r>
              <a:rPr lang="es-MX" dirty="0" smtClean="0"/>
              <a:t>.</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257</a:t>
            </a:fld>
            <a:endParaRPr lang="es-PE"/>
          </a:p>
        </p:txBody>
      </p:sp>
    </p:spTree>
    <p:extLst>
      <p:ext uri="{BB962C8B-B14F-4D97-AF65-F5344CB8AC3E}">
        <p14:creationId xmlns:p14="http://schemas.microsoft.com/office/powerpoint/2010/main" val="1885984640"/>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Créditos por Reinversiones </a:t>
            </a:r>
            <a:r>
              <a:rPr lang="es-MX" dirty="0" smtClean="0"/>
              <a:t>(2a)</a:t>
            </a:r>
            <a:r>
              <a:rPr lang="es-MX" dirty="0"/>
              <a:t/>
            </a:r>
            <a:br>
              <a:rPr lang="es-MX" dirty="0"/>
            </a:br>
            <a:r>
              <a:rPr lang="es-MX" dirty="0" smtClean="0"/>
              <a:t>Ley </a:t>
            </a:r>
            <a:r>
              <a:rPr lang="es-MX" dirty="0"/>
              <a:t>de democratización del libro </a:t>
            </a:r>
            <a:r>
              <a:rPr lang="es-MX" dirty="0" smtClean="0"/>
              <a:t>(…): LIMITACIONES</a:t>
            </a:r>
            <a:r>
              <a:rPr lang="es-MX" dirty="0"/>
              <a:t/>
            </a:r>
            <a:br>
              <a:rPr lang="es-MX" dirty="0"/>
            </a:br>
            <a:r>
              <a:rPr lang="es-MX" sz="1800" b="0" dirty="0">
                <a:effectLst/>
              </a:rPr>
              <a:t>Ley </a:t>
            </a:r>
            <a:r>
              <a:rPr lang="es-MX" sz="1800" b="0" dirty="0" smtClean="0">
                <a:effectLst/>
              </a:rPr>
              <a:t>28086,  - DS 8-2004 (Pub. 19.05.2004)</a:t>
            </a:r>
            <a:endParaRPr lang="es-MX" dirty="0"/>
          </a:p>
        </p:txBody>
      </p:sp>
      <p:sp>
        <p:nvSpPr>
          <p:cNvPr id="3" name="2 Marcador de contenido"/>
          <p:cNvSpPr>
            <a:spLocks noGrp="1"/>
          </p:cNvSpPr>
          <p:nvPr>
            <p:ph idx="1"/>
          </p:nvPr>
        </p:nvSpPr>
        <p:spPr/>
        <p:txBody>
          <a:bodyPr>
            <a:normAutofit/>
          </a:bodyPr>
          <a:lstStyle/>
          <a:p>
            <a:r>
              <a:rPr lang="es-MX" dirty="0" smtClean="0"/>
              <a:t>El </a:t>
            </a:r>
            <a:r>
              <a:rPr lang="es-MX" dirty="0"/>
              <a:t>crédito será aplicado </a:t>
            </a:r>
            <a:r>
              <a:rPr lang="es-MX" dirty="0" smtClean="0"/>
              <a:t>contra el IR </a:t>
            </a:r>
            <a:r>
              <a:rPr lang="es-MX" dirty="0"/>
              <a:t>del </a:t>
            </a:r>
            <a:r>
              <a:rPr lang="es-MX" dirty="0" smtClean="0"/>
              <a:t>EG </a:t>
            </a:r>
            <a:r>
              <a:rPr lang="es-MX" dirty="0"/>
              <a:t>en el que comience la ejecución del programa, aprobado por la </a:t>
            </a:r>
            <a:r>
              <a:rPr lang="es-MX" dirty="0" smtClean="0"/>
              <a:t>BNP</a:t>
            </a:r>
            <a:endParaRPr lang="es-MX" dirty="0"/>
          </a:p>
          <a:p>
            <a:r>
              <a:rPr lang="es-MX" dirty="0" smtClean="0"/>
              <a:t>El </a:t>
            </a:r>
            <a:r>
              <a:rPr lang="es-MX" dirty="0"/>
              <a:t>crédito </a:t>
            </a:r>
            <a:r>
              <a:rPr lang="es-MX" b="1" u="sng" dirty="0" smtClean="0"/>
              <a:t>NO</a:t>
            </a:r>
            <a:r>
              <a:rPr lang="es-MX" dirty="0" smtClean="0"/>
              <a:t> </a:t>
            </a:r>
            <a:r>
              <a:rPr lang="es-MX" dirty="0"/>
              <a:t>podrá ser mayor al </a:t>
            </a:r>
            <a:r>
              <a:rPr lang="es-MX" dirty="0" smtClean="0"/>
              <a:t>IR </a:t>
            </a:r>
            <a:r>
              <a:rPr lang="es-MX" dirty="0"/>
              <a:t>determinado por el contribuyente</a:t>
            </a:r>
            <a:r>
              <a:rPr lang="es-MX" dirty="0" smtClean="0"/>
              <a:t>.</a:t>
            </a:r>
          </a:p>
          <a:p>
            <a:r>
              <a:rPr lang="es-MX" dirty="0" smtClean="0"/>
              <a:t>El </a:t>
            </a:r>
            <a:r>
              <a:rPr lang="es-MX" b="1" dirty="0"/>
              <a:t>crédito no </a:t>
            </a:r>
            <a:r>
              <a:rPr lang="es-MX" b="1" dirty="0" smtClean="0"/>
              <a:t>utilizado</a:t>
            </a:r>
            <a:r>
              <a:rPr lang="es-MX" dirty="0" smtClean="0"/>
              <a:t>: </a:t>
            </a:r>
            <a:r>
              <a:rPr lang="es-MX" b="1" u="sng" dirty="0" smtClean="0">
                <a:effectLst>
                  <a:outerShdw blurRad="38100" dist="38100" dir="2700000" algn="tl">
                    <a:srgbClr val="000000">
                      <a:alpha val="43137"/>
                    </a:srgbClr>
                  </a:outerShdw>
                </a:effectLst>
              </a:rPr>
              <a:t>NO</a:t>
            </a:r>
          </a:p>
          <a:p>
            <a:pPr lvl="1"/>
            <a:r>
              <a:rPr lang="es-MX" dirty="0" smtClean="0"/>
              <a:t>podrá </a:t>
            </a:r>
            <a:r>
              <a:rPr lang="es-MX" dirty="0"/>
              <a:t>aplicarse contra los </a:t>
            </a:r>
            <a:r>
              <a:rPr lang="es-MX" dirty="0" smtClean="0"/>
              <a:t>PC de los EG siguientes</a:t>
            </a:r>
          </a:p>
          <a:p>
            <a:pPr lvl="1"/>
            <a:r>
              <a:rPr lang="es-MX" dirty="0" smtClean="0"/>
              <a:t>podrá aplicarse contra el pago de regularización de los EG siguientes </a:t>
            </a:r>
          </a:p>
          <a:p>
            <a:pPr lvl="1"/>
            <a:r>
              <a:rPr lang="es-MX" dirty="0" smtClean="0"/>
              <a:t>dará </a:t>
            </a:r>
            <a:r>
              <a:rPr lang="es-MX" dirty="0"/>
              <a:t>derecho a devolución alguna, </a:t>
            </a:r>
            <a:endParaRPr lang="es-MX" dirty="0" smtClean="0"/>
          </a:p>
          <a:p>
            <a:pPr lvl="1"/>
            <a:r>
              <a:rPr lang="es-MX" dirty="0" smtClean="0"/>
              <a:t>podrá transferirse a </a:t>
            </a:r>
            <a:r>
              <a:rPr lang="es-MX" dirty="0"/>
              <a:t>terceros.</a:t>
            </a:r>
          </a:p>
          <a:p>
            <a:r>
              <a:rPr lang="es-MX" dirty="0"/>
              <a:t>Las empresas receptoras y los inversionistas deberán informar a la SUNAT, en su respectiva </a:t>
            </a:r>
            <a:r>
              <a:rPr lang="es-MX" dirty="0" smtClean="0"/>
              <a:t>DJ </a:t>
            </a:r>
            <a:r>
              <a:rPr lang="es-MX" dirty="0"/>
              <a:t>anual del </a:t>
            </a:r>
            <a:r>
              <a:rPr lang="es-MX" dirty="0" smtClean="0"/>
              <a:t>IR, </a:t>
            </a:r>
            <a:r>
              <a:rPr lang="es-MX" dirty="0"/>
              <a:t>los datos relativos a la inversión realizada.</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258</a:t>
            </a:fld>
            <a:endParaRPr lang="es-PE"/>
          </a:p>
        </p:txBody>
      </p:sp>
    </p:spTree>
    <p:extLst>
      <p:ext uri="{BB962C8B-B14F-4D97-AF65-F5344CB8AC3E}">
        <p14:creationId xmlns:p14="http://schemas.microsoft.com/office/powerpoint/2010/main" val="136626571"/>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Créditos por Reinversiones (</a:t>
            </a:r>
            <a:r>
              <a:rPr lang="es-MX" dirty="0" smtClean="0"/>
              <a:t>2b)</a:t>
            </a:r>
            <a:r>
              <a:rPr lang="es-MX" dirty="0"/>
              <a:t/>
            </a:r>
            <a:br>
              <a:rPr lang="es-MX" dirty="0"/>
            </a:br>
            <a:r>
              <a:rPr lang="es-MX" dirty="0"/>
              <a:t>Ley de democratización del libro (…): </a:t>
            </a:r>
            <a:r>
              <a:rPr lang="es-MX" dirty="0" smtClean="0"/>
              <a:t>CONSTANCIA</a:t>
            </a:r>
            <a:r>
              <a:rPr lang="es-MX" dirty="0"/>
              <a:t/>
            </a:r>
            <a:br>
              <a:rPr lang="es-MX" dirty="0"/>
            </a:br>
            <a:r>
              <a:rPr lang="es-MX" sz="1800" b="0" dirty="0">
                <a:effectLst/>
              </a:rPr>
              <a:t>Ley 28086,  - DS 8-2004 (Pub. 19.05.2004)</a:t>
            </a:r>
            <a:endParaRPr lang="es-MX" dirty="0"/>
          </a:p>
        </p:txBody>
      </p:sp>
      <p:sp>
        <p:nvSpPr>
          <p:cNvPr id="3" name="2 Marcador de contenido"/>
          <p:cNvSpPr>
            <a:spLocks noGrp="1"/>
          </p:cNvSpPr>
          <p:nvPr>
            <p:ph idx="1"/>
          </p:nvPr>
        </p:nvSpPr>
        <p:spPr/>
        <p:txBody>
          <a:bodyPr/>
          <a:lstStyle/>
          <a:p>
            <a:r>
              <a:rPr lang="es-MX" dirty="0"/>
              <a:t>La constancia de ejecución del Programa de Reinversión emitida por la </a:t>
            </a:r>
            <a:r>
              <a:rPr lang="es-MX" dirty="0" smtClean="0"/>
              <a:t>BNP, </a:t>
            </a:r>
            <a:r>
              <a:rPr lang="es-MX" dirty="0"/>
              <a:t>tendrá validez para la aplicación del </a:t>
            </a:r>
            <a:r>
              <a:rPr lang="es-MX" dirty="0" smtClean="0"/>
              <a:t>crédito</a:t>
            </a:r>
          </a:p>
          <a:p>
            <a:r>
              <a:rPr lang="es-MX" dirty="0" smtClean="0"/>
              <a:t>Es </a:t>
            </a:r>
            <a:r>
              <a:rPr lang="es-MX" dirty="0"/>
              <a:t>competencia de </a:t>
            </a:r>
            <a:r>
              <a:rPr lang="es-MX" dirty="0" smtClean="0"/>
              <a:t>la BNP:</a:t>
            </a:r>
          </a:p>
          <a:p>
            <a:pPr lvl="1"/>
            <a:r>
              <a:rPr lang="es-MX" dirty="0" smtClean="0"/>
              <a:t>Determinar </a:t>
            </a:r>
            <a:r>
              <a:rPr lang="es-MX" dirty="0"/>
              <a:t>las adquisiciones de bienes o contrataciones de servicios que deben considerarse a efecto de aprobar los Programas de </a:t>
            </a:r>
            <a:r>
              <a:rPr lang="es-MX" dirty="0" smtClean="0"/>
              <a:t>Reinversión</a:t>
            </a:r>
          </a:p>
          <a:p>
            <a:pPr lvl="2"/>
            <a:r>
              <a:rPr lang="es-MX" dirty="0" smtClean="0"/>
              <a:t>Informe </a:t>
            </a:r>
            <a:r>
              <a:rPr lang="es-MX" dirty="0"/>
              <a:t>N° </a:t>
            </a:r>
            <a:r>
              <a:rPr lang="es-MX" dirty="0" smtClean="0"/>
              <a:t>093-2009-SUNAT. </a:t>
            </a:r>
          </a:p>
          <a:p>
            <a:r>
              <a:rPr lang="es-MX" dirty="0" smtClean="0"/>
              <a:t>La </a:t>
            </a:r>
            <a:r>
              <a:rPr lang="es-MX" dirty="0"/>
              <a:t>facultad de fiscalización de SUNAT no se enerva porque sea la </a:t>
            </a:r>
            <a:r>
              <a:rPr lang="es-MX" dirty="0" smtClean="0"/>
              <a:t>BNP </a:t>
            </a:r>
            <a:r>
              <a:rPr lang="es-MX" dirty="0"/>
              <a:t>la que emita la Constancia de Ejecución del Programa de </a:t>
            </a:r>
            <a:r>
              <a:rPr lang="es-MX" dirty="0" smtClean="0"/>
              <a:t>Reinversión.</a:t>
            </a:r>
          </a:p>
          <a:p>
            <a:pPr lvl="1"/>
            <a:r>
              <a:rPr lang="es-MX" dirty="0" smtClean="0"/>
              <a:t>Informe </a:t>
            </a:r>
            <a:r>
              <a:rPr lang="es-MX" dirty="0"/>
              <a:t>N° 242-2005-SUNAT. </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259</a:t>
            </a:fld>
            <a:endParaRPr lang="es-PE"/>
          </a:p>
        </p:txBody>
      </p:sp>
    </p:spTree>
    <p:extLst>
      <p:ext uri="{BB962C8B-B14F-4D97-AF65-F5344CB8AC3E}">
        <p14:creationId xmlns:p14="http://schemas.microsoft.com/office/powerpoint/2010/main" val="230782735"/>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Créditos por Reinversiones </a:t>
            </a:r>
            <a:r>
              <a:rPr lang="es-MX" dirty="0" smtClean="0"/>
              <a:t>(3)</a:t>
            </a:r>
            <a:r>
              <a:rPr lang="es-MX" b="0" dirty="0"/>
              <a:t/>
            </a:r>
            <a:br>
              <a:rPr lang="es-MX" b="0" dirty="0"/>
            </a:br>
            <a:r>
              <a:rPr lang="es-MX" dirty="0" smtClean="0"/>
              <a:t>Aprovechamiento </a:t>
            </a:r>
            <a:r>
              <a:rPr lang="es-MX" dirty="0"/>
              <a:t>de </a:t>
            </a:r>
            <a:r>
              <a:rPr lang="es-MX" dirty="0" smtClean="0"/>
              <a:t>acuerdos </a:t>
            </a:r>
            <a:r>
              <a:rPr lang="es-MX" dirty="0"/>
              <a:t>de promoción comercial </a:t>
            </a:r>
            <a:r>
              <a:rPr lang="es-MX" dirty="0"/>
              <a:t/>
            </a:r>
            <a:br>
              <a:rPr lang="es-MX" dirty="0"/>
            </a:br>
            <a:r>
              <a:rPr lang="es-MX" sz="1800" b="0" dirty="0" smtClean="0">
                <a:effectLst/>
              </a:rPr>
              <a:t>DL 1087, Precisión Ley 29766 (DL 882)</a:t>
            </a:r>
            <a:endParaRPr lang="es-MX" dirty="0"/>
          </a:p>
        </p:txBody>
      </p:sp>
      <p:sp>
        <p:nvSpPr>
          <p:cNvPr id="3" name="2 Marcador de contenido"/>
          <p:cNvSpPr>
            <a:spLocks noGrp="1"/>
          </p:cNvSpPr>
          <p:nvPr>
            <p:ph idx="1"/>
          </p:nvPr>
        </p:nvSpPr>
        <p:spPr/>
        <p:txBody>
          <a:bodyPr>
            <a:normAutofit lnSpcReduction="10000"/>
          </a:bodyPr>
          <a:lstStyle/>
          <a:p>
            <a:r>
              <a:rPr lang="es-MX" dirty="0" smtClean="0"/>
              <a:t>Beneficiarios (DL 882):</a:t>
            </a:r>
          </a:p>
          <a:p>
            <a:pPr lvl="1"/>
            <a:r>
              <a:rPr lang="es-MX" dirty="0" smtClean="0"/>
              <a:t>Centros </a:t>
            </a:r>
            <a:r>
              <a:rPr lang="es-MX" dirty="0"/>
              <a:t>de Educación Técnico Productiva </a:t>
            </a:r>
            <a:r>
              <a:rPr lang="es-MX" dirty="0" smtClean="0"/>
              <a:t>e</a:t>
            </a:r>
          </a:p>
          <a:p>
            <a:pPr lvl="1"/>
            <a:r>
              <a:rPr lang="es-MX" dirty="0" smtClean="0"/>
              <a:t>Institutos </a:t>
            </a:r>
            <a:r>
              <a:rPr lang="es-MX" dirty="0"/>
              <a:t>Superiores Tecnológicos </a:t>
            </a:r>
            <a:r>
              <a:rPr lang="es-MX" dirty="0" smtClean="0"/>
              <a:t>Privados</a:t>
            </a:r>
          </a:p>
          <a:p>
            <a:r>
              <a:rPr lang="es-MX" dirty="0" smtClean="0"/>
              <a:t>Actividades: Formación </a:t>
            </a:r>
            <a:r>
              <a:rPr lang="es-MX" dirty="0"/>
              <a:t>técnica profesional en las áreas económicas-productivas </a:t>
            </a:r>
            <a:r>
              <a:rPr lang="es-MX" dirty="0" smtClean="0"/>
              <a:t>de:</a:t>
            </a:r>
          </a:p>
          <a:p>
            <a:pPr lvl="1"/>
            <a:r>
              <a:rPr lang="es-MX" dirty="0" smtClean="0"/>
              <a:t>Agroindustria</a:t>
            </a:r>
            <a:r>
              <a:rPr lang="es-MX" dirty="0"/>
              <a:t>, </a:t>
            </a:r>
            <a:endParaRPr lang="es-MX" dirty="0" smtClean="0"/>
          </a:p>
          <a:p>
            <a:pPr lvl="1"/>
            <a:r>
              <a:rPr lang="es-MX" dirty="0" smtClean="0"/>
              <a:t>Metalmecánica</a:t>
            </a:r>
            <a:r>
              <a:rPr lang="es-MX" dirty="0"/>
              <a:t>, </a:t>
            </a:r>
            <a:endParaRPr lang="es-MX" dirty="0" smtClean="0"/>
          </a:p>
          <a:p>
            <a:pPr lvl="1"/>
            <a:r>
              <a:rPr lang="es-MX" dirty="0" smtClean="0"/>
              <a:t>Gas</a:t>
            </a:r>
            <a:r>
              <a:rPr lang="es-MX" dirty="0"/>
              <a:t>, </a:t>
            </a:r>
            <a:endParaRPr lang="es-MX" dirty="0" smtClean="0"/>
          </a:p>
          <a:p>
            <a:pPr lvl="1"/>
            <a:r>
              <a:rPr lang="es-MX" dirty="0" smtClean="0"/>
              <a:t>Energía</a:t>
            </a:r>
            <a:r>
              <a:rPr lang="es-MX" dirty="0"/>
              <a:t>, </a:t>
            </a:r>
            <a:endParaRPr lang="es-MX" dirty="0" smtClean="0"/>
          </a:p>
          <a:p>
            <a:pPr lvl="1"/>
            <a:r>
              <a:rPr lang="es-MX" dirty="0" smtClean="0"/>
              <a:t>Minería</a:t>
            </a:r>
            <a:r>
              <a:rPr lang="es-MX" dirty="0"/>
              <a:t>, </a:t>
            </a:r>
            <a:r>
              <a:rPr lang="es-MX" dirty="0" smtClean="0"/>
              <a:t>Pesquería </a:t>
            </a:r>
            <a:r>
              <a:rPr lang="es-MX" dirty="0"/>
              <a:t>y </a:t>
            </a:r>
            <a:endParaRPr lang="es-MX" dirty="0" smtClean="0"/>
          </a:p>
          <a:p>
            <a:pPr lvl="1"/>
            <a:r>
              <a:rPr lang="es-MX" dirty="0" smtClean="0"/>
              <a:t>Artesanía</a:t>
            </a:r>
          </a:p>
          <a:p>
            <a:r>
              <a:rPr lang="es-MX" b="1" dirty="0" smtClean="0"/>
              <a:t>Crédito </a:t>
            </a:r>
            <a:r>
              <a:rPr lang="es-MX" b="1" dirty="0"/>
              <a:t>tributario por </a:t>
            </a:r>
            <a:r>
              <a:rPr lang="es-MX" b="1" dirty="0" smtClean="0"/>
              <a:t>reinversión: 30</a:t>
            </a:r>
            <a:r>
              <a:rPr lang="es-MX" b="1" dirty="0"/>
              <a:t>% del monto reinvertido</a:t>
            </a:r>
            <a:r>
              <a:rPr lang="es-MX" dirty="0"/>
              <a:t>. </a:t>
            </a:r>
          </a:p>
          <a:p>
            <a:r>
              <a:rPr lang="es-MX" dirty="0"/>
              <a:t>La reinversión sólo podrá realizarse </a:t>
            </a:r>
            <a:r>
              <a:rPr lang="es-MX" dirty="0" smtClean="0"/>
              <a:t>en </a:t>
            </a:r>
            <a:r>
              <a:rPr lang="es-MX" dirty="0"/>
              <a:t>infraestructura y equipamientos didácticos exclusivos para los fines educativos y de investigación </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260</a:t>
            </a:fld>
            <a:endParaRPr lang="es-PE"/>
          </a:p>
        </p:txBody>
      </p:sp>
    </p:spTree>
    <p:extLst>
      <p:ext uri="{BB962C8B-B14F-4D97-AF65-F5344CB8AC3E}">
        <p14:creationId xmlns:p14="http://schemas.microsoft.com/office/powerpoint/2010/main" val="1870902588"/>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Créditos por Reinversiones </a:t>
            </a:r>
            <a:r>
              <a:rPr lang="es-MX" dirty="0" smtClean="0"/>
              <a:t>(4)</a:t>
            </a:r>
            <a:r>
              <a:rPr lang="es-MX" b="0" dirty="0"/>
              <a:t/>
            </a:r>
            <a:br>
              <a:rPr lang="es-MX" b="0" dirty="0"/>
            </a:br>
            <a:r>
              <a:rPr lang="es-MX" dirty="0" smtClean="0"/>
              <a:t>Reactivación </a:t>
            </a:r>
            <a:r>
              <a:rPr lang="es-MX" dirty="0"/>
              <a:t>y promoción de la marina mercante </a:t>
            </a:r>
            <a:r>
              <a:rPr lang="es-MX" dirty="0" smtClean="0"/>
              <a:t> </a:t>
            </a:r>
            <a:r>
              <a:rPr lang="es-MX" dirty="0"/>
              <a:t/>
            </a:r>
            <a:br>
              <a:rPr lang="es-MX" dirty="0"/>
            </a:br>
            <a:r>
              <a:rPr lang="es-MX" sz="1800" b="0" dirty="0" smtClean="0">
                <a:effectLst/>
              </a:rPr>
              <a:t>Ley 28583, modificada por la Ley 29475, Reglamento: DS 14-2011-MTC </a:t>
            </a:r>
            <a:endParaRPr lang="es-MX" dirty="0"/>
          </a:p>
        </p:txBody>
      </p:sp>
      <p:sp>
        <p:nvSpPr>
          <p:cNvPr id="3" name="2 Marcador de contenido"/>
          <p:cNvSpPr>
            <a:spLocks noGrp="1"/>
          </p:cNvSpPr>
          <p:nvPr>
            <p:ph idx="1"/>
          </p:nvPr>
        </p:nvSpPr>
        <p:spPr/>
        <p:txBody>
          <a:bodyPr>
            <a:normAutofit fontScale="92500" lnSpcReduction="10000"/>
          </a:bodyPr>
          <a:lstStyle/>
          <a:p>
            <a:r>
              <a:rPr lang="es-MX" dirty="0" smtClean="0"/>
              <a:t>Beneficiarios:</a:t>
            </a:r>
          </a:p>
          <a:p>
            <a:pPr lvl="1"/>
            <a:r>
              <a:rPr lang="es-MX" dirty="0" smtClean="0"/>
              <a:t>Navieros </a:t>
            </a:r>
            <a:r>
              <a:rPr lang="es-MX" dirty="0"/>
              <a:t>nacionales o empresas navieras </a:t>
            </a:r>
            <a:r>
              <a:rPr lang="es-MX" dirty="0" smtClean="0"/>
              <a:t>nacionales</a:t>
            </a:r>
          </a:p>
          <a:p>
            <a:r>
              <a:rPr lang="es-MX" dirty="0" smtClean="0"/>
              <a:t>Reinversión anual: </a:t>
            </a:r>
          </a:p>
          <a:p>
            <a:pPr lvl="1"/>
            <a:r>
              <a:rPr lang="es-MX" dirty="0" smtClean="0"/>
              <a:t>Libre </a:t>
            </a:r>
            <a:r>
              <a:rPr lang="es-MX" dirty="0"/>
              <a:t>de pago del </a:t>
            </a:r>
            <a:r>
              <a:rPr lang="es-MX" dirty="0" smtClean="0"/>
              <a:t>IR, </a:t>
            </a:r>
            <a:r>
              <a:rPr lang="es-MX" dirty="0"/>
              <a:t>hasta el </a:t>
            </a:r>
            <a:r>
              <a:rPr lang="es-MX" b="1" dirty="0" smtClean="0"/>
              <a:t>80%</a:t>
            </a:r>
            <a:r>
              <a:rPr lang="es-MX" dirty="0" smtClean="0"/>
              <a:t> </a:t>
            </a:r>
            <a:r>
              <a:rPr lang="es-MX" dirty="0"/>
              <a:t>de su </a:t>
            </a:r>
            <a:r>
              <a:rPr lang="es-MX" b="1" dirty="0" smtClean="0"/>
              <a:t>RN</a:t>
            </a:r>
          </a:p>
          <a:p>
            <a:r>
              <a:rPr lang="es-MX" b="1" dirty="0" smtClean="0"/>
              <a:t>Programas</a:t>
            </a:r>
            <a:r>
              <a:rPr lang="es-MX" dirty="0" smtClean="0"/>
              <a:t> </a:t>
            </a:r>
            <a:r>
              <a:rPr lang="es-MX" dirty="0"/>
              <a:t>destinados a la adquisición </a:t>
            </a:r>
            <a:r>
              <a:rPr lang="es-MX" dirty="0" smtClean="0"/>
              <a:t>de:</a:t>
            </a:r>
          </a:p>
          <a:p>
            <a:pPr lvl="1"/>
            <a:r>
              <a:rPr lang="es-MX" dirty="0" smtClean="0"/>
              <a:t>Buques</a:t>
            </a:r>
            <a:r>
              <a:rPr lang="es-MX" dirty="0"/>
              <a:t>, </a:t>
            </a:r>
            <a:r>
              <a:rPr lang="es-MX" dirty="0" smtClean="0"/>
              <a:t>y </a:t>
            </a:r>
          </a:p>
          <a:p>
            <a:pPr lvl="1"/>
            <a:r>
              <a:rPr lang="es-MX" dirty="0" smtClean="0"/>
              <a:t>Partes </a:t>
            </a:r>
            <a:r>
              <a:rPr lang="es-MX" dirty="0"/>
              <a:t>integrantes y </a:t>
            </a:r>
            <a:r>
              <a:rPr lang="es-MX" dirty="0" smtClean="0"/>
              <a:t>accesorias</a:t>
            </a:r>
          </a:p>
          <a:p>
            <a:pPr lvl="2"/>
            <a:r>
              <a:rPr lang="es-MX" dirty="0" smtClean="0"/>
              <a:t>Motores</a:t>
            </a:r>
            <a:r>
              <a:rPr lang="es-MX" dirty="0"/>
              <a:t>, equipos de navegación y repuestos en general </a:t>
            </a:r>
            <a:r>
              <a:rPr lang="es-MX" dirty="0" smtClean="0"/>
              <a:t>para </a:t>
            </a:r>
            <a:r>
              <a:rPr lang="es-MX" dirty="0"/>
              <a:t>el funcionamiento de </a:t>
            </a:r>
            <a:r>
              <a:rPr lang="es-MX" dirty="0" smtClean="0"/>
              <a:t>buques adquiridos </a:t>
            </a:r>
            <a:r>
              <a:rPr lang="es-MX" dirty="0"/>
              <a:t>o por adquirirse.</a:t>
            </a:r>
          </a:p>
          <a:p>
            <a:r>
              <a:rPr lang="es-MX" b="1" dirty="0" smtClean="0"/>
              <a:t>Requisito</a:t>
            </a:r>
            <a:r>
              <a:rPr lang="es-MX" dirty="0" smtClean="0"/>
              <a:t>: Presentación de:</a:t>
            </a:r>
          </a:p>
          <a:p>
            <a:pPr lvl="1"/>
            <a:r>
              <a:rPr lang="es-MX" b="1" dirty="0" smtClean="0"/>
              <a:t>Programa </a:t>
            </a:r>
            <a:r>
              <a:rPr lang="es-MX" b="1" dirty="0"/>
              <a:t>de </a:t>
            </a:r>
            <a:r>
              <a:rPr lang="es-MX" b="1" dirty="0" smtClean="0"/>
              <a:t>Reinversión</a:t>
            </a:r>
            <a:r>
              <a:rPr lang="es-MX" dirty="0" smtClean="0"/>
              <a:t> </a:t>
            </a:r>
            <a:r>
              <a:rPr lang="es-MX" dirty="0"/>
              <a:t>ante la Dirección General de Transporte Acuático del </a:t>
            </a:r>
            <a:r>
              <a:rPr lang="es-MX" dirty="0" smtClean="0"/>
              <a:t>MTC</a:t>
            </a:r>
          </a:p>
          <a:p>
            <a:pPr lvl="1"/>
            <a:r>
              <a:rPr lang="es-MX" b="1" dirty="0" smtClean="0"/>
              <a:t>Informe </a:t>
            </a:r>
            <a:r>
              <a:rPr lang="es-MX" b="1" dirty="0"/>
              <a:t>técnico</a:t>
            </a:r>
            <a:r>
              <a:rPr lang="es-MX" dirty="0"/>
              <a:t> preparado por el propio contribuyente, </a:t>
            </a:r>
            <a:r>
              <a:rPr lang="es-MX" dirty="0" smtClean="0"/>
              <a:t>con </a:t>
            </a:r>
            <a:r>
              <a:rPr lang="es-MX" dirty="0"/>
              <a:t>carácter de </a:t>
            </a:r>
            <a:r>
              <a:rPr lang="es-MX" dirty="0" smtClean="0"/>
              <a:t>DJ (Debe </a:t>
            </a:r>
            <a:r>
              <a:rPr lang="es-MX" dirty="0"/>
              <a:t>contener </a:t>
            </a:r>
            <a:r>
              <a:rPr lang="es-MX" dirty="0" smtClean="0"/>
              <a:t>detalle</a:t>
            </a:r>
            <a:r>
              <a:rPr lang="es-MX" dirty="0"/>
              <a:t>, características y valorización de la </a:t>
            </a:r>
            <a:r>
              <a:rPr lang="es-MX" dirty="0" smtClean="0"/>
              <a:t>inversión).</a:t>
            </a:r>
            <a:endParaRPr lang="es-MX" dirty="0"/>
          </a:p>
          <a:p>
            <a:r>
              <a:rPr lang="es-MX" b="1" dirty="0" smtClean="0"/>
              <a:t>Vigencia</a:t>
            </a:r>
            <a:r>
              <a:rPr lang="es-MX" dirty="0" smtClean="0"/>
              <a:t>: </a:t>
            </a:r>
          </a:p>
          <a:p>
            <a:pPr lvl="1"/>
            <a:r>
              <a:rPr lang="es-MX" dirty="0" smtClean="0"/>
              <a:t>A </a:t>
            </a:r>
            <a:r>
              <a:rPr lang="es-MX" dirty="0"/>
              <a:t>partir del </a:t>
            </a:r>
            <a:r>
              <a:rPr lang="es-MX" dirty="0" smtClean="0"/>
              <a:t>01,01.</a:t>
            </a:r>
            <a:r>
              <a:rPr lang="es-MX" b="1" dirty="0" smtClean="0"/>
              <a:t>2009</a:t>
            </a:r>
            <a:r>
              <a:rPr lang="es-MX" dirty="0" smtClean="0"/>
              <a:t> </a:t>
            </a:r>
            <a:r>
              <a:rPr lang="es-MX" dirty="0"/>
              <a:t>hasta el </a:t>
            </a:r>
            <a:r>
              <a:rPr lang="es-MX" dirty="0" smtClean="0"/>
              <a:t>31.12.</a:t>
            </a:r>
            <a:r>
              <a:rPr lang="es-MX" b="1" dirty="0" smtClean="0"/>
              <a:t>2014</a:t>
            </a:r>
            <a:r>
              <a:rPr lang="es-MX" dirty="0"/>
              <a:t>.</a:t>
            </a:r>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261</a:t>
            </a:fld>
            <a:endParaRPr lang="es-PE"/>
          </a:p>
        </p:txBody>
      </p:sp>
    </p:spTree>
    <p:extLst>
      <p:ext uri="{BB962C8B-B14F-4D97-AF65-F5344CB8AC3E}">
        <p14:creationId xmlns:p14="http://schemas.microsoft.com/office/powerpoint/2010/main" val="2849910152"/>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Saldo a favor del IR de EG </a:t>
            </a:r>
            <a:r>
              <a:rPr lang="es-MX" dirty="0" smtClean="0"/>
              <a:t>anteriores</a:t>
            </a:r>
            <a:br>
              <a:rPr lang="es-MX" dirty="0" smtClean="0"/>
            </a:br>
            <a:r>
              <a:rPr lang="es-MX" sz="1800" b="0" dirty="0" smtClean="0">
                <a:effectLst/>
              </a:rPr>
              <a:t>LIR, 88°, c)</a:t>
            </a:r>
            <a:endParaRPr lang="es-MX" b="0" dirty="0">
              <a:effectLst/>
            </a:endParaRPr>
          </a:p>
        </p:txBody>
      </p:sp>
      <p:sp>
        <p:nvSpPr>
          <p:cNvPr id="3" name="2 Marcador de contenido"/>
          <p:cNvSpPr>
            <a:spLocks noGrp="1"/>
          </p:cNvSpPr>
          <p:nvPr>
            <p:ph idx="1"/>
          </p:nvPr>
        </p:nvSpPr>
        <p:spPr/>
        <p:txBody>
          <a:bodyPr/>
          <a:lstStyle/>
          <a:p>
            <a:r>
              <a:rPr lang="es-MX" dirty="0"/>
              <a:t>Los contribuyentes deducirán los </a:t>
            </a:r>
            <a:r>
              <a:rPr lang="es-MX" dirty="0" smtClean="0"/>
              <a:t>SF </a:t>
            </a:r>
            <a:r>
              <a:rPr lang="es-MX" dirty="0"/>
              <a:t>del </a:t>
            </a:r>
            <a:r>
              <a:rPr lang="es-MX" dirty="0" smtClean="0"/>
              <a:t>IR </a:t>
            </a:r>
            <a:r>
              <a:rPr lang="es-MX" dirty="0"/>
              <a:t>de </a:t>
            </a:r>
            <a:r>
              <a:rPr lang="es-MX" dirty="0" smtClean="0"/>
              <a:t>EG anteriores:</a:t>
            </a:r>
          </a:p>
          <a:p>
            <a:pPr lvl="1"/>
            <a:r>
              <a:rPr lang="es-MX" dirty="0"/>
              <a:t>R</a:t>
            </a:r>
            <a:r>
              <a:rPr lang="es-MX" dirty="0" smtClean="0"/>
              <a:t>econocidos </a:t>
            </a:r>
            <a:r>
              <a:rPr lang="es-MX" dirty="0"/>
              <a:t>por la SUNAT o </a:t>
            </a:r>
            <a:endParaRPr lang="es-MX" dirty="0" smtClean="0"/>
          </a:p>
          <a:p>
            <a:pPr lvl="1"/>
            <a:r>
              <a:rPr lang="es-MX" dirty="0" smtClean="0"/>
              <a:t>Establecidos </a:t>
            </a:r>
            <a:r>
              <a:rPr lang="es-MX" dirty="0"/>
              <a:t>en las </a:t>
            </a:r>
            <a:r>
              <a:rPr lang="es-MX" dirty="0" smtClean="0"/>
              <a:t>DJ anteriores</a:t>
            </a:r>
          </a:p>
          <a:p>
            <a:r>
              <a:rPr lang="es-MX" dirty="0" smtClean="0"/>
              <a:t>Siempre que:</a:t>
            </a:r>
          </a:p>
          <a:p>
            <a:pPr lvl="1"/>
            <a:r>
              <a:rPr lang="es-MX" dirty="0" smtClean="0"/>
              <a:t>No </a:t>
            </a:r>
            <a:r>
              <a:rPr lang="es-MX" dirty="0"/>
              <a:t>se haya solicitado su devolución, o </a:t>
            </a:r>
            <a:endParaRPr lang="es-MX" dirty="0" smtClean="0"/>
          </a:p>
          <a:p>
            <a:pPr lvl="1"/>
            <a:r>
              <a:rPr lang="es-MX" dirty="0" smtClean="0"/>
              <a:t>No </a:t>
            </a:r>
            <a:r>
              <a:rPr lang="es-MX" dirty="0"/>
              <a:t>hayan sido aplicados contra los </a:t>
            </a:r>
            <a:r>
              <a:rPr lang="es-MX" dirty="0" smtClean="0"/>
              <a:t>PC, </a:t>
            </a:r>
            <a:r>
              <a:rPr lang="es-MX" dirty="0"/>
              <a:t>y </a:t>
            </a:r>
            <a:endParaRPr lang="es-MX" dirty="0" smtClean="0"/>
          </a:p>
          <a:p>
            <a:pPr lvl="1"/>
            <a:r>
              <a:rPr lang="es-MX" dirty="0" smtClean="0"/>
              <a:t>Las DJ NO </a:t>
            </a:r>
            <a:r>
              <a:rPr lang="es-MX" dirty="0"/>
              <a:t>hayan sido impugnadas.</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262</a:t>
            </a:fld>
            <a:endParaRPr lang="es-PE"/>
          </a:p>
        </p:txBody>
      </p:sp>
    </p:spTree>
    <p:extLst>
      <p:ext uri="{BB962C8B-B14F-4D97-AF65-F5344CB8AC3E}">
        <p14:creationId xmlns:p14="http://schemas.microsoft.com/office/powerpoint/2010/main" val="2577899095"/>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Pagos a cuenta del IR acreditados contra el </a:t>
            </a:r>
            <a:r>
              <a:rPr lang="es-MX" dirty="0" smtClean="0"/>
              <a:t>ITAN</a:t>
            </a:r>
            <a:br>
              <a:rPr lang="es-MX" dirty="0" smtClean="0"/>
            </a:br>
            <a:r>
              <a:rPr lang="es-MX" sz="1800" b="0" dirty="0" smtClean="0">
                <a:effectLst/>
              </a:rPr>
              <a:t>Ley 28424, 11,°, 14° y 15° - Reglamento DS 25-2005-EF</a:t>
            </a:r>
            <a:endParaRPr lang="es-MX" dirty="0"/>
          </a:p>
        </p:txBody>
      </p:sp>
      <p:sp>
        <p:nvSpPr>
          <p:cNvPr id="3" name="2 Marcador de contenido"/>
          <p:cNvSpPr>
            <a:spLocks noGrp="1"/>
          </p:cNvSpPr>
          <p:nvPr>
            <p:ph idx="1"/>
          </p:nvPr>
        </p:nvSpPr>
        <p:spPr/>
        <p:txBody>
          <a:bodyPr/>
          <a:lstStyle/>
          <a:p>
            <a:r>
              <a:rPr lang="es-MX" dirty="0" smtClean="0"/>
              <a:t>Contribuyentes </a:t>
            </a:r>
            <a:r>
              <a:rPr lang="es-MX" dirty="0"/>
              <a:t>obligados a tributar en el exterior por rentas de fuente </a:t>
            </a:r>
            <a:r>
              <a:rPr lang="es-MX" dirty="0" smtClean="0"/>
              <a:t>peruana</a:t>
            </a:r>
          </a:p>
          <a:p>
            <a:pPr lvl="1"/>
            <a:r>
              <a:rPr lang="es-MX" dirty="0" smtClean="0"/>
              <a:t>Que </a:t>
            </a:r>
            <a:r>
              <a:rPr lang="es-MX" dirty="0"/>
              <a:t>ejerzan la opción de utilizar contra el </a:t>
            </a:r>
            <a:r>
              <a:rPr lang="es-MX" dirty="0" smtClean="0"/>
              <a:t>ITAN</a:t>
            </a:r>
          </a:p>
          <a:p>
            <a:pPr lvl="2"/>
            <a:r>
              <a:rPr lang="es-MX" dirty="0" smtClean="0"/>
              <a:t>Hasta </a:t>
            </a:r>
            <a:r>
              <a:rPr lang="es-MX" dirty="0"/>
              <a:t>el límite del </a:t>
            </a:r>
            <a:r>
              <a:rPr lang="es-MX" dirty="0" smtClean="0"/>
              <a:t>mismo</a:t>
            </a:r>
          </a:p>
          <a:p>
            <a:pPr lvl="1"/>
            <a:r>
              <a:rPr lang="es-MX" dirty="0"/>
              <a:t>E</a:t>
            </a:r>
            <a:r>
              <a:rPr lang="es-MX" dirty="0" smtClean="0"/>
              <a:t>l </a:t>
            </a:r>
            <a:r>
              <a:rPr lang="es-MX" dirty="0"/>
              <a:t>monto efectivamente pagado por concepto de </a:t>
            </a:r>
            <a:r>
              <a:rPr lang="es-MX" dirty="0" smtClean="0"/>
              <a:t>PC </a:t>
            </a:r>
            <a:r>
              <a:rPr lang="es-MX" dirty="0"/>
              <a:t>del </a:t>
            </a:r>
            <a:r>
              <a:rPr lang="es-MX" dirty="0" smtClean="0"/>
              <a:t>IR</a:t>
            </a:r>
          </a:p>
          <a:p>
            <a:pPr lvl="1"/>
            <a:r>
              <a:rPr lang="es-MX" dirty="0"/>
              <a:t>P</a:t>
            </a:r>
            <a:r>
              <a:rPr lang="es-MX" dirty="0" smtClean="0"/>
              <a:t>odrán </a:t>
            </a:r>
            <a:r>
              <a:rPr lang="es-MX" dirty="0"/>
              <a:t>usar dichos </a:t>
            </a:r>
            <a:r>
              <a:rPr lang="es-MX" dirty="0" smtClean="0"/>
              <a:t>PC:</a:t>
            </a:r>
          </a:p>
          <a:p>
            <a:pPr lvl="2"/>
            <a:r>
              <a:rPr lang="es-MX" b="1" u="sng" dirty="0"/>
              <a:t>C</a:t>
            </a:r>
            <a:r>
              <a:rPr lang="es-MX" b="1" u="sng" dirty="0" smtClean="0"/>
              <a:t>rédito </a:t>
            </a:r>
            <a:r>
              <a:rPr lang="es-MX" b="1" u="sng" dirty="0"/>
              <a:t>sin derecho a devolución</a:t>
            </a:r>
            <a:r>
              <a:rPr lang="es-MX" dirty="0"/>
              <a:t> contra el </a:t>
            </a:r>
            <a:r>
              <a:rPr lang="es-MX" dirty="0" smtClean="0"/>
              <a:t>IR </a:t>
            </a:r>
            <a:r>
              <a:rPr lang="es-MX" dirty="0"/>
              <a:t>anual del </a:t>
            </a:r>
            <a:r>
              <a:rPr lang="es-MX" dirty="0" smtClean="0"/>
              <a:t>EG. </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263</a:t>
            </a:fld>
            <a:endParaRPr lang="es-PE"/>
          </a:p>
        </p:txBody>
      </p:sp>
    </p:spTree>
    <p:extLst>
      <p:ext uri="{BB962C8B-B14F-4D97-AF65-F5344CB8AC3E}">
        <p14:creationId xmlns:p14="http://schemas.microsoft.com/office/powerpoint/2010/main" val="2706267186"/>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Pagos a cuenta mensuales del </a:t>
            </a:r>
            <a:r>
              <a:rPr lang="es-MX" dirty="0" smtClean="0"/>
              <a:t>EG</a:t>
            </a:r>
            <a:br>
              <a:rPr lang="es-MX" dirty="0" smtClean="0"/>
            </a:br>
            <a:r>
              <a:rPr lang="es-MX" sz="1800" b="0" dirty="0" smtClean="0">
                <a:effectLst/>
              </a:rPr>
              <a:t>LIR, 87° Y 88°, b) </a:t>
            </a:r>
            <a:endParaRPr lang="es-MX" dirty="0"/>
          </a:p>
        </p:txBody>
      </p:sp>
      <p:sp>
        <p:nvSpPr>
          <p:cNvPr id="3" name="2 Marcador de contenido"/>
          <p:cNvSpPr>
            <a:spLocks noGrp="1"/>
          </p:cNvSpPr>
          <p:nvPr>
            <p:ph idx="1"/>
          </p:nvPr>
        </p:nvSpPr>
        <p:spPr/>
        <p:txBody>
          <a:bodyPr/>
          <a:lstStyle/>
          <a:p>
            <a:r>
              <a:rPr lang="es-MX" dirty="0"/>
              <a:t>Los </a:t>
            </a:r>
            <a:r>
              <a:rPr lang="es-MX" dirty="0" smtClean="0"/>
              <a:t>PC </a:t>
            </a:r>
            <a:r>
              <a:rPr lang="es-MX" dirty="0"/>
              <a:t>realizados durante el </a:t>
            </a:r>
            <a:r>
              <a:rPr lang="es-MX" dirty="0" smtClean="0"/>
              <a:t>EG</a:t>
            </a:r>
          </a:p>
          <a:p>
            <a:pPr lvl="1"/>
            <a:r>
              <a:rPr lang="es-MX" dirty="0" smtClean="0"/>
              <a:t>LIR, 85°</a:t>
            </a:r>
          </a:p>
          <a:p>
            <a:pPr lvl="1"/>
            <a:r>
              <a:rPr lang="es-MX" dirty="0" smtClean="0"/>
              <a:t>RIR, 54º</a:t>
            </a:r>
          </a:p>
          <a:p>
            <a:r>
              <a:rPr lang="es-MX" dirty="0" smtClean="0"/>
              <a:t>Aplicables: Contra </a:t>
            </a:r>
            <a:r>
              <a:rPr lang="es-MX" dirty="0"/>
              <a:t>la </a:t>
            </a:r>
            <a:r>
              <a:rPr lang="es-MX" dirty="0" smtClean="0"/>
              <a:t>cuota de regularización </a:t>
            </a:r>
            <a:r>
              <a:rPr lang="es-MX" dirty="0"/>
              <a:t>del </a:t>
            </a:r>
            <a:r>
              <a:rPr lang="es-MX" dirty="0" smtClean="0"/>
              <a:t>IR.</a:t>
            </a:r>
          </a:p>
          <a:p>
            <a:r>
              <a:rPr lang="es-MX" dirty="0" smtClean="0"/>
              <a:t>Si </a:t>
            </a:r>
            <a:r>
              <a:rPr lang="es-MX" dirty="0"/>
              <a:t>el monto de los </a:t>
            </a:r>
            <a:r>
              <a:rPr lang="es-MX" dirty="0" smtClean="0"/>
              <a:t>PC excede el IR anual</a:t>
            </a:r>
          </a:p>
          <a:p>
            <a:pPr lvl="1"/>
            <a:r>
              <a:rPr lang="es-MX" dirty="0" smtClean="0"/>
              <a:t>Podrá </a:t>
            </a:r>
            <a:r>
              <a:rPr lang="es-MX" dirty="0"/>
              <a:t>optar </a:t>
            </a:r>
            <a:r>
              <a:rPr lang="es-MX" dirty="0" smtClean="0"/>
              <a:t>por:</a:t>
            </a:r>
          </a:p>
          <a:p>
            <a:pPr lvl="2"/>
            <a:r>
              <a:rPr lang="es-MX" dirty="0" smtClean="0"/>
              <a:t>Solicitar </a:t>
            </a:r>
            <a:r>
              <a:rPr lang="es-MX" dirty="0"/>
              <a:t>la devolución de dicho exceso o </a:t>
            </a:r>
            <a:endParaRPr lang="es-MX" dirty="0" smtClean="0"/>
          </a:p>
          <a:p>
            <a:pPr lvl="2"/>
            <a:r>
              <a:rPr lang="es-MX" dirty="0" smtClean="0"/>
              <a:t>Aplicar el exceso contra </a:t>
            </a:r>
            <a:r>
              <a:rPr lang="es-MX" dirty="0"/>
              <a:t>los </a:t>
            </a:r>
            <a:r>
              <a:rPr lang="es-MX" dirty="0" smtClean="0"/>
              <a:t>PC mensuales</a:t>
            </a:r>
          </a:p>
          <a:p>
            <a:pPr lvl="3"/>
            <a:r>
              <a:rPr lang="es-MX" dirty="0" smtClean="0"/>
              <a:t>A </a:t>
            </a:r>
            <a:r>
              <a:rPr lang="es-MX" dirty="0"/>
              <a:t>partir del mes siguiente al de la presentación de la </a:t>
            </a:r>
            <a:r>
              <a:rPr lang="es-MX" dirty="0" smtClean="0"/>
              <a:t>DJ </a:t>
            </a:r>
            <a:r>
              <a:rPr lang="es-MX" dirty="0"/>
              <a:t>anual. </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264</a:t>
            </a:fld>
            <a:endParaRPr lang="es-PE"/>
          </a:p>
        </p:txBody>
      </p:sp>
    </p:spTree>
    <p:extLst>
      <p:ext uri="{BB962C8B-B14F-4D97-AF65-F5344CB8AC3E}">
        <p14:creationId xmlns:p14="http://schemas.microsoft.com/office/powerpoint/2010/main" val="3798024252"/>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Retenciones por </a:t>
            </a:r>
            <a:r>
              <a:rPr lang="es-MX" dirty="0" smtClean="0"/>
              <a:t>R3</a:t>
            </a:r>
            <a:r>
              <a:rPr lang="es-MX" dirty="0"/>
              <a:t> </a:t>
            </a:r>
            <a:r>
              <a:rPr lang="es-MX" b="0" dirty="0">
                <a:effectLst/>
              </a:rPr>
              <a:t>(1)</a:t>
            </a:r>
            <a:r>
              <a:rPr lang="es-MX" sz="1800" b="0" dirty="0">
                <a:effectLst/>
              </a:rPr>
              <a:t/>
            </a:r>
            <a:br>
              <a:rPr lang="es-MX" sz="1800" b="0" dirty="0">
                <a:effectLst/>
              </a:rPr>
            </a:br>
            <a:r>
              <a:rPr lang="es-MX" sz="1800" b="0" dirty="0" smtClean="0">
                <a:effectLst/>
              </a:rPr>
              <a:t>LIR, 71°, f), 73°-B y 73°-C – RIR, 54°-A</a:t>
            </a:r>
            <a:endParaRPr lang="es-MX" b="0" dirty="0">
              <a:effectLst/>
            </a:endParaRPr>
          </a:p>
        </p:txBody>
      </p:sp>
      <p:sp>
        <p:nvSpPr>
          <p:cNvPr id="3" name="2 Marcador de contenido"/>
          <p:cNvSpPr>
            <a:spLocks noGrp="1"/>
          </p:cNvSpPr>
          <p:nvPr>
            <p:ph idx="1"/>
          </p:nvPr>
        </p:nvSpPr>
        <p:spPr/>
        <p:txBody>
          <a:bodyPr/>
          <a:lstStyle/>
          <a:p>
            <a:r>
              <a:rPr lang="es-MX" b="1" dirty="0" smtClean="0"/>
              <a:t>Obligados retener:</a:t>
            </a:r>
          </a:p>
          <a:p>
            <a:pPr lvl="1"/>
            <a:r>
              <a:rPr lang="es-MX" b="1" dirty="0" smtClean="0"/>
              <a:t>Sociedades </a:t>
            </a:r>
            <a:r>
              <a:rPr lang="es-MX" b="1" dirty="0"/>
              <a:t>Administradoras de los </a:t>
            </a:r>
            <a:endParaRPr lang="es-MX" b="1" dirty="0" smtClean="0"/>
          </a:p>
          <a:p>
            <a:pPr lvl="2"/>
            <a:r>
              <a:rPr lang="es-MX" b="1" dirty="0" smtClean="0"/>
              <a:t>Fondos </a:t>
            </a:r>
            <a:r>
              <a:rPr lang="es-MX" b="1" dirty="0"/>
              <a:t>Mutuos de Inversión en Valores </a:t>
            </a:r>
            <a:r>
              <a:rPr lang="es-MX" b="1" dirty="0" smtClean="0"/>
              <a:t>y</a:t>
            </a:r>
          </a:p>
          <a:p>
            <a:pPr lvl="2"/>
            <a:r>
              <a:rPr lang="es-MX" b="1" dirty="0" smtClean="0"/>
              <a:t>Fondos </a:t>
            </a:r>
            <a:r>
              <a:rPr lang="es-MX" b="1" dirty="0"/>
              <a:t>de </a:t>
            </a:r>
            <a:r>
              <a:rPr lang="es-MX" b="1" dirty="0" smtClean="0"/>
              <a:t>Inversión</a:t>
            </a:r>
          </a:p>
          <a:p>
            <a:pPr lvl="1"/>
            <a:r>
              <a:rPr lang="es-MX" b="1" dirty="0" smtClean="0"/>
              <a:t>Sociedades </a:t>
            </a:r>
            <a:r>
              <a:rPr lang="es-MX" b="1" dirty="0" err="1"/>
              <a:t>Titulizadoras</a:t>
            </a:r>
            <a:r>
              <a:rPr lang="es-MX" b="1" dirty="0"/>
              <a:t> de Patrimonios </a:t>
            </a:r>
            <a:r>
              <a:rPr lang="es-MX" b="1" dirty="0" err="1"/>
              <a:t>Fideicometidos</a:t>
            </a:r>
            <a:r>
              <a:rPr lang="es-MX" b="1" dirty="0"/>
              <a:t> y </a:t>
            </a:r>
            <a:endParaRPr lang="es-MX" b="1" dirty="0" smtClean="0"/>
          </a:p>
          <a:p>
            <a:pPr lvl="1"/>
            <a:r>
              <a:rPr lang="es-MX" b="1" dirty="0" smtClean="0"/>
              <a:t>Fiduciarios </a:t>
            </a:r>
            <a:r>
              <a:rPr lang="es-MX" b="1" dirty="0"/>
              <a:t>de Fideicomisos </a:t>
            </a:r>
            <a:r>
              <a:rPr lang="es-MX" b="1" dirty="0" smtClean="0"/>
              <a:t>Bancarios</a:t>
            </a:r>
          </a:p>
          <a:p>
            <a:r>
              <a:rPr lang="es-MX" dirty="0" smtClean="0"/>
              <a:t>Retención:</a:t>
            </a:r>
          </a:p>
          <a:p>
            <a:pPr lvl="1"/>
            <a:r>
              <a:rPr lang="es-MX" dirty="0" smtClean="0"/>
              <a:t>IR </a:t>
            </a:r>
            <a:r>
              <a:rPr lang="es-MX" dirty="0"/>
              <a:t>por las rentas que correspondan al </a:t>
            </a:r>
            <a:r>
              <a:rPr lang="es-MX" dirty="0" smtClean="0"/>
              <a:t>EG y</a:t>
            </a:r>
          </a:p>
          <a:p>
            <a:pPr lvl="1"/>
            <a:r>
              <a:rPr lang="es-MX" dirty="0" smtClean="0"/>
              <a:t>Que </a:t>
            </a:r>
            <a:r>
              <a:rPr lang="es-MX" dirty="0"/>
              <a:t>constituyan </a:t>
            </a:r>
            <a:r>
              <a:rPr lang="es-MX" dirty="0" smtClean="0"/>
              <a:t>R3 </a:t>
            </a:r>
            <a:r>
              <a:rPr lang="es-MX" dirty="0"/>
              <a:t>para los </a:t>
            </a:r>
            <a:r>
              <a:rPr lang="es-MX" dirty="0" smtClean="0"/>
              <a:t>contribuyentes</a:t>
            </a:r>
          </a:p>
          <a:p>
            <a:r>
              <a:rPr lang="es-MX" dirty="0" smtClean="0"/>
              <a:t>Aplicación:  </a:t>
            </a:r>
          </a:p>
          <a:p>
            <a:pPr lvl="1"/>
            <a:r>
              <a:rPr lang="es-MX" b="1" dirty="0" smtClean="0"/>
              <a:t>30</a:t>
            </a:r>
            <a:r>
              <a:rPr lang="es-MX" b="1" dirty="0"/>
              <a:t>%</a:t>
            </a:r>
            <a:r>
              <a:rPr lang="es-MX" dirty="0"/>
              <a:t> sobre la </a:t>
            </a:r>
            <a:r>
              <a:rPr lang="es-MX" b="1" dirty="0" smtClean="0"/>
              <a:t>RN</a:t>
            </a:r>
            <a:r>
              <a:rPr lang="es-MX" dirty="0" smtClean="0"/>
              <a:t> </a:t>
            </a:r>
            <a:r>
              <a:rPr lang="es-MX" dirty="0"/>
              <a:t>devengada en </a:t>
            </a:r>
            <a:r>
              <a:rPr lang="es-MX" dirty="0" smtClean="0"/>
              <a:t>dicho EG</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265</a:t>
            </a:fld>
            <a:endParaRPr lang="es-PE"/>
          </a:p>
        </p:txBody>
      </p:sp>
    </p:spTree>
    <p:extLst>
      <p:ext uri="{BB962C8B-B14F-4D97-AF65-F5344CB8AC3E}">
        <p14:creationId xmlns:p14="http://schemas.microsoft.com/office/powerpoint/2010/main" val="48426450"/>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Retenciones por </a:t>
            </a:r>
            <a:r>
              <a:rPr lang="es-MX" dirty="0" smtClean="0"/>
              <a:t>R3</a:t>
            </a:r>
            <a:r>
              <a:rPr lang="es-MX" dirty="0"/>
              <a:t> </a:t>
            </a:r>
            <a:r>
              <a:rPr lang="es-MX" b="0" dirty="0" smtClean="0">
                <a:effectLst/>
              </a:rPr>
              <a:t>(2)</a:t>
            </a:r>
            <a:r>
              <a:rPr lang="es-MX" sz="1800" b="0" dirty="0">
                <a:effectLst/>
              </a:rPr>
              <a:t/>
            </a:r>
            <a:br>
              <a:rPr lang="es-MX" sz="1800" b="0" dirty="0">
                <a:effectLst/>
              </a:rPr>
            </a:br>
            <a:r>
              <a:rPr lang="es-MX" sz="1800" b="0" dirty="0" smtClean="0">
                <a:effectLst/>
              </a:rPr>
              <a:t>LIR, 71°, f), 73°-B y 73°-C – RIR, 54°-A</a:t>
            </a:r>
            <a:endParaRPr lang="es-MX" b="0" dirty="0">
              <a:effectLst/>
            </a:endParaRPr>
          </a:p>
        </p:txBody>
      </p:sp>
      <p:sp>
        <p:nvSpPr>
          <p:cNvPr id="3" name="2 Marcador de contenido"/>
          <p:cNvSpPr>
            <a:spLocks noGrp="1"/>
          </p:cNvSpPr>
          <p:nvPr>
            <p:ph idx="1"/>
          </p:nvPr>
        </p:nvSpPr>
        <p:spPr/>
        <p:txBody>
          <a:bodyPr>
            <a:noAutofit/>
          </a:bodyPr>
          <a:lstStyle/>
          <a:p>
            <a:pPr>
              <a:spcBef>
                <a:spcPts val="0"/>
              </a:spcBef>
            </a:pPr>
            <a:r>
              <a:rPr lang="es-MX" dirty="0" smtClean="0"/>
              <a:t>Obligados a retener:</a:t>
            </a:r>
          </a:p>
          <a:p>
            <a:pPr lvl="1">
              <a:spcBef>
                <a:spcPts val="0"/>
              </a:spcBef>
            </a:pPr>
            <a:r>
              <a:rPr lang="es-MX" dirty="0" smtClean="0"/>
              <a:t>Enajenación </a:t>
            </a:r>
            <a:r>
              <a:rPr lang="es-MX" dirty="0"/>
              <a:t>de los valores mobiliarios </a:t>
            </a:r>
            <a:r>
              <a:rPr lang="es-MX" dirty="0" smtClean="0"/>
              <a:t>(LIR, 2°, a) a </a:t>
            </a:r>
            <a:r>
              <a:rPr lang="es-MX" dirty="0"/>
              <a:t>través de la </a:t>
            </a:r>
            <a:r>
              <a:rPr lang="es-MX" dirty="0" smtClean="0"/>
              <a:t>BV Lima</a:t>
            </a:r>
          </a:p>
          <a:p>
            <a:pPr lvl="1">
              <a:spcBef>
                <a:spcPts val="0"/>
              </a:spcBef>
            </a:pPr>
            <a:r>
              <a:rPr lang="es-MX" dirty="0" smtClean="0"/>
              <a:t>Intereses </a:t>
            </a:r>
            <a:r>
              <a:rPr lang="es-MX" dirty="0"/>
              <a:t>provenientes de valores mobiliarios representativos de </a:t>
            </a:r>
            <a:r>
              <a:rPr lang="es-MX" dirty="0" smtClean="0"/>
              <a:t>deuda. </a:t>
            </a:r>
          </a:p>
          <a:p>
            <a:pPr lvl="1">
              <a:spcBef>
                <a:spcPts val="0"/>
              </a:spcBef>
            </a:pPr>
            <a:r>
              <a:rPr lang="es-MX" dirty="0" smtClean="0"/>
              <a:t>Operaciones </a:t>
            </a:r>
            <a:r>
              <a:rPr lang="es-MX" dirty="0"/>
              <a:t>de reporte y </a:t>
            </a:r>
            <a:endParaRPr lang="es-MX" dirty="0" smtClean="0"/>
          </a:p>
          <a:p>
            <a:pPr lvl="1">
              <a:spcBef>
                <a:spcPts val="0"/>
              </a:spcBef>
            </a:pPr>
            <a:r>
              <a:rPr lang="es-MX" dirty="0" smtClean="0"/>
              <a:t>Operaciones </a:t>
            </a:r>
            <a:r>
              <a:rPr lang="es-MX" dirty="0"/>
              <a:t>de préstamos bursátiles </a:t>
            </a:r>
            <a:r>
              <a:rPr lang="es-MX" dirty="0" smtClean="0"/>
              <a:t>(Liquidados </a:t>
            </a:r>
            <a:r>
              <a:rPr lang="es-MX" dirty="0"/>
              <a:t>por las </a:t>
            </a:r>
            <a:r>
              <a:rPr lang="es-MX" dirty="0" smtClean="0"/>
              <a:t>ICLV).</a:t>
            </a:r>
          </a:p>
          <a:p>
            <a:pPr>
              <a:spcBef>
                <a:spcPts val="0"/>
              </a:spcBef>
            </a:pPr>
            <a:r>
              <a:rPr lang="es-MX" dirty="0" smtClean="0"/>
              <a:t>Obligaciones (Retención):</a:t>
            </a:r>
            <a:endParaRPr lang="es-MX" dirty="0"/>
          </a:p>
          <a:p>
            <a:pPr lvl="1">
              <a:spcBef>
                <a:spcPts val="0"/>
              </a:spcBef>
              <a:buFont typeface="+mj-lt"/>
              <a:buAutoNum type="alphaLcParenR"/>
            </a:pPr>
            <a:r>
              <a:rPr lang="es-MX" dirty="0" smtClean="0"/>
              <a:t>Si </a:t>
            </a:r>
            <a:r>
              <a:rPr lang="es-MX" dirty="0"/>
              <a:t>es </a:t>
            </a:r>
            <a:r>
              <a:rPr lang="es-MX" b="1" u="sng" dirty="0" smtClean="0"/>
              <a:t>PN, SI </a:t>
            </a:r>
            <a:r>
              <a:rPr lang="es-MX" b="1" u="sng" dirty="0"/>
              <a:t>o </a:t>
            </a:r>
            <a:r>
              <a:rPr lang="es-MX" b="1" u="sng" dirty="0" smtClean="0"/>
              <a:t>SC</a:t>
            </a:r>
            <a:r>
              <a:rPr lang="es-MX" dirty="0" smtClean="0"/>
              <a:t> </a:t>
            </a:r>
            <a:r>
              <a:rPr lang="es-MX" dirty="0"/>
              <a:t>que ha optado por tributar como tal</a:t>
            </a:r>
            <a:r>
              <a:rPr lang="es-MX" dirty="0" smtClean="0"/>
              <a:t>, que genera R3</a:t>
            </a:r>
          </a:p>
          <a:p>
            <a:pPr lvl="2">
              <a:spcBef>
                <a:spcPts val="0"/>
              </a:spcBef>
            </a:pPr>
            <a:r>
              <a:rPr lang="es-MX" dirty="0" smtClean="0"/>
              <a:t>Enajenaciones </a:t>
            </a:r>
            <a:r>
              <a:rPr lang="es-MX" dirty="0"/>
              <a:t>de valores mobiliarios previstos (LIR, 2°, a</a:t>
            </a:r>
            <a:r>
              <a:rPr lang="es-MX" dirty="0" smtClean="0"/>
              <a:t>):</a:t>
            </a:r>
          </a:p>
          <a:p>
            <a:pPr lvl="3">
              <a:spcBef>
                <a:spcPts val="0"/>
              </a:spcBef>
            </a:pPr>
            <a:r>
              <a:rPr lang="es-MX" b="1" dirty="0" smtClean="0"/>
              <a:t>5</a:t>
            </a:r>
            <a:r>
              <a:rPr lang="es-MX" b="1" dirty="0"/>
              <a:t>%</a:t>
            </a:r>
            <a:r>
              <a:rPr lang="es-MX" dirty="0"/>
              <a:t> sobre la </a:t>
            </a:r>
            <a:r>
              <a:rPr lang="es-MX" b="1" dirty="0"/>
              <a:t>diferencia</a:t>
            </a:r>
            <a:r>
              <a:rPr lang="es-MX" dirty="0"/>
              <a:t> entre el ingreso producto de la enajenación y el costo </a:t>
            </a:r>
            <a:r>
              <a:rPr lang="es-MX" dirty="0" smtClean="0"/>
              <a:t>computable</a:t>
            </a:r>
          </a:p>
          <a:p>
            <a:pPr lvl="2">
              <a:spcBef>
                <a:spcPts val="0"/>
              </a:spcBef>
            </a:pPr>
            <a:r>
              <a:rPr lang="es-MX" dirty="0" smtClean="0"/>
              <a:t>Operaciones </a:t>
            </a:r>
            <a:r>
              <a:rPr lang="es-MX" dirty="0"/>
              <a:t>de reporte o préstamos </a:t>
            </a:r>
            <a:r>
              <a:rPr lang="es-MX" dirty="0" smtClean="0"/>
              <a:t>bursátiles; </a:t>
            </a:r>
          </a:p>
          <a:p>
            <a:pPr lvl="3">
              <a:spcBef>
                <a:spcPts val="0"/>
              </a:spcBef>
            </a:pPr>
            <a:r>
              <a:rPr lang="es-MX" b="1" dirty="0" smtClean="0"/>
              <a:t>5</a:t>
            </a:r>
            <a:r>
              <a:rPr lang="es-MX" b="1" dirty="0"/>
              <a:t>%</a:t>
            </a:r>
            <a:r>
              <a:rPr lang="es-MX" dirty="0"/>
              <a:t> sobre el </a:t>
            </a:r>
            <a:r>
              <a:rPr lang="es-MX" b="1" dirty="0"/>
              <a:t>importe pagado</a:t>
            </a:r>
            <a:r>
              <a:rPr lang="es-MX" dirty="0"/>
              <a:t> por tales conceptos. La retención es efectuada por la </a:t>
            </a:r>
            <a:r>
              <a:rPr lang="es-MX" dirty="0" smtClean="0"/>
              <a:t>ICLV </a:t>
            </a:r>
            <a:r>
              <a:rPr lang="es-MX" dirty="0"/>
              <a:t>– </a:t>
            </a:r>
            <a:r>
              <a:rPr lang="es-MX" dirty="0" smtClean="0"/>
              <a:t>CAVALI. </a:t>
            </a:r>
            <a:endParaRPr lang="es-MX" dirty="0"/>
          </a:p>
          <a:p>
            <a:pPr lvl="1">
              <a:spcBef>
                <a:spcPts val="0"/>
              </a:spcBef>
              <a:buFont typeface="+mj-lt"/>
              <a:buAutoNum type="alphaLcParenR"/>
            </a:pPr>
            <a:r>
              <a:rPr lang="es-MX" dirty="0" smtClean="0"/>
              <a:t>Si </a:t>
            </a:r>
            <a:r>
              <a:rPr lang="es-MX" dirty="0"/>
              <a:t>es </a:t>
            </a:r>
            <a:r>
              <a:rPr lang="es-MX" b="1" dirty="0" smtClean="0"/>
              <a:t>PJ</a:t>
            </a:r>
            <a:r>
              <a:rPr lang="es-MX" dirty="0" smtClean="0"/>
              <a:t>: </a:t>
            </a:r>
            <a:r>
              <a:rPr lang="es-MX" b="1" u="sng" dirty="0" smtClean="0"/>
              <a:t>NO</a:t>
            </a:r>
            <a:r>
              <a:rPr lang="es-MX" dirty="0" smtClean="0"/>
              <a:t> debe efectuarse </a:t>
            </a:r>
            <a:r>
              <a:rPr lang="es-MX" dirty="0"/>
              <a:t>la retención por la enajenación de estos valores. </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266</a:t>
            </a:fld>
            <a:endParaRPr lang="es-PE"/>
          </a:p>
        </p:txBody>
      </p:sp>
    </p:spTree>
    <p:extLst>
      <p:ext uri="{BB962C8B-B14F-4D97-AF65-F5344CB8AC3E}">
        <p14:creationId xmlns:p14="http://schemas.microsoft.com/office/powerpoint/2010/main" val="3910660755"/>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Retenciones por </a:t>
            </a:r>
            <a:r>
              <a:rPr lang="es-MX" dirty="0" smtClean="0"/>
              <a:t>R3</a:t>
            </a:r>
            <a:r>
              <a:rPr lang="es-MX" dirty="0"/>
              <a:t> </a:t>
            </a:r>
            <a:r>
              <a:rPr lang="es-MX" b="0" dirty="0" smtClean="0">
                <a:effectLst/>
              </a:rPr>
              <a:t>(3)</a:t>
            </a:r>
            <a:r>
              <a:rPr lang="es-MX" sz="1800" b="0" dirty="0">
                <a:effectLst/>
              </a:rPr>
              <a:t/>
            </a:r>
            <a:br>
              <a:rPr lang="es-MX" sz="1800" b="0" dirty="0">
                <a:effectLst/>
              </a:rPr>
            </a:br>
            <a:r>
              <a:rPr lang="es-MX" sz="1800" b="0" dirty="0" smtClean="0">
                <a:effectLst/>
              </a:rPr>
              <a:t>RS </a:t>
            </a:r>
            <a:r>
              <a:rPr lang="es-MX" sz="1800" b="0" dirty="0">
                <a:effectLst/>
              </a:rPr>
              <a:t>234-2005/SUNAT</a:t>
            </a:r>
            <a:endParaRPr lang="es-MX" b="0" dirty="0">
              <a:effectLst/>
            </a:endParaRPr>
          </a:p>
        </p:txBody>
      </p:sp>
      <p:sp>
        <p:nvSpPr>
          <p:cNvPr id="3" name="2 Marcador de contenido"/>
          <p:cNvSpPr>
            <a:spLocks noGrp="1"/>
          </p:cNvSpPr>
          <p:nvPr>
            <p:ph idx="1"/>
          </p:nvPr>
        </p:nvSpPr>
        <p:spPr/>
        <p:txBody>
          <a:bodyPr/>
          <a:lstStyle/>
          <a:p>
            <a:r>
              <a:rPr lang="es-MX" b="1" dirty="0" smtClean="0"/>
              <a:t>Sujetos </a:t>
            </a:r>
            <a:r>
              <a:rPr lang="es-MX" b="1" dirty="0"/>
              <a:t>domiciliados que hayan sido objeto de retenciones de personas, empresas o entidades designadas mediante </a:t>
            </a:r>
            <a:r>
              <a:rPr lang="es-MX" b="1" dirty="0" smtClean="0"/>
              <a:t>RS</a:t>
            </a:r>
            <a:r>
              <a:rPr lang="es-MX" dirty="0" smtClean="0"/>
              <a:t> </a:t>
            </a:r>
            <a:endParaRPr lang="es-MX" dirty="0"/>
          </a:p>
          <a:p>
            <a:r>
              <a:rPr lang="es-MX" b="1" dirty="0"/>
              <a:t>RS </a:t>
            </a:r>
            <a:r>
              <a:rPr lang="es-MX" b="1" dirty="0" smtClean="0"/>
              <a:t>234-2005/SUNAT: </a:t>
            </a:r>
            <a:r>
              <a:rPr lang="es-MX" b="1" dirty="0"/>
              <a:t>Régimen de Retenciones del Impuesto</a:t>
            </a:r>
            <a:endParaRPr lang="es-MX" b="1" dirty="0" smtClean="0"/>
          </a:p>
          <a:p>
            <a:pPr lvl="1"/>
            <a:r>
              <a:rPr lang="es-MX" dirty="0" smtClean="0"/>
              <a:t>Aplicable </a:t>
            </a:r>
            <a:r>
              <a:rPr lang="es-MX" dirty="0"/>
              <a:t>a las operaciones por las cuales el adquirente está obligado a emitir </a:t>
            </a:r>
            <a:r>
              <a:rPr lang="es-MX" dirty="0" smtClean="0"/>
              <a:t>LC </a:t>
            </a:r>
            <a:r>
              <a:rPr lang="es-MX" dirty="0"/>
              <a:t>o que, sin estarlo, emita documentos como </a:t>
            </a:r>
            <a:r>
              <a:rPr lang="es-MX" dirty="0" smtClean="0"/>
              <a:t>LC. </a:t>
            </a:r>
          </a:p>
          <a:p>
            <a:pPr lvl="1"/>
            <a:r>
              <a:rPr lang="es-MX" dirty="0"/>
              <a:t>S</a:t>
            </a:r>
            <a:r>
              <a:rPr lang="es-MX" dirty="0" smtClean="0"/>
              <a:t>ujetos </a:t>
            </a:r>
            <a:r>
              <a:rPr lang="es-MX" dirty="0"/>
              <a:t>de la retención:</a:t>
            </a:r>
          </a:p>
          <a:p>
            <a:pPr marL="1127125" lvl="2" indent="-400050">
              <a:buFont typeface="+mj-lt"/>
              <a:buAutoNum type="romanLcPeriod"/>
            </a:pPr>
            <a:r>
              <a:rPr lang="es-MX" dirty="0" smtClean="0"/>
              <a:t>Las PN </a:t>
            </a:r>
            <a:r>
              <a:rPr lang="es-MX" dirty="0"/>
              <a:t>que efectúen la transferencia de los bienes </a:t>
            </a:r>
            <a:r>
              <a:rPr lang="es-MX" dirty="0" smtClean="0"/>
              <a:t>(RCP, 6°, 3), </a:t>
            </a:r>
            <a:r>
              <a:rPr lang="es-MX" dirty="0"/>
              <a:t>siempre que estas </a:t>
            </a:r>
            <a:r>
              <a:rPr lang="es-MX" dirty="0" smtClean="0"/>
              <a:t>PN </a:t>
            </a:r>
            <a:r>
              <a:rPr lang="es-MX" dirty="0"/>
              <a:t>no entreguen </a:t>
            </a:r>
            <a:r>
              <a:rPr lang="es-MX" dirty="0" smtClean="0"/>
              <a:t>CP </a:t>
            </a:r>
            <a:r>
              <a:rPr lang="es-MX" dirty="0"/>
              <a:t>por carecer de </a:t>
            </a:r>
            <a:r>
              <a:rPr lang="es-MX" dirty="0" smtClean="0"/>
              <a:t>RUC</a:t>
            </a:r>
            <a:r>
              <a:rPr lang="es-MX" dirty="0"/>
              <a:t>.</a:t>
            </a:r>
          </a:p>
          <a:p>
            <a:pPr marL="1127125" lvl="2" indent="-400050">
              <a:buFont typeface="+mj-lt"/>
              <a:buAutoNum type="romanLcPeriod"/>
            </a:pPr>
            <a:r>
              <a:rPr lang="es-MX" dirty="0" smtClean="0"/>
              <a:t>Las PN </a:t>
            </a:r>
            <a:r>
              <a:rPr lang="es-MX" dirty="0"/>
              <a:t>que, sin encontrarse dentro de los </a:t>
            </a:r>
            <a:r>
              <a:rPr lang="es-MX" dirty="0" smtClean="0"/>
              <a:t>supuestos </a:t>
            </a:r>
            <a:r>
              <a:rPr lang="es-MX" dirty="0"/>
              <a:t>(RCP, 6°, </a:t>
            </a:r>
            <a:r>
              <a:rPr lang="es-MX" dirty="0" smtClean="0"/>
              <a:t>3), </a:t>
            </a:r>
            <a:r>
              <a:rPr lang="es-MX" dirty="0"/>
              <a:t>reciban documentos emitidos como </a:t>
            </a:r>
            <a:r>
              <a:rPr lang="es-MX" dirty="0" smtClean="0"/>
              <a:t>LC.</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267</a:t>
            </a:fld>
            <a:endParaRPr lang="es-PE"/>
          </a:p>
        </p:txBody>
      </p:sp>
    </p:spTree>
    <p:extLst>
      <p:ext uri="{BB962C8B-B14F-4D97-AF65-F5344CB8AC3E}">
        <p14:creationId xmlns:p14="http://schemas.microsoft.com/office/powerpoint/2010/main" val="3910660755"/>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2700" dirty="0"/>
              <a:t>Saldo a Favor del Exportador (SFE</a:t>
            </a:r>
            <a:r>
              <a:rPr lang="es-MX" sz="2700" dirty="0"/>
              <a:t>)</a:t>
            </a:r>
            <a:br>
              <a:rPr lang="es-MX" sz="2700" dirty="0"/>
            </a:br>
            <a:r>
              <a:rPr lang="es-MX" sz="1800" b="0" dirty="0" smtClean="0">
                <a:effectLst/>
              </a:rPr>
              <a:t>LIGV, 34</a:t>
            </a:r>
            <a:r>
              <a:rPr lang="es-MX" sz="1800" b="0" dirty="0">
                <a:effectLst/>
              </a:rPr>
              <a:t>° y 35</a:t>
            </a:r>
            <a:r>
              <a:rPr lang="es-MX" sz="1800" b="0" dirty="0" smtClean="0">
                <a:effectLst/>
              </a:rPr>
              <a:t>°, - DS 55-99-EF </a:t>
            </a:r>
            <a:r>
              <a:rPr lang="es-MX" sz="1800" b="0" dirty="0">
                <a:effectLst/>
              </a:rPr>
              <a:t>y normas modificatorias)</a:t>
            </a:r>
            <a:endParaRPr lang="es-MX" sz="1800" b="0" dirty="0">
              <a:effectLst/>
            </a:endParaRPr>
          </a:p>
        </p:txBody>
      </p:sp>
      <p:sp>
        <p:nvSpPr>
          <p:cNvPr id="3" name="2 Marcador de contenido"/>
          <p:cNvSpPr>
            <a:spLocks noGrp="1"/>
          </p:cNvSpPr>
          <p:nvPr>
            <p:ph idx="1"/>
          </p:nvPr>
        </p:nvSpPr>
        <p:spPr/>
        <p:txBody>
          <a:bodyPr/>
          <a:lstStyle/>
          <a:p>
            <a:r>
              <a:rPr lang="es-MX" dirty="0" smtClean="0"/>
              <a:t>SFE </a:t>
            </a:r>
            <a:r>
              <a:rPr lang="es-MX" dirty="0"/>
              <a:t>correspondiente al </a:t>
            </a:r>
            <a:r>
              <a:rPr lang="es-MX" dirty="0" smtClean="0"/>
              <a:t>IGV</a:t>
            </a:r>
          </a:p>
          <a:p>
            <a:r>
              <a:rPr lang="es-MX" dirty="0" smtClean="0"/>
              <a:t>Originado </a:t>
            </a:r>
            <a:r>
              <a:rPr lang="es-MX" dirty="0"/>
              <a:t>por </a:t>
            </a:r>
            <a:r>
              <a:rPr lang="es-MX" dirty="0" smtClean="0"/>
              <a:t>adquisiciones </a:t>
            </a:r>
            <a:r>
              <a:rPr lang="es-MX" dirty="0"/>
              <a:t>de bienes y servicios </a:t>
            </a:r>
            <a:r>
              <a:rPr lang="es-MX" dirty="0" smtClean="0"/>
              <a:t>no aplicado </a:t>
            </a:r>
            <a:r>
              <a:rPr lang="es-MX" dirty="0"/>
              <a:t>contra </a:t>
            </a:r>
            <a:r>
              <a:rPr lang="es-MX" dirty="0" smtClean="0"/>
              <a:t>el IGV de las </a:t>
            </a:r>
            <a:r>
              <a:rPr lang="es-MX" dirty="0"/>
              <a:t>operaciones </a:t>
            </a:r>
            <a:r>
              <a:rPr lang="es-MX" dirty="0" smtClean="0"/>
              <a:t>gravadas</a:t>
            </a:r>
          </a:p>
          <a:p>
            <a:r>
              <a:rPr lang="es-MX" dirty="0" smtClean="0"/>
              <a:t>Por </a:t>
            </a:r>
            <a:r>
              <a:rPr lang="es-MX" dirty="0"/>
              <a:t>ser </a:t>
            </a:r>
            <a:r>
              <a:rPr lang="es-MX" dirty="0" smtClean="0"/>
              <a:t>insuficientes </a:t>
            </a:r>
            <a:r>
              <a:rPr lang="es-MX" dirty="0"/>
              <a:t>para absorber dicho </a:t>
            </a:r>
            <a:r>
              <a:rPr lang="es-MX" dirty="0" smtClean="0"/>
              <a:t>saldo</a:t>
            </a:r>
          </a:p>
          <a:p>
            <a:r>
              <a:rPr lang="es-MX" dirty="0" smtClean="0"/>
              <a:t>Podrá </a:t>
            </a:r>
            <a:r>
              <a:rPr lang="es-MX" dirty="0"/>
              <a:t>compensarse automáticamente con la deuda tributaria por </a:t>
            </a:r>
            <a:r>
              <a:rPr lang="es-MX" dirty="0" smtClean="0"/>
              <a:t>PC </a:t>
            </a:r>
            <a:r>
              <a:rPr lang="es-MX" dirty="0"/>
              <a:t>y de regularización del </a:t>
            </a:r>
            <a:r>
              <a:rPr lang="es-MX" dirty="0" smtClean="0"/>
              <a:t>IR.</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268</a:t>
            </a:fld>
            <a:endParaRPr lang="es-PE"/>
          </a:p>
        </p:txBody>
      </p:sp>
      <p:pic>
        <p:nvPicPr>
          <p:cNvPr id="82946" name="Picture 2" descr="http://www.generaccion.com/noticia/imagenes/grandes/05_02_2012_11_55_53_21180610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1501" y="3645024"/>
            <a:ext cx="3114675" cy="2486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1400684"/>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Impuesto Temporal a los Activos Netos (ITAN</a:t>
            </a:r>
            <a:r>
              <a:rPr lang="es-MX" dirty="0"/>
              <a:t>)</a:t>
            </a:r>
            <a:br>
              <a:rPr lang="es-MX" dirty="0"/>
            </a:br>
            <a:r>
              <a:rPr lang="es-MX" sz="1800" b="0" dirty="0">
                <a:effectLst/>
              </a:rPr>
              <a:t>Ley </a:t>
            </a:r>
            <a:r>
              <a:rPr lang="es-MX" sz="1800" b="0" dirty="0" smtClean="0">
                <a:effectLst/>
              </a:rPr>
              <a:t>28424, 8</a:t>
            </a:r>
            <a:r>
              <a:rPr lang="es-MX" sz="1800" b="0" dirty="0">
                <a:effectLst/>
              </a:rPr>
              <a:t>° </a:t>
            </a:r>
            <a:r>
              <a:rPr lang="es-MX" sz="1800" b="0" dirty="0" smtClean="0">
                <a:effectLst/>
              </a:rPr>
              <a:t>y </a:t>
            </a:r>
            <a:r>
              <a:rPr lang="es-MX" sz="1800" b="0" dirty="0">
                <a:effectLst/>
              </a:rPr>
              <a:t>normas modificatorias y </a:t>
            </a:r>
            <a:r>
              <a:rPr lang="es-MX" sz="1800" b="0" dirty="0" smtClean="0">
                <a:effectLst/>
              </a:rPr>
              <a:t>DS 25-2005-EF, 9</a:t>
            </a:r>
            <a:r>
              <a:rPr lang="es-MX" sz="1800" b="0" dirty="0">
                <a:effectLst/>
              </a:rPr>
              <a:t>° y 10</a:t>
            </a:r>
            <a:r>
              <a:rPr lang="es-MX" sz="1800" b="0" dirty="0" smtClean="0">
                <a:effectLst/>
              </a:rPr>
              <a:t>°</a:t>
            </a:r>
            <a:endParaRPr lang="es-MX" sz="1800" b="0" dirty="0">
              <a:effectLst/>
            </a:endParaRPr>
          </a:p>
        </p:txBody>
      </p:sp>
      <p:sp>
        <p:nvSpPr>
          <p:cNvPr id="3" name="2 Marcador de contenido"/>
          <p:cNvSpPr>
            <a:spLocks noGrp="1"/>
          </p:cNvSpPr>
          <p:nvPr>
            <p:ph idx="1"/>
          </p:nvPr>
        </p:nvSpPr>
        <p:spPr/>
        <p:txBody>
          <a:bodyPr>
            <a:normAutofit/>
          </a:bodyPr>
          <a:lstStyle/>
          <a:p>
            <a:r>
              <a:rPr lang="es-MX" dirty="0"/>
              <a:t>El saldo </a:t>
            </a:r>
            <a:r>
              <a:rPr lang="es-MX" dirty="0" smtClean="0"/>
              <a:t>del ITAN </a:t>
            </a:r>
            <a:r>
              <a:rPr lang="es-MX" dirty="0"/>
              <a:t>efectivamente </a:t>
            </a:r>
            <a:r>
              <a:rPr lang="es-MX" dirty="0" smtClean="0"/>
              <a:t>pagado. no acreditado </a:t>
            </a:r>
            <a:r>
              <a:rPr lang="es-MX" dirty="0"/>
              <a:t>contra los </a:t>
            </a:r>
            <a:r>
              <a:rPr lang="es-MX" dirty="0" smtClean="0"/>
              <a:t>PC:</a:t>
            </a:r>
          </a:p>
          <a:p>
            <a:pPr lvl="1"/>
            <a:r>
              <a:rPr lang="es-MX" dirty="0" smtClean="0"/>
              <a:t>Crédito </a:t>
            </a:r>
            <a:r>
              <a:rPr lang="es-MX" dirty="0"/>
              <a:t>contra el pago de regularización del </a:t>
            </a:r>
            <a:r>
              <a:rPr lang="es-MX" dirty="0" smtClean="0"/>
              <a:t>IR </a:t>
            </a:r>
            <a:r>
              <a:rPr lang="es-MX" dirty="0"/>
              <a:t>del </a:t>
            </a:r>
            <a:r>
              <a:rPr lang="es-MX" dirty="0" smtClean="0"/>
              <a:t>EG </a:t>
            </a:r>
            <a:r>
              <a:rPr lang="es-MX" dirty="0"/>
              <a:t>al que corresponda.</a:t>
            </a:r>
          </a:p>
          <a:p>
            <a:r>
              <a:rPr lang="es-MX" dirty="0"/>
              <a:t>El saldo del </a:t>
            </a:r>
            <a:r>
              <a:rPr lang="es-MX" dirty="0" smtClean="0"/>
              <a:t>ITAN </a:t>
            </a:r>
            <a:r>
              <a:rPr lang="es-MX" dirty="0"/>
              <a:t>no aplicado como crédito contra los </a:t>
            </a:r>
            <a:r>
              <a:rPr lang="es-MX" dirty="0" smtClean="0"/>
              <a:t>PC </a:t>
            </a:r>
            <a:r>
              <a:rPr lang="es-MX" dirty="0"/>
              <a:t>y/o de </a:t>
            </a:r>
            <a:r>
              <a:rPr lang="es-MX" dirty="0" smtClean="0"/>
              <a:t>regularización:</a:t>
            </a:r>
          </a:p>
          <a:p>
            <a:pPr lvl="1"/>
            <a:r>
              <a:rPr lang="es-MX" dirty="0" smtClean="0"/>
              <a:t>No </a:t>
            </a:r>
            <a:r>
              <a:rPr lang="es-MX" dirty="0"/>
              <a:t>podrá ser aplicado contra los futuros pagos del </a:t>
            </a:r>
            <a:r>
              <a:rPr lang="es-MX" dirty="0" smtClean="0"/>
              <a:t>IR.</a:t>
            </a:r>
            <a:endParaRPr lang="es-MX" dirty="0"/>
          </a:p>
          <a:p>
            <a:r>
              <a:rPr lang="es-MX" dirty="0" smtClean="0"/>
              <a:t>Opte de </a:t>
            </a:r>
            <a:r>
              <a:rPr lang="es-MX" dirty="0"/>
              <a:t>la devolución del saldo no </a:t>
            </a:r>
            <a:r>
              <a:rPr lang="es-MX" dirty="0" smtClean="0"/>
              <a:t>aplicado</a:t>
            </a:r>
          </a:p>
          <a:p>
            <a:pPr lvl="1"/>
            <a:r>
              <a:rPr lang="es-MX" dirty="0" smtClean="0"/>
              <a:t>El derecho se genera </a:t>
            </a:r>
            <a:r>
              <a:rPr lang="es-MX" dirty="0"/>
              <a:t>con la presentación de la </a:t>
            </a:r>
            <a:r>
              <a:rPr lang="es-MX" dirty="0" smtClean="0"/>
              <a:t>DJ </a:t>
            </a:r>
            <a:r>
              <a:rPr lang="es-MX" dirty="0"/>
              <a:t>anual del </a:t>
            </a:r>
            <a:r>
              <a:rPr lang="es-MX" dirty="0" smtClean="0"/>
              <a:t>IR (PDT 684)</a:t>
            </a:r>
          </a:p>
          <a:p>
            <a:pPr lvl="1"/>
            <a:r>
              <a:rPr lang="es-MX" dirty="0" smtClean="0"/>
              <a:t>Consignar: Casilla </a:t>
            </a:r>
            <a:r>
              <a:rPr lang="es-MX" dirty="0"/>
              <a:t>279 </a:t>
            </a:r>
            <a:r>
              <a:rPr lang="es-MX" dirty="0" smtClean="0"/>
              <a:t>- Saldo </a:t>
            </a:r>
            <a:r>
              <a:rPr lang="es-MX" dirty="0"/>
              <a:t>del ITAN no aplicado como </a:t>
            </a:r>
            <a:r>
              <a:rPr lang="es-MX" dirty="0" smtClean="0"/>
              <a:t>crédito.</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269</a:t>
            </a:fld>
            <a:endParaRPr lang="es-PE"/>
          </a:p>
        </p:txBody>
      </p:sp>
    </p:spTree>
    <p:extLst>
      <p:ext uri="{BB962C8B-B14F-4D97-AF65-F5344CB8AC3E}">
        <p14:creationId xmlns:p14="http://schemas.microsoft.com/office/powerpoint/2010/main" val="1095354365"/>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Impuesto Temporal a los Activos Netos (ITAN</a:t>
            </a:r>
            <a:r>
              <a:rPr lang="es-MX" dirty="0" smtClean="0"/>
              <a:t>) </a:t>
            </a:r>
            <a:r>
              <a:rPr lang="es-MX" b="0" dirty="0" smtClean="0">
                <a:effectLst/>
              </a:rPr>
              <a:t>(2)</a:t>
            </a:r>
            <a:r>
              <a:rPr lang="es-MX" dirty="0"/>
              <a:t/>
            </a:r>
            <a:br>
              <a:rPr lang="es-MX" dirty="0"/>
            </a:br>
            <a:r>
              <a:rPr lang="es-MX" sz="1800" b="0" dirty="0">
                <a:effectLst/>
              </a:rPr>
              <a:t>Informe </a:t>
            </a:r>
            <a:r>
              <a:rPr lang="es-MX" sz="1800" b="0" dirty="0" smtClean="0">
                <a:effectLst/>
              </a:rPr>
              <a:t>34-2007-SUNAT/2B0000</a:t>
            </a:r>
            <a:r>
              <a:rPr lang="es-MX" sz="1800" b="0" dirty="0">
                <a:effectLst/>
              </a:rPr>
              <a:t>.</a:t>
            </a:r>
            <a:endParaRPr lang="es-MX" sz="1800" b="0" dirty="0">
              <a:effectLst/>
            </a:endParaRPr>
          </a:p>
        </p:txBody>
      </p:sp>
      <p:sp>
        <p:nvSpPr>
          <p:cNvPr id="3" name="2 Marcador de contenido"/>
          <p:cNvSpPr>
            <a:spLocks noGrp="1"/>
          </p:cNvSpPr>
          <p:nvPr>
            <p:ph idx="1"/>
          </p:nvPr>
        </p:nvSpPr>
        <p:spPr/>
        <p:txBody>
          <a:bodyPr>
            <a:normAutofit/>
          </a:bodyPr>
          <a:lstStyle/>
          <a:p>
            <a:r>
              <a:rPr lang="es-MX" dirty="0" smtClean="0"/>
              <a:t>Los </a:t>
            </a:r>
            <a:r>
              <a:rPr lang="es-MX" dirty="0"/>
              <a:t>pagos por el ITAN realizados con posterioridad a la presentación de la </a:t>
            </a:r>
            <a:r>
              <a:rPr lang="es-MX" dirty="0" smtClean="0"/>
              <a:t>DJ </a:t>
            </a:r>
            <a:r>
              <a:rPr lang="es-MX" dirty="0"/>
              <a:t>anual del </a:t>
            </a:r>
            <a:r>
              <a:rPr lang="es-MX" dirty="0" smtClean="0"/>
              <a:t>IR </a:t>
            </a:r>
            <a:r>
              <a:rPr lang="es-MX" dirty="0"/>
              <a:t>del </a:t>
            </a:r>
            <a:r>
              <a:rPr lang="es-MX" dirty="0" smtClean="0"/>
              <a:t>EG </a:t>
            </a:r>
            <a:r>
              <a:rPr lang="es-MX" dirty="0"/>
              <a:t>al cual corresponden o al vencimiento de tal plazo, lo que hubiera ocurrido </a:t>
            </a:r>
            <a:r>
              <a:rPr lang="es-MX" dirty="0" smtClean="0"/>
              <a:t>primero</a:t>
            </a:r>
          </a:p>
          <a:p>
            <a:pPr lvl="1"/>
            <a:r>
              <a:rPr lang="es-MX" b="1" u="sng" dirty="0" smtClean="0"/>
              <a:t>NO</a:t>
            </a:r>
            <a:r>
              <a:rPr lang="es-MX" dirty="0" smtClean="0"/>
              <a:t> </a:t>
            </a:r>
            <a:r>
              <a:rPr lang="es-MX" dirty="0"/>
              <a:t>son susceptibles de </a:t>
            </a:r>
            <a:r>
              <a:rPr lang="es-MX" b="1" u="sng" dirty="0" smtClean="0"/>
              <a:t>devolución</a:t>
            </a:r>
          </a:p>
          <a:p>
            <a:r>
              <a:rPr lang="es-MX" dirty="0" smtClean="0"/>
              <a:t>Sin embargo:</a:t>
            </a:r>
          </a:p>
          <a:p>
            <a:pPr lvl="1"/>
            <a:r>
              <a:rPr lang="es-MX" dirty="0" smtClean="0"/>
              <a:t>Son </a:t>
            </a:r>
            <a:r>
              <a:rPr lang="es-MX" dirty="0"/>
              <a:t>deducibles para la determinación de la </a:t>
            </a:r>
            <a:r>
              <a:rPr lang="es-MX" dirty="0" smtClean="0"/>
              <a:t>RN3 del EG </a:t>
            </a:r>
            <a:r>
              <a:rPr lang="es-MX" dirty="0"/>
              <a:t>al cual corresponde dicho </a:t>
            </a:r>
            <a:r>
              <a:rPr lang="es-MX" dirty="0" smtClean="0"/>
              <a:t>tributo</a:t>
            </a:r>
          </a:p>
          <a:p>
            <a:pPr lvl="1"/>
            <a:r>
              <a:rPr lang="es-MX" dirty="0" smtClean="0"/>
              <a:t>En </a:t>
            </a:r>
            <a:r>
              <a:rPr lang="es-MX" dirty="0"/>
              <a:t>tanto se cumpla con el principio de </a:t>
            </a:r>
            <a:r>
              <a:rPr lang="es-MX" dirty="0" smtClean="0"/>
              <a:t>causalidad</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270</a:t>
            </a:fld>
            <a:endParaRPr lang="es-PE"/>
          </a:p>
        </p:txBody>
      </p:sp>
    </p:spTree>
    <p:extLst>
      <p:ext uri="{BB962C8B-B14F-4D97-AF65-F5344CB8AC3E}">
        <p14:creationId xmlns:p14="http://schemas.microsoft.com/office/powerpoint/2010/main" val="3599461213"/>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Ley 29230: Inversión Pública Regional y </a:t>
            </a:r>
            <a:r>
              <a:rPr lang="es-MX" dirty="0" smtClean="0"/>
              <a:t>Local</a:t>
            </a:r>
            <a:br>
              <a:rPr lang="es-MX" dirty="0" smtClean="0"/>
            </a:br>
            <a:r>
              <a:rPr lang="pt-BR" sz="1800" b="0" dirty="0" err="1" smtClean="0"/>
              <a:t>Reglamento</a:t>
            </a:r>
            <a:r>
              <a:rPr lang="pt-BR" sz="1800" b="0" dirty="0" smtClean="0"/>
              <a:t>: DS 133-2012-EF</a:t>
            </a:r>
            <a:r>
              <a:rPr lang="pt-BR" sz="1800" b="0" dirty="0"/>
              <a:t>.</a:t>
            </a:r>
            <a:endParaRPr lang="es-MX" dirty="0"/>
          </a:p>
        </p:txBody>
      </p:sp>
      <p:sp>
        <p:nvSpPr>
          <p:cNvPr id="3" name="2 Marcador de contenido"/>
          <p:cNvSpPr>
            <a:spLocks noGrp="1"/>
          </p:cNvSpPr>
          <p:nvPr>
            <p:ph idx="1"/>
          </p:nvPr>
        </p:nvSpPr>
        <p:spPr/>
        <p:txBody>
          <a:bodyPr>
            <a:normAutofit/>
          </a:bodyPr>
          <a:lstStyle/>
          <a:p>
            <a:r>
              <a:rPr lang="es-MX" dirty="0" smtClean="0"/>
              <a:t>Objetivo: </a:t>
            </a:r>
          </a:p>
          <a:p>
            <a:pPr lvl="1"/>
            <a:r>
              <a:rPr lang="es-MX" dirty="0" smtClean="0"/>
              <a:t>Impulsar </a:t>
            </a:r>
            <a:r>
              <a:rPr lang="es-MX" dirty="0"/>
              <a:t>la ejecución de proyectos de inversión pública de carácter regional y local, con participación del sector privado, mediante la suscripción de convenios con los gobiernos regionales y/o locales. </a:t>
            </a:r>
            <a:endParaRPr lang="es-MX" dirty="0" smtClean="0"/>
          </a:p>
          <a:p>
            <a:r>
              <a:rPr lang="es-MX" dirty="0" smtClean="0"/>
              <a:t>Las </a:t>
            </a:r>
            <a:r>
              <a:rPr lang="es-MX" dirty="0"/>
              <a:t>empresas privadas que firmen convenios podrán financiar y/o ejecutar proyectos de inversión pública en infraestructura que deberán estar en armonía con las políticas y planes de desarrollo nacional, regional y/o local y contar con la declaratoria de viabilidad que al respecto especifique el Sistema Nacional de Inversión Pública (SNIP). </a:t>
            </a:r>
          </a:p>
          <a:p>
            <a:r>
              <a:rPr lang="es-MX" dirty="0"/>
              <a:t>Para efectos de cancelación del monto que invierta la empresa privada en la ejecución de los proyectos de inversión se emiten los </a:t>
            </a:r>
            <a:r>
              <a:rPr lang="es-MX" dirty="0" smtClean="0"/>
              <a:t>- </a:t>
            </a:r>
            <a:r>
              <a:rPr lang="es-MX" b="1" dirty="0" smtClean="0"/>
              <a:t>Certificados </a:t>
            </a:r>
            <a:r>
              <a:rPr lang="es-MX" b="1" dirty="0"/>
              <a:t>Inversión Pública, Regional y Local – Tesoro Público‖ (CIPRL). </a:t>
            </a:r>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271</a:t>
            </a:fld>
            <a:endParaRPr lang="es-PE"/>
          </a:p>
        </p:txBody>
      </p:sp>
    </p:spTree>
    <p:extLst>
      <p:ext uri="{BB962C8B-B14F-4D97-AF65-F5344CB8AC3E}">
        <p14:creationId xmlns:p14="http://schemas.microsoft.com/office/powerpoint/2010/main" val="1419821107"/>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a:t>Ley 29230: Inversión Pública Regional y </a:t>
            </a:r>
            <a:r>
              <a:rPr lang="es-MX" sz="2700" dirty="0" smtClean="0"/>
              <a:t>Local </a:t>
            </a:r>
            <a:r>
              <a:rPr lang="es-MX" sz="2700" b="0" dirty="0" smtClean="0">
                <a:effectLst/>
              </a:rPr>
              <a:t>(2)</a:t>
            </a:r>
            <a:br>
              <a:rPr lang="es-MX" sz="2700" b="0" dirty="0" smtClean="0">
                <a:effectLst/>
              </a:rPr>
            </a:br>
            <a:r>
              <a:rPr lang="es-MX" sz="2000" b="0" dirty="0">
                <a:effectLst/>
              </a:rPr>
              <a:t>Certificados Inversión Pública, Regional y Local </a:t>
            </a:r>
            <a:r>
              <a:rPr lang="es-MX" sz="2000" b="0" dirty="0" smtClean="0">
                <a:effectLst/>
              </a:rPr>
              <a:t>- </a:t>
            </a:r>
            <a:r>
              <a:rPr lang="es-MX" sz="2000" b="0" dirty="0">
                <a:effectLst/>
              </a:rPr>
              <a:t>Tesoro </a:t>
            </a:r>
            <a:r>
              <a:rPr lang="es-MX" sz="2000" b="0" dirty="0" smtClean="0">
                <a:effectLst/>
              </a:rPr>
              <a:t>Público (CIPRL</a:t>
            </a:r>
            <a:r>
              <a:rPr lang="es-MX" sz="2000" b="0" dirty="0">
                <a:effectLst/>
              </a:rPr>
              <a:t>). </a:t>
            </a:r>
            <a:r>
              <a:rPr lang="es-MX" sz="2000" b="0" dirty="0" smtClean="0">
                <a:effectLst/>
              </a:rPr>
              <a:t/>
            </a:r>
            <a:br>
              <a:rPr lang="es-MX" sz="2000" b="0" dirty="0" smtClean="0">
                <a:effectLst/>
              </a:rPr>
            </a:br>
            <a:r>
              <a:rPr lang="pt-BR" sz="1800" b="0" dirty="0" err="1" smtClean="0"/>
              <a:t>Reglamento</a:t>
            </a:r>
            <a:r>
              <a:rPr lang="pt-BR" sz="1800" b="0" dirty="0" smtClean="0"/>
              <a:t>: DS 133-2012-EF</a:t>
            </a:r>
            <a:r>
              <a:rPr lang="pt-BR" sz="1800" b="0" dirty="0"/>
              <a:t>.</a:t>
            </a:r>
            <a:endParaRPr lang="es-MX" dirty="0"/>
          </a:p>
        </p:txBody>
      </p:sp>
      <p:sp>
        <p:nvSpPr>
          <p:cNvPr id="3" name="2 Marcador de contenido"/>
          <p:cNvSpPr>
            <a:spLocks noGrp="1"/>
          </p:cNvSpPr>
          <p:nvPr>
            <p:ph idx="1"/>
          </p:nvPr>
        </p:nvSpPr>
        <p:spPr/>
        <p:txBody>
          <a:bodyPr>
            <a:normAutofit/>
          </a:bodyPr>
          <a:lstStyle/>
          <a:p>
            <a:r>
              <a:rPr lang="es-MX" dirty="0" smtClean="0"/>
              <a:t>CIPRL: Documento </a:t>
            </a:r>
            <a:r>
              <a:rPr lang="es-MX" dirty="0"/>
              <a:t>emitido por el </a:t>
            </a:r>
            <a:r>
              <a:rPr lang="es-MX" dirty="0" smtClean="0"/>
              <a:t>MEF, </a:t>
            </a:r>
            <a:r>
              <a:rPr lang="es-MX" dirty="0"/>
              <a:t>a través de la </a:t>
            </a:r>
            <a:r>
              <a:rPr lang="es-MX" dirty="0" smtClean="0"/>
              <a:t>DNTP</a:t>
            </a:r>
          </a:p>
          <a:p>
            <a:r>
              <a:rPr lang="es-MX" dirty="0" smtClean="0"/>
              <a:t>Finalidad:</a:t>
            </a:r>
          </a:p>
          <a:p>
            <a:pPr lvl="1"/>
            <a:r>
              <a:rPr lang="es-MX" dirty="0" smtClean="0"/>
              <a:t>Cancelación </a:t>
            </a:r>
            <a:r>
              <a:rPr lang="es-MX" dirty="0"/>
              <a:t>del monto </a:t>
            </a:r>
            <a:r>
              <a:rPr lang="es-MX" dirty="0" smtClean="0"/>
              <a:t>invertido por </a:t>
            </a:r>
            <a:r>
              <a:rPr lang="es-MX" dirty="0"/>
              <a:t>la empresa privada en la ejecución de los proyectos de inversión. </a:t>
            </a:r>
            <a:endParaRPr lang="es-MX" dirty="0" smtClean="0"/>
          </a:p>
          <a:p>
            <a:r>
              <a:rPr lang="es-MX" dirty="0" smtClean="0"/>
              <a:t>Carácter: </a:t>
            </a:r>
            <a:r>
              <a:rPr lang="es-MX" b="1" dirty="0" smtClean="0"/>
              <a:t>No negociable</a:t>
            </a:r>
          </a:p>
          <a:p>
            <a:r>
              <a:rPr lang="es-MX" dirty="0" smtClean="0"/>
              <a:t>Validez: </a:t>
            </a:r>
            <a:r>
              <a:rPr lang="es-MX" b="1" dirty="0" smtClean="0"/>
              <a:t>10 años</a:t>
            </a:r>
          </a:p>
          <a:p>
            <a:pPr lvl="1"/>
            <a:r>
              <a:rPr lang="es-MX" dirty="0" smtClean="0"/>
              <a:t>Contados </a:t>
            </a:r>
            <a:r>
              <a:rPr lang="es-MX" dirty="0"/>
              <a:t>a partir de su </a:t>
            </a:r>
            <a:r>
              <a:rPr lang="es-MX" dirty="0" smtClean="0"/>
              <a:t>emisión</a:t>
            </a:r>
          </a:p>
          <a:p>
            <a:pPr lvl="1"/>
            <a:r>
              <a:rPr lang="es-MX" dirty="0" smtClean="0"/>
              <a:t>Hasta </a:t>
            </a:r>
            <a:r>
              <a:rPr lang="es-MX" dirty="0"/>
              <a:t>por el </a:t>
            </a:r>
            <a:r>
              <a:rPr lang="es-MX" dirty="0" smtClean="0"/>
              <a:t>total </a:t>
            </a:r>
            <a:r>
              <a:rPr lang="es-MX" dirty="0"/>
              <a:t>de la inversión que haya asumido la empresa privada. </a:t>
            </a:r>
          </a:p>
          <a:p>
            <a:r>
              <a:rPr lang="es-MX" dirty="0"/>
              <a:t>La empresa privada utilizará los CIPRL, única y exclusivamente </a:t>
            </a:r>
            <a:r>
              <a:rPr lang="es-MX" dirty="0" smtClean="0"/>
              <a:t>para:</a:t>
            </a:r>
          </a:p>
          <a:p>
            <a:pPr lvl="1"/>
            <a:r>
              <a:rPr lang="es-MX" dirty="0" smtClean="0"/>
              <a:t>PC </a:t>
            </a:r>
            <a:r>
              <a:rPr lang="es-MX" dirty="0"/>
              <a:t>y de regularización de </a:t>
            </a:r>
            <a:r>
              <a:rPr lang="es-MX" dirty="0" smtClean="0"/>
              <a:t>IR3</a:t>
            </a:r>
          </a:p>
          <a:p>
            <a:pPr lvl="1"/>
            <a:r>
              <a:rPr lang="es-MX" dirty="0" smtClean="0"/>
              <a:t>Intereses </a:t>
            </a:r>
            <a:r>
              <a:rPr lang="es-MX" dirty="0"/>
              <a:t>moratorios </a:t>
            </a:r>
            <a:r>
              <a:rPr lang="es-MX" dirty="0" smtClean="0"/>
              <a:t>(CT, 33°). </a:t>
            </a:r>
          </a:p>
          <a:p>
            <a:r>
              <a:rPr lang="es-MX" dirty="0" smtClean="0"/>
              <a:t>Los </a:t>
            </a:r>
            <a:r>
              <a:rPr lang="es-MX" dirty="0"/>
              <a:t>CIPRL </a:t>
            </a:r>
            <a:r>
              <a:rPr lang="es-MX" b="1" u="sng" dirty="0" smtClean="0"/>
              <a:t>NO</a:t>
            </a:r>
            <a:r>
              <a:rPr lang="es-MX" dirty="0" smtClean="0"/>
              <a:t> </a:t>
            </a:r>
            <a:r>
              <a:rPr lang="es-MX" dirty="0"/>
              <a:t>podrán ser aplicados contra el pago de </a:t>
            </a:r>
            <a:r>
              <a:rPr lang="es-MX" b="1" dirty="0"/>
              <a:t>multas</a:t>
            </a:r>
            <a:r>
              <a:rPr lang="es-MX" dirty="0"/>
              <a:t>. </a:t>
            </a:r>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272</a:t>
            </a:fld>
            <a:endParaRPr lang="es-PE"/>
          </a:p>
        </p:txBody>
      </p:sp>
    </p:spTree>
    <p:extLst>
      <p:ext uri="{BB962C8B-B14F-4D97-AF65-F5344CB8AC3E}">
        <p14:creationId xmlns:p14="http://schemas.microsoft.com/office/powerpoint/2010/main" val="515837288"/>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a:t>Ley 29230: Inversión Pública Regional y Local </a:t>
            </a:r>
            <a:r>
              <a:rPr lang="es-MX" sz="2700" b="0" dirty="0">
                <a:effectLst/>
              </a:rPr>
              <a:t>(2)</a:t>
            </a:r>
            <a:br>
              <a:rPr lang="es-MX" sz="2700" b="0" dirty="0">
                <a:effectLst/>
              </a:rPr>
            </a:br>
            <a:r>
              <a:rPr lang="es-MX" sz="2000" b="0" dirty="0">
                <a:effectLst/>
              </a:rPr>
              <a:t>Certificados Inversión Pública, Regional y Local - Tesoro Público (CIPRL). </a:t>
            </a:r>
            <a:r>
              <a:rPr lang="es-MX" b="0" dirty="0">
                <a:effectLst/>
              </a:rPr>
              <a:t/>
            </a:r>
            <a:br>
              <a:rPr lang="es-MX" b="0" dirty="0">
                <a:effectLst/>
              </a:rPr>
            </a:br>
            <a:r>
              <a:rPr lang="pt-BR" sz="2000" b="0" dirty="0" err="1"/>
              <a:t>Reglamento</a:t>
            </a:r>
            <a:r>
              <a:rPr lang="pt-BR" sz="2000" b="0" dirty="0"/>
              <a:t>: DS 133-2012-EF.</a:t>
            </a:r>
            <a:endParaRPr lang="es-MX" dirty="0"/>
          </a:p>
        </p:txBody>
      </p:sp>
      <p:sp>
        <p:nvSpPr>
          <p:cNvPr id="3" name="2 Marcador de contenido"/>
          <p:cNvSpPr>
            <a:spLocks noGrp="1"/>
          </p:cNvSpPr>
          <p:nvPr>
            <p:ph idx="1"/>
          </p:nvPr>
        </p:nvSpPr>
        <p:spPr/>
        <p:txBody>
          <a:bodyPr/>
          <a:lstStyle/>
          <a:p>
            <a:r>
              <a:rPr lang="es-MX" dirty="0"/>
              <a:t>La empresa privada utilizará los CIPRL en el </a:t>
            </a:r>
            <a:r>
              <a:rPr lang="es-MX" dirty="0" smtClean="0"/>
              <a:t>EG </a:t>
            </a:r>
            <a:r>
              <a:rPr lang="es-MX" dirty="0"/>
              <a:t>corriente hasta por un </a:t>
            </a:r>
            <a:r>
              <a:rPr lang="es-MX" dirty="0" smtClean="0"/>
              <a:t>máximo </a:t>
            </a:r>
            <a:r>
              <a:rPr lang="es-MX" dirty="0"/>
              <a:t>de 50% del </a:t>
            </a:r>
            <a:r>
              <a:rPr lang="es-MX" dirty="0" smtClean="0"/>
              <a:t>IR </a:t>
            </a:r>
            <a:r>
              <a:rPr lang="es-MX" dirty="0"/>
              <a:t>calculado en la </a:t>
            </a:r>
            <a:r>
              <a:rPr lang="es-MX" dirty="0" smtClean="0"/>
              <a:t>DJ </a:t>
            </a:r>
            <a:r>
              <a:rPr lang="es-MX" dirty="0"/>
              <a:t>anual correspondiente al </a:t>
            </a:r>
            <a:r>
              <a:rPr lang="es-MX" dirty="0" smtClean="0"/>
              <a:t>EG </a:t>
            </a:r>
            <a:r>
              <a:rPr lang="es-MX" dirty="0"/>
              <a:t>anterior, presentada a la SUNAT. </a:t>
            </a:r>
            <a:endParaRPr lang="es-MX" dirty="0" smtClean="0"/>
          </a:p>
          <a:p>
            <a:r>
              <a:rPr lang="es-MX" dirty="0" smtClean="0"/>
              <a:t>Para </a:t>
            </a:r>
            <a:r>
              <a:rPr lang="es-MX" dirty="0"/>
              <a:t>tal efecto: </a:t>
            </a:r>
          </a:p>
          <a:p>
            <a:pPr lvl="1">
              <a:buFont typeface="+mj-lt"/>
              <a:buAutoNum type="alphaLcParenR"/>
            </a:pPr>
            <a:r>
              <a:rPr lang="es-MX" dirty="0" smtClean="0"/>
              <a:t>Se </a:t>
            </a:r>
            <a:r>
              <a:rPr lang="es-MX" dirty="0"/>
              <a:t>considerará la </a:t>
            </a:r>
            <a:r>
              <a:rPr lang="es-MX" dirty="0" smtClean="0"/>
              <a:t>DJ </a:t>
            </a:r>
            <a:r>
              <a:rPr lang="es-MX" dirty="0"/>
              <a:t>anual del </a:t>
            </a:r>
            <a:r>
              <a:rPr lang="es-MX" dirty="0" smtClean="0"/>
              <a:t>IR </a:t>
            </a:r>
            <a:r>
              <a:rPr lang="es-MX" dirty="0"/>
              <a:t>original, sustitutoria o </a:t>
            </a:r>
            <a:r>
              <a:rPr lang="es-MX" dirty="0" err="1" smtClean="0"/>
              <a:t>rectificatoria</a:t>
            </a:r>
            <a:r>
              <a:rPr lang="es-MX" dirty="0" smtClean="0"/>
              <a:t>.</a:t>
            </a:r>
          </a:p>
          <a:p>
            <a:pPr lvl="2"/>
            <a:r>
              <a:rPr lang="es-MX" dirty="0"/>
              <a:t>S</a:t>
            </a:r>
            <a:r>
              <a:rPr lang="es-MX" dirty="0" smtClean="0"/>
              <a:t>iempre que:</a:t>
            </a:r>
          </a:p>
          <a:p>
            <a:pPr lvl="3"/>
            <a:r>
              <a:rPr lang="es-MX" dirty="0" smtClean="0"/>
              <a:t>Esta </a:t>
            </a:r>
            <a:r>
              <a:rPr lang="es-MX" dirty="0"/>
              <a:t>última hubiera surtido efecto a la fecha de utilización de los CIPRL y </a:t>
            </a:r>
            <a:endParaRPr lang="es-MX" dirty="0" smtClean="0"/>
          </a:p>
          <a:p>
            <a:pPr lvl="3"/>
            <a:r>
              <a:rPr lang="es-MX" dirty="0"/>
              <a:t>S</a:t>
            </a:r>
            <a:r>
              <a:rPr lang="es-MX" dirty="0" smtClean="0"/>
              <a:t>e </a:t>
            </a:r>
            <a:r>
              <a:rPr lang="es-MX" dirty="0"/>
              <a:t>hubiera presentado con una anticipación no menor de </a:t>
            </a:r>
            <a:r>
              <a:rPr lang="es-MX" dirty="0" smtClean="0"/>
              <a:t>10 </a:t>
            </a:r>
            <a:r>
              <a:rPr lang="es-MX" dirty="0"/>
              <a:t>días hábiles a dicha utilización. </a:t>
            </a:r>
          </a:p>
          <a:p>
            <a:pPr lvl="1">
              <a:buFont typeface="+mj-lt"/>
              <a:buAutoNum type="alphaLcParenR"/>
            </a:pPr>
            <a:r>
              <a:rPr lang="es-MX" dirty="0" smtClean="0"/>
              <a:t>Se </a:t>
            </a:r>
            <a:r>
              <a:rPr lang="es-MX" dirty="0"/>
              <a:t>entenderá por </a:t>
            </a:r>
            <a:r>
              <a:rPr lang="es-MX" dirty="0" smtClean="0"/>
              <a:t>IR calculado: Importe </a:t>
            </a:r>
            <a:r>
              <a:rPr lang="es-MX" dirty="0"/>
              <a:t>resultante de aplicar sobre la </a:t>
            </a:r>
            <a:r>
              <a:rPr lang="es-MX" dirty="0" smtClean="0"/>
              <a:t>RN: el </a:t>
            </a:r>
            <a:r>
              <a:rPr lang="es-MX" dirty="0"/>
              <a:t>30% o </a:t>
            </a:r>
            <a:r>
              <a:rPr lang="es-MX" dirty="0" smtClean="0"/>
              <a:t>el porcentaje </a:t>
            </a:r>
            <a:r>
              <a:rPr lang="es-MX" dirty="0"/>
              <a:t>a la que se encuentre sujeta la empresa privada. </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273</a:t>
            </a:fld>
            <a:endParaRPr lang="es-PE"/>
          </a:p>
        </p:txBody>
      </p:sp>
    </p:spTree>
    <p:extLst>
      <p:ext uri="{BB962C8B-B14F-4D97-AF65-F5344CB8AC3E}">
        <p14:creationId xmlns:p14="http://schemas.microsoft.com/office/powerpoint/2010/main" val="1564816553"/>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Ley 29973: Ley General de la Persona con </a:t>
            </a:r>
            <a:r>
              <a:rPr lang="es-MX" dirty="0" smtClean="0"/>
              <a:t>discapacidad</a:t>
            </a:r>
            <a:br>
              <a:rPr lang="es-MX" dirty="0" smtClean="0"/>
            </a:br>
            <a:r>
              <a:rPr lang="pt-BR" sz="1800" b="0" dirty="0" err="1" smtClean="0">
                <a:effectLst/>
              </a:rPr>
              <a:t>Reglamento</a:t>
            </a:r>
            <a:r>
              <a:rPr lang="pt-BR" sz="1800" b="0" dirty="0" smtClean="0">
                <a:effectLst/>
              </a:rPr>
              <a:t>: DS </a:t>
            </a:r>
            <a:r>
              <a:rPr lang="pt-BR" sz="1800" b="0" dirty="0">
                <a:effectLst/>
              </a:rPr>
              <a:t>287-2013-EF. </a:t>
            </a:r>
            <a:endParaRPr lang="es-MX" dirty="0">
              <a:effectLst/>
            </a:endParaRPr>
          </a:p>
        </p:txBody>
      </p:sp>
      <p:sp>
        <p:nvSpPr>
          <p:cNvPr id="3" name="2 Marcador de contenido"/>
          <p:cNvSpPr>
            <a:spLocks noGrp="1"/>
          </p:cNvSpPr>
          <p:nvPr>
            <p:ph idx="1"/>
          </p:nvPr>
        </p:nvSpPr>
        <p:spPr/>
        <p:txBody>
          <a:bodyPr>
            <a:normAutofit/>
          </a:bodyPr>
          <a:lstStyle/>
          <a:p>
            <a:r>
              <a:rPr lang="es-MX" dirty="0" smtClean="0"/>
              <a:t>Los </a:t>
            </a:r>
            <a:r>
              <a:rPr lang="es-MX" dirty="0"/>
              <a:t>empleadores </a:t>
            </a:r>
            <a:r>
              <a:rPr lang="es-MX" dirty="0" smtClean="0"/>
              <a:t>generadores </a:t>
            </a:r>
            <a:r>
              <a:rPr lang="es-MX" dirty="0"/>
              <a:t>de </a:t>
            </a:r>
            <a:r>
              <a:rPr lang="es-MX" dirty="0" smtClean="0"/>
              <a:t>R3 </a:t>
            </a:r>
            <a:r>
              <a:rPr lang="es-MX" dirty="0"/>
              <a:t>que emplean a personas con discapacidad y/o que realicen ajustes razonables para las mismas, cuentan con créditos contra el </a:t>
            </a:r>
            <a:r>
              <a:rPr lang="es-MX" dirty="0" smtClean="0"/>
              <a:t>IR </a:t>
            </a:r>
            <a:r>
              <a:rPr lang="es-MX" dirty="0"/>
              <a:t>anual: </a:t>
            </a:r>
          </a:p>
          <a:p>
            <a:pPr lvl="1"/>
            <a:r>
              <a:rPr lang="es-MX" b="1" dirty="0" smtClean="0"/>
              <a:t>3% </a:t>
            </a:r>
            <a:r>
              <a:rPr lang="es-MX" dirty="0" smtClean="0"/>
              <a:t>de </a:t>
            </a:r>
            <a:r>
              <a:rPr lang="es-MX" dirty="0"/>
              <a:t>la remuneración anual de los trabajadores con </a:t>
            </a:r>
            <a:r>
              <a:rPr lang="es-MX" dirty="0" smtClean="0"/>
              <a:t>discapacidad</a:t>
            </a:r>
          </a:p>
          <a:p>
            <a:pPr lvl="2"/>
            <a:r>
              <a:rPr lang="es-MX" dirty="0" smtClean="0"/>
              <a:t>Devengadas y pagadas en </a:t>
            </a:r>
            <a:r>
              <a:rPr lang="es-MX" dirty="0"/>
              <a:t>el mismo </a:t>
            </a:r>
            <a:r>
              <a:rPr lang="es-MX" dirty="0" smtClean="0"/>
              <a:t>EG. </a:t>
            </a:r>
          </a:p>
          <a:p>
            <a:pPr lvl="2"/>
            <a:r>
              <a:rPr lang="es-MX" dirty="0" smtClean="0"/>
              <a:t>Remuneración: Cualquier </a:t>
            </a:r>
            <a:r>
              <a:rPr lang="es-MX" dirty="0"/>
              <a:t>retribución por servicios que constituya </a:t>
            </a:r>
            <a:r>
              <a:rPr lang="es-MX" dirty="0" smtClean="0"/>
              <a:t>R5. </a:t>
            </a:r>
            <a:endParaRPr lang="es-MX" dirty="0"/>
          </a:p>
          <a:p>
            <a:pPr lvl="2"/>
            <a:r>
              <a:rPr lang="es-MX" dirty="0"/>
              <a:t>El </a:t>
            </a:r>
            <a:r>
              <a:rPr lang="es-MX" dirty="0"/>
              <a:t>c</a:t>
            </a:r>
            <a:r>
              <a:rPr lang="es-MX" dirty="0" smtClean="0"/>
              <a:t>rédito </a:t>
            </a:r>
            <a:r>
              <a:rPr lang="es-MX" dirty="0"/>
              <a:t>no deberá exceder al importe que resulte de multiplicar </a:t>
            </a:r>
            <a:r>
              <a:rPr lang="es-MX" b="1" dirty="0"/>
              <a:t>1,44</a:t>
            </a:r>
            <a:r>
              <a:rPr lang="es-MX" dirty="0"/>
              <a:t> por la </a:t>
            </a:r>
            <a:r>
              <a:rPr lang="es-MX" dirty="0" smtClean="0"/>
              <a:t>RMV </a:t>
            </a:r>
            <a:r>
              <a:rPr lang="es-MX" dirty="0"/>
              <a:t>y por el </a:t>
            </a:r>
            <a:r>
              <a:rPr lang="es-MX" dirty="0" smtClean="0"/>
              <a:t>N° de </a:t>
            </a:r>
            <a:r>
              <a:rPr lang="es-MX" dirty="0"/>
              <a:t>trabajadores con discapacidad sobre el cual se estima la remuneración anual. </a:t>
            </a:r>
          </a:p>
          <a:p>
            <a:pPr lvl="1"/>
            <a:r>
              <a:rPr lang="es-MX" b="1" dirty="0" smtClean="0"/>
              <a:t>50</a:t>
            </a:r>
            <a:r>
              <a:rPr lang="es-MX" b="1" dirty="0"/>
              <a:t>%</a:t>
            </a:r>
            <a:r>
              <a:rPr lang="es-MX" dirty="0"/>
              <a:t> </a:t>
            </a:r>
            <a:r>
              <a:rPr lang="es-MX" dirty="0" smtClean="0"/>
              <a:t>de </a:t>
            </a:r>
            <a:r>
              <a:rPr lang="es-MX" dirty="0"/>
              <a:t>los gastos por </a:t>
            </a:r>
            <a:r>
              <a:rPr lang="es-MX" dirty="0" smtClean="0"/>
              <a:t>“ajustes razonables” </a:t>
            </a:r>
            <a:r>
              <a:rPr lang="es-MX" dirty="0"/>
              <a:t>en el lugar de </a:t>
            </a:r>
            <a:r>
              <a:rPr lang="es-MX" dirty="0" smtClean="0"/>
              <a:t>trabajo</a:t>
            </a:r>
          </a:p>
          <a:p>
            <a:pPr lvl="2"/>
            <a:r>
              <a:rPr lang="es-MX" dirty="0" smtClean="0"/>
              <a:t>Devengados </a:t>
            </a:r>
            <a:r>
              <a:rPr lang="es-MX" dirty="0"/>
              <a:t>en cada </a:t>
            </a:r>
            <a:r>
              <a:rPr lang="es-MX" dirty="0" smtClean="0"/>
              <a:t>EG </a:t>
            </a:r>
            <a:r>
              <a:rPr lang="es-MX" dirty="0"/>
              <a:t>y sustentados con los respectivos </a:t>
            </a:r>
            <a:r>
              <a:rPr lang="es-MX" dirty="0" smtClean="0"/>
              <a:t>CP. </a:t>
            </a:r>
            <a:endParaRPr lang="es-MX" dirty="0"/>
          </a:p>
          <a:p>
            <a:pPr lvl="2"/>
            <a:r>
              <a:rPr lang="es-MX" dirty="0"/>
              <a:t>El </a:t>
            </a:r>
            <a:r>
              <a:rPr lang="es-MX" dirty="0" smtClean="0"/>
              <a:t>crédito </a:t>
            </a:r>
            <a:r>
              <a:rPr lang="es-MX" dirty="0"/>
              <a:t>no deberá exceder al importe que resulte de multiplicar </a:t>
            </a:r>
            <a:r>
              <a:rPr lang="es-MX" b="1" dirty="0"/>
              <a:t>0,73</a:t>
            </a:r>
            <a:r>
              <a:rPr lang="es-MX" dirty="0"/>
              <a:t> por la </a:t>
            </a:r>
            <a:r>
              <a:rPr lang="es-MX" dirty="0" smtClean="0"/>
              <a:t>UIT </a:t>
            </a:r>
            <a:r>
              <a:rPr lang="es-MX" dirty="0"/>
              <a:t>y por el </a:t>
            </a:r>
            <a:r>
              <a:rPr lang="es-MX" dirty="0" smtClean="0"/>
              <a:t>N° </a:t>
            </a:r>
            <a:r>
              <a:rPr lang="es-MX" dirty="0"/>
              <a:t>de trabajadores con discapacidad que requirieron </a:t>
            </a:r>
            <a:r>
              <a:rPr lang="es-MX" dirty="0" smtClean="0"/>
              <a:t>“ajustes razonables” </a:t>
            </a:r>
            <a:r>
              <a:rPr lang="es-MX" dirty="0"/>
              <a:t>en el lugar de trabajo</a:t>
            </a:r>
            <a:r>
              <a:rPr lang="es-MX" dirty="0" smtClean="0"/>
              <a:t>.</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274</a:t>
            </a:fld>
            <a:endParaRPr lang="es-PE"/>
          </a:p>
        </p:txBody>
      </p:sp>
    </p:spTree>
    <p:extLst>
      <p:ext uri="{BB962C8B-B14F-4D97-AF65-F5344CB8AC3E}">
        <p14:creationId xmlns:p14="http://schemas.microsoft.com/office/powerpoint/2010/main" val="107312714"/>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a:t>Ley 29973: Ley General de la Persona con discapacidad</a:t>
            </a:r>
            <a:br>
              <a:rPr lang="es-MX" sz="2700" dirty="0"/>
            </a:br>
            <a:r>
              <a:rPr lang="es-MX" sz="2700" dirty="0" smtClean="0"/>
              <a:t>“Ajustes razonables”</a:t>
            </a:r>
            <a:r>
              <a:rPr lang="es-MX" dirty="0" smtClean="0"/>
              <a:t/>
            </a:r>
            <a:br>
              <a:rPr lang="es-MX" dirty="0" smtClean="0"/>
            </a:br>
            <a:r>
              <a:rPr lang="pt-BR" sz="2000" b="0" dirty="0" err="1">
                <a:effectLst/>
              </a:rPr>
              <a:t>Reglamento</a:t>
            </a:r>
            <a:r>
              <a:rPr lang="pt-BR" sz="2000" b="0" dirty="0">
                <a:effectLst/>
              </a:rPr>
              <a:t>: DS </a:t>
            </a:r>
            <a:r>
              <a:rPr lang="pt-BR" sz="2000" b="0" dirty="0" smtClean="0">
                <a:effectLst/>
              </a:rPr>
              <a:t>287-2013-EF, 50°, 50.1. </a:t>
            </a:r>
            <a:endParaRPr lang="es-MX" dirty="0"/>
          </a:p>
        </p:txBody>
      </p:sp>
      <p:sp>
        <p:nvSpPr>
          <p:cNvPr id="3" name="2 Marcador de contenido"/>
          <p:cNvSpPr>
            <a:spLocks noGrp="1"/>
          </p:cNvSpPr>
          <p:nvPr>
            <p:ph idx="1"/>
          </p:nvPr>
        </p:nvSpPr>
        <p:spPr/>
        <p:txBody>
          <a:bodyPr/>
          <a:lstStyle/>
          <a:p>
            <a:r>
              <a:rPr lang="es-MX" dirty="0" smtClean="0"/>
              <a:t>Comprenden </a:t>
            </a:r>
            <a:r>
              <a:rPr lang="es-MX" dirty="0"/>
              <a:t>la adaptación </a:t>
            </a:r>
            <a:r>
              <a:rPr lang="es-MX" dirty="0" smtClean="0"/>
              <a:t>de:</a:t>
            </a:r>
          </a:p>
          <a:p>
            <a:pPr lvl="1"/>
            <a:r>
              <a:rPr lang="es-MX" dirty="0" smtClean="0"/>
              <a:t>Las </a:t>
            </a:r>
            <a:r>
              <a:rPr lang="es-MX" dirty="0"/>
              <a:t>herramientas de trabajo, </a:t>
            </a:r>
            <a:endParaRPr lang="es-MX" dirty="0" smtClean="0"/>
          </a:p>
          <a:p>
            <a:pPr lvl="1"/>
            <a:r>
              <a:rPr lang="es-MX" dirty="0"/>
              <a:t>L</a:t>
            </a:r>
            <a:r>
              <a:rPr lang="es-MX" dirty="0" smtClean="0"/>
              <a:t>as </a:t>
            </a:r>
            <a:r>
              <a:rPr lang="es-MX" dirty="0"/>
              <a:t>maquinarias y </a:t>
            </a:r>
            <a:endParaRPr lang="es-MX" dirty="0" smtClean="0"/>
          </a:p>
          <a:p>
            <a:pPr lvl="1"/>
            <a:r>
              <a:rPr lang="es-MX" dirty="0" smtClean="0"/>
              <a:t>El </a:t>
            </a:r>
            <a:r>
              <a:rPr lang="es-MX" dirty="0"/>
              <a:t>entorno de </a:t>
            </a:r>
            <a:r>
              <a:rPr lang="es-MX" dirty="0" smtClean="0"/>
              <a:t>trabajo</a:t>
            </a:r>
          </a:p>
          <a:p>
            <a:pPr lvl="1"/>
            <a:r>
              <a:rPr lang="es-MX" dirty="0" smtClean="0"/>
              <a:t>La </a:t>
            </a:r>
            <a:r>
              <a:rPr lang="es-MX" dirty="0"/>
              <a:t>introducción de </a:t>
            </a:r>
            <a:r>
              <a:rPr lang="es-MX" dirty="0" smtClean="0"/>
              <a:t>ajustes en:</a:t>
            </a:r>
          </a:p>
          <a:p>
            <a:pPr lvl="2"/>
            <a:r>
              <a:rPr lang="es-MX" dirty="0" smtClean="0"/>
              <a:t>La </a:t>
            </a:r>
            <a:r>
              <a:rPr lang="es-MX" dirty="0"/>
              <a:t>organización del trabajo y </a:t>
            </a:r>
            <a:endParaRPr lang="es-MX" dirty="0" smtClean="0"/>
          </a:p>
          <a:p>
            <a:pPr lvl="2"/>
            <a:r>
              <a:rPr lang="es-MX" dirty="0" smtClean="0"/>
              <a:t>Los </a:t>
            </a:r>
            <a:r>
              <a:rPr lang="es-MX" dirty="0"/>
              <a:t>horarios, en función de las necesidades del trabajador con discapacidad.</a:t>
            </a:r>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275</a:t>
            </a:fld>
            <a:endParaRPr lang="es-PE"/>
          </a:p>
        </p:txBody>
      </p:sp>
    </p:spTree>
    <p:extLst>
      <p:ext uri="{BB962C8B-B14F-4D97-AF65-F5344CB8AC3E}">
        <p14:creationId xmlns:p14="http://schemas.microsoft.com/office/powerpoint/2010/main" val="3641009299"/>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a:t>Ley 29973: Ley General de la Persona con discapacidad</a:t>
            </a:r>
            <a:br>
              <a:rPr lang="es-MX" sz="2700" dirty="0"/>
            </a:br>
            <a:r>
              <a:rPr lang="pt-BR" sz="2000" b="0" dirty="0" err="1" smtClean="0">
                <a:effectLst/>
              </a:rPr>
              <a:t>Reglamento</a:t>
            </a:r>
            <a:r>
              <a:rPr lang="pt-BR" sz="2000" b="0" dirty="0">
                <a:effectLst/>
              </a:rPr>
              <a:t>: DS 287-2013-EF. </a:t>
            </a:r>
            <a:endParaRPr lang="es-MX" dirty="0"/>
          </a:p>
        </p:txBody>
      </p:sp>
      <p:sp>
        <p:nvSpPr>
          <p:cNvPr id="3" name="2 Marcador de contenido"/>
          <p:cNvSpPr>
            <a:spLocks noGrp="1"/>
          </p:cNvSpPr>
          <p:nvPr>
            <p:ph idx="1"/>
          </p:nvPr>
        </p:nvSpPr>
        <p:spPr/>
        <p:txBody>
          <a:bodyPr/>
          <a:lstStyle/>
          <a:p>
            <a:r>
              <a:rPr lang="es-MX" dirty="0"/>
              <a:t>Dichos créditos serán aplicados en el </a:t>
            </a:r>
            <a:r>
              <a:rPr lang="es-MX" dirty="0" smtClean="0"/>
              <a:t>EG </a:t>
            </a:r>
            <a:r>
              <a:rPr lang="es-MX" dirty="0"/>
              <a:t>en que devenguen los gastos por ajustes razonables y las remuneraciones y se paguen estas últimas. </a:t>
            </a:r>
          </a:p>
          <a:p>
            <a:r>
              <a:rPr lang="es-MX" b="1" u="sng" dirty="0" smtClean="0"/>
              <a:t>NO</a:t>
            </a:r>
            <a:r>
              <a:rPr lang="es-MX" dirty="0" smtClean="0"/>
              <a:t> </a:t>
            </a:r>
          </a:p>
          <a:p>
            <a:pPr lvl="1"/>
            <a:r>
              <a:rPr lang="es-MX" dirty="0" smtClean="0"/>
              <a:t>Generan </a:t>
            </a:r>
            <a:r>
              <a:rPr lang="es-MX" b="1" u="sng" dirty="0" smtClean="0"/>
              <a:t>SF</a:t>
            </a:r>
          </a:p>
          <a:p>
            <a:pPr lvl="1"/>
            <a:r>
              <a:rPr lang="es-MX" dirty="0" smtClean="0"/>
              <a:t>Pueden </a:t>
            </a:r>
            <a:r>
              <a:rPr lang="es-MX" dirty="0"/>
              <a:t>ser arrastrados a los </a:t>
            </a:r>
            <a:r>
              <a:rPr lang="es-MX" dirty="0" smtClean="0"/>
              <a:t>EG siguientes</a:t>
            </a:r>
          </a:p>
          <a:p>
            <a:pPr lvl="1"/>
            <a:r>
              <a:rPr lang="es-MX" dirty="0" smtClean="0"/>
              <a:t>Otorgan </a:t>
            </a:r>
            <a:r>
              <a:rPr lang="es-MX" dirty="0"/>
              <a:t>derecho a devolución y </a:t>
            </a:r>
            <a:endParaRPr lang="es-MX" dirty="0" smtClean="0"/>
          </a:p>
          <a:p>
            <a:pPr lvl="1"/>
            <a:r>
              <a:rPr lang="es-MX" dirty="0" smtClean="0"/>
              <a:t>Pueden </a:t>
            </a:r>
            <a:r>
              <a:rPr lang="es-MX" dirty="0"/>
              <a:t>ser transferidos a terceros. </a:t>
            </a:r>
            <a:endParaRPr lang="es-MX" dirty="0"/>
          </a:p>
        </p:txBody>
      </p:sp>
      <p:sp>
        <p:nvSpPr>
          <p:cNvPr id="4" name="3 Marcador de fecha"/>
          <p:cNvSpPr>
            <a:spLocks noGrp="1"/>
          </p:cNvSpPr>
          <p:nvPr>
            <p:ph type="dt" sz="half" idx="10"/>
          </p:nvPr>
        </p:nvSpPr>
        <p:spPr/>
        <p:txBody>
          <a:bodyPr/>
          <a:lstStyle/>
          <a:p>
            <a:fld id="{57C9AA4C-CEDF-4E46-A10B-977CA4CDCD69}"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276</a:t>
            </a:fld>
            <a:endParaRPr lang="es-PE"/>
          </a:p>
        </p:txBody>
      </p:sp>
    </p:spTree>
    <p:extLst>
      <p:ext uri="{BB962C8B-B14F-4D97-AF65-F5344CB8AC3E}">
        <p14:creationId xmlns:p14="http://schemas.microsoft.com/office/powerpoint/2010/main" val="574662998"/>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Tasas especiales del IRE</a:t>
            </a:r>
            <a:endParaRPr lang="es-MX" dirty="0"/>
          </a:p>
        </p:txBody>
      </p:sp>
      <p:sp>
        <p:nvSpPr>
          <p:cNvPr id="7" name="6 Marcador de contenido"/>
          <p:cNvSpPr>
            <a:spLocks noGrp="1"/>
          </p:cNvSpPr>
          <p:nvPr>
            <p:ph idx="1"/>
          </p:nvPr>
        </p:nvSpPr>
        <p:spPr/>
        <p:txBody>
          <a:bodyPr/>
          <a:lstStyle/>
          <a:p>
            <a:pPr>
              <a:buFont typeface="+mj-lt"/>
              <a:buAutoNum type="arabicPeriod"/>
            </a:pPr>
            <a:r>
              <a:rPr lang="es-MX" dirty="0" smtClean="0"/>
              <a:t>Promoción de la inversión en la Amazonía</a:t>
            </a:r>
          </a:p>
          <a:p>
            <a:pPr>
              <a:buFont typeface="+mj-lt"/>
              <a:buAutoNum type="arabicPeriod"/>
            </a:pPr>
            <a:r>
              <a:rPr lang="es-MX" dirty="0" smtClean="0"/>
              <a:t>Centros de Exportación, Transformación, Industria, Comercialización y Servicios – CETICOS</a:t>
            </a:r>
          </a:p>
          <a:p>
            <a:pPr>
              <a:buFont typeface="+mj-lt"/>
              <a:buAutoNum type="arabicPeriod"/>
            </a:pPr>
            <a:r>
              <a:rPr lang="es-MX" dirty="0" smtClean="0"/>
              <a:t>Zona Franca y Zona Comercial de Tacna</a:t>
            </a:r>
          </a:p>
          <a:p>
            <a:pPr>
              <a:buFont typeface="+mj-lt"/>
              <a:buAutoNum type="arabicPeriod"/>
            </a:pPr>
            <a:r>
              <a:rPr lang="es-MX" dirty="0" smtClean="0"/>
              <a:t>Promoción al Sector Agrario</a:t>
            </a:r>
          </a:p>
          <a:p>
            <a:pPr>
              <a:buFont typeface="+mj-lt"/>
              <a:buAutoNum type="arabicPeriod"/>
            </a:pPr>
            <a:r>
              <a:rPr lang="es-MX" dirty="0" smtClean="0"/>
              <a:t>Promoción y Desarrollo de la Acuicultura</a:t>
            </a:r>
          </a:p>
          <a:p>
            <a:pPr>
              <a:buFont typeface="+mj-lt"/>
              <a:buAutoNum type="arabicPeriod"/>
            </a:pPr>
            <a:r>
              <a:rPr lang="es-MX" dirty="0" smtClean="0"/>
              <a:t>Promoción para el Desarrollo de Actividades Productivas en Zonas </a:t>
            </a:r>
            <a:r>
              <a:rPr lang="es-MX" dirty="0" err="1" smtClean="0"/>
              <a:t>Altoandinas</a:t>
            </a:r>
            <a:endParaRPr lang="es-MX" dirty="0" smtClean="0"/>
          </a:p>
          <a:p>
            <a:pPr>
              <a:buFont typeface="+mj-lt"/>
              <a:buAutoNum type="arabicPeriod"/>
            </a:pPr>
            <a:r>
              <a:rPr lang="es-MX" dirty="0" smtClean="0"/>
              <a:t>Promoción de la Inclusión de los Productores Agrarios a través de las  Cooperativas</a:t>
            </a:r>
          </a:p>
          <a:p>
            <a:endParaRPr lang="es-MX" dirty="0"/>
          </a:p>
        </p:txBody>
      </p:sp>
      <p:sp>
        <p:nvSpPr>
          <p:cNvPr id="4" name="3 Marcador de fecha"/>
          <p:cNvSpPr>
            <a:spLocks noGrp="1"/>
          </p:cNvSpPr>
          <p:nvPr>
            <p:ph type="dt" sz="half" idx="10"/>
          </p:nvPr>
        </p:nvSpPr>
        <p:spPr/>
        <p:txBody>
          <a:bodyPr/>
          <a:lstStyle/>
          <a:p>
            <a:fld id="{5898FB8B-0E4E-454E-A997-6892436C5E42}"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277</a:t>
            </a:fld>
            <a:endParaRPr lang="es-PE"/>
          </a:p>
        </p:txBody>
      </p:sp>
    </p:spTree>
    <p:extLst>
      <p:ext uri="{BB962C8B-B14F-4D97-AF65-F5344CB8AC3E}">
        <p14:creationId xmlns:p14="http://schemas.microsoft.com/office/powerpoint/2010/main" val="2385320225"/>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Promoción de la inversión en la </a:t>
            </a:r>
            <a:r>
              <a:rPr lang="es-MX" dirty="0" smtClean="0"/>
              <a:t>Amazonía</a:t>
            </a:r>
            <a:br>
              <a:rPr lang="es-MX" dirty="0" smtClean="0"/>
            </a:br>
            <a:r>
              <a:rPr lang="es-MX" sz="1800" b="0" dirty="0" smtClean="0">
                <a:effectLst/>
              </a:rPr>
              <a:t>Ley 27037 </a:t>
            </a:r>
            <a:r>
              <a:rPr lang="es-MX" sz="1800" b="0" dirty="0">
                <a:effectLst/>
              </a:rPr>
              <a:t>y </a:t>
            </a:r>
            <a:r>
              <a:rPr lang="es-MX" sz="1800" b="0" dirty="0" smtClean="0">
                <a:effectLst/>
              </a:rPr>
              <a:t>DS 103-99-EF</a:t>
            </a:r>
            <a:r>
              <a:rPr lang="es-MX" b="0" i="1" dirty="0" smtClean="0"/>
              <a:t> </a:t>
            </a:r>
            <a:endParaRPr lang="es-MX" dirty="0"/>
          </a:p>
        </p:txBody>
      </p:sp>
      <p:sp>
        <p:nvSpPr>
          <p:cNvPr id="3" name="2 Marcador de contenido"/>
          <p:cNvSpPr>
            <a:spLocks noGrp="1"/>
          </p:cNvSpPr>
          <p:nvPr>
            <p:ph idx="1"/>
          </p:nvPr>
        </p:nvSpPr>
        <p:spPr/>
        <p:txBody>
          <a:bodyPr/>
          <a:lstStyle/>
          <a:p>
            <a:r>
              <a:rPr lang="es-MX" dirty="0" smtClean="0"/>
              <a:t>Objeto: </a:t>
            </a:r>
          </a:p>
          <a:p>
            <a:pPr lvl="1"/>
            <a:r>
              <a:rPr lang="es-MX" dirty="0" smtClean="0"/>
              <a:t>Promoción del </a:t>
            </a:r>
            <a:r>
              <a:rPr lang="es-MX" dirty="0"/>
              <a:t>desarrollo sostenible de la </a:t>
            </a:r>
            <a:r>
              <a:rPr lang="es-MX" dirty="0" smtClean="0"/>
              <a:t>Amazonía</a:t>
            </a:r>
          </a:p>
          <a:p>
            <a:pPr lvl="1"/>
            <a:r>
              <a:rPr lang="es-MX" dirty="0"/>
              <a:t>E</a:t>
            </a:r>
            <a:r>
              <a:rPr lang="es-MX" dirty="0" smtClean="0"/>
              <a:t>stableciendo </a:t>
            </a:r>
            <a:r>
              <a:rPr lang="es-MX" dirty="0"/>
              <a:t>las condiciones </a:t>
            </a:r>
            <a:r>
              <a:rPr lang="es-MX" dirty="0" smtClean="0"/>
              <a:t>para:</a:t>
            </a:r>
          </a:p>
          <a:p>
            <a:pPr lvl="2"/>
            <a:r>
              <a:rPr lang="es-MX" dirty="0" smtClean="0"/>
              <a:t>La </a:t>
            </a:r>
            <a:r>
              <a:rPr lang="es-MX" dirty="0"/>
              <a:t>inversión pública y </a:t>
            </a:r>
            <a:endParaRPr lang="es-MX" dirty="0" smtClean="0"/>
          </a:p>
          <a:p>
            <a:pPr lvl="2"/>
            <a:r>
              <a:rPr lang="es-MX" dirty="0" smtClean="0"/>
              <a:t>La </a:t>
            </a:r>
            <a:r>
              <a:rPr lang="es-MX" dirty="0"/>
              <a:t>promoción de la inversión privada. </a:t>
            </a:r>
            <a:endParaRPr lang="es-MX" dirty="0" smtClean="0"/>
          </a:p>
          <a:p>
            <a:r>
              <a:rPr lang="es-MX" dirty="0" smtClean="0"/>
              <a:t>Establece tasas </a:t>
            </a:r>
            <a:r>
              <a:rPr lang="es-MX" dirty="0"/>
              <a:t>diferenciadas y rebajadas a efectos de atraer la inversión.</a:t>
            </a:r>
          </a:p>
          <a:p>
            <a:pPr lvl="1"/>
            <a:r>
              <a:rPr lang="es-MX" dirty="0" smtClean="0"/>
              <a:t>10</a:t>
            </a:r>
            <a:r>
              <a:rPr lang="es-MX" dirty="0"/>
              <a:t>%, </a:t>
            </a:r>
            <a:endParaRPr lang="es-MX" dirty="0" smtClean="0"/>
          </a:p>
          <a:p>
            <a:pPr lvl="1"/>
            <a:r>
              <a:rPr lang="es-MX" dirty="0" smtClean="0"/>
              <a:t>5</a:t>
            </a:r>
            <a:r>
              <a:rPr lang="es-MX" dirty="0"/>
              <a:t>% y </a:t>
            </a:r>
            <a:endParaRPr lang="es-MX" dirty="0" smtClean="0"/>
          </a:p>
          <a:p>
            <a:pPr lvl="1"/>
            <a:r>
              <a:rPr lang="es-MX" dirty="0" smtClean="0"/>
              <a:t>Exoneración </a:t>
            </a:r>
            <a:r>
              <a:rPr lang="es-MX" dirty="0"/>
              <a:t>del </a:t>
            </a:r>
            <a:r>
              <a:rPr lang="es-MX" dirty="0" smtClean="0"/>
              <a:t>IR</a:t>
            </a:r>
          </a:p>
          <a:p>
            <a:r>
              <a:rPr lang="es-MX" dirty="0"/>
              <a:t>D</a:t>
            </a:r>
            <a:r>
              <a:rPr lang="es-MX" dirty="0" smtClean="0"/>
              <a:t>ependiendo de:</a:t>
            </a:r>
          </a:p>
          <a:p>
            <a:pPr lvl="1"/>
            <a:r>
              <a:rPr lang="es-MX" dirty="0" smtClean="0"/>
              <a:t>La </a:t>
            </a:r>
            <a:r>
              <a:rPr lang="es-MX" dirty="0"/>
              <a:t>ubicación dentro de la Amazonía y </a:t>
            </a:r>
            <a:endParaRPr lang="es-MX" dirty="0" smtClean="0"/>
          </a:p>
          <a:p>
            <a:pPr lvl="1"/>
            <a:r>
              <a:rPr lang="es-MX" dirty="0" smtClean="0"/>
              <a:t>La </a:t>
            </a:r>
            <a:r>
              <a:rPr lang="es-MX" dirty="0"/>
              <a:t>actividad llevada a </a:t>
            </a:r>
            <a:r>
              <a:rPr lang="es-MX" dirty="0" smtClean="0"/>
              <a:t>cabo</a:t>
            </a:r>
            <a:endParaRPr lang="es-MX"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278</a:t>
            </a:fld>
            <a:endParaRPr lang="es-PE"/>
          </a:p>
        </p:txBody>
      </p:sp>
    </p:spTree>
    <p:extLst>
      <p:ext uri="{BB962C8B-B14F-4D97-AF65-F5344CB8AC3E}">
        <p14:creationId xmlns:p14="http://schemas.microsoft.com/office/powerpoint/2010/main" val="319140210"/>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Promoción de la inversión en la </a:t>
            </a:r>
            <a:r>
              <a:rPr lang="es-MX" dirty="0" smtClean="0"/>
              <a:t>Amazonía </a:t>
            </a:r>
            <a:r>
              <a:rPr lang="es-MX" b="0" dirty="0" smtClean="0">
                <a:effectLst/>
              </a:rPr>
              <a:t>(2)</a:t>
            </a:r>
            <a:r>
              <a:rPr lang="es-MX" dirty="0" smtClean="0"/>
              <a:t/>
            </a:r>
            <a:br>
              <a:rPr lang="es-MX" dirty="0" smtClean="0"/>
            </a:br>
            <a:r>
              <a:rPr lang="es-MX" dirty="0" smtClean="0"/>
              <a:t>Tasa del 10%</a:t>
            </a:r>
            <a:r>
              <a:rPr lang="es-MX" dirty="0" smtClean="0"/>
              <a:t/>
            </a:r>
            <a:br>
              <a:rPr lang="es-MX" dirty="0" smtClean="0"/>
            </a:br>
            <a:r>
              <a:rPr lang="es-MX" sz="1800" b="0" dirty="0" smtClean="0">
                <a:effectLst/>
              </a:rPr>
              <a:t>Ley 27037 </a:t>
            </a:r>
            <a:r>
              <a:rPr lang="es-MX" sz="1800" b="0" dirty="0">
                <a:effectLst/>
              </a:rPr>
              <a:t>y </a:t>
            </a:r>
            <a:r>
              <a:rPr lang="es-MX" sz="1800" b="0" dirty="0" smtClean="0">
                <a:effectLst/>
              </a:rPr>
              <a:t>DS 103-99-EF</a:t>
            </a:r>
            <a:endParaRPr lang="es-MX" dirty="0"/>
          </a:p>
        </p:txBody>
      </p:sp>
      <p:sp>
        <p:nvSpPr>
          <p:cNvPr id="3" name="2 Marcador de contenido"/>
          <p:cNvSpPr>
            <a:spLocks noGrp="1"/>
          </p:cNvSpPr>
          <p:nvPr>
            <p:ph idx="1"/>
          </p:nvPr>
        </p:nvSpPr>
        <p:spPr/>
        <p:txBody>
          <a:bodyPr/>
          <a:lstStyle/>
          <a:p>
            <a:r>
              <a:rPr lang="es-MX" dirty="0" smtClean="0"/>
              <a:t>Contribuyentes </a:t>
            </a:r>
            <a:r>
              <a:rPr lang="es-MX" dirty="0"/>
              <a:t>ubicados en la </a:t>
            </a:r>
            <a:r>
              <a:rPr lang="es-MX" b="1" dirty="0" smtClean="0"/>
              <a:t>Amazonía</a:t>
            </a:r>
          </a:p>
          <a:p>
            <a:r>
              <a:rPr lang="es-MX" dirty="0" smtClean="0"/>
              <a:t>Actividades: </a:t>
            </a:r>
            <a:r>
              <a:rPr lang="es-MX" dirty="0"/>
              <a:t>agropecuaria, acuicultura, pesca, turismo, actividades manufactureras vinculadas al procesamiento, transformación y </a:t>
            </a:r>
            <a:r>
              <a:rPr lang="es-MX" dirty="0" smtClean="0"/>
              <a:t>comercialización de </a:t>
            </a:r>
            <a:r>
              <a:rPr lang="es-MX" dirty="0"/>
              <a:t>productos primarios provenientes de </a:t>
            </a:r>
            <a:r>
              <a:rPr lang="es-MX" dirty="0" smtClean="0"/>
              <a:t>tales actividades y </a:t>
            </a:r>
            <a:r>
              <a:rPr lang="es-MX" dirty="0"/>
              <a:t>la transformación forestal, así como a las actividades de extracción forestal</a:t>
            </a:r>
            <a:endParaRPr lang="es-MX" dirty="0" smtClean="0"/>
          </a:p>
          <a:p>
            <a:pPr lvl="1"/>
            <a:r>
              <a:rPr lang="es-MX" dirty="0" smtClean="0"/>
              <a:t>Divisiones </a:t>
            </a:r>
            <a:r>
              <a:rPr lang="es-MX" dirty="0"/>
              <a:t>15 a 37 de la </a:t>
            </a:r>
            <a:r>
              <a:rPr lang="es-MX" dirty="0" smtClean="0"/>
              <a:t>CIIU, </a:t>
            </a:r>
          </a:p>
          <a:p>
            <a:r>
              <a:rPr lang="es-MX" dirty="0" smtClean="0"/>
              <a:t>Aplicable: </a:t>
            </a:r>
          </a:p>
          <a:p>
            <a:pPr lvl="1"/>
            <a:r>
              <a:rPr lang="es-MX" dirty="0" smtClean="0"/>
              <a:t>Contribuyentes </a:t>
            </a:r>
            <a:r>
              <a:rPr lang="es-MX" dirty="0"/>
              <a:t>que se dediquen a actividades de transformación o procesamiento </a:t>
            </a:r>
            <a:r>
              <a:rPr lang="es-MX" dirty="0" smtClean="0"/>
              <a:t>de:</a:t>
            </a:r>
          </a:p>
          <a:p>
            <a:pPr lvl="2"/>
            <a:r>
              <a:rPr lang="es-MX" dirty="0" smtClean="0"/>
              <a:t>La palma </a:t>
            </a:r>
            <a:r>
              <a:rPr lang="es-MX" dirty="0"/>
              <a:t>aceitera, </a:t>
            </a:r>
            <a:endParaRPr lang="es-MX" dirty="0" smtClean="0"/>
          </a:p>
          <a:p>
            <a:pPr lvl="2"/>
            <a:r>
              <a:rPr lang="es-MX" dirty="0" smtClean="0"/>
              <a:t>El </a:t>
            </a:r>
            <a:r>
              <a:rPr lang="es-MX" dirty="0"/>
              <a:t>café y </a:t>
            </a:r>
            <a:endParaRPr lang="es-MX" dirty="0" smtClean="0"/>
          </a:p>
          <a:p>
            <a:pPr lvl="2"/>
            <a:r>
              <a:rPr lang="es-MX" dirty="0" smtClean="0"/>
              <a:t>El </a:t>
            </a:r>
            <a:r>
              <a:rPr lang="es-MX" dirty="0"/>
              <a:t>cacao. </a:t>
            </a:r>
            <a:endParaRPr lang="es-MX"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279</a:t>
            </a:fld>
            <a:endParaRPr lang="es-PE"/>
          </a:p>
        </p:txBody>
      </p:sp>
    </p:spTree>
    <p:extLst>
      <p:ext uri="{BB962C8B-B14F-4D97-AF65-F5344CB8AC3E}">
        <p14:creationId xmlns:p14="http://schemas.microsoft.com/office/powerpoint/2010/main" val="3764558412"/>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Promoción de la inversión en la </a:t>
            </a:r>
            <a:r>
              <a:rPr lang="es-MX" dirty="0" smtClean="0"/>
              <a:t>Amazonía </a:t>
            </a:r>
            <a:r>
              <a:rPr lang="es-MX" b="0" dirty="0" smtClean="0">
                <a:effectLst/>
              </a:rPr>
              <a:t>(3)</a:t>
            </a:r>
            <a:r>
              <a:rPr lang="es-MX" dirty="0" smtClean="0"/>
              <a:t/>
            </a:r>
            <a:br>
              <a:rPr lang="es-MX" dirty="0" smtClean="0"/>
            </a:br>
            <a:r>
              <a:rPr lang="es-MX" dirty="0" smtClean="0"/>
              <a:t>Tasa del 5%</a:t>
            </a:r>
            <a:r>
              <a:rPr lang="es-MX" dirty="0" smtClean="0"/>
              <a:t/>
            </a:r>
            <a:br>
              <a:rPr lang="es-MX" dirty="0" smtClean="0"/>
            </a:br>
            <a:r>
              <a:rPr lang="es-MX" sz="1800" b="0" dirty="0" smtClean="0">
                <a:effectLst/>
              </a:rPr>
              <a:t>Ley 27037 </a:t>
            </a:r>
            <a:r>
              <a:rPr lang="es-MX" sz="1800" b="0" dirty="0">
                <a:effectLst/>
              </a:rPr>
              <a:t>y </a:t>
            </a:r>
            <a:r>
              <a:rPr lang="es-MX" sz="1800" b="0" dirty="0" smtClean="0">
                <a:effectLst/>
              </a:rPr>
              <a:t>DS 103-99-EF</a:t>
            </a:r>
            <a:endParaRPr lang="es-MX" dirty="0"/>
          </a:p>
        </p:txBody>
      </p:sp>
      <p:sp>
        <p:nvSpPr>
          <p:cNvPr id="3" name="2 Marcador de contenido"/>
          <p:cNvSpPr>
            <a:spLocks noGrp="1"/>
          </p:cNvSpPr>
          <p:nvPr>
            <p:ph idx="1"/>
          </p:nvPr>
        </p:nvSpPr>
        <p:spPr/>
        <p:txBody>
          <a:bodyPr>
            <a:normAutofit lnSpcReduction="10000"/>
          </a:bodyPr>
          <a:lstStyle/>
          <a:p>
            <a:r>
              <a:rPr lang="es-MX" dirty="0" smtClean="0"/>
              <a:t>Contribuyentes </a:t>
            </a:r>
            <a:r>
              <a:rPr lang="es-MX" dirty="0"/>
              <a:t>ubicados en los </a:t>
            </a:r>
            <a:r>
              <a:rPr lang="es-MX" dirty="0" smtClean="0"/>
              <a:t>Departamentos </a:t>
            </a:r>
            <a:r>
              <a:rPr lang="es-MX" dirty="0"/>
              <a:t>de </a:t>
            </a:r>
            <a:r>
              <a:rPr lang="es-MX" b="1" dirty="0"/>
              <a:t>Loreto, Madre de Dios</a:t>
            </a:r>
            <a:r>
              <a:rPr lang="es-MX" dirty="0"/>
              <a:t> y los distritos de </a:t>
            </a:r>
            <a:r>
              <a:rPr lang="es-MX" b="1" dirty="0" err="1"/>
              <a:t>Iparia</a:t>
            </a:r>
            <a:r>
              <a:rPr lang="es-MX" b="1" dirty="0"/>
              <a:t> y </a:t>
            </a:r>
            <a:r>
              <a:rPr lang="es-MX" b="1" dirty="0" err="1"/>
              <a:t>Masisea</a:t>
            </a:r>
            <a:r>
              <a:rPr lang="es-MX" dirty="0"/>
              <a:t> de la provincia de Coronel Portillo y las provincias de </a:t>
            </a:r>
            <a:r>
              <a:rPr lang="es-MX" b="1" dirty="0"/>
              <a:t>Atalaya y Purús</a:t>
            </a:r>
            <a:r>
              <a:rPr lang="es-MX" dirty="0"/>
              <a:t> del departamento de </a:t>
            </a:r>
            <a:r>
              <a:rPr lang="es-MX" dirty="0" smtClean="0"/>
              <a:t>Ucayali</a:t>
            </a:r>
          </a:p>
          <a:p>
            <a:r>
              <a:rPr lang="es-MX" dirty="0" smtClean="0"/>
              <a:t>Actividades: Agropecuaria</a:t>
            </a:r>
            <a:r>
              <a:rPr lang="es-MX" dirty="0"/>
              <a:t>, acuicultura, pesca, turismo, actividades manufactureras vinculadas al procesamiento, transformación y </a:t>
            </a:r>
            <a:r>
              <a:rPr lang="es-MX" dirty="0" smtClean="0"/>
              <a:t>comercialización </a:t>
            </a:r>
            <a:r>
              <a:rPr lang="es-MX" dirty="0"/>
              <a:t>de productos primarios provenientes de las actividades antes indicadas y la transformación forestal, así como a las actividades de extracción </a:t>
            </a:r>
            <a:r>
              <a:rPr lang="es-MX" dirty="0" smtClean="0"/>
              <a:t>forestal</a:t>
            </a:r>
          </a:p>
          <a:p>
            <a:pPr lvl="1"/>
            <a:r>
              <a:rPr lang="es-MX" dirty="0" smtClean="0"/>
              <a:t>Comprendidas </a:t>
            </a:r>
            <a:r>
              <a:rPr lang="es-MX" dirty="0"/>
              <a:t>en las Divisiones 15 a 37 de la </a:t>
            </a:r>
            <a:r>
              <a:rPr lang="es-MX" dirty="0" smtClean="0"/>
              <a:t>CIIU. </a:t>
            </a:r>
            <a:endParaRPr lang="es-MX" dirty="0"/>
          </a:p>
          <a:p>
            <a:r>
              <a:rPr lang="es-MX" dirty="0"/>
              <a:t>Aplicable: </a:t>
            </a:r>
          </a:p>
          <a:p>
            <a:pPr lvl="1"/>
            <a:r>
              <a:rPr lang="es-MX" dirty="0"/>
              <a:t>Contribuyentes que se dediquen a actividades de transformación o procesamiento de:</a:t>
            </a:r>
          </a:p>
          <a:p>
            <a:pPr lvl="2"/>
            <a:r>
              <a:rPr lang="es-MX" dirty="0"/>
              <a:t>La palma aceitera, </a:t>
            </a:r>
          </a:p>
          <a:p>
            <a:pPr lvl="2"/>
            <a:r>
              <a:rPr lang="es-MX" dirty="0"/>
              <a:t>El café y </a:t>
            </a:r>
          </a:p>
          <a:p>
            <a:pPr lvl="2"/>
            <a:r>
              <a:rPr lang="es-MX" dirty="0"/>
              <a:t>El cacao. </a:t>
            </a:r>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280</a:t>
            </a:fld>
            <a:endParaRPr lang="es-PE"/>
          </a:p>
        </p:txBody>
      </p:sp>
    </p:spTree>
    <p:extLst>
      <p:ext uri="{BB962C8B-B14F-4D97-AF65-F5344CB8AC3E}">
        <p14:creationId xmlns:p14="http://schemas.microsoft.com/office/powerpoint/2010/main" val="130001638"/>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Promoción de la inversión en la </a:t>
            </a:r>
            <a:r>
              <a:rPr lang="es-MX" dirty="0" smtClean="0"/>
              <a:t>Amazonía </a:t>
            </a:r>
            <a:r>
              <a:rPr lang="es-MX" b="0" dirty="0" smtClean="0">
                <a:effectLst/>
              </a:rPr>
              <a:t>(4)</a:t>
            </a:r>
            <a:r>
              <a:rPr lang="es-MX" dirty="0" smtClean="0"/>
              <a:t/>
            </a:r>
            <a:br>
              <a:rPr lang="es-MX" dirty="0" smtClean="0"/>
            </a:br>
            <a:r>
              <a:rPr lang="es-MX" dirty="0" smtClean="0"/>
              <a:t>Exoneración</a:t>
            </a:r>
            <a:r>
              <a:rPr lang="es-MX" dirty="0" smtClean="0"/>
              <a:t/>
            </a:r>
            <a:br>
              <a:rPr lang="es-MX" dirty="0" smtClean="0"/>
            </a:br>
            <a:r>
              <a:rPr lang="es-MX" sz="1800" b="0" dirty="0" smtClean="0">
                <a:effectLst/>
              </a:rPr>
              <a:t>Ley 27037 </a:t>
            </a:r>
            <a:r>
              <a:rPr lang="es-MX" sz="1800" b="0" dirty="0">
                <a:effectLst/>
              </a:rPr>
              <a:t>y </a:t>
            </a:r>
            <a:r>
              <a:rPr lang="es-MX" sz="1800" b="0" dirty="0" smtClean="0">
                <a:effectLst/>
              </a:rPr>
              <a:t>DS 103-99-EF</a:t>
            </a:r>
            <a:endParaRPr lang="es-MX" dirty="0"/>
          </a:p>
        </p:txBody>
      </p:sp>
      <p:sp>
        <p:nvSpPr>
          <p:cNvPr id="3" name="2 Marcador de contenido"/>
          <p:cNvSpPr>
            <a:spLocks noGrp="1"/>
          </p:cNvSpPr>
          <p:nvPr>
            <p:ph idx="1"/>
          </p:nvPr>
        </p:nvSpPr>
        <p:spPr/>
        <p:txBody>
          <a:bodyPr>
            <a:normAutofit/>
          </a:bodyPr>
          <a:lstStyle/>
          <a:p>
            <a:r>
              <a:rPr lang="es-MX" dirty="0" smtClean="0"/>
              <a:t>Empresas </a:t>
            </a:r>
            <a:r>
              <a:rPr lang="es-MX" dirty="0"/>
              <a:t>ubicadas en la Amazonía que desarrollen principalmente actividades agrarias y/o de transformación o procesamiento de los productos calificados como cultivo nativo y/o </a:t>
            </a:r>
            <a:r>
              <a:rPr lang="es-MX" dirty="0" smtClean="0"/>
              <a:t>alternativo en </a:t>
            </a:r>
            <a:r>
              <a:rPr lang="es-MX" dirty="0"/>
              <a:t>dicho ámbito. </a:t>
            </a:r>
            <a:endParaRPr lang="es-MX" dirty="0" smtClean="0"/>
          </a:p>
          <a:p>
            <a:r>
              <a:rPr lang="es-MX" b="1" dirty="0" smtClean="0"/>
              <a:t>Productos </a:t>
            </a:r>
            <a:r>
              <a:rPr lang="es-MX" b="1" dirty="0"/>
              <a:t>calificados como cultivo nativo y/o </a:t>
            </a:r>
            <a:r>
              <a:rPr lang="es-MX" b="1" dirty="0" smtClean="0"/>
              <a:t>alternativo</a:t>
            </a:r>
          </a:p>
          <a:p>
            <a:pPr lvl="1"/>
            <a:r>
              <a:rPr lang="es-MX" dirty="0" smtClean="0"/>
              <a:t>Yuca</a:t>
            </a:r>
            <a:r>
              <a:rPr lang="es-MX" dirty="0"/>
              <a:t>, soya, arracacha, </a:t>
            </a:r>
            <a:r>
              <a:rPr lang="es-MX" dirty="0" err="1"/>
              <a:t>uncucha</a:t>
            </a:r>
            <a:r>
              <a:rPr lang="es-MX" dirty="0"/>
              <a:t>, </a:t>
            </a:r>
            <a:r>
              <a:rPr lang="es-MX" dirty="0" err="1"/>
              <a:t>urena</a:t>
            </a:r>
            <a:r>
              <a:rPr lang="es-MX" dirty="0"/>
              <a:t>, palmito, </a:t>
            </a:r>
            <a:r>
              <a:rPr lang="es-MX" dirty="0" err="1"/>
              <a:t>pijuayo</a:t>
            </a:r>
            <a:r>
              <a:rPr lang="es-MX" dirty="0"/>
              <a:t> palmito, </a:t>
            </a:r>
            <a:r>
              <a:rPr lang="es-MX" dirty="0" err="1"/>
              <a:t>pijuayo</a:t>
            </a:r>
            <a:r>
              <a:rPr lang="es-MX" dirty="0"/>
              <a:t>, aguaje, anona, caimito, carambola, cocona, guanábano, guayabo, marañón, </a:t>
            </a:r>
            <a:r>
              <a:rPr lang="es-MX" dirty="0" err="1"/>
              <a:t>pomarosa</a:t>
            </a:r>
            <a:r>
              <a:rPr lang="es-MX" dirty="0"/>
              <a:t>, </a:t>
            </a:r>
            <a:r>
              <a:rPr lang="es-MX" dirty="0" err="1"/>
              <a:t>taperibá</a:t>
            </a:r>
            <a:r>
              <a:rPr lang="es-MX" dirty="0"/>
              <a:t>, tangerina, toronja, zapote, </a:t>
            </a:r>
            <a:r>
              <a:rPr lang="es-MX" dirty="0" err="1" smtClean="0"/>
              <a:t>camu-camu</a:t>
            </a:r>
            <a:r>
              <a:rPr lang="es-MX" dirty="0"/>
              <a:t>, uña de gato, achiote, caucho, piña, ajonjolí, castaña, yute y barbasco </a:t>
            </a:r>
          </a:p>
          <a:p>
            <a:r>
              <a:rPr lang="es-MX" dirty="0"/>
              <a:t>Tratándose de la </a:t>
            </a:r>
            <a:r>
              <a:rPr lang="es-MX" b="1" dirty="0"/>
              <a:t>palma aceitera, el café y el </a:t>
            </a:r>
            <a:r>
              <a:rPr lang="es-MX" b="1" dirty="0" smtClean="0"/>
              <a:t>cacao:</a:t>
            </a:r>
          </a:p>
          <a:p>
            <a:pPr lvl="1"/>
            <a:r>
              <a:rPr lang="es-MX" dirty="0" smtClean="0"/>
              <a:t>La </a:t>
            </a:r>
            <a:r>
              <a:rPr lang="es-MX" b="1" dirty="0"/>
              <a:t>exoneración</a:t>
            </a:r>
            <a:r>
              <a:rPr lang="es-MX" dirty="0"/>
              <a:t> sólo será de aplicación a la </a:t>
            </a:r>
            <a:r>
              <a:rPr lang="es-MX" b="1" dirty="0"/>
              <a:t>producción agrícola</a:t>
            </a:r>
            <a:r>
              <a:rPr lang="es-MX" dirty="0"/>
              <a:t> de los mencionados bienes. </a:t>
            </a:r>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281</a:t>
            </a:fld>
            <a:endParaRPr lang="es-PE"/>
          </a:p>
        </p:txBody>
      </p:sp>
    </p:spTree>
    <p:extLst>
      <p:ext uri="{BB962C8B-B14F-4D97-AF65-F5344CB8AC3E}">
        <p14:creationId xmlns:p14="http://schemas.microsoft.com/office/powerpoint/2010/main" val="2950263813"/>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dirty="0"/>
              <a:t>Promoción de la inversión en la Amazonía </a:t>
            </a:r>
            <a:r>
              <a:rPr lang="es-MX" b="0" dirty="0" smtClean="0">
                <a:effectLst/>
              </a:rPr>
              <a:t>(5)</a:t>
            </a:r>
            <a:r>
              <a:rPr lang="es-MX" dirty="0"/>
              <a:t/>
            </a:r>
            <a:br>
              <a:rPr lang="es-MX" dirty="0"/>
            </a:br>
            <a:r>
              <a:rPr lang="es-MX" sz="1800" b="0" dirty="0" smtClean="0">
                <a:effectLst/>
              </a:rPr>
              <a:t>Ley </a:t>
            </a:r>
            <a:r>
              <a:rPr lang="es-MX" sz="1800" b="0" dirty="0">
                <a:effectLst/>
              </a:rPr>
              <a:t>27037 y DS 103-99-EF</a:t>
            </a:r>
            <a:endParaRPr lang="es-MX" dirty="0"/>
          </a:p>
        </p:txBody>
      </p:sp>
      <p:sp>
        <p:nvSpPr>
          <p:cNvPr id="3" name="2 Marcador de contenido"/>
          <p:cNvSpPr>
            <a:spLocks noGrp="1"/>
          </p:cNvSpPr>
          <p:nvPr>
            <p:ph idx="1"/>
          </p:nvPr>
        </p:nvSpPr>
        <p:spPr/>
        <p:txBody>
          <a:bodyPr>
            <a:normAutofit lnSpcReduction="10000"/>
          </a:bodyPr>
          <a:lstStyle/>
          <a:p>
            <a:r>
              <a:rPr lang="es-MX" dirty="0" smtClean="0"/>
              <a:t>Caso </a:t>
            </a:r>
            <a:r>
              <a:rPr lang="es-MX" dirty="0"/>
              <a:t>de empresas que realicen </a:t>
            </a:r>
            <a:r>
              <a:rPr lang="es-MX" u="sng" dirty="0"/>
              <a:t>varias de las actividades</a:t>
            </a:r>
            <a:r>
              <a:rPr lang="es-MX" dirty="0"/>
              <a:t> </a:t>
            </a:r>
            <a:r>
              <a:rPr lang="es-MX" dirty="0" smtClean="0"/>
              <a:t>señaladas </a:t>
            </a:r>
            <a:r>
              <a:rPr lang="es-MX" dirty="0"/>
              <a:t>o que las realicen </a:t>
            </a:r>
            <a:r>
              <a:rPr lang="es-MX" u="sng" dirty="0"/>
              <a:t>en distintos ámbitos geográficos</a:t>
            </a:r>
            <a:r>
              <a:rPr lang="es-MX" dirty="0"/>
              <a:t>, y producto de ello les otorgue la posibilidad de </a:t>
            </a:r>
            <a:r>
              <a:rPr lang="es-MX" u="sng" dirty="0"/>
              <a:t>aplicar </a:t>
            </a:r>
            <a:r>
              <a:rPr lang="es-MX" u="sng" dirty="0" smtClean="0"/>
              <a:t>distintos %</a:t>
            </a:r>
            <a:r>
              <a:rPr lang="es-MX" dirty="0" smtClean="0"/>
              <a:t> </a:t>
            </a:r>
            <a:r>
              <a:rPr lang="es-MX" dirty="0"/>
              <a:t>para el </a:t>
            </a:r>
            <a:r>
              <a:rPr lang="es-MX" dirty="0" smtClean="0"/>
              <a:t>IR:</a:t>
            </a:r>
          </a:p>
          <a:p>
            <a:pPr lvl="1"/>
            <a:r>
              <a:rPr lang="es-MX" b="1" dirty="0" smtClean="0"/>
              <a:t>Aplicar </a:t>
            </a:r>
            <a:r>
              <a:rPr lang="es-MX" b="1" dirty="0"/>
              <a:t>la </a:t>
            </a:r>
            <a:r>
              <a:rPr lang="es-MX" b="1" dirty="0" smtClean="0"/>
              <a:t>TASA MAS ALTA</a:t>
            </a:r>
            <a:r>
              <a:rPr lang="es-MX" dirty="0" smtClean="0"/>
              <a:t>. </a:t>
            </a:r>
            <a:endParaRPr lang="es-MX" dirty="0"/>
          </a:p>
          <a:p>
            <a:r>
              <a:rPr lang="es-MX" dirty="0"/>
              <a:t>Sin embargo, si dentro de las actividades señaladas en los párrafos anteriores se realizan </a:t>
            </a:r>
            <a:r>
              <a:rPr lang="es-MX" u="sng" dirty="0"/>
              <a:t>actividades agrarias y/o de transformación o procesamiento de los productos calificados como cultivo nativo y/o alternativo</a:t>
            </a:r>
            <a:r>
              <a:rPr lang="es-MX" dirty="0"/>
              <a:t>, </a:t>
            </a:r>
            <a:endParaRPr lang="es-MX" dirty="0" smtClean="0"/>
          </a:p>
          <a:p>
            <a:pPr lvl="1"/>
            <a:r>
              <a:rPr lang="es-MX" b="1" dirty="0" smtClean="0"/>
              <a:t>Exoneración </a:t>
            </a:r>
            <a:r>
              <a:rPr lang="es-MX" b="1" dirty="0"/>
              <a:t>del </a:t>
            </a:r>
            <a:r>
              <a:rPr lang="es-MX" b="1" dirty="0" smtClean="0"/>
              <a:t>IR:</a:t>
            </a:r>
            <a:r>
              <a:rPr lang="es-MX" dirty="0" smtClean="0"/>
              <a:t> Sólo </a:t>
            </a:r>
            <a:r>
              <a:rPr lang="es-MX" dirty="0"/>
              <a:t>si </a:t>
            </a:r>
            <a:r>
              <a:rPr lang="es-MX" dirty="0" smtClean="0"/>
              <a:t>éstas actividades </a:t>
            </a:r>
            <a:r>
              <a:rPr lang="es-MX" dirty="0"/>
              <a:t>constituyen la </a:t>
            </a:r>
            <a:r>
              <a:rPr lang="es-MX" b="1" dirty="0"/>
              <a:t>actividad principal</a:t>
            </a:r>
            <a:r>
              <a:rPr lang="es-MX" dirty="0"/>
              <a:t> </a:t>
            </a:r>
            <a:r>
              <a:rPr lang="es-MX" dirty="0" smtClean="0"/>
              <a:t>por </a:t>
            </a:r>
            <a:r>
              <a:rPr lang="es-MX" dirty="0"/>
              <a:t>sí </a:t>
            </a:r>
            <a:r>
              <a:rPr lang="es-MX" dirty="0" smtClean="0"/>
              <a:t>solas</a:t>
            </a:r>
          </a:p>
          <a:p>
            <a:pPr lvl="1"/>
            <a:r>
              <a:rPr lang="es-MX" dirty="0" smtClean="0"/>
              <a:t>Caso contrario: Aplicación </a:t>
            </a:r>
            <a:r>
              <a:rPr lang="es-MX" dirty="0"/>
              <a:t>la</a:t>
            </a:r>
            <a:r>
              <a:rPr lang="es-MX" b="1" dirty="0"/>
              <a:t> </a:t>
            </a:r>
            <a:r>
              <a:rPr lang="es-MX" b="1" dirty="0"/>
              <a:t>TASA MAS ALTA</a:t>
            </a:r>
            <a:r>
              <a:rPr lang="es-MX" dirty="0"/>
              <a:t>. </a:t>
            </a:r>
            <a:endParaRPr lang="es-MX" dirty="0"/>
          </a:p>
          <a:p>
            <a:r>
              <a:rPr lang="es-MX" dirty="0"/>
              <a:t>Sólo para efectos de la presentación mediante el PDT </a:t>
            </a:r>
            <a:r>
              <a:rPr lang="es-MX" dirty="0" smtClean="0"/>
              <a:t>684 </a:t>
            </a:r>
            <a:r>
              <a:rPr lang="es-MX" dirty="0"/>
              <a:t>se ha clasificado los ámbitos </a:t>
            </a:r>
            <a:r>
              <a:rPr lang="es-MX" dirty="0" smtClean="0"/>
              <a:t>geográficos:</a:t>
            </a:r>
          </a:p>
          <a:p>
            <a:pPr lvl="1"/>
            <a:r>
              <a:rPr lang="es-MX" dirty="0" smtClean="0"/>
              <a:t>Zona 1: IR 10%  </a:t>
            </a:r>
          </a:p>
          <a:p>
            <a:pPr lvl="1"/>
            <a:r>
              <a:rPr lang="es-MX" dirty="0" smtClean="0"/>
              <a:t>Zona 2. IR 5%</a:t>
            </a:r>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282</a:t>
            </a:fld>
            <a:endParaRPr lang="es-PE"/>
          </a:p>
        </p:txBody>
      </p:sp>
    </p:spTree>
    <p:extLst>
      <p:ext uri="{BB962C8B-B14F-4D97-AF65-F5344CB8AC3E}">
        <p14:creationId xmlns:p14="http://schemas.microsoft.com/office/powerpoint/2010/main" val="1271366848"/>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a:t>Centros de Exportación, Transformación, Industria, Comercialización y Servicios – </a:t>
            </a:r>
            <a:r>
              <a:rPr lang="es-MX" sz="2700" dirty="0" smtClean="0"/>
              <a:t>CETICOS</a:t>
            </a:r>
            <a:r>
              <a:rPr lang="es-MX" dirty="0" smtClean="0"/>
              <a:t/>
            </a:r>
            <a:br>
              <a:rPr lang="es-MX" dirty="0" smtClean="0"/>
            </a:br>
            <a:r>
              <a:rPr lang="pt-BR" sz="2000" b="0" dirty="0" smtClean="0">
                <a:effectLst/>
              </a:rPr>
              <a:t>DS </a:t>
            </a:r>
            <a:r>
              <a:rPr lang="pt-BR" sz="2000" b="0" dirty="0">
                <a:effectLst/>
              </a:rPr>
              <a:t>112-97-EF y </a:t>
            </a:r>
            <a:r>
              <a:rPr lang="pt-BR" sz="2000" b="0" dirty="0" smtClean="0">
                <a:effectLst/>
              </a:rPr>
              <a:t>DS 23-96-ITINCI</a:t>
            </a:r>
            <a:endParaRPr lang="es-MX" sz="2000" b="0" dirty="0">
              <a:effectLst/>
            </a:endParaRPr>
          </a:p>
        </p:txBody>
      </p:sp>
      <p:sp>
        <p:nvSpPr>
          <p:cNvPr id="3" name="2 Marcador de contenido"/>
          <p:cNvSpPr>
            <a:spLocks noGrp="1"/>
          </p:cNvSpPr>
          <p:nvPr>
            <p:ph idx="1"/>
          </p:nvPr>
        </p:nvSpPr>
        <p:spPr/>
        <p:txBody>
          <a:bodyPr>
            <a:normAutofit lnSpcReduction="10000"/>
          </a:bodyPr>
          <a:lstStyle/>
          <a:p>
            <a:r>
              <a:rPr lang="es-MX" dirty="0" smtClean="0"/>
              <a:t>CETICOS: </a:t>
            </a:r>
          </a:p>
          <a:p>
            <a:pPr lvl="1"/>
            <a:r>
              <a:rPr lang="es-MX" dirty="0" smtClean="0"/>
              <a:t>Organismos </a:t>
            </a:r>
            <a:r>
              <a:rPr lang="es-MX" dirty="0"/>
              <a:t>públicos descentralizados del </a:t>
            </a:r>
            <a:r>
              <a:rPr lang="es-MX" dirty="0" smtClean="0"/>
              <a:t>MINCETUR</a:t>
            </a:r>
          </a:p>
          <a:p>
            <a:pPr lvl="1"/>
            <a:r>
              <a:rPr lang="es-MX" dirty="0"/>
              <a:t>P</a:t>
            </a:r>
            <a:r>
              <a:rPr lang="es-MX" dirty="0" smtClean="0"/>
              <a:t>ersonería Jurídica de Derecho Público</a:t>
            </a:r>
          </a:p>
          <a:p>
            <a:pPr lvl="1"/>
            <a:r>
              <a:rPr lang="es-MX" dirty="0" smtClean="0"/>
              <a:t>Autonomía </a:t>
            </a:r>
            <a:r>
              <a:rPr lang="es-MX" dirty="0"/>
              <a:t>administrativa, técnica, económica, financiera y </a:t>
            </a:r>
            <a:r>
              <a:rPr lang="es-MX" dirty="0" smtClean="0"/>
              <a:t>operativa</a:t>
            </a:r>
          </a:p>
          <a:p>
            <a:pPr lvl="1"/>
            <a:r>
              <a:rPr lang="es-MX" dirty="0" smtClean="0"/>
              <a:t>Creados </a:t>
            </a:r>
            <a:r>
              <a:rPr lang="es-MX" dirty="0"/>
              <a:t>sobre la </a:t>
            </a:r>
            <a:endParaRPr lang="es-MX" dirty="0" smtClean="0"/>
          </a:p>
          <a:p>
            <a:pPr lvl="2"/>
            <a:r>
              <a:rPr lang="es-MX" dirty="0" smtClean="0"/>
              <a:t>Base </a:t>
            </a:r>
            <a:r>
              <a:rPr lang="es-MX" dirty="0"/>
              <a:t>del área e infraestructura de las Zonas Francas Industriales </a:t>
            </a:r>
            <a:r>
              <a:rPr lang="es-MX" dirty="0" smtClean="0"/>
              <a:t>de:</a:t>
            </a:r>
          </a:p>
          <a:p>
            <a:pPr lvl="3"/>
            <a:r>
              <a:rPr lang="es-MX" dirty="0" err="1" smtClean="0"/>
              <a:t>Ilo</a:t>
            </a:r>
            <a:r>
              <a:rPr lang="es-MX" dirty="0"/>
              <a:t>, </a:t>
            </a:r>
            <a:r>
              <a:rPr lang="es-MX" dirty="0" err="1"/>
              <a:t>Matarani</a:t>
            </a:r>
            <a:r>
              <a:rPr lang="es-MX" dirty="0"/>
              <a:t> y Paita y </a:t>
            </a:r>
            <a:endParaRPr lang="es-MX" dirty="0" smtClean="0"/>
          </a:p>
          <a:p>
            <a:pPr lvl="2"/>
            <a:r>
              <a:rPr lang="es-MX" dirty="0" smtClean="0"/>
              <a:t>Zona </a:t>
            </a:r>
            <a:r>
              <a:rPr lang="es-MX" dirty="0"/>
              <a:t>de Tratamiento Especial Comercial de Tacna – ZOTAC y </a:t>
            </a:r>
            <a:endParaRPr lang="es-MX" dirty="0" smtClean="0"/>
          </a:p>
          <a:p>
            <a:pPr lvl="2"/>
            <a:r>
              <a:rPr lang="es-MX" dirty="0" smtClean="0"/>
              <a:t>Por </a:t>
            </a:r>
            <a:r>
              <a:rPr lang="es-MX" dirty="0"/>
              <a:t>extensión </a:t>
            </a:r>
            <a:r>
              <a:rPr lang="es-MX" dirty="0" smtClean="0"/>
              <a:t>Tumbes. </a:t>
            </a:r>
            <a:endParaRPr lang="es-MX" dirty="0"/>
          </a:p>
          <a:p>
            <a:r>
              <a:rPr lang="es-MX" dirty="0" smtClean="0"/>
              <a:t>Se </a:t>
            </a:r>
            <a:r>
              <a:rPr lang="es-MX" dirty="0"/>
              <a:t>puede prestar servicios de reparación, reacondicionamiento de mercancías, modificaciones, mezcla, envasado, maquila, transformación, perfeccionamiento activo, distribución y almacenamiento de bienes, entre otros, todos ellos exonerados de impuestos directos e indirectos. </a:t>
            </a:r>
            <a:endParaRPr lang="es-MX" dirty="0" smtClean="0"/>
          </a:p>
          <a:p>
            <a:r>
              <a:rPr lang="es-MX" dirty="0" smtClean="0"/>
              <a:t>Están </a:t>
            </a:r>
            <a:r>
              <a:rPr lang="es-MX" dirty="0"/>
              <a:t>incluidas en este beneficio la transferencia de bienes y la prestación de servicios entre los usuarios instalados en los CETICOS. </a:t>
            </a:r>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283</a:t>
            </a:fld>
            <a:endParaRPr lang="es-PE"/>
          </a:p>
        </p:txBody>
      </p:sp>
    </p:spTree>
    <p:extLst>
      <p:ext uri="{BB962C8B-B14F-4D97-AF65-F5344CB8AC3E}">
        <p14:creationId xmlns:p14="http://schemas.microsoft.com/office/powerpoint/2010/main" val="4102220443"/>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a:t>Centros de Exportación, Transformación, Industria, Comercialización y Servicios – </a:t>
            </a:r>
            <a:r>
              <a:rPr lang="es-MX" sz="2700" dirty="0" smtClean="0"/>
              <a:t>CETICOS </a:t>
            </a:r>
            <a:r>
              <a:rPr lang="es-MX" sz="2700" b="0" dirty="0" smtClean="0">
                <a:effectLst/>
              </a:rPr>
              <a:t>(2)</a:t>
            </a:r>
            <a:r>
              <a:rPr lang="es-MX" dirty="0" smtClean="0"/>
              <a:t/>
            </a:r>
            <a:br>
              <a:rPr lang="es-MX" dirty="0" smtClean="0"/>
            </a:br>
            <a:r>
              <a:rPr lang="pt-BR" sz="2000" b="0" dirty="0" smtClean="0">
                <a:effectLst/>
              </a:rPr>
              <a:t>DS </a:t>
            </a:r>
            <a:r>
              <a:rPr lang="pt-BR" sz="2000" b="0" dirty="0">
                <a:effectLst/>
              </a:rPr>
              <a:t>112-97-EF y </a:t>
            </a:r>
            <a:r>
              <a:rPr lang="pt-BR" sz="2000" b="0" dirty="0" smtClean="0">
                <a:effectLst/>
              </a:rPr>
              <a:t>DS 23-96-ITINCI</a:t>
            </a:r>
            <a:endParaRPr lang="es-MX" sz="2000" b="0" dirty="0">
              <a:effectLst/>
            </a:endParaRPr>
          </a:p>
        </p:txBody>
      </p:sp>
      <p:sp>
        <p:nvSpPr>
          <p:cNvPr id="3" name="2 Marcador de contenido"/>
          <p:cNvSpPr>
            <a:spLocks noGrp="1"/>
          </p:cNvSpPr>
          <p:nvPr>
            <p:ph idx="1"/>
          </p:nvPr>
        </p:nvSpPr>
        <p:spPr/>
        <p:txBody>
          <a:bodyPr>
            <a:normAutofit/>
          </a:bodyPr>
          <a:lstStyle/>
          <a:p>
            <a:r>
              <a:rPr lang="es-MX" dirty="0" smtClean="0"/>
              <a:t>Las </a:t>
            </a:r>
            <a:r>
              <a:rPr lang="es-MX" dirty="0"/>
              <a:t>empresas constituidas o establecidas en los mencionados CETICOS están </a:t>
            </a:r>
            <a:r>
              <a:rPr lang="es-MX" b="1" dirty="0"/>
              <a:t>exoneradas del </a:t>
            </a:r>
            <a:r>
              <a:rPr lang="es-MX" b="1" dirty="0" smtClean="0"/>
              <a:t>IR </a:t>
            </a:r>
            <a:r>
              <a:rPr lang="es-MX" dirty="0"/>
              <a:t>hasta el </a:t>
            </a:r>
            <a:r>
              <a:rPr lang="es-MX" dirty="0" smtClean="0"/>
              <a:t>31.12.2022</a:t>
            </a:r>
          </a:p>
          <a:p>
            <a:pPr lvl="1"/>
            <a:r>
              <a:rPr lang="es-MX" dirty="0" smtClean="0"/>
              <a:t>Ley 2479. </a:t>
            </a:r>
            <a:endParaRPr lang="es-MX" dirty="0"/>
          </a:p>
          <a:p>
            <a:r>
              <a:rPr lang="es-MX" dirty="0" smtClean="0"/>
              <a:t>NO </a:t>
            </a:r>
            <a:r>
              <a:rPr lang="es-MX" dirty="0"/>
              <a:t>resultan aplicables a la ZOFRATACNA y la Zona Comercial de Tacna las disposiciones contenidas para los CETICOS de </a:t>
            </a:r>
            <a:r>
              <a:rPr lang="es-MX" dirty="0" err="1"/>
              <a:t>Ilo</a:t>
            </a:r>
            <a:r>
              <a:rPr lang="es-MX" dirty="0"/>
              <a:t>, </a:t>
            </a:r>
            <a:r>
              <a:rPr lang="es-MX" dirty="0" err="1"/>
              <a:t>Matarani</a:t>
            </a:r>
            <a:r>
              <a:rPr lang="es-MX" dirty="0"/>
              <a:t> y de </a:t>
            </a:r>
            <a:r>
              <a:rPr lang="es-MX" dirty="0" smtClean="0"/>
              <a:t>Paita</a:t>
            </a:r>
          </a:p>
          <a:p>
            <a:pPr lvl="1"/>
            <a:r>
              <a:rPr lang="es-MX" dirty="0" smtClean="0"/>
              <a:t>Ley 27688, 3DTC, vigente </a:t>
            </a:r>
            <a:r>
              <a:rPr lang="es-MX" dirty="0"/>
              <a:t>a partir del 18.12.2002. </a:t>
            </a:r>
            <a:r>
              <a:rPr lang="es-MX" dirty="0" smtClean="0"/>
              <a:t>.</a:t>
            </a:r>
            <a:endParaRPr lang="es-MX"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284</a:t>
            </a:fld>
            <a:endParaRPr lang="es-PE"/>
          </a:p>
        </p:txBody>
      </p:sp>
    </p:spTree>
    <p:extLst>
      <p:ext uri="{BB962C8B-B14F-4D97-AF65-F5344CB8AC3E}">
        <p14:creationId xmlns:p14="http://schemas.microsoft.com/office/powerpoint/2010/main" val="148962056"/>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Zona Franca y Zona Comercial de </a:t>
            </a:r>
            <a:r>
              <a:rPr lang="es-MX" dirty="0" smtClean="0"/>
              <a:t>Tacna</a:t>
            </a:r>
            <a:br>
              <a:rPr lang="es-MX" dirty="0" smtClean="0"/>
            </a:br>
            <a:r>
              <a:rPr lang="es-MX" sz="1800" b="0" dirty="0" smtClean="0">
                <a:effectLst/>
              </a:rPr>
              <a:t>Ley 27688 </a:t>
            </a:r>
            <a:r>
              <a:rPr lang="es-MX" sz="1800" b="0" dirty="0">
                <a:effectLst/>
              </a:rPr>
              <a:t>y </a:t>
            </a:r>
            <a:r>
              <a:rPr lang="es-MX" sz="1800" b="0" dirty="0" smtClean="0">
                <a:effectLst/>
              </a:rPr>
              <a:t>D S2-2006-MINCETUR </a:t>
            </a:r>
            <a:endParaRPr lang="es-MX" sz="1800" b="0" dirty="0">
              <a:effectLst/>
            </a:endParaRPr>
          </a:p>
        </p:txBody>
      </p:sp>
      <p:sp>
        <p:nvSpPr>
          <p:cNvPr id="3" name="2 Marcador de contenido"/>
          <p:cNvSpPr>
            <a:spLocks noGrp="1"/>
          </p:cNvSpPr>
          <p:nvPr>
            <p:ph idx="1"/>
          </p:nvPr>
        </p:nvSpPr>
        <p:spPr/>
        <p:txBody>
          <a:bodyPr>
            <a:normAutofit/>
          </a:bodyPr>
          <a:lstStyle/>
          <a:p>
            <a:r>
              <a:rPr lang="es-MX" dirty="0" smtClean="0"/>
              <a:t>Zona Franca: </a:t>
            </a:r>
          </a:p>
          <a:p>
            <a:pPr lvl="1"/>
            <a:r>
              <a:rPr lang="es-MX" dirty="0" smtClean="0"/>
              <a:t>Parte </a:t>
            </a:r>
            <a:r>
              <a:rPr lang="es-MX" dirty="0"/>
              <a:t>del territorio nacional perfectamente delimitada en la que las mercancías que en ella se internen se consideran como si no estuviesen en el territorio aduanero para efectos de los derechos e impuestos de importación, bajo la presunción de extraterritorialidad aduanera, gozando de un régimen especial en materia tributaria. </a:t>
            </a:r>
          </a:p>
          <a:p>
            <a:r>
              <a:rPr lang="es-MX" dirty="0" smtClean="0"/>
              <a:t>Zona </a:t>
            </a:r>
            <a:r>
              <a:rPr lang="es-MX" dirty="0"/>
              <a:t>Franca de Tacna (ZOFRATACNA</a:t>
            </a:r>
            <a:r>
              <a:rPr lang="es-MX" dirty="0" smtClean="0"/>
              <a:t>)</a:t>
            </a:r>
          </a:p>
          <a:p>
            <a:pPr lvl="1"/>
            <a:r>
              <a:rPr lang="es-MX" dirty="0" smtClean="0"/>
              <a:t>Constituida </a:t>
            </a:r>
            <a:r>
              <a:rPr lang="es-MX" dirty="0"/>
              <a:t>sobre el área física del actual CETICOS de </a:t>
            </a:r>
            <a:r>
              <a:rPr lang="es-MX" dirty="0" smtClean="0"/>
              <a:t>Tacna. </a:t>
            </a:r>
          </a:p>
          <a:p>
            <a:pPr lvl="1"/>
            <a:r>
              <a:rPr lang="es-MX" dirty="0" smtClean="0"/>
              <a:t>La </a:t>
            </a:r>
            <a:r>
              <a:rPr lang="es-MX" dirty="0"/>
              <a:t>Zona Comercial de Tacna </a:t>
            </a:r>
            <a:r>
              <a:rPr lang="es-MX" dirty="0" smtClean="0"/>
              <a:t>comprende:</a:t>
            </a:r>
          </a:p>
          <a:p>
            <a:pPr lvl="2"/>
            <a:r>
              <a:rPr lang="es-MX" dirty="0" smtClean="0"/>
              <a:t>El Distrito </a:t>
            </a:r>
            <a:r>
              <a:rPr lang="es-MX" dirty="0"/>
              <a:t>de Tacna </a:t>
            </a:r>
            <a:r>
              <a:rPr lang="es-MX" dirty="0" smtClean="0"/>
              <a:t>(Provincia </a:t>
            </a:r>
            <a:r>
              <a:rPr lang="es-MX" dirty="0"/>
              <a:t>de </a:t>
            </a:r>
            <a:r>
              <a:rPr lang="es-MX" dirty="0" smtClean="0"/>
              <a:t>Tacna),</a:t>
            </a:r>
          </a:p>
          <a:p>
            <a:pPr lvl="2"/>
            <a:r>
              <a:rPr lang="es-MX" dirty="0" smtClean="0"/>
              <a:t>El área </a:t>
            </a:r>
            <a:r>
              <a:rPr lang="es-MX" dirty="0"/>
              <a:t>donde se encuentran funcionando los mercadillos en el </a:t>
            </a:r>
            <a:r>
              <a:rPr lang="es-MX" dirty="0" smtClean="0"/>
              <a:t>Distrito </a:t>
            </a:r>
            <a:r>
              <a:rPr lang="es-MX" dirty="0"/>
              <a:t>del Alto de la Alianza </a:t>
            </a:r>
            <a:r>
              <a:rPr lang="es-MX" dirty="0" smtClean="0"/>
              <a:t>(Provincia </a:t>
            </a:r>
            <a:r>
              <a:rPr lang="es-MX" dirty="0"/>
              <a:t>de </a:t>
            </a:r>
            <a:r>
              <a:rPr lang="es-MX" dirty="0" smtClean="0"/>
              <a:t>Tacna). </a:t>
            </a:r>
            <a:endParaRPr lang="es-MX"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285</a:t>
            </a:fld>
            <a:endParaRPr lang="es-PE"/>
          </a:p>
        </p:txBody>
      </p:sp>
    </p:spTree>
    <p:extLst>
      <p:ext uri="{BB962C8B-B14F-4D97-AF65-F5344CB8AC3E}">
        <p14:creationId xmlns:p14="http://schemas.microsoft.com/office/powerpoint/2010/main" val="579741930"/>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Zona Franca y Zona Comercial de </a:t>
            </a:r>
            <a:r>
              <a:rPr lang="es-MX" dirty="0" smtClean="0"/>
              <a:t>Tacna </a:t>
            </a:r>
            <a:r>
              <a:rPr lang="es-MX" b="0" dirty="0" smtClean="0">
                <a:effectLst/>
              </a:rPr>
              <a:t>(</a:t>
            </a:r>
            <a:r>
              <a:rPr lang="es-MX" b="0" dirty="0">
                <a:effectLst/>
              </a:rPr>
              <a:t>2)</a:t>
            </a:r>
            <a:br>
              <a:rPr lang="es-MX" b="0" dirty="0">
                <a:effectLst/>
              </a:rPr>
            </a:br>
            <a:r>
              <a:rPr lang="es-MX" sz="1800" b="0" dirty="0">
                <a:effectLst/>
              </a:rPr>
              <a:t>Ley 27688 y D S2-2006-MINCETUR </a:t>
            </a:r>
            <a:endParaRPr lang="es-MX" b="0" dirty="0">
              <a:effectLst/>
            </a:endParaRPr>
          </a:p>
        </p:txBody>
      </p:sp>
      <p:sp>
        <p:nvSpPr>
          <p:cNvPr id="3" name="2 Marcador de contenido"/>
          <p:cNvSpPr>
            <a:spLocks noGrp="1"/>
          </p:cNvSpPr>
          <p:nvPr>
            <p:ph idx="1"/>
          </p:nvPr>
        </p:nvSpPr>
        <p:spPr/>
        <p:txBody>
          <a:bodyPr>
            <a:normAutofit lnSpcReduction="10000"/>
          </a:bodyPr>
          <a:lstStyle/>
          <a:p>
            <a:r>
              <a:rPr lang="es-MX" dirty="0" smtClean="0"/>
              <a:t>En </a:t>
            </a:r>
            <a:r>
              <a:rPr lang="es-MX" dirty="0"/>
              <a:t>la </a:t>
            </a:r>
            <a:r>
              <a:rPr lang="es-MX" b="1" dirty="0"/>
              <a:t>ZOFRATACNA </a:t>
            </a:r>
            <a:r>
              <a:rPr lang="es-MX" dirty="0"/>
              <a:t>se podrán desarrollar actividades industriales, agroindustriales, de maquila, ensamblaje y de servicios, los que incluyen, el almacenamiento o distribución, desembalaje, embalaje, envasado, rotulado, etiquetado, división, exhibición, clasificación de mercancías, entre otros; así como la reparación, reacondicionamiento y/o mantenimiento de maquinaria, motores y equipos para la actividad minera, de acuerdo a la lista aprobada por </a:t>
            </a:r>
            <a:r>
              <a:rPr lang="es-MX" dirty="0" smtClean="0"/>
              <a:t>RM </a:t>
            </a:r>
            <a:r>
              <a:rPr lang="es-MX" dirty="0"/>
              <a:t>del Ministerio de la Producción en coordinación con el </a:t>
            </a:r>
            <a:r>
              <a:rPr lang="es-MX" dirty="0" smtClean="0"/>
              <a:t>MEF. </a:t>
            </a:r>
          </a:p>
          <a:p>
            <a:pPr lvl="1"/>
            <a:r>
              <a:rPr lang="es-MX" dirty="0" smtClean="0"/>
              <a:t>Los </a:t>
            </a:r>
            <a:r>
              <a:rPr lang="es-MX" dirty="0"/>
              <a:t>usuarios que realicen las mencionadas actividades se encuentras </a:t>
            </a:r>
            <a:r>
              <a:rPr lang="es-MX" b="1" dirty="0"/>
              <a:t>exonerados del </a:t>
            </a:r>
            <a:r>
              <a:rPr lang="es-MX" b="1" dirty="0" smtClean="0"/>
              <a:t>IR</a:t>
            </a:r>
            <a:r>
              <a:rPr lang="es-MX" dirty="0" smtClean="0"/>
              <a:t>, </a:t>
            </a:r>
            <a:r>
              <a:rPr lang="es-MX" dirty="0"/>
              <a:t>hasta el 31 de diciembre de </a:t>
            </a:r>
            <a:r>
              <a:rPr lang="es-MX" dirty="0" smtClean="0"/>
              <a:t>2032. </a:t>
            </a:r>
          </a:p>
          <a:p>
            <a:r>
              <a:rPr lang="es-MX" b="1" dirty="0" smtClean="0"/>
              <a:t>Zona </a:t>
            </a:r>
            <a:r>
              <a:rPr lang="es-MX" b="1" dirty="0"/>
              <a:t>Comercial de </a:t>
            </a:r>
            <a:r>
              <a:rPr lang="es-MX" b="1" dirty="0" smtClean="0"/>
              <a:t>Tacna</a:t>
            </a:r>
          </a:p>
          <a:p>
            <a:pPr lvl="1"/>
            <a:r>
              <a:rPr lang="es-MX" dirty="0" smtClean="0"/>
              <a:t>Las </a:t>
            </a:r>
            <a:r>
              <a:rPr lang="es-MX" dirty="0"/>
              <a:t>mercancías que en ella se internen, que se encuentran en la relación de bienes susceptibles de ser comercializados en dicha zona y que se han internado a través de los depósitos francos de la </a:t>
            </a:r>
            <a:r>
              <a:rPr lang="es-MX" dirty="0" smtClean="0"/>
              <a:t>ZOFRATACNA:</a:t>
            </a:r>
          </a:p>
          <a:p>
            <a:pPr lvl="2"/>
            <a:r>
              <a:rPr lang="es-MX" dirty="0" smtClean="0"/>
              <a:t>Exoneradas </a:t>
            </a:r>
            <a:r>
              <a:rPr lang="es-MX" dirty="0"/>
              <a:t>del </a:t>
            </a:r>
            <a:r>
              <a:rPr lang="es-MX" dirty="0" smtClean="0"/>
              <a:t>IGV, IPM </a:t>
            </a:r>
            <a:r>
              <a:rPr lang="es-MX" dirty="0"/>
              <a:t>e </a:t>
            </a:r>
            <a:r>
              <a:rPr lang="es-MX" dirty="0" smtClean="0"/>
              <a:t>ISC </a:t>
            </a:r>
            <a:r>
              <a:rPr lang="es-MX" dirty="0"/>
              <a:t>y demás tributos que gravan las operaciones de venta de bienes en dicha Zona, </a:t>
            </a:r>
            <a:endParaRPr lang="es-MX" dirty="0" smtClean="0"/>
          </a:p>
          <a:p>
            <a:pPr lvl="2"/>
            <a:r>
              <a:rPr lang="es-MX" b="1" dirty="0" smtClean="0"/>
              <a:t>Excepción: IR</a:t>
            </a:r>
            <a:endParaRPr lang="es-MX" b="1"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286</a:t>
            </a:fld>
            <a:endParaRPr lang="es-PE"/>
          </a:p>
        </p:txBody>
      </p:sp>
    </p:spTree>
    <p:extLst>
      <p:ext uri="{BB962C8B-B14F-4D97-AF65-F5344CB8AC3E}">
        <p14:creationId xmlns:p14="http://schemas.microsoft.com/office/powerpoint/2010/main" val="225376413"/>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Promoción al Sector </a:t>
            </a:r>
            <a:r>
              <a:rPr lang="es-MX" dirty="0" smtClean="0"/>
              <a:t>Agrario</a:t>
            </a:r>
            <a:br>
              <a:rPr lang="es-MX" dirty="0" smtClean="0"/>
            </a:br>
            <a:r>
              <a:rPr lang="es-MX" dirty="0" smtClean="0"/>
              <a:t>Tasa del IR: 15%</a:t>
            </a:r>
            <a:r>
              <a:rPr lang="es-MX" dirty="0" smtClean="0"/>
              <a:t/>
            </a:r>
            <a:br>
              <a:rPr lang="es-MX" dirty="0" smtClean="0"/>
            </a:br>
            <a:r>
              <a:rPr lang="es-MX" sz="1800" b="0" dirty="0" smtClean="0">
                <a:effectLst/>
              </a:rPr>
              <a:t>Ley </a:t>
            </a:r>
            <a:r>
              <a:rPr lang="es-MX" sz="1800" b="0" dirty="0">
                <a:effectLst/>
              </a:rPr>
              <a:t>2736056 y </a:t>
            </a:r>
            <a:r>
              <a:rPr lang="es-MX" sz="1800" b="0" dirty="0" smtClean="0">
                <a:effectLst/>
              </a:rPr>
              <a:t>DS 49-2002-AG</a:t>
            </a:r>
            <a:r>
              <a:rPr lang="es-MX" i="1" dirty="0" smtClean="0"/>
              <a:t> </a:t>
            </a:r>
            <a:endParaRPr lang="es-MX" dirty="0"/>
          </a:p>
        </p:txBody>
      </p:sp>
      <p:sp>
        <p:nvSpPr>
          <p:cNvPr id="3" name="2 Marcador de contenido"/>
          <p:cNvSpPr>
            <a:spLocks noGrp="1"/>
          </p:cNvSpPr>
          <p:nvPr>
            <p:ph idx="1"/>
          </p:nvPr>
        </p:nvSpPr>
        <p:spPr/>
        <p:txBody>
          <a:bodyPr>
            <a:normAutofit/>
          </a:bodyPr>
          <a:lstStyle/>
          <a:p>
            <a:r>
              <a:rPr lang="es-MX" dirty="0" smtClean="0"/>
              <a:t>Beneficiarios:</a:t>
            </a:r>
          </a:p>
          <a:p>
            <a:pPr lvl="1"/>
            <a:r>
              <a:rPr lang="es-MX" dirty="0" smtClean="0"/>
              <a:t>PN </a:t>
            </a:r>
            <a:r>
              <a:rPr lang="es-MX" dirty="0"/>
              <a:t>o </a:t>
            </a:r>
            <a:r>
              <a:rPr lang="es-MX" dirty="0" smtClean="0"/>
              <a:t>PJ</a:t>
            </a:r>
          </a:p>
          <a:p>
            <a:pPr lvl="2"/>
            <a:r>
              <a:rPr lang="es-MX" dirty="0" smtClean="0"/>
              <a:t>Que </a:t>
            </a:r>
            <a:r>
              <a:rPr lang="es-MX" dirty="0"/>
              <a:t>desarrollen principalmente actividades de cultivos y/o crianzas, con excepción de la industria forestal. </a:t>
            </a:r>
            <a:endParaRPr lang="es-MX" dirty="0" smtClean="0"/>
          </a:p>
          <a:p>
            <a:pPr lvl="2"/>
            <a:r>
              <a:rPr lang="es-MX" dirty="0" smtClean="0"/>
              <a:t>Que </a:t>
            </a:r>
            <a:r>
              <a:rPr lang="es-MX" dirty="0"/>
              <a:t>realicen actividad agro </a:t>
            </a:r>
            <a:r>
              <a:rPr lang="es-MX" dirty="0" smtClean="0"/>
              <a:t>industrial</a:t>
            </a:r>
          </a:p>
          <a:p>
            <a:pPr lvl="3"/>
            <a:r>
              <a:rPr lang="es-MX" dirty="0" smtClean="0"/>
              <a:t>Siempre </a:t>
            </a:r>
            <a:r>
              <a:rPr lang="es-MX" dirty="0"/>
              <a:t>que utilicen principalmente productos agropecuarios, fuera de la </a:t>
            </a:r>
            <a:r>
              <a:rPr lang="es-MX" dirty="0" smtClean="0"/>
              <a:t>Provincia </a:t>
            </a:r>
            <a:r>
              <a:rPr lang="es-MX" dirty="0"/>
              <a:t>de Lima y </a:t>
            </a:r>
            <a:r>
              <a:rPr lang="es-MX" dirty="0" smtClean="0"/>
              <a:t>Provincia </a:t>
            </a:r>
            <a:r>
              <a:rPr lang="es-MX" dirty="0"/>
              <a:t>Constitucional del Callao. </a:t>
            </a:r>
            <a:endParaRPr lang="es-MX" dirty="0" smtClean="0"/>
          </a:p>
          <a:p>
            <a:pPr lvl="1"/>
            <a:r>
              <a:rPr lang="es-MX" dirty="0" smtClean="0"/>
              <a:t>Productores </a:t>
            </a:r>
            <a:r>
              <a:rPr lang="es-MX" dirty="0"/>
              <a:t>agropecuarios organizados en cadenas productivas y conglomerados, en lo que les fuera </a:t>
            </a:r>
            <a:r>
              <a:rPr lang="es-MX" dirty="0" smtClean="0"/>
              <a:t>aplicable (Ley </a:t>
            </a:r>
            <a:r>
              <a:rPr lang="es-MX" dirty="0"/>
              <a:t>Nº </a:t>
            </a:r>
            <a:r>
              <a:rPr lang="es-MX" dirty="0" smtClean="0"/>
              <a:t>28846, 7° - Ley </a:t>
            </a:r>
            <a:r>
              <a:rPr lang="es-MX" dirty="0"/>
              <a:t>para el fortalecimiento de las cadenas productivas y conglomerados). </a:t>
            </a:r>
          </a:p>
          <a:p>
            <a:pPr lvl="1"/>
            <a:r>
              <a:rPr lang="es-MX" b="1" dirty="0" smtClean="0"/>
              <a:t>No </a:t>
            </a:r>
            <a:r>
              <a:rPr lang="es-MX" b="1" dirty="0"/>
              <a:t>están </a:t>
            </a:r>
            <a:r>
              <a:rPr lang="es-MX" b="1" dirty="0" smtClean="0"/>
              <a:t>comprendidas:</a:t>
            </a:r>
          </a:p>
          <a:p>
            <a:pPr lvl="2"/>
            <a:r>
              <a:rPr lang="es-MX" dirty="0" smtClean="0"/>
              <a:t>Las </a:t>
            </a:r>
            <a:r>
              <a:rPr lang="es-MX" dirty="0"/>
              <a:t>actividades agroindustriales relacionadas con trigo, tabaco, semillas oleaginosas, aceites y cerveza</a:t>
            </a:r>
            <a:r>
              <a:rPr lang="es-MX" dirty="0" smtClean="0"/>
              <a:t>.</a:t>
            </a:r>
            <a:endParaRPr lang="es-MX"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287</a:t>
            </a:fld>
            <a:endParaRPr lang="es-PE"/>
          </a:p>
        </p:txBody>
      </p:sp>
    </p:spTree>
    <p:extLst>
      <p:ext uri="{BB962C8B-B14F-4D97-AF65-F5344CB8AC3E}">
        <p14:creationId xmlns:p14="http://schemas.microsoft.com/office/powerpoint/2010/main" val="1700953277"/>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Promoción y Desarrollo de la </a:t>
            </a:r>
            <a:r>
              <a:rPr lang="es-MX" dirty="0" smtClean="0"/>
              <a:t>Acuicultura</a:t>
            </a:r>
            <a:br>
              <a:rPr lang="es-MX" dirty="0" smtClean="0"/>
            </a:br>
            <a:r>
              <a:rPr lang="es-MX" dirty="0" smtClean="0"/>
              <a:t>Tasa del IR: 15%</a:t>
            </a:r>
            <a:r>
              <a:rPr lang="es-MX" sz="1800" b="0" dirty="0" smtClean="0">
                <a:effectLst/>
              </a:rPr>
              <a:t/>
            </a:r>
            <a:br>
              <a:rPr lang="es-MX" sz="1800" b="0" dirty="0" smtClean="0">
                <a:effectLst/>
              </a:rPr>
            </a:br>
            <a:r>
              <a:rPr lang="es-MX" sz="1800" b="0" dirty="0">
                <a:effectLst/>
              </a:rPr>
              <a:t>Ley N° 27460 y Decreto Supremo N° 030-2001-PE</a:t>
            </a:r>
            <a:r>
              <a:rPr lang="es-MX" sz="1800" b="0" dirty="0" smtClean="0">
                <a:effectLst/>
              </a:rPr>
              <a:t>)</a:t>
            </a:r>
            <a:endParaRPr lang="es-MX" b="0" dirty="0">
              <a:effectLst/>
            </a:endParaRPr>
          </a:p>
        </p:txBody>
      </p:sp>
      <p:sp>
        <p:nvSpPr>
          <p:cNvPr id="3" name="2 Marcador de contenido"/>
          <p:cNvSpPr>
            <a:spLocks noGrp="1"/>
          </p:cNvSpPr>
          <p:nvPr>
            <p:ph idx="1"/>
          </p:nvPr>
        </p:nvSpPr>
        <p:spPr/>
        <p:txBody>
          <a:bodyPr/>
          <a:lstStyle/>
          <a:p>
            <a:r>
              <a:rPr lang="es-MX" dirty="0" smtClean="0"/>
              <a:t>Sujetos comprendidos:</a:t>
            </a:r>
          </a:p>
          <a:p>
            <a:r>
              <a:rPr lang="es-MX" dirty="0" smtClean="0"/>
              <a:t>PN o PJ </a:t>
            </a:r>
            <a:r>
              <a:rPr lang="es-MX" dirty="0"/>
              <a:t>que desarrollen actividades </a:t>
            </a:r>
            <a:r>
              <a:rPr lang="es-MX" dirty="0" smtClean="0"/>
              <a:t>acuícolas</a:t>
            </a:r>
          </a:p>
          <a:p>
            <a:r>
              <a:rPr lang="es-MX" dirty="0"/>
              <a:t>C</a:t>
            </a:r>
            <a:r>
              <a:rPr lang="es-MX" dirty="0" smtClean="0"/>
              <a:t>omprenden </a:t>
            </a:r>
            <a:r>
              <a:rPr lang="es-MX" dirty="0"/>
              <a:t>el cultivo de especies hidrobiológicas en forma organizada y tecnificada, en medios o ambientes seleccionados, controlados, naturales, acondicionados o artificiales, ya sea que realicen el ciclo biológico parcial o completo, en aguas marinas, continentales o salobres. </a:t>
            </a:r>
            <a:endParaRPr lang="es-MX" dirty="0" smtClean="0"/>
          </a:p>
          <a:p>
            <a:r>
              <a:rPr lang="es-MX" dirty="0" smtClean="0"/>
              <a:t>La </a:t>
            </a:r>
            <a:r>
              <a:rPr lang="es-MX" dirty="0"/>
              <a:t>actividad acuícola comprende también la investigación y el procesamiento primario de los productos provenientes de dicha actividad. </a:t>
            </a:r>
          </a:p>
          <a:p>
            <a:r>
              <a:rPr lang="es-MX" dirty="0" smtClean="0"/>
              <a:t>Vigencia </a:t>
            </a:r>
            <a:r>
              <a:rPr lang="es-MX" dirty="0"/>
              <a:t>hasta el </a:t>
            </a:r>
            <a:r>
              <a:rPr lang="es-MX" dirty="0" smtClean="0"/>
              <a:t>31.12.2013</a:t>
            </a:r>
          </a:p>
          <a:p>
            <a:r>
              <a:rPr lang="es-MX" dirty="0" smtClean="0"/>
              <a:t>Sin </a:t>
            </a:r>
            <a:r>
              <a:rPr lang="es-MX" dirty="0"/>
              <a:t>perjuicio de cualquier otro beneficio tributario establecido con el fin de promover actividades económicas en zonas específicas del país, los que mantendrán su vigencia de acuerdo a la legislación vigente. </a:t>
            </a:r>
            <a:endParaRPr lang="es-MX"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288</a:t>
            </a:fld>
            <a:endParaRPr lang="es-PE"/>
          </a:p>
        </p:txBody>
      </p:sp>
    </p:spTree>
    <p:extLst>
      <p:ext uri="{BB962C8B-B14F-4D97-AF65-F5344CB8AC3E}">
        <p14:creationId xmlns:p14="http://schemas.microsoft.com/office/powerpoint/2010/main" val="4130864935"/>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Promoción para el Desarrollo de Actividades Productivas en Zonas </a:t>
            </a:r>
            <a:r>
              <a:rPr lang="es-MX" dirty="0" err="1" smtClean="0"/>
              <a:t>Altoandinas</a:t>
            </a:r>
            <a:r>
              <a:rPr lang="es-MX" dirty="0" smtClean="0"/>
              <a:t>: Exoneración del IR hasta el 31.12.2019</a:t>
            </a:r>
            <a:br>
              <a:rPr lang="es-MX" dirty="0" smtClean="0"/>
            </a:br>
            <a:r>
              <a:rPr lang="es-MX" sz="2000" b="0" dirty="0" smtClean="0">
                <a:effectLst/>
              </a:rPr>
              <a:t>Ley 29482 </a:t>
            </a:r>
            <a:r>
              <a:rPr lang="es-MX" sz="2000" b="0" dirty="0">
                <a:effectLst/>
              </a:rPr>
              <a:t>y </a:t>
            </a:r>
            <a:r>
              <a:rPr lang="es-MX" sz="2000" b="0" dirty="0" smtClean="0">
                <a:effectLst/>
              </a:rPr>
              <a:t>DS 51-2010-EF</a:t>
            </a:r>
            <a:endParaRPr lang="es-MX" b="0" dirty="0">
              <a:effectLst/>
            </a:endParaRPr>
          </a:p>
        </p:txBody>
      </p:sp>
      <p:sp>
        <p:nvSpPr>
          <p:cNvPr id="3" name="2 Marcador de contenido"/>
          <p:cNvSpPr>
            <a:spLocks noGrp="1"/>
          </p:cNvSpPr>
          <p:nvPr>
            <p:ph idx="1"/>
          </p:nvPr>
        </p:nvSpPr>
        <p:spPr/>
        <p:txBody>
          <a:bodyPr>
            <a:noAutofit/>
          </a:bodyPr>
          <a:lstStyle/>
          <a:p>
            <a:pPr>
              <a:spcBef>
                <a:spcPts val="0"/>
              </a:spcBef>
            </a:pPr>
            <a:r>
              <a:rPr lang="es-MX" dirty="0" smtClean="0"/>
              <a:t>Objeto: </a:t>
            </a:r>
          </a:p>
          <a:p>
            <a:pPr lvl="1">
              <a:spcBef>
                <a:spcPts val="0"/>
              </a:spcBef>
            </a:pPr>
            <a:r>
              <a:rPr lang="es-MX" dirty="0" smtClean="0"/>
              <a:t>Promoción y fomento del </a:t>
            </a:r>
            <a:r>
              <a:rPr lang="es-MX" dirty="0"/>
              <a:t>desarrollo de actividades productivas y de servicios, que generen valor agregado y uso de mano de obra en zonas </a:t>
            </a:r>
            <a:r>
              <a:rPr lang="es-MX" dirty="0" err="1"/>
              <a:t>altoandinas</a:t>
            </a:r>
            <a:r>
              <a:rPr lang="es-MX" dirty="0"/>
              <a:t>, para aliviar la pobreza. </a:t>
            </a:r>
          </a:p>
          <a:p>
            <a:pPr>
              <a:spcBef>
                <a:spcPts val="0"/>
              </a:spcBef>
            </a:pPr>
            <a:r>
              <a:rPr lang="es-MX" dirty="0" smtClean="0"/>
              <a:t>Sujetos comprendidos: </a:t>
            </a:r>
          </a:p>
          <a:p>
            <a:pPr lvl="1">
              <a:spcBef>
                <a:spcPts val="0"/>
              </a:spcBef>
            </a:pPr>
            <a:r>
              <a:rPr lang="es-MX" b="1" dirty="0" smtClean="0"/>
              <a:t>PN, </a:t>
            </a:r>
            <a:r>
              <a:rPr lang="es-MX" b="1" dirty="0"/>
              <a:t>micro y pequeñas empresas, cooperativas, empresas comunales y </a:t>
            </a:r>
            <a:r>
              <a:rPr lang="es-MX" b="1" dirty="0" err="1"/>
              <a:t>multicomunales</a:t>
            </a:r>
            <a:r>
              <a:rPr lang="es-MX" dirty="0"/>
              <a:t> que tengan su </a:t>
            </a:r>
            <a:r>
              <a:rPr lang="es-MX" b="1" dirty="0"/>
              <a:t>domicilio fiscal, centro de operaciones y centro de producción</a:t>
            </a:r>
            <a:r>
              <a:rPr lang="es-MX" dirty="0"/>
              <a:t> en las </a:t>
            </a:r>
            <a:r>
              <a:rPr lang="es-MX" b="1" dirty="0"/>
              <a:t>zonas geográficas andinas</a:t>
            </a:r>
            <a:r>
              <a:rPr lang="es-MX" dirty="0"/>
              <a:t> ubicadas a partir de los </a:t>
            </a:r>
            <a:r>
              <a:rPr lang="es-MX" b="1" dirty="0"/>
              <a:t>2,500 msnm.</a:t>
            </a:r>
            <a:r>
              <a:rPr lang="es-MX" dirty="0"/>
              <a:t> y </a:t>
            </a:r>
            <a:endParaRPr lang="es-MX" dirty="0" smtClean="0"/>
          </a:p>
          <a:p>
            <a:pPr lvl="1">
              <a:spcBef>
                <a:spcPts val="0"/>
              </a:spcBef>
            </a:pPr>
            <a:r>
              <a:rPr lang="es-MX" b="1" dirty="0" smtClean="0"/>
              <a:t>Empresas </a:t>
            </a:r>
            <a:r>
              <a:rPr lang="es-MX" b="1" dirty="0"/>
              <a:t>en general</a:t>
            </a:r>
            <a:r>
              <a:rPr lang="es-MX" dirty="0"/>
              <a:t> que, cumpliendo con los requisitos de localización antes señalados, se instalen a partir de los </a:t>
            </a:r>
            <a:r>
              <a:rPr lang="es-MX" b="1" dirty="0"/>
              <a:t>3,200 </a:t>
            </a:r>
            <a:r>
              <a:rPr lang="es-MX" b="1" dirty="0" smtClean="0"/>
              <a:t>msnm.</a:t>
            </a:r>
          </a:p>
          <a:p>
            <a:pPr lvl="2">
              <a:spcBef>
                <a:spcPts val="0"/>
              </a:spcBef>
            </a:pPr>
            <a:r>
              <a:rPr lang="es-MX" b="1" dirty="0" smtClean="0"/>
              <a:t>Actividades</a:t>
            </a:r>
            <a:r>
              <a:rPr lang="es-MX" b="1" dirty="0"/>
              <a:t>:</a:t>
            </a:r>
            <a:r>
              <a:rPr lang="es-MX" dirty="0"/>
              <a:t> piscicultura, acuicultura, procesamiento de carnes en general, plantaciones forestales con fines comerciales o industriales, producción láctea, crianza y explotación de fibra de camélidos sudamericanos y lana de bovinos, agroindustria, artesanía y textiles. </a:t>
            </a:r>
            <a:endParaRPr lang="es-MX" dirty="0" smtClean="0"/>
          </a:p>
          <a:p>
            <a:pPr lvl="1">
              <a:spcBef>
                <a:spcPts val="0"/>
              </a:spcBef>
            </a:pPr>
            <a:r>
              <a:rPr lang="es-MX" dirty="0" smtClean="0"/>
              <a:t>Excluidas: Las </a:t>
            </a:r>
            <a:r>
              <a:rPr lang="es-MX" dirty="0"/>
              <a:t>capitales de departamento. </a:t>
            </a:r>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289</a:t>
            </a:fld>
            <a:endParaRPr lang="es-PE"/>
          </a:p>
        </p:txBody>
      </p:sp>
    </p:spTree>
    <p:extLst>
      <p:ext uri="{BB962C8B-B14F-4D97-AF65-F5344CB8AC3E}">
        <p14:creationId xmlns:p14="http://schemas.microsoft.com/office/powerpoint/2010/main" val="3111952698"/>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2700" dirty="0"/>
              <a:t>Promoción de la Inclusión de los Productores Agrarios a través de las  </a:t>
            </a:r>
            <a:r>
              <a:rPr lang="es-MX" sz="2700" dirty="0" smtClean="0"/>
              <a:t>Cooperativas</a:t>
            </a:r>
            <a:r>
              <a:rPr lang="es-MX" dirty="0" smtClean="0"/>
              <a:t/>
            </a:r>
            <a:br>
              <a:rPr lang="es-MX" dirty="0" smtClean="0"/>
            </a:br>
            <a:r>
              <a:rPr lang="es-MX" sz="2000" b="0" dirty="0" smtClean="0">
                <a:effectLst/>
              </a:rPr>
              <a:t>Ley 29972 </a:t>
            </a:r>
            <a:r>
              <a:rPr lang="es-MX" sz="2000" b="0" dirty="0">
                <a:effectLst/>
              </a:rPr>
              <a:t>y </a:t>
            </a:r>
            <a:r>
              <a:rPr lang="es-MX" sz="2000" b="0" dirty="0" smtClean="0">
                <a:effectLst/>
              </a:rPr>
              <a:t>DS 188-2013-EF</a:t>
            </a:r>
            <a:endParaRPr lang="es-MX" sz="2000" b="0" dirty="0">
              <a:effectLst/>
            </a:endParaRPr>
          </a:p>
        </p:txBody>
      </p:sp>
      <p:sp>
        <p:nvSpPr>
          <p:cNvPr id="3" name="2 Marcador de contenido"/>
          <p:cNvSpPr>
            <a:spLocks noGrp="1"/>
          </p:cNvSpPr>
          <p:nvPr>
            <p:ph idx="1"/>
          </p:nvPr>
        </p:nvSpPr>
        <p:spPr/>
        <p:txBody>
          <a:bodyPr>
            <a:normAutofit fontScale="92500"/>
          </a:bodyPr>
          <a:lstStyle/>
          <a:p>
            <a:r>
              <a:rPr lang="es-MX" dirty="0" smtClean="0"/>
              <a:t>Objeto:</a:t>
            </a:r>
          </a:p>
          <a:p>
            <a:pPr lvl="1"/>
            <a:r>
              <a:rPr lang="es-MX" dirty="0" smtClean="0"/>
              <a:t>Promoción de </a:t>
            </a:r>
            <a:r>
              <a:rPr lang="es-MX" dirty="0"/>
              <a:t>la inclusión de los productores agrarios a través de las cooperativas, mejorando su capacidad de negociación y generando economías de escala, permitiéndoles insertarse competitivamente en el mercado. </a:t>
            </a:r>
          </a:p>
          <a:p>
            <a:r>
              <a:rPr lang="es-MX" dirty="0" smtClean="0"/>
              <a:t>Cooperativa: Cooperativa </a:t>
            </a:r>
            <a:r>
              <a:rPr lang="es-MX" dirty="0"/>
              <a:t>de usuarios que por su actividad económica califique como Cooperativa Agraria, Cooperativa Agraria Azucarera, Cooperativa Agraria Cafetalera, Cooperativa Agraria de Colonización y Cooperativa Comunal de acuerdo a lo señalado en la Ley General de </a:t>
            </a:r>
            <a:r>
              <a:rPr lang="es-MX" dirty="0" smtClean="0"/>
              <a:t>Cooperativas. </a:t>
            </a:r>
            <a:endParaRPr lang="es-MX" dirty="0"/>
          </a:p>
          <a:p>
            <a:r>
              <a:rPr lang="es-MX" dirty="0"/>
              <a:t>Las mencionadas Cooperativas son sujetos del </a:t>
            </a:r>
            <a:r>
              <a:rPr lang="es-MX" dirty="0" smtClean="0"/>
              <a:t>IR </a:t>
            </a:r>
            <a:r>
              <a:rPr lang="es-MX" dirty="0"/>
              <a:t>de acuerdo a lo siguiente: </a:t>
            </a:r>
          </a:p>
          <a:p>
            <a:pPr lvl="1">
              <a:buFont typeface="+mj-lt"/>
              <a:buAutoNum type="alphaLcParenR"/>
            </a:pPr>
            <a:r>
              <a:rPr lang="es-MX" dirty="0" smtClean="0"/>
              <a:t>Cuando </a:t>
            </a:r>
            <a:r>
              <a:rPr lang="es-MX" dirty="0"/>
              <a:t>sus </a:t>
            </a:r>
            <a:r>
              <a:rPr lang="es-MX" b="1" dirty="0" smtClean="0"/>
              <a:t>IN</a:t>
            </a:r>
            <a:r>
              <a:rPr lang="es-MX" dirty="0" smtClean="0"/>
              <a:t> </a:t>
            </a:r>
            <a:r>
              <a:rPr lang="es-MX" dirty="0"/>
              <a:t>del </a:t>
            </a:r>
            <a:r>
              <a:rPr lang="es-MX" dirty="0" smtClean="0"/>
              <a:t>EG </a:t>
            </a:r>
            <a:r>
              <a:rPr lang="es-MX" dirty="0"/>
              <a:t>provengan principalmente de operaciones realizadas con sus socios o de las transferencias a terceros de los bienes adquiridos a sus socios, aplican la tasa de </a:t>
            </a:r>
            <a:r>
              <a:rPr lang="es-MX" b="1" dirty="0"/>
              <a:t>15% </a:t>
            </a:r>
            <a:r>
              <a:rPr lang="es-MX" dirty="0"/>
              <a:t>para la determinación del </a:t>
            </a:r>
            <a:r>
              <a:rPr lang="es-MX" dirty="0" smtClean="0"/>
              <a:t>IR </a:t>
            </a:r>
            <a:r>
              <a:rPr lang="es-MX" dirty="0"/>
              <a:t>anual. Se considera que se cumple con ello cuando tales </a:t>
            </a:r>
            <a:r>
              <a:rPr lang="es-MX" dirty="0" smtClean="0"/>
              <a:t>IN </a:t>
            </a:r>
            <a:r>
              <a:rPr lang="es-MX" dirty="0"/>
              <a:t>superan el </a:t>
            </a:r>
            <a:r>
              <a:rPr lang="es-MX" b="1" dirty="0"/>
              <a:t>80%</a:t>
            </a:r>
            <a:r>
              <a:rPr lang="es-MX" dirty="0"/>
              <a:t> del total de los </a:t>
            </a:r>
            <a:r>
              <a:rPr lang="es-MX" b="1" dirty="0" smtClean="0"/>
              <a:t>IN</a:t>
            </a:r>
            <a:r>
              <a:rPr lang="es-MX" dirty="0" smtClean="0"/>
              <a:t> </a:t>
            </a:r>
            <a:r>
              <a:rPr lang="es-MX" dirty="0"/>
              <a:t>del </a:t>
            </a:r>
            <a:r>
              <a:rPr lang="es-MX" b="1" dirty="0" smtClean="0"/>
              <a:t>EG</a:t>
            </a:r>
            <a:r>
              <a:rPr lang="es-MX" dirty="0" smtClean="0"/>
              <a:t>. </a:t>
            </a:r>
            <a:endParaRPr lang="es-MX" dirty="0"/>
          </a:p>
          <a:p>
            <a:pPr lvl="1">
              <a:buFont typeface="+mj-lt"/>
              <a:buAutoNum type="alphaLcParenR"/>
            </a:pPr>
            <a:r>
              <a:rPr lang="es-MX" dirty="0" smtClean="0"/>
              <a:t>En caso de incumplimiento: Aplica </a:t>
            </a:r>
            <a:r>
              <a:rPr lang="es-MX" dirty="0"/>
              <a:t>la tasa de </a:t>
            </a:r>
            <a:r>
              <a:rPr lang="es-MX" b="1" dirty="0"/>
              <a:t>30%. </a:t>
            </a:r>
            <a:endParaRPr lang="es-MX" dirty="0"/>
          </a:p>
        </p:txBody>
      </p:sp>
      <p:sp>
        <p:nvSpPr>
          <p:cNvPr id="4" name="3 Marcador de fecha"/>
          <p:cNvSpPr>
            <a:spLocks noGrp="1"/>
          </p:cNvSpPr>
          <p:nvPr>
            <p:ph type="dt" sz="half" idx="10"/>
          </p:nvPr>
        </p:nvSpPr>
        <p:spPr/>
        <p:txBody>
          <a:bodyPr/>
          <a:lstStyle/>
          <a:p>
            <a:fld id="{893964C9-9C7D-4E88-9E2D-A4A06308B9F8}"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290</a:t>
            </a:fld>
            <a:endParaRPr lang="es-PE"/>
          </a:p>
        </p:txBody>
      </p:sp>
    </p:spTree>
    <p:extLst>
      <p:ext uri="{BB962C8B-B14F-4D97-AF65-F5344CB8AC3E}">
        <p14:creationId xmlns:p14="http://schemas.microsoft.com/office/powerpoint/2010/main" val="188488305"/>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http://blog.pucp.edu.pe/media/570/20070222-eloj-arena.jpg"/>
          <p:cNvPicPr>
            <a:picLocks noChangeAspect="1" noChangeArrowheads="1"/>
          </p:cNvPicPr>
          <p:nvPr/>
        </p:nvPicPr>
        <p:blipFill>
          <a:blip r:embed="rId3" cstate="print"/>
          <a:srcRect/>
          <a:stretch>
            <a:fillRect/>
          </a:stretch>
        </p:blipFill>
        <p:spPr bwMode="auto">
          <a:xfrm>
            <a:off x="6228184" y="1639458"/>
            <a:ext cx="2664296" cy="3367051"/>
          </a:xfrm>
          <a:prstGeom prst="rect">
            <a:avLst/>
          </a:prstGeom>
          <a:noFill/>
          <a:ln w="9525">
            <a:noFill/>
            <a:miter lim="800000"/>
            <a:headEnd/>
            <a:tailEnd/>
          </a:ln>
        </p:spPr>
      </p:pic>
      <p:pic>
        <p:nvPicPr>
          <p:cNvPr id="27656" name="Picture 2" descr="http://www.icime.com/Fotos/77Largavistas.jpg"/>
          <p:cNvPicPr>
            <a:picLocks noChangeAspect="1" noChangeArrowheads="1"/>
          </p:cNvPicPr>
          <p:nvPr/>
        </p:nvPicPr>
        <p:blipFill>
          <a:blip r:embed="rId4" cstate="print"/>
          <a:srcRect/>
          <a:stretch>
            <a:fillRect/>
          </a:stretch>
        </p:blipFill>
        <p:spPr bwMode="auto">
          <a:xfrm>
            <a:off x="306738" y="2978120"/>
            <a:ext cx="3401165" cy="3242971"/>
          </a:xfrm>
          <a:prstGeom prst="rect">
            <a:avLst/>
          </a:prstGeom>
          <a:noFill/>
          <a:ln w="9525">
            <a:noFill/>
            <a:miter lim="800000"/>
            <a:headEnd/>
            <a:tailEnd/>
          </a:ln>
        </p:spPr>
      </p:pic>
      <p:sp>
        <p:nvSpPr>
          <p:cNvPr id="2" name="1 Título"/>
          <p:cNvSpPr>
            <a:spLocks noGrp="1"/>
          </p:cNvSpPr>
          <p:nvPr>
            <p:ph type="title"/>
          </p:nvPr>
        </p:nvSpPr>
        <p:spPr/>
        <p:txBody>
          <a:bodyPr rtlCol="0">
            <a:noAutofit/>
          </a:bodyPr>
          <a:lstStyle/>
          <a:p>
            <a:pPr eaLnBrk="1" fontAlgn="auto" hangingPunct="1">
              <a:spcAft>
                <a:spcPts val="0"/>
              </a:spcAft>
              <a:defRPr/>
            </a:pPr>
            <a:r>
              <a:rPr lang="es-PE" dirty="0" smtClean="0">
                <a:effectLst>
                  <a:outerShdw blurRad="38100" dist="38100" dir="2700000" algn="tl">
                    <a:srgbClr val="000000">
                      <a:alpha val="43137"/>
                    </a:srgbClr>
                  </a:outerShdw>
                </a:effectLst>
              </a:rPr>
              <a:t>Impuesto a la Renta Empresarial (IR3) NIC 12</a:t>
            </a:r>
          </a:p>
        </p:txBody>
      </p:sp>
      <p:sp>
        <p:nvSpPr>
          <p:cNvPr id="27652" name="2 Subtítulo"/>
          <p:cNvSpPr>
            <a:spLocks noGrp="1"/>
          </p:cNvSpPr>
          <p:nvPr>
            <p:ph idx="1"/>
          </p:nvPr>
        </p:nvSpPr>
        <p:spPr>
          <a:xfrm>
            <a:off x="3707904" y="2996952"/>
            <a:ext cx="3600400" cy="3046988"/>
          </a:xfrm>
        </p:spPr>
        <p:txBody>
          <a:bodyPr wrap="square">
            <a:spAutoFit/>
          </a:bodyPr>
          <a:lstStyle/>
          <a:p>
            <a:pPr marL="0" indent="0" eaLnBrk="1" hangingPunct="1">
              <a:spcBef>
                <a:spcPts val="0"/>
              </a:spcBef>
              <a:buNone/>
            </a:pPr>
            <a:r>
              <a:rPr lang="es-PE" sz="2400" b="1" dirty="0" smtClean="0">
                <a:solidFill>
                  <a:srgbClr val="FF3300"/>
                </a:solidFill>
                <a:effectLst>
                  <a:outerShdw blurRad="38100" dist="38100" dir="2700000" algn="tl">
                    <a:srgbClr val="000000">
                      <a:alpha val="43137"/>
                    </a:srgbClr>
                  </a:outerShdw>
                </a:effectLst>
              </a:rPr>
              <a:t>APLICACIÓN PRÁCTICA</a:t>
            </a:r>
          </a:p>
          <a:p>
            <a:pPr marL="0" indent="0" eaLnBrk="1" hangingPunct="1">
              <a:spcBef>
                <a:spcPts val="0"/>
              </a:spcBef>
              <a:buNone/>
            </a:pPr>
            <a:r>
              <a:rPr lang="es-PE" sz="2400" b="1" dirty="0" smtClean="0">
                <a:solidFill>
                  <a:srgbClr val="FF3300"/>
                </a:solidFill>
                <a:effectLst>
                  <a:outerShdw blurRad="38100" dist="38100" dir="2700000" algn="tl">
                    <a:srgbClr val="000000">
                      <a:alpha val="43137"/>
                    </a:srgbClr>
                  </a:outerShdw>
                </a:effectLst>
              </a:rPr>
              <a:t>DE LA NIC 12</a:t>
            </a:r>
          </a:p>
          <a:p>
            <a:pPr marL="0" indent="0" eaLnBrk="1" hangingPunct="1">
              <a:spcBef>
                <a:spcPts val="0"/>
              </a:spcBef>
              <a:buNone/>
            </a:pPr>
            <a:r>
              <a:rPr lang="es-PE" sz="2400" dirty="0" smtClean="0">
                <a:solidFill>
                  <a:srgbClr val="FF3300"/>
                </a:solidFill>
              </a:rPr>
              <a:t>(IR3)</a:t>
            </a:r>
            <a:r>
              <a:rPr lang="es-PE" sz="2400" b="1" dirty="0" smtClean="0">
                <a:solidFill>
                  <a:srgbClr val="FF3300"/>
                </a:solidFill>
                <a:effectLst>
                  <a:outerShdw blurRad="38100" dist="38100" dir="2700000" algn="tl">
                    <a:srgbClr val="000000">
                      <a:alpha val="43137"/>
                    </a:srgbClr>
                  </a:outerShdw>
                </a:effectLst>
              </a:rPr>
              <a:t> </a:t>
            </a:r>
            <a:r>
              <a:rPr lang="es-PE" sz="2400" b="1" dirty="0" smtClean="0">
                <a:solidFill>
                  <a:srgbClr val="FF3300"/>
                </a:solidFill>
                <a:effectLst>
                  <a:outerShdw blurRad="38100" dist="38100" dir="2700000" algn="tl">
                    <a:srgbClr val="000000">
                      <a:alpha val="43137"/>
                    </a:srgbClr>
                  </a:outerShdw>
                </a:effectLst>
              </a:rPr>
              <a:t>EN LA </a:t>
            </a:r>
          </a:p>
          <a:p>
            <a:pPr marL="0" indent="0" eaLnBrk="1" hangingPunct="1">
              <a:spcBef>
                <a:spcPts val="0"/>
              </a:spcBef>
              <a:buNone/>
            </a:pPr>
            <a:r>
              <a:rPr lang="es-PE" sz="2400" b="1" dirty="0" smtClean="0">
                <a:solidFill>
                  <a:srgbClr val="FF3300"/>
                </a:solidFill>
                <a:effectLst>
                  <a:outerShdw blurRad="38100" dist="38100" dir="2700000" algn="tl">
                    <a:srgbClr val="000000">
                      <a:alpha val="43137"/>
                    </a:srgbClr>
                  </a:outerShdw>
                </a:effectLst>
              </a:rPr>
              <a:t>PREPARACIÓN Y PRESENTACIÓN</a:t>
            </a:r>
          </a:p>
          <a:p>
            <a:pPr marL="0" indent="0" eaLnBrk="1" hangingPunct="1">
              <a:spcBef>
                <a:spcPts val="0"/>
              </a:spcBef>
              <a:buNone/>
            </a:pPr>
            <a:r>
              <a:rPr lang="es-PE" sz="2400" b="1" dirty="0" smtClean="0">
                <a:solidFill>
                  <a:srgbClr val="FF3300"/>
                </a:solidFill>
                <a:effectLst>
                  <a:outerShdw blurRad="38100" dist="38100" dir="2700000" algn="tl">
                    <a:srgbClr val="000000">
                      <a:alpha val="43137"/>
                    </a:srgbClr>
                  </a:outerShdw>
                </a:effectLst>
              </a:rPr>
              <a:t>DE </a:t>
            </a:r>
            <a:r>
              <a:rPr lang="es-PE" sz="2400" b="1" dirty="0" smtClean="0">
                <a:solidFill>
                  <a:srgbClr val="FF3300"/>
                </a:solidFill>
                <a:effectLst>
                  <a:outerShdw blurRad="38100" dist="38100" dir="2700000" algn="tl">
                    <a:srgbClr val="000000">
                      <a:alpha val="43137"/>
                    </a:srgbClr>
                  </a:outerShdw>
                </a:effectLst>
              </a:rPr>
              <a:t>LOS ESTADOS </a:t>
            </a:r>
            <a:r>
              <a:rPr lang="es-PE" sz="2400" b="1" dirty="0" smtClean="0">
                <a:solidFill>
                  <a:srgbClr val="FF3300"/>
                </a:solidFill>
                <a:effectLst>
                  <a:outerShdw blurRad="38100" dist="38100" dir="2700000" algn="tl">
                    <a:srgbClr val="000000">
                      <a:alpha val="43137"/>
                    </a:srgbClr>
                  </a:outerShdw>
                </a:effectLst>
              </a:rPr>
              <a:t>FINANCIEROS</a:t>
            </a:r>
          </a:p>
        </p:txBody>
      </p:sp>
      <p:sp>
        <p:nvSpPr>
          <p:cNvPr id="8" name="7 Marcador de fecha"/>
          <p:cNvSpPr>
            <a:spLocks noGrp="1"/>
          </p:cNvSpPr>
          <p:nvPr>
            <p:ph type="dt" sz="half" idx="10"/>
          </p:nvPr>
        </p:nvSpPr>
        <p:spPr/>
        <p:txBody>
          <a:bodyPr/>
          <a:lstStyle/>
          <a:p>
            <a:fld id="{8DF83575-0D17-4200-B6D9-600C497DFBBA}" type="datetime4">
              <a:rPr lang="es-MX" smtClean="0"/>
              <a:t>12 de enero de 2014</a:t>
            </a:fld>
            <a:endParaRPr lang="es-PE" dirty="0"/>
          </a:p>
        </p:txBody>
      </p:sp>
      <p:sp>
        <p:nvSpPr>
          <p:cNvPr id="10" name="9 Marcador de pie de página"/>
          <p:cNvSpPr>
            <a:spLocks noGrp="1"/>
          </p:cNvSpPr>
          <p:nvPr>
            <p:ph type="ftr" sz="quarter" idx="11"/>
          </p:nvPr>
        </p:nvSpPr>
        <p:spPr/>
        <p:txBody>
          <a:bodyPr/>
          <a:lstStyle/>
          <a:p>
            <a:r>
              <a:rPr lang="es-MX" smtClean="0"/>
              <a:t>IMPUESTO A LA RENTA 2013</a:t>
            </a:r>
            <a:endParaRPr lang="es-PE" dirty="0"/>
          </a:p>
        </p:txBody>
      </p:sp>
      <p:sp>
        <p:nvSpPr>
          <p:cNvPr id="9" name="8 Marcador de número de diapositiva"/>
          <p:cNvSpPr>
            <a:spLocks noGrp="1"/>
          </p:cNvSpPr>
          <p:nvPr>
            <p:ph type="sldNum" sz="quarter" idx="12"/>
          </p:nvPr>
        </p:nvSpPr>
        <p:spPr/>
        <p:txBody>
          <a:bodyPr/>
          <a:lstStyle/>
          <a:p>
            <a:fld id="{120DBF8B-87CC-472A-938C-69CC14CD74A6}" type="slidenum">
              <a:rPr lang="es-PE" smtClean="0"/>
              <a:pPr/>
              <a:t>291</a:t>
            </a:fld>
            <a:endParaRPr lang="es-PE" dirty="0"/>
          </a:p>
        </p:txBody>
      </p:sp>
    </p:spTree>
    <p:extLst>
      <p:ext uri="{BB962C8B-B14F-4D97-AF65-F5344CB8AC3E}">
        <p14:creationId xmlns:p14="http://schemas.microsoft.com/office/powerpoint/2010/main" val="2739058828"/>
      </p:ext>
    </p:extLst>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Impuesto a las Ganancias (NIC 12)</a:t>
            </a:r>
            <a:br>
              <a:rPr lang="es-MX" dirty="0" smtClean="0"/>
            </a:br>
            <a:r>
              <a:rPr lang="es-MX" sz="1800" b="0" dirty="0" smtClean="0">
                <a:effectLst/>
              </a:rPr>
              <a:t>EXIGENCIAS CONTABLES Y TRIBUTARIAS DE LAS DIFERENCIAS TEMPORALES</a:t>
            </a:r>
            <a:endParaRPr lang="es-MX" sz="2000" b="0" dirty="0">
              <a:effectLst/>
            </a:endParaRPr>
          </a:p>
        </p:txBody>
      </p:sp>
      <p:sp>
        <p:nvSpPr>
          <p:cNvPr id="3" name="2 Marcador de contenido"/>
          <p:cNvSpPr>
            <a:spLocks noGrp="1"/>
          </p:cNvSpPr>
          <p:nvPr>
            <p:ph idx="1"/>
          </p:nvPr>
        </p:nvSpPr>
        <p:spPr>
          <a:xfrm>
            <a:off x="1331640" y="1620000"/>
            <a:ext cx="7452360" cy="4500000"/>
          </a:xfrm>
        </p:spPr>
        <p:txBody>
          <a:bodyPr>
            <a:noAutofit/>
          </a:bodyPr>
          <a:lstStyle/>
          <a:p>
            <a:pPr marL="355600" lvl="1" indent="-355600">
              <a:buFont typeface="+mj-lt"/>
              <a:buAutoNum type="arabicPeriod"/>
            </a:pPr>
            <a:r>
              <a:rPr lang="es-MX" b="1" dirty="0" smtClean="0"/>
              <a:t>Objetivos y requerimientos de las NIC 12</a:t>
            </a:r>
          </a:p>
          <a:p>
            <a:pPr marL="723900" lvl="2" indent="-355600"/>
            <a:r>
              <a:rPr lang="es-MX" sz="1400" dirty="0" smtClean="0"/>
              <a:t>¿Cuáles son los propósitos de información financiera?</a:t>
            </a:r>
          </a:p>
          <a:p>
            <a:pPr marL="355600" lvl="1" indent="-355600">
              <a:buFont typeface="+mj-lt"/>
              <a:buAutoNum type="arabicPeriod"/>
            </a:pPr>
            <a:r>
              <a:rPr lang="es-MX" b="1" dirty="0" smtClean="0"/>
              <a:t>Implicancias financieras</a:t>
            </a:r>
          </a:p>
          <a:p>
            <a:pPr marL="723900" lvl="2" indent="-355600"/>
            <a:r>
              <a:rPr lang="es-MX" sz="1400" dirty="0" smtClean="0"/>
              <a:t>¿Qué implicancias tienen las diferencias temporales (DT)?</a:t>
            </a:r>
          </a:p>
          <a:p>
            <a:pPr marL="355600" lvl="1" indent="-355600">
              <a:buFont typeface="+mj-lt"/>
              <a:buAutoNum type="arabicPeriod"/>
            </a:pPr>
            <a:r>
              <a:rPr lang="es-MX" b="1" dirty="0" smtClean="0"/>
              <a:t>Diferencias Temporales Gravables y Deducibles</a:t>
            </a:r>
          </a:p>
          <a:p>
            <a:pPr marL="723900" lvl="2" indent="-355600"/>
            <a:r>
              <a:rPr lang="es-MX" sz="1400" dirty="0" smtClean="0"/>
              <a:t>¿Cuáles son las principales DT en la práctica contable del Perú?</a:t>
            </a:r>
          </a:p>
          <a:p>
            <a:pPr marL="355600" lvl="1" indent="-355600">
              <a:buFont typeface="+mj-lt"/>
              <a:buAutoNum type="arabicPeriod"/>
            </a:pPr>
            <a:r>
              <a:rPr lang="es-MX" b="1" dirty="0" smtClean="0"/>
              <a:t>Diferimiento o precipitación de resultados</a:t>
            </a:r>
          </a:p>
          <a:p>
            <a:pPr marL="723900" lvl="2" indent="-355600"/>
            <a:r>
              <a:rPr lang="es-MX" sz="1400" dirty="0" smtClean="0"/>
              <a:t>¿Qué importancia tienen los efectos diferidos?</a:t>
            </a:r>
          </a:p>
          <a:p>
            <a:pPr marL="355600" lvl="1" indent="-355600">
              <a:buFont typeface="+mj-lt"/>
              <a:buAutoNum type="arabicPeriod"/>
            </a:pPr>
            <a:r>
              <a:rPr lang="es-MX" b="1" dirty="0" smtClean="0"/>
              <a:t>Método del pasivo del balance general</a:t>
            </a:r>
          </a:p>
          <a:p>
            <a:pPr marL="723900" lvl="2" indent="-355600"/>
            <a:r>
              <a:rPr lang="es-MX" sz="1400" dirty="0" smtClean="0"/>
              <a:t>¿Qué método debe aplicarse para su determinación?</a:t>
            </a:r>
          </a:p>
          <a:p>
            <a:pPr marL="355600" lvl="1" indent="-355600">
              <a:buFont typeface="+mj-lt"/>
              <a:buAutoNum type="arabicPeriod"/>
            </a:pPr>
            <a:r>
              <a:rPr lang="es-MX" b="1" dirty="0" smtClean="0"/>
              <a:t>Lectura e interpretación de activos y pasivos tributarios diferidos</a:t>
            </a:r>
          </a:p>
          <a:p>
            <a:pPr marL="723900" lvl="2" indent="-355600"/>
            <a:r>
              <a:rPr lang="es-MX" sz="1400" dirty="0" smtClean="0"/>
              <a:t>¿Cuál debe ser la interpretación de los activos y pasivos tributarios diferidos?</a:t>
            </a:r>
          </a:p>
          <a:p>
            <a:pPr marL="355600" lvl="1" indent="-355600">
              <a:buFont typeface="+mj-lt"/>
              <a:buAutoNum type="arabicPeriod"/>
            </a:pPr>
            <a:r>
              <a:rPr lang="es-MX" b="1" dirty="0" smtClean="0"/>
              <a:t>Implicancias tributarias</a:t>
            </a:r>
          </a:p>
          <a:p>
            <a:pPr marL="723900" lvl="2" indent="-355600"/>
            <a:r>
              <a:rPr lang="es-MX" sz="1400" dirty="0" smtClean="0"/>
              <a:t>¿Qué implicancias tributarias generan estos activos y pasivos diferidos?	</a:t>
            </a:r>
            <a:endParaRPr lang="es-MX" sz="1400" dirty="0"/>
          </a:p>
        </p:txBody>
      </p:sp>
      <p:sp>
        <p:nvSpPr>
          <p:cNvPr id="7" name="6 Marcador de fecha"/>
          <p:cNvSpPr>
            <a:spLocks noGrp="1"/>
          </p:cNvSpPr>
          <p:nvPr>
            <p:ph type="dt" sz="half" idx="10"/>
          </p:nvPr>
        </p:nvSpPr>
        <p:spPr/>
        <p:txBody>
          <a:bodyPr/>
          <a:lstStyle/>
          <a:p>
            <a:fld id="{409DDB10-E3A6-4C66-827F-CB19F2A117E9}"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292</a:t>
            </a:fld>
            <a:endParaRPr lang="es-MX"/>
          </a:p>
        </p:txBody>
      </p:sp>
      <p:sp>
        <p:nvSpPr>
          <p:cNvPr id="6" name="5 Rectángulo"/>
          <p:cNvSpPr/>
          <p:nvPr/>
        </p:nvSpPr>
        <p:spPr>
          <a:xfrm rot="16200000">
            <a:off x="-1099843" y="3340206"/>
            <a:ext cx="3482043" cy="923330"/>
          </a:xfrm>
          <a:prstGeom prst="rect">
            <a:avLst/>
          </a:prstGeom>
          <a:noFill/>
        </p:spPr>
        <p:txBody>
          <a:bodyPr wrap="none" lIns="91440" tIns="45720" rIns="91440" bIns="45720">
            <a:spAutoFit/>
          </a:bodyPr>
          <a:lstStyle/>
          <a:p>
            <a:pPr algn="ctr"/>
            <a:r>
              <a:rPr lang="es-E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 G E N D A</a:t>
            </a:r>
            <a:endParaRPr lang="es-E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23031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Título"/>
          <p:cNvSpPr>
            <a:spLocks noGrp="1"/>
          </p:cNvSpPr>
          <p:nvPr>
            <p:ph type="title"/>
          </p:nvPr>
        </p:nvSpPr>
        <p:spPr/>
        <p:txBody>
          <a:bodyPr/>
          <a:lstStyle/>
          <a:p>
            <a:r>
              <a:rPr lang="es-MX" dirty="0" smtClean="0"/>
              <a:t>Objetivos y requerimientos de la NIC 12</a:t>
            </a:r>
            <a:endParaRPr lang="es-MX" dirty="0"/>
          </a:p>
        </p:txBody>
      </p:sp>
      <p:sp>
        <p:nvSpPr>
          <p:cNvPr id="10" name="9 Marcador de contenido"/>
          <p:cNvSpPr>
            <a:spLocks noGrp="1"/>
          </p:cNvSpPr>
          <p:nvPr>
            <p:ph idx="1"/>
          </p:nvPr>
        </p:nvSpPr>
        <p:spPr>
          <a:xfrm>
            <a:off x="4561576" y="1620000"/>
            <a:ext cx="4222424" cy="4500000"/>
          </a:xfrm>
        </p:spPr>
        <p:txBody>
          <a:bodyPr/>
          <a:lstStyle/>
          <a:p>
            <a:r>
              <a:rPr lang="es-MX" dirty="0" smtClean="0"/>
              <a:t>¿Cuáles son los propósitos de información financiera?</a:t>
            </a:r>
            <a:endParaRPr lang="es-MX" dirty="0"/>
          </a:p>
        </p:txBody>
      </p:sp>
      <p:sp>
        <p:nvSpPr>
          <p:cNvPr id="2" name="1 Marcador de fecha"/>
          <p:cNvSpPr>
            <a:spLocks noGrp="1"/>
          </p:cNvSpPr>
          <p:nvPr>
            <p:ph type="dt" sz="half" idx="10"/>
          </p:nvPr>
        </p:nvSpPr>
        <p:spPr/>
        <p:txBody>
          <a:bodyPr/>
          <a:lstStyle/>
          <a:p>
            <a:fld id="{FC10FC7F-6A60-4763-8128-E4CC04DDD87A}"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dirty="0"/>
          </a:p>
        </p:txBody>
      </p:sp>
      <p:sp>
        <p:nvSpPr>
          <p:cNvPr id="5" name="4 Marcador de número de diapositiva"/>
          <p:cNvSpPr>
            <a:spLocks noGrp="1"/>
          </p:cNvSpPr>
          <p:nvPr>
            <p:ph type="sldNum" sz="quarter" idx="12"/>
          </p:nvPr>
        </p:nvSpPr>
        <p:spPr/>
        <p:txBody>
          <a:bodyPr/>
          <a:lstStyle/>
          <a:p>
            <a:fld id="{721111CF-19C9-4134-8B2B-BD64A1FC72AE}" type="slidenum">
              <a:rPr lang="es-MX" smtClean="0">
                <a:solidFill>
                  <a:schemeClr val="bg1"/>
                </a:solidFill>
              </a:rPr>
              <a:t>293</a:t>
            </a:fld>
            <a:endParaRPr lang="es-MX">
              <a:solidFill>
                <a:schemeClr val="bg1"/>
              </a:solidFill>
            </a:endParaRPr>
          </a:p>
        </p:txBody>
      </p:sp>
      <p:pic>
        <p:nvPicPr>
          <p:cNvPr id="3074" name="Picture 2" descr="http://campus.dokeos.com/courses/BDI2012/document/images/objetiv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548000"/>
            <a:ext cx="4310055" cy="352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075411"/>
      </p:ext>
    </p:extLst>
  </p:cSld>
  <p:clrMapOvr>
    <a:masterClrMapping/>
  </p:clrMapOvr>
  <p:transition spd="slow">
    <p:push dir="u"/>
  </p:transition>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Objetivo de la NIC 12</a:t>
            </a:r>
            <a:endParaRPr lang="es-MX" dirty="0"/>
          </a:p>
        </p:txBody>
      </p:sp>
      <p:sp>
        <p:nvSpPr>
          <p:cNvPr id="3" name="2 Marcador de contenido"/>
          <p:cNvSpPr>
            <a:spLocks noGrp="1"/>
          </p:cNvSpPr>
          <p:nvPr>
            <p:ph idx="1"/>
          </p:nvPr>
        </p:nvSpPr>
        <p:spPr>
          <a:xfrm>
            <a:off x="2843808" y="1620000"/>
            <a:ext cx="2808312" cy="4500000"/>
          </a:xfrm>
        </p:spPr>
        <p:txBody>
          <a:bodyPr anchor="ctr" anchorCtr="0">
            <a:normAutofit/>
          </a:bodyPr>
          <a:lstStyle/>
          <a:p>
            <a:pPr marL="0" indent="0">
              <a:buNone/>
            </a:pPr>
            <a:r>
              <a:rPr lang="es-MX" sz="3200" b="1" dirty="0" smtClean="0">
                <a:solidFill>
                  <a:srgbClr val="FF0000"/>
                </a:solidFill>
                <a:effectLst>
                  <a:outerShdw blurRad="38100" dist="38100" dir="2700000" algn="tl">
                    <a:srgbClr val="000000">
                      <a:alpha val="43137"/>
                    </a:srgbClr>
                  </a:outerShdw>
                </a:effectLst>
              </a:rPr>
              <a:t>(…) prescribir </a:t>
            </a:r>
            <a:r>
              <a:rPr lang="es-MX" sz="3200" b="1" dirty="0">
                <a:solidFill>
                  <a:srgbClr val="FF0000"/>
                </a:solidFill>
                <a:effectLst>
                  <a:outerShdw blurRad="38100" dist="38100" dir="2700000" algn="tl">
                    <a:srgbClr val="000000">
                      <a:alpha val="43137"/>
                    </a:srgbClr>
                  </a:outerShdw>
                </a:effectLst>
              </a:rPr>
              <a:t>el tratamiento contable del impuesto a </a:t>
            </a:r>
            <a:r>
              <a:rPr lang="es-MX" sz="3200" b="1" dirty="0" smtClean="0">
                <a:solidFill>
                  <a:srgbClr val="FF0000"/>
                </a:solidFill>
                <a:effectLst>
                  <a:outerShdw blurRad="38100" dist="38100" dir="2700000" algn="tl">
                    <a:srgbClr val="000000">
                      <a:alpha val="43137"/>
                    </a:srgbClr>
                  </a:outerShdw>
                </a:effectLst>
              </a:rPr>
              <a:t>las ganancias</a:t>
            </a:r>
            <a:r>
              <a:rPr lang="es-MX" sz="3200" b="1" dirty="0">
                <a:solidFill>
                  <a:srgbClr val="FF0000"/>
                </a:solidFill>
                <a:effectLst>
                  <a:outerShdw blurRad="38100" dist="38100" dir="2700000" algn="tl">
                    <a:srgbClr val="000000">
                      <a:alpha val="43137"/>
                    </a:srgbClr>
                  </a:outerShdw>
                </a:effectLst>
              </a:rPr>
              <a:t>.</a:t>
            </a:r>
          </a:p>
        </p:txBody>
      </p:sp>
      <p:sp>
        <p:nvSpPr>
          <p:cNvPr id="11" name="10 Marcador de fecha"/>
          <p:cNvSpPr>
            <a:spLocks noGrp="1"/>
          </p:cNvSpPr>
          <p:nvPr>
            <p:ph type="dt" sz="half" idx="10"/>
          </p:nvPr>
        </p:nvSpPr>
        <p:spPr/>
        <p:txBody>
          <a:bodyPr/>
          <a:lstStyle/>
          <a:p>
            <a:fld id="{2B180503-0FC0-4D57-A28B-6130F4F95CFC}"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294</a:t>
            </a:fld>
            <a:endParaRPr lang="es-MX"/>
          </a:p>
        </p:txBody>
      </p:sp>
      <p:sp>
        <p:nvSpPr>
          <p:cNvPr id="6" name="5 Flecha curvada hacia la derecha"/>
          <p:cNvSpPr/>
          <p:nvPr/>
        </p:nvSpPr>
        <p:spPr>
          <a:xfrm rot="19185780">
            <a:off x="1310227" y="2141217"/>
            <a:ext cx="1080000" cy="1800000"/>
          </a:xfrm>
          <a:prstGeom prst="curvedRightArrow">
            <a:avLst>
              <a:gd name="adj1" fmla="val 25000"/>
              <a:gd name="adj2" fmla="val 66559"/>
              <a:gd name="adj3" fmla="val 25000"/>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s-MX">
              <a:solidFill>
                <a:schemeClr val="tx1"/>
              </a:solidFill>
            </a:endParaRPr>
          </a:p>
        </p:txBody>
      </p:sp>
      <p:sp>
        <p:nvSpPr>
          <p:cNvPr id="7" name="6 Rectángulo"/>
          <p:cNvSpPr/>
          <p:nvPr/>
        </p:nvSpPr>
        <p:spPr>
          <a:xfrm>
            <a:off x="6554004" y="1772816"/>
            <a:ext cx="1972015" cy="1077218"/>
          </a:xfrm>
          <a:prstGeom prst="rect">
            <a:avLst/>
          </a:prstGeom>
        </p:spPr>
        <p:style>
          <a:lnRef idx="0">
            <a:schemeClr val="accent6"/>
          </a:lnRef>
          <a:fillRef idx="3">
            <a:schemeClr val="accent6"/>
          </a:fillRef>
          <a:effectRef idx="3">
            <a:schemeClr val="accent6"/>
          </a:effectRef>
          <a:fontRef idx="minor">
            <a:schemeClr val="lt1"/>
          </a:fontRef>
        </p:style>
        <p:txBody>
          <a:bodyPr wrap="none" lIns="91440" tIns="45720" rIns="91440" bIns="45720">
            <a:spAutoFit/>
          </a:bodyPr>
          <a:lstStyle/>
          <a:p>
            <a:pPr algn="ctr"/>
            <a:r>
              <a:rPr lang="es-ES" sz="3200" b="1" cap="none" spc="0" dirty="0" smtClean="0">
                <a:ln w="1905"/>
                <a:solidFill>
                  <a:schemeClr val="bg1"/>
                </a:solidFill>
                <a:effectLst>
                  <a:outerShdw blurRad="38100" dist="38100" dir="2700000" algn="tl">
                    <a:srgbClr val="000000">
                      <a:alpha val="43137"/>
                    </a:srgbClr>
                  </a:outerShdw>
                </a:effectLst>
              </a:rPr>
              <a:t>REGISTRO</a:t>
            </a:r>
          </a:p>
          <a:p>
            <a:pPr algn="ctr"/>
            <a:r>
              <a:rPr lang="es-ES" sz="3200" b="1" dirty="0" smtClean="0">
                <a:ln w="1905"/>
                <a:solidFill>
                  <a:schemeClr val="bg1"/>
                </a:solidFill>
                <a:effectLst>
                  <a:outerShdw blurRad="38100" dist="38100" dir="2700000" algn="tl">
                    <a:srgbClr val="000000">
                      <a:alpha val="43137"/>
                    </a:srgbClr>
                  </a:outerShdw>
                </a:effectLst>
              </a:rPr>
              <a:t>CONTABLE</a:t>
            </a:r>
            <a:endParaRPr lang="es-ES" sz="3200" b="1" cap="none" spc="0" dirty="0">
              <a:ln w="1905"/>
              <a:solidFill>
                <a:schemeClr val="bg1"/>
              </a:solidFill>
              <a:effectLst>
                <a:outerShdw blurRad="38100" dist="38100" dir="2700000" algn="tl">
                  <a:srgbClr val="000000">
                    <a:alpha val="43137"/>
                  </a:srgbClr>
                </a:outerShdw>
              </a:effectLst>
            </a:endParaRPr>
          </a:p>
        </p:txBody>
      </p:sp>
      <p:sp>
        <p:nvSpPr>
          <p:cNvPr id="8" name="7 Rectángulo"/>
          <p:cNvSpPr/>
          <p:nvPr/>
        </p:nvSpPr>
        <p:spPr>
          <a:xfrm>
            <a:off x="6205814" y="4581128"/>
            <a:ext cx="2736839" cy="1077218"/>
          </a:xfrm>
          <a:prstGeom prst="rect">
            <a:avLst/>
          </a:prstGeom>
        </p:spPr>
        <p:style>
          <a:lnRef idx="0">
            <a:schemeClr val="accent6"/>
          </a:lnRef>
          <a:fillRef idx="3">
            <a:schemeClr val="accent6"/>
          </a:fillRef>
          <a:effectRef idx="3">
            <a:schemeClr val="accent6"/>
          </a:effectRef>
          <a:fontRef idx="minor">
            <a:schemeClr val="lt1"/>
          </a:fontRef>
        </p:style>
        <p:txBody>
          <a:bodyPr wrap="none" lIns="91440" tIns="45720" rIns="91440" bIns="45720">
            <a:spAutoFit/>
          </a:bodyPr>
          <a:lstStyle/>
          <a:p>
            <a:pPr algn="ctr"/>
            <a:r>
              <a:rPr lang="es-ES" sz="3200" b="1" cap="none" spc="0" dirty="0" smtClean="0">
                <a:ln w="1905"/>
                <a:solidFill>
                  <a:schemeClr val="bg1"/>
                </a:solidFill>
                <a:effectLst>
                  <a:outerShdw blurRad="38100" dist="38100" dir="2700000" algn="tl">
                    <a:srgbClr val="000000">
                      <a:alpha val="43137"/>
                    </a:srgbClr>
                  </a:outerShdw>
                </a:effectLst>
              </a:rPr>
              <a:t>INFORMACION</a:t>
            </a:r>
          </a:p>
          <a:p>
            <a:pPr algn="ctr"/>
            <a:r>
              <a:rPr lang="es-ES" sz="3200" b="1" dirty="0" smtClean="0">
                <a:ln w="1905"/>
                <a:solidFill>
                  <a:schemeClr val="bg1"/>
                </a:solidFill>
                <a:effectLst>
                  <a:outerShdw blurRad="38100" dist="38100" dir="2700000" algn="tl">
                    <a:srgbClr val="000000">
                      <a:alpha val="43137"/>
                    </a:srgbClr>
                  </a:outerShdw>
                </a:effectLst>
              </a:rPr>
              <a:t>FINANCIERA</a:t>
            </a:r>
            <a:endParaRPr lang="es-ES" sz="3200" b="1" cap="none" spc="0" dirty="0">
              <a:ln w="1905"/>
              <a:solidFill>
                <a:schemeClr val="bg1"/>
              </a:solidFill>
              <a:effectLst>
                <a:outerShdw blurRad="38100" dist="38100" dir="2700000" algn="tl">
                  <a:srgbClr val="000000">
                    <a:alpha val="43137"/>
                  </a:srgbClr>
                </a:outerShdw>
              </a:effectLst>
            </a:endParaRPr>
          </a:p>
        </p:txBody>
      </p:sp>
      <p:sp>
        <p:nvSpPr>
          <p:cNvPr id="9" name="8 Flecha a la derecha con muesca"/>
          <p:cNvSpPr/>
          <p:nvPr/>
        </p:nvSpPr>
        <p:spPr>
          <a:xfrm rot="18980814">
            <a:off x="5915593" y="2111809"/>
            <a:ext cx="541845" cy="576064"/>
          </a:xfrm>
          <a:prstGeom prst="notch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MX"/>
          </a:p>
        </p:txBody>
      </p:sp>
      <p:sp>
        <p:nvSpPr>
          <p:cNvPr id="10" name="9 Flecha a la derecha con muesca"/>
          <p:cNvSpPr/>
          <p:nvPr/>
        </p:nvSpPr>
        <p:spPr>
          <a:xfrm rot="2852511">
            <a:off x="5686340" y="4703615"/>
            <a:ext cx="541845" cy="576064"/>
          </a:xfrm>
          <a:prstGeom prst="notch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MX"/>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990" y="3780000"/>
            <a:ext cx="2276306" cy="25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39768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5122"/>
                                        </p:tgtEl>
                                        <p:attrNameLst>
                                          <p:attrName>style.visibility</p:attrName>
                                        </p:attrNameLst>
                                      </p:cBhvr>
                                      <p:to>
                                        <p:strVal val="visible"/>
                                      </p:to>
                                    </p:set>
                                    <p:animEffect transition="in" filter="circle(in)">
                                      <p:cBhvr>
                                        <p:cTn id="11" dur="2000"/>
                                        <p:tgtEl>
                                          <p:spTgt spid="5122"/>
                                        </p:tgtEl>
                                      </p:cBhvr>
                                    </p:animEffect>
                                  </p:childTnLst>
                                </p:cTn>
                              </p:par>
                            </p:childTnLst>
                          </p:cTn>
                        </p:par>
                        <p:par>
                          <p:cTn id="12" fill="hold">
                            <p:stCondLst>
                              <p:cond delay="4000"/>
                            </p:stCondLst>
                            <p:childTnLst>
                              <p:par>
                                <p:cTn id="13" presetID="6"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ircle(in)">
                                      <p:cBhvr>
                                        <p:cTn id="15" dur="2000"/>
                                        <p:tgtEl>
                                          <p:spTgt spid="9"/>
                                        </p:tgtEl>
                                      </p:cBhvr>
                                    </p:animEffect>
                                  </p:childTnLst>
                                </p:cTn>
                              </p:par>
                            </p:childTnLst>
                          </p:cTn>
                        </p:par>
                        <p:par>
                          <p:cTn id="16" fill="hold">
                            <p:stCondLst>
                              <p:cond delay="6000"/>
                            </p:stCondLst>
                            <p:childTnLst>
                              <p:par>
                                <p:cTn id="17" presetID="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6500"/>
                            </p:stCondLst>
                            <p:childTnLst>
                              <p:par>
                                <p:cTn id="22" presetID="6" presetClass="entr" presetSubtype="16"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ircle(in)">
                                      <p:cBhvr>
                                        <p:cTn id="24" dur="2000"/>
                                        <p:tgtEl>
                                          <p:spTgt spid="10"/>
                                        </p:tgtEl>
                                      </p:cBhvr>
                                    </p:animEffect>
                                  </p:childTnLst>
                                </p:cTn>
                              </p:par>
                            </p:childTnLst>
                          </p:cTn>
                        </p:par>
                        <p:par>
                          <p:cTn id="25" fill="hold">
                            <p:stCondLst>
                              <p:cond delay="8500"/>
                            </p:stCondLst>
                            <p:childTnLst>
                              <p:par>
                                <p:cTn id="26" presetID="42"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cretodeexito.info/wp-content/uploads/2012/11/la-autorrealizac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80" y="2565024"/>
            <a:ext cx="1080000" cy="1080000"/>
          </a:xfrm>
          <a:prstGeom prst="rect">
            <a:avLst/>
          </a:prstGeom>
          <a:noFill/>
          <a:extLst>
            <a:ext uri="{909E8E84-426E-40DD-AFC4-6F175D3DCCD1}">
              <a14:hiddenFill xmlns:a14="http://schemas.microsoft.com/office/drawing/2010/main">
                <a:solidFill>
                  <a:srgbClr val="FFFFFF"/>
                </a:solidFill>
              </a14:hiddenFill>
            </a:ext>
          </a:extLst>
        </p:spPr>
      </p:pic>
      <p:sp>
        <p:nvSpPr>
          <p:cNvPr id="12" name="11 Elipse"/>
          <p:cNvSpPr/>
          <p:nvPr/>
        </p:nvSpPr>
        <p:spPr>
          <a:xfrm>
            <a:off x="7236496" y="3573016"/>
            <a:ext cx="1800000" cy="1080000"/>
          </a:xfrm>
          <a:prstGeom prst="ellipse">
            <a:avLst/>
          </a:prstGeom>
          <a:solidFill>
            <a:srgbClr val="FF0000"/>
          </a:solidFill>
        </p:spPr>
        <p:style>
          <a:lnRef idx="0">
            <a:schemeClr val="accent2"/>
          </a:lnRef>
          <a:fillRef idx="3">
            <a:schemeClr val="accent2"/>
          </a:fillRef>
          <a:effectRef idx="3">
            <a:schemeClr val="accent2"/>
          </a:effectRef>
          <a:fontRef idx="minor">
            <a:schemeClr val="lt1"/>
          </a:fontRef>
        </p:style>
        <p:txBody>
          <a:bodyPr wrap="none" rtlCol="0" anchor="ctr"/>
          <a:lstStyle/>
          <a:p>
            <a:pPr algn="ctr"/>
            <a:r>
              <a:rPr lang="es-MX" sz="2400" b="1" dirty="0" smtClean="0">
                <a:solidFill>
                  <a:schemeClr val="bg1"/>
                </a:solidFill>
                <a:effectLst>
                  <a:outerShdw blurRad="38100" dist="38100" dir="2700000" algn="tl">
                    <a:srgbClr val="000000">
                      <a:alpha val="43137"/>
                    </a:srgbClr>
                  </a:outerShdw>
                </a:effectLst>
              </a:rPr>
              <a:t>PASIVOS</a:t>
            </a:r>
            <a:endParaRPr lang="es-MX" sz="2400" b="1" dirty="0">
              <a:solidFill>
                <a:schemeClr val="bg1"/>
              </a:solidFill>
              <a:effectLst>
                <a:outerShdw blurRad="38100" dist="38100" dir="2700000" algn="tl">
                  <a:srgbClr val="000000">
                    <a:alpha val="43137"/>
                  </a:srgbClr>
                </a:outerShdw>
              </a:effectLst>
            </a:endParaRPr>
          </a:p>
        </p:txBody>
      </p:sp>
      <p:sp>
        <p:nvSpPr>
          <p:cNvPr id="11" name="10 Elipse"/>
          <p:cNvSpPr/>
          <p:nvPr/>
        </p:nvSpPr>
        <p:spPr>
          <a:xfrm>
            <a:off x="107504" y="3501008"/>
            <a:ext cx="1800000" cy="1080000"/>
          </a:xfrm>
          <a:prstGeom prst="ellipse">
            <a:avLst/>
          </a:prstGeom>
          <a:solidFill>
            <a:srgbClr val="0000CC"/>
          </a:solidFill>
        </p:spPr>
        <p:style>
          <a:lnRef idx="0">
            <a:schemeClr val="accent2"/>
          </a:lnRef>
          <a:fillRef idx="3">
            <a:schemeClr val="accent2"/>
          </a:fillRef>
          <a:effectRef idx="3">
            <a:schemeClr val="accent2"/>
          </a:effectRef>
          <a:fontRef idx="minor">
            <a:schemeClr val="lt1"/>
          </a:fontRef>
        </p:style>
        <p:txBody>
          <a:bodyPr wrap="none" rtlCol="0" anchor="ctr"/>
          <a:lstStyle/>
          <a:p>
            <a:pPr algn="ctr"/>
            <a:r>
              <a:rPr lang="es-MX" sz="2400" b="1" dirty="0" smtClean="0">
                <a:solidFill>
                  <a:schemeClr val="bg1"/>
                </a:solidFill>
                <a:effectLst>
                  <a:outerShdw blurRad="38100" dist="38100" dir="2700000" algn="tl">
                    <a:srgbClr val="000000">
                      <a:alpha val="43137"/>
                    </a:srgbClr>
                  </a:outerShdw>
                </a:effectLst>
              </a:rPr>
              <a:t>ACTIVOS</a:t>
            </a:r>
            <a:endParaRPr lang="es-MX" sz="2400" b="1" dirty="0">
              <a:solidFill>
                <a:schemeClr val="bg1"/>
              </a:solidFill>
              <a:effectLst>
                <a:outerShdw blurRad="38100" dist="38100" dir="2700000" algn="tl">
                  <a:srgbClr val="000000">
                    <a:alpha val="43137"/>
                  </a:srgbClr>
                </a:outerShdw>
              </a:effectLst>
            </a:endParaRPr>
          </a:p>
        </p:txBody>
      </p:sp>
      <p:sp>
        <p:nvSpPr>
          <p:cNvPr id="2" name="1 Título"/>
          <p:cNvSpPr>
            <a:spLocks noGrp="1"/>
          </p:cNvSpPr>
          <p:nvPr>
            <p:ph type="title"/>
          </p:nvPr>
        </p:nvSpPr>
        <p:spPr/>
        <p:txBody>
          <a:bodyPr/>
          <a:lstStyle/>
          <a:p>
            <a:r>
              <a:rPr lang="es-MX" dirty="0" smtClean="0"/>
              <a:t>Principal problema de contabilización</a:t>
            </a:r>
            <a:endParaRPr lang="es-MX" dirty="0"/>
          </a:p>
        </p:txBody>
      </p:sp>
      <p:sp>
        <p:nvSpPr>
          <p:cNvPr id="24" name="23 Marcador de fecha"/>
          <p:cNvSpPr>
            <a:spLocks noGrp="1"/>
          </p:cNvSpPr>
          <p:nvPr>
            <p:ph type="dt" sz="half" idx="10"/>
          </p:nvPr>
        </p:nvSpPr>
        <p:spPr/>
        <p:txBody>
          <a:bodyPr/>
          <a:lstStyle/>
          <a:p>
            <a:fld id="{F00F1D39-1A97-455D-9DCA-8A3347DF5616}"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295</a:t>
            </a:fld>
            <a:endParaRPr lang="es-MX"/>
          </a:p>
        </p:txBody>
      </p:sp>
      <p:sp>
        <p:nvSpPr>
          <p:cNvPr id="6" name="5 Elipse"/>
          <p:cNvSpPr/>
          <p:nvPr/>
        </p:nvSpPr>
        <p:spPr>
          <a:xfrm>
            <a:off x="3276136" y="1772816"/>
            <a:ext cx="2520000" cy="1080000"/>
          </a:xfrm>
          <a:prstGeom prst="ellipse">
            <a:avLst/>
          </a:prstGeom>
        </p:spPr>
        <p:style>
          <a:lnRef idx="0">
            <a:schemeClr val="accent2"/>
          </a:lnRef>
          <a:fillRef idx="3">
            <a:schemeClr val="accent2"/>
          </a:fillRef>
          <a:effectRef idx="3">
            <a:schemeClr val="accent2"/>
          </a:effectRef>
          <a:fontRef idx="minor">
            <a:schemeClr val="lt1"/>
          </a:fontRef>
        </p:style>
        <p:txBody>
          <a:bodyPr wrap="none" rtlCol="0" anchor="ctr"/>
          <a:lstStyle/>
          <a:p>
            <a:pPr algn="ctr"/>
            <a:r>
              <a:rPr lang="es-MX" b="1" dirty="0" smtClean="0">
                <a:solidFill>
                  <a:schemeClr val="bg1"/>
                </a:solidFill>
                <a:effectLst>
                  <a:outerShdw blurRad="38100" dist="38100" dir="2700000" algn="tl">
                    <a:srgbClr val="000000">
                      <a:alpha val="43137"/>
                    </a:srgbClr>
                  </a:outerShdw>
                </a:effectLst>
              </a:rPr>
              <a:t>TRATAMIENTO</a:t>
            </a:r>
          </a:p>
          <a:p>
            <a:pPr algn="ctr"/>
            <a:r>
              <a:rPr lang="es-MX" b="1" dirty="0" smtClean="0">
                <a:solidFill>
                  <a:schemeClr val="bg1"/>
                </a:solidFill>
                <a:effectLst>
                  <a:outerShdw blurRad="38100" dist="38100" dir="2700000" algn="tl">
                    <a:srgbClr val="000000">
                      <a:alpha val="43137"/>
                    </a:srgbClr>
                  </a:outerShdw>
                </a:effectLst>
              </a:rPr>
              <a:t>DE LAS</a:t>
            </a:r>
          </a:p>
          <a:p>
            <a:pPr algn="ctr"/>
            <a:r>
              <a:rPr lang="es-MX" b="1" dirty="0" smtClean="0">
                <a:solidFill>
                  <a:schemeClr val="bg1"/>
                </a:solidFill>
                <a:effectLst>
                  <a:outerShdw blurRad="38100" dist="38100" dir="2700000" algn="tl">
                    <a:srgbClr val="000000">
                      <a:alpha val="43137"/>
                    </a:srgbClr>
                  </a:outerShdw>
                </a:effectLst>
              </a:rPr>
              <a:t>CONSECUENCIAS</a:t>
            </a:r>
            <a:endParaRPr lang="es-MX" b="1" dirty="0">
              <a:solidFill>
                <a:schemeClr val="bg1"/>
              </a:solidFill>
              <a:effectLst>
                <a:outerShdw blurRad="38100" dist="38100" dir="2700000" algn="tl">
                  <a:srgbClr val="000000">
                    <a:alpha val="43137"/>
                  </a:srgbClr>
                </a:outerShdw>
              </a:effectLst>
            </a:endParaRPr>
          </a:p>
        </p:txBody>
      </p:sp>
      <p:sp>
        <p:nvSpPr>
          <p:cNvPr id="7" name="6 Rectángulo"/>
          <p:cNvSpPr/>
          <p:nvPr/>
        </p:nvSpPr>
        <p:spPr>
          <a:xfrm>
            <a:off x="1211378" y="1700810"/>
            <a:ext cx="1920462"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3200" b="1" cap="none" spc="0" dirty="0" smtClean="0">
                <a:ln w="11430"/>
                <a:solidFill>
                  <a:srgbClr val="0000CC"/>
                </a:solidFill>
                <a:effectLst>
                  <a:outerShdw blurRad="50800" dist="39000" dir="5460000" algn="tl">
                    <a:srgbClr val="000000">
                      <a:alpha val="38000"/>
                    </a:srgbClr>
                  </a:outerShdw>
                </a:effectLst>
              </a:rPr>
              <a:t>ACTUALES</a:t>
            </a:r>
            <a:endParaRPr lang="es-ES" sz="3200" b="1" cap="none" spc="0" dirty="0">
              <a:ln w="11430"/>
              <a:solidFill>
                <a:srgbClr val="0000CC"/>
              </a:solidFill>
              <a:effectLst>
                <a:outerShdw blurRad="50800" dist="39000" dir="5460000" algn="tl">
                  <a:srgbClr val="000000">
                    <a:alpha val="38000"/>
                  </a:srgbClr>
                </a:outerShdw>
              </a:effectLst>
            </a:endParaRPr>
          </a:p>
        </p:txBody>
      </p:sp>
      <p:sp>
        <p:nvSpPr>
          <p:cNvPr id="8" name="7 Rectángulo"/>
          <p:cNvSpPr/>
          <p:nvPr/>
        </p:nvSpPr>
        <p:spPr>
          <a:xfrm>
            <a:off x="6012159" y="1700810"/>
            <a:ext cx="1786066"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3200" b="1" cap="none" spc="0" dirty="0" smtClean="0">
                <a:ln w="11430"/>
                <a:solidFill>
                  <a:srgbClr val="0000CC"/>
                </a:solidFill>
                <a:effectLst>
                  <a:outerShdw blurRad="50800" dist="39000" dir="5460000" algn="tl">
                    <a:srgbClr val="000000">
                      <a:alpha val="38000"/>
                    </a:srgbClr>
                  </a:outerShdw>
                </a:effectLst>
              </a:rPr>
              <a:t>FUTURAS</a:t>
            </a:r>
            <a:endParaRPr lang="es-ES" sz="3200" b="1" cap="none" spc="0" dirty="0">
              <a:ln w="11430"/>
              <a:solidFill>
                <a:srgbClr val="0000CC"/>
              </a:solidFill>
              <a:effectLst>
                <a:outerShdw blurRad="50800" dist="39000" dir="5460000" algn="tl">
                  <a:srgbClr val="000000">
                    <a:alpha val="38000"/>
                  </a:srgbClr>
                </a:outerShdw>
              </a:effectLst>
            </a:endParaRPr>
          </a:p>
        </p:txBody>
      </p:sp>
      <p:sp>
        <p:nvSpPr>
          <p:cNvPr id="9" name="8 Rectángulo"/>
          <p:cNvSpPr/>
          <p:nvPr/>
        </p:nvSpPr>
        <p:spPr>
          <a:xfrm>
            <a:off x="2051960" y="3645024"/>
            <a:ext cx="2160000" cy="900000"/>
          </a:xfrm>
          <a:prstGeom prst="rect">
            <a:avLst/>
          </a:prstGeom>
          <a:effectLst>
            <a:reflection blurRad="6350" stA="52000" endA="300" endPos="35000" dir="5400000" sy="-100000" algn="bl" rotWithShape="0"/>
          </a:effectLst>
        </p:spPr>
        <p:style>
          <a:lnRef idx="2">
            <a:schemeClr val="accent1"/>
          </a:lnRef>
          <a:fillRef idx="1">
            <a:schemeClr val="lt1"/>
          </a:fillRef>
          <a:effectRef idx="0">
            <a:schemeClr val="accent1"/>
          </a:effectRef>
          <a:fontRef idx="minor">
            <a:schemeClr val="dk1"/>
          </a:fontRef>
        </p:style>
        <p:txBody>
          <a:bodyPr wrap="none" rtlCol="0" anchor="ctr"/>
          <a:lstStyle/>
          <a:p>
            <a:pPr algn="ctr"/>
            <a:r>
              <a:rPr lang="es-MX" sz="2400" b="1" dirty="0" smtClean="0">
                <a:solidFill>
                  <a:srgbClr val="0000CC"/>
                </a:solidFill>
                <a:effectLst>
                  <a:outerShdw blurRad="38100" dist="38100" dir="2700000" algn="tl">
                    <a:srgbClr val="000000">
                      <a:alpha val="43137"/>
                    </a:srgbClr>
                  </a:outerShdw>
                </a:effectLst>
              </a:rPr>
              <a:t>RECUPERACIÓN</a:t>
            </a:r>
          </a:p>
          <a:p>
            <a:pPr algn="ctr"/>
            <a:r>
              <a:rPr lang="es-MX" sz="2400" b="1" dirty="0" smtClean="0">
                <a:solidFill>
                  <a:srgbClr val="0000CC"/>
                </a:solidFill>
                <a:effectLst>
                  <a:outerShdw blurRad="38100" dist="38100" dir="2700000" algn="tl">
                    <a:srgbClr val="000000">
                      <a:alpha val="43137"/>
                    </a:srgbClr>
                  </a:outerShdw>
                </a:effectLst>
              </a:rPr>
              <a:t>FUTURA</a:t>
            </a:r>
            <a:endParaRPr lang="es-MX" sz="2400" b="1" dirty="0">
              <a:solidFill>
                <a:srgbClr val="0000CC"/>
              </a:solidFill>
              <a:effectLst>
                <a:outerShdw blurRad="38100" dist="38100" dir="2700000" algn="tl">
                  <a:srgbClr val="000000">
                    <a:alpha val="43137"/>
                  </a:srgbClr>
                </a:outerShdw>
              </a:effectLst>
            </a:endParaRPr>
          </a:p>
        </p:txBody>
      </p:sp>
      <p:sp>
        <p:nvSpPr>
          <p:cNvPr id="10" name="9 Rectángulo"/>
          <p:cNvSpPr/>
          <p:nvPr/>
        </p:nvSpPr>
        <p:spPr>
          <a:xfrm>
            <a:off x="4932040" y="3645024"/>
            <a:ext cx="2160000" cy="900000"/>
          </a:xfrm>
          <a:prstGeom prst="rect">
            <a:avLst/>
          </a:prstGeom>
          <a:effectLst>
            <a:reflection blurRad="6350" stA="52000" endA="300" endPos="35000" dir="5400000" sy="-100000" algn="bl" rotWithShape="0"/>
          </a:effectLst>
        </p:spPr>
        <p:style>
          <a:lnRef idx="2">
            <a:schemeClr val="accent2"/>
          </a:lnRef>
          <a:fillRef idx="1">
            <a:schemeClr val="lt1"/>
          </a:fillRef>
          <a:effectRef idx="0">
            <a:schemeClr val="accent2"/>
          </a:effectRef>
          <a:fontRef idx="minor">
            <a:schemeClr val="dk1"/>
          </a:fontRef>
        </p:style>
        <p:txBody>
          <a:bodyPr wrap="none" rtlCol="0" anchor="ctr"/>
          <a:lstStyle/>
          <a:p>
            <a:pPr algn="ctr"/>
            <a:r>
              <a:rPr lang="es-MX" sz="2400" b="1" dirty="0" smtClean="0">
                <a:solidFill>
                  <a:srgbClr val="FF0000"/>
                </a:solidFill>
                <a:effectLst>
                  <a:outerShdw blurRad="38100" dist="38100" dir="2700000" algn="tl">
                    <a:srgbClr val="000000">
                      <a:alpha val="43137"/>
                    </a:srgbClr>
                  </a:outerShdw>
                </a:effectLst>
              </a:rPr>
              <a:t>LIQUIDACIÓN</a:t>
            </a:r>
          </a:p>
          <a:p>
            <a:pPr algn="ctr"/>
            <a:r>
              <a:rPr lang="es-MX" sz="2400" b="1" dirty="0" smtClean="0">
                <a:solidFill>
                  <a:srgbClr val="FF0000"/>
                </a:solidFill>
                <a:effectLst>
                  <a:outerShdw blurRad="38100" dist="38100" dir="2700000" algn="tl">
                    <a:srgbClr val="000000">
                      <a:alpha val="43137"/>
                    </a:srgbClr>
                  </a:outerShdw>
                </a:effectLst>
              </a:rPr>
              <a:t>FUTURA</a:t>
            </a:r>
            <a:endParaRPr lang="es-MX" sz="2400" b="1" dirty="0">
              <a:solidFill>
                <a:srgbClr val="FF0000"/>
              </a:solidFill>
              <a:effectLst>
                <a:outerShdw blurRad="38100" dist="38100" dir="2700000" algn="tl">
                  <a:srgbClr val="000000">
                    <a:alpha val="43137"/>
                  </a:srgbClr>
                </a:outerShdw>
              </a:effectLst>
            </a:endParaRPr>
          </a:p>
        </p:txBody>
      </p:sp>
      <p:sp>
        <p:nvSpPr>
          <p:cNvPr id="13" name="12 Rectángulo"/>
          <p:cNvSpPr/>
          <p:nvPr/>
        </p:nvSpPr>
        <p:spPr>
          <a:xfrm>
            <a:off x="1908304" y="5121288"/>
            <a:ext cx="5400000" cy="900000"/>
          </a:xfrm>
          <a:prstGeom prst="rect">
            <a:avLst/>
          </a:prstGeom>
          <a:solidFill>
            <a:srgbClr val="00FF00"/>
          </a:solidFill>
          <a:effectLst>
            <a:outerShdw blurRad="40000" dist="23000" dir="5400000" rotWithShape="0">
              <a:srgbClr val="000000">
                <a:alpha val="35000"/>
              </a:srgbClr>
            </a:outerShdw>
            <a:reflection blurRad="6350" stA="50000" endA="300" endPos="38500" dist="50800" dir="5400000" sy="-100000" algn="bl" rotWithShape="0"/>
          </a:effectLst>
        </p:spPr>
        <p:style>
          <a:lnRef idx="0">
            <a:schemeClr val="accent3"/>
          </a:lnRef>
          <a:fillRef idx="3">
            <a:schemeClr val="accent3"/>
          </a:fillRef>
          <a:effectRef idx="3">
            <a:schemeClr val="accent3"/>
          </a:effectRef>
          <a:fontRef idx="minor">
            <a:schemeClr val="lt1"/>
          </a:fontRef>
        </p:style>
        <p:txBody>
          <a:bodyPr wrap="none" rtlCol="0" anchor="ctr"/>
          <a:lstStyle/>
          <a:p>
            <a:pPr algn="ctr"/>
            <a:r>
              <a:rPr lang="es-MX" sz="2400" b="1" dirty="0" smtClean="0">
                <a:solidFill>
                  <a:schemeClr val="bg1"/>
                </a:solidFill>
                <a:effectLst>
                  <a:outerShdw blurRad="38100" dist="38100" dir="2700000" algn="tl">
                    <a:srgbClr val="000000">
                      <a:alpha val="43137"/>
                    </a:srgbClr>
                  </a:outerShdw>
                </a:effectLst>
              </a:rPr>
              <a:t>OPERACIONES DEL PERIODO CORRIENTE</a:t>
            </a:r>
          </a:p>
          <a:p>
            <a:pPr algn="ctr"/>
            <a:r>
              <a:rPr lang="es-MX" sz="2400" b="1" dirty="0" smtClean="0">
                <a:solidFill>
                  <a:schemeClr val="bg1"/>
                </a:solidFill>
                <a:effectLst>
                  <a:outerShdw blurRad="38100" dist="38100" dir="2700000" algn="tl">
                    <a:srgbClr val="000000">
                      <a:alpha val="43137"/>
                    </a:srgbClr>
                  </a:outerShdw>
                </a:effectLst>
              </a:rPr>
              <a:t>RECONOCIDOS EN LOS EF</a:t>
            </a:r>
            <a:endParaRPr lang="es-MX" sz="2400" b="1" dirty="0">
              <a:solidFill>
                <a:schemeClr val="bg1"/>
              </a:solidFill>
              <a:effectLst>
                <a:outerShdw blurRad="38100" dist="38100" dir="2700000" algn="tl">
                  <a:srgbClr val="000000">
                    <a:alpha val="43137"/>
                  </a:srgbClr>
                </a:outerShdw>
              </a:effectLst>
            </a:endParaRPr>
          </a:p>
        </p:txBody>
      </p:sp>
      <p:cxnSp>
        <p:nvCxnSpPr>
          <p:cNvPr id="15" name="14 Conector recto de flecha"/>
          <p:cNvCxnSpPr>
            <a:stCxn id="6" idx="3"/>
            <a:endCxn id="9" idx="0"/>
          </p:cNvCxnSpPr>
          <p:nvPr/>
        </p:nvCxnSpPr>
        <p:spPr>
          <a:xfrm flipH="1">
            <a:off x="3131961" y="2694654"/>
            <a:ext cx="513221" cy="950370"/>
          </a:xfrm>
          <a:prstGeom prst="straightConnector1">
            <a:avLst/>
          </a:prstGeom>
          <a:ln w="38100">
            <a:solidFill>
              <a:srgbClr val="C0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a:stCxn id="6" idx="4"/>
          </p:cNvCxnSpPr>
          <p:nvPr/>
        </p:nvCxnSpPr>
        <p:spPr>
          <a:xfrm>
            <a:off x="4536136" y="2852816"/>
            <a:ext cx="0" cy="2268472"/>
          </a:xfrm>
          <a:prstGeom prst="straightConnector1">
            <a:avLst/>
          </a:prstGeom>
          <a:ln w="38100">
            <a:solidFill>
              <a:srgbClr val="C0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18 Conector recto de flecha"/>
          <p:cNvCxnSpPr>
            <a:stCxn id="6" idx="5"/>
            <a:endCxn id="10" idx="0"/>
          </p:cNvCxnSpPr>
          <p:nvPr/>
        </p:nvCxnSpPr>
        <p:spPr>
          <a:xfrm>
            <a:off x="5427092" y="2694654"/>
            <a:ext cx="584949" cy="950370"/>
          </a:xfrm>
          <a:prstGeom prst="straightConnector1">
            <a:avLst/>
          </a:prstGeom>
          <a:ln w="38100">
            <a:solidFill>
              <a:srgbClr val="C00000"/>
            </a:solidFill>
            <a:prstDash val="sysDot"/>
            <a:tailEnd type="arrow"/>
          </a:ln>
        </p:spPr>
        <p:style>
          <a:lnRef idx="1">
            <a:schemeClr val="accent1"/>
          </a:lnRef>
          <a:fillRef idx="0">
            <a:schemeClr val="accent1"/>
          </a:fillRef>
          <a:effectRef idx="0">
            <a:schemeClr val="accent1"/>
          </a:effectRef>
          <a:fontRef idx="minor">
            <a:schemeClr val="tx1"/>
          </a:fontRef>
        </p:style>
      </p:cxnSp>
      <p:pic>
        <p:nvPicPr>
          <p:cNvPr id="1028" name="Picture 4" descr="http://4.bp.blogspot.com/-IuGOsREbtn8/UHB4EO3ICKI/AAAAAAAAuzU/LUKlZKkWoig/s1600/EXPECTATIVAS.jpg"/>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000" y="2520000"/>
            <a:ext cx="108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5265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par>
                                <p:cTn id="12" presetID="6" presetClass="entr" presetSubtype="16"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in)">
                                      <p:cBhvr>
                                        <p:cTn id="14" dur="2000"/>
                                        <p:tgtEl>
                                          <p:spTgt spid="8"/>
                                        </p:tgtEl>
                                      </p:cBhvr>
                                    </p:animEffect>
                                  </p:childTnLst>
                                </p:cTn>
                              </p:par>
                            </p:childTnLst>
                          </p:cTn>
                        </p:par>
                        <p:par>
                          <p:cTn id="15" fill="hold">
                            <p:stCondLst>
                              <p:cond delay="4000"/>
                            </p:stCondLst>
                            <p:childTnLst>
                              <p:par>
                                <p:cTn id="16" presetID="6" presetClass="entr" presetSubtype="16"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circle(in)">
                                      <p:cBhvr>
                                        <p:cTn id="18" dur="2000"/>
                                        <p:tgtEl>
                                          <p:spTgt spid="15"/>
                                        </p:tgtEl>
                                      </p:cBhvr>
                                    </p:animEffect>
                                  </p:childTnLst>
                                </p:cTn>
                              </p:par>
                              <p:par>
                                <p:cTn id="19" presetID="6" presetClass="entr" presetSubtype="16"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circle(in)">
                                      <p:cBhvr>
                                        <p:cTn id="21" dur="2000"/>
                                        <p:tgtEl>
                                          <p:spTgt spid="1026"/>
                                        </p:tgtEl>
                                      </p:cBhvr>
                                    </p:animEffect>
                                  </p:childTnLst>
                                </p:cTn>
                              </p:par>
                            </p:childTnLst>
                          </p:cTn>
                        </p:par>
                        <p:par>
                          <p:cTn id="22" fill="hold">
                            <p:stCondLst>
                              <p:cond delay="6000"/>
                            </p:stCondLst>
                            <p:childTnLst>
                              <p:par>
                                <p:cTn id="23" presetID="6"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circle(in)">
                                      <p:cBhvr>
                                        <p:cTn id="25" dur="2000"/>
                                        <p:tgtEl>
                                          <p:spTgt spid="9"/>
                                        </p:tgtEl>
                                      </p:cBhvr>
                                    </p:animEffect>
                                  </p:childTnLst>
                                </p:cTn>
                              </p:par>
                            </p:childTnLst>
                          </p:cTn>
                        </p:par>
                        <p:par>
                          <p:cTn id="26" fill="hold">
                            <p:stCondLst>
                              <p:cond delay="8000"/>
                            </p:stCondLst>
                            <p:childTnLst>
                              <p:par>
                                <p:cTn id="27" presetID="6" presetClass="entr" presetSubtype="16"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circle(in)">
                                      <p:cBhvr>
                                        <p:cTn id="29" dur="2000"/>
                                        <p:tgtEl>
                                          <p:spTgt spid="11"/>
                                        </p:tgtEl>
                                      </p:cBhvr>
                                    </p:animEffect>
                                  </p:childTnLst>
                                </p:cTn>
                              </p:par>
                            </p:childTnLst>
                          </p:cTn>
                        </p:par>
                        <p:par>
                          <p:cTn id="30" fill="hold">
                            <p:stCondLst>
                              <p:cond delay="10000"/>
                            </p:stCondLst>
                            <p:childTnLst>
                              <p:par>
                                <p:cTn id="31" presetID="6" presetClass="entr" presetSubtype="16"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circle(in)">
                                      <p:cBhvr>
                                        <p:cTn id="33" dur="2000"/>
                                        <p:tgtEl>
                                          <p:spTgt spid="19"/>
                                        </p:tgtEl>
                                      </p:cBhvr>
                                    </p:animEffect>
                                  </p:childTnLst>
                                </p:cTn>
                              </p:par>
                              <p:par>
                                <p:cTn id="34" presetID="6" presetClass="entr" presetSubtype="16" fill="hold" nodeType="withEffect">
                                  <p:stCondLst>
                                    <p:cond delay="0"/>
                                  </p:stCondLst>
                                  <p:childTnLst>
                                    <p:set>
                                      <p:cBhvr>
                                        <p:cTn id="35" dur="1" fill="hold">
                                          <p:stCondLst>
                                            <p:cond delay="0"/>
                                          </p:stCondLst>
                                        </p:cTn>
                                        <p:tgtEl>
                                          <p:spTgt spid="1028"/>
                                        </p:tgtEl>
                                        <p:attrNameLst>
                                          <p:attrName>style.visibility</p:attrName>
                                        </p:attrNameLst>
                                      </p:cBhvr>
                                      <p:to>
                                        <p:strVal val="visible"/>
                                      </p:to>
                                    </p:set>
                                    <p:animEffect transition="in" filter="circle(in)">
                                      <p:cBhvr>
                                        <p:cTn id="36" dur="2000"/>
                                        <p:tgtEl>
                                          <p:spTgt spid="1028"/>
                                        </p:tgtEl>
                                      </p:cBhvr>
                                    </p:animEffect>
                                  </p:childTnLst>
                                </p:cTn>
                              </p:par>
                            </p:childTnLst>
                          </p:cTn>
                        </p:par>
                        <p:par>
                          <p:cTn id="37" fill="hold">
                            <p:stCondLst>
                              <p:cond delay="12000"/>
                            </p:stCondLst>
                            <p:childTnLst>
                              <p:par>
                                <p:cTn id="38" presetID="6" presetClass="entr" presetSubtype="16"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circle(in)">
                                      <p:cBhvr>
                                        <p:cTn id="40" dur="2000"/>
                                        <p:tgtEl>
                                          <p:spTgt spid="10"/>
                                        </p:tgtEl>
                                      </p:cBhvr>
                                    </p:animEffect>
                                  </p:childTnLst>
                                </p:cTn>
                              </p:par>
                            </p:childTnLst>
                          </p:cTn>
                        </p:par>
                        <p:par>
                          <p:cTn id="41" fill="hold">
                            <p:stCondLst>
                              <p:cond delay="14000"/>
                            </p:stCondLst>
                            <p:childTnLst>
                              <p:par>
                                <p:cTn id="42" presetID="6" presetClass="entr" presetSubtype="16"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circle(in)">
                                      <p:cBhvr>
                                        <p:cTn id="44" dur="2000"/>
                                        <p:tgtEl>
                                          <p:spTgt spid="12"/>
                                        </p:tgtEl>
                                      </p:cBhvr>
                                    </p:animEffect>
                                  </p:childTnLst>
                                </p:cTn>
                              </p:par>
                            </p:childTnLst>
                          </p:cTn>
                        </p:par>
                        <p:par>
                          <p:cTn id="45" fill="hold">
                            <p:stCondLst>
                              <p:cond delay="16000"/>
                            </p:stCondLst>
                            <p:childTnLst>
                              <p:par>
                                <p:cTn id="46" presetID="6" presetClass="entr" presetSubtype="16"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circle(in)">
                                      <p:cBhvr>
                                        <p:cTn id="48" dur="2000"/>
                                        <p:tgtEl>
                                          <p:spTgt spid="16"/>
                                        </p:tgtEl>
                                      </p:cBhvr>
                                    </p:animEffect>
                                  </p:childTnLst>
                                </p:cTn>
                              </p:par>
                            </p:childTnLst>
                          </p:cTn>
                        </p:par>
                        <p:par>
                          <p:cTn id="49" fill="hold">
                            <p:stCondLst>
                              <p:cond delay="18000"/>
                            </p:stCondLst>
                            <p:childTnLst>
                              <p:par>
                                <p:cTn id="50" presetID="6" presetClass="entr" presetSubtype="16"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circle(in)">
                                      <p:cBhvr>
                                        <p:cTn id="5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6" grpId="0" animBg="1"/>
      <p:bldP spid="7" grpId="0"/>
      <p:bldP spid="8" grpId="0"/>
      <p:bldP spid="9" grpId="0" animBg="1"/>
      <p:bldP spid="10" grpId="0" animBg="1"/>
      <p:bldP spid="13"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Expectativa financiera contenida en el</a:t>
            </a:r>
            <a:br>
              <a:rPr lang="es-MX" dirty="0" smtClean="0"/>
            </a:br>
            <a:r>
              <a:rPr lang="es-MX" dirty="0" smtClean="0"/>
              <a:t>Estado de Situación Financiera (ESF)</a:t>
            </a:r>
            <a:endParaRPr lang="es-MX" dirty="0"/>
          </a:p>
        </p:txBody>
      </p:sp>
      <p:sp>
        <p:nvSpPr>
          <p:cNvPr id="3" name="2 Marcador de contenido"/>
          <p:cNvSpPr>
            <a:spLocks noGrp="1"/>
          </p:cNvSpPr>
          <p:nvPr>
            <p:ph idx="1"/>
          </p:nvPr>
        </p:nvSpPr>
        <p:spPr>
          <a:xfrm>
            <a:off x="360000" y="1620000"/>
            <a:ext cx="4947753" cy="4500000"/>
          </a:xfrm>
        </p:spPr>
        <p:txBody>
          <a:bodyPr>
            <a:normAutofit/>
          </a:bodyPr>
          <a:lstStyle/>
          <a:p>
            <a:r>
              <a:rPr lang="es-MX" dirty="0" smtClean="0"/>
              <a:t>“Tras </a:t>
            </a:r>
            <a:r>
              <a:rPr lang="es-MX" dirty="0"/>
              <a:t>el reconocimiento, </a:t>
            </a:r>
            <a:r>
              <a:rPr lang="es-MX" dirty="0" smtClean="0"/>
              <a:t>(…), </a:t>
            </a:r>
            <a:r>
              <a:rPr lang="es-MX" dirty="0"/>
              <a:t>de cualquier activo o </a:t>
            </a:r>
            <a:r>
              <a:rPr lang="es-MX" dirty="0" smtClean="0"/>
              <a:t>pasivo</a:t>
            </a:r>
            <a:r>
              <a:rPr lang="es-MX" dirty="0"/>
              <a:t>, está inherente la expectativa de que recuperará el primero o liquidará </a:t>
            </a:r>
            <a:r>
              <a:rPr lang="es-MX" dirty="0" smtClean="0"/>
              <a:t>el segundo</a:t>
            </a:r>
            <a:r>
              <a:rPr lang="es-MX" dirty="0"/>
              <a:t>, por los valores en libros que figuran en las correspondientes partidas. </a:t>
            </a:r>
            <a:r>
              <a:rPr lang="es-MX" dirty="0" smtClean="0"/>
              <a:t>(…)” </a:t>
            </a:r>
            <a:endParaRPr lang="es-MX" dirty="0"/>
          </a:p>
        </p:txBody>
      </p:sp>
      <p:sp>
        <p:nvSpPr>
          <p:cNvPr id="6" name="5 Marcador de fecha"/>
          <p:cNvSpPr>
            <a:spLocks noGrp="1"/>
          </p:cNvSpPr>
          <p:nvPr>
            <p:ph type="dt" sz="half" idx="10"/>
          </p:nvPr>
        </p:nvSpPr>
        <p:spPr/>
        <p:txBody>
          <a:bodyPr/>
          <a:lstStyle/>
          <a:p>
            <a:fld id="{F06DFB01-EC91-4557-9369-A33D678C3C87}"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296</a:t>
            </a:fld>
            <a:endParaRPr lang="es-MX"/>
          </a:p>
        </p:txBody>
      </p:sp>
      <p:pic>
        <p:nvPicPr>
          <p:cNvPr id="2050" name="Picture 2" descr="http://img.guiasenior.com/blog/images/Expectativas_Labora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7753" y="1548000"/>
            <a:ext cx="3608392" cy="3969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5784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p:txBody>
          <a:bodyPr/>
          <a:lstStyle/>
          <a:p>
            <a:r>
              <a:rPr lang="es-MX" dirty="0" smtClean="0"/>
              <a:t>Hipótesis y exigencia normativa</a:t>
            </a:r>
            <a:endParaRPr lang="es-MX" dirty="0"/>
          </a:p>
        </p:txBody>
      </p:sp>
      <p:sp>
        <p:nvSpPr>
          <p:cNvPr id="3" name="2 Marcador de contenido"/>
          <p:cNvSpPr>
            <a:spLocks noGrp="1"/>
          </p:cNvSpPr>
          <p:nvPr>
            <p:ph idx="1"/>
          </p:nvPr>
        </p:nvSpPr>
        <p:spPr>
          <a:xfrm>
            <a:off x="971600" y="1620000"/>
            <a:ext cx="3672408" cy="4500000"/>
          </a:xfrm>
        </p:spPr>
        <p:txBody>
          <a:bodyPr>
            <a:normAutofit/>
          </a:bodyPr>
          <a:lstStyle/>
          <a:p>
            <a:pPr>
              <a:spcBef>
                <a:spcPts val="0"/>
              </a:spcBef>
            </a:pPr>
            <a:r>
              <a:rPr lang="es-MX" dirty="0" smtClean="0"/>
              <a:t>“(…) Cuando </a:t>
            </a:r>
            <a:r>
              <a:rPr lang="es-MX" dirty="0"/>
              <a:t>sea probable que la recuperación o liquidación de los valores contabilizados </a:t>
            </a:r>
            <a:r>
              <a:rPr lang="es-MX" dirty="0" smtClean="0"/>
              <a:t>vaya </a:t>
            </a:r>
            <a:r>
              <a:rPr lang="es-MX" dirty="0"/>
              <a:t>a dar lugar a pagos fiscales futuros mayores (menores) de los que se tendrían si </a:t>
            </a:r>
            <a:r>
              <a:rPr lang="es-MX" dirty="0" smtClean="0"/>
              <a:t>tal </a:t>
            </a:r>
            <a:r>
              <a:rPr lang="es-MX" dirty="0"/>
              <a:t>recuperación o liquidación no tuviera consecuencias fiscales</a:t>
            </a:r>
            <a:r>
              <a:rPr lang="es-MX" dirty="0" smtClean="0"/>
              <a:t>, ...”</a:t>
            </a:r>
            <a:endParaRPr lang="es-MX" dirty="0"/>
          </a:p>
        </p:txBody>
      </p:sp>
      <p:sp>
        <p:nvSpPr>
          <p:cNvPr id="11" name="10 Marcador de fecha"/>
          <p:cNvSpPr>
            <a:spLocks noGrp="1"/>
          </p:cNvSpPr>
          <p:nvPr>
            <p:ph type="dt" sz="half" idx="10"/>
          </p:nvPr>
        </p:nvSpPr>
        <p:spPr/>
        <p:txBody>
          <a:bodyPr/>
          <a:lstStyle/>
          <a:p>
            <a:fld id="{FE151749-D1F2-4AA1-B0E3-92A92B0AEA12}"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297</a:t>
            </a:fld>
            <a:endParaRPr lang="es-MX"/>
          </a:p>
        </p:txBody>
      </p:sp>
      <p:sp>
        <p:nvSpPr>
          <p:cNvPr id="7" name="6 Marcador de contenido"/>
          <p:cNvSpPr>
            <a:spLocks noGrp="1"/>
          </p:cNvSpPr>
          <p:nvPr>
            <p:ph sz="half" idx="4294967295"/>
          </p:nvPr>
        </p:nvSpPr>
        <p:spPr>
          <a:xfrm>
            <a:off x="5003800" y="1619250"/>
            <a:ext cx="4140200" cy="4500563"/>
          </a:xfrm>
        </p:spPr>
        <p:txBody>
          <a:bodyPr>
            <a:normAutofit/>
          </a:bodyPr>
          <a:lstStyle/>
          <a:p>
            <a:r>
              <a:rPr lang="es-MX" dirty="0" smtClean="0"/>
              <a:t>“… </a:t>
            </a:r>
            <a:r>
              <a:rPr lang="es-MX" dirty="0"/>
              <a:t>la presente Norma exige que la entidad reconozca un pasivo (activo) por el impuesto diferido, con algunas excepciones muy limitadas.”</a:t>
            </a:r>
          </a:p>
          <a:p>
            <a:endParaRPr lang="es-MX" dirty="0"/>
          </a:p>
        </p:txBody>
      </p:sp>
      <p:sp>
        <p:nvSpPr>
          <p:cNvPr id="8" name="7 Rectángulo"/>
          <p:cNvSpPr/>
          <p:nvPr/>
        </p:nvSpPr>
        <p:spPr>
          <a:xfrm rot="16200000">
            <a:off x="-1265821" y="3417332"/>
            <a:ext cx="3310522" cy="70788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4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H i p o t e s i s</a:t>
            </a:r>
            <a:endParaRPr lang="es-ES"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9" name="8 Rectángulo"/>
          <p:cNvSpPr/>
          <p:nvPr/>
        </p:nvSpPr>
        <p:spPr>
          <a:xfrm>
            <a:off x="4920492" y="5085184"/>
            <a:ext cx="3827972" cy="923330"/>
          </a:xfrm>
          <a:prstGeom prst="rect">
            <a:avLst/>
          </a:prstGeom>
          <a:noFill/>
        </p:spPr>
        <p:txBody>
          <a:bodyPr wrap="none" lIns="91440" tIns="45720" rIns="91440" bIns="45720">
            <a:spAutoFit/>
          </a:bodyPr>
          <a:lstStyle/>
          <a:p>
            <a:pPr algn="ctr"/>
            <a:r>
              <a:rPr lang="es-ES" sz="5400" b="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imperativo</a:t>
            </a:r>
            <a:endParaRPr lang="es-ES" sz="5400" b="1" cap="all" spc="0"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p:txBody>
      </p:sp>
      <p:sp>
        <p:nvSpPr>
          <p:cNvPr id="10" name="9 Flecha arriba"/>
          <p:cNvSpPr/>
          <p:nvPr/>
        </p:nvSpPr>
        <p:spPr>
          <a:xfrm>
            <a:off x="5148065" y="4509120"/>
            <a:ext cx="3384376" cy="633220"/>
          </a:xfrm>
          <a:prstGeom prst="up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788716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lstStyle/>
          <a:p>
            <a:r>
              <a:rPr lang="es-MX" dirty="0" smtClean="0"/>
              <a:t>Reconocimiento de partidas</a:t>
            </a:r>
            <a:br>
              <a:rPr lang="es-MX" dirty="0" smtClean="0"/>
            </a:br>
            <a:r>
              <a:rPr lang="es-MX" sz="1800" b="0" dirty="0" smtClean="0">
                <a:effectLst/>
              </a:rPr>
              <a:t>MC, p.83</a:t>
            </a:r>
            <a:endParaRPr lang="es-MX" sz="1800" b="0" dirty="0">
              <a:effectLst/>
            </a:endParaRPr>
          </a:p>
        </p:txBody>
      </p:sp>
      <p:sp>
        <p:nvSpPr>
          <p:cNvPr id="2" name="1 Marcador de contenido"/>
          <p:cNvSpPr>
            <a:spLocks noGrp="1"/>
          </p:cNvSpPr>
          <p:nvPr>
            <p:ph idx="1"/>
          </p:nvPr>
        </p:nvSpPr>
        <p:spPr/>
        <p:txBody>
          <a:bodyPr/>
          <a:lstStyle/>
          <a:p>
            <a:endParaRPr lang="es-MX"/>
          </a:p>
        </p:txBody>
      </p:sp>
      <p:sp>
        <p:nvSpPr>
          <p:cNvPr id="19" name="18 Marcador de fecha"/>
          <p:cNvSpPr>
            <a:spLocks noGrp="1"/>
          </p:cNvSpPr>
          <p:nvPr>
            <p:ph type="dt" sz="half" idx="10"/>
          </p:nvPr>
        </p:nvSpPr>
        <p:spPr/>
        <p:txBody>
          <a:bodyPr/>
          <a:lstStyle/>
          <a:p>
            <a:fld id="{5FCD4327-87CE-4FF5-86B8-DC9D7BD22C1A}" type="datetime4">
              <a:rPr lang="es-MX" smtClean="0"/>
              <a:t>12 de enero de 2014</a:t>
            </a:fld>
            <a:endParaRPr lang="es-MX"/>
          </a:p>
        </p:txBody>
      </p:sp>
      <p:sp>
        <p:nvSpPr>
          <p:cNvPr id="5" name="4 Marcador de pie de página"/>
          <p:cNvSpPr>
            <a:spLocks noGrp="1"/>
          </p:cNvSpPr>
          <p:nvPr>
            <p:ph type="ftr" sz="quarter" idx="11"/>
          </p:nvPr>
        </p:nvSpPr>
        <p:spPr/>
        <p:txBody>
          <a:bodyPr/>
          <a:lstStyle/>
          <a:p>
            <a:r>
              <a:rPr lang="es-MX" smtClean="0"/>
              <a:t>IMPUESTO A LA RENTA 2013</a:t>
            </a:r>
            <a:endParaRPr lang="es-MX"/>
          </a:p>
        </p:txBody>
      </p:sp>
      <p:sp>
        <p:nvSpPr>
          <p:cNvPr id="6" name="5 Marcador de número de diapositiva"/>
          <p:cNvSpPr>
            <a:spLocks noGrp="1"/>
          </p:cNvSpPr>
          <p:nvPr>
            <p:ph type="sldNum" sz="quarter" idx="12"/>
          </p:nvPr>
        </p:nvSpPr>
        <p:spPr/>
        <p:txBody>
          <a:bodyPr/>
          <a:lstStyle/>
          <a:p>
            <a:fld id="{721111CF-19C9-4134-8B2B-BD64A1FC72AE}" type="slidenum">
              <a:rPr lang="es-MX" smtClean="0"/>
              <a:t>298</a:t>
            </a:fld>
            <a:endParaRPr lang="es-MX"/>
          </a:p>
        </p:txBody>
      </p:sp>
      <p:sp>
        <p:nvSpPr>
          <p:cNvPr id="8" name="7 CuadroTexto"/>
          <p:cNvSpPr txBox="1"/>
          <p:nvPr/>
        </p:nvSpPr>
        <p:spPr>
          <a:xfrm>
            <a:off x="251521" y="5589242"/>
            <a:ext cx="7876836" cy="646331"/>
          </a:xfrm>
          <a:prstGeom prst="rect">
            <a:avLst/>
          </a:prstGeom>
          <a:noFill/>
        </p:spPr>
        <p:txBody>
          <a:bodyPr wrap="none" rtlCol="0">
            <a:spAutoFit/>
          </a:bodyPr>
          <a:lstStyle/>
          <a:p>
            <a:pPr marL="533400" indent="-533400">
              <a:tabLst>
                <a:tab pos="355600" algn="l"/>
              </a:tabLst>
            </a:pPr>
            <a:r>
              <a:rPr lang="es-MX" dirty="0" smtClean="0">
                <a:solidFill>
                  <a:srgbClr val="FF0000"/>
                </a:solidFill>
              </a:rPr>
              <a:t>MC	</a:t>
            </a:r>
            <a:r>
              <a:rPr lang="es-MX" dirty="0" smtClean="0"/>
              <a:t>: 	Marco Conceptual para la Preparación y Presentación de Estados financieros</a:t>
            </a:r>
          </a:p>
          <a:p>
            <a:pPr marL="533400" indent="-533400">
              <a:tabLst>
                <a:tab pos="355600" algn="l"/>
              </a:tabLst>
            </a:pPr>
            <a:r>
              <a:rPr lang="es-MX" dirty="0" smtClean="0">
                <a:solidFill>
                  <a:srgbClr val="FF3300"/>
                </a:solidFill>
              </a:rPr>
              <a:t>BE</a:t>
            </a:r>
            <a:r>
              <a:rPr lang="es-MX" dirty="0" smtClean="0"/>
              <a:t> 	: 	Beneficios Económicos</a:t>
            </a:r>
            <a:endParaRPr lang="es-MX" dirty="0"/>
          </a:p>
        </p:txBody>
      </p:sp>
      <p:cxnSp>
        <p:nvCxnSpPr>
          <p:cNvPr id="10" name="9 Conector recto"/>
          <p:cNvCxnSpPr/>
          <p:nvPr/>
        </p:nvCxnSpPr>
        <p:spPr>
          <a:xfrm>
            <a:off x="251520" y="5589240"/>
            <a:ext cx="14401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10 Elipse"/>
          <p:cNvSpPr/>
          <p:nvPr/>
        </p:nvSpPr>
        <p:spPr>
          <a:xfrm>
            <a:off x="3132160" y="1989000"/>
            <a:ext cx="2880000" cy="1440000"/>
          </a:xfrm>
          <a:prstGeom prst="ellipse">
            <a:avLst/>
          </a:prstGeom>
        </p:spPr>
        <p:style>
          <a:lnRef idx="1">
            <a:schemeClr val="accent6"/>
          </a:lnRef>
          <a:fillRef idx="3">
            <a:schemeClr val="accent6"/>
          </a:fillRef>
          <a:effectRef idx="2">
            <a:schemeClr val="accent6"/>
          </a:effectRef>
          <a:fontRef idx="minor">
            <a:schemeClr val="lt1"/>
          </a:fontRef>
        </p:style>
        <p:txBody>
          <a:bodyPr wrap="none" rtlCol="0" anchor="ctr"/>
          <a:lstStyle/>
          <a:p>
            <a:pPr algn="ctr"/>
            <a:r>
              <a:rPr lang="es-MX" sz="2400" b="1" dirty="0" smtClean="0">
                <a:solidFill>
                  <a:schemeClr val="bg1"/>
                </a:solidFill>
                <a:effectLst>
                  <a:outerShdw blurRad="38100" dist="38100" dir="2700000" algn="tl">
                    <a:srgbClr val="000000">
                      <a:alpha val="43137"/>
                    </a:srgbClr>
                  </a:outerShdw>
                </a:effectLst>
              </a:rPr>
              <a:t>PROBABILIDAD</a:t>
            </a:r>
          </a:p>
          <a:p>
            <a:pPr algn="ctr"/>
            <a:r>
              <a:rPr lang="es-MX" sz="2400" b="1" dirty="0" smtClean="0">
                <a:solidFill>
                  <a:schemeClr val="bg1"/>
                </a:solidFill>
                <a:effectLst>
                  <a:outerShdw blurRad="38100" dist="38100" dir="2700000" algn="tl">
                    <a:srgbClr val="000000">
                      <a:alpha val="43137"/>
                    </a:srgbClr>
                  </a:outerShdw>
                </a:effectLst>
              </a:rPr>
              <a:t>DEL FLUJO</a:t>
            </a:r>
          </a:p>
          <a:p>
            <a:pPr algn="ctr"/>
            <a:r>
              <a:rPr lang="es-MX" sz="2400" b="1" dirty="0">
                <a:solidFill>
                  <a:schemeClr val="bg1"/>
                </a:solidFill>
                <a:effectLst>
                  <a:outerShdw blurRad="38100" dist="38100" dir="2700000" algn="tl">
                    <a:srgbClr val="000000">
                      <a:alpha val="43137"/>
                    </a:srgbClr>
                  </a:outerShdw>
                </a:effectLst>
              </a:rPr>
              <a:t> </a:t>
            </a:r>
            <a:r>
              <a:rPr lang="es-MX" sz="2400" b="1" dirty="0" smtClean="0">
                <a:solidFill>
                  <a:schemeClr val="bg1"/>
                </a:solidFill>
                <a:effectLst>
                  <a:outerShdw blurRad="38100" dist="38100" dir="2700000" algn="tl">
                    <a:srgbClr val="000000">
                      <a:alpha val="43137"/>
                    </a:srgbClr>
                  </a:outerShdw>
                </a:effectLst>
              </a:rPr>
              <a:t>DE LOS BE</a:t>
            </a:r>
            <a:endParaRPr lang="es-MX" sz="2400" b="1" dirty="0">
              <a:solidFill>
                <a:schemeClr val="bg1"/>
              </a:solidFill>
              <a:effectLst>
                <a:outerShdw blurRad="38100" dist="38100" dir="2700000" algn="tl">
                  <a:srgbClr val="000000">
                    <a:alpha val="43137"/>
                  </a:srgbClr>
                </a:outerShdw>
              </a:effectLst>
            </a:endParaRPr>
          </a:p>
        </p:txBody>
      </p:sp>
      <p:sp>
        <p:nvSpPr>
          <p:cNvPr id="12" name="11 Elipse"/>
          <p:cNvSpPr/>
          <p:nvPr/>
        </p:nvSpPr>
        <p:spPr>
          <a:xfrm>
            <a:off x="3131840" y="3501168"/>
            <a:ext cx="2880000" cy="1440000"/>
          </a:xfrm>
          <a:prstGeom prst="ellipse">
            <a:avLst/>
          </a:prstGeom>
        </p:spPr>
        <p:style>
          <a:lnRef idx="0">
            <a:schemeClr val="accent6"/>
          </a:lnRef>
          <a:fillRef idx="3">
            <a:schemeClr val="accent6"/>
          </a:fillRef>
          <a:effectRef idx="3">
            <a:schemeClr val="accent6"/>
          </a:effectRef>
          <a:fontRef idx="minor">
            <a:schemeClr val="lt1"/>
          </a:fontRef>
        </p:style>
        <p:txBody>
          <a:bodyPr wrap="none" rtlCol="0" anchor="ctr"/>
          <a:lstStyle/>
          <a:p>
            <a:pPr algn="ctr"/>
            <a:r>
              <a:rPr lang="es-MX" sz="2400" b="1" dirty="0" smtClean="0">
                <a:solidFill>
                  <a:schemeClr val="bg1"/>
                </a:solidFill>
                <a:effectLst>
                  <a:outerShdw blurRad="38100" dist="38100" dir="2700000" algn="tl">
                    <a:srgbClr val="000000">
                      <a:alpha val="43137"/>
                    </a:srgbClr>
                  </a:outerShdw>
                </a:effectLst>
              </a:rPr>
              <a:t>COSTO </a:t>
            </a:r>
            <a:r>
              <a:rPr lang="es-MX" sz="2400" b="1" dirty="0" err="1">
                <a:solidFill>
                  <a:schemeClr val="bg1"/>
                </a:solidFill>
                <a:effectLst>
                  <a:outerShdw blurRad="38100" dist="38100" dir="2700000" algn="tl">
                    <a:srgbClr val="000000">
                      <a:alpha val="43137"/>
                    </a:srgbClr>
                  </a:outerShdw>
                </a:effectLst>
              </a:rPr>
              <a:t>ó</a:t>
            </a:r>
            <a:r>
              <a:rPr lang="es-MX" sz="2400" b="1" dirty="0" smtClean="0">
                <a:solidFill>
                  <a:schemeClr val="bg1"/>
                </a:solidFill>
                <a:effectLst>
                  <a:outerShdw blurRad="38100" dist="38100" dir="2700000" algn="tl">
                    <a:srgbClr val="000000">
                      <a:alpha val="43137"/>
                    </a:srgbClr>
                  </a:outerShdw>
                </a:effectLst>
              </a:rPr>
              <a:t> VALOR</a:t>
            </a:r>
          </a:p>
          <a:p>
            <a:pPr algn="ctr"/>
            <a:r>
              <a:rPr lang="es-MX" sz="2400" b="1" dirty="0" smtClean="0">
                <a:solidFill>
                  <a:schemeClr val="bg1"/>
                </a:solidFill>
                <a:effectLst>
                  <a:outerShdw blurRad="38100" dist="38100" dir="2700000" algn="tl">
                    <a:srgbClr val="000000">
                      <a:alpha val="43137"/>
                    </a:srgbClr>
                  </a:outerShdw>
                </a:effectLst>
              </a:rPr>
              <a:t>DE MEDICIÓN</a:t>
            </a:r>
          </a:p>
          <a:p>
            <a:pPr algn="ctr"/>
            <a:r>
              <a:rPr lang="es-MX" sz="2400" b="1" dirty="0" smtClean="0">
                <a:solidFill>
                  <a:schemeClr val="bg1"/>
                </a:solidFill>
                <a:effectLst>
                  <a:outerShdw blurRad="38100" dist="38100" dir="2700000" algn="tl">
                    <a:srgbClr val="000000">
                      <a:alpha val="43137"/>
                    </a:srgbClr>
                  </a:outerShdw>
                </a:effectLst>
              </a:rPr>
              <a:t>CONFIABLE</a:t>
            </a:r>
            <a:endParaRPr lang="es-MX" sz="2400" b="1" dirty="0">
              <a:solidFill>
                <a:schemeClr val="bg1"/>
              </a:solidFill>
              <a:effectLst>
                <a:outerShdw blurRad="38100" dist="38100" dir="2700000" algn="tl">
                  <a:srgbClr val="000000">
                    <a:alpha val="43137"/>
                  </a:srgbClr>
                </a:outerShdw>
              </a:effectLst>
            </a:endParaRPr>
          </a:p>
        </p:txBody>
      </p:sp>
      <p:sp>
        <p:nvSpPr>
          <p:cNvPr id="13" name="12 Multidocumento"/>
          <p:cNvSpPr/>
          <p:nvPr/>
        </p:nvSpPr>
        <p:spPr>
          <a:xfrm>
            <a:off x="323528" y="1988840"/>
            <a:ext cx="1800000" cy="1440000"/>
          </a:xfrm>
          <a:prstGeom prst="flowChartMultidocument">
            <a:avLst/>
          </a:prstGeom>
          <a:solidFill>
            <a:srgbClr val="00FFFF"/>
          </a:solidFill>
        </p:spPr>
        <p:style>
          <a:lnRef idx="3">
            <a:schemeClr val="lt1"/>
          </a:lnRef>
          <a:fillRef idx="1">
            <a:schemeClr val="accent4"/>
          </a:fillRef>
          <a:effectRef idx="1">
            <a:schemeClr val="accent4"/>
          </a:effectRef>
          <a:fontRef idx="minor">
            <a:schemeClr val="lt1"/>
          </a:fontRef>
        </p:style>
        <p:txBody>
          <a:bodyPr rtlCol="0" anchor="t" anchorCtr="0"/>
          <a:lstStyle/>
          <a:p>
            <a:r>
              <a:rPr lang="es-MX" b="1" dirty="0" smtClean="0">
                <a:solidFill>
                  <a:srgbClr val="0000CC"/>
                </a:solidFill>
                <a:effectLst>
                  <a:outerShdw blurRad="38100" dist="38100" dir="2700000" algn="tl">
                    <a:srgbClr val="000000">
                      <a:alpha val="43137"/>
                    </a:srgbClr>
                  </a:outerShdw>
                </a:effectLst>
              </a:rPr>
              <a:t>ESTADO DE</a:t>
            </a:r>
          </a:p>
          <a:p>
            <a:r>
              <a:rPr lang="es-MX" b="1" dirty="0" smtClean="0">
                <a:solidFill>
                  <a:srgbClr val="0000CC"/>
                </a:solidFill>
                <a:effectLst>
                  <a:outerShdw blurRad="38100" dist="38100" dir="2700000" algn="tl">
                    <a:srgbClr val="000000">
                      <a:alpha val="43137"/>
                    </a:srgbClr>
                  </a:outerShdw>
                </a:effectLst>
              </a:rPr>
              <a:t>SITUACIÓN</a:t>
            </a:r>
          </a:p>
          <a:p>
            <a:r>
              <a:rPr lang="es-MX" b="1" dirty="0" smtClean="0">
                <a:solidFill>
                  <a:srgbClr val="0000CC"/>
                </a:solidFill>
                <a:effectLst>
                  <a:outerShdw blurRad="38100" dist="38100" dir="2700000" algn="tl">
                    <a:srgbClr val="000000">
                      <a:alpha val="43137"/>
                    </a:srgbClr>
                  </a:outerShdw>
                </a:effectLst>
              </a:rPr>
              <a:t>FINANCIERA</a:t>
            </a:r>
          </a:p>
          <a:p>
            <a:r>
              <a:rPr lang="es-MX" dirty="0" smtClean="0">
                <a:solidFill>
                  <a:srgbClr val="0000CC"/>
                </a:solidFill>
              </a:rPr>
              <a:t>(ESF)</a:t>
            </a:r>
            <a:endParaRPr lang="es-MX" dirty="0">
              <a:solidFill>
                <a:srgbClr val="0000CC"/>
              </a:solidFill>
            </a:endParaRPr>
          </a:p>
        </p:txBody>
      </p:sp>
      <p:sp>
        <p:nvSpPr>
          <p:cNvPr id="14" name="13 Multidocumento"/>
          <p:cNvSpPr/>
          <p:nvPr/>
        </p:nvSpPr>
        <p:spPr>
          <a:xfrm>
            <a:off x="7020472" y="1988840"/>
            <a:ext cx="1800000" cy="1440000"/>
          </a:xfrm>
          <a:prstGeom prst="flowChartMultidocument">
            <a:avLst/>
          </a:prstGeom>
          <a:solidFill>
            <a:srgbClr val="00FF00"/>
          </a:solidFill>
        </p:spPr>
        <p:style>
          <a:lnRef idx="3">
            <a:schemeClr val="lt1"/>
          </a:lnRef>
          <a:fillRef idx="1">
            <a:schemeClr val="accent4"/>
          </a:fillRef>
          <a:effectRef idx="1">
            <a:schemeClr val="accent4"/>
          </a:effectRef>
          <a:fontRef idx="minor">
            <a:schemeClr val="lt1"/>
          </a:fontRef>
        </p:style>
        <p:txBody>
          <a:bodyPr rtlCol="0" anchor="t" anchorCtr="0"/>
          <a:lstStyle/>
          <a:p>
            <a:r>
              <a:rPr lang="es-MX" b="1" dirty="0" smtClean="0">
                <a:solidFill>
                  <a:schemeClr val="accent3">
                    <a:lumMod val="50000"/>
                  </a:schemeClr>
                </a:solidFill>
                <a:effectLst>
                  <a:outerShdw blurRad="38100" dist="38100" dir="2700000" algn="tl">
                    <a:srgbClr val="000000">
                      <a:alpha val="43137"/>
                    </a:srgbClr>
                  </a:outerShdw>
                </a:effectLst>
              </a:rPr>
              <a:t>ESTADO</a:t>
            </a:r>
          </a:p>
          <a:p>
            <a:r>
              <a:rPr lang="es-MX" b="1" dirty="0" smtClean="0">
                <a:solidFill>
                  <a:schemeClr val="accent3">
                    <a:lumMod val="50000"/>
                  </a:schemeClr>
                </a:solidFill>
                <a:effectLst>
                  <a:outerShdw blurRad="38100" dist="38100" dir="2700000" algn="tl">
                    <a:srgbClr val="000000">
                      <a:alpha val="43137"/>
                    </a:srgbClr>
                  </a:outerShdw>
                </a:effectLst>
              </a:rPr>
              <a:t>DE</a:t>
            </a:r>
            <a:endParaRPr lang="es-MX" b="1" dirty="0">
              <a:solidFill>
                <a:schemeClr val="accent3">
                  <a:lumMod val="50000"/>
                </a:schemeClr>
              </a:solidFill>
              <a:effectLst>
                <a:outerShdw blurRad="38100" dist="38100" dir="2700000" algn="tl">
                  <a:srgbClr val="000000">
                    <a:alpha val="43137"/>
                  </a:srgbClr>
                </a:outerShdw>
              </a:effectLst>
            </a:endParaRPr>
          </a:p>
          <a:p>
            <a:r>
              <a:rPr lang="es-MX" b="1" dirty="0" smtClean="0">
                <a:solidFill>
                  <a:schemeClr val="accent3">
                    <a:lumMod val="50000"/>
                  </a:schemeClr>
                </a:solidFill>
                <a:effectLst>
                  <a:outerShdw blurRad="38100" dist="38100" dir="2700000" algn="tl">
                    <a:srgbClr val="000000">
                      <a:alpha val="43137"/>
                    </a:srgbClr>
                  </a:outerShdw>
                </a:effectLst>
              </a:rPr>
              <a:t>RESULTADOS</a:t>
            </a:r>
          </a:p>
          <a:p>
            <a:r>
              <a:rPr lang="es-MX" dirty="0" smtClean="0">
                <a:solidFill>
                  <a:schemeClr val="accent3">
                    <a:lumMod val="50000"/>
                  </a:schemeClr>
                </a:solidFill>
              </a:rPr>
              <a:t>(ER)</a:t>
            </a:r>
          </a:p>
        </p:txBody>
      </p:sp>
      <p:sp>
        <p:nvSpPr>
          <p:cNvPr id="15" name="14 Rectángulo"/>
          <p:cNvSpPr/>
          <p:nvPr/>
        </p:nvSpPr>
        <p:spPr>
          <a:xfrm>
            <a:off x="344623" y="3429000"/>
            <a:ext cx="1666225" cy="156966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3200" b="1" cap="all" spc="0" dirty="0" smtClean="0">
                <a:ln w="0"/>
                <a:solidFill>
                  <a:srgbClr val="0000CC"/>
                </a:solidFill>
                <a:effectLst>
                  <a:reflection blurRad="12700" stA="50000" endPos="50000" dist="5000" dir="5400000" sy="-100000" rotWithShape="0"/>
                </a:effectLst>
              </a:rPr>
              <a:t>ACTIVOS</a:t>
            </a:r>
          </a:p>
          <a:p>
            <a:pPr algn="ctr"/>
            <a:r>
              <a:rPr lang="es-ES" sz="3200" b="1" cap="all" dirty="0" smtClean="0">
                <a:ln w="0"/>
                <a:solidFill>
                  <a:srgbClr val="0000CC"/>
                </a:solidFill>
                <a:effectLst>
                  <a:reflection blurRad="12700" stA="50000" endPos="50000" dist="5000" dir="5400000" sy="-100000" rotWithShape="0"/>
                </a:effectLst>
              </a:rPr>
              <a:t>Y</a:t>
            </a:r>
          </a:p>
          <a:p>
            <a:pPr algn="ctr"/>
            <a:r>
              <a:rPr lang="es-ES" sz="3200" b="1" cap="all" dirty="0" smtClean="0">
                <a:ln w="0"/>
                <a:solidFill>
                  <a:srgbClr val="0000CC"/>
                </a:solidFill>
                <a:effectLst>
                  <a:reflection blurRad="12700" stA="50000" endPos="50000" dist="5000" dir="5400000" sy="-100000" rotWithShape="0"/>
                </a:effectLst>
              </a:rPr>
              <a:t>PASIVOS</a:t>
            </a:r>
            <a:endParaRPr lang="es-ES" sz="3200" b="1" cap="all" spc="0" dirty="0">
              <a:ln w="0"/>
              <a:solidFill>
                <a:srgbClr val="0000CC"/>
              </a:solidFill>
              <a:effectLst>
                <a:reflection blurRad="12700" stA="50000" endPos="50000" dist="5000" dir="5400000" sy="-100000" rotWithShape="0"/>
              </a:effectLst>
            </a:endParaRPr>
          </a:p>
        </p:txBody>
      </p:sp>
      <p:sp>
        <p:nvSpPr>
          <p:cNvPr id="16" name="15 Rectángulo"/>
          <p:cNvSpPr/>
          <p:nvPr/>
        </p:nvSpPr>
        <p:spPr>
          <a:xfrm>
            <a:off x="6987346" y="3429000"/>
            <a:ext cx="1918282" cy="156966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3200" b="1" cap="all" spc="0" dirty="0" smtClean="0">
                <a:ln w="0"/>
                <a:solidFill>
                  <a:schemeClr val="accent3">
                    <a:lumMod val="50000"/>
                  </a:schemeClr>
                </a:solidFill>
                <a:effectLst>
                  <a:reflection blurRad="12700" stA="50000" endPos="50000" dist="5000" dir="5400000" sy="-100000" rotWithShape="0"/>
                </a:effectLst>
              </a:rPr>
              <a:t>INGRESOS</a:t>
            </a:r>
          </a:p>
          <a:p>
            <a:pPr algn="ctr"/>
            <a:r>
              <a:rPr lang="es-ES" sz="3200" b="1" cap="all" dirty="0" smtClean="0">
                <a:ln w="0"/>
                <a:solidFill>
                  <a:schemeClr val="accent3">
                    <a:lumMod val="50000"/>
                  </a:schemeClr>
                </a:solidFill>
                <a:effectLst>
                  <a:reflection blurRad="12700" stA="50000" endPos="50000" dist="5000" dir="5400000" sy="-100000" rotWithShape="0"/>
                </a:effectLst>
              </a:rPr>
              <a:t>Y</a:t>
            </a:r>
          </a:p>
          <a:p>
            <a:pPr algn="ctr"/>
            <a:r>
              <a:rPr lang="es-ES" sz="3200" b="1" cap="all" spc="0" dirty="0" smtClean="0">
                <a:ln w="0"/>
                <a:solidFill>
                  <a:schemeClr val="accent3">
                    <a:lumMod val="50000"/>
                  </a:schemeClr>
                </a:solidFill>
                <a:effectLst>
                  <a:reflection blurRad="12700" stA="50000" endPos="50000" dist="5000" dir="5400000" sy="-100000" rotWithShape="0"/>
                </a:effectLst>
              </a:rPr>
              <a:t>GASTOS</a:t>
            </a:r>
            <a:endParaRPr lang="es-ES" sz="3200" b="1" cap="all" spc="0" dirty="0">
              <a:ln w="0"/>
              <a:solidFill>
                <a:schemeClr val="accent3">
                  <a:lumMod val="50000"/>
                </a:schemeClr>
              </a:solidFill>
              <a:effectLst>
                <a:reflection blurRad="12700" stA="50000" endPos="50000" dist="5000" dir="5400000" sy="-100000" rotWithShape="0"/>
              </a:effectLst>
            </a:endParaRPr>
          </a:p>
        </p:txBody>
      </p:sp>
      <p:sp>
        <p:nvSpPr>
          <p:cNvPr id="17" name="16 Cerrar llave"/>
          <p:cNvSpPr/>
          <p:nvPr/>
        </p:nvSpPr>
        <p:spPr>
          <a:xfrm>
            <a:off x="2483769" y="1989000"/>
            <a:ext cx="360040" cy="2880160"/>
          </a:xfrm>
          <a:prstGeom prst="rightBrace">
            <a:avLst>
              <a:gd name="adj1" fmla="val 63493"/>
              <a:gd name="adj2" fmla="val 50000"/>
            </a:avLst>
          </a:prstGeom>
          <a:ln w="38100">
            <a:solidFill>
              <a:srgbClr val="FF3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8" name="17 Cerrar llave"/>
          <p:cNvSpPr/>
          <p:nvPr/>
        </p:nvSpPr>
        <p:spPr>
          <a:xfrm rot="10800000">
            <a:off x="6228185" y="1988840"/>
            <a:ext cx="360040" cy="2880320"/>
          </a:xfrm>
          <a:prstGeom prst="rightBrace">
            <a:avLst>
              <a:gd name="adj1" fmla="val 63493"/>
              <a:gd name="adj2" fmla="val 50000"/>
            </a:avLst>
          </a:prstGeom>
          <a:ln w="38100">
            <a:solidFill>
              <a:srgbClr val="FF3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Tree>
    <p:extLst>
      <p:ext uri="{BB962C8B-B14F-4D97-AF65-F5344CB8AC3E}">
        <p14:creationId xmlns:p14="http://schemas.microsoft.com/office/powerpoint/2010/main" val="7519118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6" presetClass="entr" presetSubtype="16"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circle(in)">
                                      <p:cBhvr>
                                        <p:cTn id="17" dur="2000"/>
                                        <p:tgtEl>
                                          <p:spTgt spid="17"/>
                                        </p:tgtEl>
                                      </p:cBhvr>
                                    </p:animEffect>
                                  </p:childTnLst>
                                </p:cTn>
                              </p:par>
                            </p:childTnLst>
                          </p:cTn>
                        </p:par>
                        <p:par>
                          <p:cTn id="18" fill="hold">
                            <p:stCondLst>
                              <p:cond delay="3000"/>
                            </p:stCondLst>
                            <p:childTnLst>
                              <p:par>
                                <p:cTn id="19" presetID="16" presetClass="entr" presetSubtype="2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par>
                          <p:cTn id="22" fill="hold">
                            <p:stCondLst>
                              <p:cond delay="3500"/>
                            </p:stCondLst>
                            <p:childTnLst>
                              <p:par>
                                <p:cTn id="23" presetID="16" presetClass="entr" presetSubtype="2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par>
                          <p:cTn id="26" fill="hold">
                            <p:stCondLst>
                              <p:cond delay="4000"/>
                            </p:stCondLst>
                            <p:childTnLst>
                              <p:par>
                                <p:cTn id="27" presetID="6"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circle(in)">
                                      <p:cBhvr>
                                        <p:cTn id="29" dur="2000"/>
                                        <p:tgtEl>
                                          <p:spTgt spid="18"/>
                                        </p:tgtEl>
                                      </p:cBhvr>
                                    </p:animEffect>
                                  </p:childTnLst>
                                </p:cTn>
                              </p:par>
                            </p:childTnLst>
                          </p:cTn>
                        </p:par>
                        <p:par>
                          <p:cTn id="30" fill="hold">
                            <p:stCondLst>
                              <p:cond delay="6000"/>
                            </p:stCondLst>
                            <p:childTnLst>
                              <p:par>
                                <p:cTn id="31" presetID="10"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6500"/>
                            </p:stCondLst>
                            <p:childTnLst>
                              <p:par>
                                <p:cTn id="35" presetID="1"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6500"/>
                            </p:stCondLst>
                            <p:childTnLst>
                              <p:par>
                                <p:cTn id="38" presetID="1"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par>
                          <p:cTn id="40" fill="hold">
                            <p:stCondLst>
                              <p:cond delay="6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2" grpId="0" animBg="1"/>
      <p:bldP spid="13" grpId="0" animBg="1"/>
      <p:bldP spid="14" grpId="0" animBg="1"/>
      <p:bldP spid="15" grpId="0"/>
      <p:bldP spid="16" grpId="0"/>
      <p:bldP spid="17" grpId="0" animBg="1"/>
      <p:bldP spid="18" grpId="0" animBg="1"/>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lstStyle/>
          <a:p>
            <a:r>
              <a:rPr lang="es-MX" dirty="0" smtClean="0"/>
              <a:t>Tratamiento contable de las consecuencias  fiscales de los efectos económicos</a:t>
            </a:r>
            <a:endParaRPr lang="es-MX" dirty="0"/>
          </a:p>
        </p:txBody>
      </p:sp>
      <p:sp>
        <p:nvSpPr>
          <p:cNvPr id="6" name="5 Marcador de contenido"/>
          <p:cNvSpPr>
            <a:spLocks noGrp="1"/>
          </p:cNvSpPr>
          <p:nvPr>
            <p:ph idx="1"/>
          </p:nvPr>
        </p:nvSpPr>
        <p:spPr>
          <a:xfrm>
            <a:off x="360000" y="1620000"/>
            <a:ext cx="4212000" cy="4500000"/>
          </a:xfrm>
        </p:spPr>
        <p:txBody>
          <a:bodyPr>
            <a:normAutofit/>
          </a:bodyPr>
          <a:lstStyle/>
          <a:p>
            <a:r>
              <a:rPr lang="es-MX" dirty="0" smtClean="0"/>
              <a:t>“ … </a:t>
            </a:r>
            <a:r>
              <a:rPr lang="es-MX" dirty="0"/>
              <a:t>que </a:t>
            </a:r>
            <a:r>
              <a:rPr lang="es-MX" dirty="0" smtClean="0"/>
              <a:t>… </a:t>
            </a:r>
            <a:r>
              <a:rPr lang="es-MX" dirty="0"/>
              <a:t>contabilicen las consecuencias fiscales de </a:t>
            </a:r>
            <a:r>
              <a:rPr lang="es-MX" dirty="0" smtClean="0"/>
              <a:t>las transacciones </a:t>
            </a:r>
            <a:r>
              <a:rPr lang="es-MX" dirty="0"/>
              <a:t>y otros sucesos de la misma manera que contabilizan esas mismas </a:t>
            </a:r>
            <a:r>
              <a:rPr lang="es-MX" dirty="0" smtClean="0"/>
              <a:t>transacciones </a:t>
            </a:r>
            <a:r>
              <a:rPr lang="es-MX" dirty="0"/>
              <a:t>o sucesos económicos</a:t>
            </a:r>
            <a:r>
              <a:rPr lang="es-MX" dirty="0" smtClean="0"/>
              <a:t>. …” </a:t>
            </a:r>
          </a:p>
          <a:p>
            <a:r>
              <a:rPr lang="es-MX" dirty="0" smtClean="0"/>
              <a:t>“… Así</a:t>
            </a:r>
            <a:r>
              <a:rPr lang="es-MX" dirty="0"/>
              <a:t>, los efectos fiscales de transacciones </a:t>
            </a:r>
            <a:r>
              <a:rPr lang="es-MX" dirty="0" smtClean="0"/>
              <a:t>y otros </a:t>
            </a:r>
            <a:r>
              <a:rPr lang="es-MX" dirty="0"/>
              <a:t>sucesos que se reconocen en el resultado del periodo se registran también </a:t>
            </a:r>
            <a:r>
              <a:rPr lang="es-MX" dirty="0" smtClean="0"/>
              <a:t>en los resultados</a:t>
            </a:r>
            <a:r>
              <a:rPr lang="es-MX" dirty="0"/>
              <a:t>. </a:t>
            </a:r>
            <a:r>
              <a:rPr lang="es-MX" dirty="0" smtClean="0"/>
              <a:t>…”</a:t>
            </a:r>
          </a:p>
        </p:txBody>
      </p:sp>
      <p:sp>
        <p:nvSpPr>
          <p:cNvPr id="9" name="8 Marcador de fecha"/>
          <p:cNvSpPr>
            <a:spLocks noGrp="1"/>
          </p:cNvSpPr>
          <p:nvPr>
            <p:ph type="dt" sz="half" idx="10"/>
          </p:nvPr>
        </p:nvSpPr>
        <p:spPr/>
        <p:txBody>
          <a:bodyPr/>
          <a:lstStyle/>
          <a:p>
            <a:fld id="{C8C65402-2A4E-493B-A315-733F14BD62FE}" type="datetime4">
              <a:rPr lang="es-MX" smtClean="0"/>
              <a:t>12 de enero de 2014</a:t>
            </a:fld>
            <a:endParaRPr lang="es-MX"/>
          </a:p>
        </p:txBody>
      </p:sp>
      <p:sp>
        <p:nvSpPr>
          <p:cNvPr id="3" name="2 Marcador de pie de página"/>
          <p:cNvSpPr>
            <a:spLocks noGrp="1"/>
          </p:cNvSpPr>
          <p:nvPr>
            <p:ph type="ftr" sz="quarter" idx="11"/>
          </p:nvPr>
        </p:nvSpPr>
        <p:spPr/>
        <p:txBody>
          <a:bodyPr/>
          <a:lstStyle/>
          <a:p>
            <a:r>
              <a:rPr lang="es-MX" smtClean="0"/>
              <a:t>IMPUESTO A LA RENTA 2013</a:t>
            </a:r>
            <a:endParaRPr lang="es-MX"/>
          </a:p>
        </p:txBody>
      </p:sp>
      <p:sp>
        <p:nvSpPr>
          <p:cNvPr id="4" name="3 Marcador de número de diapositiva"/>
          <p:cNvSpPr>
            <a:spLocks noGrp="1"/>
          </p:cNvSpPr>
          <p:nvPr>
            <p:ph type="sldNum" sz="quarter" idx="12"/>
          </p:nvPr>
        </p:nvSpPr>
        <p:spPr/>
        <p:txBody>
          <a:bodyPr/>
          <a:lstStyle/>
          <a:p>
            <a:fld id="{721111CF-19C9-4134-8B2B-BD64A1FC72AE}" type="slidenum">
              <a:rPr lang="es-MX" smtClean="0"/>
              <a:t>299</a:t>
            </a:fld>
            <a:endParaRPr lang="es-MX"/>
          </a:p>
        </p:txBody>
      </p:sp>
      <p:sp>
        <p:nvSpPr>
          <p:cNvPr id="8" name="7 Marcador de contenido"/>
          <p:cNvSpPr>
            <a:spLocks noGrp="1"/>
          </p:cNvSpPr>
          <p:nvPr>
            <p:ph sz="half" idx="4294967295"/>
          </p:nvPr>
        </p:nvSpPr>
        <p:spPr>
          <a:xfrm>
            <a:off x="5003800" y="1619250"/>
            <a:ext cx="3888680" cy="4500563"/>
          </a:xfrm>
        </p:spPr>
        <p:txBody>
          <a:bodyPr>
            <a:normAutofit/>
          </a:bodyPr>
          <a:lstStyle/>
          <a:p>
            <a:r>
              <a:rPr lang="es-MX" sz="1800" dirty="0"/>
              <a:t>“… Para las transacciones y otros sucesos reconocidos fuera del resultado </a:t>
            </a:r>
            <a:r>
              <a:rPr lang="es-MX" sz="1800" dirty="0" smtClean="0"/>
              <a:t>(ya sea en otro resultado integral o directamente en el patrimonio), </a:t>
            </a:r>
            <a:r>
              <a:rPr lang="es-MX" sz="1800" dirty="0"/>
              <a:t>cualquier efecto impositivo relacionado también se reconoce fuera del resultado (ya sea en otro resultado integral o directamente en el patrimonio). …”</a:t>
            </a:r>
          </a:p>
          <a:p>
            <a:endParaRPr lang="es-MX" sz="1800" dirty="0"/>
          </a:p>
        </p:txBody>
      </p:sp>
    </p:spTree>
    <p:extLst>
      <p:ext uri="{BB962C8B-B14F-4D97-AF65-F5344CB8AC3E}">
        <p14:creationId xmlns:p14="http://schemas.microsoft.com/office/powerpoint/2010/main" val="1477184750"/>
      </p:ext>
    </p:extLst>
  </p:cSld>
  <p:clrMapOvr>
    <a:masterClrMapping/>
  </p:clrMapOvr>
  <p:transition spd="slow">
    <p:push dir="u"/>
  </p:transition>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lstStyle/>
          <a:p>
            <a:r>
              <a:rPr lang="es-MX" dirty="0"/>
              <a:t>Tratamiento contable de las consecuencias  fiscales de los efectos </a:t>
            </a:r>
            <a:r>
              <a:rPr lang="es-MX" dirty="0" smtClean="0"/>
              <a:t>económicos (2)</a:t>
            </a:r>
            <a:endParaRPr lang="es-MX" dirty="0"/>
          </a:p>
        </p:txBody>
      </p:sp>
      <p:sp>
        <p:nvSpPr>
          <p:cNvPr id="2" name="1 Marcador de fecha"/>
          <p:cNvSpPr>
            <a:spLocks noGrp="1"/>
          </p:cNvSpPr>
          <p:nvPr>
            <p:ph type="dt" sz="half" idx="10"/>
          </p:nvPr>
        </p:nvSpPr>
        <p:spPr/>
        <p:txBody>
          <a:bodyPr/>
          <a:lstStyle/>
          <a:p>
            <a:fld id="{74985011-9985-4859-B28C-116F1939B7E2}" type="datetime4">
              <a:rPr lang="es-MX" smtClean="0"/>
              <a:t>12 de enero de 2014</a:t>
            </a:fld>
            <a:endParaRPr lang="es-MX"/>
          </a:p>
        </p:txBody>
      </p:sp>
      <p:sp>
        <p:nvSpPr>
          <p:cNvPr id="5" name="4 Marcador de pie de página"/>
          <p:cNvSpPr>
            <a:spLocks noGrp="1"/>
          </p:cNvSpPr>
          <p:nvPr>
            <p:ph type="ftr" sz="quarter" idx="11"/>
          </p:nvPr>
        </p:nvSpPr>
        <p:spPr/>
        <p:txBody>
          <a:bodyPr/>
          <a:lstStyle/>
          <a:p>
            <a:r>
              <a:rPr lang="es-MX" smtClean="0"/>
              <a:t>IMPUESTO A LA RENTA 2013</a:t>
            </a:r>
            <a:endParaRPr lang="es-MX"/>
          </a:p>
        </p:txBody>
      </p:sp>
      <p:sp>
        <p:nvSpPr>
          <p:cNvPr id="6" name="5 Marcador de número de diapositiva"/>
          <p:cNvSpPr>
            <a:spLocks noGrp="1"/>
          </p:cNvSpPr>
          <p:nvPr>
            <p:ph type="sldNum" sz="quarter" idx="12"/>
          </p:nvPr>
        </p:nvSpPr>
        <p:spPr/>
        <p:style>
          <a:lnRef idx="0">
            <a:schemeClr val="accent6"/>
          </a:lnRef>
          <a:fillRef idx="3">
            <a:schemeClr val="accent6"/>
          </a:fillRef>
          <a:effectRef idx="3">
            <a:schemeClr val="accent6"/>
          </a:effectRef>
          <a:fontRef idx="minor">
            <a:schemeClr val="lt1"/>
          </a:fontRef>
        </p:style>
        <p:txBody>
          <a:bodyPr/>
          <a:lstStyle/>
          <a:p>
            <a:fld id="{721111CF-19C9-4134-8B2B-BD64A1FC72AE}" type="slidenum">
              <a:rPr lang="es-MX" smtClean="0">
                <a:solidFill>
                  <a:schemeClr val="bg1"/>
                </a:solidFill>
              </a:rPr>
              <a:t>300</a:t>
            </a:fld>
            <a:endParaRPr lang="es-MX" dirty="0">
              <a:solidFill>
                <a:schemeClr val="bg1"/>
              </a:solidFill>
            </a:endParaRPr>
          </a:p>
        </p:txBody>
      </p:sp>
      <p:sp>
        <p:nvSpPr>
          <p:cNvPr id="8" name="7 Elipse"/>
          <p:cNvSpPr/>
          <p:nvPr/>
        </p:nvSpPr>
        <p:spPr>
          <a:xfrm>
            <a:off x="395536" y="3285104"/>
            <a:ext cx="2520000" cy="1080000"/>
          </a:xfrm>
          <a:prstGeom prst="ellipse">
            <a:avLst/>
          </a:prstGeom>
        </p:spPr>
        <p:style>
          <a:lnRef idx="0">
            <a:schemeClr val="accent6"/>
          </a:lnRef>
          <a:fillRef idx="3">
            <a:schemeClr val="accent6"/>
          </a:fillRef>
          <a:effectRef idx="3">
            <a:schemeClr val="accent6"/>
          </a:effectRef>
          <a:fontRef idx="minor">
            <a:schemeClr val="lt1"/>
          </a:fontRef>
        </p:style>
        <p:txBody>
          <a:bodyPr wrap="none" rtlCol="0" anchor="ctr"/>
          <a:lstStyle/>
          <a:p>
            <a:pPr algn="ctr"/>
            <a:r>
              <a:rPr lang="es-MX" sz="2400" b="1" dirty="0" smtClean="0">
                <a:solidFill>
                  <a:schemeClr val="bg1"/>
                </a:solidFill>
                <a:effectLst>
                  <a:outerShdw blurRad="38100" dist="38100" dir="2700000" algn="tl">
                    <a:srgbClr val="000000">
                      <a:alpha val="43137"/>
                    </a:srgbClr>
                  </a:outerShdw>
                </a:effectLst>
              </a:rPr>
              <a:t>TRANSACCIONES</a:t>
            </a:r>
          </a:p>
          <a:p>
            <a:pPr algn="ctr"/>
            <a:r>
              <a:rPr lang="es-MX" sz="1200" b="1" dirty="0" smtClean="0">
                <a:solidFill>
                  <a:schemeClr val="bg1"/>
                </a:solidFill>
                <a:effectLst>
                  <a:outerShdw blurRad="38100" dist="38100" dir="2700000" algn="tl">
                    <a:srgbClr val="000000">
                      <a:alpha val="43137"/>
                    </a:srgbClr>
                  </a:outerShdw>
                </a:effectLst>
              </a:rPr>
              <a:t>DEVENGO</a:t>
            </a:r>
            <a:endParaRPr lang="es-MX" sz="1200" b="1" dirty="0">
              <a:solidFill>
                <a:schemeClr val="bg1"/>
              </a:solidFill>
              <a:effectLst>
                <a:outerShdw blurRad="38100" dist="38100" dir="2700000" algn="tl">
                  <a:srgbClr val="000000">
                    <a:alpha val="43137"/>
                  </a:srgbClr>
                </a:outerShdw>
              </a:effectLst>
            </a:endParaRPr>
          </a:p>
        </p:txBody>
      </p:sp>
      <p:sp>
        <p:nvSpPr>
          <p:cNvPr id="9" name="8 Flecha arriba"/>
          <p:cNvSpPr/>
          <p:nvPr/>
        </p:nvSpPr>
        <p:spPr>
          <a:xfrm>
            <a:off x="1115616" y="2708968"/>
            <a:ext cx="1080000" cy="432000"/>
          </a:xfrm>
          <a:prstGeom prst="up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MX"/>
          </a:p>
        </p:txBody>
      </p:sp>
      <p:sp>
        <p:nvSpPr>
          <p:cNvPr id="10" name="9 Elipse"/>
          <p:cNvSpPr/>
          <p:nvPr/>
        </p:nvSpPr>
        <p:spPr>
          <a:xfrm>
            <a:off x="755576" y="1628800"/>
            <a:ext cx="1800000" cy="864000"/>
          </a:xfrm>
          <a:prstGeom prst="ellipse">
            <a:avLst/>
          </a:prstGeom>
        </p:spPr>
        <p:style>
          <a:lnRef idx="0">
            <a:schemeClr val="accent5"/>
          </a:lnRef>
          <a:fillRef idx="3">
            <a:schemeClr val="accent5"/>
          </a:fillRef>
          <a:effectRef idx="3">
            <a:schemeClr val="accent5"/>
          </a:effectRef>
          <a:fontRef idx="minor">
            <a:schemeClr val="lt1"/>
          </a:fontRef>
        </p:style>
        <p:txBody>
          <a:bodyPr wrap="none" rtlCol="0" anchor="ctr"/>
          <a:lstStyle/>
          <a:p>
            <a:pPr algn="ctr"/>
            <a:r>
              <a:rPr lang="es-MX" sz="2400" b="1" dirty="0" smtClean="0">
                <a:solidFill>
                  <a:schemeClr val="bg1"/>
                </a:solidFill>
                <a:effectLst>
                  <a:outerShdw blurRad="38100" dist="38100" dir="2700000" algn="tl">
                    <a:srgbClr val="000000">
                      <a:alpha val="43137"/>
                    </a:srgbClr>
                  </a:outerShdw>
                </a:effectLst>
              </a:rPr>
              <a:t>INGRESOS</a:t>
            </a:r>
            <a:endParaRPr lang="es-MX" sz="2400" b="1" dirty="0">
              <a:solidFill>
                <a:schemeClr val="bg1"/>
              </a:solidFill>
              <a:effectLst>
                <a:outerShdw blurRad="38100" dist="38100" dir="2700000" algn="tl">
                  <a:srgbClr val="000000">
                    <a:alpha val="43137"/>
                  </a:srgbClr>
                </a:outerShdw>
              </a:effectLst>
            </a:endParaRPr>
          </a:p>
        </p:txBody>
      </p:sp>
      <p:sp>
        <p:nvSpPr>
          <p:cNvPr id="11" name="10 Elipse"/>
          <p:cNvSpPr/>
          <p:nvPr/>
        </p:nvSpPr>
        <p:spPr>
          <a:xfrm>
            <a:off x="755576" y="5085280"/>
            <a:ext cx="1800000" cy="864000"/>
          </a:xfrm>
          <a:prstGeom prst="ellipse">
            <a:avLst/>
          </a:prstGeom>
        </p:spPr>
        <p:style>
          <a:lnRef idx="0">
            <a:schemeClr val="accent2"/>
          </a:lnRef>
          <a:fillRef idx="3">
            <a:schemeClr val="accent2"/>
          </a:fillRef>
          <a:effectRef idx="3">
            <a:schemeClr val="accent2"/>
          </a:effectRef>
          <a:fontRef idx="minor">
            <a:schemeClr val="lt1"/>
          </a:fontRef>
        </p:style>
        <p:txBody>
          <a:bodyPr wrap="none" rtlCol="0" anchor="ctr"/>
          <a:lstStyle/>
          <a:p>
            <a:pPr algn="ctr"/>
            <a:r>
              <a:rPr lang="es-MX" sz="2400" b="1" dirty="0" smtClean="0">
                <a:solidFill>
                  <a:schemeClr val="bg1"/>
                </a:solidFill>
                <a:effectLst>
                  <a:outerShdw blurRad="38100" dist="38100" dir="2700000" algn="tl">
                    <a:srgbClr val="000000">
                      <a:alpha val="43137"/>
                    </a:srgbClr>
                  </a:outerShdw>
                </a:effectLst>
              </a:rPr>
              <a:t>GASTOS</a:t>
            </a:r>
            <a:endParaRPr lang="es-MX" sz="2400" b="1" dirty="0">
              <a:solidFill>
                <a:schemeClr val="bg1"/>
              </a:solidFill>
              <a:effectLst>
                <a:outerShdw blurRad="38100" dist="38100" dir="2700000" algn="tl">
                  <a:srgbClr val="000000">
                    <a:alpha val="43137"/>
                  </a:srgbClr>
                </a:outerShdw>
              </a:effectLst>
            </a:endParaRPr>
          </a:p>
        </p:txBody>
      </p:sp>
      <p:sp>
        <p:nvSpPr>
          <p:cNvPr id="12" name="11 Flecha arriba"/>
          <p:cNvSpPr/>
          <p:nvPr/>
        </p:nvSpPr>
        <p:spPr>
          <a:xfrm rot="10800000">
            <a:off x="1094832" y="4509120"/>
            <a:ext cx="1080000" cy="432000"/>
          </a:xfrm>
          <a:prstGeom prst="up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13" name="12 Proceso alternativo"/>
          <p:cNvSpPr/>
          <p:nvPr/>
        </p:nvSpPr>
        <p:spPr>
          <a:xfrm>
            <a:off x="3996216" y="3212976"/>
            <a:ext cx="2520000" cy="1080000"/>
          </a:xfrm>
          <a:prstGeom prst="flowChartAlternateProcess">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400" b="1" dirty="0" smtClean="0">
                <a:effectLst>
                  <a:outerShdw blurRad="38100" dist="38100" dir="2700000" algn="tl">
                    <a:srgbClr val="000000">
                      <a:alpha val="43137"/>
                    </a:srgbClr>
                  </a:outerShdw>
                </a:effectLst>
              </a:rPr>
              <a:t>CONSECUENCIAS</a:t>
            </a:r>
          </a:p>
          <a:p>
            <a:pPr algn="ctr"/>
            <a:r>
              <a:rPr lang="es-MX" sz="2400" b="1" dirty="0" smtClean="0">
                <a:effectLst>
                  <a:outerShdw blurRad="38100" dist="38100" dir="2700000" algn="tl">
                    <a:srgbClr val="000000">
                      <a:alpha val="43137"/>
                    </a:srgbClr>
                  </a:outerShdw>
                </a:effectLst>
              </a:rPr>
              <a:t>FISCALEZ</a:t>
            </a:r>
          </a:p>
          <a:p>
            <a:pPr algn="ctr"/>
            <a:r>
              <a:rPr lang="es-MX" sz="1200" b="1" dirty="0" smtClean="0">
                <a:effectLst>
                  <a:outerShdw blurRad="38100" dist="38100" dir="2700000" algn="tl">
                    <a:srgbClr val="000000">
                      <a:alpha val="43137"/>
                    </a:srgbClr>
                  </a:outerShdw>
                </a:effectLst>
              </a:rPr>
              <a:t>DEVENGO</a:t>
            </a:r>
            <a:endParaRPr lang="es-MX" sz="2400" b="1" dirty="0">
              <a:effectLst>
                <a:outerShdw blurRad="38100" dist="38100" dir="2700000" algn="tl">
                  <a:srgbClr val="000000">
                    <a:alpha val="43137"/>
                  </a:srgbClr>
                </a:outerShdw>
              </a:effectLst>
            </a:endParaRPr>
          </a:p>
        </p:txBody>
      </p:sp>
      <p:sp>
        <p:nvSpPr>
          <p:cNvPr id="14" name="13 Flecha derecha"/>
          <p:cNvSpPr/>
          <p:nvPr/>
        </p:nvSpPr>
        <p:spPr>
          <a:xfrm rot="19041202">
            <a:off x="2655720" y="4507732"/>
            <a:ext cx="1440000" cy="432000"/>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MX"/>
          </a:p>
        </p:txBody>
      </p:sp>
      <p:sp>
        <p:nvSpPr>
          <p:cNvPr id="15" name="14 Flecha derecha"/>
          <p:cNvSpPr/>
          <p:nvPr/>
        </p:nvSpPr>
        <p:spPr>
          <a:xfrm rot="2704855">
            <a:off x="2655720" y="2550645"/>
            <a:ext cx="1440000" cy="432000"/>
          </a:xfrm>
          <a:prstGeom prs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s-MX"/>
          </a:p>
        </p:txBody>
      </p:sp>
      <p:sp>
        <p:nvSpPr>
          <p:cNvPr id="16" name="15 Marco"/>
          <p:cNvSpPr/>
          <p:nvPr/>
        </p:nvSpPr>
        <p:spPr>
          <a:xfrm>
            <a:off x="7020272" y="3212976"/>
            <a:ext cx="1800000" cy="1080000"/>
          </a:xfrm>
          <a:prstGeom prst="fram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2000" b="1" dirty="0" smtClean="0">
                <a:solidFill>
                  <a:srgbClr val="FF0000"/>
                </a:solidFill>
                <a:effectLst>
                  <a:outerShdw blurRad="38100" dist="38100" dir="2700000" algn="tl">
                    <a:srgbClr val="000000">
                      <a:alpha val="43137"/>
                    </a:srgbClr>
                  </a:outerShdw>
                </a:effectLst>
              </a:rPr>
              <a:t>IMPUESTO</a:t>
            </a:r>
          </a:p>
          <a:p>
            <a:pPr algn="ctr"/>
            <a:r>
              <a:rPr lang="es-MX" sz="2000" b="1" dirty="0" smtClean="0">
                <a:solidFill>
                  <a:srgbClr val="FF0000"/>
                </a:solidFill>
                <a:effectLst>
                  <a:outerShdw blurRad="38100" dist="38100" dir="2700000" algn="tl">
                    <a:srgbClr val="000000">
                      <a:alpha val="43137"/>
                    </a:srgbClr>
                  </a:outerShdw>
                </a:effectLst>
              </a:rPr>
              <a:t>A LA RENTA</a:t>
            </a:r>
            <a:endParaRPr lang="es-MX" sz="2000" b="1" dirty="0">
              <a:solidFill>
                <a:srgbClr val="FF0000"/>
              </a:solidFill>
              <a:effectLst>
                <a:outerShdw blurRad="38100" dist="38100" dir="2700000" algn="tl">
                  <a:srgbClr val="000000">
                    <a:alpha val="43137"/>
                  </a:srgbClr>
                </a:outerShdw>
              </a:effectLst>
            </a:endParaRPr>
          </a:p>
        </p:txBody>
      </p:sp>
      <p:cxnSp>
        <p:nvCxnSpPr>
          <p:cNvPr id="18" name="17 Conector angular"/>
          <p:cNvCxnSpPr>
            <a:stCxn id="11" idx="6"/>
            <a:endCxn id="16" idx="2"/>
          </p:cNvCxnSpPr>
          <p:nvPr/>
        </p:nvCxnSpPr>
        <p:spPr>
          <a:xfrm flipV="1">
            <a:off x="2555576" y="4292976"/>
            <a:ext cx="5364696" cy="1224304"/>
          </a:xfrm>
          <a:prstGeom prst="bentConnector2">
            <a:avLst/>
          </a:prstGeom>
          <a:ln w="38100">
            <a:solidFill>
              <a:srgbClr val="FF33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9" name="18 Conector angular"/>
          <p:cNvCxnSpPr>
            <a:stCxn id="10" idx="6"/>
            <a:endCxn id="16" idx="0"/>
          </p:cNvCxnSpPr>
          <p:nvPr/>
        </p:nvCxnSpPr>
        <p:spPr>
          <a:xfrm>
            <a:off x="2555576" y="2060800"/>
            <a:ext cx="5364696" cy="1152176"/>
          </a:xfrm>
          <a:prstGeom prst="bentConnector2">
            <a:avLst/>
          </a:prstGeom>
          <a:ln w="38100">
            <a:solidFill>
              <a:schemeClr val="accent5">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2" name="21 Flecha abajo"/>
          <p:cNvSpPr/>
          <p:nvPr/>
        </p:nvSpPr>
        <p:spPr>
          <a:xfrm>
            <a:off x="4212200" y="2204864"/>
            <a:ext cx="2160000" cy="864000"/>
          </a:xfrm>
          <a:prstGeom prst="downArrow">
            <a:avLst>
              <a:gd name="adj1" fmla="val 100000"/>
              <a:gd name="adj2" fmla="val 24726"/>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400" b="1" i="1" dirty="0" smtClean="0">
                <a:effectLst>
                  <a:outerShdw blurRad="38100" dist="38100" dir="2700000" algn="tl">
                    <a:srgbClr val="000000">
                      <a:alpha val="43137"/>
                    </a:srgbClr>
                  </a:outerShdw>
                </a:effectLst>
              </a:rPr>
              <a:t>“… de la misma</a:t>
            </a:r>
          </a:p>
          <a:p>
            <a:pPr algn="ctr"/>
            <a:r>
              <a:rPr lang="es-MX" sz="2400" b="1" i="1" dirty="0" smtClean="0">
                <a:effectLst>
                  <a:outerShdw blurRad="38100" dist="38100" dir="2700000" algn="tl">
                    <a:srgbClr val="000000">
                      <a:alpha val="43137"/>
                    </a:srgbClr>
                  </a:outerShdw>
                </a:effectLst>
              </a:rPr>
              <a:t>manera, …”</a:t>
            </a:r>
            <a:endParaRPr lang="es-MX" sz="2400" b="1" i="1" dirty="0">
              <a:effectLst>
                <a:outerShdw blurRad="38100" dist="38100" dir="2700000" algn="tl">
                  <a:srgbClr val="000000">
                    <a:alpha val="43137"/>
                  </a:srgbClr>
                </a:outerShdw>
              </a:effectLst>
            </a:endParaRPr>
          </a:p>
        </p:txBody>
      </p:sp>
      <p:sp>
        <p:nvSpPr>
          <p:cNvPr id="23" name="22 Flecha arriba"/>
          <p:cNvSpPr/>
          <p:nvPr/>
        </p:nvSpPr>
        <p:spPr>
          <a:xfrm>
            <a:off x="4212200" y="4437112"/>
            <a:ext cx="2160000" cy="864000"/>
          </a:xfrm>
          <a:prstGeom prst="upArrow">
            <a:avLst>
              <a:gd name="adj1" fmla="val 99284"/>
              <a:gd name="adj2" fmla="val 27886"/>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EN EL MISMO</a:t>
            </a:r>
          </a:p>
          <a:p>
            <a:pPr algn="ctr"/>
            <a:r>
              <a:rPr lang="es-MX" b="1" dirty="0" smtClean="0">
                <a:effectLst>
                  <a:outerShdw blurRad="38100" dist="38100" dir="2700000" algn="tl">
                    <a:srgbClr val="000000">
                      <a:alpha val="43137"/>
                    </a:srgbClr>
                  </a:outerShdw>
                </a:effectLst>
              </a:rPr>
              <a:t>PERIODO</a:t>
            </a:r>
            <a:endParaRPr lang="es-MX"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136480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1500"/>
                            </p:stCondLst>
                            <p:childTnLst>
                              <p:par>
                                <p:cTn id="9" presetID="6"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ircle(in)">
                                      <p:cBhvr>
                                        <p:cTn id="11" dur="2000"/>
                                        <p:tgtEl>
                                          <p:spTgt spid="9"/>
                                        </p:tgtEl>
                                      </p:cBhvr>
                                    </p:animEffect>
                                  </p:childTnLst>
                                </p:cTn>
                              </p:par>
                              <p:par>
                                <p:cTn id="12" presetID="6" presetClass="entr" presetSubtype="16"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circle(in)">
                                      <p:cBhvr>
                                        <p:cTn id="14" dur="2000"/>
                                        <p:tgtEl>
                                          <p:spTgt spid="12"/>
                                        </p:tgtEl>
                                      </p:cBhvr>
                                    </p:animEffect>
                                  </p:childTnLst>
                                </p:cTn>
                              </p:par>
                            </p:childTnLst>
                          </p:cTn>
                        </p:par>
                        <p:par>
                          <p:cTn id="15" fill="hold">
                            <p:stCondLst>
                              <p:cond delay="35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4000"/>
                            </p:stCondLst>
                            <p:childTnLst>
                              <p:par>
                                <p:cTn id="23" presetID="16" presetClass="entr" presetSubtype="21"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par>
                          <p:cTn id="29" fill="hold">
                            <p:stCondLst>
                              <p:cond delay="4500"/>
                            </p:stCondLst>
                            <p:childTnLst>
                              <p:par>
                                <p:cTn id="30" presetID="6"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ircle(in)">
                                      <p:cBhvr>
                                        <p:cTn id="32" dur="2000"/>
                                        <p:tgtEl>
                                          <p:spTgt spid="13"/>
                                        </p:tgtEl>
                                      </p:cBhvr>
                                    </p:animEffect>
                                  </p:childTnLst>
                                </p:cTn>
                              </p:par>
                            </p:childTnLst>
                          </p:cTn>
                        </p:par>
                        <p:par>
                          <p:cTn id="33" fill="hold">
                            <p:stCondLst>
                              <p:cond delay="6500"/>
                            </p:stCondLst>
                            <p:childTnLst>
                              <p:par>
                                <p:cTn id="34" presetID="22" presetClass="entr" presetSubtype="4"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down)">
                                      <p:cBhvr>
                                        <p:cTn id="36" dur="500"/>
                                        <p:tgtEl>
                                          <p:spTgt spid="16"/>
                                        </p:tgtEl>
                                      </p:cBhvr>
                                    </p:animEffect>
                                  </p:childTnLst>
                                </p:cTn>
                              </p:par>
                            </p:childTnLst>
                          </p:cTn>
                        </p:par>
                        <p:par>
                          <p:cTn id="37" fill="hold">
                            <p:stCondLst>
                              <p:cond delay="7000"/>
                            </p:stCondLst>
                            <p:childTnLst>
                              <p:par>
                                <p:cTn id="38" presetID="6" presetClass="entr" presetSubtype="16"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circle(in)">
                                      <p:cBhvr>
                                        <p:cTn id="40" dur="2000"/>
                                        <p:tgtEl>
                                          <p:spTgt spid="19"/>
                                        </p:tgtEl>
                                      </p:cBhvr>
                                    </p:animEffect>
                                  </p:childTnLst>
                                </p:cTn>
                              </p:par>
                              <p:par>
                                <p:cTn id="41" presetID="6" presetClass="entr" presetSubtype="16"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circle(in)">
                                      <p:cBhvr>
                                        <p:cTn id="43" dur="2000"/>
                                        <p:tgtEl>
                                          <p:spTgt spid="18"/>
                                        </p:tgtEl>
                                      </p:cBhvr>
                                    </p:animEffect>
                                  </p:childTnLst>
                                </p:cTn>
                              </p:par>
                            </p:childTnLst>
                          </p:cTn>
                        </p:par>
                        <p:par>
                          <p:cTn id="44" fill="hold">
                            <p:stCondLst>
                              <p:cond delay="9000"/>
                            </p:stCondLst>
                            <p:childTnLst>
                              <p:par>
                                <p:cTn id="45" presetID="16" presetClass="entr" presetSubtype="21"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arn(inVertical)">
                                      <p:cBhvr>
                                        <p:cTn id="47" dur="500"/>
                                        <p:tgtEl>
                                          <p:spTgt spid="22"/>
                                        </p:tgtEl>
                                      </p:cBhvr>
                                    </p:animEffect>
                                  </p:childTnLst>
                                </p:cTn>
                              </p:par>
                            </p:childTnLst>
                          </p:cTn>
                        </p:par>
                        <p:par>
                          <p:cTn id="48" fill="hold">
                            <p:stCondLst>
                              <p:cond delay="9500"/>
                            </p:stCondLst>
                            <p:childTnLst>
                              <p:par>
                                <p:cTn id="49" presetID="16" presetClass="entr" presetSubtype="21"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barn(inVertical)">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22" grpId="0" animBg="1"/>
      <p:bldP spid="23" grpId="0"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Título"/>
          <p:cNvSpPr>
            <a:spLocks noGrp="1"/>
          </p:cNvSpPr>
          <p:nvPr>
            <p:ph type="title"/>
          </p:nvPr>
        </p:nvSpPr>
        <p:spPr/>
        <p:txBody>
          <a:bodyPr/>
          <a:lstStyle/>
          <a:p>
            <a:r>
              <a:rPr lang="es-MX" dirty="0" smtClean="0"/>
              <a:t>Implicancias financieras y tributarias</a:t>
            </a:r>
            <a:endParaRPr lang="es-MX" dirty="0"/>
          </a:p>
        </p:txBody>
      </p:sp>
      <p:sp>
        <p:nvSpPr>
          <p:cNvPr id="10" name="9 Marcador de contenido"/>
          <p:cNvSpPr>
            <a:spLocks noGrp="1"/>
          </p:cNvSpPr>
          <p:nvPr>
            <p:ph idx="1"/>
          </p:nvPr>
        </p:nvSpPr>
        <p:spPr>
          <a:xfrm>
            <a:off x="4572000" y="1620000"/>
            <a:ext cx="4212000" cy="4500000"/>
          </a:xfrm>
        </p:spPr>
        <p:txBody>
          <a:bodyPr/>
          <a:lstStyle/>
          <a:p>
            <a:r>
              <a:rPr lang="es-MX" dirty="0" smtClean="0"/>
              <a:t>¿Qué implicancias tienen las diferencias temporales (DT)?</a:t>
            </a:r>
            <a:endParaRPr lang="es-MX" dirty="0"/>
          </a:p>
        </p:txBody>
      </p:sp>
      <p:sp>
        <p:nvSpPr>
          <p:cNvPr id="2" name="1 Marcador de fecha"/>
          <p:cNvSpPr>
            <a:spLocks noGrp="1"/>
          </p:cNvSpPr>
          <p:nvPr>
            <p:ph type="dt" sz="half" idx="10"/>
          </p:nvPr>
        </p:nvSpPr>
        <p:spPr/>
        <p:txBody>
          <a:bodyPr/>
          <a:lstStyle/>
          <a:p>
            <a:fld id="{187C6E35-B5C2-4CE7-B146-8E9E968E36B6}"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dirty="0"/>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301</a:t>
            </a:fld>
            <a:endParaRPr lang="es-MX"/>
          </a:p>
        </p:txBody>
      </p:sp>
      <p:pic>
        <p:nvPicPr>
          <p:cNvPr id="1229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595439"/>
            <a:ext cx="4248472" cy="2596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31651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295"/>
                                        </p:tgtEl>
                                        <p:attrNameLst>
                                          <p:attrName>style.visibility</p:attrName>
                                        </p:attrNameLst>
                                      </p:cBhvr>
                                      <p:to>
                                        <p:strVal val="visible"/>
                                      </p:to>
                                    </p:set>
                                    <p:animEffect transition="in" filter="fade">
                                      <p:cBhvr>
                                        <p:cTn id="7" dur="5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Diferencias temporales</a:t>
            </a:r>
            <a:endParaRPr lang="es-MX" dirty="0"/>
          </a:p>
        </p:txBody>
      </p:sp>
      <p:sp>
        <p:nvSpPr>
          <p:cNvPr id="18" name="17 Marcador de fecha"/>
          <p:cNvSpPr>
            <a:spLocks noGrp="1"/>
          </p:cNvSpPr>
          <p:nvPr>
            <p:ph type="dt" sz="half" idx="10"/>
          </p:nvPr>
        </p:nvSpPr>
        <p:spPr/>
        <p:txBody>
          <a:bodyPr/>
          <a:lstStyle/>
          <a:p>
            <a:fld id="{C0CB0B7A-9CEB-4BFA-9689-1D668ADF5956}"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302</a:t>
            </a:fld>
            <a:endParaRPr lang="es-MX"/>
          </a:p>
        </p:txBody>
      </p:sp>
      <p:sp>
        <p:nvSpPr>
          <p:cNvPr id="6" name="5 Elipse"/>
          <p:cNvSpPr/>
          <p:nvPr/>
        </p:nvSpPr>
        <p:spPr>
          <a:xfrm>
            <a:off x="2051920" y="3140968"/>
            <a:ext cx="1800000" cy="1080000"/>
          </a:xfrm>
          <a:prstGeom prst="ellipse">
            <a:avLst/>
          </a:prstGeom>
        </p:spPr>
        <p:style>
          <a:lnRef idx="0">
            <a:schemeClr val="accent6"/>
          </a:lnRef>
          <a:fillRef idx="3">
            <a:schemeClr val="accent6"/>
          </a:fillRef>
          <a:effectRef idx="3">
            <a:schemeClr val="accent6"/>
          </a:effectRef>
          <a:fontRef idx="minor">
            <a:schemeClr val="lt1"/>
          </a:fontRef>
        </p:style>
        <p:txBody>
          <a:bodyPr wrap="none" rtlCol="0" anchor="ctr"/>
          <a:lstStyle/>
          <a:p>
            <a:pPr algn="ctr"/>
            <a:r>
              <a:rPr lang="es-MX" sz="2400" b="1" dirty="0" smtClean="0">
                <a:solidFill>
                  <a:schemeClr val="bg1"/>
                </a:solidFill>
                <a:effectLst>
                  <a:outerShdw blurRad="38100" dist="38100" dir="2700000" algn="tl">
                    <a:srgbClr val="000000">
                      <a:alpha val="43137"/>
                    </a:srgbClr>
                  </a:outerShdw>
                </a:effectLst>
              </a:rPr>
              <a:t>IMPORTE</a:t>
            </a:r>
          </a:p>
          <a:p>
            <a:pPr algn="ctr"/>
            <a:r>
              <a:rPr lang="es-MX" sz="2400" b="1" dirty="0" smtClean="0">
                <a:solidFill>
                  <a:schemeClr val="bg1"/>
                </a:solidFill>
                <a:effectLst>
                  <a:outerShdw blurRad="38100" dist="38100" dir="2700000" algn="tl">
                    <a:srgbClr val="000000">
                      <a:alpha val="43137"/>
                    </a:srgbClr>
                  </a:outerShdw>
                </a:effectLst>
              </a:rPr>
              <a:t>EN LIBROS</a:t>
            </a:r>
            <a:endParaRPr lang="es-MX" sz="2400" b="1" dirty="0">
              <a:solidFill>
                <a:schemeClr val="bg1"/>
              </a:solidFill>
              <a:effectLst>
                <a:outerShdw blurRad="38100" dist="38100" dir="2700000" algn="tl">
                  <a:srgbClr val="000000">
                    <a:alpha val="43137"/>
                  </a:srgbClr>
                </a:outerShdw>
              </a:effectLst>
            </a:endParaRPr>
          </a:p>
        </p:txBody>
      </p:sp>
      <p:sp>
        <p:nvSpPr>
          <p:cNvPr id="7" name="6 Elipse"/>
          <p:cNvSpPr/>
          <p:nvPr/>
        </p:nvSpPr>
        <p:spPr>
          <a:xfrm>
            <a:off x="5292080" y="3140968"/>
            <a:ext cx="1800000" cy="1080000"/>
          </a:xfrm>
          <a:prstGeom prst="ellipse">
            <a:avLst/>
          </a:prstGeom>
        </p:spPr>
        <p:style>
          <a:lnRef idx="0">
            <a:schemeClr val="accent1"/>
          </a:lnRef>
          <a:fillRef idx="3">
            <a:schemeClr val="accent1"/>
          </a:fillRef>
          <a:effectRef idx="3">
            <a:schemeClr val="accent1"/>
          </a:effectRef>
          <a:fontRef idx="minor">
            <a:schemeClr val="lt1"/>
          </a:fontRef>
        </p:style>
        <p:txBody>
          <a:bodyPr wrap="none" rtlCol="0" anchor="ctr"/>
          <a:lstStyle/>
          <a:p>
            <a:pPr algn="ctr"/>
            <a:r>
              <a:rPr lang="es-MX" sz="2400" b="1" dirty="0" smtClean="0">
                <a:solidFill>
                  <a:schemeClr val="bg1"/>
                </a:solidFill>
                <a:effectLst>
                  <a:outerShdw blurRad="38100" dist="38100" dir="2700000" algn="tl">
                    <a:srgbClr val="000000">
                      <a:alpha val="43137"/>
                    </a:srgbClr>
                  </a:outerShdw>
                </a:effectLst>
              </a:rPr>
              <a:t>BASE</a:t>
            </a:r>
          </a:p>
          <a:p>
            <a:pPr algn="ctr"/>
            <a:r>
              <a:rPr lang="es-MX" sz="2400" b="1" dirty="0" smtClean="0">
                <a:solidFill>
                  <a:schemeClr val="bg1"/>
                </a:solidFill>
                <a:effectLst>
                  <a:outerShdw blurRad="38100" dist="38100" dir="2700000" algn="tl">
                    <a:srgbClr val="000000">
                      <a:alpha val="43137"/>
                    </a:srgbClr>
                  </a:outerShdw>
                </a:effectLst>
              </a:rPr>
              <a:t>FISCAL</a:t>
            </a:r>
            <a:endParaRPr lang="es-MX" sz="2400" b="1" dirty="0">
              <a:solidFill>
                <a:schemeClr val="bg1"/>
              </a:solidFill>
              <a:effectLst>
                <a:outerShdw blurRad="38100" dist="38100" dir="2700000" algn="tl">
                  <a:srgbClr val="000000">
                    <a:alpha val="43137"/>
                  </a:srgbClr>
                </a:outerShdw>
              </a:effectLst>
            </a:endParaRPr>
          </a:p>
        </p:txBody>
      </p:sp>
      <p:pic>
        <p:nvPicPr>
          <p:cNvPr id="6146" name="Picture 2" descr="http://3.bp.blogspot.com/-vptRNqmdJcI/USFlsqi6xrI/AAAAAAAAK74/56-E01ZVHp8/s1600/V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5937" y="3140968"/>
            <a:ext cx="1079999" cy="1080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7 Tabla"/>
          <p:cNvGraphicFramePr>
            <a:graphicFrameLocks noGrp="1"/>
          </p:cNvGraphicFramePr>
          <p:nvPr>
            <p:extLst>
              <p:ext uri="{D42A27DB-BD31-4B8C-83A1-F6EECF244321}">
                <p14:modId xmlns:p14="http://schemas.microsoft.com/office/powerpoint/2010/main" val="4045656243"/>
              </p:ext>
            </p:extLst>
          </p:nvPr>
        </p:nvGraphicFramePr>
        <p:xfrm>
          <a:off x="1524000" y="1556792"/>
          <a:ext cx="6096000" cy="1036320"/>
        </p:xfrm>
        <a:graphic>
          <a:graphicData uri="http://schemas.openxmlformats.org/drawingml/2006/table">
            <a:tbl>
              <a:tblPr firstRow="1" bandRow="1">
                <a:tableStyleId>{93296810-A885-4BE3-A3E7-6D5BEEA58F35}</a:tableStyleId>
              </a:tblPr>
              <a:tblGrid>
                <a:gridCol w="3048000"/>
                <a:gridCol w="3048000"/>
              </a:tblGrid>
              <a:tr h="370840">
                <a:tc gridSpan="2">
                  <a:txBody>
                    <a:bodyPr/>
                    <a:lstStyle/>
                    <a:p>
                      <a:pPr algn="ctr"/>
                      <a:r>
                        <a:rPr lang="es-MX" sz="2800" b="1" dirty="0" smtClean="0">
                          <a:effectLst>
                            <a:outerShdw blurRad="38100" dist="38100" dir="2700000" algn="tl">
                              <a:srgbClr val="000000">
                                <a:alpha val="43137"/>
                              </a:srgbClr>
                            </a:outerShdw>
                          </a:effectLst>
                        </a:rPr>
                        <a:t>ESTADO</a:t>
                      </a:r>
                      <a:r>
                        <a:rPr lang="es-MX" sz="2800" b="1" baseline="0" dirty="0" smtClean="0">
                          <a:effectLst>
                            <a:outerShdw blurRad="38100" dist="38100" dir="2700000" algn="tl">
                              <a:srgbClr val="000000">
                                <a:alpha val="43137"/>
                              </a:srgbClr>
                            </a:outerShdw>
                          </a:effectLst>
                        </a:rPr>
                        <a:t> DE SITUACIÓN FINANCIERA</a:t>
                      </a:r>
                      <a:endParaRPr lang="es-MX" sz="2800" b="1" dirty="0">
                        <a:effectLst>
                          <a:outerShdw blurRad="38100" dist="38100" dir="2700000" algn="tl">
                            <a:srgbClr val="000000">
                              <a:alpha val="43137"/>
                            </a:srgbClr>
                          </a:outerShdw>
                        </a:effectLst>
                      </a:endParaRPr>
                    </a:p>
                  </a:txBody>
                  <a:tcPr/>
                </a:tc>
                <a:tc hMerge="1">
                  <a:txBody>
                    <a:bodyPr/>
                    <a:lstStyle/>
                    <a:p>
                      <a:endParaRPr lang="es-MX" dirty="0"/>
                    </a:p>
                  </a:txBody>
                  <a:tcPr/>
                </a:tc>
              </a:tr>
              <a:tr h="370840">
                <a:tc>
                  <a:txBody>
                    <a:bodyPr/>
                    <a:lstStyle/>
                    <a:p>
                      <a:pPr algn="ctr"/>
                      <a:r>
                        <a:rPr lang="es-MX" sz="2800" b="1" dirty="0" smtClean="0">
                          <a:solidFill>
                            <a:schemeClr val="accent2">
                              <a:lumMod val="75000"/>
                            </a:schemeClr>
                          </a:solidFill>
                          <a:effectLst>
                            <a:outerShdw blurRad="38100" dist="38100" dir="2700000" algn="tl">
                              <a:srgbClr val="000000">
                                <a:alpha val="43137"/>
                              </a:srgbClr>
                            </a:outerShdw>
                          </a:effectLst>
                        </a:rPr>
                        <a:t>ACTIVOS</a:t>
                      </a:r>
                      <a:endParaRPr lang="es-MX" sz="2800" b="1" dirty="0">
                        <a:solidFill>
                          <a:schemeClr val="accent2">
                            <a:lumMod val="75000"/>
                          </a:schemeClr>
                        </a:solidFill>
                        <a:effectLst>
                          <a:outerShdw blurRad="38100" dist="38100" dir="2700000" algn="tl">
                            <a:srgbClr val="000000">
                              <a:alpha val="43137"/>
                            </a:srgbClr>
                          </a:outerShdw>
                        </a:effectLst>
                      </a:endParaRPr>
                    </a:p>
                  </a:txBody>
                  <a:tcPr/>
                </a:tc>
                <a:tc>
                  <a:txBody>
                    <a:bodyPr/>
                    <a:lstStyle/>
                    <a:p>
                      <a:pPr algn="ctr"/>
                      <a:r>
                        <a:rPr lang="es-MX" sz="2800" b="1" dirty="0" smtClean="0">
                          <a:solidFill>
                            <a:schemeClr val="accent2">
                              <a:lumMod val="75000"/>
                            </a:schemeClr>
                          </a:solidFill>
                          <a:effectLst>
                            <a:outerShdw blurRad="38100" dist="38100" dir="2700000" algn="tl">
                              <a:srgbClr val="000000">
                                <a:alpha val="43137"/>
                              </a:srgbClr>
                            </a:outerShdw>
                          </a:effectLst>
                        </a:rPr>
                        <a:t>PASIVOS</a:t>
                      </a:r>
                      <a:endParaRPr lang="es-MX" sz="2800" b="1" dirty="0">
                        <a:solidFill>
                          <a:schemeClr val="accent2">
                            <a:lumMod val="75000"/>
                          </a:schemeClr>
                        </a:solidFill>
                        <a:effectLst>
                          <a:outerShdw blurRad="38100" dist="38100" dir="2700000" algn="tl">
                            <a:srgbClr val="000000">
                              <a:alpha val="43137"/>
                            </a:srgbClr>
                          </a:outerShdw>
                        </a:effectLst>
                      </a:endParaRPr>
                    </a:p>
                  </a:txBody>
                  <a:tcPr/>
                </a:tc>
              </a:tr>
            </a:tbl>
          </a:graphicData>
        </a:graphic>
      </p:graphicFrame>
      <p:sp>
        <p:nvSpPr>
          <p:cNvPr id="9" name="8 Cerrar llave"/>
          <p:cNvSpPr/>
          <p:nvPr/>
        </p:nvSpPr>
        <p:spPr>
          <a:xfrm rot="5400000">
            <a:off x="4283868" y="-99292"/>
            <a:ext cx="576264" cy="6048672"/>
          </a:xfrm>
          <a:prstGeom prst="rightBrace">
            <a:avLst>
              <a:gd name="adj1" fmla="val 38427"/>
              <a:gd name="adj2" fmla="val 50000"/>
            </a:avLst>
          </a:prstGeom>
          <a:ln w="38100">
            <a:solidFill>
              <a:srgbClr val="FF3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1" name="10 Cerrar llave"/>
          <p:cNvSpPr/>
          <p:nvPr/>
        </p:nvSpPr>
        <p:spPr>
          <a:xfrm rot="16200000">
            <a:off x="4283868" y="1412877"/>
            <a:ext cx="576264" cy="6048672"/>
          </a:xfrm>
          <a:prstGeom prst="rightBrace">
            <a:avLst>
              <a:gd name="adj1" fmla="val 38427"/>
              <a:gd name="adj2" fmla="val 50000"/>
            </a:avLst>
          </a:prstGeom>
          <a:ln w="38100">
            <a:solidFill>
              <a:srgbClr val="FF3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0" name="9 Rectángulo"/>
          <p:cNvSpPr/>
          <p:nvPr/>
        </p:nvSpPr>
        <p:spPr>
          <a:xfrm>
            <a:off x="322088" y="4653136"/>
            <a:ext cx="2402004"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2800" b="1" cap="all" spc="0" dirty="0" err="1" smtClean="0">
                <a:ln w="0"/>
                <a:solidFill>
                  <a:srgbClr val="FF3300"/>
                </a:solidFill>
                <a:effectLst>
                  <a:reflection blurRad="12700" stA="50000" endPos="50000" dist="5000" dir="5400000" sy="-100000" rotWithShape="0"/>
                </a:effectLst>
              </a:rPr>
              <a:t>Dt</a:t>
            </a:r>
            <a:r>
              <a:rPr lang="es-ES" sz="2800" b="1" cap="all" spc="0" dirty="0" smtClean="0">
                <a:ln w="0"/>
                <a:solidFill>
                  <a:srgbClr val="FF3300"/>
                </a:solidFill>
                <a:effectLst>
                  <a:reflection blurRad="12700" stA="50000" endPos="50000" dist="5000" dir="5400000" sy="-100000" rotWithShape="0"/>
                </a:effectLst>
              </a:rPr>
              <a:t> GRAVABLES</a:t>
            </a:r>
            <a:endParaRPr lang="es-ES" sz="2800" b="1" cap="all" spc="0" dirty="0">
              <a:ln w="0"/>
              <a:solidFill>
                <a:srgbClr val="FF3300"/>
              </a:solidFill>
              <a:effectLst>
                <a:reflection blurRad="12700" stA="50000" endPos="50000" dist="5000" dir="5400000" sy="-100000" rotWithShape="0"/>
              </a:effectLst>
            </a:endParaRPr>
          </a:p>
        </p:txBody>
      </p:sp>
      <p:sp>
        <p:nvSpPr>
          <p:cNvPr id="13" name="12 Rectángulo"/>
          <p:cNvSpPr/>
          <p:nvPr/>
        </p:nvSpPr>
        <p:spPr>
          <a:xfrm>
            <a:off x="6342119" y="4653136"/>
            <a:ext cx="2508444"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2800" b="1" cap="all" spc="0" dirty="0" err="1" smtClean="0">
                <a:ln w="0"/>
                <a:solidFill>
                  <a:srgbClr val="0000CC"/>
                </a:solidFill>
                <a:effectLst>
                  <a:reflection blurRad="12700" stA="50000" endPos="50000" dist="5000" dir="5400000" sy="-100000" rotWithShape="0"/>
                </a:effectLst>
              </a:rPr>
              <a:t>Dt</a:t>
            </a:r>
            <a:r>
              <a:rPr lang="es-ES" sz="2800" b="1" cap="all" spc="0" dirty="0" smtClean="0">
                <a:ln w="0"/>
                <a:solidFill>
                  <a:srgbClr val="0000CC"/>
                </a:solidFill>
                <a:effectLst>
                  <a:reflection blurRad="12700" stA="50000" endPos="50000" dist="5000" dir="5400000" sy="-100000" rotWithShape="0"/>
                </a:effectLst>
              </a:rPr>
              <a:t> DEDUCIBLES</a:t>
            </a:r>
            <a:endParaRPr lang="es-ES" sz="2800" b="1" cap="all" spc="0" dirty="0">
              <a:ln w="0"/>
              <a:solidFill>
                <a:srgbClr val="0000CC"/>
              </a:solidFill>
              <a:effectLst>
                <a:reflection blurRad="12700" stA="50000" endPos="50000" dist="5000" dir="5400000" sy="-100000" rotWithShape="0"/>
              </a:effectLst>
            </a:endParaRPr>
          </a:p>
        </p:txBody>
      </p:sp>
      <p:sp>
        <p:nvSpPr>
          <p:cNvPr id="12" name="11 Proceso"/>
          <p:cNvSpPr/>
          <p:nvPr/>
        </p:nvSpPr>
        <p:spPr>
          <a:xfrm>
            <a:off x="3635896" y="5301288"/>
            <a:ext cx="1800000" cy="720000"/>
          </a:xfrm>
          <a:prstGeom prst="flowChartProcess">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TRIBUTARIOS</a:t>
            </a:r>
          </a:p>
          <a:p>
            <a:pPr algn="ctr"/>
            <a:r>
              <a:rPr lang="es-MX" b="1" dirty="0" smtClean="0">
                <a:effectLst>
                  <a:outerShdw blurRad="38100" dist="38100" dir="2700000" algn="tl">
                    <a:srgbClr val="000000">
                      <a:alpha val="43137"/>
                    </a:srgbClr>
                  </a:outerShdw>
                </a:effectLst>
              </a:rPr>
              <a:t>DIFERIDOS</a:t>
            </a:r>
            <a:endParaRPr lang="es-MX" b="1" dirty="0">
              <a:effectLst>
                <a:outerShdw blurRad="38100" dist="38100" dir="2700000" algn="tl">
                  <a:srgbClr val="000000">
                    <a:alpha val="43137"/>
                  </a:srgbClr>
                </a:outerShdw>
              </a:effectLst>
            </a:endParaRPr>
          </a:p>
        </p:txBody>
      </p:sp>
      <p:sp>
        <p:nvSpPr>
          <p:cNvPr id="15" name="14 Multidocumento"/>
          <p:cNvSpPr/>
          <p:nvPr/>
        </p:nvSpPr>
        <p:spPr>
          <a:xfrm>
            <a:off x="6012320" y="5301128"/>
            <a:ext cx="1440000" cy="864000"/>
          </a:xfrm>
          <a:prstGeom prst="flowChartMultidocument">
            <a:avLst/>
          </a:prstGeom>
          <a:solidFill>
            <a:srgbClr val="0000CC"/>
          </a:solidFill>
        </p:spPr>
        <p:style>
          <a:lnRef idx="3">
            <a:schemeClr val="lt1"/>
          </a:lnRef>
          <a:fillRef idx="1">
            <a:schemeClr val="accent4"/>
          </a:fillRef>
          <a:effectRef idx="1">
            <a:schemeClr val="accent4"/>
          </a:effectRef>
          <a:fontRef idx="minor">
            <a:schemeClr val="lt1"/>
          </a:fontRef>
        </p:style>
        <p:txBody>
          <a:bodyPr wrap="none" rtlCol="0" anchor="t" anchorCtr="0"/>
          <a:lstStyle/>
          <a:p>
            <a:r>
              <a:rPr lang="es-MX" sz="2400" b="1" dirty="0" smtClean="0">
                <a:solidFill>
                  <a:schemeClr val="bg1"/>
                </a:solidFill>
                <a:effectLst>
                  <a:outerShdw blurRad="38100" dist="38100" dir="2700000" algn="tl">
                    <a:srgbClr val="000000">
                      <a:alpha val="43137"/>
                    </a:srgbClr>
                  </a:outerShdw>
                </a:effectLst>
              </a:rPr>
              <a:t>ACTIVOS</a:t>
            </a:r>
            <a:endParaRPr lang="es-MX" sz="2400" dirty="0">
              <a:solidFill>
                <a:schemeClr val="bg1"/>
              </a:solidFill>
            </a:endParaRPr>
          </a:p>
        </p:txBody>
      </p:sp>
      <p:sp>
        <p:nvSpPr>
          <p:cNvPr id="16" name="15 Multidocumento"/>
          <p:cNvSpPr/>
          <p:nvPr/>
        </p:nvSpPr>
        <p:spPr>
          <a:xfrm>
            <a:off x="1691840" y="5306808"/>
            <a:ext cx="1440000" cy="864000"/>
          </a:xfrm>
          <a:prstGeom prst="flowChartMultidocument">
            <a:avLst/>
          </a:prstGeom>
          <a:solidFill>
            <a:srgbClr val="FF3300"/>
          </a:solidFill>
        </p:spPr>
        <p:style>
          <a:lnRef idx="3">
            <a:schemeClr val="lt1"/>
          </a:lnRef>
          <a:fillRef idx="1">
            <a:schemeClr val="accent4"/>
          </a:fillRef>
          <a:effectRef idx="1">
            <a:schemeClr val="accent4"/>
          </a:effectRef>
          <a:fontRef idx="minor">
            <a:schemeClr val="lt1"/>
          </a:fontRef>
        </p:style>
        <p:txBody>
          <a:bodyPr wrap="none" rtlCol="0" anchor="t" anchorCtr="0"/>
          <a:lstStyle/>
          <a:p>
            <a:r>
              <a:rPr lang="es-MX" sz="2400" b="1" dirty="0" smtClean="0">
                <a:solidFill>
                  <a:schemeClr val="bg1"/>
                </a:solidFill>
                <a:effectLst>
                  <a:outerShdw blurRad="38100" dist="38100" dir="2700000" algn="tl">
                    <a:srgbClr val="000000">
                      <a:alpha val="43137"/>
                    </a:srgbClr>
                  </a:outerShdw>
                </a:effectLst>
              </a:rPr>
              <a:t>PASIVOS</a:t>
            </a:r>
            <a:endParaRPr lang="es-MX" sz="2400" dirty="0">
              <a:solidFill>
                <a:schemeClr val="bg1"/>
              </a:solidFill>
            </a:endParaRPr>
          </a:p>
        </p:txBody>
      </p:sp>
      <p:sp>
        <p:nvSpPr>
          <p:cNvPr id="14" name="13 Flecha derecha"/>
          <p:cNvSpPr/>
          <p:nvPr/>
        </p:nvSpPr>
        <p:spPr>
          <a:xfrm>
            <a:off x="827584" y="3321064"/>
            <a:ext cx="1080000" cy="7200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400" b="1" dirty="0" smtClean="0">
                <a:effectLst>
                  <a:outerShdw blurRad="38100" dist="38100" dir="2700000" algn="tl">
                    <a:srgbClr val="000000">
                      <a:alpha val="43137"/>
                    </a:srgbClr>
                  </a:outerShdw>
                </a:effectLst>
              </a:rPr>
              <a:t>NIIF</a:t>
            </a:r>
            <a:endParaRPr lang="es-MX" sz="2400" b="1" dirty="0">
              <a:effectLst>
                <a:outerShdw blurRad="38100" dist="38100" dir="2700000" algn="tl">
                  <a:srgbClr val="000000">
                    <a:alpha val="43137"/>
                  </a:srgbClr>
                </a:outerShdw>
              </a:effectLst>
            </a:endParaRPr>
          </a:p>
        </p:txBody>
      </p:sp>
      <p:sp>
        <p:nvSpPr>
          <p:cNvPr id="17" name="16 Flecha izquierda"/>
          <p:cNvSpPr/>
          <p:nvPr/>
        </p:nvSpPr>
        <p:spPr>
          <a:xfrm>
            <a:off x="7236296" y="3284984"/>
            <a:ext cx="1080000" cy="720000"/>
          </a:xfrm>
          <a:prstGeom prst="lef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MX" sz="2400" b="1" dirty="0" smtClean="0">
                <a:effectLst>
                  <a:outerShdw blurRad="38100" dist="38100" dir="2700000" algn="tl">
                    <a:srgbClr val="000000">
                      <a:alpha val="43137"/>
                    </a:srgbClr>
                  </a:outerShdw>
                </a:effectLst>
              </a:rPr>
              <a:t>LIR</a:t>
            </a:r>
            <a:endParaRPr lang="es-MX"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131422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500"/>
                                        <p:tgtEl>
                                          <p:spTgt spid="6146"/>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animBg="1"/>
      <p:bldP spid="10" grpId="0"/>
      <p:bldP spid="13" grpId="0"/>
      <p:bldP spid="12" grpId="0" animBg="1"/>
      <p:bldP spid="15" grpId="0" animBg="1"/>
      <p:bldP spid="16" grpId="0" animBg="1"/>
      <p:bldP spid="14" grpId="0" animBg="1"/>
      <p:bldP spid="17" grpId="0" animBg="1"/>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DT Gravable (Imponibles)</a:t>
            </a:r>
            <a:br>
              <a:rPr lang="es-MX" dirty="0" smtClean="0"/>
            </a:br>
            <a:r>
              <a:rPr lang="es-MX" sz="1800" b="0" dirty="0" smtClean="0">
                <a:effectLst/>
              </a:rPr>
              <a:t>NIC 12, p.5, Definiciones</a:t>
            </a:r>
            <a:endParaRPr lang="es-MX" sz="1800" b="0" dirty="0">
              <a:effectLst/>
            </a:endParaRPr>
          </a:p>
        </p:txBody>
      </p:sp>
      <p:sp>
        <p:nvSpPr>
          <p:cNvPr id="44" name="43 Marcador de fecha"/>
          <p:cNvSpPr>
            <a:spLocks noGrp="1"/>
          </p:cNvSpPr>
          <p:nvPr>
            <p:ph type="dt" sz="half" idx="10"/>
          </p:nvPr>
        </p:nvSpPr>
        <p:spPr/>
        <p:txBody>
          <a:bodyPr/>
          <a:lstStyle/>
          <a:p>
            <a:fld id="{50F36DEE-81D5-4705-87E3-08A553A9A386}" type="datetime4">
              <a:rPr lang="es-MX" smtClean="0"/>
              <a:t>12 de enero de 2014</a:t>
            </a:fld>
            <a:endParaRPr lang="es-MX" dirty="0"/>
          </a:p>
        </p:txBody>
      </p:sp>
      <p:sp>
        <p:nvSpPr>
          <p:cNvPr id="4" name="3 Marcador de pie de página"/>
          <p:cNvSpPr>
            <a:spLocks noGrp="1"/>
          </p:cNvSpPr>
          <p:nvPr>
            <p:ph type="ftr" sz="quarter" idx="11"/>
          </p:nvPr>
        </p:nvSpPr>
        <p:spPr/>
        <p:txBody>
          <a:bodyPr/>
          <a:lstStyle/>
          <a:p>
            <a:r>
              <a:rPr lang="es-MX" smtClean="0"/>
              <a:t>IMPUESTO A LA RENTA 2013</a:t>
            </a:r>
            <a:endParaRPr lang="es-MX" dirty="0"/>
          </a:p>
        </p:txBody>
      </p:sp>
      <p:sp>
        <p:nvSpPr>
          <p:cNvPr id="5" name="4 Marcador de número de diapositiva"/>
          <p:cNvSpPr>
            <a:spLocks noGrp="1"/>
          </p:cNvSpPr>
          <p:nvPr>
            <p:ph type="sldNum" sz="quarter" idx="12"/>
          </p:nvPr>
        </p:nvSpPr>
        <p:spPr/>
        <p:txBody>
          <a:bodyPr/>
          <a:lstStyle/>
          <a:p>
            <a:pPr algn="r"/>
            <a:fld id="{721111CF-19C9-4134-8B2B-BD64A1FC72AE}" type="slidenum">
              <a:rPr lang="es-MX" smtClean="0"/>
              <a:pPr algn="r"/>
              <a:t>303</a:t>
            </a:fld>
            <a:endParaRPr lang="es-MX"/>
          </a:p>
        </p:txBody>
      </p:sp>
      <p:sp>
        <p:nvSpPr>
          <p:cNvPr id="6" name="5 Multidocumento"/>
          <p:cNvSpPr/>
          <p:nvPr/>
        </p:nvSpPr>
        <p:spPr>
          <a:xfrm>
            <a:off x="1691840" y="1936725"/>
            <a:ext cx="1440000" cy="864000"/>
          </a:xfrm>
          <a:prstGeom prst="flowChartMultidocument">
            <a:avLst/>
          </a:prstGeom>
          <a:gradFill>
            <a:gsLst>
              <a:gs pos="0">
                <a:schemeClr val="bg1"/>
              </a:gs>
              <a:gs pos="80000">
                <a:srgbClr val="0000CC"/>
              </a:gs>
              <a:gs pos="100000">
                <a:srgbClr val="0000CC"/>
              </a:gs>
            </a:gsLst>
            <a:lin ang="16200000" scaled="0"/>
          </a:gradFill>
        </p:spPr>
        <p:style>
          <a:lnRef idx="3">
            <a:schemeClr val="lt1"/>
          </a:lnRef>
          <a:fillRef idx="1">
            <a:schemeClr val="accent4"/>
          </a:fillRef>
          <a:effectRef idx="1">
            <a:schemeClr val="accent4"/>
          </a:effectRef>
          <a:fontRef idx="minor">
            <a:schemeClr val="lt1"/>
          </a:fontRef>
        </p:style>
        <p:txBody>
          <a:bodyPr wrap="none" rtlCol="0" anchor="t" anchorCtr="0"/>
          <a:lstStyle/>
          <a:p>
            <a:r>
              <a:rPr lang="es-MX" b="1" dirty="0" smtClean="0">
                <a:solidFill>
                  <a:schemeClr val="bg1"/>
                </a:solidFill>
                <a:effectLst>
                  <a:outerShdw blurRad="38100" dist="38100" dir="2700000" algn="tl">
                    <a:srgbClr val="000000">
                      <a:alpha val="43137"/>
                    </a:srgbClr>
                  </a:outerShdw>
                </a:effectLst>
              </a:rPr>
              <a:t>ACTIVOS</a:t>
            </a:r>
            <a:endParaRPr lang="es-MX" dirty="0">
              <a:solidFill>
                <a:schemeClr val="bg1"/>
              </a:solidFill>
            </a:endParaRPr>
          </a:p>
        </p:txBody>
      </p:sp>
      <p:sp>
        <p:nvSpPr>
          <p:cNvPr id="7" name="6 Multidocumento"/>
          <p:cNvSpPr/>
          <p:nvPr/>
        </p:nvSpPr>
        <p:spPr>
          <a:xfrm>
            <a:off x="1691680" y="5033165"/>
            <a:ext cx="1440000" cy="864000"/>
          </a:xfrm>
          <a:prstGeom prst="flowChartMultidocument">
            <a:avLst/>
          </a:prstGeom>
          <a:gradFill>
            <a:gsLst>
              <a:gs pos="0">
                <a:schemeClr val="bg1"/>
              </a:gs>
              <a:gs pos="80000">
                <a:srgbClr val="FF3300"/>
              </a:gs>
              <a:gs pos="100000">
                <a:srgbClr val="FF0000"/>
              </a:gs>
            </a:gsLst>
            <a:lin ang="16200000" scaled="0"/>
          </a:gradFill>
        </p:spPr>
        <p:style>
          <a:lnRef idx="3">
            <a:schemeClr val="lt1"/>
          </a:lnRef>
          <a:fillRef idx="1">
            <a:schemeClr val="accent4"/>
          </a:fillRef>
          <a:effectRef idx="1">
            <a:schemeClr val="accent4"/>
          </a:effectRef>
          <a:fontRef idx="minor">
            <a:schemeClr val="lt1"/>
          </a:fontRef>
        </p:style>
        <p:txBody>
          <a:bodyPr wrap="none" rtlCol="0" anchor="t" anchorCtr="0"/>
          <a:lstStyle/>
          <a:p>
            <a:r>
              <a:rPr lang="es-MX" b="1" dirty="0" smtClean="0">
                <a:solidFill>
                  <a:schemeClr val="bg1"/>
                </a:solidFill>
                <a:effectLst>
                  <a:outerShdw blurRad="38100" dist="38100" dir="2700000" algn="tl">
                    <a:srgbClr val="000000">
                      <a:alpha val="43137"/>
                    </a:srgbClr>
                  </a:outerShdw>
                </a:effectLst>
              </a:rPr>
              <a:t>PASIVOS</a:t>
            </a:r>
            <a:endParaRPr lang="es-MX" dirty="0">
              <a:solidFill>
                <a:schemeClr val="bg1"/>
              </a:solidFill>
            </a:endParaRPr>
          </a:p>
        </p:txBody>
      </p:sp>
      <p:sp>
        <p:nvSpPr>
          <p:cNvPr id="8" name="7 Elipse"/>
          <p:cNvSpPr/>
          <p:nvPr/>
        </p:nvSpPr>
        <p:spPr>
          <a:xfrm>
            <a:off x="251520" y="3520997"/>
            <a:ext cx="1440000" cy="864000"/>
          </a:xfrm>
          <a:prstGeom prst="ellipse">
            <a:avLst/>
          </a:prstGeom>
        </p:spPr>
        <p:style>
          <a:lnRef idx="0">
            <a:schemeClr val="accent6"/>
          </a:lnRef>
          <a:fillRef idx="3">
            <a:schemeClr val="accent6"/>
          </a:fillRef>
          <a:effectRef idx="3">
            <a:schemeClr val="accent6"/>
          </a:effectRef>
          <a:fontRef idx="minor">
            <a:schemeClr val="lt1"/>
          </a:fontRef>
        </p:style>
        <p:txBody>
          <a:bodyPr wrap="none" rtlCol="0" anchor="ctr"/>
          <a:lstStyle/>
          <a:p>
            <a:pPr algn="ctr"/>
            <a:r>
              <a:rPr lang="es-MX" b="1" dirty="0" smtClean="0">
                <a:solidFill>
                  <a:schemeClr val="bg1"/>
                </a:solidFill>
                <a:effectLst>
                  <a:outerShdw blurRad="38100" dist="38100" dir="2700000" algn="tl">
                    <a:srgbClr val="000000">
                      <a:alpha val="43137"/>
                    </a:srgbClr>
                  </a:outerShdw>
                </a:effectLst>
              </a:rPr>
              <a:t>IMPORTE</a:t>
            </a:r>
          </a:p>
          <a:p>
            <a:pPr algn="ctr"/>
            <a:r>
              <a:rPr lang="es-MX" b="1" dirty="0" smtClean="0">
                <a:solidFill>
                  <a:schemeClr val="bg1"/>
                </a:solidFill>
                <a:effectLst>
                  <a:outerShdw blurRad="38100" dist="38100" dir="2700000" algn="tl">
                    <a:srgbClr val="000000">
                      <a:alpha val="43137"/>
                    </a:srgbClr>
                  </a:outerShdw>
                </a:effectLst>
              </a:rPr>
              <a:t>EN LIBROS</a:t>
            </a:r>
            <a:endParaRPr lang="es-MX" b="1" dirty="0">
              <a:solidFill>
                <a:schemeClr val="bg1"/>
              </a:solidFill>
              <a:effectLst>
                <a:outerShdw blurRad="38100" dist="38100" dir="2700000" algn="tl">
                  <a:srgbClr val="000000">
                    <a:alpha val="43137"/>
                  </a:srgbClr>
                </a:outerShdw>
              </a:effectLst>
            </a:endParaRPr>
          </a:p>
        </p:txBody>
      </p:sp>
      <p:sp>
        <p:nvSpPr>
          <p:cNvPr id="9" name="8 Elipse"/>
          <p:cNvSpPr/>
          <p:nvPr/>
        </p:nvSpPr>
        <p:spPr>
          <a:xfrm>
            <a:off x="2987824" y="3520997"/>
            <a:ext cx="1440000" cy="864000"/>
          </a:xfrm>
          <a:prstGeom prst="ellipse">
            <a:avLst/>
          </a:prstGeom>
        </p:spPr>
        <p:style>
          <a:lnRef idx="0">
            <a:schemeClr val="accent1"/>
          </a:lnRef>
          <a:fillRef idx="3">
            <a:schemeClr val="accent1"/>
          </a:fillRef>
          <a:effectRef idx="3">
            <a:schemeClr val="accent1"/>
          </a:effectRef>
          <a:fontRef idx="minor">
            <a:schemeClr val="lt1"/>
          </a:fontRef>
        </p:style>
        <p:txBody>
          <a:bodyPr wrap="none" rtlCol="0" anchor="ctr"/>
          <a:lstStyle/>
          <a:p>
            <a:pPr algn="ctr"/>
            <a:r>
              <a:rPr lang="es-MX" b="1" dirty="0" smtClean="0">
                <a:solidFill>
                  <a:schemeClr val="bg1"/>
                </a:solidFill>
                <a:effectLst>
                  <a:outerShdw blurRad="38100" dist="38100" dir="2700000" algn="tl">
                    <a:srgbClr val="000000">
                      <a:alpha val="43137"/>
                    </a:srgbClr>
                  </a:outerShdw>
                </a:effectLst>
              </a:rPr>
              <a:t>BASE</a:t>
            </a:r>
          </a:p>
          <a:p>
            <a:pPr algn="ctr"/>
            <a:r>
              <a:rPr lang="es-MX" b="1" dirty="0" smtClean="0">
                <a:solidFill>
                  <a:schemeClr val="bg1"/>
                </a:solidFill>
                <a:effectLst>
                  <a:outerShdw blurRad="38100" dist="38100" dir="2700000" algn="tl">
                    <a:srgbClr val="000000">
                      <a:alpha val="43137"/>
                    </a:srgbClr>
                  </a:outerShdw>
                </a:effectLst>
              </a:rPr>
              <a:t>FISCAL</a:t>
            </a:r>
            <a:endParaRPr lang="es-MX" b="1" dirty="0">
              <a:solidFill>
                <a:schemeClr val="bg1"/>
              </a:solidFill>
              <a:effectLst>
                <a:outerShdw blurRad="38100" dist="38100" dir="2700000" algn="tl">
                  <a:srgbClr val="000000">
                    <a:alpha val="43137"/>
                  </a:srgbClr>
                </a:outerShdw>
              </a:effectLst>
            </a:endParaRPr>
          </a:p>
        </p:txBody>
      </p:sp>
      <p:sp>
        <p:nvSpPr>
          <p:cNvPr id="11" name="10 CuadroTexto"/>
          <p:cNvSpPr txBox="1"/>
          <p:nvPr/>
        </p:nvSpPr>
        <p:spPr>
          <a:xfrm>
            <a:off x="2027686" y="2656805"/>
            <a:ext cx="744114" cy="1107996"/>
          </a:xfrm>
          <a:prstGeom prst="rect">
            <a:avLst/>
          </a:prstGeom>
          <a:noFill/>
        </p:spPr>
        <p:txBody>
          <a:bodyPr wrap="none" rtlCol="0">
            <a:spAutoFit/>
          </a:bodyPr>
          <a:lstStyle/>
          <a:p>
            <a:r>
              <a:rPr lang="es-MX" sz="6600" b="1" dirty="0" smtClean="0">
                <a:solidFill>
                  <a:srgbClr val="0000CC"/>
                </a:solidFill>
                <a:effectLst>
                  <a:outerShdw blurRad="38100" dist="38100" dir="2700000" algn="tl">
                    <a:srgbClr val="000000">
                      <a:alpha val="43137"/>
                    </a:srgbClr>
                  </a:outerShdw>
                </a:effectLst>
                <a:latin typeface="Arial Black" pitchFamily="34" charset="0"/>
              </a:rPr>
              <a:t>&gt;</a:t>
            </a:r>
            <a:endParaRPr lang="es-MX" sz="6600" b="1" dirty="0">
              <a:solidFill>
                <a:srgbClr val="0000CC"/>
              </a:solidFill>
              <a:effectLst>
                <a:outerShdw blurRad="38100" dist="38100" dir="2700000" algn="tl">
                  <a:srgbClr val="000000">
                    <a:alpha val="43137"/>
                  </a:srgbClr>
                </a:outerShdw>
              </a:effectLst>
              <a:latin typeface="Arial Black" pitchFamily="34" charset="0"/>
            </a:endParaRPr>
          </a:p>
        </p:txBody>
      </p:sp>
      <p:sp>
        <p:nvSpPr>
          <p:cNvPr id="12" name="11 CuadroTexto"/>
          <p:cNvSpPr txBox="1"/>
          <p:nvPr/>
        </p:nvSpPr>
        <p:spPr>
          <a:xfrm>
            <a:off x="2051720" y="4096965"/>
            <a:ext cx="744114" cy="1107996"/>
          </a:xfrm>
          <a:prstGeom prst="rect">
            <a:avLst/>
          </a:prstGeom>
          <a:noFill/>
        </p:spPr>
        <p:txBody>
          <a:bodyPr wrap="none" rtlCol="0">
            <a:spAutoFit/>
          </a:bodyPr>
          <a:lstStyle/>
          <a:p>
            <a:r>
              <a:rPr lang="es-MX" sz="6600" b="1" dirty="0" smtClean="0">
                <a:solidFill>
                  <a:srgbClr val="FF3300"/>
                </a:solidFill>
                <a:effectLst>
                  <a:outerShdw blurRad="38100" dist="38100" dir="2700000" algn="tl">
                    <a:srgbClr val="000000">
                      <a:alpha val="43137"/>
                    </a:srgbClr>
                  </a:outerShdw>
                </a:effectLst>
                <a:latin typeface="Arial Black" pitchFamily="34" charset="0"/>
              </a:rPr>
              <a:t>&lt;</a:t>
            </a:r>
            <a:endParaRPr lang="es-MX" sz="6600" b="1" dirty="0">
              <a:solidFill>
                <a:srgbClr val="FF3300"/>
              </a:solidFill>
              <a:effectLst>
                <a:outerShdw blurRad="38100" dist="38100" dir="2700000" algn="tl">
                  <a:srgbClr val="000000">
                    <a:alpha val="43137"/>
                  </a:srgbClr>
                </a:outerShdw>
              </a:effectLst>
              <a:latin typeface="Arial Black" pitchFamily="34" charset="0"/>
            </a:endParaRPr>
          </a:p>
        </p:txBody>
      </p:sp>
      <p:cxnSp>
        <p:nvCxnSpPr>
          <p:cNvPr id="14" name="13 Conector angular"/>
          <p:cNvCxnSpPr>
            <a:stCxn id="8" idx="0"/>
            <a:endCxn id="11" idx="1"/>
          </p:cNvCxnSpPr>
          <p:nvPr/>
        </p:nvCxnSpPr>
        <p:spPr>
          <a:xfrm rot="5400000" flipH="1" flipV="1">
            <a:off x="1344506" y="2837817"/>
            <a:ext cx="310194" cy="1056166"/>
          </a:xfrm>
          <a:prstGeom prst="bentConnector2">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5" name="14 Conector angular"/>
          <p:cNvCxnSpPr>
            <a:endCxn id="12" idx="1"/>
          </p:cNvCxnSpPr>
          <p:nvPr/>
        </p:nvCxnSpPr>
        <p:spPr>
          <a:xfrm>
            <a:off x="971520" y="4484881"/>
            <a:ext cx="1080200" cy="166082"/>
          </a:xfrm>
          <a:prstGeom prst="bentConnector3">
            <a:avLst>
              <a:gd name="adj1" fmla="val 50000"/>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6" name="25 Conector angular"/>
          <p:cNvCxnSpPr>
            <a:stCxn id="11" idx="3"/>
            <a:endCxn id="9" idx="0"/>
          </p:cNvCxnSpPr>
          <p:nvPr/>
        </p:nvCxnSpPr>
        <p:spPr>
          <a:xfrm>
            <a:off x="2771800" y="3210803"/>
            <a:ext cx="936024" cy="310194"/>
          </a:xfrm>
          <a:prstGeom prst="bentConnector2">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8" name="27 Conector angular"/>
          <p:cNvCxnSpPr>
            <a:stCxn id="12" idx="3"/>
            <a:endCxn id="9" idx="4"/>
          </p:cNvCxnSpPr>
          <p:nvPr/>
        </p:nvCxnSpPr>
        <p:spPr>
          <a:xfrm flipV="1">
            <a:off x="2795834" y="4384997"/>
            <a:ext cx="911990" cy="265966"/>
          </a:xfrm>
          <a:prstGeom prst="bentConnector2">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sp>
        <p:nvSpPr>
          <p:cNvPr id="29" name="28 Flecha a la derecha con muesca"/>
          <p:cNvSpPr/>
          <p:nvPr/>
        </p:nvSpPr>
        <p:spPr>
          <a:xfrm>
            <a:off x="4601704" y="3684341"/>
            <a:ext cx="720000" cy="540000"/>
          </a:xfrm>
          <a:prstGeom prst="notched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MX"/>
          </a:p>
        </p:txBody>
      </p:sp>
      <p:sp>
        <p:nvSpPr>
          <p:cNvPr id="30" name="29 Proceso"/>
          <p:cNvSpPr/>
          <p:nvPr/>
        </p:nvSpPr>
        <p:spPr>
          <a:xfrm>
            <a:off x="5508104" y="3376885"/>
            <a:ext cx="1800000" cy="1080000"/>
          </a:xfrm>
          <a:prstGeom prst="flowChartProcess">
            <a:avLst/>
          </a:prstGeom>
          <a:solidFill>
            <a:srgbClr val="FF33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400" b="1" dirty="0" smtClean="0">
                <a:effectLst>
                  <a:outerShdw blurRad="38100" dist="38100" dir="2700000" algn="tl">
                    <a:srgbClr val="000000">
                      <a:alpha val="43137"/>
                    </a:srgbClr>
                  </a:outerShdw>
                </a:effectLst>
              </a:rPr>
              <a:t>PASIVO</a:t>
            </a:r>
          </a:p>
          <a:p>
            <a:pPr algn="ctr"/>
            <a:r>
              <a:rPr lang="es-MX" b="1" dirty="0" smtClean="0">
                <a:effectLst>
                  <a:outerShdw blurRad="38100" dist="38100" dir="2700000" algn="tl">
                    <a:srgbClr val="000000">
                      <a:alpha val="43137"/>
                    </a:srgbClr>
                  </a:outerShdw>
                </a:effectLst>
              </a:rPr>
              <a:t>TRIBUTARIO</a:t>
            </a:r>
          </a:p>
          <a:p>
            <a:pPr algn="ctr"/>
            <a:r>
              <a:rPr lang="es-MX" b="1" dirty="0" smtClean="0">
                <a:effectLst>
                  <a:outerShdw blurRad="38100" dist="38100" dir="2700000" algn="tl">
                    <a:srgbClr val="000000">
                      <a:alpha val="43137"/>
                    </a:srgbClr>
                  </a:outerShdw>
                </a:effectLst>
              </a:rPr>
              <a:t>DIFERIDO</a:t>
            </a:r>
            <a:endParaRPr lang="es-MX" b="1" dirty="0">
              <a:effectLst>
                <a:outerShdw blurRad="38100" dist="38100" dir="2700000" algn="tl">
                  <a:srgbClr val="000000">
                    <a:alpha val="43137"/>
                  </a:srgbClr>
                </a:outerShdw>
              </a:effectLst>
            </a:endParaRPr>
          </a:p>
        </p:txBody>
      </p:sp>
      <p:sp>
        <p:nvSpPr>
          <p:cNvPr id="31" name="30 CuadroTexto"/>
          <p:cNvSpPr txBox="1"/>
          <p:nvPr/>
        </p:nvSpPr>
        <p:spPr>
          <a:xfrm>
            <a:off x="7308305" y="3308793"/>
            <a:ext cx="1569019" cy="1200329"/>
          </a:xfrm>
          <a:prstGeom prst="rect">
            <a:avLst/>
          </a:prstGeom>
          <a:noFill/>
        </p:spPr>
        <p:txBody>
          <a:bodyPr wrap="none" rtlCol="0">
            <a:spAutoFit/>
          </a:bodyPr>
          <a:lstStyle/>
          <a:p>
            <a:r>
              <a:rPr lang="es-MX" b="1" dirty="0" smtClean="0">
                <a:solidFill>
                  <a:srgbClr val="FF3300"/>
                </a:solidFill>
                <a:effectLst>
                  <a:outerShdw blurRad="38100" dist="38100" dir="2700000" algn="tl">
                    <a:srgbClr val="000000">
                      <a:alpha val="43137"/>
                    </a:srgbClr>
                  </a:outerShdw>
                </a:effectLst>
              </a:rPr>
              <a:t>MAYOR</a:t>
            </a:r>
          </a:p>
          <a:p>
            <a:r>
              <a:rPr lang="es-MX" b="1" dirty="0" smtClean="0">
                <a:solidFill>
                  <a:srgbClr val="FF3300"/>
                </a:solidFill>
                <a:effectLst>
                  <a:outerShdw blurRad="38100" dist="38100" dir="2700000" algn="tl">
                    <a:srgbClr val="000000">
                      <a:alpha val="43137"/>
                    </a:srgbClr>
                  </a:outerShdw>
                </a:effectLst>
              </a:rPr>
              <a:t>IMPUESTO</a:t>
            </a:r>
          </a:p>
          <a:p>
            <a:r>
              <a:rPr lang="es-MX" b="1" dirty="0" smtClean="0">
                <a:solidFill>
                  <a:srgbClr val="FF3300"/>
                </a:solidFill>
                <a:effectLst>
                  <a:outerShdw blurRad="38100" dist="38100" dir="2700000" algn="tl">
                    <a:srgbClr val="000000">
                      <a:alpha val="43137"/>
                    </a:srgbClr>
                  </a:outerShdw>
                </a:effectLst>
              </a:rPr>
              <a:t>POR PAGAR</a:t>
            </a:r>
          </a:p>
          <a:p>
            <a:r>
              <a:rPr lang="es-MX" b="1" dirty="0" smtClean="0">
                <a:solidFill>
                  <a:srgbClr val="FF3300"/>
                </a:solidFill>
                <a:effectLst>
                  <a:outerShdw blurRad="38100" dist="38100" dir="2700000" algn="tl">
                    <a:srgbClr val="000000">
                      <a:alpha val="43137"/>
                    </a:srgbClr>
                  </a:outerShdw>
                </a:effectLst>
              </a:rPr>
              <a:t>EN EL FUTURO</a:t>
            </a:r>
            <a:endParaRPr lang="es-MX" b="1" dirty="0">
              <a:solidFill>
                <a:srgbClr val="FF3300"/>
              </a:solidFill>
              <a:effectLst>
                <a:outerShdw blurRad="38100" dist="38100" dir="2700000" algn="tl">
                  <a:srgbClr val="000000">
                    <a:alpha val="43137"/>
                  </a:srgbClr>
                </a:outerShdw>
              </a:effectLst>
            </a:endParaRPr>
          </a:p>
        </p:txBody>
      </p:sp>
      <p:sp>
        <p:nvSpPr>
          <p:cNvPr id="32" name="31 Elipse"/>
          <p:cNvSpPr/>
          <p:nvPr/>
        </p:nvSpPr>
        <p:spPr>
          <a:xfrm>
            <a:off x="5076056" y="1648693"/>
            <a:ext cx="2520000" cy="1080000"/>
          </a:xfrm>
          <a:prstGeom prst="ellipse">
            <a:avLst/>
          </a:prstGeom>
        </p:spPr>
        <p:style>
          <a:lnRef idx="0">
            <a:schemeClr val="accent1"/>
          </a:lnRef>
          <a:fillRef idx="3">
            <a:schemeClr val="accent1"/>
          </a:fillRef>
          <a:effectRef idx="3">
            <a:schemeClr val="accent1"/>
          </a:effectRef>
          <a:fontRef idx="minor">
            <a:schemeClr val="lt1"/>
          </a:fontRef>
        </p:style>
        <p:txBody>
          <a:bodyPr wrap="none" rtlCol="0" anchor="ctr"/>
          <a:lstStyle/>
          <a:p>
            <a:pPr algn="ctr"/>
            <a:r>
              <a:rPr lang="es-MX" sz="2000" b="1" dirty="0" smtClean="0">
                <a:solidFill>
                  <a:schemeClr val="bg1"/>
                </a:solidFill>
                <a:effectLst>
                  <a:outerShdw blurRad="38100" dist="38100" dir="2700000" algn="tl">
                    <a:srgbClr val="000000">
                      <a:alpha val="43137"/>
                    </a:srgbClr>
                  </a:outerShdw>
                </a:effectLst>
              </a:rPr>
              <a:t>DEDUCCIÓN</a:t>
            </a:r>
          </a:p>
          <a:p>
            <a:pPr algn="ctr"/>
            <a:r>
              <a:rPr lang="es-MX" sz="2000" b="1" dirty="0" smtClean="0">
                <a:solidFill>
                  <a:schemeClr val="bg1"/>
                </a:solidFill>
                <a:effectLst>
                  <a:outerShdw blurRad="38100" dist="38100" dir="2700000" algn="tl">
                    <a:srgbClr val="000000">
                      <a:alpha val="43137"/>
                    </a:srgbClr>
                  </a:outerShdw>
                </a:effectLst>
              </a:rPr>
              <a:t>RNI (DJ)</a:t>
            </a:r>
          </a:p>
          <a:p>
            <a:pPr algn="ctr"/>
            <a:r>
              <a:rPr lang="es-MX" sz="2000" b="1" dirty="0" smtClean="0">
                <a:solidFill>
                  <a:schemeClr val="bg1"/>
                </a:solidFill>
                <a:effectLst>
                  <a:outerShdw blurRad="38100" dist="38100" dir="2700000" algn="tl">
                    <a:srgbClr val="000000">
                      <a:alpha val="43137"/>
                    </a:srgbClr>
                  </a:outerShdw>
                </a:effectLst>
              </a:rPr>
              <a:t>(EG ACTUAL)</a:t>
            </a:r>
            <a:endParaRPr lang="es-MX" sz="2000" b="1" dirty="0">
              <a:solidFill>
                <a:schemeClr val="bg1"/>
              </a:solidFill>
              <a:effectLst>
                <a:outerShdw blurRad="38100" dist="38100" dir="2700000" algn="tl">
                  <a:srgbClr val="000000">
                    <a:alpha val="43137"/>
                  </a:srgbClr>
                </a:outerShdw>
              </a:effectLst>
            </a:endParaRPr>
          </a:p>
        </p:txBody>
      </p:sp>
      <p:sp>
        <p:nvSpPr>
          <p:cNvPr id="33" name="32 Elipse"/>
          <p:cNvSpPr/>
          <p:nvPr/>
        </p:nvSpPr>
        <p:spPr>
          <a:xfrm>
            <a:off x="5148344" y="5033189"/>
            <a:ext cx="2520000" cy="1080000"/>
          </a:xfrm>
          <a:prstGeom prst="ellipse">
            <a:avLst/>
          </a:prstGeom>
          <a:solidFill>
            <a:srgbClr val="FF3300"/>
          </a:solidFill>
        </p:spPr>
        <p:style>
          <a:lnRef idx="0">
            <a:schemeClr val="accent1"/>
          </a:lnRef>
          <a:fillRef idx="3">
            <a:schemeClr val="accent1"/>
          </a:fillRef>
          <a:effectRef idx="3">
            <a:schemeClr val="accent1"/>
          </a:effectRef>
          <a:fontRef idx="minor">
            <a:schemeClr val="lt1"/>
          </a:fontRef>
        </p:style>
        <p:txBody>
          <a:bodyPr wrap="none" rtlCol="0" anchor="ctr"/>
          <a:lstStyle/>
          <a:p>
            <a:pPr algn="ctr"/>
            <a:r>
              <a:rPr lang="es-MX" sz="2000" b="1" dirty="0" smtClean="0">
                <a:solidFill>
                  <a:schemeClr val="bg1"/>
                </a:solidFill>
                <a:effectLst>
                  <a:outerShdw blurRad="38100" dist="38100" dir="2700000" algn="tl">
                    <a:srgbClr val="000000">
                      <a:alpha val="43137"/>
                    </a:srgbClr>
                  </a:outerShdw>
                </a:effectLst>
              </a:rPr>
              <a:t>ADICIÓN</a:t>
            </a:r>
          </a:p>
          <a:p>
            <a:pPr algn="ctr"/>
            <a:r>
              <a:rPr lang="es-MX" sz="2000" b="1" dirty="0" smtClean="0">
                <a:solidFill>
                  <a:schemeClr val="bg1"/>
                </a:solidFill>
                <a:effectLst>
                  <a:outerShdw blurRad="38100" dist="38100" dir="2700000" algn="tl">
                    <a:srgbClr val="000000">
                      <a:alpha val="43137"/>
                    </a:srgbClr>
                  </a:outerShdw>
                </a:effectLst>
              </a:rPr>
              <a:t>RNI (DJ)</a:t>
            </a:r>
          </a:p>
          <a:p>
            <a:pPr algn="ctr"/>
            <a:r>
              <a:rPr lang="es-MX" sz="2000" b="1" dirty="0" smtClean="0">
                <a:solidFill>
                  <a:schemeClr val="bg1"/>
                </a:solidFill>
                <a:effectLst>
                  <a:outerShdw blurRad="38100" dist="38100" dir="2700000" algn="tl">
                    <a:srgbClr val="000000">
                      <a:alpha val="43137"/>
                    </a:srgbClr>
                  </a:outerShdw>
                </a:effectLst>
              </a:rPr>
              <a:t>(EG FUTURO)</a:t>
            </a:r>
            <a:endParaRPr lang="es-MX" sz="2000" b="1" dirty="0">
              <a:solidFill>
                <a:schemeClr val="bg1"/>
              </a:solidFill>
              <a:effectLst>
                <a:outerShdw blurRad="38100" dist="38100" dir="2700000" algn="tl">
                  <a:srgbClr val="000000">
                    <a:alpha val="43137"/>
                  </a:srgbClr>
                </a:outerShdw>
              </a:effectLst>
            </a:endParaRPr>
          </a:p>
        </p:txBody>
      </p:sp>
      <p:sp>
        <p:nvSpPr>
          <p:cNvPr id="34" name="33 Flecha a la derecha con muesca"/>
          <p:cNvSpPr/>
          <p:nvPr/>
        </p:nvSpPr>
        <p:spPr>
          <a:xfrm rot="5400000">
            <a:off x="6192103" y="2791869"/>
            <a:ext cx="432000" cy="540000"/>
          </a:xfrm>
          <a:prstGeom prst="notched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MX"/>
          </a:p>
        </p:txBody>
      </p:sp>
      <p:sp>
        <p:nvSpPr>
          <p:cNvPr id="35" name="34 Flecha a la derecha con muesca"/>
          <p:cNvSpPr/>
          <p:nvPr/>
        </p:nvSpPr>
        <p:spPr>
          <a:xfrm rot="5400000">
            <a:off x="6210176" y="4475061"/>
            <a:ext cx="432000" cy="540000"/>
          </a:xfrm>
          <a:prstGeom prst="notchedRightArrow">
            <a:avLst/>
          </a:prstGeom>
          <a:solidFill>
            <a:srgbClr val="FF33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s-MX"/>
          </a:p>
        </p:txBody>
      </p:sp>
      <p:sp>
        <p:nvSpPr>
          <p:cNvPr id="36" name="35 CuadroTexto"/>
          <p:cNvSpPr txBox="1"/>
          <p:nvPr/>
        </p:nvSpPr>
        <p:spPr>
          <a:xfrm>
            <a:off x="7596337" y="1844826"/>
            <a:ext cx="1511311" cy="646331"/>
          </a:xfrm>
          <a:prstGeom prst="rect">
            <a:avLst/>
          </a:prstGeom>
          <a:noFill/>
        </p:spPr>
        <p:txBody>
          <a:bodyPr wrap="none" rtlCol="0">
            <a:spAutoFit/>
          </a:bodyPr>
          <a:lstStyle/>
          <a:p>
            <a:r>
              <a:rPr lang="es-MX" b="1" dirty="0" smtClean="0">
                <a:solidFill>
                  <a:srgbClr val="0000CC"/>
                </a:solidFill>
                <a:effectLst>
                  <a:outerShdw blurRad="38100" dist="38100" dir="2700000" algn="tl">
                    <a:srgbClr val="000000">
                      <a:alpha val="43137"/>
                    </a:srgbClr>
                  </a:outerShdw>
                </a:effectLst>
              </a:rPr>
              <a:t>MENOR</a:t>
            </a:r>
          </a:p>
          <a:p>
            <a:r>
              <a:rPr lang="es-MX" b="1" dirty="0" smtClean="0">
                <a:solidFill>
                  <a:srgbClr val="0000CC"/>
                </a:solidFill>
                <a:effectLst>
                  <a:outerShdw blurRad="38100" dist="38100" dir="2700000" algn="tl">
                    <a:srgbClr val="000000">
                      <a:alpha val="43137"/>
                    </a:srgbClr>
                  </a:outerShdw>
                </a:effectLst>
              </a:rPr>
              <a:t>DESEMBOLSO</a:t>
            </a:r>
            <a:endParaRPr lang="es-MX" b="1" dirty="0">
              <a:solidFill>
                <a:srgbClr val="0000CC"/>
              </a:solidFill>
              <a:effectLst>
                <a:outerShdw blurRad="38100" dist="38100" dir="2700000" algn="tl">
                  <a:srgbClr val="000000">
                    <a:alpha val="43137"/>
                  </a:srgbClr>
                </a:outerShdw>
              </a:effectLst>
            </a:endParaRPr>
          </a:p>
        </p:txBody>
      </p:sp>
      <p:sp>
        <p:nvSpPr>
          <p:cNvPr id="37" name="36 CuadroTexto"/>
          <p:cNvSpPr txBox="1"/>
          <p:nvPr/>
        </p:nvSpPr>
        <p:spPr>
          <a:xfrm>
            <a:off x="7669202" y="5229202"/>
            <a:ext cx="1511311" cy="646331"/>
          </a:xfrm>
          <a:prstGeom prst="rect">
            <a:avLst/>
          </a:prstGeom>
          <a:noFill/>
        </p:spPr>
        <p:txBody>
          <a:bodyPr wrap="none" rtlCol="0">
            <a:spAutoFit/>
          </a:bodyPr>
          <a:lstStyle/>
          <a:p>
            <a:r>
              <a:rPr lang="es-MX" b="1" dirty="0" smtClean="0">
                <a:solidFill>
                  <a:srgbClr val="FF3300"/>
                </a:solidFill>
                <a:effectLst>
                  <a:outerShdw blurRad="38100" dist="38100" dir="2700000" algn="tl">
                    <a:srgbClr val="000000">
                      <a:alpha val="43137"/>
                    </a:srgbClr>
                  </a:outerShdw>
                </a:effectLst>
              </a:rPr>
              <a:t>MAYOR</a:t>
            </a:r>
          </a:p>
          <a:p>
            <a:r>
              <a:rPr lang="es-MX" b="1" dirty="0" smtClean="0">
                <a:solidFill>
                  <a:srgbClr val="FF3300"/>
                </a:solidFill>
                <a:effectLst>
                  <a:outerShdw blurRad="38100" dist="38100" dir="2700000" algn="tl">
                    <a:srgbClr val="000000">
                      <a:alpha val="43137"/>
                    </a:srgbClr>
                  </a:outerShdw>
                </a:effectLst>
              </a:rPr>
              <a:t>DESEMBOLSO</a:t>
            </a:r>
            <a:endParaRPr lang="es-MX" b="1" dirty="0">
              <a:solidFill>
                <a:srgbClr val="FF3300"/>
              </a:solidFill>
              <a:effectLst>
                <a:outerShdw blurRad="38100" dist="38100" dir="2700000" algn="tl">
                  <a:srgbClr val="000000">
                    <a:alpha val="43137"/>
                  </a:srgbClr>
                </a:outerShdw>
              </a:effectLst>
            </a:endParaRPr>
          </a:p>
        </p:txBody>
      </p:sp>
      <p:cxnSp>
        <p:nvCxnSpPr>
          <p:cNvPr id="39" name="38 Conector recto de flecha"/>
          <p:cNvCxnSpPr>
            <a:stCxn id="36" idx="2"/>
            <a:endCxn id="31" idx="0"/>
          </p:cNvCxnSpPr>
          <p:nvPr/>
        </p:nvCxnSpPr>
        <p:spPr>
          <a:xfrm flipH="1">
            <a:off x="8092815" y="2491157"/>
            <a:ext cx="259178" cy="817636"/>
          </a:xfrm>
          <a:prstGeom prst="straightConnector1">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a:stCxn id="31" idx="2"/>
            <a:endCxn id="37" idx="0"/>
          </p:cNvCxnSpPr>
          <p:nvPr/>
        </p:nvCxnSpPr>
        <p:spPr>
          <a:xfrm>
            <a:off x="8092815" y="4509122"/>
            <a:ext cx="332043" cy="720080"/>
          </a:xfrm>
          <a:prstGeom prst="straightConnector1">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82725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circle(in)">
                                      <p:cBhvr>
                                        <p:cTn id="11" dur="2000"/>
                                        <p:tgtEl>
                                          <p:spTgt spid="8"/>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ircle(in)">
                                      <p:cBhvr>
                                        <p:cTn id="15" dur="2000"/>
                                        <p:tgtEl>
                                          <p:spTgt spid="14"/>
                                        </p:tgtEl>
                                      </p:cBhvr>
                                    </p:animEffect>
                                  </p:childTnLst>
                                </p:cTn>
                              </p:par>
                            </p:childTnLst>
                          </p:cTn>
                        </p:par>
                        <p:par>
                          <p:cTn id="16" fill="hold">
                            <p:stCondLst>
                              <p:cond delay="6000"/>
                            </p:stCondLst>
                            <p:childTnLst>
                              <p:par>
                                <p:cTn id="17" presetID="6"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ircle(in)">
                                      <p:cBhvr>
                                        <p:cTn id="19" dur="2000"/>
                                        <p:tgtEl>
                                          <p:spTgt spid="11"/>
                                        </p:tgtEl>
                                      </p:cBhvr>
                                    </p:animEffect>
                                  </p:childTnLst>
                                </p:cTn>
                              </p:par>
                            </p:childTnLst>
                          </p:cTn>
                        </p:par>
                        <p:par>
                          <p:cTn id="20" fill="hold">
                            <p:stCondLst>
                              <p:cond delay="8000"/>
                            </p:stCondLst>
                            <p:childTnLst>
                              <p:par>
                                <p:cTn id="21" presetID="6" presetClass="entr" presetSubtype="16"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circle(in)">
                                      <p:cBhvr>
                                        <p:cTn id="23" dur="2000"/>
                                        <p:tgtEl>
                                          <p:spTgt spid="26"/>
                                        </p:tgtEl>
                                      </p:cBhvr>
                                    </p:animEffect>
                                  </p:childTnLst>
                                </p:cTn>
                              </p:par>
                            </p:childTnLst>
                          </p:cTn>
                        </p:par>
                        <p:par>
                          <p:cTn id="24" fill="hold">
                            <p:stCondLst>
                              <p:cond delay="10000"/>
                            </p:stCondLst>
                            <p:childTnLst>
                              <p:par>
                                <p:cTn id="25" presetID="6" presetClass="entr" presetSubtype="16"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ircle(in)">
                                      <p:cBhvr>
                                        <p:cTn id="27" dur="2000"/>
                                        <p:tgtEl>
                                          <p:spTgt spid="9"/>
                                        </p:tgtEl>
                                      </p:cBhvr>
                                    </p:animEffect>
                                  </p:childTnLst>
                                </p:cTn>
                              </p:par>
                            </p:childTnLst>
                          </p:cTn>
                        </p:par>
                        <p:par>
                          <p:cTn id="28" fill="hold">
                            <p:stCondLst>
                              <p:cond delay="12000"/>
                            </p:stCondLst>
                            <p:childTnLst>
                              <p:par>
                                <p:cTn id="29" presetID="6"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circle(in)">
                                      <p:cBhvr>
                                        <p:cTn id="31" dur="2000"/>
                                        <p:tgtEl>
                                          <p:spTgt spid="29"/>
                                        </p:tgtEl>
                                      </p:cBhvr>
                                    </p:animEffect>
                                  </p:childTnLst>
                                </p:cTn>
                              </p:par>
                            </p:childTnLst>
                          </p:cTn>
                        </p:par>
                        <p:par>
                          <p:cTn id="32" fill="hold">
                            <p:stCondLst>
                              <p:cond delay="14000"/>
                            </p:stCondLst>
                            <p:childTnLst>
                              <p:par>
                                <p:cTn id="33" presetID="6" presetClass="entr" presetSubtype="16"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circle(in)">
                                      <p:cBhvr>
                                        <p:cTn id="35" dur="2000"/>
                                        <p:tgtEl>
                                          <p:spTgt spid="30"/>
                                        </p:tgtEl>
                                      </p:cBhvr>
                                    </p:animEffect>
                                  </p:childTnLst>
                                </p:cTn>
                              </p:par>
                              <p:par>
                                <p:cTn id="36" presetID="6" presetClass="entr" presetSubtype="16"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circle(in)">
                                      <p:cBhvr>
                                        <p:cTn id="38" dur="2000"/>
                                        <p:tgtEl>
                                          <p:spTgt spid="31"/>
                                        </p:tgtEl>
                                      </p:cBhvr>
                                    </p:animEffect>
                                  </p:childTnLst>
                                </p:cTn>
                              </p:par>
                            </p:childTnLst>
                          </p:cTn>
                        </p:par>
                        <p:par>
                          <p:cTn id="39" fill="hold">
                            <p:stCondLst>
                              <p:cond delay="16000"/>
                            </p:stCondLst>
                            <p:childTnLst>
                              <p:par>
                                <p:cTn id="40" presetID="6" presetClass="entr" presetSubtype="16"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circle(in)">
                                      <p:cBhvr>
                                        <p:cTn id="42" dur="2000"/>
                                        <p:tgtEl>
                                          <p:spTgt spid="32"/>
                                        </p:tgtEl>
                                      </p:cBhvr>
                                    </p:animEffect>
                                  </p:childTnLst>
                                </p:cTn>
                              </p:par>
                              <p:par>
                                <p:cTn id="43" presetID="6" presetClass="entr" presetSubtype="16"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circle(in)">
                                      <p:cBhvr>
                                        <p:cTn id="45" dur="2000"/>
                                        <p:tgtEl>
                                          <p:spTgt spid="36"/>
                                        </p:tgtEl>
                                      </p:cBhvr>
                                    </p:animEffect>
                                  </p:childTnLst>
                                </p:cTn>
                              </p:par>
                            </p:childTnLst>
                          </p:cTn>
                        </p:par>
                        <p:par>
                          <p:cTn id="46" fill="hold">
                            <p:stCondLst>
                              <p:cond delay="18000"/>
                            </p:stCondLst>
                            <p:childTnLst>
                              <p:par>
                                <p:cTn id="47" presetID="6" presetClass="entr" presetSubtype="16"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circle(in)">
                                      <p:cBhvr>
                                        <p:cTn id="49" dur="2000"/>
                                        <p:tgtEl>
                                          <p:spTgt spid="34"/>
                                        </p:tgtEl>
                                      </p:cBhvr>
                                    </p:animEffect>
                                  </p:childTnLst>
                                </p:cTn>
                              </p:par>
                              <p:par>
                                <p:cTn id="50" presetID="6" presetClass="entr" presetSubtype="16" fill="hold"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circle(in)">
                                      <p:cBhvr>
                                        <p:cTn id="52" dur="2000"/>
                                        <p:tgtEl>
                                          <p:spTgt spid="39"/>
                                        </p:tgtEl>
                                      </p:cBhvr>
                                    </p:animEffect>
                                  </p:childTnLst>
                                </p:cTn>
                              </p:par>
                            </p:childTnLst>
                          </p:cTn>
                        </p:par>
                        <p:par>
                          <p:cTn id="53" fill="hold">
                            <p:stCondLst>
                              <p:cond delay="20000"/>
                            </p:stCondLst>
                            <p:childTnLst>
                              <p:par>
                                <p:cTn id="54" presetID="6" presetClass="entr" presetSubtype="16"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circle(in)">
                                      <p:cBhvr>
                                        <p:cTn id="56" dur="2000"/>
                                        <p:tgtEl>
                                          <p:spTgt spid="35"/>
                                        </p:tgtEl>
                                      </p:cBhvr>
                                    </p:animEffect>
                                  </p:childTnLst>
                                </p:cTn>
                              </p:par>
                            </p:childTnLst>
                          </p:cTn>
                        </p:par>
                        <p:par>
                          <p:cTn id="57" fill="hold">
                            <p:stCondLst>
                              <p:cond delay="22000"/>
                            </p:stCondLst>
                            <p:childTnLst>
                              <p:par>
                                <p:cTn id="58" presetID="6" presetClass="entr" presetSubtype="16" fill="hold"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circle(in)">
                                      <p:cBhvr>
                                        <p:cTn id="60" dur="2000"/>
                                        <p:tgtEl>
                                          <p:spTgt spid="40"/>
                                        </p:tgtEl>
                                      </p:cBhvr>
                                    </p:animEffect>
                                  </p:childTnLst>
                                </p:cTn>
                              </p:par>
                            </p:childTnLst>
                          </p:cTn>
                        </p:par>
                        <p:par>
                          <p:cTn id="61" fill="hold">
                            <p:stCondLst>
                              <p:cond delay="24000"/>
                            </p:stCondLst>
                            <p:childTnLst>
                              <p:par>
                                <p:cTn id="62" presetID="6" presetClass="entr" presetSubtype="16"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circle(in)">
                                      <p:cBhvr>
                                        <p:cTn id="64" dur="2000"/>
                                        <p:tgtEl>
                                          <p:spTgt spid="33"/>
                                        </p:tgtEl>
                                      </p:cBhvr>
                                    </p:animEffect>
                                  </p:childTnLst>
                                </p:cTn>
                              </p:par>
                            </p:childTnLst>
                          </p:cTn>
                        </p:par>
                        <p:par>
                          <p:cTn id="65" fill="hold">
                            <p:stCondLst>
                              <p:cond delay="26000"/>
                            </p:stCondLst>
                            <p:childTnLst>
                              <p:par>
                                <p:cTn id="66" presetID="6" presetClass="entr" presetSubtype="16"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circle(in)">
                                      <p:cBhvr>
                                        <p:cTn id="68" dur="2000"/>
                                        <p:tgtEl>
                                          <p:spTgt spid="37"/>
                                        </p:tgtEl>
                                      </p:cBhvr>
                                    </p:animEffect>
                                  </p:childTnLst>
                                </p:cTn>
                              </p:par>
                            </p:childTnLst>
                          </p:cTn>
                        </p:par>
                        <p:par>
                          <p:cTn id="69" fill="hold">
                            <p:stCondLst>
                              <p:cond delay="28000"/>
                            </p:stCondLst>
                            <p:childTnLst>
                              <p:par>
                                <p:cTn id="70" presetID="6" presetClass="entr" presetSubtype="16" fill="hold" grpId="0" nodeType="after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circle(in)">
                                      <p:cBhvr>
                                        <p:cTn id="72" dur="2000"/>
                                        <p:tgtEl>
                                          <p:spTgt spid="7"/>
                                        </p:tgtEl>
                                      </p:cBhvr>
                                    </p:animEffect>
                                  </p:childTnLst>
                                </p:cTn>
                              </p:par>
                            </p:childTnLst>
                          </p:cTn>
                        </p:par>
                        <p:par>
                          <p:cTn id="73" fill="hold">
                            <p:stCondLst>
                              <p:cond delay="30000"/>
                            </p:stCondLst>
                            <p:childTnLst>
                              <p:par>
                                <p:cTn id="74" presetID="6" presetClass="entr" presetSubtype="16" fill="hold"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circle(in)">
                                      <p:cBhvr>
                                        <p:cTn id="76" dur="2000"/>
                                        <p:tgtEl>
                                          <p:spTgt spid="15"/>
                                        </p:tgtEl>
                                      </p:cBhvr>
                                    </p:animEffect>
                                  </p:childTnLst>
                                </p:cTn>
                              </p:par>
                            </p:childTnLst>
                          </p:cTn>
                        </p:par>
                        <p:par>
                          <p:cTn id="77" fill="hold">
                            <p:stCondLst>
                              <p:cond delay="32000"/>
                            </p:stCondLst>
                            <p:childTnLst>
                              <p:par>
                                <p:cTn id="78" presetID="6" presetClass="entr" presetSubtype="16"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circle(in)">
                                      <p:cBhvr>
                                        <p:cTn id="80" dur="2000"/>
                                        <p:tgtEl>
                                          <p:spTgt spid="12"/>
                                        </p:tgtEl>
                                      </p:cBhvr>
                                    </p:animEffect>
                                  </p:childTnLst>
                                </p:cTn>
                              </p:par>
                            </p:childTnLst>
                          </p:cTn>
                        </p:par>
                        <p:par>
                          <p:cTn id="81" fill="hold">
                            <p:stCondLst>
                              <p:cond delay="34000"/>
                            </p:stCondLst>
                            <p:childTnLst>
                              <p:par>
                                <p:cTn id="82" presetID="6" presetClass="entr" presetSubtype="16" fill="hold"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circle(in)">
                                      <p:cBhvr>
                                        <p:cTn id="84"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p:bldP spid="12" grpId="0"/>
      <p:bldP spid="29" grpId="0" animBg="1"/>
      <p:bldP spid="30" grpId="0" animBg="1"/>
      <p:bldP spid="31" grpId="0"/>
      <p:bldP spid="32" grpId="0" animBg="1"/>
      <p:bldP spid="33" grpId="0" animBg="1"/>
      <p:bldP spid="34" grpId="0" animBg="1"/>
      <p:bldP spid="35" grpId="0" animBg="1"/>
      <p:bldP spid="36" grpId="0"/>
      <p:bldP spid="37" grpId="0"/>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Diferencias Temporarias Imponibles</a:t>
            </a:r>
            <a:br>
              <a:rPr lang="es-MX" dirty="0" smtClean="0"/>
            </a:br>
            <a:r>
              <a:rPr lang="es-MX" sz="1800" b="0" dirty="0" smtClean="0">
                <a:effectLst/>
              </a:rPr>
              <a:t>NIC 12, p.5</a:t>
            </a:r>
            <a:endParaRPr lang="es-MX" sz="1800" b="0" dirty="0">
              <a:effectLst/>
            </a:endParaRPr>
          </a:p>
        </p:txBody>
      </p:sp>
      <p:sp>
        <p:nvSpPr>
          <p:cNvPr id="3" name="2 Marcador de contenido"/>
          <p:cNvSpPr>
            <a:spLocks noGrp="1"/>
          </p:cNvSpPr>
          <p:nvPr>
            <p:ph idx="1"/>
          </p:nvPr>
        </p:nvSpPr>
        <p:spPr/>
        <p:txBody>
          <a:bodyPr/>
          <a:lstStyle/>
          <a:p>
            <a:r>
              <a:rPr lang="es-MX" dirty="0" smtClean="0"/>
              <a:t>Aquellas </a:t>
            </a:r>
            <a:r>
              <a:rPr lang="es-MX" dirty="0"/>
              <a:t>diferencias </a:t>
            </a:r>
            <a:r>
              <a:rPr lang="es-MX" dirty="0" smtClean="0"/>
              <a:t>temporarias </a:t>
            </a:r>
            <a:r>
              <a:rPr lang="es-MX" dirty="0"/>
              <a:t>que dan lugar a cantidades </a:t>
            </a:r>
            <a:r>
              <a:rPr lang="es-MX" u="sng" dirty="0"/>
              <a:t>imponibles</a:t>
            </a:r>
            <a:r>
              <a:rPr lang="es-MX" dirty="0"/>
              <a:t> al determinar la </a:t>
            </a:r>
            <a:r>
              <a:rPr lang="es-MX" dirty="0" smtClean="0"/>
              <a:t> ganancia </a:t>
            </a:r>
            <a:r>
              <a:rPr lang="es-MX" dirty="0"/>
              <a:t>(pérdida) fiscal correspondiente a periodos </a:t>
            </a:r>
            <a:r>
              <a:rPr lang="es-MX" u="sng" dirty="0"/>
              <a:t>futuros</a:t>
            </a:r>
            <a:r>
              <a:rPr lang="es-MX" dirty="0"/>
              <a:t>, cuando el </a:t>
            </a:r>
            <a:r>
              <a:rPr lang="es-MX" dirty="0" smtClean="0"/>
              <a:t>importe </a:t>
            </a:r>
            <a:r>
              <a:rPr lang="es-MX" dirty="0"/>
              <a:t>en libros del activo sea recuperado o el del pasivo sea </a:t>
            </a:r>
            <a:r>
              <a:rPr lang="es-MX" dirty="0" smtClean="0"/>
              <a:t>liquidado;</a:t>
            </a:r>
          </a:p>
          <a:p>
            <a:r>
              <a:rPr lang="es-MX" dirty="0" smtClean="0"/>
              <a:t>(…) </a:t>
            </a:r>
            <a:endParaRPr lang="es-MX" dirty="0"/>
          </a:p>
        </p:txBody>
      </p:sp>
      <p:sp>
        <p:nvSpPr>
          <p:cNvPr id="6" name="5 Marcador de fecha"/>
          <p:cNvSpPr>
            <a:spLocks noGrp="1"/>
          </p:cNvSpPr>
          <p:nvPr>
            <p:ph type="dt" sz="half" idx="10"/>
          </p:nvPr>
        </p:nvSpPr>
        <p:spPr/>
        <p:txBody>
          <a:bodyPr/>
          <a:lstStyle/>
          <a:p>
            <a:fld id="{111EEF44-19AE-444D-B59B-30BC7C67C1CF}"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304</a:t>
            </a:fld>
            <a:endParaRPr lang="es-MX"/>
          </a:p>
        </p:txBody>
      </p:sp>
    </p:spTree>
    <p:extLst>
      <p:ext uri="{BB962C8B-B14F-4D97-AF65-F5344CB8AC3E}">
        <p14:creationId xmlns:p14="http://schemas.microsoft.com/office/powerpoint/2010/main" val="1957706073"/>
      </p:ext>
    </p:extLst>
  </p:cSld>
  <p:clrMapOvr>
    <a:masterClrMapping/>
  </p:clrMapOvr>
  <p:transition spd="slow">
    <p:wipe/>
  </p:transition>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Diferencias Temporarias Imponibles</a:t>
            </a:r>
            <a:br>
              <a:rPr lang="es-MX" dirty="0"/>
            </a:br>
            <a:r>
              <a:rPr lang="es-MX" sz="1800" b="0" dirty="0" smtClean="0">
                <a:effectLst/>
              </a:rPr>
              <a:t>Ejemplo: Depreciación de activos en arrendamiento financiero</a:t>
            </a:r>
            <a:endParaRPr lang="es-MX" sz="1800" dirty="0"/>
          </a:p>
        </p:txBody>
      </p:sp>
      <p:sp>
        <p:nvSpPr>
          <p:cNvPr id="3" name="2 Marcador de fecha"/>
          <p:cNvSpPr>
            <a:spLocks noGrp="1"/>
          </p:cNvSpPr>
          <p:nvPr>
            <p:ph type="dt" sz="half" idx="10"/>
          </p:nvPr>
        </p:nvSpPr>
        <p:spPr/>
        <p:txBody>
          <a:bodyPr/>
          <a:lstStyle/>
          <a:p>
            <a:fld id="{BDAB2ACA-7AB8-4D57-A9C7-4AD219FC0E33}"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305</a:t>
            </a:fld>
            <a:endParaRPr lang="es-MX"/>
          </a:p>
        </p:txBody>
      </p:sp>
      <p:graphicFrame>
        <p:nvGraphicFramePr>
          <p:cNvPr id="6" name="5 Objeto"/>
          <p:cNvGraphicFramePr>
            <a:graphicFrameLocks noChangeAspect="1"/>
          </p:cNvGraphicFramePr>
          <p:nvPr>
            <p:extLst>
              <p:ext uri="{D42A27DB-BD31-4B8C-83A1-F6EECF244321}">
                <p14:modId xmlns:p14="http://schemas.microsoft.com/office/powerpoint/2010/main" val="2791654705"/>
              </p:ext>
            </p:extLst>
          </p:nvPr>
        </p:nvGraphicFramePr>
        <p:xfrm>
          <a:off x="180000" y="1572583"/>
          <a:ext cx="8820000" cy="4664729"/>
        </p:xfrm>
        <a:graphic>
          <a:graphicData uri="http://schemas.openxmlformats.org/presentationml/2006/ole">
            <mc:AlternateContent xmlns:mc="http://schemas.openxmlformats.org/markup-compatibility/2006">
              <mc:Choice xmlns:v="urn:schemas-microsoft-com:vml" Requires="v">
                <p:oleObj spid="_x0000_s59406" name="Hoja de cálculo" r:id="rId3" imgW="5276804" imgH="2790843" progId="Excel.Sheet.12">
                  <p:embed/>
                </p:oleObj>
              </mc:Choice>
              <mc:Fallback>
                <p:oleObj name="Hoja de cálculo" r:id="rId3" imgW="5276804" imgH="2790843" progId="Excel.Sheet.12">
                  <p:embed/>
                  <p:pic>
                    <p:nvPicPr>
                      <p:cNvPr id="0" name=""/>
                      <p:cNvPicPr/>
                      <p:nvPr/>
                    </p:nvPicPr>
                    <p:blipFill>
                      <a:blip r:embed="rId4"/>
                      <a:stretch>
                        <a:fillRect/>
                      </a:stretch>
                    </p:blipFill>
                    <p:spPr>
                      <a:xfrm>
                        <a:off x="180000" y="1572583"/>
                        <a:ext cx="8820000" cy="4664729"/>
                      </a:xfrm>
                      <a:prstGeom prst="rect">
                        <a:avLst/>
                      </a:prstGeom>
                    </p:spPr>
                  </p:pic>
                </p:oleObj>
              </mc:Fallback>
            </mc:AlternateContent>
          </a:graphicData>
        </a:graphic>
      </p:graphicFrame>
    </p:spTree>
    <p:extLst>
      <p:ext uri="{BB962C8B-B14F-4D97-AF65-F5344CB8AC3E}">
        <p14:creationId xmlns:p14="http://schemas.microsoft.com/office/powerpoint/2010/main" val="5240946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DT Deducible</a:t>
            </a:r>
            <a:endParaRPr lang="es-MX" dirty="0"/>
          </a:p>
        </p:txBody>
      </p:sp>
      <p:sp>
        <p:nvSpPr>
          <p:cNvPr id="3" name="2 Marcador de fecha"/>
          <p:cNvSpPr>
            <a:spLocks noGrp="1"/>
          </p:cNvSpPr>
          <p:nvPr>
            <p:ph type="dt" sz="half" idx="10"/>
          </p:nvPr>
        </p:nvSpPr>
        <p:spPr/>
        <p:txBody>
          <a:bodyPr/>
          <a:lstStyle/>
          <a:p>
            <a:fld id="{78F31C0C-FB7C-47D4-9B90-793987DD8F3F}" type="datetime4">
              <a:rPr lang="es-MX" smtClean="0"/>
              <a:t>12 de enero de 2014</a:t>
            </a:fld>
            <a:endParaRPr lang="es-MX" dirty="0"/>
          </a:p>
        </p:txBody>
      </p:sp>
      <p:sp>
        <p:nvSpPr>
          <p:cNvPr id="4" name="3 Marcador de pie de página"/>
          <p:cNvSpPr>
            <a:spLocks noGrp="1"/>
          </p:cNvSpPr>
          <p:nvPr>
            <p:ph type="ftr" sz="quarter" idx="11"/>
          </p:nvPr>
        </p:nvSpPr>
        <p:spPr/>
        <p:txBody>
          <a:bodyPr/>
          <a:lstStyle/>
          <a:p>
            <a:r>
              <a:rPr lang="es-MX" smtClean="0"/>
              <a:t>IMPUESTO A LA RENTA 2013</a:t>
            </a:r>
            <a:endParaRPr lang="es-MX" dirty="0"/>
          </a:p>
        </p:txBody>
      </p:sp>
      <p:sp>
        <p:nvSpPr>
          <p:cNvPr id="5" name="4 Marcador de número de diapositiva"/>
          <p:cNvSpPr>
            <a:spLocks noGrp="1"/>
          </p:cNvSpPr>
          <p:nvPr>
            <p:ph type="sldNum" sz="quarter" idx="12"/>
          </p:nvPr>
        </p:nvSpPr>
        <p:spPr/>
        <p:txBody>
          <a:bodyPr/>
          <a:lstStyle/>
          <a:p>
            <a:pPr algn="r"/>
            <a:fld id="{721111CF-19C9-4134-8B2B-BD64A1FC72AE}" type="slidenum">
              <a:rPr lang="es-MX" smtClean="0"/>
              <a:pPr algn="r"/>
              <a:t>306</a:t>
            </a:fld>
            <a:endParaRPr lang="es-MX" dirty="0"/>
          </a:p>
        </p:txBody>
      </p:sp>
      <p:sp>
        <p:nvSpPr>
          <p:cNvPr id="6" name="5 Multidocumento"/>
          <p:cNvSpPr/>
          <p:nvPr/>
        </p:nvSpPr>
        <p:spPr>
          <a:xfrm>
            <a:off x="1691840" y="1936725"/>
            <a:ext cx="1440000" cy="864000"/>
          </a:xfrm>
          <a:prstGeom prst="flowChartMultidocument">
            <a:avLst/>
          </a:prstGeom>
          <a:gradFill>
            <a:gsLst>
              <a:gs pos="0">
                <a:schemeClr val="bg1"/>
              </a:gs>
              <a:gs pos="80000">
                <a:srgbClr val="0000CC"/>
              </a:gs>
              <a:gs pos="100000">
                <a:srgbClr val="0000CC"/>
              </a:gs>
            </a:gsLst>
            <a:lin ang="16200000" scaled="0"/>
          </a:gradFill>
        </p:spPr>
        <p:style>
          <a:lnRef idx="3">
            <a:schemeClr val="lt1"/>
          </a:lnRef>
          <a:fillRef idx="1">
            <a:schemeClr val="accent4"/>
          </a:fillRef>
          <a:effectRef idx="1">
            <a:schemeClr val="accent4"/>
          </a:effectRef>
          <a:fontRef idx="minor">
            <a:schemeClr val="lt1"/>
          </a:fontRef>
        </p:style>
        <p:txBody>
          <a:bodyPr wrap="none" rtlCol="0" anchor="t" anchorCtr="0"/>
          <a:lstStyle/>
          <a:p>
            <a:r>
              <a:rPr lang="es-MX" b="1" dirty="0" smtClean="0">
                <a:solidFill>
                  <a:schemeClr val="bg1"/>
                </a:solidFill>
                <a:effectLst>
                  <a:outerShdw blurRad="38100" dist="38100" dir="2700000" algn="tl">
                    <a:srgbClr val="000000">
                      <a:alpha val="43137"/>
                    </a:srgbClr>
                  </a:outerShdw>
                </a:effectLst>
              </a:rPr>
              <a:t>ACTIVOS</a:t>
            </a:r>
            <a:endParaRPr lang="es-MX" dirty="0">
              <a:solidFill>
                <a:schemeClr val="bg1"/>
              </a:solidFill>
            </a:endParaRPr>
          </a:p>
        </p:txBody>
      </p:sp>
      <p:sp>
        <p:nvSpPr>
          <p:cNvPr id="7" name="6 Multidocumento"/>
          <p:cNvSpPr/>
          <p:nvPr/>
        </p:nvSpPr>
        <p:spPr>
          <a:xfrm>
            <a:off x="1691680" y="5033165"/>
            <a:ext cx="1440000" cy="864000"/>
          </a:xfrm>
          <a:prstGeom prst="flowChartMultidocument">
            <a:avLst/>
          </a:prstGeom>
          <a:gradFill>
            <a:gsLst>
              <a:gs pos="0">
                <a:schemeClr val="bg1"/>
              </a:gs>
              <a:gs pos="80000">
                <a:srgbClr val="FF3300"/>
              </a:gs>
              <a:gs pos="100000">
                <a:srgbClr val="FF0000"/>
              </a:gs>
            </a:gsLst>
            <a:lin ang="16200000" scaled="0"/>
          </a:gradFill>
        </p:spPr>
        <p:style>
          <a:lnRef idx="3">
            <a:schemeClr val="lt1"/>
          </a:lnRef>
          <a:fillRef idx="1">
            <a:schemeClr val="accent4"/>
          </a:fillRef>
          <a:effectRef idx="1">
            <a:schemeClr val="accent4"/>
          </a:effectRef>
          <a:fontRef idx="minor">
            <a:schemeClr val="lt1"/>
          </a:fontRef>
        </p:style>
        <p:txBody>
          <a:bodyPr wrap="none" rtlCol="0" anchor="t" anchorCtr="0"/>
          <a:lstStyle/>
          <a:p>
            <a:r>
              <a:rPr lang="es-MX" b="1" dirty="0" smtClean="0">
                <a:solidFill>
                  <a:schemeClr val="bg1"/>
                </a:solidFill>
                <a:effectLst>
                  <a:outerShdw blurRad="38100" dist="38100" dir="2700000" algn="tl">
                    <a:srgbClr val="000000">
                      <a:alpha val="43137"/>
                    </a:srgbClr>
                  </a:outerShdw>
                </a:effectLst>
              </a:rPr>
              <a:t>PASIVOS</a:t>
            </a:r>
            <a:endParaRPr lang="es-MX" dirty="0">
              <a:solidFill>
                <a:schemeClr val="bg1"/>
              </a:solidFill>
            </a:endParaRPr>
          </a:p>
        </p:txBody>
      </p:sp>
      <p:sp>
        <p:nvSpPr>
          <p:cNvPr id="8" name="7 Elipse"/>
          <p:cNvSpPr/>
          <p:nvPr/>
        </p:nvSpPr>
        <p:spPr>
          <a:xfrm>
            <a:off x="251520" y="3520997"/>
            <a:ext cx="1440000" cy="864000"/>
          </a:xfrm>
          <a:prstGeom prst="ellipse">
            <a:avLst/>
          </a:prstGeom>
        </p:spPr>
        <p:style>
          <a:lnRef idx="0">
            <a:schemeClr val="accent6"/>
          </a:lnRef>
          <a:fillRef idx="3">
            <a:schemeClr val="accent6"/>
          </a:fillRef>
          <a:effectRef idx="3">
            <a:schemeClr val="accent6"/>
          </a:effectRef>
          <a:fontRef idx="minor">
            <a:schemeClr val="lt1"/>
          </a:fontRef>
        </p:style>
        <p:txBody>
          <a:bodyPr wrap="none" rtlCol="0" anchor="ctr"/>
          <a:lstStyle/>
          <a:p>
            <a:pPr algn="ctr"/>
            <a:r>
              <a:rPr lang="es-MX" b="1" dirty="0" smtClean="0">
                <a:solidFill>
                  <a:schemeClr val="bg1"/>
                </a:solidFill>
                <a:effectLst>
                  <a:outerShdw blurRad="38100" dist="38100" dir="2700000" algn="tl">
                    <a:srgbClr val="000000">
                      <a:alpha val="43137"/>
                    </a:srgbClr>
                  </a:outerShdw>
                </a:effectLst>
              </a:rPr>
              <a:t>IMPORTE</a:t>
            </a:r>
          </a:p>
          <a:p>
            <a:pPr algn="ctr"/>
            <a:r>
              <a:rPr lang="es-MX" b="1" dirty="0" smtClean="0">
                <a:solidFill>
                  <a:schemeClr val="bg1"/>
                </a:solidFill>
                <a:effectLst>
                  <a:outerShdw blurRad="38100" dist="38100" dir="2700000" algn="tl">
                    <a:srgbClr val="000000">
                      <a:alpha val="43137"/>
                    </a:srgbClr>
                  </a:outerShdw>
                </a:effectLst>
              </a:rPr>
              <a:t>EN LIBROS</a:t>
            </a:r>
            <a:endParaRPr lang="es-MX" b="1" dirty="0">
              <a:solidFill>
                <a:schemeClr val="bg1"/>
              </a:solidFill>
              <a:effectLst>
                <a:outerShdw blurRad="38100" dist="38100" dir="2700000" algn="tl">
                  <a:srgbClr val="000000">
                    <a:alpha val="43137"/>
                  </a:srgbClr>
                </a:outerShdw>
              </a:effectLst>
            </a:endParaRPr>
          </a:p>
        </p:txBody>
      </p:sp>
      <p:sp>
        <p:nvSpPr>
          <p:cNvPr id="9" name="8 Elipse"/>
          <p:cNvSpPr/>
          <p:nvPr/>
        </p:nvSpPr>
        <p:spPr>
          <a:xfrm>
            <a:off x="2987824" y="3520997"/>
            <a:ext cx="1440000" cy="864000"/>
          </a:xfrm>
          <a:prstGeom prst="ellipse">
            <a:avLst/>
          </a:prstGeom>
        </p:spPr>
        <p:style>
          <a:lnRef idx="0">
            <a:schemeClr val="accent1"/>
          </a:lnRef>
          <a:fillRef idx="3">
            <a:schemeClr val="accent1"/>
          </a:fillRef>
          <a:effectRef idx="3">
            <a:schemeClr val="accent1"/>
          </a:effectRef>
          <a:fontRef idx="minor">
            <a:schemeClr val="lt1"/>
          </a:fontRef>
        </p:style>
        <p:txBody>
          <a:bodyPr wrap="none" rtlCol="0" anchor="ctr"/>
          <a:lstStyle/>
          <a:p>
            <a:pPr algn="ctr"/>
            <a:r>
              <a:rPr lang="es-MX" b="1" dirty="0" smtClean="0">
                <a:solidFill>
                  <a:schemeClr val="bg1"/>
                </a:solidFill>
                <a:effectLst>
                  <a:outerShdw blurRad="38100" dist="38100" dir="2700000" algn="tl">
                    <a:srgbClr val="000000">
                      <a:alpha val="43137"/>
                    </a:srgbClr>
                  </a:outerShdw>
                </a:effectLst>
              </a:rPr>
              <a:t>BASE</a:t>
            </a:r>
          </a:p>
          <a:p>
            <a:pPr algn="ctr"/>
            <a:r>
              <a:rPr lang="es-MX" b="1" dirty="0" smtClean="0">
                <a:solidFill>
                  <a:schemeClr val="bg1"/>
                </a:solidFill>
                <a:effectLst>
                  <a:outerShdw blurRad="38100" dist="38100" dir="2700000" algn="tl">
                    <a:srgbClr val="000000">
                      <a:alpha val="43137"/>
                    </a:srgbClr>
                  </a:outerShdw>
                </a:effectLst>
              </a:rPr>
              <a:t>FISCAL</a:t>
            </a:r>
            <a:endParaRPr lang="es-MX" b="1" dirty="0">
              <a:solidFill>
                <a:schemeClr val="bg1"/>
              </a:solidFill>
              <a:effectLst>
                <a:outerShdw blurRad="38100" dist="38100" dir="2700000" algn="tl">
                  <a:srgbClr val="000000">
                    <a:alpha val="43137"/>
                  </a:srgbClr>
                </a:outerShdw>
              </a:effectLst>
            </a:endParaRPr>
          </a:p>
        </p:txBody>
      </p:sp>
      <p:sp>
        <p:nvSpPr>
          <p:cNvPr id="11" name="10 CuadroTexto"/>
          <p:cNvSpPr txBox="1"/>
          <p:nvPr/>
        </p:nvSpPr>
        <p:spPr>
          <a:xfrm>
            <a:off x="2027686" y="2656805"/>
            <a:ext cx="744114" cy="1107996"/>
          </a:xfrm>
          <a:prstGeom prst="rect">
            <a:avLst/>
          </a:prstGeom>
          <a:noFill/>
        </p:spPr>
        <p:txBody>
          <a:bodyPr wrap="none" rtlCol="0">
            <a:spAutoFit/>
          </a:bodyPr>
          <a:lstStyle/>
          <a:p>
            <a:r>
              <a:rPr lang="es-MX" sz="6600" b="1" dirty="0" smtClean="0">
                <a:solidFill>
                  <a:srgbClr val="0000CC"/>
                </a:solidFill>
                <a:effectLst>
                  <a:outerShdw blurRad="38100" dist="38100" dir="2700000" algn="tl">
                    <a:srgbClr val="000000">
                      <a:alpha val="43137"/>
                    </a:srgbClr>
                  </a:outerShdw>
                </a:effectLst>
                <a:latin typeface="Arial Black" pitchFamily="34" charset="0"/>
              </a:rPr>
              <a:t>&lt;</a:t>
            </a:r>
            <a:endParaRPr lang="es-MX" sz="6600" b="1" dirty="0">
              <a:solidFill>
                <a:srgbClr val="0000CC"/>
              </a:solidFill>
              <a:effectLst>
                <a:outerShdw blurRad="38100" dist="38100" dir="2700000" algn="tl">
                  <a:srgbClr val="000000">
                    <a:alpha val="43137"/>
                  </a:srgbClr>
                </a:outerShdw>
              </a:effectLst>
              <a:latin typeface="Arial Black" pitchFamily="34" charset="0"/>
            </a:endParaRPr>
          </a:p>
        </p:txBody>
      </p:sp>
      <p:sp>
        <p:nvSpPr>
          <p:cNvPr id="12" name="11 CuadroTexto"/>
          <p:cNvSpPr txBox="1"/>
          <p:nvPr/>
        </p:nvSpPr>
        <p:spPr>
          <a:xfrm>
            <a:off x="2051720" y="4096965"/>
            <a:ext cx="744114" cy="1107996"/>
          </a:xfrm>
          <a:prstGeom prst="rect">
            <a:avLst/>
          </a:prstGeom>
          <a:noFill/>
        </p:spPr>
        <p:txBody>
          <a:bodyPr wrap="none" rtlCol="0">
            <a:spAutoFit/>
          </a:bodyPr>
          <a:lstStyle/>
          <a:p>
            <a:r>
              <a:rPr lang="es-MX" sz="6600" b="1" dirty="0" smtClean="0">
                <a:solidFill>
                  <a:srgbClr val="FF3300"/>
                </a:solidFill>
                <a:effectLst>
                  <a:outerShdw blurRad="38100" dist="38100" dir="2700000" algn="tl">
                    <a:srgbClr val="000000">
                      <a:alpha val="43137"/>
                    </a:srgbClr>
                  </a:outerShdw>
                </a:effectLst>
                <a:latin typeface="Arial Black" pitchFamily="34" charset="0"/>
              </a:rPr>
              <a:t>&gt;</a:t>
            </a:r>
            <a:endParaRPr lang="es-MX" sz="6600" b="1" dirty="0">
              <a:solidFill>
                <a:srgbClr val="FF3300"/>
              </a:solidFill>
              <a:effectLst>
                <a:outerShdw blurRad="38100" dist="38100" dir="2700000" algn="tl">
                  <a:srgbClr val="000000">
                    <a:alpha val="43137"/>
                  </a:srgbClr>
                </a:outerShdw>
              </a:effectLst>
              <a:latin typeface="Arial Black" pitchFamily="34" charset="0"/>
            </a:endParaRPr>
          </a:p>
        </p:txBody>
      </p:sp>
      <p:cxnSp>
        <p:nvCxnSpPr>
          <p:cNvPr id="14" name="13 Conector angular"/>
          <p:cNvCxnSpPr>
            <a:stCxn id="8" idx="0"/>
            <a:endCxn id="11" idx="1"/>
          </p:cNvCxnSpPr>
          <p:nvPr/>
        </p:nvCxnSpPr>
        <p:spPr>
          <a:xfrm rot="5400000" flipH="1" flipV="1">
            <a:off x="1344506" y="2837817"/>
            <a:ext cx="310194" cy="1056166"/>
          </a:xfrm>
          <a:prstGeom prst="bentConnector2">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5" name="14 Conector angular"/>
          <p:cNvCxnSpPr>
            <a:endCxn id="12" idx="1"/>
          </p:cNvCxnSpPr>
          <p:nvPr/>
        </p:nvCxnSpPr>
        <p:spPr>
          <a:xfrm>
            <a:off x="971520" y="4484881"/>
            <a:ext cx="1080200" cy="166082"/>
          </a:xfrm>
          <a:prstGeom prst="bentConnector3">
            <a:avLst>
              <a:gd name="adj1" fmla="val 50000"/>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6" name="25 Conector angular"/>
          <p:cNvCxnSpPr>
            <a:stCxn id="11" idx="3"/>
            <a:endCxn id="9" idx="0"/>
          </p:cNvCxnSpPr>
          <p:nvPr/>
        </p:nvCxnSpPr>
        <p:spPr>
          <a:xfrm>
            <a:off x="2771800" y="3210803"/>
            <a:ext cx="936024" cy="310194"/>
          </a:xfrm>
          <a:prstGeom prst="bentConnector2">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8" name="27 Conector angular"/>
          <p:cNvCxnSpPr>
            <a:stCxn id="12" idx="3"/>
            <a:endCxn id="9" idx="4"/>
          </p:cNvCxnSpPr>
          <p:nvPr/>
        </p:nvCxnSpPr>
        <p:spPr>
          <a:xfrm flipV="1">
            <a:off x="2795834" y="4384997"/>
            <a:ext cx="911990" cy="265966"/>
          </a:xfrm>
          <a:prstGeom prst="bentConnector2">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sp>
        <p:nvSpPr>
          <p:cNvPr id="29" name="28 Flecha a la derecha con muesca"/>
          <p:cNvSpPr/>
          <p:nvPr/>
        </p:nvSpPr>
        <p:spPr>
          <a:xfrm>
            <a:off x="4601704" y="3684341"/>
            <a:ext cx="720000" cy="540000"/>
          </a:xfrm>
          <a:prstGeom prst="notched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MX"/>
          </a:p>
        </p:txBody>
      </p:sp>
      <p:sp>
        <p:nvSpPr>
          <p:cNvPr id="30" name="29 Proceso"/>
          <p:cNvSpPr/>
          <p:nvPr/>
        </p:nvSpPr>
        <p:spPr>
          <a:xfrm>
            <a:off x="5508104" y="3376885"/>
            <a:ext cx="1800000" cy="1080000"/>
          </a:xfrm>
          <a:prstGeom prst="flowChartProcess">
            <a:avLst/>
          </a:prstGeom>
          <a:solidFill>
            <a:srgbClr val="0000CC"/>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400" b="1" dirty="0" smtClean="0">
                <a:effectLst>
                  <a:outerShdw blurRad="38100" dist="38100" dir="2700000" algn="tl">
                    <a:srgbClr val="000000">
                      <a:alpha val="43137"/>
                    </a:srgbClr>
                  </a:outerShdw>
                </a:effectLst>
              </a:rPr>
              <a:t>ACTIVO</a:t>
            </a:r>
          </a:p>
          <a:p>
            <a:pPr algn="ctr"/>
            <a:r>
              <a:rPr lang="es-MX" b="1" dirty="0" smtClean="0">
                <a:effectLst>
                  <a:outerShdw blurRad="38100" dist="38100" dir="2700000" algn="tl">
                    <a:srgbClr val="000000">
                      <a:alpha val="43137"/>
                    </a:srgbClr>
                  </a:outerShdw>
                </a:effectLst>
              </a:rPr>
              <a:t>TRIBUTARIO</a:t>
            </a:r>
          </a:p>
          <a:p>
            <a:pPr algn="ctr"/>
            <a:r>
              <a:rPr lang="es-MX" b="1" dirty="0" smtClean="0">
                <a:effectLst>
                  <a:outerShdw blurRad="38100" dist="38100" dir="2700000" algn="tl">
                    <a:srgbClr val="000000">
                      <a:alpha val="43137"/>
                    </a:srgbClr>
                  </a:outerShdw>
                </a:effectLst>
              </a:rPr>
              <a:t>DIFERIDO</a:t>
            </a:r>
            <a:endParaRPr lang="es-MX" b="1" dirty="0">
              <a:effectLst>
                <a:outerShdw blurRad="38100" dist="38100" dir="2700000" algn="tl">
                  <a:srgbClr val="000000">
                    <a:alpha val="43137"/>
                  </a:srgbClr>
                </a:outerShdw>
              </a:effectLst>
            </a:endParaRPr>
          </a:p>
        </p:txBody>
      </p:sp>
      <p:sp>
        <p:nvSpPr>
          <p:cNvPr id="31" name="30 CuadroTexto"/>
          <p:cNvSpPr txBox="1"/>
          <p:nvPr/>
        </p:nvSpPr>
        <p:spPr>
          <a:xfrm>
            <a:off x="7308305" y="3308793"/>
            <a:ext cx="1569019" cy="1200329"/>
          </a:xfrm>
          <a:prstGeom prst="rect">
            <a:avLst/>
          </a:prstGeom>
          <a:noFill/>
        </p:spPr>
        <p:txBody>
          <a:bodyPr wrap="none" rtlCol="0">
            <a:spAutoFit/>
          </a:bodyPr>
          <a:lstStyle/>
          <a:p>
            <a:r>
              <a:rPr lang="es-MX" b="1" dirty="0" smtClean="0">
                <a:solidFill>
                  <a:srgbClr val="0000CC"/>
                </a:solidFill>
                <a:effectLst>
                  <a:outerShdw blurRad="38100" dist="38100" dir="2700000" algn="tl">
                    <a:srgbClr val="000000">
                      <a:alpha val="43137"/>
                    </a:srgbClr>
                  </a:outerShdw>
                </a:effectLst>
              </a:rPr>
              <a:t>MENOR</a:t>
            </a:r>
          </a:p>
          <a:p>
            <a:r>
              <a:rPr lang="es-MX" b="1" dirty="0" smtClean="0">
                <a:solidFill>
                  <a:srgbClr val="0000CC"/>
                </a:solidFill>
                <a:effectLst>
                  <a:outerShdw blurRad="38100" dist="38100" dir="2700000" algn="tl">
                    <a:srgbClr val="000000">
                      <a:alpha val="43137"/>
                    </a:srgbClr>
                  </a:outerShdw>
                </a:effectLst>
              </a:rPr>
              <a:t>IMPUESTO</a:t>
            </a:r>
          </a:p>
          <a:p>
            <a:r>
              <a:rPr lang="es-MX" b="1" dirty="0" smtClean="0">
                <a:solidFill>
                  <a:srgbClr val="0000CC"/>
                </a:solidFill>
                <a:effectLst>
                  <a:outerShdw blurRad="38100" dist="38100" dir="2700000" algn="tl">
                    <a:srgbClr val="000000">
                      <a:alpha val="43137"/>
                    </a:srgbClr>
                  </a:outerShdw>
                </a:effectLst>
              </a:rPr>
              <a:t>POR PAGAR</a:t>
            </a:r>
          </a:p>
          <a:p>
            <a:r>
              <a:rPr lang="es-MX" b="1" dirty="0" smtClean="0">
                <a:solidFill>
                  <a:srgbClr val="0000CC"/>
                </a:solidFill>
                <a:effectLst>
                  <a:outerShdw blurRad="38100" dist="38100" dir="2700000" algn="tl">
                    <a:srgbClr val="000000">
                      <a:alpha val="43137"/>
                    </a:srgbClr>
                  </a:outerShdw>
                </a:effectLst>
              </a:rPr>
              <a:t>EN EL FUTURO</a:t>
            </a:r>
            <a:endParaRPr lang="es-MX" b="1" dirty="0">
              <a:solidFill>
                <a:srgbClr val="0000CC"/>
              </a:solidFill>
              <a:effectLst>
                <a:outerShdw blurRad="38100" dist="38100" dir="2700000" algn="tl">
                  <a:srgbClr val="000000">
                    <a:alpha val="43137"/>
                  </a:srgbClr>
                </a:outerShdw>
              </a:effectLst>
            </a:endParaRPr>
          </a:p>
        </p:txBody>
      </p:sp>
      <p:sp>
        <p:nvSpPr>
          <p:cNvPr id="32" name="31 Elipse"/>
          <p:cNvSpPr/>
          <p:nvPr/>
        </p:nvSpPr>
        <p:spPr>
          <a:xfrm>
            <a:off x="5076056" y="1648693"/>
            <a:ext cx="2520000" cy="1080000"/>
          </a:xfrm>
          <a:prstGeom prst="ellipse">
            <a:avLst/>
          </a:prstGeom>
          <a:solidFill>
            <a:srgbClr val="FF3300"/>
          </a:solidFill>
        </p:spPr>
        <p:style>
          <a:lnRef idx="0">
            <a:schemeClr val="accent1"/>
          </a:lnRef>
          <a:fillRef idx="3">
            <a:schemeClr val="accent1"/>
          </a:fillRef>
          <a:effectRef idx="3">
            <a:schemeClr val="accent1"/>
          </a:effectRef>
          <a:fontRef idx="minor">
            <a:schemeClr val="lt1"/>
          </a:fontRef>
        </p:style>
        <p:txBody>
          <a:bodyPr wrap="none" rtlCol="0" anchor="ctr"/>
          <a:lstStyle/>
          <a:p>
            <a:pPr algn="ctr"/>
            <a:r>
              <a:rPr lang="es-MX" sz="2000" b="1" dirty="0" smtClean="0">
                <a:solidFill>
                  <a:schemeClr val="bg1"/>
                </a:solidFill>
                <a:effectLst>
                  <a:outerShdw blurRad="38100" dist="38100" dir="2700000" algn="tl">
                    <a:srgbClr val="000000">
                      <a:alpha val="43137"/>
                    </a:srgbClr>
                  </a:outerShdw>
                </a:effectLst>
              </a:rPr>
              <a:t>ADICIÓN</a:t>
            </a:r>
          </a:p>
          <a:p>
            <a:pPr algn="ctr"/>
            <a:r>
              <a:rPr lang="es-MX" sz="2000" b="1" dirty="0" smtClean="0">
                <a:solidFill>
                  <a:schemeClr val="bg1"/>
                </a:solidFill>
                <a:effectLst>
                  <a:outerShdw blurRad="38100" dist="38100" dir="2700000" algn="tl">
                    <a:srgbClr val="000000">
                      <a:alpha val="43137"/>
                    </a:srgbClr>
                  </a:outerShdw>
                </a:effectLst>
              </a:rPr>
              <a:t>RNI (DJ)</a:t>
            </a:r>
          </a:p>
          <a:p>
            <a:pPr algn="ctr"/>
            <a:r>
              <a:rPr lang="es-MX" sz="2000" b="1" dirty="0" smtClean="0">
                <a:solidFill>
                  <a:schemeClr val="bg1"/>
                </a:solidFill>
                <a:effectLst>
                  <a:outerShdw blurRad="38100" dist="38100" dir="2700000" algn="tl">
                    <a:srgbClr val="000000">
                      <a:alpha val="43137"/>
                    </a:srgbClr>
                  </a:outerShdw>
                </a:effectLst>
              </a:rPr>
              <a:t>(EG ACTUAL)</a:t>
            </a:r>
            <a:endParaRPr lang="es-MX" sz="2000" b="1" dirty="0">
              <a:solidFill>
                <a:schemeClr val="bg1"/>
              </a:solidFill>
              <a:effectLst>
                <a:outerShdw blurRad="38100" dist="38100" dir="2700000" algn="tl">
                  <a:srgbClr val="000000">
                    <a:alpha val="43137"/>
                  </a:srgbClr>
                </a:outerShdw>
              </a:effectLst>
            </a:endParaRPr>
          </a:p>
        </p:txBody>
      </p:sp>
      <p:sp>
        <p:nvSpPr>
          <p:cNvPr id="33" name="32 Elipse"/>
          <p:cNvSpPr/>
          <p:nvPr/>
        </p:nvSpPr>
        <p:spPr>
          <a:xfrm>
            <a:off x="5148344" y="5033189"/>
            <a:ext cx="2520000" cy="1080000"/>
          </a:xfrm>
          <a:prstGeom prst="ellipse">
            <a:avLst/>
          </a:prstGeom>
          <a:solidFill>
            <a:srgbClr val="0000CC"/>
          </a:solidFill>
        </p:spPr>
        <p:style>
          <a:lnRef idx="0">
            <a:schemeClr val="accent1"/>
          </a:lnRef>
          <a:fillRef idx="3">
            <a:schemeClr val="accent1"/>
          </a:fillRef>
          <a:effectRef idx="3">
            <a:schemeClr val="accent1"/>
          </a:effectRef>
          <a:fontRef idx="minor">
            <a:schemeClr val="lt1"/>
          </a:fontRef>
        </p:style>
        <p:txBody>
          <a:bodyPr wrap="none" rtlCol="0" anchor="ctr"/>
          <a:lstStyle/>
          <a:p>
            <a:pPr algn="ctr"/>
            <a:r>
              <a:rPr lang="es-MX" sz="2000" b="1" dirty="0" smtClean="0">
                <a:solidFill>
                  <a:schemeClr val="bg1"/>
                </a:solidFill>
                <a:effectLst>
                  <a:outerShdw blurRad="38100" dist="38100" dir="2700000" algn="tl">
                    <a:srgbClr val="000000">
                      <a:alpha val="43137"/>
                    </a:srgbClr>
                  </a:outerShdw>
                </a:effectLst>
              </a:rPr>
              <a:t>DEDUCCIÓN</a:t>
            </a:r>
          </a:p>
          <a:p>
            <a:pPr algn="ctr"/>
            <a:r>
              <a:rPr lang="es-MX" sz="2000" b="1" dirty="0" smtClean="0">
                <a:solidFill>
                  <a:schemeClr val="bg1"/>
                </a:solidFill>
                <a:effectLst>
                  <a:outerShdw blurRad="38100" dist="38100" dir="2700000" algn="tl">
                    <a:srgbClr val="000000">
                      <a:alpha val="43137"/>
                    </a:srgbClr>
                  </a:outerShdw>
                </a:effectLst>
              </a:rPr>
              <a:t>RNI (DJ)</a:t>
            </a:r>
          </a:p>
          <a:p>
            <a:pPr algn="ctr"/>
            <a:r>
              <a:rPr lang="es-MX" sz="2000" b="1" dirty="0" smtClean="0">
                <a:solidFill>
                  <a:schemeClr val="bg1"/>
                </a:solidFill>
                <a:effectLst>
                  <a:outerShdw blurRad="38100" dist="38100" dir="2700000" algn="tl">
                    <a:srgbClr val="000000">
                      <a:alpha val="43137"/>
                    </a:srgbClr>
                  </a:outerShdw>
                </a:effectLst>
              </a:rPr>
              <a:t>(EG FUTURO)</a:t>
            </a:r>
            <a:endParaRPr lang="es-MX" sz="2000" b="1" dirty="0">
              <a:solidFill>
                <a:schemeClr val="bg1"/>
              </a:solidFill>
              <a:effectLst>
                <a:outerShdw blurRad="38100" dist="38100" dir="2700000" algn="tl">
                  <a:srgbClr val="000000">
                    <a:alpha val="43137"/>
                  </a:srgbClr>
                </a:outerShdw>
              </a:effectLst>
            </a:endParaRPr>
          </a:p>
        </p:txBody>
      </p:sp>
      <p:sp>
        <p:nvSpPr>
          <p:cNvPr id="34" name="33 Flecha a la derecha con muesca"/>
          <p:cNvSpPr/>
          <p:nvPr/>
        </p:nvSpPr>
        <p:spPr>
          <a:xfrm rot="5400000">
            <a:off x="6192103" y="2791869"/>
            <a:ext cx="432000" cy="540000"/>
          </a:xfrm>
          <a:prstGeom prst="notched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MX"/>
          </a:p>
        </p:txBody>
      </p:sp>
      <p:sp>
        <p:nvSpPr>
          <p:cNvPr id="35" name="34 Flecha a la derecha con muesca"/>
          <p:cNvSpPr/>
          <p:nvPr/>
        </p:nvSpPr>
        <p:spPr>
          <a:xfrm rot="5400000">
            <a:off x="6210176" y="4475061"/>
            <a:ext cx="432000" cy="540000"/>
          </a:xfrm>
          <a:prstGeom prst="notchedRightArrow">
            <a:avLst/>
          </a:prstGeom>
          <a:solidFill>
            <a:srgbClr val="FF33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s-MX"/>
          </a:p>
        </p:txBody>
      </p:sp>
      <p:sp>
        <p:nvSpPr>
          <p:cNvPr id="22" name="21 CuadroTexto"/>
          <p:cNvSpPr txBox="1"/>
          <p:nvPr/>
        </p:nvSpPr>
        <p:spPr>
          <a:xfrm>
            <a:off x="7596337" y="1844826"/>
            <a:ext cx="1511311" cy="646331"/>
          </a:xfrm>
          <a:prstGeom prst="rect">
            <a:avLst/>
          </a:prstGeom>
          <a:noFill/>
        </p:spPr>
        <p:txBody>
          <a:bodyPr wrap="none" rtlCol="0">
            <a:spAutoFit/>
          </a:bodyPr>
          <a:lstStyle/>
          <a:p>
            <a:r>
              <a:rPr lang="es-MX" b="1" dirty="0" smtClean="0">
                <a:solidFill>
                  <a:srgbClr val="FF3300"/>
                </a:solidFill>
                <a:effectLst>
                  <a:outerShdw blurRad="38100" dist="38100" dir="2700000" algn="tl">
                    <a:srgbClr val="000000">
                      <a:alpha val="43137"/>
                    </a:srgbClr>
                  </a:outerShdw>
                </a:effectLst>
              </a:rPr>
              <a:t>MAYOR</a:t>
            </a:r>
          </a:p>
          <a:p>
            <a:r>
              <a:rPr lang="es-MX" b="1" dirty="0" smtClean="0">
                <a:solidFill>
                  <a:srgbClr val="FF3300"/>
                </a:solidFill>
                <a:effectLst>
                  <a:outerShdw blurRad="38100" dist="38100" dir="2700000" algn="tl">
                    <a:srgbClr val="000000">
                      <a:alpha val="43137"/>
                    </a:srgbClr>
                  </a:outerShdw>
                </a:effectLst>
              </a:rPr>
              <a:t>DESEMBOLSO</a:t>
            </a:r>
            <a:endParaRPr lang="es-MX" b="1" dirty="0">
              <a:solidFill>
                <a:srgbClr val="FF3300"/>
              </a:solidFill>
              <a:effectLst>
                <a:outerShdw blurRad="38100" dist="38100" dir="2700000" algn="tl">
                  <a:srgbClr val="000000">
                    <a:alpha val="43137"/>
                  </a:srgbClr>
                </a:outerShdw>
              </a:effectLst>
            </a:endParaRPr>
          </a:p>
        </p:txBody>
      </p:sp>
      <p:sp>
        <p:nvSpPr>
          <p:cNvPr id="23" name="22 CuadroTexto"/>
          <p:cNvSpPr txBox="1"/>
          <p:nvPr/>
        </p:nvSpPr>
        <p:spPr>
          <a:xfrm>
            <a:off x="7669202" y="5229202"/>
            <a:ext cx="1511311" cy="646331"/>
          </a:xfrm>
          <a:prstGeom prst="rect">
            <a:avLst/>
          </a:prstGeom>
          <a:noFill/>
        </p:spPr>
        <p:txBody>
          <a:bodyPr wrap="none" rtlCol="0">
            <a:spAutoFit/>
          </a:bodyPr>
          <a:lstStyle/>
          <a:p>
            <a:r>
              <a:rPr lang="es-MX" b="1" dirty="0" smtClean="0">
                <a:solidFill>
                  <a:srgbClr val="0000CC"/>
                </a:solidFill>
                <a:effectLst>
                  <a:outerShdw blurRad="38100" dist="38100" dir="2700000" algn="tl">
                    <a:srgbClr val="000000">
                      <a:alpha val="43137"/>
                    </a:srgbClr>
                  </a:outerShdw>
                </a:effectLst>
              </a:rPr>
              <a:t>MENOR</a:t>
            </a:r>
          </a:p>
          <a:p>
            <a:r>
              <a:rPr lang="es-MX" b="1" dirty="0" smtClean="0">
                <a:solidFill>
                  <a:srgbClr val="0000CC"/>
                </a:solidFill>
                <a:effectLst>
                  <a:outerShdw blurRad="38100" dist="38100" dir="2700000" algn="tl">
                    <a:srgbClr val="000000">
                      <a:alpha val="43137"/>
                    </a:srgbClr>
                  </a:outerShdw>
                </a:effectLst>
              </a:rPr>
              <a:t>DESEMBOLSO</a:t>
            </a:r>
            <a:endParaRPr lang="es-MX" b="1" dirty="0">
              <a:solidFill>
                <a:srgbClr val="0000CC"/>
              </a:solidFill>
              <a:effectLst>
                <a:outerShdw blurRad="38100" dist="38100" dir="2700000" algn="tl">
                  <a:srgbClr val="000000">
                    <a:alpha val="43137"/>
                  </a:srgbClr>
                </a:outerShdw>
              </a:effectLst>
            </a:endParaRPr>
          </a:p>
        </p:txBody>
      </p:sp>
      <p:cxnSp>
        <p:nvCxnSpPr>
          <p:cNvPr id="24" name="23 Conector recto de flecha"/>
          <p:cNvCxnSpPr/>
          <p:nvPr/>
        </p:nvCxnSpPr>
        <p:spPr>
          <a:xfrm flipH="1">
            <a:off x="8092814" y="2491155"/>
            <a:ext cx="259178" cy="817636"/>
          </a:xfrm>
          <a:prstGeom prst="straightConnector1">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p:nvPr/>
        </p:nvCxnSpPr>
        <p:spPr>
          <a:xfrm>
            <a:off x="8092815" y="4509120"/>
            <a:ext cx="332043" cy="720080"/>
          </a:xfrm>
          <a:prstGeom prst="straightConnector1">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0034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00"/>
                                        <p:tgtEl>
                                          <p:spTgt spid="26"/>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down)">
                                      <p:cBhvr>
                                        <p:cTn id="31" dur="500"/>
                                        <p:tgtEl>
                                          <p:spTgt spid="29"/>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down)">
                                      <p:cBhvr>
                                        <p:cTn id="35" dur="500"/>
                                        <p:tgtEl>
                                          <p:spTgt spid="30"/>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500"/>
                                        <p:tgtEl>
                                          <p:spTgt spid="31"/>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down)">
                                      <p:cBhvr>
                                        <p:cTn id="43" dur="500"/>
                                        <p:tgtEl>
                                          <p:spTgt spid="32"/>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down)">
                                      <p:cBhvr>
                                        <p:cTn id="47" dur="500"/>
                                        <p:tgtEl>
                                          <p:spTgt spid="22"/>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down)">
                                      <p:cBhvr>
                                        <p:cTn id="51" dur="500"/>
                                        <p:tgtEl>
                                          <p:spTgt spid="34"/>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down)">
                                      <p:cBhvr>
                                        <p:cTn id="55" dur="500"/>
                                        <p:tgtEl>
                                          <p:spTgt spid="24"/>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down)">
                                      <p:cBhvr>
                                        <p:cTn id="59" dur="500"/>
                                        <p:tgtEl>
                                          <p:spTgt spid="3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down)">
                                      <p:cBhvr>
                                        <p:cTn id="63" dur="500"/>
                                        <p:tgtEl>
                                          <p:spTgt spid="25"/>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down)">
                                      <p:cBhvr>
                                        <p:cTn id="67" dur="500"/>
                                        <p:tgtEl>
                                          <p:spTgt spid="33"/>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down)">
                                      <p:cBhvr>
                                        <p:cTn id="71" dur="500"/>
                                        <p:tgtEl>
                                          <p:spTgt spid="23"/>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down)">
                                      <p:cBhvr>
                                        <p:cTn id="75" dur="500"/>
                                        <p:tgtEl>
                                          <p:spTgt spid="7"/>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wipe(down)">
                                      <p:cBhvr>
                                        <p:cTn id="79" dur="500"/>
                                        <p:tgtEl>
                                          <p:spTgt spid="15"/>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down)">
                                      <p:cBhvr>
                                        <p:cTn id="83" dur="500"/>
                                        <p:tgtEl>
                                          <p:spTgt spid="12"/>
                                        </p:tgtEl>
                                      </p:cBhvr>
                                    </p:animEffect>
                                  </p:childTnLst>
                                </p:cTn>
                              </p:par>
                            </p:childTnLst>
                          </p:cTn>
                        </p:par>
                        <p:par>
                          <p:cTn id="84" fill="hold">
                            <p:stCondLst>
                              <p:cond delay="10000"/>
                            </p:stCondLst>
                            <p:childTnLst>
                              <p:par>
                                <p:cTn id="85" presetID="22" presetClass="entr" presetSubtype="4" fill="hold"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wipe(down)">
                                      <p:cBhvr>
                                        <p:cTn id="8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p:bldP spid="12" grpId="0"/>
      <p:bldP spid="29" grpId="0" animBg="1"/>
      <p:bldP spid="30" grpId="0" animBg="1"/>
      <p:bldP spid="31" grpId="0"/>
      <p:bldP spid="32" grpId="0" animBg="1"/>
      <p:bldP spid="33" grpId="0" animBg="1"/>
      <p:bldP spid="34" grpId="0" animBg="1"/>
      <p:bldP spid="35" grpId="0" animBg="1"/>
      <p:bldP spid="22" grpId="0"/>
      <p:bldP spid="23" grpId="0"/>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Diferencias Temporarias </a:t>
            </a:r>
            <a:r>
              <a:rPr lang="es-MX" dirty="0" smtClean="0"/>
              <a:t>Deducibles</a:t>
            </a:r>
            <a:r>
              <a:rPr lang="es-MX" dirty="0"/>
              <a:t/>
            </a:r>
            <a:br>
              <a:rPr lang="es-MX" dirty="0"/>
            </a:br>
            <a:r>
              <a:rPr lang="es-MX" sz="2400" b="0" dirty="0">
                <a:effectLst/>
              </a:rPr>
              <a:t>NIC 12, p.5</a:t>
            </a:r>
            <a:endParaRPr lang="es-MX" dirty="0"/>
          </a:p>
        </p:txBody>
      </p:sp>
      <p:sp>
        <p:nvSpPr>
          <p:cNvPr id="3" name="2 Marcador de contenido"/>
          <p:cNvSpPr>
            <a:spLocks noGrp="1"/>
          </p:cNvSpPr>
          <p:nvPr>
            <p:ph idx="1"/>
          </p:nvPr>
        </p:nvSpPr>
        <p:spPr/>
        <p:txBody>
          <a:bodyPr/>
          <a:lstStyle/>
          <a:p>
            <a:r>
              <a:rPr lang="es-MX" dirty="0" smtClean="0"/>
              <a:t>(…)</a:t>
            </a:r>
          </a:p>
          <a:p>
            <a:r>
              <a:rPr lang="es-MX" dirty="0" smtClean="0"/>
              <a:t>Aquellas diferencias temporarias </a:t>
            </a:r>
            <a:r>
              <a:rPr lang="es-MX" dirty="0"/>
              <a:t>que dan lugar a cantidades que son </a:t>
            </a:r>
            <a:r>
              <a:rPr lang="es-MX" u="sng" dirty="0"/>
              <a:t>deducibles</a:t>
            </a:r>
            <a:r>
              <a:rPr lang="es-MX" dirty="0"/>
              <a:t> al determinar </a:t>
            </a:r>
            <a:r>
              <a:rPr lang="es-MX" dirty="0" smtClean="0"/>
              <a:t>la </a:t>
            </a:r>
            <a:r>
              <a:rPr lang="es-MX" dirty="0"/>
              <a:t>ganancia (pérdida) fiscal correspondiente a periodos </a:t>
            </a:r>
            <a:r>
              <a:rPr lang="es-MX" u="sng" dirty="0"/>
              <a:t>futuros</a:t>
            </a:r>
            <a:r>
              <a:rPr lang="es-MX" dirty="0"/>
              <a:t>, cuando el </a:t>
            </a:r>
            <a:r>
              <a:rPr lang="es-MX" dirty="0" smtClean="0"/>
              <a:t>importe </a:t>
            </a:r>
            <a:r>
              <a:rPr lang="es-MX" dirty="0"/>
              <a:t>en libros del activo sea recuperado o el del pasivo sea liquidado</a:t>
            </a:r>
            <a:r>
              <a:rPr lang="es-MX" dirty="0" smtClean="0"/>
              <a:t>.</a:t>
            </a:r>
          </a:p>
          <a:p>
            <a:endParaRPr lang="es-MX" dirty="0"/>
          </a:p>
        </p:txBody>
      </p:sp>
      <p:sp>
        <p:nvSpPr>
          <p:cNvPr id="6" name="5 Marcador de fecha"/>
          <p:cNvSpPr>
            <a:spLocks noGrp="1"/>
          </p:cNvSpPr>
          <p:nvPr>
            <p:ph type="dt" sz="half" idx="10"/>
          </p:nvPr>
        </p:nvSpPr>
        <p:spPr/>
        <p:txBody>
          <a:bodyPr/>
          <a:lstStyle/>
          <a:p>
            <a:fld id="{FA363430-F408-47A4-9E3F-3AA65AF32EE0}"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307</a:t>
            </a:fld>
            <a:endParaRPr lang="es-MX"/>
          </a:p>
        </p:txBody>
      </p:sp>
    </p:spTree>
    <p:extLst>
      <p:ext uri="{BB962C8B-B14F-4D97-AF65-F5344CB8AC3E}">
        <p14:creationId xmlns:p14="http://schemas.microsoft.com/office/powerpoint/2010/main" val="25180701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Diferencias Temporarias Imponibles</a:t>
            </a:r>
            <a:br>
              <a:rPr lang="es-MX" dirty="0"/>
            </a:br>
            <a:r>
              <a:rPr lang="es-MX" sz="1800" b="0" dirty="0" smtClean="0">
                <a:effectLst/>
              </a:rPr>
              <a:t>Ejemplo: Depreciación, tasas contables mayores a las tributarias</a:t>
            </a:r>
            <a:endParaRPr lang="es-MX" sz="1800" dirty="0"/>
          </a:p>
        </p:txBody>
      </p:sp>
      <p:sp>
        <p:nvSpPr>
          <p:cNvPr id="3" name="2 Marcador de fecha"/>
          <p:cNvSpPr>
            <a:spLocks noGrp="1"/>
          </p:cNvSpPr>
          <p:nvPr>
            <p:ph type="dt" sz="half" idx="10"/>
          </p:nvPr>
        </p:nvSpPr>
        <p:spPr/>
        <p:txBody>
          <a:bodyPr/>
          <a:lstStyle/>
          <a:p>
            <a:fld id="{988DA82E-ED51-47EF-877C-CE7B2F29831A}"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lstStyle/>
          <a:p>
            <a:fld id="{721111CF-19C9-4134-8B2B-BD64A1FC72AE}" type="slidenum">
              <a:rPr lang="es-MX">
                <a:solidFill>
                  <a:schemeClr val="bg1"/>
                </a:solidFill>
              </a:rPr>
              <a:pPr/>
              <a:t>308</a:t>
            </a:fld>
            <a:endParaRPr lang="es-MX">
              <a:solidFill>
                <a:schemeClr val="bg1"/>
              </a:solidFill>
            </a:endParaRPr>
          </a:p>
        </p:txBody>
      </p:sp>
      <p:graphicFrame>
        <p:nvGraphicFramePr>
          <p:cNvPr id="6" name="5 Objeto"/>
          <p:cNvGraphicFramePr>
            <a:graphicFrameLocks noChangeAspect="1"/>
          </p:cNvGraphicFramePr>
          <p:nvPr>
            <p:extLst>
              <p:ext uri="{D42A27DB-BD31-4B8C-83A1-F6EECF244321}">
                <p14:modId xmlns:p14="http://schemas.microsoft.com/office/powerpoint/2010/main" val="3877040185"/>
              </p:ext>
            </p:extLst>
          </p:nvPr>
        </p:nvGraphicFramePr>
        <p:xfrm>
          <a:off x="180000" y="1556795"/>
          <a:ext cx="8820000" cy="4664729"/>
        </p:xfrm>
        <a:graphic>
          <a:graphicData uri="http://schemas.openxmlformats.org/presentationml/2006/ole">
            <mc:AlternateContent xmlns:mc="http://schemas.openxmlformats.org/markup-compatibility/2006">
              <mc:Choice xmlns:v="urn:schemas-microsoft-com:vml" Requires="v">
                <p:oleObj spid="_x0000_s60430" name="Hoja de cálculo" r:id="rId3" imgW="5276804" imgH="2790843" progId="Excel.Sheet.12">
                  <p:embed/>
                </p:oleObj>
              </mc:Choice>
              <mc:Fallback>
                <p:oleObj name="Hoja de cálculo" r:id="rId3" imgW="5276804" imgH="2790843" progId="Excel.Sheet.12">
                  <p:embed/>
                  <p:pic>
                    <p:nvPicPr>
                      <p:cNvPr id="0" name=""/>
                      <p:cNvPicPr/>
                      <p:nvPr/>
                    </p:nvPicPr>
                    <p:blipFill>
                      <a:blip r:embed="rId4"/>
                      <a:stretch>
                        <a:fillRect/>
                      </a:stretch>
                    </p:blipFill>
                    <p:spPr>
                      <a:xfrm>
                        <a:off x="180000" y="1556795"/>
                        <a:ext cx="8820000" cy="4664729"/>
                      </a:xfrm>
                      <a:prstGeom prst="rect">
                        <a:avLst/>
                      </a:prstGeom>
                    </p:spPr>
                  </p:pic>
                </p:oleObj>
              </mc:Fallback>
            </mc:AlternateContent>
          </a:graphicData>
        </a:graphic>
      </p:graphicFrame>
    </p:spTree>
    <p:extLst>
      <p:ext uri="{BB962C8B-B14F-4D97-AF65-F5344CB8AC3E}">
        <p14:creationId xmlns:p14="http://schemas.microsoft.com/office/powerpoint/2010/main" val="4428828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Título"/>
          <p:cNvSpPr>
            <a:spLocks noGrp="1"/>
          </p:cNvSpPr>
          <p:nvPr>
            <p:ph type="title"/>
          </p:nvPr>
        </p:nvSpPr>
        <p:spPr/>
        <p:txBody>
          <a:bodyPr/>
          <a:lstStyle/>
          <a:p>
            <a:r>
              <a:rPr lang="es-MX" dirty="0" smtClean="0"/>
              <a:t>Diferencias Temporales Gravables y Deducibles</a:t>
            </a:r>
            <a:endParaRPr lang="es-MX" dirty="0"/>
          </a:p>
        </p:txBody>
      </p:sp>
      <p:sp>
        <p:nvSpPr>
          <p:cNvPr id="10" name="9 Marcador de contenido"/>
          <p:cNvSpPr>
            <a:spLocks noGrp="1"/>
          </p:cNvSpPr>
          <p:nvPr>
            <p:ph idx="1"/>
          </p:nvPr>
        </p:nvSpPr>
        <p:spPr>
          <a:xfrm>
            <a:off x="3131840" y="1620000"/>
            <a:ext cx="5652160" cy="4500000"/>
          </a:xfrm>
        </p:spPr>
        <p:txBody>
          <a:bodyPr/>
          <a:lstStyle/>
          <a:p>
            <a:r>
              <a:rPr lang="es-MX" dirty="0" smtClean="0"/>
              <a:t>¿Cuáles son las principales DT en la práctica contable del Perú?</a:t>
            </a:r>
            <a:endParaRPr lang="es-MX" dirty="0"/>
          </a:p>
        </p:txBody>
      </p:sp>
      <p:sp>
        <p:nvSpPr>
          <p:cNvPr id="2" name="1 Marcador de fecha"/>
          <p:cNvSpPr>
            <a:spLocks noGrp="1"/>
          </p:cNvSpPr>
          <p:nvPr>
            <p:ph type="dt" sz="half" idx="10"/>
          </p:nvPr>
        </p:nvSpPr>
        <p:spPr/>
        <p:txBody>
          <a:bodyPr/>
          <a:lstStyle/>
          <a:p>
            <a:fld id="{AF6EBE4E-DE49-4BBB-8F1E-433D13B95927}"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solidFill>
                  <a:schemeClr val="bg1"/>
                </a:solidFill>
              </a:rPr>
              <a:t>IMPUESTO A LA RENTA 2013</a:t>
            </a:r>
            <a:endParaRPr lang="es-MX" dirty="0">
              <a:solidFill>
                <a:schemeClr val="bg1"/>
              </a:solidFill>
            </a:endParaRPr>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309</a:t>
            </a:fld>
            <a:endParaRPr lang="es-MX"/>
          </a:p>
        </p:txBody>
      </p:sp>
      <p:pic>
        <p:nvPicPr>
          <p:cNvPr id="15362" name="Picture 2" descr="http://www.milyunadespedidas.com/wp-content/uploads/reloj-de-are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556793"/>
            <a:ext cx="3024336" cy="4672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2382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circle(in)">
                                      <p:cBhvr>
                                        <p:cTn id="7" dur="2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Provisiones de cobranza dudosa</a:t>
            </a:r>
            <a:br>
              <a:rPr lang="es-MX" dirty="0" smtClean="0"/>
            </a:br>
            <a:r>
              <a:rPr lang="es-MX" sz="2400" b="0" dirty="0" smtClean="0">
                <a:effectLst/>
              </a:rPr>
              <a:t>LIR, 37°, i) - RIR, 21°, f)</a:t>
            </a:r>
            <a:endParaRPr lang="es-MX" sz="2400" b="0" dirty="0">
              <a:effectLst/>
            </a:endParaRPr>
          </a:p>
        </p:txBody>
      </p:sp>
      <p:sp>
        <p:nvSpPr>
          <p:cNvPr id="18" name="17 Marcador de fecha"/>
          <p:cNvSpPr>
            <a:spLocks noGrp="1"/>
          </p:cNvSpPr>
          <p:nvPr>
            <p:ph type="dt" sz="half" idx="10"/>
          </p:nvPr>
        </p:nvSpPr>
        <p:spPr/>
        <p:txBody>
          <a:bodyPr/>
          <a:lstStyle/>
          <a:p>
            <a:fld id="{08AE0431-D8DE-4242-A133-CF3D8AF9DB90}"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310</a:t>
            </a:fld>
            <a:endParaRPr lang="es-MX"/>
          </a:p>
        </p:txBody>
      </p:sp>
      <p:sp>
        <p:nvSpPr>
          <p:cNvPr id="6" name="5 Rectángulo"/>
          <p:cNvSpPr/>
          <p:nvPr/>
        </p:nvSpPr>
        <p:spPr>
          <a:xfrm>
            <a:off x="251520" y="1692000"/>
            <a:ext cx="2520000" cy="1188000"/>
          </a:xfrm>
          <a:prstGeom prst="rect">
            <a:avLst/>
          </a:prstGeom>
        </p:spPr>
        <p:style>
          <a:lnRef idx="3">
            <a:schemeClr val="lt1"/>
          </a:lnRef>
          <a:fillRef idx="1">
            <a:schemeClr val="accent6"/>
          </a:fillRef>
          <a:effectRef idx="1">
            <a:schemeClr val="accent6"/>
          </a:effectRef>
          <a:fontRef idx="minor">
            <a:schemeClr val="lt1"/>
          </a:fontRef>
        </p:style>
        <p:txBody>
          <a:bodyPr rtlCol="0" anchor="t" anchorCtr="0"/>
          <a:lstStyle/>
          <a:p>
            <a:r>
              <a:rPr lang="es-MX" sz="2400" b="1" dirty="0" smtClean="0">
                <a:solidFill>
                  <a:schemeClr val="bg1"/>
                </a:solidFill>
                <a:effectLst>
                  <a:outerShdw blurRad="38100" dist="38100" dir="2700000" algn="tl">
                    <a:srgbClr val="000000">
                      <a:alpha val="43137"/>
                    </a:srgbClr>
                  </a:outerShdw>
                </a:effectLst>
              </a:rPr>
              <a:t>PROVISIÓN </a:t>
            </a:r>
          </a:p>
          <a:p>
            <a:r>
              <a:rPr lang="es-MX" sz="2400" b="1" dirty="0" smtClean="0">
                <a:solidFill>
                  <a:schemeClr val="bg1"/>
                </a:solidFill>
                <a:effectLst>
                  <a:outerShdw blurRad="38100" dist="38100" dir="2700000" algn="tl">
                    <a:srgbClr val="000000">
                      <a:alpha val="43137"/>
                    </a:srgbClr>
                  </a:outerShdw>
                </a:effectLst>
              </a:rPr>
              <a:t>DISCRIMINADA EN EL LIB</a:t>
            </a:r>
            <a:endParaRPr lang="es-MX" dirty="0">
              <a:solidFill>
                <a:schemeClr val="tx1"/>
              </a:solidFill>
            </a:endParaRPr>
          </a:p>
        </p:txBody>
      </p:sp>
      <p:sp>
        <p:nvSpPr>
          <p:cNvPr id="7" name="6 Rectángulo"/>
          <p:cNvSpPr/>
          <p:nvPr/>
        </p:nvSpPr>
        <p:spPr>
          <a:xfrm>
            <a:off x="251520" y="3132000"/>
            <a:ext cx="2520000" cy="1188000"/>
          </a:xfrm>
          <a:prstGeom prst="rect">
            <a:avLst/>
          </a:prstGeom>
        </p:spPr>
        <p:style>
          <a:lnRef idx="3">
            <a:schemeClr val="lt1"/>
          </a:lnRef>
          <a:fillRef idx="1">
            <a:schemeClr val="accent5"/>
          </a:fillRef>
          <a:effectRef idx="1">
            <a:schemeClr val="accent5"/>
          </a:effectRef>
          <a:fontRef idx="minor">
            <a:schemeClr val="lt1"/>
          </a:fontRef>
        </p:style>
        <p:txBody>
          <a:bodyPr rtlCol="0" anchor="t" anchorCtr="0"/>
          <a:lstStyle/>
          <a:p>
            <a:r>
              <a:rPr lang="es-MX" sz="2400" b="1" dirty="0" smtClean="0">
                <a:solidFill>
                  <a:schemeClr val="bg1"/>
                </a:solidFill>
                <a:effectLst>
                  <a:outerShdw blurRad="38100" dist="38100" dir="2700000" algn="tl">
                    <a:srgbClr val="000000">
                      <a:alpha val="43137"/>
                    </a:srgbClr>
                  </a:outerShdw>
                </a:effectLst>
              </a:rPr>
              <a:t>CARÁCTER DE DEUDA INCOBRABLE</a:t>
            </a:r>
            <a:endParaRPr lang="es-MX" dirty="0">
              <a:solidFill>
                <a:schemeClr val="tx1"/>
              </a:solidFill>
            </a:endParaRPr>
          </a:p>
        </p:txBody>
      </p:sp>
      <p:sp>
        <p:nvSpPr>
          <p:cNvPr id="8" name="7 Rectángulo"/>
          <p:cNvSpPr/>
          <p:nvPr/>
        </p:nvSpPr>
        <p:spPr>
          <a:xfrm>
            <a:off x="251520" y="4572000"/>
            <a:ext cx="2520000" cy="1188000"/>
          </a:xfrm>
          <a:prstGeom prst="rect">
            <a:avLst/>
          </a:prstGeom>
        </p:spPr>
        <p:style>
          <a:lnRef idx="3">
            <a:schemeClr val="lt1"/>
          </a:lnRef>
          <a:fillRef idx="1">
            <a:schemeClr val="accent3"/>
          </a:fillRef>
          <a:effectRef idx="1">
            <a:schemeClr val="accent3"/>
          </a:effectRef>
          <a:fontRef idx="minor">
            <a:schemeClr val="lt1"/>
          </a:fontRef>
        </p:style>
        <p:txBody>
          <a:bodyPr rtlCol="0" anchor="t" anchorCtr="0"/>
          <a:lstStyle/>
          <a:p>
            <a:r>
              <a:rPr lang="es-MX" sz="2400" b="1" dirty="0" smtClean="0">
                <a:solidFill>
                  <a:schemeClr val="bg1"/>
                </a:solidFill>
                <a:effectLst>
                  <a:outerShdw blurRad="38100" dist="38100" dir="2700000" algn="tl">
                    <a:srgbClr val="000000">
                      <a:alpha val="43137"/>
                    </a:srgbClr>
                  </a:outerShdw>
                </a:effectLst>
              </a:rPr>
              <a:t>DIFICULTADES FINANCIERAS </a:t>
            </a:r>
            <a:r>
              <a:rPr lang="es-MX" sz="2400" b="1" dirty="0" err="1" smtClean="0">
                <a:solidFill>
                  <a:schemeClr val="bg1"/>
                </a:solidFill>
                <a:effectLst>
                  <a:outerShdw blurRad="38100" dist="38100" dir="2700000" algn="tl">
                    <a:srgbClr val="000000">
                      <a:alpha val="43137"/>
                    </a:srgbClr>
                  </a:outerShdw>
                </a:effectLst>
              </a:rPr>
              <a:t>ó</a:t>
            </a:r>
            <a:r>
              <a:rPr lang="es-MX" sz="2400" b="1" dirty="0" smtClean="0">
                <a:solidFill>
                  <a:schemeClr val="bg1"/>
                </a:solidFill>
                <a:effectLst>
                  <a:outerShdw blurRad="38100" dist="38100" dir="2700000" algn="tl">
                    <a:srgbClr val="000000">
                      <a:alpha val="43137"/>
                    </a:srgbClr>
                  </a:outerShdw>
                </a:effectLst>
              </a:rPr>
              <a:t> MOROSIDAD</a:t>
            </a:r>
            <a:endParaRPr lang="es-MX" dirty="0">
              <a:solidFill>
                <a:schemeClr val="tx1"/>
              </a:solidFill>
            </a:endParaRPr>
          </a:p>
        </p:txBody>
      </p:sp>
      <p:sp>
        <p:nvSpPr>
          <p:cNvPr id="9" name="8 Rectángulo"/>
          <p:cNvSpPr/>
          <p:nvPr/>
        </p:nvSpPr>
        <p:spPr>
          <a:xfrm rot="16200000">
            <a:off x="2052046" y="3303235"/>
            <a:ext cx="4188005" cy="70788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4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INCUMPLIMIENTO</a:t>
            </a:r>
            <a:endParaRPr lang="es-ES"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0" name="9 Flecha derecha"/>
          <p:cNvSpPr/>
          <p:nvPr/>
        </p:nvSpPr>
        <p:spPr>
          <a:xfrm>
            <a:off x="2873512" y="2080272"/>
            <a:ext cx="978408" cy="484632"/>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s-MX"/>
          </a:p>
        </p:txBody>
      </p:sp>
      <p:sp>
        <p:nvSpPr>
          <p:cNvPr id="11" name="10 Flecha derecha"/>
          <p:cNvSpPr/>
          <p:nvPr/>
        </p:nvSpPr>
        <p:spPr>
          <a:xfrm>
            <a:off x="2915816" y="3573016"/>
            <a:ext cx="978408" cy="484632"/>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MX"/>
          </a:p>
        </p:txBody>
      </p:sp>
      <p:sp>
        <p:nvSpPr>
          <p:cNvPr id="12" name="11 Flecha derecha"/>
          <p:cNvSpPr/>
          <p:nvPr/>
        </p:nvSpPr>
        <p:spPr>
          <a:xfrm>
            <a:off x="2915816" y="4960592"/>
            <a:ext cx="978408" cy="484632"/>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MX"/>
          </a:p>
        </p:txBody>
      </p:sp>
      <p:sp>
        <p:nvSpPr>
          <p:cNvPr id="13" name="12 Rectángulo redondeado"/>
          <p:cNvSpPr/>
          <p:nvPr/>
        </p:nvSpPr>
        <p:spPr>
          <a:xfrm>
            <a:off x="4572000" y="1692000"/>
            <a:ext cx="4320000" cy="720000"/>
          </a:xfrm>
          <a:prstGeom prst="roundRect">
            <a:avLst>
              <a:gd name="adj" fmla="val 23564"/>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2400" b="1" dirty="0" smtClean="0"/>
              <a:t>GASTO NO DEDUCIBLE</a:t>
            </a:r>
          </a:p>
          <a:p>
            <a:pPr algn="ctr"/>
            <a:r>
              <a:rPr lang="es-MX" dirty="0" smtClean="0"/>
              <a:t>ADICION (DJ)– EG ACTUAL</a:t>
            </a:r>
            <a:endParaRPr lang="es-MX" dirty="0"/>
          </a:p>
        </p:txBody>
      </p:sp>
      <p:sp>
        <p:nvSpPr>
          <p:cNvPr id="14" name="13 Rectángulo redondeado"/>
          <p:cNvSpPr/>
          <p:nvPr/>
        </p:nvSpPr>
        <p:spPr>
          <a:xfrm>
            <a:off x="4572000" y="3284984"/>
            <a:ext cx="4320000" cy="720000"/>
          </a:xfrm>
          <a:prstGeom prst="roundRect">
            <a:avLst>
              <a:gd name="adj" fmla="val 23564"/>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2400" b="1" dirty="0" smtClean="0"/>
              <a:t>MAYOR DESEMBOLSO DEL IR</a:t>
            </a:r>
          </a:p>
          <a:p>
            <a:pPr algn="ctr"/>
            <a:r>
              <a:rPr lang="es-MX" dirty="0" smtClean="0"/>
              <a:t>EXPECTATIVA: RECUPERACIÓN PROBABLE</a:t>
            </a:r>
            <a:endParaRPr lang="es-MX" dirty="0"/>
          </a:p>
        </p:txBody>
      </p:sp>
      <p:sp>
        <p:nvSpPr>
          <p:cNvPr id="15" name="14 Rectángulo redondeado"/>
          <p:cNvSpPr/>
          <p:nvPr/>
        </p:nvSpPr>
        <p:spPr>
          <a:xfrm>
            <a:off x="4572000" y="2492896"/>
            <a:ext cx="4320000" cy="720000"/>
          </a:xfrm>
          <a:prstGeom prst="roundRect">
            <a:avLst>
              <a:gd name="adj" fmla="val 2356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2400" b="1" dirty="0" smtClean="0"/>
              <a:t>DT DEDUCIBLE</a:t>
            </a:r>
          </a:p>
          <a:p>
            <a:pPr algn="ctr"/>
            <a:r>
              <a:rPr lang="es-MX" dirty="0" smtClean="0"/>
              <a:t>ACTIVO TRIBUTARIO DIFERIDO</a:t>
            </a:r>
            <a:endParaRPr lang="es-MX" dirty="0"/>
          </a:p>
        </p:txBody>
      </p:sp>
      <p:sp>
        <p:nvSpPr>
          <p:cNvPr id="16" name="15 Rectángulo redondeado"/>
          <p:cNvSpPr/>
          <p:nvPr/>
        </p:nvSpPr>
        <p:spPr>
          <a:xfrm>
            <a:off x="4572000" y="4077072"/>
            <a:ext cx="4320000" cy="720000"/>
          </a:xfrm>
          <a:prstGeom prst="roundRect">
            <a:avLst>
              <a:gd name="adj" fmla="val 23564"/>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MX" sz="2400" b="1" dirty="0" smtClean="0"/>
              <a:t>GASTO DEDUCIBLE</a:t>
            </a:r>
          </a:p>
          <a:p>
            <a:pPr algn="ctr"/>
            <a:r>
              <a:rPr lang="es-MX" dirty="0" smtClean="0"/>
              <a:t>DEDUCCION (DJ)– EG FUTURO</a:t>
            </a:r>
            <a:endParaRPr lang="es-MX" dirty="0"/>
          </a:p>
        </p:txBody>
      </p:sp>
      <p:sp>
        <p:nvSpPr>
          <p:cNvPr id="17" name="16 Rectángulo redondeado"/>
          <p:cNvSpPr/>
          <p:nvPr/>
        </p:nvSpPr>
        <p:spPr>
          <a:xfrm>
            <a:off x="4572000" y="4869160"/>
            <a:ext cx="4320000" cy="720000"/>
          </a:xfrm>
          <a:prstGeom prst="roundRect">
            <a:avLst>
              <a:gd name="adj" fmla="val 23564"/>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sz="2400" b="1" dirty="0" smtClean="0"/>
              <a:t>MENOR DESEMBOLSO DEL IR</a:t>
            </a:r>
          </a:p>
          <a:p>
            <a:pPr algn="ctr"/>
            <a:r>
              <a:rPr lang="es-MX" dirty="0" smtClean="0"/>
              <a:t>RECUPERACIÓN EFECTIVA EN EL FUTURO</a:t>
            </a:r>
            <a:endParaRPr lang="es-MX" dirty="0"/>
          </a:p>
        </p:txBody>
      </p:sp>
    </p:spTree>
    <p:extLst>
      <p:ext uri="{BB962C8B-B14F-4D97-AF65-F5344CB8AC3E}">
        <p14:creationId xmlns:p14="http://schemas.microsoft.com/office/powerpoint/2010/main" val="36720680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6" presetClass="entr" presetSubtype="16"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circle(in)">
                                      <p:cBhvr>
                                        <p:cTn id="40" dur="2000"/>
                                        <p:tgtEl>
                                          <p:spTgt spid="13"/>
                                        </p:tgtEl>
                                      </p:cBhvr>
                                    </p:animEffect>
                                  </p:childTnLst>
                                </p:cTn>
                              </p:par>
                            </p:childTnLst>
                          </p:cTn>
                        </p:par>
                        <p:par>
                          <p:cTn id="41" fill="hold">
                            <p:stCondLst>
                              <p:cond delay="6000"/>
                            </p:stCondLst>
                            <p:childTnLst>
                              <p:par>
                                <p:cTn id="42" presetID="6"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circle(in)">
                                      <p:cBhvr>
                                        <p:cTn id="44" dur="2000"/>
                                        <p:tgtEl>
                                          <p:spTgt spid="15"/>
                                        </p:tgtEl>
                                      </p:cBhvr>
                                    </p:animEffect>
                                  </p:childTnLst>
                                </p:cTn>
                              </p:par>
                            </p:childTnLst>
                          </p:cTn>
                        </p:par>
                        <p:par>
                          <p:cTn id="45" fill="hold">
                            <p:stCondLst>
                              <p:cond delay="8000"/>
                            </p:stCondLst>
                            <p:childTnLst>
                              <p:par>
                                <p:cTn id="46" presetID="6" presetClass="entr" presetSubtype="16"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circle(in)">
                                      <p:cBhvr>
                                        <p:cTn id="48" dur="2000"/>
                                        <p:tgtEl>
                                          <p:spTgt spid="14"/>
                                        </p:tgtEl>
                                      </p:cBhvr>
                                    </p:animEffect>
                                  </p:childTnLst>
                                </p:cTn>
                              </p:par>
                            </p:childTnLst>
                          </p:cTn>
                        </p:par>
                        <p:par>
                          <p:cTn id="49" fill="hold">
                            <p:stCondLst>
                              <p:cond delay="10000"/>
                            </p:stCondLst>
                            <p:childTnLst>
                              <p:par>
                                <p:cTn id="50" presetID="6" presetClass="entr" presetSubtype="16"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circle(in)">
                                      <p:cBhvr>
                                        <p:cTn id="52" dur="2000"/>
                                        <p:tgtEl>
                                          <p:spTgt spid="16"/>
                                        </p:tgtEl>
                                      </p:cBhvr>
                                    </p:animEffect>
                                  </p:childTnLst>
                                </p:cTn>
                              </p:par>
                            </p:childTnLst>
                          </p:cTn>
                        </p:par>
                        <p:par>
                          <p:cTn id="53" fill="hold">
                            <p:stCondLst>
                              <p:cond delay="12000"/>
                            </p:stCondLst>
                            <p:childTnLst>
                              <p:par>
                                <p:cTn id="54" presetID="6" presetClass="entr" presetSubtype="16"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circle(in)">
                                      <p:cBhvr>
                                        <p:cTn id="56"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animBg="1"/>
      <p:bldP spid="11" grpId="0" animBg="1"/>
      <p:bldP spid="12" grpId="0" animBg="1"/>
      <p:bldP spid="13" grpId="0" animBg="1"/>
      <p:bldP spid="14" grpId="0" animBg="1"/>
      <p:bldP spid="15" grpId="0" animBg="1"/>
      <p:bldP spid="16" grpId="0" animBg="1"/>
      <p:bldP spid="17" grpId="0"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Activo Fijo y Depreciación Acumulada</a:t>
            </a:r>
            <a:br>
              <a:rPr lang="es-MX" dirty="0" smtClean="0"/>
            </a:br>
            <a:r>
              <a:rPr lang="es-MX" sz="2000" b="0" dirty="0" smtClean="0">
                <a:effectLst/>
              </a:rPr>
              <a:t>ELEMENTOS DETERMINANTES DE LAS DIFERENCIAS TEMPORALES</a:t>
            </a:r>
            <a:endParaRPr lang="es-MX" b="0" dirty="0">
              <a:effectLst/>
            </a:endParaRPr>
          </a:p>
        </p:txBody>
      </p:sp>
      <p:sp>
        <p:nvSpPr>
          <p:cNvPr id="12" name="11 Marcador de fecha"/>
          <p:cNvSpPr>
            <a:spLocks noGrp="1"/>
          </p:cNvSpPr>
          <p:nvPr>
            <p:ph type="dt" sz="half" idx="10"/>
          </p:nvPr>
        </p:nvSpPr>
        <p:spPr/>
        <p:txBody>
          <a:bodyPr/>
          <a:lstStyle/>
          <a:p>
            <a:fld id="{D9B3257D-8D26-41B3-AD3B-13E0F1D323DF}"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311</a:t>
            </a:fld>
            <a:endParaRPr lang="es-MX"/>
          </a:p>
        </p:txBody>
      </p:sp>
      <p:sp>
        <p:nvSpPr>
          <p:cNvPr id="6" name="5 Rectángulo"/>
          <p:cNvSpPr/>
          <p:nvPr/>
        </p:nvSpPr>
        <p:spPr>
          <a:xfrm>
            <a:off x="251520" y="1800000"/>
            <a:ext cx="2520000" cy="2160000"/>
          </a:xfrm>
          <a:prstGeom prst="rect">
            <a:avLst/>
          </a:prstGeom>
        </p:spPr>
        <p:style>
          <a:lnRef idx="0">
            <a:schemeClr val="accent5"/>
          </a:lnRef>
          <a:fillRef idx="3">
            <a:schemeClr val="accent5"/>
          </a:fillRef>
          <a:effectRef idx="3">
            <a:schemeClr val="accent5"/>
          </a:effectRef>
          <a:fontRef idx="minor">
            <a:schemeClr val="lt1"/>
          </a:fontRef>
        </p:style>
        <p:txBody>
          <a:bodyPr rtlCol="0" anchor="t" anchorCtr="0"/>
          <a:lstStyle/>
          <a:p>
            <a:r>
              <a:rPr lang="es-MX" sz="2400" b="1" dirty="0" smtClean="0">
                <a:solidFill>
                  <a:schemeClr val="bg1"/>
                </a:solidFill>
                <a:effectLst>
                  <a:outerShdw blurRad="38100" dist="38100" dir="2700000" algn="tl">
                    <a:srgbClr val="000000">
                      <a:alpha val="43137"/>
                    </a:srgbClr>
                  </a:outerShdw>
                </a:effectLst>
              </a:rPr>
              <a:t>COSTO</a:t>
            </a:r>
          </a:p>
          <a:p>
            <a:pPr marL="285750" indent="-285750">
              <a:buClr>
                <a:srgbClr val="00FFFF"/>
              </a:buClr>
              <a:buFont typeface="Wingdings" pitchFamily="2" charset="2"/>
              <a:buChar char="§"/>
            </a:pPr>
            <a:r>
              <a:rPr lang="es-MX" dirty="0" smtClean="0">
                <a:solidFill>
                  <a:schemeClr val="tx1"/>
                </a:solidFill>
              </a:rPr>
              <a:t>ADQUISICIÓN</a:t>
            </a:r>
          </a:p>
          <a:p>
            <a:pPr marL="285750" indent="-285750">
              <a:buClr>
                <a:srgbClr val="00FFFF"/>
              </a:buClr>
              <a:buFont typeface="Wingdings" pitchFamily="2" charset="2"/>
              <a:buChar char="§"/>
            </a:pPr>
            <a:r>
              <a:rPr lang="es-MX" dirty="0" smtClean="0">
                <a:solidFill>
                  <a:schemeClr val="tx1"/>
                </a:solidFill>
              </a:rPr>
              <a:t>PRODUCCIÓN</a:t>
            </a:r>
          </a:p>
          <a:p>
            <a:pPr marL="285750" indent="-285750">
              <a:buClr>
                <a:srgbClr val="00FFFF"/>
              </a:buClr>
              <a:buFont typeface="Wingdings" pitchFamily="2" charset="2"/>
              <a:buChar char="§"/>
            </a:pPr>
            <a:r>
              <a:rPr lang="es-MX" dirty="0" smtClean="0">
                <a:solidFill>
                  <a:schemeClr val="tx1"/>
                </a:solidFill>
              </a:rPr>
              <a:t>CONSTRUCCIÓN</a:t>
            </a:r>
          </a:p>
          <a:p>
            <a:pPr marL="285750" indent="-285750">
              <a:buClr>
                <a:srgbClr val="00FFFF"/>
              </a:buClr>
              <a:buFont typeface="Wingdings" pitchFamily="2" charset="2"/>
              <a:buChar char="§"/>
            </a:pPr>
            <a:r>
              <a:rPr lang="es-MX" dirty="0" smtClean="0">
                <a:solidFill>
                  <a:schemeClr val="tx1"/>
                </a:solidFill>
              </a:rPr>
              <a:t>ULTIMO INVENTARIO</a:t>
            </a:r>
          </a:p>
          <a:p>
            <a:pPr marL="285750" indent="-285750">
              <a:buClr>
                <a:srgbClr val="00FFFF"/>
              </a:buClr>
              <a:buFont typeface="Wingdings" pitchFamily="2" charset="2"/>
              <a:buChar char="§"/>
            </a:pPr>
            <a:r>
              <a:rPr lang="es-MX" dirty="0" smtClean="0">
                <a:solidFill>
                  <a:schemeClr val="tx1"/>
                </a:solidFill>
              </a:rPr>
              <a:t>INGRESO AL PATRIMONIO (VM)</a:t>
            </a:r>
            <a:endParaRPr lang="es-MX" dirty="0">
              <a:solidFill>
                <a:schemeClr val="tx1"/>
              </a:solidFill>
            </a:endParaRPr>
          </a:p>
        </p:txBody>
      </p:sp>
      <p:sp>
        <p:nvSpPr>
          <p:cNvPr id="7" name="6 Rectángulo"/>
          <p:cNvSpPr/>
          <p:nvPr/>
        </p:nvSpPr>
        <p:spPr>
          <a:xfrm>
            <a:off x="3275856" y="1800000"/>
            <a:ext cx="2520000" cy="2160000"/>
          </a:xfrm>
          <a:prstGeom prst="rect">
            <a:avLst/>
          </a:prstGeom>
        </p:spPr>
        <p:style>
          <a:lnRef idx="0">
            <a:schemeClr val="accent2"/>
          </a:lnRef>
          <a:fillRef idx="3">
            <a:schemeClr val="accent2"/>
          </a:fillRef>
          <a:effectRef idx="3">
            <a:schemeClr val="accent2"/>
          </a:effectRef>
          <a:fontRef idx="minor">
            <a:schemeClr val="lt1"/>
          </a:fontRef>
        </p:style>
        <p:txBody>
          <a:bodyPr rtlCol="0" anchor="t" anchorCtr="0"/>
          <a:lstStyle/>
          <a:p>
            <a:r>
              <a:rPr lang="es-MX" sz="2400" b="1" dirty="0" smtClean="0">
                <a:solidFill>
                  <a:schemeClr val="bg1"/>
                </a:solidFill>
                <a:effectLst>
                  <a:outerShdw blurRad="38100" dist="38100" dir="2700000" algn="tl">
                    <a:srgbClr val="000000">
                      <a:alpha val="43137"/>
                    </a:srgbClr>
                  </a:outerShdw>
                </a:effectLst>
              </a:rPr>
              <a:t>VIDA ÚTIL</a:t>
            </a:r>
          </a:p>
          <a:p>
            <a:pPr marL="285750" indent="-285750">
              <a:buClr>
                <a:srgbClr val="FFFF00"/>
              </a:buClr>
              <a:buFont typeface="Wingdings" pitchFamily="2" charset="2"/>
              <a:buChar char="§"/>
            </a:pPr>
            <a:r>
              <a:rPr lang="es-MX" dirty="0" smtClean="0">
                <a:solidFill>
                  <a:schemeClr val="bg1"/>
                </a:solidFill>
              </a:rPr>
              <a:t>TECNICA (TASACIÓN)</a:t>
            </a:r>
          </a:p>
          <a:p>
            <a:pPr marL="285750" indent="-285750">
              <a:buClr>
                <a:srgbClr val="FFFF00"/>
              </a:buClr>
              <a:buFont typeface="Wingdings" pitchFamily="2" charset="2"/>
              <a:buChar char="§"/>
            </a:pPr>
            <a:r>
              <a:rPr lang="es-MX" dirty="0" smtClean="0">
                <a:solidFill>
                  <a:schemeClr val="bg1"/>
                </a:solidFill>
              </a:rPr>
              <a:t>CRONOLÓGICA</a:t>
            </a:r>
          </a:p>
          <a:p>
            <a:pPr marL="285750" indent="-285750">
              <a:buClr>
                <a:srgbClr val="FFFF00"/>
              </a:buClr>
              <a:buFont typeface="Wingdings" pitchFamily="2" charset="2"/>
              <a:buChar char="§"/>
            </a:pPr>
            <a:r>
              <a:rPr lang="es-MX" dirty="0" smtClean="0">
                <a:solidFill>
                  <a:schemeClr val="bg1"/>
                </a:solidFill>
              </a:rPr>
              <a:t>PRODUCCIÓN</a:t>
            </a:r>
          </a:p>
          <a:p>
            <a:pPr marL="285750" indent="-285750">
              <a:buClr>
                <a:srgbClr val="00FFFF"/>
              </a:buClr>
              <a:buFont typeface="Wingdings" pitchFamily="2" charset="2"/>
              <a:buChar char="§"/>
            </a:pPr>
            <a:endParaRPr lang="es-MX" dirty="0">
              <a:solidFill>
                <a:schemeClr val="tx1"/>
              </a:solidFill>
            </a:endParaRPr>
          </a:p>
        </p:txBody>
      </p:sp>
      <p:sp>
        <p:nvSpPr>
          <p:cNvPr id="8" name="7 Rectángulo"/>
          <p:cNvSpPr/>
          <p:nvPr/>
        </p:nvSpPr>
        <p:spPr>
          <a:xfrm>
            <a:off x="6372200" y="1800000"/>
            <a:ext cx="2520000" cy="2160000"/>
          </a:xfrm>
          <a:prstGeom prst="rect">
            <a:avLst/>
          </a:prstGeom>
        </p:spPr>
        <p:style>
          <a:lnRef idx="0">
            <a:schemeClr val="accent4"/>
          </a:lnRef>
          <a:fillRef idx="3">
            <a:schemeClr val="accent4"/>
          </a:fillRef>
          <a:effectRef idx="3">
            <a:schemeClr val="accent4"/>
          </a:effectRef>
          <a:fontRef idx="minor">
            <a:schemeClr val="lt1"/>
          </a:fontRef>
        </p:style>
        <p:txBody>
          <a:bodyPr rtlCol="0" anchor="t" anchorCtr="0"/>
          <a:lstStyle/>
          <a:p>
            <a:r>
              <a:rPr lang="es-MX" sz="2400" b="1" dirty="0" smtClean="0">
                <a:solidFill>
                  <a:schemeClr val="bg1"/>
                </a:solidFill>
                <a:effectLst>
                  <a:outerShdw blurRad="38100" dist="38100" dir="2700000" algn="tl">
                    <a:srgbClr val="000000">
                      <a:alpha val="43137"/>
                    </a:srgbClr>
                  </a:outerShdw>
                </a:effectLst>
              </a:rPr>
              <a:t>TASA DE DEPRECIACIÓN</a:t>
            </a:r>
          </a:p>
          <a:p>
            <a:pPr marL="285750" indent="-285750">
              <a:buClr>
                <a:srgbClr val="00FFFF"/>
              </a:buClr>
              <a:buFont typeface="Wingdings" pitchFamily="2" charset="2"/>
              <a:buChar char="§"/>
            </a:pPr>
            <a:r>
              <a:rPr lang="es-MX" dirty="0" smtClean="0">
                <a:solidFill>
                  <a:schemeClr val="bg1"/>
                </a:solidFill>
              </a:rPr>
              <a:t>VIDA ÚTIL</a:t>
            </a:r>
          </a:p>
          <a:p>
            <a:pPr marL="285750" indent="-285750">
              <a:buClr>
                <a:srgbClr val="00FFFF"/>
              </a:buClr>
              <a:buFont typeface="Wingdings" pitchFamily="2" charset="2"/>
              <a:buChar char="§"/>
            </a:pPr>
            <a:r>
              <a:rPr lang="es-MX" dirty="0" smtClean="0">
                <a:solidFill>
                  <a:schemeClr val="bg1"/>
                </a:solidFill>
              </a:rPr>
              <a:t>LIMITE LEGAL</a:t>
            </a:r>
          </a:p>
          <a:p>
            <a:pPr marL="285750" indent="-285750">
              <a:buClr>
                <a:srgbClr val="00FFFF"/>
              </a:buClr>
              <a:buFont typeface="Wingdings" pitchFamily="2" charset="2"/>
              <a:buChar char="§"/>
            </a:pPr>
            <a:r>
              <a:rPr lang="es-MX" dirty="0" smtClean="0">
                <a:solidFill>
                  <a:schemeClr val="bg1"/>
                </a:solidFill>
              </a:rPr>
              <a:t>ACELERADA (LEASING y/o EDIFICIOS)</a:t>
            </a:r>
          </a:p>
          <a:p>
            <a:pPr marL="285750" indent="-285750">
              <a:buClr>
                <a:srgbClr val="00FFFF"/>
              </a:buClr>
              <a:buFont typeface="Wingdings" pitchFamily="2" charset="2"/>
              <a:buChar char="§"/>
            </a:pPr>
            <a:endParaRPr lang="es-MX" dirty="0">
              <a:solidFill>
                <a:schemeClr val="tx1"/>
              </a:solidFill>
            </a:endParaRPr>
          </a:p>
        </p:txBody>
      </p:sp>
      <p:sp>
        <p:nvSpPr>
          <p:cNvPr id="9" name="8 Rectángulo"/>
          <p:cNvSpPr/>
          <p:nvPr/>
        </p:nvSpPr>
        <p:spPr>
          <a:xfrm>
            <a:off x="251520" y="4464000"/>
            <a:ext cx="2520000" cy="1800000"/>
          </a:xfrm>
          <a:prstGeom prst="rect">
            <a:avLst/>
          </a:prstGeom>
        </p:spPr>
        <p:style>
          <a:lnRef idx="0">
            <a:schemeClr val="accent1"/>
          </a:lnRef>
          <a:fillRef idx="3">
            <a:schemeClr val="accent1"/>
          </a:fillRef>
          <a:effectRef idx="3">
            <a:schemeClr val="accent1"/>
          </a:effectRef>
          <a:fontRef idx="minor">
            <a:schemeClr val="lt1"/>
          </a:fontRef>
        </p:style>
        <p:txBody>
          <a:bodyPr rtlCol="0" anchor="t" anchorCtr="0"/>
          <a:lstStyle/>
          <a:p>
            <a:pPr marL="285750" indent="-285750">
              <a:buClr>
                <a:srgbClr val="FFFF00"/>
              </a:buClr>
              <a:buFont typeface="Wingdings" pitchFamily="2" charset="2"/>
              <a:buChar char="§"/>
            </a:pPr>
            <a:r>
              <a:rPr lang="es-MX" dirty="0" smtClean="0">
                <a:solidFill>
                  <a:schemeClr val="bg1"/>
                </a:solidFill>
              </a:rPr>
              <a:t>INTERESES</a:t>
            </a:r>
          </a:p>
          <a:p>
            <a:pPr marL="285750" indent="-285750">
              <a:buClr>
                <a:srgbClr val="FFFF00"/>
              </a:buClr>
              <a:buFont typeface="Wingdings" pitchFamily="2" charset="2"/>
              <a:buChar char="§"/>
            </a:pPr>
            <a:r>
              <a:rPr lang="es-MX" dirty="0" smtClean="0">
                <a:solidFill>
                  <a:schemeClr val="bg1"/>
                </a:solidFill>
              </a:rPr>
              <a:t>DIFERENCIAS DE CAMBIO</a:t>
            </a:r>
          </a:p>
          <a:p>
            <a:pPr marL="285750" indent="-285750">
              <a:buClr>
                <a:srgbClr val="FFFF00"/>
              </a:buClr>
              <a:buFont typeface="Wingdings" pitchFamily="2" charset="2"/>
              <a:buChar char="§"/>
            </a:pPr>
            <a:r>
              <a:rPr lang="es-MX" b="1" dirty="0" smtClean="0">
                <a:solidFill>
                  <a:srgbClr val="FFFF00"/>
                </a:solidFill>
                <a:effectLst>
                  <a:outerShdw blurRad="38100" dist="38100" dir="2700000" algn="tl">
                    <a:srgbClr val="000000">
                      <a:alpha val="43137"/>
                    </a:srgbClr>
                  </a:outerShdw>
                </a:effectLst>
              </a:rPr>
              <a:t>REVALUACIONES </a:t>
            </a:r>
            <a:r>
              <a:rPr lang="es-MX" sz="2000" b="1" dirty="0" smtClean="0">
                <a:solidFill>
                  <a:srgbClr val="FFFF00"/>
                </a:solidFill>
                <a:effectLst>
                  <a:outerShdw blurRad="38100" dist="38100" dir="2700000" algn="tl">
                    <a:srgbClr val="000000">
                      <a:alpha val="43137"/>
                    </a:srgbClr>
                  </a:outerShdw>
                </a:effectLst>
              </a:rPr>
              <a:t>*</a:t>
            </a:r>
            <a:endParaRPr lang="es-MX" b="1" dirty="0" smtClean="0">
              <a:solidFill>
                <a:srgbClr val="FFFF00"/>
              </a:solidFill>
              <a:effectLst>
                <a:outerShdw blurRad="38100" dist="38100" dir="2700000" algn="tl">
                  <a:srgbClr val="000000">
                    <a:alpha val="43137"/>
                  </a:srgbClr>
                </a:outerShdw>
              </a:effectLst>
            </a:endParaRPr>
          </a:p>
          <a:p>
            <a:pPr marL="285750" indent="-285750">
              <a:buClr>
                <a:srgbClr val="FFFF00"/>
              </a:buClr>
              <a:buFont typeface="Wingdings" pitchFamily="2" charset="2"/>
              <a:buChar char="§"/>
            </a:pPr>
            <a:r>
              <a:rPr lang="es-MX" dirty="0" smtClean="0">
                <a:solidFill>
                  <a:schemeClr val="bg1"/>
                </a:solidFill>
              </a:rPr>
              <a:t>CORRECCIÓN DE ERRORES</a:t>
            </a:r>
            <a:endParaRPr lang="es-MX" dirty="0">
              <a:solidFill>
                <a:schemeClr val="bg1"/>
              </a:solidFill>
            </a:endParaRPr>
          </a:p>
        </p:txBody>
      </p:sp>
      <p:cxnSp>
        <p:nvCxnSpPr>
          <p:cNvPr id="11" name="10 Conector recto"/>
          <p:cNvCxnSpPr>
            <a:stCxn id="6" idx="2"/>
            <a:endCxn id="9" idx="0"/>
          </p:cNvCxnSpPr>
          <p:nvPr/>
        </p:nvCxnSpPr>
        <p:spPr>
          <a:xfrm>
            <a:off x="1511520" y="3960000"/>
            <a:ext cx="0" cy="504000"/>
          </a:xfrm>
          <a:prstGeom prst="line">
            <a:avLst/>
          </a:prstGeom>
          <a:ln w="38100">
            <a:solidFill>
              <a:srgbClr val="0000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1360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Intangibles y Amortización Acumulada</a:t>
            </a:r>
            <a:br>
              <a:rPr lang="es-MX" dirty="0" smtClean="0"/>
            </a:br>
            <a:r>
              <a:rPr lang="es-MX" sz="2400" b="0" dirty="0" smtClean="0">
                <a:effectLst/>
              </a:rPr>
              <a:t>LIR, 37°, g) y 44°, g) Vs. NIC 38</a:t>
            </a:r>
            <a:endParaRPr lang="es-MX" b="0" dirty="0">
              <a:effectLst/>
            </a:endParaRPr>
          </a:p>
        </p:txBody>
      </p:sp>
      <p:sp>
        <p:nvSpPr>
          <p:cNvPr id="65" name="64 Marcador de fecha"/>
          <p:cNvSpPr>
            <a:spLocks noGrp="1"/>
          </p:cNvSpPr>
          <p:nvPr>
            <p:ph type="dt" sz="half" idx="10"/>
          </p:nvPr>
        </p:nvSpPr>
        <p:spPr/>
        <p:txBody>
          <a:bodyPr/>
          <a:lstStyle/>
          <a:p>
            <a:fld id="{B5F9A3B5-EF5A-4657-95F9-525251CD2924}"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312</a:t>
            </a:fld>
            <a:endParaRPr lang="es-MX"/>
          </a:p>
        </p:txBody>
      </p:sp>
      <p:sp>
        <p:nvSpPr>
          <p:cNvPr id="6" name="5 Llamada de nube"/>
          <p:cNvSpPr/>
          <p:nvPr/>
        </p:nvSpPr>
        <p:spPr>
          <a:xfrm>
            <a:off x="467544" y="1700808"/>
            <a:ext cx="1800000" cy="720000"/>
          </a:xfrm>
          <a:prstGeom prst="cloudCallout">
            <a:avLst>
              <a:gd name="adj1" fmla="val -50037"/>
              <a:gd name="adj2" fmla="val 229275"/>
            </a:avLst>
          </a:prstGeom>
          <a:solidFill>
            <a:srgbClr val="0000CC"/>
          </a:solidFill>
        </p:spPr>
        <p:style>
          <a:lnRef idx="0">
            <a:schemeClr val="accent5"/>
          </a:lnRef>
          <a:fillRef idx="3">
            <a:schemeClr val="accent5"/>
          </a:fillRef>
          <a:effectRef idx="3">
            <a:schemeClr val="accent5"/>
          </a:effectRef>
          <a:fontRef idx="minor">
            <a:schemeClr val="lt1"/>
          </a:fontRef>
        </p:style>
        <p:txBody>
          <a:bodyPr wrap="none" rtlCol="0" anchor="ctr"/>
          <a:lstStyle/>
          <a:p>
            <a:pPr algn="ctr"/>
            <a:r>
              <a:rPr lang="es-MX" b="1" dirty="0" smtClean="0">
                <a:effectLst>
                  <a:outerShdw blurRad="38100" dist="38100" dir="2700000" algn="tl">
                    <a:srgbClr val="000000">
                      <a:alpha val="43137"/>
                    </a:srgbClr>
                  </a:outerShdw>
                </a:effectLst>
              </a:rPr>
              <a:t>INTANGIBLES</a:t>
            </a:r>
          </a:p>
          <a:p>
            <a:pPr algn="ctr"/>
            <a:r>
              <a:rPr lang="es-MX" sz="1200" dirty="0" smtClean="0"/>
              <a:t>LIR,</a:t>
            </a:r>
            <a:r>
              <a:rPr lang="es-MX" sz="1200" b="1" dirty="0" smtClean="0">
                <a:effectLst>
                  <a:outerShdw blurRad="38100" dist="38100" dir="2700000" algn="tl">
                    <a:srgbClr val="000000">
                      <a:alpha val="43137"/>
                    </a:srgbClr>
                  </a:outerShdw>
                </a:effectLst>
              </a:rPr>
              <a:t> 37°</a:t>
            </a:r>
            <a:r>
              <a:rPr lang="es-MX" sz="1200" dirty="0" smtClean="0"/>
              <a:t>, g)</a:t>
            </a:r>
            <a:endParaRPr lang="es-MX" dirty="0"/>
          </a:p>
        </p:txBody>
      </p:sp>
      <p:sp>
        <p:nvSpPr>
          <p:cNvPr id="7" name="6 CuadroTexto"/>
          <p:cNvSpPr txBox="1"/>
          <p:nvPr/>
        </p:nvSpPr>
        <p:spPr>
          <a:xfrm>
            <a:off x="251520" y="3645024"/>
            <a:ext cx="2160000" cy="1477328"/>
          </a:xfrm>
          <a:prstGeom prst="rect">
            <a:avLst/>
          </a:prstGeom>
          <a:noFill/>
        </p:spPr>
        <p:txBody>
          <a:bodyPr wrap="square" rtlCol="0">
            <a:spAutoFit/>
          </a:bodyPr>
          <a:lstStyle/>
          <a:p>
            <a:pPr marL="361950" lvl="1" indent="-361950">
              <a:buClr>
                <a:srgbClr val="0000CC"/>
              </a:buClr>
              <a:buFont typeface="Wingdings" pitchFamily="2" charset="2"/>
              <a:buChar char="v"/>
            </a:pPr>
            <a:r>
              <a:rPr lang="es-PE" dirty="0" smtClean="0"/>
              <a:t>ORGANIZACIÓN</a:t>
            </a:r>
            <a:endParaRPr lang="es-PE" dirty="0"/>
          </a:p>
          <a:p>
            <a:pPr marL="361950" lvl="1" indent="-361950">
              <a:buClr>
                <a:srgbClr val="0000CC"/>
              </a:buClr>
              <a:buFont typeface="Wingdings" pitchFamily="2" charset="2"/>
              <a:buChar char="v"/>
            </a:pPr>
            <a:r>
              <a:rPr lang="es-PE" dirty="0" smtClean="0"/>
              <a:t>PRE-OPERATIVOS</a:t>
            </a:r>
          </a:p>
          <a:p>
            <a:pPr marL="725488" lvl="2" indent="-363538">
              <a:buClr>
                <a:srgbClr val="0000CC"/>
              </a:buClr>
              <a:buFont typeface="Wingdings" pitchFamily="2" charset="2"/>
              <a:buChar char="q"/>
            </a:pPr>
            <a:r>
              <a:rPr lang="es-PE" dirty="0" smtClean="0"/>
              <a:t>INICIALES</a:t>
            </a:r>
            <a:endParaRPr lang="es-PE" dirty="0"/>
          </a:p>
          <a:p>
            <a:pPr marL="725488" lvl="2" indent="-363538">
              <a:buClr>
                <a:srgbClr val="0000CC"/>
              </a:buClr>
              <a:buFont typeface="Wingdings" pitchFamily="2" charset="2"/>
              <a:buChar char="q"/>
            </a:pPr>
            <a:r>
              <a:rPr lang="es-PE" dirty="0" smtClean="0"/>
              <a:t>EXPANSIÓN</a:t>
            </a:r>
            <a:endParaRPr lang="es-PE" dirty="0"/>
          </a:p>
          <a:p>
            <a:pPr marL="725488" lvl="2" indent="-363538">
              <a:buClr>
                <a:srgbClr val="0000CC"/>
              </a:buClr>
              <a:buFont typeface="Wingdings" pitchFamily="2" charset="2"/>
              <a:buChar char="q"/>
            </a:pPr>
            <a:r>
              <a:rPr lang="es-PE" dirty="0" smtClean="0"/>
              <a:t>INTERESES</a:t>
            </a:r>
            <a:endParaRPr lang="es-MX" dirty="0"/>
          </a:p>
        </p:txBody>
      </p:sp>
      <p:sp>
        <p:nvSpPr>
          <p:cNvPr id="8" name="7 Elipse"/>
          <p:cNvSpPr/>
          <p:nvPr/>
        </p:nvSpPr>
        <p:spPr>
          <a:xfrm>
            <a:off x="3492120" y="1649455"/>
            <a:ext cx="2160000" cy="900000"/>
          </a:xfrm>
          <a:prstGeom prst="ellipse">
            <a:avLst/>
          </a:prstGeom>
          <a:gradFill flip="none" rotWithShape="1">
            <a:gsLst>
              <a:gs pos="0">
                <a:srgbClr val="0000CC"/>
              </a:gs>
              <a:gs pos="100000">
                <a:srgbClr val="FF3300"/>
              </a:gs>
            </a:gsLst>
            <a:lin ang="0" scaled="1"/>
            <a:tileRect/>
          </a:gradFill>
          <a:ln/>
        </p:spPr>
        <p:style>
          <a:lnRef idx="3">
            <a:schemeClr val="lt1"/>
          </a:lnRef>
          <a:fillRef idx="1">
            <a:schemeClr val="accent5"/>
          </a:fillRef>
          <a:effectRef idx="1">
            <a:schemeClr val="accent5"/>
          </a:effectRef>
          <a:fontRef idx="minor">
            <a:schemeClr val="lt1"/>
          </a:fontRef>
        </p:style>
        <p:txBody>
          <a:bodyPr wrap="none" rtlCol="0" anchor="ctr"/>
          <a:lstStyle/>
          <a:p>
            <a:pPr algn="ctr"/>
            <a:r>
              <a:rPr lang="es-ES_tradnl" sz="3200" b="1" dirty="0" smtClean="0">
                <a:solidFill>
                  <a:schemeClr val="bg1"/>
                </a:solidFill>
                <a:effectLst>
                  <a:outerShdw blurRad="38100" dist="38100" dir="2700000" algn="tl">
                    <a:srgbClr val="000000">
                      <a:alpha val="43137"/>
                    </a:srgbClr>
                  </a:outerShdw>
                </a:effectLst>
              </a:rPr>
              <a:t>OPCIÓN</a:t>
            </a:r>
          </a:p>
          <a:p>
            <a:pPr algn="ctr"/>
            <a:r>
              <a:rPr lang="es-ES_tradnl" dirty="0" smtClean="0">
                <a:solidFill>
                  <a:schemeClr val="bg1"/>
                </a:solidFill>
              </a:rPr>
              <a:t>TRIBUTARIA</a:t>
            </a:r>
            <a:endParaRPr lang="es-ES" sz="3200" dirty="0" smtClean="0">
              <a:solidFill>
                <a:schemeClr val="bg1"/>
              </a:solidFill>
            </a:endParaRPr>
          </a:p>
        </p:txBody>
      </p:sp>
      <p:sp>
        <p:nvSpPr>
          <p:cNvPr id="9" name="8 Rectángulo"/>
          <p:cNvSpPr/>
          <p:nvPr/>
        </p:nvSpPr>
        <p:spPr>
          <a:xfrm>
            <a:off x="2627784" y="3069040"/>
            <a:ext cx="1440000" cy="720000"/>
          </a:xfrm>
          <a:prstGeom prst="rect">
            <a:avLst/>
          </a:prstGeom>
        </p:spPr>
        <p:style>
          <a:lnRef idx="0">
            <a:schemeClr val="accent6"/>
          </a:lnRef>
          <a:fillRef idx="3">
            <a:schemeClr val="accent6"/>
          </a:fillRef>
          <a:effectRef idx="3">
            <a:schemeClr val="accent6"/>
          </a:effectRef>
          <a:fontRef idx="minor">
            <a:schemeClr val="lt1"/>
          </a:fontRef>
        </p:style>
        <p:txBody>
          <a:bodyPr wrap="none" rtlCol="0" anchor="ctr"/>
          <a:lstStyle/>
          <a:p>
            <a:pPr algn="ctr"/>
            <a:r>
              <a:rPr lang="es-MX" b="1" dirty="0" smtClean="0">
                <a:effectLst>
                  <a:outerShdw blurRad="38100" dist="38100" dir="2700000" algn="tl">
                    <a:srgbClr val="000000">
                      <a:alpha val="43137"/>
                    </a:srgbClr>
                  </a:outerShdw>
                </a:effectLst>
              </a:rPr>
              <a:t>EN EL PRIMER</a:t>
            </a:r>
          </a:p>
          <a:p>
            <a:pPr algn="ctr"/>
            <a:r>
              <a:rPr lang="es-MX" b="1" dirty="0" smtClean="0">
                <a:effectLst>
                  <a:outerShdw blurRad="38100" dist="38100" dir="2700000" algn="tl">
                    <a:srgbClr val="000000">
                      <a:alpha val="43137"/>
                    </a:srgbClr>
                  </a:outerShdw>
                </a:effectLst>
              </a:rPr>
              <a:t>EJERCICIO</a:t>
            </a:r>
            <a:endParaRPr lang="es-MX" b="1" dirty="0">
              <a:effectLst>
                <a:outerShdw blurRad="38100" dist="38100" dir="2700000" algn="tl">
                  <a:srgbClr val="000000">
                    <a:alpha val="43137"/>
                  </a:srgbClr>
                </a:outerShdw>
              </a:effectLst>
            </a:endParaRPr>
          </a:p>
        </p:txBody>
      </p:sp>
      <p:sp>
        <p:nvSpPr>
          <p:cNvPr id="10" name="9 Rectángulo"/>
          <p:cNvSpPr/>
          <p:nvPr/>
        </p:nvSpPr>
        <p:spPr>
          <a:xfrm>
            <a:off x="2627784" y="4689240"/>
            <a:ext cx="1440000" cy="900000"/>
          </a:xfrm>
          <a:prstGeom prst="rect">
            <a:avLst/>
          </a:prstGeom>
          <a:solidFill>
            <a:srgbClr val="0000CC"/>
          </a:solidFill>
        </p:spPr>
        <p:style>
          <a:lnRef idx="0">
            <a:schemeClr val="accent5"/>
          </a:lnRef>
          <a:fillRef idx="3">
            <a:schemeClr val="accent5"/>
          </a:fillRef>
          <a:effectRef idx="3">
            <a:schemeClr val="accent5"/>
          </a:effectRef>
          <a:fontRef idx="minor">
            <a:schemeClr val="lt1"/>
          </a:fontRef>
        </p:style>
        <p:txBody>
          <a:bodyPr wrap="none" rtlCol="0" anchor="ctr"/>
          <a:lstStyle/>
          <a:p>
            <a:pPr algn="ctr"/>
            <a:r>
              <a:rPr lang="es-MX" b="1" dirty="0" smtClean="0">
                <a:solidFill>
                  <a:schemeClr val="bg1"/>
                </a:solidFill>
                <a:effectLst>
                  <a:outerShdw blurRad="38100" dist="38100" dir="2700000" algn="tl">
                    <a:srgbClr val="000000">
                      <a:alpha val="43137"/>
                    </a:srgbClr>
                  </a:outerShdw>
                </a:effectLst>
              </a:rPr>
              <a:t>PLAZO</a:t>
            </a:r>
          </a:p>
          <a:p>
            <a:pPr algn="ctr"/>
            <a:r>
              <a:rPr lang="es-MX" b="1" dirty="0" smtClean="0">
                <a:solidFill>
                  <a:schemeClr val="bg1"/>
                </a:solidFill>
                <a:effectLst>
                  <a:outerShdw blurRad="38100" dist="38100" dir="2700000" algn="tl">
                    <a:srgbClr val="000000">
                      <a:alpha val="43137"/>
                    </a:srgbClr>
                  </a:outerShdw>
                </a:effectLst>
              </a:rPr>
              <a:t>MÁXIMO:</a:t>
            </a:r>
          </a:p>
          <a:p>
            <a:pPr algn="ctr"/>
            <a:r>
              <a:rPr lang="es-MX" b="1" dirty="0" smtClean="0">
                <a:solidFill>
                  <a:schemeClr val="bg1"/>
                </a:solidFill>
                <a:effectLst>
                  <a:outerShdw blurRad="38100" dist="38100" dir="2700000" algn="tl">
                    <a:srgbClr val="000000">
                      <a:alpha val="43137"/>
                    </a:srgbClr>
                  </a:outerShdw>
                </a:effectLst>
              </a:rPr>
              <a:t>10 AÑOS</a:t>
            </a:r>
            <a:endParaRPr lang="es-MX" b="1" dirty="0">
              <a:solidFill>
                <a:schemeClr val="bg1"/>
              </a:solidFill>
              <a:effectLst>
                <a:outerShdw blurRad="38100" dist="38100" dir="2700000" algn="tl">
                  <a:srgbClr val="000000">
                    <a:alpha val="43137"/>
                  </a:srgbClr>
                </a:outerShdw>
              </a:effectLst>
            </a:endParaRPr>
          </a:p>
        </p:txBody>
      </p:sp>
      <p:cxnSp>
        <p:nvCxnSpPr>
          <p:cNvPr id="11" name="10 Conector angular"/>
          <p:cNvCxnSpPr>
            <a:stCxn id="8" idx="2"/>
            <a:endCxn id="9" idx="1"/>
          </p:cNvCxnSpPr>
          <p:nvPr/>
        </p:nvCxnSpPr>
        <p:spPr>
          <a:xfrm rot="10800000" flipV="1">
            <a:off x="2627784" y="2099456"/>
            <a:ext cx="864336" cy="1329585"/>
          </a:xfrm>
          <a:prstGeom prst="bentConnector3">
            <a:avLst>
              <a:gd name="adj1" fmla="val 126448"/>
            </a:avLst>
          </a:prstGeom>
          <a:ln>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12" name="11 Conector angular"/>
          <p:cNvCxnSpPr>
            <a:stCxn id="8" idx="3"/>
            <a:endCxn id="10" idx="3"/>
          </p:cNvCxnSpPr>
          <p:nvPr/>
        </p:nvCxnSpPr>
        <p:spPr>
          <a:xfrm rot="16200000" flipH="1">
            <a:off x="2577322" y="3648778"/>
            <a:ext cx="2721587" cy="259339"/>
          </a:xfrm>
          <a:prstGeom prst="bentConnector4">
            <a:avLst>
              <a:gd name="adj1" fmla="val 15561"/>
              <a:gd name="adj2" fmla="val 233702"/>
            </a:avLst>
          </a:prstGeom>
          <a:ln>
            <a:solidFill>
              <a:srgbClr val="0000CC"/>
            </a:solidFill>
            <a:tailEnd type="arrow"/>
          </a:ln>
        </p:spPr>
        <p:style>
          <a:lnRef idx="1">
            <a:schemeClr val="accent1"/>
          </a:lnRef>
          <a:fillRef idx="0">
            <a:schemeClr val="accent1"/>
          </a:fillRef>
          <a:effectRef idx="0">
            <a:schemeClr val="accent1"/>
          </a:effectRef>
          <a:fontRef idx="minor">
            <a:schemeClr val="tx1"/>
          </a:fontRef>
        </p:style>
      </p:cxnSp>
      <p:sp>
        <p:nvSpPr>
          <p:cNvPr id="29" name="28 Llamada de nube"/>
          <p:cNvSpPr/>
          <p:nvPr/>
        </p:nvSpPr>
        <p:spPr>
          <a:xfrm>
            <a:off x="7020272" y="1746317"/>
            <a:ext cx="1800000" cy="720000"/>
          </a:xfrm>
          <a:prstGeom prst="cloudCallout">
            <a:avLst>
              <a:gd name="adj1" fmla="val -45931"/>
              <a:gd name="adj2" fmla="val 195406"/>
            </a:avLst>
          </a:prstGeom>
          <a:solidFill>
            <a:srgbClr val="FF0000"/>
          </a:solidFill>
        </p:spPr>
        <p:style>
          <a:lnRef idx="0">
            <a:schemeClr val="accent5"/>
          </a:lnRef>
          <a:fillRef idx="3">
            <a:schemeClr val="accent5"/>
          </a:fillRef>
          <a:effectRef idx="3">
            <a:schemeClr val="accent5"/>
          </a:effectRef>
          <a:fontRef idx="minor">
            <a:schemeClr val="lt1"/>
          </a:fontRef>
        </p:style>
        <p:txBody>
          <a:bodyPr wrap="none" rtlCol="0" anchor="ctr"/>
          <a:lstStyle/>
          <a:p>
            <a:pPr algn="ctr"/>
            <a:r>
              <a:rPr lang="es-MX" b="1" dirty="0" smtClean="0">
                <a:effectLst>
                  <a:outerShdw blurRad="38100" dist="38100" dir="2700000" algn="tl">
                    <a:srgbClr val="000000">
                      <a:alpha val="43137"/>
                    </a:srgbClr>
                  </a:outerShdw>
                </a:effectLst>
              </a:rPr>
              <a:t>INTANGIBLES</a:t>
            </a:r>
          </a:p>
          <a:p>
            <a:pPr algn="ctr"/>
            <a:r>
              <a:rPr lang="es-MX" sz="1400" dirty="0" smtClean="0">
                <a:effectLst>
                  <a:outerShdw blurRad="38100" dist="38100" dir="2700000" algn="tl">
                    <a:srgbClr val="000000">
                      <a:alpha val="43137"/>
                    </a:srgbClr>
                  </a:outerShdw>
                </a:effectLst>
              </a:rPr>
              <a:t>LIR, </a:t>
            </a:r>
            <a:r>
              <a:rPr lang="es-MX" sz="1400" b="1" dirty="0" smtClean="0">
                <a:effectLst>
                  <a:outerShdw blurRad="38100" dist="38100" dir="2700000" algn="tl">
                    <a:srgbClr val="000000">
                      <a:alpha val="43137"/>
                    </a:srgbClr>
                  </a:outerShdw>
                </a:effectLst>
              </a:rPr>
              <a:t>44°</a:t>
            </a:r>
            <a:r>
              <a:rPr lang="es-MX" sz="1400" dirty="0" smtClean="0">
                <a:effectLst>
                  <a:outerShdw blurRad="38100" dist="38100" dir="2700000" algn="tl">
                    <a:srgbClr val="000000">
                      <a:alpha val="43137"/>
                    </a:srgbClr>
                  </a:outerShdw>
                </a:effectLst>
              </a:rPr>
              <a:t>, g)</a:t>
            </a:r>
            <a:endParaRPr lang="es-MX" dirty="0">
              <a:effectLst>
                <a:outerShdw blurRad="38100" dist="38100" dir="2700000" algn="tl">
                  <a:srgbClr val="000000">
                    <a:alpha val="43137"/>
                  </a:srgbClr>
                </a:outerShdw>
              </a:effectLst>
            </a:endParaRPr>
          </a:p>
        </p:txBody>
      </p:sp>
      <p:sp>
        <p:nvSpPr>
          <p:cNvPr id="32" name="31 CuadroTexto"/>
          <p:cNvSpPr txBox="1"/>
          <p:nvPr/>
        </p:nvSpPr>
        <p:spPr>
          <a:xfrm>
            <a:off x="6876496" y="3349362"/>
            <a:ext cx="2267504" cy="2031325"/>
          </a:xfrm>
          <a:prstGeom prst="rect">
            <a:avLst/>
          </a:prstGeom>
          <a:noFill/>
        </p:spPr>
        <p:txBody>
          <a:bodyPr wrap="square" rtlCol="0">
            <a:spAutoFit/>
          </a:bodyPr>
          <a:lstStyle/>
          <a:p>
            <a:pPr marL="361950" lvl="1" indent="-361950">
              <a:buClr>
                <a:srgbClr val="FF0000"/>
              </a:buClr>
              <a:buFont typeface="Wingdings" pitchFamily="2" charset="2"/>
              <a:buChar char="v"/>
            </a:pPr>
            <a:r>
              <a:rPr lang="es-PE" dirty="0" smtClean="0"/>
              <a:t>LLAVES</a:t>
            </a:r>
          </a:p>
          <a:p>
            <a:pPr marL="361950" lvl="1" indent="-361950">
              <a:buClr>
                <a:srgbClr val="FF0000"/>
              </a:buClr>
              <a:buFont typeface="Wingdings" pitchFamily="2" charset="2"/>
              <a:buChar char="v"/>
            </a:pPr>
            <a:r>
              <a:rPr lang="es-PE" dirty="0" smtClean="0"/>
              <a:t>MARCAS</a:t>
            </a:r>
          </a:p>
          <a:p>
            <a:pPr marL="361950" lvl="1" indent="-361950">
              <a:buClr>
                <a:srgbClr val="FF0000"/>
              </a:buClr>
              <a:buFont typeface="Wingdings" pitchFamily="2" charset="2"/>
              <a:buChar char="v"/>
            </a:pPr>
            <a:r>
              <a:rPr lang="es-PE" dirty="0" smtClean="0"/>
              <a:t>PATENTES</a:t>
            </a:r>
          </a:p>
          <a:p>
            <a:pPr marL="361950" lvl="1" indent="-361950">
              <a:buClr>
                <a:srgbClr val="FF0000"/>
              </a:buClr>
              <a:buFont typeface="Wingdings" pitchFamily="2" charset="2"/>
              <a:buChar char="v"/>
            </a:pPr>
            <a:r>
              <a:rPr lang="es-PE" dirty="0" smtClean="0"/>
              <a:t>PROCEDIMIENTOS DE FABRICACIÓN</a:t>
            </a:r>
          </a:p>
          <a:p>
            <a:pPr marL="361950" lvl="1" indent="-361950">
              <a:buClr>
                <a:srgbClr val="FF0000"/>
              </a:buClr>
              <a:buFont typeface="Wingdings" pitchFamily="2" charset="2"/>
              <a:buChar char="v"/>
            </a:pPr>
            <a:r>
              <a:rPr lang="es-PE" dirty="0" smtClean="0"/>
              <a:t>JUANILLOS</a:t>
            </a:r>
          </a:p>
          <a:p>
            <a:pPr marL="361950" lvl="1" indent="-361950">
              <a:buClr>
                <a:srgbClr val="FF0000"/>
              </a:buClr>
              <a:buFont typeface="Wingdings" pitchFamily="2" charset="2"/>
              <a:buChar char="v"/>
            </a:pPr>
            <a:r>
              <a:rPr lang="es-PE" dirty="0" smtClean="0"/>
              <a:t>SIMILARES</a:t>
            </a:r>
            <a:endParaRPr lang="es-MX" dirty="0"/>
          </a:p>
        </p:txBody>
      </p:sp>
      <p:sp>
        <p:nvSpPr>
          <p:cNvPr id="33" name="32 Rectángulo"/>
          <p:cNvSpPr/>
          <p:nvPr/>
        </p:nvSpPr>
        <p:spPr>
          <a:xfrm>
            <a:off x="5076216" y="3068960"/>
            <a:ext cx="1440000" cy="720000"/>
          </a:xfrm>
          <a:prstGeom prst="rect">
            <a:avLst/>
          </a:prstGeom>
        </p:spPr>
        <p:style>
          <a:lnRef idx="0">
            <a:schemeClr val="accent6"/>
          </a:lnRef>
          <a:fillRef idx="3">
            <a:schemeClr val="accent6"/>
          </a:fillRef>
          <a:effectRef idx="3">
            <a:schemeClr val="accent6"/>
          </a:effectRef>
          <a:fontRef idx="minor">
            <a:schemeClr val="lt1"/>
          </a:fontRef>
        </p:style>
        <p:txBody>
          <a:bodyPr wrap="none" rtlCol="0" anchor="ctr"/>
          <a:lstStyle/>
          <a:p>
            <a:pPr algn="ctr"/>
            <a:r>
              <a:rPr lang="es-MX" b="1" dirty="0" smtClean="0">
                <a:effectLst>
                  <a:outerShdw blurRad="38100" dist="38100" dir="2700000" algn="tl">
                    <a:srgbClr val="000000">
                      <a:alpha val="43137"/>
                    </a:srgbClr>
                  </a:outerShdw>
                </a:effectLst>
              </a:rPr>
              <a:t>EN UN SOLO</a:t>
            </a:r>
          </a:p>
          <a:p>
            <a:pPr algn="ctr"/>
            <a:r>
              <a:rPr lang="es-MX" b="1" dirty="0" smtClean="0">
                <a:effectLst>
                  <a:outerShdw blurRad="38100" dist="38100" dir="2700000" algn="tl">
                    <a:srgbClr val="000000">
                      <a:alpha val="43137"/>
                    </a:srgbClr>
                  </a:outerShdw>
                </a:effectLst>
              </a:rPr>
              <a:t>EJERCICIO</a:t>
            </a:r>
            <a:endParaRPr lang="es-MX" b="1" dirty="0">
              <a:effectLst>
                <a:outerShdw blurRad="38100" dist="38100" dir="2700000" algn="tl">
                  <a:srgbClr val="000000">
                    <a:alpha val="43137"/>
                  </a:srgbClr>
                </a:outerShdw>
              </a:effectLst>
            </a:endParaRPr>
          </a:p>
        </p:txBody>
      </p:sp>
      <p:sp>
        <p:nvSpPr>
          <p:cNvPr id="34" name="33 Rectángulo"/>
          <p:cNvSpPr/>
          <p:nvPr/>
        </p:nvSpPr>
        <p:spPr>
          <a:xfrm>
            <a:off x="5076216" y="4617232"/>
            <a:ext cx="1440000" cy="900000"/>
          </a:xfrm>
          <a:prstGeom prst="rect">
            <a:avLst/>
          </a:prstGeom>
          <a:solidFill>
            <a:srgbClr val="FF3300"/>
          </a:solidFill>
        </p:spPr>
        <p:style>
          <a:lnRef idx="0">
            <a:schemeClr val="accent5"/>
          </a:lnRef>
          <a:fillRef idx="3">
            <a:schemeClr val="accent5"/>
          </a:fillRef>
          <a:effectRef idx="3">
            <a:schemeClr val="accent5"/>
          </a:effectRef>
          <a:fontRef idx="minor">
            <a:schemeClr val="lt1"/>
          </a:fontRef>
        </p:style>
        <p:txBody>
          <a:bodyPr wrap="none" rtlCol="0" anchor="ctr"/>
          <a:lstStyle/>
          <a:p>
            <a:pPr algn="ctr"/>
            <a:r>
              <a:rPr lang="es-MX" b="1" dirty="0" smtClean="0">
                <a:solidFill>
                  <a:schemeClr val="bg1"/>
                </a:solidFill>
                <a:effectLst>
                  <a:outerShdw blurRad="38100" dist="38100" dir="2700000" algn="tl">
                    <a:srgbClr val="000000">
                      <a:alpha val="43137"/>
                    </a:srgbClr>
                  </a:outerShdw>
                </a:effectLst>
              </a:rPr>
              <a:t>SOLO</a:t>
            </a:r>
          </a:p>
          <a:p>
            <a:pPr algn="ctr"/>
            <a:r>
              <a:rPr lang="es-MX" b="1" dirty="0" smtClean="0">
                <a:solidFill>
                  <a:schemeClr val="bg1"/>
                </a:solidFill>
                <a:effectLst>
                  <a:outerShdw blurRad="38100" dist="38100" dir="2700000" algn="tl">
                    <a:srgbClr val="000000">
                      <a:alpha val="43137"/>
                    </a:srgbClr>
                  </a:outerShdw>
                </a:effectLst>
              </a:rPr>
              <a:t>EN 10</a:t>
            </a:r>
          </a:p>
          <a:p>
            <a:pPr algn="ctr"/>
            <a:r>
              <a:rPr lang="es-MX" b="1" dirty="0" smtClean="0">
                <a:solidFill>
                  <a:schemeClr val="bg1"/>
                </a:solidFill>
                <a:effectLst>
                  <a:outerShdw blurRad="38100" dist="38100" dir="2700000" algn="tl">
                    <a:srgbClr val="000000">
                      <a:alpha val="43137"/>
                    </a:srgbClr>
                  </a:outerShdw>
                </a:effectLst>
              </a:rPr>
              <a:t>AÑOS</a:t>
            </a:r>
            <a:endParaRPr lang="es-MX" b="1" dirty="0">
              <a:solidFill>
                <a:schemeClr val="bg1"/>
              </a:solidFill>
              <a:effectLst>
                <a:outerShdw blurRad="38100" dist="38100" dir="2700000" algn="tl">
                  <a:srgbClr val="000000">
                    <a:alpha val="43137"/>
                  </a:srgbClr>
                </a:outerShdw>
              </a:effectLst>
            </a:endParaRPr>
          </a:p>
        </p:txBody>
      </p:sp>
      <p:cxnSp>
        <p:nvCxnSpPr>
          <p:cNvPr id="49" name="48 Conector angular"/>
          <p:cNvCxnSpPr>
            <a:stCxn id="8" idx="6"/>
            <a:endCxn id="33" idx="3"/>
          </p:cNvCxnSpPr>
          <p:nvPr/>
        </p:nvCxnSpPr>
        <p:spPr>
          <a:xfrm>
            <a:off x="5652120" y="2099457"/>
            <a:ext cx="864096" cy="1329505"/>
          </a:xfrm>
          <a:prstGeom prst="bentConnector3">
            <a:avLst>
              <a:gd name="adj1" fmla="val 126455"/>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52" name="51 Conector angular"/>
          <p:cNvCxnSpPr>
            <a:stCxn id="8" idx="5"/>
            <a:endCxn id="34" idx="1"/>
          </p:cNvCxnSpPr>
          <p:nvPr/>
        </p:nvCxnSpPr>
        <p:spPr>
          <a:xfrm rot="5400000">
            <a:off x="3881218" y="3612655"/>
            <a:ext cx="2649579" cy="259579"/>
          </a:xfrm>
          <a:prstGeom prst="bentConnector4">
            <a:avLst>
              <a:gd name="adj1" fmla="val 17005"/>
              <a:gd name="adj2" fmla="val 236654"/>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60" name="59 Conector recto de flecha"/>
          <p:cNvCxnSpPr>
            <a:stCxn id="9" idx="2"/>
            <a:endCxn id="10" idx="0"/>
          </p:cNvCxnSpPr>
          <p:nvPr/>
        </p:nvCxnSpPr>
        <p:spPr>
          <a:xfrm>
            <a:off x="3347784" y="3789040"/>
            <a:ext cx="0" cy="900200"/>
          </a:xfrm>
          <a:prstGeom prst="straightConnector1">
            <a:avLst/>
          </a:prstGeom>
          <a:ln w="57150">
            <a:solidFill>
              <a:srgbClr val="0000CC"/>
            </a:solidFill>
            <a:prstDash val="sysDot"/>
            <a:headEnd type="arrow"/>
            <a:tailEnd type="arrow"/>
          </a:ln>
        </p:spPr>
        <p:style>
          <a:lnRef idx="1">
            <a:schemeClr val="accent1"/>
          </a:lnRef>
          <a:fillRef idx="0">
            <a:schemeClr val="accent1"/>
          </a:fillRef>
          <a:effectRef idx="0">
            <a:schemeClr val="accent1"/>
          </a:effectRef>
          <a:fontRef idx="minor">
            <a:schemeClr val="tx1"/>
          </a:fontRef>
        </p:style>
      </p:cxnSp>
      <p:sp>
        <p:nvSpPr>
          <p:cNvPr id="62" name="61 CuadroTexto"/>
          <p:cNvSpPr txBox="1"/>
          <p:nvPr/>
        </p:nvSpPr>
        <p:spPr>
          <a:xfrm>
            <a:off x="5569285" y="3789042"/>
            <a:ext cx="514885" cy="830997"/>
          </a:xfrm>
          <a:prstGeom prst="rect">
            <a:avLst/>
          </a:prstGeom>
          <a:noFill/>
        </p:spPr>
        <p:txBody>
          <a:bodyPr wrap="none" rtlCol="0">
            <a:spAutoFit/>
          </a:bodyPr>
          <a:lstStyle/>
          <a:p>
            <a:r>
              <a:rPr lang="es-MX" sz="4800" b="1" dirty="0" err="1" smtClean="0">
                <a:solidFill>
                  <a:srgbClr val="FF3300"/>
                </a:solidFill>
                <a:effectLst>
                  <a:outerShdw blurRad="38100" dist="38100" dir="2700000" algn="tl">
                    <a:srgbClr val="000000">
                      <a:alpha val="43137"/>
                    </a:srgbClr>
                  </a:outerShdw>
                </a:effectLst>
              </a:rPr>
              <a:t>ó</a:t>
            </a:r>
            <a:endParaRPr lang="es-MX" sz="4800" b="1" dirty="0">
              <a:solidFill>
                <a:srgbClr val="FF33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951527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barn(inVertical)">
                                      <p:cBhvr>
                                        <p:cTn id="19" dur="500"/>
                                        <p:tgtEl>
                                          <p:spTgt spid="32"/>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par>
                          <p:cTn id="40" fill="hold">
                            <p:stCondLst>
                              <p:cond delay="4500"/>
                            </p:stCondLst>
                            <p:childTnLst>
                              <p:par>
                                <p:cTn id="41" presetID="6" presetClass="entr" presetSubtype="16"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circle(in)">
                                      <p:cBhvr>
                                        <p:cTn id="43" dur="2000"/>
                                        <p:tgtEl>
                                          <p:spTgt spid="6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down)">
                                      <p:cBhvr>
                                        <p:cTn id="48" dur="500"/>
                                        <p:tgtEl>
                                          <p:spTgt spid="49"/>
                                        </p:tgtEl>
                                      </p:cBhvr>
                                    </p:animEffect>
                                  </p:childTnLst>
                                </p:cTn>
                              </p:par>
                            </p:childTnLst>
                          </p:cTn>
                        </p:par>
                        <p:par>
                          <p:cTn id="49" fill="hold">
                            <p:stCondLst>
                              <p:cond delay="500"/>
                            </p:stCondLst>
                            <p:childTnLst>
                              <p:par>
                                <p:cTn id="50" presetID="16" presetClass="entr" presetSubtype="21"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barn(inVertical)">
                                      <p:cBhvr>
                                        <p:cTn id="52" dur="500"/>
                                        <p:tgtEl>
                                          <p:spTgt spid="33"/>
                                        </p:tgtEl>
                                      </p:cBhvr>
                                    </p:animEffect>
                                  </p:childTnLst>
                                </p:cTn>
                              </p:par>
                            </p:childTnLst>
                          </p:cTn>
                        </p:par>
                        <p:par>
                          <p:cTn id="53" fill="hold">
                            <p:stCondLst>
                              <p:cond delay="1000"/>
                            </p:stCondLst>
                            <p:childTnLst>
                              <p:par>
                                <p:cTn id="54" presetID="16" presetClass="entr" presetSubtype="21"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barn(inVertical)">
                                      <p:cBhvr>
                                        <p:cTn id="56" dur="500"/>
                                        <p:tgtEl>
                                          <p:spTgt spid="62"/>
                                        </p:tgtEl>
                                      </p:cBhvr>
                                    </p:animEffect>
                                  </p:childTnLst>
                                </p:cTn>
                              </p:par>
                            </p:childTnLst>
                          </p:cTn>
                        </p:par>
                        <p:par>
                          <p:cTn id="57" fill="hold">
                            <p:stCondLst>
                              <p:cond delay="1500"/>
                            </p:stCondLst>
                            <p:childTnLst>
                              <p:par>
                                <p:cTn id="58" presetID="22" presetClass="entr" presetSubtype="4" fill="hold"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down)">
                                      <p:cBhvr>
                                        <p:cTn id="60" dur="500"/>
                                        <p:tgtEl>
                                          <p:spTgt spid="52"/>
                                        </p:tgtEl>
                                      </p:cBhvr>
                                    </p:animEffect>
                                  </p:childTnLst>
                                </p:cTn>
                              </p:par>
                            </p:childTnLst>
                          </p:cTn>
                        </p:par>
                        <p:par>
                          <p:cTn id="61" fill="hold">
                            <p:stCondLst>
                              <p:cond delay="2000"/>
                            </p:stCondLst>
                            <p:childTnLst>
                              <p:par>
                                <p:cTn id="62" presetID="16" presetClass="entr" presetSubtype="21" fill="hold" grpId="0"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barn(inVertical)">
                                      <p:cBhvr>
                                        <p:cTn id="6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animBg="1"/>
      <p:bldP spid="29" grpId="0" animBg="1"/>
      <p:bldP spid="32" grpId="0"/>
      <p:bldP spid="33" grpId="0" animBg="1"/>
      <p:bldP spid="34" grpId="0" animBg="1"/>
      <p:bldP spid="62" grpId="0"/>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Provisiones</a:t>
            </a:r>
            <a:endParaRPr lang="es-MX" dirty="0"/>
          </a:p>
        </p:txBody>
      </p:sp>
      <p:sp>
        <p:nvSpPr>
          <p:cNvPr id="3" name="2 Marcador de contenido"/>
          <p:cNvSpPr>
            <a:spLocks noGrp="1"/>
          </p:cNvSpPr>
          <p:nvPr>
            <p:ph idx="1"/>
          </p:nvPr>
        </p:nvSpPr>
        <p:spPr/>
        <p:txBody>
          <a:bodyPr>
            <a:normAutofit/>
          </a:bodyPr>
          <a:lstStyle/>
          <a:p>
            <a:r>
              <a:rPr lang="es-MX" dirty="0" smtClean="0"/>
              <a:t>Desvalorización</a:t>
            </a:r>
          </a:p>
          <a:p>
            <a:pPr lvl="1"/>
            <a:r>
              <a:rPr lang="es-MX" dirty="0" smtClean="0"/>
              <a:t>Existencias</a:t>
            </a:r>
          </a:p>
          <a:p>
            <a:pPr lvl="1"/>
            <a:r>
              <a:rPr lang="es-MX" dirty="0" smtClean="0"/>
              <a:t>Activos fijos</a:t>
            </a:r>
          </a:p>
          <a:p>
            <a:r>
              <a:rPr lang="es-MX" dirty="0" smtClean="0"/>
              <a:t>Vacaciones</a:t>
            </a:r>
          </a:p>
          <a:p>
            <a:r>
              <a:rPr lang="es-MX" dirty="0" smtClean="0"/>
              <a:t>Participaciones</a:t>
            </a:r>
          </a:p>
          <a:p>
            <a:r>
              <a:rPr lang="es-MX" dirty="0" smtClean="0"/>
              <a:t>Gastos estimados</a:t>
            </a:r>
          </a:p>
          <a:p>
            <a:r>
              <a:rPr lang="es-MX" dirty="0" smtClean="0"/>
              <a:t>Diferencias de cambio</a:t>
            </a:r>
          </a:p>
          <a:p>
            <a:pPr lvl="1"/>
            <a:r>
              <a:rPr lang="es-MX" dirty="0" smtClean="0"/>
              <a:t>Existencias</a:t>
            </a:r>
          </a:p>
          <a:p>
            <a:pPr lvl="1"/>
            <a:r>
              <a:rPr lang="es-MX" dirty="0" smtClean="0"/>
              <a:t>Activo fijo</a:t>
            </a:r>
          </a:p>
          <a:p>
            <a:endParaRPr lang="es-MX" dirty="0" smtClean="0"/>
          </a:p>
          <a:p>
            <a:endParaRPr lang="es-MX" dirty="0"/>
          </a:p>
        </p:txBody>
      </p:sp>
      <p:sp>
        <p:nvSpPr>
          <p:cNvPr id="6" name="5 Marcador de fecha"/>
          <p:cNvSpPr>
            <a:spLocks noGrp="1"/>
          </p:cNvSpPr>
          <p:nvPr>
            <p:ph type="dt" sz="half" idx="10"/>
          </p:nvPr>
        </p:nvSpPr>
        <p:spPr/>
        <p:txBody>
          <a:bodyPr/>
          <a:lstStyle/>
          <a:p>
            <a:fld id="{E17153CA-C9AA-41A3-B77A-824AF36C6890}"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313</a:t>
            </a:fld>
            <a:endParaRPr lang="es-MX"/>
          </a:p>
        </p:txBody>
      </p:sp>
      <p:pic>
        <p:nvPicPr>
          <p:cNvPr id="7170" name="Picture 2" descr="http://www.novaire.es/blog/wp-content/uploads/Estad%C3%ADstica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9" y="1556792"/>
            <a:ext cx="4536502" cy="4536504"/>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4501086" y="1556793"/>
            <a:ext cx="1472839"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VALOR</a:t>
            </a:r>
            <a:endParaRPr lang="es-E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8 Rectángulo"/>
          <p:cNvSpPr/>
          <p:nvPr/>
        </p:nvSpPr>
        <p:spPr>
          <a:xfrm>
            <a:off x="7638805" y="5373217"/>
            <a:ext cx="1320361"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GASTO </a:t>
            </a:r>
            <a:r>
              <a:rPr lang="es-ES" sz="2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ó</a:t>
            </a:r>
            <a:endParaRPr lang="es-E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PÉRDIDA</a:t>
            </a:r>
            <a:endParaRPr lang="es-E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2599617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down)">
                                      <p:cBhvr>
                                        <p:cTn id="7" dur="500"/>
                                        <p:tgtEl>
                                          <p:spTgt spid="717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Devengo: Contable Vs. ¿Tributario?</a:t>
            </a:r>
            <a:endParaRPr lang="es-MX" dirty="0"/>
          </a:p>
        </p:txBody>
      </p:sp>
      <p:sp>
        <p:nvSpPr>
          <p:cNvPr id="11" name="10 Marcador de fecha"/>
          <p:cNvSpPr>
            <a:spLocks noGrp="1"/>
          </p:cNvSpPr>
          <p:nvPr>
            <p:ph type="dt" sz="half" idx="10"/>
          </p:nvPr>
        </p:nvSpPr>
        <p:spPr/>
        <p:txBody>
          <a:bodyPr/>
          <a:lstStyle/>
          <a:p>
            <a:fld id="{4E70B0C8-DF7E-4361-8575-986BAC893950}"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lstStyle/>
          <a:p>
            <a:fld id="{721111CF-19C9-4134-8B2B-BD64A1FC72AE}" type="slidenum">
              <a:rPr lang="es-MX">
                <a:solidFill>
                  <a:schemeClr val="bg1"/>
                </a:solidFill>
              </a:rPr>
              <a:pPr/>
              <a:t>314</a:t>
            </a:fld>
            <a:endParaRPr lang="es-MX">
              <a:solidFill>
                <a:schemeClr val="bg1"/>
              </a:solidFill>
            </a:endParaRPr>
          </a:p>
        </p:txBody>
      </p:sp>
      <p:sp>
        <p:nvSpPr>
          <p:cNvPr id="6" name="5 Rectángulo"/>
          <p:cNvSpPr/>
          <p:nvPr/>
        </p:nvSpPr>
        <p:spPr>
          <a:xfrm>
            <a:off x="467545" y="1956897"/>
            <a:ext cx="3454472" cy="3785652"/>
          </a:xfrm>
          <a:prstGeom prst="rect">
            <a:avLst/>
          </a:prstGeom>
          <a:noFill/>
        </p:spPr>
        <p:txBody>
          <a:bodyPr wrap="none" lIns="91440" tIns="45720" rIns="91440" bIns="45720">
            <a:spAutoFit/>
          </a:bodyPr>
          <a:lstStyle/>
          <a:p>
            <a:pPr algn="ctr"/>
            <a:r>
              <a:rPr lang="es-E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Reglas de</a:t>
            </a:r>
          </a:p>
          <a:p>
            <a:pPr algn="ctr"/>
            <a:r>
              <a:rPr lang="es-E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Imputación</a:t>
            </a:r>
          </a:p>
          <a:p>
            <a:pPr algn="ctr"/>
            <a:r>
              <a:rPr lang="es-E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de Rentas</a:t>
            </a:r>
          </a:p>
          <a:p>
            <a:pPr algn="ctr"/>
            <a:r>
              <a:rPr lang="es-E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y Gastos</a:t>
            </a:r>
          </a:p>
          <a:p>
            <a:pPr algn="ctr"/>
            <a:r>
              <a:rPr lang="es-ES" sz="2400" dirty="0" smtClean="0">
                <a:ln w="1905"/>
              </a:rPr>
              <a:t>LIR, 57°, a) y 2p</a:t>
            </a:r>
            <a:endParaRPr lang="es-ES" sz="5400" cap="none" spc="0" dirty="0">
              <a:ln w="1905"/>
            </a:endParaRPr>
          </a:p>
        </p:txBody>
      </p:sp>
      <p:sp>
        <p:nvSpPr>
          <p:cNvPr id="7" name="6 Flecha a la derecha con bandas"/>
          <p:cNvSpPr/>
          <p:nvPr/>
        </p:nvSpPr>
        <p:spPr>
          <a:xfrm rot="19991006">
            <a:off x="3896925" y="2821738"/>
            <a:ext cx="978408" cy="484632"/>
          </a:xfrm>
          <a:prstGeom prst="stripedRightArrow">
            <a:avLst/>
          </a:prstGeom>
          <a:solidFill>
            <a:srgbClr val="FF0000"/>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es-MX"/>
          </a:p>
        </p:txBody>
      </p:sp>
      <p:sp>
        <p:nvSpPr>
          <p:cNvPr id="8" name="7 Elipse"/>
          <p:cNvSpPr/>
          <p:nvPr/>
        </p:nvSpPr>
        <p:spPr>
          <a:xfrm>
            <a:off x="5076056" y="1629040"/>
            <a:ext cx="3240000" cy="2160000"/>
          </a:xfrm>
          <a:prstGeom prst="ellipse">
            <a:avLst/>
          </a:prstGeom>
          <a:solidFill>
            <a:srgbClr val="FF0000"/>
          </a:solidFill>
          <a:ln/>
        </p:spPr>
        <p:style>
          <a:lnRef idx="3">
            <a:schemeClr val="lt1"/>
          </a:lnRef>
          <a:fillRef idx="1">
            <a:schemeClr val="accent5"/>
          </a:fillRef>
          <a:effectRef idx="1">
            <a:schemeClr val="accent5"/>
          </a:effectRef>
          <a:fontRef idx="minor">
            <a:schemeClr val="lt1"/>
          </a:fontRef>
        </p:style>
        <p:txBody>
          <a:bodyPr wrap="none" rtlCol="0" anchor="ctr"/>
          <a:lstStyle/>
          <a:p>
            <a:pPr algn="ctr"/>
            <a:r>
              <a:rPr lang="es-MX" sz="2400" b="1" dirty="0">
                <a:solidFill>
                  <a:schemeClr val="bg1"/>
                </a:solidFill>
                <a:effectLst>
                  <a:outerShdw blurRad="38100" dist="38100" dir="2700000" algn="tl">
                    <a:srgbClr val="000000">
                      <a:alpha val="43137"/>
                    </a:srgbClr>
                  </a:outerShdw>
                </a:effectLst>
              </a:rPr>
              <a:t>Las R3 </a:t>
            </a:r>
            <a:r>
              <a:rPr lang="es-MX" sz="2400" b="1" dirty="0" smtClean="0">
                <a:solidFill>
                  <a:schemeClr val="bg1"/>
                </a:solidFill>
                <a:effectLst>
                  <a:outerShdw blurRad="38100" dist="38100" dir="2700000" algn="tl">
                    <a:srgbClr val="000000">
                      <a:alpha val="43137"/>
                    </a:srgbClr>
                  </a:outerShdw>
                </a:effectLst>
              </a:rPr>
              <a:t>se</a:t>
            </a:r>
          </a:p>
          <a:p>
            <a:pPr algn="ctr"/>
            <a:r>
              <a:rPr lang="es-MX" sz="2400" b="1" dirty="0" smtClean="0">
                <a:solidFill>
                  <a:schemeClr val="bg1"/>
                </a:solidFill>
                <a:effectLst>
                  <a:outerShdw blurRad="38100" dist="38100" dir="2700000" algn="tl">
                    <a:srgbClr val="000000">
                      <a:alpha val="43137"/>
                    </a:srgbClr>
                  </a:outerShdw>
                </a:effectLst>
              </a:rPr>
              <a:t>consideran</a:t>
            </a:r>
          </a:p>
          <a:p>
            <a:pPr algn="ctr"/>
            <a:r>
              <a:rPr lang="es-MX" sz="2400" b="1" dirty="0" smtClean="0">
                <a:solidFill>
                  <a:schemeClr val="bg1"/>
                </a:solidFill>
                <a:effectLst>
                  <a:outerShdw blurRad="38100" dist="38100" dir="2700000" algn="tl">
                    <a:srgbClr val="000000">
                      <a:alpha val="43137"/>
                    </a:srgbClr>
                  </a:outerShdw>
                </a:effectLst>
              </a:rPr>
              <a:t>producidas en </a:t>
            </a:r>
            <a:r>
              <a:rPr lang="es-MX" sz="2400" b="1" dirty="0">
                <a:solidFill>
                  <a:schemeClr val="bg1"/>
                </a:solidFill>
                <a:effectLst>
                  <a:outerShdw blurRad="38100" dist="38100" dir="2700000" algn="tl">
                    <a:srgbClr val="000000">
                      <a:alpha val="43137"/>
                    </a:srgbClr>
                  </a:outerShdw>
                </a:effectLst>
              </a:rPr>
              <a:t>el </a:t>
            </a:r>
            <a:r>
              <a:rPr lang="es-MX" sz="2400" b="1" dirty="0" smtClean="0">
                <a:solidFill>
                  <a:schemeClr val="bg1"/>
                </a:solidFill>
                <a:effectLst>
                  <a:outerShdw blurRad="38100" dist="38100" dir="2700000" algn="tl">
                    <a:srgbClr val="000000">
                      <a:alpha val="43137"/>
                    </a:srgbClr>
                  </a:outerShdw>
                </a:effectLst>
              </a:rPr>
              <a:t>año</a:t>
            </a:r>
          </a:p>
          <a:p>
            <a:pPr algn="ctr"/>
            <a:r>
              <a:rPr lang="es-MX" sz="2400" b="1" dirty="0" smtClean="0">
                <a:solidFill>
                  <a:schemeClr val="bg1"/>
                </a:solidFill>
                <a:effectLst>
                  <a:outerShdw blurRad="38100" dist="38100" dir="2700000" algn="tl">
                    <a:srgbClr val="000000">
                      <a:alpha val="43137"/>
                    </a:srgbClr>
                  </a:outerShdw>
                </a:effectLst>
              </a:rPr>
              <a:t>en </a:t>
            </a:r>
            <a:r>
              <a:rPr lang="es-MX" sz="2400" b="1" dirty="0">
                <a:solidFill>
                  <a:schemeClr val="bg1"/>
                </a:solidFill>
                <a:effectLst>
                  <a:outerShdw blurRad="38100" dist="38100" dir="2700000" algn="tl">
                    <a:srgbClr val="000000">
                      <a:alpha val="43137"/>
                    </a:srgbClr>
                  </a:outerShdw>
                </a:effectLst>
              </a:rPr>
              <a:t>que </a:t>
            </a:r>
            <a:r>
              <a:rPr lang="es-MX" sz="2400" b="1" dirty="0" smtClean="0">
                <a:solidFill>
                  <a:schemeClr val="bg1"/>
                </a:solidFill>
                <a:effectLst>
                  <a:outerShdw blurRad="38100" dist="38100" dir="2700000" algn="tl">
                    <a:srgbClr val="000000">
                      <a:alpha val="43137"/>
                    </a:srgbClr>
                  </a:outerShdw>
                </a:effectLst>
              </a:rPr>
              <a:t>se</a:t>
            </a:r>
          </a:p>
          <a:p>
            <a:pPr algn="ctr"/>
            <a:r>
              <a:rPr lang="es-MX" sz="2400" b="1" dirty="0" smtClean="0">
                <a:solidFill>
                  <a:schemeClr val="bg1"/>
                </a:solidFill>
                <a:effectLst>
                  <a:outerShdw blurRad="38100" dist="38100" dir="2700000" algn="tl">
                    <a:srgbClr val="000000">
                      <a:alpha val="43137"/>
                    </a:srgbClr>
                  </a:outerShdw>
                </a:effectLst>
              </a:rPr>
              <a:t>devenguen</a:t>
            </a:r>
            <a:endParaRPr lang="es-ES" sz="2400" b="1" dirty="0" smtClean="0">
              <a:solidFill>
                <a:schemeClr val="bg1"/>
              </a:solidFill>
              <a:effectLst>
                <a:outerShdw blurRad="38100" dist="38100" dir="2700000" algn="tl">
                  <a:srgbClr val="000000">
                    <a:alpha val="43137"/>
                  </a:srgbClr>
                </a:outerShdw>
              </a:effectLst>
            </a:endParaRPr>
          </a:p>
        </p:txBody>
      </p:sp>
      <p:sp>
        <p:nvSpPr>
          <p:cNvPr id="9" name="8 Elipse"/>
          <p:cNvSpPr/>
          <p:nvPr/>
        </p:nvSpPr>
        <p:spPr>
          <a:xfrm>
            <a:off x="5076056" y="3861048"/>
            <a:ext cx="3240000" cy="2160000"/>
          </a:xfrm>
          <a:prstGeom prst="ellipse">
            <a:avLst/>
          </a:prstGeom>
          <a:solidFill>
            <a:srgbClr val="0000CC"/>
          </a:solidFill>
          <a:ln/>
        </p:spPr>
        <p:style>
          <a:lnRef idx="3">
            <a:schemeClr val="lt1"/>
          </a:lnRef>
          <a:fillRef idx="1">
            <a:schemeClr val="accent5"/>
          </a:fillRef>
          <a:effectRef idx="1">
            <a:schemeClr val="accent5"/>
          </a:effectRef>
          <a:fontRef idx="minor">
            <a:schemeClr val="lt1"/>
          </a:fontRef>
        </p:style>
        <p:txBody>
          <a:bodyPr wrap="none" rtlCol="0" anchor="ctr"/>
          <a:lstStyle/>
          <a:p>
            <a:pPr algn="ctr"/>
            <a:r>
              <a:rPr lang="es-MX" sz="2400" b="1" dirty="0">
                <a:solidFill>
                  <a:schemeClr val="bg1"/>
                </a:solidFill>
                <a:effectLst>
                  <a:outerShdw blurRad="38100" dist="38100" dir="2700000" algn="tl">
                    <a:srgbClr val="000000">
                      <a:alpha val="43137"/>
                    </a:srgbClr>
                  </a:outerShdw>
                </a:effectLst>
              </a:rPr>
              <a:t>Esta </a:t>
            </a:r>
            <a:r>
              <a:rPr lang="es-MX" sz="2400" b="1" dirty="0" smtClean="0">
                <a:solidFill>
                  <a:schemeClr val="bg1"/>
                </a:solidFill>
                <a:effectLst>
                  <a:outerShdw blurRad="38100" dist="38100" dir="2700000" algn="tl">
                    <a:srgbClr val="000000">
                      <a:alpha val="43137"/>
                    </a:srgbClr>
                  </a:outerShdw>
                </a:effectLst>
              </a:rPr>
              <a:t>norma</a:t>
            </a:r>
          </a:p>
          <a:p>
            <a:pPr algn="ctr"/>
            <a:r>
              <a:rPr lang="es-MX" sz="2400" b="1" dirty="0" smtClean="0">
                <a:solidFill>
                  <a:schemeClr val="bg1"/>
                </a:solidFill>
                <a:effectLst>
                  <a:outerShdw blurRad="38100" dist="38100" dir="2700000" algn="tl">
                    <a:srgbClr val="000000">
                      <a:alpha val="43137"/>
                    </a:srgbClr>
                  </a:outerShdw>
                </a:effectLst>
              </a:rPr>
              <a:t>es </a:t>
            </a:r>
            <a:r>
              <a:rPr lang="es-MX" sz="2400" b="1" dirty="0">
                <a:solidFill>
                  <a:schemeClr val="bg1"/>
                </a:solidFill>
                <a:effectLst>
                  <a:outerShdw blurRad="38100" dist="38100" dir="2700000" algn="tl">
                    <a:srgbClr val="000000">
                      <a:alpha val="43137"/>
                    </a:srgbClr>
                  </a:outerShdw>
                </a:effectLst>
              </a:rPr>
              <a:t>de </a:t>
            </a:r>
            <a:r>
              <a:rPr lang="es-MX" sz="2400" b="1" dirty="0" smtClean="0">
                <a:solidFill>
                  <a:schemeClr val="bg1"/>
                </a:solidFill>
                <a:effectLst>
                  <a:outerShdw blurRad="38100" dist="38100" dir="2700000" algn="tl">
                    <a:srgbClr val="000000">
                      <a:alpha val="43137"/>
                    </a:srgbClr>
                  </a:outerShdw>
                </a:effectLst>
              </a:rPr>
              <a:t>aplicación</a:t>
            </a:r>
          </a:p>
          <a:p>
            <a:pPr algn="ctr"/>
            <a:r>
              <a:rPr lang="es-MX" sz="2400" b="1" dirty="0" smtClean="0">
                <a:solidFill>
                  <a:schemeClr val="bg1"/>
                </a:solidFill>
                <a:effectLst>
                  <a:outerShdw blurRad="38100" dist="38100" dir="2700000" algn="tl">
                    <a:srgbClr val="000000">
                      <a:alpha val="43137"/>
                    </a:srgbClr>
                  </a:outerShdw>
                </a:effectLst>
              </a:rPr>
              <a:t>para </a:t>
            </a:r>
            <a:r>
              <a:rPr lang="es-MX" sz="2400" b="1" dirty="0">
                <a:solidFill>
                  <a:schemeClr val="bg1"/>
                </a:solidFill>
                <a:effectLst>
                  <a:outerShdw blurRad="38100" dist="38100" dir="2700000" algn="tl">
                    <a:srgbClr val="000000">
                      <a:alpha val="43137"/>
                    </a:srgbClr>
                  </a:outerShdw>
                </a:effectLst>
              </a:rPr>
              <a:t>la </a:t>
            </a:r>
            <a:r>
              <a:rPr lang="es-MX" sz="2400" b="1" dirty="0" smtClean="0">
                <a:solidFill>
                  <a:schemeClr val="bg1"/>
                </a:solidFill>
                <a:effectLst>
                  <a:outerShdw blurRad="38100" dist="38100" dir="2700000" algn="tl">
                    <a:srgbClr val="000000">
                      <a:alpha val="43137"/>
                    </a:srgbClr>
                  </a:outerShdw>
                </a:effectLst>
              </a:rPr>
              <a:t>imputación</a:t>
            </a:r>
          </a:p>
          <a:p>
            <a:pPr algn="ctr"/>
            <a:r>
              <a:rPr lang="es-MX" sz="2400" b="1" dirty="0" smtClean="0">
                <a:solidFill>
                  <a:schemeClr val="bg1"/>
                </a:solidFill>
                <a:effectLst>
                  <a:outerShdw blurRad="38100" dist="38100" dir="2700000" algn="tl">
                    <a:srgbClr val="000000">
                      <a:alpha val="43137"/>
                    </a:srgbClr>
                  </a:outerShdw>
                </a:effectLst>
              </a:rPr>
              <a:t>de </a:t>
            </a:r>
            <a:r>
              <a:rPr lang="es-MX" sz="2400" b="1" dirty="0">
                <a:solidFill>
                  <a:schemeClr val="bg1"/>
                </a:solidFill>
                <a:effectLst>
                  <a:outerShdw blurRad="38100" dist="38100" dir="2700000" algn="tl">
                    <a:srgbClr val="000000">
                      <a:alpha val="43137"/>
                    </a:srgbClr>
                  </a:outerShdw>
                </a:effectLst>
              </a:rPr>
              <a:t>los gastos. </a:t>
            </a:r>
          </a:p>
        </p:txBody>
      </p:sp>
      <p:sp>
        <p:nvSpPr>
          <p:cNvPr id="10" name="9 Flecha a la derecha con bandas"/>
          <p:cNvSpPr/>
          <p:nvPr/>
        </p:nvSpPr>
        <p:spPr>
          <a:xfrm rot="1353406">
            <a:off x="3881624" y="4318201"/>
            <a:ext cx="978408" cy="484632"/>
          </a:xfrm>
          <a:prstGeom prst="stripedRightArrow">
            <a:avLst/>
          </a:prstGeom>
          <a:solidFill>
            <a:srgbClr val="0000CC"/>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71991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par>
                          <p:cTn id="16" fill="hold">
                            <p:stCondLst>
                              <p:cond delay="3000"/>
                            </p:stCondLst>
                            <p:childTnLst>
                              <p:par>
                                <p:cTn id="17" presetID="16" presetClass="entr" presetSubtype="2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par>
                          <p:cTn id="20" fill="hold">
                            <p:stCondLst>
                              <p:cond delay="3500"/>
                            </p:stCondLst>
                            <p:childTnLst>
                              <p:par>
                                <p:cTn id="21" presetID="16" presetClass="entr" presetSubtype="21"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Título"/>
          <p:cNvSpPr>
            <a:spLocks noGrp="1"/>
          </p:cNvSpPr>
          <p:nvPr>
            <p:ph type="title"/>
          </p:nvPr>
        </p:nvSpPr>
        <p:spPr/>
        <p:txBody>
          <a:bodyPr/>
          <a:lstStyle/>
          <a:p>
            <a:r>
              <a:rPr lang="es-MX" dirty="0" smtClean="0"/>
              <a:t>Diferimiento y/o precipitación de resultados</a:t>
            </a:r>
            <a:endParaRPr lang="es-MX" dirty="0"/>
          </a:p>
        </p:txBody>
      </p:sp>
      <p:sp>
        <p:nvSpPr>
          <p:cNvPr id="10" name="9 Marcador de contenido"/>
          <p:cNvSpPr>
            <a:spLocks noGrp="1"/>
          </p:cNvSpPr>
          <p:nvPr>
            <p:ph idx="1"/>
          </p:nvPr>
        </p:nvSpPr>
        <p:spPr>
          <a:xfrm>
            <a:off x="4577652" y="1620000"/>
            <a:ext cx="4206348" cy="4500000"/>
          </a:xfrm>
        </p:spPr>
        <p:txBody>
          <a:bodyPr/>
          <a:lstStyle/>
          <a:p>
            <a:r>
              <a:rPr lang="es-MX" dirty="0" smtClean="0"/>
              <a:t>¿Qué importancia tienen los efectos diferidos?</a:t>
            </a:r>
            <a:endParaRPr lang="es-MX" dirty="0"/>
          </a:p>
        </p:txBody>
      </p:sp>
      <p:sp>
        <p:nvSpPr>
          <p:cNvPr id="2" name="1 Marcador de fecha"/>
          <p:cNvSpPr>
            <a:spLocks noGrp="1"/>
          </p:cNvSpPr>
          <p:nvPr>
            <p:ph type="dt" sz="half" idx="10"/>
          </p:nvPr>
        </p:nvSpPr>
        <p:spPr/>
        <p:txBody>
          <a:bodyPr/>
          <a:lstStyle/>
          <a:p>
            <a:fld id="{3D229392-69F0-4D1E-8B37-902EDDF9BEA4}"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solidFill>
                  <a:schemeClr val="bg1"/>
                </a:solidFill>
              </a:rPr>
              <a:t>IMPUESTO A LA RENTA 2013</a:t>
            </a:r>
            <a:endParaRPr lang="es-MX" dirty="0">
              <a:solidFill>
                <a:schemeClr val="bg1"/>
              </a:solidFill>
            </a:endParaRPr>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315</a:t>
            </a:fld>
            <a:endParaRPr lang="es-MX"/>
          </a:p>
        </p:txBody>
      </p:sp>
      <p:pic>
        <p:nvPicPr>
          <p:cNvPr id="16386" name="Picture 2" descr="http://4.bp.blogspot.com/-DlEJYps25Pc/T6Kr8TTgrXI/AAAAAAAAAP4/bY2obU5eUSo/s1600/001+avalanch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556794"/>
            <a:ext cx="4326132" cy="3240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5725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circle(in)">
                                      <p:cBhvr>
                                        <p:cTn id="7" dur="2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RESULTADOS: Diferimiento </a:t>
            </a:r>
            <a:r>
              <a:rPr lang="es-MX" dirty="0" err="1" smtClean="0"/>
              <a:t>ó</a:t>
            </a:r>
            <a:r>
              <a:rPr lang="es-MX" dirty="0" smtClean="0"/>
              <a:t> Precipitación</a:t>
            </a:r>
            <a:br>
              <a:rPr lang="es-MX" dirty="0" smtClean="0"/>
            </a:br>
            <a:r>
              <a:rPr lang="es-MX" sz="1800" b="0" dirty="0" smtClean="0">
                <a:effectLst/>
              </a:rPr>
              <a:t>RESTRICCIONES </a:t>
            </a:r>
            <a:r>
              <a:rPr lang="es-MX" sz="1800" b="0" dirty="0" err="1" smtClean="0">
                <a:effectLst/>
              </a:rPr>
              <a:t>ó</a:t>
            </a:r>
            <a:r>
              <a:rPr lang="es-MX" sz="1800" b="0" dirty="0" smtClean="0">
                <a:effectLst/>
              </a:rPr>
              <a:t> ESTÍMULOS FISCALEZ</a:t>
            </a:r>
            <a:r>
              <a:rPr lang="es-MX" sz="1800" dirty="0" smtClean="0"/>
              <a:t> </a:t>
            </a:r>
            <a:endParaRPr lang="es-MX" sz="1800" dirty="0"/>
          </a:p>
        </p:txBody>
      </p:sp>
      <p:sp>
        <p:nvSpPr>
          <p:cNvPr id="68" name="67 Marcador de fecha"/>
          <p:cNvSpPr>
            <a:spLocks noGrp="1"/>
          </p:cNvSpPr>
          <p:nvPr>
            <p:ph type="dt" sz="half" idx="10"/>
          </p:nvPr>
        </p:nvSpPr>
        <p:spPr/>
        <p:txBody>
          <a:bodyPr/>
          <a:lstStyle/>
          <a:p>
            <a:fld id="{E5F65BC1-AEA9-47E9-B802-789E76042F2E}"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316</a:t>
            </a:fld>
            <a:endParaRPr lang="es-MX"/>
          </a:p>
        </p:txBody>
      </p:sp>
      <p:cxnSp>
        <p:nvCxnSpPr>
          <p:cNvPr id="8" name="7 Conector recto de flecha"/>
          <p:cNvCxnSpPr/>
          <p:nvPr/>
        </p:nvCxnSpPr>
        <p:spPr>
          <a:xfrm>
            <a:off x="251520" y="3752976"/>
            <a:ext cx="8640960" cy="0"/>
          </a:xfrm>
          <a:prstGeom prst="straightConnector1">
            <a:avLst/>
          </a:prstGeom>
          <a:ln>
            <a:prstDash val="sysDash"/>
            <a:tailEnd type="arrow"/>
          </a:ln>
        </p:spPr>
        <p:style>
          <a:lnRef idx="3">
            <a:schemeClr val="accent5"/>
          </a:lnRef>
          <a:fillRef idx="0">
            <a:schemeClr val="accent5"/>
          </a:fillRef>
          <a:effectRef idx="2">
            <a:schemeClr val="accent5"/>
          </a:effectRef>
          <a:fontRef idx="minor">
            <a:schemeClr val="tx1"/>
          </a:fontRef>
        </p:style>
      </p:cxnSp>
      <p:sp>
        <p:nvSpPr>
          <p:cNvPr id="6" name="5 Elipse"/>
          <p:cNvSpPr/>
          <p:nvPr/>
        </p:nvSpPr>
        <p:spPr>
          <a:xfrm>
            <a:off x="3275856" y="3212976"/>
            <a:ext cx="2520000" cy="1080000"/>
          </a:xfrm>
          <a:prstGeom prst="ellipse">
            <a:avLst/>
          </a:prstGeom>
          <a:ln/>
        </p:spPr>
        <p:style>
          <a:lnRef idx="0">
            <a:schemeClr val="accent5"/>
          </a:lnRef>
          <a:fillRef idx="3">
            <a:schemeClr val="accent5"/>
          </a:fillRef>
          <a:effectRef idx="3">
            <a:schemeClr val="accent5"/>
          </a:effectRef>
          <a:fontRef idx="minor">
            <a:schemeClr val="lt1"/>
          </a:fontRef>
        </p:style>
        <p:txBody>
          <a:bodyPr wrap="none" rtlCol="0" anchor="ctr"/>
          <a:lstStyle/>
          <a:p>
            <a:pPr algn="ctr"/>
            <a:r>
              <a:rPr lang="es-MX" sz="3200" b="1" dirty="0" smtClean="0">
                <a:solidFill>
                  <a:schemeClr val="bg1"/>
                </a:solidFill>
                <a:effectLst>
                  <a:outerShdw blurRad="38100" dist="38100" dir="2700000" algn="tl">
                    <a:srgbClr val="000000">
                      <a:alpha val="43137"/>
                    </a:srgbClr>
                  </a:outerShdw>
                </a:effectLst>
              </a:rPr>
              <a:t>RESULTADOS</a:t>
            </a:r>
          </a:p>
          <a:p>
            <a:pPr algn="ctr"/>
            <a:r>
              <a:rPr lang="es-MX" dirty="0" smtClean="0">
                <a:solidFill>
                  <a:schemeClr val="bg1"/>
                </a:solidFill>
                <a:effectLst>
                  <a:outerShdw blurRad="38100" dist="38100" dir="2700000" algn="tl">
                    <a:srgbClr val="000000">
                      <a:alpha val="43137"/>
                    </a:srgbClr>
                  </a:outerShdw>
                </a:effectLst>
              </a:rPr>
              <a:t>AÑO ACTUAL</a:t>
            </a:r>
            <a:endParaRPr lang="es-ES" sz="3200" dirty="0" smtClean="0">
              <a:solidFill>
                <a:schemeClr val="bg1"/>
              </a:solidFill>
              <a:effectLst>
                <a:outerShdw blurRad="38100" dist="38100" dir="2700000" algn="tl">
                  <a:srgbClr val="000000">
                    <a:alpha val="43137"/>
                  </a:srgbClr>
                </a:outerShdw>
              </a:effectLst>
            </a:endParaRPr>
          </a:p>
        </p:txBody>
      </p:sp>
      <p:cxnSp>
        <p:nvCxnSpPr>
          <p:cNvPr id="10" name="9 Conector recto"/>
          <p:cNvCxnSpPr/>
          <p:nvPr/>
        </p:nvCxnSpPr>
        <p:spPr>
          <a:xfrm>
            <a:off x="2411760" y="3429000"/>
            <a:ext cx="0" cy="72008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a:off x="6732240" y="3429000"/>
            <a:ext cx="0" cy="72008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sp>
        <p:nvSpPr>
          <p:cNvPr id="12" name="11 Flecha abajo"/>
          <p:cNvSpPr/>
          <p:nvPr/>
        </p:nvSpPr>
        <p:spPr>
          <a:xfrm>
            <a:off x="3636096" y="1988840"/>
            <a:ext cx="1800000" cy="720000"/>
          </a:xfrm>
          <a:prstGeom prst="downArrow">
            <a:avLst>
              <a:gd name="adj1" fmla="val 100000"/>
              <a:gd name="adj2" fmla="val 29256"/>
            </a:avLst>
          </a:prstGeom>
        </p:spPr>
        <p:style>
          <a:lnRef idx="0">
            <a:schemeClr val="accent3"/>
          </a:lnRef>
          <a:fillRef idx="3">
            <a:schemeClr val="accent3"/>
          </a:fillRef>
          <a:effectRef idx="3">
            <a:schemeClr val="accent3"/>
          </a:effectRef>
          <a:fontRef idx="minor">
            <a:schemeClr val="lt1"/>
          </a:fontRef>
        </p:style>
        <p:txBody>
          <a:bodyPr rtlCol="0" anchor="t" anchorCtr="0"/>
          <a:lstStyle/>
          <a:p>
            <a:pPr algn="ctr"/>
            <a:r>
              <a:rPr lang="es-MX" sz="2400" b="1" dirty="0" smtClean="0">
                <a:effectLst>
                  <a:outerShdw blurRad="38100" dist="38100" dir="2700000" algn="tl">
                    <a:srgbClr val="000000">
                      <a:alpha val="43137"/>
                    </a:srgbClr>
                  </a:outerShdw>
                </a:effectLst>
              </a:rPr>
              <a:t>INGRESOS</a:t>
            </a:r>
            <a:endParaRPr lang="es-MX" sz="2400" b="1" dirty="0">
              <a:effectLst>
                <a:outerShdw blurRad="38100" dist="38100" dir="2700000" algn="tl">
                  <a:srgbClr val="000000">
                    <a:alpha val="43137"/>
                  </a:srgbClr>
                </a:outerShdw>
              </a:effectLst>
            </a:endParaRPr>
          </a:p>
        </p:txBody>
      </p:sp>
      <p:sp>
        <p:nvSpPr>
          <p:cNvPr id="13" name="12 Flecha arriba"/>
          <p:cNvSpPr/>
          <p:nvPr/>
        </p:nvSpPr>
        <p:spPr>
          <a:xfrm>
            <a:off x="3708104" y="4869240"/>
            <a:ext cx="1800000" cy="720000"/>
          </a:xfrm>
          <a:prstGeom prst="upArrow">
            <a:avLst>
              <a:gd name="adj1" fmla="val 100000"/>
              <a:gd name="adj2" fmla="val 34672"/>
            </a:avLst>
          </a:prstGeom>
        </p:spPr>
        <p:style>
          <a:lnRef idx="0">
            <a:schemeClr val="accent2"/>
          </a:lnRef>
          <a:fillRef idx="3">
            <a:schemeClr val="accent2"/>
          </a:fillRef>
          <a:effectRef idx="3">
            <a:schemeClr val="accent2"/>
          </a:effectRef>
          <a:fontRef idx="minor">
            <a:schemeClr val="lt1"/>
          </a:fontRef>
        </p:style>
        <p:txBody>
          <a:bodyPr rtlCol="0" anchor="b" anchorCtr="0"/>
          <a:lstStyle/>
          <a:p>
            <a:pPr algn="ctr"/>
            <a:r>
              <a:rPr lang="es-MX" sz="2400" b="1" dirty="0" smtClean="0">
                <a:effectLst>
                  <a:outerShdw blurRad="38100" dist="38100" dir="2700000" algn="tl">
                    <a:srgbClr val="000000">
                      <a:alpha val="43137"/>
                    </a:srgbClr>
                  </a:outerShdw>
                </a:effectLst>
              </a:rPr>
              <a:t>GASTOS</a:t>
            </a:r>
            <a:endParaRPr lang="es-MX" sz="2400" b="1" dirty="0">
              <a:effectLst>
                <a:outerShdw blurRad="38100" dist="38100" dir="2700000" algn="tl">
                  <a:srgbClr val="000000">
                    <a:alpha val="43137"/>
                  </a:srgbClr>
                </a:outerShdw>
              </a:effectLst>
            </a:endParaRPr>
          </a:p>
        </p:txBody>
      </p:sp>
      <p:sp>
        <p:nvSpPr>
          <p:cNvPr id="14" name="13 Elipse"/>
          <p:cNvSpPr/>
          <p:nvPr/>
        </p:nvSpPr>
        <p:spPr>
          <a:xfrm>
            <a:off x="7236296" y="3573056"/>
            <a:ext cx="360000" cy="36000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s-MX"/>
          </a:p>
        </p:txBody>
      </p:sp>
      <p:sp>
        <p:nvSpPr>
          <p:cNvPr id="15" name="14 Elipse"/>
          <p:cNvSpPr/>
          <p:nvPr/>
        </p:nvSpPr>
        <p:spPr>
          <a:xfrm>
            <a:off x="1475696" y="3573056"/>
            <a:ext cx="360000" cy="36000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s-MX"/>
          </a:p>
        </p:txBody>
      </p:sp>
      <p:cxnSp>
        <p:nvCxnSpPr>
          <p:cNvPr id="17" name="16 Conector curvado"/>
          <p:cNvCxnSpPr>
            <a:stCxn id="15" idx="0"/>
          </p:cNvCxnSpPr>
          <p:nvPr/>
        </p:nvCxnSpPr>
        <p:spPr>
          <a:xfrm rot="5400000" flipH="1" flipV="1">
            <a:off x="1961800" y="1898761"/>
            <a:ext cx="1368192" cy="1980400"/>
          </a:xfrm>
          <a:prstGeom prst="curvedConnector2">
            <a:avLst/>
          </a:prstGeom>
          <a:ln>
            <a:solidFill>
              <a:srgbClr val="FF3300"/>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24" name="23 Conector curvado"/>
          <p:cNvCxnSpPr>
            <a:stCxn id="15" idx="4"/>
          </p:cNvCxnSpPr>
          <p:nvPr/>
        </p:nvCxnSpPr>
        <p:spPr>
          <a:xfrm rot="16200000" flipH="1">
            <a:off x="1961820" y="3626932"/>
            <a:ext cx="1440160" cy="2052408"/>
          </a:xfrm>
          <a:prstGeom prst="curvedConnector2">
            <a:avLst/>
          </a:prstGeom>
          <a:ln>
            <a:solidFill>
              <a:srgbClr val="FF3300"/>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26" name="25 Conector curvado"/>
          <p:cNvCxnSpPr>
            <a:endCxn id="14" idx="0"/>
          </p:cNvCxnSpPr>
          <p:nvPr/>
        </p:nvCxnSpPr>
        <p:spPr>
          <a:xfrm>
            <a:off x="5436097" y="2204864"/>
            <a:ext cx="1980200" cy="1368192"/>
          </a:xfrm>
          <a:prstGeom prst="curvedConnector2">
            <a:avLst/>
          </a:prstGeom>
          <a:ln>
            <a:solidFill>
              <a:srgbClr val="FF3300"/>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28" name="27 Conector curvado"/>
          <p:cNvCxnSpPr>
            <a:endCxn id="14" idx="4"/>
          </p:cNvCxnSpPr>
          <p:nvPr/>
        </p:nvCxnSpPr>
        <p:spPr>
          <a:xfrm flipV="1">
            <a:off x="5508104" y="3933056"/>
            <a:ext cx="1908192" cy="1440160"/>
          </a:xfrm>
          <a:prstGeom prst="curvedConnector2">
            <a:avLst/>
          </a:prstGeom>
          <a:ln>
            <a:solidFill>
              <a:srgbClr val="FF3300"/>
            </a:solidFill>
            <a:prstDash val="dashDot"/>
            <a:tailEnd type="arrow"/>
          </a:ln>
        </p:spPr>
        <p:style>
          <a:lnRef idx="1">
            <a:schemeClr val="accent1"/>
          </a:lnRef>
          <a:fillRef idx="0">
            <a:schemeClr val="accent1"/>
          </a:fillRef>
          <a:effectRef idx="0">
            <a:schemeClr val="accent1"/>
          </a:effectRef>
          <a:fontRef idx="minor">
            <a:schemeClr val="tx1"/>
          </a:fontRef>
        </p:style>
      </p:cxnSp>
      <p:sp>
        <p:nvSpPr>
          <p:cNvPr id="42" name="41 CuadroTexto"/>
          <p:cNvSpPr txBox="1"/>
          <p:nvPr/>
        </p:nvSpPr>
        <p:spPr>
          <a:xfrm>
            <a:off x="252372" y="3429002"/>
            <a:ext cx="1151277" cy="646331"/>
          </a:xfrm>
          <a:prstGeom prst="rect">
            <a:avLst/>
          </a:prstGeom>
          <a:noFill/>
        </p:spPr>
        <p:txBody>
          <a:bodyPr wrap="none" rtlCol="0">
            <a:spAutoFit/>
          </a:bodyPr>
          <a:lstStyle/>
          <a:p>
            <a:r>
              <a:rPr lang="es-MX" dirty="0" smtClean="0"/>
              <a:t>AÑO</a:t>
            </a:r>
          </a:p>
          <a:p>
            <a:r>
              <a:rPr lang="es-MX" dirty="0" smtClean="0"/>
              <a:t>ANTERIOR</a:t>
            </a:r>
            <a:endParaRPr lang="es-MX" dirty="0"/>
          </a:p>
        </p:txBody>
      </p:sp>
      <p:sp>
        <p:nvSpPr>
          <p:cNvPr id="43" name="42 CuadroTexto"/>
          <p:cNvSpPr txBox="1"/>
          <p:nvPr/>
        </p:nvSpPr>
        <p:spPr>
          <a:xfrm>
            <a:off x="7596336" y="3429002"/>
            <a:ext cx="1244251" cy="646331"/>
          </a:xfrm>
          <a:prstGeom prst="rect">
            <a:avLst/>
          </a:prstGeom>
          <a:noFill/>
        </p:spPr>
        <p:txBody>
          <a:bodyPr wrap="none" rtlCol="0">
            <a:spAutoFit/>
          </a:bodyPr>
          <a:lstStyle/>
          <a:p>
            <a:pPr algn="r"/>
            <a:r>
              <a:rPr lang="es-MX" dirty="0" smtClean="0"/>
              <a:t>AÑO</a:t>
            </a:r>
          </a:p>
          <a:p>
            <a:pPr algn="r"/>
            <a:r>
              <a:rPr lang="es-MX" dirty="0" smtClean="0"/>
              <a:t>POSTERIOR</a:t>
            </a:r>
            <a:endParaRPr lang="es-MX" dirty="0"/>
          </a:p>
        </p:txBody>
      </p:sp>
      <p:sp>
        <p:nvSpPr>
          <p:cNvPr id="44" name="43 Rectángulo redondeado"/>
          <p:cNvSpPr/>
          <p:nvPr/>
        </p:nvSpPr>
        <p:spPr>
          <a:xfrm>
            <a:off x="6732440" y="1988840"/>
            <a:ext cx="1800000" cy="90000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s-MX" dirty="0" smtClean="0"/>
              <a:t>DIFERIMIENTO</a:t>
            </a:r>
          </a:p>
          <a:p>
            <a:pPr algn="ctr"/>
            <a:r>
              <a:rPr lang="es-MX" dirty="0" smtClean="0"/>
              <a:t>POR</a:t>
            </a:r>
          </a:p>
          <a:p>
            <a:pPr algn="ctr"/>
            <a:r>
              <a:rPr lang="es-MX" dirty="0" smtClean="0"/>
              <a:t>ESTÍMULOS</a:t>
            </a:r>
            <a:endParaRPr lang="es-MX" dirty="0"/>
          </a:p>
        </p:txBody>
      </p:sp>
      <p:sp>
        <p:nvSpPr>
          <p:cNvPr id="45" name="44 Rectángulo redondeado"/>
          <p:cNvSpPr/>
          <p:nvPr/>
        </p:nvSpPr>
        <p:spPr>
          <a:xfrm>
            <a:off x="6732440" y="4689240"/>
            <a:ext cx="1800000" cy="9000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MX" dirty="0" smtClean="0"/>
              <a:t>DIFERIMIENTO</a:t>
            </a:r>
          </a:p>
          <a:p>
            <a:pPr algn="ctr"/>
            <a:r>
              <a:rPr lang="es-MX" dirty="0" smtClean="0"/>
              <a:t>POR RESTRICCIONES</a:t>
            </a:r>
            <a:endParaRPr lang="es-MX" dirty="0"/>
          </a:p>
        </p:txBody>
      </p:sp>
      <p:sp>
        <p:nvSpPr>
          <p:cNvPr id="46" name="45 Rectángulo redondeado"/>
          <p:cNvSpPr/>
          <p:nvPr/>
        </p:nvSpPr>
        <p:spPr>
          <a:xfrm>
            <a:off x="611560" y="1988840"/>
            <a:ext cx="1800000" cy="90000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s-MX" dirty="0" smtClean="0"/>
              <a:t>PRECIPITACIÓN</a:t>
            </a:r>
          </a:p>
          <a:p>
            <a:pPr algn="ctr"/>
            <a:r>
              <a:rPr lang="es-MX" dirty="0" smtClean="0"/>
              <a:t>POR</a:t>
            </a:r>
          </a:p>
          <a:p>
            <a:pPr algn="ctr"/>
            <a:r>
              <a:rPr lang="es-MX" dirty="0" smtClean="0"/>
              <a:t>RESTRICCIONES</a:t>
            </a:r>
            <a:endParaRPr lang="es-MX" dirty="0"/>
          </a:p>
        </p:txBody>
      </p:sp>
      <p:sp>
        <p:nvSpPr>
          <p:cNvPr id="47" name="46 Rectángulo"/>
          <p:cNvSpPr/>
          <p:nvPr/>
        </p:nvSpPr>
        <p:spPr>
          <a:xfrm>
            <a:off x="2315706" y="1628801"/>
            <a:ext cx="470000" cy="830997"/>
          </a:xfrm>
          <a:prstGeom prst="rect">
            <a:avLst/>
          </a:prstGeom>
          <a:noFill/>
        </p:spPr>
        <p:txBody>
          <a:bodyPr wrap="none" lIns="91440" tIns="45720" rIns="91440" bIns="45720">
            <a:spAutoFit/>
          </a:bodyPr>
          <a:lstStyle/>
          <a:p>
            <a:pPr algn="ctr"/>
            <a:r>
              <a:rPr lang="es-ES" sz="4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es-E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8" name="47 Rectángulo redondeado"/>
          <p:cNvSpPr/>
          <p:nvPr/>
        </p:nvSpPr>
        <p:spPr>
          <a:xfrm>
            <a:off x="611760" y="4689240"/>
            <a:ext cx="1800000" cy="9000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MX" dirty="0" smtClean="0"/>
              <a:t>PRECIPITACIÓN</a:t>
            </a:r>
          </a:p>
          <a:p>
            <a:pPr algn="ctr"/>
            <a:r>
              <a:rPr lang="es-MX" dirty="0" smtClean="0"/>
              <a:t>POR</a:t>
            </a:r>
          </a:p>
          <a:p>
            <a:pPr algn="ctr"/>
            <a:r>
              <a:rPr lang="es-MX" dirty="0" smtClean="0"/>
              <a:t>ESTÍMULOS</a:t>
            </a:r>
            <a:endParaRPr lang="es-MX" dirty="0"/>
          </a:p>
        </p:txBody>
      </p:sp>
      <p:sp>
        <p:nvSpPr>
          <p:cNvPr id="49" name="48 Rectángulo"/>
          <p:cNvSpPr/>
          <p:nvPr/>
        </p:nvSpPr>
        <p:spPr>
          <a:xfrm>
            <a:off x="4182308" y="2708920"/>
            <a:ext cx="779381" cy="523220"/>
          </a:xfrm>
          <a:prstGeom prst="rect">
            <a:avLst/>
          </a:prstGeom>
          <a:noFill/>
        </p:spPr>
        <p:txBody>
          <a:bodyPr wrap="none" lIns="91440" tIns="45720" rIns="91440" bIns="45720">
            <a:spAutoFit/>
          </a:bodyPr>
          <a:lstStyle/>
          <a:p>
            <a:pPr algn="ctr"/>
            <a:r>
              <a:rPr lang="es-ES" sz="2800" b="1" cap="none" spc="0" dirty="0" smtClean="0">
                <a:ln w="19050">
                  <a:solidFill>
                    <a:schemeClr val="tx2">
                      <a:tint val="1000"/>
                    </a:schemeClr>
                  </a:solidFill>
                  <a:prstDash val="solid"/>
                </a:ln>
                <a:solidFill>
                  <a:schemeClr val="accent3">
                    <a:lumMod val="50000"/>
                  </a:schemeClr>
                </a:solidFill>
                <a:effectLst>
                  <a:outerShdw blurRad="50000" dist="50800" dir="7500000" algn="tl">
                    <a:srgbClr val="000000">
                      <a:shade val="5000"/>
                      <a:alpha val="35000"/>
                    </a:srgbClr>
                  </a:outerShdw>
                </a:effectLst>
              </a:rPr>
              <a:t>NIIF</a:t>
            </a:r>
            <a:endParaRPr lang="es-ES" sz="2800" b="1" cap="none" spc="0" dirty="0">
              <a:ln w="19050">
                <a:solidFill>
                  <a:schemeClr val="tx2">
                    <a:tint val="1000"/>
                  </a:schemeClr>
                </a:solidFill>
                <a:prstDash val="solid"/>
              </a:ln>
              <a:solidFill>
                <a:schemeClr val="accent3">
                  <a:lumMod val="50000"/>
                </a:schemeClr>
              </a:solidFill>
              <a:effectLst>
                <a:outerShdw blurRad="50000" dist="50800" dir="7500000" algn="tl">
                  <a:srgbClr val="000000">
                    <a:shade val="5000"/>
                    <a:alpha val="35000"/>
                  </a:srgbClr>
                </a:outerShdw>
              </a:effectLst>
            </a:endParaRPr>
          </a:p>
        </p:txBody>
      </p:sp>
      <p:sp>
        <p:nvSpPr>
          <p:cNvPr id="50" name="49 Rectángulo"/>
          <p:cNvSpPr/>
          <p:nvPr/>
        </p:nvSpPr>
        <p:spPr>
          <a:xfrm>
            <a:off x="4224668" y="4345940"/>
            <a:ext cx="779381" cy="523220"/>
          </a:xfrm>
          <a:prstGeom prst="rect">
            <a:avLst/>
          </a:prstGeom>
          <a:noFill/>
        </p:spPr>
        <p:txBody>
          <a:bodyPr wrap="none" lIns="91440" tIns="45720" rIns="91440" bIns="45720">
            <a:spAutoFit/>
          </a:bodyPr>
          <a:lstStyle/>
          <a:p>
            <a:pPr algn="ctr"/>
            <a:r>
              <a:rPr lang="es-ES" sz="2800" b="1" cap="none" spc="0" dirty="0" smtClean="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rPr>
              <a:t>NIIF</a:t>
            </a:r>
            <a:endParaRPr lang="es-ES" sz="2800" b="1" cap="none" spc="0" dirty="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endParaRPr>
          </a:p>
        </p:txBody>
      </p:sp>
      <p:sp>
        <p:nvSpPr>
          <p:cNvPr id="51" name="50 Proceso"/>
          <p:cNvSpPr/>
          <p:nvPr/>
        </p:nvSpPr>
        <p:spPr>
          <a:xfrm>
            <a:off x="359142" y="1556792"/>
            <a:ext cx="648000" cy="360000"/>
          </a:xfrm>
          <a:prstGeom prst="flowChartProcess">
            <a:avLst/>
          </a:prstGeom>
          <a:gradFill flip="none" rotWithShape="1">
            <a:gsLst>
              <a:gs pos="21000">
                <a:schemeClr val="accent1">
                  <a:lumMod val="50000"/>
                </a:schemeClr>
              </a:gs>
              <a:gs pos="100000">
                <a:srgbClr val="C00000"/>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effectLst>
                  <a:outerShdw blurRad="38100" dist="38100" dir="2700000" algn="tl">
                    <a:srgbClr val="000000">
                      <a:alpha val="43137"/>
                    </a:srgbClr>
                  </a:outerShdw>
                </a:effectLst>
              </a:rPr>
              <a:t>LIR</a:t>
            </a:r>
            <a:endParaRPr lang="es-MX" sz="2400" b="1" dirty="0">
              <a:effectLst>
                <a:outerShdw blurRad="38100" dist="38100" dir="2700000" algn="tl">
                  <a:srgbClr val="000000">
                    <a:alpha val="43137"/>
                  </a:srgbClr>
                </a:outerShdw>
              </a:effectLst>
            </a:endParaRPr>
          </a:p>
        </p:txBody>
      </p:sp>
      <p:sp>
        <p:nvSpPr>
          <p:cNvPr id="52" name="51 Proceso"/>
          <p:cNvSpPr/>
          <p:nvPr/>
        </p:nvSpPr>
        <p:spPr>
          <a:xfrm>
            <a:off x="359142" y="5661288"/>
            <a:ext cx="648000" cy="360000"/>
          </a:xfrm>
          <a:prstGeom prst="flowChartProcess">
            <a:avLst/>
          </a:prstGeom>
          <a:gradFill flip="none" rotWithShape="1">
            <a:gsLst>
              <a:gs pos="21000">
                <a:schemeClr val="accent1">
                  <a:lumMod val="50000"/>
                </a:schemeClr>
              </a:gs>
              <a:gs pos="100000">
                <a:srgbClr val="C00000"/>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effectLst>
                  <a:outerShdw blurRad="38100" dist="38100" dir="2700000" algn="tl">
                    <a:srgbClr val="000000">
                      <a:alpha val="43137"/>
                    </a:srgbClr>
                  </a:outerShdw>
                </a:effectLst>
              </a:rPr>
              <a:t>LIR</a:t>
            </a:r>
            <a:endParaRPr lang="es-MX" sz="2400" b="1" dirty="0">
              <a:effectLst>
                <a:outerShdw blurRad="38100" dist="38100" dir="2700000" algn="tl">
                  <a:srgbClr val="000000">
                    <a:alpha val="43137"/>
                  </a:srgbClr>
                </a:outerShdw>
              </a:effectLst>
            </a:endParaRPr>
          </a:p>
        </p:txBody>
      </p:sp>
      <p:sp>
        <p:nvSpPr>
          <p:cNvPr id="53" name="52 Proceso"/>
          <p:cNvSpPr/>
          <p:nvPr/>
        </p:nvSpPr>
        <p:spPr>
          <a:xfrm>
            <a:off x="8208440" y="1556792"/>
            <a:ext cx="648000" cy="360000"/>
          </a:xfrm>
          <a:prstGeom prst="flowChartProcess">
            <a:avLst/>
          </a:prstGeom>
          <a:gradFill flip="none" rotWithShape="1">
            <a:gsLst>
              <a:gs pos="21000">
                <a:schemeClr val="accent1">
                  <a:lumMod val="50000"/>
                </a:schemeClr>
              </a:gs>
              <a:gs pos="100000">
                <a:srgbClr val="C00000"/>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effectLst>
                  <a:outerShdw blurRad="38100" dist="38100" dir="2700000" algn="tl">
                    <a:srgbClr val="000000">
                      <a:alpha val="43137"/>
                    </a:srgbClr>
                  </a:outerShdw>
                </a:effectLst>
              </a:rPr>
              <a:t>LIR</a:t>
            </a:r>
            <a:endParaRPr lang="es-MX" sz="2400" b="1" dirty="0">
              <a:effectLst>
                <a:outerShdw blurRad="38100" dist="38100" dir="2700000" algn="tl">
                  <a:srgbClr val="000000">
                    <a:alpha val="43137"/>
                  </a:srgbClr>
                </a:outerShdw>
              </a:effectLst>
            </a:endParaRPr>
          </a:p>
        </p:txBody>
      </p:sp>
      <p:sp>
        <p:nvSpPr>
          <p:cNvPr id="54" name="53 Proceso"/>
          <p:cNvSpPr/>
          <p:nvPr/>
        </p:nvSpPr>
        <p:spPr>
          <a:xfrm>
            <a:off x="8208440" y="5661288"/>
            <a:ext cx="648000" cy="360000"/>
          </a:xfrm>
          <a:prstGeom prst="flowChartProcess">
            <a:avLst/>
          </a:prstGeom>
          <a:gradFill flip="none" rotWithShape="1">
            <a:gsLst>
              <a:gs pos="21000">
                <a:schemeClr val="accent1">
                  <a:lumMod val="50000"/>
                </a:schemeClr>
              </a:gs>
              <a:gs pos="100000">
                <a:srgbClr val="C00000"/>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effectLst>
                  <a:outerShdw blurRad="38100" dist="38100" dir="2700000" algn="tl">
                    <a:srgbClr val="000000">
                      <a:alpha val="43137"/>
                    </a:srgbClr>
                  </a:outerShdw>
                </a:effectLst>
              </a:rPr>
              <a:t>LIR</a:t>
            </a:r>
            <a:endParaRPr lang="es-MX" sz="2400" b="1" dirty="0">
              <a:effectLst>
                <a:outerShdw blurRad="38100" dist="38100" dir="2700000" algn="tl">
                  <a:srgbClr val="000000">
                    <a:alpha val="43137"/>
                  </a:srgbClr>
                </a:outerShdw>
              </a:effectLst>
            </a:endParaRPr>
          </a:p>
        </p:txBody>
      </p:sp>
      <p:sp>
        <p:nvSpPr>
          <p:cNvPr id="55" name="54 CuadroTexto"/>
          <p:cNvSpPr txBox="1"/>
          <p:nvPr/>
        </p:nvSpPr>
        <p:spPr>
          <a:xfrm>
            <a:off x="3612649" y="1556792"/>
            <a:ext cx="1895455" cy="369332"/>
          </a:xfrm>
          <a:prstGeom prst="rect">
            <a:avLst/>
          </a:prstGeom>
          <a:noFill/>
        </p:spPr>
        <p:txBody>
          <a:bodyPr wrap="none" rtlCol="0">
            <a:spAutoFit/>
          </a:bodyPr>
          <a:lstStyle/>
          <a:p>
            <a:r>
              <a:rPr lang="es-MX" dirty="0" smtClean="0"/>
              <a:t>EFECTOS FISCALEZ</a:t>
            </a:r>
            <a:endParaRPr lang="es-MX" dirty="0"/>
          </a:p>
        </p:txBody>
      </p:sp>
      <p:sp>
        <p:nvSpPr>
          <p:cNvPr id="56" name="55 CuadroTexto"/>
          <p:cNvSpPr txBox="1"/>
          <p:nvPr/>
        </p:nvSpPr>
        <p:spPr>
          <a:xfrm>
            <a:off x="3635897" y="5651956"/>
            <a:ext cx="1892762" cy="369332"/>
          </a:xfrm>
          <a:prstGeom prst="rect">
            <a:avLst/>
          </a:prstGeom>
          <a:noFill/>
        </p:spPr>
        <p:txBody>
          <a:bodyPr wrap="none" rtlCol="0">
            <a:spAutoFit/>
          </a:bodyPr>
          <a:lstStyle/>
          <a:p>
            <a:r>
              <a:rPr lang="es-MX" dirty="0" smtClean="0"/>
              <a:t>EFECTOS FISCALES</a:t>
            </a:r>
            <a:endParaRPr lang="es-MX" dirty="0"/>
          </a:p>
        </p:txBody>
      </p:sp>
      <p:cxnSp>
        <p:nvCxnSpPr>
          <p:cNvPr id="58" name="57 Conector recto de flecha"/>
          <p:cNvCxnSpPr>
            <a:stCxn id="51" idx="3"/>
            <a:endCxn id="55" idx="1"/>
          </p:cNvCxnSpPr>
          <p:nvPr/>
        </p:nvCxnSpPr>
        <p:spPr>
          <a:xfrm>
            <a:off x="1007142" y="1736792"/>
            <a:ext cx="2605507" cy="4666"/>
          </a:xfrm>
          <a:prstGeom prst="straightConnector1">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59" name="58 Conector recto de flecha"/>
          <p:cNvCxnSpPr>
            <a:stCxn id="52" idx="3"/>
            <a:endCxn id="56" idx="1"/>
          </p:cNvCxnSpPr>
          <p:nvPr/>
        </p:nvCxnSpPr>
        <p:spPr>
          <a:xfrm flipV="1">
            <a:off x="1007142" y="5836622"/>
            <a:ext cx="2628755" cy="4666"/>
          </a:xfrm>
          <a:prstGeom prst="straightConnector1">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62" name="61 Conector recto de flecha"/>
          <p:cNvCxnSpPr>
            <a:stCxn id="54" idx="1"/>
            <a:endCxn id="56" idx="3"/>
          </p:cNvCxnSpPr>
          <p:nvPr/>
        </p:nvCxnSpPr>
        <p:spPr>
          <a:xfrm flipH="1" flipV="1">
            <a:off x="5528659" y="5836622"/>
            <a:ext cx="2679781" cy="4666"/>
          </a:xfrm>
          <a:prstGeom prst="straightConnector1">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65" name="64 Conector recto de flecha"/>
          <p:cNvCxnSpPr>
            <a:stCxn id="53" idx="1"/>
            <a:endCxn id="55" idx="3"/>
          </p:cNvCxnSpPr>
          <p:nvPr/>
        </p:nvCxnSpPr>
        <p:spPr>
          <a:xfrm flipH="1">
            <a:off x="5508104" y="1736792"/>
            <a:ext cx="2700336" cy="4666"/>
          </a:xfrm>
          <a:prstGeom prst="straightConnector1">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09696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par>
                          <p:cTn id="18" fill="hold">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barn(inVertical)">
                                      <p:cBhvr>
                                        <p:cTn id="21" dur="500"/>
                                        <p:tgtEl>
                                          <p:spTgt spid="49"/>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barn(inVertical)">
                                      <p:cBhvr>
                                        <p:cTn id="25" dur="500"/>
                                        <p:tgtEl>
                                          <p:spTgt spid="50"/>
                                        </p:tgtEl>
                                      </p:cBhvr>
                                    </p:animEffect>
                                  </p:childTnLst>
                                </p:cTn>
                              </p:par>
                            </p:childTnLst>
                          </p:cTn>
                        </p:par>
                        <p:par>
                          <p:cTn id="26" fill="hold">
                            <p:stCondLst>
                              <p:cond delay="2000"/>
                            </p:stCondLst>
                            <p:childTnLst>
                              <p:par>
                                <p:cTn id="27" presetID="1"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par>
                          <p:cTn id="29" fill="hold">
                            <p:stCondLst>
                              <p:cond delay="2000"/>
                            </p:stCondLst>
                            <p:childTnLst>
                              <p:par>
                                <p:cTn id="30" presetID="1"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par>
                          <p:cTn id="32" fill="hold">
                            <p:stCondLst>
                              <p:cond delay="2000"/>
                            </p:stCondLst>
                            <p:childTnLst>
                              <p:par>
                                <p:cTn id="33" presetID="16" presetClass="entr" presetSubtype="21"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barn(inVertical)">
                                      <p:cBhvr>
                                        <p:cTn id="35" dur="500"/>
                                        <p:tgtEl>
                                          <p:spTgt spid="55"/>
                                        </p:tgtEl>
                                      </p:cBhvr>
                                    </p:animEffect>
                                  </p:childTnLst>
                                </p:cTn>
                              </p:par>
                            </p:childTnLst>
                          </p:cTn>
                        </p:par>
                        <p:par>
                          <p:cTn id="36" fill="hold">
                            <p:stCondLst>
                              <p:cond delay="2500"/>
                            </p:stCondLst>
                            <p:childTnLst>
                              <p:par>
                                <p:cTn id="37" presetID="16" presetClass="entr" presetSubtype="21"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barn(inVertical)">
                                      <p:cBhvr>
                                        <p:cTn id="39" dur="500"/>
                                        <p:tgtEl>
                                          <p:spTgt spid="56"/>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childTnLst>
                          </p:cTn>
                        </p:par>
                        <p:par>
                          <p:cTn id="44" fill="hold">
                            <p:stCondLst>
                              <p:cond delay="3500"/>
                            </p:stCondLst>
                            <p:childTnLst>
                              <p:par>
                                <p:cTn id="45" presetID="22" presetClass="entr" presetSubtype="4"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500"/>
                                        <p:tgtEl>
                                          <p:spTgt spid="17"/>
                                        </p:tgtEl>
                                      </p:cBhvr>
                                    </p:animEffect>
                                  </p:childTnLst>
                                </p:cTn>
                              </p:par>
                            </p:childTnLst>
                          </p:cTn>
                        </p:par>
                        <p:par>
                          <p:cTn id="48" fill="hold">
                            <p:stCondLst>
                              <p:cond delay="4000"/>
                            </p:stCondLst>
                            <p:childTnLst>
                              <p:par>
                                <p:cTn id="49" presetID="22" presetClass="entr" presetSubtype="4"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down)">
                                      <p:cBhvr>
                                        <p:cTn id="51" dur="500"/>
                                        <p:tgtEl>
                                          <p:spTgt spid="26"/>
                                        </p:tgtEl>
                                      </p:cBhvr>
                                    </p:animEffect>
                                  </p:childTnLst>
                                </p:cTn>
                              </p:par>
                            </p:childTnLst>
                          </p:cTn>
                        </p:par>
                        <p:par>
                          <p:cTn id="52" fill="hold">
                            <p:stCondLst>
                              <p:cond delay="4500"/>
                            </p:stCondLst>
                            <p:childTnLst>
                              <p:par>
                                <p:cTn id="53" presetID="2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500"/>
                                        <p:tgtEl>
                                          <p:spTgt spid="14"/>
                                        </p:tgtEl>
                                      </p:cBhvr>
                                    </p:animEffect>
                                  </p:childTnLst>
                                </p:cTn>
                              </p:par>
                            </p:childTnLst>
                          </p:cTn>
                        </p:par>
                        <p:par>
                          <p:cTn id="56" fill="hold">
                            <p:stCondLst>
                              <p:cond delay="5000"/>
                            </p:stCondLst>
                            <p:childTnLst>
                              <p:par>
                                <p:cTn id="57" presetID="22" presetClass="entr" presetSubtype="4"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down)">
                                      <p:cBhvr>
                                        <p:cTn id="59" dur="500"/>
                                        <p:tgtEl>
                                          <p:spTgt spid="24"/>
                                        </p:tgtEl>
                                      </p:cBhvr>
                                    </p:animEffect>
                                  </p:childTnLst>
                                </p:cTn>
                              </p:par>
                            </p:childTnLst>
                          </p:cTn>
                        </p:par>
                        <p:par>
                          <p:cTn id="60" fill="hold">
                            <p:stCondLst>
                              <p:cond delay="5500"/>
                            </p:stCondLst>
                            <p:childTnLst>
                              <p:par>
                                <p:cTn id="61" presetID="22" presetClass="entr" presetSubtype="4"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down)">
                                      <p:cBhvr>
                                        <p:cTn id="63" dur="500"/>
                                        <p:tgtEl>
                                          <p:spTgt spid="28"/>
                                        </p:tgtEl>
                                      </p:cBhvr>
                                    </p:animEffect>
                                  </p:childTnLst>
                                </p:cTn>
                              </p:par>
                            </p:childTnLst>
                          </p:cTn>
                        </p:par>
                        <p:par>
                          <p:cTn id="64" fill="hold">
                            <p:stCondLst>
                              <p:cond delay="6000"/>
                            </p:stCondLst>
                            <p:childTnLst>
                              <p:par>
                                <p:cTn id="65" presetID="22" presetClass="entr" presetSubtype="4"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down)">
                                      <p:cBhvr>
                                        <p:cTn id="67" dur="500"/>
                                        <p:tgtEl>
                                          <p:spTgt spid="42"/>
                                        </p:tgtEl>
                                      </p:cBhvr>
                                    </p:animEffect>
                                  </p:childTnLst>
                                </p:cTn>
                              </p:par>
                            </p:childTnLst>
                          </p:cTn>
                        </p:par>
                        <p:par>
                          <p:cTn id="68" fill="hold">
                            <p:stCondLst>
                              <p:cond delay="6500"/>
                            </p:stCondLst>
                            <p:childTnLst>
                              <p:par>
                                <p:cTn id="69" presetID="22" presetClass="entr" presetSubtype="4" fill="hold" grpId="0"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ipe(down)">
                                      <p:cBhvr>
                                        <p:cTn id="71" dur="500"/>
                                        <p:tgtEl>
                                          <p:spTgt spid="43"/>
                                        </p:tgtEl>
                                      </p:cBhvr>
                                    </p:animEffect>
                                  </p:childTnLst>
                                </p:cTn>
                              </p:par>
                            </p:childTnLst>
                          </p:cTn>
                        </p:par>
                        <p:par>
                          <p:cTn id="72" fill="hold">
                            <p:stCondLst>
                              <p:cond delay="7000"/>
                            </p:stCondLst>
                            <p:childTnLst>
                              <p:par>
                                <p:cTn id="73" presetID="22" presetClass="entr" presetSubtype="4"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wipe(down)">
                                      <p:cBhvr>
                                        <p:cTn id="75" dur="500"/>
                                        <p:tgtEl>
                                          <p:spTgt spid="46"/>
                                        </p:tgtEl>
                                      </p:cBhvr>
                                    </p:animEffect>
                                  </p:childTnLst>
                                </p:cTn>
                              </p:par>
                            </p:childTnLst>
                          </p:cTn>
                        </p:par>
                        <p:par>
                          <p:cTn id="76" fill="hold">
                            <p:stCondLst>
                              <p:cond delay="7500"/>
                            </p:stCondLst>
                            <p:childTnLst>
                              <p:par>
                                <p:cTn id="77" presetID="22" presetClass="entr" presetSubtype="4"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wipe(down)">
                                      <p:cBhvr>
                                        <p:cTn id="79" dur="500"/>
                                        <p:tgtEl>
                                          <p:spTgt spid="44"/>
                                        </p:tgtEl>
                                      </p:cBhvr>
                                    </p:animEffect>
                                  </p:childTnLst>
                                </p:cTn>
                              </p:par>
                            </p:childTnLst>
                          </p:cTn>
                        </p:par>
                        <p:par>
                          <p:cTn id="80" fill="hold">
                            <p:stCondLst>
                              <p:cond delay="8000"/>
                            </p:stCondLst>
                            <p:childTnLst>
                              <p:par>
                                <p:cTn id="81" presetID="16" presetClass="entr" presetSubtype="21" fill="hold" grpId="0"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barn(inVertical)">
                                      <p:cBhvr>
                                        <p:cTn id="83" dur="500"/>
                                        <p:tgtEl>
                                          <p:spTgt spid="48"/>
                                        </p:tgtEl>
                                      </p:cBhvr>
                                    </p:animEffect>
                                  </p:childTnLst>
                                </p:cTn>
                              </p:par>
                            </p:childTnLst>
                          </p:cTn>
                        </p:par>
                        <p:par>
                          <p:cTn id="84" fill="hold">
                            <p:stCondLst>
                              <p:cond delay="8500"/>
                            </p:stCondLst>
                            <p:childTnLst>
                              <p:par>
                                <p:cTn id="85" presetID="16" presetClass="entr" presetSubtype="21" fill="hold" grpId="0" nodeType="after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barn(inVertical)">
                                      <p:cBhvr>
                                        <p:cTn id="87" dur="500"/>
                                        <p:tgtEl>
                                          <p:spTgt spid="45"/>
                                        </p:tgtEl>
                                      </p:cBhvr>
                                    </p:animEffect>
                                  </p:childTnLst>
                                </p:cTn>
                              </p:par>
                            </p:childTnLst>
                          </p:cTn>
                        </p:par>
                        <p:par>
                          <p:cTn id="88" fill="hold">
                            <p:stCondLst>
                              <p:cond delay="9000"/>
                            </p:stCondLst>
                            <p:childTnLst>
                              <p:par>
                                <p:cTn id="89" presetID="16" presetClass="entr" presetSubtype="21" fill="hold" grpId="0" nodeType="after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barn(inVertical)">
                                      <p:cBhvr>
                                        <p:cTn id="91" dur="500"/>
                                        <p:tgtEl>
                                          <p:spTgt spid="51"/>
                                        </p:tgtEl>
                                      </p:cBhvr>
                                    </p:animEffect>
                                  </p:childTnLst>
                                </p:cTn>
                              </p:par>
                            </p:childTnLst>
                          </p:cTn>
                        </p:par>
                        <p:par>
                          <p:cTn id="92" fill="hold">
                            <p:stCondLst>
                              <p:cond delay="9500"/>
                            </p:stCondLst>
                            <p:childTnLst>
                              <p:par>
                                <p:cTn id="93" presetID="16" presetClass="entr" presetSubtype="21" fill="hold" grpId="0" nodeType="after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barn(inVertical)">
                                      <p:cBhvr>
                                        <p:cTn id="95" dur="500"/>
                                        <p:tgtEl>
                                          <p:spTgt spid="53"/>
                                        </p:tgtEl>
                                      </p:cBhvr>
                                    </p:animEffect>
                                  </p:childTnLst>
                                </p:cTn>
                              </p:par>
                            </p:childTnLst>
                          </p:cTn>
                        </p:par>
                        <p:par>
                          <p:cTn id="96" fill="hold">
                            <p:stCondLst>
                              <p:cond delay="10000"/>
                            </p:stCondLst>
                            <p:childTnLst>
                              <p:par>
                                <p:cTn id="97" presetID="22" presetClass="entr" presetSubtype="4" fill="hold" nodeType="after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wipe(down)">
                                      <p:cBhvr>
                                        <p:cTn id="99" dur="500"/>
                                        <p:tgtEl>
                                          <p:spTgt spid="58"/>
                                        </p:tgtEl>
                                      </p:cBhvr>
                                    </p:animEffect>
                                  </p:childTnLst>
                                </p:cTn>
                              </p:par>
                            </p:childTnLst>
                          </p:cTn>
                        </p:par>
                        <p:par>
                          <p:cTn id="100" fill="hold">
                            <p:stCondLst>
                              <p:cond delay="10500"/>
                            </p:stCondLst>
                            <p:childTnLst>
                              <p:par>
                                <p:cTn id="101" presetID="22" presetClass="entr" presetSubtype="4" fill="hold" nodeType="afterEffect">
                                  <p:stCondLst>
                                    <p:cond delay="0"/>
                                  </p:stCondLst>
                                  <p:childTnLst>
                                    <p:set>
                                      <p:cBhvr>
                                        <p:cTn id="102" dur="1" fill="hold">
                                          <p:stCondLst>
                                            <p:cond delay="0"/>
                                          </p:stCondLst>
                                        </p:cTn>
                                        <p:tgtEl>
                                          <p:spTgt spid="65"/>
                                        </p:tgtEl>
                                        <p:attrNameLst>
                                          <p:attrName>style.visibility</p:attrName>
                                        </p:attrNameLst>
                                      </p:cBhvr>
                                      <p:to>
                                        <p:strVal val="visible"/>
                                      </p:to>
                                    </p:set>
                                    <p:animEffect transition="in" filter="wipe(down)">
                                      <p:cBhvr>
                                        <p:cTn id="103" dur="500"/>
                                        <p:tgtEl>
                                          <p:spTgt spid="65"/>
                                        </p:tgtEl>
                                      </p:cBhvr>
                                    </p:animEffect>
                                  </p:childTnLst>
                                </p:cTn>
                              </p:par>
                            </p:childTnLst>
                          </p:cTn>
                        </p:par>
                        <p:par>
                          <p:cTn id="104" fill="hold">
                            <p:stCondLst>
                              <p:cond delay="11000"/>
                            </p:stCondLst>
                            <p:childTnLst>
                              <p:par>
                                <p:cTn id="105" presetID="16" presetClass="entr" presetSubtype="21" fill="hold" grpId="0" nodeType="afterEffect">
                                  <p:stCondLst>
                                    <p:cond delay="0"/>
                                  </p:stCondLst>
                                  <p:childTnLst>
                                    <p:set>
                                      <p:cBhvr>
                                        <p:cTn id="106" dur="1" fill="hold">
                                          <p:stCondLst>
                                            <p:cond delay="0"/>
                                          </p:stCondLst>
                                        </p:cTn>
                                        <p:tgtEl>
                                          <p:spTgt spid="52"/>
                                        </p:tgtEl>
                                        <p:attrNameLst>
                                          <p:attrName>style.visibility</p:attrName>
                                        </p:attrNameLst>
                                      </p:cBhvr>
                                      <p:to>
                                        <p:strVal val="visible"/>
                                      </p:to>
                                    </p:set>
                                    <p:animEffect transition="in" filter="barn(inVertical)">
                                      <p:cBhvr>
                                        <p:cTn id="107" dur="500"/>
                                        <p:tgtEl>
                                          <p:spTgt spid="52"/>
                                        </p:tgtEl>
                                      </p:cBhvr>
                                    </p:animEffect>
                                  </p:childTnLst>
                                </p:cTn>
                              </p:par>
                            </p:childTnLst>
                          </p:cTn>
                        </p:par>
                        <p:par>
                          <p:cTn id="108" fill="hold">
                            <p:stCondLst>
                              <p:cond delay="11500"/>
                            </p:stCondLst>
                            <p:childTnLst>
                              <p:par>
                                <p:cTn id="109" presetID="16" presetClass="entr" presetSubtype="21" fill="hold" grpId="0" nodeType="afterEffect">
                                  <p:stCondLst>
                                    <p:cond delay="0"/>
                                  </p:stCondLst>
                                  <p:childTnLst>
                                    <p:set>
                                      <p:cBhvr>
                                        <p:cTn id="110" dur="1" fill="hold">
                                          <p:stCondLst>
                                            <p:cond delay="0"/>
                                          </p:stCondLst>
                                        </p:cTn>
                                        <p:tgtEl>
                                          <p:spTgt spid="54"/>
                                        </p:tgtEl>
                                        <p:attrNameLst>
                                          <p:attrName>style.visibility</p:attrName>
                                        </p:attrNameLst>
                                      </p:cBhvr>
                                      <p:to>
                                        <p:strVal val="visible"/>
                                      </p:to>
                                    </p:set>
                                    <p:animEffect transition="in" filter="barn(inVertical)">
                                      <p:cBhvr>
                                        <p:cTn id="111" dur="500"/>
                                        <p:tgtEl>
                                          <p:spTgt spid="54"/>
                                        </p:tgtEl>
                                      </p:cBhvr>
                                    </p:animEffect>
                                  </p:childTnLst>
                                </p:cTn>
                              </p:par>
                            </p:childTnLst>
                          </p:cTn>
                        </p:par>
                        <p:par>
                          <p:cTn id="112" fill="hold">
                            <p:stCondLst>
                              <p:cond delay="12000"/>
                            </p:stCondLst>
                            <p:childTnLst>
                              <p:par>
                                <p:cTn id="113" presetID="22" presetClass="entr" presetSubtype="4" fill="hold" nodeType="afterEffect">
                                  <p:stCondLst>
                                    <p:cond delay="0"/>
                                  </p:stCondLst>
                                  <p:childTnLst>
                                    <p:set>
                                      <p:cBhvr>
                                        <p:cTn id="114" dur="1" fill="hold">
                                          <p:stCondLst>
                                            <p:cond delay="0"/>
                                          </p:stCondLst>
                                        </p:cTn>
                                        <p:tgtEl>
                                          <p:spTgt spid="59"/>
                                        </p:tgtEl>
                                        <p:attrNameLst>
                                          <p:attrName>style.visibility</p:attrName>
                                        </p:attrNameLst>
                                      </p:cBhvr>
                                      <p:to>
                                        <p:strVal val="visible"/>
                                      </p:to>
                                    </p:set>
                                    <p:animEffect transition="in" filter="wipe(down)">
                                      <p:cBhvr>
                                        <p:cTn id="115" dur="500"/>
                                        <p:tgtEl>
                                          <p:spTgt spid="59"/>
                                        </p:tgtEl>
                                      </p:cBhvr>
                                    </p:animEffect>
                                  </p:childTnLst>
                                </p:cTn>
                              </p:par>
                            </p:childTnLst>
                          </p:cTn>
                        </p:par>
                        <p:par>
                          <p:cTn id="116" fill="hold">
                            <p:stCondLst>
                              <p:cond delay="12500"/>
                            </p:stCondLst>
                            <p:childTnLst>
                              <p:par>
                                <p:cTn id="117" presetID="22" presetClass="entr" presetSubtype="4" fill="hold" nodeType="afterEffect">
                                  <p:stCondLst>
                                    <p:cond delay="0"/>
                                  </p:stCondLst>
                                  <p:childTnLst>
                                    <p:set>
                                      <p:cBhvr>
                                        <p:cTn id="118" dur="1" fill="hold">
                                          <p:stCondLst>
                                            <p:cond delay="0"/>
                                          </p:stCondLst>
                                        </p:cTn>
                                        <p:tgtEl>
                                          <p:spTgt spid="62"/>
                                        </p:tgtEl>
                                        <p:attrNameLst>
                                          <p:attrName>style.visibility</p:attrName>
                                        </p:attrNameLst>
                                      </p:cBhvr>
                                      <p:to>
                                        <p:strVal val="visible"/>
                                      </p:to>
                                    </p:set>
                                    <p:animEffect transition="in" filter="wipe(down)">
                                      <p:cBhvr>
                                        <p:cTn id="119" dur="500"/>
                                        <p:tgtEl>
                                          <p:spTgt spid="62"/>
                                        </p:tgtEl>
                                      </p:cBhvr>
                                    </p:animEffect>
                                  </p:childTnLst>
                                </p:cTn>
                              </p:par>
                            </p:childTnLst>
                          </p:cTn>
                        </p:par>
                        <p:par>
                          <p:cTn id="120" fill="hold">
                            <p:stCondLst>
                              <p:cond delay="13000"/>
                            </p:stCondLst>
                            <p:childTnLst>
                              <p:par>
                                <p:cTn id="121" presetID="16" presetClass="entr" presetSubtype="21" fill="hold" grpId="0" nodeType="afterEffect">
                                  <p:stCondLst>
                                    <p:cond delay="0"/>
                                  </p:stCondLst>
                                  <p:childTnLst>
                                    <p:set>
                                      <p:cBhvr>
                                        <p:cTn id="122" dur="1" fill="hold">
                                          <p:stCondLst>
                                            <p:cond delay="0"/>
                                          </p:stCondLst>
                                        </p:cTn>
                                        <p:tgtEl>
                                          <p:spTgt spid="47"/>
                                        </p:tgtEl>
                                        <p:attrNameLst>
                                          <p:attrName>style.visibility</p:attrName>
                                        </p:attrNameLst>
                                      </p:cBhvr>
                                      <p:to>
                                        <p:strVal val="visible"/>
                                      </p:to>
                                    </p:set>
                                    <p:animEffect transition="in" filter="barn(inVertical)">
                                      <p:cBhvr>
                                        <p:cTn id="12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P spid="14" grpId="0" animBg="1"/>
      <p:bldP spid="15" grpId="0" animBg="1"/>
      <p:bldP spid="42" grpId="0"/>
      <p:bldP spid="43" grpId="0"/>
      <p:bldP spid="44" grpId="0" animBg="1"/>
      <p:bldP spid="45" grpId="0" animBg="1"/>
      <p:bldP spid="46" grpId="0" animBg="1"/>
      <p:bldP spid="47" grpId="0"/>
      <p:bldP spid="48" grpId="0" animBg="1"/>
      <p:bldP spid="49" grpId="0"/>
      <p:bldP spid="50" grpId="0"/>
      <p:bldP spid="51" grpId="0" animBg="1"/>
      <p:bldP spid="52" grpId="0" animBg="1"/>
      <p:bldP spid="53" grpId="0" animBg="1"/>
      <p:bldP spid="54" grpId="0" animBg="1"/>
      <p:bldP spid="55" grpId="0"/>
      <p:bldP spid="56" grpId="0"/>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Requerimiento de la NIC 12</a:t>
            </a:r>
            <a:br>
              <a:rPr lang="es-MX" dirty="0" smtClean="0"/>
            </a:br>
            <a:r>
              <a:rPr lang="es-MX" sz="1800" b="0" dirty="0" smtClean="0">
                <a:effectLst/>
              </a:rPr>
              <a:t>CONCURRENCIA DE RESULTADOS ECONÓMICOS Y EFECTOS FISCALEZ</a:t>
            </a:r>
            <a:endParaRPr lang="es-MX" sz="2000" b="0" dirty="0">
              <a:effectLst/>
            </a:endParaRPr>
          </a:p>
        </p:txBody>
      </p:sp>
      <p:sp>
        <p:nvSpPr>
          <p:cNvPr id="3" name="2 Marcador de contenido"/>
          <p:cNvSpPr>
            <a:spLocks noGrp="1"/>
          </p:cNvSpPr>
          <p:nvPr>
            <p:ph idx="1"/>
          </p:nvPr>
        </p:nvSpPr>
        <p:spPr/>
        <p:txBody>
          <a:bodyPr>
            <a:normAutofit/>
          </a:bodyPr>
          <a:lstStyle/>
          <a:p>
            <a:r>
              <a:rPr lang="es-MX" dirty="0" smtClean="0"/>
              <a:t>“Así</a:t>
            </a:r>
            <a:r>
              <a:rPr lang="es-MX" dirty="0"/>
              <a:t>, los efectos fiscales de transacciones y </a:t>
            </a:r>
            <a:r>
              <a:rPr lang="es-MX" dirty="0" smtClean="0"/>
              <a:t>otros </a:t>
            </a:r>
            <a:r>
              <a:rPr lang="es-MX" dirty="0"/>
              <a:t>sucesos que se reconocen en el resultado del periodo se registran también en </a:t>
            </a:r>
            <a:r>
              <a:rPr lang="es-MX" dirty="0" smtClean="0"/>
              <a:t>los resultados</a:t>
            </a:r>
            <a:r>
              <a:rPr lang="es-MX" dirty="0"/>
              <a:t>. Para las transacciones y otros sucesos reconocidos fuera del resultado </a:t>
            </a:r>
            <a:r>
              <a:rPr lang="es-MX" dirty="0" smtClean="0"/>
              <a:t>(</a:t>
            </a:r>
            <a:r>
              <a:rPr lang="es-MX" dirty="0"/>
              <a:t>ya sea en otro resultado integral o directamente en el patrimonio), cualquier efecto </a:t>
            </a:r>
            <a:r>
              <a:rPr lang="es-MX" dirty="0" smtClean="0"/>
              <a:t>impositivo </a:t>
            </a:r>
            <a:r>
              <a:rPr lang="es-MX" dirty="0"/>
              <a:t>relacionado también se reconoce fuera del resultado (ya sea en otro </a:t>
            </a:r>
            <a:r>
              <a:rPr lang="es-MX" dirty="0" smtClean="0"/>
              <a:t>resultado </a:t>
            </a:r>
            <a:r>
              <a:rPr lang="es-MX" dirty="0"/>
              <a:t>integral o directamente en el patrimonio</a:t>
            </a:r>
            <a:r>
              <a:rPr lang="es-MX" dirty="0" smtClean="0"/>
              <a:t>).” </a:t>
            </a:r>
            <a:endParaRPr lang="es-MX" dirty="0"/>
          </a:p>
        </p:txBody>
      </p:sp>
      <p:sp>
        <p:nvSpPr>
          <p:cNvPr id="6" name="5 Marcador de fecha"/>
          <p:cNvSpPr>
            <a:spLocks noGrp="1"/>
          </p:cNvSpPr>
          <p:nvPr>
            <p:ph type="dt" sz="half" idx="10"/>
          </p:nvPr>
        </p:nvSpPr>
        <p:spPr/>
        <p:txBody>
          <a:bodyPr/>
          <a:lstStyle/>
          <a:p>
            <a:fld id="{02BE013A-1EF6-4DFE-8C25-06C28B0F9FB2}"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317</a:t>
            </a:fld>
            <a:endParaRPr lang="es-MX"/>
          </a:p>
        </p:txBody>
      </p:sp>
    </p:spTree>
    <p:extLst>
      <p:ext uri="{BB962C8B-B14F-4D97-AF65-F5344CB8AC3E}">
        <p14:creationId xmlns:p14="http://schemas.microsoft.com/office/powerpoint/2010/main" val="13332778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Importancia de los efectos diferidos</a:t>
            </a:r>
            <a:endParaRPr lang="es-MX" dirty="0"/>
          </a:p>
        </p:txBody>
      </p:sp>
      <p:sp>
        <p:nvSpPr>
          <p:cNvPr id="3" name="2 Marcador de contenido"/>
          <p:cNvSpPr>
            <a:spLocks noGrp="1"/>
          </p:cNvSpPr>
          <p:nvPr>
            <p:ph idx="1"/>
          </p:nvPr>
        </p:nvSpPr>
        <p:spPr>
          <a:xfrm>
            <a:off x="251520" y="1620000"/>
            <a:ext cx="4284008" cy="4500000"/>
          </a:xfrm>
          <a:scene3d>
            <a:camera prst="isometricOffAxis2Left"/>
            <a:lightRig rig="threePt" dir="t">
              <a:rot lat="0" lon="0" rev="1200000"/>
            </a:lightRig>
          </a:scene3d>
          <a:sp3d>
            <a:bevelT w="63500" h="25400"/>
          </a:sp3d>
        </p:spPr>
        <p:style>
          <a:lnRef idx="0">
            <a:schemeClr val="accent6"/>
          </a:lnRef>
          <a:fillRef idx="3">
            <a:schemeClr val="accent6"/>
          </a:fillRef>
          <a:effectRef idx="3">
            <a:schemeClr val="accent6"/>
          </a:effectRef>
          <a:fontRef idx="minor">
            <a:schemeClr val="lt1"/>
          </a:fontRef>
        </p:style>
        <p:txBody>
          <a:bodyPr>
            <a:normAutofit/>
          </a:bodyPr>
          <a:lstStyle/>
          <a:p>
            <a:r>
              <a:rPr lang="es-MX" sz="3200" b="1" dirty="0" smtClean="0">
                <a:effectLst>
                  <a:outerShdw blurRad="38100" dist="38100" dir="2700000" algn="tl">
                    <a:srgbClr val="000000">
                      <a:alpha val="43137"/>
                    </a:srgbClr>
                  </a:outerShdw>
                </a:effectLst>
              </a:rPr>
              <a:t>Asociar el mayor o menor impuesto a las ganancias con los ingresos y gastos devengados y reconocidos en un periodo.</a:t>
            </a:r>
          </a:p>
        </p:txBody>
      </p:sp>
      <p:sp>
        <p:nvSpPr>
          <p:cNvPr id="7" name="6 Marcador de fecha"/>
          <p:cNvSpPr>
            <a:spLocks noGrp="1"/>
          </p:cNvSpPr>
          <p:nvPr>
            <p:ph type="dt" sz="half" idx="10"/>
          </p:nvPr>
        </p:nvSpPr>
        <p:spPr/>
        <p:txBody>
          <a:bodyPr/>
          <a:lstStyle/>
          <a:p>
            <a:fld id="{48CF099E-CFAE-44C8-B75E-46FC1175FA0F}"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318</a:t>
            </a:fld>
            <a:endParaRPr lang="es-MX"/>
          </a:p>
        </p:txBody>
      </p:sp>
      <p:sp>
        <p:nvSpPr>
          <p:cNvPr id="6" name="5 Marcador de contenido"/>
          <p:cNvSpPr>
            <a:spLocks noGrp="1"/>
          </p:cNvSpPr>
          <p:nvPr>
            <p:ph sz="half" idx="4294967295"/>
          </p:nvPr>
        </p:nvSpPr>
        <p:spPr>
          <a:xfrm>
            <a:off x="4752280" y="1619250"/>
            <a:ext cx="4140200" cy="4500563"/>
          </a:xfrm>
          <a:scene3d>
            <a:camera prst="isometricOffAxis1Right"/>
            <a:lightRig rig="threePt" dir="t">
              <a:rot lat="0" lon="0" rev="1200000"/>
            </a:lightRig>
          </a:scene3d>
          <a:sp3d>
            <a:bevelT w="63500" h="25400"/>
          </a:sp3d>
        </p:spPr>
        <p:style>
          <a:lnRef idx="0">
            <a:schemeClr val="accent5"/>
          </a:lnRef>
          <a:fillRef idx="3">
            <a:schemeClr val="accent5"/>
          </a:fillRef>
          <a:effectRef idx="3">
            <a:schemeClr val="accent5"/>
          </a:effectRef>
          <a:fontRef idx="minor">
            <a:schemeClr val="lt1"/>
          </a:fontRef>
        </p:style>
        <p:txBody>
          <a:bodyPr>
            <a:normAutofit/>
          </a:bodyPr>
          <a:lstStyle/>
          <a:p>
            <a:r>
              <a:rPr lang="es-MX" sz="3200" b="1" dirty="0">
                <a:effectLst>
                  <a:outerShdw blurRad="38100" dist="38100" dir="2700000" algn="tl">
                    <a:srgbClr val="000000">
                      <a:alpha val="43137"/>
                    </a:srgbClr>
                  </a:outerShdw>
                </a:effectLst>
              </a:rPr>
              <a:t>Diferir el efecto del mayor o menor desembolso del </a:t>
            </a:r>
            <a:r>
              <a:rPr lang="es-MX" sz="3200" b="1" dirty="0" smtClean="0">
                <a:effectLst>
                  <a:outerShdw blurRad="38100" dist="38100" dir="2700000" algn="tl">
                    <a:srgbClr val="000000">
                      <a:alpha val="43137"/>
                    </a:srgbClr>
                  </a:outerShdw>
                </a:effectLst>
              </a:rPr>
              <a:t>impuesto, </a:t>
            </a:r>
            <a:r>
              <a:rPr lang="es-MX" sz="3200" b="1" dirty="0">
                <a:effectLst>
                  <a:outerShdw blurRad="38100" dist="38100" dir="2700000" algn="tl">
                    <a:srgbClr val="000000">
                      <a:alpha val="43137"/>
                    </a:srgbClr>
                  </a:outerShdw>
                </a:effectLst>
              </a:rPr>
              <a:t>a los periodos en los que se devengan los respectivos resultados.</a:t>
            </a:r>
          </a:p>
          <a:p>
            <a:endParaRPr lang="es-MX"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994518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circle(in)">
                                      <p:cBhvr>
                                        <p:cTn id="10" dur="2000"/>
                                        <p:tgtEl>
                                          <p:spTgt spid="3">
                                            <p:txEl>
                                              <p:pRg st="0" end="0"/>
                                            </p:txEl>
                                          </p:spTgt>
                                        </p:tgtEl>
                                      </p:cBhvr>
                                    </p:animEffect>
                                  </p:childTnLst>
                                </p:cTn>
                              </p:par>
                            </p:childTnLst>
                          </p:cTn>
                        </p:par>
                        <p:par>
                          <p:cTn id="11" fill="hold">
                            <p:stCondLst>
                              <p:cond delay="2000"/>
                            </p:stCondLst>
                            <p:childTnLst>
                              <p:par>
                                <p:cTn id="12" presetID="6" presetClass="entr" presetSubtype="16" fill="hold" grpId="0" nodeType="after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circle(in)">
                                      <p:cBhvr>
                                        <p:cTn id="14" dur="2000"/>
                                        <p:tgtEl>
                                          <p:spTgt spid="6">
                                            <p:bg/>
                                          </p:spTgt>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circle(in)">
                                      <p:cBhvr>
                                        <p:cTn id="1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build="p" animBg="1"/>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Probabilidad e incertidumbre de los BEF</a:t>
            </a:r>
            <a:br>
              <a:rPr lang="es-MX" dirty="0" smtClean="0"/>
            </a:br>
            <a:r>
              <a:rPr lang="es-MX" sz="1800" b="0" dirty="0" smtClean="0">
                <a:effectLst/>
              </a:rPr>
              <a:t>MC, p.85</a:t>
            </a:r>
            <a:endParaRPr lang="es-MX" sz="1800" b="0" dirty="0">
              <a:effectLst/>
            </a:endParaRPr>
          </a:p>
        </p:txBody>
      </p:sp>
      <p:sp>
        <p:nvSpPr>
          <p:cNvPr id="3" name="2 Marcador de contenido"/>
          <p:cNvSpPr>
            <a:spLocks noGrp="1"/>
          </p:cNvSpPr>
          <p:nvPr>
            <p:ph idx="1"/>
          </p:nvPr>
        </p:nvSpPr>
        <p:spPr/>
        <p:txBody>
          <a:bodyPr>
            <a:normAutofit/>
          </a:bodyPr>
          <a:lstStyle/>
          <a:p>
            <a:r>
              <a:rPr lang="es-MX" b="1" dirty="0" smtClean="0"/>
              <a:t>Probabilidad:</a:t>
            </a:r>
            <a:r>
              <a:rPr lang="es-MX" dirty="0" smtClean="0"/>
              <a:t> Utilizada </a:t>
            </a:r>
            <a:r>
              <a:rPr lang="es-MX" dirty="0"/>
              <a:t>en las condiciones para su reconocimiento, </a:t>
            </a:r>
            <a:r>
              <a:rPr lang="es-MX" dirty="0" smtClean="0"/>
              <a:t>con </a:t>
            </a:r>
            <a:r>
              <a:rPr lang="es-MX" dirty="0"/>
              <a:t>referencia al </a:t>
            </a:r>
            <a:r>
              <a:rPr lang="es-MX" u="sng" dirty="0"/>
              <a:t>grado de incertidumbre</a:t>
            </a:r>
            <a:r>
              <a:rPr lang="es-MX" dirty="0"/>
              <a:t> con que los </a:t>
            </a:r>
            <a:r>
              <a:rPr lang="es-MX" dirty="0" smtClean="0"/>
              <a:t>BEF fluirán desde o hacia la </a:t>
            </a:r>
            <a:r>
              <a:rPr lang="es-MX" dirty="0"/>
              <a:t>empresa. </a:t>
            </a:r>
            <a:endParaRPr lang="es-MX" dirty="0" smtClean="0"/>
          </a:p>
          <a:p>
            <a:r>
              <a:rPr lang="es-MX" b="1" dirty="0" smtClean="0"/>
              <a:t>Incertidumbre:</a:t>
            </a:r>
            <a:r>
              <a:rPr lang="es-MX" dirty="0" smtClean="0"/>
              <a:t> Caracteriza del </a:t>
            </a:r>
            <a:r>
              <a:rPr lang="es-MX" u="sng" dirty="0"/>
              <a:t>entorno</a:t>
            </a:r>
            <a:r>
              <a:rPr lang="es-MX" dirty="0"/>
              <a:t> en que opera la empresa. </a:t>
            </a:r>
            <a:endParaRPr lang="es-MX" dirty="0" smtClean="0"/>
          </a:p>
          <a:p>
            <a:r>
              <a:rPr lang="es-MX" b="1" dirty="0" smtClean="0"/>
              <a:t>Medición </a:t>
            </a:r>
            <a:r>
              <a:rPr lang="es-MX" b="1" dirty="0"/>
              <a:t>del grado de </a:t>
            </a:r>
            <a:r>
              <a:rPr lang="es-MX" b="1" dirty="0" smtClean="0"/>
              <a:t>incertidumbre:</a:t>
            </a:r>
            <a:r>
              <a:rPr lang="es-MX" dirty="0" smtClean="0"/>
              <a:t> A </a:t>
            </a:r>
            <a:r>
              <a:rPr lang="es-MX" dirty="0"/>
              <a:t>partir de la </a:t>
            </a:r>
            <a:r>
              <a:rPr lang="es-MX" u="sng" dirty="0"/>
              <a:t>evidencia disponible</a:t>
            </a:r>
            <a:r>
              <a:rPr lang="es-MX" dirty="0"/>
              <a:t> cuando se preparan los </a:t>
            </a:r>
            <a:r>
              <a:rPr lang="es-MX" dirty="0" smtClean="0"/>
              <a:t>EF. </a:t>
            </a:r>
            <a:endParaRPr lang="es-MX" dirty="0"/>
          </a:p>
        </p:txBody>
      </p:sp>
      <p:sp>
        <p:nvSpPr>
          <p:cNvPr id="6" name="5 Marcador de fecha"/>
          <p:cNvSpPr>
            <a:spLocks noGrp="1"/>
          </p:cNvSpPr>
          <p:nvPr>
            <p:ph type="dt" sz="half" idx="10"/>
          </p:nvPr>
        </p:nvSpPr>
        <p:spPr/>
        <p:txBody>
          <a:bodyPr/>
          <a:lstStyle/>
          <a:p>
            <a:fld id="{2848827B-BB96-42E9-9B5F-0903A33E3C8A}"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319</a:t>
            </a:fld>
            <a:endParaRPr lang="es-MX"/>
          </a:p>
        </p:txBody>
      </p:sp>
    </p:spTree>
    <p:extLst>
      <p:ext uri="{BB962C8B-B14F-4D97-AF65-F5344CB8AC3E}">
        <p14:creationId xmlns:p14="http://schemas.microsoft.com/office/powerpoint/2010/main" val="39061103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Probabilidad e incertidumbre de los BEF</a:t>
            </a:r>
            <a:br>
              <a:rPr lang="es-MX" dirty="0"/>
            </a:br>
            <a:r>
              <a:rPr lang="es-MX" sz="2400" b="0" dirty="0">
                <a:effectLst/>
              </a:rPr>
              <a:t>MC, p.85</a:t>
            </a:r>
            <a:endParaRPr lang="es-MX" dirty="0"/>
          </a:p>
        </p:txBody>
      </p:sp>
      <p:sp>
        <p:nvSpPr>
          <p:cNvPr id="9" name="8 Marcador de fecha"/>
          <p:cNvSpPr>
            <a:spLocks noGrp="1"/>
          </p:cNvSpPr>
          <p:nvPr>
            <p:ph type="dt" sz="half" idx="10"/>
          </p:nvPr>
        </p:nvSpPr>
        <p:spPr/>
        <p:txBody>
          <a:bodyPr/>
          <a:lstStyle/>
          <a:p>
            <a:fld id="{A9746848-68C9-4262-907C-E0B72418F60C}"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lstStyle/>
          <a:p>
            <a:fld id="{721111CF-19C9-4134-8B2B-BD64A1FC72AE}" type="slidenum">
              <a:rPr lang="es-MX">
                <a:solidFill>
                  <a:schemeClr val="bg1"/>
                </a:solidFill>
              </a:rPr>
              <a:pPr/>
              <a:t>320</a:t>
            </a:fld>
            <a:endParaRPr lang="es-MX">
              <a:solidFill>
                <a:schemeClr val="bg1"/>
              </a:solidFill>
            </a:endParaRPr>
          </a:p>
        </p:txBody>
      </p:sp>
      <p:sp>
        <p:nvSpPr>
          <p:cNvPr id="6" name="5 Rectángulo"/>
          <p:cNvSpPr/>
          <p:nvPr/>
        </p:nvSpPr>
        <p:spPr>
          <a:xfrm>
            <a:off x="251520" y="1800000"/>
            <a:ext cx="2664000" cy="4320000"/>
          </a:xfrm>
          <a:prstGeom prst="rect">
            <a:avLst/>
          </a:prstGeom>
        </p:spPr>
        <p:style>
          <a:lnRef idx="0">
            <a:schemeClr val="accent4"/>
          </a:lnRef>
          <a:fillRef idx="3">
            <a:schemeClr val="accent4"/>
          </a:fillRef>
          <a:effectRef idx="3">
            <a:schemeClr val="accent4"/>
          </a:effectRef>
          <a:fontRef idx="minor">
            <a:schemeClr val="lt1"/>
          </a:fontRef>
        </p:style>
        <p:txBody>
          <a:bodyPr rtlCol="0" anchor="t" anchorCtr="0"/>
          <a:lstStyle/>
          <a:p>
            <a:r>
              <a:rPr lang="es-MX" sz="2800" b="1" dirty="0" smtClean="0">
                <a:solidFill>
                  <a:schemeClr val="bg1"/>
                </a:solidFill>
                <a:effectLst>
                  <a:outerShdw blurRad="38100" dist="38100" dir="2700000" algn="tl">
                    <a:srgbClr val="000000">
                      <a:alpha val="43137"/>
                    </a:srgbClr>
                  </a:outerShdw>
                </a:effectLst>
              </a:rPr>
              <a:t>PROBABILIDAD</a:t>
            </a:r>
          </a:p>
          <a:p>
            <a:r>
              <a:rPr lang="es-MX" sz="2400" dirty="0"/>
              <a:t>Utilizada en las condiciones para su reconocimiento, con referencia al </a:t>
            </a:r>
            <a:r>
              <a:rPr lang="es-MX" sz="2400" u="sng" dirty="0"/>
              <a:t>grado de incertidumbre</a:t>
            </a:r>
            <a:r>
              <a:rPr lang="es-MX" sz="2400" dirty="0"/>
              <a:t> con que los BEF fluirán desde o hacia la empresa. </a:t>
            </a:r>
          </a:p>
        </p:txBody>
      </p:sp>
      <p:sp>
        <p:nvSpPr>
          <p:cNvPr id="7" name="6 Rectángulo"/>
          <p:cNvSpPr/>
          <p:nvPr/>
        </p:nvSpPr>
        <p:spPr>
          <a:xfrm>
            <a:off x="3203848" y="1800000"/>
            <a:ext cx="2700000" cy="4320000"/>
          </a:xfrm>
          <a:prstGeom prst="rect">
            <a:avLst/>
          </a:prstGeom>
        </p:spPr>
        <p:style>
          <a:lnRef idx="0">
            <a:schemeClr val="accent2"/>
          </a:lnRef>
          <a:fillRef idx="3">
            <a:schemeClr val="accent2"/>
          </a:fillRef>
          <a:effectRef idx="3">
            <a:schemeClr val="accent2"/>
          </a:effectRef>
          <a:fontRef idx="minor">
            <a:schemeClr val="lt1"/>
          </a:fontRef>
        </p:style>
        <p:txBody>
          <a:bodyPr rtlCol="0" anchor="t" anchorCtr="0"/>
          <a:lstStyle/>
          <a:p>
            <a:r>
              <a:rPr lang="es-MX" sz="2800" b="1" dirty="0" smtClean="0">
                <a:solidFill>
                  <a:schemeClr val="bg1"/>
                </a:solidFill>
                <a:effectLst>
                  <a:outerShdw blurRad="38100" dist="38100" dir="2700000" algn="tl">
                    <a:srgbClr val="000000">
                      <a:alpha val="43137"/>
                    </a:srgbClr>
                  </a:outerShdw>
                </a:effectLst>
              </a:rPr>
              <a:t>INCERTIDUMBRE</a:t>
            </a:r>
          </a:p>
          <a:p>
            <a:r>
              <a:rPr lang="es-MX" sz="2400" dirty="0"/>
              <a:t>Caracteriza del </a:t>
            </a:r>
            <a:r>
              <a:rPr lang="es-MX" sz="2400" u="sng" dirty="0"/>
              <a:t>entorno</a:t>
            </a:r>
            <a:r>
              <a:rPr lang="es-MX" sz="2400" dirty="0"/>
              <a:t> en que opera la empresa. </a:t>
            </a:r>
          </a:p>
        </p:txBody>
      </p:sp>
      <p:sp>
        <p:nvSpPr>
          <p:cNvPr id="8" name="7 Rectángulo"/>
          <p:cNvSpPr/>
          <p:nvPr/>
        </p:nvSpPr>
        <p:spPr>
          <a:xfrm>
            <a:off x="6228184" y="1800000"/>
            <a:ext cx="2700000" cy="4320000"/>
          </a:xfrm>
          <a:prstGeom prst="rect">
            <a:avLst/>
          </a:prstGeom>
        </p:spPr>
        <p:style>
          <a:lnRef idx="0">
            <a:schemeClr val="accent1"/>
          </a:lnRef>
          <a:fillRef idx="3">
            <a:schemeClr val="accent1"/>
          </a:fillRef>
          <a:effectRef idx="3">
            <a:schemeClr val="accent1"/>
          </a:effectRef>
          <a:fontRef idx="minor">
            <a:schemeClr val="lt1"/>
          </a:fontRef>
        </p:style>
        <p:txBody>
          <a:bodyPr rtlCol="0" anchor="t" anchorCtr="0"/>
          <a:lstStyle/>
          <a:p>
            <a:r>
              <a:rPr lang="es-MX" sz="2800" b="1" dirty="0" smtClean="0">
                <a:solidFill>
                  <a:schemeClr val="bg1"/>
                </a:solidFill>
                <a:effectLst>
                  <a:outerShdw blurRad="38100" dist="38100" dir="2700000" algn="tl">
                    <a:srgbClr val="000000">
                      <a:alpha val="43137"/>
                    </a:srgbClr>
                  </a:outerShdw>
                </a:effectLst>
              </a:rPr>
              <a:t>MEDICIÓN DEL GRADO DE INCERTIDUMBRE</a:t>
            </a:r>
          </a:p>
          <a:p>
            <a:r>
              <a:rPr lang="es-MX" sz="2400" dirty="0"/>
              <a:t>A partir de la </a:t>
            </a:r>
            <a:r>
              <a:rPr lang="es-MX" sz="2400" u="sng" dirty="0"/>
              <a:t>evidencia disponible</a:t>
            </a:r>
            <a:r>
              <a:rPr lang="es-MX" sz="2400" dirty="0"/>
              <a:t> cuando se preparan los EF. </a:t>
            </a:r>
          </a:p>
        </p:txBody>
      </p:sp>
    </p:spTree>
    <p:extLst>
      <p:ext uri="{BB962C8B-B14F-4D97-AF65-F5344CB8AC3E}">
        <p14:creationId xmlns:p14="http://schemas.microsoft.com/office/powerpoint/2010/main" val="9627468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par>
                          <p:cTn id="12" fill="hold">
                            <p:stCondLst>
                              <p:cond delay="4000"/>
                            </p:stCondLst>
                            <p:childTnLst>
                              <p:par>
                                <p:cTn id="13" presetID="6"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Título"/>
          <p:cNvSpPr>
            <a:spLocks noGrp="1"/>
          </p:cNvSpPr>
          <p:nvPr>
            <p:ph type="title"/>
          </p:nvPr>
        </p:nvSpPr>
        <p:spPr/>
        <p:txBody>
          <a:bodyPr/>
          <a:lstStyle/>
          <a:p>
            <a:r>
              <a:rPr lang="es-MX" dirty="0" smtClean="0"/>
              <a:t>Método del pasivo del balance general</a:t>
            </a:r>
            <a:endParaRPr lang="es-MX" dirty="0"/>
          </a:p>
        </p:txBody>
      </p:sp>
      <p:sp>
        <p:nvSpPr>
          <p:cNvPr id="10" name="9 Marcador de contenido"/>
          <p:cNvSpPr>
            <a:spLocks noGrp="1"/>
          </p:cNvSpPr>
          <p:nvPr>
            <p:ph idx="1"/>
          </p:nvPr>
        </p:nvSpPr>
        <p:spPr>
          <a:xfrm>
            <a:off x="3779912" y="1620000"/>
            <a:ext cx="5004088" cy="4500000"/>
          </a:xfrm>
        </p:spPr>
        <p:txBody>
          <a:bodyPr/>
          <a:lstStyle/>
          <a:p>
            <a:r>
              <a:rPr lang="es-MX" dirty="0" smtClean="0"/>
              <a:t>¿Qué método debe aplicarse para la determinación de los efectos diferidos?</a:t>
            </a:r>
            <a:endParaRPr lang="es-MX" dirty="0"/>
          </a:p>
        </p:txBody>
      </p:sp>
      <p:sp>
        <p:nvSpPr>
          <p:cNvPr id="3" name="2 Marcador de fecha"/>
          <p:cNvSpPr>
            <a:spLocks noGrp="1"/>
          </p:cNvSpPr>
          <p:nvPr>
            <p:ph type="dt" sz="half" idx="10"/>
          </p:nvPr>
        </p:nvSpPr>
        <p:spPr/>
        <p:txBody>
          <a:bodyPr/>
          <a:lstStyle/>
          <a:p>
            <a:fld id="{68F3380A-49BC-4397-88FE-EA1F083754EE}"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solidFill>
                  <a:schemeClr val="bg1"/>
                </a:solidFill>
              </a:rPr>
              <a:t>IMPUESTO A LA RENTA 2013</a:t>
            </a:r>
            <a:endParaRPr lang="es-MX" dirty="0">
              <a:solidFill>
                <a:schemeClr val="bg1"/>
              </a:solidFill>
            </a:endParaRPr>
          </a:p>
        </p:txBody>
      </p:sp>
      <p:sp>
        <p:nvSpPr>
          <p:cNvPr id="5" name="4 Marcador de número de diapositiva"/>
          <p:cNvSpPr>
            <a:spLocks noGrp="1"/>
          </p:cNvSpPr>
          <p:nvPr>
            <p:ph type="sldNum" sz="quarter" idx="12"/>
          </p:nvPr>
        </p:nvSpPr>
        <p:spPr/>
        <p:txBody>
          <a:bodyPr/>
          <a:lstStyle/>
          <a:p>
            <a:fld id="{721111CF-19C9-4134-8B2B-BD64A1FC72AE}" type="slidenum">
              <a:rPr lang="es-MX" smtClean="0"/>
              <a:pPr/>
              <a:t>321</a:t>
            </a:fld>
            <a:endParaRPr lang="es-MX"/>
          </a:p>
        </p:txBody>
      </p:sp>
      <p:pic>
        <p:nvPicPr>
          <p:cNvPr id="17410" name="Picture 2" descr="http://2.bp.blogspot.com/-osQLw3JTupI/T8Ivzjj3H5I/AAAAAAAAEas/mMRqPgvQZ_Q/s1600/Herramienta_para_crear_Planes_de_Negoci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556793"/>
            <a:ext cx="3096344" cy="4651161"/>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1763689" y="3068960"/>
            <a:ext cx="1075937" cy="1754326"/>
          </a:xfrm>
          <a:prstGeom prst="rect">
            <a:avLst/>
          </a:prstGeom>
          <a:solidFill>
            <a:schemeClr val="bg1"/>
          </a:solidFill>
        </p:spPr>
        <p:txBody>
          <a:bodyPr wrap="none" rtlCol="0">
            <a:spAutoFit/>
          </a:bodyPr>
          <a:lstStyle/>
          <a:p>
            <a:pPr algn="ctr"/>
            <a:r>
              <a:rPr lang="es-MX" b="1" dirty="0" smtClean="0">
                <a:effectLst>
                  <a:outerShdw blurRad="38100" dist="38100" dir="2700000" algn="tl">
                    <a:srgbClr val="000000">
                      <a:alpha val="43137"/>
                    </a:srgbClr>
                  </a:outerShdw>
                </a:effectLst>
              </a:rPr>
              <a:t>METODO</a:t>
            </a:r>
          </a:p>
          <a:p>
            <a:pPr algn="ctr"/>
            <a:r>
              <a:rPr lang="es-MX" b="1" dirty="0" smtClean="0">
                <a:effectLst>
                  <a:outerShdw blurRad="38100" dist="38100" dir="2700000" algn="tl">
                    <a:srgbClr val="000000">
                      <a:alpha val="43137"/>
                    </a:srgbClr>
                  </a:outerShdw>
                </a:effectLst>
              </a:rPr>
              <a:t>DEL</a:t>
            </a:r>
          </a:p>
          <a:p>
            <a:pPr algn="ctr"/>
            <a:r>
              <a:rPr lang="es-MX" b="1" dirty="0" smtClean="0">
                <a:effectLst>
                  <a:outerShdw blurRad="38100" dist="38100" dir="2700000" algn="tl">
                    <a:srgbClr val="000000">
                      <a:alpha val="43137"/>
                    </a:srgbClr>
                  </a:outerShdw>
                </a:effectLst>
              </a:rPr>
              <a:t>PASIVO</a:t>
            </a:r>
          </a:p>
          <a:p>
            <a:pPr algn="ctr"/>
            <a:r>
              <a:rPr lang="es-MX" b="1" dirty="0" smtClean="0">
                <a:effectLst>
                  <a:outerShdw blurRad="38100" dist="38100" dir="2700000" algn="tl">
                    <a:srgbClr val="000000">
                      <a:alpha val="43137"/>
                    </a:srgbClr>
                  </a:outerShdw>
                </a:effectLst>
              </a:rPr>
              <a:t>DEL</a:t>
            </a:r>
          </a:p>
          <a:p>
            <a:pPr algn="ctr"/>
            <a:r>
              <a:rPr lang="es-MX" b="1" dirty="0" smtClean="0">
                <a:effectLst>
                  <a:outerShdw blurRad="38100" dist="38100" dir="2700000" algn="tl">
                    <a:srgbClr val="000000">
                      <a:alpha val="43137"/>
                    </a:srgbClr>
                  </a:outerShdw>
                </a:effectLst>
              </a:rPr>
              <a:t>BALANCE</a:t>
            </a:r>
          </a:p>
          <a:p>
            <a:pPr algn="ctr"/>
            <a:r>
              <a:rPr lang="es-MX" b="1" dirty="0" smtClean="0">
                <a:effectLst>
                  <a:outerShdw blurRad="38100" dist="38100" dir="2700000" algn="tl">
                    <a:srgbClr val="000000">
                      <a:alpha val="43137"/>
                    </a:srgbClr>
                  </a:outerShdw>
                </a:effectLst>
              </a:rPr>
              <a:t>GENERAL</a:t>
            </a:r>
            <a:endParaRPr lang="es-MX"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38985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barn(inVertical)">
                                      <p:cBhvr>
                                        <p:cTn id="7" dur="500"/>
                                        <p:tgtEl>
                                          <p:spTgt spid="174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Cálculo tradicional del IR Diferido</a:t>
            </a:r>
            <a:br>
              <a:rPr lang="es-MX" dirty="0"/>
            </a:br>
            <a:r>
              <a:rPr lang="es-MX" sz="2400" b="0" dirty="0">
                <a:effectLst/>
              </a:rPr>
              <a:t>METODO DEL PASIVO DEL ESTADO DE RESULTADOS</a:t>
            </a:r>
            <a:endParaRPr lang="es-MX" sz="2400" dirty="0">
              <a:effectLst/>
            </a:endParaRPr>
          </a:p>
        </p:txBody>
      </p:sp>
      <p:sp>
        <p:nvSpPr>
          <p:cNvPr id="6" name="5 Marcador de fecha"/>
          <p:cNvSpPr>
            <a:spLocks noGrp="1"/>
          </p:cNvSpPr>
          <p:nvPr>
            <p:ph type="dt" sz="half" idx="10"/>
          </p:nvPr>
        </p:nvSpPr>
        <p:spPr/>
        <p:txBody>
          <a:bodyPr/>
          <a:lstStyle/>
          <a:p>
            <a:fld id="{03DA58B4-BE88-4ED6-80CA-00EA90603526}"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322</a:t>
            </a:fld>
            <a:endParaRPr lang="es-MX"/>
          </a:p>
        </p:txBody>
      </p:sp>
      <p:sp>
        <p:nvSpPr>
          <p:cNvPr id="8" name="7 Rectángulo"/>
          <p:cNvSpPr/>
          <p:nvPr/>
        </p:nvSpPr>
        <p:spPr>
          <a:xfrm>
            <a:off x="3492000" y="1800000"/>
            <a:ext cx="2160000" cy="1080000"/>
          </a:xfrm>
          <a:prstGeom prst="rect">
            <a:avLst/>
          </a:prstGeom>
        </p:spPr>
        <p:style>
          <a:lnRef idx="0">
            <a:schemeClr val="accent4"/>
          </a:lnRef>
          <a:fillRef idx="3">
            <a:schemeClr val="accent4"/>
          </a:fillRef>
          <a:effectRef idx="3">
            <a:schemeClr val="accent4"/>
          </a:effectRef>
          <a:fontRef idx="minor">
            <a:schemeClr val="lt1"/>
          </a:fontRef>
        </p:style>
        <p:txBody>
          <a:bodyPr rtlCol="0" anchor="t" anchorCtr="0"/>
          <a:lstStyle/>
          <a:p>
            <a:pPr algn="ctr"/>
            <a:r>
              <a:rPr lang="es-MX" sz="2000" b="1" dirty="0" smtClean="0">
                <a:solidFill>
                  <a:schemeClr val="bg1"/>
                </a:solidFill>
                <a:effectLst>
                  <a:outerShdw blurRad="38100" dist="38100" dir="2700000" algn="tl">
                    <a:srgbClr val="000000">
                      <a:alpha val="43137"/>
                    </a:srgbClr>
                  </a:outerShdw>
                </a:effectLst>
              </a:rPr>
              <a:t>DETERMINACIÓN DE LAS </a:t>
            </a:r>
            <a:r>
              <a:rPr lang="es-MX" sz="2000" b="1" u="sng" dirty="0" smtClean="0">
                <a:solidFill>
                  <a:schemeClr val="bg1"/>
                </a:solidFill>
                <a:effectLst>
                  <a:outerShdw blurRad="38100" dist="38100" dir="2700000" algn="tl">
                    <a:srgbClr val="000000">
                      <a:alpha val="43137"/>
                    </a:srgbClr>
                  </a:outerShdw>
                </a:effectLst>
              </a:rPr>
              <a:t>DIFERENCIAS</a:t>
            </a:r>
            <a:endParaRPr lang="es-MX" u="sng" dirty="0"/>
          </a:p>
        </p:txBody>
      </p:sp>
      <p:sp>
        <p:nvSpPr>
          <p:cNvPr id="9" name="8 Elipse"/>
          <p:cNvSpPr/>
          <p:nvPr/>
        </p:nvSpPr>
        <p:spPr>
          <a:xfrm>
            <a:off x="611800" y="1833565"/>
            <a:ext cx="2160000" cy="1080000"/>
          </a:xfrm>
          <a:prstGeom prst="ellipse">
            <a:avLst/>
          </a:prstGeom>
          <a:ln/>
        </p:spPr>
        <p:style>
          <a:lnRef idx="0">
            <a:schemeClr val="accent5"/>
          </a:lnRef>
          <a:fillRef idx="3">
            <a:schemeClr val="accent5"/>
          </a:fillRef>
          <a:effectRef idx="3">
            <a:schemeClr val="accent5"/>
          </a:effectRef>
          <a:fontRef idx="minor">
            <a:schemeClr val="lt1"/>
          </a:fontRef>
        </p:style>
        <p:txBody>
          <a:bodyPr wrap="none" rtlCol="0" anchor="ctr"/>
          <a:lstStyle/>
          <a:p>
            <a:pPr algn="ctr"/>
            <a:r>
              <a:rPr lang="es-MX" sz="2000" b="1" u="sng" dirty="0" smtClean="0">
                <a:solidFill>
                  <a:schemeClr val="bg1"/>
                </a:solidFill>
                <a:effectLst>
                  <a:outerShdw blurRad="38100" dist="38100" dir="2700000" algn="tl">
                    <a:srgbClr val="000000">
                      <a:alpha val="43137"/>
                    </a:srgbClr>
                  </a:outerShdw>
                </a:effectLst>
              </a:rPr>
              <a:t>RESULTADO</a:t>
            </a:r>
          </a:p>
          <a:p>
            <a:pPr algn="ctr"/>
            <a:r>
              <a:rPr lang="es-MX" sz="2000" b="1" dirty="0" smtClean="0">
                <a:solidFill>
                  <a:schemeClr val="bg1"/>
                </a:solidFill>
                <a:effectLst>
                  <a:outerShdw blurRad="38100" dist="38100" dir="2700000" algn="tl">
                    <a:srgbClr val="000000">
                      <a:alpha val="43137"/>
                    </a:srgbClr>
                  </a:outerShdw>
                </a:effectLst>
              </a:rPr>
              <a:t>CONTABLE</a:t>
            </a:r>
          </a:p>
          <a:p>
            <a:pPr algn="ctr"/>
            <a:r>
              <a:rPr lang="es-MX" dirty="0" smtClean="0">
                <a:solidFill>
                  <a:schemeClr val="bg1"/>
                </a:solidFill>
                <a:effectLst>
                  <a:outerShdw blurRad="38100" dist="38100" dir="2700000" algn="tl">
                    <a:srgbClr val="000000">
                      <a:alpha val="43137"/>
                    </a:srgbClr>
                  </a:outerShdw>
                </a:effectLst>
              </a:rPr>
              <a:t>NIIF</a:t>
            </a:r>
            <a:endParaRPr lang="es-ES" sz="3200" dirty="0" smtClean="0">
              <a:solidFill>
                <a:schemeClr val="bg1"/>
              </a:solidFill>
              <a:effectLst>
                <a:outerShdw blurRad="38100" dist="38100" dir="2700000" algn="tl">
                  <a:srgbClr val="000000">
                    <a:alpha val="43137"/>
                  </a:srgbClr>
                </a:outerShdw>
              </a:effectLst>
            </a:endParaRPr>
          </a:p>
        </p:txBody>
      </p:sp>
      <p:sp>
        <p:nvSpPr>
          <p:cNvPr id="10" name="9 Elipse"/>
          <p:cNvSpPr/>
          <p:nvPr/>
        </p:nvSpPr>
        <p:spPr>
          <a:xfrm>
            <a:off x="6372440" y="1843997"/>
            <a:ext cx="2160000" cy="1080000"/>
          </a:xfrm>
          <a:prstGeom prst="ellipse">
            <a:avLst/>
          </a:prstGeom>
          <a:ln/>
        </p:spPr>
        <p:style>
          <a:lnRef idx="0">
            <a:schemeClr val="accent2"/>
          </a:lnRef>
          <a:fillRef idx="3">
            <a:schemeClr val="accent2"/>
          </a:fillRef>
          <a:effectRef idx="3">
            <a:schemeClr val="accent2"/>
          </a:effectRef>
          <a:fontRef idx="minor">
            <a:schemeClr val="lt1"/>
          </a:fontRef>
        </p:style>
        <p:txBody>
          <a:bodyPr wrap="none" rtlCol="0" anchor="ctr"/>
          <a:lstStyle/>
          <a:p>
            <a:pPr algn="ctr"/>
            <a:r>
              <a:rPr lang="es-MX" sz="2000" b="1" u="sng" dirty="0" smtClean="0">
                <a:solidFill>
                  <a:schemeClr val="bg1"/>
                </a:solidFill>
                <a:effectLst>
                  <a:outerShdw blurRad="38100" dist="38100" dir="2700000" algn="tl">
                    <a:srgbClr val="000000">
                      <a:alpha val="43137"/>
                    </a:srgbClr>
                  </a:outerShdw>
                </a:effectLst>
              </a:rPr>
              <a:t>RESULTADO</a:t>
            </a:r>
          </a:p>
          <a:p>
            <a:pPr algn="ctr"/>
            <a:r>
              <a:rPr lang="es-MX" sz="2000" b="1" dirty="0" smtClean="0">
                <a:solidFill>
                  <a:schemeClr val="bg1"/>
                </a:solidFill>
                <a:effectLst>
                  <a:outerShdw blurRad="38100" dist="38100" dir="2700000" algn="tl">
                    <a:srgbClr val="000000">
                      <a:alpha val="43137"/>
                    </a:srgbClr>
                  </a:outerShdw>
                </a:effectLst>
              </a:rPr>
              <a:t>TRIBUTARIO</a:t>
            </a:r>
          </a:p>
          <a:p>
            <a:pPr algn="ctr"/>
            <a:r>
              <a:rPr lang="es-MX" dirty="0" smtClean="0">
                <a:solidFill>
                  <a:schemeClr val="bg1"/>
                </a:solidFill>
                <a:effectLst>
                  <a:outerShdw blurRad="38100" dist="38100" dir="2700000" algn="tl">
                    <a:srgbClr val="000000">
                      <a:alpha val="43137"/>
                    </a:srgbClr>
                  </a:outerShdw>
                </a:effectLst>
              </a:rPr>
              <a:t>LIR</a:t>
            </a:r>
            <a:endParaRPr lang="es-ES" sz="3200" dirty="0" smtClean="0">
              <a:solidFill>
                <a:schemeClr val="bg1"/>
              </a:solidFill>
              <a:effectLst>
                <a:outerShdw blurRad="38100" dist="38100" dir="2700000" algn="tl">
                  <a:srgbClr val="000000">
                    <a:alpha val="43137"/>
                  </a:srgbClr>
                </a:outerShdw>
              </a:effectLst>
            </a:endParaRPr>
          </a:p>
        </p:txBody>
      </p:sp>
      <p:sp>
        <p:nvSpPr>
          <p:cNvPr id="11" name="10 Flecha izquierda"/>
          <p:cNvSpPr/>
          <p:nvPr/>
        </p:nvSpPr>
        <p:spPr>
          <a:xfrm>
            <a:off x="2843808" y="2096912"/>
            <a:ext cx="540000" cy="540000"/>
          </a:xfrm>
          <a:prstGeom prst="lef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MX"/>
          </a:p>
        </p:txBody>
      </p:sp>
      <p:sp>
        <p:nvSpPr>
          <p:cNvPr id="12" name="11 Flecha izquierda"/>
          <p:cNvSpPr/>
          <p:nvPr/>
        </p:nvSpPr>
        <p:spPr>
          <a:xfrm rot="10800000">
            <a:off x="5760192" y="2096912"/>
            <a:ext cx="540000" cy="540000"/>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13" name="12 Elipse"/>
          <p:cNvSpPr/>
          <p:nvPr/>
        </p:nvSpPr>
        <p:spPr>
          <a:xfrm>
            <a:off x="3852000" y="3645024"/>
            <a:ext cx="1440000" cy="720000"/>
          </a:xfrm>
          <a:prstGeom prst="ellipse">
            <a:avLst/>
          </a:prstGeom>
          <a:ln/>
        </p:spPr>
        <p:style>
          <a:lnRef idx="0">
            <a:schemeClr val="accent1"/>
          </a:lnRef>
          <a:fillRef idx="3">
            <a:schemeClr val="accent1"/>
          </a:fillRef>
          <a:effectRef idx="3">
            <a:schemeClr val="accent1"/>
          </a:effectRef>
          <a:fontRef idx="minor">
            <a:schemeClr val="lt1"/>
          </a:fontRef>
        </p:style>
        <p:txBody>
          <a:bodyPr wrap="none" rtlCol="0" anchor="ctr"/>
          <a:lstStyle/>
          <a:p>
            <a:pPr algn="ctr"/>
            <a:r>
              <a:rPr lang="es-MX" sz="2000" b="1" dirty="0" smtClean="0">
                <a:solidFill>
                  <a:schemeClr val="bg1"/>
                </a:solidFill>
                <a:effectLst>
                  <a:outerShdw blurRad="38100" dist="38100" dir="2700000" algn="tl">
                    <a:srgbClr val="000000">
                      <a:alpha val="43137"/>
                    </a:srgbClr>
                  </a:outerShdw>
                </a:effectLst>
              </a:rPr>
              <a:t>INGRESOS</a:t>
            </a:r>
            <a:endParaRPr lang="es-ES" sz="3200" dirty="0" smtClean="0">
              <a:solidFill>
                <a:schemeClr val="bg1"/>
              </a:solidFill>
              <a:effectLst>
                <a:outerShdw blurRad="38100" dist="38100" dir="2700000" algn="tl">
                  <a:srgbClr val="000000">
                    <a:alpha val="43137"/>
                  </a:srgbClr>
                </a:outerShdw>
              </a:effectLst>
            </a:endParaRPr>
          </a:p>
        </p:txBody>
      </p:sp>
      <p:sp>
        <p:nvSpPr>
          <p:cNvPr id="14" name="13 Elipse"/>
          <p:cNvSpPr/>
          <p:nvPr/>
        </p:nvSpPr>
        <p:spPr>
          <a:xfrm>
            <a:off x="3852000" y="4797152"/>
            <a:ext cx="1440000" cy="720000"/>
          </a:xfrm>
          <a:prstGeom prst="ellipse">
            <a:avLst/>
          </a:prstGeom>
          <a:ln/>
        </p:spPr>
        <p:style>
          <a:lnRef idx="0">
            <a:schemeClr val="accent6"/>
          </a:lnRef>
          <a:fillRef idx="3">
            <a:schemeClr val="accent6"/>
          </a:fillRef>
          <a:effectRef idx="3">
            <a:schemeClr val="accent6"/>
          </a:effectRef>
          <a:fontRef idx="minor">
            <a:schemeClr val="lt1"/>
          </a:fontRef>
        </p:style>
        <p:txBody>
          <a:bodyPr wrap="none" rtlCol="0" anchor="ctr"/>
          <a:lstStyle/>
          <a:p>
            <a:pPr algn="ctr"/>
            <a:r>
              <a:rPr lang="es-MX" sz="2000" b="1" dirty="0" smtClean="0">
                <a:solidFill>
                  <a:schemeClr val="bg1"/>
                </a:solidFill>
                <a:effectLst>
                  <a:outerShdw blurRad="38100" dist="38100" dir="2700000" algn="tl">
                    <a:srgbClr val="000000">
                      <a:alpha val="43137"/>
                    </a:srgbClr>
                  </a:outerShdw>
                </a:effectLst>
              </a:rPr>
              <a:t>GASTOS</a:t>
            </a:r>
            <a:endParaRPr lang="es-ES" sz="3200" dirty="0" smtClean="0">
              <a:solidFill>
                <a:schemeClr val="bg1"/>
              </a:solidFill>
              <a:effectLst>
                <a:outerShdw blurRad="38100" dist="38100" dir="2700000" algn="tl">
                  <a:srgbClr val="000000">
                    <a:alpha val="43137"/>
                  </a:srgbClr>
                </a:outerShdw>
              </a:effectLst>
            </a:endParaRPr>
          </a:p>
        </p:txBody>
      </p:sp>
      <p:sp>
        <p:nvSpPr>
          <p:cNvPr id="15" name="14 Rectángulo redondeado"/>
          <p:cNvSpPr/>
          <p:nvPr/>
        </p:nvSpPr>
        <p:spPr>
          <a:xfrm>
            <a:off x="6552440" y="3285032"/>
            <a:ext cx="1800000" cy="432000"/>
          </a:xfrm>
          <a:prstGeom prst="roundRect">
            <a:avLst>
              <a:gd name="adj" fmla="val 23564"/>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DEDUCIBLE</a:t>
            </a:r>
          </a:p>
        </p:txBody>
      </p:sp>
      <p:sp>
        <p:nvSpPr>
          <p:cNvPr id="16" name="15 Rectángulo redondeado"/>
          <p:cNvSpPr/>
          <p:nvPr/>
        </p:nvSpPr>
        <p:spPr>
          <a:xfrm>
            <a:off x="6552440" y="3861032"/>
            <a:ext cx="1800000" cy="432000"/>
          </a:xfrm>
          <a:prstGeom prst="roundRect">
            <a:avLst>
              <a:gd name="adj" fmla="val 23564"/>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NO DEDUCIBLE</a:t>
            </a:r>
          </a:p>
        </p:txBody>
      </p:sp>
      <p:sp>
        <p:nvSpPr>
          <p:cNvPr id="17" name="16 Rectángulo redondeado"/>
          <p:cNvSpPr/>
          <p:nvPr/>
        </p:nvSpPr>
        <p:spPr>
          <a:xfrm>
            <a:off x="6516416" y="4437032"/>
            <a:ext cx="1800000" cy="432000"/>
          </a:xfrm>
          <a:prstGeom prst="roundRect">
            <a:avLst>
              <a:gd name="adj" fmla="val 23564"/>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DIFERIDOS</a:t>
            </a:r>
          </a:p>
        </p:txBody>
      </p:sp>
      <p:sp>
        <p:nvSpPr>
          <p:cNvPr id="18" name="17 Rectángulo redondeado"/>
          <p:cNvSpPr/>
          <p:nvPr/>
        </p:nvSpPr>
        <p:spPr>
          <a:xfrm>
            <a:off x="6516216" y="5013176"/>
            <a:ext cx="1800000" cy="432000"/>
          </a:xfrm>
          <a:prstGeom prst="roundRect">
            <a:avLst>
              <a:gd name="adj" fmla="val 23564"/>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sz="1400" b="1" dirty="0" smtClean="0"/>
              <a:t>EN AÑOS ANTERIORES</a:t>
            </a:r>
          </a:p>
        </p:txBody>
      </p:sp>
      <p:sp>
        <p:nvSpPr>
          <p:cNvPr id="19" name="18 Rectángulo redondeado"/>
          <p:cNvSpPr/>
          <p:nvPr/>
        </p:nvSpPr>
        <p:spPr>
          <a:xfrm>
            <a:off x="6516216" y="5589240"/>
            <a:ext cx="1800000" cy="432000"/>
          </a:xfrm>
          <a:prstGeom prst="roundRect">
            <a:avLst>
              <a:gd name="adj" fmla="val 23564"/>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MX" sz="1400" b="1" dirty="0" smtClean="0"/>
              <a:t>HACIA AÑOS POSTERIORES</a:t>
            </a:r>
          </a:p>
        </p:txBody>
      </p:sp>
      <p:sp>
        <p:nvSpPr>
          <p:cNvPr id="20" name="19 Rectángulo redondeado"/>
          <p:cNvSpPr/>
          <p:nvPr/>
        </p:nvSpPr>
        <p:spPr>
          <a:xfrm>
            <a:off x="755576" y="3284984"/>
            <a:ext cx="1800000" cy="432000"/>
          </a:xfrm>
          <a:prstGeom prst="roundRect">
            <a:avLst>
              <a:gd name="adj" fmla="val 23564"/>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GRAVABLES</a:t>
            </a:r>
          </a:p>
        </p:txBody>
      </p:sp>
      <p:sp>
        <p:nvSpPr>
          <p:cNvPr id="21" name="20 Rectángulo redondeado"/>
          <p:cNvSpPr/>
          <p:nvPr/>
        </p:nvSpPr>
        <p:spPr>
          <a:xfrm>
            <a:off x="755576" y="3861048"/>
            <a:ext cx="1800000" cy="432000"/>
          </a:xfrm>
          <a:prstGeom prst="roundRect">
            <a:avLst>
              <a:gd name="adj" fmla="val 23564"/>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NO GRAVABLES</a:t>
            </a:r>
          </a:p>
        </p:txBody>
      </p:sp>
      <p:sp>
        <p:nvSpPr>
          <p:cNvPr id="22" name="21 Rectángulo redondeado"/>
          <p:cNvSpPr/>
          <p:nvPr/>
        </p:nvSpPr>
        <p:spPr>
          <a:xfrm>
            <a:off x="755576" y="4437112"/>
            <a:ext cx="1800000" cy="432000"/>
          </a:xfrm>
          <a:prstGeom prst="roundRect">
            <a:avLst>
              <a:gd name="adj" fmla="val 23564"/>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DIFERIDOS</a:t>
            </a:r>
          </a:p>
        </p:txBody>
      </p:sp>
      <p:sp>
        <p:nvSpPr>
          <p:cNvPr id="23" name="22 Rectángulo redondeado"/>
          <p:cNvSpPr/>
          <p:nvPr/>
        </p:nvSpPr>
        <p:spPr>
          <a:xfrm>
            <a:off x="755776" y="5032815"/>
            <a:ext cx="1800000" cy="392727"/>
          </a:xfrm>
          <a:prstGeom prst="roundRect">
            <a:avLst>
              <a:gd name="adj" fmla="val 23564"/>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1400" b="1" dirty="0" smtClean="0"/>
              <a:t>EN AÑOS ANTERIORES</a:t>
            </a:r>
          </a:p>
        </p:txBody>
      </p:sp>
      <p:sp>
        <p:nvSpPr>
          <p:cNvPr id="24" name="23 Rectángulo redondeado"/>
          <p:cNvSpPr/>
          <p:nvPr/>
        </p:nvSpPr>
        <p:spPr>
          <a:xfrm>
            <a:off x="755576" y="5589240"/>
            <a:ext cx="1800000" cy="432000"/>
          </a:xfrm>
          <a:prstGeom prst="roundRect">
            <a:avLst>
              <a:gd name="adj" fmla="val 23564"/>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1400" b="1" dirty="0" smtClean="0"/>
              <a:t>HACIA AÑOS POSTERIORES</a:t>
            </a:r>
          </a:p>
        </p:txBody>
      </p:sp>
      <p:cxnSp>
        <p:nvCxnSpPr>
          <p:cNvPr id="26" name="25 Conector recto de flecha"/>
          <p:cNvCxnSpPr>
            <a:stCxn id="13" idx="2"/>
            <a:endCxn id="20" idx="3"/>
          </p:cNvCxnSpPr>
          <p:nvPr/>
        </p:nvCxnSpPr>
        <p:spPr>
          <a:xfrm flipH="1" flipV="1">
            <a:off x="2555577" y="3500984"/>
            <a:ext cx="1296424" cy="5040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a:stCxn id="13" idx="2"/>
            <a:endCxn id="21" idx="3"/>
          </p:cNvCxnSpPr>
          <p:nvPr/>
        </p:nvCxnSpPr>
        <p:spPr>
          <a:xfrm flipH="1">
            <a:off x="2555577" y="4005024"/>
            <a:ext cx="1296424" cy="7202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0" name="29 Conector recto de flecha"/>
          <p:cNvCxnSpPr>
            <a:endCxn id="22" idx="3"/>
          </p:cNvCxnSpPr>
          <p:nvPr/>
        </p:nvCxnSpPr>
        <p:spPr>
          <a:xfrm flipH="1">
            <a:off x="2555577" y="4005024"/>
            <a:ext cx="1296424" cy="6480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4" name="33 Conector curvado"/>
          <p:cNvCxnSpPr>
            <a:stCxn id="22" idx="1"/>
            <a:endCxn id="23" idx="1"/>
          </p:cNvCxnSpPr>
          <p:nvPr/>
        </p:nvCxnSpPr>
        <p:spPr>
          <a:xfrm rot="10800000" flipH="1" flipV="1">
            <a:off x="755577" y="4653113"/>
            <a:ext cx="200" cy="576065"/>
          </a:xfrm>
          <a:prstGeom prst="curvedConnector3">
            <a:avLst>
              <a:gd name="adj1" fmla="val -243953500"/>
            </a:avLst>
          </a:prstGeom>
          <a:ln w="38100">
            <a:solidFill>
              <a:schemeClr val="accent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9" name="38 Conector curvado"/>
          <p:cNvCxnSpPr>
            <a:stCxn id="22" idx="3"/>
            <a:endCxn id="24" idx="3"/>
          </p:cNvCxnSpPr>
          <p:nvPr/>
        </p:nvCxnSpPr>
        <p:spPr>
          <a:xfrm>
            <a:off x="2555576" y="4653112"/>
            <a:ext cx="12700" cy="1152128"/>
          </a:xfrm>
          <a:prstGeom prst="curvedConnector3">
            <a:avLst>
              <a:gd name="adj1" fmla="val 4164181"/>
            </a:avLst>
          </a:prstGeom>
          <a:ln w="38100">
            <a:solidFill>
              <a:schemeClr val="accent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2" name="41 Conector recto de flecha"/>
          <p:cNvCxnSpPr>
            <a:stCxn id="14" idx="6"/>
            <a:endCxn id="15" idx="1"/>
          </p:cNvCxnSpPr>
          <p:nvPr/>
        </p:nvCxnSpPr>
        <p:spPr>
          <a:xfrm flipV="1">
            <a:off x="5292001" y="3501032"/>
            <a:ext cx="1260440" cy="1656120"/>
          </a:xfrm>
          <a:prstGeom prst="straightConnector1">
            <a:avLst/>
          </a:prstGeom>
          <a:ln w="38100">
            <a:solidFill>
              <a:srgbClr val="FF9900"/>
            </a:solidFill>
            <a:tailEnd type="arrow"/>
          </a:ln>
        </p:spPr>
        <p:style>
          <a:lnRef idx="1">
            <a:schemeClr val="accent1"/>
          </a:lnRef>
          <a:fillRef idx="0">
            <a:schemeClr val="accent1"/>
          </a:fillRef>
          <a:effectRef idx="0">
            <a:schemeClr val="accent1"/>
          </a:effectRef>
          <a:fontRef idx="minor">
            <a:schemeClr val="tx1"/>
          </a:fontRef>
        </p:style>
      </p:cxnSp>
      <p:cxnSp>
        <p:nvCxnSpPr>
          <p:cNvPr id="45" name="44 Conector recto de flecha"/>
          <p:cNvCxnSpPr>
            <a:stCxn id="14" idx="6"/>
            <a:endCxn id="16" idx="1"/>
          </p:cNvCxnSpPr>
          <p:nvPr/>
        </p:nvCxnSpPr>
        <p:spPr>
          <a:xfrm flipV="1">
            <a:off x="5292001" y="4077032"/>
            <a:ext cx="1260440" cy="1080120"/>
          </a:xfrm>
          <a:prstGeom prst="straightConnector1">
            <a:avLst/>
          </a:prstGeom>
          <a:ln w="38100">
            <a:solidFill>
              <a:srgbClr val="FF9900"/>
            </a:solidFill>
            <a:tailEnd type="arrow"/>
          </a:ln>
        </p:spPr>
        <p:style>
          <a:lnRef idx="1">
            <a:schemeClr val="accent1"/>
          </a:lnRef>
          <a:fillRef idx="0">
            <a:schemeClr val="accent1"/>
          </a:fillRef>
          <a:effectRef idx="0">
            <a:schemeClr val="accent1"/>
          </a:effectRef>
          <a:fontRef idx="minor">
            <a:schemeClr val="tx1"/>
          </a:fontRef>
        </p:style>
      </p:cxnSp>
      <p:cxnSp>
        <p:nvCxnSpPr>
          <p:cNvPr id="48" name="47 Conector recto de flecha"/>
          <p:cNvCxnSpPr>
            <a:stCxn id="14" idx="6"/>
            <a:endCxn id="17" idx="1"/>
          </p:cNvCxnSpPr>
          <p:nvPr/>
        </p:nvCxnSpPr>
        <p:spPr>
          <a:xfrm flipV="1">
            <a:off x="5292001" y="4653032"/>
            <a:ext cx="1224416" cy="504120"/>
          </a:xfrm>
          <a:prstGeom prst="straightConnector1">
            <a:avLst/>
          </a:prstGeom>
          <a:ln w="38100">
            <a:solidFill>
              <a:srgbClr val="FF9900"/>
            </a:solidFill>
            <a:tailEnd type="arrow"/>
          </a:ln>
        </p:spPr>
        <p:style>
          <a:lnRef idx="1">
            <a:schemeClr val="accent1"/>
          </a:lnRef>
          <a:fillRef idx="0">
            <a:schemeClr val="accent1"/>
          </a:fillRef>
          <a:effectRef idx="0">
            <a:schemeClr val="accent1"/>
          </a:effectRef>
          <a:fontRef idx="minor">
            <a:schemeClr val="tx1"/>
          </a:fontRef>
        </p:style>
      </p:cxnSp>
      <p:cxnSp>
        <p:nvCxnSpPr>
          <p:cNvPr id="51" name="50 Conector curvado"/>
          <p:cNvCxnSpPr>
            <a:stCxn id="17" idx="3"/>
            <a:endCxn id="18" idx="3"/>
          </p:cNvCxnSpPr>
          <p:nvPr/>
        </p:nvCxnSpPr>
        <p:spPr>
          <a:xfrm flipH="1">
            <a:off x="8316217" y="4653032"/>
            <a:ext cx="200" cy="576144"/>
          </a:xfrm>
          <a:prstGeom prst="curvedConnector3">
            <a:avLst>
              <a:gd name="adj1" fmla="val -264425000"/>
            </a:avLst>
          </a:prstGeom>
          <a:ln w="38100">
            <a:solidFill>
              <a:srgbClr val="FF99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5" name="54 Conector curvado"/>
          <p:cNvCxnSpPr>
            <a:stCxn id="17" idx="1"/>
            <a:endCxn id="19" idx="1"/>
          </p:cNvCxnSpPr>
          <p:nvPr/>
        </p:nvCxnSpPr>
        <p:spPr>
          <a:xfrm rot="10800000" flipV="1">
            <a:off x="6516217" y="4653032"/>
            <a:ext cx="200" cy="1152208"/>
          </a:xfrm>
          <a:prstGeom prst="curvedConnector3">
            <a:avLst>
              <a:gd name="adj1" fmla="val 257450500"/>
            </a:avLst>
          </a:prstGeom>
          <a:ln w="38100">
            <a:solidFill>
              <a:srgbClr val="FF9900"/>
            </a:solidFill>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4070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2000"/>
                                        <p:tgtEl>
                                          <p:spTgt spid="11"/>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2000"/>
                                        <p:tgtEl>
                                          <p:spTgt spid="12"/>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par>
                          <p:cTn id="21" fill="hold">
                            <p:stCondLst>
                              <p:cond delay="2500"/>
                            </p:stCondLst>
                            <p:childTnLst>
                              <p:par>
                                <p:cTn id="22" presetID="16" presetClass="entr" presetSubtype="2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par>
                          <p:cTn id="25" fill="hold">
                            <p:stCondLst>
                              <p:cond delay="3000"/>
                            </p:stCondLst>
                            <p:childTnLst>
                              <p:par>
                                <p:cTn id="26" presetID="16" presetClass="entr" presetSubtype="21"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childTnLst>
                          </p:cTn>
                        </p:par>
                        <p:par>
                          <p:cTn id="29" fill="hold">
                            <p:stCondLst>
                              <p:cond delay="3500"/>
                            </p:stCondLst>
                            <p:childTnLst>
                              <p:par>
                                <p:cTn id="30" presetID="6" presetClass="entr" presetSubtype="16"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circle(in)">
                                      <p:cBhvr>
                                        <p:cTn id="32" dur="2000"/>
                                        <p:tgtEl>
                                          <p:spTgt spid="20"/>
                                        </p:tgtEl>
                                      </p:cBhvr>
                                    </p:animEffect>
                                  </p:childTnLst>
                                </p:cTn>
                              </p:par>
                            </p:childTnLst>
                          </p:cTn>
                        </p:par>
                        <p:par>
                          <p:cTn id="33" fill="hold">
                            <p:stCondLst>
                              <p:cond delay="5500"/>
                            </p:stCondLst>
                            <p:childTnLst>
                              <p:par>
                                <p:cTn id="34" presetID="16" presetClass="entr" presetSubtype="21"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barn(inVertical)">
                                      <p:cBhvr>
                                        <p:cTn id="36" dur="500"/>
                                        <p:tgtEl>
                                          <p:spTgt spid="27"/>
                                        </p:tgtEl>
                                      </p:cBhvr>
                                    </p:animEffect>
                                  </p:childTnLst>
                                </p:cTn>
                              </p:par>
                            </p:childTnLst>
                          </p:cTn>
                        </p:par>
                        <p:par>
                          <p:cTn id="37" fill="hold">
                            <p:stCondLst>
                              <p:cond delay="6000"/>
                            </p:stCondLst>
                            <p:childTnLst>
                              <p:par>
                                <p:cTn id="38" presetID="6" presetClass="entr" presetSubtype="16"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circle(in)">
                                      <p:cBhvr>
                                        <p:cTn id="40" dur="2000"/>
                                        <p:tgtEl>
                                          <p:spTgt spid="21"/>
                                        </p:tgtEl>
                                      </p:cBhvr>
                                    </p:animEffect>
                                  </p:childTnLst>
                                </p:cTn>
                              </p:par>
                            </p:childTnLst>
                          </p:cTn>
                        </p:par>
                        <p:par>
                          <p:cTn id="41" fill="hold">
                            <p:stCondLst>
                              <p:cond delay="8000"/>
                            </p:stCondLst>
                            <p:childTnLst>
                              <p:par>
                                <p:cTn id="42" presetID="16" presetClass="entr" presetSubtype="21"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barn(inVertical)">
                                      <p:cBhvr>
                                        <p:cTn id="44" dur="500"/>
                                        <p:tgtEl>
                                          <p:spTgt spid="30"/>
                                        </p:tgtEl>
                                      </p:cBhvr>
                                    </p:animEffect>
                                  </p:childTnLst>
                                </p:cTn>
                              </p:par>
                            </p:childTnLst>
                          </p:cTn>
                        </p:par>
                        <p:par>
                          <p:cTn id="45" fill="hold">
                            <p:stCondLst>
                              <p:cond delay="8500"/>
                            </p:stCondLst>
                            <p:childTnLst>
                              <p:par>
                                <p:cTn id="46" presetID="6" presetClass="entr" presetSubtype="16"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circle(in)">
                                      <p:cBhvr>
                                        <p:cTn id="48" dur="2000"/>
                                        <p:tgtEl>
                                          <p:spTgt spid="22"/>
                                        </p:tgtEl>
                                      </p:cBhvr>
                                    </p:animEffect>
                                  </p:childTnLst>
                                </p:cTn>
                              </p:par>
                            </p:childTnLst>
                          </p:cTn>
                        </p:par>
                        <p:par>
                          <p:cTn id="49" fill="hold">
                            <p:stCondLst>
                              <p:cond delay="10500"/>
                            </p:stCondLst>
                            <p:childTnLst>
                              <p:par>
                                <p:cTn id="50" presetID="16" presetClass="entr" presetSubtype="21"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barn(inVertical)">
                                      <p:cBhvr>
                                        <p:cTn id="52" dur="500"/>
                                        <p:tgtEl>
                                          <p:spTgt spid="34"/>
                                        </p:tgtEl>
                                      </p:cBhvr>
                                    </p:animEffect>
                                  </p:childTnLst>
                                </p:cTn>
                              </p:par>
                            </p:childTnLst>
                          </p:cTn>
                        </p:par>
                        <p:par>
                          <p:cTn id="53" fill="hold">
                            <p:stCondLst>
                              <p:cond delay="11000"/>
                            </p:stCondLst>
                            <p:childTnLst>
                              <p:par>
                                <p:cTn id="54" presetID="16" presetClass="entr" presetSubtype="21"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barn(inVertical)">
                                      <p:cBhvr>
                                        <p:cTn id="56" dur="500"/>
                                        <p:tgtEl>
                                          <p:spTgt spid="23"/>
                                        </p:tgtEl>
                                      </p:cBhvr>
                                    </p:animEffect>
                                  </p:childTnLst>
                                </p:cTn>
                              </p:par>
                            </p:childTnLst>
                          </p:cTn>
                        </p:par>
                        <p:par>
                          <p:cTn id="57" fill="hold">
                            <p:stCondLst>
                              <p:cond delay="11500"/>
                            </p:stCondLst>
                            <p:childTnLst>
                              <p:par>
                                <p:cTn id="58" presetID="16" presetClass="entr" presetSubtype="21"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barn(inVertical)">
                                      <p:cBhvr>
                                        <p:cTn id="60" dur="500"/>
                                        <p:tgtEl>
                                          <p:spTgt spid="39"/>
                                        </p:tgtEl>
                                      </p:cBhvr>
                                    </p:animEffect>
                                  </p:childTnLst>
                                </p:cTn>
                              </p:par>
                            </p:childTnLst>
                          </p:cTn>
                        </p:par>
                        <p:par>
                          <p:cTn id="61" fill="hold">
                            <p:stCondLst>
                              <p:cond delay="12000"/>
                            </p:stCondLst>
                            <p:childTnLst>
                              <p:par>
                                <p:cTn id="62" presetID="16" presetClass="entr" presetSubtype="21"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barn(inVertical)">
                                      <p:cBhvr>
                                        <p:cTn id="64" dur="5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barn(inVertical)">
                                      <p:cBhvr>
                                        <p:cTn id="69" dur="500"/>
                                        <p:tgtEl>
                                          <p:spTgt spid="14"/>
                                        </p:tgtEl>
                                      </p:cBhvr>
                                    </p:animEffect>
                                  </p:childTnLst>
                                </p:cTn>
                              </p:par>
                            </p:childTnLst>
                          </p:cTn>
                        </p:par>
                        <p:par>
                          <p:cTn id="70" fill="hold">
                            <p:stCondLst>
                              <p:cond delay="500"/>
                            </p:stCondLst>
                            <p:childTnLst>
                              <p:par>
                                <p:cTn id="71" presetID="22" presetClass="entr" presetSubtype="4"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ipe(down)">
                                      <p:cBhvr>
                                        <p:cTn id="73" dur="500"/>
                                        <p:tgtEl>
                                          <p:spTgt spid="42"/>
                                        </p:tgtEl>
                                      </p:cBhvr>
                                    </p:animEffect>
                                  </p:childTnLst>
                                </p:cTn>
                              </p:par>
                            </p:childTnLst>
                          </p:cTn>
                        </p:par>
                        <p:par>
                          <p:cTn id="74" fill="hold">
                            <p:stCondLst>
                              <p:cond delay="1000"/>
                            </p:stCondLst>
                            <p:childTnLst>
                              <p:par>
                                <p:cTn id="75" presetID="6" presetClass="entr" presetSubtype="16"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circle(in)">
                                      <p:cBhvr>
                                        <p:cTn id="77" dur="2000"/>
                                        <p:tgtEl>
                                          <p:spTgt spid="15"/>
                                        </p:tgtEl>
                                      </p:cBhvr>
                                    </p:animEffect>
                                  </p:childTnLst>
                                </p:cTn>
                              </p:par>
                            </p:childTnLst>
                          </p:cTn>
                        </p:par>
                        <p:par>
                          <p:cTn id="78" fill="hold">
                            <p:stCondLst>
                              <p:cond delay="3000"/>
                            </p:stCondLst>
                            <p:childTnLst>
                              <p:par>
                                <p:cTn id="79" presetID="22" presetClass="entr" presetSubtype="4"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wipe(down)">
                                      <p:cBhvr>
                                        <p:cTn id="81" dur="500"/>
                                        <p:tgtEl>
                                          <p:spTgt spid="45"/>
                                        </p:tgtEl>
                                      </p:cBhvr>
                                    </p:animEffect>
                                  </p:childTnLst>
                                </p:cTn>
                              </p:par>
                            </p:childTnLst>
                          </p:cTn>
                        </p:par>
                        <p:par>
                          <p:cTn id="82" fill="hold">
                            <p:stCondLst>
                              <p:cond delay="3500"/>
                            </p:stCondLst>
                            <p:childTnLst>
                              <p:par>
                                <p:cTn id="83" presetID="6" presetClass="entr" presetSubtype="16" fill="hold" grpId="0" nodeType="after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circle(in)">
                                      <p:cBhvr>
                                        <p:cTn id="85" dur="2000"/>
                                        <p:tgtEl>
                                          <p:spTgt spid="16"/>
                                        </p:tgtEl>
                                      </p:cBhvr>
                                    </p:animEffect>
                                  </p:childTnLst>
                                </p:cTn>
                              </p:par>
                            </p:childTnLst>
                          </p:cTn>
                        </p:par>
                        <p:par>
                          <p:cTn id="86" fill="hold">
                            <p:stCondLst>
                              <p:cond delay="5500"/>
                            </p:stCondLst>
                            <p:childTnLst>
                              <p:par>
                                <p:cTn id="87" presetID="22" presetClass="entr" presetSubtype="4" fill="hold" nodeType="afterEffect">
                                  <p:stCondLst>
                                    <p:cond delay="0"/>
                                  </p:stCondLst>
                                  <p:childTnLst>
                                    <p:set>
                                      <p:cBhvr>
                                        <p:cTn id="88" dur="1" fill="hold">
                                          <p:stCondLst>
                                            <p:cond delay="0"/>
                                          </p:stCondLst>
                                        </p:cTn>
                                        <p:tgtEl>
                                          <p:spTgt spid="48"/>
                                        </p:tgtEl>
                                        <p:attrNameLst>
                                          <p:attrName>style.visibility</p:attrName>
                                        </p:attrNameLst>
                                      </p:cBhvr>
                                      <p:to>
                                        <p:strVal val="visible"/>
                                      </p:to>
                                    </p:set>
                                    <p:animEffect transition="in" filter="wipe(down)">
                                      <p:cBhvr>
                                        <p:cTn id="89" dur="500"/>
                                        <p:tgtEl>
                                          <p:spTgt spid="48"/>
                                        </p:tgtEl>
                                      </p:cBhvr>
                                    </p:animEffect>
                                  </p:childTnLst>
                                </p:cTn>
                              </p:par>
                            </p:childTnLst>
                          </p:cTn>
                        </p:par>
                        <p:par>
                          <p:cTn id="90" fill="hold">
                            <p:stCondLst>
                              <p:cond delay="6000"/>
                            </p:stCondLst>
                            <p:childTnLst>
                              <p:par>
                                <p:cTn id="91" presetID="6" presetClass="entr" presetSubtype="16" fill="hold" grpId="0"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circle(in)">
                                      <p:cBhvr>
                                        <p:cTn id="93" dur="2000"/>
                                        <p:tgtEl>
                                          <p:spTgt spid="17"/>
                                        </p:tgtEl>
                                      </p:cBhvr>
                                    </p:animEffect>
                                  </p:childTnLst>
                                </p:cTn>
                              </p:par>
                            </p:childTnLst>
                          </p:cTn>
                        </p:par>
                        <p:par>
                          <p:cTn id="94" fill="hold">
                            <p:stCondLst>
                              <p:cond delay="8000"/>
                            </p:stCondLst>
                            <p:childTnLst>
                              <p:par>
                                <p:cTn id="95" presetID="22" presetClass="entr" presetSubtype="4" fill="hold"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wipe(down)">
                                      <p:cBhvr>
                                        <p:cTn id="97" dur="500"/>
                                        <p:tgtEl>
                                          <p:spTgt spid="51"/>
                                        </p:tgtEl>
                                      </p:cBhvr>
                                    </p:animEffect>
                                  </p:childTnLst>
                                </p:cTn>
                              </p:par>
                            </p:childTnLst>
                          </p:cTn>
                        </p:par>
                        <p:par>
                          <p:cTn id="98" fill="hold">
                            <p:stCondLst>
                              <p:cond delay="8500"/>
                            </p:stCondLst>
                            <p:childTnLst>
                              <p:par>
                                <p:cTn id="99" presetID="6" presetClass="entr" presetSubtype="16"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Effect transition="in" filter="circle(in)">
                                      <p:cBhvr>
                                        <p:cTn id="101" dur="2000"/>
                                        <p:tgtEl>
                                          <p:spTgt spid="18"/>
                                        </p:tgtEl>
                                      </p:cBhvr>
                                    </p:animEffect>
                                  </p:childTnLst>
                                </p:cTn>
                              </p:par>
                            </p:childTnLst>
                          </p:cTn>
                        </p:par>
                        <p:par>
                          <p:cTn id="102" fill="hold">
                            <p:stCondLst>
                              <p:cond delay="10500"/>
                            </p:stCondLst>
                            <p:childTnLst>
                              <p:par>
                                <p:cTn id="103" presetID="22" presetClass="entr" presetSubtype="4" fill="hold" nodeType="afterEffect">
                                  <p:stCondLst>
                                    <p:cond delay="0"/>
                                  </p:stCondLst>
                                  <p:childTnLst>
                                    <p:set>
                                      <p:cBhvr>
                                        <p:cTn id="104" dur="1" fill="hold">
                                          <p:stCondLst>
                                            <p:cond delay="0"/>
                                          </p:stCondLst>
                                        </p:cTn>
                                        <p:tgtEl>
                                          <p:spTgt spid="55"/>
                                        </p:tgtEl>
                                        <p:attrNameLst>
                                          <p:attrName>style.visibility</p:attrName>
                                        </p:attrNameLst>
                                      </p:cBhvr>
                                      <p:to>
                                        <p:strVal val="visible"/>
                                      </p:to>
                                    </p:set>
                                    <p:animEffect transition="in" filter="wipe(down)">
                                      <p:cBhvr>
                                        <p:cTn id="105" dur="500"/>
                                        <p:tgtEl>
                                          <p:spTgt spid="55"/>
                                        </p:tgtEl>
                                      </p:cBhvr>
                                    </p:animEffect>
                                  </p:childTnLst>
                                </p:cTn>
                              </p:par>
                            </p:childTnLst>
                          </p:cTn>
                        </p:par>
                        <p:par>
                          <p:cTn id="106" fill="hold">
                            <p:stCondLst>
                              <p:cond delay="11000"/>
                            </p:stCondLst>
                            <p:childTnLst>
                              <p:par>
                                <p:cTn id="107" presetID="6" presetClass="entr" presetSubtype="16" fill="hold" grpId="0" nodeType="after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circle(in)">
                                      <p:cBhvr>
                                        <p:cTn id="109"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Cálculo tradicional del IR Diferido (2)</a:t>
            </a:r>
            <a:br>
              <a:rPr lang="es-MX" dirty="0" smtClean="0"/>
            </a:br>
            <a:r>
              <a:rPr lang="es-MX" sz="2400" b="0" dirty="0" smtClean="0"/>
              <a:t>METODO DEL PASIVO DEL ESTADO DE RESULTADOS</a:t>
            </a:r>
            <a:endParaRPr lang="es-MX" b="0" dirty="0"/>
          </a:p>
        </p:txBody>
      </p:sp>
      <p:sp>
        <p:nvSpPr>
          <p:cNvPr id="7" name="6 Marcador de fecha"/>
          <p:cNvSpPr>
            <a:spLocks noGrp="1"/>
          </p:cNvSpPr>
          <p:nvPr>
            <p:ph type="dt" sz="half" idx="10"/>
          </p:nvPr>
        </p:nvSpPr>
        <p:spPr/>
        <p:txBody>
          <a:bodyPr/>
          <a:lstStyle/>
          <a:p>
            <a:fld id="{8E59A411-D0D1-4364-A017-B1734956D806}"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323</a:t>
            </a:fld>
            <a:endParaRPr lang="es-MX"/>
          </a:p>
        </p:txBody>
      </p:sp>
      <p:graphicFrame>
        <p:nvGraphicFramePr>
          <p:cNvPr id="6" name="5 Objeto"/>
          <p:cNvGraphicFramePr>
            <a:graphicFrameLocks/>
          </p:cNvGraphicFramePr>
          <p:nvPr>
            <p:extLst>
              <p:ext uri="{D42A27DB-BD31-4B8C-83A1-F6EECF244321}">
                <p14:modId xmlns:p14="http://schemas.microsoft.com/office/powerpoint/2010/main" val="4209746524"/>
              </p:ext>
            </p:extLst>
          </p:nvPr>
        </p:nvGraphicFramePr>
        <p:xfrm>
          <a:off x="251520" y="1556792"/>
          <a:ext cx="8640960" cy="4716000"/>
        </p:xfrm>
        <a:graphic>
          <a:graphicData uri="http://schemas.openxmlformats.org/presentationml/2006/ole">
            <mc:AlternateContent xmlns:mc="http://schemas.openxmlformats.org/markup-compatibility/2006">
              <mc:Choice xmlns:v="urn:schemas-microsoft-com:vml" Requires="v">
                <p:oleObj spid="_x0000_s61454" name="Hoja de cálculo" r:id="rId3" imgW="5105392" imgH="2733617" progId="Excel.Sheet.12">
                  <p:embed/>
                </p:oleObj>
              </mc:Choice>
              <mc:Fallback>
                <p:oleObj name="Hoja de cálculo" r:id="rId3" imgW="5105392" imgH="2733617" progId="Excel.Sheet.12">
                  <p:embed/>
                  <p:pic>
                    <p:nvPicPr>
                      <p:cNvPr id="0" name=""/>
                      <p:cNvPicPr/>
                      <p:nvPr/>
                    </p:nvPicPr>
                    <p:blipFill>
                      <a:blip r:embed="rId4"/>
                      <a:stretch>
                        <a:fillRect/>
                      </a:stretch>
                    </p:blipFill>
                    <p:spPr>
                      <a:xfrm>
                        <a:off x="251520" y="1556792"/>
                        <a:ext cx="8640960" cy="4716000"/>
                      </a:xfrm>
                      <a:prstGeom prst="rect">
                        <a:avLst/>
                      </a:prstGeom>
                    </p:spPr>
                  </p:pic>
                </p:oleObj>
              </mc:Fallback>
            </mc:AlternateContent>
          </a:graphicData>
        </a:graphic>
      </p:graphicFrame>
    </p:spTree>
    <p:extLst>
      <p:ext uri="{BB962C8B-B14F-4D97-AF65-F5344CB8AC3E}">
        <p14:creationId xmlns:p14="http://schemas.microsoft.com/office/powerpoint/2010/main" val="31363566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Cálculo </a:t>
            </a:r>
            <a:r>
              <a:rPr lang="es-MX" dirty="0" smtClean="0"/>
              <a:t>exigido por la NIC 12</a:t>
            </a:r>
            <a:r>
              <a:rPr lang="es-MX" dirty="0"/>
              <a:t/>
            </a:r>
            <a:br>
              <a:rPr lang="es-MX" dirty="0"/>
            </a:br>
            <a:r>
              <a:rPr lang="es-MX" sz="2400" b="0" dirty="0">
                <a:effectLst/>
              </a:rPr>
              <a:t>METODO DEL PASIVO DEL </a:t>
            </a:r>
            <a:r>
              <a:rPr lang="es-MX" sz="2400" b="0" dirty="0" smtClean="0">
                <a:effectLst/>
              </a:rPr>
              <a:t>BALANCE GENERAL</a:t>
            </a:r>
            <a:endParaRPr lang="es-MX" sz="2400" dirty="0"/>
          </a:p>
        </p:txBody>
      </p:sp>
      <p:sp>
        <p:nvSpPr>
          <p:cNvPr id="43" name="42 Marcador de fecha"/>
          <p:cNvSpPr>
            <a:spLocks noGrp="1"/>
          </p:cNvSpPr>
          <p:nvPr>
            <p:ph type="dt" sz="half" idx="10"/>
          </p:nvPr>
        </p:nvSpPr>
        <p:spPr/>
        <p:txBody>
          <a:bodyPr/>
          <a:lstStyle/>
          <a:p>
            <a:fld id="{2FA29481-8E2C-45C7-88BB-3A7C17DBA4ED}"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324</a:t>
            </a:fld>
            <a:endParaRPr lang="es-MX"/>
          </a:p>
        </p:txBody>
      </p:sp>
      <p:sp>
        <p:nvSpPr>
          <p:cNvPr id="6" name="5 Multidocumento"/>
          <p:cNvSpPr/>
          <p:nvPr/>
        </p:nvSpPr>
        <p:spPr>
          <a:xfrm>
            <a:off x="467704" y="1628800"/>
            <a:ext cx="1440000" cy="864000"/>
          </a:xfrm>
          <a:prstGeom prst="flowChartMultidocument">
            <a:avLst/>
          </a:prstGeom>
          <a:gradFill>
            <a:gsLst>
              <a:gs pos="0">
                <a:schemeClr val="bg1"/>
              </a:gs>
              <a:gs pos="80000">
                <a:srgbClr val="0000CC"/>
              </a:gs>
              <a:gs pos="100000">
                <a:srgbClr val="0000CC"/>
              </a:gs>
            </a:gsLst>
            <a:lin ang="16200000" scaled="0"/>
          </a:gradFill>
        </p:spPr>
        <p:style>
          <a:lnRef idx="3">
            <a:schemeClr val="lt1"/>
          </a:lnRef>
          <a:fillRef idx="1">
            <a:schemeClr val="accent4"/>
          </a:fillRef>
          <a:effectRef idx="1">
            <a:schemeClr val="accent4"/>
          </a:effectRef>
          <a:fontRef idx="minor">
            <a:schemeClr val="lt1"/>
          </a:fontRef>
        </p:style>
        <p:txBody>
          <a:bodyPr wrap="none" rtlCol="0" anchor="t" anchorCtr="0"/>
          <a:lstStyle/>
          <a:p>
            <a:r>
              <a:rPr lang="es-MX" b="1" dirty="0" smtClean="0">
                <a:solidFill>
                  <a:schemeClr val="bg1"/>
                </a:solidFill>
                <a:effectLst>
                  <a:outerShdw blurRad="38100" dist="38100" dir="2700000" algn="tl">
                    <a:srgbClr val="000000">
                      <a:alpha val="43137"/>
                    </a:srgbClr>
                  </a:outerShdw>
                </a:effectLst>
                <a:latin typeface="Arial Black" panose="020B0A04020102020204" pitchFamily="34" charset="0"/>
              </a:rPr>
              <a:t>ACTIVOS</a:t>
            </a:r>
            <a:endParaRPr lang="es-MX" dirty="0">
              <a:solidFill>
                <a:schemeClr val="bg1"/>
              </a:solidFill>
              <a:latin typeface="Arial Black" panose="020B0A04020102020204" pitchFamily="34" charset="0"/>
            </a:endParaRPr>
          </a:p>
        </p:txBody>
      </p:sp>
      <p:sp>
        <p:nvSpPr>
          <p:cNvPr id="7" name="6 Multidocumento"/>
          <p:cNvSpPr/>
          <p:nvPr/>
        </p:nvSpPr>
        <p:spPr>
          <a:xfrm>
            <a:off x="2195736" y="1628896"/>
            <a:ext cx="1440000" cy="864000"/>
          </a:xfrm>
          <a:prstGeom prst="flowChartMultidocument">
            <a:avLst/>
          </a:prstGeom>
          <a:gradFill>
            <a:gsLst>
              <a:gs pos="0">
                <a:schemeClr val="bg1"/>
              </a:gs>
              <a:gs pos="80000">
                <a:srgbClr val="FF3300"/>
              </a:gs>
              <a:gs pos="100000">
                <a:srgbClr val="FF0000"/>
              </a:gs>
            </a:gsLst>
            <a:lin ang="16200000" scaled="0"/>
          </a:gradFill>
        </p:spPr>
        <p:style>
          <a:lnRef idx="3">
            <a:schemeClr val="lt1"/>
          </a:lnRef>
          <a:fillRef idx="1">
            <a:schemeClr val="accent4"/>
          </a:fillRef>
          <a:effectRef idx="1">
            <a:schemeClr val="accent4"/>
          </a:effectRef>
          <a:fontRef idx="minor">
            <a:schemeClr val="lt1"/>
          </a:fontRef>
        </p:style>
        <p:txBody>
          <a:bodyPr wrap="none" rtlCol="0" anchor="t" anchorCtr="0"/>
          <a:lstStyle/>
          <a:p>
            <a:r>
              <a:rPr lang="es-MX" b="1" dirty="0" smtClean="0">
                <a:solidFill>
                  <a:schemeClr val="bg1"/>
                </a:solidFill>
                <a:effectLst>
                  <a:outerShdw blurRad="38100" dist="38100" dir="2700000" algn="tl">
                    <a:srgbClr val="000000">
                      <a:alpha val="43137"/>
                    </a:srgbClr>
                  </a:outerShdw>
                </a:effectLst>
                <a:latin typeface="Arial Black" panose="020B0A04020102020204" pitchFamily="34" charset="0"/>
              </a:rPr>
              <a:t>PASIVOS</a:t>
            </a:r>
            <a:endParaRPr lang="es-MX" dirty="0">
              <a:solidFill>
                <a:schemeClr val="bg1"/>
              </a:solidFill>
              <a:latin typeface="Arial Black" panose="020B0A04020102020204" pitchFamily="34" charset="0"/>
            </a:endParaRPr>
          </a:p>
        </p:txBody>
      </p:sp>
      <p:sp>
        <p:nvSpPr>
          <p:cNvPr id="8" name="7 Elipse"/>
          <p:cNvSpPr/>
          <p:nvPr/>
        </p:nvSpPr>
        <p:spPr>
          <a:xfrm>
            <a:off x="251680" y="4149176"/>
            <a:ext cx="1440000" cy="864000"/>
          </a:xfrm>
          <a:prstGeom prst="ellipse">
            <a:avLst/>
          </a:prstGeom>
          <a:solidFill>
            <a:srgbClr val="00FFFF"/>
          </a:solidFill>
        </p:spPr>
        <p:style>
          <a:lnRef idx="0">
            <a:schemeClr val="accent6"/>
          </a:lnRef>
          <a:fillRef idx="3">
            <a:schemeClr val="accent6"/>
          </a:fillRef>
          <a:effectRef idx="3">
            <a:schemeClr val="accent6"/>
          </a:effectRef>
          <a:fontRef idx="minor">
            <a:schemeClr val="lt1"/>
          </a:fontRef>
        </p:style>
        <p:txBody>
          <a:bodyPr wrap="none" rtlCol="0" anchor="ctr"/>
          <a:lstStyle/>
          <a:p>
            <a:pPr algn="ctr"/>
            <a:r>
              <a:rPr lang="es-MX" b="1" dirty="0" smtClean="0">
                <a:solidFill>
                  <a:schemeClr val="tx1"/>
                </a:solidFill>
                <a:effectLst>
                  <a:outerShdw blurRad="38100" dist="38100" dir="2700000" algn="tl">
                    <a:srgbClr val="000000">
                      <a:alpha val="43137"/>
                    </a:srgbClr>
                  </a:outerShdw>
                </a:effectLst>
              </a:rPr>
              <a:t>IMPORTE</a:t>
            </a:r>
          </a:p>
          <a:p>
            <a:pPr algn="ctr"/>
            <a:r>
              <a:rPr lang="es-MX" b="1" dirty="0" smtClean="0">
                <a:solidFill>
                  <a:schemeClr val="tx1"/>
                </a:solidFill>
                <a:effectLst>
                  <a:outerShdw blurRad="38100" dist="38100" dir="2700000" algn="tl">
                    <a:srgbClr val="000000">
                      <a:alpha val="43137"/>
                    </a:srgbClr>
                  </a:outerShdw>
                </a:effectLst>
              </a:rPr>
              <a:t>EN LIBROS</a:t>
            </a:r>
            <a:endParaRPr lang="es-MX" b="1" dirty="0">
              <a:solidFill>
                <a:schemeClr val="tx1"/>
              </a:solidFill>
              <a:effectLst>
                <a:outerShdw blurRad="38100" dist="38100" dir="2700000" algn="tl">
                  <a:srgbClr val="000000">
                    <a:alpha val="43137"/>
                  </a:srgbClr>
                </a:outerShdw>
              </a:effectLst>
            </a:endParaRPr>
          </a:p>
        </p:txBody>
      </p:sp>
      <p:sp>
        <p:nvSpPr>
          <p:cNvPr id="9" name="8 Elipse"/>
          <p:cNvSpPr/>
          <p:nvPr/>
        </p:nvSpPr>
        <p:spPr>
          <a:xfrm>
            <a:off x="2411760" y="4149080"/>
            <a:ext cx="1440000" cy="864000"/>
          </a:xfrm>
          <a:prstGeom prst="ellipse">
            <a:avLst/>
          </a:prstGeom>
          <a:solidFill>
            <a:srgbClr val="C00000"/>
          </a:solidFill>
        </p:spPr>
        <p:style>
          <a:lnRef idx="0">
            <a:schemeClr val="accent1"/>
          </a:lnRef>
          <a:fillRef idx="3">
            <a:schemeClr val="accent1"/>
          </a:fillRef>
          <a:effectRef idx="3">
            <a:schemeClr val="accent1"/>
          </a:effectRef>
          <a:fontRef idx="minor">
            <a:schemeClr val="lt1"/>
          </a:fontRef>
        </p:style>
        <p:txBody>
          <a:bodyPr wrap="none" rtlCol="0" anchor="ctr"/>
          <a:lstStyle/>
          <a:p>
            <a:pPr algn="ctr"/>
            <a:r>
              <a:rPr lang="es-MX" b="1" dirty="0" smtClean="0">
                <a:solidFill>
                  <a:schemeClr val="bg1"/>
                </a:solidFill>
                <a:effectLst>
                  <a:outerShdw blurRad="38100" dist="38100" dir="2700000" algn="tl">
                    <a:srgbClr val="000000">
                      <a:alpha val="43137"/>
                    </a:srgbClr>
                  </a:outerShdw>
                </a:effectLst>
              </a:rPr>
              <a:t>BASE</a:t>
            </a:r>
          </a:p>
          <a:p>
            <a:pPr algn="ctr"/>
            <a:r>
              <a:rPr lang="es-MX" b="1" dirty="0" smtClean="0">
                <a:solidFill>
                  <a:schemeClr val="bg1"/>
                </a:solidFill>
                <a:effectLst>
                  <a:outerShdw blurRad="38100" dist="38100" dir="2700000" algn="tl">
                    <a:srgbClr val="000000">
                      <a:alpha val="43137"/>
                    </a:srgbClr>
                  </a:outerShdw>
                </a:effectLst>
              </a:rPr>
              <a:t>FISCAL</a:t>
            </a:r>
            <a:endParaRPr lang="es-MX" b="1" dirty="0">
              <a:solidFill>
                <a:schemeClr val="bg1"/>
              </a:solidFill>
              <a:effectLst>
                <a:outerShdw blurRad="38100" dist="38100" dir="2700000" algn="tl">
                  <a:srgbClr val="000000">
                    <a:alpha val="43137"/>
                  </a:srgbClr>
                </a:outerShdw>
              </a:effectLst>
            </a:endParaRPr>
          </a:p>
        </p:txBody>
      </p:sp>
      <p:sp>
        <p:nvSpPr>
          <p:cNvPr id="10" name="9 Cerrar llave"/>
          <p:cNvSpPr/>
          <p:nvPr/>
        </p:nvSpPr>
        <p:spPr>
          <a:xfrm rot="5400000">
            <a:off x="1763588" y="908821"/>
            <a:ext cx="576264" cy="3600400"/>
          </a:xfrm>
          <a:prstGeom prst="rightBrace">
            <a:avLst>
              <a:gd name="adj1" fmla="val 38427"/>
              <a:gd name="adj2" fmla="val 50000"/>
            </a:avLst>
          </a:prstGeom>
          <a:ln w="38100">
            <a:solidFill>
              <a:srgbClr val="FF3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1" name="10 Cerrar llave"/>
          <p:cNvSpPr/>
          <p:nvPr/>
        </p:nvSpPr>
        <p:spPr>
          <a:xfrm rot="16200000">
            <a:off x="1763588" y="2060949"/>
            <a:ext cx="576264" cy="3600400"/>
          </a:xfrm>
          <a:prstGeom prst="rightBrace">
            <a:avLst>
              <a:gd name="adj1" fmla="val 38427"/>
              <a:gd name="adj2" fmla="val 50000"/>
            </a:avLst>
          </a:prstGeom>
          <a:ln w="38100">
            <a:solidFill>
              <a:srgbClr val="FF3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27" name="26 CuadroTexto"/>
          <p:cNvSpPr txBox="1"/>
          <p:nvPr/>
        </p:nvSpPr>
        <p:spPr>
          <a:xfrm>
            <a:off x="1691680" y="3833172"/>
            <a:ext cx="744114" cy="1107996"/>
          </a:xfrm>
          <a:prstGeom prst="rect">
            <a:avLst/>
          </a:prstGeom>
          <a:noFill/>
        </p:spPr>
        <p:txBody>
          <a:bodyPr wrap="none" rtlCol="0">
            <a:spAutoFit/>
          </a:bodyPr>
          <a:lstStyle/>
          <a:p>
            <a:r>
              <a:rPr lang="es-MX" sz="6600" b="1" dirty="0" smtClean="0">
                <a:solidFill>
                  <a:srgbClr val="FF3300"/>
                </a:solidFill>
                <a:effectLst>
                  <a:outerShdw blurRad="38100" dist="38100" dir="2700000" algn="tl">
                    <a:srgbClr val="000000">
                      <a:alpha val="43137"/>
                    </a:srgbClr>
                  </a:outerShdw>
                </a:effectLst>
                <a:latin typeface="Arial Black" pitchFamily="34" charset="0"/>
              </a:rPr>
              <a:t>+</a:t>
            </a:r>
            <a:endParaRPr lang="es-MX" sz="6600" b="1" dirty="0">
              <a:solidFill>
                <a:srgbClr val="FF3300"/>
              </a:solidFill>
              <a:effectLst>
                <a:outerShdw blurRad="38100" dist="38100" dir="2700000" algn="tl">
                  <a:srgbClr val="000000">
                    <a:alpha val="43137"/>
                  </a:srgbClr>
                </a:outerShdw>
              </a:effectLst>
              <a:latin typeface="Arial Black" pitchFamily="34" charset="0"/>
            </a:endParaRPr>
          </a:p>
        </p:txBody>
      </p:sp>
      <p:sp>
        <p:nvSpPr>
          <p:cNvPr id="28" name="27 CuadroTexto"/>
          <p:cNvSpPr txBox="1"/>
          <p:nvPr/>
        </p:nvSpPr>
        <p:spPr>
          <a:xfrm>
            <a:off x="1763689" y="4005064"/>
            <a:ext cx="595035" cy="1569660"/>
          </a:xfrm>
          <a:prstGeom prst="rect">
            <a:avLst/>
          </a:prstGeom>
          <a:noFill/>
        </p:spPr>
        <p:txBody>
          <a:bodyPr wrap="none" rtlCol="0">
            <a:spAutoFit/>
          </a:bodyPr>
          <a:lstStyle/>
          <a:p>
            <a:r>
              <a:rPr lang="es-MX" sz="9600" b="1" dirty="0" smtClean="0">
                <a:solidFill>
                  <a:srgbClr val="FF3300"/>
                </a:solidFill>
                <a:effectLst>
                  <a:outerShdw blurRad="38100" dist="38100" dir="2700000" algn="tl">
                    <a:srgbClr val="000000">
                      <a:alpha val="43137"/>
                    </a:srgbClr>
                  </a:outerShdw>
                </a:effectLst>
                <a:latin typeface="Arial Black" pitchFamily="34" charset="0"/>
              </a:rPr>
              <a:t>-</a:t>
            </a:r>
            <a:endParaRPr lang="es-MX" sz="9600" b="1" dirty="0">
              <a:solidFill>
                <a:srgbClr val="FF3300"/>
              </a:solidFill>
              <a:effectLst>
                <a:outerShdw blurRad="38100" dist="38100" dir="2700000" algn="tl">
                  <a:srgbClr val="000000">
                    <a:alpha val="43137"/>
                  </a:srgbClr>
                </a:outerShdw>
              </a:effectLst>
              <a:latin typeface="Arial Black" pitchFamily="34" charset="0"/>
            </a:endParaRPr>
          </a:p>
        </p:txBody>
      </p:sp>
      <p:sp>
        <p:nvSpPr>
          <p:cNvPr id="29" name="28 CuadroTexto"/>
          <p:cNvSpPr txBox="1"/>
          <p:nvPr/>
        </p:nvSpPr>
        <p:spPr>
          <a:xfrm>
            <a:off x="3923928" y="4077072"/>
            <a:ext cx="744114" cy="1107996"/>
          </a:xfrm>
          <a:prstGeom prst="rect">
            <a:avLst/>
          </a:prstGeom>
          <a:noFill/>
        </p:spPr>
        <p:txBody>
          <a:bodyPr wrap="none" rtlCol="0">
            <a:spAutoFit/>
          </a:bodyPr>
          <a:lstStyle/>
          <a:p>
            <a:r>
              <a:rPr lang="es-MX" sz="6600" b="1" dirty="0" smtClean="0">
                <a:solidFill>
                  <a:srgbClr val="FF3300"/>
                </a:solidFill>
                <a:effectLst>
                  <a:outerShdw blurRad="38100" dist="38100" dir="2700000" algn="tl">
                    <a:srgbClr val="000000">
                      <a:alpha val="43137"/>
                    </a:srgbClr>
                  </a:outerShdw>
                </a:effectLst>
                <a:latin typeface="Arial Black" pitchFamily="34" charset="0"/>
              </a:rPr>
              <a:t>=</a:t>
            </a:r>
            <a:endParaRPr lang="es-MX" sz="6600" b="1" dirty="0">
              <a:solidFill>
                <a:srgbClr val="FF3300"/>
              </a:solidFill>
              <a:effectLst>
                <a:outerShdw blurRad="38100" dist="38100" dir="2700000" algn="tl">
                  <a:srgbClr val="000000">
                    <a:alpha val="43137"/>
                  </a:srgbClr>
                </a:outerShdw>
              </a:effectLst>
              <a:latin typeface="Arial Black" pitchFamily="34" charset="0"/>
            </a:endParaRPr>
          </a:p>
        </p:txBody>
      </p:sp>
      <p:sp>
        <p:nvSpPr>
          <p:cNvPr id="30" name="29 Elipse"/>
          <p:cNvSpPr/>
          <p:nvPr/>
        </p:nvSpPr>
        <p:spPr>
          <a:xfrm>
            <a:off x="4716176" y="4149080"/>
            <a:ext cx="1440000" cy="864000"/>
          </a:xfrm>
          <a:prstGeom prst="ellipse">
            <a:avLst/>
          </a:prstGeom>
        </p:spPr>
        <p:style>
          <a:lnRef idx="0">
            <a:schemeClr val="accent3"/>
          </a:lnRef>
          <a:fillRef idx="3">
            <a:schemeClr val="accent3"/>
          </a:fillRef>
          <a:effectRef idx="3">
            <a:schemeClr val="accent3"/>
          </a:effectRef>
          <a:fontRef idx="minor">
            <a:schemeClr val="lt1"/>
          </a:fontRef>
        </p:style>
        <p:txBody>
          <a:bodyPr wrap="none" rtlCol="0" anchor="ctr"/>
          <a:lstStyle/>
          <a:p>
            <a:pPr algn="ctr"/>
            <a:r>
              <a:rPr lang="es-MX" sz="4400" b="1" dirty="0" smtClean="0">
                <a:solidFill>
                  <a:schemeClr val="tx1"/>
                </a:solidFill>
                <a:effectLst>
                  <a:outerShdw blurRad="38100" dist="38100" dir="2700000" algn="tl">
                    <a:srgbClr val="000000">
                      <a:alpha val="43137"/>
                    </a:srgbClr>
                  </a:outerShdw>
                </a:effectLst>
              </a:rPr>
              <a:t>DT</a:t>
            </a:r>
            <a:endParaRPr lang="es-MX" sz="4400" b="1" dirty="0">
              <a:solidFill>
                <a:schemeClr val="tx1"/>
              </a:solidFill>
              <a:effectLst>
                <a:outerShdw blurRad="38100" dist="38100" dir="2700000" algn="tl">
                  <a:srgbClr val="000000">
                    <a:alpha val="43137"/>
                  </a:srgbClr>
                </a:outerShdw>
              </a:effectLst>
            </a:endParaRPr>
          </a:p>
        </p:txBody>
      </p:sp>
      <p:sp>
        <p:nvSpPr>
          <p:cNvPr id="31" name="30 CuadroTexto"/>
          <p:cNvSpPr txBox="1"/>
          <p:nvPr/>
        </p:nvSpPr>
        <p:spPr>
          <a:xfrm>
            <a:off x="6156177" y="4005064"/>
            <a:ext cx="748923" cy="1107996"/>
          </a:xfrm>
          <a:prstGeom prst="rect">
            <a:avLst/>
          </a:prstGeom>
          <a:noFill/>
        </p:spPr>
        <p:txBody>
          <a:bodyPr wrap="none" rtlCol="0">
            <a:spAutoFit/>
          </a:bodyPr>
          <a:lstStyle/>
          <a:p>
            <a:r>
              <a:rPr lang="es-MX" sz="6600" b="1" dirty="0">
                <a:solidFill>
                  <a:srgbClr val="FF3300"/>
                </a:solidFill>
                <a:effectLst>
                  <a:outerShdw blurRad="38100" dist="38100" dir="2700000" algn="tl">
                    <a:srgbClr val="000000">
                      <a:alpha val="43137"/>
                    </a:srgbClr>
                  </a:outerShdw>
                </a:effectLst>
                <a:latin typeface="Arial Black" pitchFamily="34" charset="0"/>
              </a:rPr>
              <a:t>x</a:t>
            </a:r>
          </a:p>
        </p:txBody>
      </p:sp>
      <p:sp>
        <p:nvSpPr>
          <p:cNvPr id="32" name="31 Elipse"/>
          <p:cNvSpPr/>
          <p:nvPr/>
        </p:nvSpPr>
        <p:spPr>
          <a:xfrm>
            <a:off x="7020272" y="4149080"/>
            <a:ext cx="1440000" cy="864000"/>
          </a:xfrm>
          <a:prstGeom prst="ellipse">
            <a:avLst/>
          </a:prstGeom>
          <a:solidFill>
            <a:srgbClr val="FF9900"/>
          </a:solidFill>
        </p:spPr>
        <p:style>
          <a:lnRef idx="0">
            <a:schemeClr val="accent3"/>
          </a:lnRef>
          <a:fillRef idx="3">
            <a:schemeClr val="accent3"/>
          </a:fillRef>
          <a:effectRef idx="3">
            <a:schemeClr val="accent3"/>
          </a:effectRef>
          <a:fontRef idx="minor">
            <a:schemeClr val="lt1"/>
          </a:fontRef>
        </p:style>
        <p:txBody>
          <a:bodyPr wrap="none" rtlCol="0" anchor="ctr"/>
          <a:lstStyle/>
          <a:p>
            <a:pPr algn="ctr"/>
            <a:r>
              <a:rPr lang="es-MX" sz="4400" b="1" dirty="0" smtClean="0">
                <a:solidFill>
                  <a:schemeClr val="tx1"/>
                </a:solidFill>
                <a:effectLst>
                  <a:outerShdw blurRad="38100" dist="38100" dir="2700000" algn="tl">
                    <a:srgbClr val="000000">
                      <a:alpha val="43137"/>
                    </a:srgbClr>
                  </a:outerShdw>
                </a:effectLst>
              </a:rPr>
              <a:t>30%</a:t>
            </a:r>
            <a:endParaRPr lang="es-MX" sz="4400" b="1" dirty="0">
              <a:solidFill>
                <a:schemeClr val="tx1"/>
              </a:solidFill>
              <a:effectLst>
                <a:outerShdw blurRad="38100" dist="38100" dir="2700000" algn="tl">
                  <a:srgbClr val="000000">
                    <a:alpha val="43137"/>
                  </a:srgbClr>
                </a:outerShdw>
              </a:effectLst>
            </a:endParaRPr>
          </a:p>
        </p:txBody>
      </p:sp>
      <p:sp>
        <p:nvSpPr>
          <p:cNvPr id="33" name="32 Flecha a la derecha con muesca"/>
          <p:cNvSpPr/>
          <p:nvPr/>
        </p:nvSpPr>
        <p:spPr>
          <a:xfrm rot="5400000">
            <a:off x="7614391" y="5031184"/>
            <a:ext cx="432000" cy="540000"/>
          </a:xfrm>
          <a:prstGeom prst="notched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MX"/>
          </a:p>
        </p:txBody>
      </p:sp>
      <p:sp>
        <p:nvSpPr>
          <p:cNvPr id="34" name="33 Rectángulo"/>
          <p:cNvSpPr/>
          <p:nvPr/>
        </p:nvSpPr>
        <p:spPr>
          <a:xfrm>
            <a:off x="4644009" y="3645026"/>
            <a:ext cx="1529521" cy="461665"/>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2400" b="1" cap="all" spc="0" dirty="0" smtClean="0">
                <a:ln w="0"/>
                <a:solidFill>
                  <a:srgbClr val="FF3300"/>
                </a:solidFill>
                <a:effectLst>
                  <a:reflection blurRad="12700" stA="50000" endPos="50000" dist="5000" dir="5400000" sy="-100000" rotWithShape="0"/>
                </a:effectLst>
              </a:rPr>
              <a:t>GRAVABLE</a:t>
            </a:r>
            <a:endParaRPr lang="es-ES" sz="2400" b="1" cap="all" spc="0" dirty="0">
              <a:ln w="0"/>
              <a:solidFill>
                <a:srgbClr val="FF3300"/>
              </a:solidFill>
              <a:effectLst>
                <a:reflection blurRad="12700" stA="50000" endPos="50000" dist="5000" dir="5400000" sy="-100000" rotWithShape="0"/>
              </a:effectLst>
            </a:endParaRPr>
          </a:p>
        </p:txBody>
      </p:sp>
      <p:sp>
        <p:nvSpPr>
          <p:cNvPr id="35" name="34 Rectángulo"/>
          <p:cNvSpPr/>
          <p:nvPr/>
        </p:nvSpPr>
        <p:spPr>
          <a:xfrm>
            <a:off x="4597491" y="5013178"/>
            <a:ext cx="1622560" cy="461665"/>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2400" b="1" cap="all" spc="0" dirty="0" smtClean="0">
                <a:ln w="0"/>
                <a:solidFill>
                  <a:srgbClr val="0000CC"/>
                </a:solidFill>
                <a:effectLst>
                  <a:reflection blurRad="12700" stA="50000" endPos="50000" dist="5000" dir="5400000" sy="-100000" rotWithShape="0"/>
                </a:effectLst>
              </a:rPr>
              <a:t>DEDUCIBLE</a:t>
            </a:r>
            <a:endParaRPr lang="es-ES" sz="2400" b="1" cap="all" spc="0" dirty="0">
              <a:ln w="0"/>
              <a:solidFill>
                <a:srgbClr val="0000CC"/>
              </a:solidFill>
              <a:effectLst>
                <a:reflection blurRad="12700" stA="50000" endPos="50000" dist="5000" dir="5400000" sy="-100000" rotWithShape="0"/>
              </a:effectLst>
            </a:endParaRPr>
          </a:p>
        </p:txBody>
      </p:sp>
      <p:sp>
        <p:nvSpPr>
          <p:cNvPr id="37" name="36 Flecha a la derecha con muesca"/>
          <p:cNvSpPr/>
          <p:nvPr/>
        </p:nvSpPr>
        <p:spPr>
          <a:xfrm rot="5400000">
            <a:off x="1763688" y="2961008"/>
            <a:ext cx="540000" cy="540000"/>
          </a:xfrm>
          <a:prstGeom prst="notchedRightArrow">
            <a:avLst/>
          </a:prstGeom>
          <a:solidFill>
            <a:srgbClr val="FF99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s-MX"/>
          </a:p>
        </p:txBody>
      </p:sp>
      <p:sp>
        <p:nvSpPr>
          <p:cNvPr id="38" name="37 Flecha a la derecha con muesca"/>
          <p:cNvSpPr/>
          <p:nvPr/>
        </p:nvSpPr>
        <p:spPr>
          <a:xfrm rot="16200000">
            <a:off x="7601940" y="3605856"/>
            <a:ext cx="432000" cy="540000"/>
          </a:xfrm>
          <a:prstGeom prst="notchedRightArrow">
            <a:avLst/>
          </a:prstGeom>
          <a:solidFill>
            <a:srgbClr val="FF33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s-MX"/>
          </a:p>
        </p:txBody>
      </p:sp>
      <p:sp>
        <p:nvSpPr>
          <p:cNvPr id="39" name="38 Proceso"/>
          <p:cNvSpPr/>
          <p:nvPr/>
        </p:nvSpPr>
        <p:spPr>
          <a:xfrm>
            <a:off x="6905099" y="5559581"/>
            <a:ext cx="1800000" cy="720000"/>
          </a:xfrm>
          <a:prstGeom prst="flowChartProcess">
            <a:avLst/>
          </a:prstGeom>
          <a:solidFill>
            <a:srgbClr val="0000CC"/>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ACTIVO</a:t>
            </a:r>
          </a:p>
          <a:p>
            <a:pPr algn="ctr"/>
            <a:r>
              <a:rPr lang="es-MX" sz="1400" b="1" dirty="0" smtClean="0">
                <a:effectLst>
                  <a:outerShdw blurRad="38100" dist="38100" dir="2700000" algn="tl">
                    <a:srgbClr val="000000">
                      <a:alpha val="43137"/>
                    </a:srgbClr>
                  </a:outerShdw>
                </a:effectLst>
              </a:rPr>
              <a:t>TRIBUTARIO</a:t>
            </a:r>
          </a:p>
          <a:p>
            <a:pPr algn="ctr"/>
            <a:r>
              <a:rPr lang="es-MX" sz="1400" b="1" dirty="0" smtClean="0">
                <a:effectLst>
                  <a:outerShdw blurRad="38100" dist="38100" dir="2700000" algn="tl">
                    <a:srgbClr val="000000">
                      <a:alpha val="43137"/>
                    </a:srgbClr>
                  </a:outerShdw>
                </a:effectLst>
              </a:rPr>
              <a:t>DIFERIDO</a:t>
            </a:r>
            <a:endParaRPr lang="es-MX" sz="1400" b="1" dirty="0">
              <a:effectLst>
                <a:outerShdw blurRad="38100" dist="38100" dir="2700000" algn="tl">
                  <a:srgbClr val="000000">
                    <a:alpha val="43137"/>
                  </a:srgbClr>
                </a:outerShdw>
              </a:effectLst>
            </a:endParaRPr>
          </a:p>
        </p:txBody>
      </p:sp>
      <p:sp>
        <p:nvSpPr>
          <p:cNvPr id="41" name="40 Proceso"/>
          <p:cNvSpPr/>
          <p:nvPr/>
        </p:nvSpPr>
        <p:spPr>
          <a:xfrm>
            <a:off x="6876256" y="2852936"/>
            <a:ext cx="1800000" cy="720000"/>
          </a:xfrm>
          <a:prstGeom prst="flowChartProcess">
            <a:avLst/>
          </a:prstGeom>
          <a:solidFill>
            <a:srgbClr val="FF33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PASIVO</a:t>
            </a:r>
          </a:p>
          <a:p>
            <a:pPr algn="ctr"/>
            <a:r>
              <a:rPr lang="es-MX" sz="1400" b="1" dirty="0" smtClean="0">
                <a:effectLst>
                  <a:outerShdw blurRad="38100" dist="38100" dir="2700000" algn="tl">
                    <a:srgbClr val="000000">
                      <a:alpha val="43137"/>
                    </a:srgbClr>
                  </a:outerShdw>
                </a:effectLst>
              </a:rPr>
              <a:t>TRIBUTARIO</a:t>
            </a:r>
          </a:p>
          <a:p>
            <a:pPr algn="ctr"/>
            <a:r>
              <a:rPr lang="es-MX" sz="1400" b="1" dirty="0" smtClean="0">
                <a:effectLst>
                  <a:outerShdw blurRad="38100" dist="38100" dir="2700000" algn="tl">
                    <a:srgbClr val="000000">
                      <a:alpha val="43137"/>
                    </a:srgbClr>
                  </a:outerShdw>
                </a:effectLst>
              </a:rPr>
              <a:t>DIFERIDO</a:t>
            </a:r>
            <a:endParaRPr lang="es-MX" sz="1400" b="1" dirty="0">
              <a:effectLst>
                <a:outerShdw blurRad="38100" dist="38100" dir="2700000" algn="tl">
                  <a:srgbClr val="000000">
                    <a:alpha val="43137"/>
                  </a:srgbClr>
                </a:outerShdw>
              </a:effectLst>
            </a:endParaRPr>
          </a:p>
        </p:txBody>
      </p:sp>
      <p:sp>
        <p:nvSpPr>
          <p:cNvPr id="42" name="41 Flecha curvada hacia la izquierda"/>
          <p:cNvSpPr/>
          <p:nvPr/>
        </p:nvSpPr>
        <p:spPr>
          <a:xfrm rot="2291179">
            <a:off x="4118889" y="1364755"/>
            <a:ext cx="731520" cy="1216152"/>
          </a:xfrm>
          <a:prstGeom prst="curvedLef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s-MX">
              <a:solidFill>
                <a:schemeClr val="tx1"/>
              </a:solidFill>
            </a:endParaRPr>
          </a:p>
        </p:txBody>
      </p:sp>
    </p:spTree>
    <p:extLst>
      <p:ext uri="{BB962C8B-B14F-4D97-AF65-F5344CB8AC3E}">
        <p14:creationId xmlns:p14="http://schemas.microsoft.com/office/powerpoint/2010/main" val="381762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arn(inVertical)">
                                      <p:cBhvr>
                                        <p:cTn id="22" dur="500"/>
                                        <p:tgtEl>
                                          <p:spTgt spid="37"/>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par>
                          <p:cTn id="27" fill="hold">
                            <p:stCondLst>
                              <p:cond delay="2500"/>
                            </p:stCondLst>
                            <p:childTnLst>
                              <p:par>
                                <p:cTn id="28" presetID="16" presetClass="entr" presetSubtype="21"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childTnLst>
                          </p:cTn>
                        </p:par>
                        <p:par>
                          <p:cTn id="31" fill="hold">
                            <p:stCondLst>
                              <p:cond delay="3000"/>
                            </p:stCondLst>
                            <p:childTnLst>
                              <p:par>
                                <p:cTn id="32" presetID="6" presetClass="entr" presetSubtype="16"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circle(in)">
                                      <p:cBhvr>
                                        <p:cTn id="34" dur="2000"/>
                                        <p:tgtEl>
                                          <p:spTgt spid="27"/>
                                        </p:tgtEl>
                                      </p:cBhvr>
                                    </p:animEffect>
                                  </p:childTnLst>
                                </p:cTn>
                              </p:par>
                            </p:childTnLst>
                          </p:cTn>
                        </p:par>
                        <p:par>
                          <p:cTn id="35" fill="hold">
                            <p:stCondLst>
                              <p:cond delay="5000"/>
                            </p:stCondLst>
                            <p:childTnLst>
                              <p:par>
                                <p:cTn id="36" presetID="16" presetClass="entr" presetSubtype="21"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barn(inVertical)">
                                      <p:cBhvr>
                                        <p:cTn id="38" dur="500"/>
                                        <p:tgtEl>
                                          <p:spTgt spid="28"/>
                                        </p:tgtEl>
                                      </p:cBhvr>
                                    </p:animEffect>
                                  </p:childTnLst>
                                </p:cTn>
                              </p:par>
                            </p:childTnLst>
                          </p:cTn>
                        </p:par>
                        <p:par>
                          <p:cTn id="39" fill="hold">
                            <p:stCondLst>
                              <p:cond delay="5500"/>
                            </p:stCondLst>
                            <p:childTnLst>
                              <p:par>
                                <p:cTn id="40" presetID="16" presetClass="entr" presetSubtype="21"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500"/>
                                        <p:tgtEl>
                                          <p:spTgt spid="9"/>
                                        </p:tgtEl>
                                      </p:cBhvr>
                                    </p:animEffect>
                                  </p:childTnLst>
                                </p:cTn>
                              </p:par>
                            </p:childTnLst>
                          </p:cTn>
                        </p:par>
                        <p:par>
                          <p:cTn id="43" fill="hold">
                            <p:stCondLst>
                              <p:cond delay="6000"/>
                            </p:stCondLst>
                            <p:childTnLst>
                              <p:par>
                                <p:cTn id="44" presetID="6" presetClass="entr" presetSubtype="16"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circle(in)">
                                      <p:cBhvr>
                                        <p:cTn id="46" dur="2000"/>
                                        <p:tgtEl>
                                          <p:spTgt spid="29"/>
                                        </p:tgtEl>
                                      </p:cBhvr>
                                    </p:animEffect>
                                  </p:childTnLst>
                                </p:cTn>
                              </p:par>
                            </p:childTnLst>
                          </p:cTn>
                        </p:par>
                        <p:par>
                          <p:cTn id="47" fill="hold">
                            <p:stCondLst>
                              <p:cond delay="8000"/>
                            </p:stCondLst>
                            <p:childTnLst>
                              <p:par>
                                <p:cTn id="48" presetID="16" presetClass="entr" presetSubtype="21"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childTnLst>
                          </p:cTn>
                        </p:par>
                        <p:par>
                          <p:cTn id="51" fill="hold">
                            <p:stCondLst>
                              <p:cond delay="8500"/>
                            </p:stCondLst>
                            <p:childTnLst>
                              <p:par>
                                <p:cTn id="52" presetID="16" presetClass="entr" presetSubtype="21" fill="hold" grpId="0" nodeType="after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barn(inVertical)">
                                      <p:cBhvr>
                                        <p:cTn id="54" dur="500"/>
                                        <p:tgtEl>
                                          <p:spTgt spid="34"/>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barn(inVertical)">
                                      <p:cBhvr>
                                        <p:cTn id="57" dur="500"/>
                                        <p:tgtEl>
                                          <p:spTgt spid="35"/>
                                        </p:tgtEl>
                                      </p:cBhvr>
                                    </p:animEffect>
                                  </p:childTnLst>
                                </p:cTn>
                              </p:par>
                            </p:childTnLst>
                          </p:cTn>
                        </p:par>
                        <p:par>
                          <p:cTn id="58" fill="hold">
                            <p:stCondLst>
                              <p:cond delay="9000"/>
                            </p:stCondLst>
                            <p:childTnLst>
                              <p:par>
                                <p:cTn id="59" presetID="6" presetClass="entr" presetSubtype="16"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circle(in)">
                                      <p:cBhvr>
                                        <p:cTn id="61" dur="2000"/>
                                        <p:tgtEl>
                                          <p:spTgt spid="31"/>
                                        </p:tgtEl>
                                      </p:cBhvr>
                                    </p:animEffect>
                                  </p:childTnLst>
                                </p:cTn>
                              </p:par>
                            </p:childTnLst>
                          </p:cTn>
                        </p:par>
                        <p:par>
                          <p:cTn id="62" fill="hold">
                            <p:stCondLst>
                              <p:cond delay="11000"/>
                            </p:stCondLst>
                            <p:childTnLst>
                              <p:par>
                                <p:cTn id="63" presetID="16" presetClass="entr" presetSubtype="21"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barn(inVertical)">
                                      <p:cBhvr>
                                        <p:cTn id="65" dur="500"/>
                                        <p:tgtEl>
                                          <p:spTgt spid="32"/>
                                        </p:tgtEl>
                                      </p:cBhvr>
                                    </p:animEffect>
                                  </p:childTnLst>
                                </p:cTn>
                              </p:par>
                            </p:childTnLst>
                          </p:cTn>
                        </p:par>
                        <p:par>
                          <p:cTn id="66" fill="hold">
                            <p:stCondLst>
                              <p:cond delay="11500"/>
                            </p:stCondLst>
                            <p:childTnLst>
                              <p:par>
                                <p:cTn id="67" presetID="16" presetClass="entr" presetSubtype="21"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barn(inVertical)">
                                      <p:cBhvr>
                                        <p:cTn id="69" dur="500"/>
                                        <p:tgtEl>
                                          <p:spTgt spid="38"/>
                                        </p:tgtEl>
                                      </p:cBhvr>
                                    </p:animEffect>
                                  </p:childTnLst>
                                </p:cTn>
                              </p:par>
                              <p:par>
                                <p:cTn id="70" presetID="16" presetClass="entr" presetSubtype="21" fill="hold" grpId="0"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barn(inVertical)">
                                      <p:cBhvr>
                                        <p:cTn id="72" dur="500"/>
                                        <p:tgtEl>
                                          <p:spTgt spid="33"/>
                                        </p:tgtEl>
                                      </p:cBhvr>
                                    </p:animEffect>
                                  </p:childTnLst>
                                </p:cTn>
                              </p:par>
                            </p:childTnLst>
                          </p:cTn>
                        </p:par>
                        <p:par>
                          <p:cTn id="73" fill="hold">
                            <p:stCondLst>
                              <p:cond delay="12000"/>
                            </p:stCondLst>
                            <p:childTnLst>
                              <p:par>
                                <p:cTn id="74" presetID="16" presetClass="entr" presetSubtype="21" fill="hold" grpId="0" nodeType="after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barn(inVertical)">
                                      <p:cBhvr>
                                        <p:cTn id="76" dur="500"/>
                                        <p:tgtEl>
                                          <p:spTgt spid="41"/>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barn(inVertical)">
                                      <p:cBhvr>
                                        <p:cTn id="7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27" grpId="0"/>
      <p:bldP spid="28" grpId="0"/>
      <p:bldP spid="29" grpId="0"/>
      <p:bldP spid="30" grpId="0" animBg="1"/>
      <p:bldP spid="31" grpId="0"/>
      <p:bldP spid="32" grpId="0" animBg="1"/>
      <p:bldP spid="33" grpId="0" animBg="1"/>
      <p:bldP spid="34" grpId="0"/>
      <p:bldP spid="35" grpId="0"/>
      <p:bldP spid="37" grpId="0" animBg="1"/>
      <p:bldP spid="38" grpId="0" animBg="1"/>
      <p:bldP spid="39" grpId="0" animBg="1"/>
      <p:bldP spid="41" grpId="0" animBg="1"/>
      <p:bldP spid="42" grpId="0" animBg="1"/>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Cálculo </a:t>
            </a:r>
            <a:r>
              <a:rPr lang="es-MX" dirty="0" smtClean="0"/>
              <a:t>exigido por la NIC 12 (2)</a:t>
            </a:r>
            <a:r>
              <a:rPr lang="es-MX" dirty="0"/>
              <a:t/>
            </a:r>
            <a:br>
              <a:rPr lang="es-MX" dirty="0"/>
            </a:br>
            <a:r>
              <a:rPr lang="es-MX" sz="2400" b="0" dirty="0">
                <a:effectLst/>
              </a:rPr>
              <a:t>METODO DEL PASIVO DEL </a:t>
            </a:r>
            <a:r>
              <a:rPr lang="es-MX" sz="2400" b="0" dirty="0" smtClean="0">
                <a:effectLst/>
              </a:rPr>
              <a:t>BALANCE GENERAL</a:t>
            </a:r>
            <a:endParaRPr lang="es-MX" sz="2400" dirty="0"/>
          </a:p>
        </p:txBody>
      </p:sp>
      <p:sp>
        <p:nvSpPr>
          <p:cNvPr id="12" name="11 Marcador de fecha"/>
          <p:cNvSpPr>
            <a:spLocks noGrp="1"/>
          </p:cNvSpPr>
          <p:nvPr>
            <p:ph type="dt" sz="half" idx="10"/>
          </p:nvPr>
        </p:nvSpPr>
        <p:spPr/>
        <p:txBody>
          <a:bodyPr/>
          <a:lstStyle/>
          <a:p>
            <a:fld id="{0B46B9BA-7A73-4997-99F6-D47B88A826FF}"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325</a:t>
            </a:fld>
            <a:endParaRPr lang="es-MX"/>
          </a:p>
        </p:txBody>
      </p:sp>
      <p:sp>
        <p:nvSpPr>
          <p:cNvPr id="6" name="5 Multidocumento"/>
          <p:cNvSpPr/>
          <p:nvPr/>
        </p:nvSpPr>
        <p:spPr>
          <a:xfrm>
            <a:off x="179512" y="2997048"/>
            <a:ext cx="1440000" cy="864000"/>
          </a:xfrm>
          <a:prstGeom prst="flowChartMultidocument">
            <a:avLst/>
          </a:prstGeom>
          <a:gradFill>
            <a:gsLst>
              <a:gs pos="0">
                <a:schemeClr val="bg1"/>
              </a:gs>
              <a:gs pos="80000">
                <a:srgbClr val="0000CC"/>
              </a:gs>
              <a:gs pos="100000">
                <a:srgbClr val="0000CC"/>
              </a:gs>
            </a:gsLst>
            <a:lin ang="16200000" scaled="0"/>
          </a:gradFill>
        </p:spPr>
        <p:style>
          <a:lnRef idx="3">
            <a:schemeClr val="lt1"/>
          </a:lnRef>
          <a:fillRef idx="1">
            <a:schemeClr val="accent4"/>
          </a:fillRef>
          <a:effectRef idx="1">
            <a:schemeClr val="accent4"/>
          </a:effectRef>
          <a:fontRef idx="minor">
            <a:schemeClr val="lt1"/>
          </a:fontRef>
        </p:style>
        <p:txBody>
          <a:bodyPr wrap="none" rtlCol="0" anchor="t" anchorCtr="0"/>
          <a:lstStyle/>
          <a:p>
            <a:r>
              <a:rPr lang="es-MX" b="1" dirty="0" smtClean="0">
                <a:solidFill>
                  <a:schemeClr val="bg1"/>
                </a:solidFill>
                <a:effectLst>
                  <a:outerShdw blurRad="38100" dist="38100" dir="2700000" algn="tl">
                    <a:srgbClr val="000000">
                      <a:alpha val="43137"/>
                    </a:srgbClr>
                  </a:outerShdw>
                </a:effectLst>
                <a:latin typeface="Arial Black" panose="020B0A04020102020204" pitchFamily="34" charset="0"/>
              </a:rPr>
              <a:t>ACTIVOS</a:t>
            </a:r>
            <a:endParaRPr lang="es-MX" dirty="0">
              <a:solidFill>
                <a:schemeClr val="bg1"/>
              </a:solidFill>
              <a:latin typeface="Arial Black" panose="020B0A04020102020204" pitchFamily="34" charset="0"/>
            </a:endParaRPr>
          </a:p>
        </p:txBody>
      </p:sp>
      <p:sp>
        <p:nvSpPr>
          <p:cNvPr id="7" name="6 Multidocumento"/>
          <p:cNvSpPr/>
          <p:nvPr/>
        </p:nvSpPr>
        <p:spPr>
          <a:xfrm>
            <a:off x="179512" y="4437112"/>
            <a:ext cx="1440000" cy="864000"/>
          </a:xfrm>
          <a:prstGeom prst="flowChartMultidocument">
            <a:avLst/>
          </a:prstGeom>
          <a:gradFill>
            <a:gsLst>
              <a:gs pos="0">
                <a:schemeClr val="bg1"/>
              </a:gs>
              <a:gs pos="80000">
                <a:srgbClr val="FF3300"/>
              </a:gs>
              <a:gs pos="100000">
                <a:srgbClr val="FF0000"/>
              </a:gs>
            </a:gsLst>
            <a:lin ang="16200000" scaled="0"/>
          </a:gradFill>
        </p:spPr>
        <p:style>
          <a:lnRef idx="3">
            <a:schemeClr val="lt1"/>
          </a:lnRef>
          <a:fillRef idx="1">
            <a:schemeClr val="accent4"/>
          </a:fillRef>
          <a:effectRef idx="1">
            <a:schemeClr val="accent4"/>
          </a:effectRef>
          <a:fontRef idx="minor">
            <a:schemeClr val="lt1"/>
          </a:fontRef>
        </p:style>
        <p:txBody>
          <a:bodyPr wrap="none" rtlCol="0" anchor="t" anchorCtr="0"/>
          <a:lstStyle/>
          <a:p>
            <a:r>
              <a:rPr lang="es-MX" b="1" dirty="0" smtClean="0">
                <a:solidFill>
                  <a:schemeClr val="bg1"/>
                </a:solidFill>
                <a:effectLst>
                  <a:outerShdw blurRad="38100" dist="38100" dir="2700000" algn="tl">
                    <a:srgbClr val="000000">
                      <a:alpha val="43137"/>
                    </a:srgbClr>
                  </a:outerShdw>
                </a:effectLst>
                <a:latin typeface="Arial Black" panose="020B0A04020102020204" pitchFamily="34" charset="0"/>
              </a:rPr>
              <a:t>PASIVOS</a:t>
            </a:r>
            <a:endParaRPr lang="es-MX" dirty="0">
              <a:solidFill>
                <a:schemeClr val="bg1"/>
              </a:solidFill>
              <a:latin typeface="Arial Black" panose="020B0A04020102020204" pitchFamily="34" charset="0"/>
            </a:endParaRPr>
          </a:p>
        </p:txBody>
      </p:sp>
      <p:sp>
        <p:nvSpPr>
          <p:cNvPr id="27" name="26 CuadroTexto"/>
          <p:cNvSpPr txBox="1"/>
          <p:nvPr/>
        </p:nvSpPr>
        <p:spPr>
          <a:xfrm>
            <a:off x="4043910" y="2753052"/>
            <a:ext cx="744114" cy="1107996"/>
          </a:xfrm>
          <a:prstGeom prst="rect">
            <a:avLst/>
          </a:prstGeom>
          <a:noFill/>
        </p:spPr>
        <p:txBody>
          <a:bodyPr wrap="none" rtlCol="0">
            <a:spAutoFit/>
          </a:bodyPr>
          <a:lstStyle/>
          <a:p>
            <a:r>
              <a:rPr lang="es-MX" sz="6600" b="1" dirty="0" smtClean="0">
                <a:solidFill>
                  <a:srgbClr val="FF3300"/>
                </a:solidFill>
                <a:effectLst>
                  <a:outerShdw blurRad="38100" dist="38100" dir="2700000" algn="tl">
                    <a:srgbClr val="000000">
                      <a:alpha val="43137"/>
                    </a:srgbClr>
                  </a:outerShdw>
                </a:effectLst>
                <a:latin typeface="Arial Black" pitchFamily="34" charset="0"/>
              </a:rPr>
              <a:t>+</a:t>
            </a:r>
            <a:endParaRPr lang="es-MX" sz="6600" b="1" dirty="0">
              <a:solidFill>
                <a:srgbClr val="FF3300"/>
              </a:solidFill>
              <a:effectLst>
                <a:outerShdw blurRad="38100" dist="38100" dir="2700000" algn="tl">
                  <a:srgbClr val="000000">
                    <a:alpha val="43137"/>
                  </a:srgbClr>
                </a:outerShdw>
              </a:effectLst>
              <a:latin typeface="Arial Black" pitchFamily="34" charset="0"/>
            </a:endParaRPr>
          </a:p>
        </p:txBody>
      </p:sp>
      <p:sp>
        <p:nvSpPr>
          <p:cNvPr id="28" name="27 CuadroTexto"/>
          <p:cNvSpPr txBox="1"/>
          <p:nvPr/>
        </p:nvSpPr>
        <p:spPr>
          <a:xfrm>
            <a:off x="4139953" y="2867452"/>
            <a:ext cx="595035" cy="1569660"/>
          </a:xfrm>
          <a:prstGeom prst="rect">
            <a:avLst/>
          </a:prstGeom>
          <a:noFill/>
        </p:spPr>
        <p:txBody>
          <a:bodyPr wrap="none" rtlCol="0">
            <a:spAutoFit/>
          </a:bodyPr>
          <a:lstStyle/>
          <a:p>
            <a:r>
              <a:rPr lang="es-MX" sz="9600" b="1" dirty="0" smtClean="0">
                <a:solidFill>
                  <a:srgbClr val="FF3300"/>
                </a:solidFill>
                <a:effectLst>
                  <a:outerShdw blurRad="38100" dist="38100" dir="2700000" algn="tl">
                    <a:srgbClr val="000000">
                      <a:alpha val="43137"/>
                    </a:srgbClr>
                  </a:outerShdw>
                </a:effectLst>
                <a:latin typeface="Arial Black" pitchFamily="34" charset="0"/>
              </a:rPr>
              <a:t>-</a:t>
            </a:r>
            <a:endParaRPr lang="es-MX" sz="9600" b="1" dirty="0">
              <a:solidFill>
                <a:srgbClr val="FF3300"/>
              </a:solidFill>
              <a:effectLst>
                <a:outerShdw blurRad="38100" dist="38100" dir="2700000" algn="tl">
                  <a:srgbClr val="000000">
                    <a:alpha val="43137"/>
                  </a:srgbClr>
                </a:outerShdw>
              </a:effectLst>
              <a:latin typeface="Arial Black" pitchFamily="34" charset="0"/>
            </a:endParaRPr>
          </a:p>
        </p:txBody>
      </p:sp>
      <p:sp>
        <p:nvSpPr>
          <p:cNvPr id="29" name="28 CuadroTexto"/>
          <p:cNvSpPr txBox="1"/>
          <p:nvPr/>
        </p:nvSpPr>
        <p:spPr>
          <a:xfrm>
            <a:off x="6276158" y="2897068"/>
            <a:ext cx="744114" cy="1107996"/>
          </a:xfrm>
          <a:prstGeom prst="rect">
            <a:avLst/>
          </a:prstGeom>
          <a:noFill/>
        </p:spPr>
        <p:txBody>
          <a:bodyPr wrap="none" rtlCol="0">
            <a:spAutoFit/>
          </a:bodyPr>
          <a:lstStyle/>
          <a:p>
            <a:r>
              <a:rPr lang="es-MX" sz="6600" b="1" dirty="0" smtClean="0">
                <a:solidFill>
                  <a:srgbClr val="FF3300"/>
                </a:solidFill>
                <a:effectLst>
                  <a:outerShdw blurRad="38100" dist="38100" dir="2700000" algn="tl">
                    <a:srgbClr val="000000">
                      <a:alpha val="43137"/>
                    </a:srgbClr>
                  </a:outerShdw>
                </a:effectLst>
                <a:latin typeface="Arial Black" pitchFamily="34" charset="0"/>
              </a:rPr>
              <a:t>=</a:t>
            </a:r>
            <a:endParaRPr lang="es-MX" sz="6600" b="1" dirty="0">
              <a:solidFill>
                <a:srgbClr val="FF3300"/>
              </a:solidFill>
              <a:effectLst>
                <a:outerShdw blurRad="38100" dist="38100" dir="2700000" algn="tl">
                  <a:srgbClr val="000000">
                    <a:alpha val="43137"/>
                  </a:srgbClr>
                </a:outerShdw>
              </a:effectLst>
              <a:latin typeface="Arial Black" pitchFamily="34" charset="0"/>
            </a:endParaRPr>
          </a:p>
        </p:txBody>
      </p:sp>
      <p:sp>
        <p:nvSpPr>
          <p:cNvPr id="37" name="36 Flecha a la derecha con muesca"/>
          <p:cNvSpPr/>
          <p:nvPr/>
        </p:nvSpPr>
        <p:spPr>
          <a:xfrm rot="10800000">
            <a:off x="1835897" y="3159048"/>
            <a:ext cx="647872" cy="540000"/>
          </a:xfrm>
          <a:prstGeom prst="notchedRightArrow">
            <a:avLst/>
          </a:prstGeom>
          <a:solidFill>
            <a:srgbClr val="FF99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s-MX"/>
          </a:p>
        </p:txBody>
      </p:sp>
      <p:sp>
        <p:nvSpPr>
          <p:cNvPr id="39" name="38 Proceso"/>
          <p:cNvSpPr/>
          <p:nvPr/>
        </p:nvSpPr>
        <p:spPr>
          <a:xfrm>
            <a:off x="2627944" y="3069048"/>
            <a:ext cx="1440000" cy="720000"/>
          </a:xfrm>
          <a:prstGeom prst="flowChartProcess">
            <a:avLst/>
          </a:prstGeom>
          <a:solidFill>
            <a:srgbClr val="0000CC"/>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ACTIVO</a:t>
            </a:r>
          </a:p>
          <a:p>
            <a:pPr algn="ctr"/>
            <a:r>
              <a:rPr lang="es-MX" sz="1400" b="1" dirty="0" smtClean="0">
                <a:effectLst>
                  <a:outerShdw blurRad="38100" dist="38100" dir="2700000" algn="tl">
                    <a:srgbClr val="000000">
                      <a:alpha val="43137"/>
                    </a:srgbClr>
                  </a:outerShdw>
                </a:effectLst>
              </a:rPr>
              <a:t>TRIBUTARIO</a:t>
            </a:r>
          </a:p>
          <a:p>
            <a:pPr algn="ctr"/>
            <a:r>
              <a:rPr lang="es-MX" sz="1400" b="1" dirty="0" smtClean="0">
                <a:effectLst>
                  <a:outerShdw blurRad="38100" dist="38100" dir="2700000" algn="tl">
                    <a:srgbClr val="000000">
                      <a:alpha val="43137"/>
                    </a:srgbClr>
                  </a:outerShdw>
                </a:effectLst>
              </a:rPr>
              <a:t>DIFERIDO</a:t>
            </a:r>
            <a:endParaRPr lang="es-MX" sz="1400" b="1" dirty="0">
              <a:effectLst>
                <a:outerShdw blurRad="38100" dist="38100" dir="2700000" algn="tl">
                  <a:srgbClr val="000000">
                    <a:alpha val="43137"/>
                  </a:srgbClr>
                </a:outerShdw>
              </a:effectLst>
            </a:endParaRPr>
          </a:p>
        </p:txBody>
      </p:sp>
      <p:sp>
        <p:nvSpPr>
          <p:cNvPr id="41" name="40 Proceso"/>
          <p:cNvSpPr/>
          <p:nvPr/>
        </p:nvSpPr>
        <p:spPr>
          <a:xfrm>
            <a:off x="2627784" y="4509112"/>
            <a:ext cx="1440000" cy="720000"/>
          </a:xfrm>
          <a:prstGeom prst="flowChartProcess">
            <a:avLst/>
          </a:prstGeom>
          <a:solidFill>
            <a:srgbClr val="FF33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MX" b="1" dirty="0" smtClean="0">
                <a:effectLst>
                  <a:outerShdw blurRad="38100" dist="38100" dir="2700000" algn="tl">
                    <a:srgbClr val="000000">
                      <a:alpha val="43137"/>
                    </a:srgbClr>
                  </a:outerShdw>
                </a:effectLst>
              </a:rPr>
              <a:t>PASIVO</a:t>
            </a:r>
          </a:p>
          <a:p>
            <a:pPr algn="ctr"/>
            <a:r>
              <a:rPr lang="es-MX" sz="1400" b="1" dirty="0" smtClean="0">
                <a:effectLst>
                  <a:outerShdw blurRad="38100" dist="38100" dir="2700000" algn="tl">
                    <a:srgbClr val="000000">
                      <a:alpha val="43137"/>
                    </a:srgbClr>
                  </a:outerShdw>
                </a:effectLst>
              </a:rPr>
              <a:t>TRIBUTARIO</a:t>
            </a:r>
          </a:p>
          <a:p>
            <a:pPr algn="ctr"/>
            <a:r>
              <a:rPr lang="es-MX" sz="1400" b="1" dirty="0" smtClean="0">
                <a:effectLst>
                  <a:outerShdw blurRad="38100" dist="38100" dir="2700000" algn="tl">
                    <a:srgbClr val="000000">
                      <a:alpha val="43137"/>
                    </a:srgbClr>
                  </a:outerShdw>
                </a:effectLst>
              </a:rPr>
              <a:t>DIFERIDO</a:t>
            </a:r>
            <a:endParaRPr lang="es-MX" sz="1400" b="1" dirty="0">
              <a:effectLst>
                <a:outerShdw blurRad="38100" dist="38100" dir="2700000" algn="tl">
                  <a:srgbClr val="000000">
                    <a:alpha val="43137"/>
                  </a:srgbClr>
                </a:outerShdw>
              </a:effectLst>
            </a:endParaRPr>
          </a:p>
        </p:txBody>
      </p:sp>
      <p:sp>
        <p:nvSpPr>
          <p:cNvPr id="40" name="39 Proceso"/>
          <p:cNvSpPr/>
          <p:nvPr/>
        </p:nvSpPr>
        <p:spPr>
          <a:xfrm>
            <a:off x="4788024" y="3068960"/>
            <a:ext cx="1440000" cy="720000"/>
          </a:xfrm>
          <a:prstGeom prst="flowChartProcess">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MX" sz="2000" b="1" dirty="0" smtClean="0">
                <a:effectLst>
                  <a:outerShdw blurRad="38100" dist="38100" dir="2700000" algn="tl">
                    <a:srgbClr val="000000">
                      <a:alpha val="43137"/>
                    </a:srgbClr>
                  </a:outerShdw>
                </a:effectLst>
              </a:rPr>
              <a:t>ATD Al</a:t>
            </a:r>
          </a:p>
          <a:p>
            <a:pPr algn="ctr"/>
            <a:r>
              <a:rPr lang="es-MX" sz="1600" b="1" dirty="0" smtClean="0">
                <a:effectLst>
                  <a:outerShdw blurRad="38100" dist="38100" dir="2700000" algn="tl">
                    <a:srgbClr val="000000">
                      <a:alpha val="43137"/>
                    </a:srgbClr>
                  </a:outerShdw>
                </a:effectLst>
              </a:rPr>
              <a:t>31.DIC.</a:t>
            </a:r>
            <a:r>
              <a:rPr lang="es-MX" sz="1600" b="1" u="sng" dirty="0" smtClean="0">
                <a:effectLst>
                  <a:outerShdw blurRad="38100" dist="38100" dir="2700000" algn="tl">
                    <a:srgbClr val="000000">
                      <a:alpha val="43137"/>
                    </a:srgbClr>
                  </a:outerShdw>
                </a:effectLst>
              </a:rPr>
              <a:t>ANT.</a:t>
            </a:r>
            <a:endParaRPr lang="es-MX" sz="1600" b="1" u="sng" dirty="0">
              <a:effectLst>
                <a:outerShdw blurRad="38100" dist="38100" dir="2700000" algn="tl">
                  <a:srgbClr val="000000">
                    <a:alpha val="43137"/>
                  </a:srgbClr>
                </a:outerShdw>
              </a:effectLst>
            </a:endParaRPr>
          </a:p>
        </p:txBody>
      </p:sp>
      <p:sp>
        <p:nvSpPr>
          <p:cNvPr id="43" name="42 Proceso"/>
          <p:cNvSpPr/>
          <p:nvPr/>
        </p:nvSpPr>
        <p:spPr>
          <a:xfrm>
            <a:off x="4788024" y="4509200"/>
            <a:ext cx="1440000" cy="720000"/>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MX" sz="2000" b="1" dirty="0" smtClean="0">
                <a:effectLst>
                  <a:outerShdw blurRad="38100" dist="38100" dir="2700000" algn="tl">
                    <a:srgbClr val="000000">
                      <a:alpha val="43137"/>
                    </a:srgbClr>
                  </a:outerShdw>
                </a:effectLst>
              </a:rPr>
              <a:t>PTD Al</a:t>
            </a:r>
          </a:p>
          <a:p>
            <a:pPr algn="ctr"/>
            <a:r>
              <a:rPr lang="es-MX" sz="1600" b="1" dirty="0" smtClean="0">
                <a:effectLst>
                  <a:outerShdw blurRad="38100" dist="38100" dir="2700000" algn="tl">
                    <a:srgbClr val="000000">
                      <a:alpha val="43137"/>
                    </a:srgbClr>
                  </a:outerShdw>
                </a:effectLst>
              </a:rPr>
              <a:t>31.DIC.</a:t>
            </a:r>
            <a:r>
              <a:rPr lang="es-MX" sz="1600" b="1" u="sng" dirty="0" smtClean="0">
                <a:effectLst>
                  <a:outerShdw blurRad="38100" dist="38100" dir="2700000" algn="tl">
                    <a:srgbClr val="000000">
                      <a:alpha val="43137"/>
                    </a:srgbClr>
                  </a:outerShdw>
                </a:effectLst>
              </a:rPr>
              <a:t>ANT.</a:t>
            </a:r>
            <a:endParaRPr lang="es-MX" sz="1600" b="1" u="sng" dirty="0">
              <a:effectLst>
                <a:outerShdw blurRad="38100" dist="38100" dir="2700000" algn="tl">
                  <a:srgbClr val="000000">
                    <a:alpha val="43137"/>
                  </a:srgbClr>
                </a:outerShdw>
              </a:effectLst>
            </a:endParaRPr>
          </a:p>
        </p:txBody>
      </p:sp>
      <p:sp>
        <p:nvSpPr>
          <p:cNvPr id="44" name="43 Flecha a la derecha con muesca"/>
          <p:cNvSpPr/>
          <p:nvPr/>
        </p:nvSpPr>
        <p:spPr>
          <a:xfrm rot="10800000">
            <a:off x="1835895" y="4581128"/>
            <a:ext cx="647872" cy="540000"/>
          </a:xfrm>
          <a:prstGeom prst="notchedRightArrow">
            <a:avLst/>
          </a:prstGeom>
          <a:solidFill>
            <a:srgbClr val="FF99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s-MX"/>
          </a:p>
        </p:txBody>
      </p:sp>
      <p:sp>
        <p:nvSpPr>
          <p:cNvPr id="45" name="44 Flecha abajo"/>
          <p:cNvSpPr/>
          <p:nvPr/>
        </p:nvSpPr>
        <p:spPr>
          <a:xfrm>
            <a:off x="179672" y="1772816"/>
            <a:ext cx="1440000" cy="720000"/>
          </a:xfrm>
          <a:prstGeom prst="downArrow">
            <a:avLst>
              <a:gd name="adj1" fmla="val 100000"/>
              <a:gd name="adj2" fmla="val 29256"/>
            </a:avLst>
          </a:prstGeom>
        </p:spPr>
        <p:style>
          <a:lnRef idx="0">
            <a:schemeClr val="accent3"/>
          </a:lnRef>
          <a:fillRef idx="3">
            <a:schemeClr val="accent3"/>
          </a:fillRef>
          <a:effectRef idx="3">
            <a:schemeClr val="accent3"/>
          </a:effectRef>
          <a:fontRef idx="minor">
            <a:schemeClr val="lt1"/>
          </a:fontRef>
        </p:style>
        <p:txBody>
          <a:bodyPr rtlCol="0" anchor="t" anchorCtr="0"/>
          <a:lstStyle/>
          <a:p>
            <a:pPr algn="ctr"/>
            <a:r>
              <a:rPr lang="es-MX" sz="4000" b="1" dirty="0" smtClean="0">
                <a:effectLst>
                  <a:outerShdw blurRad="38100" dist="38100" dir="2700000" algn="tl">
                    <a:srgbClr val="000000">
                      <a:alpha val="43137"/>
                    </a:srgbClr>
                  </a:outerShdw>
                </a:effectLst>
              </a:rPr>
              <a:t>ESF</a:t>
            </a:r>
            <a:endParaRPr lang="es-MX" sz="4000" b="1" dirty="0">
              <a:effectLst>
                <a:outerShdw blurRad="38100" dist="38100" dir="2700000" algn="tl">
                  <a:srgbClr val="000000">
                    <a:alpha val="43137"/>
                  </a:srgbClr>
                </a:outerShdw>
              </a:effectLst>
            </a:endParaRPr>
          </a:p>
        </p:txBody>
      </p:sp>
      <p:sp>
        <p:nvSpPr>
          <p:cNvPr id="46" name="45 CuadroTexto"/>
          <p:cNvSpPr txBox="1"/>
          <p:nvPr/>
        </p:nvSpPr>
        <p:spPr>
          <a:xfrm>
            <a:off x="4192990" y="4307612"/>
            <a:ext cx="595035" cy="1569660"/>
          </a:xfrm>
          <a:prstGeom prst="rect">
            <a:avLst/>
          </a:prstGeom>
          <a:noFill/>
        </p:spPr>
        <p:txBody>
          <a:bodyPr wrap="none" rtlCol="0">
            <a:spAutoFit/>
          </a:bodyPr>
          <a:lstStyle/>
          <a:p>
            <a:r>
              <a:rPr lang="es-MX" sz="9600" b="1" dirty="0" smtClean="0">
                <a:solidFill>
                  <a:srgbClr val="FF3300"/>
                </a:solidFill>
                <a:effectLst>
                  <a:outerShdw blurRad="38100" dist="38100" dir="2700000" algn="tl">
                    <a:srgbClr val="000000">
                      <a:alpha val="43137"/>
                    </a:srgbClr>
                  </a:outerShdw>
                </a:effectLst>
                <a:latin typeface="Arial Black" pitchFamily="34" charset="0"/>
              </a:rPr>
              <a:t>-</a:t>
            </a:r>
            <a:endParaRPr lang="es-MX" sz="9600" b="1" dirty="0">
              <a:solidFill>
                <a:srgbClr val="FF3300"/>
              </a:solidFill>
              <a:effectLst>
                <a:outerShdw blurRad="38100" dist="38100" dir="2700000" algn="tl">
                  <a:srgbClr val="000000">
                    <a:alpha val="43137"/>
                  </a:srgbClr>
                </a:outerShdw>
              </a:effectLst>
              <a:latin typeface="Arial Black" pitchFamily="34" charset="0"/>
            </a:endParaRPr>
          </a:p>
        </p:txBody>
      </p:sp>
      <p:sp>
        <p:nvSpPr>
          <p:cNvPr id="47" name="46 CuadroTexto"/>
          <p:cNvSpPr txBox="1"/>
          <p:nvPr/>
        </p:nvSpPr>
        <p:spPr>
          <a:xfrm>
            <a:off x="4115918" y="4221088"/>
            <a:ext cx="744114" cy="1107996"/>
          </a:xfrm>
          <a:prstGeom prst="rect">
            <a:avLst/>
          </a:prstGeom>
          <a:noFill/>
        </p:spPr>
        <p:txBody>
          <a:bodyPr wrap="none" rtlCol="0">
            <a:spAutoFit/>
          </a:bodyPr>
          <a:lstStyle/>
          <a:p>
            <a:r>
              <a:rPr lang="es-MX" sz="6600" b="1" dirty="0" smtClean="0">
                <a:solidFill>
                  <a:srgbClr val="FF3300"/>
                </a:solidFill>
                <a:effectLst>
                  <a:outerShdw blurRad="38100" dist="38100" dir="2700000" algn="tl">
                    <a:srgbClr val="000000">
                      <a:alpha val="43137"/>
                    </a:srgbClr>
                  </a:outerShdw>
                </a:effectLst>
                <a:latin typeface="Arial Black" pitchFamily="34" charset="0"/>
              </a:rPr>
              <a:t>+</a:t>
            </a:r>
            <a:endParaRPr lang="es-MX" sz="6600" b="1" dirty="0">
              <a:solidFill>
                <a:srgbClr val="FF3300"/>
              </a:solidFill>
              <a:effectLst>
                <a:outerShdw blurRad="38100" dist="38100" dir="2700000" algn="tl">
                  <a:srgbClr val="000000">
                    <a:alpha val="43137"/>
                  </a:srgbClr>
                </a:outerShdw>
              </a:effectLst>
              <a:latin typeface="Arial Black" pitchFamily="34" charset="0"/>
            </a:endParaRPr>
          </a:p>
        </p:txBody>
      </p:sp>
      <p:sp>
        <p:nvSpPr>
          <p:cNvPr id="48" name="47 CuadroTexto"/>
          <p:cNvSpPr txBox="1"/>
          <p:nvPr/>
        </p:nvSpPr>
        <p:spPr>
          <a:xfrm>
            <a:off x="6276158" y="4337228"/>
            <a:ext cx="744114" cy="1107996"/>
          </a:xfrm>
          <a:prstGeom prst="rect">
            <a:avLst/>
          </a:prstGeom>
          <a:noFill/>
        </p:spPr>
        <p:txBody>
          <a:bodyPr wrap="none" rtlCol="0">
            <a:spAutoFit/>
          </a:bodyPr>
          <a:lstStyle/>
          <a:p>
            <a:r>
              <a:rPr lang="es-MX" sz="6600" b="1" dirty="0" smtClean="0">
                <a:solidFill>
                  <a:srgbClr val="FF3300"/>
                </a:solidFill>
                <a:effectLst>
                  <a:outerShdw blurRad="38100" dist="38100" dir="2700000" algn="tl">
                    <a:srgbClr val="000000">
                      <a:alpha val="43137"/>
                    </a:srgbClr>
                  </a:outerShdw>
                </a:effectLst>
                <a:latin typeface="Arial Black" pitchFamily="34" charset="0"/>
              </a:rPr>
              <a:t>=</a:t>
            </a:r>
            <a:endParaRPr lang="es-MX" sz="6600" b="1" dirty="0">
              <a:solidFill>
                <a:srgbClr val="FF3300"/>
              </a:solidFill>
              <a:effectLst>
                <a:outerShdw blurRad="38100" dist="38100" dir="2700000" algn="tl">
                  <a:srgbClr val="000000">
                    <a:alpha val="43137"/>
                  </a:srgbClr>
                </a:outerShdw>
              </a:effectLst>
              <a:latin typeface="Arial Black" pitchFamily="34" charset="0"/>
            </a:endParaRPr>
          </a:p>
        </p:txBody>
      </p:sp>
      <p:sp>
        <p:nvSpPr>
          <p:cNvPr id="3" name="2 Rectángulo redondeado"/>
          <p:cNvSpPr/>
          <p:nvPr/>
        </p:nvSpPr>
        <p:spPr>
          <a:xfrm>
            <a:off x="7020480" y="2636912"/>
            <a:ext cx="1872000" cy="2880000"/>
          </a:xfrm>
          <a:prstGeom prst="roundRect">
            <a:avLst>
              <a:gd name="adj" fmla="val 27012"/>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2400" b="1" dirty="0" smtClean="0">
                <a:effectLst>
                  <a:outerShdw blurRad="38100" dist="38100" dir="2700000" algn="tl">
                    <a:srgbClr val="000000">
                      <a:alpha val="43137"/>
                    </a:srgbClr>
                  </a:outerShdw>
                </a:effectLst>
              </a:rPr>
              <a:t>MAYOR </a:t>
            </a:r>
          </a:p>
          <a:p>
            <a:pPr algn="ctr"/>
            <a:r>
              <a:rPr lang="es-MX" sz="2400" b="1" dirty="0" smtClean="0">
                <a:effectLst>
                  <a:outerShdw blurRad="38100" dist="38100" dir="2700000" algn="tl">
                    <a:srgbClr val="000000">
                      <a:alpha val="43137"/>
                    </a:srgbClr>
                  </a:outerShdw>
                </a:effectLst>
              </a:rPr>
              <a:t>(MENOR)</a:t>
            </a:r>
          </a:p>
          <a:p>
            <a:pPr algn="ctr"/>
            <a:r>
              <a:rPr lang="es-MX" sz="2400" b="1" dirty="0" smtClean="0">
                <a:effectLst>
                  <a:outerShdw blurRad="38100" dist="38100" dir="2700000" algn="tl">
                    <a:srgbClr val="000000">
                      <a:alpha val="43137"/>
                    </a:srgbClr>
                  </a:outerShdw>
                </a:effectLst>
              </a:rPr>
              <a:t>GASTO</a:t>
            </a:r>
          </a:p>
          <a:p>
            <a:pPr algn="ctr"/>
            <a:r>
              <a:rPr lang="es-MX" sz="2400" b="1" dirty="0" smtClean="0">
                <a:effectLst>
                  <a:outerShdw blurRad="38100" dist="38100" dir="2700000" algn="tl">
                    <a:srgbClr val="000000">
                      <a:alpha val="43137"/>
                    </a:srgbClr>
                  </a:outerShdw>
                </a:effectLst>
              </a:rPr>
              <a:t>(INGRESO)</a:t>
            </a:r>
          </a:p>
          <a:p>
            <a:pPr algn="ctr"/>
            <a:r>
              <a:rPr lang="es-MX" sz="2400" b="1" dirty="0" smtClean="0">
                <a:effectLst>
                  <a:outerShdw blurRad="38100" dist="38100" dir="2700000" algn="tl">
                    <a:srgbClr val="000000">
                      <a:alpha val="43137"/>
                    </a:srgbClr>
                  </a:outerShdw>
                </a:effectLst>
              </a:rPr>
              <a:t>POR</a:t>
            </a:r>
          </a:p>
          <a:p>
            <a:pPr algn="ctr"/>
            <a:r>
              <a:rPr lang="es-MX" sz="2400" b="1" dirty="0" smtClean="0">
                <a:effectLst>
                  <a:outerShdw blurRad="38100" dist="38100" dir="2700000" algn="tl">
                    <a:srgbClr val="000000">
                      <a:alpha val="43137"/>
                    </a:srgbClr>
                  </a:outerShdw>
                </a:effectLst>
              </a:rPr>
              <a:t>IMPTO.</a:t>
            </a:r>
          </a:p>
          <a:p>
            <a:pPr algn="ctr"/>
            <a:r>
              <a:rPr lang="es-MX" sz="2400" b="1" dirty="0" smtClean="0">
                <a:effectLst>
                  <a:outerShdw blurRad="38100" dist="38100" dir="2700000" algn="tl">
                    <a:srgbClr val="000000">
                      <a:alpha val="43137"/>
                    </a:srgbClr>
                  </a:outerShdw>
                </a:effectLst>
              </a:rPr>
              <a:t>RENTA</a:t>
            </a:r>
            <a:endParaRPr lang="es-MX" sz="2400" b="1" dirty="0">
              <a:effectLst>
                <a:outerShdw blurRad="38100" dist="38100" dir="2700000" algn="tl">
                  <a:srgbClr val="000000">
                    <a:alpha val="43137"/>
                  </a:srgbClr>
                </a:outerShdw>
              </a:effectLst>
            </a:endParaRPr>
          </a:p>
        </p:txBody>
      </p:sp>
      <p:sp>
        <p:nvSpPr>
          <p:cNvPr id="8" name="7 Cerrar llave"/>
          <p:cNvSpPr/>
          <p:nvPr/>
        </p:nvSpPr>
        <p:spPr>
          <a:xfrm rot="16200000">
            <a:off x="4232336" y="888509"/>
            <a:ext cx="391301" cy="3600078"/>
          </a:xfrm>
          <a:prstGeom prst="rightBrace">
            <a:avLst>
              <a:gd name="adj1" fmla="val 37979"/>
              <a:gd name="adj2" fmla="val 50000"/>
            </a:avLst>
          </a:prstGeom>
          <a:ln w="38100">
            <a:solidFill>
              <a:srgbClr val="FF3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9" name="8 Rectángulo"/>
          <p:cNvSpPr/>
          <p:nvPr/>
        </p:nvSpPr>
        <p:spPr>
          <a:xfrm>
            <a:off x="2627784" y="1772816"/>
            <a:ext cx="3600000" cy="54000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s-MX" sz="2000" b="1" dirty="0" smtClean="0">
                <a:effectLst>
                  <a:outerShdw blurRad="38100" dist="38100" dir="2700000" algn="tl">
                    <a:srgbClr val="000000">
                      <a:alpha val="43137"/>
                    </a:srgbClr>
                  </a:outerShdw>
                </a:effectLst>
              </a:rPr>
              <a:t>COMPARACIÓN DE SALDOS</a:t>
            </a:r>
            <a:endParaRPr lang="es-MX"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354004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barn(inVertical)">
                                      <p:cBhvr>
                                        <p:cTn id="15" dur="500"/>
                                        <p:tgtEl>
                                          <p:spTgt spid="39"/>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barn(inVertical)">
                                      <p:cBhvr>
                                        <p:cTn id="19" dur="500"/>
                                        <p:tgtEl>
                                          <p:spTgt spid="4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500"/>
                                        <p:tgtEl>
                                          <p:spTgt spid="27"/>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barn(inVertical)">
                                      <p:cBhvr>
                                        <p:cTn id="31" dur="500"/>
                                        <p:tgtEl>
                                          <p:spTgt spid="37"/>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down)">
                                      <p:cBhvr>
                                        <p:cTn id="42" dur="500"/>
                                        <p:tgtEl>
                                          <p:spTgt spid="29"/>
                                        </p:tgtEl>
                                      </p:cBhvr>
                                    </p:animEffect>
                                  </p:childTnLst>
                                </p:cTn>
                              </p:par>
                            </p:childTnLst>
                          </p:cTn>
                        </p:par>
                        <p:par>
                          <p:cTn id="43" fill="hold">
                            <p:stCondLst>
                              <p:cond delay="4500"/>
                            </p:stCondLst>
                            <p:childTnLst>
                              <p:par>
                                <p:cTn id="44" presetID="16" presetClass="entr" presetSubtype="2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barn(inVertical)">
                                      <p:cBhvr>
                                        <p:cTn id="46" dur="500"/>
                                        <p:tgtEl>
                                          <p:spTgt spid="3"/>
                                        </p:tgtEl>
                                      </p:cBhvr>
                                    </p:animEffect>
                                  </p:childTnLst>
                                </p:cTn>
                              </p:par>
                            </p:childTnLst>
                          </p:cTn>
                        </p:par>
                        <p:par>
                          <p:cTn id="47" fill="hold">
                            <p:stCondLst>
                              <p:cond delay="5000"/>
                            </p:stCondLst>
                            <p:childTnLst>
                              <p:par>
                                <p:cTn id="48" presetID="16" presetClass="entr" presetSubtype="21"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barn(inVertical)">
                                      <p:cBhvr>
                                        <p:cTn id="50" dur="500"/>
                                        <p:tgtEl>
                                          <p:spTgt spid="41"/>
                                        </p:tgtEl>
                                      </p:cBhvr>
                                    </p:animEffect>
                                  </p:childTnLst>
                                </p:cTn>
                              </p:par>
                            </p:childTnLst>
                          </p:cTn>
                        </p:par>
                        <p:par>
                          <p:cTn id="51" fill="hold">
                            <p:stCondLst>
                              <p:cond delay="5500"/>
                            </p:stCondLst>
                            <p:childTnLst>
                              <p:par>
                                <p:cTn id="52" presetID="22" presetClass="entr" presetSubtype="4"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wipe(down)">
                                      <p:cBhvr>
                                        <p:cTn id="54" dur="500"/>
                                        <p:tgtEl>
                                          <p:spTgt spid="47"/>
                                        </p:tgtEl>
                                      </p:cBhvr>
                                    </p:animEffect>
                                  </p:childTnLst>
                                </p:cTn>
                              </p:par>
                            </p:childTnLst>
                          </p:cTn>
                        </p:par>
                        <p:par>
                          <p:cTn id="55" fill="hold">
                            <p:stCondLst>
                              <p:cond delay="6000"/>
                            </p:stCondLst>
                            <p:childTnLst>
                              <p:par>
                                <p:cTn id="56" presetID="22" presetClass="entr" presetSubtype="4"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down)">
                                      <p:cBhvr>
                                        <p:cTn id="58" dur="500"/>
                                        <p:tgtEl>
                                          <p:spTgt spid="46"/>
                                        </p:tgtEl>
                                      </p:cBhvr>
                                    </p:animEffect>
                                  </p:childTnLst>
                                </p:cTn>
                              </p:par>
                            </p:childTnLst>
                          </p:cTn>
                        </p:par>
                        <p:par>
                          <p:cTn id="59" fill="hold">
                            <p:stCondLst>
                              <p:cond delay="6500"/>
                            </p:stCondLst>
                            <p:childTnLst>
                              <p:par>
                                <p:cTn id="60" presetID="16" presetClass="entr" presetSubtype="21"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barn(inVertical)">
                                      <p:cBhvr>
                                        <p:cTn id="62" dur="500"/>
                                        <p:tgtEl>
                                          <p:spTgt spid="43"/>
                                        </p:tgtEl>
                                      </p:cBhvr>
                                    </p:animEffect>
                                  </p:childTnLst>
                                </p:cTn>
                              </p:par>
                            </p:childTnLst>
                          </p:cTn>
                        </p:par>
                        <p:par>
                          <p:cTn id="63" fill="hold">
                            <p:stCondLst>
                              <p:cond delay="7000"/>
                            </p:stCondLst>
                            <p:childTnLst>
                              <p:par>
                                <p:cTn id="64" presetID="16" presetClass="entr" presetSubtype="21" fill="hold" grpId="0" nodeType="after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barn(inVertical)">
                                      <p:cBhvr>
                                        <p:cTn id="66" dur="500"/>
                                        <p:tgtEl>
                                          <p:spTgt spid="44"/>
                                        </p:tgtEl>
                                      </p:cBhvr>
                                    </p:animEffect>
                                  </p:childTnLst>
                                </p:cTn>
                              </p:par>
                            </p:childTnLst>
                          </p:cTn>
                        </p:par>
                        <p:par>
                          <p:cTn id="67" fill="hold">
                            <p:stCondLst>
                              <p:cond delay="7500"/>
                            </p:stCondLst>
                            <p:childTnLst>
                              <p:par>
                                <p:cTn id="68" presetID="16" presetClass="entr" presetSubtype="21"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barn(inVertical)">
                                      <p:cBhvr>
                                        <p:cTn id="70" dur="500"/>
                                        <p:tgtEl>
                                          <p:spTgt spid="7"/>
                                        </p:tgtEl>
                                      </p:cBhvr>
                                    </p:animEffect>
                                  </p:childTnLst>
                                </p:cTn>
                              </p:par>
                            </p:childTnLst>
                          </p:cTn>
                        </p:par>
                        <p:par>
                          <p:cTn id="71" fill="hold">
                            <p:stCondLst>
                              <p:cond delay="8000"/>
                            </p:stCondLst>
                            <p:childTnLst>
                              <p:par>
                                <p:cTn id="72" presetID="22" presetClass="entr" presetSubtype="4" fill="hold" grpId="0" nodeType="after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wipe(down)">
                                      <p:cBhvr>
                                        <p:cTn id="7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7" grpId="0"/>
      <p:bldP spid="28" grpId="0"/>
      <p:bldP spid="29" grpId="0"/>
      <p:bldP spid="37" grpId="0" animBg="1"/>
      <p:bldP spid="39" grpId="0" animBg="1"/>
      <p:bldP spid="41" grpId="0" animBg="1"/>
      <p:bldP spid="40" grpId="0" animBg="1"/>
      <p:bldP spid="43" grpId="0" animBg="1"/>
      <p:bldP spid="44" grpId="0" animBg="1"/>
      <p:bldP spid="45" grpId="0" animBg="1"/>
      <p:bldP spid="46" grpId="0"/>
      <p:bldP spid="47" grpId="0"/>
      <p:bldP spid="48" grpId="0"/>
      <p:bldP spid="3" grpId="0" animBg="1"/>
      <p:bldP spid="8" grpId="0" animBg="1"/>
      <p:bldP spid="9" grpId="0" animBg="1"/>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0" dirty="0" smtClean="0">
                <a:effectLst/>
              </a:rPr>
              <a:t>Ejemplo: </a:t>
            </a:r>
            <a:r>
              <a:rPr lang="es-MX" dirty="0" smtClean="0"/>
              <a:t>Activo Fijo y Depreciación Acumulada</a:t>
            </a:r>
            <a:endParaRPr lang="es-MX" dirty="0"/>
          </a:p>
        </p:txBody>
      </p:sp>
      <p:sp>
        <p:nvSpPr>
          <p:cNvPr id="7" name="6 Marcador de fecha"/>
          <p:cNvSpPr>
            <a:spLocks noGrp="1"/>
          </p:cNvSpPr>
          <p:nvPr>
            <p:ph type="dt" sz="half" idx="10"/>
          </p:nvPr>
        </p:nvSpPr>
        <p:spPr/>
        <p:txBody>
          <a:bodyPr/>
          <a:lstStyle/>
          <a:p>
            <a:fld id="{427D0757-6E05-4A16-89DB-D8D7DFD73F02}"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lstStyle/>
          <a:p>
            <a:fld id="{721111CF-19C9-4134-8B2B-BD64A1FC72AE}" type="slidenum">
              <a:rPr lang="es-MX">
                <a:solidFill>
                  <a:schemeClr val="bg1"/>
                </a:solidFill>
              </a:rPr>
              <a:pPr/>
              <a:t>326</a:t>
            </a:fld>
            <a:endParaRPr lang="es-MX">
              <a:solidFill>
                <a:schemeClr val="bg1"/>
              </a:solidFill>
            </a:endParaRPr>
          </a:p>
        </p:txBody>
      </p:sp>
      <p:graphicFrame>
        <p:nvGraphicFramePr>
          <p:cNvPr id="6" name="5 Objeto"/>
          <p:cNvGraphicFramePr>
            <a:graphicFrameLocks/>
          </p:cNvGraphicFramePr>
          <p:nvPr>
            <p:extLst>
              <p:ext uri="{D42A27DB-BD31-4B8C-83A1-F6EECF244321}">
                <p14:modId xmlns:p14="http://schemas.microsoft.com/office/powerpoint/2010/main" val="348445583"/>
              </p:ext>
            </p:extLst>
          </p:nvPr>
        </p:nvGraphicFramePr>
        <p:xfrm>
          <a:off x="250826" y="1665288"/>
          <a:ext cx="8640763" cy="4094162"/>
        </p:xfrm>
        <a:graphic>
          <a:graphicData uri="http://schemas.openxmlformats.org/presentationml/2006/ole">
            <mc:AlternateContent xmlns:mc="http://schemas.openxmlformats.org/markup-compatibility/2006">
              <mc:Choice xmlns:v="urn:schemas-microsoft-com:vml" Requires="v">
                <p:oleObj spid="_x0000_s62478" name="Hoja de cálculo" r:id="rId3" imgW="5724636" imgH="2609718" progId="Excel.Sheet.12">
                  <p:embed/>
                </p:oleObj>
              </mc:Choice>
              <mc:Fallback>
                <p:oleObj name="Hoja de cálculo" r:id="rId3" imgW="5724636" imgH="2609718" progId="Excel.Sheet.12">
                  <p:embed/>
                  <p:pic>
                    <p:nvPicPr>
                      <p:cNvPr id="0" name=""/>
                      <p:cNvPicPr/>
                      <p:nvPr/>
                    </p:nvPicPr>
                    <p:blipFill>
                      <a:blip r:embed="rId4"/>
                      <a:stretch>
                        <a:fillRect/>
                      </a:stretch>
                    </p:blipFill>
                    <p:spPr>
                      <a:xfrm>
                        <a:off x="250826" y="1665288"/>
                        <a:ext cx="8640763" cy="4094162"/>
                      </a:xfrm>
                      <a:prstGeom prst="rect">
                        <a:avLst/>
                      </a:prstGeom>
                    </p:spPr>
                  </p:pic>
                </p:oleObj>
              </mc:Fallback>
            </mc:AlternateContent>
          </a:graphicData>
        </a:graphic>
      </p:graphicFrame>
    </p:spTree>
    <p:extLst>
      <p:ext uri="{BB962C8B-B14F-4D97-AF65-F5344CB8AC3E}">
        <p14:creationId xmlns:p14="http://schemas.microsoft.com/office/powerpoint/2010/main" val="30299823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Título"/>
          <p:cNvSpPr>
            <a:spLocks noGrp="1"/>
          </p:cNvSpPr>
          <p:nvPr>
            <p:ph type="title"/>
          </p:nvPr>
        </p:nvSpPr>
        <p:spPr/>
        <p:txBody>
          <a:bodyPr/>
          <a:lstStyle/>
          <a:p>
            <a:r>
              <a:rPr lang="es-MX" dirty="0" smtClean="0"/>
              <a:t>Lectura e interpretación de </a:t>
            </a:r>
            <a:br>
              <a:rPr lang="es-MX" dirty="0" smtClean="0"/>
            </a:br>
            <a:r>
              <a:rPr lang="es-MX" dirty="0" smtClean="0"/>
              <a:t>activos y pasivos tributarios diferidos</a:t>
            </a:r>
            <a:endParaRPr lang="es-MX" dirty="0"/>
          </a:p>
        </p:txBody>
      </p:sp>
      <p:sp>
        <p:nvSpPr>
          <p:cNvPr id="10" name="9 Marcador de contenido"/>
          <p:cNvSpPr>
            <a:spLocks noGrp="1"/>
          </p:cNvSpPr>
          <p:nvPr>
            <p:ph idx="1"/>
          </p:nvPr>
        </p:nvSpPr>
        <p:spPr>
          <a:xfrm>
            <a:off x="4644008" y="1620000"/>
            <a:ext cx="4139992" cy="4500000"/>
          </a:xfrm>
        </p:spPr>
        <p:txBody>
          <a:bodyPr/>
          <a:lstStyle/>
          <a:p>
            <a:r>
              <a:rPr lang="es-MX" dirty="0" smtClean="0"/>
              <a:t>¿Cuál debe ser la interpretación de los activos y pasivos tributarios diferidos?</a:t>
            </a:r>
            <a:endParaRPr lang="es-MX" dirty="0"/>
          </a:p>
        </p:txBody>
      </p:sp>
      <p:sp>
        <p:nvSpPr>
          <p:cNvPr id="2" name="1 Marcador de fecha"/>
          <p:cNvSpPr>
            <a:spLocks noGrp="1"/>
          </p:cNvSpPr>
          <p:nvPr>
            <p:ph type="dt" sz="half" idx="10"/>
          </p:nvPr>
        </p:nvSpPr>
        <p:spPr/>
        <p:txBody>
          <a:bodyPr/>
          <a:lstStyle/>
          <a:p>
            <a:fld id="{E0230DA6-7857-4AA7-90C6-39862B619AF1}"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pPr/>
              <a:t>327</a:t>
            </a:fld>
            <a:endParaRPr lang="es-MX"/>
          </a:p>
        </p:txBody>
      </p:sp>
      <p:pic>
        <p:nvPicPr>
          <p:cNvPr id="18434" name="Picture 2" descr="http://img.xatakaciencia.com/2013/05/4722797-un-par-de-gafas-de-lectura-negro-en-la-parte-superior-de-una-pila-de-periodicos-sobre-un-fondo-blan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01" y="1556792"/>
            <a:ext cx="4209178"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71791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circle(in)">
                                      <p:cBhvr>
                                        <p:cTn id="7" dur="2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3.bp.blogspot.com/-c8ISZRTCzWA/TtVO5IRXjfI/AAAAAAAABfQ/GE2p5WqmhwA/s320/expectativas-de-vi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9419" y="1556792"/>
            <a:ext cx="4212468" cy="468052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lstStyle/>
          <a:p>
            <a:r>
              <a:rPr lang="es-MX" dirty="0" smtClean="0"/>
              <a:t>Expectativa de recuperación o liquidación</a:t>
            </a:r>
            <a:br>
              <a:rPr lang="es-MX" dirty="0" smtClean="0"/>
            </a:br>
            <a:r>
              <a:rPr lang="es-MX" sz="1800" b="0" dirty="0" smtClean="0">
                <a:effectLst/>
              </a:rPr>
              <a:t>NIC 12, p.51</a:t>
            </a:r>
            <a:endParaRPr lang="es-MX" sz="1800" dirty="0"/>
          </a:p>
        </p:txBody>
      </p:sp>
      <p:sp>
        <p:nvSpPr>
          <p:cNvPr id="3" name="2 Marcador de contenido"/>
          <p:cNvSpPr>
            <a:spLocks noGrp="1"/>
          </p:cNvSpPr>
          <p:nvPr>
            <p:ph idx="1"/>
          </p:nvPr>
        </p:nvSpPr>
        <p:spPr>
          <a:xfrm>
            <a:off x="360000" y="1620000"/>
            <a:ext cx="4139992" cy="4500000"/>
          </a:xfrm>
        </p:spPr>
        <p:txBody>
          <a:bodyPr>
            <a:normAutofit/>
          </a:bodyPr>
          <a:lstStyle/>
          <a:p>
            <a:r>
              <a:rPr lang="es-MX" dirty="0" smtClean="0"/>
              <a:t>“La </a:t>
            </a:r>
            <a:r>
              <a:rPr lang="es-MX" dirty="0"/>
              <a:t>medición de los pasivos por impuestos diferidos y los activos por impuestos </a:t>
            </a:r>
            <a:r>
              <a:rPr lang="es-MX" dirty="0" smtClean="0"/>
              <a:t>diferidos </a:t>
            </a:r>
            <a:r>
              <a:rPr lang="es-MX" dirty="0"/>
              <a:t>reflejará las </a:t>
            </a:r>
            <a:r>
              <a:rPr lang="es-MX" u="sng" dirty="0"/>
              <a:t>consecuencias fiscales </a:t>
            </a:r>
            <a:r>
              <a:rPr lang="es-MX" dirty="0"/>
              <a:t>que se derivarían de la forma en </a:t>
            </a:r>
            <a:r>
              <a:rPr lang="es-MX" dirty="0" smtClean="0"/>
              <a:t>que </a:t>
            </a:r>
            <a:r>
              <a:rPr lang="es-MX" dirty="0"/>
              <a:t>la entidad </a:t>
            </a:r>
            <a:r>
              <a:rPr lang="es-MX" u="sng" dirty="0"/>
              <a:t>espera</a:t>
            </a:r>
            <a:r>
              <a:rPr lang="es-MX" dirty="0"/>
              <a:t>, al final del periodo sobre el que se informa, recuperar o </a:t>
            </a:r>
            <a:r>
              <a:rPr lang="es-MX" dirty="0" smtClean="0"/>
              <a:t>liquidar </a:t>
            </a:r>
            <a:r>
              <a:rPr lang="es-MX" dirty="0"/>
              <a:t>el importe en libros de sus activos y pasivos</a:t>
            </a:r>
            <a:r>
              <a:rPr lang="es-MX" dirty="0" smtClean="0"/>
              <a:t>.”</a:t>
            </a:r>
            <a:endParaRPr lang="es-MX" dirty="0"/>
          </a:p>
        </p:txBody>
      </p:sp>
      <p:sp>
        <p:nvSpPr>
          <p:cNvPr id="6" name="5 Marcador de fecha"/>
          <p:cNvSpPr>
            <a:spLocks noGrp="1"/>
          </p:cNvSpPr>
          <p:nvPr>
            <p:ph type="dt" sz="half" idx="10"/>
          </p:nvPr>
        </p:nvSpPr>
        <p:spPr/>
        <p:txBody>
          <a:bodyPr/>
          <a:lstStyle/>
          <a:p>
            <a:fld id="{D53071A8-2808-4E7F-A118-E0D084F43CA9}"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328</a:t>
            </a:fld>
            <a:endParaRPr lang="es-MX"/>
          </a:p>
        </p:txBody>
      </p:sp>
    </p:spTree>
    <p:extLst>
      <p:ext uri="{BB962C8B-B14F-4D97-AF65-F5344CB8AC3E}">
        <p14:creationId xmlns:p14="http://schemas.microsoft.com/office/powerpoint/2010/main" val="7266054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barn(inVertical)">
                                      <p:cBhvr>
                                        <p:cTn id="7"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Activo tributario diferido</a:t>
            </a:r>
            <a:br>
              <a:rPr lang="es-MX" dirty="0" smtClean="0"/>
            </a:br>
            <a:r>
              <a:rPr lang="es-MX" sz="1800" b="0" dirty="0" smtClean="0">
                <a:effectLst/>
              </a:rPr>
              <a:t>GASTOS NO DEDUCIBLES E INGRESOS GRAVABLES </a:t>
            </a:r>
            <a:endParaRPr lang="es-MX" sz="1800" b="0" dirty="0">
              <a:effectLst/>
            </a:endParaRPr>
          </a:p>
        </p:txBody>
      </p:sp>
      <p:sp>
        <p:nvSpPr>
          <p:cNvPr id="3" name="2 Marcador de contenido"/>
          <p:cNvSpPr>
            <a:spLocks noGrp="1"/>
          </p:cNvSpPr>
          <p:nvPr>
            <p:ph idx="1"/>
          </p:nvPr>
        </p:nvSpPr>
        <p:spPr/>
        <p:txBody>
          <a:bodyPr/>
          <a:lstStyle/>
          <a:p>
            <a:r>
              <a:rPr lang="es-MX" dirty="0" smtClean="0"/>
              <a:t>Representa el importe desembolsado por concepto de impuesto a las ganancias originado por las partidas de:</a:t>
            </a:r>
          </a:p>
          <a:p>
            <a:pPr lvl="1"/>
            <a:r>
              <a:rPr lang="es-MX" dirty="0" smtClean="0"/>
              <a:t>Gastos no deducibles en el ejercicio actual, pero con expectativa de deducción en periodos futuros.</a:t>
            </a:r>
          </a:p>
          <a:p>
            <a:pPr lvl="1"/>
            <a:r>
              <a:rPr lang="es-MX" dirty="0" smtClean="0"/>
              <a:t>Ingresos no devengados según las NIIF pero gravados anticipadamente por el IR. El reconocimiento contable en periodos futuros no debe someterse a tributación. </a:t>
            </a:r>
          </a:p>
          <a:p>
            <a:endParaRPr lang="es-MX" dirty="0"/>
          </a:p>
        </p:txBody>
      </p:sp>
      <p:sp>
        <p:nvSpPr>
          <p:cNvPr id="6" name="5 Marcador de fecha"/>
          <p:cNvSpPr>
            <a:spLocks noGrp="1"/>
          </p:cNvSpPr>
          <p:nvPr>
            <p:ph type="dt" sz="half" idx="10"/>
          </p:nvPr>
        </p:nvSpPr>
        <p:spPr/>
        <p:txBody>
          <a:bodyPr/>
          <a:lstStyle/>
          <a:p>
            <a:fld id="{9AABC8D8-D469-48CB-9F7D-93458C1473B6}"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329</a:t>
            </a:fld>
            <a:endParaRPr lang="es-MX"/>
          </a:p>
        </p:txBody>
      </p:sp>
    </p:spTree>
    <p:extLst>
      <p:ext uri="{BB962C8B-B14F-4D97-AF65-F5344CB8AC3E}">
        <p14:creationId xmlns:p14="http://schemas.microsoft.com/office/powerpoint/2010/main" val="3706742417"/>
      </p:ext>
    </p:extLst>
  </p:cSld>
  <p:clrMapOvr>
    <a:masterClrMapping/>
  </p:clrMapOvr>
  <p:transition spd="slow">
    <p:pull/>
  </p:transition>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Activo tributario </a:t>
            </a:r>
            <a:r>
              <a:rPr lang="es-MX" dirty="0" smtClean="0"/>
              <a:t>diferido</a:t>
            </a:r>
            <a:br>
              <a:rPr lang="es-MX" dirty="0" smtClean="0"/>
            </a:br>
            <a:r>
              <a:rPr lang="es-MX" sz="1800" b="0" u="sng" dirty="0" smtClean="0">
                <a:effectLst/>
              </a:rPr>
              <a:t>PÉRDIDA TRIBUTARIA COMPENSABLE</a:t>
            </a:r>
            <a:r>
              <a:rPr lang="es-MX" sz="1800" b="0" dirty="0" smtClean="0">
                <a:effectLst/>
              </a:rPr>
              <a:t> - LIR, 50° y NIC 12, ps.34-36</a:t>
            </a:r>
            <a:endParaRPr lang="es-MX" sz="1800" b="0" dirty="0">
              <a:effectLst/>
            </a:endParaRPr>
          </a:p>
        </p:txBody>
      </p:sp>
      <p:sp>
        <p:nvSpPr>
          <p:cNvPr id="3" name="2 Marcador de contenido"/>
          <p:cNvSpPr>
            <a:spLocks noGrp="1"/>
          </p:cNvSpPr>
          <p:nvPr>
            <p:ph idx="1"/>
          </p:nvPr>
        </p:nvSpPr>
        <p:spPr/>
        <p:txBody>
          <a:bodyPr>
            <a:normAutofit/>
          </a:bodyPr>
          <a:lstStyle/>
          <a:p>
            <a:r>
              <a:rPr lang="es-MX" dirty="0" smtClean="0"/>
              <a:t>Importe en el que disminuirá el IR por pagar cuando en los periodos siguientes se deduzca de la materia imponible, las pérdidas tributarias compensables:</a:t>
            </a:r>
          </a:p>
          <a:p>
            <a:pPr lvl="1"/>
            <a:r>
              <a:rPr lang="es-MX" dirty="0" smtClean="0"/>
              <a:t>4 años (Sistema “A”)</a:t>
            </a:r>
          </a:p>
          <a:p>
            <a:pPr lvl="1"/>
            <a:r>
              <a:rPr lang="es-MX" dirty="0" smtClean="0"/>
              <a:t>Indefinido (Sistema “B”) </a:t>
            </a:r>
          </a:p>
          <a:p>
            <a:r>
              <a:rPr lang="es-MX" dirty="0" smtClean="0"/>
              <a:t>Demanda el análisis permanente de las expectativas de generación de utilidades suficientes para compensar las pérdidas.</a:t>
            </a:r>
          </a:p>
          <a:p>
            <a:pPr lvl="1"/>
            <a:r>
              <a:rPr lang="es-MX" dirty="0" smtClean="0"/>
              <a:t>Proyección de resultados</a:t>
            </a:r>
            <a:endParaRPr lang="es-MX" dirty="0"/>
          </a:p>
        </p:txBody>
      </p:sp>
      <p:sp>
        <p:nvSpPr>
          <p:cNvPr id="6" name="5 Marcador de fecha"/>
          <p:cNvSpPr>
            <a:spLocks noGrp="1"/>
          </p:cNvSpPr>
          <p:nvPr>
            <p:ph type="dt" sz="half" idx="10"/>
          </p:nvPr>
        </p:nvSpPr>
        <p:spPr/>
        <p:txBody>
          <a:bodyPr/>
          <a:lstStyle/>
          <a:p>
            <a:fld id="{2D940C60-4BFF-4BED-8305-F9C9FE347B73}"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330</a:t>
            </a:fld>
            <a:endParaRPr lang="es-MX"/>
          </a:p>
        </p:txBody>
      </p:sp>
    </p:spTree>
    <p:extLst>
      <p:ext uri="{BB962C8B-B14F-4D97-AF65-F5344CB8AC3E}">
        <p14:creationId xmlns:p14="http://schemas.microsoft.com/office/powerpoint/2010/main" val="963512010"/>
      </p:ext>
    </p:extLst>
  </p:cSld>
  <p:clrMapOvr>
    <a:masterClrMapping/>
  </p:clrMapOvr>
  <p:transition spd="slow">
    <p:pull/>
  </p:transition>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Pasivo tributario diferido</a:t>
            </a:r>
            <a:br>
              <a:rPr lang="es-MX" dirty="0" smtClean="0"/>
            </a:br>
            <a:r>
              <a:rPr lang="es-MX" sz="1800" b="0" dirty="0" smtClean="0">
                <a:effectLst/>
              </a:rPr>
              <a:t>GASTOS DEDUIBLES E INGRESOS NO GRAVADOS</a:t>
            </a:r>
            <a:endParaRPr lang="es-MX" sz="1800" b="0" dirty="0">
              <a:effectLst/>
            </a:endParaRPr>
          </a:p>
        </p:txBody>
      </p:sp>
      <p:sp>
        <p:nvSpPr>
          <p:cNvPr id="3" name="2 Marcador de contenido"/>
          <p:cNvSpPr>
            <a:spLocks noGrp="1"/>
          </p:cNvSpPr>
          <p:nvPr>
            <p:ph idx="1"/>
          </p:nvPr>
        </p:nvSpPr>
        <p:spPr/>
        <p:txBody>
          <a:bodyPr>
            <a:normAutofit/>
          </a:bodyPr>
          <a:lstStyle/>
          <a:p>
            <a:r>
              <a:rPr lang="es-MX" dirty="0" smtClean="0"/>
              <a:t>Representa el importe por pagar en los años siguientes por concepto de impuesto a las ganancias originado por las partidas de:</a:t>
            </a:r>
          </a:p>
          <a:p>
            <a:pPr lvl="1"/>
            <a:r>
              <a:rPr lang="es-MX" dirty="0" smtClean="0"/>
              <a:t>Gastos deducibles para efectos tributarios pero no devengados según las NIIF.</a:t>
            </a:r>
          </a:p>
          <a:p>
            <a:pPr lvl="2"/>
            <a:r>
              <a:rPr lang="es-MX" dirty="0" smtClean="0"/>
              <a:t>Amortización de intangibles</a:t>
            </a:r>
          </a:p>
          <a:p>
            <a:pPr lvl="2"/>
            <a:r>
              <a:rPr lang="es-MX" dirty="0" smtClean="0"/>
              <a:t>Depreciación acelerada (Leasing)</a:t>
            </a:r>
          </a:p>
          <a:p>
            <a:pPr lvl="1"/>
            <a:r>
              <a:rPr lang="es-MX" dirty="0" smtClean="0"/>
              <a:t>Ingresos no gravables con el IR en el año actual pero devengados según las NIIF.</a:t>
            </a:r>
          </a:p>
          <a:p>
            <a:pPr lvl="2"/>
            <a:r>
              <a:rPr lang="es-MX" dirty="0" smtClean="0"/>
              <a:t>Ventas a plazos mayores de 12 meses</a:t>
            </a:r>
          </a:p>
          <a:p>
            <a:endParaRPr lang="es-MX" dirty="0"/>
          </a:p>
        </p:txBody>
      </p:sp>
      <p:sp>
        <p:nvSpPr>
          <p:cNvPr id="6" name="5 Marcador de fecha"/>
          <p:cNvSpPr>
            <a:spLocks noGrp="1"/>
          </p:cNvSpPr>
          <p:nvPr>
            <p:ph type="dt" sz="half" idx="10"/>
          </p:nvPr>
        </p:nvSpPr>
        <p:spPr/>
        <p:txBody>
          <a:bodyPr/>
          <a:lstStyle/>
          <a:p>
            <a:fld id="{53AAE4FF-EA49-4ABC-B4FA-C80AE72ABD4E}"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331</a:t>
            </a:fld>
            <a:endParaRPr lang="es-MX"/>
          </a:p>
        </p:txBody>
      </p:sp>
    </p:spTree>
    <p:extLst>
      <p:ext uri="{BB962C8B-B14F-4D97-AF65-F5344CB8AC3E}">
        <p14:creationId xmlns:p14="http://schemas.microsoft.com/office/powerpoint/2010/main" val="1147685749"/>
      </p:ext>
    </p:extLst>
  </p:cSld>
  <p:clrMapOvr>
    <a:masterClrMapping/>
  </p:clrMapOvr>
  <p:transition spd="slow">
    <p:pull/>
  </p:transition>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Pasivo tributario </a:t>
            </a:r>
            <a:r>
              <a:rPr lang="es-MX" dirty="0" smtClean="0"/>
              <a:t>diferido</a:t>
            </a:r>
            <a:r>
              <a:rPr lang="es-MX" sz="1800" dirty="0" smtClean="0"/>
              <a:t/>
            </a:r>
            <a:br>
              <a:rPr lang="es-MX" sz="1800" dirty="0" smtClean="0"/>
            </a:br>
            <a:r>
              <a:rPr lang="es-MX" sz="1800" b="0" dirty="0" smtClean="0">
                <a:effectLst/>
              </a:rPr>
              <a:t>EXCEDENTE DE REVALUACIÓN TERRENOS – SIC 21, Acuerdos, p.5</a:t>
            </a:r>
            <a:endParaRPr lang="es-MX" b="0" dirty="0">
              <a:effectLst/>
            </a:endParaRPr>
          </a:p>
        </p:txBody>
      </p:sp>
      <p:sp>
        <p:nvSpPr>
          <p:cNvPr id="3" name="2 Marcador de contenido"/>
          <p:cNvSpPr>
            <a:spLocks noGrp="1"/>
          </p:cNvSpPr>
          <p:nvPr>
            <p:ph idx="1"/>
          </p:nvPr>
        </p:nvSpPr>
        <p:spPr/>
        <p:txBody>
          <a:bodyPr>
            <a:normAutofit/>
          </a:bodyPr>
          <a:lstStyle/>
          <a:p>
            <a:r>
              <a:rPr lang="es-MX" dirty="0"/>
              <a:t>El </a:t>
            </a:r>
            <a:r>
              <a:rPr lang="es-MX" dirty="0" smtClean="0"/>
              <a:t>pasivo tributario diferido </a:t>
            </a:r>
            <a:r>
              <a:rPr lang="es-MX" dirty="0"/>
              <a:t>que surge de la revaluación de </a:t>
            </a:r>
            <a:r>
              <a:rPr lang="es-MX" dirty="0" smtClean="0"/>
              <a:t>terrenos, se mide en </a:t>
            </a:r>
            <a:r>
              <a:rPr lang="es-MX" dirty="0"/>
              <a:t>función de </a:t>
            </a:r>
            <a:r>
              <a:rPr lang="es-MX" dirty="0" smtClean="0"/>
              <a:t>las consecuencias </a:t>
            </a:r>
            <a:r>
              <a:rPr lang="es-MX" dirty="0"/>
              <a:t>fiscales derivadas de la recuperación </a:t>
            </a:r>
            <a:r>
              <a:rPr lang="es-MX" dirty="0" smtClean="0"/>
              <a:t>de su VL </a:t>
            </a:r>
            <a:r>
              <a:rPr lang="es-MX" dirty="0"/>
              <a:t>a través de la </a:t>
            </a:r>
            <a:r>
              <a:rPr lang="es-MX" dirty="0" smtClean="0"/>
              <a:t>venta.</a:t>
            </a:r>
          </a:p>
          <a:p>
            <a:r>
              <a:rPr lang="es-MX" dirty="0"/>
              <a:t>Pasivo: </a:t>
            </a:r>
            <a:endParaRPr lang="es-MX" dirty="0" smtClean="0"/>
          </a:p>
          <a:p>
            <a:pPr lvl="1"/>
            <a:r>
              <a:rPr lang="es-MX" dirty="0" smtClean="0"/>
              <a:t>MC</a:t>
            </a:r>
            <a:r>
              <a:rPr lang="es-MX" dirty="0"/>
              <a:t>, p.49, (b</a:t>
            </a:r>
            <a:r>
              <a:rPr lang="es-MX" dirty="0" smtClean="0"/>
              <a:t>): </a:t>
            </a:r>
          </a:p>
          <a:p>
            <a:pPr lvl="2"/>
            <a:r>
              <a:rPr lang="es-MX" dirty="0" smtClean="0"/>
              <a:t>Obligación presente, </a:t>
            </a:r>
          </a:p>
          <a:p>
            <a:pPr lvl="2"/>
            <a:r>
              <a:rPr lang="es-MX" dirty="0" smtClean="0"/>
              <a:t>Surgida </a:t>
            </a:r>
            <a:r>
              <a:rPr lang="es-MX" dirty="0"/>
              <a:t>a raíz de sucesos </a:t>
            </a:r>
            <a:r>
              <a:rPr lang="es-MX" dirty="0" smtClean="0"/>
              <a:t>pasados</a:t>
            </a:r>
          </a:p>
          <a:p>
            <a:pPr lvl="2"/>
            <a:r>
              <a:rPr lang="es-MX" dirty="0" smtClean="0"/>
              <a:t>Expectativa de desprendimiento </a:t>
            </a:r>
            <a:r>
              <a:rPr lang="es-MX" dirty="0"/>
              <a:t>de recursos </a:t>
            </a:r>
            <a:r>
              <a:rPr lang="es-MX" dirty="0" smtClean="0"/>
              <a:t>(BEF).</a:t>
            </a:r>
          </a:p>
          <a:p>
            <a:pPr lvl="1"/>
            <a:r>
              <a:rPr lang="es-MX" dirty="0" smtClean="0"/>
              <a:t>MC, p.60: 	</a:t>
            </a:r>
          </a:p>
          <a:p>
            <a:pPr lvl="2"/>
            <a:r>
              <a:rPr lang="es-MX" dirty="0" smtClean="0"/>
              <a:t>Obligación contraída en el presente</a:t>
            </a:r>
          </a:p>
          <a:p>
            <a:pPr lvl="2"/>
            <a:r>
              <a:rPr lang="es-MX" dirty="0" smtClean="0"/>
              <a:t>Exigencia legal: Contrato o norma</a:t>
            </a:r>
          </a:p>
          <a:p>
            <a:pPr lvl="2"/>
            <a:r>
              <a:rPr lang="es-MX" dirty="0" smtClean="0"/>
              <a:t>Costumbres comerciales (Garantías)</a:t>
            </a:r>
          </a:p>
          <a:p>
            <a:pPr lvl="2"/>
            <a:r>
              <a:rPr lang="es-MX" dirty="0" smtClean="0"/>
              <a:t>Acuerdo irrevocable</a:t>
            </a:r>
          </a:p>
        </p:txBody>
      </p:sp>
      <p:sp>
        <p:nvSpPr>
          <p:cNvPr id="6" name="5 Marcador de fecha"/>
          <p:cNvSpPr>
            <a:spLocks noGrp="1"/>
          </p:cNvSpPr>
          <p:nvPr>
            <p:ph type="dt" sz="half" idx="10"/>
          </p:nvPr>
        </p:nvSpPr>
        <p:spPr/>
        <p:txBody>
          <a:bodyPr/>
          <a:lstStyle/>
          <a:p>
            <a:fld id="{B1DCFE50-F548-49E4-834B-F69B4E06FD20}"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lstStyle/>
          <a:p>
            <a:fld id="{721111CF-19C9-4134-8B2B-BD64A1FC72AE}" type="slidenum">
              <a:rPr lang="es-MX">
                <a:solidFill>
                  <a:schemeClr val="bg1"/>
                </a:solidFill>
              </a:rPr>
              <a:pPr/>
              <a:t>332</a:t>
            </a:fld>
            <a:endParaRPr lang="es-MX">
              <a:solidFill>
                <a:schemeClr val="bg1"/>
              </a:solidFill>
            </a:endParaRPr>
          </a:p>
        </p:txBody>
      </p:sp>
      <p:pic>
        <p:nvPicPr>
          <p:cNvPr id="15362" name="Picture 2" descr="http://1.bp.blogspot.com/-IacaE2fAKww/TdqCFjWNI3I/AAAAAAAAAU4/tLY-Y13Mn_w/s1600/pregun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3717032"/>
            <a:ext cx="2857500" cy="252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46641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circle(in)">
                                      <p:cBhvr>
                                        <p:cTn id="7" dur="2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Título"/>
          <p:cNvSpPr>
            <a:spLocks noGrp="1"/>
          </p:cNvSpPr>
          <p:nvPr>
            <p:ph type="title"/>
          </p:nvPr>
        </p:nvSpPr>
        <p:spPr/>
        <p:txBody>
          <a:bodyPr/>
          <a:lstStyle/>
          <a:p>
            <a:r>
              <a:rPr lang="es-MX" dirty="0" smtClean="0"/>
              <a:t>Implicancias tributarias</a:t>
            </a:r>
            <a:endParaRPr lang="es-MX" dirty="0"/>
          </a:p>
        </p:txBody>
      </p:sp>
      <p:sp>
        <p:nvSpPr>
          <p:cNvPr id="10" name="9 Marcador de contenido"/>
          <p:cNvSpPr>
            <a:spLocks noGrp="1"/>
          </p:cNvSpPr>
          <p:nvPr>
            <p:ph idx="1"/>
          </p:nvPr>
        </p:nvSpPr>
        <p:spPr>
          <a:xfrm>
            <a:off x="4490116" y="1620000"/>
            <a:ext cx="4293883" cy="4500000"/>
          </a:xfrm>
        </p:spPr>
        <p:txBody>
          <a:bodyPr/>
          <a:lstStyle/>
          <a:p>
            <a:r>
              <a:rPr lang="es-MX" dirty="0" smtClean="0"/>
              <a:t>¿Qué implicancias generan los activos y pasivos tributarios diferidos?</a:t>
            </a:r>
            <a:endParaRPr lang="es-MX" dirty="0"/>
          </a:p>
        </p:txBody>
      </p:sp>
      <p:sp>
        <p:nvSpPr>
          <p:cNvPr id="2" name="1 Marcador de fecha"/>
          <p:cNvSpPr>
            <a:spLocks noGrp="1"/>
          </p:cNvSpPr>
          <p:nvPr>
            <p:ph type="dt" sz="half" idx="10"/>
          </p:nvPr>
        </p:nvSpPr>
        <p:spPr/>
        <p:txBody>
          <a:bodyPr/>
          <a:lstStyle/>
          <a:p>
            <a:fld id="{003D72F7-CB9B-45DE-8256-C200A59A23BB}"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pPr/>
              <a:t>333</a:t>
            </a:fld>
            <a:endParaRPr lang="es-MX"/>
          </a:p>
        </p:txBody>
      </p:sp>
      <p:pic>
        <p:nvPicPr>
          <p:cNvPr id="19458" name="Picture 2" descr="http://mm.queaprendemoshoy.com/wp-content/uploads/2012/12/tribut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556792"/>
            <a:ext cx="4238597"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65739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circle(in)">
                                      <p:cBhvr>
                                        <p:cTn id="7" dur="2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Activos tributarios diferidos</a:t>
            </a:r>
            <a:br>
              <a:rPr lang="es-MX" dirty="0" smtClean="0"/>
            </a:br>
            <a:r>
              <a:rPr lang="es-MX" sz="1800" b="0" dirty="0" smtClean="0">
                <a:effectLst/>
              </a:rPr>
              <a:t>IMPUESTO TEMPORAL A LOS ACTIVOS NETOS</a:t>
            </a:r>
            <a:endParaRPr lang="es-MX" sz="1800" b="0" dirty="0">
              <a:effectLst/>
            </a:endParaRPr>
          </a:p>
        </p:txBody>
      </p:sp>
      <p:sp>
        <p:nvSpPr>
          <p:cNvPr id="6" name="5 Marcador de fecha"/>
          <p:cNvSpPr>
            <a:spLocks noGrp="1"/>
          </p:cNvSpPr>
          <p:nvPr>
            <p:ph type="dt" sz="half" idx="10"/>
          </p:nvPr>
        </p:nvSpPr>
        <p:spPr/>
        <p:txBody>
          <a:bodyPr/>
          <a:lstStyle/>
          <a:p>
            <a:fld id="{0A070552-35C9-4423-8375-82689228DA0E}"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334</a:t>
            </a:fld>
            <a:endParaRPr lang="es-MX"/>
          </a:p>
        </p:txBody>
      </p:sp>
      <p:sp>
        <p:nvSpPr>
          <p:cNvPr id="8" name="7 Multidocumento"/>
          <p:cNvSpPr/>
          <p:nvPr/>
        </p:nvSpPr>
        <p:spPr>
          <a:xfrm>
            <a:off x="251520" y="1772816"/>
            <a:ext cx="1440000" cy="1080000"/>
          </a:xfrm>
          <a:prstGeom prst="flowChartMultidocumen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MX" sz="3200" b="1" dirty="0" smtClean="0">
                <a:effectLst>
                  <a:outerShdw blurRad="38100" dist="38100" dir="2700000" algn="tl">
                    <a:srgbClr val="000000">
                      <a:alpha val="43137"/>
                    </a:srgbClr>
                  </a:outerShdw>
                </a:effectLst>
              </a:rPr>
              <a:t>ITAN</a:t>
            </a:r>
            <a:endParaRPr lang="es-MX" sz="3200" b="1" dirty="0">
              <a:effectLst>
                <a:outerShdw blurRad="38100" dist="38100" dir="2700000" algn="tl">
                  <a:srgbClr val="000000">
                    <a:alpha val="43137"/>
                  </a:srgbClr>
                </a:outerShdw>
              </a:effectLst>
            </a:endParaRPr>
          </a:p>
        </p:txBody>
      </p:sp>
      <p:sp>
        <p:nvSpPr>
          <p:cNvPr id="12" name="11 Rectángulo"/>
          <p:cNvSpPr/>
          <p:nvPr/>
        </p:nvSpPr>
        <p:spPr>
          <a:xfrm>
            <a:off x="251520" y="3069040"/>
            <a:ext cx="1440000" cy="7200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sz="1600" b="1" dirty="0" smtClean="0">
                <a:effectLst>
                  <a:outerShdw blurRad="38100" dist="38100" dir="2700000" algn="tl">
                    <a:srgbClr val="000000">
                      <a:alpha val="43137"/>
                    </a:srgbClr>
                  </a:outerShdw>
                </a:effectLst>
              </a:rPr>
              <a:t>IMPUESTO</a:t>
            </a:r>
          </a:p>
          <a:p>
            <a:pPr algn="ctr"/>
            <a:r>
              <a:rPr lang="es-MX" sz="1600" b="1" dirty="0" smtClean="0">
                <a:effectLst>
                  <a:outerShdw blurRad="38100" dist="38100" dir="2700000" algn="tl">
                    <a:srgbClr val="000000">
                      <a:alpha val="43137"/>
                    </a:srgbClr>
                  </a:outerShdw>
                </a:effectLst>
              </a:rPr>
              <a:t>PATRIMONIAL</a:t>
            </a:r>
            <a:endParaRPr lang="es-MX" sz="1600" b="1" dirty="0">
              <a:effectLst>
                <a:outerShdw blurRad="38100" dist="38100" dir="2700000" algn="tl">
                  <a:srgbClr val="000000">
                    <a:alpha val="43137"/>
                  </a:srgbClr>
                </a:outerShdw>
              </a:effectLst>
            </a:endParaRPr>
          </a:p>
        </p:txBody>
      </p:sp>
      <p:sp>
        <p:nvSpPr>
          <p:cNvPr id="13" name="12 Rectángulo"/>
          <p:cNvSpPr/>
          <p:nvPr/>
        </p:nvSpPr>
        <p:spPr>
          <a:xfrm>
            <a:off x="251520" y="4149160"/>
            <a:ext cx="1440000" cy="72000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1600" b="1" dirty="0" smtClean="0">
                <a:solidFill>
                  <a:schemeClr val="tx1"/>
                </a:solidFill>
              </a:rPr>
              <a:t>GRAVA LOS ACTIVOS NETOS</a:t>
            </a:r>
            <a:endParaRPr lang="es-MX" sz="1600" b="1" dirty="0">
              <a:solidFill>
                <a:schemeClr val="tx1"/>
              </a:solidFill>
            </a:endParaRPr>
          </a:p>
        </p:txBody>
      </p:sp>
      <p:sp>
        <p:nvSpPr>
          <p:cNvPr id="14" name="13 Rectángulo"/>
          <p:cNvSpPr/>
          <p:nvPr/>
        </p:nvSpPr>
        <p:spPr>
          <a:xfrm>
            <a:off x="251520" y="5229280"/>
            <a:ext cx="1440000" cy="7200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1600" b="1" dirty="0" smtClean="0">
                <a:solidFill>
                  <a:schemeClr val="tx1"/>
                </a:solidFill>
              </a:rPr>
              <a:t>CRÉDITO</a:t>
            </a:r>
          </a:p>
          <a:p>
            <a:pPr algn="ctr"/>
            <a:r>
              <a:rPr lang="es-MX" sz="1600" b="1" dirty="0" smtClean="0">
                <a:solidFill>
                  <a:schemeClr val="tx1"/>
                </a:solidFill>
              </a:rPr>
              <a:t>CONTRA EL IRE</a:t>
            </a:r>
            <a:endParaRPr lang="es-MX" sz="1600" b="1" dirty="0">
              <a:solidFill>
                <a:schemeClr val="tx1"/>
              </a:solidFill>
            </a:endParaRPr>
          </a:p>
        </p:txBody>
      </p:sp>
      <p:sp>
        <p:nvSpPr>
          <p:cNvPr id="15" name="14 CuadroTexto"/>
          <p:cNvSpPr txBox="1"/>
          <p:nvPr/>
        </p:nvSpPr>
        <p:spPr>
          <a:xfrm>
            <a:off x="2601032" y="1772816"/>
            <a:ext cx="3195105" cy="923330"/>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pPr algn="ctr"/>
            <a:r>
              <a:rPr lang="es-MX" b="1" dirty="0" smtClean="0">
                <a:effectLst>
                  <a:outerShdw blurRad="38100" dist="38100" dir="2700000" algn="tl">
                    <a:srgbClr val="000000">
                      <a:alpha val="43137"/>
                    </a:srgbClr>
                  </a:outerShdw>
                </a:effectLst>
              </a:rPr>
              <a:t>VALOR DE LOS ACTIVOS NETOS</a:t>
            </a:r>
          </a:p>
          <a:p>
            <a:pPr algn="ctr"/>
            <a:r>
              <a:rPr lang="es-MX" b="1" dirty="0" smtClean="0">
                <a:effectLst>
                  <a:outerShdw blurRad="38100" dist="38100" dir="2700000" algn="tl">
                    <a:srgbClr val="000000">
                      <a:alpha val="43137"/>
                    </a:srgbClr>
                  </a:outerShdw>
                </a:effectLst>
              </a:rPr>
              <a:t>QUE FIGURE EN EL BALANCE</a:t>
            </a:r>
          </a:p>
          <a:p>
            <a:pPr algn="ctr"/>
            <a:r>
              <a:rPr lang="es-MX" b="1" dirty="0" smtClean="0">
                <a:effectLst>
                  <a:outerShdw blurRad="38100" dist="38100" dir="2700000" algn="tl">
                    <a:srgbClr val="000000">
                      <a:alpha val="43137"/>
                    </a:srgbClr>
                  </a:outerShdw>
                </a:effectLst>
              </a:rPr>
              <a:t>AL 31 DE DICIEMBRE ANTERIOR</a:t>
            </a:r>
            <a:endParaRPr lang="es-MX" b="1" dirty="0">
              <a:effectLst>
                <a:outerShdw blurRad="38100" dist="38100" dir="2700000" algn="tl">
                  <a:srgbClr val="000000">
                    <a:alpha val="43137"/>
                  </a:srgbClr>
                </a:outerShdw>
              </a:effectLst>
            </a:endParaRPr>
          </a:p>
        </p:txBody>
      </p:sp>
      <p:sp>
        <p:nvSpPr>
          <p:cNvPr id="16" name="15 Flecha derecha"/>
          <p:cNvSpPr/>
          <p:nvPr/>
        </p:nvSpPr>
        <p:spPr>
          <a:xfrm>
            <a:off x="1793392" y="1988840"/>
            <a:ext cx="720000" cy="5400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MX"/>
          </a:p>
        </p:txBody>
      </p:sp>
      <p:sp>
        <p:nvSpPr>
          <p:cNvPr id="17" name="16 Marco"/>
          <p:cNvSpPr/>
          <p:nvPr/>
        </p:nvSpPr>
        <p:spPr>
          <a:xfrm>
            <a:off x="2640683" y="2852936"/>
            <a:ext cx="3155454" cy="648000"/>
          </a:xfrm>
          <a:prstGeom prst="fram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1600" dirty="0" smtClean="0">
                <a:solidFill>
                  <a:schemeClr val="tx1"/>
                </a:solidFill>
                <a:latin typeface="Arial Black" panose="020B0A04020102020204" pitchFamily="34" charset="0"/>
              </a:rPr>
              <a:t>DEDUCCIONES EXPRESAS</a:t>
            </a:r>
            <a:endParaRPr lang="es-MX" sz="1600" dirty="0">
              <a:solidFill>
                <a:schemeClr val="tx1"/>
              </a:solidFill>
              <a:latin typeface="Arial Black" panose="020B0A04020102020204" pitchFamily="34" charset="0"/>
            </a:endParaRPr>
          </a:p>
        </p:txBody>
      </p:sp>
      <p:sp>
        <p:nvSpPr>
          <p:cNvPr id="18" name="17 CuadroTexto"/>
          <p:cNvSpPr txBox="1"/>
          <p:nvPr/>
        </p:nvSpPr>
        <p:spPr>
          <a:xfrm>
            <a:off x="2284562" y="3645026"/>
            <a:ext cx="5311775" cy="2554545"/>
          </a:xfrm>
          <a:prstGeom prst="rect">
            <a:avLst/>
          </a:prstGeom>
          <a:noFill/>
        </p:spPr>
        <p:txBody>
          <a:bodyPr wrap="none" rtlCol="0">
            <a:spAutoFit/>
          </a:bodyPr>
          <a:lstStyle/>
          <a:p>
            <a:pPr marL="285750" indent="-285750">
              <a:buBlip>
                <a:blip r:embed="rId2"/>
              </a:buBlip>
            </a:pPr>
            <a:r>
              <a:rPr lang="es-MX" sz="1600" dirty="0" smtClean="0"/>
              <a:t>ACCIONES</a:t>
            </a:r>
          </a:p>
          <a:p>
            <a:pPr marL="285750" indent="-285750">
              <a:buBlip>
                <a:blip r:embed="rId2"/>
              </a:buBlip>
            </a:pPr>
            <a:r>
              <a:rPr lang="es-MX" sz="1600" dirty="0" smtClean="0"/>
              <a:t>MAQUINARIA Y EQUIPO (3 AÑOS)</a:t>
            </a:r>
          </a:p>
          <a:p>
            <a:pPr marL="285750" indent="-285750">
              <a:buBlip>
                <a:blip r:embed="rId2"/>
              </a:buBlip>
            </a:pPr>
            <a:r>
              <a:rPr lang="es-MX" sz="1600" dirty="0" smtClean="0"/>
              <a:t>ENCAJE EXIGIBLE Y PROVISIONES ESPECÍFICAS</a:t>
            </a:r>
          </a:p>
          <a:p>
            <a:pPr marL="285750" indent="-285750">
              <a:buBlip>
                <a:blip r:embed="rId2"/>
              </a:buBlip>
            </a:pPr>
            <a:r>
              <a:rPr lang="es-MX" sz="1600" dirty="0" smtClean="0"/>
              <a:t>EXISTENCIA Y CTAS. POR COBRAR (EXPORTACION</a:t>
            </a:r>
          </a:p>
          <a:p>
            <a:pPr marL="285750" indent="-285750">
              <a:buBlip>
                <a:blip r:embed="rId2"/>
              </a:buBlip>
            </a:pPr>
            <a:r>
              <a:rPr lang="es-MX" sz="1600" dirty="0" smtClean="0"/>
              <a:t>ACCIONES CAF</a:t>
            </a:r>
          </a:p>
          <a:p>
            <a:pPr marL="285750" indent="-285750">
              <a:buBlip>
                <a:blip r:embed="rId2"/>
              </a:buBlip>
            </a:pPr>
            <a:r>
              <a:rPr lang="es-MX" sz="1600" dirty="0" smtClean="0"/>
              <a:t>ACTIVOS – RESERVAS MATEMÁTICAS (SEGUROS)</a:t>
            </a:r>
          </a:p>
          <a:p>
            <a:pPr marL="285750" indent="-285750">
              <a:buBlip>
                <a:blip r:embed="rId2"/>
              </a:buBlip>
            </a:pPr>
            <a:r>
              <a:rPr lang="es-MX" sz="1600" dirty="0" smtClean="0"/>
              <a:t>PATRIMONIO CULTURAL (INC)</a:t>
            </a:r>
          </a:p>
          <a:p>
            <a:pPr marL="285750" indent="-285750">
              <a:buBlip>
                <a:blip r:embed="rId2"/>
              </a:buBlip>
            </a:pPr>
            <a:r>
              <a:rPr lang="es-MX" sz="1600" dirty="0" smtClean="0"/>
              <a:t>BIENES EN CONCESION POR EL ESTADO</a:t>
            </a:r>
          </a:p>
          <a:p>
            <a:pPr marL="285750" indent="-285750">
              <a:buBlip>
                <a:blip r:embed="rId2"/>
              </a:buBlip>
            </a:pPr>
            <a:r>
              <a:rPr lang="es-MX" sz="1600" dirty="0" smtClean="0"/>
              <a:t>ACCIONES DE EMPRESAS CON CONVENIO DE ESTABILIDAD</a:t>
            </a:r>
          </a:p>
          <a:p>
            <a:pPr marL="285750" indent="-285750">
              <a:buBlip>
                <a:blip r:embed="rId2"/>
              </a:buBlip>
            </a:pPr>
            <a:r>
              <a:rPr lang="es-MX" sz="1600" dirty="0" smtClean="0"/>
              <a:t>REVALUACIONES</a:t>
            </a:r>
            <a:endParaRPr lang="es-MX" sz="1600" dirty="0"/>
          </a:p>
        </p:txBody>
      </p:sp>
      <p:cxnSp>
        <p:nvCxnSpPr>
          <p:cNvPr id="20" name="19 Conector recto de flecha"/>
          <p:cNvCxnSpPr>
            <a:stCxn id="13" idx="3"/>
            <a:endCxn id="15" idx="1"/>
          </p:cNvCxnSpPr>
          <p:nvPr/>
        </p:nvCxnSpPr>
        <p:spPr>
          <a:xfrm flipV="1">
            <a:off x="1691520" y="2234481"/>
            <a:ext cx="909512" cy="2274679"/>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1" name="20 Rectángulo"/>
          <p:cNvSpPr/>
          <p:nvPr/>
        </p:nvSpPr>
        <p:spPr>
          <a:xfrm>
            <a:off x="6228184" y="1700808"/>
            <a:ext cx="2880320"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s-ES"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¿Se puede o debe deducir el ATD?</a:t>
            </a:r>
            <a:endParaRPr lang="es-E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cxnSp>
        <p:nvCxnSpPr>
          <p:cNvPr id="23" name="22 Conector recto"/>
          <p:cNvCxnSpPr/>
          <p:nvPr/>
        </p:nvCxnSpPr>
        <p:spPr>
          <a:xfrm>
            <a:off x="6012160" y="1772816"/>
            <a:ext cx="0" cy="172812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36468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down)">
                                      <p:cBhvr>
                                        <p:cTn id="31" dur="500"/>
                                        <p:tgtEl>
                                          <p:spTgt spid="20"/>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inVertical)">
                                      <p:cBhvr>
                                        <p:cTn id="35" dur="500"/>
                                        <p:tgtEl>
                                          <p:spTgt spid="17"/>
                                        </p:tgtEl>
                                      </p:cBhvr>
                                    </p:animEffect>
                                  </p:childTnLst>
                                </p:cTn>
                              </p:par>
                            </p:childTnLst>
                          </p:cTn>
                        </p:par>
                        <p:par>
                          <p:cTn id="36" fill="hold">
                            <p:stCondLst>
                              <p:cond delay="4000"/>
                            </p:stCondLst>
                            <p:childTnLst>
                              <p:par>
                                <p:cTn id="37" presetID="6" presetClass="entr" presetSubtype="16"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circle(in)">
                                      <p:cBhvr>
                                        <p:cTn id="39" dur="2000"/>
                                        <p:tgtEl>
                                          <p:spTgt spid="18"/>
                                        </p:tgtEl>
                                      </p:cBhvr>
                                    </p:animEffect>
                                  </p:childTnLst>
                                </p:cTn>
                              </p:par>
                            </p:childTnLst>
                          </p:cTn>
                        </p:par>
                        <p:par>
                          <p:cTn id="40" fill="hold">
                            <p:stCondLst>
                              <p:cond delay="6000"/>
                            </p:stCondLst>
                            <p:childTnLst>
                              <p:par>
                                <p:cTn id="41" presetID="22" presetClass="entr" presetSubtype="4"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down)">
                                      <p:cBhvr>
                                        <p:cTn id="43" dur="500"/>
                                        <p:tgtEl>
                                          <p:spTgt spid="23"/>
                                        </p:tgtEl>
                                      </p:cBhvr>
                                    </p:animEffect>
                                  </p:childTnLst>
                                </p:cTn>
                              </p:par>
                            </p:childTnLst>
                          </p:cTn>
                        </p:par>
                        <p:par>
                          <p:cTn id="44" fill="hold">
                            <p:stCondLst>
                              <p:cond delay="6500"/>
                            </p:stCondLst>
                            <p:childTnLst>
                              <p:par>
                                <p:cTn id="45" presetID="6" presetClass="entr" presetSubtype="16"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circle(in)">
                                      <p:cBhvr>
                                        <p:cTn id="4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P spid="15" grpId="0" animBg="1"/>
      <p:bldP spid="16" grpId="0" animBg="1"/>
      <p:bldP spid="17" grpId="0" animBg="1"/>
      <p:bldP spid="18" grpId="0"/>
      <p:bldP spid="21" grpId="0"/>
    </p:bld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Compensación de activos y pasivos</a:t>
            </a:r>
            <a:br>
              <a:rPr lang="es-MX" dirty="0" smtClean="0"/>
            </a:br>
            <a:r>
              <a:rPr lang="es-MX" sz="1800" b="0" dirty="0" smtClean="0">
                <a:effectLst/>
              </a:rPr>
              <a:t>REGISTROS CONTABLES </a:t>
            </a:r>
            <a:r>
              <a:rPr lang="es-MX" sz="1800" b="0" dirty="0" err="1" smtClean="0">
                <a:effectLst/>
              </a:rPr>
              <a:t>ó</a:t>
            </a:r>
            <a:r>
              <a:rPr lang="es-MX" sz="1800" b="0" dirty="0" smtClean="0">
                <a:effectLst/>
              </a:rPr>
              <a:t> ESTADOS FINANCIEROS</a:t>
            </a:r>
            <a:endParaRPr lang="es-MX" sz="1800" b="0" dirty="0">
              <a:effectLst/>
            </a:endParaRPr>
          </a:p>
        </p:txBody>
      </p:sp>
      <p:sp>
        <p:nvSpPr>
          <p:cNvPr id="6" name="5 Marcador de fecha"/>
          <p:cNvSpPr>
            <a:spLocks noGrp="1"/>
          </p:cNvSpPr>
          <p:nvPr>
            <p:ph type="dt" sz="half" idx="10"/>
          </p:nvPr>
        </p:nvSpPr>
        <p:spPr/>
        <p:txBody>
          <a:bodyPr/>
          <a:lstStyle/>
          <a:p>
            <a:fld id="{F5B9837F-4EDB-4D08-BED2-4FF2E62BD6E0}"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335</a:t>
            </a:fld>
            <a:endParaRPr lang="es-MX"/>
          </a:p>
        </p:txBody>
      </p:sp>
      <p:sp>
        <p:nvSpPr>
          <p:cNvPr id="8" name="7 Documento"/>
          <p:cNvSpPr/>
          <p:nvPr/>
        </p:nvSpPr>
        <p:spPr>
          <a:xfrm>
            <a:off x="251520" y="1701008"/>
            <a:ext cx="3780000" cy="1800000"/>
          </a:xfrm>
          <a:prstGeom prst="flowChartDocument">
            <a:avLst/>
          </a:prstGeom>
        </p:spPr>
        <p:style>
          <a:lnRef idx="0">
            <a:schemeClr val="accent2"/>
          </a:lnRef>
          <a:fillRef idx="3">
            <a:schemeClr val="accent2"/>
          </a:fillRef>
          <a:effectRef idx="3">
            <a:schemeClr val="accent2"/>
          </a:effectRef>
          <a:fontRef idx="minor">
            <a:schemeClr val="lt1"/>
          </a:fontRef>
        </p:style>
        <p:txBody>
          <a:bodyPr rtlCol="0" anchor="t" anchorCtr="0"/>
          <a:lstStyle/>
          <a:p>
            <a:r>
              <a:rPr lang="es-MX" sz="2000" b="1" dirty="0" smtClean="0"/>
              <a:t>“Una </a:t>
            </a:r>
            <a:r>
              <a:rPr lang="es-MX" sz="2000" b="1" dirty="0"/>
              <a:t>entidad no compensará activos con pasivos </a:t>
            </a:r>
            <a:r>
              <a:rPr lang="es-MX" sz="2000" b="1" dirty="0" smtClean="0"/>
              <a:t>(…) </a:t>
            </a:r>
            <a:r>
              <a:rPr lang="es-MX" sz="2000" b="1" dirty="0"/>
              <a:t>a menos que así lo requiera o permita una NIIF</a:t>
            </a:r>
            <a:r>
              <a:rPr lang="es-MX" sz="2000" b="1" dirty="0" smtClean="0"/>
              <a:t>.”</a:t>
            </a:r>
          </a:p>
          <a:p>
            <a:r>
              <a:rPr lang="es-MX" sz="1600" dirty="0" smtClean="0"/>
              <a:t>NIC 1, p.32</a:t>
            </a:r>
            <a:endParaRPr lang="es-MX" sz="2000" dirty="0"/>
          </a:p>
        </p:txBody>
      </p:sp>
      <p:sp>
        <p:nvSpPr>
          <p:cNvPr id="10" name="9 CuadroTexto"/>
          <p:cNvSpPr txBox="1"/>
          <p:nvPr/>
        </p:nvSpPr>
        <p:spPr>
          <a:xfrm>
            <a:off x="251521" y="3789040"/>
            <a:ext cx="3600400" cy="2308324"/>
          </a:xfrm>
          <a:prstGeom prst="rect">
            <a:avLst/>
          </a:prstGeom>
          <a:noFill/>
        </p:spPr>
        <p:txBody>
          <a:bodyPr wrap="square" rtlCol="0">
            <a:spAutoFit/>
          </a:bodyPr>
          <a:lstStyle/>
          <a:p>
            <a:r>
              <a:rPr lang="es-MX" b="1" dirty="0" smtClean="0">
                <a:effectLst>
                  <a:outerShdw blurRad="38100" dist="38100" dir="2700000" algn="tl">
                    <a:srgbClr val="000000">
                      <a:alpha val="43137"/>
                    </a:srgbClr>
                  </a:outerShdw>
                </a:effectLst>
              </a:rPr>
              <a:t>LIMITACIÓN:</a:t>
            </a:r>
          </a:p>
          <a:p>
            <a:pPr marL="285750" indent="-285750">
              <a:buBlip>
                <a:blip r:embed="rId2"/>
              </a:buBlip>
            </a:pPr>
            <a:r>
              <a:rPr lang="es-MX" dirty="0" smtClean="0"/>
              <a:t>COMPRENSIÓN DE LAS TRANSACCIONES</a:t>
            </a:r>
          </a:p>
          <a:p>
            <a:pPr marL="285750" indent="-285750">
              <a:buBlip>
                <a:blip r:embed="rId2"/>
              </a:buBlip>
            </a:pPr>
            <a:r>
              <a:rPr lang="es-MX" dirty="0" smtClean="0"/>
              <a:t>EVALUACIÓN DE FLUJOS</a:t>
            </a:r>
          </a:p>
          <a:p>
            <a:endParaRPr lang="es-MX" dirty="0"/>
          </a:p>
          <a:p>
            <a:r>
              <a:rPr lang="es-MX" b="1" dirty="0" smtClean="0">
                <a:effectLst>
                  <a:outerShdw blurRad="38100" dist="38100" dir="2700000" algn="tl">
                    <a:srgbClr val="000000">
                      <a:alpha val="43137"/>
                    </a:srgbClr>
                  </a:outerShdw>
                </a:effectLst>
              </a:rPr>
              <a:t>EXCEPCIÓN:</a:t>
            </a:r>
          </a:p>
          <a:p>
            <a:pPr marL="285750" indent="-285750">
              <a:buBlip>
                <a:blip r:embed="rId3"/>
              </a:buBlip>
            </a:pPr>
            <a:r>
              <a:rPr lang="es-MX" dirty="0" smtClean="0"/>
              <a:t>REFLEJO DEL FONDO DE LA TRANSACCIÓN</a:t>
            </a:r>
            <a:endParaRPr lang="es-MX" dirty="0"/>
          </a:p>
        </p:txBody>
      </p:sp>
      <p:sp>
        <p:nvSpPr>
          <p:cNvPr id="11" name="10 Flecha a la derecha con bandas"/>
          <p:cNvSpPr/>
          <p:nvPr/>
        </p:nvSpPr>
        <p:spPr>
          <a:xfrm>
            <a:off x="4067945" y="1988840"/>
            <a:ext cx="1440160" cy="720000"/>
          </a:xfrm>
          <a:prstGeom prst="striped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sz="1200" dirty="0" smtClean="0">
                <a:effectLst>
                  <a:outerShdw blurRad="38100" dist="38100" dir="2700000" algn="tl">
                    <a:srgbClr val="000000">
                      <a:alpha val="43137"/>
                    </a:srgbClr>
                  </a:outerShdw>
                </a:effectLst>
                <a:latin typeface="Arial Black" panose="020B0A04020102020204" pitchFamily="34" charset="0"/>
              </a:rPr>
              <a:t>NIC 12, p.71</a:t>
            </a:r>
            <a:endParaRPr lang="es-MX" sz="1200" dirty="0">
              <a:effectLst>
                <a:outerShdw blurRad="38100" dist="38100" dir="2700000" algn="tl">
                  <a:srgbClr val="000000">
                    <a:alpha val="43137"/>
                  </a:srgbClr>
                </a:outerShdw>
              </a:effectLst>
              <a:latin typeface="Arial Black" panose="020B0A04020102020204" pitchFamily="34" charset="0"/>
            </a:endParaRPr>
          </a:p>
        </p:txBody>
      </p:sp>
      <p:sp>
        <p:nvSpPr>
          <p:cNvPr id="12" name="11 CuadroTexto"/>
          <p:cNvSpPr txBox="1"/>
          <p:nvPr/>
        </p:nvSpPr>
        <p:spPr>
          <a:xfrm>
            <a:off x="5580112" y="1700810"/>
            <a:ext cx="3312368" cy="3139321"/>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s-MX" dirty="0">
                <a:solidFill>
                  <a:schemeClr val="tx1"/>
                </a:solidFill>
              </a:rPr>
              <a:t>Una entidad compensará los activos por impuestos y los pasivos por impuestos </a:t>
            </a:r>
          </a:p>
          <a:p>
            <a:r>
              <a:rPr lang="es-MX" dirty="0">
                <a:solidFill>
                  <a:schemeClr val="tx1"/>
                </a:solidFill>
              </a:rPr>
              <a:t>si, y sólo si, la entidad: </a:t>
            </a:r>
          </a:p>
          <a:p>
            <a:pPr marL="355600" indent="-355600"/>
            <a:r>
              <a:rPr lang="es-MX" dirty="0">
                <a:solidFill>
                  <a:schemeClr val="tx1"/>
                </a:solidFill>
              </a:rPr>
              <a:t>(a) </a:t>
            </a:r>
            <a:r>
              <a:rPr lang="es-MX" dirty="0" smtClean="0">
                <a:solidFill>
                  <a:schemeClr val="tx1"/>
                </a:solidFill>
              </a:rPr>
              <a:t>	tenga </a:t>
            </a:r>
            <a:r>
              <a:rPr lang="es-MX" dirty="0">
                <a:solidFill>
                  <a:schemeClr val="tx1"/>
                </a:solidFill>
              </a:rPr>
              <a:t>el derecho, exigible legalmente, de compensar los importes </a:t>
            </a:r>
            <a:r>
              <a:rPr lang="es-MX" dirty="0" smtClean="0">
                <a:solidFill>
                  <a:schemeClr val="tx1"/>
                </a:solidFill>
              </a:rPr>
              <a:t>reconocidos</a:t>
            </a:r>
            <a:r>
              <a:rPr lang="es-MX" dirty="0">
                <a:solidFill>
                  <a:schemeClr val="tx1"/>
                </a:solidFill>
              </a:rPr>
              <a:t>; y</a:t>
            </a:r>
          </a:p>
          <a:p>
            <a:pPr marL="355600" indent="-355600"/>
            <a:r>
              <a:rPr lang="es-MX" dirty="0">
                <a:solidFill>
                  <a:schemeClr val="tx1"/>
                </a:solidFill>
              </a:rPr>
              <a:t>(b) </a:t>
            </a:r>
            <a:r>
              <a:rPr lang="es-MX" dirty="0" smtClean="0">
                <a:solidFill>
                  <a:schemeClr val="tx1"/>
                </a:solidFill>
              </a:rPr>
              <a:t>	tenga </a:t>
            </a:r>
            <a:r>
              <a:rPr lang="es-MX" dirty="0">
                <a:solidFill>
                  <a:schemeClr val="tx1"/>
                </a:solidFill>
              </a:rPr>
              <a:t>la intención de liquidar por el importe neto, o de realizar el activo </a:t>
            </a:r>
            <a:r>
              <a:rPr lang="es-MX" dirty="0" smtClean="0">
                <a:solidFill>
                  <a:schemeClr val="tx1"/>
                </a:solidFill>
              </a:rPr>
              <a:t>y cancelar </a:t>
            </a:r>
            <a:r>
              <a:rPr lang="es-MX" dirty="0">
                <a:solidFill>
                  <a:schemeClr val="tx1"/>
                </a:solidFill>
              </a:rPr>
              <a:t>el pasivo simultáneamente.</a:t>
            </a:r>
          </a:p>
        </p:txBody>
      </p:sp>
      <p:sp>
        <p:nvSpPr>
          <p:cNvPr id="13" name="12 Rectángulo"/>
          <p:cNvSpPr/>
          <p:nvPr/>
        </p:nvSpPr>
        <p:spPr>
          <a:xfrm>
            <a:off x="3779913" y="5139191"/>
            <a:ext cx="5256584" cy="95410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s-ES"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Para efectos del ITAN ¿Se puede compensar el ATD con el PTD?</a:t>
            </a:r>
            <a:endParaRPr lang="es-ES" sz="2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75310196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childTnLst>
                          </p:cTn>
                        </p:par>
                        <p:par>
                          <p:cTn id="21" fill="hold">
                            <p:stCondLst>
                              <p:cond delay="1500"/>
                            </p:stCondLst>
                            <p:childTnLst>
                              <p:par>
                                <p:cTn id="22" presetID="6" presetClass="entr" presetSubtype="16"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circle(in)">
                                      <p:cBhvr>
                                        <p:cTn id="2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1" grpId="0" animBg="1"/>
      <p:bldP spid="12" grpId="0" animBg="1"/>
      <p:bldP spid="13" grpId="0"/>
    </p:bld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Ingreso no gravable por recuperación del IR</a:t>
            </a:r>
            <a:br>
              <a:rPr lang="es-MX" dirty="0" smtClean="0"/>
            </a:br>
            <a:r>
              <a:rPr lang="es-MX" sz="1800" b="0" dirty="0" smtClean="0">
                <a:effectLst/>
              </a:rPr>
              <a:t>AUMENTO DE ATD </a:t>
            </a:r>
            <a:r>
              <a:rPr lang="es-MX" sz="1800" b="0" dirty="0" err="1" smtClean="0">
                <a:effectLst/>
              </a:rPr>
              <a:t>ó</a:t>
            </a:r>
            <a:r>
              <a:rPr lang="es-MX" sz="1800" b="0" dirty="0" smtClean="0">
                <a:effectLst/>
              </a:rPr>
              <a:t> DISMINUCIÓN DE PTD</a:t>
            </a:r>
            <a:endParaRPr lang="es-MX" sz="1800" b="0" dirty="0">
              <a:effectLst/>
            </a:endParaRPr>
          </a:p>
        </p:txBody>
      </p:sp>
      <p:sp>
        <p:nvSpPr>
          <p:cNvPr id="6" name="5 Marcador de fecha"/>
          <p:cNvSpPr>
            <a:spLocks noGrp="1"/>
          </p:cNvSpPr>
          <p:nvPr>
            <p:ph type="dt" sz="half" idx="10"/>
          </p:nvPr>
        </p:nvSpPr>
        <p:spPr/>
        <p:txBody>
          <a:bodyPr/>
          <a:lstStyle/>
          <a:p>
            <a:fld id="{05AE2FBD-8DAA-4219-BC75-828293479CB6}"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txBody>
          <a:bodyPr/>
          <a:lstStyle/>
          <a:p>
            <a:fld id="{721111CF-19C9-4134-8B2B-BD64A1FC72AE}" type="slidenum">
              <a:rPr lang="es-MX" smtClean="0"/>
              <a:t>336</a:t>
            </a:fld>
            <a:endParaRPr lang="es-MX"/>
          </a:p>
        </p:txBody>
      </p:sp>
      <p:sp>
        <p:nvSpPr>
          <p:cNvPr id="8" name="7 Elipse"/>
          <p:cNvSpPr/>
          <p:nvPr/>
        </p:nvSpPr>
        <p:spPr>
          <a:xfrm>
            <a:off x="2195736" y="1844824"/>
            <a:ext cx="1800000" cy="900000"/>
          </a:xfrm>
          <a:prstGeom prst="ellipse">
            <a:avLst/>
          </a:prstGeom>
        </p:spPr>
        <p:style>
          <a:lnRef idx="0">
            <a:schemeClr val="accent1"/>
          </a:lnRef>
          <a:fillRef idx="3">
            <a:schemeClr val="accent1"/>
          </a:fillRef>
          <a:effectRef idx="3">
            <a:schemeClr val="accent1"/>
          </a:effectRef>
          <a:fontRef idx="minor">
            <a:schemeClr val="lt1"/>
          </a:fontRef>
        </p:style>
        <p:txBody>
          <a:bodyPr wrap="none" rtlCol="0" anchor="ctr"/>
          <a:lstStyle/>
          <a:p>
            <a:pPr algn="ctr"/>
            <a:r>
              <a:rPr lang="es-MX" sz="2800" b="1" dirty="0" smtClean="0">
                <a:effectLst>
                  <a:outerShdw blurRad="38100" dist="38100" dir="2700000" algn="tl">
                    <a:srgbClr val="000000">
                      <a:alpha val="43137"/>
                    </a:srgbClr>
                  </a:outerShdw>
                </a:effectLst>
              </a:rPr>
              <a:t>ACTIVO</a:t>
            </a:r>
          </a:p>
          <a:p>
            <a:pPr algn="ctr"/>
            <a:r>
              <a:rPr lang="es-MX" sz="2800" b="1" dirty="0" smtClean="0">
                <a:effectLst>
                  <a:outerShdw blurRad="38100" dist="38100" dir="2700000" algn="tl">
                    <a:srgbClr val="000000">
                      <a:alpha val="43137"/>
                    </a:srgbClr>
                  </a:outerShdw>
                </a:effectLst>
              </a:rPr>
              <a:t>TD</a:t>
            </a:r>
            <a:endParaRPr lang="es-MX" sz="2800" b="1" dirty="0">
              <a:effectLst>
                <a:outerShdw blurRad="38100" dist="38100" dir="2700000" algn="tl">
                  <a:srgbClr val="000000">
                    <a:alpha val="43137"/>
                  </a:srgbClr>
                </a:outerShdw>
              </a:effectLst>
            </a:endParaRPr>
          </a:p>
        </p:txBody>
      </p:sp>
      <p:sp>
        <p:nvSpPr>
          <p:cNvPr id="10" name="9 Elipse"/>
          <p:cNvSpPr/>
          <p:nvPr/>
        </p:nvSpPr>
        <p:spPr>
          <a:xfrm>
            <a:off x="4428184" y="1844824"/>
            <a:ext cx="1800000" cy="900000"/>
          </a:xfrm>
          <a:prstGeom prst="ellipse">
            <a:avLst/>
          </a:prstGeom>
        </p:spPr>
        <p:style>
          <a:lnRef idx="0">
            <a:schemeClr val="accent2"/>
          </a:lnRef>
          <a:fillRef idx="3">
            <a:schemeClr val="accent2"/>
          </a:fillRef>
          <a:effectRef idx="3">
            <a:schemeClr val="accent2"/>
          </a:effectRef>
          <a:fontRef idx="minor">
            <a:schemeClr val="lt1"/>
          </a:fontRef>
        </p:style>
        <p:txBody>
          <a:bodyPr wrap="none" rtlCol="0" anchor="ctr"/>
          <a:lstStyle/>
          <a:p>
            <a:pPr algn="ctr">
              <a:lnSpc>
                <a:spcPts val="3360"/>
              </a:lnSpc>
            </a:pPr>
            <a:r>
              <a:rPr lang="es-MX" sz="2800" b="1" dirty="0" smtClean="0">
                <a:effectLst>
                  <a:outerShdw blurRad="38100" dist="38100" dir="2700000" algn="tl">
                    <a:srgbClr val="000000">
                      <a:alpha val="43137"/>
                    </a:srgbClr>
                  </a:outerShdw>
                </a:effectLst>
              </a:rPr>
              <a:t>PASIVO</a:t>
            </a:r>
          </a:p>
          <a:p>
            <a:pPr algn="ctr">
              <a:lnSpc>
                <a:spcPts val="3360"/>
              </a:lnSpc>
            </a:pPr>
            <a:r>
              <a:rPr lang="es-MX" sz="2800" b="1" dirty="0" smtClean="0">
                <a:effectLst>
                  <a:outerShdw blurRad="38100" dist="38100" dir="2700000" algn="tl">
                    <a:srgbClr val="000000">
                      <a:alpha val="43137"/>
                    </a:srgbClr>
                  </a:outerShdw>
                </a:effectLst>
              </a:rPr>
              <a:t>TD</a:t>
            </a:r>
            <a:endParaRPr lang="es-MX" sz="2800" b="1" dirty="0">
              <a:effectLst>
                <a:outerShdw blurRad="38100" dist="38100" dir="2700000" algn="tl">
                  <a:srgbClr val="000000">
                    <a:alpha val="43137"/>
                  </a:srgbClr>
                </a:outerShdw>
              </a:effectLst>
            </a:endParaRPr>
          </a:p>
        </p:txBody>
      </p:sp>
      <p:sp>
        <p:nvSpPr>
          <p:cNvPr id="11" name="10 Flecha derecha"/>
          <p:cNvSpPr/>
          <p:nvPr/>
        </p:nvSpPr>
        <p:spPr>
          <a:xfrm>
            <a:off x="251520" y="3069040"/>
            <a:ext cx="1800000" cy="720000"/>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b="1" dirty="0" smtClean="0">
                <a:solidFill>
                  <a:schemeClr val="tx1"/>
                </a:solidFill>
                <a:effectLst>
                  <a:outerShdw blurRad="38100" dist="38100" dir="2700000" algn="tl">
                    <a:srgbClr val="000000">
                      <a:alpha val="43137"/>
                    </a:srgbClr>
                  </a:outerShdw>
                </a:effectLst>
              </a:rPr>
              <a:t>AL 31.DIC.X2</a:t>
            </a:r>
            <a:endParaRPr lang="es-MX" b="1" dirty="0">
              <a:solidFill>
                <a:schemeClr val="tx1"/>
              </a:solidFill>
              <a:effectLst>
                <a:outerShdw blurRad="38100" dist="38100" dir="2700000" algn="tl">
                  <a:srgbClr val="000000">
                    <a:alpha val="43137"/>
                  </a:srgbClr>
                </a:outerShdw>
              </a:effectLst>
            </a:endParaRPr>
          </a:p>
        </p:txBody>
      </p:sp>
      <p:sp>
        <p:nvSpPr>
          <p:cNvPr id="12" name="11 Flecha derecha"/>
          <p:cNvSpPr/>
          <p:nvPr/>
        </p:nvSpPr>
        <p:spPr>
          <a:xfrm>
            <a:off x="251520" y="4149080"/>
            <a:ext cx="1800000" cy="720000"/>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MX" dirty="0" smtClean="0">
                <a:solidFill>
                  <a:schemeClr val="tx1"/>
                </a:solidFill>
              </a:rPr>
              <a:t>AL 31.DIC.X1</a:t>
            </a:r>
            <a:endParaRPr lang="es-MX" dirty="0">
              <a:solidFill>
                <a:schemeClr val="tx1"/>
              </a:solidFill>
            </a:endParaRPr>
          </a:p>
        </p:txBody>
      </p:sp>
      <p:sp>
        <p:nvSpPr>
          <p:cNvPr id="13" name="12 CuadroTexto"/>
          <p:cNvSpPr txBox="1"/>
          <p:nvPr/>
        </p:nvSpPr>
        <p:spPr>
          <a:xfrm>
            <a:off x="2699793" y="3132259"/>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500</a:t>
            </a:r>
            <a:endParaRPr lang="es-MX" sz="3200" b="1" dirty="0">
              <a:effectLst>
                <a:outerShdw blurRad="38100" dist="38100" dir="2700000" algn="tl">
                  <a:srgbClr val="000000">
                    <a:alpha val="43137"/>
                  </a:srgbClr>
                </a:outerShdw>
              </a:effectLst>
            </a:endParaRPr>
          </a:p>
        </p:txBody>
      </p:sp>
      <p:sp>
        <p:nvSpPr>
          <p:cNvPr id="14" name="13 CuadroTexto"/>
          <p:cNvSpPr txBox="1"/>
          <p:nvPr/>
        </p:nvSpPr>
        <p:spPr>
          <a:xfrm>
            <a:off x="2699793" y="4212379"/>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350</a:t>
            </a:r>
            <a:endParaRPr lang="es-MX" sz="3200" b="1" dirty="0">
              <a:effectLst>
                <a:outerShdw blurRad="38100" dist="38100" dir="2700000" algn="tl">
                  <a:srgbClr val="000000">
                    <a:alpha val="43137"/>
                  </a:srgbClr>
                </a:outerShdw>
              </a:effectLst>
            </a:endParaRPr>
          </a:p>
        </p:txBody>
      </p:sp>
      <p:sp>
        <p:nvSpPr>
          <p:cNvPr id="15" name="14 CuadroTexto"/>
          <p:cNvSpPr txBox="1"/>
          <p:nvPr/>
        </p:nvSpPr>
        <p:spPr>
          <a:xfrm>
            <a:off x="4860033" y="3132259"/>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420</a:t>
            </a:r>
            <a:endParaRPr lang="es-MX" sz="3200" b="1" dirty="0">
              <a:effectLst>
                <a:outerShdw blurRad="38100" dist="38100" dir="2700000" algn="tl">
                  <a:srgbClr val="000000">
                    <a:alpha val="43137"/>
                  </a:srgbClr>
                </a:outerShdw>
              </a:effectLst>
            </a:endParaRPr>
          </a:p>
        </p:txBody>
      </p:sp>
      <p:sp>
        <p:nvSpPr>
          <p:cNvPr id="16" name="15 CuadroTexto"/>
          <p:cNvSpPr txBox="1"/>
          <p:nvPr/>
        </p:nvSpPr>
        <p:spPr>
          <a:xfrm>
            <a:off x="4860033" y="4212379"/>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700</a:t>
            </a:r>
            <a:endParaRPr lang="es-MX" sz="3200" b="1" dirty="0">
              <a:effectLst>
                <a:outerShdw blurRad="38100" dist="38100" dir="2700000" algn="tl">
                  <a:srgbClr val="000000">
                    <a:alpha val="43137"/>
                  </a:srgbClr>
                </a:outerShdw>
              </a:effectLst>
            </a:endParaRPr>
          </a:p>
        </p:txBody>
      </p:sp>
      <p:sp>
        <p:nvSpPr>
          <p:cNvPr id="17" name="16 CuadroTexto"/>
          <p:cNvSpPr txBox="1"/>
          <p:nvPr/>
        </p:nvSpPr>
        <p:spPr>
          <a:xfrm>
            <a:off x="2699793" y="5292499"/>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150</a:t>
            </a:r>
            <a:endParaRPr lang="es-MX" sz="3200" b="1" dirty="0">
              <a:effectLst>
                <a:outerShdw blurRad="38100" dist="38100" dir="2700000" algn="tl">
                  <a:srgbClr val="000000">
                    <a:alpha val="43137"/>
                  </a:srgbClr>
                </a:outerShdw>
              </a:effectLst>
            </a:endParaRPr>
          </a:p>
        </p:txBody>
      </p:sp>
      <p:sp>
        <p:nvSpPr>
          <p:cNvPr id="18" name="17 CuadroTexto"/>
          <p:cNvSpPr txBox="1"/>
          <p:nvPr/>
        </p:nvSpPr>
        <p:spPr>
          <a:xfrm>
            <a:off x="4914292" y="5301210"/>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280</a:t>
            </a:r>
            <a:endParaRPr lang="es-MX" sz="3200" b="1" dirty="0">
              <a:effectLst>
                <a:outerShdw blurRad="38100" dist="38100" dir="2700000" algn="tl">
                  <a:srgbClr val="000000">
                    <a:alpha val="43137"/>
                  </a:srgbClr>
                </a:outerShdw>
              </a:effectLst>
            </a:endParaRPr>
          </a:p>
        </p:txBody>
      </p:sp>
      <p:sp>
        <p:nvSpPr>
          <p:cNvPr id="19" name="18 Flecha derecha"/>
          <p:cNvSpPr/>
          <p:nvPr/>
        </p:nvSpPr>
        <p:spPr>
          <a:xfrm>
            <a:off x="251520" y="5229200"/>
            <a:ext cx="1800000" cy="72000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MX" sz="2800" b="1" dirty="0" smtClean="0">
                <a:solidFill>
                  <a:schemeClr val="tx1"/>
                </a:solidFill>
                <a:effectLst>
                  <a:outerShdw blurRad="38100" dist="38100" dir="2700000" algn="tl">
                    <a:srgbClr val="000000">
                      <a:alpha val="43137"/>
                    </a:srgbClr>
                  </a:outerShdw>
                </a:effectLst>
              </a:rPr>
              <a:t>INGRESO</a:t>
            </a:r>
            <a:endParaRPr lang="es-MX" sz="2800" b="1" dirty="0">
              <a:solidFill>
                <a:schemeClr val="tx1"/>
              </a:solidFill>
              <a:effectLst>
                <a:outerShdw blurRad="38100" dist="38100" dir="2700000" algn="tl">
                  <a:srgbClr val="000000">
                    <a:alpha val="43137"/>
                  </a:srgbClr>
                </a:outerShdw>
              </a:effectLst>
            </a:endParaRPr>
          </a:p>
        </p:txBody>
      </p:sp>
      <p:cxnSp>
        <p:nvCxnSpPr>
          <p:cNvPr id="21" name="20 Conector recto de flecha"/>
          <p:cNvCxnSpPr/>
          <p:nvPr/>
        </p:nvCxnSpPr>
        <p:spPr>
          <a:xfrm flipV="1">
            <a:off x="3851920" y="3424644"/>
            <a:ext cx="0" cy="1084436"/>
          </a:xfrm>
          <a:prstGeom prst="straightConnector1">
            <a:avLst/>
          </a:prstGeom>
          <a:ln w="76200">
            <a:solidFill>
              <a:srgbClr val="0000CC"/>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2" name="21 Conector recto de flecha"/>
          <p:cNvCxnSpPr/>
          <p:nvPr/>
        </p:nvCxnSpPr>
        <p:spPr>
          <a:xfrm>
            <a:off x="6084168" y="3424644"/>
            <a:ext cx="0" cy="1156484"/>
          </a:xfrm>
          <a:prstGeom prst="straightConnector1">
            <a:avLst/>
          </a:prstGeom>
          <a:ln w="76200">
            <a:solidFill>
              <a:srgbClr val="FF33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6" name="25 Proceso"/>
          <p:cNvSpPr/>
          <p:nvPr/>
        </p:nvSpPr>
        <p:spPr>
          <a:xfrm>
            <a:off x="6588224" y="5229200"/>
            <a:ext cx="1800000" cy="720000"/>
          </a:xfrm>
          <a:prstGeom prst="flowChartProcess">
            <a:avLst/>
          </a:prstGeom>
          <a:solidFill>
            <a:schemeClr val="bg1"/>
          </a:solidFill>
          <a:ln w="381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0000CC"/>
                </a:solidFill>
                <a:latin typeface="Arial Black" pitchFamily="34" charset="0"/>
              </a:rPr>
              <a:t>NO GRAVABLE</a:t>
            </a:r>
            <a:endParaRPr lang="es-MX" dirty="0">
              <a:solidFill>
                <a:srgbClr val="0000CC"/>
              </a:solidFill>
              <a:latin typeface="Arial Black" pitchFamily="34" charset="0"/>
            </a:endParaRPr>
          </a:p>
        </p:txBody>
      </p:sp>
      <p:cxnSp>
        <p:nvCxnSpPr>
          <p:cNvPr id="28" name="27 Conector recto"/>
          <p:cNvCxnSpPr/>
          <p:nvPr/>
        </p:nvCxnSpPr>
        <p:spPr>
          <a:xfrm>
            <a:off x="2699793" y="5157192"/>
            <a:ext cx="8098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28 Conector recto"/>
          <p:cNvCxnSpPr/>
          <p:nvPr/>
        </p:nvCxnSpPr>
        <p:spPr>
          <a:xfrm>
            <a:off x="4842284" y="5157192"/>
            <a:ext cx="8098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312385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3500"/>
                            </p:stCondLst>
                            <p:childTnLst>
                              <p:par>
                                <p:cTn id="21" presetID="16" presetClass="entr" presetSubtype="2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inVertical)">
                                      <p:cBhvr>
                                        <p:cTn id="23" dur="500"/>
                                        <p:tgtEl>
                                          <p:spTgt spid="14"/>
                                        </p:tgtEl>
                                      </p:cBhvr>
                                    </p:animEffect>
                                  </p:childTnLst>
                                </p:cTn>
                              </p:par>
                            </p:childTnLst>
                          </p:cTn>
                        </p:par>
                        <p:par>
                          <p:cTn id="24" fill="hold">
                            <p:stCondLst>
                              <p:cond delay="4000"/>
                            </p:stCondLst>
                            <p:childTnLst>
                              <p:par>
                                <p:cTn id="25" presetID="22" presetClass="entr" presetSubtype="4"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500"/>
                                        <p:tgtEl>
                                          <p:spTgt spid="21"/>
                                        </p:tgtEl>
                                      </p:cBhvr>
                                    </p:animEffect>
                                  </p:childTnLst>
                                </p:cTn>
                              </p:par>
                            </p:childTnLst>
                          </p:cTn>
                        </p:par>
                        <p:par>
                          <p:cTn id="28" fill="hold">
                            <p:stCondLst>
                              <p:cond delay="4500"/>
                            </p:stCondLst>
                            <p:childTnLst>
                              <p:par>
                                <p:cTn id="29" presetID="2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5000"/>
                            </p:stCondLst>
                            <p:childTnLst>
                              <p:par>
                                <p:cTn id="33" presetID="16" presetClass="entr" presetSubtype="21"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barn(inVertical)">
                                      <p:cBhvr>
                                        <p:cTn id="35" dur="500"/>
                                        <p:tgtEl>
                                          <p:spTgt spid="19"/>
                                        </p:tgtEl>
                                      </p:cBhvr>
                                    </p:animEffect>
                                  </p:childTnLst>
                                </p:cTn>
                              </p:par>
                            </p:childTnLst>
                          </p:cTn>
                        </p:par>
                        <p:par>
                          <p:cTn id="36" fill="hold">
                            <p:stCondLst>
                              <p:cond delay="5500"/>
                            </p:stCondLst>
                            <p:childTnLst>
                              <p:par>
                                <p:cTn id="37" presetID="16" presetClass="entr" presetSubtype="2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arn(inVertical)">
                                      <p:cBhvr>
                                        <p:cTn id="39" dur="500"/>
                                        <p:tgtEl>
                                          <p:spTgt spid="17"/>
                                        </p:tgtEl>
                                      </p:cBhvr>
                                    </p:animEffect>
                                  </p:childTnLst>
                                </p:cTn>
                              </p:par>
                            </p:childTnLst>
                          </p:cTn>
                        </p:par>
                        <p:par>
                          <p:cTn id="40" fill="hold">
                            <p:stCondLst>
                              <p:cond delay="6000"/>
                            </p:stCondLst>
                            <p:childTnLst>
                              <p:par>
                                <p:cTn id="41" presetID="6" presetClass="entr" presetSubtype="16"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circle(in)">
                                      <p:cBhvr>
                                        <p:cTn id="43" dur="2000"/>
                                        <p:tgtEl>
                                          <p:spTgt spid="10"/>
                                        </p:tgtEl>
                                      </p:cBhvr>
                                    </p:animEffect>
                                  </p:childTnLst>
                                </p:cTn>
                              </p:par>
                            </p:childTnLst>
                          </p:cTn>
                        </p:par>
                        <p:par>
                          <p:cTn id="44" fill="hold">
                            <p:stCondLst>
                              <p:cond delay="8000"/>
                            </p:stCondLst>
                            <p:childTnLst>
                              <p:par>
                                <p:cTn id="45" presetID="16" presetClass="entr" presetSubtype="21"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500"/>
                                        <p:tgtEl>
                                          <p:spTgt spid="15"/>
                                        </p:tgtEl>
                                      </p:cBhvr>
                                    </p:animEffect>
                                  </p:childTnLst>
                                </p:cTn>
                              </p:par>
                            </p:childTnLst>
                          </p:cTn>
                        </p:par>
                        <p:par>
                          <p:cTn id="48" fill="hold">
                            <p:stCondLst>
                              <p:cond delay="85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9000"/>
                            </p:stCondLst>
                            <p:childTnLst>
                              <p:par>
                                <p:cTn id="53" presetID="22" presetClass="entr" presetSubtype="4"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down)">
                                      <p:cBhvr>
                                        <p:cTn id="55" dur="500"/>
                                        <p:tgtEl>
                                          <p:spTgt spid="29"/>
                                        </p:tgtEl>
                                      </p:cBhvr>
                                    </p:animEffect>
                                  </p:childTnLst>
                                </p:cTn>
                              </p:par>
                            </p:childTnLst>
                          </p:cTn>
                        </p:par>
                        <p:par>
                          <p:cTn id="56" fill="hold">
                            <p:stCondLst>
                              <p:cond delay="9500"/>
                            </p:stCondLst>
                            <p:childTnLst>
                              <p:par>
                                <p:cTn id="57" presetID="16" presetClass="entr" presetSubtype="21"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barn(inVertical)">
                                      <p:cBhvr>
                                        <p:cTn id="59" dur="500"/>
                                        <p:tgtEl>
                                          <p:spTgt spid="18"/>
                                        </p:tgtEl>
                                      </p:cBhvr>
                                    </p:animEffect>
                                  </p:childTnLst>
                                </p:cTn>
                              </p:par>
                            </p:childTnLst>
                          </p:cTn>
                        </p:par>
                        <p:par>
                          <p:cTn id="60" fill="hold">
                            <p:stCondLst>
                              <p:cond delay="10000"/>
                            </p:stCondLst>
                            <p:childTnLst>
                              <p:par>
                                <p:cTn id="61" presetID="22" presetClass="entr" presetSubtype="4"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down)">
                                      <p:cBhvr>
                                        <p:cTn id="63" dur="500"/>
                                        <p:tgtEl>
                                          <p:spTgt spid="22"/>
                                        </p:tgtEl>
                                      </p:cBhvr>
                                    </p:animEffect>
                                  </p:childTnLst>
                                </p:cTn>
                              </p:par>
                            </p:childTnLst>
                          </p:cTn>
                        </p:par>
                        <p:par>
                          <p:cTn id="64" fill="hold">
                            <p:stCondLst>
                              <p:cond delay="10500"/>
                            </p:stCondLst>
                            <p:childTnLst>
                              <p:par>
                                <p:cTn id="65" presetID="6" presetClass="entr" presetSubtype="16"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circle(in)">
                                      <p:cBhvr>
                                        <p:cTn id="67"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p:bldP spid="14" grpId="0"/>
      <p:bldP spid="15" grpId="0"/>
      <p:bldP spid="16" grpId="0"/>
      <p:bldP spid="17" grpId="0"/>
      <p:bldP spid="18" grpId="0"/>
      <p:bldP spid="19" grpId="0" animBg="1"/>
      <p:bldP spid="26" grpId="0" animBg="1"/>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Gasto no deducible por liquidación del IR</a:t>
            </a:r>
            <a:br>
              <a:rPr lang="es-MX" dirty="0" smtClean="0"/>
            </a:br>
            <a:r>
              <a:rPr lang="es-MX" sz="1800" b="0" dirty="0">
                <a:effectLst/>
              </a:rPr>
              <a:t>DISMINUCIÓN DE </a:t>
            </a:r>
            <a:r>
              <a:rPr lang="es-MX" sz="1800" b="0" dirty="0" smtClean="0">
                <a:effectLst/>
              </a:rPr>
              <a:t>ATD </a:t>
            </a:r>
            <a:r>
              <a:rPr lang="es-MX" sz="1800" b="0" dirty="0" err="1" smtClean="0">
                <a:effectLst/>
              </a:rPr>
              <a:t>ó</a:t>
            </a:r>
            <a:r>
              <a:rPr lang="es-MX" sz="1800" b="0" dirty="0" smtClean="0">
                <a:effectLst/>
              </a:rPr>
              <a:t> </a:t>
            </a:r>
            <a:r>
              <a:rPr lang="es-MX" sz="1800" b="0" dirty="0">
                <a:effectLst/>
              </a:rPr>
              <a:t>AUMENTO </a:t>
            </a:r>
            <a:r>
              <a:rPr lang="es-MX" sz="1800" b="0" dirty="0" smtClean="0">
                <a:effectLst/>
              </a:rPr>
              <a:t>DE PTD</a:t>
            </a:r>
            <a:endParaRPr lang="es-MX" sz="1800" b="0" dirty="0">
              <a:effectLst/>
            </a:endParaRPr>
          </a:p>
        </p:txBody>
      </p:sp>
      <p:sp>
        <p:nvSpPr>
          <p:cNvPr id="6" name="5 Marcador de fecha"/>
          <p:cNvSpPr>
            <a:spLocks noGrp="1"/>
          </p:cNvSpPr>
          <p:nvPr>
            <p:ph type="dt" sz="half" idx="10"/>
          </p:nvPr>
        </p:nvSpPr>
        <p:spPr/>
        <p:txBody>
          <a:bodyPr/>
          <a:lstStyle/>
          <a:p>
            <a:fld id="{EFD50531-D32D-405E-8983-A2E57E8D2BF1}" type="datetime4">
              <a:rPr lang="es-MX" smtClean="0"/>
              <a:t>12 de enero de 2014</a:t>
            </a:fld>
            <a:endParaRPr lang="es-MX"/>
          </a:p>
        </p:txBody>
      </p:sp>
      <p:sp>
        <p:nvSpPr>
          <p:cNvPr id="4" name="3 Marcador de pie de página"/>
          <p:cNvSpPr>
            <a:spLocks noGrp="1"/>
          </p:cNvSpPr>
          <p:nvPr>
            <p:ph type="ftr" sz="quarter" idx="11"/>
          </p:nvPr>
        </p:nvSpPr>
        <p:spPr/>
        <p:txBody>
          <a:bodyPr/>
          <a:lstStyle/>
          <a:p>
            <a:r>
              <a:rPr lang="es-MX" smtClean="0"/>
              <a:t>IMPUESTO A LA RENTA 2013</a:t>
            </a:r>
            <a:endParaRPr lang="es-MX"/>
          </a:p>
        </p:txBody>
      </p:sp>
      <p:sp>
        <p:nvSpPr>
          <p:cNvPr id="5" name="4 Marcador de número de diapositiva"/>
          <p:cNvSpPr>
            <a:spLocks noGrp="1"/>
          </p:cNvSpPr>
          <p:nvPr>
            <p:ph type="sldNum" sz="quarter" idx="12"/>
          </p:nvPr>
        </p:nvSpPr>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lstStyle/>
          <a:p>
            <a:fld id="{721111CF-19C9-4134-8B2B-BD64A1FC72AE}" type="slidenum">
              <a:rPr lang="es-MX">
                <a:solidFill>
                  <a:schemeClr val="bg1"/>
                </a:solidFill>
              </a:rPr>
              <a:pPr/>
              <a:t>337</a:t>
            </a:fld>
            <a:endParaRPr lang="es-MX">
              <a:solidFill>
                <a:schemeClr val="bg1"/>
              </a:solidFill>
            </a:endParaRPr>
          </a:p>
        </p:txBody>
      </p:sp>
      <p:sp>
        <p:nvSpPr>
          <p:cNvPr id="8" name="7 Elipse"/>
          <p:cNvSpPr/>
          <p:nvPr/>
        </p:nvSpPr>
        <p:spPr>
          <a:xfrm>
            <a:off x="2195736" y="1844824"/>
            <a:ext cx="1800000" cy="900000"/>
          </a:xfrm>
          <a:prstGeom prst="ellipse">
            <a:avLst/>
          </a:prstGeom>
        </p:spPr>
        <p:style>
          <a:lnRef idx="0">
            <a:schemeClr val="accent1"/>
          </a:lnRef>
          <a:fillRef idx="3">
            <a:schemeClr val="accent1"/>
          </a:fillRef>
          <a:effectRef idx="3">
            <a:schemeClr val="accent1"/>
          </a:effectRef>
          <a:fontRef idx="minor">
            <a:schemeClr val="lt1"/>
          </a:fontRef>
        </p:style>
        <p:txBody>
          <a:bodyPr wrap="none" rtlCol="0" anchor="ctr"/>
          <a:lstStyle/>
          <a:p>
            <a:pPr algn="ctr"/>
            <a:r>
              <a:rPr lang="es-MX" sz="2800" b="1" dirty="0" smtClean="0">
                <a:effectLst>
                  <a:outerShdw blurRad="38100" dist="38100" dir="2700000" algn="tl">
                    <a:srgbClr val="000000">
                      <a:alpha val="43137"/>
                    </a:srgbClr>
                  </a:outerShdw>
                </a:effectLst>
              </a:rPr>
              <a:t>ACTIVO</a:t>
            </a:r>
          </a:p>
          <a:p>
            <a:pPr algn="ctr"/>
            <a:r>
              <a:rPr lang="es-MX" sz="2800" b="1" dirty="0" smtClean="0">
                <a:effectLst>
                  <a:outerShdw blurRad="38100" dist="38100" dir="2700000" algn="tl">
                    <a:srgbClr val="000000">
                      <a:alpha val="43137"/>
                    </a:srgbClr>
                  </a:outerShdw>
                </a:effectLst>
              </a:rPr>
              <a:t>TD</a:t>
            </a:r>
            <a:endParaRPr lang="es-MX" sz="2800" b="1" dirty="0">
              <a:effectLst>
                <a:outerShdw blurRad="38100" dist="38100" dir="2700000" algn="tl">
                  <a:srgbClr val="000000">
                    <a:alpha val="43137"/>
                  </a:srgbClr>
                </a:outerShdw>
              </a:effectLst>
            </a:endParaRPr>
          </a:p>
        </p:txBody>
      </p:sp>
      <p:sp>
        <p:nvSpPr>
          <p:cNvPr id="10" name="9 Elipse"/>
          <p:cNvSpPr/>
          <p:nvPr/>
        </p:nvSpPr>
        <p:spPr>
          <a:xfrm>
            <a:off x="4428184" y="1844824"/>
            <a:ext cx="1800000" cy="900000"/>
          </a:xfrm>
          <a:prstGeom prst="ellipse">
            <a:avLst/>
          </a:prstGeom>
        </p:spPr>
        <p:style>
          <a:lnRef idx="0">
            <a:schemeClr val="accent2"/>
          </a:lnRef>
          <a:fillRef idx="3">
            <a:schemeClr val="accent2"/>
          </a:fillRef>
          <a:effectRef idx="3">
            <a:schemeClr val="accent2"/>
          </a:effectRef>
          <a:fontRef idx="minor">
            <a:schemeClr val="lt1"/>
          </a:fontRef>
        </p:style>
        <p:txBody>
          <a:bodyPr wrap="none" rtlCol="0" anchor="ctr"/>
          <a:lstStyle/>
          <a:p>
            <a:pPr algn="ctr">
              <a:lnSpc>
                <a:spcPts val="3360"/>
              </a:lnSpc>
            </a:pPr>
            <a:r>
              <a:rPr lang="es-MX" sz="2800" b="1" dirty="0" smtClean="0">
                <a:effectLst>
                  <a:outerShdw blurRad="38100" dist="38100" dir="2700000" algn="tl">
                    <a:srgbClr val="000000">
                      <a:alpha val="43137"/>
                    </a:srgbClr>
                  </a:outerShdw>
                </a:effectLst>
              </a:rPr>
              <a:t>PASIVO</a:t>
            </a:r>
          </a:p>
          <a:p>
            <a:pPr algn="ctr">
              <a:lnSpc>
                <a:spcPts val="3360"/>
              </a:lnSpc>
            </a:pPr>
            <a:r>
              <a:rPr lang="es-MX" sz="2800" b="1" dirty="0" smtClean="0">
                <a:effectLst>
                  <a:outerShdw blurRad="38100" dist="38100" dir="2700000" algn="tl">
                    <a:srgbClr val="000000">
                      <a:alpha val="43137"/>
                    </a:srgbClr>
                  </a:outerShdw>
                </a:effectLst>
              </a:rPr>
              <a:t>TD</a:t>
            </a:r>
            <a:endParaRPr lang="es-MX" sz="2800" b="1" dirty="0">
              <a:effectLst>
                <a:outerShdw blurRad="38100" dist="38100" dir="2700000" algn="tl">
                  <a:srgbClr val="000000">
                    <a:alpha val="43137"/>
                  </a:srgbClr>
                </a:outerShdw>
              </a:effectLst>
            </a:endParaRPr>
          </a:p>
        </p:txBody>
      </p:sp>
      <p:sp>
        <p:nvSpPr>
          <p:cNvPr id="11" name="10 Flecha derecha"/>
          <p:cNvSpPr/>
          <p:nvPr/>
        </p:nvSpPr>
        <p:spPr>
          <a:xfrm>
            <a:off x="251520" y="3069040"/>
            <a:ext cx="1800000" cy="7200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b="1" dirty="0" smtClean="0">
                <a:solidFill>
                  <a:schemeClr val="tx1"/>
                </a:solidFill>
                <a:effectLst>
                  <a:outerShdw blurRad="38100" dist="38100" dir="2700000" algn="tl">
                    <a:srgbClr val="000000">
                      <a:alpha val="43137"/>
                    </a:srgbClr>
                  </a:outerShdw>
                </a:effectLst>
              </a:rPr>
              <a:t>AL 31.DIC.X2</a:t>
            </a:r>
            <a:endParaRPr lang="es-MX" b="1" dirty="0">
              <a:solidFill>
                <a:schemeClr val="tx1"/>
              </a:solidFill>
              <a:effectLst>
                <a:outerShdw blurRad="38100" dist="38100" dir="2700000" algn="tl">
                  <a:srgbClr val="000000">
                    <a:alpha val="43137"/>
                  </a:srgbClr>
                </a:outerShdw>
              </a:effectLst>
            </a:endParaRPr>
          </a:p>
        </p:txBody>
      </p:sp>
      <p:sp>
        <p:nvSpPr>
          <p:cNvPr id="12" name="11 Flecha derecha"/>
          <p:cNvSpPr/>
          <p:nvPr/>
        </p:nvSpPr>
        <p:spPr>
          <a:xfrm>
            <a:off x="251520" y="4149080"/>
            <a:ext cx="1800000" cy="7200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MX" dirty="0" smtClean="0">
                <a:solidFill>
                  <a:schemeClr val="tx1"/>
                </a:solidFill>
              </a:rPr>
              <a:t>AL 31.DIC.X1</a:t>
            </a:r>
            <a:endParaRPr lang="es-MX" dirty="0">
              <a:solidFill>
                <a:schemeClr val="tx1"/>
              </a:solidFill>
            </a:endParaRPr>
          </a:p>
        </p:txBody>
      </p:sp>
      <p:sp>
        <p:nvSpPr>
          <p:cNvPr id="13" name="12 CuadroTexto"/>
          <p:cNvSpPr txBox="1"/>
          <p:nvPr/>
        </p:nvSpPr>
        <p:spPr>
          <a:xfrm>
            <a:off x="2699793" y="3132259"/>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600</a:t>
            </a:r>
            <a:endParaRPr lang="es-MX" sz="3200" b="1" dirty="0">
              <a:effectLst>
                <a:outerShdw blurRad="38100" dist="38100" dir="2700000" algn="tl">
                  <a:srgbClr val="000000">
                    <a:alpha val="43137"/>
                  </a:srgbClr>
                </a:outerShdw>
              </a:effectLst>
            </a:endParaRPr>
          </a:p>
        </p:txBody>
      </p:sp>
      <p:sp>
        <p:nvSpPr>
          <p:cNvPr id="14" name="13 CuadroTexto"/>
          <p:cNvSpPr txBox="1"/>
          <p:nvPr/>
        </p:nvSpPr>
        <p:spPr>
          <a:xfrm>
            <a:off x="2699793" y="4212379"/>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800</a:t>
            </a:r>
            <a:endParaRPr lang="es-MX" sz="3200" b="1" dirty="0">
              <a:effectLst>
                <a:outerShdw blurRad="38100" dist="38100" dir="2700000" algn="tl">
                  <a:srgbClr val="000000">
                    <a:alpha val="43137"/>
                  </a:srgbClr>
                </a:outerShdw>
              </a:effectLst>
            </a:endParaRPr>
          </a:p>
        </p:txBody>
      </p:sp>
      <p:sp>
        <p:nvSpPr>
          <p:cNvPr id="15" name="14 CuadroTexto"/>
          <p:cNvSpPr txBox="1"/>
          <p:nvPr/>
        </p:nvSpPr>
        <p:spPr>
          <a:xfrm>
            <a:off x="4860033" y="3132259"/>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520</a:t>
            </a:r>
            <a:endParaRPr lang="es-MX" sz="3200" b="1" dirty="0">
              <a:effectLst>
                <a:outerShdw blurRad="38100" dist="38100" dir="2700000" algn="tl">
                  <a:srgbClr val="000000">
                    <a:alpha val="43137"/>
                  </a:srgbClr>
                </a:outerShdw>
              </a:effectLst>
            </a:endParaRPr>
          </a:p>
        </p:txBody>
      </p:sp>
      <p:sp>
        <p:nvSpPr>
          <p:cNvPr id="16" name="15 CuadroTexto"/>
          <p:cNvSpPr txBox="1"/>
          <p:nvPr/>
        </p:nvSpPr>
        <p:spPr>
          <a:xfrm>
            <a:off x="4860033" y="4212379"/>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300</a:t>
            </a:r>
            <a:endParaRPr lang="es-MX" sz="3200" b="1" dirty="0">
              <a:effectLst>
                <a:outerShdw blurRad="38100" dist="38100" dir="2700000" algn="tl">
                  <a:srgbClr val="000000">
                    <a:alpha val="43137"/>
                  </a:srgbClr>
                </a:outerShdw>
              </a:effectLst>
            </a:endParaRPr>
          </a:p>
        </p:txBody>
      </p:sp>
      <p:sp>
        <p:nvSpPr>
          <p:cNvPr id="17" name="16 CuadroTexto"/>
          <p:cNvSpPr txBox="1"/>
          <p:nvPr/>
        </p:nvSpPr>
        <p:spPr>
          <a:xfrm>
            <a:off x="2699793" y="5292499"/>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200</a:t>
            </a:r>
            <a:endParaRPr lang="es-MX" sz="3200" b="1" dirty="0">
              <a:effectLst>
                <a:outerShdw blurRad="38100" dist="38100" dir="2700000" algn="tl">
                  <a:srgbClr val="000000">
                    <a:alpha val="43137"/>
                  </a:srgbClr>
                </a:outerShdw>
              </a:effectLst>
            </a:endParaRPr>
          </a:p>
        </p:txBody>
      </p:sp>
      <p:sp>
        <p:nvSpPr>
          <p:cNvPr id="18" name="17 CuadroTexto"/>
          <p:cNvSpPr txBox="1"/>
          <p:nvPr/>
        </p:nvSpPr>
        <p:spPr>
          <a:xfrm>
            <a:off x="4914292" y="5301210"/>
            <a:ext cx="809837" cy="584775"/>
          </a:xfrm>
          <a:prstGeom prst="rect">
            <a:avLst/>
          </a:prstGeom>
          <a:noFill/>
        </p:spPr>
        <p:txBody>
          <a:bodyPr wrap="none" rtlCol="0">
            <a:spAutoFit/>
          </a:bodyPr>
          <a:lstStyle/>
          <a:p>
            <a:r>
              <a:rPr lang="es-MX" sz="3200" b="1" dirty="0" smtClean="0">
                <a:effectLst>
                  <a:outerShdw blurRad="38100" dist="38100" dir="2700000" algn="tl">
                    <a:srgbClr val="000000">
                      <a:alpha val="43137"/>
                    </a:srgbClr>
                  </a:outerShdw>
                </a:effectLst>
              </a:rPr>
              <a:t>120</a:t>
            </a:r>
            <a:endParaRPr lang="es-MX" sz="3200" b="1" dirty="0">
              <a:effectLst>
                <a:outerShdw blurRad="38100" dist="38100" dir="2700000" algn="tl">
                  <a:srgbClr val="000000">
                    <a:alpha val="43137"/>
                  </a:srgbClr>
                </a:outerShdw>
              </a:effectLst>
            </a:endParaRPr>
          </a:p>
        </p:txBody>
      </p:sp>
      <p:sp>
        <p:nvSpPr>
          <p:cNvPr id="19" name="18 Flecha derecha"/>
          <p:cNvSpPr/>
          <p:nvPr/>
        </p:nvSpPr>
        <p:spPr>
          <a:xfrm>
            <a:off x="251520" y="5229200"/>
            <a:ext cx="1800000" cy="7200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MX" sz="2800" b="1" dirty="0" smtClean="0">
                <a:solidFill>
                  <a:schemeClr val="bg1"/>
                </a:solidFill>
                <a:effectLst>
                  <a:outerShdw blurRad="38100" dist="38100" dir="2700000" algn="tl">
                    <a:srgbClr val="000000">
                      <a:alpha val="43137"/>
                    </a:srgbClr>
                  </a:outerShdw>
                </a:effectLst>
              </a:rPr>
              <a:t>GASTO</a:t>
            </a:r>
            <a:endParaRPr lang="es-MX" sz="2800" b="1" dirty="0">
              <a:solidFill>
                <a:schemeClr val="bg1"/>
              </a:solidFill>
              <a:effectLst>
                <a:outerShdw blurRad="38100" dist="38100" dir="2700000" algn="tl">
                  <a:srgbClr val="000000">
                    <a:alpha val="43137"/>
                  </a:srgbClr>
                </a:outerShdw>
              </a:effectLst>
            </a:endParaRPr>
          </a:p>
        </p:txBody>
      </p:sp>
      <p:cxnSp>
        <p:nvCxnSpPr>
          <p:cNvPr id="21" name="20 Conector recto de flecha"/>
          <p:cNvCxnSpPr/>
          <p:nvPr/>
        </p:nvCxnSpPr>
        <p:spPr>
          <a:xfrm flipV="1">
            <a:off x="6012160" y="3411157"/>
            <a:ext cx="0" cy="1084436"/>
          </a:xfrm>
          <a:prstGeom prst="straightConnector1">
            <a:avLst/>
          </a:prstGeom>
          <a:ln w="76200">
            <a:solidFill>
              <a:srgbClr val="0000CC"/>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2" name="21 Conector recto de flecha"/>
          <p:cNvCxnSpPr/>
          <p:nvPr/>
        </p:nvCxnSpPr>
        <p:spPr>
          <a:xfrm>
            <a:off x="3851920" y="3429040"/>
            <a:ext cx="0" cy="1156484"/>
          </a:xfrm>
          <a:prstGeom prst="straightConnector1">
            <a:avLst/>
          </a:prstGeom>
          <a:ln w="76200">
            <a:solidFill>
              <a:srgbClr val="FF33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6" name="25 Proceso"/>
          <p:cNvSpPr/>
          <p:nvPr/>
        </p:nvSpPr>
        <p:spPr>
          <a:xfrm>
            <a:off x="6588224" y="5229200"/>
            <a:ext cx="1800000" cy="720000"/>
          </a:xfrm>
          <a:prstGeom prst="flowChartProcess">
            <a:avLst/>
          </a:prstGeom>
          <a:solidFill>
            <a:schemeClr val="bg1"/>
          </a:solid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rgbClr val="FF3300"/>
                </a:solidFill>
                <a:latin typeface="Arial Black" pitchFamily="34" charset="0"/>
              </a:rPr>
              <a:t>NO DEDUCIBLE</a:t>
            </a:r>
            <a:endParaRPr lang="es-MX" dirty="0">
              <a:solidFill>
                <a:srgbClr val="FF3300"/>
              </a:solidFill>
              <a:latin typeface="Arial Black" pitchFamily="34" charset="0"/>
            </a:endParaRPr>
          </a:p>
        </p:txBody>
      </p:sp>
      <p:cxnSp>
        <p:nvCxnSpPr>
          <p:cNvPr id="28" name="27 Conector recto"/>
          <p:cNvCxnSpPr/>
          <p:nvPr/>
        </p:nvCxnSpPr>
        <p:spPr>
          <a:xfrm>
            <a:off x="2699793" y="5157192"/>
            <a:ext cx="8098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28 Conector recto"/>
          <p:cNvCxnSpPr/>
          <p:nvPr/>
        </p:nvCxnSpPr>
        <p:spPr>
          <a:xfrm>
            <a:off x="4842284" y="5157192"/>
            <a:ext cx="8098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513508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3500"/>
                            </p:stCondLst>
                            <p:childTnLst>
                              <p:par>
                                <p:cTn id="21" presetID="16" presetClass="entr" presetSubtype="2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inVertical)">
                                      <p:cBhvr>
                                        <p:cTn id="23" dur="500"/>
                                        <p:tgtEl>
                                          <p:spTgt spid="14"/>
                                        </p:tgtEl>
                                      </p:cBhvr>
                                    </p:animEffect>
                                  </p:childTnLst>
                                </p:cTn>
                              </p:par>
                            </p:childTnLst>
                          </p:cTn>
                        </p:par>
                        <p:par>
                          <p:cTn id="24" fill="hold">
                            <p:stCondLst>
                              <p:cond delay="4000"/>
                            </p:stCondLst>
                            <p:childTnLst>
                              <p:par>
                                <p:cTn id="25" presetID="22" presetClass="entr" presetSubtype="4"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childTnLst>
                          </p:cTn>
                        </p:par>
                        <p:par>
                          <p:cTn id="28" fill="hold">
                            <p:stCondLst>
                              <p:cond delay="5000"/>
                            </p:stCondLst>
                            <p:childTnLst>
                              <p:par>
                                <p:cTn id="29" presetID="2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5500"/>
                            </p:stCondLst>
                            <p:childTnLst>
                              <p:par>
                                <p:cTn id="33" presetID="16" presetClass="entr" presetSubtype="21"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barn(inVertical)">
                                      <p:cBhvr>
                                        <p:cTn id="35" dur="500"/>
                                        <p:tgtEl>
                                          <p:spTgt spid="19"/>
                                        </p:tgtEl>
                                      </p:cBhvr>
                                    </p:animEffect>
                                  </p:childTnLst>
                                </p:cTn>
                              </p:par>
                            </p:childTnLst>
                          </p:cTn>
                        </p:par>
                        <p:par>
                          <p:cTn id="36" fill="hold">
                            <p:stCondLst>
                              <p:cond delay="6000"/>
                            </p:stCondLst>
                            <p:childTnLst>
                              <p:par>
                                <p:cTn id="37" presetID="16" presetClass="entr" presetSubtype="2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arn(inVertical)">
                                      <p:cBhvr>
                                        <p:cTn id="39" dur="500"/>
                                        <p:tgtEl>
                                          <p:spTgt spid="17"/>
                                        </p:tgtEl>
                                      </p:cBhvr>
                                    </p:animEffect>
                                  </p:childTnLst>
                                </p:cTn>
                              </p:par>
                            </p:childTnLst>
                          </p:cTn>
                        </p:par>
                        <p:par>
                          <p:cTn id="40" fill="hold">
                            <p:stCondLst>
                              <p:cond delay="6500"/>
                            </p:stCondLst>
                            <p:childTnLst>
                              <p:par>
                                <p:cTn id="41" presetID="6" presetClass="entr" presetSubtype="16"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circle(in)">
                                      <p:cBhvr>
                                        <p:cTn id="43" dur="2000"/>
                                        <p:tgtEl>
                                          <p:spTgt spid="10"/>
                                        </p:tgtEl>
                                      </p:cBhvr>
                                    </p:animEffect>
                                  </p:childTnLst>
                                </p:cTn>
                              </p:par>
                            </p:childTnLst>
                          </p:cTn>
                        </p:par>
                        <p:par>
                          <p:cTn id="44" fill="hold">
                            <p:stCondLst>
                              <p:cond delay="8500"/>
                            </p:stCondLst>
                            <p:childTnLst>
                              <p:par>
                                <p:cTn id="45" presetID="16" presetClass="entr" presetSubtype="21"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500"/>
                                        <p:tgtEl>
                                          <p:spTgt spid="15"/>
                                        </p:tgtEl>
                                      </p:cBhvr>
                                    </p:animEffect>
                                  </p:childTnLst>
                                </p:cTn>
                              </p:par>
                            </p:childTnLst>
                          </p:cTn>
                        </p:par>
                        <p:par>
                          <p:cTn id="48" fill="hold">
                            <p:stCondLst>
                              <p:cond delay="90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9500"/>
                            </p:stCondLst>
                            <p:childTnLst>
                              <p:par>
                                <p:cTn id="53" presetID="22" presetClass="entr" presetSubtype="4"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down)">
                                      <p:cBhvr>
                                        <p:cTn id="55" dur="500"/>
                                        <p:tgtEl>
                                          <p:spTgt spid="29"/>
                                        </p:tgtEl>
                                      </p:cBhvr>
                                    </p:animEffect>
                                  </p:childTnLst>
                                </p:cTn>
                              </p:par>
                            </p:childTnLst>
                          </p:cTn>
                        </p:par>
                        <p:par>
                          <p:cTn id="56" fill="hold">
                            <p:stCondLst>
                              <p:cond delay="10000"/>
                            </p:stCondLst>
                            <p:childTnLst>
                              <p:par>
                                <p:cTn id="57" presetID="16" presetClass="entr" presetSubtype="21"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barn(inVertical)">
                                      <p:cBhvr>
                                        <p:cTn id="59" dur="500"/>
                                        <p:tgtEl>
                                          <p:spTgt spid="18"/>
                                        </p:tgtEl>
                                      </p:cBhvr>
                                    </p:animEffect>
                                  </p:childTnLst>
                                </p:cTn>
                              </p:par>
                            </p:childTnLst>
                          </p:cTn>
                        </p:par>
                        <p:par>
                          <p:cTn id="60" fill="hold">
                            <p:stCondLst>
                              <p:cond delay="10500"/>
                            </p:stCondLst>
                            <p:childTnLst>
                              <p:par>
                                <p:cTn id="61" presetID="22" presetClass="entr" presetSubtype="4"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down)">
                                      <p:cBhvr>
                                        <p:cTn id="63" dur="500"/>
                                        <p:tgtEl>
                                          <p:spTgt spid="21"/>
                                        </p:tgtEl>
                                      </p:cBhvr>
                                    </p:animEffect>
                                  </p:childTnLst>
                                </p:cTn>
                              </p:par>
                            </p:childTnLst>
                          </p:cTn>
                        </p:par>
                        <p:par>
                          <p:cTn id="64" fill="hold">
                            <p:stCondLst>
                              <p:cond delay="11000"/>
                            </p:stCondLst>
                            <p:childTnLst>
                              <p:par>
                                <p:cTn id="65" presetID="6" presetClass="entr" presetSubtype="16"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circle(in)">
                                      <p:cBhvr>
                                        <p:cTn id="67"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p:bldP spid="14" grpId="0"/>
      <p:bldP spid="15" grpId="0"/>
      <p:bldP spid="16" grpId="0"/>
      <p:bldP spid="17" grpId="0"/>
      <p:bldP spid="18" grpId="0"/>
      <p:bldP spid="19" grpId="0" animBg="1"/>
      <p:bldP spid="26" grpId="0" animBg="1"/>
    </p:bldLst>
  </p:timing>
</p:sld>
</file>

<file path=ppt/slides/slide3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3 Decisión"/>
          <p:cNvSpPr/>
          <p:nvPr/>
        </p:nvSpPr>
        <p:spPr>
          <a:xfrm>
            <a:off x="2052000" y="900000"/>
            <a:ext cx="5040000" cy="5040000"/>
          </a:xfrm>
          <a:prstGeom prst="flowChartDecision">
            <a:avLst/>
          </a:prstGeom>
          <a:solidFill>
            <a:schemeClr val="bg1"/>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4002" y="2160000"/>
            <a:ext cx="2399101" cy="2520000"/>
          </a:xfrm>
          <a:prstGeom prst="rect">
            <a:avLst/>
          </a:prstGeom>
        </p:spPr>
      </p:pic>
      <p:sp>
        <p:nvSpPr>
          <p:cNvPr id="6" name="5 CuadroTexto"/>
          <p:cNvSpPr txBox="1"/>
          <p:nvPr/>
        </p:nvSpPr>
        <p:spPr>
          <a:xfrm>
            <a:off x="5288602" y="273422"/>
            <a:ext cx="3834832" cy="923330"/>
          </a:xfrm>
          <a:prstGeom prst="rect">
            <a:avLst/>
          </a:prstGeom>
          <a:noFill/>
        </p:spPr>
        <p:txBody>
          <a:bodyPr wrap="none" rtlCol="0">
            <a:spAutoFit/>
          </a:bodyPr>
          <a:lstStyle/>
          <a:p>
            <a:pPr algn="ctr"/>
            <a:r>
              <a:rPr lang="es-PE" sz="3600" b="1" dirty="0" smtClean="0">
                <a:solidFill>
                  <a:schemeClr val="bg1"/>
                </a:solidFill>
                <a:effectLst>
                  <a:outerShdw blurRad="38100" dist="38100" dir="2700000" algn="tl">
                    <a:srgbClr val="000000">
                      <a:alpha val="43137"/>
                    </a:srgbClr>
                  </a:outerShdw>
                </a:effectLst>
                <a:latin typeface="Felix Titling" pitchFamily="82" charset="0"/>
                <a:cs typeface="Times New Roman" pitchFamily="18" charset="0"/>
              </a:rPr>
              <a:t>EQUIDAD</a:t>
            </a:r>
          </a:p>
          <a:p>
            <a:pPr algn="ctr"/>
            <a:r>
              <a:rPr lang="es-PE" dirty="0" smtClean="0">
                <a:solidFill>
                  <a:schemeClr val="bg1"/>
                </a:solidFill>
                <a:latin typeface="Felix Titling" pitchFamily="82" charset="0"/>
                <a:cs typeface="Times New Roman" pitchFamily="18" charset="0"/>
              </a:rPr>
              <a:t>CONTABILIDAD </a:t>
            </a:r>
            <a:r>
              <a:rPr lang="es-PE" b="1" dirty="0" smtClean="0">
                <a:solidFill>
                  <a:schemeClr val="bg1"/>
                </a:solidFill>
                <a:effectLst>
                  <a:outerShdw blurRad="38100" dist="38100" dir="2700000" algn="tl">
                    <a:srgbClr val="000000">
                      <a:alpha val="43137"/>
                    </a:srgbClr>
                  </a:outerShdw>
                </a:effectLst>
                <a:latin typeface="Felix Titling" pitchFamily="82" charset="0"/>
                <a:cs typeface="Times New Roman" pitchFamily="18" charset="0"/>
              </a:rPr>
              <a:t>&amp;</a:t>
            </a:r>
            <a:r>
              <a:rPr lang="es-PE" dirty="0" smtClean="0">
                <a:solidFill>
                  <a:schemeClr val="bg1"/>
                </a:solidFill>
                <a:latin typeface="Felix Titling" pitchFamily="82" charset="0"/>
                <a:cs typeface="Times New Roman" pitchFamily="18" charset="0"/>
              </a:rPr>
              <a:t> TRIBUTACIÓN</a:t>
            </a:r>
            <a:endParaRPr lang="es-PE" dirty="0">
              <a:solidFill>
                <a:schemeClr val="bg1"/>
              </a:solidFill>
              <a:latin typeface="Felix Titling" pitchFamily="82" charset="0"/>
              <a:cs typeface="Times New Roman" pitchFamily="18" charset="0"/>
            </a:endParaRPr>
          </a:p>
        </p:txBody>
      </p:sp>
      <p:sp>
        <p:nvSpPr>
          <p:cNvPr id="2" name="1 CuadroTexto"/>
          <p:cNvSpPr txBox="1"/>
          <p:nvPr/>
        </p:nvSpPr>
        <p:spPr>
          <a:xfrm>
            <a:off x="6029578" y="4370328"/>
            <a:ext cx="2646878" cy="1938992"/>
          </a:xfrm>
          <a:prstGeom prst="rect">
            <a:avLst/>
          </a:prstGeom>
          <a:noFill/>
        </p:spPr>
        <p:txBody>
          <a:bodyPr wrap="none" rtlCol="0">
            <a:spAutoFit/>
          </a:bodyPr>
          <a:lstStyle/>
          <a:p>
            <a:r>
              <a:rPr lang="es-PE" sz="6000" b="1" dirty="0" smtClean="0">
                <a:solidFill>
                  <a:schemeClr val="bg1"/>
                </a:solidFill>
                <a:effectLst>
                  <a:outerShdw blurRad="38100" dist="38100" dir="2700000" algn="tl">
                    <a:srgbClr val="000000">
                      <a:alpha val="43137"/>
                    </a:srgbClr>
                  </a:outerShdw>
                </a:effectLst>
                <a:latin typeface="Freestyle Script" pitchFamily="66" charset="0"/>
                <a:cs typeface="MV Boli" pitchFamily="2" charset="0"/>
              </a:rPr>
              <a:t>¡Gracias por</a:t>
            </a:r>
          </a:p>
          <a:p>
            <a:r>
              <a:rPr lang="es-PE" sz="6000" b="1" dirty="0" smtClean="0">
                <a:solidFill>
                  <a:schemeClr val="bg1"/>
                </a:solidFill>
                <a:effectLst>
                  <a:outerShdw blurRad="38100" dist="38100" dir="2700000" algn="tl">
                    <a:srgbClr val="000000">
                      <a:alpha val="43137"/>
                    </a:srgbClr>
                  </a:outerShdw>
                </a:effectLst>
                <a:latin typeface="Freestyle Script" pitchFamily="66" charset="0"/>
                <a:cs typeface="MV Boli" pitchFamily="2" charset="0"/>
              </a:rPr>
              <a:t>su atención!</a:t>
            </a:r>
            <a:endParaRPr lang="es-PE" sz="6000" b="1" dirty="0">
              <a:solidFill>
                <a:schemeClr val="bg1"/>
              </a:solidFill>
              <a:effectLst>
                <a:outerShdw blurRad="38100" dist="38100" dir="2700000" algn="tl">
                  <a:srgbClr val="000000">
                    <a:alpha val="43137"/>
                  </a:srgbClr>
                </a:outerShdw>
              </a:effectLst>
              <a:latin typeface="Freestyle Script" pitchFamily="66" charset="0"/>
              <a:cs typeface="MV Boli" pitchFamily="2" charset="0"/>
            </a:endParaRPr>
          </a:p>
        </p:txBody>
      </p:sp>
    </p:spTree>
    <p:extLst>
      <p:ext uri="{BB962C8B-B14F-4D97-AF65-F5344CB8AC3E}">
        <p14:creationId xmlns:p14="http://schemas.microsoft.com/office/powerpoint/2010/main" val="225009161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Effect transition="in" filter="fade">
                                      <p:cBhvr>
                                        <p:cTn id="14" dur="1000"/>
                                        <p:tgtEl>
                                          <p:spTgt spid="5"/>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fltVal val="0"/>
                                          </p:val>
                                        </p:tav>
                                        <p:tav tm="100000">
                                          <p:val>
                                            <p:strVal val="#ppt_w"/>
                                          </p:val>
                                        </p:tav>
                                      </p:tavLst>
                                    </p:anim>
                                    <p:anim calcmode="lin" valueType="num">
                                      <p:cBhvr>
                                        <p:cTn id="19" dur="1000" fill="hold"/>
                                        <p:tgtEl>
                                          <p:spTgt spid="6"/>
                                        </p:tgtEl>
                                        <p:attrNameLst>
                                          <p:attrName>ppt_h</p:attrName>
                                        </p:attrNameLst>
                                      </p:cBhvr>
                                      <p:tavLst>
                                        <p:tav tm="0">
                                          <p:val>
                                            <p:fltVal val="0"/>
                                          </p:val>
                                        </p:tav>
                                        <p:tav tm="100000">
                                          <p:val>
                                            <p:strVal val="#ppt_h"/>
                                          </p:val>
                                        </p:tav>
                                      </p:tavLst>
                                    </p:anim>
                                    <p:animEffect transition="in" filter="fade">
                                      <p:cBhvr>
                                        <p:cTn id="20" dur="1000"/>
                                        <p:tgtEl>
                                          <p:spTgt spid="6"/>
                                        </p:tgtEl>
                                      </p:cBhvr>
                                    </p:animEffect>
                                  </p:childTnLst>
                                </p:cTn>
                              </p:par>
                            </p:childTnLst>
                          </p:cTn>
                        </p:par>
                        <p:par>
                          <p:cTn id="21" fill="hold">
                            <p:stCondLst>
                              <p:cond delay="30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2" grpId="0"/>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74350BCA-6F85-4268-8CA7-44BD5B66F03C}" type="datetime4">
              <a:rPr lang="es-PE" smtClean="0"/>
              <a:t>12 de enero de 2014</a:t>
            </a:fld>
            <a:endParaRPr lang="es-PE"/>
          </a:p>
        </p:txBody>
      </p:sp>
      <p:sp>
        <p:nvSpPr>
          <p:cNvPr id="4" name="3 Marcador de pie de página"/>
          <p:cNvSpPr>
            <a:spLocks noGrp="1"/>
          </p:cNvSpPr>
          <p:nvPr>
            <p:ph type="ftr" sz="quarter" idx="11"/>
          </p:nvPr>
        </p:nvSpPr>
        <p:spPr/>
        <p:txBody>
          <a:bodyPr/>
          <a:lstStyle/>
          <a:p>
            <a:r>
              <a:rPr lang="es-MX" smtClean="0"/>
              <a:t>IMPUESTO A LA RENTA 2013</a:t>
            </a:r>
            <a:endParaRPr lang="es-PE"/>
          </a:p>
        </p:txBody>
      </p:sp>
      <p:sp>
        <p:nvSpPr>
          <p:cNvPr id="5" name="4 Marcador de número de diapositiva"/>
          <p:cNvSpPr>
            <a:spLocks noGrp="1"/>
          </p:cNvSpPr>
          <p:nvPr>
            <p:ph type="sldNum" sz="quarter" idx="12"/>
          </p:nvPr>
        </p:nvSpPr>
        <p:spPr/>
        <p:txBody>
          <a:bodyPr/>
          <a:lstStyle/>
          <a:p>
            <a:fld id="{18CE0154-5AA3-498D-98EB-A5C71ABBED3C}" type="slidenum">
              <a:rPr lang="es-PE" smtClean="0"/>
              <a:t>339</a:t>
            </a:fld>
            <a:endParaRPr lang="es-PE"/>
          </a:p>
        </p:txBody>
      </p:sp>
      <p:graphicFrame>
        <p:nvGraphicFramePr>
          <p:cNvPr id="6" name="5 Objeto"/>
          <p:cNvGraphicFramePr>
            <a:graphicFrameLocks noChangeAspect="1"/>
          </p:cNvGraphicFramePr>
          <p:nvPr>
            <p:extLst>
              <p:ext uri="{D42A27DB-BD31-4B8C-83A1-F6EECF244321}">
                <p14:modId xmlns:p14="http://schemas.microsoft.com/office/powerpoint/2010/main" val="2245297309"/>
              </p:ext>
            </p:extLst>
          </p:nvPr>
        </p:nvGraphicFramePr>
        <p:xfrm>
          <a:off x="899592" y="548680"/>
          <a:ext cx="7344816" cy="5715150"/>
        </p:xfrm>
        <a:graphic>
          <a:graphicData uri="http://schemas.openxmlformats.org/presentationml/2006/ole">
            <mc:AlternateContent xmlns:mc="http://schemas.openxmlformats.org/markup-compatibility/2006">
              <mc:Choice xmlns:v="urn:schemas-microsoft-com:vml" Requires="v">
                <p:oleObj spid="_x0000_s11401" name="Hoja de cálculo" r:id="rId3" imgW="6181646" imgH="4810216" progId="Excel.Sheet.12">
                  <p:embed/>
                </p:oleObj>
              </mc:Choice>
              <mc:Fallback>
                <p:oleObj name="Hoja de cálculo" r:id="rId3" imgW="6181646" imgH="4810216" progId="Excel.Sheet.12">
                  <p:embed/>
                  <p:pic>
                    <p:nvPicPr>
                      <p:cNvPr id="0" name=""/>
                      <p:cNvPicPr/>
                      <p:nvPr/>
                    </p:nvPicPr>
                    <p:blipFill>
                      <a:blip r:embed="rId4"/>
                      <a:stretch>
                        <a:fillRect/>
                      </a:stretch>
                    </p:blipFill>
                    <p:spPr>
                      <a:xfrm>
                        <a:off x="899592" y="548680"/>
                        <a:ext cx="7344816" cy="5715150"/>
                      </a:xfrm>
                      <a:prstGeom prst="rect">
                        <a:avLst/>
                      </a:prstGeom>
                    </p:spPr>
                  </p:pic>
                </p:oleObj>
              </mc:Fallback>
            </mc:AlternateContent>
          </a:graphicData>
        </a:graphic>
      </p:graphicFrame>
      <p:sp>
        <p:nvSpPr>
          <p:cNvPr id="7" name="6 CuadroTexto"/>
          <p:cNvSpPr txBox="1"/>
          <p:nvPr/>
        </p:nvSpPr>
        <p:spPr>
          <a:xfrm>
            <a:off x="2411760" y="188640"/>
            <a:ext cx="4292585" cy="369332"/>
          </a:xfrm>
          <a:prstGeom prst="rect">
            <a:avLst/>
          </a:prstGeom>
          <a:noFill/>
        </p:spPr>
        <p:txBody>
          <a:bodyPr wrap="none" rtlCol="0">
            <a:spAutoFit/>
          </a:bodyPr>
          <a:lstStyle/>
          <a:p>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TIPOS DE CAMBIO PUBLICADOS AL:</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9618505"/>
      </p:ext>
    </p:extLst>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C973D0E1-38EB-4CCD-A33C-4B13A8CD71F1}" type="datetime4">
              <a:rPr lang="es-PE" smtClean="0"/>
              <a:t>12 de enero de 2014</a:t>
            </a:fld>
            <a:endParaRPr lang="es-PE"/>
          </a:p>
        </p:txBody>
      </p:sp>
      <p:sp>
        <p:nvSpPr>
          <p:cNvPr id="4" name="3 Marcador de pie de página"/>
          <p:cNvSpPr>
            <a:spLocks noGrp="1"/>
          </p:cNvSpPr>
          <p:nvPr>
            <p:ph type="ftr" sz="quarter" idx="11"/>
          </p:nvPr>
        </p:nvSpPr>
        <p:spPr/>
        <p:txBody>
          <a:bodyPr/>
          <a:lstStyle/>
          <a:p>
            <a:r>
              <a:rPr lang="es-MX" smtClean="0"/>
              <a:t>IMPUESTO A LA RENTA 2013</a:t>
            </a:r>
            <a:endParaRPr lang="es-PE"/>
          </a:p>
        </p:txBody>
      </p:sp>
      <p:sp>
        <p:nvSpPr>
          <p:cNvPr id="5" name="4 Marcador de número de diapositiva"/>
          <p:cNvSpPr>
            <a:spLocks noGrp="1"/>
          </p:cNvSpPr>
          <p:nvPr>
            <p:ph type="sldNum" sz="quarter" idx="12"/>
          </p:nvPr>
        </p:nvSpPr>
        <p:spPr/>
        <p:txBody>
          <a:bodyPr/>
          <a:lstStyle/>
          <a:p>
            <a:fld id="{18CE0154-5AA3-498D-98EB-A5C71ABBED3C}" type="slidenum">
              <a:rPr lang="es-PE" smtClean="0"/>
              <a:t>340</a:t>
            </a:fld>
            <a:endParaRPr lang="es-PE"/>
          </a:p>
        </p:txBody>
      </p:sp>
      <p:graphicFrame>
        <p:nvGraphicFramePr>
          <p:cNvPr id="6" name="5 Objeto"/>
          <p:cNvGraphicFramePr>
            <a:graphicFrameLocks noChangeAspect="1"/>
          </p:cNvGraphicFramePr>
          <p:nvPr>
            <p:extLst>
              <p:ext uri="{D42A27DB-BD31-4B8C-83A1-F6EECF244321}">
                <p14:modId xmlns:p14="http://schemas.microsoft.com/office/powerpoint/2010/main" val="826915981"/>
              </p:ext>
            </p:extLst>
          </p:nvPr>
        </p:nvGraphicFramePr>
        <p:xfrm>
          <a:off x="900113" y="549275"/>
          <a:ext cx="7343775" cy="5240338"/>
        </p:xfrm>
        <a:graphic>
          <a:graphicData uri="http://schemas.openxmlformats.org/presentationml/2006/ole">
            <mc:AlternateContent xmlns:mc="http://schemas.openxmlformats.org/markup-compatibility/2006">
              <mc:Choice xmlns:v="urn:schemas-microsoft-com:vml" Requires="v">
                <p:oleObj spid="_x0000_s12425" name="Hoja de cálculo" r:id="rId3" imgW="6181646" imgH="4410175" progId="Excel.Sheet.12">
                  <p:embed/>
                </p:oleObj>
              </mc:Choice>
              <mc:Fallback>
                <p:oleObj name="Hoja de cálculo" r:id="rId3" imgW="6181646" imgH="4410175" progId="Excel.Sheet.12">
                  <p:embed/>
                  <p:pic>
                    <p:nvPicPr>
                      <p:cNvPr id="0" name=""/>
                      <p:cNvPicPr/>
                      <p:nvPr/>
                    </p:nvPicPr>
                    <p:blipFill>
                      <a:blip r:embed="rId4"/>
                      <a:stretch>
                        <a:fillRect/>
                      </a:stretch>
                    </p:blipFill>
                    <p:spPr>
                      <a:xfrm>
                        <a:off x="900113" y="549275"/>
                        <a:ext cx="7343775" cy="5240338"/>
                      </a:xfrm>
                      <a:prstGeom prst="rect">
                        <a:avLst/>
                      </a:prstGeom>
                    </p:spPr>
                  </p:pic>
                </p:oleObj>
              </mc:Fallback>
            </mc:AlternateContent>
          </a:graphicData>
        </a:graphic>
      </p:graphicFrame>
      <p:sp>
        <p:nvSpPr>
          <p:cNvPr id="7" name="6 CuadroTexto"/>
          <p:cNvSpPr txBox="1"/>
          <p:nvPr/>
        </p:nvSpPr>
        <p:spPr>
          <a:xfrm>
            <a:off x="2411760" y="188640"/>
            <a:ext cx="4292585" cy="369332"/>
          </a:xfrm>
          <a:prstGeom prst="rect">
            <a:avLst/>
          </a:prstGeom>
          <a:noFill/>
        </p:spPr>
        <p:txBody>
          <a:bodyPr wrap="none" rtlCol="0">
            <a:spAutoFit/>
          </a:bodyPr>
          <a:lstStyle/>
          <a:p>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TIPOS DE CAMBIO PUBLICADOS AL:</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8889210"/>
      </p:ext>
    </p:extLst>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77DECFE7-0701-4509-B7DF-D5C8B24D36E9}" type="datetime4">
              <a:rPr lang="es-PE" smtClean="0"/>
              <a:t>12 de enero de 2014</a:t>
            </a:fld>
            <a:endParaRPr lang="es-PE"/>
          </a:p>
        </p:txBody>
      </p:sp>
      <p:sp>
        <p:nvSpPr>
          <p:cNvPr id="4" name="3 Marcador de pie de página"/>
          <p:cNvSpPr>
            <a:spLocks noGrp="1"/>
          </p:cNvSpPr>
          <p:nvPr>
            <p:ph type="ftr" sz="quarter" idx="11"/>
          </p:nvPr>
        </p:nvSpPr>
        <p:spPr/>
        <p:txBody>
          <a:bodyPr/>
          <a:lstStyle/>
          <a:p>
            <a:r>
              <a:rPr lang="es-MX" smtClean="0"/>
              <a:t>IMPUESTO A LA RENTA 2013</a:t>
            </a:r>
            <a:endParaRPr lang="es-PE"/>
          </a:p>
        </p:txBody>
      </p:sp>
      <p:sp>
        <p:nvSpPr>
          <p:cNvPr id="5" name="4 Marcador de número de diapositiva"/>
          <p:cNvSpPr>
            <a:spLocks noGrp="1"/>
          </p:cNvSpPr>
          <p:nvPr>
            <p:ph type="sldNum" sz="quarter" idx="12"/>
          </p:nvPr>
        </p:nvSpPr>
        <p:spPr/>
        <p:txBody>
          <a:bodyPr/>
          <a:lstStyle/>
          <a:p>
            <a:fld id="{18CE0154-5AA3-498D-98EB-A5C71ABBED3C}" type="slidenum">
              <a:rPr lang="es-PE" smtClean="0"/>
              <a:t>341</a:t>
            </a:fld>
            <a:endParaRPr lang="es-PE"/>
          </a:p>
        </p:txBody>
      </p:sp>
      <p:graphicFrame>
        <p:nvGraphicFramePr>
          <p:cNvPr id="6" name="5 Objeto"/>
          <p:cNvGraphicFramePr>
            <a:graphicFrameLocks noChangeAspect="1"/>
          </p:cNvGraphicFramePr>
          <p:nvPr>
            <p:extLst>
              <p:ext uri="{D42A27DB-BD31-4B8C-83A1-F6EECF244321}">
                <p14:modId xmlns:p14="http://schemas.microsoft.com/office/powerpoint/2010/main" val="3569275565"/>
              </p:ext>
            </p:extLst>
          </p:nvPr>
        </p:nvGraphicFramePr>
        <p:xfrm>
          <a:off x="900113" y="549275"/>
          <a:ext cx="7343775" cy="5716588"/>
        </p:xfrm>
        <a:graphic>
          <a:graphicData uri="http://schemas.openxmlformats.org/presentationml/2006/ole">
            <mc:AlternateContent xmlns:mc="http://schemas.openxmlformats.org/markup-compatibility/2006">
              <mc:Choice xmlns:v="urn:schemas-microsoft-com:vml" Requires="v">
                <p:oleObj spid="_x0000_s13449" name="Hoja de cálculo" r:id="rId3" imgW="6181646" imgH="4810216" progId="Excel.Sheet.12">
                  <p:embed/>
                </p:oleObj>
              </mc:Choice>
              <mc:Fallback>
                <p:oleObj name="Hoja de cálculo" r:id="rId3" imgW="6181646" imgH="4810216" progId="Excel.Sheet.12">
                  <p:embed/>
                  <p:pic>
                    <p:nvPicPr>
                      <p:cNvPr id="0" name=""/>
                      <p:cNvPicPr/>
                      <p:nvPr/>
                    </p:nvPicPr>
                    <p:blipFill>
                      <a:blip r:embed="rId4"/>
                      <a:stretch>
                        <a:fillRect/>
                      </a:stretch>
                    </p:blipFill>
                    <p:spPr>
                      <a:xfrm>
                        <a:off x="900113" y="549275"/>
                        <a:ext cx="7343775" cy="5716588"/>
                      </a:xfrm>
                      <a:prstGeom prst="rect">
                        <a:avLst/>
                      </a:prstGeom>
                    </p:spPr>
                  </p:pic>
                </p:oleObj>
              </mc:Fallback>
            </mc:AlternateContent>
          </a:graphicData>
        </a:graphic>
      </p:graphicFrame>
      <p:sp>
        <p:nvSpPr>
          <p:cNvPr id="7" name="6 CuadroTexto"/>
          <p:cNvSpPr txBox="1"/>
          <p:nvPr/>
        </p:nvSpPr>
        <p:spPr>
          <a:xfrm>
            <a:off x="2411760" y="188640"/>
            <a:ext cx="4292585" cy="369332"/>
          </a:xfrm>
          <a:prstGeom prst="rect">
            <a:avLst/>
          </a:prstGeom>
          <a:noFill/>
        </p:spPr>
        <p:txBody>
          <a:bodyPr wrap="none" rtlCol="0">
            <a:spAutoFit/>
          </a:bodyPr>
          <a:lstStyle/>
          <a:p>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TIPOS DE CAMBIO PUBLICADOS AL:</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4101912"/>
      </p:ext>
    </p:extLst>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C36CFD01-29F9-4E6B-B573-FF3C73B0A69C}" type="datetime4">
              <a:rPr lang="es-PE" smtClean="0"/>
              <a:t>12 de enero de 2014</a:t>
            </a:fld>
            <a:endParaRPr lang="es-PE"/>
          </a:p>
        </p:txBody>
      </p:sp>
      <p:sp>
        <p:nvSpPr>
          <p:cNvPr id="4" name="3 Marcador de pie de página"/>
          <p:cNvSpPr>
            <a:spLocks noGrp="1"/>
          </p:cNvSpPr>
          <p:nvPr>
            <p:ph type="ftr" sz="quarter" idx="11"/>
          </p:nvPr>
        </p:nvSpPr>
        <p:spPr/>
        <p:txBody>
          <a:bodyPr/>
          <a:lstStyle/>
          <a:p>
            <a:r>
              <a:rPr lang="es-MX" smtClean="0"/>
              <a:t>IMPUESTO A LA RENTA 2013</a:t>
            </a:r>
            <a:endParaRPr lang="es-PE"/>
          </a:p>
        </p:txBody>
      </p:sp>
      <p:sp>
        <p:nvSpPr>
          <p:cNvPr id="5" name="4 Marcador de número de diapositiva"/>
          <p:cNvSpPr>
            <a:spLocks noGrp="1"/>
          </p:cNvSpPr>
          <p:nvPr>
            <p:ph type="sldNum" sz="quarter" idx="12"/>
          </p:nvPr>
        </p:nvSpPr>
        <p:spPr/>
        <p:txBody>
          <a:bodyPr/>
          <a:lstStyle/>
          <a:p>
            <a:fld id="{18CE0154-5AA3-498D-98EB-A5C71ABBED3C}" type="slidenum">
              <a:rPr lang="es-PE" smtClean="0"/>
              <a:t>342</a:t>
            </a:fld>
            <a:endParaRPr lang="es-PE"/>
          </a:p>
        </p:txBody>
      </p:sp>
      <p:graphicFrame>
        <p:nvGraphicFramePr>
          <p:cNvPr id="6" name="5 Objeto"/>
          <p:cNvGraphicFramePr>
            <a:graphicFrameLocks noChangeAspect="1"/>
          </p:cNvGraphicFramePr>
          <p:nvPr>
            <p:extLst>
              <p:ext uri="{D42A27DB-BD31-4B8C-83A1-F6EECF244321}">
                <p14:modId xmlns:p14="http://schemas.microsoft.com/office/powerpoint/2010/main" val="3033911634"/>
              </p:ext>
            </p:extLst>
          </p:nvPr>
        </p:nvGraphicFramePr>
        <p:xfrm>
          <a:off x="900113" y="549275"/>
          <a:ext cx="7343775" cy="5716588"/>
        </p:xfrm>
        <a:graphic>
          <a:graphicData uri="http://schemas.openxmlformats.org/presentationml/2006/ole">
            <mc:AlternateContent xmlns:mc="http://schemas.openxmlformats.org/markup-compatibility/2006">
              <mc:Choice xmlns:v="urn:schemas-microsoft-com:vml" Requires="v">
                <p:oleObj spid="_x0000_s14473" name="Hoja de cálculo" r:id="rId3" imgW="6181646" imgH="4810216" progId="Excel.Sheet.12">
                  <p:embed/>
                </p:oleObj>
              </mc:Choice>
              <mc:Fallback>
                <p:oleObj name="Hoja de cálculo" r:id="rId3" imgW="6181646" imgH="4810216" progId="Excel.Sheet.12">
                  <p:embed/>
                  <p:pic>
                    <p:nvPicPr>
                      <p:cNvPr id="0" name=""/>
                      <p:cNvPicPr/>
                      <p:nvPr/>
                    </p:nvPicPr>
                    <p:blipFill>
                      <a:blip r:embed="rId4"/>
                      <a:stretch>
                        <a:fillRect/>
                      </a:stretch>
                    </p:blipFill>
                    <p:spPr>
                      <a:xfrm>
                        <a:off x="900113" y="549275"/>
                        <a:ext cx="7343775" cy="5716588"/>
                      </a:xfrm>
                      <a:prstGeom prst="rect">
                        <a:avLst/>
                      </a:prstGeom>
                    </p:spPr>
                  </p:pic>
                </p:oleObj>
              </mc:Fallback>
            </mc:AlternateContent>
          </a:graphicData>
        </a:graphic>
      </p:graphicFrame>
      <p:sp>
        <p:nvSpPr>
          <p:cNvPr id="7" name="6 CuadroTexto"/>
          <p:cNvSpPr txBox="1"/>
          <p:nvPr/>
        </p:nvSpPr>
        <p:spPr>
          <a:xfrm>
            <a:off x="2411760" y="188640"/>
            <a:ext cx="4292585" cy="369332"/>
          </a:xfrm>
          <a:prstGeom prst="rect">
            <a:avLst/>
          </a:prstGeom>
          <a:noFill/>
        </p:spPr>
        <p:txBody>
          <a:bodyPr wrap="none" rtlCol="0">
            <a:spAutoFit/>
          </a:bodyPr>
          <a:lstStyle/>
          <a:p>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TIPOS DE CAMBIO PUBLICADOS AL:</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042009"/>
      </p:ext>
    </p:extLst>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96D4F85A-DC42-46C0-9973-0DB2402F2A57}" type="datetime4">
              <a:rPr lang="es-PE" smtClean="0"/>
              <a:t>12 de enero de 2014</a:t>
            </a:fld>
            <a:endParaRPr lang="es-PE"/>
          </a:p>
        </p:txBody>
      </p:sp>
      <p:sp>
        <p:nvSpPr>
          <p:cNvPr id="4" name="3 Marcador de pie de página"/>
          <p:cNvSpPr>
            <a:spLocks noGrp="1"/>
          </p:cNvSpPr>
          <p:nvPr>
            <p:ph type="ftr" sz="quarter" idx="11"/>
          </p:nvPr>
        </p:nvSpPr>
        <p:spPr/>
        <p:txBody>
          <a:bodyPr/>
          <a:lstStyle/>
          <a:p>
            <a:r>
              <a:rPr lang="es-MX" smtClean="0"/>
              <a:t>IMPUESTO A LA RENTA 2013</a:t>
            </a:r>
            <a:endParaRPr lang="es-PE"/>
          </a:p>
        </p:txBody>
      </p:sp>
      <p:sp>
        <p:nvSpPr>
          <p:cNvPr id="5" name="4 Marcador de número de diapositiva"/>
          <p:cNvSpPr>
            <a:spLocks noGrp="1"/>
          </p:cNvSpPr>
          <p:nvPr>
            <p:ph type="sldNum" sz="quarter" idx="12"/>
          </p:nvPr>
        </p:nvSpPr>
        <p:spPr/>
        <p:txBody>
          <a:bodyPr/>
          <a:lstStyle/>
          <a:p>
            <a:fld id="{18CE0154-5AA3-498D-98EB-A5C71ABBED3C}" type="slidenum">
              <a:rPr lang="es-PE" smtClean="0"/>
              <a:t>343</a:t>
            </a:fld>
            <a:endParaRPr lang="es-PE"/>
          </a:p>
        </p:txBody>
      </p:sp>
      <p:graphicFrame>
        <p:nvGraphicFramePr>
          <p:cNvPr id="6" name="5 Objeto"/>
          <p:cNvGraphicFramePr>
            <a:graphicFrameLocks noChangeAspect="1"/>
          </p:cNvGraphicFramePr>
          <p:nvPr>
            <p:extLst>
              <p:ext uri="{D42A27DB-BD31-4B8C-83A1-F6EECF244321}">
                <p14:modId xmlns:p14="http://schemas.microsoft.com/office/powerpoint/2010/main" val="2124916094"/>
              </p:ext>
            </p:extLst>
          </p:nvPr>
        </p:nvGraphicFramePr>
        <p:xfrm>
          <a:off x="900113" y="620688"/>
          <a:ext cx="7343775" cy="5478463"/>
        </p:xfrm>
        <a:graphic>
          <a:graphicData uri="http://schemas.openxmlformats.org/presentationml/2006/ole">
            <mc:AlternateContent xmlns:mc="http://schemas.openxmlformats.org/markup-compatibility/2006">
              <mc:Choice xmlns:v="urn:schemas-microsoft-com:vml" Requires="v">
                <p:oleObj spid="_x0000_s15499" name="Hoja de cálculo" r:id="rId3" imgW="6181646" imgH="4610196" progId="Excel.Sheet.12">
                  <p:embed/>
                </p:oleObj>
              </mc:Choice>
              <mc:Fallback>
                <p:oleObj name="Hoja de cálculo" r:id="rId3" imgW="6181646" imgH="4610196" progId="Excel.Sheet.12">
                  <p:embed/>
                  <p:pic>
                    <p:nvPicPr>
                      <p:cNvPr id="0" name=""/>
                      <p:cNvPicPr/>
                      <p:nvPr/>
                    </p:nvPicPr>
                    <p:blipFill>
                      <a:blip r:embed="rId4"/>
                      <a:stretch>
                        <a:fillRect/>
                      </a:stretch>
                    </p:blipFill>
                    <p:spPr>
                      <a:xfrm>
                        <a:off x="900113" y="620688"/>
                        <a:ext cx="7343775" cy="5478463"/>
                      </a:xfrm>
                      <a:prstGeom prst="rect">
                        <a:avLst/>
                      </a:prstGeom>
                    </p:spPr>
                  </p:pic>
                </p:oleObj>
              </mc:Fallback>
            </mc:AlternateContent>
          </a:graphicData>
        </a:graphic>
      </p:graphicFrame>
      <p:sp>
        <p:nvSpPr>
          <p:cNvPr id="7" name="6 CuadroTexto"/>
          <p:cNvSpPr txBox="1"/>
          <p:nvPr/>
        </p:nvSpPr>
        <p:spPr>
          <a:xfrm>
            <a:off x="2411760" y="188640"/>
            <a:ext cx="4292585" cy="369332"/>
          </a:xfrm>
          <a:prstGeom prst="rect">
            <a:avLst/>
          </a:prstGeom>
          <a:noFill/>
        </p:spPr>
        <p:txBody>
          <a:bodyPr wrap="none" rtlCol="0">
            <a:spAutoFit/>
          </a:bodyPr>
          <a:lstStyle/>
          <a:p>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TIPOS DE CAMBIO PUBLICADOS AL:</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8955381"/>
      </p:ext>
    </p:extLst>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B941A23D-3773-4B80-B3CC-21B3B5B055A0}" type="datetime4">
              <a:rPr lang="es-PE" smtClean="0"/>
              <a:t>12 de enero de 2014</a:t>
            </a:fld>
            <a:endParaRPr lang="es-PE"/>
          </a:p>
        </p:txBody>
      </p:sp>
      <p:sp>
        <p:nvSpPr>
          <p:cNvPr id="4" name="3 Marcador de pie de página"/>
          <p:cNvSpPr>
            <a:spLocks noGrp="1"/>
          </p:cNvSpPr>
          <p:nvPr>
            <p:ph type="ftr" sz="quarter" idx="11"/>
          </p:nvPr>
        </p:nvSpPr>
        <p:spPr/>
        <p:txBody>
          <a:bodyPr/>
          <a:lstStyle/>
          <a:p>
            <a:r>
              <a:rPr lang="es-MX" smtClean="0"/>
              <a:t>IMPUESTO A LA RENTA 2013</a:t>
            </a:r>
            <a:endParaRPr lang="es-PE"/>
          </a:p>
        </p:txBody>
      </p:sp>
      <p:sp>
        <p:nvSpPr>
          <p:cNvPr id="5" name="4 Marcador de número de diapositiva"/>
          <p:cNvSpPr>
            <a:spLocks noGrp="1"/>
          </p:cNvSpPr>
          <p:nvPr>
            <p:ph type="sldNum" sz="quarter" idx="12"/>
          </p:nvPr>
        </p:nvSpPr>
        <p:spPr/>
        <p:txBody>
          <a:bodyPr/>
          <a:lstStyle/>
          <a:p>
            <a:fld id="{18CE0154-5AA3-498D-98EB-A5C71ABBED3C}" type="slidenum">
              <a:rPr lang="es-PE" smtClean="0"/>
              <a:t>344</a:t>
            </a:fld>
            <a:endParaRPr lang="es-PE"/>
          </a:p>
        </p:txBody>
      </p:sp>
      <p:graphicFrame>
        <p:nvGraphicFramePr>
          <p:cNvPr id="6" name="5 Objeto"/>
          <p:cNvGraphicFramePr>
            <a:graphicFrameLocks noChangeAspect="1"/>
          </p:cNvGraphicFramePr>
          <p:nvPr>
            <p:extLst>
              <p:ext uri="{D42A27DB-BD31-4B8C-83A1-F6EECF244321}">
                <p14:modId xmlns:p14="http://schemas.microsoft.com/office/powerpoint/2010/main" val="2454522439"/>
              </p:ext>
            </p:extLst>
          </p:nvPr>
        </p:nvGraphicFramePr>
        <p:xfrm>
          <a:off x="900113" y="549275"/>
          <a:ext cx="7343775" cy="5478463"/>
        </p:xfrm>
        <a:graphic>
          <a:graphicData uri="http://schemas.openxmlformats.org/presentationml/2006/ole">
            <mc:AlternateContent xmlns:mc="http://schemas.openxmlformats.org/markup-compatibility/2006">
              <mc:Choice xmlns:v="urn:schemas-microsoft-com:vml" Requires="v">
                <p:oleObj spid="_x0000_s16521" name="Hoja de cálculo" r:id="rId3" imgW="6181646" imgH="4610196" progId="Excel.Sheet.12">
                  <p:embed/>
                </p:oleObj>
              </mc:Choice>
              <mc:Fallback>
                <p:oleObj name="Hoja de cálculo" r:id="rId3" imgW="6181646" imgH="4610196" progId="Excel.Sheet.12">
                  <p:embed/>
                  <p:pic>
                    <p:nvPicPr>
                      <p:cNvPr id="0" name=""/>
                      <p:cNvPicPr/>
                      <p:nvPr/>
                    </p:nvPicPr>
                    <p:blipFill>
                      <a:blip r:embed="rId4"/>
                      <a:stretch>
                        <a:fillRect/>
                      </a:stretch>
                    </p:blipFill>
                    <p:spPr>
                      <a:xfrm>
                        <a:off x="900113" y="549275"/>
                        <a:ext cx="7343775" cy="5478463"/>
                      </a:xfrm>
                      <a:prstGeom prst="rect">
                        <a:avLst/>
                      </a:prstGeom>
                    </p:spPr>
                  </p:pic>
                </p:oleObj>
              </mc:Fallback>
            </mc:AlternateContent>
          </a:graphicData>
        </a:graphic>
      </p:graphicFrame>
      <p:sp>
        <p:nvSpPr>
          <p:cNvPr id="7" name="6 CuadroTexto"/>
          <p:cNvSpPr txBox="1"/>
          <p:nvPr/>
        </p:nvSpPr>
        <p:spPr>
          <a:xfrm>
            <a:off x="2411760" y="188640"/>
            <a:ext cx="4292585" cy="369332"/>
          </a:xfrm>
          <a:prstGeom prst="rect">
            <a:avLst/>
          </a:prstGeom>
          <a:noFill/>
        </p:spPr>
        <p:txBody>
          <a:bodyPr wrap="none" rtlCol="0">
            <a:spAutoFit/>
          </a:bodyPr>
          <a:lstStyle/>
          <a:p>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TIPOS DE CAMBIO PUBLICADOS AL:</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3931006"/>
      </p:ext>
    </p:extLst>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90C599ED-C934-48B4-908A-207165845C38}" type="datetime4">
              <a:rPr lang="es-PE" smtClean="0"/>
              <a:t>12 de enero de 2014</a:t>
            </a:fld>
            <a:endParaRPr lang="es-PE"/>
          </a:p>
        </p:txBody>
      </p:sp>
      <p:sp>
        <p:nvSpPr>
          <p:cNvPr id="4" name="3 Marcador de pie de página"/>
          <p:cNvSpPr>
            <a:spLocks noGrp="1"/>
          </p:cNvSpPr>
          <p:nvPr>
            <p:ph type="ftr" sz="quarter" idx="11"/>
          </p:nvPr>
        </p:nvSpPr>
        <p:spPr/>
        <p:txBody>
          <a:bodyPr/>
          <a:lstStyle/>
          <a:p>
            <a:r>
              <a:rPr lang="es-MX" smtClean="0"/>
              <a:t>IMPUESTO A LA RENTA 2013</a:t>
            </a:r>
            <a:endParaRPr lang="es-PE"/>
          </a:p>
        </p:txBody>
      </p:sp>
      <p:sp>
        <p:nvSpPr>
          <p:cNvPr id="5" name="4 Marcador de número de diapositiva"/>
          <p:cNvSpPr>
            <a:spLocks noGrp="1"/>
          </p:cNvSpPr>
          <p:nvPr>
            <p:ph type="sldNum" sz="quarter" idx="12"/>
          </p:nvPr>
        </p:nvSpPr>
        <p:spPr/>
        <p:txBody>
          <a:bodyPr/>
          <a:lstStyle/>
          <a:p>
            <a:fld id="{18CE0154-5AA3-498D-98EB-A5C71ABBED3C}" type="slidenum">
              <a:rPr lang="es-PE" smtClean="0"/>
              <a:t>345</a:t>
            </a:fld>
            <a:endParaRPr lang="es-PE"/>
          </a:p>
        </p:txBody>
      </p:sp>
      <p:graphicFrame>
        <p:nvGraphicFramePr>
          <p:cNvPr id="6" name="5 Objeto"/>
          <p:cNvGraphicFramePr>
            <a:graphicFrameLocks noChangeAspect="1"/>
          </p:cNvGraphicFramePr>
          <p:nvPr>
            <p:extLst>
              <p:ext uri="{D42A27DB-BD31-4B8C-83A1-F6EECF244321}">
                <p14:modId xmlns:p14="http://schemas.microsoft.com/office/powerpoint/2010/main" val="1711770584"/>
              </p:ext>
            </p:extLst>
          </p:nvPr>
        </p:nvGraphicFramePr>
        <p:xfrm>
          <a:off x="900113" y="549275"/>
          <a:ext cx="7343775" cy="5478463"/>
        </p:xfrm>
        <a:graphic>
          <a:graphicData uri="http://schemas.openxmlformats.org/presentationml/2006/ole">
            <mc:AlternateContent xmlns:mc="http://schemas.openxmlformats.org/markup-compatibility/2006">
              <mc:Choice xmlns:v="urn:schemas-microsoft-com:vml" Requires="v">
                <p:oleObj spid="_x0000_s17545" name="Hoja de cálculo" r:id="rId3" imgW="6181646" imgH="4610196" progId="Excel.Sheet.12">
                  <p:embed/>
                </p:oleObj>
              </mc:Choice>
              <mc:Fallback>
                <p:oleObj name="Hoja de cálculo" r:id="rId3" imgW="6181646" imgH="4610196" progId="Excel.Sheet.12">
                  <p:embed/>
                  <p:pic>
                    <p:nvPicPr>
                      <p:cNvPr id="0" name=""/>
                      <p:cNvPicPr/>
                      <p:nvPr/>
                    </p:nvPicPr>
                    <p:blipFill>
                      <a:blip r:embed="rId4"/>
                      <a:stretch>
                        <a:fillRect/>
                      </a:stretch>
                    </p:blipFill>
                    <p:spPr>
                      <a:xfrm>
                        <a:off x="900113" y="549275"/>
                        <a:ext cx="7343775" cy="5478463"/>
                      </a:xfrm>
                      <a:prstGeom prst="rect">
                        <a:avLst/>
                      </a:prstGeom>
                    </p:spPr>
                  </p:pic>
                </p:oleObj>
              </mc:Fallback>
            </mc:AlternateContent>
          </a:graphicData>
        </a:graphic>
      </p:graphicFrame>
      <p:sp>
        <p:nvSpPr>
          <p:cNvPr id="7" name="6 CuadroTexto"/>
          <p:cNvSpPr txBox="1"/>
          <p:nvPr/>
        </p:nvSpPr>
        <p:spPr>
          <a:xfrm>
            <a:off x="2411760" y="188640"/>
            <a:ext cx="4292585" cy="369332"/>
          </a:xfrm>
          <a:prstGeom prst="rect">
            <a:avLst/>
          </a:prstGeom>
          <a:noFill/>
        </p:spPr>
        <p:txBody>
          <a:bodyPr wrap="none" rtlCol="0">
            <a:spAutoFit/>
          </a:bodyPr>
          <a:lstStyle/>
          <a:p>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TIPOS DE CAMBIO PUBLICADOS AL:</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9537900"/>
      </p:ext>
    </p:extLst>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D3D5B519-FA85-47AC-81B1-C7FEDFC6B3F2}" type="datetime4">
              <a:rPr lang="es-PE" smtClean="0"/>
              <a:t>12 de enero de 2014</a:t>
            </a:fld>
            <a:endParaRPr lang="es-PE"/>
          </a:p>
        </p:txBody>
      </p:sp>
      <p:sp>
        <p:nvSpPr>
          <p:cNvPr id="4" name="3 Marcador de pie de página"/>
          <p:cNvSpPr>
            <a:spLocks noGrp="1"/>
          </p:cNvSpPr>
          <p:nvPr>
            <p:ph type="ftr" sz="quarter" idx="11"/>
          </p:nvPr>
        </p:nvSpPr>
        <p:spPr/>
        <p:txBody>
          <a:bodyPr/>
          <a:lstStyle/>
          <a:p>
            <a:r>
              <a:rPr lang="es-MX" smtClean="0"/>
              <a:t>IMPUESTO A LA RENTA 2013</a:t>
            </a:r>
            <a:endParaRPr lang="es-PE"/>
          </a:p>
        </p:txBody>
      </p:sp>
      <p:sp>
        <p:nvSpPr>
          <p:cNvPr id="5" name="4 Marcador de número de diapositiva"/>
          <p:cNvSpPr>
            <a:spLocks noGrp="1"/>
          </p:cNvSpPr>
          <p:nvPr>
            <p:ph type="sldNum" sz="quarter" idx="12"/>
          </p:nvPr>
        </p:nvSpPr>
        <p:spPr/>
        <p:txBody>
          <a:bodyPr/>
          <a:lstStyle/>
          <a:p>
            <a:fld id="{18CE0154-5AA3-498D-98EB-A5C71ABBED3C}" type="slidenum">
              <a:rPr lang="es-PE" smtClean="0"/>
              <a:t>346</a:t>
            </a:fld>
            <a:endParaRPr lang="es-PE"/>
          </a:p>
        </p:txBody>
      </p:sp>
      <p:graphicFrame>
        <p:nvGraphicFramePr>
          <p:cNvPr id="6" name="5 Objeto"/>
          <p:cNvGraphicFramePr>
            <a:graphicFrameLocks noChangeAspect="1"/>
          </p:cNvGraphicFramePr>
          <p:nvPr>
            <p:extLst>
              <p:ext uri="{D42A27DB-BD31-4B8C-83A1-F6EECF244321}">
                <p14:modId xmlns:p14="http://schemas.microsoft.com/office/powerpoint/2010/main" val="2222988143"/>
              </p:ext>
            </p:extLst>
          </p:nvPr>
        </p:nvGraphicFramePr>
        <p:xfrm>
          <a:off x="900113" y="549275"/>
          <a:ext cx="7343775" cy="5478463"/>
        </p:xfrm>
        <a:graphic>
          <a:graphicData uri="http://schemas.openxmlformats.org/presentationml/2006/ole">
            <mc:AlternateContent xmlns:mc="http://schemas.openxmlformats.org/markup-compatibility/2006">
              <mc:Choice xmlns:v="urn:schemas-microsoft-com:vml" Requires="v">
                <p:oleObj spid="_x0000_s18570" name="Hoja de cálculo" r:id="rId3" imgW="6181646" imgH="4610196" progId="Excel.Sheet.12">
                  <p:embed/>
                </p:oleObj>
              </mc:Choice>
              <mc:Fallback>
                <p:oleObj name="Hoja de cálculo" r:id="rId3" imgW="6181646" imgH="4610196" progId="Excel.Sheet.12">
                  <p:embed/>
                  <p:pic>
                    <p:nvPicPr>
                      <p:cNvPr id="0" name=""/>
                      <p:cNvPicPr/>
                      <p:nvPr/>
                    </p:nvPicPr>
                    <p:blipFill>
                      <a:blip r:embed="rId4"/>
                      <a:stretch>
                        <a:fillRect/>
                      </a:stretch>
                    </p:blipFill>
                    <p:spPr>
                      <a:xfrm>
                        <a:off x="900113" y="549275"/>
                        <a:ext cx="7343775" cy="5478463"/>
                      </a:xfrm>
                      <a:prstGeom prst="rect">
                        <a:avLst/>
                      </a:prstGeom>
                    </p:spPr>
                  </p:pic>
                </p:oleObj>
              </mc:Fallback>
            </mc:AlternateContent>
          </a:graphicData>
        </a:graphic>
      </p:graphicFrame>
      <p:sp>
        <p:nvSpPr>
          <p:cNvPr id="7" name="6 CuadroTexto"/>
          <p:cNvSpPr txBox="1"/>
          <p:nvPr/>
        </p:nvSpPr>
        <p:spPr>
          <a:xfrm>
            <a:off x="2411760" y="188640"/>
            <a:ext cx="4292585" cy="369332"/>
          </a:xfrm>
          <a:prstGeom prst="rect">
            <a:avLst/>
          </a:prstGeom>
          <a:noFill/>
        </p:spPr>
        <p:txBody>
          <a:bodyPr wrap="none" rtlCol="0">
            <a:spAutoFit/>
          </a:bodyPr>
          <a:lstStyle/>
          <a:p>
            <a:r>
              <a:rPr lang="es-MX"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TIPOS DE CAMBIO PUBLICADOS AL:</a:t>
            </a:r>
            <a:endPar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3628435"/>
      </p:ext>
    </p:extLst>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PE" dirty="0" smtClean="0"/>
              <a:t>Abreviaturas utilizadas</a:t>
            </a:r>
            <a:endParaRPr lang="es-PE" dirty="0"/>
          </a:p>
        </p:txBody>
      </p:sp>
      <p:sp>
        <p:nvSpPr>
          <p:cNvPr id="108547" name="2 Marcador de contenido"/>
          <p:cNvSpPr>
            <a:spLocks noGrp="1"/>
          </p:cNvSpPr>
          <p:nvPr>
            <p:ph idx="1"/>
          </p:nvPr>
        </p:nvSpPr>
        <p:spPr/>
        <p:txBody>
          <a:bodyPr>
            <a:noAutofit/>
          </a:bodyPr>
          <a:lstStyle/>
          <a:p>
            <a:pPr>
              <a:tabLst>
                <a:tab pos="1787525" algn="l"/>
                <a:tab pos="2155825" algn="l"/>
              </a:tabLst>
            </a:pPr>
            <a:r>
              <a:rPr lang="es-PE" sz="1400" dirty="0" smtClean="0">
                <a:latin typeface="Arial" charset="0"/>
                <a:cs typeface="Arial" charset="0"/>
              </a:rPr>
              <a:t>ACM	:	Ajustes por Corrección Monetaria</a:t>
            </a:r>
          </a:p>
          <a:p>
            <a:pPr>
              <a:tabLst>
                <a:tab pos="1787525" algn="l"/>
                <a:tab pos="2155825" algn="l"/>
              </a:tabLst>
            </a:pPr>
            <a:r>
              <a:rPr lang="es-PE" sz="1400" dirty="0" smtClean="0">
                <a:latin typeface="Arial" charset="0"/>
                <a:cs typeface="Arial" charset="0"/>
              </a:rPr>
              <a:t>AF	:	Activo Fijo</a:t>
            </a:r>
          </a:p>
          <a:p>
            <a:pPr>
              <a:tabLst>
                <a:tab pos="1787525" algn="l"/>
                <a:tab pos="2155825" algn="l"/>
              </a:tabLst>
            </a:pPr>
            <a:r>
              <a:rPr lang="es-PE" sz="1400" dirty="0" smtClean="0">
                <a:latin typeface="Arial" charset="0"/>
                <a:cs typeface="Arial" charset="0"/>
              </a:rPr>
              <a:t>ARSP	:	Acta de Reunión de Sala Plena</a:t>
            </a:r>
          </a:p>
          <a:p>
            <a:pPr>
              <a:tabLst>
                <a:tab pos="1787525" algn="l"/>
                <a:tab pos="2155825" algn="l"/>
              </a:tabLst>
            </a:pPr>
            <a:r>
              <a:rPr lang="es-PE" sz="1400" dirty="0">
                <a:latin typeface="Arial" charset="0"/>
                <a:cs typeface="Arial" charset="0"/>
              </a:rPr>
              <a:t>A</a:t>
            </a:r>
            <a:r>
              <a:rPr lang="es-PE" sz="1400" dirty="0" smtClean="0">
                <a:latin typeface="Arial" charset="0"/>
                <a:cs typeface="Arial" charset="0"/>
              </a:rPr>
              <a:t>T	:	Administración Tributaria</a:t>
            </a:r>
          </a:p>
          <a:p>
            <a:pPr>
              <a:tabLst>
                <a:tab pos="1787525" algn="l"/>
                <a:tab pos="2155825" algn="l"/>
              </a:tabLst>
            </a:pPr>
            <a:r>
              <a:rPr lang="es-PE" sz="1400" dirty="0" smtClean="0">
                <a:latin typeface="Arial" charset="0"/>
                <a:cs typeface="Arial" charset="0"/>
              </a:rPr>
              <a:t>ATD	:	Activo Tributario Diferido</a:t>
            </a:r>
          </a:p>
          <a:p>
            <a:pPr>
              <a:tabLst>
                <a:tab pos="1787525" algn="l"/>
                <a:tab pos="2155825" algn="l"/>
              </a:tabLst>
            </a:pPr>
            <a:r>
              <a:rPr lang="es-PE" sz="1400" dirty="0" smtClean="0">
                <a:latin typeface="Arial" charset="0"/>
                <a:cs typeface="Arial" charset="0"/>
              </a:rPr>
              <a:t>BCR	:	Banco Central de Reserva del Perú.</a:t>
            </a:r>
          </a:p>
          <a:p>
            <a:pPr>
              <a:tabLst>
                <a:tab pos="1787525" algn="l"/>
                <a:tab pos="2155825" algn="l"/>
              </a:tabLst>
            </a:pPr>
            <a:r>
              <a:rPr lang="es-PE" sz="1400" dirty="0" smtClean="0">
                <a:latin typeface="Arial" charset="0"/>
                <a:cs typeface="Arial" charset="0"/>
              </a:rPr>
              <a:t>BEF	:	Beneficios Económicos Futuros</a:t>
            </a:r>
          </a:p>
          <a:p>
            <a:pPr>
              <a:tabLst>
                <a:tab pos="1787525" algn="l"/>
                <a:tab pos="2155825" algn="l"/>
              </a:tabLst>
            </a:pPr>
            <a:r>
              <a:rPr lang="es-PE" sz="1400" dirty="0" smtClean="0">
                <a:latin typeface="Arial" charset="0"/>
                <a:cs typeface="Arial" charset="0"/>
              </a:rPr>
              <a:t>BF	:	Base Fiscal</a:t>
            </a:r>
          </a:p>
          <a:p>
            <a:pPr>
              <a:tabLst>
                <a:tab pos="1787525" algn="l"/>
                <a:tab pos="2155825" algn="l"/>
              </a:tabLst>
            </a:pPr>
            <a:r>
              <a:rPr lang="es-PE" sz="1400" dirty="0" smtClean="0">
                <a:latin typeface="Arial" charset="0"/>
                <a:cs typeface="Arial" charset="0"/>
              </a:rPr>
              <a:t>BG	:	Balance General</a:t>
            </a:r>
          </a:p>
          <a:p>
            <a:pPr>
              <a:tabLst>
                <a:tab pos="1787525" algn="l"/>
                <a:tab pos="2155825" algn="l"/>
              </a:tabLst>
            </a:pPr>
            <a:r>
              <a:rPr lang="es-PE" sz="1400" dirty="0" smtClean="0">
                <a:latin typeface="Arial" charset="0"/>
                <a:cs typeface="Arial" charset="0"/>
              </a:rPr>
              <a:t>BNP	:	Biblioteca Nacional del Perú</a:t>
            </a:r>
          </a:p>
          <a:p>
            <a:pPr>
              <a:tabLst>
                <a:tab pos="1787525" algn="l"/>
                <a:tab pos="2155825" algn="l"/>
              </a:tabLst>
            </a:pPr>
            <a:r>
              <a:rPr lang="es-PE" sz="1400" dirty="0" smtClean="0">
                <a:latin typeface="Arial" charset="0"/>
                <a:cs typeface="Arial" charset="0"/>
              </a:rPr>
              <a:t>BV</a:t>
            </a:r>
            <a:r>
              <a:rPr lang="es-PE" sz="1400" dirty="0" smtClean="0">
                <a:latin typeface="Arial" charset="0"/>
                <a:cs typeface="Arial" charset="0"/>
              </a:rPr>
              <a:t>	:	Boleta de Venta</a:t>
            </a:r>
          </a:p>
          <a:p>
            <a:pPr>
              <a:tabLst>
                <a:tab pos="1787525" algn="l"/>
                <a:tab pos="2155825" algn="l"/>
              </a:tabLst>
            </a:pPr>
            <a:r>
              <a:rPr lang="es-PE" sz="1400" dirty="0" smtClean="0">
                <a:latin typeface="Arial" charset="0"/>
                <a:cs typeface="Arial" charset="0"/>
              </a:rPr>
              <a:t>CAP	:	Contrato de Asociación en Participación</a:t>
            </a:r>
          </a:p>
          <a:p>
            <a:pPr>
              <a:tabLst>
                <a:tab pos="1787525" algn="l"/>
                <a:tab pos="2155825" algn="l"/>
              </a:tabLst>
            </a:pPr>
            <a:r>
              <a:rPr lang="es-PE" sz="1400" dirty="0" smtClean="0">
                <a:latin typeface="Arial" charset="0"/>
                <a:cs typeface="Arial" charset="0"/>
              </a:rPr>
              <a:t>CC	:	Costo computable</a:t>
            </a:r>
          </a:p>
          <a:p>
            <a:pPr>
              <a:tabLst>
                <a:tab pos="1787525" algn="l"/>
                <a:tab pos="2155825" algn="l"/>
              </a:tabLst>
            </a:pPr>
            <a:r>
              <a:rPr lang="es-PE" sz="1400" dirty="0" smtClean="0">
                <a:latin typeface="Arial" charset="0"/>
                <a:cs typeface="Arial" charset="0"/>
              </a:rPr>
              <a:t>CCECI	:	Contratos de Colaboración Empresarial con Contabilidad Independiente </a:t>
            </a:r>
          </a:p>
          <a:p>
            <a:pPr>
              <a:tabLst>
                <a:tab pos="1787525" algn="l"/>
                <a:tab pos="2155825" algn="l"/>
              </a:tabLst>
            </a:pPr>
            <a:r>
              <a:rPr lang="es-PE" sz="1400" dirty="0" smtClean="0">
                <a:latin typeface="Arial" charset="0"/>
                <a:cs typeface="Arial" charset="0"/>
              </a:rPr>
              <a:t>CI-13	:	Cartilla de Instrucciones 2013</a:t>
            </a:r>
          </a:p>
          <a:p>
            <a:pPr>
              <a:tabLst>
                <a:tab pos="1787525" algn="l"/>
                <a:tab pos="2155825" algn="l"/>
              </a:tabLst>
            </a:pPr>
            <a:r>
              <a:rPr lang="es-PE" sz="1400" dirty="0" smtClean="0">
                <a:latin typeface="Arial" charset="0"/>
                <a:cs typeface="Arial" charset="0"/>
              </a:rPr>
              <a:t>CNC	:	Consejo Normativo de Contabilidad</a:t>
            </a:r>
          </a:p>
          <a:p>
            <a:pPr>
              <a:tabLst>
                <a:tab pos="1787525" algn="l"/>
                <a:tab pos="2155825" algn="l"/>
              </a:tabLst>
            </a:pPr>
            <a:r>
              <a:rPr lang="es-PE" sz="1400" dirty="0" smtClean="0">
                <a:latin typeface="Arial" charset="0"/>
                <a:cs typeface="Arial" charset="0"/>
              </a:rPr>
              <a:t>CP	:	Comprobante de Pago</a:t>
            </a:r>
          </a:p>
          <a:p>
            <a:pPr>
              <a:tabLst>
                <a:tab pos="1787525" algn="l"/>
                <a:tab pos="2155825" algn="l"/>
              </a:tabLst>
            </a:pPr>
            <a:r>
              <a:rPr lang="es-PE" sz="1400" dirty="0" smtClean="0">
                <a:latin typeface="Arial" charset="0"/>
                <a:cs typeface="Arial" charset="0"/>
              </a:rPr>
              <a:t>CT	:	Código </a:t>
            </a:r>
            <a:r>
              <a:rPr lang="es-PE" sz="1400" dirty="0" smtClean="0">
                <a:latin typeface="Arial" charset="0"/>
                <a:cs typeface="Arial" charset="0"/>
              </a:rPr>
              <a:t>Tributario</a:t>
            </a:r>
            <a:endParaRPr lang="es-PE" sz="1400" dirty="0" smtClean="0">
              <a:latin typeface="Arial" charset="0"/>
              <a:cs typeface="Arial" charset="0"/>
            </a:endParaRPr>
          </a:p>
        </p:txBody>
      </p:sp>
      <p:sp>
        <p:nvSpPr>
          <p:cNvPr id="4" name="3 Marcador de pie de página"/>
          <p:cNvSpPr>
            <a:spLocks noGrp="1"/>
          </p:cNvSpPr>
          <p:nvPr>
            <p:ph type="ftr" sz="quarter" idx="11"/>
          </p:nvPr>
        </p:nvSpPr>
        <p:spPr/>
        <p:txBody>
          <a:bodyPr/>
          <a:lstStyle/>
          <a:p>
            <a:r>
              <a:rPr lang="es-MX" smtClean="0"/>
              <a:t>ASPECTOS GENERALES</a:t>
            </a:r>
            <a:endParaRPr lang="es-MX"/>
          </a:p>
        </p:txBody>
      </p:sp>
      <p:sp>
        <p:nvSpPr>
          <p:cNvPr id="6" name="5 Marcador de fecha"/>
          <p:cNvSpPr>
            <a:spLocks noGrp="1"/>
          </p:cNvSpPr>
          <p:nvPr>
            <p:ph type="dt" sz="half" idx="10"/>
          </p:nvPr>
        </p:nvSpPr>
        <p:spPr/>
        <p:txBody>
          <a:bodyPr/>
          <a:lstStyle/>
          <a:p>
            <a:r>
              <a:rPr lang="es-MX" smtClean="0"/>
              <a:t>IMPUESTO A LA RENTA 2013</a:t>
            </a:r>
            <a:endParaRPr lang="es-MX"/>
          </a:p>
        </p:txBody>
      </p:sp>
      <p:sp>
        <p:nvSpPr>
          <p:cNvPr id="7" name="6 Marcador de número de diapositiva"/>
          <p:cNvSpPr>
            <a:spLocks noGrp="1"/>
          </p:cNvSpPr>
          <p:nvPr>
            <p:ph type="sldNum" sz="quarter" idx="12"/>
          </p:nvPr>
        </p:nvSpPr>
        <p:spPr/>
        <p:txBody>
          <a:bodyPr/>
          <a:lstStyle/>
          <a:p>
            <a:fld id="{76BDE863-487F-4DF2-8B1A-3541866D691A}" type="slidenum">
              <a:rPr lang="es-MX" smtClean="0"/>
              <a:pPr/>
              <a:t>347</a:t>
            </a:fld>
            <a:endParaRPr lang="es-MX"/>
          </a:p>
        </p:txBody>
      </p:sp>
    </p:spTree>
    <p:extLst>
      <p:ext uri="{BB962C8B-B14F-4D97-AF65-F5344CB8AC3E}">
        <p14:creationId xmlns:p14="http://schemas.microsoft.com/office/powerpoint/2010/main" val="2823467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PE" dirty="0" smtClean="0"/>
              <a:t>Abreviaturas utilizadas </a:t>
            </a:r>
            <a:r>
              <a:rPr lang="es-PE" sz="2400" b="0" dirty="0" smtClean="0">
                <a:effectLst/>
              </a:rPr>
              <a:t>(2)</a:t>
            </a:r>
            <a:endParaRPr lang="es-PE" b="0" dirty="0">
              <a:effectLst/>
            </a:endParaRPr>
          </a:p>
        </p:txBody>
      </p:sp>
      <p:sp>
        <p:nvSpPr>
          <p:cNvPr id="108547" name="2 Marcador de contenido"/>
          <p:cNvSpPr>
            <a:spLocks noGrp="1"/>
          </p:cNvSpPr>
          <p:nvPr>
            <p:ph idx="1"/>
          </p:nvPr>
        </p:nvSpPr>
        <p:spPr/>
        <p:txBody>
          <a:bodyPr>
            <a:noAutofit/>
          </a:bodyPr>
          <a:lstStyle/>
          <a:p>
            <a:pPr>
              <a:tabLst>
                <a:tab pos="1787525" algn="l"/>
                <a:tab pos="2155825" algn="l"/>
              </a:tabLst>
            </a:pPr>
            <a:r>
              <a:rPr lang="es-PE" sz="1400" dirty="0">
                <a:latin typeface="Arial" charset="0"/>
                <a:cs typeface="Arial" charset="0"/>
              </a:rPr>
              <a:t>DA	:	Depreciación Acumulada</a:t>
            </a:r>
          </a:p>
          <a:p>
            <a:pPr>
              <a:tabLst>
                <a:tab pos="1787525" algn="l"/>
                <a:tab pos="2155825" algn="l"/>
              </a:tabLst>
            </a:pPr>
            <a:r>
              <a:rPr lang="es-PE" sz="1400" dirty="0" smtClean="0">
                <a:latin typeface="Arial" charset="0"/>
                <a:cs typeface="Arial" charset="0"/>
              </a:rPr>
              <a:t>DC</a:t>
            </a:r>
            <a:r>
              <a:rPr lang="es-PE" sz="1400" dirty="0">
                <a:latin typeface="Arial" charset="0"/>
                <a:cs typeface="Arial" charset="0"/>
              </a:rPr>
              <a:t>	:	Diferencia de Cambio</a:t>
            </a:r>
          </a:p>
          <a:p>
            <a:pPr>
              <a:tabLst>
                <a:tab pos="1787525" algn="l"/>
                <a:tab pos="2155825" algn="l"/>
              </a:tabLst>
            </a:pPr>
            <a:r>
              <a:rPr lang="es-PE" sz="1400" dirty="0">
                <a:latin typeface="Arial" charset="0"/>
                <a:cs typeface="Arial" charset="0"/>
              </a:rPr>
              <a:t>DJ	:	Declaración Jurada</a:t>
            </a:r>
          </a:p>
          <a:p>
            <a:pPr>
              <a:tabLst>
                <a:tab pos="1787525" algn="l"/>
                <a:tab pos="2155825" algn="l"/>
              </a:tabLst>
            </a:pPr>
            <a:r>
              <a:rPr lang="es-PE" sz="1400" dirty="0">
                <a:latin typeface="Arial" charset="0"/>
                <a:cs typeface="Arial" charset="0"/>
              </a:rPr>
              <a:t>DL	:	Decreto Legislativo</a:t>
            </a:r>
          </a:p>
          <a:p>
            <a:pPr>
              <a:tabLst>
                <a:tab pos="1787525" algn="l"/>
                <a:tab pos="2155825" algn="l"/>
              </a:tabLst>
            </a:pPr>
            <a:r>
              <a:rPr lang="es-PE" sz="1400" dirty="0" smtClean="0">
                <a:latin typeface="Arial" charset="0"/>
                <a:cs typeface="Arial" charset="0"/>
              </a:rPr>
              <a:t>DNTP	:	Dirección Nacional del Tesoro Público</a:t>
            </a:r>
          </a:p>
          <a:p>
            <a:pPr>
              <a:tabLst>
                <a:tab pos="1787525" algn="l"/>
                <a:tab pos="2155825" algn="l"/>
              </a:tabLst>
            </a:pPr>
            <a:r>
              <a:rPr lang="es-PE" sz="1400" dirty="0" smtClean="0">
                <a:latin typeface="Arial" charset="0"/>
                <a:cs typeface="Arial" charset="0"/>
              </a:rPr>
              <a:t>DOEP</a:t>
            </a:r>
            <a:r>
              <a:rPr lang="es-PE" sz="1400" dirty="0">
                <a:latin typeface="Arial" charset="0"/>
                <a:cs typeface="Arial" charset="0"/>
              </a:rPr>
              <a:t>	:	Diario Oficial “El Peruano”</a:t>
            </a:r>
          </a:p>
          <a:p>
            <a:pPr>
              <a:tabLst>
                <a:tab pos="1787525" algn="l"/>
                <a:tab pos="2155825" algn="l"/>
              </a:tabLst>
            </a:pPr>
            <a:r>
              <a:rPr lang="es-PE" sz="1400" dirty="0" smtClean="0">
                <a:latin typeface="Arial" charset="0"/>
                <a:cs typeface="Arial" charset="0"/>
              </a:rPr>
              <a:t>DS	:	Decreto Supremo</a:t>
            </a:r>
          </a:p>
          <a:p>
            <a:pPr>
              <a:tabLst>
                <a:tab pos="1787525" algn="l"/>
                <a:tab pos="2155825" algn="l"/>
              </a:tabLst>
            </a:pPr>
            <a:r>
              <a:rPr lang="es-PE" sz="1400" dirty="0" smtClean="0">
                <a:latin typeface="Arial" charset="0"/>
                <a:cs typeface="Arial" charset="0"/>
              </a:rPr>
              <a:t>DT</a:t>
            </a:r>
            <a:r>
              <a:rPr lang="es-PE" sz="1400" dirty="0">
                <a:latin typeface="Arial" charset="0"/>
                <a:cs typeface="Arial" charset="0"/>
              </a:rPr>
              <a:t>	:	Diferencia Temporal</a:t>
            </a:r>
          </a:p>
          <a:p>
            <a:pPr>
              <a:tabLst>
                <a:tab pos="1787525" algn="l"/>
                <a:tab pos="2155825" algn="l"/>
              </a:tabLst>
            </a:pPr>
            <a:r>
              <a:rPr lang="es-PE" sz="1400" dirty="0">
                <a:latin typeface="Arial" charset="0"/>
                <a:cs typeface="Arial" charset="0"/>
              </a:rPr>
              <a:t>DTD	:	DT Deducible</a:t>
            </a:r>
          </a:p>
          <a:p>
            <a:pPr>
              <a:tabLst>
                <a:tab pos="1787525" algn="l"/>
                <a:tab pos="2155825" algn="l"/>
              </a:tabLst>
            </a:pPr>
            <a:r>
              <a:rPr lang="es-PE" sz="1400" dirty="0">
                <a:latin typeface="Arial" charset="0"/>
                <a:cs typeface="Arial" charset="0"/>
              </a:rPr>
              <a:t>DTG	:	DT Gravable</a:t>
            </a:r>
          </a:p>
          <a:p>
            <a:pPr>
              <a:tabLst>
                <a:tab pos="1787525" algn="l"/>
                <a:tab pos="2155825" algn="l"/>
              </a:tabLst>
            </a:pPr>
            <a:r>
              <a:rPr lang="es-PE" sz="1400" dirty="0">
                <a:latin typeface="Arial" charset="0"/>
                <a:cs typeface="Arial" charset="0"/>
              </a:rPr>
              <a:t>EF	:	Estados Financieros</a:t>
            </a:r>
          </a:p>
          <a:p>
            <a:pPr>
              <a:tabLst>
                <a:tab pos="1787525" algn="l"/>
                <a:tab pos="2155825" algn="l"/>
              </a:tabLst>
            </a:pPr>
            <a:r>
              <a:rPr lang="es-PE" sz="1400" dirty="0">
                <a:latin typeface="Arial" charset="0"/>
                <a:cs typeface="Arial" charset="0"/>
              </a:rPr>
              <a:t>EG	:	Ejercicio Gravable</a:t>
            </a:r>
          </a:p>
          <a:p>
            <a:pPr>
              <a:tabLst>
                <a:tab pos="1787525" algn="l"/>
                <a:tab pos="2155825" algn="l"/>
              </a:tabLst>
            </a:pPr>
            <a:r>
              <a:rPr lang="es-PE" sz="1400" dirty="0" smtClean="0">
                <a:latin typeface="Arial" charset="0"/>
                <a:cs typeface="Arial" charset="0"/>
              </a:rPr>
              <a:t>EIRL	:	Empresa Individual de Responsabilidad Limitada</a:t>
            </a:r>
          </a:p>
          <a:p>
            <a:pPr>
              <a:tabLst>
                <a:tab pos="1787525" algn="l"/>
                <a:tab pos="2155825" algn="l"/>
              </a:tabLst>
            </a:pPr>
            <a:r>
              <a:rPr lang="es-PE" sz="1400" dirty="0" smtClean="0">
                <a:latin typeface="Arial" charset="0"/>
                <a:cs typeface="Arial" charset="0"/>
              </a:rPr>
              <a:t>ER</a:t>
            </a:r>
            <a:r>
              <a:rPr lang="es-PE" sz="1400" dirty="0">
                <a:latin typeface="Arial" charset="0"/>
                <a:cs typeface="Arial" charset="0"/>
              </a:rPr>
              <a:t>	:	Estado de Resultados</a:t>
            </a:r>
          </a:p>
          <a:p>
            <a:pPr>
              <a:tabLst>
                <a:tab pos="1787525" algn="l"/>
                <a:tab pos="2155825" algn="l"/>
              </a:tabLst>
            </a:pPr>
            <a:r>
              <a:rPr lang="es-PE" sz="1400" dirty="0">
                <a:latin typeface="Arial" charset="0"/>
                <a:cs typeface="Arial" charset="0"/>
              </a:rPr>
              <a:t>ESF	:	Estado de Situación Financiera</a:t>
            </a:r>
          </a:p>
          <a:p>
            <a:pPr>
              <a:tabLst>
                <a:tab pos="1787525" algn="l"/>
                <a:tab pos="2155825" algn="l"/>
              </a:tabLst>
            </a:pPr>
            <a:r>
              <a:rPr lang="es-PE" sz="1400" dirty="0" smtClean="0">
                <a:latin typeface="Arial" charset="0"/>
                <a:cs typeface="Arial" charset="0"/>
              </a:rPr>
              <a:t>EU	:	Empresa Unipersonal</a:t>
            </a:r>
          </a:p>
          <a:p>
            <a:pPr>
              <a:tabLst>
                <a:tab pos="1787525" algn="l"/>
                <a:tab pos="2155825" algn="l"/>
              </a:tabLst>
            </a:pPr>
            <a:r>
              <a:rPr lang="es-PE" sz="1400" dirty="0" smtClean="0">
                <a:latin typeface="Arial" charset="0"/>
                <a:cs typeface="Arial" charset="0"/>
              </a:rPr>
              <a:t>EV	:	Empresas o Partes </a:t>
            </a:r>
            <a:r>
              <a:rPr lang="es-PE" sz="1400" dirty="0" smtClean="0">
                <a:latin typeface="Arial" charset="0"/>
                <a:cs typeface="Arial" charset="0"/>
              </a:rPr>
              <a:t>Vinculadas</a:t>
            </a:r>
          </a:p>
          <a:p>
            <a:pPr>
              <a:tabLst>
                <a:tab pos="1787525" algn="l"/>
                <a:tab pos="2155825" algn="l"/>
              </a:tabLst>
            </a:pPr>
            <a:r>
              <a:rPr lang="es-PE" sz="1400" dirty="0">
                <a:latin typeface="Arial" charset="0"/>
                <a:cs typeface="Arial" charset="0"/>
              </a:rPr>
              <a:t>GB	:	Ganancia </a:t>
            </a:r>
            <a:r>
              <a:rPr lang="es-PE" sz="1400" dirty="0" smtClean="0">
                <a:latin typeface="Arial" charset="0"/>
                <a:cs typeface="Arial" charset="0"/>
              </a:rPr>
              <a:t>Bruta</a:t>
            </a:r>
            <a:endParaRPr lang="es-PE" sz="1400" dirty="0" smtClean="0">
              <a:latin typeface="Arial" charset="0"/>
              <a:cs typeface="Arial" charset="0"/>
            </a:endParaRPr>
          </a:p>
        </p:txBody>
      </p:sp>
      <p:sp>
        <p:nvSpPr>
          <p:cNvPr id="4" name="3 Marcador de pie de página"/>
          <p:cNvSpPr>
            <a:spLocks noGrp="1"/>
          </p:cNvSpPr>
          <p:nvPr>
            <p:ph type="ftr" sz="quarter" idx="11"/>
          </p:nvPr>
        </p:nvSpPr>
        <p:spPr/>
        <p:txBody>
          <a:bodyPr/>
          <a:lstStyle/>
          <a:p>
            <a:r>
              <a:rPr lang="es-MX" smtClean="0"/>
              <a:t>ASPECTOS GENERALES</a:t>
            </a:r>
            <a:endParaRPr lang="es-MX"/>
          </a:p>
        </p:txBody>
      </p:sp>
      <p:sp>
        <p:nvSpPr>
          <p:cNvPr id="6" name="5 Marcador de fecha"/>
          <p:cNvSpPr>
            <a:spLocks noGrp="1"/>
          </p:cNvSpPr>
          <p:nvPr>
            <p:ph type="dt" sz="half" idx="10"/>
          </p:nvPr>
        </p:nvSpPr>
        <p:spPr/>
        <p:txBody>
          <a:bodyPr/>
          <a:lstStyle/>
          <a:p>
            <a:r>
              <a:rPr lang="es-MX" smtClean="0"/>
              <a:t>IMPUESTO A LA RENTA 2013</a:t>
            </a:r>
            <a:endParaRPr lang="es-MX"/>
          </a:p>
        </p:txBody>
      </p:sp>
      <p:sp>
        <p:nvSpPr>
          <p:cNvPr id="7" name="6 Marcador de número de diapositiva"/>
          <p:cNvSpPr>
            <a:spLocks noGrp="1"/>
          </p:cNvSpPr>
          <p:nvPr>
            <p:ph type="sldNum" sz="quarter" idx="12"/>
          </p:nvPr>
        </p:nvSpPr>
        <p:spPr/>
        <p:txBody>
          <a:bodyPr/>
          <a:lstStyle/>
          <a:p>
            <a:fld id="{76BDE863-487F-4DF2-8B1A-3541866D691A}" type="slidenum">
              <a:rPr lang="es-MX" smtClean="0"/>
              <a:pPr/>
              <a:t>348</a:t>
            </a:fld>
            <a:endParaRPr lang="es-MX"/>
          </a:p>
        </p:txBody>
      </p:sp>
    </p:spTree>
    <p:extLst>
      <p:ext uri="{BB962C8B-B14F-4D97-AF65-F5344CB8AC3E}">
        <p14:creationId xmlns:p14="http://schemas.microsoft.com/office/powerpoint/2010/main" val="2305802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PE" dirty="0" smtClean="0"/>
              <a:t>Abreviaturas utilizadas </a:t>
            </a:r>
            <a:r>
              <a:rPr lang="es-PE" sz="2400" b="0" dirty="0" smtClean="0">
                <a:effectLst/>
              </a:rPr>
              <a:t>(3)</a:t>
            </a:r>
            <a:endParaRPr lang="es-PE" b="0" dirty="0">
              <a:effectLst/>
            </a:endParaRPr>
          </a:p>
        </p:txBody>
      </p:sp>
      <p:sp>
        <p:nvSpPr>
          <p:cNvPr id="109571" name="2 Marcador de contenido"/>
          <p:cNvSpPr>
            <a:spLocks noGrp="1"/>
          </p:cNvSpPr>
          <p:nvPr>
            <p:ph idx="1"/>
          </p:nvPr>
        </p:nvSpPr>
        <p:spPr/>
        <p:txBody>
          <a:bodyPr>
            <a:noAutofit/>
          </a:bodyPr>
          <a:lstStyle/>
          <a:p>
            <a:pPr>
              <a:tabLst>
                <a:tab pos="1787525" algn="l"/>
                <a:tab pos="2155825" algn="l"/>
              </a:tabLst>
            </a:pPr>
            <a:r>
              <a:rPr lang="es-PE" sz="1400" dirty="0" smtClean="0">
                <a:latin typeface="Arial" charset="0"/>
                <a:cs typeface="Arial" charset="0"/>
              </a:rPr>
              <a:t>GC</a:t>
            </a:r>
            <a:r>
              <a:rPr lang="es-PE" sz="1400" dirty="0">
                <a:latin typeface="Arial" charset="0"/>
                <a:cs typeface="Arial" charset="0"/>
              </a:rPr>
              <a:t>	:	Gasto corriente</a:t>
            </a:r>
          </a:p>
          <a:p>
            <a:pPr>
              <a:tabLst>
                <a:tab pos="1787525" algn="l"/>
                <a:tab pos="2155825" algn="l"/>
              </a:tabLst>
            </a:pPr>
            <a:r>
              <a:rPr lang="es-PE" sz="1400" dirty="0">
                <a:latin typeface="Arial" charset="0"/>
                <a:cs typeface="Arial" charset="0"/>
              </a:rPr>
              <a:t>GD	:	Gasto Diferido</a:t>
            </a:r>
          </a:p>
          <a:p>
            <a:pPr>
              <a:tabLst>
                <a:tab pos="1787525" algn="l"/>
                <a:tab pos="2155825" algn="l"/>
              </a:tabLst>
            </a:pPr>
            <a:r>
              <a:rPr lang="es-PE" sz="1400" dirty="0" smtClean="0">
                <a:latin typeface="Arial" charset="0"/>
                <a:cs typeface="Arial" charset="0"/>
              </a:rPr>
              <a:t>GEA</a:t>
            </a:r>
            <a:r>
              <a:rPr lang="es-PE" sz="1400" dirty="0">
                <a:latin typeface="Arial" charset="0"/>
                <a:cs typeface="Arial" charset="0"/>
              </a:rPr>
              <a:t>	:	Gastos de ejercicios anteriores</a:t>
            </a:r>
          </a:p>
          <a:p>
            <a:pPr>
              <a:tabLst>
                <a:tab pos="1787525" algn="l"/>
                <a:tab pos="2155825" algn="l"/>
              </a:tabLst>
            </a:pPr>
            <a:r>
              <a:rPr lang="es-PE" sz="1400" dirty="0">
                <a:latin typeface="Arial" charset="0"/>
                <a:cs typeface="Arial" charset="0"/>
              </a:rPr>
              <a:t>IB	:	Ingreso Bruto</a:t>
            </a:r>
          </a:p>
          <a:p>
            <a:pPr>
              <a:tabLst>
                <a:tab pos="1787525" algn="l"/>
                <a:tab pos="2155825" algn="l"/>
              </a:tabLst>
            </a:pPr>
            <a:r>
              <a:rPr lang="es-PE" sz="1400" dirty="0" smtClean="0">
                <a:latin typeface="Arial" charset="0"/>
                <a:cs typeface="Arial" charset="0"/>
              </a:rPr>
              <a:t>ICLV	:	Instituciones de Compensación y Liquidación de Valores</a:t>
            </a:r>
          </a:p>
          <a:p>
            <a:pPr>
              <a:tabLst>
                <a:tab pos="1787525" algn="l"/>
                <a:tab pos="2155825" algn="l"/>
              </a:tabLst>
            </a:pPr>
            <a:r>
              <a:rPr lang="es-PE" sz="1400" dirty="0" smtClean="0">
                <a:latin typeface="Arial" charset="0"/>
                <a:cs typeface="Arial" charset="0"/>
              </a:rPr>
              <a:t>IEP</a:t>
            </a:r>
            <a:r>
              <a:rPr lang="es-PE" sz="1400" dirty="0">
                <a:latin typeface="Arial" charset="0"/>
                <a:cs typeface="Arial" charset="0"/>
              </a:rPr>
              <a:t>	:	Instituciones Educativas Particulares</a:t>
            </a:r>
          </a:p>
          <a:p>
            <a:pPr>
              <a:tabLst>
                <a:tab pos="1787525" algn="l"/>
                <a:tab pos="2155825" algn="l"/>
              </a:tabLst>
            </a:pPr>
            <a:r>
              <a:rPr lang="es-PE" sz="1400" dirty="0">
                <a:latin typeface="Arial" charset="0"/>
                <a:cs typeface="Arial" charset="0"/>
              </a:rPr>
              <a:t>IFD	:	Instrumentos Financieros Derivados</a:t>
            </a:r>
          </a:p>
          <a:p>
            <a:pPr>
              <a:tabLst>
                <a:tab pos="1787525" algn="l"/>
                <a:tab pos="2155825" algn="l"/>
              </a:tabLst>
            </a:pPr>
            <a:r>
              <a:rPr lang="es-PE" sz="1400" dirty="0">
                <a:latin typeface="Arial" charset="0"/>
                <a:cs typeface="Arial" charset="0"/>
              </a:rPr>
              <a:t>IG3	:	Ingresos Gravables de la Tercera Categoría</a:t>
            </a:r>
          </a:p>
          <a:p>
            <a:pPr>
              <a:tabLst>
                <a:tab pos="1787525" algn="l"/>
                <a:tab pos="2155825" algn="l"/>
              </a:tabLst>
            </a:pPr>
            <a:r>
              <a:rPr lang="es-PE" sz="1400" dirty="0" smtClean="0">
                <a:latin typeface="Arial" charset="0"/>
                <a:cs typeface="Arial" charset="0"/>
              </a:rPr>
              <a:t>IGV</a:t>
            </a:r>
            <a:r>
              <a:rPr lang="es-PE" sz="1400" dirty="0">
                <a:latin typeface="Arial" charset="0"/>
                <a:cs typeface="Arial" charset="0"/>
              </a:rPr>
              <a:t>	:	Impuesto General a las Ventas</a:t>
            </a:r>
          </a:p>
          <a:p>
            <a:pPr>
              <a:tabLst>
                <a:tab pos="1787525" algn="l"/>
                <a:tab pos="2155825" algn="l"/>
              </a:tabLst>
            </a:pPr>
            <a:r>
              <a:rPr lang="es-PE" sz="1400" dirty="0" smtClean="0">
                <a:latin typeface="Arial" charset="0"/>
                <a:cs typeface="Arial" charset="0"/>
              </a:rPr>
              <a:t>IM	:	Interés Moratorio </a:t>
            </a:r>
          </a:p>
          <a:p>
            <a:pPr>
              <a:tabLst>
                <a:tab pos="1787525" algn="l"/>
                <a:tab pos="2155825" algn="l"/>
              </a:tabLst>
            </a:pPr>
            <a:r>
              <a:rPr lang="es-PE" sz="1400" dirty="0" smtClean="0">
                <a:latin typeface="Arial" charset="0"/>
                <a:cs typeface="Arial" charset="0"/>
              </a:rPr>
              <a:t>IME</a:t>
            </a:r>
            <a:r>
              <a:rPr lang="es-PE" sz="1400" dirty="0">
                <a:latin typeface="Arial" charset="0"/>
                <a:cs typeface="Arial" charset="0"/>
              </a:rPr>
              <a:t>	:	Inmuebles, Maquinaria y Equipo</a:t>
            </a:r>
          </a:p>
          <a:p>
            <a:pPr>
              <a:tabLst>
                <a:tab pos="1787525" algn="l"/>
                <a:tab pos="2155825" algn="l"/>
              </a:tabLst>
            </a:pPr>
            <a:r>
              <a:rPr lang="es-PE" sz="1400" dirty="0" smtClean="0">
                <a:latin typeface="Arial" charset="0"/>
                <a:cs typeface="Arial" charset="0"/>
              </a:rPr>
              <a:t>IN</a:t>
            </a:r>
            <a:r>
              <a:rPr lang="es-PE" sz="1400" dirty="0">
                <a:latin typeface="Arial" charset="0"/>
                <a:cs typeface="Arial" charset="0"/>
              </a:rPr>
              <a:t>	:	Ingresos </a:t>
            </a:r>
            <a:r>
              <a:rPr lang="es-PE" sz="1400" dirty="0" smtClean="0">
                <a:latin typeface="Arial" charset="0"/>
                <a:cs typeface="Arial" charset="0"/>
              </a:rPr>
              <a:t>Netos</a:t>
            </a:r>
          </a:p>
          <a:p>
            <a:pPr>
              <a:tabLst>
                <a:tab pos="1787525" algn="l"/>
                <a:tab pos="2155825" algn="l"/>
              </a:tabLst>
            </a:pPr>
            <a:r>
              <a:rPr lang="es-PE" sz="1400" dirty="0" smtClean="0">
                <a:latin typeface="Arial" charset="0"/>
                <a:cs typeface="Arial" charset="0"/>
              </a:rPr>
              <a:t>INT	:	Ingreso Neto Total</a:t>
            </a:r>
            <a:endParaRPr lang="es-PE" sz="1400" dirty="0">
              <a:latin typeface="Arial" charset="0"/>
              <a:cs typeface="Arial" charset="0"/>
            </a:endParaRPr>
          </a:p>
          <a:p>
            <a:pPr>
              <a:tabLst>
                <a:tab pos="1787525" algn="l"/>
                <a:tab pos="2155825" algn="l"/>
              </a:tabLst>
            </a:pPr>
            <a:r>
              <a:rPr lang="es-PE" sz="1400" dirty="0" smtClean="0">
                <a:latin typeface="Arial" charset="0"/>
                <a:cs typeface="Arial" charset="0"/>
              </a:rPr>
              <a:t>IRD	:	Impuesto a la Renta Diferido</a:t>
            </a:r>
          </a:p>
          <a:p>
            <a:pPr>
              <a:tabLst>
                <a:tab pos="1787525" algn="l"/>
                <a:tab pos="2155825" algn="l"/>
              </a:tabLst>
            </a:pPr>
            <a:r>
              <a:rPr lang="es-PE" sz="1400" dirty="0" smtClean="0">
                <a:latin typeface="Arial" charset="0"/>
                <a:cs typeface="Arial" charset="0"/>
              </a:rPr>
              <a:t>IRE </a:t>
            </a:r>
            <a:r>
              <a:rPr lang="es-PE" sz="1400" dirty="0">
                <a:latin typeface="Arial" charset="0"/>
                <a:cs typeface="Arial" charset="0"/>
              </a:rPr>
              <a:t>	: 	Impuesto a la Renta </a:t>
            </a:r>
            <a:r>
              <a:rPr lang="es-PE" sz="1400" dirty="0" smtClean="0">
                <a:latin typeface="Arial" charset="0"/>
                <a:cs typeface="Arial" charset="0"/>
              </a:rPr>
              <a:t>Empresarial y/o de Tercera Categoría</a:t>
            </a:r>
            <a:endParaRPr lang="es-PE" sz="1400" dirty="0">
              <a:latin typeface="Arial" charset="0"/>
              <a:cs typeface="Arial" charset="0"/>
            </a:endParaRPr>
          </a:p>
          <a:p>
            <a:pPr>
              <a:tabLst>
                <a:tab pos="1787525" algn="l"/>
                <a:tab pos="2155825" algn="l"/>
              </a:tabLst>
            </a:pPr>
            <a:r>
              <a:rPr lang="es-PE" sz="1400" dirty="0" smtClean="0">
                <a:latin typeface="Arial" charset="0"/>
                <a:cs typeface="Arial" charset="0"/>
              </a:rPr>
              <a:t>ITAN	:	Impuesto Temporal a los Activos </a:t>
            </a:r>
            <a:r>
              <a:rPr lang="es-PE" sz="1400" dirty="0" smtClean="0">
                <a:latin typeface="Arial" charset="0"/>
                <a:cs typeface="Arial" charset="0"/>
              </a:rPr>
              <a:t>Netos</a:t>
            </a:r>
          </a:p>
          <a:p>
            <a:pPr>
              <a:tabLst>
                <a:tab pos="1787525" algn="l"/>
                <a:tab pos="2155825" algn="l"/>
              </a:tabLst>
            </a:pPr>
            <a:r>
              <a:rPr lang="es-PE" sz="1400" dirty="0">
                <a:latin typeface="Arial" charset="0"/>
                <a:cs typeface="Arial" charset="0"/>
              </a:rPr>
              <a:t>JGA	:	Junta General de Accionistas</a:t>
            </a:r>
          </a:p>
          <a:p>
            <a:pPr>
              <a:tabLst>
                <a:tab pos="1787525" algn="l"/>
                <a:tab pos="2155825" algn="l"/>
              </a:tabLst>
            </a:pPr>
            <a:r>
              <a:rPr lang="es-PE" sz="1400" dirty="0">
                <a:latin typeface="Arial" charset="0"/>
                <a:cs typeface="Arial" charset="0"/>
              </a:rPr>
              <a:t>JOO	:	Jurisprudencia de Observancia Obligatoria</a:t>
            </a:r>
          </a:p>
          <a:p>
            <a:pPr>
              <a:tabLst>
                <a:tab pos="1787525" algn="l"/>
                <a:tab pos="2155825" algn="l"/>
              </a:tabLst>
            </a:pPr>
            <a:endParaRPr lang="es-PE" sz="1400" dirty="0" smtClean="0">
              <a:latin typeface="Arial" charset="0"/>
              <a:cs typeface="Arial" charset="0"/>
            </a:endParaRPr>
          </a:p>
        </p:txBody>
      </p:sp>
      <p:sp>
        <p:nvSpPr>
          <p:cNvPr id="4" name="3 Marcador de pie de página"/>
          <p:cNvSpPr>
            <a:spLocks noGrp="1"/>
          </p:cNvSpPr>
          <p:nvPr>
            <p:ph type="ftr" sz="quarter" idx="11"/>
          </p:nvPr>
        </p:nvSpPr>
        <p:spPr/>
        <p:txBody>
          <a:bodyPr/>
          <a:lstStyle/>
          <a:p>
            <a:r>
              <a:rPr lang="es-ES" smtClean="0"/>
              <a:t>ASPECTOS GENERALES</a:t>
            </a:r>
            <a:endParaRPr lang="es-ES" dirty="0"/>
          </a:p>
        </p:txBody>
      </p:sp>
      <p:sp>
        <p:nvSpPr>
          <p:cNvPr id="6" name="5 Marcador de fecha"/>
          <p:cNvSpPr>
            <a:spLocks noGrp="1"/>
          </p:cNvSpPr>
          <p:nvPr>
            <p:ph type="dt" sz="half" idx="10"/>
          </p:nvPr>
        </p:nvSpPr>
        <p:spPr/>
        <p:txBody>
          <a:bodyPr/>
          <a:lstStyle/>
          <a:p>
            <a:r>
              <a:rPr lang="es-MX" smtClean="0"/>
              <a:t>IMPUESTO A LA RENTA 2013</a:t>
            </a:r>
            <a:endParaRPr lang="es-MX"/>
          </a:p>
        </p:txBody>
      </p:sp>
      <p:sp>
        <p:nvSpPr>
          <p:cNvPr id="7" name="6 Marcador de número de diapositiva"/>
          <p:cNvSpPr>
            <a:spLocks noGrp="1"/>
          </p:cNvSpPr>
          <p:nvPr>
            <p:ph type="sldNum" sz="quarter" idx="12"/>
          </p:nvPr>
        </p:nvSpPr>
        <p:spPr/>
        <p:txBody>
          <a:bodyPr/>
          <a:lstStyle/>
          <a:p>
            <a:fld id="{76BDE863-487F-4DF2-8B1A-3541866D691A}" type="slidenum">
              <a:rPr lang="es-MX" smtClean="0"/>
              <a:pPr/>
              <a:t>349</a:t>
            </a:fld>
            <a:endParaRPr lang="es-MX"/>
          </a:p>
        </p:txBody>
      </p:sp>
    </p:spTree>
    <p:extLst>
      <p:ext uri="{BB962C8B-B14F-4D97-AF65-F5344CB8AC3E}">
        <p14:creationId xmlns:p14="http://schemas.microsoft.com/office/powerpoint/2010/main" val="3534931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PE" dirty="0" smtClean="0"/>
              <a:t>Abreviaturas utilizadas </a:t>
            </a:r>
            <a:r>
              <a:rPr lang="es-PE" sz="2400" b="0" dirty="0" smtClean="0">
                <a:effectLst/>
              </a:rPr>
              <a:t>(4)</a:t>
            </a:r>
            <a:endParaRPr lang="es-PE" b="0" dirty="0">
              <a:effectLst/>
            </a:endParaRPr>
          </a:p>
        </p:txBody>
      </p:sp>
      <p:sp>
        <p:nvSpPr>
          <p:cNvPr id="110595" name="2 Marcador de contenido"/>
          <p:cNvSpPr>
            <a:spLocks noGrp="1"/>
          </p:cNvSpPr>
          <p:nvPr>
            <p:ph idx="1"/>
          </p:nvPr>
        </p:nvSpPr>
        <p:spPr/>
        <p:txBody>
          <a:bodyPr>
            <a:noAutofit/>
          </a:bodyPr>
          <a:lstStyle/>
          <a:p>
            <a:pPr>
              <a:tabLst>
                <a:tab pos="1787525" algn="l"/>
                <a:tab pos="2155825" algn="l"/>
              </a:tabLst>
            </a:pPr>
            <a:r>
              <a:rPr lang="es-PE" sz="1400" dirty="0" smtClean="0">
                <a:latin typeface="Arial" charset="0"/>
                <a:cs typeface="Arial" charset="0"/>
              </a:rPr>
              <a:t>LC</a:t>
            </a:r>
            <a:r>
              <a:rPr lang="es-PE" sz="1400" dirty="0">
                <a:latin typeface="Arial" charset="0"/>
                <a:cs typeface="Arial" charset="0"/>
              </a:rPr>
              <a:t>	:	Liquidaciones de Compras</a:t>
            </a:r>
          </a:p>
          <a:p>
            <a:pPr>
              <a:tabLst>
                <a:tab pos="1787525" algn="l"/>
                <a:tab pos="2155825" algn="l"/>
              </a:tabLst>
            </a:pPr>
            <a:r>
              <a:rPr lang="es-PE" sz="1400" dirty="0">
                <a:latin typeface="Arial" charset="0"/>
                <a:cs typeface="Arial" charset="0"/>
              </a:rPr>
              <a:t>LGSF	: 	Ley General del Sistema Financiero y del Sistema de Seguros </a:t>
            </a:r>
            <a:r>
              <a:rPr lang="es-PE" sz="1400" dirty="0" smtClean="0">
                <a:latin typeface="Arial" charset="0"/>
                <a:cs typeface="Arial" charset="0"/>
              </a:rPr>
              <a:t> Orgánica </a:t>
            </a:r>
            <a:endParaRPr lang="es-PE" sz="1400" dirty="0">
              <a:latin typeface="Arial" charset="0"/>
              <a:cs typeface="Arial" charset="0"/>
            </a:endParaRPr>
          </a:p>
          <a:p>
            <a:pPr>
              <a:tabLst>
                <a:tab pos="1787525" algn="l"/>
                <a:tab pos="2155825" algn="l"/>
              </a:tabLst>
            </a:pPr>
            <a:r>
              <a:rPr lang="es-PE" sz="1400" dirty="0">
                <a:latin typeface="Arial" charset="0"/>
                <a:cs typeface="Arial" charset="0"/>
              </a:rPr>
              <a:t>LIB	:	Libro de Inventarios y Balances</a:t>
            </a:r>
          </a:p>
          <a:p>
            <a:pPr>
              <a:tabLst>
                <a:tab pos="1787525" algn="l"/>
                <a:tab pos="2155825" algn="l"/>
              </a:tabLst>
            </a:pPr>
            <a:r>
              <a:rPr lang="es-PE" sz="1400" dirty="0">
                <a:latin typeface="Arial" charset="0"/>
                <a:cs typeface="Arial" charset="0"/>
              </a:rPr>
              <a:t>LIR	:	Ley del Impuesto a la Renta</a:t>
            </a:r>
          </a:p>
          <a:p>
            <a:pPr>
              <a:tabLst>
                <a:tab pos="1787525" algn="l"/>
                <a:tab pos="2155825" algn="l"/>
              </a:tabLst>
            </a:pPr>
            <a:r>
              <a:rPr lang="es-PE" sz="1400" dirty="0">
                <a:latin typeface="Arial" charset="0"/>
                <a:cs typeface="Arial" charset="0"/>
              </a:rPr>
              <a:t>LP	:	Largo plazo</a:t>
            </a:r>
          </a:p>
          <a:p>
            <a:pPr>
              <a:tabLst>
                <a:tab pos="1787525" algn="l"/>
                <a:tab pos="2155825" algn="l"/>
              </a:tabLst>
            </a:pPr>
            <a:r>
              <a:rPr lang="es-PE" sz="1400" dirty="0" smtClean="0">
                <a:latin typeface="Arial" charset="0"/>
                <a:cs typeface="Arial" charset="0"/>
              </a:rPr>
              <a:t>MC</a:t>
            </a:r>
            <a:r>
              <a:rPr lang="es-PE" sz="1400" dirty="0">
                <a:latin typeface="Arial" charset="0"/>
                <a:cs typeface="Arial" charset="0"/>
              </a:rPr>
              <a:t>	:	Marco Conceptual para la Preparación y Presentación de los EF</a:t>
            </a:r>
          </a:p>
          <a:p>
            <a:pPr>
              <a:tabLst>
                <a:tab pos="1787525" algn="l"/>
                <a:tab pos="2155825" algn="l"/>
              </a:tabLst>
            </a:pPr>
            <a:r>
              <a:rPr lang="es-PE" sz="1400" dirty="0">
                <a:latin typeface="Arial" charset="0"/>
                <a:cs typeface="Arial" charset="0"/>
              </a:rPr>
              <a:t>ME	:	Moneda Extranjera</a:t>
            </a:r>
          </a:p>
          <a:p>
            <a:pPr>
              <a:tabLst>
                <a:tab pos="1787525" algn="l"/>
                <a:tab pos="2155825" algn="l"/>
              </a:tabLst>
            </a:pPr>
            <a:r>
              <a:rPr lang="es-PE" sz="1400" dirty="0" smtClean="0">
                <a:latin typeface="Arial" charset="0"/>
                <a:cs typeface="Arial" charset="0"/>
              </a:rPr>
              <a:t>MINCETUR	:	</a:t>
            </a:r>
            <a:r>
              <a:rPr lang="es-MX" sz="1400" dirty="0" smtClean="0"/>
              <a:t>Ministerio </a:t>
            </a:r>
            <a:r>
              <a:rPr lang="es-MX" sz="1400" dirty="0"/>
              <a:t>de Comercio Exterior y </a:t>
            </a:r>
            <a:r>
              <a:rPr lang="es-MX" sz="1400" dirty="0" smtClean="0"/>
              <a:t>Turismo</a:t>
            </a:r>
            <a:endParaRPr lang="es-PE" sz="1400" dirty="0" smtClean="0">
              <a:latin typeface="Arial" charset="0"/>
              <a:cs typeface="Arial" charset="0"/>
            </a:endParaRPr>
          </a:p>
          <a:p>
            <a:pPr>
              <a:tabLst>
                <a:tab pos="1787525" algn="l"/>
                <a:tab pos="2155825" algn="l"/>
              </a:tabLst>
            </a:pPr>
            <a:r>
              <a:rPr lang="es-PE" sz="1400" dirty="0" smtClean="0">
                <a:latin typeface="Arial" charset="0"/>
                <a:cs typeface="Arial" charset="0"/>
              </a:rPr>
              <a:t>MN</a:t>
            </a:r>
            <a:r>
              <a:rPr lang="es-PE" sz="1400" dirty="0">
                <a:latin typeface="Arial" charset="0"/>
                <a:cs typeface="Arial" charset="0"/>
              </a:rPr>
              <a:t>	:	Moneda Nacional</a:t>
            </a:r>
          </a:p>
          <a:p>
            <a:pPr>
              <a:tabLst>
                <a:tab pos="1787525" algn="l"/>
                <a:tab pos="2155825" algn="l"/>
              </a:tabLst>
            </a:pPr>
            <a:r>
              <a:rPr lang="es-PE" sz="1400" dirty="0">
                <a:latin typeface="Arial" charset="0"/>
                <a:cs typeface="Arial" charset="0"/>
              </a:rPr>
              <a:t>MP	:	Medios de Pago</a:t>
            </a:r>
          </a:p>
          <a:p>
            <a:pPr>
              <a:tabLst>
                <a:tab pos="1787525" algn="l"/>
                <a:tab pos="2155825" algn="l"/>
              </a:tabLst>
            </a:pPr>
            <a:r>
              <a:rPr lang="es-PE" sz="1400" dirty="0">
                <a:latin typeface="Arial" charset="0"/>
                <a:cs typeface="Arial" charset="0"/>
              </a:rPr>
              <a:t>MTPE	:	Ministerio de Trabajo y Promoción del Empleo</a:t>
            </a:r>
          </a:p>
          <a:p>
            <a:pPr>
              <a:tabLst>
                <a:tab pos="1787525" algn="l"/>
                <a:tab pos="2155825" algn="l"/>
              </a:tabLst>
            </a:pPr>
            <a:r>
              <a:rPr lang="es-PE" sz="1400" dirty="0">
                <a:latin typeface="Arial" charset="0"/>
                <a:cs typeface="Arial" charset="0"/>
              </a:rPr>
              <a:t>MYPE	:	Mediana y Pequeña Empresa</a:t>
            </a:r>
          </a:p>
          <a:p>
            <a:pPr>
              <a:tabLst>
                <a:tab pos="1787525" algn="l"/>
                <a:tab pos="2155825" algn="l"/>
              </a:tabLst>
            </a:pPr>
            <a:r>
              <a:rPr lang="es-PE" sz="1400" dirty="0">
                <a:latin typeface="Arial" charset="0"/>
                <a:cs typeface="Arial" charset="0"/>
              </a:rPr>
              <a:t>NIC	:	Norma Internacional de Contabilidad</a:t>
            </a:r>
          </a:p>
          <a:p>
            <a:pPr>
              <a:tabLst>
                <a:tab pos="1787525" algn="l"/>
                <a:tab pos="2155825" algn="l"/>
              </a:tabLst>
            </a:pPr>
            <a:r>
              <a:rPr lang="es-PE" sz="1400" dirty="0" smtClean="0">
                <a:latin typeface="Arial" charset="0"/>
                <a:cs typeface="Arial" charset="0"/>
              </a:rPr>
              <a:t>NIIF</a:t>
            </a:r>
            <a:r>
              <a:rPr lang="es-PE" sz="1400" dirty="0">
                <a:latin typeface="Arial" charset="0"/>
                <a:cs typeface="Arial" charset="0"/>
              </a:rPr>
              <a:t>	:	Norma Internacional de Información </a:t>
            </a:r>
            <a:r>
              <a:rPr lang="es-PE" sz="1400" dirty="0" smtClean="0">
                <a:latin typeface="Arial" charset="0"/>
                <a:cs typeface="Arial" charset="0"/>
              </a:rPr>
              <a:t>Financiera</a:t>
            </a:r>
          </a:p>
          <a:p>
            <a:pPr>
              <a:tabLst>
                <a:tab pos="1787525" algn="l"/>
                <a:tab pos="2155825" algn="l"/>
              </a:tabLst>
            </a:pPr>
            <a:r>
              <a:rPr lang="es-PE" sz="1400" dirty="0" smtClean="0">
                <a:latin typeface="Arial" charset="0"/>
                <a:cs typeface="Arial" charset="0"/>
              </a:rPr>
              <a:t>NRUS	:	Nuevo Régimen Único Simplificado</a:t>
            </a:r>
            <a:endParaRPr lang="es-PE" sz="1400" dirty="0">
              <a:latin typeface="Arial" charset="0"/>
              <a:cs typeface="Arial" charset="0"/>
            </a:endParaRPr>
          </a:p>
          <a:p>
            <a:pPr>
              <a:tabLst>
                <a:tab pos="1787525" algn="l"/>
                <a:tab pos="2155825" algn="l"/>
              </a:tabLst>
            </a:pPr>
            <a:r>
              <a:rPr lang="es-PE" sz="1400" dirty="0">
                <a:latin typeface="Arial" charset="0"/>
                <a:cs typeface="Arial" charset="0"/>
              </a:rPr>
              <a:t>OT	:	Obligación </a:t>
            </a:r>
            <a:r>
              <a:rPr lang="es-PE" sz="1400" dirty="0" smtClean="0">
                <a:latin typeface="Arial" charset="0"/>
                <a:cs typeface="Arial" charset="0"/>
              </a:rPr>
              <a:t>tributaria</a:t>
            </a:r>
          </a:p>
          <a:p>
            <a:pPr>
              <a:tabLst>
                <a:tab pos="1787525" algn="l"/>
                <a:tab pos="2155825" algn="l"/>
              </a:tabLst>
            </a:pPr>
            <a:r>
              <a:rPr lang="es-PE" sz="1400" dirty="0">
                <a:latin typeface="Arial" charset="0"/>
                <a:cs typeface="Arial" charset="0"/>
              </a:rPr>
              <a:t>PC	:	Pagos a cuenta del IR</a:t>
            </a:r>
          </a:p>
          <a:p>
            <a:pPr>
              <a:tabLst>
                <a:tab pos="1787525" algn="l"/>
                <a:tab pos="2155825" algn="l"/>
              </a:tabLst>
            </a:pPr>
            <a:r>
              <a:rPr lang="es-PE" sz="1400" dirty="0">
                <a:latin typeface="Arial" charset="0"/>
                <a:cs typeface="Arial" charset="0"/>
              </a:rPr>
              <a:t>PCC	:	Procedimiento de Cobranza Coactiva</a:t>
            </a:r>
            <a:endParaRPr lang="es-PE" sz="1400" dirty="0">
              <a:latin typeface="Arial" charset="0"/>
              <a:cs typeface="Arial" charset="0"/>
            </a:endParaRPr>
          </a:p>
        </p:txBody>
      </p:sp>
      <p:sp>
        <p:nvSpPr>
          <p:cNvPr id="4" name="3 Marcador de pie de página"/>
          <p:cNvSpPr>
            <a:spLocks noGrp="1"/>
          </p:cNvSpPr>
          <p:nvPr>
            <p:ph type="ftr" sz="quarter" idx="11"/>
          </p:nvPr>
        </p:nvSpPr>
        <p:spPr/>
        <p:txBody>
          <a:bodyPr/>
          <a:lstStyle/>
          <a:p>
            <a:r>
              <a:rPr lang="es-ES" smtClean="0"/>
              <a:t>ASPECTOS GENERALES</a:t>
            </a:r>
            <a:endParaRPr lang="es-ES" dirty="0"/>
          </a:p>
        </p:txBody>
      </p:sp>
      <p:sp>
        <p:nvSpPr>
          <p:cNvPr id="6" name="5 Marcador de fecha"/>
          <p:cNvSpPr>
            <a:spLocks noGrp="1"/>
          </p:cNvSpPr>
          <p:nvPr>
            <p:ph type="dt" sz="half" idx="10"/>
          </p:nvPr>
        </p:nvSpPr>
        <p:spPr/>
        <p:txBody>
          <a:bodyPr/>
          <a:lstStyle/>
          <a:p>
            <a:r>
              <a:rPr lang="es-MX" smtClean="0"/>
              <a:t>IMPUESTO A LA RENTA 2013</a:t>
            </a:r>
            <a:endParaRPr lang="es-MX"/>
          </a:p>
        </p:txBody>
      </p:sp>
      <p:sp>
        <p:nvSpPr>
          <p:cNvPr id="7" name="6 Marcador de número de diapositiva"/>
          <p:cNvSpPr>
            <a:spLocks noGrp="1"/>
          </p:cNvSpPr>
          <p:nvPr>
            <p:ph type="sldNum" sz="quarter" idx="12"/>
          </p:nvPr>
        </p:nvSpPr>
        <p:spPr/>
        <p:txBody>
          <a:bodyPr/>
          <a:lstStyle/>
          <a:p>
            <a:fld id="{76BDE863-487F-4DF2-8B1A-3541866D691A}" type="slidenum">
              <a:rPr lang="es-MX" smtClean="0"/>
              <a:pPr/>
              <a:t>350</a:t>
            </a:fld>
            <a:endParaRPr lang="es-MX"/>
          </a:p>
        </p:txBody>
      </p:sp>
    </p:spTree>
    <p:extLst>
      <p:ext uri="{BB962C8B-B14F-4D97-AF65-F5344CB8AC3E}">
        <p14:creationId xmlns:p14="http://schemas.microsoft.com/office/powerpoint/2010/main" val="223627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PE" dirty="0" smtClean="0"/>
              <a:t>Abreviaturas utilizadas </a:t>
            </a:r>
            <a:r>
              <a:rPr lang="es-PE" sz="2400" b="0" dirty="0" smtClean="0">
                <a:effectLst/>
              </a:rPr>
              <a:t>(5)</a:t>
            </a:r>
            <a:endParaRPr lang="es-PE" b="0" dirty="0">
              <a:effectLst/>
            </a:endParaRPr>
          </a:p>
        </p:txBody>
      </p:sp>
      <p:sp>
        <p:nvSpPr>
          <p:cNvPr id="111619" name="2 Marcador de contenido"/>
          <p:cNvSpPr>
            <a:spLocks noGrp="1"/>
          </p:cNvSpPr>
          <p:nvPr>
            <p:ph idx="1"/>
          </p:nvPr>
        </p:nvSpPr>
        <p:spPr/>
        <p:txBody>
          <a:bodyPr>
            <a:noAutofit/>
          </a:bodyPr>
          <a:lstStyle/>
          <a:p>
            <a:pPr>
              <a:tabLst>
                <a:tab pos="1787525" algn="l"/>
                <a:tab pos="2155825" algn="l"/>
              </a:tabLst>
            </a:pPr>
            <a:r>
              <a:rPr lang="es-PE" sz="1400" dirty="0" smtClean="0">
                <a:latin typeface="Arial" charset="0"/>
                <a:cs typeface="Arial" charset="0"/>
              </a:rPr>
              <a:t>PCGE</a:t>
            </a:r>
            <a:r>
              <a:rPr lang="es-PE" sz="1400" dirty="0">
                <a:latin typeface="Arial" charset="0"/>
                <a:cs typeface="Arial" charset="0"/>
              </a:rPr>
              <a:t>	:	Plan Contable General Empresarial</a:t>
            </a:r>
          </a:p>
          <a:p>
            <a:pPr>
              <a:tabLst>
                <a:tab pos="1787525" algn="l"/>
                <a:tab pos="2155825" algn="l"/>
              </a:tabLst>
            </a:pPr>
            <a:r>
              <a:rPr lang="es-PE" sz="1400" dirty="0">
                <a:latin typeface="Arial" charset="0"/>
                <a:cs typeface="Arial" charset="0"/>
              </a:rPr>
              <a:t>PDT	:	Programa de Declaración Telemática</a:t>
            </a:r>
          </a:p>
          <a:p>
            <a:pPr>
              <a:tabLst>
                <a:tab pos="1787525" algn="l"/>
                <a:tab pos="2155825" algn="l"/>
              </a:tabLst>
            </a:pPr>
            <a:r>
              <a:rPr lang="es-PE" sz="1400" dirty="0">
                <a:latin typeface="Arial" charset="0"/>
                <a:cs typeface="Arial" charset="0"/>
              </a:rPr>
              <a:t>PE	:	Pequeña Empresa</a:t>
            </a:r>
          </a:p>
          <a:p>
            <a:pPr>
              <a:tabLst>
                <a:tab pos="1787525" algn="l"/>
                <a:tab pos="2155825" algn="l"/>
              </a:tabLst>
            </a:pPr>
            <a:r>
              <a:rPr lang="es-PE" sz="1400" dirty="0">
                <a:latin typeface="Arial" charset="0"/>
                <a:cs typeface="Arial" charset="0"/>
              </a:rPr>
              <a:t>PJ	:	Persona Jurídica</a:t>
            </a:r>
          </a:p>
          <a:p>
            <a:pPr>
              <a:tabLst>
                <a:tab pos="1787525" algn="l"/>
                <a:tab pos="2155825" algn="l"/>
              </a:tabLst>
            </a:pPr>
            <a:r>
              <a:rPr lang="es-PE" sz="1400" dirty="0">
                <a:latin typeface="Arial" charset="0"/>
                <a:cs typeface="Arial" charset="0"/>
              </a:rPr>
              <a:t>PN	:	Persona Natural</a:t>
            </a:r>
          </a:p>
          <a:p>
            <a:pPr>
              <a:tabLst>
                <a:tab pos="1787525" algn="l"/>
                <a:tab pos="2155825" algn="l"/>
              </a:tabLst>
            </a:pPr>
            <a:r>
              <a:rPr lang="es-PE" sz="1400" dirty="0" smtClean="0">
                <a:latin typeface="Arial" charset="0"/>
                <a:cs typeface="Arial" charset="0"/>
              </a:rPr>
              <a:t>PTD</a:t>
            </a:r>
            <a:r>
              <a:rPr lang="es-PE" sz="1400" dirty="0">
                <a:latin typeface="Arial" charset="0"/>
                <a:cs typeface="Arial" charset="0"/>
              </a:rPr>
              <a:t>	:	Pasivo Tributario Diferido </a:t>
            </a:r>
          </a:p>
          <a:p>
            <a:pPr>
              <a:tabLst>
                <a:tab pos="1787525" algn="l"/>
                <a:tab pos="2155825" algn="l"/>
              </a:tabLst>
            </a:pPr>
            <a:r>
              <a:rPr lang="es-PE" sz="1400" dirty="0">
                <a:latin typeface="Arial" charset="0"/>
                <a:cs typeface="Arial" charset="0"/>
              </a:rPr>
              <a:t>PTU	:	Participación de los Trabajadores en las Utilidades</a:t>
            </a:r>
          </a:p>
          <a:p>
            <a:pPr>
              <a:tabLst>
                <a:tab pos="1787525" algn="l"/>
                <a:tab pos="2155825" algn="l"/>
              </a:tabLst>
            </a:pPr>
            <a:r>
              <a:rPr lang="es-PE" sz="1400" dirty="0">
                <a:latin typeface="Arial" charset="0"/>
                <a:cs typeface="Arial" charset="0"/>
              </a:rPr>
              <a:t>TUO	:	Texto Único Ordenado</a:t>
            </a:r>
          </a:p>
          <a:p>
            <a:pPr>
              <a:tabLst>
                <a:tab pos="1787525" algn="l"/>
                <a:tab pos="2155825" algn="l"/>
              </a:tabLst>
            </a:pPr>
            <a:r>
              <a:rPr lang="es-PE" sz="1400" dirty="0">
                <a:latin typeface="Arial" charset="0"/>
                <a:cs typeface="Arial" charset="0"/>
              </a:rPr>
              <a:t>R2	:	Rentas de Segunda Categoría</a:t>
            </a:r>
          </a:p>
          <a:p>
            <a:pPr>
              <a:tabLst>
                <a:tab pos="1787525" algn="l"/>
                <a:tab pos="2155825" algn="l"/>
              </a:tabLst>
            </a:pPr>
            <a:r>
              <a:rPr lang="es-PE" sz="1400" dirty="0">
                <a:latin typeface="Arial" charset="0"/>
                <a:cs typeface="Arial" charset="0"/>
              </a:rPr>
              <a:t>R3 </a:t>
            </a:r>
            <a:r>
              <a:rPr lang="es-PE" sz="1400" dirty="0" err="1">
                <a:latin typeface="Arial" charset="0"/>
                <a:cs typeface="Arial" charset="0"/>
              </a:rPr>
              <a:t>ó</a:t>
            </a:r>
            <a:r>
              <a:rPr lang="es-PE" sz="1400" dirty="0">
                <a:latin typeface="Arial" charset="0"/>
                <a:cs typeface="Arial" charset="0"/>
              </a:rPr>
              <a:t> </a:t>
            </a:r>
            <a:r>
              <a:rPr lang="es-PE" sz="1400" dirty="0" smtClean="0">
                <a:latin typeface="Arial" charset="0"/>
                <a:cs typeface="Arial" charset="0"/>
              </a:rPr>
              <a:t>RNE	:</a:t>
            </a:r>
            <a:r>
              <a:rPr lang="es-PE" sz="1400" dirty="0">
                <a:latin typeface="Arial" charset="0"/>
                <a:cs typeface="Arial" charset="0"/>
              </a:rPr>
              <a:t>	Rentas de Tercera Categoría </a:t>
            </a:r>
            <a:r>
              <a:rPr lang="es-PE" sz="1400" dirty="0" err="1">
                <a:latin typeface="Arial" charset="0"/>
                <a:cs typeface="Arial" charset="0"/>
              </a:rPr>
              <a:t>ó</a:t>
            </a:r>
            <a:r>
              <a:rPr lang="es-PE" sz="1400" dirty="0">
                <a:latin typeface="Arial" charset="0"/>
                <a:cs typeface="Arial" charset="0"/>
              </a:rPr>
              <a:t> Renta Neta Empresarial (LIR, 49°)</a:t>
            </a:r>
          </a:p>
          <a:p>
            <a:pPr>
              <a:tabLst>
                <a:tab pos="1787525" algn="l"/>
                <a:tab pos="2155825" algn="l"/>
              </a:tabLst>
            </a:pPr>
            <a:r>
              <a:rPr lang="es-PE" sz="1400" dirty="0">
                <a:latin typeface="Arial" charset="0"/>
                <a:cs typeface="Arial" charset="0"/>
              </a:rPr>
              <a:t>R4	:	Rentas de Cuarta Categoría</a:t>
            </a:r>
          </a:p>
          <a:p>
            <a:pPr>
              <a:tabLst>
                <a:tab pos="1787525" algn="l"/>
                <a:tab pos="2155825" algn="l"/>
              </a:tabLst>
            </a:pPr>
            <a:r>
              <a:rPr lang="es-PE" sz="1400" dirty="0">
                <a:latin typeface="Arial" charset="0"/>
                <a:cs typeface="Arial" charset="0"/>
              </a:rPr>
              <a:t>R5	:	Rentas de Quinta Categoría</a:t>
            </a:r>
          </a:p>
          <a:p>
            <a:pPr>
              <a:tabLst>
                <a:tab pos="1787525" algn="l"/>
                <a:tab pos="2155825" algn="l"/>
              </a:tabLst>
            </a:pPr>
            <a:r>
              <a:rPr lang="es-PE" sz="1400" dirty="0">
                <a:latin typeface="Arial" charset="0"/>
                <a:cs typeface="Arial" charset="0"/>
              </a:rPr>
              <a:t>RB	:	Renta Bruta</a:t>
            </a:r>
          </a:p>
          <a:p>
            <a:pPr>
              <a:tabLst>
                <a:tab pos="1787525" algn="l"/>
                <a:tab pos="2155825" algn="l"/>
              </a:tabLst>
            </a:pPr>
            <a:r>
              <a:rPr lang="es-PE" sz="1400" dirty="0">
                <a:latin typeface="Arial" charset="0"/>
                <a:cs typeface="Arial" charset="0"/>
              </a:rPr>
              <a:t>RCP	:	Reglamento de Comprobantes de Pago</a:t>
            </a:r>
          </a:p>
          <a:p>
            <a:pPr>
              <a:tabLst>
                <a:tab pos="1787525" algn="l"/>
                <a:tab pos="2155825" algn="l"/>
              </a:tabLst>
            </a:pPr>
            <a:r>
              <a:rPr lang="es-PE" sz="1400" dirty="0">
                <a:latin typeface="Arial" charset="0"/>
                <a:cs typeface="Arial" charset="0"/>
              </a:rPr>
              <a:t>RER	:	Régimen Especial del IR</a:t>
            </a:r>
          </a:p>
          <a:p>
            <a:pPr>
              <a:tabLst>
                <a:tab pos="1787525" algn="l"/>
                <a:tab pos="2155825" algn="l"/>
              </a:tabLst>
            </a:pPr>
            <a:r>
              <a:rPr lang="es-PE" sz="1400" dirty="0" smtClean="0">
                <a:latin typeface="Arial" charset="0"/>
                <a:cs typeface="Arial" charset="0"/>
              </a:rPr>
              <a:t>RFE	:	Rentas de Fuente Extranjera</a:t>
            </a:r>
          </a:p>
          <a:p>
            <a:pPr>
              <a:tabLst>
                <a:tab pos="1787525" algn="l"/>
                <a:tab pos="2155825" algn="l"/>
              </a:tabLst>
            </a:pPr>
            <a:r>
              <a:rPr lang="es-PE" sz="1400" dirty="0">
                <a:latin typeface="Arial" charset="0"/>
                <a:cs typeface="Arial" charset="0"/>
              </a:rPr>
              <a:t>RG	:	Régimen General del IR</a:t>
            </a:r>
          </a:p>
          <a:p>
            <a:pPr>
              <a:tabLst>
                <a:tab pos="1787525" algn="l"/>
                <a:tab pos="2155825" algn="l"/>
              </a:tabLst>
            </a:pPr>
            <a:r>
              <a:rPr lang="es-PE" sz="1400" dirty="0">
                <a:latin typeface="Arial" charset="0"/>
                <a:cs typeface="Arial" charset="0"/>
              </a:rPr>
              <a:t>RLIR	:	Reglamento de la LIR</a:t>
            </a:r>
          </a:p>
          <a:p>
            <a:pPr>
              <a:tabLst>
                <a:tab pos="1787525" algn="l"/>
                <a:tab pos="2155825" algn="l"/>
              </a:tabLst>
            </a:pPr>
            <a:endParaRPr lang="es-PE" sz="1400" dirty="0" smtClean="0">
              <a:latin typeface="Arial" charset="0"/>
              <a:cs typeface="Arial" charset="0"/>
            </a:endParaRPr>
          </a:p>
        </p:txBody>
      </p:sp>
      <p:sp>
        <p:nvSpPr>
          <p:cNvPr id="4" name="3 Marcador de pie de página"/>
          <p:cNvSpPr>
            <a:spLocks noGrp="1"/>
          </p:cNvSpPr>
          <p:nvPr>
            <p:ph type="ftr" sz="quarter" idx="11"/>
          </p:nvPr>
        </p:nvSpPr>
        <p:spPr/>
        <p:txBody>
          <a:bodyPr/>
          <a:lstStyle/>
          <a:p>
            <a:r>
              <a:rPr lang="es-ES" smtClean="0"/>
              <a:t>ASPECTOS GENERALES</a:t>
            </a:r>
            <a:endParaRPr lang="es-ES" dirty="0"/>
          </a:p>
        </p:txBody>
      </p:sp>
      <p:sp>
        <p:nvSpPr>
          <p:cNvPr id="6" name="5 Marcador de fecha"/>
          <p:cNvSpPr>
            <a:spLocks noGrp="1"/>
          </p:cNvSpPr>
          <p:nvPr>
            <p:ph type="dt" sz="half" idx="10"/>
          </p:nvPr>
        </p:nvSpPr>
        <p:spPr/>
        <p:txBody>
          <a:bodyPr/>
          <a:lstStyle/>
          <a:p>
            <a:r>
              <a:rPr lang="es-MX" smtClean="0"/>
              <a:t>IMPUESTO A LA RENTA 2013</a:t>
            </a:r>
            <a:endParaRPr lang="es-MX"/>
          </a:p>
        </p:txBody>
      </p:sp>
      <p:sp>
        <p:nvSpPr>
          <p:cNvPr id="7" name="6 Marcador de número de diapositiva"/>
          <p:cNvSpPr>
            <a:spLocks noGrp="1"/>
          </p:cNvSpPr>
          <p:nvPr>
            <p:ph type="sldNum" sz="quarter" idx="12"/>
          </p:nvPr>
        </p:nvSpPr>
        <p:spPr/>
        <p:txBody>
          <a:bodyPr/>
          <a:lstStyle/>
          <a:p>
            <a:fld id="{76BDE863-487F-4DF2-8B1A-3541866D691A}" type="slidenum">
              <a:rPr lang="es-MX" smtClean="0"/>
              <a:pPr/>
              <a:t>351</a:t>
            </a:fld>
            <a:endParaRPr lang="es-MX"/>
          </a:p>
        </p:txBody>
      </p:sp>
    </p:spTree>
    <p:extLst>
      <p:ext uri="{BB962C8B-B14F-4D97-AF65-F5344CB8AC3E}">
        <p14:creationId xmlns:p14="http://schemas.microsoft.com/office/powerpoint/2010/main" val="3349517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Abreviaturas </a:t>
            </a:r>
            <a:r>
              <a:rPr lang="es-PE" dirty="0"/>
              <a:t>utilizadas </a:t>
            </a:r>
            <a:r>
              <a:rPr lang="es-PE" b="0" dirty="0" smtClean="0">
                <a:effectLst/>
              </a:rPr>
              <a:t>(6)</a:t>
            </a:r>
            <a:endParaRPr lang="es-MX" dirty="0"/>
          </a:p>
        </p:txBody>
      </p:sp>
      <p:sp>
        <p:nvSpPr>
          <p:cNvPr id="3" name="2 Marcador de contenido"/>
          <p:cNvSpPr>
            <a:spLocks noGrp="1"/>
          </p:cNvSpPr>
          <p:nvPr>
            <p:ph idx="1"/>
          </p:nvPr>
        </p:nvSpPr>
        <p:spPr/>
        <p:txBody>
          <a:bodyPr>
            <a:noAutofit/>
          </a:bodyPr>
          <a:lstStyle/>
          <a:p>
            <a:pPr>
              <a:tabLst>
                <a:tab pos="1787525" algn="l"/>
                <a:tab pos="2155825" algn="l"/>
              </a:tabLst>
            </a:pPr>
            <a:r>
              <a:rPr lang="es-PE" sz="1400" dirty="0" smtClean="0">
                <a:latin typeface="Arial" charset="0"/>
                <a:cs typeface="Arial" charset="0"/>
              </a:rPr>
              <a:t>RN</a:t>
            </a:r>
            <a:r>
              <a:rPr lang="es-PE" sz="1400" dirty="0">
                <a:latin typeface="Arial" charset="0"/>
                <a:cs typeface="Arial" charset="0"/>
              </a:rPr>
              <a:t>	:	Renta Neta</a:t>
            </a:r>
          </a:p>
          <a:p>
            <a:pPr>
              <a:tabLst>
                <a:tab pos="1787525" algn="l"/>
                <a:tab pos="2155825" algn="l"/>
              </a:tabLst>
            </a:pPr>
            <a:r>
              <a:rPr lang="es-PE" sz="1400" dirty="0">
                <a:latin typeface="Arial" charset="0"/>
                <a:cs typeface="Arial" charset="0"/>
              </a:rPr>
              <a:t>RNI	:	Renta Neta Imponible</a:t>
            </a:r>
          </a:p>
          <a:p>
            <a:pPr>
              <a:tabLst>
                <a:tab pos="1787525" algn="l"/>
                <a:tab pos="2155825" algn="l"/>
              </a:tabLst>
            </a:pPr>
            <a:r>
              <a:rPr lang="es-PE" sz="1400" dirty="0">
                <a:latin typeface="Arial" charset="0"/>
                <a:cs typeface="Arial" charset="0"/>
              </a:rPr>
              <a:t>RS	:	Resolución de Superintendencia</a:t>
            </a:r>
          </a:p>
          <a:p>
            <a:pPr>
              <a:tabLst>
                <a:tab pos="1787525" algn="l"/>
                <a:tab pos="2155825" algn="l"/>
              </a:tabLst>
            </a:pPr>
            <a:r>
              <a:rPr lang="es-PE" sz="1400" dirty="0">
                <a:latin typeface="Arial" charset="0"/>
                <a:cs typeface="Arial" charset="0"/>
              </a:rPr>
              <a:t>RTF	:	Resolución del Tribunal Fiscal</a:t>
            </a:r>
          </a:p>
          <a:p>
            <a:pPr>
              <a:tabLst>
                <a:tab pos="1787525" algn="l"/>
                <a:tab pos="2155825" algn="l"/>
              </a:tabLst>
            </a:pPr>
            <a:r>
              <a:rPr lang="es-PE" sz="1400" dirty="0">
                <a:latin typeface="Arial" charset="0"/>
                <a:cs typeface="Arial" charset="0"/>
              </a:rPr>
              <a:t>RC	:	Registro de Compras</a:t>
            </a:r>
          </a:p>
          <a:p>
            <a:pPr>
              <a:tabLst>
                <a:tab pos="1787525" algn="l"/>
                <a:tab pos="2155825" algn="l"/>
              </a:tabLst>
            </a:pPr>
            <a:r>
              <a:rPr lang="es-PE" sz="1400" dirty="0" smtClean="0">
                <a:latin typeface="Arial" charset="0"/>
                <a:cs typeface="Arial" charset="0"/>
              </a:rPr>
              <a:t>RT</a:t>
            </a:r>
            <a:r>
              <a:rPr lang="es-PE" sz="1400" dirty="0">
                <a:latin typeface="Arial" charset="0"/>
                <a:cs typeface="Arial" charset="0"/>
              </a:rPr>
              <a:t>	.	Remuneración del trabajador</a:t>
            </a:r>
          </a:p>
          <a:p>
            <a:pPr>
              <a:tabLst>
                <a:tab pos="1787525" algn="l"/>
                <a:tab pos="2155825" algn="l"/>
              </a:tabLst>
            </a:pPr>
            <a:r>
              <a:rPr lang="es-PE" sz="1400" dirty="0">
                <a:latin typeface="Arial" charset="0"/>
                <a:cs typeface="Arial" charset="0"/>
              </a:rPr>
              <a:t>RV	:	Registro de Ventas</a:t>
            </a:r>
          </a:p>
          <a:p>
            <a:pPr>
              <a:tabLst>
                <a:tab pos="1787525" algn="l"/>
                <a:tab pos="2155825" algn="l"/>
              </a:tabLst>
            </a:pPr>
            <a:r>
              <a:rPr lang="es-PE" sz="1400" dirty="0">
                <a:latin typeface="Arial" charset="0"/>
                <a:cs typeface="Arial" charset="0"/>
              </a:rPr>
              <a:t>SBS	:	Superintendencia de Banca y Seguros</a:t>
            </a:r>
          </a:p>
          <a:p>
            <a:pPr>
              <a:tabLst>
                <a:tab pos="1787525" algn="l"/>
                <a:tab pos="2155825" algn="l"/>
              </a:tabLst>
            </a:pPr>
            <a:r>
              <a:rPr lang="es-PE" sz="1400" dirty="0">
                <a:latin typeface="Arial" charset="0"/>
                <a:cs typeface="Arial" charset="0"/>
              </a:rPr>
              <a:t>SC	:	Sociedad Civil</a:t>
            </a:r>
          </a:p>
          <a:p>
            <a:pPr>
              <a:tabLst>
                <a:tab pos="1787525" algn="l"/>
                <a:tab pos="2155825" algn="l"/>
              </a:tabLst>
            </a:pPr>
            <a:r>
              <a:rPr lang="es-PE" sz="1400" dirty="0">
                <a:latin typeface="Arial" charset="0"/>
                <a:cs typeface="Arial" charset="0"/>
              </a:rPr>
              <a:t>SFB	:	Sistema Financiero y Bancario</a:t>
            </a:r>
          </a:p>
          <a:p>
            <a:pPr>
              <a:tabLst>
                <a:tab pos="1787525" algn="l"/>
                <a:tab pos="2155825" algn="l"/>
              </a:tabLst>
            </a:pPr>
            <a:r>
              <a:rPr lang="es-PE" sz="1400" dirty="0">
                <a:latin typeface="Arial" charset="0"/>
                <a:cs typeface="Arial" charset="0"/>
              </a:rPr>
              <a:t>SPN	:	Sector Público Nacional</a:t>
            </a:r>
          </a:p>
          <a:p>
            <a:pPr>
              <a:tabLst>
                <a:tab pos="1787525" algn="l"/>
                <a:tab pos="2155825" algn="l"/>
              </a:tabLst>
            </a:pPr>
            <a:r>
              <a:rPr lang="es-PE" sz="1400" dirty="0">
                <a:latin typeface="Arial" charset="0"/>
                <a:cs typeface="Arial" charset="0"/>
              </a:rPr>
              <a:t>SUNAT	:	Superintendencia Nacional de Administración Tributaria</a:t>
            </a:r>
          </a:p>
          <a:p>
            <a:pPr>
              <a:tabLst>
                <a:tab pos="1787525" algn="l"/>
                <a:tab pos="2155825" algn="l"/>
              </a:tabLst>
            </a:pPr>
            <a:r>
              <a:rPr lang="es-PE" sz="1400" dirty="0">
                <a:latin typeface="Arial" charset="0"/>
                <a:cs typeface="Arial" charset="0"/>
              </a:rPr>
              <a:t>TAMN	:	Tasa Activa Promedio del Mercado en Moneda Nacional</a:t>
            </a:r>
          </a:p>
          <a:p>
            <a:pPr>
              <a:tabLst>
                <a:tab pos="1787525" algn="l"/>
                <a:tab pos="2155825" algn="l"/>
              </a:tabLst>
            </a:pPr>
            <a:r>
              <a:rPr lang="es-PE" sz="1400" dirty="0">
                <a:latin typeface="Arial" charset="0"/>
                <a:cs typeface="Arial" charset="0"/>
              </a:rPr>
              <a:t>TAMEX	: 	Tasa Activa Promedio del Mercado en Moneda Extranjera</a:t>
            </a:r>
          </a:p>
          <a:p>
            <a:pPr>
              <a:tabLst>
                <a:tab pos="1787525" algn="l"/>
                <a:tab pos="2155825" algn="l"/>
              </a:tabLst>
            </a:pPr>
            <a:r>
              <a:rPr lang="es-PE" sz="1400" dirty="0">
                <a:latin typeface="Arial" charset="0"/>
                <a:cs typeface="Arial" charset="0"/>
              </a:rPr>
              <a:t>TF	:	Tribunal </a:t>
            </a:r>
            <a:r>
              <a:rPr lang="es-PE" sz="1400" dirty="0" smtClean="0">
                <a:latin typeface="Arial" charset="0"/>
                <a:cs typeface="Arial" charset="0"/>
              </a:rPr>
              <a:t>Fiscal</a:t>
            </a:r>
          </a:p>
          <a:p>
            <a:pPr>
              <a:tabLst>
                <a:tab pos="1787525" algn="l"/>
                <a:tab pos="2155825" algn="l"/>
              </a:tabLst>
            </a:pPr>
            <a:r>
              <a:rPr lang="es-PE" sz="1400" dirty="0">
                <a:latin typeface="Arial" charset="0"/>
                <a:cs typeface="Arial" charset="0"/>
              </a:rPr>
              <a:t>TC	:	Tasa o Tipo de Cambio</a:t>
            </a:r>
          </a:p>
          <a:p>
            <a:pPr>
              <a:tabLst>
                <a:tab pos="1787525" algn="l"/>
                <a:tab pos="2155825" algn="l"/>
              </a:tabLst>
            </a:pPr>
            <a:r>
              <a:rPr lang="es-PE" sz="1400" dirty="0">
                <a:latin typeface="Arial" charset="0"/>
                <a:cs typeface="Arial" charset="0"/>
              </a:rPr>
              <a:t>TUO	:	Texto Único Ordenado</a:t>
            </a:r>
          </a:p>
          <a:p>
            <a:pPr>
              <a:tabLst>
                <a:tab pos="1787525" algn="l"/>
                <a:tab pos="2155825" algn="l"/>
              </a:tabLst>
            </a:pPr>
            <a:r>
              <a:rPr lang="es-PE" sz="1400" dirty="0">
                <a:latin typeface="Arial" charset="0"/>
                <a:cs typeface="Arial" charset="0"/>
              </a:rPr>
              <a:t>UIT	:	Unidad Impositiva </a:t>
            </a:r>
            <a:r>
              <a:rPr lang="es-PE" sz="1400" dirty="0" smtClean="0">
                <a:latin typeface="Arial" charset="0"/>
                <a:cs typeface="Arial" charset="0"/>
              </a:rPr>
              <a:t>Tributaria</a:t>
            </a:r>
            <a:endParaRPr lang="es-PE" sz="1400" dirty="0">
              <a:latin typeface="Arial" charset="0"/>
              <a:cs typeface="Arial" charset="0"/>
            </a:endParaRPr>
          </a:p>
        </p:txBody>
      </p:sp>
      <p:sp>
        <p:nvSpPr>
          <p:cNvPr id="4" name="3 Marcador de fecha"/>
          <p:cNvSpPr>
            <a:spLocks noGrp="1"/>
          </p:cNvSpPr>
          <p:nvPr>
            <p:ph type="dt" sz="half" idx="10"/>
          </p:nvPr>
        </p:nvSpPr>
        <p:spPr/>
        <p:txBody>
          <a:bodyPr/>
          <a:lstStyle/>
          <a:p>
            <a:fld id="{9ABDE989-0D24-4EC7-861E-B07A879D65AE}"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352</a:t>
            </a:fld>
            <a:endParaRPr lang="es-PE"/>
          </a:p>
        </p:txBody>
      </p:sp>
    </p:spTree>
    <p:extLst>
      <p:ext uri="{BB962C8B-B14F-4D97-AF65-F5344CB8AC3E}">
        <p14:creationId xmlns:p14="http://schemas.microsoft.com/office/powerpoint/2010/main" val="1755638183"/>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a:t>Abreviaturas utilizadas </a:t>
            </a:r>
            <a:r>
              <a:rPr lang="es-PE" b="0" dirty="0" smtClean="0">
                <a:effectLst/>
              </a:rPr>
              <a:t>(7)</a:t>
            </a:r>
            <a:endParaRPr lang="es-MX" dirty="0"/>
          </a:p>
        </p:txBody>
      </p:sp>
      <p:sp>
        <p:nvSpPr>
          <p:cNvPr id="3" name="2 Marcador de contenido"/>
          <p:cNvSpPr>
            <a:spLocks noGrp="1"/>
          </p:cNvSpPr>
          <p:nvPr>
            <p:ph idx="1"/>
          </p:nvPr>
        </p:nvSpPr>
        <p:spPr/>
        <p:txBody>
          <a:bodyPr/>
          <a:lstStyle/>
          <a:p>
            <a:pPr>
              <a:tabLst>
                <a:tab pos="1787525" algn="l"/>
                <a:tab pos="2155825" algn="l"/>
              </a:tabLst>
            </a:pPr>
            <a:r>
              <a:rPr lang="es-PE" sz="1400" dirty="0" smtClean="0">
                <a:latin typeface="Arial" charset="0"/>
                <a:cs typeface="Arial" charset="0"/>
              </a:rPr>
              <a:t>VL</a:t>
            </a:r>
            <a:r>
              <a:rPr lang="es-PE" sz="1400" dirty="0">
                <a:latin typeface="Arial" charset="0"/>
                <a:cs typeface="Arial" charset="0"/>
              </a:rPr>
              <a:t>	:	Valor en Libros o Importe en Libros</a:t>
            </a:r>
          </a:p>
          <a:p>
            <a:pPr>
              <a:tabLst>
                <a:tab pos="1787525" algn="l"/>
                <a:tab pos="2155825" algn="l"/>
              </a:tabLst>
            </a:pPr>
            <a:r>
              <a:rPr lang="es-PE" sz="1400" dirty="0">
                <a:latin typeface="Arial" charset="0"/>
                <a:cs typeface="Arial" charset="0"/>
              </a:rPr>
              <a:t>VM	:	Valor de Mercado	</a:t>
            </a:r>
          </a:p>
          <a:p>
            <a:pPr>
              <a:tabLst>
                <a:tab pos="1787525" algn="l"/>
                <a:tab pos="2155825" algn="l"/>
              </a:tabLst>
            </a:pPr>
            <a:r>
              <a:rPr lang="es-PE" sz="1400" dirty="0">
                <a:latin typeface="Arial" charset="0"/>
                <a:cs typeface="Arial" charset="0"/>
              </a:rPr>
              <a:t>VN	: 	Valor Neto</a:t>
            </a:r>
          </a:p>
          <a:p>
            <a:pPr>
              <a:tabLst>
                <a:tab pos="1787525" algn="l"/>
                <a:tab pos="2155825" algn="l"/>
              </a:tabLst>
            </a:pPr>
            <a:r>
              <a:rPr lang="es-PE" sz="1400" dirty="0">
                <a:latin typeface="Arial" charset="0"/>
                <a:cs typeface="Arial" charset="0"/>
              </a:rPr>
              <a:t>VR	:	Valor Razonable</a:t>
            </a:r>
          </a:p>
          <a:p>
            <a:pPr>
              <a:tabLst>
                <a:tab pos="1431925" algn="l"/>
                <a:tab pos="1789113" algn="l"/>
              </a:tabLst>
            </a:pPr>
            <a:endParaRPr lang="es-PE" dirty="0">
              <a:latin typeface="Arial" charset="0"/>
              <a:cs typeface="Arial" charset="0"/>
            </a:endParaRPr>
          </a:p>
          <a:p>
            <a:endParaRPr lang="es-MX" dirty="0"/>
          </a:p>
          <a:p>
            <a:endParaRPr lang="es-MX" dirty="0"/>
          </a:p>
        </p:txBody>
      </p:sp>
      <p:sp>
        <p:nvSpPr>
          <p:cNvPr id="4" name="3 Marcador de fecha"/>
          <p:cNvSpPr>
            <a:spLocks noGrp="1"/>
          </p:cNvSpPr>
          <p:nvPr>
            <p:ph type="dt" sz="half" idx="10"/>
          </p:nvPr>
        </p:nvSpPr>
        <p:spPr/>
        <p:txBody>
          <a:bodyPr/>
          <a:lstStyle/>
          <a:p>
            <a:fld id="{9ABDE989-0D24-4EC7-861E-B07A879D65AE}" type="datetime4">
              <a:rPr lang="es-PE" smtClean="0"/>
              <a:t>12 de enero de 2014</a:t>
            </a:fld>
            <a:endParaRPr lang="es-PE" dirty="0"/>
          </a:p>
        </p:txBody>
      </p:sp>
      <p:sp>
        <p:nvSpPr>
          <p:cNvPr id="5" name="4 Marcador de pie de página"/>
          <p:cNvSpPr>
            <a:spLocks noGrp="1"/>
          </p:cNvSpPr>
          <p:nvPr>
            <p:ph type="ftr" sz="quarter" idx="11"/>
          </p:nvPr>
        </p:nvSpPr>
        <p:spPr/>
        <p:txBody>
          <a:bodyPr/>
          <a:lstStyle/>
          <a:p>
            <a:r>
              <a:rPr lang="es-MX" smtClean="0"/>
              <a:t>IMPUESTO A LA RENTA 2013</a:t>
            </a:r>
            <a:endParaRPr lang="es-PE"/>
          </a:p>
        </p:txBody>
      </p:sp>
      <p:sp>
        <p:nvSpPr>
          <p:cNvPr id="6" name="5 Marcador de número de diapositiva"/>
          <p:cNvSpPr>
            <a:spLocks noGrp="1"/>
          </p:cNvSpPr>
          <p:nvPr>
            <p:ph type="sldNum" sz="quarter" idx="12"/>
          </p:nvPr>
        </p:nvSpPr>
        <p:spPr/>
        <p:txBody>
          <a:bodyPr/>
          <a:lstStyle/>
          <a:p>
            <a:fld id="{18CE0154-5AA3-498D-98EB-A5C71ABBED3C}" type="slidenum">
              <a:rPr lang="es-PE" smtClean="0"/>
              <a:pPr/>
              <a:t>353</a:t>
            </a:fld>
            <a:endParaRPr lang="es-PE"/>
          </a:p>
        </p:txBody>
      </p:sp>
    </p:spTree>
    <p:extLst>
      <p:ext uri="{BB962C8B-B14F-4D97-AF65-F5344CB8AC3E}">
        <p14:creationId xmlns:p14="http://schemas.microsoft.com/office/powerpoint/2010/main" val="82393635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6777</TotalTime>
  <Words>26372</Words>
  <Application>Microsoft Office PowerPoint</Application>
  <PresentationFormat>Presentación en pantalla (4:3)</PresentationFormat>
  <Paragraphs>3953</Paragraphs>
  <Slides>353</Slides>
  <Notes>1</Notes>
  <HiddenSlides>0</HiddenSlides>
  <MMClips>0</MMClips>
  <ScaleCrop>false</ScaleCrop>
  <HeadingPairs>
    <vt:vector size="6" baseType="variant">
      <vt:variant>
        <vt:lpstr>Tema</vt:lpstr>
      </vt:variant>
      <vt:variant>
        <vt:i4>1</vt:i4>
      </vt:variant>
      <vt:variant>
        <vt:lpstr>Servidores OLE incrustados</vt:lpstr>
      </vt:variant>
      <vt:variant>
        <vt:i4>2</vt:i4>
      </vt:variant>
      <vt:variant>
        <vt:lpstr>Títulos de diapositiva</vt:lpstr>
      </vt:variant>
      <vt:variant>
        <vt:i4>353</vt:i4>
      </vt:variant>
    </vt:vector>
  </HeadingPairs>
  <TitlesOfParts>
    <vt:vector size="356" baseType="lpstr">
      <vt:lpstr>Tema de Office</vt:lpstr>
      <vt:lpstr>Hoja de cálculo</vt:lpstr>
      <vt:lpstr>Microsoft Excel Worksheet</vt:lpstr>
      <vt:lpstr>Impuesto a la  RENTA EMPRESARIAL 2013</vt:lpstr>
      <vt:lpstr>Objetivos</vt:lpstr>
      <vt:lpstr>Metodología</vt:lpstr>
      <vt:lpstr>TEMARIO GENERAL</vt:lpstr>
      <vt:lpstr>Principales Aspectos de Carácter General Temario</vt:lpstr>
      <vt:lpstr>Determinación de la RNI Temario</vt:lpstr>
      <vt:lpstr>Cálculo del IRE 2013 Temario</vt:lpstr>
      <vt:lpstr>PRINCIPALES ASPECTOS DE CARÁCTER GENERAL</vt:lpstr>
      <vt:lpstr>Principales aspectos de carácter general Temario</vt:lpstr>
      <vt:lpstr>Obligados a presentar el PDT LIR, 79°, RIR, 47º; Ley 28194, 9°, g); y DS 47-2004-EF, 9°</vt:lpstr>
      <vt:lpstr>Obligados a presentar el PDT (2) LIR, 79°, RIR, 47º; Ley 28194, 9°, g); y DS 47-2004-EF, 9°</vt:lpstr>
      <vt:lpstr>Actividades generadoras de R3 LIR, 28°, a) y RIR, 17°</vt:lpstr>
      <vt:lpstr>Actividades generadoras de R3 (2) LIR, 28°, b), c) y d),  y RIR, 17°</vt:lpstr>
      <vt:lpstr>Actividades generadoras de R3 (3) LIR, 28°, e), f) y g)  y RIR, 17°</vt:lpstr>
      <vt:lpstr>Actividades generadoras de R3 (4) Renta presunta por cesión de bienes LIR, 28°, h) y RIR, 17°</vt:lpstr>
      <vt:lpstr>Actividades generadoras de R3 (5) Renta presunta por cesión de bienes LIR, 28°, h) y RIR, 17°</vt:lpstr>
      <vt:lpstr>Actividades generadoras de R3 (6) LIR, 28°, i) y j); y RIR, 17°</vt:lpstr>
      <vt:lpstr>Actividades generadoras de R3 (7) LIR, 28°, y RIR, 17°</vt:lpstr>
      <vt:lpstr>No obligados a presentar el PDT por R3</vt:lpstr>
      <vt:lpstr>No obligados a presentar el PDT por R3 (2)</vt:lpstr>
      <vt:lpstr>Plazos para presentar el PDT RS 366-2013/SUNAT, (Pub. 21.12.2013),</vt:lpstr>
      <vt:lpstr>Infracciones tributarias relativas a la presentación del  PDT CT, 176°, 1 (DS 135-99-EF y normas modificatorias)</vt:lpstr>
      <vt:lpstr>Infracciones tributarias relativas a la presentación del  PDT (2) CT, 176°, 3 (DS 135-99-EF y normas modificatorias)</vt:lpstr>
      <vt:lpstr>Infracciones tributarias relativas a la presentación del  PDT (3) CT, 176°, 5(DS 135-99-EF y normas modificatorias)</vt:lpstr>
      <vt:lpstr>Infracciones tributarias relativas a la presentación del  PDT (4) CT, 178°, 1 (DS 135-99-EF y normas modificatorias)</vt:lpstr>
      <vt:lpstr>Documentos y archivos tributarios CT, 87°, 7°; RS 234-2006/SUNAT y 286-2009-SUNAT y modificatorias. </vt:lpstr>
      <vt:lpstr>Documentos y archivos tributarios (2) CT, 87°, 7°; RS 234-2006/SUNAT y 286-2009-SUNAT y modificatorias. </vt:lpstr>
      <vt:lpstr>Documentos y archivos tributarios (2) CT, 87°, 7°; RS 234-2006/SUNAT y 286-2009-SUNAT y modificatorias. </vt:lpstr>
      <vt:lpstr>Determinación de la  renta neta imponible (rni)</vt:lpstr>
      <vt:lpstr>Determinación de la RNI Temario</vt:lpstr>
      <vt:lpstr>Generalidades Esquema de la determinación de la RN y del IRE (CI-13, p6)</vt:lpstr>
      <vt:lpstr>Determinación de la Renta Bruta (RB) LIR, 20°, 1p y 2p – 37°, 44 y 61°</vt:lpstr>
      <vt:lpstr>Renta bruta (RB) LIR, 20°</vt:lpstr>
      <vt:lpstr>RB: Costo computable de los bienes enajenados  LIR, 20°, 6p</vt:lpstr>
      <vt:lpstr>Costo de adquisición LIR, 20°, 1 – Informe 26-2007-SUNAT (Derechos antidumpig)</vt:lpstr>
      <vt:lpstr>Costo de producción o construcción LIR, 20°, 2</vt:lpstr>
      <vt:lpstr>CP que no da derecho a la deducción del costo computable LIR, 20°, 3p</vt:lpstr>
      <vt:lpstr>Casos en los cuales no resulta aplicable la obligación de sustentar el costo computable con CP LIR, 20°, 4p</vt:lpstr>
      <vt:lpstr>Valor de ingreso al patrimonio LIR, 20°, 3</vt:lpstr>
      <vt:lpstr>Costo computable: Activos repuestos por seguros ¿Indemnización afecta o inafecta? LIR, 3°, b) </vt:lpstr>
      <vt:lpstr>Costo computable:  Inafectación de las indemnizaciones RIR, 1°, f)</vt:lpstr>
      <vt:lpstr>Costo computable: Activos repuestos por seguros LIR, 21°, 21.5</vt:lpstr>
      <vt:lpstr>Costo computable de los  activos repuestos por seguros LIR, 21°, 21.5</vt:lpstr>
      <vt:lpstr>Aplicación Supletoria de las Normas Contables RIR, 11º, g)</vt:lpstr>
      <vt:lpstr>Excepción a tal aplicación supletoria RIR, 11º, g)</vt:lpstr>
      <vt:lpstr>Devengado  LIR, 57°, a)</vt:lpstr>
      <vt:lpstr>Devengado Según la SUNAT  Informe 85-2009-SUNAT</vt:lpstr>
      <vt:lpstr>Devengado Aplicación tributaria CRITERIOS JURISPRUDENCIALES</vt:lpstr>
      <vt:lpstr>Devengado: Excepción legal LIR, 37°, v)</vt:lpstr>
      <vt:lpstr>Devengado: Excepción Gastos de ejercicios anteriores (GEA) LIR, 57°, up</vt:lpstr>
      <vt:lpstr>Deducción de los GEA LIR, 57°, up</vt:lpstr>
      <vt:lpstr>Formas de contabilización RIR, 33°</vt:lpstr>
      <vt:lpstr>Devengo: IFD LIR, 57°, a) - RIR, 34°, g) y 2°-B y 2°-C</vt:lpstr>
      <vt:lpstr>IFD: Definición</vt:lpstr>
      <vt:lpstr>IFD con fines de cobertura:  Requisitos LIR, 5°, b)</vt:lpstr>
      <vt:lpstr>IFD con fines de cobertura:  Requisitos (2) LIR, 5°, b)</vt:lpstr>
      <vt:lpstr>IFD con fines de cobertura:  Requisitos (3) LIR, 5°, b)</vt:lpstr>
      <vt:lpstr>IFD con fines de cobertura:  Requisitos (4) LIR, 52ª DTF</vt:lpstr>
      <vt:lpstr>IFD con fines de intermediación financiera LIR, 5°, d)</vt:lpstr>
      <vt:lpstr>Rentas presuntas:  Cesión de predios (R1) LIR, 23°, d)</vt:lpstr>
      <vt:lpstr>Presunción R1:  Cesión de Bienes Muebles LIR, 28°, h)</vt:lpstr>
      <vt:lpstr>Rentas presuntas:  Intereses presuntos LIR, 26°</vt:lpstr>
      <vt:lpstr>Tasa Activa de Mercado en Moneda Nacional Circular BCRP N° 041-94-EF/90</vt:lpstr>
      <vt:lpstr>Intereses presuntos:  Préstamos en Moneda Nacional http://www.sbs.gob.pe/app/stats/TasaDiaria_1.asp</vt:lpstr>
      <vt:lpstr>Tasa Libor Activa Promedio de Depósitos a 6meses</vt:lpstr>
      <vt:lpstr>Intereses presuntos:  Préstamos en Moneda Extranjera</vt:lpstr>
      <vt:lpstr>Intereses presuntos:  Presunción inaplicable LIR, 26°, p5</vt:lpstr>
      <vt:lpstr>Renta neta (RN):  Principio de Causalidad LIR, 37°</vt:lpstr>
      <vt:lpstr>Principio de Causalidad Calificación de la necesidad  del gasto LIR, 37°, último párrafo</vt:lpstr>
      <vt:lpstr>Gastos de capacitación DL 1120. 2da DCF – CI-13, p14</vt:lpstr>
      <vt:lpstr>Principio de Causalidad Gastos de utilización común: “prorrata” RIR, 21°, p)</vt:lpstr>
      <vt:lpstr>Principio de Causalidad Gastos de utilización común (2) RIR, 21° - DS 8-2011-EF.</vt:lpstr>
      <vt:lpstr>Procedimiento 1: Deducción % de los gastos directos imputables a la renta gravada.</vt:lpstr>
      <vt:lpstr>Reconocimiento del “COSTO” como “GASTO”</vt:lpstr>
      <vt:lpstr>Gastos inherentes (…) : Método de los gastos  Consideración: COSTO = GASTO</vt:lpstr>
      <vt:lpstr>Gastos inherentes (…) : Método de los gastos  Consideración: COSTO ≠ GASTO</vt:lpstr>
      <vt:lpstr>Ajustes tributarios al resultado contable incorporados en la “prorrata”</vt:lpstr>
      <vt:lpstr>Procedimiento 2: Aplicación a los gastos comunes de % =  RB gravada / Total.</vt:lpstr>
      <vt:lpstr>Gastos limitados y/o condicionados Temario</vt:lpstr>
      <vt:lpstr>Intereses de deudas (1) LIR, 37°, a) – RIR, 21°</vt:lpstr>
      <vt:lpstr>Intereses de deudas (2) Ejemplo SUNAT: CI-13, p12 LIR, 37°, a) – RIR, 21°</vt:lpstr>
      <vt:lpstr>Intereses de deudas (3) LIR, 37°, a) – RIR, 21°</vt:lpstr>
      <vt:lpstr>Intereses de deudas con vinculadas LIR, 37°, a) – RIR, 21º</vt:lpstr>
      <vt:lpstr>Intereses de deudas con vinculadas (2) LIR, 37°, a) – RIR, 21º</vt:lpstr>
      <vt:lpstr>Endeudamiento dinámico en el curso del EG Informe 5-2002-SUNAT/K00000 (08.01.2002)</vt:lpstr>
      <vt:lpstr>Endeudamiento dinámico en el curso del EG 2013 Informe 5-2002-SUNAT/K00000 (08.01.2002)</vt:lpstr>
      <vt:lpstr>Primas de seguros LIR 37º, 2p, c), RIR, 21º. </vt:lpstr>
      <vt:lpstr>Provisiones y castigos de incobrables (1) LIR 37°, i) RIR 21°, f) </vt:lpstr>
      <vt:lpstr>Reglas para efectuar la provisión LIR 37°, i) - RIR 21°, f)</vt:lpstr>
      <vt:lpstr>Provisiones deducible: Ejemplo SUNAT LIR 37°, i) RIR 21°, f) – CI-13, p14</vt:lpstr>
      <vt:lpstr>Castigo de incobrables Requisitos LIR 37°, i) RIR 21°, g) - (DS 134-2004-EF, 13°, (05.10.2004) Vig: 06.10.2004).</vt:lpstr>
      <vt:lpstr>Castigo de incobrables Requisitos (2) LIR 37°, i) RIR 21°, g) - (DS 134-2004-EF, 13°, (05.10.2004) Vig: 06.10.2004).</vt:lpstr>
      <vt:lpstr>Castigo de incobrables: ¿NO DEDUCIBLE? Efectos económicos, contables y tributarios</vt:lpstr>
      <vt:lpstr>Gastos y contribuciones del personal LIR, 37°, ll) - RIR 21°, k) </vt:lpstr>
      <vt:lpstr>Gastos y contribuciones del personal Sumas destinadas a la capacitación LIR, 37°, ll) - RIR 21°, k), (DS 136-2011-EF. 4°) </vt:lpstr>
      <vt:lpstr>Gastos y contribuciones del personal Gastos por primas de seguros de salud Ley N° 29498 (Inciso ll) 37°</vt:lpstr>
      <vt:lpstr>Gastos y contribuciones del personal Gastos recreativos Ley N° 29498 (Inciso ll) 37°</vt:lpstr>
      <vt:lpstr>Gastos y contribuciones del personal Gastos recreativos LIR, 37°, ll) – CI-13, p15</vt:lpstr>
      <vt:lpstr>Gastos y contribuciones del personal Ejemplo ECT LIR, 37°, ll)</vt:lpstr>
      <vt:lpstr>Gastos de representación LIR 37° (Inciso q) RIR 21°, m) </vt:lpstr>
      <vt:lpstr>Gastos de representación: Requisitos para la deducción LIR 37°, q) - RIR 21°, m) </vt:lpstr>
      <vt:lpstr>Gastos de representación Límite material: 0.5% de los “IB” ó de los “IN” LIR 37°. q) - RIR 21°, m) </vt:lpstr>
      <vt:lpstr>Gastos de representación Ejemplo ECT LIR 37° (Inciso q) RIR 21°, m)</vt:lpstr>
      <vt:lpstr>Gastos de representación Ejemplo SUNAT – CI-13, p16 LIR 37°, q) - RIR 21°, m)</vt:lpstr>
      <vt:lpstr>Remuneraciones del directorio (1) LIR 37° (Inciso m) RIR 21° l) </vt:lpstr>
      <vt:lpstr>Remuneraciones del directorio (2) LIR 37° (Inciso m) RIR 21° l) </vt:lpstr>
      <vt:lpstr>Remuneraciones del directorio (3) LIR 37° (Inciso m) RIR 21° l) </vt:lpstr>
      <vt:lpstr>Remuneraciones de accionistas y familiares  LIR 37°, n) y ñ) - RIR 21°, ll)</vt:lpstr>
      <vt:lpstr>Remuneraciones de accionistas … (2) Valor de Mercado de las Remuneraciones LIR 37°, n) y ñ) - RIR 19°</vt:lpstr>
      <vt:lpstr>Remuneraciones de accionistas y … (3) LIR 37°, n) y ñ) - RIR 19°</vt:lpstr>
      <vt:lpstr>Remuneraciones de accionistas y … (4) LIR 37°, n) y ñ) - RIR 19°</vt:lpstr>
      <vt:lpstr>Remuneraciones de accionistas y … (5) Supuestos de parte vinculada LIR 37° (Incisos n) y ñ) RIR 21°, ll)</vt:lpstr>
      <vt:lpstr>Remuneraciones de accionistas y … (6) Supuestos de parte vinculada (b) LIR 37° (Incisos n) y ñ) RIR 21°, ll)</vt:lpstr>
      <vt:lpstr>Remuneraciones de accionistas y … (7) Supuestos de parte vinculada (c) LIR 37° (Incisos n) y ñ) RIR 21°, ll)</vt:lpstr>
      <vt:lpstr>Remuneraciones de accionistas (8) Ejemplo SUNAT: CI-13, p19 LIR 37°, n) y ñ) - RIR 19°</vt:lpstr>
      <vt:lpstr>Remuneraciones de accionistas (9) Ejemplo SUNAT: CI-13, p19  LIR 37° (Incisos n) y ñ) RIR 21°, ll)</vt:lpstr>
      <vt:lpstr>Remuneraciones de accionistas (10) Ejemplo SUNAT: CI-13, p20  LIR 37° (Incisos n) y ñ) RIR 21°, ll)</vt:lpstr>
      <vt:lpstr>Remuneraciones de accionistas (11) Ejemplo SUNAT: CI-13, p20  LIR 37° (Incisos n) y ñ) RIR 21°, ll)</vt:lpstr>
      <vt:lpstr>Remuneraciones de accionistas (12) Ejemplo SUNAT: CI-13, p21  LIR 37° (Incisos n) y ñ) RIR 21°, ll)</vt:lpstr>
      <vt:lpstr>Gastos de viaje Gastos de Transporte y Viáticos LIR 37° (Inciso r), RIR 21°, n) </vt:lpstr>
      <vt:lpstr>Gastos de viaje (2) Viáticos por viajes realizados en el interior LIR 37°, r) - RIR 21°, n) – DS 28-2009-EF. – CI-13, p21</vt:lpstr>
      <vt:lpstr>Viáticos deducibles (Viajes al interior del país) Ejemplo SUNAT: CI-13, p21 LIR 37°, r) - RIR 21°, n) – DS 28-2009-EF. – CI-13, p21</vt:lpstr>
      <vt:lpstr>Gastos de viaje (3)  Viáticos por gastos de viaje realizados en el exterior LIR 37°, r) -  RIR 21°, n) – DS 47-2002-PCM – DS 56-2013-PCM. </vt:lpstr>
      <vt:lpstr>Gastos de viaje (4) Sustento de viáticos por alimentación y movilidad LIR, 37°, r), RIR 21°, n) </vt:lpstr>
      <vt:lpstr>Gastos de viaje (5) DJ por alimentación y movilidad (a) LIR, 37°, r), RIR 21°, n) </vt:lpstr>
      <vt:lpstr>Gastos de viaje (5) DJ por alimentación y movilidad (b) LIR, 37°, r), RIR 21°, n) </vt:lpstr>
      <vt:lpstr>Gastos de viaje (6) Ejemplo SUNAT – CI-13, p23 LIR 37° (Inciso r), RIR 21°, n)</vt:lpstr>
      <vt:lpstr>Gastos de viaje (7) Ejemplo comparativo: SUNAT Vs. ECT LIR 37° (Inciso r), RIR 21°, n)</vt:lpstr>
      <vt:lpstr>Gastos de movilidad de los trabajadores (1) LIR 37°, a1) - RIR 21º, v) </vt:lpstr>
      <vt:lpstr>Gastos de movilidad de los trabajadores (2) Sustento LIR 37°, a1) - RIR 21º, v) </vt:lpstr>
      <vt:lpstr>Gastos de movilidad de los trabajadores (2) Planilla de gastos de movilidad LIR 37° (Inciso a1), RIR 21º, v)</vt:lpstr>
      <vt:lpstr>Gastos de movilidad de los trabajadores (3) Planilla de gastos de movilidad: Contenido LIR 37° (Inciso a1), RIR 21º, v), 4</vt:lpstr>
      <vt:lpstr>Gastos de movilidad de los trabajadores (3) Límite de los gastos sustentados con planilla LIR 37°, a1), RIR 21º, v)</vt:lpstr>
      <vt:lpstr>Gastos de movilidad de los trabajadores (4) Determinación del exceso  LIR 37°, a1) - RIR 21º, v) – CI-13, p24</vt:lpstr>
      <vt:lpstr>Gastos de alquiler y mantenimiento de inmuebles (1) Destinados para vivienda y actividad gravada LIR 37°, s), 2p</vt:lpstr>
      <vt:lpstr>Gastos de alquiler y  mantenimiento de inmuebles (2) LIR 37°, s), 2p – CI-13, p25</vt:lpstr>
      <vt:lpstr>Gastos o costos sustentados con BV LIR, 37°, pp: REGLA GENERAL</vt:lpstr>
      <vt:lpstr>Gastos o costos sustentados con BV Ley 27360: Ley de Promoción al Sector Agrario REGLA ESPECIAL PARA EL SECTOR AGRARIO</vt:lpstr>
      <vt:lpstr>Gastos o costos sustentados con BV: Ejemplo 1 LIR, 37º, pp</vt:lpstr>
      <vt:lpstr>Gastos o costos sustentados con BV: Ejemplo 2 LIR, 37º, pp</vt:lpstr>
      <vt:lpstr>Gastos o costos: R2, R4 y R5 (1) LIR, 37º, v) </vt:lpstr>
      <vt:lpstr>Gastos o costos: R2, R4 y R5 (2): Ejemplo 1 LIR, 37º, v) </vt:lpstr>
      <vt:lpstr>Gastos de vehículos: SIN LIMITE LIR, 37º, w) – RIR, 21°, r)</vt:lpstr>
      <vt:lpstr>Gastos de vehículos: SIN LIMITE Estrictamente indispensables y permanentes LIR, 37º, w) – RIR, 21°, r)</vt:lpstr>
      <vt:lpstr>Gastos de vehículos: Con límite LIR, 37º, w) - RIR, 21°, r)</vt:lpstr>
      <vt:lpstr>Vehículos que pertenece a las  Categorías A2, A3, A4, B1.3 y B1.4 LIR, 37º, w) – RIR, 21°, r)</vt:lpstr>
      <vt:lpstr>Vehículos que pertenece a las  Categorías A2, A3, A4, B1.3 y B1.4 LIR, 37º, w) – RIR, 21°, r)</vt:lpstr>
      <vt:lpstr>Gastos de vehículos:  Tabla LIR, 37º, w) – RIR, 21°, r)</vt:lpstr>
      <vt:lpstr>Gastos de vehículos:  Determinación del N° de vehículos LIR, 37º, w) – RIR, 21°, r)</vt:lpstr>
      <vt:lpstr>Gastos de vehículos:  Sustitución de vehículos para la deducción de gastos LIR, 37º, w) – RIR, 21°, r)</vt:lpstr>
      <vt:lpstr>Gastos de vehículos:  Inicio de actividades y límite LIR, 37º, w) – RIR, 21°, r)</vt:lpstr>
      <vt:lpstr>Gastos de vehículos: Aplicación del concepto “estrictamente indispensable” y de la Tabla</vt:lpstr>
      <vt:lpstr>Gastos de vehículos:  Límite porcentual LIR, 37º, w) – RIR, 21°, r)</vt:lpstr>
      <vt:lpstr>Gastos de vehículos:  Límite porcentual LIR, 37º, w) – RIR, 21°, r)</vt:lpstr>
      <vt:lpstr>Donaciones LIR, 37º,x) – RIR, 21°, s)</vt:lpstr>
      <vt:lpstr>Donaciones (2) LIR, 37º,x) – RIR, 21°, s)</vt:lpstr>
      <vt:lpstr>Donaciones (3)  Calificación LIR, 37º,x) – RIR, 21°, s)</vt:lpstr>
      <vt:lpstr>Donaciones (4)  Bienes donados LIR, 37º,x) – RIR, 21°, s)</vt:lpstr>
      <vt:lpstr>Donaciones (5)  Reglas para los donatarios LIR, 37º,x) – RIR, 21°, s)</vt:lpstr>
      <vt:lpstr>Donaciones (5)  Reglas para los donatarios (2) LIR, 37º,x) – RIR, 21°, s)</vt:lpstr>
      <vt:lpstr>Donaciones (6)  Aplicación del límite LIR, 37º,x) – RIR, 21°, s)</vt:lpstr>
      <vt:lpstr>Donaciones (7)  Aplicación del límite mediante fórmula (ECT)</vt:lpstr>
      <vt:lpstr>Aporte voluntario previsional  LIR, 37º, 2a)</vt:lpstr>
      <vt:lpstr>Remuneraciones de discapacitados LIR, 37º,z) - RIR, 21°, x) y RS 296-2004/SUNAT</vt:lpstr>
      <vt:lpstr>Remuneraciones de discapacitados (2) LIR, 37º,z) - RIR, 21°, x) y RS 296-2004/SUNAT</vt:lpstr>
      <vt:lpstr>Remuneraciones de discapacitados (3) Porcentaje de deducción adicional LIR, 37º, z) - RIR, 21°, x) y RS 296-2004/SUNAT</vt:lpstr>
      <vt:lpstr>Remuneraciones de discapacitados (4) Porcentaje de deducción adicional (a) LIR, 37º, z) - RIR, 21°, x) y RS 296-2004/SUNAT</vt:lpstr>
      <vt:lpstr>Remuneraciones de discapacitados (5) Porcentaje de deducción adicional (b) LIR, 37º, z) - RIR, 21°, x) y RS 296-2004/SUNAT</vt:lpstr>
      <vt:lpstr>Remuneraciones de discapacitados (6) Concepto de remuneración LIR, 37º,z) – RIR, 21°, x) y RS Nº 296-2004/SUNAT</vt:lpstr>
      <vt:lpstr>Remuneraciones de discapacitados (7) Determinación de la deducción adicional</vt:lpstr>
      <vt:lpstr>Remuneraciones de discapacitados (8) LIR, 37º,z) – RIR, 21°, x) y RS Nº 296-2004/SUNAT</vt:lpstr>
      <vt:lpstr>Depreciaciones LIR, 38º- 43º - RIR, 22° y 2da DFT, DS 194-99-EF</vt:lpstr>
      <vt:lpstr>Depreciaciones: Porcentajes (Tabla) RIR, 22°, a)</vt:lpstr>
      <vt:lpstr>Otras depreciaciones Por actividades específicas LIR, 38º- 43º - RIR, 22° y 2da DFT, DS 194-99-EF</vt:lpstr>
      <vt:lpstr>Depreciaciones establecidas por leyes especiales LIR, 21ª DTF</vt:lpstr>
      <vt:lpstr>Depreciaciones acelerada para las pequeñas empresas DS 7-2008-TR, 3°, (TUO Ley MYPE) – DS 8-2008-TR, 63° (Rgto. MYPE)</vt:lpstr>
      <vt:lpstr>Depreciaciones: Promoción de la inversión para la generación de electricidad (20%) DL 1058, 1° - DS 50-2008-EM </vt:lpstr>
      <vt:lpstr>Depreciación de edificios y construcciones:  Régimen especial Ley 29342, 2°, 3°, y 4° (07.04.2009)</vt:lpstr>
      <vt:lpstr>Depreciación tributaria ¿“contabilizada”? RIR, 22°, b), 2p</vt:lpstr>
      <vt:lpstr>Depreciación contabilizada RTF 10498-3-2008 (02.09.2008)</vt:lpstr>
      <vt:lpstr>Depreciación Contabilizada Formas del registro contable</vt:lpstr>
      <vt:lpstr>Asientos contables de la Depreciación Formas del registro contable</vt:lpstr>
      <vt:lpstr>Depreciación deducible:  “Contabilizada”</vt:lpstr>
      <vt:lpstr>Elemento 0: Cuentas de Orden PCGE</vt:lpstr>
      <vt:lpstr>Gasto por ITAN DS 25-2005-EF, 15º - Rgto. Ley 28424</vt:lpstr>
      <vt:lpstr>ITAN: Escala progresiva DL 976 (15.03.07)</vt:lpstr>
      <vt:lpstr>Arrendamiento financiero Ley 27394, 6º, 7º y 8º - DL 299, 18º y DL Nº 915</vt:lpstr>
      <vt:lpstr>Revaluación voluntaria RIR, 14°, b)</vt:lpstr>
      <vt:lpstr>Revaluación voluntaria (2) LIR, 104°,</vt:lpstr>
      <vt:lpstr>Activos contabilizados por su valor razonable Revaluación NIC 12, p20</vt:lpstr>
      <vt:lpstr>Gastos no admitidos LIR, 44° - RIR, 25°</vt:lpstr>
      <vt:lpstr>Gastos personales LIR, 44°, a) -</vt:lpstr>
      <vt:lpstr>Impuesto a la Renta LIR, 44°, b) -</vt:lpstr>
      <vt:lpstr>Pagos efectuados sin utilizar medios de pago (MP) RIR, 44°, d) - Ley 28194 Ley para la lucha contra la evasión y para la formalización de la economía, 8°</vt:lpstr>
      <vt:lpstr>Sanciones administrativas y fiscales LIR, 44°, c) - </vt:lpstr>
      <vt:lpstr>Donaciones LIR, 44°, d) - </vt:lpstr>
      <vt:lpstr>Inversiones y mejoras en activos LIR, 44°, e) – RIR, 23°</vt:lpstr>
      <vt:lpstr>Reservas o provisiones LIR, 44°, f)</vt:lpstr>
      <vt:lpstr>Amortización de intangibles LIR, 44°, g)</vt:lpstr>
      <vt:lpstr>Amortización de intangibles (2) Activos intangibles de duración limitada LIR, 44°, g) – RIR, 25°, a), 2</vt:lpstr>
      <vt:lpstr>Amortización de intamgibles (3) LIR, 44°, g) – RIR, 25°, a), 3 y 4</vt:lpstr>
      <vt:lpstr>Comisiones mercantiles del exterior LIR, 44°, h)</vt:lpstr>
      <vt:lpstr>Pérdidas en venta de valores LIR, 44°, i)</vt:lpstr>
      <vt:lpstr>Gastos con documentación no idónea LIR, 44°, j) – RIR, 25°, b)</vt:lpstr>
      <vt:lpstr>Gastos con documentación no idónea (2) LIR, 44°, j) – RIR, 25°, b)</vt:lpstr>
      <vt:lpstr>Gastos con documentación no idónea (3) LIR, 44°, j) – RIR, 25°, b)</vt:lpstr>
      <vt:lpstr>IGV que constituye crédito fiscal LIR, 44°, k) - </vt:lpstr>
      <vt:lpstr>Depreciación de bienes revaluados LIR, 20°, 38° al 43°</vt:lpstr>
      <vt:lpstr>Operaciones con determinadas entidades LIR, 44°, m)</vt:lpstr>
      <vt:lpstr>Operaciones con determinadas entidades (2) LIR, 44°, m)</vt:lpstr>
      <vt:lpstr>Gastos por IFD LIR, 44°, q)</vt:lpstr>
      <vt:lpstr>Gastos comunes por IFD LIR, 44°, q)</vt:lpstr>
      <vt:lpstr>Compensación de ganancias y gastos por IFD LIR, 44°, q), up</vt:lpstr>
      <vt:lpstr>Remuneración asignada por los Notarios LIR, 28°, c) – RIR, 17°, b)</vt:lpstr>
      <vt:lpstr>Inafectaciones del IR  LIR, 18°</vt:lpstr>
      <vt:lpstr>Inafectaciones del IR (2)  LIR, 18°</vt:lpstr>
      <vt:lpstr>Inafectaciones del IR (2)  Ingresos por drawback RTF 542-1-2007 (23.01.2007)</vt:lpstr>
      <vt:lpstr>Exoneraciones del IR  LIR, 19°</vt:lpstr>
      <vt:lpstr>Diferencias temporales y permanentes en la determinación de la RN RIR, 33°</vt:lpstr>
      <vt:lpstr>Participación de los Trabajadores en las Utilidades (PTU) – DL 892, 1°, 2°, 4° y 10°, DS 9-98-TR (LEY 28873</vt:lpstr>
      <vt:lpstr>Porcentajes de PTU según actividad empresarial DL 892, 2°</vt:lpstr>
      <vt:lpstr>Cálculo de la PTU DL 892, 4°</vt:lpstr>
      <vt:lpstr>Cálculo de la PTU: Sin Pérdidas anteriores DL 892, 4°</vt:lpstr>
      <vt:lpstr>Cálculo de la PTU: Con Pérdidas anteriores DL 892, 4°</vt:lpstr>
      <vt:lpstr>Presentación anterior de los resultados DL. 892, Art. 4°</vt:lpstr>
      <vt:lpstr>PTU: Gasto deducible DL 892, 10° </vt:lpstr>
      <vt:lpstr>Tratamiento de las participaciones laborales NIC 19, p8 (c)</vt:lpstr>
      <vt:lpstr>Contabilización de los beneficios a corto plazo a los empleados NIC 19, p9</vt:lpstr>
      <vt:lpstr>Reconocimiento de los beneficios de los empleados a corto plazo NIC 19, p10</vt:lpstr>
      <vt:lpstr>CONASEV CIRCULAR 298-2010-EF/94.06.3 DEL 25.NOV.2010</vt:lpstr>
      <vt:lpstr>CONASEV CIRCULAR 298-2010-EF/94.06.3 DEL 25.NOV.2010</vt:lpstr>
      <vt:lpstr>Agenda al 31.DIC.2011 Motivada por la CIRCULAR 298-2010-EF/94.06.3</vt:lpstr>
      <vt:lpstr>Agenda al 31.DIC.2011 (2) Motivada por la aplicación de la NIC 19, p.10 (b)</vt:lpstr>
      <vt:lpstr>Contabilización y Presentación de la PTU NIC 19, p.10 (b)</vt:lpstr>
      <vt:lpstr>Presentación actual de los resultados EN APLICACIÓN DE LA NIC 19</vt:lpstr>
      <vt:lpstr>Presentación actual de los resultados EN APLICACIÓN DE LA NIC 19</vt:lpstr>
      <vt:lpstr>Presentación actual de los resultados EN APLICACIÓN DE LA NIC 19: COSTO DEL ACTIVO</vt:lpstr>
      <vt:lpstr>Impuesto a las transacciones financieras (ITF) TUO de la Ley 28194 (DS 150-2007-EF, aprobado por el DS 150-2007-EF y modificatorias – Reglamento: DS 47-2004-EF y modificatorias</vt:lpstr>
      <vt:lpstr>ITF (2) TUO de la Ley 28194 (DS 150-2007-EF y modificatorias) Reglamento: DS 47-2004-EF y modificatorias</vt:lpstr>
      <vt:lpstr>ITF (3) TUO de la Ley para la Lucha contra la Evasión  y para la Formalización de la Economía, 8°</vt:lpstr>
      <vt:lpstr>ITF: Procedimiento: Determinación de la BI de las operaciones gravadas con el doble de la alícuota  TUO Ley 28194, 9°, g)</vt:lpstr>
      <vt:lpstr>Determinación de la BI de las operaciones gravadas con el doble de la alícuota (2)  TUO Ley 28194, 9°, g) – CI-13, p45</vt:lpstr>
      <vt:lpstr>Pérdidas Tributarias Compensables (PTC) Opciones LIR, 50°, RIR, 29°</vt:lpstr>
      <vt:lpstr>PTC: Tratamiento de las rentas exoneradas LIR, 50°, RIR, 29°</vt:lpstr>
      <vt:lpstr>Ejercicio de la opción y limitaciones LIR, 50°, RIR, 29°</vt:lpstr>
      <vt:lpstr>Sistema A: Compensación de Pérdidas 4 años (Perentorio) – CI-13, p47</vt:lpstr>
      <vt:lpstr>Sistema B: Compensación de Pérdidas (Indefinido) – CI-13, p47</vt:lpstr>
      <vt:lpstr>Cálculo del ire 2013</vt:lpstr>
      <vt:lpstr>Cálculo del IRE 2013 Temario</vt:lpstr>
      <vt:lpstr>Tasa del IRE LIR, 55°, - RIR, 95°</vt:lpstr>
      <vt:lpstr>Dividendo presunto LIR, 24°-A, g) – RIR, 13°-B</vt:lpstr>
      <vt:lpstr>Disposición indirecta no susceptible de posterior control tributario RIR, 13°-B</vt:lpstr>
      <vt:lpstr>Créditos aplicables Orden de prelación LIR, 88° - RIR 52°</vt:lpstr>
      <vt:lpstr>Crédito por IR de fuente extranjera LIR, 88°, e) – RIR, 58°</vt:lpstr>
      <vt:lpstr>Crédito por IR de fuente extranjera Tasa Media LIR, 88°, e) – RIR, 52°, d)</vt:lpstr>
      <vt:lpstr>Créditos por Reinversiones (1) Ley de Promoción de la Inversión en la Amazonía Ley 270137, 5ª DC – Ley 29742, Restituye vigencia hasta el 31.12.2015</vt:lpstr>
      <vt:lpstr>Créditos por Reinversiones (2) Ley de democratización del libro (…) Ley 28086,  - DS 8-2004 (Pub. 19.05.2004)</vt:lpstr>
      <vt:lpstr>Créditos por Reinversiones (2a) Ley de democratización del libro (…): LIMITACIONES Ley 28086,  - DS 8-2004 (Pub. 19.05.2004)</vt:lpstr>
      <vt:lpstr>Créditos por Reinversiones (2b) Ley de democratización del libro (…): CONSTANCIA Ley 28086,  - DS 8-2004 (Pub. 19.05.2004)</vt:lpstr>
      <vt:lpstr>Créditos por Reinversiones (3) Aprovechamiento de acuerdos de promoción comercial  DL 1087, Precisión Ley 29766 (DL 882)</vt:lpstr>
      <vt:lpstr>Créditos por Reinversiones (4) Reactivación y promoción de la marina mercante   Ley 28583, modificada por la Ley 29475, Reglamento: DS 14-2011-MTC </vt:lpstr>
      <vt:lpstr>Saldo a favor del IR de EG anteriores LIR, 88°, c)</vt:lpstr>
      <vt:lpstr>Pagos a cuenta del IR acreditados contra el ITAN Ley 28424, 11,°, 14° y 15° - Reglamento DS 25-2005-EF</vt:lpstr>
      <vt:lpstr>Pagos a cuenta mensuales del EG LIR, 87° Y 88°, b) </vt:lpstr>
      <vt:lpstr>Retenciones por R3 (1) LIR, 71°, f), 73°-B y 73°-C – RIR, 54°-A</vt:lpstr>
      <vt:lpstr>Retenciones por R3 (2) LIR, 71°, f), 73°-B y 73°-C – RIR, 54°-A</vt:lpstr>
      <vt:lpstr>Retenciones por R3 (3) RS 234-2005/SUNAT</vt:lpstr>
      <vt:lpstr>Saldo a Favor del Exportador (SFE) LIGV, 34° y 35°, - DS 55-99-EF y normas modificatorias)</vt:lpstr>
      <vt:lpstr>Impuesto Temporal a los Activos Netos (ITAN) Ley 28424, 8° y normas modificatorias y DS 25-2005-EF, 9° y 10°</vt:lpstr>
      <vt:lpstr>Impuesto Temporal a los Activos Netos (ITAN) (2) Informe 34-2007-SUNAT/2B0000.</vt:lpstr>
      <vt:lpstr>Ley 29230: Inversión Pública Regional y Local Reglamento: DS 133-2012-EF.</vt:lpstr>
      <vt:lpstr>Ley 29230: Inversión Pública Regional y Local (2) Certificados Inversión Pública, Regional y Local - Tesoro Público (CIPRL).  Reglamento: DS 133-2012-EF.</vt:lpstr>
      <vt:lpstr>Ley 29230: Inversión Pública Regional y Local (2) Certificados Inversión Pública, Regional y Local - Tesoro Público (CIPRL).  Reglamento: DS 133-2012-EF.</vt:lpstr>
      <vt:lpstr>Ley 29973: Ley General de la Persona con discapacidad Reglamento: DS 287-2013-EF. </vt:lpstr>
      <vt:lpstr>Ley 29973: Ley General de la Persona con discapacidad “Ajustes razonables” Reglamento: DS 287-2013-EF, 50°, 50.1. </vt:lpstr>
      <vt:lpstr>Ley 29973: Ley General de la Persona con discapacidad Reglamento: DS 287-2013-EF. </vt:lpstr>
      <vt:lpstr>Tasas especiales del IRE</vt:lpstr>
      <vt:lpstr>Promoción de la inversión en la Amazonía Ley 27037 y DS 103-99-EF </vt:lpstr>
      <vt:lpstr>Promoción de la inversión en la Amazonía (2) Tasa del 10% Ley 27037 y DS 103-99-EF</vt:lpstr>
      <vt:lpstr>Promoción de la inversión en la Amazonía (3) Tasa del 5% Ley 27037 y DS 103-99-EF</vt:lpstr>
      <vt:lpstr>Promoción de la inversión en la Amazonía (4) Exoneración Ley 27037 y DS 103-99-EF</vt:lpstr>
      <vt:lpstr>Promoción de la inversión en la Amazonía (5) Ley 27037 y DS 103-99-EF</vt:lpstr>
      <vt:lpstr>Centros de Exportación, Transformación, Industria, Comercialización y Servicios – CETICOS DS 112-97-EF y DS 23-96-ITINCI</vt:lpstr>
      <vt:lpstr>Centros de Exportación, Transformación, Industria, Comercialización y Servicios – CETICOS (2) DS 112-97-EF y DS 23-96-ITINCI</vt:lpstr>
      <vt:lpstr>Zona Franca y Zona Comercial de Tacna Ley 27688 y D S2-2006-MINCETUR </vt:lpstr>
      <vt:lpstr>Zona Franca y Zona Comercial de Tacna (2) Ley 27688 y D S2-2006-MINCETUR </vt:lpstr>
      <vt:lpstr>Promoción al Sector Agrario Tasa del IR: 15% Ley 2736056 y DS 49-2002-AG </vt:lpstr>
      <vt:lpstr>Promoción y Desarrollo de la Acuicultura Tasa del IR: 15% Ley N° 27460 y Decreto Supremo N° 030-2001-PE)</vt:lpstr>
      <vt:lpstr>Promoción para el Desarrollo de Actividades Productivas en Zonas Altoandinas: Exoneración del IR hasta el 31.12.2019 Ley 29482 y DS 51-2010-EF</vt:lpstr>
      <vt:lpstr>Promoción de la Inclusión de los Productores Agrarios a través de las  Cooperativas Ley 29972 y DS 188-2013-EF</vt:lpstr>
      <vt:lpstr>Impuesto a la Renta Empresarial (IR3) NIC 12</vt:lpstr>
      <vt:lpstr>Impuesto a las Ganancias (NIC 12) EXIGENCIAS CONTABLES Y TRIBUTARIAS DE LAS DIFERENCIAS TEMPORALES</vt:lpstr>
      <vt:lpstr>Objetivos y requerimientos de la NIC 12</vt:lpstr>
      <vt:lpstr>Objetivo de la NIC 12</vt:lpstr>
      <vt:lpstr>Principal problema de contabilización</vt:lpstr>
      <vt:lpstr>Expectativa financiera contenida en el Estado de Situación Financiera (ESF)</vt:lpstr>
      <vt:lpstr>Hipótesis y exigencia normativa</vt:lpstr>
      <vt:lpstr>Reconocimiento de partidas MC, p.83</vt:lpstr>
      <vt:lpstr>Tratamiento contable de las consecuencias  fiscales de los efectos económicos</vt:lpstr>
      <vt:lpstr>Tratamiento contable de las consecuencias  fiscales de los efectos económicos (2)</vt:lpstr>
      <vt:lpstr>Implicancias financieras y tributarias</vt:lpstr>
      <vt:lpstr>Diferencias temporales</vt:lpstr>
      <vt:lpstr>DT Gravable (Imponibles) NIC 12, p.5, Definiciones</vt:lpstr>
      <vt:lpstr>Diferencias Temporarias Imponibles NIC 12, p.5</vt:lpstr>
      <vt:lpstr>Diferencias Temporarias Imponibles Ejemplo: Depreciación de activos en arrendamiento financiero</vt:lpstr>
      <vt:lpstr>DT Deducible</vt:lpstr>
      <vt:lpstr>Diferencias Temporarias Deducibles NIC 12, p.5</vt:lpstr>
      <vt:lpstr>Diferencias Temporarias Imponibles Ejemplo: Depreciación, tasas contables mayores a las tributarias</vt:lpstr>
      <vt:lpstr>Diferencias Temporales Gravables y Deducibles</vt:lpstr>
      <vt:lpstr>Provisiones de cobranza dudosa LIR, 37°, i) - RIR, 21°, f)</vt:lpstr>
      <vt:lpstr>Activo Fijo y Depreciación Acumulada ELEMENTOS DETERMINANTES DE LAS DIFERENCIAS TEMPORALES</vt:lpstr>
      <vt:lpstr>Intangibles y Amortización Acumulada LIR, 37°, g) y 44°, g) Vs. NIC 38</vt:lpstr>
      <vt:lpstr>Provisiones</vt:lpstr>
      <vt:lpstr>Devengo: Contable Vs. ¿Tributario?</vt:lpstr>
      <vt:lpstr>Diferimiento y/o precipitación de resultados</vt:lpstr>
      <vt:lpstr>RESULTADOS: Diferimiento ó Precipitación RESTRICCIONES ó ESTÍMULOS FISCALEZ </vt:lpstr>
      <vt:lpstr>Requerimiento de la NIC 12 CONCURRENCIA DE RESULTADOS ECONÓMICOS Y EFECTOS FISCALEZ</vt:lpstr>
      <vt:lpstr>Importancia de los efectos diferidos</vt:lpstr>
      <vt:lpstr>Probabilidad e incertidumbre de los BEF MC, p.85</vt:lpstr>
      <vt:lpstr>Probabilidad e incertidumbre de los BEF MC, p.85</vt:lpstr>
      <vt:lpstr>Método del pasivo del balance general</vt:lpstr>
      <vt:lpstr>Cálculo tradicional del IR Diferido METODO DEL PASIVO DEL ESTADO DE RESULTADOS</vt:lpstr>
      <vt:lpstr>Cálculo tradicional del IR Diferido (2) METODO DEL PASIVO DEL ESTADO DE RESULTADOS</vt:lpstr>
      <vt:lpstr>Cálculo exigido por la NIC 12 METODO DEL PASIVO DEL BALANCE GENERAL</vt:lpstr>
      <vt:lpstr>Cálculo exigido por la NIC 12 (2) METODO DEL PASIVO DEL BALANCE GENERAL</vt:lpstr>
      <vt:lpstr>Ejemplo: Activo Fijo y Depreciación Acumulada</vt:lpstr>
      <vt:lpstr>Lectura e interpretación de  activos y pasivos tributarios diferidos</vt:lpstr>
      <vt:lpstr>Expectativa de recuperación o liquidación NIC 12, p.51</vt:lpstr>
      <vt:lpstr>Activo tributario diferido GASTOS NO DEDUCIBLES E INGRESOS GRAVABLES </vt:lpstr>
      <vt:lpstr>Activo tributario diferido PÉRDIDA TRIBUTARIA COMPENSABLE - LIR, 50° y NIC 12, ps.34-36</vt:lpstr>
      <vt:lpstr>Pasivo tributario diferido GASTOS DEDUIBLES E INGRESOS NO GRAVADOS</vt:lpstr>
      <vt:lpstr>Pasivo tributario diferido EXCEDENTE DE REVALUACIÓN TERRENOS – SIC 21, Acuerdos, p.5</vt:lpstr>
      <vt:lpstr>Implicancias tributarias</vt:lpstr>
      <vt:lpstr>Activos tributarios diferidos IMPUESTO TEMPORAL A LOS ACTIVOS NETOS</vt:lpstr>
      <vt:lpstr>Compensación de activos y pasivos REGISTROS CONTABLES ó ESTADOS FINANCIEROS</vt:lpstr>
      <vt:lpstr>Ingreso no gravable por recuperación del IR AUMENTO DE ATD ó DISMINUCIÓN DE PTD</vt:lpstr>
      <vt:lpstr>Gasto no deducible por liquidación del IR DISMINUCIÓN DE ATD ó AUMENTO DE PTD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Abreviaturas utilizadas</vt:lpstr>
      <vt:lpstr>Abreviaturas utilizadas (2)</vt:lpstr>
      <vt:lpstr>Abreviaturas utilizadas (3)</vt:lpstr>
      <vt:lpstr>Abreviaturas utilizadas (4)</vt:lpstr>
      <vt:lpstr>Abreviaturas utilizadas (5)</vt:lpstr>
      <vt:lpstr>Abreviaturas utilizadas (6)</vt:lpstr>
      <vt:lpstr>Abreviaturas utilizadas (7)</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EQUIDAD Contabilidad &amp; Tributación</dc:creator>
  <cp:lastModifiedBy>Rubén Del Rosario Goytizolo</cp:lastModifiedBy>
  <cp:revision>394</cp:revision>
  <cp:lastPrinted>2013-12-17T04:44:16Z</cp:lastPrinted>
  <dcterms:created xsi:type="dcterms:W3CDTF">2013-12-11T22:26:04Z</dcterms:created>
  <dcterms:modified xsi:type="dcterms:W3CDTF">2014-01-12T21:01:15Z</dcterms:modified>
</cp:coreProperties>
</file>