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Lst>
  <p:sldSz cy="5143500" cx="9144000"/>
  <p:notesSz cx="6858000" cy="9144000"/>
  <p:embeddedFontLst>
    <p:embeddedFont>
      <p:font typeface="Permanent Marker"/>
      <p:regular r:id="rId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font" Target="fonts/PermanentMarke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wrap="square" tIns="91425"/>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Shape 5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9" name="Shape 59"/>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Shape 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6" name="Shape 66"/>
          <p:cNvSpPr txBox="1"/>
          <p:nvPr>
            <p:ph idx="1" type="body"/>
          </p:nvPr>
        </p:nvSpPr>
        <p:spPr>
          <a:xfrm>
            <a:off x="685800" y="4343400"/>
            <a:ext cx="5486400" cy="4114800"/>
          </a:xfrm>
          <a:prstGeom prst="rect">
            <a:avLst/>
          </a:prstGeom>
        </p:spPr>
        <p:txBody>
          <a:bodyPr anchorCtr="0" anchor="t" bIns="91425" lIns="91425" rIns="91425" wrap="square"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rIns="91425" wrap="square"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rIns="91425" wrap="square"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rIns="91425" wrap="square"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rIns="91425" wrap="square"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rIns="91425" wrap="square"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rIns="91425" wrap="square"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rIns="91425" wrap="square"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rIns="91425" wrap="square"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rIns="91425" wrap="square"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wrap="square"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rIns="91425" wrap="square" tIns="91425">
            <a:noAutofit/>
          </a:bodyPr>
          <a:lstStyle/>
          <a:p>
            <a:pPr lvl="0">
              <a:spcBef>
                <a:spcPts val="0"/>
              </a:spcBef>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rIns="91425" wrap="square"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rIns="91425" wrap="square"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0" name="Shape 40"/>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wrap="square"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GB"/>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wrap="square"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wrap="square" tIns="91425"/>
          <a:lstStyle>
            <a:lvl1pPr lvl="0">
              <a:lnSpc>
                <a:spcPct val="115000"/>
              </a:lnSpc>
              <a:spcBef>
                <a:spcPts val="0"/>
              </a:spcBef>
              <a:spcAft>
                <a:spcPts val="1600"/>
              </a:spcAft>
              <a:buClr>
                <a:schemeClr val="dk2"/>
              </a:buClr>
              <a:buSzPct val="100000"/>
              <a:buChar char="●"/>
              <a:defRPr sz="1800">
                <a:solidFill>
                  <a:schemeClr val="dk2"/>
                </a:solidFill>
              </a:defRPr>
            </a:lvl1pPr>
            <a:lvl2pPr lvl="1">
              <a:lnSpc>
                <a:spcPct val="115000"/>
              </a:lnSpc>
              <a:spcBef>
                <a:spcPts val="0"/>
              </a:spcBef>
              <a:spcAft>
                <a:spcPts val="1600"/>
              </a:spcAft>
              <a:buClr>
                <a:schemeClr val="dk2"/>
              </a:buClr>
              <a:buChar char="○"/>
              <a:defRPr>
                <a:solidFill>
                  <a:schemeClr val="dk2"/>
                </a:solidFill>
              </a:defRPr>
            </a:lvl2pPr>
            <a:lvl3pPr lvl="2">
              <a:lnSpc>
                <a:spcPct val="115000"/>
              </a:lnSpc>
              <a:spcBef>
                <a:spcPts val="0"/>
              </a:spcBef>
              <a:spcAft>
                <a:spcPts val="1600"/>
              </a:spcAft>
              <a:buClr>
                <a:schemeClr val="dk2"/>
              </a:buClr>
              <a:buChar char="■"/>
              <a:defRPr>
                <a:solidFill>
                  <a:schemeClr val="dk2"/>
                </a:solidFill>
              </a:defRPr>
            </a:lvl3pPr>
            <a:lvl4pPr lvl="3">
              <a:lnSpc>
                <a:spcPct val="115000"/>
              </a:lnSpc>
              <a:spcBef>
                <a:spcPts val="0"/>
              </a:spcBef>
              <a:spcAft>
                <a:spcPts val="1600"/>
              </a:spcAft>
              <a:buClr>
                <a:schemeClr val="dk2"/>
              </a:buClr>
              <a:buChar char="●"/>
              <a:defRPr>
                <a:solidFill>
                  <a:schemeClr val="dk2"/>
                </a:solidFill>
              </a:defRPr>
            </a:lvl4pPr>
            <a:lvl5pPr lvl="4">
              <a:lnSpc>
                <a:spcPct val="115000"/>
              </a:lnSpc>
              <a:spcBef>
                <a:spcPts val="0"/>
              </a:spcBef>
              <a:spcAft>
                <a:spcPts val="1600"/>
              </a:spcAft>
              <a:buClr>
                <a:schemeClr val="dk2"/>
              </a:buClr>
              <a:buChar char="○"/>
              <a:defRPr>
                <a:solidFill>
                  <a:schemeClr val="dk2"/>
                </a:solidFill>
              </a:defRPr>
            </a:lvl5pPr>
            <a:lvl6pPr lvl="5">
              <a:lnSpc>
                <a:spcPct val="115000"/>
              </a:lnSpc>
              <a:spcBef>
                <a:spcPts val="0"/>
              </a:spcBef>
              <a:spcAft>
                <a:spcPts val="1600"/>
              </a:spcAft>
              <a:buClr>
                <a:schemeClr val="dk2"/>
              </a:buClr>
              <a:buChar char="■"/>
              <a:defRPr>
                <a:solidFill>
                  <a:schemeClr val="dk2"/>
                </a:solidFill>
              </a:defRPr>
            </a:lvl6pPr>
            <a:lvl7pPr lvl="6">
              <a:lnSpc>
                <a:spcPct val="115000"/>
              </a:lnSpc>
              <a:spcBef>
                <a:spcPts val="0"/>
              </a:spcBef>
              <a:spcAft>
                <a:spcPts val="1600"/>
              </a:spcAft>
              <a:buClr>
                <a:schemeClr val="dk2"/>
              </a:buClr>
              <a:buChar char="●"/>
              <a:defRPr>
                <a:solidFill>
                  <a:schemeClr val="dk2"/>
                </a:solidFill>
              </a:defRPr>
            </a:lvl7pPr>
            <a:lvl8pPr lvl="7">
              <a:lnSpc>
                <a:spcPct val="115000"/>
              </a:lnSpc>
              <a:spcBef>
                <a:spcPts val="0"/>
              </a:spcBef>
              <a:spcAft>
                <a:spcPts val="1600"/>
              </a:spcAft>
              <a:buClr>
                <a:schemeClr val="dk2"/>
              </a:buClr>
              <a:buChar char="○"/>
              <a:defRPr>
                <a:solidFill>
                  <a:schemeClr val="dk2"/>
                </a:solidFill>
              </a:defRPr>
            </a:lvl8pPr>
            <a:lvl9pPr lvl="8">
              <a:lnSpc>
                <a:spcPct val="115000"/>
              </a:lnSpc>
              <a:spcBef>
                <a:spcPts val="0"/>
              </a:spcBef>
              <a:spcAft>
                <a:spcPts val="1600"/>
              </a:spcAft>
              <a:buClr>
                <a:schemeClr val="dk2"/>
              </a:buClr>
              <a:buChar char="■"/>
              <a:defRPr>
                <a:solidFill>
                  <a:schemeClr val="dk2"/>
                </a:solidFill>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wrap="square" tIns="91425">
            <a:noAutofit/>
          </a:bodyPr>
          <a:lstStyle/>
          <a:p>
            <a:pPr lvl="0" algn="r">
              <a:spcBef>
                <a:spcPts val="0"/>
              </a:spcBef>
              <a:buNone/>
            </a:pPr>
            <a:fld id="{00000000-1234-1234-1234-123412341234}" type="slidenum">
              <a:rPr lang="en-GB"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vacationrentalstlucia.com/contact/" TargetMode="Externa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vacationrentalstlucia.com/contact/" TargetMode="External"/><Relationship Id="rId4" Type="http://schemas.openxmlformats.org/officeDocument/2006/relationships/hyperlink" Target="http://www.youtube.com/watch?v=1Xl6JmVACAc" TargetMode="External"/><Relationship Id="rId5"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jpg"/><Relationship Id="rId4" Type="http://schemas.openxmlformats.org/officeDocument/2006/relationships/hyperlink" Target="https://vacationrentalstlucia.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Shape 54"/>
          <p:cNvSpPr txBox="1"/>
          <p:nvPr>
            <p:ph type="ctrTitle"/>
          </p:nvPr>
        </p:nvSpPr>
        <p:spPr>
          <a:xfrm>
            <a:off x="226924" y="253625"/>
            <a:ext cx="8605500" cy="2543400"/>
          </a:xfrm>
          <a:prstGeom prst="rect">
            <a:avLst/>
          </a:prstGeom>
        </p:spPr>
        <p:txBody>
          <a:bodyPr anchorCtr="0" anchor="b" bIns="91425" lIns="91425" rIns="91425" wrap="square" tIns="91425">
            <a:noAutofit/>
          </a:bodyPr>
          <a:lstStyle/>
          <a:p>
            <a:pPr lvl="0">
              <a:spcBef>
                <a:spcPts val="0"/>
              </a:spcBef>
              <a:buNone/>
            </a:pPr>
            <a:r>
              <a:t/>
            </a:r>
            <a:endParaRPr>
              <a:latin typeface="Permanent Marker"/>
              <a:ea typeface="Permanent Marker"/>
              <a:cs typeface="Permanent Marker"/>
              <a:sym typeface="Permanent Marker"/>
            </a:endParaRPr>
          </a:p>
          <a:p>
            <a:pPr lvl="0">
              <a:spcBef>
                <a:spcPts val="0"/>
              </a:spcBef>
              <a:buNone/>
            </a:pPr>
            <a:r>
              <a:t/>
            </a:r>
            <a:endParaRPr>
              <a:latin typeface="Permanent Marker"/>
              <a:ea typeface="Permanent Marker"/>
              <a:cs typeface="Permanent Marker"/>
              <a:sym typeface="Permanent Marker"/>
            </a:endParaRPr>
          </a:p>
          <a:p>
            <a:pPr lvl="0">
              <a:spcBef>
                <a:spcPts val="0"/>
              </a:spcBef>
              <a:buNone/>
            </a:pPr>
            <a:r>
              <a:t/>
            </a:r>
            <a:endParaRPr>
              <a:latin typeface="Permanent Marker"/>
              <a:ea typeface="Permanent Marker"/>
              <a:cs typeface="Permanent Marker"/>
              <a:sym typeface="Permanent Marker"/>
            </a:endParaRPr>
          </a:p>
          <a:p>
            <a:pPr lvl="0">
              <a:spcBef>
                <a:spcPts val="0"/>
              </a:spcBef>
              <a:buNone/>
            </a:pPr>
            <a:r>
              <a:rPr lang="en-GB" sz="4800">
                <a:latin typeface="Permanent Marker"/>
                <a:ea typeface="Permanent Marker"/>
                <a:cs typeface="Permanent Marker"/>
                <a:sym typeface="Permanent Marker"/>
              </a:rPr>
              <a:t>Vacation Property Management St Lucia</a:t>
            </a:r>
          </a:p>
          <a:p>
            <a:pPr lvl="0">
              <a:spcBef>
                <a:spcPts val="0"/>
              </a:spcBef>
              <a:buNone/>
            </a:pPr>
            <a:r>
              <a:t/>
            </a:r>
            <a:endParaRPr>
              <a:latin typeface="Permanent Marker"/>
              <a:ea typeface="Permanent Marker"/>
              <a:cs typeface="Permanent Marker"/>
              <a:sym typeface="Permanent Marker"/>
            </a:endParaRPr>
          </a:p>
        </p:txBody>
      </p:sp>
      <p:sp>
        <p:nvSpPr>
          <p:cNvPr id="55" name="Shape 55"/>
          <p:cNvSpPr txBox="1"/>
          <p:nvPr>
            <p:ph idx="1" type="subTitle"/>
          </p:nvPr>
        </p:nvSpPr>
        <p:spPr>
          <a:xfrm>
            <a:off x="273725" y="4262450"/>
            <a:ext cx="8511900" cy="792600"/>
          </a:xfrm>
          <a:prstGeom prst="rect">
            <a:avLst/>
          </a:prstGeom>
        </p:spPr>
        <p:txBody>
          <a:bodyPr anchorCtr="0" anchor="t" bIns="91425" lIns="91425" rIns="91425" wrap="square" tIns="91425">
            <a:noAutofit/>
          </a:bodyPr>
          <a:lstStyle/>
          <a:p>
            <a:pPr lvl="0">
              <a:spcBef>
                <a:spcPts val="0"/>
              </a:spcBef>
              <a:buNone/>
            </a:pPr>
            <a:r>
              <a:rPr lang="en-GB" u="sng">
                <a:solidFill>
                  <a:schemeClr val="hlink"/>
                </a:solidFill>
                <a:hlinkClick r:id="rId3"/>
              </a:rPr>
              <a:t>St Lucia Apartment Rentals</a:t>
            </a:r>
          </a:p>
        </p:txBody>
      </p:sp>
      <p:pic>
        <p:nvPicPr>
          <p:cNvPr descr="Vacation Rental St Lucia | Caribbean Rentals St Lucia" id="56" name="Shape 56"/>
          <p:cNvPicPr preferRelativeResize="0"/>
          <p:nvPr/>
        </p:nvPicPr>
        <p:blipFill>
          <a:blip r:embed="rId4">
            <a:alphaModFix/>
          </a:blip>
          <a:stretch>
            <a:fillRect/>
          </a:stretch>
        </p:blipFill>
        <p:spPr>
          <a:xfrm>
            <a:off x="2282675" y="2135825"/>
            <a:ext cx="5109949" cy="19756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Shape 61"/>
          <p:cNvSpPr txBox="1"/>
          <p:nvPr>
            <p:ph type="title"/>
          </p:nvPr>
        </p:nvSpPr>
        <p:spPr>
          <a:xfrm>
            <a:off x="311700" y="445025"/>
            <a:ext cx="8565300" cy="1010100"/>
          </a:xfrm>
          <a:prstGeom prst="rect">
            <a:avLst/>
          </a:prstGeom>
        </p:spPr>
        <p:txBody>
          <a:bodyPr anchorCtr="0" anchor="t" bIns="91425" lIns="91425" rIns="91425" wrap="square" tIns="91425">
            <a:noAutofit/>
          </a:bodyPr>
          <a:lstStyle/>
          <a:p>
            <a:pPr lvl="0" rtl="0" algn="ctr">
              <a:spcBef>
                <a:spcPts val="0"/>
              </a:spcBef>
              <a:buNone/>
            </a:pPr>
            <a:r>
              <a:rPr b="1" lang="en-GB" u="sng">
                <a:solidFill>
                  <a:schemeClr val="hlink"/>
                </a:solidFill>
                <a:hlinkClick r:id="rId3"/>
              </a:rPr>
              <a:t>Vacation Property Management St Lucia</a:t>
            </a:r>
          </a:p>
          <a:p>
            <a:pPr lvl="0" algn="ctr">
              <a:spcBef>
                <a:spcPts val="0"/>
              </a:spcBef>
              <a:buNone/>
            </a:pPr>
            <a:r>
              <a:t/>
            </a:r>
            <a:endParaRPr b="1"/>
          </a:p>
        </p:txBody>
      </p:sp>
      <p:sp>
        <p:nvSpPr>
          <p:cNvPr id="62" name="Shape 62"/>
          <p:cNvSpPr txBox="1"/>
          <p:nvPr>
            <p:ph idx="1" type="body"/>
          </p:nvPr>
        </p:nvSpPr>
        <p:spPr>
          <a:xfrm>
            <a:off x="311700" y="1152475"/>
            <a:ext cx="8431800" cy="3866700"/>
          </a:xfrm>
          <a:prstGeom prst="rect">
            <a:avLst/>
          </a:prstGeom>
        </p:spPr>
        <p:txBody>
          <a:bodyPr anchorCtr="0" anchor="t" bIns="91425" lIns="91425" rIns="91425" wrap="square" tIns="91425">
            <a:noAutofit/>
          </a:bodyPr>
          <a:lstStyle/>
          <a:p>
            <a:pPr lvl="0">
              <a:spcBef>
                <a:spcPts val="0"/>
              </a:spcBef>
              <a:buNone/>
            </a:pPr>
            <a:r>
              <a:t/>
            </a:r>
            <a:endParaRPr/>
          </a:p>
          <a:p>
            <a:pPr lvl="0">
              <a:spcBef>
                <a:spcPts val="0"/>
              </a:spcBef>
              <a:buNone/>
            </a:pPr>
            <a:r>
              <a:t/>
            </a:r>
            <a:endParaRPr/>
          </a:p>
        </p:txBody>
      </p:sp>
      <p:sp>
        <p:nvSpPr>
          <p:cNvPr descr="https://vacationrentalstlucia.com/contact/  :  -   St Lucia Apartment Rentals  -  Vacation Rental St Lucia is an on line professional marketing agency for the finest resorts,vacation rentals and holiday homes across the Caribbean island of St Lucia.  Island hopping can give you an exhilarating and special memory like no other. Each island can offer something different so that you can take in more from what it has to offer.  If you have enough time to go island hopping, the Caribbean is the best destination to take advantage of this.   With the many options of travel by air, land and sea, you can choose to visit as many islands as you’d wish.  This beautiful and sunny island of Saint Lucia (St Lucia), is located in the eastern Caribbean.   Its the ideal place for your next perfect vacation, destination wedding or honeymoon.   St Lucia offer some of the best packages include a delightful blend of activities, amenities and facilities on this island paradise.    What We Do:  Saint Lucia was named the Caribbean’s leading honeymoon destination by the World Travel Awards – for the tenth straight year in a row.   Winners are selected by both the trade and by consumers, who consider the island to be a leading romance destination.   Our Focus   1. Vacation in St Lucia  2. St Lucia Honeymoon  3. Destination Wedding in St Lucia   4. Unique Marketing For Your Vacation Properties    How to Market With Us:  We offer a broad range of options for vacation property and managers to reach a growing and influential audience for your St Lucia holiday properties.  Let’s discover the Island of St Lucia together.   Subscribe to our channel here : https://www.youtube.com/channel/UC_ir4sseN_YQOk8YgfNiI3w    Let's Connect  https://vacationrentalstlucia.com https://www.diigo.com/user/stluciavr http://www.slideshare.net/StluciaVR http://vacationrentalstlucia-blog.tumblr.com/ https://sites.google.com/view/vacation-rentals-st-lucia https://drive.google.com/open?id=188OnCHbIMQN06nat1m3jlIaYXzE&amp;usp=sharing https://vacationrentalstlucia.wordpress.com/   Follow us on Social Media:  https://twitter.com/StLuciaVR https://www.facebook.com/pages/Vacation-Rental-St-Lucia/260670600645318 https://www.linkedin.com/company/vacationrentalstlucia https://www.pinterest.com/VacationRentalStLucia/" id="63" name="Shape 63" title="St Lucia Apartment Rentals">
            <a:hlinkClick r:id="rId4"/>
          </p:cNvPr>
          <p:cNvSpPr/>
          <p:nvPr/>
        </p:nvSpPr>
        <p:spPr>
          <a:xfrm>
            <a:off x="1935599" y="1332999"/>
            <a:ext cx="4914925" cy="3686200"/>
          </a:xfrm>
          <a:prstGeom prst="rect">
            <a:avLst/>
          </a:prstGeom>
          <a:blipFill>
            <a:blip r:embed="rId5">
              <a:alphaModFix/>
            </a:blip>
            <a:stretch>
              <a:fillRect/>
            </a:stretch>
          </a:blipFill>
          <a:ln>
            <a:noFill/>
          </a:ln>
        </p:spPr>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67" name="Shape 67"/>
        <p:cNvGrpSpPr/>
        <p:nvPr/>
      </p:nvGrpSpPr>
      <p:grpSpPr>
        <a:xfrm>
          <a:off x="0" y="0"/>
          <a:ext cx="0" cy="0"/>
          <a:chOff x="0" y="0"/>
          <a:chExt cx="0" cy="0"/>
        </a:xfrm>
      </p:grpSpPr>
      <p:sp>
        <p:nvSpPr>
          <p:cNvPr id="68" name="Shape 68"/>
          <p:cNvSpPr txBox="1"/>
          <p:nvPr>
            <p:ph type="title"/>
          </p:nvPr>
        </p:nvSpPr>
        <p:spPr>
          <a:xfrm>
            <a:off x="311700" y="445025"/>
            <a:ext cx="8520600" cy="1557300"/>
          </a:xfrm>
          <a:prstGeom prst="rect">
            <a:avLst/>
          </a:prstGeom>
        </p:spPr>
        <p:txBody>
          <a:bodyPr anchorCtr="0" anchor="t" bIns="91425" lIns="91425" rIns="91425" wrap="square" tIns="91425">
            <a:noAutofit/>
          </a:bodyPr>
          <a:lstStyle/>
          <a:p>
            <a:pPr lvl="0" algn="ctr">
              <a:spcBef>
                <a:spcPts val="0"/>
              </a:spcBef>
              <a:buNone/>
            </a:pPr>
            <a:r>
              <a:rPr lang="en-GB"/>
              <a:t>Contact us below to market your vacation and holidays properties today.</a:t>
            </a:r>
            <a:br>
              <a:rPr lang="en-GB"/>
            </a:br>
            <a:br>
              <a:rPr lang="en-GB"/>
            </a:br>
          </a:p>
        </p:txBody>
      </p:sp>
      <p:sp>
        <p:nvSpPr>
          <p:cNvPr id="69" name="Shape 69"/>
          <p:cNvSpPr txBox="1"/>
          <p:nvPr>
            <p:ph idx="1" type="body"/>
          </p:nvPr>
        </p:nvSpPr>
        <p:spPr>
          <a:xfrm>
            <a:off x="311700" y="2696475"/>
            <a:ext cx="8520600" cy="2389500"/>
          </a:xfrm>
          <a:prstGeom prst="rect">
            <a:avLst/>
          </a:prstGeom>
        </p:spPr>
        <p:txBody>
          <a:bodyPr anchorCtr="0" anchor="t" bIns="91425" lIns="91425" rIns="91425" wrap="square" tIns="91425">
            <a:noAutofit/>
          </a:bodyPr>
          <a:lstStyle/>
          <a:p>
            <a:pPr lvl="0" algn="ctr">
              <a:spcBef>
                <a:spcPts val="0"/>
              </a:spcBef>
              <a:buNone/>
            </a:pPr>
            <a:r>
              <a:rPr b="1" lang="en-GB" sz="3000" u="sng">
                <a:solidFill>
                  <a:schemeClr val="hlink"/>
                </a:solidFill>
                <a:hlinkClick r:id="rId4"/>
              </a:rPr>
              <a:t>https://vacationrentalstlucia.com</a:t>
            </a: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