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26.xml" ContentType="application/vnd.openxmlformats-officedocument.presentationml.notesSlide+xml"/>
  <Override PartName="/ppt/slideLayouts/slideLayout6.xml" ContentType="application/vnd.openxmlformats-officedocument.presentationml.slideLayout+xml"/>
  <Override PartName="/ppt/notesSlides/notesSlide27.xml" ContentType="application/vnd.openxmlformats-officedocument.presentationml.notesSlide+xml"/>
  <Override PartName="/ppt/slideLayouts/slideLayout5.xml" ContentType="application/vnd.openxmlformats-officedocument.presentationml.slideLayout+xml"/>
  <Override PartName="/ppt/notesSlides/notesSlide28.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29.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Book Antiqua" panose="02040602050305030304" pitchFamily="18" charset="0"/>
      <p:regular r:id="rId33"/>
      <p:bold r:id="rId34"/>
      <p:italic r:id="rId35"/>
      <p:boldItalic r:id="rId36"/>
    </p:embeddedFont>
    <p:embeddedFont>
      <p:font typeface="Georgia" panose="02040502050405020303" pitchFamily="18"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htmULyDud/N0+uX8X+hOXYtdApB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ine Halliday" initials="" lastIdx="1" clrIdx="0"/>
  <p:cmAuthor id="1" name="Jill Juri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20"/>
    <p:restoredTop sz="94646"/>
  </p:normalViewPr>
  <p:slideViewPr>
    <p:cSldViewPr snapToGrid="0">
      <p:cViewPr varScale="1">
        <p:scale>
          <a:sx n="39" d="100"/>
          <a:sy n="39" d="100"/>
        </p:scale>
        <p:origin x="208" y="29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customschemas.google.com/relationships/presentationmetadata" Target="metadata"/><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10-29T14:05:04.362" idx="1">
    <p:pos x="431" y="523"/>
    <p:text>best practices in what? in the previous slide you say best practices in co designing and preparing. @jurisjj@appstate.edu
_Reassigned to jurisjj@appstate.edu_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tTYq3JY"/>
      </p:ext>
    </p:extLst>
  </p:cm>
  <p:cm authorId="1" dt="2025-10-29T14:05:04.362" idx="1">
    <p:pos x="431" y="523"/>
    <p:text>Yeah I know. I debated on it, but wasn't sure what to call it. Thanks</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tTYq3J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9e056c390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39e056c390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9e056c3909_1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92100" lvl="0" indent="-228600" algn="l" rtl="0">
              <a:spcBef>
                <a:spcPts val="0"/>
              </a:spcBef>
              <a:spcAft>
                <a:spcPts val="0"/>
              </a:spcAft>
              <a:buClr>
                <a:schemeClr val="dk1"/>
              </a:buClr>
              <a:buSzPts val="1200"/>
              <a:buFont typeface="Noto Sans Symbols"/>
              <a:buChar char="▪"/>
            </a:pPr>
            <a:r>
              <a:rPr lang="en-US" sz="1200">
                <a:solidFill>
                  <a:srgbClr val="7030A0"/>
                </a:solidFill>
              </a:rPr>
              <a:t>Reducing social isolation and loneliness</a:t>
            </a:r>
            <a:endParaRPr sz="100">
              <a:solidFill>
                <a:schemeClr val="dk1"/>
              </a:solidFill>
            </a:endParaRPr>
          </a:p>
          <a:p>
            <a:pPr marL="292100" lvl="0" indent="-228600" algn="l" rtl="0">
              <a:spcBef>
                <a:spcPts val="0"/>
              </a:spcBef>
              <a:spcAft>
                <a:spcPts val="0"/>
              </a:spcAft>
              <a:buClr>
                <a:schemeClr val="dk1"/>
              </a:buClr>
              <a:buSzPts val="1200"/>
              <a:buFont typeface="Noto Sans Symbols"/>
              <a:buChar char="▪"/>
            </a:pPr>
            <a:r>
              <a:rPr lang="en-US" sz="1200">
                <a:solidFill>
                  <a:srgbClr val="7030A0"/>
                </a:solidFill>
              </a:rPr>
              <a:t>Combating ageism</a:t>
            </a:r>
            <a:endParaRPr sz="1200">
              <a:solidFill>
                <a:schemeClr val="dk1"/>
              </a:solidFill>
            </a:endParaRPr>
          </a:p>
          <a:p>
            <a:pPr marL="292100" lvl="0" indent="-228600" algn="l" rtl="0">
              <a:spcBef>
                <a:spcPts val="0"/>
              </a:spcBef>
              <a:spcAft>
                <a:spcPts val="0"/>
              </a:spcAft>
              <a:buClr>
                <a:schemeClr val="dk1"/>
              </a:buClr>
              <a:buSzPts val="1200"/>
              <a:buFont typeface="Noto Sans Symbols"/>
              <a:buChar char="▪"/>
            </a:pPr>
            <a:r>
              <a:rPr lang="en-US" sz="1200">
                <a:solidFill>
                  <a:srgbClr val="7030A0"/>
                </a:solidFill>
              </a:rPr>
              <a:t>Fostering intergenerational empathy</a:t>
            </a:r>
            <a:endParaRPr sz="1200">
              <a:solidFill>
                <a:srgbClr val="7030A0"/>
              </a:solidFill>
            </a:endParaRPr>
          </a:p>
          <a:p>
            <a:pPr marL="292100" lvl="0" indent="-228600" algn="l" rtl="0">
              <a:spcBef>
                <a:spcPts val="0"/>
              </a:spcBef>
              <a:spcAft>
                <a:spcPts val="0"/>
              </a:spcAft>
              <a:buClr>
                <a:srgbClr val="7030A0"/>
              </a:buClr>
              <a:buSzPts val="1200"/>
              <a:buChar char="▪"/>
            </a:pPr>
            <a:r>
              <a:rPr lang="en-US" sz="1200">
                <a:solidFill>
                  <a:srgbClr val="7030A0"/>
                </a:solidFill>
              </a:rPr>
              <a:t>Finding it is more than just ‘nice’ but ‘wise’ </a:t>
            </a:r>
            <a:endParaRPr sz="1200"/>
          </a:p>
        </p:txBody>
      </p:sp>
      <p:sp>
        <p:nvSpPr>
          <p:cNvPr id="168" name="Google Shape;168;g39e056c3909_1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9e056c3909_1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g39e056c3909_1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9e056c3909_2_1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9e056c3909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9e056c3909_1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g39e056c3909_1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9e056c3909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rgbClr val="05A99D"/>
              </a:buClr>
              <a:buSzPts val="1200"/>
              <a:buChar char="●"/>
            </a:pPr>
            <a:r>
              <a:rPr lang="en-US" sz="1200">
                <a:solidFill>
                  <a:srgbClr val="05A99D"/>
                </a:solidFill>
              </a:rPr>
              <a:t>Participants</a:t>
            </a:r>
            <a:endParaRPr sz="1200">
              <a:solidFill>
                <a:srgbClr val="05A99D"/>
              </a:solidFill>
            </a:endParaRPr>
          </a:p>
          <a:p>
            <a:pPr marL="914400" lvl="1" indent="-304800" algn="l" rtl="0">
              <a:lnSpc>
                <a:spcPct val="90000"/>
              </a:lnSpc>
              <a:spcBef>
                <a:spcPts val="0"/>
              </a:spcBef>
              <a:spcAft>
                <a:spcPts val="0"/>
              </a:spcAft>
              <a:buClr>
                <a:schemeClr val="dk1"/>
              </a:buClr>
              <a:buSzPts val="1200"/>
              <a:buChar char="○"/>
            </a:pPr>
            <a:r>
              <a:rPr lang="en-US" sz="1200">
                <a:solidFill>
                  <a:schemeClr val="dk1"/>
                </a:solidFill>
              </a:rPr>
              <a:t>Preschool, Middle School, High School</a:t>
            </a:r>
            <a:endParaRPr sz="1200">
              <a:solidFill>
                <a:schemeClr val="dk1"/>
              </a:solidFill>
            </a:endParaRPr>
          </a:p>
          <a:p>
            <a:pPr marL="914400" lvl="1" indent="-304800" algn="l" rtl="0">
              <a:lnSpc>
                <a:spcPct val="90000"/>
              </a:lnSpc>
              <a:spcBef>
                <a:spcPts val="0"/>
              </a:spcBef>
              <a:spcAft>
                <a:spcPts val="0"/>
              </a:spcAft>
              <a:buClr>
                <a:schemeClr val="dk1"/>
              </a:buClr>
              <a:buSzPts val="1200"/>
              <a:buChar char="○"/>
            </a:pPr>
            <a:r>
              <a:rPr lang="en-US" sz="1200">
                <a:solidFill>
                  <a:schemeClr val="dk1"/>
                </a:solidFill>
              </a:rPr>
              <a:t>Active Older Adults, Homebound Older Adults</a:t>
            </a:r>
            <a:endParaRPr sz="1200">
              <a:solidFill>
                <a:schemeClr val="dk1"/>
              </a:solidFill>
            </a:endParaRPr>
          </a:p>
          <a:p>
            <a:pPr marL="914400" lvl="1" indent="-304800" algn="l" rtl="0">
              <a:lnSpc>
                <a:spcPct val="90000"/>
              </a:lnSpc>
              <a:spcBef>
                <a:spcPts val="0"/>
              </a:spcBef>
              <a:spcAft>
                <a:spcPts val="0"/>
              </a:spcAft>
              <a:buClr>
                <a:schemeClr val="dk1"/>
              </a:buClr>
              <a:buSzPts val="1200"/>
              <a:buChar char="○"/>
            </a:pPr>
            <a:r>
              <a:rPr lang="en-US" sz="1200">
                <a:solidFill>
                  <a:schemeClr val="dk1"/>
                </a:solidFill>
              </a:rPr>
              <a:t>Related (grandparents/grandchildren) </a:t>
            </a:r>
            <a:endParaRPr sz="1200">
              <a:solidFill>
                <a:schemeClr val="dk1"/>
              </a:solidFill>
            </a:endParaRPr>
          </a:p>
          <a:p>
            <a:pPr marL="914400" lvl="1" indent="-304800" algn="l" rtl="0">
              <a:lnSpc>
                <a:spcPct val="90000"/>
              </a:lnSpc>
              <a:spcBef>
                <a:spcPts val="0"/>
              </a:spcBef>
              <a:spcAft>
                <a:spcPts val="0"/>
              </a:spcAft>
              <a:buClr>
                <a:schemeClr val="dk1"/>
              </a:buClr>
              <a:buSzPts val="1200"/>
              <a:buChar char="○"/>
            </a:pPr>
            <a:r>
              <a:rPr lang="en-US" sz="1200">
                <a:solidFill>
                  <a:schemeClr val="dk1"/>
                </a:solidFill>
              </a:rPr>
              <a:t>Nonfamilial</a:t>
            </a:r>
            <a:endParaRPr sz="1200">
              <a:solidFill>
                <a:schemeClr val="dk1"/>
              </a:solidFill>
            </a:endParaRPr>
          </a:p>
          <a:p>
            <a:pPr marL="914400" lvl="0" indent="0" algn="l" rtl="0">
              <a:lnSpc>
                <a:spcPct val="90000"/>
              </a:lnSpc>
              <a:spcBef>
                <a:spcPts val="0"/>
              </a:spcBef>
              <a:spcAft>
                <a:spcPts val="0"/>
              </a:spcAft>
              <a:buClr>
                <a:schemeClr val="dk1"/>
              </a:buClr>
              <a:buSzPts val="1100"/>
              <a:buFont typeface="Arial"/>
              <a:buNone/>
            </a:pPr>
            <a:endParaRPr sz="1200">
              <a:solidFill>
                <a:srgbClr val="05A99D"/>
              </a:solidFill>
            </a:endParaRPr>
          </a:p>
          <a:p>
            <a:pPr marL="457200" lvl="0" indent="-304800" algn="l" rtl="0">
              <a:lnSpc>
                <a:spcPct val="90000"/>
              </a:lnSpc>
              <a:spcBef>
                <a:spcPts val="0"/>
              </a:spcBef>
              <a:spcAft>
                <a:spcPts val="0"/>
              </a:spcAft>
              <a:buClr>
                <a:srgbClr val="05A99D"/>
              </a:buClr>
              <a:buSzPts val="1200"/>
              <a:buChar char="●"/>
            </a:pPr>
            <a:r>
              <a:rPr lang="en-US" sz="1200">
                <a:solidFill>
                  <a:srgbClr val="05A99D"/>
                </a:solidFill>
              </a:rPr>
              <a:t>Activities</a:t>
            </a:r>
            <a:endParaRPr sz="1200">
              <a:solidFill>
                <a:srgbClr val="05A99D"/>
              </a:solidFill>
            </a:endParaRPr>
          </a:p>
          <a:p>
            <a:pPr marL="914400" lvl="1" indent="-304800" algn="l" rtl="0">
              <a:lnSpc>
                <a:spcPct val="90000"/>
              </a:lnSpc>
              <a:spcBef>
                <a:spcPts val="0"/>
              </a:spcBef>
              <a:spcAft>
                <a:spcPts val="0"/>
              </a:spcAft>
              <a:buClr>
                <a:schemeClr val="dk1"/>
              </a:buClr>
              <a:buSzPts val="1200"/>
              <a:buChar char="○"/>
            </a:pPr>
            <a:r>
              <a:rPr lang="en-US" sz="1200">
                <a:solidFill>
                  <a:schemeClr val="dk1"/>
                </a:solidFill>
              </a:rPr>
              <a:t>New intergenerational program</a:t>
            </a:r>
            <a:endParaRPr sz="1200">
              <a:solidFill>
                <a:schemeClr val="dk1"/>
              </a:solidFill>
            </a:endParaRPr>
          </a:p>
          <a:p>
            <a:pPr marL="914400" lvl="1" indent="-304800" algn="l" rtl="0">
              <a:lnSpc>
                <a:spcPct val="90000"/>
              </a:lnSpc>
              <a:spcBef>
                <a:spcPts val="0"/>
              </a:spcBef>
              <a:spcAft>
                <a:spcPts val="0"/>
              </a:spcAft>
              <a:buClr>
                <a:schemeClr val="dk1"/>
              </a:buClr>
              <a:buSzPts val="1200"/>
              <a:buChar char="○"/>
            </a:pPr>
            <a:r>
              <a:rPr lang="en-US" sz="1200">
                <a:solidFill>
                  <a:schemeClr val="dk1"/>
                </a:solidFill>
              </a:rPr>
              <a:t>Expand a program already in existence</a:t>
            </a:r>
            <a:endParaRPr sz="1200">
              <a:solidFill>
                <a:schemeClr val="dk1"/>
              </a:solidFill>
            </a:endParaRPr>
          </a:p>
          <a:p>
            <a:pPr marL="914400" lvl="1" indent="-304800" algn="l" rtl="0">
              <a:lnSpc>
                <a:spcPct val="90000"/>
              </a:lnSpc>
              <a:spcBef>
                <a:spcPts val="0"/>
              </a:spcBef>
              <a:spcAft>
                <a:spcPts val="0"/>
              </a:spcAft>
              <a:buClr>
                <a:schemeClr val="dk1"/>
              </a:buClr>
              <a:buSzPts val="1200"/>
              <a:buChar char="○"/>
            </a:pPr>
            <a:r>
              <a:rPr lang="en-US" sz="1200">
                <a:solidFill>
                  <a:schemeClr val="dk1"/>
                </a:solidFill>
              </a:rPr>
              <a:t>Intentionally group participants</a:t>
            </a:r>
            <a:endParaRPr sz="1200">
              <a:solidFill>
                <a:schemeClr val="dk1"/>
              </a:solidFill>
            </a:endParaRPr>
          </a:p>
          <a:p>
            <a:pPr marL="914400" lvl="1" indent="-342900" algn="l" rtl="0">
              <a:spcBef>
                <a:spcPts val="400"/>
              </a:spcBef>
              <a:spcAft>
                <a:spcPts val="0"/>
              </a:spcAft>
              <a:buClr>
                <a:schemeClr val="dk1"/>
              </a:buClr>
              <a:buSzPts val="1800"/>
              <a:buChar char="○"/>
            </a:pPr>
            <a:r>
              <a:rPr lang="en-US" sz="1800">
                <a:solidFill>
                  <a:srgbClr val="7030A0"/>
                </a:solidFill>
              </a:rPr>
              <a:t>Age/ability/culturally appropriate</a:t>
            </a:r>
            <a:endParaRPr sz="700">
              <a:solidFill>
                <a:srgbClr val="7030A0"/>
              </a:solidFill>
            </a:endParaRPr>
          </a:p>
          <a:p>
            <a:pPr marL="914400" lvl="1" indent="-342900" algn="l" rtl="0">
              <a:spcBef>
                <a:spcPts val="400"/>
              </a:spcBef>
              <a:spcAft>
                <a:spcPts val="0"/>
              </a:spcAft>
              <a:buClr>
                <a:schemeClr val="dk1"/>
              </a:buClr>
              <a:buSzPts val="1800"/>
              <a:buChar char="○"/>
            </a:pPr>
            <a:r>
              <a:rPr lang="en-US" sz="1800">
                <a:solidFill>
                  <a:srgbClr val="7030A0"/>
                </a:solidFill>
              </a:rPr>
              <a:t>Related to the mission of partners </a:t>
            </a:r>
            <a:endParaRPr sz="700">
              <a:solidFill>
                <a:srgbClr val="7030A0"/>
              </a:solidFill>
            </a:endParaRPr>
          </a:p>
          <a:p>
            <a:pPr marL="914400" lvl="1" indent="-342900" algn="l" rtl="0">
              <a:spcBef>
                <a:spcPts val="400"/>
              </a:spcBef>
              <a:spcAft>
                <a:spcPts val="0"/>
              </a:spcAft>
              <a:buClr>
                <a:schemeClr val="dk1"/>
              </a:buClr>
              <a:buSzPts val="1800"/>
              <a:buChar char="○"/>
            </a:pPr>
            <a:r>
              <a:rPr lang="en-US" sz="1800">
                <a:solidFill>
                  <a:srgbClr val="7030A0"/>
                </a:solidFill>
              </a:rPr>
              <a:t>Sufficient staff and financial resources </a:t>
            </a:r>
            <a:endParaRPr sz="700">
              <a:solidFill>
                <a:srgbClr val="7030A0"/>
              </a:solidFill>
            </a:endParaRPr>
          </a:p>
          <a:p>
            <a:pPr marL="914400" lvl="1" indent="-342900" algn="l" rtl="0">
              <a:spcBef>
                <a:spcPts val="400"/>
              </a:spcBef>
              <a:spcAft>
                <a:spcPts val="0"/>
              </a:spcAft>
              <a:buClr>
                <a:schemeClr val="dk1"/>
              </a:buClr>
              <a:buSzPts val="1800"/>
              <a:buChar char="○"/>
            </a:pPr>
            <a:r>
              <a:rPr lang="en-US" sz="1800">
                <a:solidFill>
                  <a:srgbClr val="7030A0"/>
                </a:solidFill>
              </a:rPr>
              <a:t>When and where to offer the activity</a:t>
            </a:r>
            <a:endParaRPr sz="700">
              <a:solidFill>
                <a:srgbClr val="7030A0"/>
              </a:solidFill>
            </a:endParaRPr>
          </a:p>
          <a:p>
            <a:pPr marL="914400" lvl="1" indent="-342900" algn="l" rtl="0">
              <a:spcBef>
                <a:spcPts val="400"/>
              </a:spcBef>
              <a:spcAft>
                <a:spcPts val="0"/>
              </a:spcAft>
              <a:buClr>
                <a:schemeClr val="dk1"/>
              </a:buClr>
              <a:buSzPts val="1800"/>
              <a:buChar char="○"/>
            </a:pPr>
            <a:r>
              <a:rPr lang="en-US" sz="1800">
                <a:solidFill>
                  <a:srgbClr val="7030A0"/>
                </a:solidFill>
              </a:rPr>
              <a:t>Transportation </a:t>
            </a:r>
            <a:endParaRPr sz="1800">
              <a:solidFill>
                <a:srgbClr val="7030A0"/>
              </a:solidFill>
            </a:endParaRPr>
          </a:p>
          <a:p>
            <a:pPr marL="914400" lvl="1" indent="-342900" algn="l" rtl="0">
              <a:spcBef>
                <a:spcPts val="400"/>
              </a:spcBef>
              <a:spcAft>
                <a:spcPts val="0"/>
              </a:spcAft>
              <a:buClr>
                <a:schemeClr val="dk1"/>
              </a:buClr>
              <a:buSzPts val="1800"/>
              <a:buChar char="○"/>
            </a:pPr>
            <a:r>
              <a:rPr lang="en-US" sz="1800">
                <a:solidFill>
                  <a:srgbClr val="7030A0"/>
                </a:solidFill>
              </a:rPr>
              <a:t>Cultural norms and values</a:t>
            </a:r>
            <a:endParaRPr sz="700">
              <a:solidFill>
                <a:srgbClr val="7030A0"/>
              </a:solidFill>
            </a:endParaRPr>
          </a:p>
          <a:p>
            <a:pPr marL="914400" lvl="1" indent="-342900" algn="l" rtl="0">
              <a:spcBef>
                <a:spcPts val="400"/>
              </a:spcBef>
              <a:spcAft>
                <a:spcPts val="0"/>
              </a:spcAft>
              <a:buClr>
                <a:schemeClr val="dk1"/>
              </a:buClr>
              <a:buSzPts val="1800"/>
              <a:buChar char="○"/>
            </a:pPr>
            <a:r>
              <a:rPr lang="en-US" sz="1800">
                <a:solidFill>
                  <a:srgbClr val="7030A0"/>
                </a:solidFill>
              </a:rPr>
              <a:t>Nature of programming</a:t>
            </a:r>
            <a:endParaRPr sz="1200">
              <a:solidFill>
                <a:schemeClr val="dk1"/>
              </a:solidFill>
            </a:endParaRPr>
          </a:p>
          <a:p>
            <a:pPr marL="0" lvl="0" indent="0" algn="l" rtl="0">
              <a:lnSpc>
                <a:spcPct val="100000"/>
              </a:lnSpc>
              <a:spcBef>
                <a:spcPts val="0"/>
              </a:spcBef>
              <a:spcAft>
                <a:spcPts val="0"/>
              </a:spcAft>
              <a:buSzPts val="1100"/>
              <a:buNone/>
            </a:pPr>
            <a:endParaRPr/>
          </a:p>
        </p:txBody>
      </p:sp>
      <p:sp>
        <p:nvSpPr>
          <p:cNvPr id="214" name="Google Shape;214;g39e056c3909_0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4" name="Google Shape;234;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9e056c3909_2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7" name="Google Shape;247;g39e056c3909_2_1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9e2ac135d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400"/>
              </a:spcBef>
              <a:spcAft>
                <a:spcPts val="0"/>
              </a:spcAft>
              <a:buNone/>
            </a:pPr>
            <a:endParaRPr sz="2000">
              <a:solidFill>
                <a:srgbClr val="00B0F0"/>
              </a:solidFill>
            </a:endParaRPr>
          </a:p>
          <a:p>
            <a:pPr marL="127000" lvl="0" indent="-127000" algn="l" rtl="0">
              <a:lnSpc>
                <a:spcPct val="115000"/>
              </a:lnSpc>
              <a:spcBef>
                <a:spcPts val="400"/>
              </a:spcBef>
              <a:spcAft>
                <a:spcPts val="0"/>
              </a:spcAft>
              <a:buClr>
                <a:schemeClr val="dk1"/>
              </a:buClr>
              <a:buSzPts val="2000"/>
              <a:buChar char="•"/>
            </a:pPr>
            <a:r>
              <a:rPr lang="en-US" sz="2000">
                <a:solidFill>
                  <a:srgbClr val="00B0F0"/>
                </a:solidFill>
              </a:rPr>
              <a:t>Strengths-based approach</a:t>
            </a:r>
            <a:endParaRPr sz="2000">
              <a:solidFill>
                <a:srgbClr val="00B0F0"/>
              </a:solidFill>
            </a:endParaRPr>
          </a:p>
          <a:p>
            <a:pPr marL="127000" lvl="0" indent="-127000" algn="l" rtl="0">
              <a:lnSpc>
                <a:spcPct val="115000"/>
              </a:lnSpc>
              <a:spcBef>
                <a:spcPts val="400"/>
              </a:spcBef>
              <a:spcAft>
                <a:spcPts val="0"/>
              </a:spcAft>
              <a:buClr>
                <a:schemeClr val="dk1"/>
              </a:buClr>
              <a:buSzPts val="2000"/>
              <a:buChar char="•"/>
            </a:pPr>
            <a:r>
              <a:rPr lang="en-US" sz="2000">
                <a:solidFill>
                  <a:srgbClr val="00B0F0"/>
                </a:solidFill>
              </a:rPr>
              <a:t>Handling differences in values</a:t>
            </a:r>
            <a:endParaRPr sz="2000">
              <a:solidFill>
                <a:srgbClr val="00B0F0"/>
              </a:solidFill>
            </a:endParaRPr>
          </a:p>
          <a:p>
            <a:pPr marL="127000" lvl="0" indent="-127000" algn="l" rtl="0">
              <a:lnSpc>
                <a:spcPct val="115000"/>
              </a:lnSpc>
              <a:spcBef>
                <a:spcPts val="400"/>
              </a:spcBef>
              <a:spcAft>
                <a:spcPts val="0"/>
              </a:spcAft>
              <a:buClr>
                <a:schemeClr val="dk1"/>
              </a:buClr>
              <a:buSzPts val="2000"/>
              <a:buChar char="•"/>
            </a:pPr>
            <a:r>
              <a:rPr lang="en-US" sz="2000">
                <a:solidFill>
                  <a:srgbClr val="00B0F0"/>
                </a:solidFill>
              </a:rPr>
              <a:t>Effective communication/importance of listening</a:t>
            </a:r>
            <a:endParaRPr sz="1700">
              <a:solidFill>
                <a:srgbClr val="7030A0"/>
              </a:solidFill>
            </a:endParaRPr>
          </a:p>
        </p:txBody>
      </p:sp>
      <p:sp>
        <p:nvSpPr>
          <p:cNvPr id="259" name="Google Shape;259;g39e2ac135d3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 name="Google Shape;296;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 name="Google Shape;9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9e056c3909_2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g39e056c3909_2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9e056c3909_2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lvl="0" indent="-76200" algn="l" rtl="0">
              <a:spcBef>
                <a:spcPts val="400"/>
              </a:spcBef>
              <a:spcAft>
                <a:spcPts val="0"/>
              </a:spcAft>
              <a:buClr>
                <a:schemeClr val="dk1"/>
              </a:buClr>
              <a:buSzPts val="1200"/>
              <a:buFont typeface="Noto Sans Symbols"/>
              <a:buChar char="●"/>
            </a:pPr>
            <a:r>
              <a:rPr lang="en-US" sz="1200">
                <a:solidFill>
                  <a:srgbClr val="31859B"/>
                </a:solidFill>
              </a:rPr>
              <a:t>Who are your internal or external partners?</a:t>
            </a:r>
            <a:endParaRPr sz="1200">
              <a:solidFill>
                <a:schemeClr val="dk1"/>
              </a:solidFill>
            </a:endParaRPr>
          </a:p>
          <a:p>
            <a:pPr marL="127000" lvl="0" indent="-76200" algn="l" rtl="0">
              <a:spcBef>
                <a:spcPts val="400"/>
              </a:spcBef>
              <a:spcAft>
                <a:spcPts val="0"/>
              </a:spcAft>
              <a:buClr>
                <a:schemeClr val="dk1"/>
              </a:buClr>
              <a:buSzPts val="1200"/>
              <a:buFont typeface="Noto Sans Symbols"/>
              <a:buChar char="●"/>
            </a:pPr>
            <a:r>
              <a:rPr lang="en-US" sz="1200">
                <a:solidFill>
                  <a:srgbClr val="31859B"/>
                </a:solidFill>
              </a:rPr>
              <a:t>How will you get their buy-in?</a:t>
            </a:r>
            <a:endParaRPr sz="1200">
              <a:solidFill>
                <a:srgbClr val="31859B"/>
              </a:solidFill>
            </a:endParaRPr>
          </a:p>
          <a:p>
            <a:pPr marL="127000" lvl="0" indent="-76200" algn="l" rtl="0">
              <a:spcBef>
                <a:spcPts val="400"/>
              </a:spcBef>
              <a:spcAft>
                <a:spcPts val="0"/>
              </a:spcAft>
              <a:buClr>
                <a:schemeClr val="dk1"/>
              </a:buClr>
              <a:buSzPts val="1200"/>
              <a:buFont typeface="Noto Sans Symbols"/>
              <a:buChar char="●"/>
            </a:pPr>
            <a:r>
              <a:rPr lang="en-US" sz="1200">
                <a:solidFill>
                  <a:srgbClr val="31859B"/>
                </a:solidFill>
              </a:rPr>
              <a:t>What challenges do you anticipate in building partnerships?</a:t>
            </a:r>
            <a:endParaRPr sz="1200">
              <a:solidFill>
                <a:schemeClr val="dk1"/>
              </a:solidFill>
            </a:endParaRPr>
          </a:p>
          <a:p>
            <a:pPr marL="127000" lvl="0" indent="-76200" algn="l" rtl="0">
              <a:spcBef>
                <a:spcPts val="400"/>
              </a:spcBef>
              <a:spcAft>
                <a:spcPts val="0"/>
              </a:spcAft>
              <a:buClr>
                <a:schemeClr val="dk1"/>
              </a:buClr>
              <a:buSzPts val="1200"/>
              <a:buFont typeface="Noto Sans Symbols"/>
              <a:buChar char="●"/>
            </a:pPr>
            <a:r>
              <a:rPr lang="en-US" sz="1200">
                <a:solidFill>
                  <a:srgbClr val="31859B"/>
                </a:solidFill>
              </a:rPr>
              <a:t>What makes a successful partnership?</a:t>
            </a:r>
            <a:endParaRPr sz="1200">
              <a:solidFill>
                <a:schemeClr val="dk1"/>
              </a:solidFill>
            </a:endParaRPr>
          </a:p>
          <a:p>
            <a:pPr marL="127000" lvl="0" indent="-76200" algn="l" rtl="0">
              <a:spcBef>
                <a:spcPts val="400"/>
              </a:spcBef>
              <a:spcAft>
                <a:spcPts val="0"/>
              </a:spcAft>
              <a:buClr>
                <a:schemeClr val="dk1"/>
              </a:buClr>
              <a:buSzPts val="1200"/>
              <a:buFont typeface="Noto Sans Symbols"/>
              <a:buChar char="●"/>
            </a:pPr>
            <a:r>
              <a:rPr lang="en-US" sz="1200">
                <a:solidFill>
                  <a:srgbClr val="31859B"/>
                </a:solidFill>
              </a:rPr>
              <a:t>How will you co-create your program?</a:t>
            </a:r>
            <a:endParaRPr sz="1200">
              <a:solidFill>
                <a:srgbClr val="31859B"/>
              </a:solidFill>
            </a:endParaRPr>
          </a:p>
          <a:p>
            <a:pPr marL="0" lvl="0" indent="0" algn="l" rtl="0">
              <a:spcBef>
                <a:spcPts val="400"/>
              </a:spcBef>
              <a:spcAft>
                <a:spcPts val="0"/>
              </a:spcAft>
              <a:buNone/>
            </a:pPr>
            <a:r>
              <a:rPr lang="en-US" sz="1200">
                <a:solidFill>
                  <a:srgbClr val="31859B"/>
                </a:solidFill>
              </a:rPr>
              <a:t>Preparing staff</a:t>
            </a:r>
            <a:endParaRPr sz="1200">
              <a:solidFill>
                <a:srgbClr val="31859B"/>
              </a:solidFill>
            </a:endParaRPr>
          </a:p>
          <a:p>
            <a:pPr marL="228600" lvl="0" indent="-222250" algn="l" rtl="0">
              <a:spcBef>
                <a:spcPts val="400"/>
              </a:spcBef>
              <a:spcAft>
                <a:spcPts val="0"/>
              </a:spcAft>
              <a:buClr>
                <a:schemeClr val="dk1"/>
              </a:buClr>
              <a:buSzPts val="1700"/>
              <a:buFont typeface="Noto Sans Symbols"/>
              <a:buChar char="▪"/>
            </a:pPr>
            <a:r>
              <a:rPr lang="en-US" sz="1700">
                <a:solidFill>
                  <a:srgbClr val="7030A0"/>
                </a:solidFill>
              </a:rPr>
              <a:t>Benefits of intergenerational work</a:t>
            </a:r>
            <a:endParaRPr sz="700">
              <a:solidFill>
                <a:schemeClr val="dk1"/>
              </a:solidFill>
            </a:endParaRPr>
          </a:p>
          <a:p>
            <a:pPr marL="228600" lvl="0" indent="-222250" algn="l" rtl="0">
              <a:spcBef>
                <a:spcPts val="400"/>
              </a:spcBef>
              <a:spcAft>
                <a:spcPts val="0"/>
              </a:spcAft>
              <a:buClr>
                <a:schemeClr val="dk1"/>
              </a:buClr>
              <a:buSzPts val="1700"/>
              <a:buFont typeface="Noto Sans Symbols"/>
              <a:buChar char="▪"/>
            </a:pPr>
            <a:r>
              <a:rPr lang="en-US" sz="1700">
                <a:solidFill>
                  <a:srgbClr val="7030A0"/>
                </a:solidFill>
              </a:rPr>
              <a:t>Generational awareness</a:t>
            </a:r>
            <a:endParaRPr sz="700">
              <a:solidFill>
                <a:schemeClr val="dk1"/>
              </a:solidFill>
            </a:endParaRPr>
          </a:p>
          <a:p>
            <a:pPr marL="228600" lvl="0" indent="-222250" algn="l" rtl="0">
              <a:spcBef>
                <a:spcPts val="400"/>
              </a:spcBef>
              <a:spcAft>
                <a:spcPts val="0"/>
              </a:spcAft>
              <a:buClr>
                <a:schemeClr val="dk1"/>
              </a:buClr>
              <a:buSzPts val="1700"/>
              <a:buFont typeface="Noto Sans Symbols"/>
              <a:buChar char="▪"/>
            </a:pPr>
            <a:r>
              <a:rPr lang="en-US" sz="1700">
                <a:solidFill>
                  <a:srgbClr val="7030A0"/>
                </a:solidFill>
              </a:rPr>
              <a:t>Concerns about working with different age groups</a:t>
            </a:r>
            <a:endParaRPr sz="700">
              <a:solidFill>
                <a:schemeClr val="dk1"/>
              </a:solidFill>
            </a:endParaRPr>
          </a:p>
          <a:p>
            <a:pPr marL="228600" lvl="0" indent="-222250" algn="l" rtl="0">
              <a:spcBef>
                <a:spcPts val="400"/>
              </a:spcBef>
              <a:spcAft>
                <a:spcPts val="0"/>
              </a:spcAft>
              <a:buClr>
                <a:schemeClr val="dk1"/>
              </a:buClr>
              <a:buSzPts val="1700"/>
              <a:buFont typeface="Noto Sans Symbols"/>
              <a:buChar char="▪"/>
            </a:pPr>
            <a:r>
              <a:rPr lang="en-US" sz="1700">
                <a:solidFill>
                  <a:srgbClr val="7030A0"/>
                </a:solidFill>
              </a:rPr>
              <a:t>Creating activities that are age and ability appropriate</a:t>
            </a:r>
            <a:endParaRPr sz="700">
              <a:solidFill>
                <a:schemeClr val="dk1"/>
              </a:solidFill>
            </a:endParaRPr>
          </a:p>
          <a:p>
            <a:pPr marL="228600" lvl="0" indent="-222250" algn="l" rtl="0">
              <a:spcBef>
                <a:spcPts val="400"/>
              </a:spcBef>
              <a:spcAft>
                <a:spcPts val="0"/>
              </a:spcAft>
              <a:buClr>
                <a:schemeClr val="dk1"/>
              </a:buClr>
              <a:buSzPts val="1700"/>
              <a:buFont typeface="Noto Sans Symbols"/>
              <a:buChar char="▪"/>
            </a:pPr>
            <a:r>
              <a:rPr lang="en-US" sz="1700">
                <a:solidFill>
                  <a:srgbClr val="7030A0"/>
                </a:solidFill>
              </a:rPr>
              <a:t>Facilitating intergenerational activities</a:t>
            </a:r>
            <a:endParaRPr sz="1700">
              <a:solidFill>
                <a:srgbClr val="7030A0"/>
              </a:solidFill>
            </a:endParaRPr>
          </a:p>
          <a:p>
            <a:pPr marL="228600" lvl="0" indent="0" algn="l" rtl="0">
              <a:spcBef>
                <a:spcPts val="400"/>
              </a:spcBef>
              <a:spcAft>
                <a:spcPts val="0"/>
              </a:spcAft>
              <a:buNone/>
            </a:pPr>
            <a:r>
              <a:rPr lang="en-US" sz="1700">
                <a:solidFill>
                  <a:srgbClr val="7030A0"/>
                </a:solidFill>
              </a:rPr>
              <a:t>Preparing Participants </a:t>
            </a:r>
            <a:endParaRPr sz="1700">
              <a:solidFill>
                <a:srgbClr val="7030A0"/>
              </a:solidFill>
            </a:endParaRPr>
          </a:p>
          <a:p>
            <a:pPr marL="127000" lvl="0" indent="-127000" algn="l" rtl="0">
              <a:lnSpc>
                <a:spcPct val="115000"/>
              </a:lnSpc>
              <a:spcBef>
                <a:spcPts val="400"/>
              </a:spcBef>
              <a:spcAft>
                <a:spcPts val="0"/>
              </a:spcAft>
              <a:buClr>
                <a:schemeClr val="dk1"/>
              </a:buClr>
              <a:buSzPts val="2000"/>
              <a:buChar char="•"/>
            </a:pPr>
            <a:r>
              <a:rPr lang="en-US" sz="2000">
                <a:solidFill>
                  <a:srgbClr val="00B0F0"/>
                </a:solidFill>
              </a:rPr>
              <a:t>Hopes and concerns</a:t>
            </a:r>
            <a:endParaRPr sz="2000">
              <a:solidFill>
                <a:srgbClr val="00B0F0"/>
              </a:solidFill>
            </a:endParaRPr>
          </a:p>
          <a:p>
            <a:pPr marL="127000" lvl="0" indent="-127000" algn="l" rtl="0">
              <a:lnSpc>
                <a:spcPct val="115000"/>
              </a:lnSpc>
              <a:spcBef>
                <a:spcPts val="400"/>
              </a:spcBef>
              <a:spcAft>
                <a:spcPts val="0"/>
              </a:spcAft>
              <a:buClr>
                <a:schemeClr val="dk1"/>
              </a:buClr>
              <a:buSzPts val="2000"/>
              <a:buChar char="•"/>
            </a:pPr>
            <a:r>
              <a:rPr lang="en-US" sz="2000">
                <a:solidFill>
                  <a:srgbClr val="00B0F0"/>
                </a:solidFill>
              </a:rPr>
              <a:t>Realistic expectations/defining success </a:t>
            </a:r>
            <a:endParaRPr sz="2000">
              <a:solidFill>
                <a:srgbClr val="00B0F0"/>
              </a:solidFill>
            </a:endParaRPr>
          </a:p>
          <a:p>
            <a:pPr marL="127000" lvl="0" indent="-127000" algn="l" rtl="0">
              <a:lnSpc>
                <a:spcPct val="115000"/>
              </a:lnSpc>
              <a:spcBef>
                <a:spcPts val="400"/>
              </a:spcBef>
              <a:spcAft>
                <a:spcPts val="0"/>
              </a:spcAft>
              <a:buClr>
                <a:schemeClr val="dk1"/>
              </a:buClr>
              <a:buSzPts val="2000"/>
              <a:buChar char="•"/>
            </a:pPr>
            <a:r>
              <a:rPr lang="en-US" sz="2000">
                <a:solidFill>
                  <a:srgbClr val="00B0F0"/>
                </a:solidFill>
              </a:rPr>
              <a:t>Strengths-based approach</a:t>
            </a:r>
            <a:endParaRPr sz="2000">
              <a:solidFill>
                <a:srgbClr val="00B0F0"/>
              </a:solidFill>
            </a:endParaRPr>
          </a:p>
          <a:p>
            <a:pPr marL="127000" lvl="0" indent="-127000" algn="l" rtl="0">
              <a:lnSpc>
                <a:spcPct val="115000"/>
              </a:lnSpc>
              <a:spcBef>
                <a:spcPts val="400"/>
              </a:spcBef>
              <a:spcAft>
                <a:spcPts val="0"/>
              </a:spcAft>
              <a:buClr>
                <a:schemeClr val="dk1"/>
              </a:buClr>
              <a:buSzPts val="2000"/>
              <a:buChar char="•"/>
            </a:pPr>
            <a:r>
              <a:rPr lang="en-US" sz="2000">
                <a:solidFill>
                  <a:srgbClr val="00B0F0"/>
                </a:solidFill>
              </a:rPr>
              <a:t>Handling differences in values</a:t>
            </a:r>
            <a:endParaRPr sz="2000">
              <a:solidFill>
                <a:srgbClr val="00B0F0"/>
              </a:solidFill>
            </a:endParaRPr>
          </a:p>
          <a:p>
            <a:pPr marL="127000" lvl="0" indent="-127000" algn="l" rtl="0">
              <a:lnSpc>
                <a:spcPct val="115000"/>
              </a:lnSpc>
              <a:spcBef>
                <a:spcPts val="400"/>
              </a:spcBef>
              <a:spcAft>
                <a:spcPts val="0"/>
              </a:spcAft>
              <a:buClr>
                <a:schemeClr val="dk1"/>
              </a:buClr>
              <a:buSzPts val="2000"/>
              <a:buChar char="•"/>
            </a:pPr>
            <a:r>
              <a:rPr lang="en-US" sz="2000">
                <a:solidFill>
                  <a:srgbClr val="00B0F0"/>
                </a:solidFill>
              </a:rPr>
              <a:t>Effective communication/importance of listening</a:t>
            </a:r>
            <a:endParaRPr sz="1700">
              <a:solidFill>
                <a:srgbClr val="7030A0"/>
              </a:solidFill>
            </a:endParaRPr>
          </a:p>
        </p:txBody>
      </p:sp>
      <p:sp>
        <p:nvSpPr>
          <p:cNvPr id="315" name="Google Shape;315;g39e056c3909_2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rgbClr val="E36C09"/>
                </a:solidFill>
              </a:rPr>
              <a:t>Design Considerations</a:t>
            </a:r>
            <a:br>
              <a:rPr lang="en-US" sz="1200">
                <a:solidFill>
                  <a:schemeClr val="dk1"/>
                </a:solidFill>
              </a:rPr>
            </a:br>
            <a:br>
              <a:rPr lang="en-US" sz="1200">
                <a:solidFill>
                  <a:schemeClr val="dk1"/>
                </a:solidFill>
              </a:rPr>
            </a:br>
            <a:r>
              <a:rPr lang="en-US" sz="1200">
                <a:solidFill>
                  <a:srgbClr val="0070C0"/>
                </a:solidFill>
              </a:rPr>
              <a:t>Where will most of the intergenerational programming take place?</a:t>
            </a:r>
            <a:br>
              <a:rPr lang="en-US" sz="1200">
                <a:solidFill>
                  <a:srgbClr val="0070C0"/>
                </a:solidFill>
              </a:rPr>
            </a:br>
            <a:br>
              <a:rPr lang="en-US" sz="1200">
                <a:solidFill>
                  <a:srgbClr val="0070C0"/>
                </a:solidFill>
              </a:rPr>
            </a:br>
            <a:r>
              <a:rPr lang="en-US" sz="1200">
                <a:solidFill>
                  <a:srgbClr val="0070C0"/>
                </a:solidFill>
              </a:rPr>
              <a:t>How can the space be flexible enough to allow for both structured activities and informal cross-age interaction?</a:t>
            </a:r>
            <a:br>
              <a:rPr lang="en-US" sz="1200">
                <a:solidFill>
                  <a:srgbClr val="0070C0"/>
                </a:solidFill>
              </a:rPr>
            </a:br>
            <a:br>
              <a:rPr lang="en-US" sz="1200">
                <a:solidFill>
                  <a:srgbClr val="0070C0"/>
                </a:solidFill>
              </a:rPr>
            </a:br>
            <a:r>
              <a:rPr lang="en-US" sz="1200">
                <a:solidFill>
                  <a:srgbClr val="0070C0"/>
                </a:solidFill>
              </a:rPr>
              <a:t>How can the building be designed to foster different levels of active and passive interaction?</a:t>
            </a:r>
            <a:br>
              <a:rPr lang="en-US" sz="1200">
                <a:solidFill>
                  <a:srgbClr val="0070C0"/>
                </a:solidFill>
              </a:rPr>
            </a:br>
            <a:br>
              <a:rPr lang="en-US" sz="1200">
                <a:solidFill>
                  <a:srgbClr val="0070C0"/>
                </a:solidFill>
              </a:rPr>
            </a:br>
            <a:r>
              <a:rPr lang="en-US" sz="1200">
                <a:solidFill>
                  <a:srgbClr val="0070C0"/>
                </a:solidFill>
              </a:rPr>
              <a:t>How can the design of the mono-generational spaces be welcoming to multiple age groups?</a:t>
            </a:r>
            <a:br>
              <a:rPr lang="en-US" sz="1200">
                <a:solidFill>
                  <a:srgbClr val="0070C0"/>
                </a:solidFill>
              </a:rPr>
            </a:br>
            <a:br>
              <a:rPr lang="en-US" sz="1200">
                <a:solidFill>
                  <a:srgbClr val="0070C0"/>
                </a:solidFill>
              </a:rPr>
            </a:br>
            <a:r>
              <a:rPr lang="en-US" sz="1200">
                <a:solidFill>
                  <a:srgbClr val="0070C0"/>
                </a:solidFill>
              </a:rPr>
              <a:t>How can you use design features to transform mono-generational spaces into intergenerational spaces?</a:t>
            </a:r>
            <a:endParaRPr sz="1200">
              <a:solidFill>
                <a:schemeClr val="dk1"/>
              </a:solidFill>
            </a:endParaRPr>
          </a:p>
          <a:p>
            <a:pPr marL="0" lvl="0" indent="0" algn="l" rtl="0">
              <a:lnSpc>
                <a:spcPct val="100000"/>
              </a:lnSpc>
              <a:spcBef>
                <a:spcPts val="0"/>
              </a:spcBef>
              <a:spcAft>
                <a:spcPts val="0"/>
              </a:spcAft>
              <a:buSzPts val="1100"/>
              <a:buNone/>
            </a:pPr>
            <a:endParaRPr/>
          </a:p>
        </p:txBody>
      </p:sp>
      <p:sp>
        <p:nvSpPr>
          <p:cNvPr id="335" name="Google Shape;335;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9e056c3909_2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5" name="Google Shape;355;g39e056c3909_2_2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9e056c3909_1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4" name="Google Shape;364;g39e056c3909_1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7" name="Google Shape;37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9e9749073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0" name="Google Shape;390;g39e9749073b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9e9749073b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0" name="Google Shape;400;g39e9749073b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0" name="Google Shape;410;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9e056c3909_1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3" name="Google Shape;423;g39e056c3909_1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200">
                <a:solidFill>
                  <a:schemeClr val="dk1"/>
                </a:solidFill>
                <a:latin typeface="Calibri"/>
                <a:ea typeface="Calibri"/>
                <a:cs typeface="Calibri"/>
                <a:sym typeface="Calibri"/>
              </a:rPr>
              <a:t>Introduce you to resources along the way</a:t>
            </a:r>
            <a:endParaRPr sz="1200"/>
          </a:p>
        </p:txBody>
      </p:sp>
      <p:sp>
        <p:nvSpPr>
          <p:cNvPr id="104" name="Google Shape;104;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6" name="Google Shape;43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9e056c3909_2_1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9e056c3909_2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 name="Google Shape;13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9e056c3909_2_1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9e056c3909_2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9e056c3909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g39e056c3909_1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3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3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3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3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9"/>
          <p:cNvSpPr>
            <a:spLocks noGrp="1"/>
          </p:cNvSpPr>
          <p:nvPr>
            <p:ph type="pic" idx="2"/>
          </p:nvPr>
        </p:nvSpPr>
        <p:spPr>
          <a:xfrm>
            <a:off x="1792288" y="612775"/>
            <a:ext cx="5486400" cy="4114800"/>
          </a:xfrm>
          <a:prstGeom prst="rect">
            <a:avLst/>
          </a:prstGeom>
          <a:noFill/>
          <a:ln>
            <a:noFill/>
          </a:ln>
        </p:spPr>
      </p:sp>
      <p:sp>
        <p:nvSpPr>
          <p:cNvPr id="64" name="Google Shape;64;p3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mailto:jurisjj@appstate.edu"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g--PIdJw5iA"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OAO0_Ma1Yao"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4OlQbSAMKp8"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9WEe3cIXQbQ"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05252"/>
        </a:solidFill>
        <a:effectLst/>
      </p:bgPr>
    </p:bg>
    <p:spTree>
      <p:nvGrpSpPr>
        <p:cNvPr id="1" name="Shape 83"/>
        <p:cNvGrpSpPr/>
        <p:nvPr/>
      </p:nvGrpSpPr>
      <p:grpSpPr>
        <a:xfrm>
          <a:off x="0" y="0"/>
          <a:ext cx="0" cy="0"/>
          <a:chOff x="0" y="0"/>
          <a:chExt cx="0" cy="0"/>
        </a:xfrm>
      </p:grpSpPr>
      <p:grpSp>
        <p:nvGrpSpPr>
          <p:cNvPr id="84" name="Google Shape;84;g39e056c3909_0_0"/>
          <p:cNvGrpSpPr/>
          <p:nvPr/>
        </p:nvGrpSpPr>
        <p:grpSpPr>
          <a:xfrm>
            <a:off x="1028700" y="739376"/>
            <a:ext cx="16230707" cy="8513808"/>
            <a:chOff x="0" y="-76200"/>
            <a:chExt cx="4274726" cy="2242305"/>
          </a:xfrm>
        </p:grpSpPr>
        <p:sp>
          <p:nvSpPr>
            <p:cNvPr id="85" name="Google Shape;85;g39e056c3909_0_0"/>
            <p:cNvSpPr/>
            <p:nvPr/>
          </p:nvSpPr>
          <p:spPr>
            <a:xfrm>
              <a:off x="0" y="0"/>
              <a:ext cx="4274726" cy="2166105"/>
            </a:xfrm>
            <a:custGeom>
              <a:avLst/>
              <a:gdLst/>
              <a:ahLst/>
              <a:cxnLst/>
              <a:rect l="l" t="t" r="r" b="b"/>
              <a:pathLst>
                <a:path w="4274726" h="2166105" extrusionOk="0">
                  <a:moveTo>
                    <a:pt x="0" y="0"/>
                  </a:moveTo>
                  <a:lnTo>
                    <a:pt x="4274726" y="0"/>
                  </a:lnTo>
                  <a:lnTo>
                    <a:pt x="4274726" y="2166105"/>
                  </a:lnTo>
                  <a:lnTo>
                    <a:pt x="0" y="2166105"/>
                  </a:lnTo>
                  <a:close/>
                </a:path>
              </a:pathLst>
            </a:custGeom>
            <a:solidFill>
              <a:srgbClr val="FFFFFF"/>
            </a:solidFill>
            <a:ln>
              <a:noFill/>
            </a:ln>
          </p:spPr>
        </p:sp>
        <p:sp>
          <p:nvSpPr>
            <p:cNvPr id="86" name="Google Shape;86;g39e056c3909_0_0"/>
            <p:cNvSpPr txBox="1"/>
            <p:nvPr/>
          </p:nvSpPr>
          <p:spPr>
            <a:xfrm>
              <a:off x="0" y="-76200"/>
              <a:ext cx="4274700" cy="2242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7" name="Google Shape;87;g39e056c3909_0_0"/>
          <p:cNvSpPr txBox="1">
            <a:spLocks noGrp="1"/>
          </p:cNvSpPr>
          <p:nvPr>
            <p:ph type="ctrTitle"/>
          </p:nvPr>
        </p:nvSpPr>
        <p:spPr>
          <a:xfrm>
            <a:off x="2338950" y="2806325"/>
            <a:ext cx="13610100" cy="2958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800">
                <a:latin typeface="Georgia"/>
                <a:ea typeface="Georgia"/>
                <a:cs typeface="Georgia"/>
                <a:sym typeface="Georgia"/>
              </a:rPr>
              <a:t>Creating sustainable quality intergenerational community programs</a:t>
            </a:r>
            <a:endParaRPr sz="6800">
              <a:latin typeface="Georgia"/>
              <a:ea typeface="Georgia"/>
              <a:cs typeface="Georgia"/>
              <a:sym typeface="Georgia"/>
            </a:endParaRPr>
          </a:p>
        </p:txBody>
      </p:sp>
      <p:sp>
        <p:nvSpPr>
          <p:cNvPr id="88" name="Google Shape;88;g39e056c3909_0_0"/>
          <p:cNvSpPr txBox="1">
            <a:spLocks noGrp="1"/>
          </p:cNvSpPr>
          <p:nvPr>
            <p:ph type="subTitle" idx="1"/>
          </p:nvPr>
        </p:nvSpPr>
        <p:spPr>
          <a:xfrm>
            <a:off x="5943600" y="7191375"/>
            <a:ext cx="6400800" cy="1752600"/>
          </a:xfrm>
          <a:prstGeom prst="rect">
            <a:avLst/>
          </a:prstGeom>
        </p:spPr>
        <p:txBody>
          <a:bodyPr spcFirstLastPara="1" wrap="square" lIns="91425" tIns="45700" rIns="91425" bIns="45700" anchor="t" anchorCtr="0">
            <a:normAutofit/>
          </a:bodyPr>
          <a:lstStyle/>
          <a:p>
            <a:pPr marL="0" lvl="0" indent="0" algn="ctr" rtl="0">
              <a:spcBef>
                <a:spcPts val="640"/>
              </a:spcBef>
              <a:spcAft>
                <a:spcPts val="0"/>
              </a:spcAft>
              <a:buNone/>
            </a:pPr>
            <a:r>
              <a:rPr lang="en-US">
                <a:latin typeface="Georgia"/>
                <a:ea typeface="Georgia"/>
                <a:cs typeface="Georgia"/>
                <a:sym typeface="Georgia"/>
              </a:rPr>
              <a:t>Jill Juris, PhD</a:t>
            </a:r>
            <a:endParaRPr>
              <a:latin typeface="Georgia"/>
              <a:ea typeface="Georgia"/>
              <a:cs typeface="Georgia"/>
              <a:sym typeface="Georgia"/>
            </a:endParaRPr>
          </a:p>
          <a:p>
            <a:pPr marL="0" lvl="0" indent="0" algn="ctr" rtl="0">
              <a:spcBef>
                <a:spcPts val="640"/>
              </a:spcBef>
              <a:spcAft>
                <a:spcPts val="0"/>
              </a:spcAft>
              <a:buNone/>
            </a:pPr>
            <a:r>
              <a:rPr lang="en-US">
                <a:latin typeface="Georgia"/>
                <a:ea typeface="Georgia"/>
                <a:cs typeface="Georgia"/>
                <a:sym typeface="Georgia"/>
              </a:rPr>
              <a:t>October 2025</a:t>
            </a:r>
            <a:endParaRPr>
              <a:latin typeface="Georgia"/>
              <a:ea typeface="Georgia"/>
              <a:cs typeface="Georgia"/>
              <a:sym typeface="Georgia"/>
            </a:endParaRPr>
          </a:p>
          <a:p>
            <a:pPr marL="0" lvl="0" indent="0" algn="ctr" rtl="0">
              <a:spcBef>
                <a:spcPts val="640"/>
              </a:spcBef>
              <a:spcAft>
                <a:spcPts val="0"/>
              </a:spcAft>
              <a:buNone/>
            </a:pPr>
            <a:r>
              <a:rPr lang="en-US">
                <a:latin typeface="Georgia"/>
                <a:ea typeface="Georgia"/>
                <a:cs typeface="Georgia"/>
                <a:sym typeface="Georgia"/>
              </a:rPr>
              <a:t>Salvation </a:t>
            </a:r>
            <a:r>
              <a:rPr lang="en-US">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Army</a:t>
            </a:r>
            <a:r>
              <a:rPr lang="en-US">
                <a:latin typeface="Georgia"/>
                <a:ea typeface="Georgia"/>
                <a:cs typeface="Georgia"/>
                <a:sym typeface="Georgia"/>
              </a:rPr>
              <a:t> Kroc Centers </a:t>
            </a:r>
            <a:endParaRPr>
              <a:latin typeface="Georgia"/>
              <a:ea typeface="Georgia"/>
              <a:cs typeface="Georgia"/>
              <a:sym typeface="Georgia"/>
            </a:endParaRPr>
          </a:p>
        </p:txBody>
      </p:sp>
      <p:sp>
        <p:nvSpPr>
          <p:cNvPr id="89" name="Google Shape;89;g39e056c3909_0_0"/>
          <p:cNvSpPr/>
          <p:nvPr/>
        </p:nvSpPr>
        <p:spPr>
          <a:xfrm>
            <a:off x="12978350" y="6926526"/>
            <a:ext cx="3233601" cy="2282282"/>
          </a:xfrm>
          <a:custGeom>
            <a:avLst/>
            <a:gdLst/>
            <a:ahLst/>
            <a:cxnLst/>
            <a:rect l="l" t="t" r="r" b="b"/>
            <a:pathLst>
              <a:path w="7935216" h="5401851" extrusionOk="0">
                <a:moveTo>
                  <a:pt x="0" y="0"/>
                </a:moveTo>
                <a:lnTo>
                  <a:pt x="7935216" y="0"/>
                </a:lnTo>
                <a:lnTo>
                  <a:pt x="7935216" y="5401852"/>
                </a:lnTo>
                <a:lnTo>
                  <a:pt x="0" y="5401852"/>
                </a:lnTo>
                <a:lnTo>
                  <a:pt x="0" y="0"/>
                </a:lnTo>
                <a:close/>
              </a:path>
            </a:pathLst>
          </a:custGeom>
          <a:blipFill rotWithShape="1">
            <a:blip r:embed="rId3">
              <a:alphaModFix/>
            </a:blip>
            <a:stretch>
              <a:fillRect/>
            </a:stretch>
          </a:blipFill>
          <a:ln>
            <a:noFill/>
          </a:ln>
        </p:spPr>
      </p:sp>
      <p:sp>
        <p:nvSpPr>
          <p:cNvPr id="90" name="Google Shape;90;g39e056c3909_0_0"/>
          <p:cNvSpPr/>
          <p:nvPr/>
        </p:nvSpPr>
        <p:spPr>
          <a:xfrm>
            <a:off x="1316726" y="7305774"/>
            <a:ext cx="4475796" cy="1523801"/>
          </a:xfrm>
          <a:custGeom>
            <a:avLst/>
            <a:gdLst/>
            <a:ahLst/>
            <a:cxnLst/>
            <a:rect l="l" t="t" r="r" b="b"/>
            <a:pathLst>
              <a:path w="4973107" h="1835905" extrusionOk="0">
                <a:moveTo>
                  <a:pt x="0" y="0"/>
                </a:moveTo>
                <a:lnTo>
                  <a:pt x="4973107" y="0"/>
                </a:lnTo>
                <a:lnTo>
                  <a:pt x="4973107" y="1835906"/>
                </a:lnTo>
                <a:lnTo>
                  <a:pt x="0" y="1835906"/>
                </a:lnTo>
                <a:lnTo>
                  <a:pt x="0" y="0"/>
                </a:lnTo>
                <a:close/>
              </a:path>
            </a:pathLst>
          </a:custGeom>
          <a:blipFill rotWithShape="1">
            <a:blip r:embed="rId4">
              <a:alphaModFix/>
            </a:blip>
            <a:stretch>
              <a:fillRect/>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05252"/>
        </a:solidFill>
        <a:effectLst/>
      </p:bgPr>
    </p:bg>
    <p:spTree>
      <p:nvGrpSpPr>
        <p:cNvPr id="1" name="Shape 169"/>
        <p:cNvGrpSpPr/>
        <p:nvPr/>
      </p:nvGrpSpPr>
      <p:grpSpPr>
        <a:xfrm>
          <a:off x="0" y="0"/>
          <a:ext cx="0" cy="0"/>
          <a:chOff x="0" y="0"/>
          <a:chExt cx="0" cy="0"/>
        </a:xfrm>
      </p:grpSpPr>
      <p:grpSp>
        <p:nvGrpSpPr>
          <p:cNvPr id="170" name="Google Shape;170;g39e056c3909_1_17"/>
          <p:cNvGrpSpPr/>
          <p:nvPr/>
        </p:nvGrpSpPr>
        <p:grpSpPr>
          <a:xfrm>
            <a:off x="1028700" y="739376"/>
            <a:ext cx="16230707" cy="8513808"/>
            <a:chOff x="0" y="-76200"/>
            <a:chExt cx="4274726" cy="2242305"/>
          </a:xfrm>
        </p:grpSpPr>
        <p:sp>
          <p:nvSpPr>
            <p:cNvPr id="171" name="Google Shape;171;g39e056c3909_1_17"/>
            <p:cNvSpPr/>
            <p:nvPr/>
          </p:nvSpPr>
          <p:spPr>
            <a:xfrm>
              <a:off x="0" y="0"/>
              <a:ext cx="4274726" cy="2166105"/>
            </a:xfrm>
            <a:custGeom>
              <a:avLst/>
              <a:gdLst/>
              <a:ahLst/>
              <a:cxnLst/>
              <a:rect l="l" t="t" r="r" b="b"/>
              <a:pathLst>
                <a:path w="4274726" h="2166105" extrusionOk="0">
                  <a:moveTo>
                    <a:pt x="0" y="0"/>
                  </a:moveTo>
                  <a:lnTo>
                    <a:pt x="4274726" y="0"/>
                  </a:lnTo>
                  <a:lnTo>
                    <a:pt x="4274726" y="2166105"/>
                  </a:lnTo>
                  <a:lnTo>
                    <a:pt x="0" y="2166105"/>
                  </a:lnTo>
                  <a:close/>
                </a:path>
              </a:pathLst>
            </a:custGeom>
            <a:solidFill>
              <a:srgbClr val="FFFFFF"/>
            </a:solidFill>
            <a:ln>
              <a:noFill/>
            </a:ln>
          </p:spPr>
        </p:sp>
        <p:sp>
          <p:nvSpPr>
            <p:cNvPr id="172" name="Google Shape;172;g39e056c3909_1_17"/>
            <p:cNvSpPr txBox="1"/>
            <p:nvPr/>
          </p:nvSpPr>
          <p:spPr>
            <a:xfrm>
              <a:off x="0" y="-76200"/>
              <a:ext cx="4274700" cy="2242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73" name="Google Shape;173;g39e056c3909_1_17"/>
          <p:cNvPicPr preferRelativeResize="0"/>
          <p:nvPr/>
        </p:nvPicPr>
        <p:blipFill>
          <a:blip r:embed="rId3">
            <a:alphaModFix/>
          </a:blip>
          <a:stretch>
            <a:fillRect/>
          </a:stretch>
        </p:blipFill>
        <p:spPr>
          <a:xfrm>
            <a:off x="2742563" y="1395464"/>
            <a:ext cx="12802877" cy="7201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pSp>
        <p:nvGrpSpPr>
          <p:cNvPr id="178" name="Google Shape;178;g39e056c3909_1_24"/>
          <p:cNvGrpSpPr/>
          <p:nvPr/>
        </p:nvGrpSpPr>
        <p:grpSpPr>
          <a:xfrm>
            <a:off x="0" y="-351436"/>
            <a:ext cx="7262965" cy="10922819"/>
            <a:chOff x="0" y="-38100"/>
            <a:chExt cx="1912867" cy="2876773"/>
          </a:xfrm>
        </p:grpSpPr>
        <p:sp>
          <p:nvSpPr>
            <p:cNvPr id="179" name="Google Shape;179;g39e056c3909_1_24"/>
            <p:cNvSpPr/>
            <p:nvPr/>
          </p:nvSpPr>
          <p:spPr>
            <a:xfrm>
              <a:off x="0" y="0"/>
              <a:ext cx="1912867" cy="2838673"/>
            </a:xfrm>
            <a:custGeom>
              <a:avLst/>
              <a:gdLst/>
              <a:ahLst/>
              <a:cxnLst/>
              <a:rect l="l" t="t" r="r" b="b"/>
              <a:pathLst>
                <a:path w="1912867" h="2838673" extrusionOk="0">
                  <a:moveTo>
                    <a:pt x="0" y="0"/>
                  </a:moveTo>
                  <a:lnTo>
                    <a:pt x="1912867" y="0"/>
                  </a:lnTo>
                  <a:lnTo>
                    <a:pt x="1912867" y="2838673"/>
                  </a:lnTo>
                  <a:lnTo>
                    <a:pt x="0" y="2838673"/>
                  </a:lnTo>
                  <a:close/>
                </a:path>
              </a:pathLst>
            </a:custGeom>
            <a:solidFill>
              <a:srgbClr val="FBAF3C"/>
            </a:solidFill>
            <a:ln>
              <a:noFill/>
            </a:ln>
          </p:spPr>
        </p:sp>
        <p:sp>
          <p:nvSpPr>
            <p:cNvPr id="180" name="Google Shape;180;g39e056c3909_1_24"/>
            <p:cNvSpPr txBox="1"/>
            <p:nvPr/>
          </p:nvSpPr>
          <p:spPr>
            <a:xfrm>
              <a:off x="0" y="-38100"/>
              <a:ext cx="1912800" cy="2876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1" name="Google Shape;181;g39e056c3909_1_24"/>
          <p:cNvPicPr preferRelativeResize="0"/>
          <p:nvPr/>
        </p:nvPicPr>
        <p:blipFill>
          <a:blip r:embed="rId3">
            <a:alphaModFix/>
          </a:blip>
          <a:stretch>
            <a:fillRect/>
          </a:stretch>
        </p:blipFill>
        <p:spPr>
          <a:xfrm>
            <a:off x="636900" y="1254275"/>
            <a:ext cx="5989175" cy="7711400"/>
          </a:xfrm>
          <a:prstGeom prst="rect">
            <a:avLst/>
          </a:prstGeom>
          <a:noFill/>
          <a:ln>
            <a:noFill/>
          </a:ln>
        </p:spPr>
      </p:pic>
      <p:sp>
        <p:nvSpPr>
          <p:cNvPr id="182" name="Google Shape;182;g39e056c3909_1_24"/>
          <p:cNvSpPr txBox="1"/>
          <p:nvPr/>
        </p:nvSpPr>
        <p:spPr>
          <a:xfrm>
            <a:off x="7709550" y="456725"/>
            <a:ext cx="9955200" cy="8849100"/>
          </a:xfrm>
          <a:prstGeom prst="rect">
            <a:avLst/>
          </a:prstGeom>
          <a:noFill/>
          <a:ln>
            <a:noFill/>
          </a:ln>
        </p:spPr>
        <p:txBody>
          <a:bodyPr spcFirstLastPara="1" wrap="square" lIns="91425" tIns="91425" rIns="91425" bIns="91425" anchor="t" anchorCtr="0">
            <a:noAutofit/>
          </a:bodyPr>
          <a:lstStyle/>
          <a:p>
            <a:pPr marL="457200" lvl="0" indent="-476250" algn="l" rtl="0">
              <a:lnSpc>
                <a:spcPct val="115000"/>
              </a:lnSpc>
              <a:spcBef>
                <a:spcPts val="0"/>
              </a:spcBef>
              <a:spcAft>
                <a:spcPts val="0"/>
              </a:spcAft>
              <a:buClr>
                <a:schemeClr val="dk1"/>
              </a:buClr>
              <a:buSzPts val="3900"/>
              <a:buFont typeface="Georgia"/>
              <a:buChar char="●"/>
            </a:pPr>
            <a:r>
              <a:rPr lang="en-US" sz="3900" b="1">
                <a:solidFill>
                  <a:schemeClr val="dk1"/>
                </a:solidFill>
                <a:latin typeface="Georgia"/>
                <a:ea typeface="Georgia"/>
                <a:cs typeface="Georgia"/>
                <a:sym typeface="Georgia"/>
              </a:rPr>
              <a:t>Benefits for everyone</a:t>
            </a:r>
            <a:endParaRPr sz="3900" b="1">
              <a:solidFill>
                <a:schemeClr val="dk1"/>
              </a:solidFill>
              <a:latin typeface="Georgia"/>
              <a:ea typeface="Georgia"/>
              <a:cs typeface="Georgia"/>
              <a:sym typeface="Georgia"/>
            </a:endParaRPr>
          </a:p>
          <a:p>
            <a:pPr marL="914400" lvl="1" indent="-476250" algn="l" rtl="0">
              <a:lnSpc>
                <a:spcPct val="115000"/>
              </a:lnSpc>
              <a:spcBef>
                <a:spcPts val="0"/>
              </a:spcBef>
              <a:spcAft>
                <a:spcPts val="0"/>
              </a:spcAft>
              <a:buClr>
                <a:schemeClr val="dk1"/>
              </a:buClr>
              <a:buSzPts val="3900"/>
              <a:buFont typeface="Georgia"/>
              <a:buChar char="○"/>
            </a:pPr>
            <a:r>
              <a:rPr lang="en-US" sz="3900">
                <a:solidFill>
                  <a:schemeClr val="dk1"/>
                </a:solidFill>
                <a:latin typeface="Georgia"/>
                <a:ea typeface="Georgia"/>
                <a:cs typeface="Georgia"/>
                <a:sym typeface="Georgia"/>
              </a:rPr>
              <a:t>Babies, pre-school, elementary, middle, high school, young adults, college students</a:t>
            </a:r>
            <a:endParaRPr sz="3900">
              <a:solidFill>
                <a:schemeClr val="dk1"/>
              </a:solidFill>
              <a:latin typeface="Georgia"/>
              <a:ea typeface="Georgia"/>
              <a:cs typeface="Georgia"/>
              <a:sym typeface="Georgia"/>
            </a:endParaRPr>
          </a:p>
          <a:p>
            <a:pPr marL="914400" lvl="1" indent="-476250" algn="l" rtl="0">
              <a:lnSpc>
                <a:spcPct val="115000"/>
              </a:lnSpc>
              <a:spcBef>
                <a:spcPts val="0"/>
              </a:spcBef>
              <a:spcAft>
                <a:spcPts val="0"/>
              </a:spcAft>
              <a:buClr>
                <a:schemeClr val="dk1"/>
              </a:buClr>
              <a:buSzPts val="3900"/>
              <a:buFont typeface="Georgia"/>
              <a:buChar char="○"/>
            </a:pPr>
            <a:r>
              <a:rPr lang="en-US" sz="3900">
                <a:solidFill>
                  <a:schemeClr val="dk1"/>
                </a:solidFill>
                <a:latin typeface="Georgia"/>
                <a:ea typeface="Georgia"/>
                <a:cs typeface="Georgia"/>
                <a:sym typeface="Georgia"/>
              </a:rPr>
              <a:t>Parents, adult children</a:t>
            </a:r>
            <a:endParaRPr sz="3900">
              <a:solidFill>
                <a:schemeClr val="dk1"/>
              </a:solidFill>
              <a:latin typeface="Georgia"/>
              <a:ea typeface="Georgia"/>
              <a:cs typeface="Georgia"/>
              <a:sym typeface="Georgia"/>
            </a:endParaRPr>
          </a:p>
          <a:p>
            <a:pPr marL="914400" lvl="1" indent="-476250" algn="l" rtl="0">
              <a:lnSpc>
                <a:spcPct val="115000"/>
              </a:lnSpc>
              <a:spcBef>
                <a:spcPts val="0"/>
              </a:spcBef>
              <a:spcAft>
                <a:spcPts val="0"/>
              </a:spcAft>
              <a:buClr>
                <a:schemeClr val="dk1"/>
              </a:buClr>
              <a:buSzPts val="3900"/>
              <a:buFont typeface="Georgia"/>
              <a:buChar char="○"/>
            </a:pPr>
            <a:r>
              <a:rPr lang="en-US" sz="3900">
                <a:solidFill>
                  <a:schemeClr val="dk1"/>
                </a:solidFill>
                <a:latin typeface="Georgia"/>
                <a:ea typeface="Georgia"/>
                <a:cs typeface="Georgia"/>
                <a:sym typeface="Georgia"/>
              </a:rPr>
              <a:t>Older adults</a:t>
            </a:r>
            <a:endParaRPr sz="3900">
              <a:solidFill>
                <a:schemeClr val="dk1"/>
              </a:solidFill>
              <a:latin typeface="Georgia"/>
              <a:ea typeface="Georgia"/>
              <a:cs typeface="Georgia"/>
              <a:sym typeface="Georgia"/>
            </a:endParaRPr>
          </a:p>
          <a:p>
            <a:pPr marL="914400" lvl="1" indent="-476250" algn="l" rtl="0">
              <a:lnSpc>
                <a:spcPct val="115000"/>
              </a:lnSpc>
              <a:spcBef>
                <a:spcPts val="0"/>
              </a:spcBef>
              <a:spcAft>
                <a:spcPts val="0"/>
              </a:spcAft>
              <a:buClr>
                <a:schemeClr val="dk1"/>
              </a:buClr>
              <a:buSzPts val="3900"/>
              <a:buFont typeface="Georgia"/>
              <a:buChar char="○"/>
            </a:pPr>
            <a:r>
              <a:rPr lang="en-US" sz="3900">
                <a:solidFill>
                  <a:schemeClr val="dk1"/>
                </a:solidFill>
                <a:latin typeface="Georgia"/>
                <a:ea typeface="Georgia"/>
                <a:cs typeface="Georgia"/>
                <a:sym typeface="Georgia"/>
              </a:rPr>
              <a:t>Staff, caregivers, older adults</a:t>
            </a:r>
            <a:endParaRPr sz="3900">
              <a:solidFill>
                <a:schemeClr val="dk1"/>
              </a:solidFill>
              <a:latin typeface="Georgia"/>
              <a:ea typeface="Georgia"/>
              <a:cs typeface="Georgia"/>
              <a:sym typeface="Georgia"/>
            </a:endParaRPr>
          </a:p>
          <a:p>
            <a:pPr marL="457200" lvl="0" indent="-476250" algn="l" rtl="0">
              <a:lnSpc>
                <a:spcPct val="115000"/>
              </a:lnSpc>
              <a:spcBef>
                <a:spcPts val="0"/>
              </a:spcBef>
              <a:spcAft>
                <a:spcPts val="0"/>
              </a:spcAft>
              <a:buClr>
                <a:schemeClr val="dk1"/>
              </a:buClr>
              <a:buSzPts val="3900"/>
              <a:buFont typeface="Georgia"/>
              <a:buChar char="●"/>
            </a:pPr>
            <a:r>
              <a:rPr lang="en-US" sz="3900" b="1">
                <a:solidFill>
                  <a:schemeClr val="dk1"/>
                </a:solidFill>
                <a:latin typeface="Georgia"/>
                <a:ea typeface="Georgia"/>
                <a:cs typeface="Georgia"/>
                <a:sym typeface="Georgia"/>
              </a:rPr>
              <a:t>Varied outcomes</a:t>
            </a:r>
            <a:endParaRPr sz="3900" b="1">
              <a:solidFill>
                <a:schemeClr val="dk1"/>
              </a:solidFill>
              <a:latin typeface="Georgia"/>
              <a:ea typeface="Georgia"/>
              <a:cs typeface="Georgia"/>
              <a:sym typeface="Georgia"/>
            </a:endParaRPr>
          </a:p>
          <a:p>
            <a:pPr marL="914400" lvl="1" indent="-476250" algn="l" rtl="0">
              <a:lnSpc>
                <a:spcPct val="115000"/>
              </a:lnSpc>
              <a:spcBef>
                <a:spcPts val="0"/>
              </a:spcBef>
              <a:spcAft>
                <a:spcPts val="0"/>
              </a:spcAft>
              <a:buClr>
                <a:schemeClr val="dk1"/>
              </a:buClr>
              <a:buSzPts val="3900"/>
              <a:buFont typeface="Georgia"/>
              <a:buChar char="○"/>
            </a:pPr>
            <a:r>
              <a:rPr lang="en-US" sz="3900">
                <a:solidFill>
                  <a:schemeClr val="dk1"/>
                </a:solidFill>
                <a:latin typeface="Georgia"/>
                <a:ea typeface="Georgia"/>
                <a:cs typeface="Georgia"/>
                <a:sym typeface="Georgia"/>
              </a:rPr>
              <a:t>Improved empathy</a:t>
            </a:r>
            <a:endParaRPr sz="3900">
              <a:solidFill>
                <a:schemeClr val="dk1"/>
              </a:solidFill>
              <a:latin typeface="Georgia"/>
              <a:ea typeface="Georgia"/>
              <a:cs typeface="Georgia"/>
              <a:sym typeface="Georgia"/>
            </a:endParaRPr>
          </a:p>
          <a:p>
            <a:pPr marL="914400" lvl="1" indent="-476250" algn="l" rtl="0">
              <a:lnSpc>
                <a:spcPct val="115000"/>
              </a:lnSpc>
              <a:spcBef>
                <a:spcPts val="0"/>
              </a:spcBef>
              <a:spcAft>
                <a:spcPts val="0"/>
              </a:spcAft>
              <a:buClr>
                <a:schemeClr val="dk1"/>
              </a:buClr>
              <a:buSzPts val="3900"/>
              <a:buFont typeface="Georgia"/>
              <a:buChar char="○"/>
            </a:pPr>
            <a:r>
              <a:rPr lang="en-US" sz="3900">
                <a:solidFill>
                  <a:schemeClr val="dk1"/>
                </a:solidFill>
                <a:latin typeface="Georgia"/>
                <a:ea typeface="Georgia"/>
                <a:cs typeface="Georgia"/>
                <a:sym typeface="Georgia"/>
              </a:rPr>
              <a:t>Improved peer relationships, decreased bullying</a:t>
            </a:r>
            <a:endParaRPr sz="3900">
              <a:solidFill>
                <a:schemeClr val="dk1"/>
              </a:solidFill>
              <a:latin typeface="Georgia"/>
              <a:ea typeface="Georgia"/>
              <a:cs typeface="Georgia"/>
              <a:sym typeface="Georgia"/>
            </a:endParaRPr>
          </a:p>
          <a:p>
            <a:pPr marL="914400" lvl="1" indent="-476250" algn="l" rtl="0">
              <a:lnSpc>
                <a:spcPct val="115000"/>
              </a:lnSpc>
              <a:spcBef>
                <a:spcPts val="0"/>
              </a:spcBef>
              <a:spcAft>
                <a:spcPts val="0"/>
              </a:spcAft>
              <a:buClr>
                <a:schemeClr val="dk1"/>
              </a:buClr>
              <a:buSzPts val="3900"/>
              <a:buFont typeface="Georgia"/>
              <a:buChar char="○"/>
            </a:pPr>
            <a:r>
              <a:rPr lang="en-US" sz="3900">
                <a:solidFill>
                  <a:schemeClr val="dk1"/>
                </a:solidFill>
                <a:latin typeface="Georgia"/>
                <a:ea typeface="Georgia"/>
                <a:cs typeface="Georgia"/>
                <a:sym typeface="Georgia"/>
              </a:rPr>
              <a:t>Increased physical activity</a:t>
            </a:r>
            <a:endParaRPr sz="3900">
              <a:solidFill>
                <a:schemeClr val="dk1"/>
              </a:solidFill>
              <a:latin typeface="Georgia"/>
              <a:ea typeface="Georgia"/>
              <a:cs typeface="Georgia"/>
              <a:sym typeface="Georgia"/>
            </a:endParaRPr>
          </a:p>
          <a:p>
            <a:pPr marL="914400" lvl="1" indent="-476250" algn="l" rtl="0">
              <a:lnSpc>
                <a:spcPct val="115000"/>
              </a:lnSpc>
              <a:spcBef>
                <a:spcPts val="0"/>
              </a:spcBef>
              <a:spcAft>
                <a:spcPts val="0"/>
              </a:spcAft>
              <a:buClr>
                <a:schemeClr val="dk1"/>
              </a:buClr>
              <a:buSzPts val="3900"/>
              <a:buFont typeface="Georgia"/>
              <a:buChar char="○"/>
            </a:pPr>
            <a:r>
              <a:rPr lang="en-US" sz="3900">
                <a:solidFill>
                  <a:schemeClr val="dk1"/>
                </a:solidFill>
                <a:latin typeface="Georgia"/>
                <a:ea typeface="Georgia"/>
                <a:cs typeface="Georgia"/>
                <a:sym typeface="Georgia"/>
              </a:rPr>
              <a:t>Reduced ageism</a:t>
            </a:r>
            <a:endParaRPr sz="3900">
              <a:solidFill>
                <a:schemeClr val="dk1"/>
              </a:solidFill>
              <a:latin typeface="Georgia"/>
              <a:ea typeface="Georgia"/>
              <a:cs typeface="Georgia"/>
              <a:sym typeface="Georgia"/>
            </a:endParaRPr>
          </a:p>
          <a:p>
            <a:pPr marL="914400" lvl="1" indent="-476250" algn="l" rtl="0">
              <a:lnSpc>
                <a:spcPct val="115000"/>
              </a:lnSpc>
              <a:spcBef>
                <a:spcPts val="0"/>
              </a:spcBef>
              <a:spcAft>
                <a:spcPts val="0"/>
              </a:spcAft>
              <a:buClr>
                <a:schemeClr val="dk1"/>
              </a:buClr>
              <a:buSzPts val="3900"/>
              <a:buFont typeface="Georgia"/>
              <a:buChar char="○"/>
            </a:pPr>
            <a:r>
              <a:rPr lang="en-US" sz="3900">
                <a:solidFill>
                  <a:schemeClr val="dk1"/>
                </a:solidFill>
                <a:latin typeface="Georgia"/>
                <a:ea typeface="Georgia"/>
                <a:cs typeface="Georgia"/>
                <a:sym typeface="Georgia"/>
              </a:rPr>
              <a:t>Greater sense of belonging</a:t>
            </a:r>
            <a:endParaRPr sz="3900">
              <a:solidFill>
                <a:schemeClr val="dk1"/>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grpSp>
        <p:nvGrpSpPr>
          <p:cNvPr id="187" name="Google Shape;187;g39e056c3909_2_144"/>
          <p:cNvGrpSpPr/>
          <p:nvPr/>
        </p:nvGrpSpPr>
        <p:grpSpPr>
          <a:xfrm>
            <a:off x="0" y="-351425"/>
            <a:ext cx="18287945" cy="10922819"/>
            <a:chOff x="0" y="-38100"/>
            <a:chExt cx="2408400" cy="2876773"/>
          </a:xfrm>
        </p:grpSpPr>
        <p:sp>
          <p:nvSpPr>
            <p:cNvPr id="188" name="Google Shape;188;g39e056c3909_2_144"/>
            <p:cNvSpPr/>
            <p:nvPr/>
          </p:nvSpPr>
          <p:spPr>
            <a:xfrm>
              <a:off x="0" y="0"/>
              <a:ext cx="2408296" cy="2838673"/>
            </a:xfrm>
            <a:custGeom>
              <a:avLst/>
              <a:gdLst/>
              <a:ahLst/>
              <a:cxnLst/>
              <a:rect l="l" t="t" r="r" b="b"/>
              <a:pathLst>
                <a:path w="2408296" h="2838673" extrusionOk="0">
                  <a:moveTo>
                    <a:pt x="0" y="0"/>
                  </a:moveTo>
                  <a:lnTo>
                    <a:pt x="2408296" y="0"/>
                  </a:lnTo>
                  <a:lnTo>
                    <a:pt x="2408296" y="2838673"/>
                  </a:lnTo>
                  <a:lnTo>
                    <a:pt x="0" y="2838673"/>
                  </a:lnTo>
                  <a:close/>
                </a:path>
              </a:pathLst>
            </a:custGeom>
            <a:solidFill>
              <a:schemeClr val="lt1"/>
            </a:solidFill>
            <a:ln>
              <a:noFill/>
            </a:ln>
          </p:spPr>
        </p:sp>
        <p:sp>
          <p:nvSpPr>
            <p:cNvPr id="189" name="Google Shape;189;g39e056c3909_2_144"/>
            <p:cNvSpPr txBox="1"/>
            <p:nvPr/>
          </p:nvSpPr>
          <p:spPr>
            <a:xfrm>
              <a:off x="0" y="-38100"/>
              <a:ext cx="2408400" cy="28767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90" name="Google Shape;190;g39e056c3909_2_144"/>
          <p:cNvGrpSpPr/>
          <p:nvPr/>
        </p:nvGrpSpPr>
        <p:grpSpPr>
          <a:xfrm>
            <a:off x="1832925" y="1619858"/>
            <a:ext cx="14622106" cy="6980259"/>
            <a:chOff x="0" y="-38100"/>
            <a:chExt cx="1285313" cy="1449600"/>
          </a:xfrm>
        </p:grpSpPr>
        <p:sp>
          <p:nvSpPr>
            <p:cNvPr id="191" name="Google Shape;191;g39e056c3909_2_144"/>
            <p:cNvSpPr/>
            <p:nvPr/>
          </p:nvSpPr>
          <p:spPr>
            <a:xfrm>
              <a:off x="0" y="0"/>
              <a:ext cx="1285313" cy="1411447"/>
            </a:xfrm>
            <a:custGeom>
              <a:avLst/>
              <a:gdLst/>
              <a:ahLst/>
              <a:cxnLst/>
              <a:rect l="l" t="t" r="r" b="b"/>
              <a:pathLst>
                <a:path w="1285313" h="1411447" extrusionOk="0">
                  <a:moveTo>
                    <a:pt x="80907" y="0"/>
                  </a:moveTo>
                  <a:lnTo>
                    <a:pt x="1204406" y="0"/>
                  </a:lnTo>
                  <a:cubicBezTo>
                    <a:pt x="1249089" y="0"/>
                    <a:pt x="1285313" y="36223"/>
                    <a:pt x="1285313" y="80907"/>
                  </a:cubicBezTo>
                  <a:lnTo>
                    <a:pt x="1285313" y="1330540"/>
                  </a:lnTo>
                  <a:cubicBezTo>
                    <a:pt x="1285313" y="1351998"/>
                    <a:pt x="1276788" y="1372577"/>
                    <a:pt x="1261616" y="1387750"/>
                  </a:cubicBezTo>
                  <a:cubicBezTo>
                    <a:pt x="1246443" y="1402923"/>
                    <a:pt x="1225864" y="1411447"/>
                    <a:pt x="1204406" y="1411447"/>
                  </a:cubicBezTo>
                  <a:lnTo>
                    <a:pt x="80907" y="1411447"/>
                  </a:lnTo>
                  <a:cubicBezTo>
                    <a:pt x="59449" y="1411447"/>
                    <a:pt x="38870" y="1402923"/>
                    <a:pt x="23697" y="1387750"/>
                  </a:cubicBezTo>
                  <a:cubicBezTo>
                    <a:pt x="8524" y="1372577"/>
                    <a:pt x="0" y="1351998"/>
                    <a:pt x="0" y="1330540"/>
                  </a:cubicBezTo>
                  <a:lnTo>
                    <a:pt x="0" y="80907"/>
                  </a:lnTo>
                  <a:cubicBezTo>
                    <a:pt x="0" y="59449"/>
                    <a:pt x="8524" y="38870"/>
                    <a:pt x="23697" y="23697"/>
                  </a:cubicBezTo>
                  <a:cubicBezTo>
                    <a:pt x="38870" y="8524"/>
                    <a:pt x="59449" y="0"/>
                    <a:pt x="80907" y="0"/>
                  </a:cubicBezTo>
                  <a:close/>
                </a:path>
              </a:pathLst>
            </a:custGeom>
            <a:solidFill>
              <a:srgbClr val="FBAF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39e056c3909_2_144"/>
            <p:cNvSpPr txBox="1"/>
            <p:nvPr/>
          </p:nvSpPr>
          <p:spPr>
            <a:xfrm>
              <a:off x="0" y="-38100"/>
              <a:ext cx="1285200" cy="144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93" name="Google Shape;193;g39e056c3909_2_144"/>
          <p:cNvSpPr txBox="1"/>
          <p:nvPr/>
        </p:nvSpPr>
        <p:spPr>
          <a:xfrm>
            <a:off x="2570225" y="2962650"/>
            <a:ext cx="13147500" cy="4361700"/>
          </a:xfrm>
          <a:prstGeom prst="rect">
            <a:avLst/>
          </a:prstGeom>
          <a:noFill/>
          <a:ln>
            <a:noFill/>
          </a:ln>
        </p:spPr>
        <p:txBody>
          <a:bodyPr spcFirstLastPara="1" wrap="square" lIns="91425" tIns="91425" rIns="91425" bIns="91425" anchor="ctr" anchorCtr="0">
            <a:noAutofit/>
          </a:bodyPr>
          <a:lstStyle/>
          <a:p>
            <a:pPr marL="0" lvl="0" indent="0" algn="ctr" rtl="0">
              <a:spcBef>
                <a:spcPts val="360"/>
              </a:spcBef>
              <a:spcAft>
                <a:spcPts val="0"/>
              </a:spcAft>
              <a:buClr>
                <a:schemeClr val="dk1"/>
              </a:buClr>
              <a:buSzPts val="1100"/>
              <a:buFont typeface="Arial"/>
              <a:buNone/>
            </a:pPr>
            <a:r>
              <a:rPr lang="en-US" sz="7500">
                <a:solidFill>
                  <a:schemeClr val="dk1"/>
                </a:solidFill>
                <a:latin typeface="Georgia"/>
                <a:ea typeface="Georgia"/>
                <a:cs typeface="Georgia"/>
                <a:sym typeface="Georgia"/>
              </a:rPr>
              <a:t>Creating high quality sustainable intergenerational programs</a:t>
            </a:r>
            <a:endParaRPr sz="7500">
              <a:solidFill>
                <a:schemeClr val="dk1"/>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pSp>
        <p:nvGrpSpPr>
          <p:cNvPr id="198" name="Google Shape;198;g39e056c3909_1_38"/>
          <p:cNvGrpSpPr/>
          <p:nvPr/>
        </p:nvGrpSpPr>
        <p:grpSpPr>
          <a:xfrm>
            <a:off x="0" y="-144662"/>
            <a:ext cx="18288118" cy="2729212"/>
            <a:chOff x="0" y="-38100"/>
            <a:chExt cx="4816592" cy="718800"/>
          </a:xfrm>
        </p:grpSpPr>
        <p:sp>
          <p:nvSpPr>
            <p:cNvPr id="199" name="Google Shape;199;g39e056c3909_1_38"/>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A0D5D6"/>
            </a:solidFill>
            <a:ln>
              <a:noFill/>
            </a:ln>
          </p:spPr>
        </p:sp>
        <p:sp>
          <p:nvSpPr>
            <p:cNvPr id="200" name="Google Shape;200;g39e056c3909_1_38"/>
            <p:cNvSpPr txBox="1"/>
            <p:nvPr/>
          </p:nvSpPr>
          <p:spPr>
            <a:xfrm>
              <a:off x="0" y="-38100"/>
              <a:ext cx="4816500" cy="718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01" name="Google Shape;201;g39e056c3909_1_38"/>
          <p:cNvPicPr preferRelativeResize="0"/>
          <p:nvPr/>
        </p:nvPicPr>
        <p:blipFill rotWithShape="1">
          <a:blip r:embed="rId3">
            <a:alphaModFix/>
          </a:blip>
          <a:srcRect/>
          <a:stretch/>
        </p:blipFill>
        <p:spPr>
          <a:xfrm>
            <a:off x="390600" y="4491975"/>
            <a:ext cx="17663876" cy="3533275"/>
          </a:xfrm>
          <a:prstGeom prst="rect">
            <a:avLst/>
          </a:prstGeom>
          <a:noFill/>
          <a:ln>
            <a:noFill/>
          </a:ln>
        </p:spPr>
      </p:pic>
      <p:sp>
        <p:nvSpPr>
          <p:cNvPr id="202" name="Google Shape;202;g39e056c3909_1_38"/>
          <p:cNvSpPr txBox="1"/>
          <p:nvPr/>
        </p:nvSpPr>
        <p:spPr>
          <a:xfrm>
            <a:off x="871200" y="604525"/>
            <a:ext cx="15474600" cy="17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0">
                <a:solidFill>
                  <a:schemeClr val="dk1"/>
                </a:solidFill>
                <a:latin typeface="Georgia"/>
                <a:ea typeface="Georgia"/>
                <a:cs typeface="Georgia"/>
                <a:sym typeface="Georgia"/>
              </a:rPr>
              <a:t>Levels of Engagement </a:t>
            </a:r>
            <a:r>
              <a:rPr lang="en-US" sz="4000">
                <a:solidFill>
                  <a:schemeClr val="dk1"/>
                </a:solidFill>
                <a:latin typeface="Georgia"/>
                <a:ea typeface="Georgia"/>
                <a:cs typeface="Georgia"/>
                <a:sym typeface="Georgia"/>
              </a:rPr>
              <a:t>(Kaplan, 2004)</a:t>
            </a:r>
            <a:endParaRPr sz="4000">
              <a:solidFill>
                <a:schemeClr val="dk1"/>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29298"/>
        </a:solidFill>
        <a:effectLst/>
      </p:bgPr>
    </p:bg>
    <p:spTree>
      <p:nvGrpSpPr>
        <p:cNvPr id="1" name="Shape 206"/>
        <p:cNvGrpSpPr/>
        <p:nvPr/>
      </p:nvGrpSpPr>
      <p:grpSpPr>
        <a:xfrm>
          <a:off x="0" y="0"/>
          <a:ext cx="0" cy="0"/>
          <a:chOff x="0" y="0"/>
          <a:chExt cx="0" cy="0"/>
        </a:xfrm>
      </p:grpSpPr>
      <p:grpSp>
        <p:nvGrpSpPr>
          <p:cNvPr id="207" name="Google Shape;207;p10"/>
          <p:cNvGrpSpPr/>
          <p:nvPr/>
        </p:nvGrpSpPr>
        <p:grpSpPr>
          <a:xfrm>
            <a:off x="0" y="-351425"/>
            <a:ext cx="7635021" cy="10922823"/>
            <a:chOff x="0" y="-38100"/>
            <a:chExt cx="2408296" cy="2876774"/>
          </a:xfrm>
        </p:grpSpPr>
        <p:sp>
          <p:nvSpPr>
            <p:cNvPr id="208" name="Google Shape;208;p10"/>
            <p:cNvSpPr/>
            <p:nvPr/>
          </p:nvSpPr>
          <p:spPr>
            <a:xfrm>
              <a:off x="0" y="0"/>
              <a:ext cx="2408296" cy="2838673"/>
            </a:xfrm>
            <a:custGeom>
              <a:avLst/>
              <a:gdLst/>
              <a:ahLst/>
              <a:cxnLst/>
              <a:rect l="l" t="t" r="r" b="b"/>
              <a:pathLst>
                <a:path w="2408296" h="2838673" extrusionOk="0">
                  <a:moveTo>
                    <a:pt x="0" y="0"/>
                  </a:moveTo>
                  <a:lnTo>
                    <a:pt x="2408296" y="0"/>
                  </a:lnTo>
                  <a:lnTo>
                    <a:pt x="2408296" y="2838673"/>
                  </a:lnTo>
                  <a:lnTo>
                    <a:pt x="0" y="2838673"/>
                  </a:lnTo>
                  <a:close/>
                </a:path>
              </a:pathLst>
            </a:custGeom>
            <a:solidFill>
              <a:srgbClr val="A0D5D6"/>
            </a:solidFill>
            <a:ln>
              <a:noFill/>
            </a:ln>
          </p:spPr>
        </p:sp>
        <p:sp>
          <p:nvSpPr>
            <p:cNvPr id="209" name="Google Shape;209;p10"/>
            <p:cNvSpPr txBox="1"/>
            <p:nvPr/>
          </p:nvSpPr>
          <p:spPr>
            <a:xfrm>
              <a:off x="0" y="-38100"/>
              <a:ext cx="2408296" cy="287677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10" name="Google Shape;210;p10"/>
          <p:cNvPicPr preferRelativeResize="0"/>
          <p:nvPr/>
        </p:nvPicPr>
        <p:blipFill rotWithShape="1">
          <a:blip r:embed="rId3">
            <a:alphaModFix/>
          </a:blip>
          <a:srcRect/>
          <a:stretch/>
        </p:blipFill>
        <p:spPr>
          <a:xfrm>
            <a:off x="8514300" y="1079850"/>
            <a:ext cx="9496000" cy="8127300"/>
          </a:xfrm>
          <a:prstGeom prst="rect">
            <a:avLst/>
          </a:prstGeom>
          <a:noFill/>
          <a:ln>
            <a:noFill/>
          </a:ln>
        </p:spPr>
      </p:pic>
      <p:sp>
        <p:nvSpPr>
          <p:cNvPr id="211" name="Google Shape;211;p10"/>
          <p:cNvSpPr txBox="1"/>
          <p:nvPr/>
        </p:nvSpPr>
        <p:spPr>
          <a:xfrm>
            <a:off x="568213" y="585800"/>
            <a:ext cx="6498600" cy="880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5900">
                <a:solidFill>
                  <a:schemeClr val="dk1"/>
                </a:solidFill>
                <a:latin typeface="Georgia"/>
                <a:ea typeface="Georgia"/>
                <a:cs typeface="Georgia"/>
                <a:sym typeface="Georgia"/>
              </a:rPr>
              <a:t>Best Practices for  Successful </a:t>
            </a:r>
            <a:endParaRPr sz="5900">
              <a:solidFill>
                <a:schemeClr val="dk1"/>
              </a:solidFill>
              <a:latin typeface="Georgia"/>
              <a:ea typeface="Georgia"/>
              <a:cs typeface="Georgia"/>
              <a:sym typeface="Georgia"/>
            </a:endParaRPr>
          </a:p>
          <a:p>
            <a:pPr marL="0" lvl="0" indent="0" algn="l" rtl="0">
              <a:spcBef>
                <a:spcPts val="0"/>
              </a:spcBef>
              <a:spcAft>
                <a:spcPts val="0"/>
              </a:spcAft>
              <a:buNone/>
            </a:pPr>
            <a:r>
              <a:rPr lang="en-US" sz="5900">
                <a:solidFill>
                  <a:schemeClr val="dk1"/>
                </a:solidFill>
                <a:latin typeface="Georgia"/>
                <a:ea typeface="Georgia"/>
                <a:cs typeface="Georgia"/>
                <a:sym typeface="Georgia"/>
              </a:rPr>
              <a:t>Intergenerational </a:t>
            </a:r>
            <a:endParaRPr sz="5900">
              <a:solidFill>
                <a:schemeClr val="dk1"/>
              </a:solidFill>
              <a:latin typeface="Georgia"/>
              <a:ea typeface="Georgia"/>
              <a:cs typeface="Georgia"/>
              <a:sym typeface="Georgia"/>
            </a:endParaRPr>
          </a:p>
          <a:p>
            <a:pPr marL="0" lvl="0" indent="0" algn="l" rtl="0">
              <a:spcBef>
                <a:spcPts val="0"/>
              </a:spcBef>
              <a:spcAft>
                <a:spcPts val="0"/>
              </a:spcAft>
              <a:buNone/>
            </a:pPr>
            <a:r>
              <a:rPr lang="en-US" sz="5900">
                <a:solidFill>
                  <a:schemeClr val="dk1"/>
                </a:solidFill>
                <a:latin typeface="Georgia"/>
                <a:ea typeface="Georgia"/>
                <a:cs typeface="Georgia"/>
                <a:sym typeface="Georgia"/>
              </a:rPr>
              <a:t>Programs</a:t>
            </a:r>
            <a:endParaRPr sz="5900">
              <a:solidFill>
                <a:schemeClr val="dk1"/>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grpSp>
        <p:nvGrpSpPr>
          <p:cNvPr id="216" name="Google Shape;216;g39e056c3909_0_29"/>
          <p:cNvGrpSpPr/>
          <p:nvPr/>
        </p:nvGrpSpPr>
        <p:grpSpPr>
          <a:xfrm>
            <a:off x="1028700" y="3754552"/>
            <a:ext cx="4880205" cy="5503986"/>
            <a:chOff x="0" y="-38100"/>
            <a:chExt cx="1285313" cy="1449600"/>
          </a:xfrm>
        </p:grpSpPr>
        <p:sp>
          <p:nvSpPr>
            <p:cNvPr id="217" name="Google Shape;217;g39e056c3909_0_29"/>
            <p:cNvSpPr/>
            <p:nvPr/>
          </p:nvSpPr>
          <p:spPr>
            <a:xfrm>
              <a:off x="0" y="0"/>
              <a:ext cx="1285313" cy="1411447"/>
            </a:xfrm>
            <a:custGeom>
              <a:avLst/>
              <a:gdLst/>
              <a:ahLst/>
              <a:cxnLst/>
              <a:rect l="l" t="t" r="r" b="b"/>
              <a:pathLst>
                <a:path w="1285313" h="1411447" extrusionOk="0">
                  <a:moveTo>
                    <a:pt x="80907" y="0"/>
                  </a:moveTo>
                  <a:lnTo>
                    <a:pt x="1204406" y="0"/>
                  </a:lnTo>
                  <a:cubicBezTo>
                    <a:pt x="1249089" y="0"/>
                    <a:pt x="1285313" y="36223"/>
                    <a:pt x="1285313" y="80907"/>
                  </a:cubicBezTo>
                  <a:lnTo>
                    <a:pt x="1285313" y="1330540"/>
                  </a:lnTo>
                  <a:cubicBezTo>
                    <a:pt x="1285313" y="1351998"/>
                    <a:pt x="1276788" y="1372577"/>
                    <a:pt x="1261616" y="1387750"/>
                  </a:cubicBezTo>
                  <a:cubicBezTo>
                    <a:pt x="1246443" y="1402923"/>
                    <a:pt x="1225864" y="1411447"/>
                    <a:pt x="1204406" y="1411447"/>
                  </a:cubicBezTo>
                  <a:lnTo>
                    <a:pt x="80907" y="1411447"/>
                  </a:lnTo>
                  <a:cubicBezTo>
                    <a:pt x="59449" y="1411447"/>
                    <a:pt x="38870" y="1402923"/>
                    <a:pt x="23697" y="1387750"/>
                  </a:cubicBezTo>
                  <a:cubicBezTo>
                    <a:pt x="8524" y="1372577"/>
                    <a:pt x="0" y="1351998"/>
                    <a:pt x="0" y="1330540"/>
                  </a:cubicBezTo>
                  <a:lnTo>
                    <a:pt x="0" y="80907"/>
                  </a:lnTo>
                  <a:cubicBezTo>
                    <a:pt x="0" y="59449"/>
                    <a:pt x="8524" y="38870"/>
                    <a:pt x="23697" y="23697"/>
                  </a:cubicBezTo>
                  <a:cubicBezTo>
                    <a:pt x="38870" y="8524"/>
                    <a:pt x="59449" y="0"/>
                    <a:pt x="80907" y="0"/>
                  </a:cubicBezTo>
                  <a:close/>
                </a:path>
              </a:pathLst>
            </a:custGeom>
            <a:solidFill>
              <a:srgbClr val="B922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39e056c3909_0_29"/>
            <p:cNvSpPr txBox="1"/>
            <p:nvPr/>
          </p:nvSpPr>
          <p:spPr>
            <a:xfrm>
              <a:off x="0" y="-38100"/>
              <a:ext cx="1285200" cy="144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19" name="Google Shape;219;g39e056c3909_0_29"/>
          <p:cNvGrpSpPr/>
          <p:nvPr/>
        </p:nvGrpSpPr>
        <p:grpSpPr>
          <a:xfrm>
            <a:off x="6703914" y="3754552"/>
            <a:ext cx="4880205" cy="5503986"/>
            <a:chOff x="0" y="-38100"/>
            <a:chExt cx="1285313" cy="1449600"/>
          </a:xfrm>
        </p:grpSpPr>
        <p:sp>
          <p:nvSpPr>
            <p:cNvPr id="220" name="Google Shape;220;g39e056c3909_0_29"/>
            <p:cNvSpPr/>
            <p:nvPr/>
          </p:nvSpPr>
          <p:spPr>
            <a:xfrm>
              <a:off x="0" y="0"/>
              <a:ext cx="1285313" cy="1411447"/>
            </a:xfrm>
            <a:custGeom>
              <a:avLst/>
              <a:gdLst/>
              <a:ahLst/>
              <a:cxnLst/>
              <a:rect l="l" t="t" r="r" b="b"/>
              <a:pathLst>
                <a:path w="1285313" h="1411447" extrusionOk="0">
                  <a:moveTo>
                    <a:pt x="80907" y="0"/>
                  </a:moveTo>
                  <a:lnTo>
                    <a:pt x="1204406" y="0"/>
                  </a:lnTo>
                  <a:cubicBezTo>
                    <a:pt x="1249089" y="0"/>
                    <a:pt x="1285313" y="36223"/>
                    <a:pt x="1285313" y="80907"/>
                  </a:cubicBezTo>
                  <a:lnTo>
                    <a:pt x="1285313" y="1330540"/>
                  </a:lnTo>
                  <a:cubicBezTo>
                    <a:pt x="1285313" y="1351998"/>
                    <a:pt x="1276788" y="1372577"/>
                    <a:pt x="1261616" y="1387750"/>
                  </a:cubicBezTo>
                  <a:cubicBezTo>
                    <a:pt x="1246443" y="1402923"/>
                    <a:pt x="1225864" y="1411447"/>
                    <a:pt x="1204406" y="1411447"/>
                  </a:cubicBezTo>
                  <a:lnTo>
                    <a:pt x="80907" y="1411447"/>
                  </a:lnTo>
                  <a:cubicBezTo>
                    <a:pt x="59449" y="1411447"/>
                    <a:pt x="38870" y="1402923"/>
                    <a:pt x="23697" y="1387750"/>
                  </a:cubicBezTo>
                  <a:cubicBezTo>
                    <a:pt x="8524" y="1372577"/>
                    <a:pt x="0" y="1351998"/>
                    <a:pt x="0" y="1330540"/>
                  </a:cubicBezTo>
                  <a:lnTo>
                    <a:pt x="0" y="80907"/>
                  </a:lnTo>
                  <a:cubicBezTo>
                    <a:pt x="0" y="59449"/>
                    <a:pt x="8524" y="38870"/>
                    <a:pt x="23697" y="23697"/>
                  </a:cubicBezTo>
                  <a:cubicBezTo>
                    <a:pt x="38870" y="8524"/>
                    <a:pt x="59449" y="0"/>
                    <a:pt x="80907" y="0"/>
                  </a:cubicBezTo>
                  <a:close/>
                </a:path>
              </a:pathLst>
            </a:custGeom>
            <a:solidFill>
              <a:srgbClr val="5052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39e056c3909_0_29"/>
            <p:cNvSpPr txBox="1"/>
            <p:nvPr/>
          </p:nvSpPr>
          <p:spPr>
            <a:xfrm>
              <a:off x="0" y="-38100"/>
              <a:ext cx="1285200" cy="144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2" name="Google Shape;222;g39e056c3909_0_29"/>
          <p:cNvGrpSpPr/>
          <p:nvPr/>
        </p:nvGrpSpPr>
        <p:grpSpPr>
          <a:xfrm>
            <a:off x="12379129" y="3754552"/>
            <a:ext cx="4880205" cy="5503986"/>
            <a:chOff x="0" y="-38100"/>
            <a:chExt cx="1285313" cy="1449600"/>
          </a:xfrm>
        </p:grpSpPr>
        <p:sp>
          <p:nvSpPr>
            <p:cNvPr id="223" name="Google Shape;223;g39e056c3909_0_29"/>
            <p:cNvSpPr/>
            <p:nvPr/>
          </p:nvSpPr>
          <p:spPr>
            <a:xfrm>
              <a:off x="0" y="0"/>
              <a:ext cx="1285313" cy="1411447"/>
            </a:xfrm>
            <a:custGeom>
              <a:avLst/>
              <a:gdLst/>
              <a:ahLst/>
              <a:cxnLst/>
              <a:rect l="l" t="t" r="r" b="b"/>
              <a:pathLst>
                <a:path w="1285313" h="1411447" extrusionOk="0">
                  <a:moveTo>
                    <a:pt x="80907" y="0"/>
                  </a:moveTo>
                  <a:lnTo>
                    <a:pt x="1204406" y="0"/>
                  </a:lnTo>
                  <a:cubicBezTo>
                    <a:pt x="1249089" y="0"/>
                    <a:pt x="1285313" y="36223"/>
                    <a:pt x="1285313" y="80907"/>
                  </a:cubicBezTo>
                  <a:lnTo>
                    <a:pt x="1285313" y="1330540"/>
                  </a:lnTo>
                  <a:cubicBezTo>
                    <a:pt x="1285313" y="1351998"/>
                    <a:pt x="1276788" y="1372577"/>
                    <a:pt x="1261616" y="1387750"/>
                  </a:cubicBezTo>
                  <a:cubicBezTo>
                    <a:pt x="1246443" y="1402923"/>
                    <a:pt x="1225864" y="1411447"/>
                    <a:pt x="1204406" y="1411447"/>
                  </a:cubicBezTo>
                  <a:lnTo>
                    <a:pt x="80907" y="1411447"/>
                  </a:lnTo>
                  <a:cubicBezTo>
                    <a:pt x="59449" y="1411447"/>
                    <a:pt x="38870" y="1402923"/>
                    <a:pt x="23697" y="1387750"/>
                  </a:cubicBezTo>
                  <a:cubicBezTo>
                    <a:pt x="8524" y="1372577"/>
                    <a:pt x="0" y="1351998"/>
                    <a:pt x="0" y="1330540"/>
                  </a:cubicBezTo>
                  <a:lnTo>
                    <a:pt x="0" y="80907"/>
                  </a:lnTo>
                  <a:cubicBezTo>
                    <a:pt x="0" y="59449"/>
                    <a:pt x="8524" y="38870"/>
                    <a:pt x="23697" y="23697"/>
                  </a:cubicBezTo>
                  <a:cubicBezTo>
                    <a:pt x="38870" y="8524"/>
                    <a:pt x="59449" y="0"/>
                    <a:pt x="80907" y="0"/>
                  </a:cubicBezTo>
                  <a:close/>
                </a:path>
              </a:pathLst>
            </a:custGeom>
            <a:solidFill>
              <a:srgbClr val="FBAF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g39e056c3909_0_29"/>
            <p:cNvSpPr txBox="1"/>
            <p:nvPr/>
          </p:nvSpPr>
          <p:spPr>
            <a:xfrm>
              <a:off x="0" y="-38100"/>
              <a:ext cx="1285200" cy="144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5" name="Google Shape;225;g39e056c3909_0_29"/>
          <p:cNvGrpSpPr/>
          <p:nvPr/>
        </p:nvGrpSpPr>
        <p:grpSpPr>
          <a:xfrm>
            <a:off x="0" y="-144662"/>
            <a:ext cx="18288118" cy="2729212"/>
            <a:chOff x="0" y="-38100"/>
            <a:chExt cx="4816592" cy="718800"/>
          </a:xfrm>
        </p:grpSpPr>
        <p:sp>
          <p:nvSpPr>
            <p:cNvPr id="226" name="Google Shape;226;g39e056c3909_0_29"/>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505252"/>
            </a:solidFill>
            <a:ln>
              <a:noFill/>
            </a:ln>
          </p:spPr>
        </p:sp>
        <p:sp>
          <p:nvSpPr>
            <p:cNvPr id="227" name="Google Shape;227;g39e056c3909_0_29"/>
            <p:cNvSpPr txBox="1"/>
            <p:nvPr/>
          </p:nvSpPr>
          <p:spPr>
            <a:xfrm>
              <a:off x="0" y="-38100"/>
              <a:ext cx="4816500" cy="718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28" name="Google Shape;228;g39e056c3909_0_29"/>
          <p:cNvSpPr txBox="1"/>
          <p:nvPr/>
        </p:nvSpPr>
        <p:spPr>
          <a:xfrm>
            <a:off x="1515225" y="549925"/>
            <a:ext cx="15448800" cy="19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500">
                <a:solidFill>
                  <a:schemeClr val="lt1"/>
                </a:solidFill>
                <a:latin typeface="Georgia"/>
                <a:ea typeface="Georgia"/>
                <a:cs typeface="Georgia"/>
                <a:sym typeface="Georgia"/>
              </a:rPr>
              <a:t>Approaches to creating programs</a:t>
            </a:r>
            <a:endParaRPr sz="7500">
              <a:solidFill>
                <a:schemeClr val="lt1"/>
              </a:solidFill>
              <a:latin typeface="Georgia"/>
              <a:ea typeface="Georgia"/>
              <a:cs typeface="Georgia"/>
              <a:sym typeface="Georgia"/>
            </a:endParaRPr>
          </a:p>
        </p:txBody>
      </p:sp>
      <p:sp>
        <p:nvSpPr>
          <p:cNvPr id="229" name="Google Shape;229;g39e056c3909_0_29"/>
          <p:cNvSpPr txBox="1"/>
          <p:nvPr/>
        </p:nvSpPr>
        <p:spPr>
          <a:xfrm>
            <a:off x="1134800" y="5875500"/>
            <a:ext cx="46680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500">
                <a:solidFill>
                  <a:schemeClr val="lt1"/>
                </a:solidFill>
                <a:latin typeface="Georgia"/>
                <a:ea typeface="Georgia"/>
                <a:cs typeface="Georgia"/>
                <a:sym typeface="Georgia"/>
              </a:rPr>
              <a:t>Participants</a:t>
            </a:r>
            <a:endParaRPr sz="6500">
              <a:solidFill>
                <a:schemeClr val="lt1"/>
              </a:solidFill>
              <a:latin typeface="Georgia"/>
              <a:ea typeface="Georgia"/>
              <a:cs typeface="Georgia"/>
              <a:sym typeface="Georgia"/>
            </a:endParaRPr>
          </a:p>
        </p:txBody>
      </p:sp>
      <p:sp>
        <p:nvSpPr>
          <p:cNvPr id="230" name="Google Shape;230;g39e056c3909_0_29"/>
          <p:cNvSpPr txBox="1"/>
          <p:nvPr/>
        </p:nvSpPr>
        <p:spPr>
          <a:xfrm>
            <a:off x="7228432" y="5980550"/>
            <a:ext cx="4022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0">
                <a:solidFill>
                  <a:schemeClr val="lt1"/>
                </a:solidFill>
                <a:latin typeface="Georgia"/>
                <a:ea typeface="Georgia"/>
                <a:cs typeface="Georgia"/>
                <a:sym typeface="Georgia"/>
              </a:rPr>
              <a:t>Activities</a:t>
            </a:r>
            <a:endParaRPr sz="7000">
              <a:solidFill>
                <a:schemeClr val="lt1"/>
              </a:solidFill>
              <a:latin typeface="Georgia"/>
              <a:ea typeface="Georgia"/>
              <a:cs typeface="Georgia"/>
              <a:sym typeface="Georgia"/>
            </a:endParaRPr>
          </a:p>
        </p:txBody>
      </p:sp>
      <p:sp>
        <p:nvSpPr>
          <p:cNvPr id="231" name="Google Shape;231;g39e056c3909_0_29"/>
          <p:cNvSpPr txBox="1"/>
          <p:nvPr/>
        </p:nvSpPr>
        <p:spPr>
          <a:xfrm>
            <a:off x="13112529" y="5980550"/>
            <a:ext cx="3413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0">
                <a:solidFill>
                  <a:schemeClr val="lt1"/>
                </a:solidFill>
                <a:latin typeface="Georgia"/>
                <a:ea typeface="Georgia"/>
                <a:cs typeface="Georgia"/>
                <a:sym typeface="Georgia"/>
              </a:rPr>
              <a:t>Settings</a:t>
            </a:r>
            <a:endParaRPr sz="7000">
              <a:solidFill>
                <a:schemeClr val="lt1"/>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0D5D6"/>
        </a:solidFill>
        <a:effectLst/>
      </p:bgPr>
    </p:bg>
    <p:spTree>
      <p:nvGrpSpPr>
        <p:cNvPr id="1" name="Shape 235"/>
        <p:cNvGrpSpPr/>
        <p:nvPr/>
      </p:nvGrpSpPr>
      <p:grpSpPr>
        <a:xfrm>
          <a:off x="0" y="0"/>
          <a:ext cx="0" cy="0"/>
          <a:chOff x="0" y="0"/>
          <a:chExt cx="0" cy="0"/>
        </a:xfrm>
      </p:grpSpPr>
      <p:grpSp>
        <p:nvGrpSpPr>
          <p:cNvPr id="236" name="Google Shape;236;p22"/>
          <p:cNvGrpSpPr/>
          <p:nvPr/>
        </p:nvGrpSpPr>
        <p:grpSpPr>
          <a:xfrm>
            <a:off x="1028700" y="739378"/>
            <a:ext cx="16230600" cy="8513751"/>
            <a:chOff x="0" y="-76200"/>
            <a:chExt cx="4274726" cy="2242305"/>
          </a:xfrm>
        </p:grpSpPr>
        <p:sp>
          <p:nvSpPr>
            <p:cNvPr id="237" name="Google Shape;237;p22"/>
            <p:cNvSpPr/>
            <p:nvPr/>
          </p:nvSpPr>
          <p:spPr>
            <a:xfrm>
              <a:off x="0" y="0"/>
              <a:ext cx="4274726" cy="2166105"/>
            </a:xfrm>
            <a:custGeom>
              <a:avLst/>
              <a:gdLst/>
              <a:ahLst/>
              <a:cxnLst/>
              <a:rect l="l" t="t" r="r" b="b"/>
              <a:pathLst>
                <a:path w="4274726" h="2166105" extrusionOk="0">
                  <a:moveTo>
                    <a:pt x="0" y="0"/>
                  </a:moveTo>
                  <a:lnTo>
                    <a:pt x="4274726" y="0"/>
                  </a:lnTo>
                  <a:lnTo>
                    <a:pt x="4274726" y="2166105"/>
                  </a:lnTo>
                  <a:lnTo>
                    <a:pt x="0" y="2166105"/>
                  </a:lnTo>
                  <a:close/>
                </a:path>
              </a:pathLst>
            </a:custGeom>
            <a:solidFill>
              <a:srgbClr val="FFFFFF"/>
            </a:solidFill>
            <a:ln>
              <a:noFill/>
            </a:ln>
          </p:spPr>
        </p:sp>
        <p:sp>
          <p:nvSpPr>
            <p:cNvPr id="238" name="Google Shape;238;p22"/>
            <p:cNvSpPr txBox="1"/>
            <p:nvPr/>
          </p:nvSpPr>
          <p:spPr>
            <a:xfrm>
              <a:off x="0" y="-76200"/>
              <a:ext cx="4274726" cy="224230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39" name="Google Shape;239;p22"/>
          <p:cNvPicPr preferRelativeResize="0"/>
          <p:nvPr/>
        </p:nvPicPr>
        <p:blipFill>
          <a:blip r:embed="rId3">
            <a:alphaModFix/>
          </a:blip>
          <a:stretch>
            <a:fillRect/>
          </a:stretch>
        </p:blipFill>
        <p:spPr>
          <a:xfrm>
            <a:off x="727925" y="647125"/>
            <a:ext cx="5205975" cy="3526625"/>
          </a:xfrm>
          <a:prstGeom prst="rect">
            <a:avLst/>
          </a:prstGeom>
          <a:noFill/>
          <a:ln w="19050" cap="flat" cmpd="sng">
            <a:solidFill>
              <a:schemeClr val="dk2"/>
            </a:solidFill>
            <a:prstDash val="solid"/>
            <a:round/>
            <a:headEnd type="none" w="sm" len="sm"/>
            <a:tailEnd type="none" w="sm" len="sm"/>
          </a:ln>
        </p:spPr>
      </p:pic>
      <p:pic>
        <p:nvPicPr>
          <p:cNvPr id="240" name="Google Shape;240;p22"/>
          <p:cNvPicPr preferRelativeResize="0"/>
          <p:nvPr/>
        </p:nvPicPr>
        <p:blipFill rotWithShape="1">
          <a:blip r:embed="rId4">
            <a:alphaModFix/>
          </a:blip>
          <a:srcRect/>
          <a:stretch/>
        </p:blipFill>
        <p:spPr>
          <a:xfrm>
            <a:off x="727925" y="5513000"/>
            <a:ext cx="5069176" cy="3920850"/>
          </a:xfrm>
          <a:prstGeom prst="rect">
            <a:avLst/>
          </a:prstGeom>
          <a:noFill/>
          <a:ln w="19050" cap="flat" cmpd="sng">
            <a:solidFill>
              <a:srgbClr val="000000"/>
            </a:solidFill>
            <a:prstDash val="solid"/>
            <a:round/>
            <a:headEnd type="none" w="sm" len="sm"/>
            <a:tailEnd type="none" w="sm" len="sm"/>
          </a:ln>
        </p:spPr>
      </p:pic>
      <p:pic>
        <p:nvPicPr>
          <p:cNvPr id="241" name="Google Shape;241;p22"/>
          <p:cNvPicPr preferRelativeResize="0"/>
          <p:nvPr/>
        </p:nvPicPr>
        <p:blipFill rotWithShape="1">
          <a:blip r:embed="rId5">
            <a:alphaModFix/>
          </a:blip>
          <a:srcRect/>
          <a:stretch/>
        </p:blipFill>
        <p:spPr>
          <a:xfrm>
            <a:off x="6541013" y="1275787"/>
            <a:ext cx="5205974" cy="3533540"/>
          </a:xfrm>
          <a:prstGeom prst="rect">
            <a:avLst/>
          </a:prstGeom>
          <a:noFill/>
          <a:ln w="19050" cap="flat" cmpd="sng">
            <a:solidFill>
              <a:srgbClr val="000000"/>
            </a:solidFill>
            <a:prstDash val="solid"/>
            <a:round/>
            <a:headEnd type="none" w="sm" len="sm"/>
            <a:tailEnd type="none" w="sm" len="sm"/>
          </a:ln>
        </p:spPr>
      </p:pic>
      <p:pic>
        <p:nvPicPr>
          <p:cNvPr id="242" name="Google Shape;242;p22"/>
          <p:cNvPicPr preferRelativeResize="0"/>
          <p:nvPr/>
        </p:nvPicPr>
        <p:blipFill rotWithShape="1">
          <a:blip r:embed="rId6">
            <a:alphaModFix/>
          </a:blip>
          <a:srcRect/>
          <a:stretch/>
        </p:blipFill>
        <p:spPr>
          <a:xfrm>
            <a:off x="12856350" y="237600"/>
            <a:ext cx="4169350" cy="4867000"/>
          </a:xfrm>
          <a:prstGeom prst="rect">
            <a:avLst/>
          </a:prstGeom>
          <a:noFill/>
          <a:ln w="19050" cap="flat" cmpd="sng">
            <a:solidFill>
              <a:srgbClr val="000000"/>
            </a:solidFill>
            <a:prstDash val="solid"/>
            <a:round/>
            <a:headEnd type="none" w="sm" len="sm"/>
            <a:tailEnd type="none" w="sm" len="sm"/>
          </a:ln>
        </p:spPr>
      </p:pic>
      <p:pic>
        <p:nvPicPr>
          <p:cNvPr id="243" name="Google Shape;243;p22"/>
          <p:cNvPicPr preferRelativeResize="0"/>
          <p:nvPr/>
        </p:nvPicPr>
        <p:blipFill rotWithShape="1">
          <a:blip r:embed="rId7">
            <a:alphaModFix/>
          </a:blip>
          <a:srcRect/>
          <a:stretch/>
        </p:blipFill>
        <p:spPr>
          <a:xfrm>
            <a:off x="6164997" y="5655234"/>
            <a:ext cx="5436599" cy="2987225"/>
          </a:xfrm>
          <a:prstGeom prst="rect">
            <a:avLst/>
          </a:prstGeom>
          <a:noFill/>
          <a:ln w="19050" cap="flat" cmpd="sng">
            <a:solidFill>
              <a:srgbClr val="000000"/>
            </a:solidFill>
            <a:prstDash val="solid"/>
            <a:round/>
            <a:headEnd type="none" w="sm" len="sm"/>
            <a:tailEnd type="none" w="sm" len="sm"/>
          </a:ln>
        </p:spPr>
      </p:pic>
      <p:pic>
        <p:nvPicPr>
          <p:cNvPr id="244" name="Google Shape;244;p22"/>
          <p:cNvPicPr preferRelativeResize="0"/>
          <p:nvPr/>
        </p:nvPicPr>
        <p:blipFill rotWithShape="1">
          <a:blip r:embed="rId8">
            <a:alphaModFix/>
          </a:blip>
          <a:srcRect/>
          <a:stretch/>
        </p:blipFill>
        <p:spPr>
          <a:xfrm>
            <a:off x="11969501" y="6261250"/>
            <a:ext cx="6154274" cy="282675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g39e056c3909_2_187"/>
          <p:cNvGrpSpPr/>
          <p:nvPr/>
        </p:nvGrpSpPr>
        <p:grpSpPr>
          <a:xfrm>
            <a:off x="0" y="-351436"/>
            <a:ext cx="9144454" cy="10922819"/>
            <a:chOff x="0" y="-38100"/>
            <a:chExt cx="2408400" cy="2876773"/>
          </a:xfrm>
        </p:grpSpPr>
        <p:sp>
          <p:nvSpPr>
            <p:cNvPr id="250" name="Google Shape;250;g39e056c3909_2_187"/>
            <p:cNvSpPr/>
            <p:nvPr/>
          </p:nvSpPr>
          <p:spPr>
            <a:xfrm>
              <a:off x="0" y="0"/>
              <a:ext cx="2408296" cy="2838673"/>
            </a:xfrm>
            <a:custGeom>
              <a:avLst/>
              <a:gdLst/>
              <a:ahLst/>
              <a:cxnLst/>
              <a:rect l="l" t="t" r="r" b="b"/>
              <a:pathLst>
                <a:path w="2408296" h="2838673" extrusionOk="0">
                  <a:moveTo>
                    <a:pt x="0" y="0"/>
                  </a:moveTo>
                  <a:lnTo>
                    <a:pt x="2408296" y="0"/>
                  </a:lnTo>
                  <a:lnTo>
                    <a:pt x="2408296" y="2838673"/>
                  </a:lnTo>
                  <a:lnTo>
                    <a:pt x="0" y="2838673"/>
                  </a:lnTo>
                  <a:close/>
                </a:path>
              </a:pathLst>
            </a:custGeom>
            <a:solidFill>
              <a:srgbClr val="000000"/>
            </a:solidFill>
            <a:ln>
              <a:noFill/>
            </a:ln>
          </p:spPr>
        </p:sp>
        <p:sp>
          <p:nvSpPr>
            <p:cNvPr id="251" name="Google Shape;251;g39e056c3909_2_187"/>
            <p:cNvSpPr txBox="1"/>
            <p:nvPr/>
          </p:nvSpPr>
          <p:spPr>
            <a:xfrm>
              <a:off x="0" y="-38100"/>
              <a:ext cx="2408400" cy="2876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52" name="Google Shape;252;g39e056c3909_2_187"/>
          <p:cNvSpPr txBox="1">
            <a:spLocks noGrp="1"/>
          </p:cNvSpPr>
          <p:nvPr>
            <p:ph type="title"/>
          </p:nvPr>
        </p:nvSpPr>
        <p:spPr>
          <a:xfrm>
            <a:off x="457200" y="483751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7000">
                <a:solidFill>
                  <a:schemeClr val="lt1"/>
                </a:solidFill>
                <a:latin typeface="Georgia"/>
                <a:ea typeface="Georgia"/>
                <a:cs typeface="Georgia"/>
                <a:sym typeface="Georgia"/>
              </a:rPr>
              <a:t>In the Chat…</a:t>
            </a:r>
            <a:endParaRPr sz="7000">
              <a:solidFill>
                <a:schemeClr val="lt1"/>
              </a:solidFill>
              <a:latin typeface="Georgia"/>
              <a:ea typeface="Georgia"/>
              <a:cs typeface="Georgia"/>
              <a:sym typeface="Georgia"/>
            </a:endParaRPr>
          </a:p>
        </p:txBody>
      </p:sp>
      <p:sp>
        <p:nvSpPr>
          <p:cNvPr id="253" name="Google Shape;253;g39e056c3909_2_187"/>
          <p:cNvSpPr txBox="1">
            <a:spLocks noGrp="1"/>
          </p:cNvSpPr>
          <p:nvPr>
            <p:ph type="body" idx="1"/>
          </p:nvPr>
        </p:nvSpPr>
        <p:spPr>
          <a:xfrm>
            <a:off x="9473450" y="1540025"/>
            <a:ext cx="8229600" cy="73371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Arial"/>
              <a:buNone/>
            </a:pPr>
            <a:r>
              <a:rPr lang="en-US" sz="5000">
                <a:latin typeface="Georgia"/>
                <a:ea typeface="Georgia"/>
                <a:cs typeface="Georgia"/>
                <a:sym typeface="Georgia"/>
              </a:rPr>
              <a:t>What approach would you consider for your center?</a:t>
            </a:r>
            <a:endParaRPr sz="5000">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4000">
                <a:latin typeface="Georgia"/>
                <a:ea typeface="Georgia"/>
                <a:cs typeface="Georgia"/>
                <a:sym typeface="Georgia"/>
              </a:rPr>
              <a:t>Please provide an idea for your:</a:t>
            </a:r>
            <a:endParaRPr sz="4000">
              <a:latin typeface="Georgia"/>
              <a:ea typeface="Georgia"/>
              <a:cs typeface="Georgia"/>
              <a:sym typeface="Georgia"/>
            </a:endParaRPr>
          </a:p>
          <a:p>
            <a:pPr marL="457200" lvl="0" indent="-393700" algn="l" rtl="0">
              <a:spcBef>
                <a:spcPts val="0"/>
              </a:spcBef>
              <a:spcAft>
                <a:spcPts val="0"/>
              </a:spcAft>
              <a:buSzPts val="2600"/>
              <a:buFont typeface="Georgia"/>
              <a:buChar char="•"/>
            </a:pPr>
            <a:r>
              <a:rPr lang="en-US" sz="4000">
                <a:latin typeface="Georgia"/>
                <a:ea typeface="Georgia"/>
                <a:cs typeface="Georgia"/>
                <a:sym typeface="Georgia"/>
              </a:rPr>
              <a:t>Target participant age groups</a:t>
            </a:r>
            <a:endParaRPr sz="4000">
              <a:latin typeface="Georgia"/>
              <a:ea typeface="Georgia"/>
              <a:cs typeface="Georgia"/>
              <a:sym typeface="Georgia"/>
            </a:endParaRPr>
          </a:p>
          <a:p>
            <a:pPr marL="457200" lvl="0" indent="-393700" algn="l" rtl="0">
              <a:spcBef>
                <a:spcPts val="0"/>
              </a:spcBef>
              <a:spcAft>
                <a:spcPts val="0"/>
              </a:spcAft>
              <a:buSzPts val="2600"/>
              <a:buFont typeface="Georgia"/>
              <a:buChar char="•"/>
            </a:pPr>
            <a:r>
              <a:rPr lang="en-US" sz="4000">
                <a:latin typeface="Georgia"/>
                <a:ea typeface="Georgia"/>
                <a:cs typeface="Georgia"/>
                <a:sym typeface="Georgia"/>
              </a:rPr>
              <a:t>Activity</a:t>
            </a:r>
            <a:endParaRPr sz="4000">
              <a:latin typeface="Georgia"/>
              <a:ea typeface="Georgia"/>
              <a:cs typeface="Georgia"/>
              <a:sym typeface="Georgia"/>
            </a:endParaRPr>
          </a:p>
          <a:p>
            <a:pPr marL="457200" lvl="0" indent="-393700" algn="l" rtl="0">
              <a:spcBef>
                <a:spcPts val="0"/>
              </a:spcBef>
              <a:spcAft>
                <a:spcPts val="0"/>
              </a:spcAft>
              <a:buSzPts val="2600"/>
              <a:buFont typeface="Georgia"/>
              <a:buChar char="•"/>
            </a:pPr>
            <a:r>
              <a:rPr lang="en-US" sz="4000">
                <a:latin typeface="Georgia"/>
                <a:ea typeface="Georgia"/>
                <a:cs typeface="Georgia"/>
                <a:sym typeface="Georgia"/>
              </a:rPr>
              <a:t>Setting</a:t>
            </a:r>
            <a:endParaRPr sz="6300">
              <a:latin typeface="Georgia"/>
              <a:ea typeface="Georgia"/>
              <a:cs typeface="Georgia"/>
              <a:sym typeface="Georgia"/>
            </a:endParaRPr>
          </a:p>
        </p:txBody>
      </p:sp>
      <p:sp>
        <p:nvSpPr>
          <p:cNvPr id="254" name="Google Shape;254;g39e056c3909_2_187"/>
          <p:cNvSpPr/>
          <p:nvPr/>
        </p:nvSpPr>
        <p:spPr>
          <a:xfrm>
            <a:off x="6258250" y="7956775"/>
            <a:ext cx="2057400" cy="19338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5" name="Google Shape;255;g39e056c3909_2_187"/>
          <p:cNvSpPr/>
          <p:nvPr/>
        </p:nvSpPr>
        <p:spPr>
          <a:xfrm rot="-2700000">
            <a:off x="839620" y="7704556"/>
            <a:ext cx="2057256" cy="1933796"/>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6" name="Google Shape;256;g39e056c3909_2_187"/>
          <p:cNvSpPr/>
          <p:nvPr/>
        </p:nvSpPr>
        <p:spPr>
          <a:xfrm>
            <a:off x="3543325" y="6511225"/>
            <a:ext cx="2057400" cy="19338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61" name="Google Shape;261;g39e2ac135d3_1_0"/>
          <p:cNvGrpSpPr/>
          <p:nvPr/>
        </p:nvGrpSpPr>
        <p:grpSpPr>
          <a:xfrm>
            <a:off x="0" y="-144662"/>
            <a:ext cx="18288118" cy="2729212"/>
            <a:chOff x="0" y="-38100"/>
            <a:chExt cx="4816592" cy="718800"/>
          </a:xfrm>
        </p:grpSpPr>
        <p:sp>
          <p:nvSpPr>
            <p:cNvPr id="262" name="Google Shape;262;g39e2ac135d3_1_0"/>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C29298"/>
            </a:solidFill>
            <a:ln>
              <a:noFill/>
            </a:ln>
          </p:spPr>
        </p:sp>
        <p:sp>
          <p:nvSpPr>
            <p:cNvPr id="263" name="Google Shape;263;g39e2ac135d3_1_0"/>
            <p:cNvSpPr txBox="1"/>
            <p:nvPr/>
          </p:nvSpPr>
          <p:spPr>
            <a:xfrm>
              <a:off x="0" y="-38100"/>
              <a:ext cx="4816500" cy="718800"/>
            </a:xfrm>
            <a:prstGeom prst="rect">
              <a:avLst/>
            </a:prstGeom>
            <a:solidFill>
              <a:srgbClr val="C29298"/>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64" name="Google Shape;264;g39e2ac135d3_1_0"/>
          <p:cNvSpPr txBox="1"/>
          <p:nvPr/>
        </p:nvSpPr>
        <p:spPr>
          <a:xfrm>
            <a:off x="1046550" y="630350"/>
            <a:ext cx="15448800" cy="19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chemeClr val="dk1"/>
                </a:solidFill>
                <a:latin typeface="Georgia"/>
                <a:ea typeface="Georgia"/>
                <a:cs typeface="Georgia"/>
                <a:sym typeface="Georgia"/>
              </a:rPr>
              <a:t>Path to Intergenerational Programs</a:t>
            </a:r>
            <a:endParaRPr sz="6000">
              <a:solidFill>
                <a:schemeClr val="dk1"/>
              </a:solidFill>
              <a:latin typeface="Georgia"/>
              <a:ea typeface="Georgia"/>
              <a:cs typeface="Georgia"/>
              <a:sym typeface="Georgia"/>
            </a:endParaRPr>
          </a:p>
        </p:txBody>
      </p:sp>
      <p:sp>
        <p:nvSpPr>
          <p:cNvPr id="265" name="Google Shape;265;g39e2ac135d3_1_0"/>
          <p:cNvSpPr txBox="1"/>
          <p:nvPr/>
        </p:nvSpPr>
        <p:spPr>
          <a:xfrm>
            <a:off x="1276338" y="6617300"/>
            <a:ext cx="47637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a:solidFill>
                  <a:schemeClr val="lt1"/>
                </a:solidFill>
                <a:latin typeface="Georgia"/>
                <a:ea typeface="Georgia"/>
                <a:cs typeface="Georgia"/>
                <a:sym typeface="Georgia"/>
              </a:rPr>
              <a:t>Development</a:t>
            </a:r>
            <a:endParaRPr sz="4100">
              <a:solidFill>
                <a:schemeClr val="lt1"/>
              </a:solidFill>
              <a:latin typeface="Georgia"/>
              <a:ea typeface="Georgia"/>
              <a:cs typeface="Georgia"/>
              <a:sym typeface="Georgia"/>
            </a:endParaRPr>
          </a:p>
        </p:txBody>
      </p:sp>
      <p:sp>
        <p:nvSpPr>
          <p:cNvPr id="266" name="Google Shape;266;g39e2ac135d3_1_0"/>
          <p:cNvSpPr txBox="1"/>
          <p:nvPr/>
        </p:nvSpPr>
        <p:spPr>
          <a:xfrm>
            <a:off x="8054775" y="6540350"/>
            <a:ext cx="26319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0">
                <a:solidFill>
                  <a:schemeClr val="lt1"/>
                </a:solidFill>
                <a:latin typeface="Georgia"/>
                <a:ea typeface="Georgia"/>
                <a:cs typeface="Georgia"/>
                <a:sym typeface="Georgia"/>
              </a:rPr>
              <a:t>Planing</a:t>
            </a:r>
            <a:endParaRPr sz="7000">
              <a:solidFill>
                <a:schemeClr val="lt1"/>
              </a:solidFill>
              <a:latin typeface="Georgia"/>
              <a:ea typeface="Georgia"/>
              <a:cs typeface="Georgia"/>
              <a:sym typeface="Georgia"/>
            </a:endParaRPr>
          </a:p>
        </p:txBody>
      </p:sp>
      <p:sp>
        <p:nvSpPr>
          <p:cNvPr id="267" name="Google Shape;267;g39e2ac135d3_1_0"/>
          <p:cNvSpPr/>
          <p:nvPr/>
        </p:nvSpPr>
        <p:spPr>
          <a:xfrm rot="-711236">
            <a:off x="13062612" y="5919251"/>
            <a:ext cx="2701818" cy="115325"/>
          </a:xfrm>
          <a:prstGeom prst="roundRect">
            <a:avLst>
              <a:gd name="adj" fmla="val 50000"/>
            </a:avLst>
          </a:prstGeom>
          <a:solidFill>
            <a:srgbClr val="88888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68" name="Google Shape;268;g39e2ac135d3_1_0"/>
          <p:cNvSpPr/>
          <p:nvPr/>
        </p:nvSpPr>
        <p:spPr>
          <a:xfrm rot="711236" flipH="1">
            <a:off x="10493136" y="5919251"/>
            <a:ext cx="2701818" cy="115325"/>
          </a:xfrm>
          <a:prstGeom prst="roundRect">
            <a:avLst>
              <a:gd name="adj" fmla="val 50000"/>
            </a:avLst>
          </a:prstGeom>
          <a:solidFill>
            <a:srgbClr val="88888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69" name="Google Shape;269;g39e2ac135d3_1_0"/>
          <p:cNvSpPr/>
          <p:nvPr/>
        </p:nvSpPr>
        <p:spPr>
          <a:xfrm rot="-711236">
            <a:off x="7930988" y="5919251"/>
            <a:ext cx="2701818" cy="115325"/>
          </a:xfrm>
          <a:prstGeom prst="roundRect">
            <a:avLst>
              <a:gd name="adj" fmla="val 50000"/>
            </a:avLst>
          </a:prstGeom>
          <a:solidFill>
            <a:srgbClr val="88888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70" name="Google Shape;270;g39e2ac135d3_1_0"/>
          <p:cNvGrpSpPr/>
          <p:nvPr/>
        </p:nvGrpSpPr>
        <p:grpSpPr>
          <a:xfrm>
            <a:off x="8448663" y="3409925"/>
            <a:ext cx="4122600" cy="2512575"/>
            <a:chOff x="4234975" y="1210408"/>
            <a:chExt cx="2061300" cy="1256288"/>
          </a:xfrm>
        </p:grpSpPr>
        <p:sp>
          <p:nvSpPr>
            <p:cNvPr id="271" name="Google Shape;271;g39e2ac135d3_1_0"/>
            <p:cNvSpPr/>
            <p:nvPr/>
          </p:nvSpPr>
          <p:spPr>
            <a:xfrm rot="-1789476">
              <a:off x="5185416" y="2276970"/>
              <a:ext cx="160451" cy="160451"/>
            </a:xfrm>
            <a:prstGeom prst="ellipse">
              <a:avLst/>
            </a:prstGeom>
            <a:solidFill>
              <a:srgbClr val="FFFFFF"/>
            </a:solidFill>
            <a:ln w="76200" cap="flat" cmpd="sng">
              <a:solidFill>
                <a:srgbClr val="701C7F"/>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72" name="Google Shape;272;g39e2ac135d3_1_0"/>
            <p:cNvSpPr txBox="1"/>
            <p:nvPr/>
          </p:nvSpPr>
          <p:spPr>
            <a:xfrm>
              <a:off x="4921731" y="1985297"/>
              <a:ext cx="696900" cy="2760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1600" b="1">
                  <a:solidFill>
                    <a:srgbClr val="5E5E5E"/>
                  </a:solidFill>
                  <a:latin typeface="Roboto"/>
                  <a:ea typeface="Roboto"/>
                  <a:cs typeface="Roboto"/>
                  <a:sym typeface="Roboto"/>
                </a:rPr>
                <a:t>Step 3</a:t>
              </a:r>
              <a:endParaRPr sz="1600" b="1">
                <a:solidFill>
                  <a:srgbClr val="5E5E5E"/>
                </a:solidFill>
                <a:latin typeface="Roboto"/>
                <a:ea typeface="Roboto"/>
                <a:cs typeface="Roboto"/>
                <a:sym typeface="Roboto"/>
              </a:endParaRPr>
            </a:p>
          </p:txBody>
        </p:sp>
        <p:sp>
          <p:nvSpPr>
            <p:cNvPr id="273" name="Google Shape;273;g39e2ac135d3_1_0"/>
            <p:cNvSpPr/>
            <p:nvPr/>
          </p:nvSpPr>
          <p:spPr>
            <a:xfrm>
              <a:off x="4409300" y="1219942"/>
              <a:ext cx="1712700" cy="703500"/>
            </a:xfrm>
            <a:prstGeom prst="roundRect">
              <a:avLst>
                <a:gd name="adj" fmla="val 4485"/>
              </a:avLst>
            </a:prstGeom>
            <a:solidFill>
              <a:srgbClr val="C2929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p:txBody>
        </p:sp>
        <p:sp>
          <p:nvSpPr>
            <p:cNvPr id="274" name="Google Shape;274;g39e2ac135d3_1_0"/>
            <p:cNvSpPr/>
            <p:nvPr/>
          </p:nvSpPr>
          <p:spPr>
            <a:xfrm rot="10800000">
              <a:off x="5220625" y="1919036"/>
              <a:ext cx="90000" cy="67500"/>
            </a:xfrm>
            <a:prstGeom prst="triangle">
              <a:avLst>
                <a:gd name="adj" fmla="val 50000"/>
              </a:avLst>
            </a:prstGeom>
            <a:solidFill>
              <a:srgbClr val="D9D9D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75" name="Google Shape;275;g39e2ac135d3_1_0"/>
            <p:cNvSpPr txBox="1"/>
            <p:nvPr/>
          </p:nvSpPr>
          <p:spPr>
            <a:xfrm>
              <a:off x="4234975" y="1210408"/>
              <a:ext cx="2061300" cy="6246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3700">
                  <a:solidFill>
                    <a:srgbClr val="5E5E5E"/>
                  </a:solidFill>
                  <a:latin typeface="Roboto"/>
                  <a:ea typeface="Roboto"/>
                  <a:cs typeface="Roboto"/>
                  <a:sym typeface="Roboto"/>
                </a:rPr>
                <a:t>Implementation</a:t>
              </a:r>
              <a:endParaRPr sz="3700">
                <a:solidFill>
                  <a:srgbClr val="5E5E5E"/>
                </a:solidFill>
              </a:endParaRPr>
            </a:p>
          </p:txBody>
        </p:sp>
      </p:grpSp>
      <p:sp>
        <p:nvSpPr>
          <p:cNvPr id="276" name="Google Shape;276;g39e2ac135d3_1_0"/>
          <p:cNvSpPr/>
          <p:nvPr/>
        </p:nvSpPr>
        <p:spPr>
          <a:xfrm rot="711236" flipH="1">
            <a:off x="5347629" y="5919251"/>
            <a:ext cx="2701818" cy="115325"/>
          </a:xfrm>
          <a:prstGeom prst="roundRect">
            <a:avLst>
              <a:gd name="adj" fmla="val 50000"/>
            </a:avLst>
          </a:prstGeom>
          <a:solidFill>
            <a:srgbClr val="88888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77" name="Google Shape;277;g39e2ac135d3_1_0"/>
          <p:cNvGrpSpPr/>
          <p:nvPr/>
        </p:nvGrpSpPr>
        <p:grpSpPr>
          <a:xfrm>
            <a:off x="6284488" y="6031338"/>
            <a:ext cx="3425400" cy="2461430"/>
            <a:chOff x="3021975" y="2541798"/>
            <a:chExt cx="1712700" cy="1230715"/>
          </a:xfrm>
        </p:grpSpPr>
        <p:sp>
          <p:nvSpPr>
            <p:cNvPr id="278" name="Google Shape;278;g39e2ac135d3_1_0"/>
            <p:cNvSpPr txBox="1"/>
            <p:nvPr/>
          </p:nvSpPr>
          <p:spPr>
            <a:xfrm>
              <a:off x="3529877" y="2735584"/>
              <a:ext cx="696900" cy="2760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1600" b="1">
                  <a:solidFill>
                    <a:srgbClr val="5E5E5E"/>
                  </a:solidFill>
                  <a:latin typeface="Roboto"/>
                  <a:ea typeface="Roboto"/>
                  <a:cs typeface="Roboto"/>
                  <a:sym typeface="Roboto"/>
                </a:rPr>
                <a:t>Step 2</a:t>
              </a:r>
              <a:endParaRPr sz="1600" b="1">
                <a:solidFill>
                  <a:srgbClr val="5E5E5E"/>
                </a:solidFill>
                <a:latin typeface="Roboto"/>
                <a:ea typeface="Roboto"/>
                <a:cs typeface="Roboto"/>
                <a:sym typeface="Roboto"/>
              </a:endParaRPr>
            </a:p>
          </p:txBody>
        </p:sp>
        <p:sp>
          <p:nvSpPr>
            <p:cNvPr id="279" name="Google Shape;279;g39e2ac135d3_1_0"/>
            <p:cNvSpPr/>
            <p:nvPr/>
          </p:nvSpPr>
          <p:spPr>
            <a:xfrm rot="-1789476">
              <a:off x="3798091" y="2571072"/>
              <a:ext cx="160451" cy="160451"/>
            </a:xfrm>
            <a:prstGeom prst="ellipse">
              <a:avLst/>
            </a:prstGeom>
            <a:solidFill>
              <a:srgbClr val="FFFFFF"/>
            </a:solidFill>
            <a:ln w="76200" cap="flat" cmpd="sng">
              <a:solidFill>
                <a:srgbClr val="701C7F"/>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80" name="Google Shape;280;g39e2ac135d3_1_0"/>
            <p:cNvSpPr/>
            <p:nvPr/>
          </p:nvSpPr>
          <p:spPr>
            <a:xfrm>
              <a:off x="3021975" y="3069013"/>
              <a:ext cx="1712700" cy="703500"/>
            </a:xfrm>
            <a:prstGeom prst="roundRect">
              <a:avLst>
                <a:gd name="adj" fmla="val 4485"/>
              </a:avLst>
            </a:prstGeom>
            <a:solidFill>
              <a:srgbClr val="701C7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p:txBody>
        </p:sp>
        <p:sp>
          <p:nvSpPr>
            <p:cNvPr id="281" name="Google Shape;281;g39e2ac135d3_1_0"/>
            <p:cNvSpPr txBox="1"/>
            <p:nvPr/>
          </p:nvSpPr>
          <p:spPr>
            <a:xfrm>
              <a:off x="3066225" y="3106213"/>
              <a:ext cx="1624200" cy="6246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3800">
                  <a:solidFill>
                    <a:srgbClr val="FFFFFF"/>
                  </a:solidFill>
                  <a:latin typeface="Roboto"/>
                  <a:ea typeface="Roboto"/>
                  <a:cs typeface="Roboto"/>
                  <a:sym typeface="Roboto"/>
                </a:rPr>
                <a:t>Planning</a:t>
              </a:r>
              <a:endParaRPr sz="3800">
                <a:solidFill>
                  <a:srgbClr val="FFFFFF"/>
                </a:solidFill>
              </a:endParaRPr>
            </a:p>
          </p:txBody>
        </p:sp>
        <p:sp>
          <p:nvSpPr>
            <p:cNvPr id="282" name="Google Shape;282;g39e2ac135d3_1_0"/>
            <p:cNvSpPr/>
            <p:nvPr/>
          </p:nvSpPr>
          <p:spPr>
            <a:xfrm>
              <a:off x="3833325" y="3004364"/>
              <a:ext cx="90000" cy="67500"/>
            </a:xfrm>
            <a:prstGeom prst="triangle">
              <a:avLst>
                <a:gd name="adj" fmla="val 50000"/>
              </a:avLst>
            </a:prstGeom>
            <a:solidFill>
              <a:srgbClr val="701C7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283" name="Google Shape;283;g39e2ac135d3_1_0"/>
          <p:cNvSpPr/>
          <p:nvPr/>
        </p:nvSpPr>
        <p:spPr>
          <a:xfrm rot="-711236">
            <a:off x="2799379" y="5919251"/>
            <a:ext cx="2701818" cy="115325"/>
          </a:xfrm>
          <a:prstGeom prst="roundRect">
            <a:avLst>
              <a:gd name="adj" fmla="val 50000"/>
            </a:avLst>
          </a:prstGeom>
          <a:solidFill>
            <a:srgbClr val="88888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84" name="Google Shape;284;g39e2ac135d3_1_0"/>
          <p:cNvGrpSpPr/>
          <p:nvPr/>
        </p:nvGrpSpPr>
        <p:grpSpPr>
          <a:xfrm>
            <a:off x="3799375" y="3503400"/>
            <a:ext cx="3248400" cy="2419100"/>
            <a:chOff x="1681731" y="1257146"/>
            <a:chExt cx="1624200" cy="1209550"/>
          </a:xfrm>
        </p:grpSpPr>
        <p:sp>
          <p:nvSpPr>
            <p:cNvPr id="285" name="Google Shape;285;g39e2ac135d3_1_0"/>
            <p:cNvSpPr txBox="1"/>
            <p:nvPr/>
          </p:nvSpPr>
          <p:spPr>
            <a:xfrm>
              <a:off x="2144544" y="1985297"/>
              <a:ext cx="696900" cy="2760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1600" b="1">
                  <a:solidFill>
                    <a:srgbClr val="5E5E5E"/>
                  </a:solidFill>
                  <a:latin typeface="Roboto"/>
                  <a:ea typeface="Roboto"/>
                  <a:cs typeface="Roboto"/>
                  <a:sym typeface="Roboto"/>
                </a:rPr>
                <a:t>Step 1</a:t>
              </a:r>
              <a:endParaRPr sz="1600" b="1">
                <a:solidFill>
                  <a:srgbClr val="5E5E5E"/>
                </a:solidFill>
                <a:latin typeface="Roboto"/>
                <a:ea typeface="Roboto"/>
                <a:cs typeface="Roboto"/>
                <a:sym typeface="Roboto"/>
              </a:endParaRPr>
            </a:p>
          </p:txBody>
        </p:sp>
        <p:sp>
          <p:nvSpPr>
            <p:cNvPr id="286" name="Google Shape;286;g39e2ac135d3_1_0"/>
            <p:cNvSpPr/>
            <p:nvPr/>
          </p:nvSpPr>
          <p:spPr>
            <a:xfrm rot="10800000">
              <a:off x="2448800" y="1919036"/>
              <a:ext cx="90000" cy="67500"/>
            </a:xfrm>
            <a:prstGeom prst="triangle">
              <a:avLst>
                <a:gd name="adj" fmla="val 50000"/>
              </a:avLst>
            </a:prstGeom>
            <a:solidFill>
              <a:srgbClr val="701C7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87" name="Google Shape;287;g39e2ac135d3_1_0"/>
            <p:cNvSpPr txBox="1"/>
            <p:nvPr/>
          </p:nvSpPr>
          <p:spPr>
            <a:xfrm>
              <a:off x="1681731" y="1257146"/>
              <a:ext cx="1624200" cy="661800"/>
            </a:xfrm>
            <a:prstGeom prst="rect">
              <a:avLst/>
            </a:prstGeom>
            <a:solidFill>
              <a:srgbClr val="A0D5D6"/>
            </a:solid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3800">
                  <a:solidFill>
                    <a:srgbClr val="5E5E5E"/>
                  </a:solidFill>
                  <a:latin typeface="Roboto"/>
                  <a:ea typeface="Roboto"/>
                  <a:cs typeface="Roboto"/>
                  <a:sym typeface="Roboto"/>
                </a:rPr>
                <a:t>Development</a:t>
              </a:r>
              <a:endParaRPr sz="3800">
                <a:solidFill>
                  <a:srgbClr val="5E5E5E"/>
                </a:solidFill>
              </a:endParaRPr>
            </a:p>
          </p:txBody>
        </p:sp>
        <p:sp>
          <p:nvSpPr>
            <p:cNvPr id="288" name="Google Shape;288;g39e2ac135d3_1_0"/>
            <p:cNvSpPr/>
            <p:nvPr/>
          </p:nvSpPr>
          <p:spPr>
            <a:xfrm rot="-1789476">
              <a:off x="2410765" y="2276970"/>
              <a:ext cx="160451" cy="160451"/>
            </a:xfrm>
            <a:prstGeom prst="ellipse">
              <a:avLst/>
            </a:prstGeom>
            <a:solidFill>
              <a:srgbClr val="FFFFFF"/>
            </a:solidFill>
            <a:ln w="76200" cap="flat" cmpd="sng">
              <a:solidFill>
                <a:srgbClr val="701C7F"/>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289" name="Google Shape;289;g39e2ac135d3_1_0"/>
          <p:cNvGrpSpPr/>
          <p:nvPr/>
        </p:nvGrpSpPr>
        <p:grpSpPr>
          <a:xfrm>
            <a:off x="11616813" y="5922488"/>
            <a:ext cx="3248400" cy="2309330"/>
            <a:chOff x="5870863" y="2541798"/>
            <a:chExt cx="1624200" cy="1154665"/>
          </a:xfrm>
        </p:grpSpPr>
        <p:sp>
          <p:nvSpPr>
            <p:cNvPr id="290" name="Google Shape;290;g39e2ac135d3_1_0"/>
            <p:cNvSpPr/>
            <p:nvPr/>
          </p:nvSpPr>
          <p:spPr>
            <a:xfrm rot="-1789476">
              <a:off x="6572742" y="2571072"/>
              <a:ext cx="160451" cy="160451"/>
            </a:xfrm>
            <a:prstGeom prst="ellipse">
              <a:avLst/>
            </a:prstGeom>
            <a:solidFill>
              <a:srgbClr val="FFFFFF"/>
            </a:solidFill>
            <a:ln w="76200" cap="flat" cmpd="sng">
              <a:solidFill>
                <a:srgbClr val="701C7F"/>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91" name="Google Shape;291;g39e2ac135d3_1_0"/>
            <p:cNvSpPr txBox="1"/>
            <p:nvPr/>
          </p:nvSpPr>
          <p:spPr>
            <a:xfrm>
              <a:off x="6296613" y="2735584"/>
              <a:ext cx="696900" cy="2760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1600" b="1">
                  <a:solidFill>
                    <a:srgbClr val="5E5E5E"/>
                  </a:solidFill>
                  <a:latin typeface="Roboto"/>
                  <a:ea typeface="Roboto"/>
                  <a:cs typeface="Roboto"/>
                  <a:sym typeface="Roboto"/>
                </a:rPr>
                <a:t>Step 4</a:t>
              </a:r>
              <a:endParaRPr sz="1600" b="1">
                <a:solidFill>
                  <a:srgbClr val="5E5E5E"/>
                </a:solidFill>
                <a:latin typeface="Roboto"/>
                <a:ea typeface="Roboto"/>
                <a:cs typeface="Roboto"/>
                <a:sym typeface="Roboto"/>
              </a:endParaRPr>
            </a:p>
          </p:txBody>
        </p:sp>
        <p:sp>
          <p:nvSpPr>
            <p:cNvPr id="292" name="Google Shape;292;g39e2ac135d3_1_0"/>
            <p:cNvSpPr/>
            <p:nvPr/>
          </p:nvSpPr>
          <p:spPr>
            <a:xfrm>
              <a:off x="6607975" y="3004364"/>
              <a:ext cx="90000" cy="67500"/>
            </a:xfrm>
            <a:prstGeom prst="triangle">
              <a:avLst>
                <a:gd name="adj" fmla="val 50000"/>
              </a:avLst>
            </a:prstGeom>
            <a:solidFill>
              <a:srgbClr val="D9D9D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93" name="Google Shape;293;g39e2ac135d3_1_0"/>
            <p:cNvSpPr txBox="1"/>
            <p:nvPr/>
          </p:nvSpPr>
          <p:spPr>
            <a:xfrm>
              <a:off x="5870863" y="3071863"/>
              <a:ext cx="1624200" cy="624600"/>
            </a:xfrm>
            <a:prstGeom prst="rect">
              <a:avLst/>
            </a:prstGeom>
            <a:solidFill>
              <a:srgbClr val="A0D5D6"/>
            </a:solid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3800">
                  <a:solidFill>
                    <a:srgbClr val="5E5E5E"/>
                  </a:solidFill>
                  <a:latin typeface="Roboto"/>
                  <a:ea typeface="Roboto"/>
                  <a:cs typeface="Roboto"/>
                  <a:sym typeface="Roboto"/>
                </a:rPr>
                <a:t>Sustainability</a:t>
              </a:r>
              <a:endParaRPr sz="3800">
                <a:solidFill>
                  <a:srgbClr val="5E5E5E"/>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298" name="Google Shape;298;p19"/>
          <p:cNvGrpSpPr/>
          <p:nvPr/>
        </p:nvGrpSpPr>
        <p:grpSpPr>
          <a:xfrm>
            <a:off x="0" y="-144661"/>
            <a:ext cx="18288000" cy="2728670"/>
            <a:chOff x="0" y="-38100"/>
            <a:chExt cx="4816593" cy="718662"/>
          </a:xfrm>
        </p:grpSpPr>
        <p:sp>
          <p:nvSpPr>
            <p:cNvPr id="299" name="Google Shape;299;p19"/>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000000"/>
            </a:solidFill>
            <a:ln>
              <a:noFill/>
            </a:ln>
          </p:spPr>
        </p:sp>
        <p:sp>
          <p:nvSpPr>
            <p:cNvPr id="300" name="Google Shape;300;p19"/>
            <p:cNvSpPr txBox="1"/>
            <p:nvPr/>
          </p:nvSpPr>
          <p:spPr>
            <a:xfrm>
              <a:off x="0" y="-38100"/>
              <a:ext cx="4816593" cy="71866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01" name="Google Shape;301;p19"/>
          <p:cNvSpPr txBox="1"/>
          <p:nvPr/>
        </p:nvSpPr>
        <p:spPr>
          <a:xfrm>
            <a:off x="1855400" y="3164900"/>
            <a:ext cx="15018900" cy="55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810"/>
              <a:buFont typeface="Arial"/>
              <a:buNone/>
            </a:pPr>
            <a:r>
              <a:rPr lang="en-US" sz="6000" i="1">
                <a:solidFill>
                  <a:srgbClr val="31859B"/>
                </a:solidFill>
                <a:latin typeface="Georgia"/>
                <a:ea typeface="Georgia"/>
                <a:cs typeface="Georgia"/>
                <a:sym typeface="Georgia"/>
              </a:rPr>
              <a:t>It is the relationship –what is happening between generations- that really matters. Intergenerational activities and programs are a means to building a culture of caring relationships</a:t>
            </a:r>
            <a:r>
              <a:rPr lang="en-US" sz="6000">
                <a:solidFill>
                  <a:srgbClr val="31859B"/>
                </a:solidFill>
                <a:latin typeface="Georgia"/>
                <a:ea typeface="Georgia"/>
                <a:cs typeface="Georgia"/>
                <a:sym typeface="Georgia"/>
              </a:rPr>
              <a:t>. </a:t>
            </a:r>
            <a:br>
              <a:rPr lang="en-US" sz="6000">
                <a:solidFill>
                  <a:srgbClr val="31859B"/>
                </a:solidFill>
                <a:latin typeface="Georgia"/>
                <a:ea typeface="Georgia"/>
                <a:cs typeface="Georgia"/>
                <a:sym typeface="Georgia"/>
              </a:rPr>
            </a:br>
            <a:r>
              <a:rPr lang="en-US" sz="6000">
                <a:solidFill>
                  <a:srgbClr val="31859B"/>
                </a:solidFill>
                <a:latin typeface="Georgia"/>
                <a:ea typeface="Georgia"/>
                <a:cs typeface="Georgia"/>
                <a:sym typeface="Georgia"/>
              </a:rPr>
              <a:t>(Saez, Ponanzo &amp; Sanchez, 2007)</a:t>
            </a:r>
            <a:endParaRPr sz="6000">
              <a:solidFill>
                <a:schemeClr val="dk1"/>
              </a:solidFill>
              <a:latin typeface="Georgia"/>
              <a:ea typeface="Georgia"/>
              <a:cs typeface="Georgia"/>
              <a:sym typeface="Georgia"/>
            </a:endParaRPr>
          </a:p>
        </p:txBody>
      </p:sp>
      <p:sp>
        <p:nvSpPr>
          <p:cNvPr id="302" name="Google Shape;302;p19"/>
          <p:cNvSpPr txBox="1"/>
          <p:nvPr/>
        </p:nvSpPr>
        <p:spPr>
          <a:xfrm>
            <a:off x="1855400" y="696000"/>
            <a:ext cx="15595200" cy="15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400">
                <a:solidFill>
                  <a:schemeClr val="lt1"/>
                </a:solidFill>
                <a:latin typeface="Georgia"/>
                <a:ea typeface="Georgia"/>
                <a:cs typeface="Georgia"/>
                <a:sym typeface="Georgia"/>
              </a:rPr>
              <a:t>Activity as a means to relationships</a:t>
            </a:r>
            <a:endParaRPr sz="6400">
              <a:solidFill>
                <a:schemeClr val="lt1"/>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95" name="Google Shape;95;p8"/>
          <p:cNvGrpSpPr/>
          <p:nvPr/>
        </p:nvGrpSpPr>
        <p:grpSpPr>
          <a:xfrm>
            <a:off x="0" y="-351435"/>
            <a:ext cx="7262918" cy="10922750"/>
            <a:chOff x="0" y="-38100"/>
            <a:chExt cx="1912867" cy="2876774"/>
          </a:xfrm>
        </p:grpSpPr>
        <p:sp>
          <p:nvSpPr>
            <p:cNvPr id="96" name="Google Shape;96;p8"/>
            <p:cNvSpPr/>
            <p:nvPr/>
          </p:nvSpPr>
          <p:spPr>
            <a:xfrm>
              <a:off x="0" y="0"/>
              <a:ext cx="1912867" cy="2838673"/>
            </a:xfrm>
            <a:custGeom>
              <a:avLst/>
              <a:gdLst/>
              <a:ahLst/>
              <a:cxnLst/>
              <a:rect l="l" t="t" r="r" b="b"/>
              <a:pathLst>
                <a:path w="1912867" h="2838673" extrusionOk="0">
                  <a:moveTo>
                    <a:pt x="0" y="0"/>
                  </a:moveTo>
                  <a:lnTo>
                    <a:pt x="1912867" y="0"/>
                  </a:lnTo>
                  <a:lnTo>
                    <a:pt x="1912867" y="2838673"/>
                  </a:lnTo>
                  <a:lnTo>
                    <a:pt x="0" y="2838673"/>
                  </a:lnTo>
                  <a:close/>
                </a:path>
              </a:pathLst>
            </a:custGeom>
            <a:solidFill>
              <a:srgbClr val="FBAF3C"/>
            </a:solidFill>
            <a:ln>
              <a:noFill/>
            </a:ln>
          </p:spPr>
        </p:sp>
        <p:sp>
          <p:nvSpPr>
            <p:cNvPr id="97" name="Google Shape;97;p8"/>
            <p:cNvSpPr txBox="1"/>
            <p:nvPr/>
          </p:nvSpPr>
          <p:spPr>
            <a:xfrm>
              <a:off x="0" y="-38100"/>
              <a:ext cx="1912867" cy="287677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8" name="Google Shape;98;p8"/>
          <p:cNvSpPr txBox="1">
            <a:spLocks noGrp="1"/>
          </p:cNvSpPr>
          <p:nvPr>
            <p:ph type="title"/>
          </p:nvPr>
        </p:nvSpPr>
        <p:spPr>
          <a:xfrm>
            <a:off x="8496225" y="178563"/>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latin typeface="Georgia"/>
                <a:ea typeface="Georgia"/>
                <a:cs typeface="Georgia"/>
                <a:sym typeface="Georgia"/>
              </a:rPr>
              <a:t>Presenter: Jill Juris </a:t>
            </a:r>
            <a:endParaRPr>
              <a:latin typeface="Georgia"/>
              <a:ea typeface="Georgia"/>
              <a:cs typeface="Georgia"/>
              <a:sym typeface="Georgia"/>
            </a:endParaRPr>
          </a:p>
        </p:txBody>
      </p:sp>
      <p:sp>
        <p:nvSpPr>
          <p:cNvPr id="99" name="Google Shape;99;p8"/>
          <p:cNvSpPr txBox="1">
            <a:spLocks noGrp="1"/>
          </p:cNvSpPr>
          <p:nvPr>
            <p:ph type="body" idx="1"/>
          </p:nvPr>
        </p:nvSpPr>
        <p:spPr>
          <a:xfrm>
            <a:off x="7689825" y="1321575"/>
            <a:ext cx="10283100" cy="8599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Georgia"/>
                <a:ea typeface="Georgia"/>
                <a:cs typeface="Georgia"/>
                <a:sym typeface="Georgia"/>
              </a:rPr>
              <a:t>Applicable Experience </a:t>
            </a:r>
            <a:endParaRPr>
              <a:solidFill>
                <a:srgbClr val="595959"/>
              </a:solidFill>
              <a:latin typeface="Georgia"/>
              <a:ea typeface="Georgia"/>
              <a:cs typeface="Georgia"/>
              <a:sym typeface="Georgia"/>
            </a:endParaRPr>
          </a:p>
          <a:p>
            <a:pPr marL="457200" lvl="0" indent="-431800" algn="l" rtl="0">
              <a:lnSpc>
                <a:spcPct val="115000"/>
              </a:lnSpc>
              <a:spcBef>
                <a:spcPts val="0"/>
              </a:spcBef>
              <a:spcAft>
                <a:spcPts val="0"/>
              </a:spcAft>
              <a:buClr>
                <a:srgbClr val="595959"/>
              </a:buClr>
              <a:buSzPts val="3200"/>
              <a:buFont typeface="Georgia"/>
              <a:buChar char="●"/>
            </a:pPr>
            <a:r>
              <a:rPr lang="en-US">
                <a:solidFill>
                  <a:srgbClr val="595959"/>
                </a:solidFill>
                <a:latin typeface="Georgia"/>
                <a:ea typeface="Georgia"/>
                <a:cs typeface="Georgia"/>
                <a:sym typeface="Georgia"/>
              </a:rPr>
              <a:t>Activities Director-Retirement Community</a:t>
            </a:r>
            <a:endParaRPr>
              <a:solidFill>
                <a:srgbClr val="595959"/>
              </a:solidFill>
              <a:latin typeface="Georgia"/>
              <a:ea typeface="Georgia"/>
              <a:cs typeface="Georgia"/>
              <a:sym typeface="Georgia"/>
            </a:endParaRPr>
          </a:p>
          <a:p>
            <a:pPr marL="457200" lvl="0" indent="-431800" algn="l" rtl="0">
              <a:lnSpc>
                <a:spcPct val="115000"/>
              </a:lnSpc>
              <a:spcBef>
                <a:spcPts val="0"/>
              </a:spcBef>
              <a:spcAft>
                <a:spcPts val="0"/>
              </a:spcAft>
              <a:buClr>
                <a:srgbClr val="595959"/>
              </a:buClr>
              <a:buSzPts val="3200"/>
              <a:buFont typeface="Georgia"/>
              <a:buChar char="●"/>
            </a:pPr>
            <a:r>
              <a:rPr lang="en-US">
                <a:solidFill>
                  <a:srgbClr val="595959"/>
                </a:solidFill>
                <a:latin typeface="Georgia"/>
                <a:ea typeface="Georgia"/>
                <a:cs typeface="Georgia"/>
                <a:sym typeface="Georgia"/>
              </a:rPr>
              <a:t>Camp Staff-YMCA Camp Greenville</a:t>
            </a:r>
            <a:endParaRPr>
              <a:solidFill>
                <a:srgbClr val="595959"/>
              </a:solidFill>
              <a:latin typeface="Georgia"/>
              <a:ea typeface="Georgia"/>
              <a:cs typeface="Georgia"/>
              <a:sym typeface="Georgia"/>
            </a:endParaRPr>
          </a:p>
          <a:p>
            <a:pPr marL="457200" lvl="0" indent="-431800" algn="l" rtl="0">
              <a:lnSpc>
                <a:spcPct val="115000"/>
              </a:lnSpc>
              <a:spcBef>
                <a:spcPts val="0"/>
              </a:spcBef>
              <a:spcAft>
                <a:spcPts val="0"/>
              </a:spcAft>
              <a:buClr>
                <a:srgbClr val="595959"/>
              </a:buClr>
              <a:buSzPts val="3200"/>
              <a:buFont typeface="Georgia"/>
              <a:buChar char="●"/>
            </a:pPr>
            <a:r>
              <a:rPr lang="en-US">
                <a:solidFill>
                  <a:srgbClr val="595959"/>
                </a:solidFill>
                <a:latin typeface="Georgia"/>
                <a:ea typeface="Georgia"/>
                <a:cs typeface="Georgia"/>
                <a:sym typeface="Georgia"/>
              </a:rPr>
              <a:t>Faculty in Recreation Management </a:t>
            </a:r>
            <a:endParaRPr>
              <a:solidFill>
                <a:srgbClr val="595959"/>
              </a:solidFill>
              <a:latin typeface="Georgia"/>
              <a:ea typeface="Georgia"/>
              <a:cs typeface="Georgia"/>
              <a:sym typeface="Georgia"/>
            </a:endParaRPr>
          </a:p>
          <a:p>
            <a:pPr marL="457200" lvl="0" indent="-431800" algn="l" rtl="0">
              <a:lnSpc>
                <a:spcPct val="115000"/>
              </a:lnSpc>
              <a:spcBef>
                <a:spcPts val="0"/>
              </a:spcBef>
              <a:spcAft>
                <a:spcPts val="0"/>
              </a:spcAft>
              <a:buClr>
                <a:srgbClr val="595959"/>
              </a:buClr>
              <a:buSzPts val="3200"/>
              <a:buFont typeface="Georgia"/>
              <a:buChar char="●"/>
            </a:pPr>
            <a:r>
              <a:rPr lang="en-US">
                <a:solidFill>
                  <a:srgbClr val="595959"/>
                </a:solidFill>
                <a:latin typeface="Georgia"/>
                <a:ea typeface="Georgia"/>
                <a:cs typeface="Georgia"/>
                <a:sym typeface="Georgia"/>
              </a:rPr>
              <a:t>Leadership Team Center for Intergenerational Research and Practice</a:t>
            </a:r>
            <a:endParaRPr>
              <a:solidFill>
                <a:srgbClr val="595959"/>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Georgia"/>
                <a:ea typeface="Georgia"/>
                <a:cs typeface="Georgia"/>
                <a:sym typeface="Georgia"/>
              </a:rPr>
              <a:t>Education</a:t>
            </a:r>
            <a:endParaRPr>
              <a:solidFill>
                <a:srgbClr val="595959"/>
              </a:solidFill>
              <a:latin typeface="Georgia"/>
              <a:ea typeface="Georgia"/>
              <a:cs typeface="Georgia"/>
              <a:sym typeface="Georgia"/>
            </a:endParaRPr>
          </a:p>
          <a:p>
            <a:pPr marL="457200" lvl="0" indent="-431800" algn="l" rtl="0">
              <a:lnSpc>
                <a:spcPct val="115000"/>
              </a:lnSpc>
              <a:spcBef>
                <a:spcPts val="0"/>
              </a:spcBef>
              <a:spcAft>
                <a:spcPts val="0"/>
              </a:spcAft>
              <a:buClr>
                <a:srgbClr val="595959"/>
              </a:buClr>
              <a:buSzPts val="3200"/>
              <a:buFont typeface="Georgia"/>
              <a:buChar char="●"/>
            </a:pPr>
            <a:r>
              <a:rPr lang="en-US">
                <a:solidFill>
                  <a:srgbClr val="595959"/>
                </a:solidFill>
                <a:latin typeface="Georgia"/>
                <a:ea typeface="Georgia"/>
                <a:cs typeface="Georgia"/>
                <a:sym typeface="Georgia"/>
              </a:rPr>
              <a:t>M.S. Recreation and Park Administration</a:t>
            </a:r>
            <a:endParaRPr>
              <a:solidFill>
                <a:srgbClr val="595959"/>
              </a:solidFill>
              <a:latin typeface="Georgia"/>
              <a:ea typeface="Georgia"/>
              <a:cs typeface="Georgia"/>
              <a:sym typeface="Georgia"/>
            </a:endParaRPr>
          </a:p>
          <a:p>
            <a:pPr marL="457200" lvl="0" indent="-431800" algn="l" rtl="0">
              <a:lnSpc>
                <a:spcPct val="115000"/>
              </a:lnSpc>
              <a:spcBef>
                <a:spcPts val="0"/>
              </a:spcBef>
              <a:spcAft>
                <a:spcPts val="0"/>
              </a:spcAft>
              <a:buClr>
                <a:srgbClr val="595959"/>
              </a:buClr>
              <a:buSzPts val="3200"/>
              <a:buFont typeface="Georgia"/>
              <a:buChar char="●"/>
            </a:pPr>
            <a:r>
              <a:rPr lang="en-US">
                <a:solidFill>
                  <a:srgbClr val="595959"/>
                </a:solidFill>
                <a:latin typeface="Georgia"/>
                <a:ea typeface="Georgia"/>
                <a:cs typeface="Georgia"/>
                <a:sym typeface="Georgia"/>
              </a:rPr>
              <a:t>Ph.D. Human Development and Family Science</a:t>
            </a:r>
            <a:endParaRPr>
              <a:solidFill>
                <a:srgbClr val="595959"/>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Georgia"/>
              <a:ea typeface="Georgia"/>
              <a:cs typeface="Georgia"/>
              <a:sym typeface="Georgia"/>
            </a:endParaRPr>
          </a:p>
          <a:p>
            <a:pPr marL="0" lvl="0" indent="0" algn="l" rtl="0">
              <a:lnSpc>
                <a:spcPct val="115000"/>
              </a:lnSpc>
              <a:spcBef>
                <a:spcPts val="0"/>
              </a:spcBef>
              <a:spcAft>
                <a:spcPts val="0"/>
              </a:spcAft>
              <a:buNone/>
            </a:pPr>
            <a:r>
              <a:rPr lang="en-US">
                <a:solidFill>
                  <a:srgbClr val="595959"/>
                </a:solidFill>
                <a:latin typeface="Georgia"/>
                <a:ea typeface="Georgia"/>
                <a:cs typeface="Georgia"/>
                <a:sym typeface="Georgia"/>
              </a:rPr>
              <a:t>Power of Intergenerational Relationships</a:t>
            </a:r>
            <a:endParaRPr>
              <a:solidFill>
                <a:srgbClr val="595959"/>
              </a:solidFill>
              <a:latin typeface="Georgia"/>
              <a:ea typeface="Georgia"/>
              <a:cs typeface="Georgia"/>
              <a:sym typeface="Georgia"/>
            </a:endParaRPr>
          </a:p>
          <a:p>
            <a:pPr marL="457200" lvl="0" indent="-431800" algn="l" rtl="0">
              <a:lnSpc>
                <a:spcPct val="115000"/>
              </a:lnSpc>
              <a:spcBef>
                <a:spcPts val="0"/>
              </a:spcBef>
              <a:spcAft>
                <a:spcPts val="0"/>
              </a:spcAft>
              <a:buClr>
                <a:srgbClr val="595959"/>
              </a:buClr>
              <a:buSzPts val="3200"/>
              <a:buFont typeface="Georgia"/>
              <a:buChar char="•"/>
            </a:pPr>
            <a:r>
              <a:rPr lang="en-US">
                <a:solidFill>
                  <a:srgbClr val="595959"/>
                </a:solidFill>
                <a:latin typeface="Georgia"/>
                <a:ea typeface="Georgia"/>
                <a:cs typeface="Georgia"/>
                <a:sym typeface="Georgia"/>
              </a:rPr>
              <a:t>Programmer at heart</a:t>
            </a:r>
            <a:endParaRPr>
              <a:solidFill>
                <a:srgbClr val="595959"/>
              </a:solidFill>
              <a:latin typeface="Georgia"/>
              <a:ea typeface="Georgia"/>
              <a:cs typeface="Georgia"/>
              <a:sym typeface="Georgia"/>
            </a:endParaRPr>
          </a:p>
          <a:p>
            <a:pPr marL="457200" lvl="0" indent="-431800" algn="l" rtl="0">
              <a:lnSpc>
                <a:spcPct val="115000"/>
              </a:lnSpc>
              <a:spcBef>
                <a:spcPts val="0"/>
              </a:spcBef>
              <a:spcAft>
                <a:spcPts val="0"/>
              </a:spcAft>
              <a:buClr>
                <a:srgbClr val="595959"/>
              </a:buClr>
              <a:buSzPts val="3200"/>
              <a:buFont typeface="Georgia"/>
              <a:buChar char="•"/>
            </a:pPr>
            <a:r>
              <a:rPr lang="en-US">
                <a:solidFill>
                  <a:srgbClr val="595959"/>
                </a:solidFill>
                <a:latin typeface="Georgia"/>
                <a:ea typeface="Georgia"/>
                <a:cs typeface="Georgia"/>
                <a:sym typeface="Georgia"/>
              </a:rPr>
              <a:t>Dance of implementation and research</a:t>
            </a:r>
            <a:endParaRPr>
              <a:solidFill>
                <a:srgbClr val="595959"/>
              </a:solidFill>
              <a:latin typeface="Georgia"/>
              <a:ea typeface="Georgia"/>
              <a:cs typeface="Georgia"/>
              <a:sym typeface="Georgia"/>
            </a:endParaRPr>
          </a:p>
        </p:txBody>
      </p:sp>
      <p:pic>
        <p:nvPicPr>
          <p:cNvPr id="100" name="Google Shape;100;p8"/>
          <p:cNvPicPr preferRelativeResize="0"/>
          <p:nvPr/>
        </p:nvPicPr>
        <p:blipFill>
          <a:blip r:embed="rId3">
            <a:alphaModFix/>
          </a:blip>
          <a:stretch>
            <a:fillRect/>
          </a:stretch>
        </p:blipFill>
        <p:spPr>
          <a:xfrm>
            <a:off x="1132973" y="669725"/>
            <a:ext cx="4997050" cy="5158875"/>
          </a:xfrm>
          <a:prstGeom prst="rect">
            <a:avLst/>
          </a:prstGeom>
          <a:noFill/>
          <a:ln>
            <a:noFill/>
          </a:ln>
        </p:spPr>
      </p:pic>
      <p:pic>
        <p:nvPicPr>
          <p:cNvPr id="101" name="Google Shape;101;p8" title="Screenshot 2025-10-13 at 3.32.11 PM.png"/>
          <p:cNvPicPr preferRelativeResize="0"/>
          <p:nvPr/>
        </p:nvPicPr>
        <p:blipFill>
          <a:blip r:embed="rId4">
            <a:alphaModFix/>
          </a:blip>
          <a:stretch>
            <a:fillRect/>
          </a:stretch>
        </p:blipFill>
        <p:spPr>
          <a:xfrm>
            <a:off x="1634829" y="7247300"/>
            <a:ext cx="4495200" cy="26733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05252"/>
        </a:solidFill>
        <a:effectLst/>
      </p:bgPr>
    </p:bg>
    <p:spTree>
      <p:nvGrpSpPr>
        <p:cNvPr id="1" name="Shape 306"/>
        <p:cNvGrpSpPr/>
        <p:nvPr/>
      </p:nvGrpSpPr>
      <p:grpSpPr>
        <a:xfrm>
          <a:off x="0" y="0"/>
          <a:ext cx="0" cy="0"/>
          <a:chOff x="0" y="0"/>
          <a:chExt cx="0" cy="0"/>
        </a:xfrm>
      </p:grpSpPr>
      <p:grpSp>
        <p:nvGrpSpPr>
          <p:cNvPr id="307" name="Google Shape;307;g39e056c3909_2_25"/>
          <p:cNvGrpSpPr/>
          <p:nvPr/>
        </p:nvGrpSpPr>
        <p:grpSpPr>
          <a:xfrm>
            <a:off x="1028700" y="739376"/>
            <a:ext cx="16230707" cy="8513808"/>
            <a:chOff x="0" y="-76200"/>
            <a:chExt cx="4274726" cy="2242305"/>
          </a:xfrm>
        </p:grpSpPr>
        <p:sp>
          <p:nvSpPr>
            <p:cNvPr id="308" name="Google Shape;308;g39e056c3909_2_25"/>
            <p:cNvSpPr/>
            <p:nvPr/>
          </p:nvSpPr>
          <p:spPr>
            <a:xfrm>
              <a:off x="0" y="0"/>
              <a:ext cx="4274726" cy="2166105"/>
            </a:xfrm>
            <a:custGeom>
              <a:avLst/>
              <a:gdLst/>
              <a:ahLst/>
              <a:cxnLst/>
              <a:rect l="l" t="t" r="r" b="b"/>
              <a:pathLst>
                <a:path w="4274726" h="2166105" extrusionOk="0">
                  <a:moveTo>
                    <a:pt x="0" y="0"/>
                  </a:moveTo>
                  <a:lnTo>
                    <a:pt x="4274726" y="0"/>
                  </a:lnTo>
                  <a:lnTo>
                    <a:pt x="4274726" y="2166105"/>
                  </a:lnTo>
                  <a:lnTo>
                    <a:pt x="0" y="2166105"/>
                  </a:lnTo>
                  <a:close/>
                </a:path>
              </a:pathLst>
            </a:custGeom>
            <a:solidFill>
              <a:srgbClr val="FFFFFF"/>
            </a:solidFill>
            <a:ln>
              <a:noFill/>
            </a:ln>
          </p:spPr>
        </p:sp>
        <p:sp>
          <p:nvSpPr>
            <p:cNvPr id="309" name="Google Shape;309;g39e056c3909_2_25"/>
            <p:cNvSpPr txBox="1"/>
            <p:nvPr/>
          </p:nvSpPr>
          <p:spPr>
            <a:xfrm>
              <a:off x="0" y="-76200"/>
              <a:ext cx="4274700" cy="2242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10" name="Google Shape;310;g39e056c3909_2_25" title="Screenshot 2025-10-28 at 9.56.13 PM.png"/>
          <p:cNvPicPr preferRelativeResize="0"/>
          <p:nvPr/>
        </p:nvPicPr>
        <p:blipFill>
          <a:blip r:embed="rId3">
            <a:alphaModFix/>
          </a:blip>
          <a:stretch>
            <a:fillRect/>
          </a:stretch>
        </p:blipFill>
        <p:spPr>
          <a:xfrm>
            <a:off x="3027901" y="2169875"/>
            <a:ext cx="12702776" cy="7083301"/>
          </a:xfrm>
          <a:prstGeom prst="rect">
            <a:avLst/>
          </a:prstGeom>
          <a:noFill/>
          <a:ln>
            <a:noFill/>
          </a:ln>
        </p:spPr>
      </p:pic>
      <p:pic>
        <p:nvPicPr>
          <p:cNvPr id="311" name="Google Shape;311;g39e056c3909_2_25" title="Screenshot 2025-10-28 at 9.57.40 PM.png"/>
          <p:cNvPicPr preferRelativeResize="0"/>
          <p:nvPr/>
        </p:nvPicPr>
        <p:blipFill>
          <a:blip r:embed="rId4">
            <a:alphaModFix/>
          </a:blip>
          <a:stretch>
            <a:fillRect/>
          </a:stretch>
        </p:blipFill>
        <p:spPr>
          <a:xfrm>
            <a:off x="6389338" y="1257000"/>
            <a:ext cx="5979901" cy="1814800"/>
          </a:xfrm>
          <a:prstGeom prst="rect">
            <a:avLst/>
          </a:prstGeom>
          <a:noFill/>
          <a:ln>
            <a:noFill/>
          </a:ln>
        </p:spPr>
      </p:pic>
      <p:sp>
        <p:nvSpPr>
          <p:cNvPr id="312" name="Google Shape;312;g39e056c3909_2_25"/>
          <p:cNvSpPr txBox="1"/>
          <p:nvPr/>
        </p:nvSpPr>
        <p:spPr>
          <a:xfrm>
            <a:off x="5876600" y="9253175"/>
            <a:ext cx="9214500" cy="6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lt1"/>
                </a:solidFill>
                <a:latin typeface="Calibri"/>
                <a:ea typeface="Calibri"/>
                <a:cs typeface="Calibri"/>
                <a:sym typeface="Calibri"/>
              </a:rPr>
              <a:t>http://www.sharingourspace.org/</a:t>
            </a:r>
            <a:endParaRPr sz="32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317" name="Google Shape;317;g39e056c3909_2_42"/>
          <p:cNvGrpSpPr/>
          <p:nvPr/>
        </p:nvGrpSpPr>
        <p:grpSpPr>
          <a:xfrm>
            <a:off x="1028700" y="3754552"/>
            <a:ext cx="4880205" cy="5503986"/>
            <a:chOff x="0" y="-38100"/>
            <a:chExt cx="1285313" cy="1449600"/>
          </a:xfrm>
        </p:grpSpPr>
        <p:sp>
          <p:nvSpPr>
            <p:cNvPr id="318" name="Google Shape;318;g39e056c3909_2_42"/>
            <p:cNvSpPr/>
            <p:nvPr/>
          </p:nvSpPr>
          <p:spPr>
            <a:xfrm>
              <a:off x="0" y="0"/>
              <a:ext cx="1285313" cy="1411447"/>
            </a:xfrm>
            <a:custGeom>
              <a:avLst/>
              <a:gdLst/>
              <a:ahLst/>
              <a:cxnLst/>
              <a:rect l="l" t="t" r="r" b="b"/>
              <a:pathLst>
                <a:path w="1285313" h="1411447" extrusionOk="0">
                  <a:moveTo>
                    <a:pt x="80907" y="0"/>
                  </a:moveTo>
                  <a:lnTo>
                    <a:pt x="1204406" y="0"/>
                  </a:lnTo>
                  <a:cubicBezTo>
                    <a:pt x="1249089" y="0"/>
                    <a:pt x="1285313" y="36223"/>
                    <a:pt x="1285313" y="80907"/>
                  </a:cubicBezTo>
                  <a:lnTo>
                    <a:pt x="1285313" y="1330540"/>
                  </a:lnTo>
                  <a:cubicBezTo>
                    <a:pt x="1285313" y="1351998"/>
                    <a:pt x="1276788" y="1372577"/>
                    <a:pt x="1261616" y="1387750"/>
                  </a:cubicBezTo>
                  <a:cubicBezTo>
                    <a:pt x="1246443" y="1402923"/>
                    <a:pt x="1225864" y="1411447"/>
                    <a:pt x="1204406" y="1411447"/>
                  </a:cubicBezTo>
                  <a:lnTo>
                    <a:pt x="80907" y="1411447"/>
                  </a:lnTo>
                  <a:cubicBezTo>
                    <a:pt x="59449" y="1411447"/>
                    <a:pt x="38870" y="1402923"/>
                    <a:pt x="23697" y="1387750"/>
                  </a:cubicBezTo>
                  <a:cubicBezTo>
                    <a:pt x="8524" y="1372577"/>
                    <a:pt x="0" y="1351998"/>
                    <a:pt x="0" y="1330540"/>
                  </a:cubicBezTo>
                  <a:lnTo>
                    <a:pt x="0" y="80907"/>
                  </a:lnTo>
                  <a:cubicBezTo>
                    <a:pt x="0" y="59449"/>
                    <a:pt x="8524" y="38870"/>
                    <a:pt x="23697" y="23697"/>
                  </a:cubicBezTo>
                  <a:cubicBezTo>
                    <a:pt x="38870" y="8524"/>
                    <a:pt x="59449" y="0"/>
                    <a:pt x="80907" y="0"/>
                  </a:cubicBezTo>
                  <a:close/>
                </a:path>
              </a:pathLst>
            </a:custGeom>
            <a:solidFill>
              <a:srgbClr val="B922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g39e056c3909_2_42"/>
            <p:cNvSpPr txBox="1"/>
            <p:nvPr/>
          </p:nvSpPr>
          <p:spPr>
            <a:xfrm>
              <a:off x="0" y="-38100"/>
              <a:ext cx="1285200" cy="144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0" name="Google Shape;320;g39e056c3909_2_42"/>
          <p:cNvGrpSpPr/>
          <p:nvPr/>
        </p:nvGrpSpPr>
        <p:grpSpPr>
          <a:xfrm>
            <a:off x="6703914" y="3754552"/>
            <a:ext cx="4880205" cy="5503986"/>
            <a:chOff x="0" y="-38100"/>
            <a:chExt cx="1285313" cy="1449600"/>
          </a:xfrm>
        </p:grpSpPr>
        <p:sp>
          <p:nvSpPr>
            <p:cNvPr id="321" name="Google Shape;321;g39e056c3909_2_42"/>
            <p:cNvSpPr/>
            <p:nvPr/>
          </p:nvSpPr>
          <p:spPr>
            <a:xfrm>
              <a:off x="0" y="0"/>
              <a:ext cx="1285313" cy="1411447"/>
            </a:xfrm>
            <a:custGeom>
              <a:avLst/>
              <a:gdLst/>
              <a:ahLst/>
              <a:cxnLst/>
              <a:rect l="l" t="t" r="r" b="b"/>
              <a:pathLst>
                <a:path w="1285313" h="1411447" extrusionOk="0">
                  <a:moveTo>
                    <a:pt x="80907" y="0"/>
                  </a:moveTo>
                  <a:lnTo>
                    <a:pt x="1204406" y="0"/>
                  </a:lnTo>
                  <a:cubicBezTo>
                    <a:pt x="1249089" y="0"/>
                    <a:pt x="1285313" y="36223"/>
                    <a:pt x="1285313" y="80907"/>
                  </a:cubicBezTo>
                  <a:lnTo>
                    <a:pt x="1285313" y="1330540"/>
                  </a:lnTo>
                  <a:cubicBezTo>
                    <a:pt x="1285313" y="1351998"/>
                    <a:pt x="1276788" y="1372577"/>
                    <a:pt x="1261616" y="1387750"/>
                  </a:cubicBezTo>
                  <a:cubicBezTo>
                    <a:pt x="1246443" y="1402923"/>
                    <a:pt x="1225864" y="1411447"/>
                    <a:pt x="1204406" y="1411447"/>
                  </a:cubicBezTo>
                  <a:lnTo>
                    <a:pt x="80907" y="1411447"/>
                  </a:lnTo>
                  <a:cubicBezTo>
                    <a:pt x="59449" y="1411447"/>
                    <a:pt x="38870" y="1402923"/>
                    <a:pt x="23697" y="1387750"/>
                  </a:cubicBezTo>
                  <a:cubicBezTo>
                    <a:pt x="8524" y="1372577"/>
                    <a:pt x="0" y="1351998"/>
                    <a:pt x="0" y="1330540"/>
                  </a:cubicBezTo>
                  <a:lnTo>
                    <a:pt x="0" y="80907"/>
                  </a:lnTo>
                  <a:cubicBezTo>
                    <a:pt x="0" y="59449"/>
                    <a:pt x="8524" y="38870"/>
                    <a:pt x="23697" y="23697"/>
                  </a:cubicBezTo>
                  <a:cubicBezTo>
                    <a:pt x="38870" y="8524"/>
                    <a:pt x="59449" y="0"/>
                    <a:pt x="80907" y="0"/>
                  </a:cubicBezTo>
                  <a:close/>
                </a:path>
              </a:pathLst>
            </a:custGeom>
            <a:solidFill>
              <a:srgbClr val="5052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g39e056c3909_2_42"/>
            <p:cNvSpPr txBox="1"/>
            <p:nvPr/>
          </p:nvSpPr>
          <p:spPr>
            <a:xfrm>
              <a:off x="0" y="-38100"/>
              <a:ext cx="1285200" cy="144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3" name="Google Shape;323;g39e056c3909_2_42"/>
          <p:cNvGrpSpPr/>
          <p:nvPr/>
        </p:nvGrpSpPr>
        <p:grpSpPr>
          <a:xfrm>
            <a:off x="12379129" y="3754552"/>
            <a:ext cx="4880205" cy="5503986"/>
            <a:chOff x="0" y="-38100"/>
            <a:chExt cx="1285313" cy="1449600"/>
          </a:xfrm>
        </p:grpSpPr>
        <p:sp>
          <p:nvSpPr>
            <p:cNvPr id="324" name="Google Shape;324;g39e056c3909_2_42"/>
            <p:cNvSpPr/>
            <p:nvPr/>
          </p:nvSpPr>
          <p:spPr>
            <a:xfrm>
              <a:off x="0" y="0"/>
              <a:ext cx="1285313" cy="1411447"/>
            </a:xfrm>
            <a:custGeom>
              <a:avLst/>
              <a:gdLst/>
              <a:ahLst/>
              <a:cxnLst/>
              <a:rect l="l" t="t" r="r" b="b"/>
              <a:pathLst>
                <a:path w="1285313" h="1411447" extrusionOk="0">
                  <a:moveTo>
                    <a:pt x="80907" y="0"/>
                  </a:moveTo>
                  <a:lnTo>
                    <a:pt x="1204406" y="0"/>
                  </a:lnTo>
                  <a:cubicBezTo>
                    <a:pt x="1249089" y="0"/>
                    <a:pt x="1285313" y="36223"/>
                    <a:pt x="1285313" y="80907"/>
                  </a:cubicBezTo>
                  <a:lnTo>
                    <a:pt x="1285313" y="1330540"/>
                  </a:lnTo>
                  <a:cubicBezTo>
                    <a:pt x="1285313" y="1351998"/>
                    <a:pt x="1276788" y="1372577"/>
                    <a:pt x="1261616" y="1387750"/>
                  </a:cubicBezTo>
                  <a:cubicBezTo>
                    <a:pt x="1246443" y="1402923"/>
                    <a:pt x="1225864" y="1411447"/>
                    <a:pt x="1204406" y="1411447"/>
                  </a:cubicBezTo>
                  <a:lnTo>
                    <a:pt x="80907" y="1411447"/>
                  </a:lnTo>
                  <a:cubicBezTo>
                    <a:pt x="59449" y="1411447"/>
                    <a:pt x="38870" y="1402923"/>
                    <a:pt x="23697" y="1387750"/>
                  </a:cubicBezTo>
                  <a:cubicBezTo>
                    <a:pt x="8524" y="1372577"/>
                    <a:pt x="0" y="1351998"/>
                    <a:pt x="0" y="1330540"/>
                  </a:cubicBezTo>
                  <a:lnTo>
                    <a:pt x="0" y="80907"/>
                  </a:lnTo>
                  <a:cubicBezTo>
                    <a:pt x="0" y="59449"/>
                    <a:pt x="8524" y="38870"/>
                    <a:pt x="23697" y="23697"/>
                  </a:cubicBezTo>
                  <a:cubicBezTo>
                    <a:pt x="38870" y="8524"/>
                    <a:pt x="59449" y="0"/>
                    <a:pt x="80907" y="0"/>
                  </a:cubicBezTo>
                  <a:close/>
                </a:path>
              </a:pathLst>
            </a:custGeom>
            <a:solidFill>
              <a:srgbClr val="FBAF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g39e056c3909_2_42"/>
            <p:cNvSpPr txBox="1"/>
            <p:nvPr/>
          </p:nvSpPr>
          <p:spPr>
            <a:xfrm>
              <a:off x="0" y="-38100"/>
              <a:ext cx="1285200" cy="144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6" name="Google Shape;326;g39e056c3909_2_42"/>
          <p:cNvGrpSpPr/>
          <p:nvPr/>
        </p:nvGrpSpPr>
        <p:grpSpPr>
          <a:xfrm>
            <a:off x="0" y="-144662"/>
            <a:ext cx="18288118" cy="2729212"/>
            <a:chOff x="0" y="-38100"/>
            <a:chExt cx="4816592" cy="718800"/>
          </a:xfrm>
        </p:grpSpPr>
        <p:sp>
          <p:nvSpPr>
            <p:cNvPr id="327" name="Google Shape;327;g39e056c3909_2_42"/>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505252"/>
            </a:solidFill>
            <a:ln>
              <a:noFill/>
            </a:ln>
          </p:spPr>
        </p:sp>
        <p:sp>
          <p:nvSpPr>
            <p:cNvPr id="328" name="Google Shape;328;g39e056c3909_2_42"/>
            <p:cNvSpPr txBox="1"/>
            <p:nvPr/>
          </p:nvSpPr>
          <p:spPr>
            <a:xfrm>
              <a:off x="0" y="-38100"/>
              <a:ext cx="4816500" cy="718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9" name="Google Shape;329;g39e056c3909_2_42"/>
          <p:cNvSpPr txBox="1"/>
          <p:nvPr/>
        </p:nvSpPr>
        <p:spPr>
          <a:xfrm>
            <a:off x="1515225" y="549925"/>
            <a:ext cx="15448800" cy="19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chemeClr val="lt1"/>
                </a:solidFill>
                <a:latin typeface="Georgia"/>
                <a:ea typeface="Georgia"/>
                <a:cs typeface="Georgia"/>
                <a:sym typeface="Georgia"/>
              </a:rPr>
              <a:t>Best Practices: Co-Designing and Preparing</a:t>
            </a:r>
            <a:endParaRPr sz="6000">
              <a:solidFill>
                <a:schemeClr val="lt1"/>
              </a:solidFill>
              <a:latin typeface="Georgia"/>
              <a:ea typeface="Georgia"/>
              <a:cs typeface="Georgia"/>
              <a:sym typeface="Georgia"/>
            </a:endParaRPr>
          </a:p>
        </p:txBody>
      </p:sp>
      <p:sp>
        <p:nvSpPr>
          <p:cNvPr id="330" name="Google Shape;330;g39e056c3909_2_42"/>
          <p:cNvSpPr txBox="1"/>
          <p:nvPr/>
        </p:nvSpPr>
        <p:spPr>
          <a:xfrm>
            <a:off x="1145225" y="5952450"/>
            <a:ext cx="4763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a:solidFill>
                  <a:schemeClr val="lt1"/>
                </a:solidFill>
                <a:latin typeface="Georgia"/>
                <a:ea typeface="Georgia"/>
                <a:cs typeface="Georgia"/>
                <a:sym typeface="Georgia"/>
              </a:rPr>
              <a:t>Partnerships</a:t>
            </a:r>
            <a:endParaRPr sz="6000">
              <a:solidFill>
                <a:schemeClr val="lt1"/>
              </a:solidFill>
              <a:latin typeface="Georgia"/>
              <a:ea typeface="Georgia"/>
              <a:cs typeface="Georgia"/>
              <a:sym typeface="Georgia"/>
            </a:endParaRPr>
          </a:p>
        </p:txBody>
      </p:sp>
      <p:sp>
        <p:nvSpPr>
          <p:cNvPr id="331" name="Google Shape;331;g39e056c3909_2_42"/>
          <p:cNvSpPr txBox="1"/>
          <p:nvPr/>
        </p:nvSpPr>
        <p:spPr>
          <a:xfrm>
            <a:off x="7923663" y="5875500"/>
            <a:ext cx="26319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0">
                <a:solidFill>
                  <a:schemeClr val="lt1"/>
                </a:solidFill>
                <a:latin typeface="Georgia"/>
                <a:ea typeface="Georgia"/>
                <a:cs typeface="Georgia"/>
                <a:sym typeface="Georgia"/>
              </a:rPr>
              <a:t>Staff</a:t>
            </a:r>
            <a:endParaRPr sz="7000">
              <a:solidFill>
                <a:schemeClr val="lt1"/>
              </a:solidFill>
              <a:latin typeface="Georgia"/>
              <a:ea typeface="Georgia"/>
              <a:cs typeface="Georgia"/>
              <a:sym typeface="Georgia"/>
            </a:endParaRPr>
          </a:p>
        </p:txBody>
      </p:sp>
      <p:sp>
        <p:nvSpPr>
          <p:cNvPr id="332" name="Google Shape;332;g39e056c3909_2_42"/>
          <p:cNvSpPr txBox="1"/>
          <p:nvPr/>
        </p:nvSpPr>
        <p:spPr>
          <a:xfrm>
            <a:off x="12757774" y="5167500"/>
            <a:ext cx="41229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400">
                <a:solidFill>
                  <a:schemeClr val="lt1"/>
                </a:solidFill>
                <a:latin typeface="Georgia"/>
                <a:ea typeface="Georgia"/>
                <a:cs typeface="Georgia"/>
                <a:sym typeface="Georgia"/>
              </a:rPr>
              <a:t>Participants:</a:t>
            </a:r>
            <a:endParaRPr sz="5400">
              <a:solidFill>
                <a:schemeClr val="lt1"/>
              </a:solidFill>
              <a:latin typeface="Georgia"/>
              <a:ea typeface="Georgia"/>
              <a:cs typeface="Georgia"/>
              <a:sym typeface="Georgia"/>
            </a:endParaRPr>
          </a:p>
          <a:p>
            <a:pPr marL="0" lvl="0" indent="0" algn="l" rtl="0">
              <a:spcBef>
                <a:spcPts val="0"/>
              </a:spcBef>
              <a:spcAft>
                <a:spcPts val="0"/>
              </a:spcAft>
              <a:buNone/>
            </a:pPr>
            <a:r>
              <a:rPr lang="en-US" sz="5400">
                <a:solidFill>
                  <a:schemeClr val="lt1"/>
                </a:solidFill>
                <a:latin typeface="Georgia"/>
                <a:ea typeface="Georgia"/>
                <a:cs typeface="Georgia"/>
                <a:sym typeface="Georgia"/>
              </a:rPr>
              <a:t>Youth and </a:t>
            </a:r>
            <a:endParaRPr sz="5400">
              <a:solidFill>
                <a:schemeClr val="lt1"/>
              </a:solidFill>
              <a:latin typeface="Georgia"/>
              <a:ea typeface="Georgia"/>
              <a:cs typeface="Georgia"/>
              <a:sym typeface="Georgia"/>
            </a:endParaRPr>
          </a:p>
          <a:p>
            <a:pPr marL="0" lvl="0" indent="0" algn="l" rtl="0">
              <a:spcBef>
                <a:spcPts val="0"/>
              </a:spcBef>
              <a:spcAft>
                <a:spcPts val="0"/>
              </a:spcAft>
              <a:buNone/>
            </a:pPr>
            <a:r>
              <a:rPr lang="en-US" sz="5400">
                <a:solidFill>
                  <a:schemeClr val="lt1"/>
                </a:solidFill>
                <a:latin typeface="Georgia"/>
                <a:ea typeface="Georgia"/>
                <a:cs typeface="Georgia"/>
                <a:sym typeface="Georgia"/>
              </a:rPr>
              <a:t>Older Adults</a:t>
            </a:r>
            <a:endParaRPr sz="5400">
              <a:solidFill>
                <a:schemeClr val="lt1"/>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7" name="Google Shape;337;p14"/>
          <p:cNvGrpSpPr/>
          <p:nvPr/>
        </p:nvGrpSpPr>
        <p:grpSpPr>
          <a:xfrm>
            <a:off x="6703914" y="3754553"/>
            <a:ext cx="4880171" cy="5503747"/>
            <a:chOff x="0" y="-38100"/>
            <a:chExt cx="1285313" cy="1449547"/>
          </a:xfrm>
        </p:grpSpPr>
        <p:sp>
          <p:nvSpPr>
            <p:cNvPr id="338" name="Google Shape;338;p14"/>
            <p:cNvSpPr/>
            <p:nvPr/>
          </p:nvSpPr>
          <p:spPr>
            <a:xfrm>
              <a:off x="0" y="0"/>
              <a:ext cx="1285313" cy="1411447"/>
            </a:xfrm>
            <a:custGeom>
              <a:avLst/>
              <a:gdLst/>
              <a:ahLst/>
              <a:cxnLst/>
              <a:rect l="l" t="t" r="r" b="b"/>
              <a:pathLst>
                <a:path w="1285313" h="1411447" extrusionOk="0">
                  <a:moveTo>
                    <a:pt x="80907" y="0"/>
                  </a:moveTo>
                  <a:lnTo>
                    <a:pt x="1204406" y="0"/>
                  </a:lnTo>
                  <a:cubicBezTo>
                    <a:pt x="1249089" y="0"/>
                    <a:pt x="1285313" y="36223"/>
                    <a:pt x="1285313" y="80907"/>
                  </a:cubicBezTo>
                  <a:lnTo>
                    <a:pt x="1285313" y="1330540"/>
                  </a:lnTo>
                  <a:cubicBezTo>
                    <a:pt x="1285313" y="1351998"/>
                    <a:pt x="1276788" y="1372577"/>
                    <a:pt x="1261616" y="1387750"/>
                  </a:cubicBezTo>
                  <a:cubicBezTo>
                    <a:pt x="1246443" y="1402923"/>
                    <a:pt x="1225864" y="1411447"/>
                    <a:pt x="1204406" y="1411447"/>
                  </a:cubicBezTo>
                  <a:lnTo>
                    <a:pt x="80907" y="1411447"/>
                  </a:lnTo>
                  <a:cubicBezTo>
                    <a:pt x="59449" y="1411447"/>
                    <a:pt x="38870" y="1402923"/>
                    <a:pt x="23697" y="1387750"/>
                  </a:cubicBezTo>
                  <a:cubicBezTo>
                    <a:pt x="8524" y="1372577"/>
                    <a:pt x="0" y="1351998"/>
                    <a:pt x="0" y="1330540"/>
                  </a:cubicBezTo>
                  <a:lnTo>
                    <a:pt x="0" y="80907"/>
                  </a:lnTo>
                  <a:cubicBezTo>
                    <a:pt x="0" y="59449"/>
                    <a:pt x="8524" y="38870"/>
                    <a:pt x="23697" y="23697"/>
                  </a:cubicBezTo>
                  <a:cubicBezTo>
                    <a:pt x="38870" y="8524"/>
                    <a:pt x="59449" y="0"/>
                    <a:pt x="80907" y="0"/>
                  </a:cubicBezTo>
                  <a:close/>
                </a:path>
              </a:pathLst>
            </a:custGeom>
            <a:solidFill>
              <a:srgbClr val="5052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4"/>
            <p:cNvSpPr txBox="1"/>
            <p:nvPr/>
          </p:nvSpPr>
          <p:spPr>
            <a:xfrm>
              <a:off x="0" y="-38100"/>
              <a:ext cx="1285313" cy="144954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40" name="Google Shape;340;p14"/>
          <p:cNvGrpSpPr/>
          <p:nvPr/>
        </p:nvGrpSpPr>
        <p:grpSpPr>
          <a:xfrm>
            <a:off x="12730804" y="3850127"/>
            <a:ext cx="4880205" cy="5503785"/>
            <a:chOff x="0" y="-38100"/>
            <a:chExt cx="1285313" cy="1449547"/>
          </a:xfrm>
        </p:grpSpPr>
        <p:sp>
          <p:nvSpPr>
            <p:cNvPr id="341" name="Google Shape;341;p14"/>
            <p:cNvSpPr/>
            <p:nvPr/>
          </p:nvSpPr>
          <p:spPr>
            <a:xfrm>
              <a:off x="0" y="0"/>
              <a:ext cx="1285313" cy="1411447"/>
            </a:xfrm>
            <a:custGeom>
              <a:avLst/>
              <a:gdLst/>
              <a:ahLst/>
              <a:cxnLst/>
              <a:rect l="l" t="t" r="r" b="b"/>
              <a:pathLst>
                <a:path w="1285313" h="1411447" extrusionOk="0">
                  <a:moveTo>
                    <a:pt x="80907" y="0"/>
                  </a:moveTo>
                  <a:lnTo>
                    <a:pt x="1204406" y="0"/>
                  </a:lnTo>
                  <a:cubicBezTo>
                    <a:pt x="1249089" y="0"/>
                    <a:pt x="1285313" y="36223"/>
                    <a:pt x="1285313" y="80907"/>
                  </a:cubicBezTo>
                  <a:lnTo>
                    <a:pt x="1285313" y="1330540"/>
                  </a:lnTo>
                  <a:cubicBezTo>
                    <a:pt x="1285313" y="1351998"/>
                    <a:pt x="1276788" y="1372577"/>
                    <a:pt x="1261616" y="1387750"/>
                  </a:cubicBezTo>
                  <a:cubicBezTo>
                    <a:pt x="1246443" y="1402923"/>
                    <a:pt x="1225864" y="1411447"/>
                    <a:pt x="1204406" y="1411447"/>
                  </a:cubicBezTo>
                  <a:lnTo>
                    <a:pt x="80907" y="1411447"/>
                  </a:lnTo>
                  <a:cubicBezTo>
                    <a:pt x="59449" y="1411447"/>
                    <a:pt x="38870" y="1402923"/>
                    <a:pt x="23697" y="1387750"/>
                  </a:cubicBezTo>
                  <a:cubicBezTo>
                    <a:pt x="8524" y="1372577"/>
                    <a:pt x="0" y="1351998"/>
                    <a:pt x="0" y="1330540"/>
                  </a:cubicBezTo>
                  <a:lnTo>
                    <a:pt x="0" y="80907"/>
                  </a:lnTo>
                  <a:cubicBezTo>
                    <a:pt x="0" y="59449"/>
                    <a:pt x="8524" y="38870"/>
                    <a:pt x="23697" y="23697"/>
                  </a:cubicBezTo>
                  <a:cubicBezTo>
                    <a:pt x="38870" y="8524"/>
                    <a:pt x="59449" y="0"/>
                    <a:pt x="80907" y="0"/>
                  </a:cubicBezTo>
                  <a:close/>
                </a:path>
              </a:pathLst>
            </a:custGeom>
            <a:solidFill>
              <a:srgbClr val="FBAF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4"/>
            <p:cNvSpPr txBox="1"/>
            <p:nvPr/>
          </p:nvSpPr>
          <p:spPr>
            <a:xfrm>
              <a:off x="0" y="-38100"/>
              <a:ext cx="1285313" cy="144954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43" name="Google Shape;343;p14"/>
          <p:cNvGrpSpPr/>
          <p:nvPr/>
        </p:nvGrpSpPr>
        <p:grpSpPr>
          <a:xfrm>
            <a:off x="0" y="-144662"/>
            <a:ext cx="18288118" cy="2729212"/>
            <a:chOff x="0" y="-38100"/>
            <a:chExt cx="4816592" cy="718800"/>
          </a:xfrm>
        </p:grpSpPr>
        <p:sp>
          <p:nvSpPr>
            <p:cNvPr id="344" name="Google Shape;344;p14"/>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A0D5D6"/>
            </a:solidFill>
            <a:ln>
              <a:noFill/>
            </a:ln>
          </p:spPr>
        </p:sp>
        <p:sp>
          <p:nvSpPr>
            <p:cNvPr id="345" name="Google Shape;345;p14"/>
            <p:cNvSpPr txBox="1"/>
            <p:nvPr/>
          </p:nvSpPr>
          <p:spPr>
            <a:xfrm>
              <a:off x="0" y="-38100"/>
              <a:ext cx="4816500" cy="718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46" name="Google Shape;346;p14"/>
          <p:cNvSpPr txBox="1"/>
          <p:nvPr/>
        </p:nvSpPr>
        <p:spPr>
          <a:xfrm>
            <a:off x="12988575" y="5237475"/>
            <a:ext cx="5108700" cy="27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000">
                <a:solidFill>
                  <a:schemeClr val="lt1"/>
                </a:solidFill>
                <a:latin typeface="Georgia"/>
                <a:ea typeface="Georgia"/>
                <a:cs typeface="Georgia"/>
                <a:sym typeface="Georgia"/>
              </a:rPr>
              <a:t>Intentional </a:t>
            </a:r>
            <a:endParaRPr sz="5000">
              <a:solidFill>
                <a:schemeClr val="lt1"/>
              </a:solidFill>
              <a:latin typeface="Georgia"/>
              <a:ea typeface="Georgia"/>
              <a:cs typeface="Georgia"/>
              <a:sym typeface="Georgia"/>
            </a:endParaRPr>
          </a:p>
          <a:p>
            <a:pPr marL="0" lvl="0" indent="0" algn="l" rtl="0">
              <a:spcBef>
                <a:spcPts val="0"/>
              </a:spcBef>
              <a:spcAft>
                <a:spcPts val="0"/>
              </a:spcAft>
              <a:buNone/>
            </a:pPr>
            <a:r>
              <a:rPr lang="en-US" sz="5000">
                <a:solidFill>
                  <a:schemeClr val="lt1"/>
                </a:solidFill>
                <a:latin typeface="Georgia"/>
                <a:ea typeface="Georgia"/>
                <a:cs typeface="Georgia"/>
                <a:sym typeface="Georgia"/>
              </a:rPr>
              <a:t>Pairing/</a:t>
            </a:r>
            <a:endParaRPr sz="5000">
              <a:solidFill>
                <a:schemeClr val="lt1"/>
              </a:solidFill>
              <a:latin typeface="Georgia"/>
              <a:ea typeface="Georgia"/>
              <a:cs typeface="Georgia"/>
              <a:sym typeface="Georgia"/>
            </a:endParaRPr>
          </a:p>
          <a:p>
            <a:pPr marL="0" lvl="0" indent="0" algn="l" rtl="0">
              <a:spcBef>
                <a:spcPts val="0"/>
              </a:spcBef>
              <a:spcAft>
                <a:spcPts val="0"/>
              </a:spcAft>
              <a:buNone/>
            </a:pPr>
            <a:r>
              <a:rPr lang="en-US" sz="5000">
                <a:solidFill>
                  <a:schemeClr val="lt1"/>
                </a:solidFill>
                <a:latin typeface="Georgia"/>
                <a:ea typeface="Georgia"/>
                <a:cs typeface="Georgia"/>
                <a:sym typeface="Georgia"/>
              </a:rPr>
              <a:t>Small Groups</a:t>
            </a:r>
            <a:endParaRPr sz="5000">
              <a:solidFill>
                <a:schemeClr val="lt1"/>
              </a:solidFill>
              <a:latin typeface="Georgia"/>
              <a:ea typeface="Georgia"/>
              <a:cs typeface="Georgia"/>
              <a:sym typeface="Georgia"/>
            </a:endParaRPr>
          </a:p>
        </p:txBody>
      </p:sp>
      <p:grpSp>
        <p:nvGrpSpPr>
          <p:cNvPr id="347" name="Google Shape;347;p14"/>
          <p:cNvGrpSpPr/>
          <p:nvPr/>
        </p:nvGrpSpPr>
        <p:grpSpPr>
          <a:xfrm>
            <a:off x="1101100" y="3850027"/>
            <a:ext cx="4880205" cy="5503986"/>
            <a:chOff x="0" y="-38100"/>
            <a:chExt cx="1285313" cy="1449600"/>
          </a:xfrm>
        </p:grpSpPr>
        <p:sp>
          <p:nvSpPr>
            <p:cNvPr id="348" name="Google Shape;348;p14"/>
            <p:cNvSpPr/>
            <p:nvPr/>
          </p:nvSpPr>
          <p:spPr>
            <a:xfrm>
              <a:off x="0" y="0"/>
              <a:ext cx="1285313" cy="1411447"/>
            </a:xfrm>
            <a:custGeom>
              <a:avLst/>
              <a:gdLst/>
              <a:ahLst/>
              <a:cxnLst/>
              <a:rect l="l" t="t" r="r" b="b"/>
              <a:pathLst>
                <a:path w="1285313" h="1411447" extrusionOk="0">
                  <a:moveTo>
                    <a:pt x="80907" y="0"/>
                  </a:moveTo>
                  <a:lnTo>
                    <a:pt x="1204406" y="0"/>
                  </a:lnTo>
                  <a:cubicBezTo>
                    <a:pt x="1249089" y="0"/>
                    <a:pt x="1285313" y="36223"/>
                    <a:pt x="1285313" y="80907"/>
                  </a:cubicBezTo>
                  <a:lnTo>
                    <a:pt x="1285313" y="1330540"/>
                  </a:lnTo>
                  <a:cubicBezTo>
                    <a:pt x="1285313" y="1351998"/>
                    <a:pt x="1276788" y="1372577"/>
                    <a:pt x="1261616" y="1387750"/>
                  </a:cubicBezTo>
                  <a:cubicBezTo>
                    <a:pt x="1246443" y="1402923"/>
                    <a:pt x="1225864" y="1411447"/>
                    <a:pt x="1204406" y="1411447"/>
                  </a:cubicBezTo>
                  <a:lnTo>
                    <a:pt x="80907" y="1411447"/>
                  </a:lnTo>
                  <a:cubicBezTo>
                    <a:pt x="59449" y="1411447"/>
                    <a:pt x="38870" y="1402923"/>
                    <a:pt x="23697" y="1387750"/>
                  </a:cubicBezTo>
                  <a:cubicBezTo>
                    <a:pt x="8524" y="1372577"/>
                    <a:pt x="0" y="1351998"/>
                    <a:pt x="0" y="1330540"/>
                  </a:cubicBezTo>
                  <a:lnTo>
                    <a:pt x="0" y="80907"/>
                  </a:lnTo>
                  <a:cubicBezTo>
                    <a:pt x="0" y="59449"/>
                    <a:pt x="8524" y="38870"/>
                    <a:pt x="23697" y="23697"/>
                  </a:cubicBezTo>
                  <a:cubicBezTo>
                    <a:pt x="38870" y="8524"/>
                    <a:pt x="59449" y="0"/>
                    <a:pt x="80907" y="0"/>
                  </a:cubicBezTo>
                  <a:close/>
                </a:path>
              </a:pathLst>
            </a:custGeom>
            <a:solidFill>
              <a:srgbClr val="B922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4"/>
            <p:cNvSpPr txBox="1"/>
            <p:nvPr/>
          </p:nvSpPr>
          <p:spPr>
            <a:xfrm>
              <a:off x="0" y="-38100"/>
              <a:ext cx="1285200" cy="1449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50" name="Google Shape;350;p14"/>
          <p:cNvSpPr txBox="1"/>
          <p:nvPr/>
        </p:nvSpPr>
        <p:spPr>
          <a:xfrm>
            <a:off x="684925" y="831800"/>
            <a:ext cx="154902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500">
                <a:solidFill>
                  <a:schemeClr val="dk1"/>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Best Practices</a:t>
            </a:r>
            <a:endParaRPr sz="1900">
              <a:solidFill>
                <a:schemeClr val="dk1"/>
              </a:solidFill>
              <a:latin typeface="Georgia"/>
              <a:ea typeface="Georgia"/>
              <a:cs typeface="Georgia"/>
              <a:sym typeface="Georgia"/>
            </a:endParaRPr>
          </a:p>
        </p:txBody>
      </p:sp>
      <p:sp>
        <p:nvSpPr>
          <p:cNvPr id="351" name="Google Shape;351;p14"/>
          <p:cNvSpPr txBox="1"/>
          <p:nvPr/>
        </p:nvSpPr>
        <p:spPr>
          <a:xfrm>
            <a:off x="7057075" y="5647263"/>
            <a:ext cx="4354200" cy="19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a:solidFill>
                  <a:schemeClr val="lt1"/>
                </a:solidFill>
                <a:latin typeface="Georgia"/>
                <a:ea typeface="Georgia"/>
                <a:cs typeface="Georgia"/>
                <a:sym typeface="Georgia"/>
              </a:rPr>
              <a:t>Repeated Programming</a:t>
            </a:r>
            <a:endParaRPr sz="4800">
              <a:solidFill>
                <a:schemeClr val="lt1"/>
              </a:solidFill>
              <a:latin typeface="Georgia"/>
              <a:ea typeface="Georgia"/>
              <a:cs typeface="Georgia"/>
              <a:sym typeface="Georgia"/>
            </a:endParaRPr>
          </a:p>
        </p:txBody>
      </p:sp>
      <p:sp>
        <p:nvSpPr>
          <p:cNvPr id="352" name="Google Shape;352;p14"/>
          <p:cNvSpPr txBox="1"/>
          <p:nvPr/>
        </p:nvSpPr>
        <p:spPr>
          <a:xfrm>
            <a:off x="1208725" y="5918025"/>
            <a:ext cx="5658000" cy="13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chemeClr val="lt1"/>
                </a:solidFill>
                <a:latin typeface="Georgia"/>
                <a:ea typeface="Georgia"/>
                <a:cs typeface="Georgia"/>
                <a:sym typeface="Georgia"/>
              </a:rPr>
              <a:t>Recruitment</a:t>
            </a:r>
            <a:endParaRPr sz="6000">
              <a:solidFill>
                <a:schemeClr val="lt1"/>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pSp>
        <p:nvGrpSpPr>
          <p:cNvPr id="357" name="Google Shape;357;g39e056c3909_2_204"/>
          <p:cNvGrpSpPr/>
          <p:nvPr/>
        </p:nvGrpSpPr>
        <p:grpSpPr>
          <a:xfrm>
            <a:off x="0" y="-144662"/>
            <a:ext cx="18288118" cy="2729212"/>
            <a:chOff x="0" y="-38100"/>
            <a:chExt cx="4816592" cy="718800"/>
          </a:xfrm>
        </p:grpSpPr>
        <p:sp>
          <p:nvSpPr>
            <p:cNvPr id="358" name="Google Shape;358;g39e056c3909_2_204"/>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000000"/>
            </a:solidFill>
            <a:ln>
              <a:noFill/>
            </a:ln>
          </p:spPr>
        </p:sp>
        <p:sp>
          <p:nvSpPr>
            <p:cNvPr id="359" name="Google Shape;359;g39e056c3909_2_204"/>
            <p:cNvSpPr txBox="1"/>
            <p:nvPr/>
          </p:nvSpPr>
          <p:spPr>
            <a:xfrm>
              <a:off x="0" y="-38100"/>
              <a:ext cx="4816500" cy="718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60" name="Google Shape;360;g39e056c3909_2_204"/>
          <p:cNvSpPr txBox="1"/>
          <p:nvPr/>
        </p:nvSpPr>
        <p:spPr>
          <a:xfrm>
            <a:off x="1855400" y="3164900"/>
            <a:ext cx="15018900" cy="55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i="1">
                <a:solidFill>
                  <a:srgbClr val="31859B"/>
                </a:solidFill>
                <a:latin typeface="Georgia"/>
                <a:ea typeface="Georgia"/>
                <a:cs typeface="Georgia"/>
                <a:sym typeface="Georgia"/>
              </a:rPr>
              <a:t>How can an intergenerational lens be built into your center’s core practice rather than as an ‘add-on’?</a:t>
            </a:r>
            <a:endParaRPr sz="6000" i="1">
              <a:solidFill>
                <a:srgbClr val="31859B"/>
              </a:solidFill>
              <a:latin typeface="Georgia"/>
              <a:ea typeface="Georgia"/>
              <a:cs typeface="Georgia"/>
              <a:sym typeface="Georgia"/>
            </a:endParaRPr>
          </a:p>
          <a:p>
            <a:pPr marL="0" lvl="0" indent="0" algn="ctr" rtl="0">
              <a:spcBef>
                <a:spcPts val="0"/>
              </a:spcBef>
              <a:spcAft>
                <a:spcPts val="0"/>
              </a:spcAft>
              <a:buNone/>
            </a:pPr>
            <a:endParaRPr sz="6000" i="1">
              <a:solidFill>
                <a:srgbClr val="31859B"/>
              </a:solidFill>
              <a:latin typeface="Georgia"/>
              <a:ea typeface="Georgia"/>
              <a:cs typeface="Georgia"/>
              <a:sym typeface="Georgia"/>
            </a:endParaRPr>
          </a:p>
          <a:p>
            <a:pPr marL="0" lvl="0" indent="0" algn="ctr" rtl="0">
              <a:spcBef>
                <a:spcPts val="0"/>
              </a:spcBef>
              <a:spcAft>
                <a:spcPts val="0"/>
              </a:spcAft>
              <a:buNone/>
            </a:pPr>
            <a:r>
              <a:rPr lang="en-US" sz="6000" i="1">
                <a:solidFill>
                  <a:srgbClr val="31859B"/>
                </a:solidFill>
                <a:latin typeface="Georgia"/>
                <a:ea typeface="Georgia"/>
                <a:cs typeface="Georgia"/>
                <a:sym typeface="Georgia"/>
              </a:rPr>
              <a:t>Shifting from it’s nice, to it’s wise </a:t>
            </a:r>
            <a:endParaRPr sz="6000" i="1">
              <a:solidFill>
                <a:srgbClr val="31859B"/>
              </a:solidFill>
              <a:latin typeface="Georgia"/>
              <a:ea typeface="Georgia"/>
              <a:cs typeface="Georgia"/>
              <a:sym typeface="Georgia"/>
            </a:endParaRPr>
          </a:p>
          <a:p>
            <a:pPr marL="0" lvl="0" indent="0" algn="ctr" rtl="0">
              <a:spcBef>
                <a:spcPts val="0"/>
              </a:spcBef>
              <a:spcAft>
                <a:spcPts val="0"/>
              </a:spcAft>
              <a:buNone/>
            </a:pPr>
            <a:r>
              <a:rPr lang="en-US" sz="6000" i="1">
                <a:solidFill>
                  <a:srgbClr val="31859B"/>
                </a:solidFill>
                <a:latin typeface="Georgia"/>
                <a:ea typeface="Georgia"/>
                <a:cs typeface="Georgia"/>
                <a:sym typeface="Georgia"/>
              </a:rPr>
              <a:t>(and central)</a:t>
            </a:r>
            <a:endParaRPr sz="6000" i="1">
              <a:solidFill>
                <a:srgbClr val="31859B"/>
              </a:solidFill>
              <a:latin typeface="Georgia"/>
              <a:ea typeface="Georgia"/>
              <a:cs typeface="Georgia"/>
              <a:sym typeface="Georgia"/>
            </a:endParaRPr>
          </a:p>
        </p:txBody>
      </p:sp>
      <p:sp>
        <p:nvSpPr>
          <p:cNvPr id="361" name="Google Shape;361;g39e056c3909_2_204"/>
          <p:cNvSpPr txBox="1"/>
          <p:nvPr/>
        </p:nvSpPr>
        <p:spPr>
          <a:xfrm>
            <a:off x="636900" y="696000"/>
            <a:ext cx="15595200" cy="15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0">
                <a:solidFill>
                  <a:schemeClr val="lt1"/>
                </a:solidFill>
                <a:latin typeface="Georgia"/>
                <a:ea typeface="Georgia"/>
                <a:cs typeface="Georgia"/>
                <a:sym typeface="Georgia"/>
              </a:rPr>
              <a:t>Core Practice rather than an ‘add-on’</a:t>
            </a:r>
            <a:endParaRPr sz="7000">
              <a:solidFill>
                <a:schemeClr val="lt1"/>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grpSp>
        <p:nvGrpSpPr>
          <p:cNvPr id="366" name="Google Shape;366;g39e056c3909_1_9"/>
          <p:cNvGrpSpPr/>
          <p:nvPr/>
        </p:nvGrpSpPr>
        <p:grpSpPr>
          <a:xfrm>
            <a:off x="0" y="-351436"/>
            <a:ext cx="9144454" cy="10922819"/>
            <a:chOff x="0" y="-38100"/>
            <a:chExt cx="2408400" cy="2876773"/>
          </a:xfrm>
        </p:grpSpPr>
        <p:sp>
          <p:nvSpPr>
            <p:cNvPr id="367" name="Google Shape;367;g39e056c3909_1_9"/>
            <p:cNvSpPr/>
            <p:nvPr/>
          </p:nvSpPr>
          <p:spPr>
            <a:xfrm>
              <a:off x="0" y="0"/>
              <a:ext cx="2408296" cy="2838673"/>
            </a:xfrm>
            <a:custGeom>
              <a:avLst/>
              <a:gdLst/>
              <a:ahLst/>
              <a:cxnLst/>
              <a:rect l="l" t="t" r="r" b="b"/>
              <a:pathLst>
                <a:path w="2408296" h="2838673" extrusionOk="0">
                  <a:moveTo>
                    <a:pt x="0" y="0"/>
                  </a:moveTo>
                  <a:lnTo>
                    <a:pt x="2408296" y="0"/>
                  </a:lnTo>
                  <a:lnTo>
                    <a:pt x="2408296" y="2838673"/>
                  </a:lnTo>
                  <a:lnTo>
                    <a:pt x="0" y="2838673"/>
                  </a:lnTo>
                  <a:close/>
                </a:path>
              </a:pathLst>
            </a:custGeom>
            <a:solidFill>
              <a:srgbClr val="000000"/>
            </a:solidFill>
            <a:ln>
              <a:noFill/>
            </a:ln>
          </p:spPr>
        </p:sp>
        <p:sp>
          <p:nvSpPr>
            <p:cNvPr id="368" name="Google Shape;368;g39e056c3909_1_9"/>
            <p:cNvSpPr txBox="1"/>
            <p:nvPr/>
          </p:nvSpPr>
          <p:spPr>
            <a:xfrm>
              <a:off x="0" y="-38100"/>
              <a:ext cx="2408400" cy="2876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69" name="Google Shape;369;g39e056c3909_1_9"/>
          <p:cNvSpPr txBox="1"/>
          <p:nvPr/>
        </p:nvSpPr>
        <p:spPr>
          <a:xfrm>
            <a:off x="1568475" y="7168350"/>
            <a:ext cx="6007500" cy="31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000" b="1">
                <a:solidFill>
                  <a:schemeClr val="lt1"/>
                </a:solidFill>
                <a:latin typeface="Georgia"/>
                <a:ea typeface="Georgia"/>
                <a:cs typeface="Georgia"/>
                <a:sym typeface="Georgia"/>
              </a:rPr>
              <a:t>Questions?</a:t>
            </a:r>
            <a:endParaRPr sz="5000" b="1">
              <a:solidFill>
                <a:schemeClr val="lt1"/>
              </a:solidFill>
              <a:latin typeface="Georgia"/>
              <a:ea typeface="Georgia"/>
              <a:cs typeface="Georgia"/>
              <a:sym typeface="Georgia"/>
            </a:endParaRPr>
          </a:p>
          <a:p>
            <a:pPr marL="0" lvl="0" indent="0" algn="l" rtl="0">
              <a:spcBef>
                <a:spcPts val="0"/>
              </a:spcBef>
              <a:spcAft>
                <a:spcPts val="0"/>
              </a:spcAft>
              <a:buNone/>
            </a:pPr>
            <a:endParaRPr sz="3200">
              <a:solidFill>
                <a:schemeClr val="lt1"/>
              </a:solidFill>
              <a:latin typeface="Georgia"/>
              <a:ea typeface="Georgia"/>
              <a:cs typeface="Georgia"/>
              <a:sym typeface="Georgia"/>
            </a:endParaRPr>
          </a:p>
          <a:p>
            <a:pPr marL="0" lvl="0" indent="0" algn="l" rtl="0">
              <a:spcBef>
                <a:spcPts val="0"/>
              </a:spcBef>
              <a:spcAft>
                <a:spcPts val="0"/>
              </a:spcAft>
              <a:buNone/>
            </a:pPr>
            <a:r>
              <a:rPr lang="en-US" sz="3200">
                <a:solidFill>
                  <a:schemeClr val="lt1"/>
                </a:solidFill>
                <a:latin typeface="Georgia"/>
                <a:ea typeface="Georgia"/>
                <a:cs typeface="Georgia"/>
                <a:sym typeface="Georgia"/>
              </a:rPr>
              <a:t>Jill Juris, PhD</a:t>
            </a:r>
            <a:endParaRPr sz="3200">
              <a:solidFill>
                <a:schemeClr val="lt1"/>
              </a:solidFill>
              <a:latin typeface="Georgia"/>
              <a:ea typeface="Georgia"/>
              <a:cs typeface="Georgia"/>
              <a:sym typeface="Georgia"/>
            </a:endParaRPr>
          </a:p>
          <a:p>
            <a:pPr marL="0" lvl="0" indent="0" algn="l" rtl="0">
              <a:spcBef>
                <a:spcPts val="0"/>
              </a:spcBef>
              <a:spcAft>
                <a:spcPts val="0"/>
              </a:spcAft>
              <a:buNone/>
            </a:pPr>
            <a:r>
              <a:rPr lang="en-US" sz="3200">
                <a:solidFill>
                  <a:schemeClr val="lt1"/>
                </a:solidFill>
                <a:latin typeface="Georgia"/>
                <a:ea typeface="Georgia"/>
                <a:cs typeface="Georgia"/>
                <a:sym typeface="Georgia"/>
              </a:rPr>
              <a:t>Appalachian State University</a:t>
            </a:r>
            <a:endParaRPr sz="3200">
              <a:solidFill>
                <a:schemeClr val="lt1"/>
              </a:solidFill>
              <a:latin typeface="Georgia"/>
              <a:ea typeface="Georgia"/>
              <a:cs typeface="Georgia"/>
              <a:sym typeface="Georgia"/>
            </a:endParaRPr>
          </a:p>
          <a:p>
            <a:pPr marL="0" lvl="0" indent="0" algn="l" rtl="0">
              <a:spcBef>
                <a:spcPts val="0"/>
              </a:spcBef>
              <a:spcAft>
                <a:spcPts val="0"/>
              </a:spcAft>
              <a:buNone/>
            </a:pPr>
            <a:r>
              <a:rPr lang="en-US" sz="3200" u="sng">
                <a:solidFill>
                  <a:schemeClr val="lt1"/>
                </a:solidFill>
                <a:latin typeface="Georgia"/>
                <a:ea typeface="Georgia"/>
                <a:cs typeface="Georgia"/>
                <a:sym typeface="Georgia"/>
                <a:hlinkClick r:id="rId3">
                  <a:extLst>
                    <a:ext uri="{A12FA001-AC4F-418D-AE19-62706E023703}">
                      <ahyp:hlinkClr xmlns:ahyp="http://schemas.microsoft.com/office/drawing/2018/hyperlinkcolor" val="tx"/>
                    </a:ext>
                  </a:extLst>
                </a:hlinkClick>
              </a:rPr>
              <a:t>jurisjj@appstate.edu</a:t>
            </a:r>
            <a:endParaRPr sz="3200">
              <a:solidFill>
                <a:schemeClr val="lt1"/>
              </a:solidFill>
              <a:latin typeface="Georgia"/>
              <a:ea typeface="Georgia"/>
              <a:cs typeface="Georgia"/>
              <a:sym typeface="Georgia"/>
            </a:endParaRPr>
          </a:p>
          <a:p>
            <a:pPr marL="0" lvl="0" indent="0" algn="l" rtl="0">
              <a:spcBef>
                <a:spcPts val="0"/>
              </a:spcBef>
              <a:spcAft>
                <a:spcPts val="0"/>
              </a:spcAft>
              <a:buNone/>
            </a:pPr>
            <a:endParaRPr sz="3200">
              <a:solidFill>
                <a:schemeClr val="lt1"/>
              </a:solidFill>
              <a:latin typeface="Georgia"/>
              <a:ea typeface="Georgia"/>
              <a:cs typeface="Georgia"/>
              <a:sym typeface="Georgia"/>
            </a:endParaRPr>
          </a:p>
        </p:txBody>
      </p:sp>
      <p:sp>
        <p:nvSpPr>
          <p:cNvPr id="370" name="Google Shape;370;g39e056c3909_1_9"/>
          <p:cNvSpPr txBox="1"/>
          <p:nvPr/>
        </p:nvSpPr>
        <p:spPr>
          <a:xfrm>
            <a:off x="9961800" y="1373075"/>
            <a:ext cx="7859100" cy="80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3500"/>
              <a:buFont typeface="Book Antiqua"/>
              <a:buNone/>
            </a:pPr>
            <a:r>
              <a:rPr lang="en-US" sz="5000">
                <a:solidFill>
                  <a:schemeClr val="dk1"/>
                </a:solidFill>
                <a:latin typeface="Georgia"/>
                <a:ea typeface="Georgia"/>
                <a:cs typeface="Georgia"/>
                <a:sym typeface="Georgia"/>
              </a:rPr>
              <a:t>What is something you learned from today’s workshop?</a:t>
            </a:r>
            <a:endParaRPr sz="500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3500"/>
              <a:buFont typeface="Book Antiqua"/>
              <a:buNone/>
            </a:pPr>
            <a:endParaRPr sz="5000" b="1">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3500"/>
              <a:buFont typeface="Book Antiqua"/>
              <a:buNone/>
            </a:pPr>
            <a:r>
              <a:rPr lang="en-US" sz="5000">
                <a:solidFill>
                  <a:schemeClr val="dk1"/>
                </a:solidFill>
                <a:latin typeface="Georgia"/>
                <a:ea typeface="Georgia"/>
                <a:cs typeface="Georgia"/>
                <a:sym typeface="Georgia"/>
              </a:rPr>
              <a:t>What assistance/resources would  you need to take the next step in creating an intergenerational initiative at your center?</a:t>
            </a:r>
            <a:endParaRPr sz="5000">
              <a:solidFill>
                <a:schemeClr val="dk1"/>
              </a:solidFill>
              <a:latin typeface="Georgia"/>
              <a:ea typeface="Georgia"/>
              <a:cs typeface="Georgia"/>
              <a:sym typeface="Georgia"/>
            </a:endParaRPr>
          </a:p>
        </p:txBody>
      </p:sp>
      <p:sp>
        <p:nvSpPr>
          <p:cNvPr id="371" name="Google Shape;371;g39e056c3909_1_9"/>
          <p:cNvSpPr txBox="1">
            <a:spLocks noGrp="1"/>
          </p:cNvSpPr>
          <p:nvPr>
            <p:ph type="title" idx="4294967295"/>
          </p:nvPr>
        </p:nvSpPr>
        <p:spPr>
          <a:xfrm>
            <a:off x="457425" y="401456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7000">
                <a:solidFill>
                  <a:schemeClr val="lt1"/>
                </a:solidFill>
                <a:latin typeface="Georgia"/>
                <a:ea typeface="Georgia"/>
                <a:cs typeface="Georgia"/>
                <a:sym typeface="Georgia"/>
              </a:rPr>
              <a:t>In the Chat…</a:t>
            </a:r>
            <a:endParaRPr sz="7000">
              <a:solidFill>
                <a:schemeClr val="lt1"/>
              </a:solidFill>
              <a:latin typeface="Georgia"/>
              <a:ea typeface="Georgia"/>
              <a:cs typeface="Georgia"/>
              <a:sym typeface="Georgia"/>
            </a:endParaRPr>
          </a:p>
        </p:txBody>
      </p:sp>
      <p:sp>
        <p:nvSpPr>
          <p:cNvPr id="372" name="Google Shape;372;g39e056c3909_1_9"/>
          <p:cNvSpPr/>
          <p:nvPr/>
        </p:nvSpPr>
        <p:spPr>
          <a:xfrm>
            <a:off x="6012400" y="1038525"/>
            <a:ext cx="2057400" cy="19338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3" name="Google Shape;373;g39e056c3909_1_9"/>
          <p:cNvSpPr/>
          <p:nvPr/>
        </p:nvSpPr>
        <p:spPr>
          <a:xfrm>
            <a:off x="3543525" y="215575"/>
            <a:ext cx="2057400" cy="19338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4" name="Google Shape;374;g39e056c3909_1_9"/>
          <p:cNvSpPr/>
          <p:nvPr/>
        </p:nvSpPr>
        <p:spPr>
          <a:xfrm>
            <a:off x="457425" y="820600"/>
            <a:ext cx="2057400" cy="19338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3"/>
          <p:cNvPicPr preferRelativeResize="0"/>
          <p:nvPr/>
        </p:nvPicPr>
        <p:blipFill>
          <a:blip r:embed="rId3">
            <a:alphaModFix/>
          </a:blip>
          <a:stretch>
            <a:fillRect/>
          </a:stretch>
        </p:blipFill>
        <p:spPr>
          <a:xfrm>
            <a:off x="10300375" y="2954680"/>
            <a:ext cx="4089575" cy="2721432"/>
          </a:xfrm>
          <a:prstGeom prst="rect">
            <a:avLst/>
          </a:prstGeom>
          <a:noFill/>
          <a:ln>
            <a:noFill/>
          </a:ln>
        </p:spPr>
      </p:pic>
      <p:pic>
        <p:nvPicPr>
          <p:cNvPr id="380" name="Google Shape;380;p3"/>
          <p:cNvPicPr preferRelativeResize="0"/>
          <p:nvPr/>
        </p:nvPicPr>
        <p:blipFill>
          <a:blip r:embed="rId4">
            <a:alphaModFix/>
          </a:blip>
          <a:stretch>
            <a:fillRect/>
          </a:stretch>
        </p:blipFill>
        <p:spPr>
          <a:xfrm>
            <a:off x="3688575" y="2670563"/>
            <a:ext cx="6611796" cy="3476525"/>
          </a:xfrm>
          <a:prstGeom prst="rect">
            <a:avLst/>
          </a:prstGeom>
          <a:noFill/>
          <a:ln>
            <a:noFill/>
          </a:ln>
        </p:spPr>
      </p:pic>
      <p:sp>
        <p:nvSpPr>
          <p:cNvPr id="381" name="Google Shape;381;p3"/>
          <p:cNvSpPr/>
          <p:nvPr/>
        </p:nvSpPr>
        <p:spPr>
          <a:xfrm>
            <a:off x="13376851" y="6453387"/>
            <a:ext cx="4681777" cy="3470689"/>
          </a:xfrm>
          <a:custGeom>
            <a:avLst/>
            <a:gdLst/>
            <a:ahLst/>
            <a:cxnLst/>
            <a:rect l="l" t="t" r="r" b="b"/>
            <a:pathLst>
              <a:path w="7935216" h="5401851" extrusionOk="0">
                <a:moveTo>
                  <a:pt x="0" y="0"/>
                </a:moveTo>
                <a:lnTo>
                  <a:pt x="7935216" y="0"/>
                </a:lnTo>
                <a:lnTo>
                  <a:pt x="7935216" y="5401852"/>
                </a:lnTo>
                <a:lnTo>
                  <a:pt x="0" y="5401852"/>
                </a:lnTo>
                <a:lnTo>
                  <a:pt x="0" y="0"/>
                </a:lnTo>
                <a:close/>
              </a:path>
            </a:pathLst>
          </a:custGeom>
          <a:blipFill rotWithShape="1">
            <a:blip r:embed="rId5">
              <a:alphaModFix/>
            </a:blip>
            <a:stretch>
              <a:fillRect/>
            </a:stretch>
          </a:blipFill>
          <a:ln>
            <a:noFill/>
          </a:ln>
        </p:spPr>
      </p:sp>
      <p:pic>
        <p:nvPicPr>
          <p:cNvPr id="382" name="Google Shape;382;p3"/>
          <p:cNvPicPr preferRelativeResize="0"/>
          <p:nvPr/>
        </p:nvPicPr>
        <p:blipFill>
          <a:blip r:embed="rId6">
            <a:alphaModFix/>
          </a:blip>
          <a:stretch>
            <a:fillRect/>
          </a:stretch>
        </p:blipFill>
        <p:spPr>
          <a:xfrm>
            <a:off x="399880" y="6859374"/>
            <a:ext cx="2779295" cy="2977825"/>
          </a:xfrm>
          <a:prstGeom prst="rect">
            <a:avLst/>
          </a:prstGeom>
          <a:noFill/>
          <a:ln>
            <a:noFill/>
          </a:ln>
        </p:spPr>
      </p:pic>
      <p:pic>
        <p:nvPicPr>
          <p:cNvPr id="383" name="Google Shape;383;p3"/>
          <p:cNvPicPr preferRelativeResize="0"/>
          <p:nvPr/>
        </p:nvPicPr>
        <p:blipFill>
          <a:blip r:embed="rId7">
            <a:alphaModFix/>
          </a:blip>
          <a:stretch>
            <a:fillRect/>
          </a:stretch>
        </p:blipFill>
        <p:spPr>
          <a:xfrm>
            <a:off x="4866775" y="6699825"/>
            <a:ext cx="7274100" cy="2977825"/>
          </a:xfrm>
          <a:prstGeom prst="rect">
            <a:avLst/>
          </a:prstGeom>
          <a:noFill/>
          <a:ln>
            <a:noFill/>
          </a:ln>
        </p:spPr>
      </p:pic>
      <p:grpSp>
        <p:nvGrpSpPr>
          <p:cNvPr id="384" name="Google Shape;384;p3"/>
          <p:cNvGrpSpPr/>
          <p:nvPr/>
        </p:nvGrpSpPr>
        <p:grpSpPr>
          <a:xfrm>
            <a:off x="-62" y="-210912"/>
            <a:ext cx="18288118" cy="2729212"/>
            <a:chOff x="0" y="-38100"/>
            <a:chExt cx="4816592" cy="718800"/>
          </a:xfrm>
        </p:grpSpPr>
        <p:sp>
          <p:nvSpPr>
            <p:cNvPr id="385" name="Google Shape;385;p3"/>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A0D5D6"/>
            </a:solidFill>
            <a:ln>
              <a:noFill/>
            </a:ln>
          </p:spPr>
        </p:sp>
        <p:sp>
          <p:nvSpPr>
            <p:cNvPr id="386" name="Google Shape;386;p3"/>
            <p:cNvSpPr txBox="1"/>
            <p:nvPr/>
          </p:nvSpPr>
          <p:spPr>
            <a:xfrm>
              <a:off x="0" y="-38100"/>
              <a:ext cx="4816500" cy="718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87" name="Google Shape;387;p3"/>
          <p:cNvSpPr txBox="1"/>
          <p:nvPr/>
        </p:nvSpPr>
        <p:spPr>
          <a:xfrm>
            <a:off x="531700" y="466700"/>
            <a:ext cx="11348700" cy="17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0">
                <a:solidFill>
                  <a:schemeClr val="dk1"/>
                </a:solidFill>
                <a:latin typeface="Georgia"/>
                <a:ea typeface="Georgia"/>
                <a:cs typeface="Georgia"/>
                <a:sym typeface="Georgia"/>
              </a:rPr>
              <a:t>Resources and Community</a:t>
            </a:r>
            <a:endParaRPr sz="7000">
              <a:solidFill>
                <a:schemeClr val="dk1"/>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grpSp>
        <p:nvGrpSpPr>
          <p:cNvPr id="392" name="Google Shape;392;g39e9749073b_0_5"/>
          <p:cNvGrpSpPr/>
          <p:nvPr/>
        </p:nvGrpSpPr>
        <p:grpSpPr>
          <a:xfrm>
            <a:off x="-62" y="-210912"/>
            <a:ext cx="18288118" cy="2729212"/>
            <a:chOff x="0" y="-38100"/>
            <a:chExt cx="4816592" cy="718800"/>
          </a:xfrm>
        </p:grpSpPr>
        <p:sp>
          <p:nvSpPr>
            <p:cNvPr id="393" name="Google Shape;393;g39e9749073b_0_5"/>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A0D5D6"/>
            </a:solidFill>
            <a:ln>
              <a:noFill/>
            </a:ln>
          </p:spPr>
        </p:sp>
        <p:sp>
          <p:nvSpPr>
            <p:cNvPr id="394" name="Google Shape;394;g39e9749073b_0_5"/>
            <p:cNvSpPr txBox="1"/>
            <p:nvPr/>
          </p:nvSpPr>
          <p:spPr>
            <a:xfrm>
              <a:off x="0" y="-38100"/>
              <a:ext cx="4816500" cy="718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95" name="Google Shape;395;g39e9749073b_0_5"/>
          <p:cNvSpPr txBox="1"/>
          <p:nvPr/>
        </p:nvSpPr>
        <p:spPr>
          <a:xfrm>
            <a:off x="531700" y="466700"/>
            <a:ext cx="17517600" cy="17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0">
                <a:solidFill>
                  <a:schemeClr val="dk1"/>
                </a:solidFill>
                <a:latin typeface="Georgia"/>
                <a:ea typeface="Georgia"/>
                <a:cs typeface="Georgia"/>
                <a:sym typeface="Georgia"/>
              </a:rPr>
              <a:t>Resources and Community-Certificate</a:t>
            </a:r>
            <a:endParaRPr sz="7000">
              <a:solidFill>
                <a:schemeClr val="dk1"/>
              </a:solidFill>
              <a:latin typeface="Georgia"/>
              <a:ea typeface="Georgia"/>
              <a:cs typeface="Georgia"/>
              <a:sym typeface="Georgia"/>
            </a:endParaRPr>
          </a:p>
        </p:txBody>
      </p:sp>
      <p:pic>
        <p:nvPicPr>
          <p:cNvPr id="396" name="Google Shape;396;g39e9749073b_0_5" title="Screenshot 2025-10-30 at 11.57.14 AM.png"/>
          <p:cNvPicPr preferRelativeResize="0"/>
          <p:nvPr/>
        </p:nvPicPr>
        <p:blipFill>
          <a:blip r:embed="rId3">
            <a:alphaModFix/>
          </a:blip>
          <a:stretch>
            <a:fillRect/>
          </a:stretch>
        </p:blipFill>
        <p:spPr>
          <a:xfrm>
            <a:off x="8784925" y="2631450"/>
            <a:ext cx="8963526" cy="7195075"/>
          </a:xfrm>
          <a:prstGeom prst="rect">
            <a:avLst/>
          </a:prstGeom>
          <a:noFill/>
          <a:ln w="114300" cap="flat" cmpd="sng">
            <a:solidFill>
              <a:schemeClr val="dk2"/>
            </a:solidFill>
            <a:prstDash val="solid"/>
            <a:round/>
            <a:headEnd type="none" w="sm" len="sm"/>
            <a:tailEnd type="none" w="sm" len="sm"/>
          </a:ln>
        </p:spPr>
      </p:pic>
      <p:pic>
        <p:nvPicPr>
          <p:cNvPr id="397" name="Google Shape;397;g39e9749073b_0_5"/>
          <p:cNvPicPr preferRelativeResize="0"/>
          <p:nvPr/>
        </p:nvPicPr>
        <p:blipFill>
          <a:blip r:embed="rId4">
            <a:alphaModFix/>
          </a:blip>
          <a:stretch>
            <a:fillRect/>
          </a:stretch>
        </p:blipFill>
        <p:spPr>
          <a:xfrm>
            <a:off x="1205050" y="5275287"/>
            <a:ext cx="4659375" cy="1907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g39e9749073b_0_30"/>
          <p:cNvGrpSpPr/>
          <p:nvPr/>
        </p:nvGrpSpPr>
        <p:grpSpPr>
          <a:xfrm>
            <a:off x="-62" y="-210912"/>
            <a:ext cx="18288118" cy="2729212"/>
            <a:chOff x="0" y="-38100"/>
            <a:chExt cx="4816592" cy="718800"/>
          </a:xfrm>
        </p:grpSpPr>
        <p:sp>
          <p:nvSpPr>
            <p:cNvPr id="403" name="Google Shape;403;g39e9749073b_0_30"/>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A0D5D6"/>
            </a:solidFill>
            <a:ln>
              <a:noFill/>
            </a:ln>
          </p:spPr>
        </p:sp>
        <p:sp>
          <p:nvSpPr>
            <p:cNvPr id="404" name="Google Shape;404;g39e9749073b_0_30"/>
            <p:cNvSpPr txBox="1"/>
            <p:nvPr/>
          </p:nvSpPr>
          <p:spPr>
            <a:xfrm>
              <a:off x="0" y="-38100"/>
              <a:ext cx="4816500" cy="718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05" name="Google Shape;405;g39e9749073b_0_30"/>
          <p:cNvSpPr txBox="1"/>
          <p:nvPr/>
        </p:nvSpPr>
        <p:spPr>
          <a:xfrm>
            <a:off x="531700" y="466700"/>
            <a:ext cx="17517600" cy="17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0">
                <a:solidFill>
                  <a:schemeClr val="dk1"/>
                </a:solidFill>
                <a:latin typeface="Georgia"/>
                <a:ea typeface="Georgia"/>
                <a:cs typeface="Georgia"/>
                <a:sym typeface="Georgia"/>
              </a:rPr>
              <a:t>Resources and Community-Certificate</a:t>
            </a:r>
            <a:endParaRPr sz="7000">
              <a:solidFill>
                <a:schemeClr val="dk1"/>
              </a:solidFill>
              <a:latin typeface="Georgia"/>
              <a:ea typeface="Georgia"/>
              <a:cs typeface="Georgia"/>
              <a:sym typeface="Georgia"/>
            </a:endParaRPr>
          </a:p>
        </p:txBody>
      </p:sp>
      <p:pic>
        <p:nvPicPr>
          <p:cNvPr id="406" name="Google Shape;406;g39e9749073b_0_30"/>
          <p:cNvPicPr preferRelativeResize="0"/>
          <p:nvPr/>
        </p:nvPicPr>
        <p:blipFill>
          <a:blip r:embed="rId3">
            <a:alphaModFix/>
          </a:blip>
          <a:stretch>
            <a:fillRect/>
          </a:stretch>
        </p:blipFill>
        <p:spPr>
          <a:xfrm>
            <a:off x="328599" y="5062497"/>
            <a:ext cx="4818250" cy="2533475"/>
          </a:xfrm>
          <a:prstGeom prst="rect">
            <a:avLst/>
          </a:prstGeom>
          <a:noFill/>
          <a:ln>
            <a:noFill/>
          </a:ln>
        </p:spPr>
      </p:pic>
      <p:pic>
        <p:nvPicPr>
          <p:cNvPr id="407" name="Google Shape;407;g39e9749073b_0_30" title="Screenshot 2025-10-30 at 12.04.58 PM.png"/>
          <p:cNvPicPr preferRelativeResize="0"/>
          <p:nvPr/>
        </p:nvPicPr>
        <p:blipFill>
          <a:blip r:embed="rId4">
            <a:alphaModFix/>
          </a:blip>
          <a:stretch>
            <a:fillRect/>
          </a:stretch>
        </p:blipFill>
        <p:spPr>
          <a:xfrm>
            <a:off x="5197750" y="3117525"/>
            <a:ext cx="12851550" cy="586197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05252"/>
        </a:solidFill>
        <a:effectLst/>
      </p:bgPr>
    </p:bg>
    <p:spTree>
      <p:nvGrpSpPr>
        <p:cNvPr id="1" name="Shape 411"/>
        <p:cNvGrpSpPr/>
        <p:nvPr/>
      </p:nvGrpSpPr>
      <p:grpSpPr>
        <a:xfrm>
          <a:off x="0" y="0"/>
          <a:ext cx="0" cy="0"/>
          <a:chOff x="0" y="0"/>
          <a:chExt cx="0" cy="0"/>
        </a:xfrm>
      </p:grpSpPr>
      <p:grpSp>
        <p:nvGrpSpPr>
          <p:cNvPr id="412" name="Google Shape;412;p26"/>
          <p:cNvGrpSpPr/>
          <p:nvPr/>
        </p:nvGrpSpPr>
        <p:grpSpPr>
          <a:xfrm>
            <a:off x="1028700" y="739378"/>
            <a:ext cx="16230600" cy="8513751"/>
            <a:chOff x="0" y="-76200"/>
            <a:chExt cx="4274726" cy="2242305"/>
          </a:xfrm>
        </p:grpSpPr>
        <p:sp>
          <p:nvSpPr>
            <p:cNvPr id="413" name="Google Shape;413;p26"/>
            <p:cNvSpPr/>
            <p:nvPr/>
          </p:nvSpPr>
          <p:spPr>
            <a:xfrm>
              <a:off x="0" y="0"/>
              <a:ext cx="4274726" cy="2166105"/>
            </a:xfrm>
            <a:custGeom>
              <a:avLst/>
              <a:gdLst/>
              <a:ahLst/>
              <a:cxnLst/>
              <a:rect l="l" t="t" r="r" b="b"/>
              <a:pathLst>
                <a:path w="4274726" h="2166105" extrusionOk="0">
                  <a:moveTo>
                    <a:pt x="0" y="0"/>
                  </a:moveTo>
                  <a:lnTo>
                    <a:pt x="4274726" y="0"/>
                  </a:lnTo>
                  <a:lnTo>
                    <a:pt x="4274726" y="2166105"/>
                  </a:lnTo>
                  <a:lnTo>
                    <a:pt x="0" y="2166105"/>
                  </a:lnTo>
                  <a:close/>
                </a:path>
              </a:pathLst>
            </a:custGeom>
            <a:solidFill>
              <a:srgbClr val="FFFFFF"/>
            </a:solidFill>
            <a:ln>
              <a:noFill/>
            </a:ln>
          </p:spPr>
        </p:sp>
        <p:sp>
          <p:nvSpPr>
            <p:cNvPr id="414" name="Google Shape;414;p26"/>
            <p:cNvSpPr txBox="1"/>
            <p:nvPr/>
          </p:nvSpPr>
          <p:spPr>
            <a:xfrm>
              <a:off x="0" y="-76200"/>
              <a:ext cx="4274726" cy="224230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15" name="Google Shape;415;p26" descr="Intergenerational events and initiatives bring people of different age groups together to learn from each other and share their experiences.&#10;&#10;These efforts have numerous benefits that can positively impact both individuals and communities." title="The Power of Intergenerational Connections">
            <a:hlinkClick r:id="rId3"/>
          </p:cNvPr>
          <p:cNvPicPr preferRelativeResize="0"/>
          <p:nvPr/>
        </p:nvPicPr>
        <p:blipFill>
          <a:blip r:embed="rId4">
            <a:alphaModFix/>
          </a:blip>
          <a:stretch>
            <a:fillRect/>
          </a:stretch>
        </p:blipFill>
        <p:spPr>
          <a:xfrm>
            <a:off x="7321100" y="3881650"/>
            <a:ext cx="7667975" cy="4313225"/>
          </a:xfrm>
          <a:prstGeom prst="rect">
            <a:avLst/>
          </a:prstGeom>
          <a:noFill/>
          <a:ln>
            <a:noFill/>
          </a:ln>
        </p:spPr>
      </p:pic>
      <p:grpSp>
        <p:nvGrpSpPr>
          <p:cNvPr id="416" name="Google Shape;416;p26"/>
          <p:cNvGrpSpPr/>
          <p:nvPr/>
        </p:nvGrpSpPr>
        <p:grpSpPr>
          <a:xfrm>
            <a:off x="1028763" y="863450"/>
            <a:ext cx="16230470" cy="2196222"/>
            <a:chOff x="0" y="-38100"/>
            <a:chExt cx="4816592" cy="718800"/>
          </a:xfrm>
        </p:grpSpPr>
        <p:sp>
          <p:nvSpPr>
            <p:cNvPr id="417" name="Google Shape;417;p26"/>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A0D5D6"/>
            </a:solidFill>
            <a:ln>
              <a:noFill/>
            </a:ln>
          </p:spPr>
        </p:sp>
        <p:sp>
          <p:nvSpPr>
            <p:cNvPr id="418" name="Google Shape;418;p26"/>
            <p:cNvSpPr txBox="1"/>
            <p:nvPr/>
          </p:nvSpPr>
          <p:spPr>
            <a:xfrm>
              <a:off x="0" y="-38100"/>
              <a:ext cx="4816500" cy="718800"/>
            </a:xfrm>
            <a:prstGeom prst="rect">
              <a:avLst/>
            </a:prstGeom>
            <a:noFill/>
            <a:ln>
              <a:noFill/>
            </a:ln>
          </p:spPr>
          <p:txBody>
            <a:bodyPr spcFirstLastPara="1" wrap="square" lIns="40875" tIns="40875" rIns="40875" bIns="40875" anchor="ctr" anchorCtr="0">
              <a:noAutofit/>
            </a:bodyPr>
            <a:lstStyle/>
            <a:p>
              <a:pPr marL="0" marR="0" lvl="0" indent="0" algn="ctr" rtl="0">
                <a:lnSpc>
                  <a:spcPct val="147722"/>
                </a:lnSpc>
                <a:spcBef>
                  <a:spcPts val="0"/>
                </a:spcBef>
                <a:spcAft>
                  <a:spcPts val="0"/>
                </a:spcAft>
                <a:buClr>
                  <a:srgbClr val="000000"/>
                </a:buClr>
                <a:buSzPts val="1448"/>
                <a:buFont typeface="Arial"/>
                <a:buNone/>
              </a:pPr>
              <a:endParaRPr sz="1448" b="0" i="0" u="none" strike="noStrike" cap="none">
                <a:solidFill>
                  <a:schemeClr val="dk1"/>
                </a:solidFill>
                <a:latin typeface="Calibri"/>
                <a:ea typeface="Calibri"/>
                <a:cs typeface="Calibri"/>
                <a:sym typeface="Calibri"/>
              </a:endParaRPr>
            </a:p>
          </p:txBody>
        </p:sp>
      </p:grpSp>
      <p:sp>
        <p:nvSpPr>
          <p:cNvPr id="419" name="Google Shape;419;p26"/>
          <p:cNvSpPr txBox="1"/>
          <p:nvPr/>
        </p:nvSpPr>
        <p:spPr>
          <a:xfrm>
            <a:off x="1233550" y="1063675"/>
            <a:ext cx="15472200" cy="17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0">
                <a:solidFill>
                  <a:schemeClr val="dk1"/>
                </a:solidFill>
                <a:latin typeface="Georgia"/>
                <a:ea typeface="Georgia"/>
                <a:cs typeface="Georgia"/>
                <a:sym typeface="Georgia"/>
              </a:rPr>
              <a:t>Resources and Community-Video</a:t>
            </a:r>
            <a:endParaRPr sz="7000">
              <a:solidFill>
                <a:schemeClr val="dk1"/>
              </a:solidFill>
              <a:latin typeface="Georgia"/>
              <a:ea typeface="Georgia"/>
              <a:cs typeface="Georgia"/>
              <a:sym typeface="Georgia"/>
            </a:endParaRPr>
          </a:p>
        </p:txBody>
      </p:sp>
      <p:pic>
        <p:nvPicPr>
          <p:cNvPr id="420" name="Google Shape;420;p26"/>
          <p:cNvPicPr preferRelativeResize="0"/>
          <p:nvPr/>
        </p:nvPicPr>
        <p:blipFill>
          <a:blip r:embed="rId5">
            <a:alphaModFix/>
          </a:blip>
          <a:stretch>
            <a:fillRect/>
          </a:stretch>
        </p:blipFill>
        <p:spPr>
          <a:xfrm>
            <a:off x="1908050" y="4710850"/>
            <a:ext cx="3897574" cy="265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p:cTn id="7" dur="10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05252"/>
        </a:solidFill>
        <a:effectLst/>
      </p:bgPr>
    </p:bg>
    <p:spTree>
      <p:nvGrpSpPr>
        <p:cNvPr id="1" name="Shape 424"/>
        <p:cNvGrpSpPr/>
        <p:nvPr/>
      </p:nvGrpSpPr>
      <p:grpSpPr>
        <a:xfrm>
          <a:off x="0" y="0"/>
          <a:ext cx="0" cy="0"/>
          <a:chOff x="0" y="0"/>
          <a:chExt cx="0" cy="0"/>
        </a:xfrm>
      </p:grpSpPr>
      <p:grpSp>
        <p:nvGrpSpPr>
          <p:cNvPr id="425" name="Google Shape;425;g39e056c3909_1_50"/>
          <p:cNvGrpSpPr/>
          <p:nvPr/>
        </p:nvGrpSpPr>
        <p:grpSpPr>
          <a:xfrm>
            <a:off x="1028700" y="739376"/>
            <a:ext cx="16230707" cy="8513808"/>
            <a:chOff x="0" y="-76200"/>
            <a:chExt cx="4274726" cy="2242305"/>
          </a:xfrm>
        </p:grpSpPr>
        <p:sp>
          <p:nvSpPr>
            <p:cNvPr id="426" name="Google Shape;426;g39e056c3909_1_50"/>
            <p:cNvSpPr/>
            <p:nvPr/>
          </p:nvSpPr>
          <p:spPr>
            <a:xfrm>
              <a:off x="0" y="0"/>
              <a:ext cx="4274726" cy="2166105"/>
            </a:xfrm>
            <a:custGeom>
              <a:avLst/>
              <a:gdLst/>
              <a:ahLst/>
              <a:cxnLst/>
              <a:rect l="l" t="t" r="r" b="b"/>
              <a:pathLst>
                <a:path w="4274726" h="2166105" extrusionOk="0">
                  <a:moveTo>
                    <a:pt x="0" y="0"/>
                  </a:moveTo>
                  <a:lnTo>
                    <a:pt x="4274726" y="0"/>
                  </a:lnTo>
                  <a:lnTo>
                    <a:pt x="4274726" y="2166105"/>
                  </a:lnTo>
                  <a:lnTo>
                    <a:pt x="0" y="2166105"/>
                  </a:lnTo>
                  <a:close/>
                </a:path>
              </a:pathLst>
            </a:custGeom>
            <a:solidFill>
              <a:srgbClr val="FFFFFF"/>
            </a:solidFill>
            <a:ln>
              <a:noFill/>
            </a:ln>
          </p:spPr>
        </p:sp>
        <p:sp>
          <p:nvSpPr>
            <p:cNvPr id="427" name="Google Shape;427;g39e056c3909_1_50"/>
            <p:cNvSpPr txBox="1"/>
            <p:nvPr/>
          </p:nvSpPr>
          <p:spPr>
            <a:xfrm>
              <a:off x="0" y="-76200"/>
              <a:ext cx="4274700" cy="2242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28" name="Google Shape;428;g39e056c3909_1_50" descr="At DOROT, intergenerational connections are what we're all about! Meet five pairs of senior/teen intergenerational friends and learn what makes their bond so unique, special, and full of joy. &#10;&#10;Make a connection today! Learn more about our virtual intergenerational program GENuine Connections at www.dorotusa.org/GENuineconnections!" title="You Shine: DOROT Intergenerational Connections">
            <a:hlinkClick r:id="rId3"/>
          </p:cNvPr>
          <p:cNvPicPr preferRelativeResize="0"/>
          <p:nvPr/>
        </p:nvPicPr>
        <p:blipFill>
          <a:blip r:embed="rId4">
            <a:alphaModFix/>
          </a:blip>
          <a:stretch>
            <a:fillRect/>
          </a:stretch>
        </p:blipFill>
        <p:spPr>
          <a:xfrm>
            <a:off x="7340900" y="3292775"/>
            <a:ext cx="8685550" cy="4885625"/>
          </a:xfrm>
          <a:prstGeom prst="rect">
            <a:avLst/>
          </a:prstGeom>
          <a:noFill/>
          <a:ln>
            <a:noFill/>
          </a:ln>
        </p:spPr>
      </p:pic>
      <p:grpSp>
        <p:nvGrpSpPr>
          <p:cNvPr id="429" name="Google Shape;429;g39e056c3909_1_50"/>
          <p:cNvGrpSpPr/>
          <p:nvPr/>
        </p:nvGrpSpPr>
        <p:grpSpPr>
          <a:xfrm>
            <a:off x="1028763" y="857476"/>
            <a:ext cx="16230470" cy="1795778"/>
            <a:chOff x="0" y="-38100"/>
            <a:chExt cx="4816592" cy="718800"/>
          </a:xfrm>
        </p:grpSpPr>
        <p:sp>
          <p:nvSpPr>
            <p:cNvPr id="430" name="Google Shape;430;g39e056c3909_1_50"/>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A0D5D6"/>
            </a:solidFill>
            <a:ln>
              <a:noFill/>
            </a:ln>
          </p:spPr>
        </p:sp>
        <p:sp>
          <p:nvSpPr>
            <p:cNvPr id="431" name="Google Shape;431;g39e056c3909_1_50"/>
            <p:cNvSpPr txBox="1"/>
            <p:nvPr/>
          </p:nvSpPr>
          <p:spPr>
            <a:xfrm>
              <a:off x="0" y="-38100"/>
              <a:ext cx="4816500" cy="718800"/>
            </a:xfrm>
            <a:prstGeom prst="rect">
              <a:avLst/>
            </a:prstGeom>
            <a:noFill/>
            <a:ln>
              <a:noFill/>
            </a:ln>
          </p:spPr>
          <p:txBody>
            <a:bodyPr spcFirstLastPara="1" wrap="square" lIns="40875" tIns="40875" rIns="40875" bIns="40875" anchor="ctr" anchorCtr="0">
              <a:noAutofit/>
            </a:bodyPr>
            <a:lstStyle/>
            <a:p>
              <a:pPr marL="0" marR="0" lvl="0" indent="0" algn="ctr" rtl="0">
                <a:lnSpc>
                  <a:spcPct val="147722"/>
                </a:lnSpc>
                <a:spcBef>
                  <a:spcPts val="0"/>
                </a:spcBef>
                <a:spcAft>
                  <a:spcPts val="0"/>
                </a:spcAft>
                <a:buClr>
                  <a:srgbClr val="000000"/>
                </a:buClr>
                <a:buSzPts val="1448"/>
                <a:buFont typeface="Arial"/>
                <a:buNone/>
              </a:pPr>
              <a:endParaRPr sz="1448" b="0" i="0" u="none" strike="noStrike" cap="none">
                <a:solidFill>
                  <a:schemeClr val="dk1"/>
                </a:solidFill>
                <a:latin typeface="Calibri"/>
                <a:ea typeface="Calibri"/>
                <a:cs typeface="Calibri"/>
                <a:sym typeface="Calibri"/>
              </a:endParaRPr>
            </a:p>
          </p:txBody>
        </p:sp>
      </p:grpSp>
      <p:sp>
        <p:nvSpPr>
          <p:cNvPr id="432" name="Google Shape;432;g39e056c3909_1_50"/>
          <p:cNvSpPr txBox="1"/>
          <p:nvPr/>
        </p:nvSpPr>
        <p:spPr>
          <a:xfrm>
            <a:off x="1233550" y="1063675"/>
            <a:ext cx="16025700" cy="17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0">
                <a:solidFill>
                  <a:schemeClr val="dk1"/>
                </a:solidFill>
                <a:latin typeface="Georgia"/>
                <a:ea typeface="Georgia"/>
                <a:cs typeface="Georgia"/>
                <a:sym typeface="Georgia"/>
              </a:rPr>
              <a:t>Resources and Community-Video</a:t>
            </a:r>
            <a:endParaRPr sz="7000">
              <a:solidFill>
                <a:schemeClr val="dk1"/>
              </a:solidFill>
              <a:latin typeface="Georgia"/>
              <a:ea typeface="Georgia"/>
              <a:cs typeface="Georgia"/>
              <a:sym typeface="Georgia"/>
            </a:endParaRPr>
          </a:p>
        </p:txBody>
      </p:sp>
      <p:pic>
        <p:nvPicPr>
          <p:cNvPr id="433" name="Google Shape;433;g39e056c3909_1_50"/>
          <p:cNvPicPr preferRelativeResize="0"/>
          <p:nvPr/>
        </p:nvPicPr>
        <p:blipFill>
          <a:blip r:embed="rId5">
            <a:alphaModFix/>
          </a:blip>
          <a:stretch>
            <a:fillRect/>
          </a:stretch>
        </p:blipFill>
        <p:spPr>
          <a:xfrm>
            <a:off x="2969800" y="4675350"/>
            <a:ext cx="2827300" cy="212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06" name="Google Shape;106;p5"/>
          <p:cNvGrpSpPr/>
          <p:nvPr/>
        </p:nvGrpSpPr>
        <p:grpSpPr>
          <a:xfrm>
            <a:off x="0" y="-351435"/>
            <a:ext cx="7262918" cy="10922750"/>
            <a:chOff x="0" y="-38100"/>
            <a:chExt cx="1912867" cy="2876774"/>
          </a:xfrm>
        </p:grpSpPr>
        <p:sp>
          <p:nvSpPr>
            <p:cNvPr id="107" name="Google Shape;107;p5"/>
            <p:cNvSpPr/>
            <p:nvPr/>
          </p:nvSpPr>
          <p:spPr>
            <a:xfrm>
              <a:off x="0" y="0"/>
              <a:ext cx="1912867" cy="2838673"/>
            </a:xfrm>
            <a:custGeom>
              <a:avLst/>
              <a:gdLst/>
              <a:ahLst/>
              <a:cxnLst/>
              <a:rect l="l" t="t" r="r" b="b"/>
              <a:pathLst>
                <a:path w="1912867" h="2838673" extrusionOk="0">
                  <a:moveTo>
                    <a:pt x="0" y="0"/>
                  </a:moveTo>
                  <a:lnTo>
                    <a:pt x="1912867" y="0"/>
                  </a:lnTo>
                  <a:lnTo>
                    <a:pt x="1912867" y="2838673"/>
                  </a:lnTo>
                  <a:lnTo>
                    <a:pt x="0" y="2838673"/>
                  </a:lnTo>
                  <a:close/>
                </a:path>
              </a:pathLst>
            </a:custGeom>
            <a:solidFill>
              <a:srgbClr val="B92233"/>
            </a:solidFill>
            <a:ln>
              <a:noFill/>
            </a:ln>
          </p:spPr>
        </p:sp>
        <p:sp>
          <p:nvSpPr>
            <p:cNvPr id="108" name="Google Shape;108;p5"/>
            <p:cNvSpPr txBox="1"/>
            <p:nvPr/>
          </p:nvSpPr>
          <p:spPr>
            <a:xfrm>
              <a:off x="0" y="-38100"/>
              <a:ext cx="1912867" cy="2876774"/>
            </a:xfrm>
            <a:prstGeom prst="rect">
              <a:avLst/>
            </a:prstGeom>
            <a:solidFill>
              <a:srgbClr val="B92233"/>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9" name="Google Shape;109;p5"/>
          <p:cNvSpPr txBox="1">
            <a:spLocks noGrp="1"/>
          </p:cNvSpPr>
          <p:nvPr>
            <p:ph type="title"/>
          </p:nvPr>
        </p:nvSpPr>
        <p:spPr>
          <a:xfrm>
            <a:off x="8047850" y="434763"/>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5100">
                <a:latin typeface="Georgia"/>
                <a:ea typeface="Georgia"/>
                <a:cs typeface="Georgia"/>
                <a:sym typeface="Georgia"/>
              </a:rPr>
              <a:t>Workshop Overview</a:t>
            </a:r>
            <a:endParaRPr sz="5100">
              <a:latin typeface="Georgia"/>
              <a:ea typeface="Georgia"/>
              <a:cs typeface="Georgia"/>
              <a:sym typeface="Georgia"/>
            </a:endParaRPr>
          </a:p>
        </p:txBody>
      </p:sp>
      <p:sp>
        <p:nvSpPr>
          <p:cNvPr id="110" name="Google Shape;110;p5"/>
          <p:cNvSpPr txBox="1">
            <a:spLocks noGrp="1"/>
          </p:cNvSpPr>
          <p:nvPr>
            <p:ph type="body" idx="1"/>
          </p:nvPr>
        </p:nvSpPr>
        <p:spPr>
          <a:xfrm>
            <a:off x="8047850" y="2144675"/>
            <a:ext cx="9762900" cy="7213500"/>
          </a:xfrm>
          <a:prstGeom prst="rect">
            <a:avLst/>
          </a:prstGeom>
        </p:spPr>
        <p:txBody>
          <a:bodyPr spcFirstLastPara="1" wrap="square" lIns="91425" tIns="45700" rIns="91425" bIns="45700" anchor="t" anchorCtr="0">
            <a:normAutofit/>
          </a:bodyPr>
          <a:lstStyle/>
          <a:p>
            <a:pPr marL="457200" lvl="0" indent="-520700" algn="l" rtl="0">
              <a:spcBef>
                <a:spcPts val="360"/>
              </a:spcBef>
              <a:spcAft>
                <a:spcPts val="0"/>
              </a:spcAft>
              <a:buSzPts val="4600"/>
              <a:buFont typeface="Georgia"/>
              <a:buChar char="•"/>
            </a:pPr>
            <a:r>
              <a:rPr lang="en-US" sz="4600">
                <a:latin typeface="Georgia"/>
                <a:ea typeface="Georgia"/>
                <a:cs typeface="Georgia"/>
                <a:sym typeface="Georgia"/>
              </a:rPr>
              <a:t>What is intergenerational practice?</a:t>
            </a:r>
            <a:endParaRPr sz="4600">
              <a:latin typeface="Georgia"/>
              <a:ea typeface="Georgia"/>
              <a:cs typeface="Georgia"/>
              <a:sym typeface="Georgia"/>
            </a:endParaRPr>
          </a:p>
          <a:p>
            <a:pPr marL="0" lvl="0" indent="0" algn="l" rtl="0">
              <a:spcBef>
                <a:spcPts val="360"/>
              </a:spcBef>
              <a:spcAft>
                <a:spcPts val="0"/>
              </a:spcAft>
              <a:buNone/>
            </a:pPr>
            <a:endParaRPr sz="4600">
              <a:latin typeface="Georgia"/>
              <a:ea typeface="Georgia"/>
              <a:cs typeface="Georgia"/>
              <a:sym typeface="Georgia"/>
            </a:endParaRPr>
          </a:p>
          <a:p>
            <a:pPr marL="457200" lvl="0" indent="-520700" algn="l" rtl="0">
              <a:spcBef>
                <a:spcPts val="360"/>
              </a:spcBef>
              <a:spcAft>
                <a:spcPts val="0"/>
              </a:spcAft>
              <a:buSzPts val="4600"/>
              <a:buFont typeface="Georgia"/>
              <a:buChar char="•"/>
            </a:pPr>
            <a:r>
              <a:rPr lang="en-US" sz="4600">
                <a:latin typeface="Georgia"/>
                <a:ea typeface="Georgia"/>
                <a:cs typeface="Georgia"/>
                <a:sym typeface="Georgia"/>
              </a:rPr>
              <a:t>How can you create sustainable intergenerational programs?</a:t>
            </a:r>
            <a:endParaRPr sz="4600">
              <a:latin typeface="Georgia"/>
              <a:ea typeface="Georgia"/>
              <a:cs typeface="Georgia"/>
              <a:sym typeface="Georgia"/>
            </a:endParaRPr>
          </a:p>
          <a:p>
            <a:pPr marL="0" lvl="0" indent="0" algn="l" rtl="0">
              <a:spcBef>
                <a:spcPts val="360"/>
              </a:spcBef>
              <a:spcAft>
                <a:spcPts val="0"/>
              </a:spcAft>
              <a:buNone/>
            </a:pPr>
            <a:endParaRPr sz="4600">
              <a:latin typeface="Georgia"/>
              <a:ea typeface="Georgia"/>
              <a:cs typeface="Georgia"/>
              <a:sym typeface="Georgia"/>
            </a:endParaRPr>
          </a:p>
          <a:p>
            <a:pPr marL="457200" lvl="0" indent="-520700" algn="l" rtl="0">
              <a:spcBef>
                <a:spcPts val="360"/>
              </a:spcBef>
              <a:spcAft>
                <a:spcPts val="0"/>
              </a:spcAft>
              <a:buSzPts val="4600"/>
              <a:buFont typeface="Georgia"/>
              <a:buChar char="•"/>
            </a:pPr>
            <a:r>
              <a:rPr lang="en-US" sz="4600">
                <a:latin typeface="Georgia"/>
                <a:ea typeface="Georgia"/>
                <a:cs typeface="Georgia"/>
                <a:sym typeface="Georgia"/>
              </a:rPr>
              <a:t>What assistance/resources do you need to take the next step?</a:t>
            </a:r>
            <a:endParaRPr sz="4600">
              <a:latin typeface="Georgia"/>
              <a:ea typeface="Georgia"/>
              <a:cs typeface="Georgia"/>
              <a:sym typeface="Georgia"/>
            </a:endParaRPr>
          </a:p>
        </p:txBody>
      </p:sp>
      <p:pic>
        <p:nvPicPr>
          <p:cNvPr id="111" name="Google Shape;111;p5"/>
          <p:cNvPicPr preferRelativeResize="0"/>
          <p:nvPr/>
        </p:nvPicPr>
        <p:blipFill rotWithShape="1">
          <a:blip r:embed="rId3">
            <a:alphaModFix/>
          </a:blip>
          <a:srcRect/>
          <a:stretch/>
        </p:blipFill>
        <p:spPr>
          <a:xfrm>
            <a:off x="127925" y="-117100"/>
            <a:ext cx="4605500" cy="4502225"/>
          </a:xfrm>
          <a:prstGeom prst="rect">
            <a:avLst/>
          </a:prstGeom>
          <a:noFill/>
          <a:ln w="19050" cap="flat" cmpd="sng">
            <a:solidFill>
              <a:srgbClr val="000000"/>
            </a:solidFill>
            <a:prstDash val="solid"/>
            <a:round/>
            <a:headEnd type="none" w="sm" len="sm"/>
            <a:tailEnd type="none" w="sm" len="sm"/>
          </a:ln>
        </p:spPr>
      </p:pic>
      <p:pic>
        <p:nvPicPr>
          <p:cNvPr id="112" name="Google Shape;112;p5"/>
          <p:cNvPicPr preferRelativeResize="0"/>
          <p:nvPr/>
        </p:nvPicPr>
        <p:blipFill rotWithShape="1">
          <a:blip r:embed="rId4">
            <a:alphaModFix/>
          </a:blip>
          <a:srcRect/>
          <a:stretch/>
        </p:blipFill>
        <p:spPr>
          <a:xfrm>
            <a:off x="2932368" y="3429000"/>
            <a:ext cx="4211307" cy="4014125"/>
          </a:xfrm>
          <a:prstGeom prst="rect">
            <a:avLst/>
          </a:prstGeom>
          <a:noFill/>
          <a:ln w="19050" cap="flat" cmpd="sng">
            <a:solidFill>
              <a:srgbClr val="000000"/>
            </a:solidFill>
            <a:prstDash val="solid"/>
            <a:round/>
            <a:headEnd type="none" w="sm" len="sm"/>
            <a:tailEnd type="none" w="sm" len="sm"/>
          </a:ln>
        </p:spPr>
      </p:pic>
      <p:pic>
        <p:nvPicPr>
          <p:cNvPr id="113" name="Google Shape;113;p5"/>
          <p:cNvPicPr preferRelativeResize="0"/>
          <p:nvPr/>
        </p:nvPicPr>
        <p:blipFill rotWithShape="1">
          <a:blip r:embed="rId5">
            <a:alphaModFix/>
          </a:blip>
          <a:srcRect/>
          <a:stretch/>
        </p:blipFill>
        <p:spPr>
          <a:xfrm>
            <a:off x="394150" y="6797447"/>
            <a:ext cx="5440625" cy="3607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grpSp>
        <p:nvGrpSpPr>
          <p:cNvPr id="438" name="Google Shape;438;p2"/>
          <p:cNvGrpSpPr/>
          <p:nvPr/>
        </p:nvGrpSpPr>
        <p:grpSpPr>
          <a:xfrm>
            <a:off x="0" y="-351435"/>
            <a:ext cx="7262918" cy="10922750"/>
            <a:chOff x="0" y="-38100"/>
            <a:chExt cx="1912867" cy="2876774"/>
          </a:xfrm>
        </p:grpSpPr>
        <p:sp>
          <p:nvSpPr>
            <p:cNvPr id="439" name="Google Shape;439;p2"/>
            <p:cNvSpPr/>
            <p:nvPr/>
          </p:nvSpPr>
          <p:spPr>
            <a:xfrm>
              <a:off x="0" y="0"/>
              <a:ext cx="1912867" cy="2838673"/>
            </a:xfrm>
            <a:custGeom>
              <a:avLst/>
              <a:gdLst/>
              <a:ahLst/>
              <a:cxnLst/>
              <a:rect l="l" t="t" r="r" b="b"/>
              <a:pathLst>
                <a:path w="1912867" h="2838673" extrusionOk="0">
                  <a:moveTo>
                    <a:pt x="0" y="0"/>
                  </a:moveTo>
                  <a:lnTo>
                    <a:pt x="1912867" y="0"/>
                  </a:lnTo>
                  <a:lnTo>
                    <a:pt x="1912867" y="2838673"/>
                  </a:lnTo>
                  <a:lnTo>
                    <a:pt x="0" y="2838673"/>
                  </a:lnTo>
                  <a:close/>
                </a:path>
              </a:pathLst>
            </a:custGeom>
            <a:solidFill>
              <a:srgbClr val="B92233"/>
            </a:solidFill>
            <a:ln>
              <a:noFill/>
            </a:ln>
          </p:spPr>
        </p:sp>
        <p:sp>
          <p:nvSpPr>
            <p:cNvPr id="440" name="Google Shape;440;p2"/>
            <p:cNvSpPr txBox="1"/>
            <p:nvPr/>
          </p:nvSpPr>
          <p:spPr>
            <a:xfrm>
              <a:off x="0" y="-38100"/>
              <a:ext cx="1912867" cy="287677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41" name="Google Shape;441;p2"/>
          <p:cNvSpPr/>
          <p:nvPr/>
        </p:nvSpPr>
        <p:spPr>
          <a:xfrm>
            <a:off x="8454026" y="864469"/>
            <a:ext cx="7935216" cy="5401851"/>
          </a:xfrm>
          <a:custGeom>
            <a:avLst/>
            <a:gdLst/>
            <a:ahLst/>
            <a:cxnLst/>
            <a:rect l="l" t="t" r="r" b="b"/>
            <a:pathLst>
              <a:path w="7935216" h="5401851" extrusionOk="0">
                <a:moveTo>
                  <a:pt x="0" y="0"/>
                </a:moveTo>
                <a:lnTo>
                  <a:pt x="7935216" y="0"/>
                </a:lnTo>
                <a:lnTo>
                  <a:pt x="7935216" y="5401852"/>
                </a:lnTo>
                <a:lnTo>
                  <a:pt x="0" y="5401852"/>
                </a:lnTo>
                <a:lnTo>
                  <a:pt x="0" y="0"/>
                </a:lnTo>
                <a:close/>
              </a:path>
            </a:pathLst>
          </a:custGeom>
          <a:blipFill rotWithShape="1">
            <a:blip r:embed="rId3">
              <a:alphaModFix/>
            </a:blip>
            <a:stretch>
              <a:fillRect/>
            </a:stretch>
          </a:blipFill>
          <a:ln>
            <a:noFill/>
          </a:ln>
        </p:spPr>
      </p:sp>
      <p:sp>
        <p:nvSpPr>
          <p:cNvPr id="442" name="Google Shape;442;p2"/>
          <p:cNvSpPr/>
          <p:nvPr/>
        </p:nvSpPr>
        <p:spPr>
          <a:xfrm>
            <a:off x="8942279" y="8256153"/>
            <a:ext cx="2773651" cy="2004293"/>
          </a:xfrm>
          <a:custGeom>
            <a:avLst/>
            <a:gdLst/>
            <a:ahLst/>
            <a:cxnLst/>
            <a:rect l="l" t="t" r="r" b="b"/>
            <a:pathLst>
              <a:path w="2773651" h="2004293" extrusionOk="0">
                <a:moveTo>
                  <a:pt x="0" y="0"/>
                </a:moveTo>
                <a:lnTo>
                  <a:pt x="2773651" y="0"/>
                </a:lnTo>
                <a:lnTo>
                  <a:pt x="2773651" y="2004294"/>
                </a:lnTo>
                <a:lnTo>
                  <a:pt x="0" y="2004294"/>
                </a:lnTo>
                <a:lnTo>
                  <a:pt x="0" y="0"/>
                </a:lnTo>
                <a:close/>
              </a:path>
            </a:pathLst>
          </a:custGeom>
          <a:blipFill rotWithShape="1">
            <a:blip r:embed="rId4">
              <a:alphaModFix/>
            </a:blip>
            <a:stretch>
              <a:fillRect/>
            </a:stretch>
          </a:blipFill>
          <a:ln>
            <a:noFill/>
          </a:ln>
        </p:spPr>
      </p:sp>
      <p:sp>
        <p:nvSpPr>
          <p:cNvPr id="443" name="Google Shape;443;p2"/>
          <p:cNvSpPr/>
          <p:nvPr/>
        </p:nvSpPr>
        <p:spPr>
          <a:xfrm>
            <a:off x="12421634" y="8256153"/>
            <a:ext cx="4973107" cy="1835905"/>
          </a:xfrm>
          <a:custGeom>
            <a:avLst/>
            <a:gdLst/>
            <a:ahLst/>
            <a:cxnLst/>
            <a:rect l="l" t="t" r="r" b="b"/>
            <a:pathLst>
              <a:path w="4973107" h="1835905" extrusionOk="0">
                <a:moveTo>
                  <a:pt x="0" y="0"/>
                </a:moveTo>
                <a:lnTo>
                  <a:pt x="4973107" y="0"/>
                </a:lnTo>
                <a:lnTo>
                  <a:pt x="4973107" y="1835906"/>
                </a:lnTo>
                <a:lnTo>
                  <a:pt x="0" y="1835906"/>
                </a:lnTo>
                <a:lnTo>
                  <a:pt x="0" y="0"/>
                </a:lnTo>
                <a:close/>
              </a:path>
            </a:pathLst>
          </a:custGeom>
          <a:blipFill rotWithShape="1">
            <a:blip r:embed="rId5">
              <a:alphaModFix/>
            </a:blip>
            <a:stretch>
              <a:fillRect/>
            </a:stretch>
          </a:blipFill>
          <a:ln>
            <a:noFill/>
          </a:ln>
        </p:spPr>
      </p:sp>
      <p:pic>
        <p:nvPicPr>
          <p:cNvPr id="444" name="Google Shape;444;p2"/>
          <p:cNvPicPr preferRelativeResize="0"/>
          <p:nvPr/>
        </p:nvPicPr>
        <p:blipFill>
          <a:blip r:embed="rId6">
            <a:alphaModFix/>
          </a:blip>
          <a:stretch>
            <a:fillRect/>
          </a:stretch>
        </p:blipFill>
        <p:spPr>
          <a:xfrm>
            <a:off x="1437450" y="2188075"/>
            <a:ext cx="4279425" cy="5533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pSp>
        <p:nvGrpSpPr>
          <p:cNvPr id="118" name="Google Shape;118;g39e056c3909_2_136"/>
          <p:cNvGrpSpPr/>
          <p:nvPr/>
        </p:nvGrpSpPr>
        <p:grpSpPr>
          <a:xfrm>
            <a:off x="1639263" y="1043552"/>
            <a:ext cx="15009464" cy="7530796"/>
            <a:chOff x="0" y="-38100"/>
            <a:chExt cx="4816592" cy="718800"/>
          </a:xfrm>
        </p:grpSpPr>
        <p:sp>
          <p:nvSpPr>
            <p:cNvPr id="119" name="Google Shape;119;g39e056c3909_2_136"/>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A0D5D6"/>
            </a:solidFill>
            <a:ln>
              <a:noFill/>
            </a:ln>
          </p:spPr>
        </p:sp>
        <p:sp>
          <p:nvSpPr>
            <p:cNvPr id="120" name="Google Shape;120;g39e056c3909_2_136"/>
            <p:cNvSpPr txBox="1"/>
            <p:nvPr/>
          </p:nvSpPr>
          <p:spPr>
            <a:xfrm>
              <a:off x="0" y="-38100"/>
              <a:ext cx="4816500" cy="718800"/>
            </a:xfrm>
            <a:prstGeom prst="rect">
              <a:avLst/>
            </a:prstGeom>
            <a:noFill/>
            <a:ln>
              <a:noFill/>
            </a:ln>
          </p:spPr>
          <p:txBody>
            <a:bodyPr spcFirstLastPara="1" wrap="square" lIns="52850" tIns="52850" rIns="52850" bIns="52850" anchor="ctr" anchorCtr="0">
              <a:noAutofit/>
            </a:bodyPr>
            <a:lstStyle/>
            <a:p>
              <a:pPr marL="0" marR="0" lvl="0" indent="0" algn="ctr" rtl="0">
                <a:lnSpc>
                  <a:spcPct val="147722"/>
                </a:lnSpc>
                <a:spcBef>
                  <a:spcPts val="0"/>
                </a:spcBef>
                <a:spcAft>
                  <a:spcPts val="0"/>
                </a:spcAft>
                <a:buClr>
                  <a:srgbClr val="000000"/>
                </a:buClr>
                <a:buSzPts val="1873"/>
                <a:buFont typeface="Arial"/>
                <a:buNone/>
              </a:pPr>
              <a:endParaRPr sz="1873" b="0" i="0" u="none" strike="noStrike" cap="none">
                <a:solidFill>
                  <a:schemeClr val="dk1"/>
                </a:solidFill>
                <a:latin typeface="Calibri"/>
                <a:ea typeface="Calibri"/>
                <a:cs typeface="Calibri"/>
                <a:sym typeface="Calibri"/>
              </a:endParaRPr>
            </a:p>
          </p:txBody>
        </p:sp>
      </p:grpSp>
      <p:sp>
        <p:nvSpPr>
          <p:cNvPr id="121" name="Google Shape;121;g39e056c3909_2_136"/>
          <p:cNvSpPr txBox="1"/>
          <p:nvPr/>
        </p:nvSpPr>
        <p:spPr>
          <a:xfrm>
            <a:off x="3650700" y="3039538"/>
            <a:ext cx="10986600" cy="353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0">
                <a:solidFill>
                  <a:schemeClr val="dk1"/>
                </a:solidFill>
                <a:latin typeface="Georgia"/>
                <a:ea typeface="Georgia"/>
                <a:cs typeface="Georgia"/>
                <a:sym typeface="Georgia"/>
              </a:rPr>
              <a:t>Intergenerational </a:t>
            </a:r>
            <a:endParaRPr sz="10000">
              <a:solidFill>
                <a:schemeClr val="dk1"/>
              </a:solidFill>
              <a:latin typeface="Georgia"/>
              <a:ea typeface="Georgia"/>
              <a:cs typeface="Georgia"/>
              <a:sym typeface="Georgia"/>
            </a:endParaRPr>
          </a:p>
          <a:p>
            <a:pPr marL="0" lvl="0" indent="0" algn="ctr" rtl="0">
              <a:spcBef>
                <a:spcPts val="0"/>
              </a:spcBef>
              <a:spcAft>
                <a:spcPts val="0"/>
              </a:spcAft>
              <a:buNone/>
            </a:pPr>
            <a:r>
              <a:rPr lang="en-US" sz="10000">
                <a:solidFill>
                  <a:schemeClr val="dk1"/>
                </a:solidFill>
                <a:latin typeface="Georgia"/>
                <a:ea typeface="Georgia"/>
                <a:cs typeface="Georgia"/>
                <a:sym typeface="Georgia"/>
              </a:rPr>
              <a:t>Practice</a:t>
            </a:r>
            <a:endParaRPr sz="10000">
              <a:solidFill>
                <a:schemeClr val="dk1"/>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6" name="Google Shape;126;p18"/>
          <p:cNvGrpSpPr/>
          <p:nvPr/>
        </p:nvGrpSpPr>
        <p:grpSpPr>
          <a:xfrm>
            <a:off x="0" y="-144661"/>
            <a:ext cx="18288000" cy="2728670"/>
            <a:chOff x="0" y="-38100"/>
            <a:chExt cx="4816593" cy="718662"/>
          </a:xfrm>
        </p:grpSpPr>
        <p:sp>
          <p:nvSpPr>
            <p:cNvPr id="127" name="Google Shape;127;p18"/>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A0D5D6"/>
            </a:solidFill>
            <a:ln>
              <a:noFill/>
            </a:ln>
          </p:spPr>
        </p:sp>
        <p:sp>
          <p:nvSpPr>
            <p:cNvPr id="128" name="Google Shape;128;p18"/>
            <p:cNvSpPr txBox="1"/>
            <p:nvPr/>
          </p:nvSpPr>
          <p:spPr>
            <a:xfrm>
              <a:off x="0" y="-38100"/>
              <a:ext cx="4816593" cy="71866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9" name="Google Shape;129;p18"/>
          <p:cNvSpPr txBox="1">
            <a:spLocks noGrp="1"/>
          </p:cNvSpPr>
          <p:nvPr>
            <p:ph type="title"/>
          </p:nvPr>
        </p:nvSpPr>
        <p:spPr>
          <a:xfrm>
            <a:off x="457200" y="274659"/>
            <a:ext cx="17170500" cy="1971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6500">
                <a:latin typeface="Georgia"/>
                <a:ea typeface="Georgia"/>
                <a:cs typeface="Georgia"/>
                <a:sym typeface="Georgia"/>
              </a:rPr>
              <a:t>What is Intergenerational Practice?</a:t>
            </a:r>
            <a:endParaRPr sz="6500">
              <a:latin typeface="Georgia"/>
              <a:ea typeface="Georgia"/>
              <a:cs typeface="Georgia"/>
              <a:sym typeface="Georgia"/>
            </a:endParaRPr>
          </a:p>
        </p:txBody>
      </p:sp>
      <p:sp>
        <p:nvSpPr>
          <p:cNvPr id="130" name="Google Shape;130;p18"/>
          <p:cNvSpPr txBox="1">
            <a:spLocks noGrp="1"/>
          </p:cNvSpPr>
          <p:nvPr>
            <p:ph type="body" idx="1"/>
          </p:nvPr>
        </p:nvSpPr>
        <p:spPr>
          <a:xfrm>
            <a:off x="678425" y="2880450"/>
            <a:ext cx="16949400" cy="6924000"/>
          </a:xfrm>
          <a:prstGeom prst="rect">
            <a:avLst/>
          </a:prstGeom>
        </p:spPr>
        <p:txBody>
          <a:bodyPr spcFirstLastPara="1" wrap="square" lIns="91425" tIns="45700" rIns="91425" bIns="45700" anchor="t" anchorCtr="0">
            <a:normAutofit/>
          </a:bodyPr>
          <a:lstStyle/>
          <a:p>
            <a:pPr marL="457200" lvl="0" indent="-558800" algn="l" rtl="0">
              <a:lnSpc>
                <a:spcPct val="90000"/>
              </a:lnSpc>
              <a:spcBef>
                <a:spcPts val="0"/>
              </a:spcBef>
              <a:spcAft>
                <a:spcPts val="0"/>
              </a:spcAft>
              <a:buSzPts val="5200"/>
              <a:buFont typeface="Georgia"/>
              <a:buChar char="●"/>
            </a:pPr>
            <a:r>
              <a:rPr lang="en-US" sz="5200" u="sng">
                <a:latin typeface="Georgia"/>
                <a:ea typeface="Georgia"/>
                <a:cs typeface="Georgia"/>
                <a:sym typeface="Georgia"/>
              </a:rPr>
              <a:t>Intentionally </a:t>
            </a:r>
            <a:r>
              <a:rPr lang="en-US" sz="5200">
                <a:latin typeface="Georgia"/>
                <a:ea typeface="Georgia"/>
                <a:cs typeface="Georgia"/>
                <a:sym typeface="Georgia"/>
              </a:rPr>
              <a:t>unites generations</a:t>
            </a:r>
            <a:endParaRPr sz="5200">
              <a:latin typeface="Georgia"/>
              <a:ea typeface="Georgia"/>
              <a:cs typeface="Georgia"/>
              <a:sym typeface="Georgia"/>
            </a:endParaRPr>
          </a:p>
          <a:p>
            <a:pPr marL="457200" lvl="0" indent="0" algn="l" rtl="0">
              <a:lnSpc>
                <a:spcPct val="90000"/>
              </a:lnSpc>
              <a:spcBef>
                <a:spcPts val="0"/>
              </a:spcBef>
              <a:spcAft>
                <a:spcPts val="0"/>
              </a:spcAft>
              <a:buNone/>
            </a:pPr>
            <a:endParaRPr sz="5200">
              <a:latin typeface="Georgia"/>
              <a:ea typeface="Georgia"/>
              <a:cs typeface="Georgia"/>
              <a:sym typeface="Georgia"/>
            </a:endParaRPr>
          </a:p>
          <a:p>
            <a:pPr marL="457200" lvl="0" indent="-558800" algn="l" rtl="0">
              <a:lnSpc>
                <a:spcPct val="90000"/>
              </a:lnSpc>
              <a:spcBef>
                <a:spcPts val="0"/>
              </a:spcBef>
              <a:spcAft>
                <a:spcPts val="0"/>
              </a:spcAft>
              <a:buSzPts val="5200"/>
              <a:buFont typeface="Georgia"/>
              <a:buChar char="●"/>
            </a:pPr>
            <a:r>
              <a:rPr lang="en-US" sz="5200">
                <a:latin typeface="Georgia"/>
                <a:ea typeface="Georgia"/>
                <a:cs typeface="Georgia"/>
                <a:sym typeface="Georgia"/>
              </a:rPr>
              <a:t>Strives to enrich participants’ lives</a:t>
            </a:r>
            <a:endParaRPr sz="5200">
              <a:latin typeface="Georgia"/>
              <a:ea typeface="Georgia"/>
              <a:cs typeface="Georgia"/>
              <a:sym typeface="Georgia"/>
            </a:endParaRPr>
          </a:p>
          <a:p>
            <a:pPr marL="914400" lvl="1" indent="-558800" algn="l" rtl="0">
              <a:lnSpc>
                <a:spcPct val="90000"/>
              </a:lnSpc>
              <a:spcBef>
                <a:spcPts val="0"/>
              </a:spcBef>
              <a:spcAft>
                <a:spcPts val="0"/>
              </a:spcAft>
              <a:buSzPts val="5200"/>
              <a:buFont typeface="Georgia"/>
              <a:buChar char="○"/>
            </a:pPr>
            <a:r>
              <a:rPr lang="en-US" sz="5200" u="sng">
                <a:latin typeface="Georgia"/>
                <a:ea typeface="Georgia"/>
                <a:cs typeface="Georgia"/>
                <a:sym typeface="Georgia"/>
              </a:rPr>
              <a:t>Mutually</a:t>
            </a:r>
            <a:r>
              <a:rPr lang="en-US" sz="5200">
                <a:latin typeface="Georgia"/>
                <a:ea typeface="Georgia"/>
                <a:cs typeface="Georgia"/>
                <a:sym typeface="Georgia"/>
              </a:rPr>
              <a:t> beneficial and meaningful</a:t>
            </a:r>
            <a:endParaRPr sz="5200">
              <a:latin typeface="Georgia"/>
              <a:ea typeface="Georgia"/>
              <a:cs typeface="Georgia"/>
              <a:sym typeface="Georgia"/>
            </a:endParaRPr>
          </a:p>
          <a:p>
            <a:pPr marL="914400" lvl="0" indent="0" algn="l" rtl="0">
              <a:lnSpc>
                <a:spcPct val="90000"/>
              </a:lnSpc>
              <a:spcBef>
                <a:spcPts val="0"/>
              </a:spcBef>
              <a:spcAft>
                <a:spcPts val="0"/>
              </a:spcAft>
              <a:buNone/>
            </a:pPr>
            <a:endParaRPr sz="5200">
              <a:latin typeface="Georgia"/>
              <a:ea typeface="Georgia"/>
              <a:cs typeface="Georgia"/>
              <a:sym typeface="Georgia"/>
            </a:endParaRPr>
          </a:p>
          <a:p>
            <a:pPr marL="457200" lvl="0" indent="-558800" algn="l" rtl="0">
              <a:lnSpc>
                <a:spcPct val="90000"/>
              </a:lnSpc>
              <a:spcBef>
                <a:spcPts val="0"/>
              </a:spcBef>
              <a:spcAft>
                <a:spcPts val="0"/>
              </a:spcAft>
              <a:buSzPts val="5200"/>
              <a:buFont typeface="Georgia"/>
              <a:buChar char="●"/>
            </a:pPr>
            <a:r>
              <a:rPr lang="en-US" sz="5200">
                <a:latin typeface="Georgia"/>
                <a:ea typeface="Georgia"/>
                <a:cs typeface="Georgia"/>
                <a:sym typeface="Georgia"/>
              </a:rPr>
              <a:t>Helps address vital social and community issues </a:t>
            </a:r>
            <a:endParaRPr sz="5200">
              <a:latin typeface="Georgia"/>
              <a:ea typeface="Georgia"/>
              <a:cs typeface="Georgia"/>
              <a:sym typeface="Georgia"/>
            </a:endParaRPr>
          </a:p>
          <a:p>
            <a:pPr marL="457200" lvl="0" indent="0" algn="l" rtl="0">
              <a:lnSpc>
                <a:spcPct val="90000"/>
              </a:lnSpc>
              <a:spcBef>
                <a:spcPts val="0"/>
              </a:spcBef>
              <a:spcAft>
                <a:spcPts val="0"/>
              </a:spcAft>
              <a:buNone/>
            </a:pPr>
            <a:endParaRPr sz="5200">
              <a:latin typeface="Georgia"/>
              <a:ea typeface="Georgia"/>
              <a:cs typeface="Georgia"/>
              <a:sym typeface="Georgia"/>
            </a:endParaRPr>
          </a:p>
          <a:p>
            <a:pPr marL="457200" lvl="0" indent="-558800" algn="l" rtl="0">
              <a:lnSpc>
                <a:spcPct val="90000"/>
              </a:lnSpc>
              <a:spcBef>
                <a:spcPts val="0"/>
              </a:spcBef>
              <a:spcAft>
                <a:spcPts val="0"/>
              </a:spcAft>
              <a:buSzPts val="5200"/>
              <a:buFont typeface="Georgia"/>
              <a:buChar char="●"/>
            </a:pPr>
            <a:r>
              <a:rPr lang="en-US" sz="5200">
                <a:latin typeface="Georgia"/>
                <a:ea typeface="Georgia"/>
                <a:cs typeface="Georgia"/>
                <a:sym typeface="Georgia"/>
              </a:rPr>
              <a:t>Builds upon the positive resources that young and old have to offer each other and their communities</a:t>
            </a:r>
            <a:endParaRPr sz="5200">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grpSp>
        <p:nvGrpSpPr>
          <p:cNvPr id="135" name="Google Shape;135;p20"/>
          <p:cNvGrpSpPr/>
          <p:nvPr/>
        </p:nvGrpSpPr>
        <p:grpSpPr>
          <a:xfrm>
            <a:off x="0" y="-144661"/>
            <a:ext cx="18288000" cy="2728670"/>
            <a:chOff x="0" y="-38100"/>
            <a:chExt cx="4816593" cy="718662"/>
          </a:xfrm>
        </p:grpSpPr>
        <p:sp>
          <p:nvSpPr>
            <p:cNvPr id="136" name="Google Shape;136;p20"/>
            <p:cNvSpPr/>
            <p:nvPr/>
          </p:nvSpPr>
          <p:spPr>
            <a:xfrm>
              <a:off x="0" y="0"/>
              <a:ext cx="4816592" cy="680562"/>
            </a:xfrm>
            <a:custGeom>
              <a:avLst/>
              <a:gdLst/>
              <a:ahLst/>
              <a:cxnLst/>
              <a:rect l="l" t="t" r="r" b="b"/>
              <a:pathLst>
                <a:path w="4816592" h="680562" extrusionOk="0">
                  <a:moveTo>
                    <a:pt x="0" y="0"/>
                  </a:moveTo>
                  <a:lnTo>
                    <a:pt x="4816592" y="0"/>
                  </a:lnTo>
                  <a:lnTo>
                    <a:pt x="4816592" y="680562"/>
                  </a:lnTo>
                  <a:lnTo>
                    <a:pt x="0" y="680562"/>
                  </a:lnTo>
                  <a:close/>
                </a:path>
              </a:pathLst>
            </a:custGeom>
            <a:solidFill>
              <a:srgbClr val="505252"/>
            </a:solidFill>
            <a:ln>
              <a:noFill/>
            </a:ln>
          </p:spPr>
        </p:sp>
        <p:sp>
          <p:nvSpPr>
            <p:cNvPr id="137" name="Google Shape;137;p20"/>
            <p:cNvSpPr txBox="1"/>
            <p:nvPr/>
          </p:nvSpPr>
          <p:spPr>
            <a:xfrm>
              <a:off x="0" y="-38100"/>
              <a:ext cx="4816593" cy="71866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8" name="Google Shape;138;p20"/>
          <p:cNvSpPr txBox="1"/>
          <p:nvPr/>
        </p:nvSpPr>
        <p:spPr>
          <a:xfrm>
            <a:off x="1018650" y="2951400"/>
            <a:ext cx="16250700" cy="63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chemeClr val="dk1"/>
                </a:solidFill>
                <a:highlight>
                  <a:srgbClr val="FFFFFF"/>
                </a:highlight>
                <a:latin typeface="Georgia"/>
                <a:ea typeface="Georgia"/>
                <a:cs typeface="Georgia"/>
                <a:sym typeface="Georgia"/>
              </a:rPr>
              <a:t>Intentionally designed places</a:t>
            </a:r>
            <a:endParaRPr sz="380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endParaRPr sz="380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r>
              <a:rPr lang="en-US" sz="3800">
                <a:solidFill>
                  <a:schemeClr val="dk1"/>
                </a:solidFill>
                <a:highlight>
                  <a:srgbClr val="FFFFFF"/>
                </a:highlight>
                <a:latin typeface="Georgia"/>
                <a:ea typeface="Georgia"/>
                <a:cs typeface="Georgia"/>
                <a:sym typeface="Georgia"/>
              </a:rPr>
              <a:t>Provide services/programs to multiple generations concurrently </a:t>
            </a:r>
            <a:endParaRPr sz="380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r>
              <a:rPr lang="en-US" sz="3800">
                <a:solidFill>
                  <a:schemeClr val="dk1"/>
                </a:solidFill>
                <a:highlight>
                  <a:srgbClr val="FFFFFF"/>
                </a:highlight>
                <a:latin typeface="Georgia"/>
                <a:ea typeface="Georgia"/>
                <a:cs typeface="Georgia"/>
                <a:sym typeface="Georgia"/>
              </a:rPr>
              <a:t>Foster meaningful cross-age relationships. </a:t>
            </a:r>
            <a:endParaRPr sz="380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endParaRPr sz="380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r>
              <a:rPr lang="en-US" sz="3800">
                <a:solidFill>
                  <a:schemeClr val="dk1"/>
                </a:solidFill>
                <a:highlight>
                  <a:srgbClr val="FFFFFF"/>
                </a:highlight>
                <a:latin typeface="Georgia"/>
                <a:ea typeface="Georgia"/>
                <a:cs typeface="Georgia"/>
                <a:sym typeface="Georgia"/>
              </a:rPr>
              <a:t>Participants interact in </a:t>
            </a:r>
            <a:r>
              <a:rPr lang="en-US" sz="3800" u="sng">
                <a:solidFill>
                  <a:schemeClr val="dk1"/>
                </a:solidFill>
                <a:highlight>
                  <a:srgbClr val="FFFFFF"/>
                </a:highlight>
                <a:latin typeface="Georgia"/>
                <a:ea typeface="Georgia"/>
                <a:cs typeface="Georgia"/>
                <a:sym typeface="Georgia"/>
              </a:rPr>
              <a:t>planned</a:t>
            </a:r>
            <a:r>
              <a:rPr lang="en-US" sz="3800">
                <a:solidFill>
                  <a:schemeClr val="dk1"/>
                </a:solidFill>
                <a:highlight>
                  <a:srgbClr val="FFFFFF"/>
                </a:highlight>
                <a:latin typeface="Georgia"/>
                <a:ea typeface="Georgia"/>
                <a:cs typeface="Georgia"/>
                <a:sym typeface="Georgia"/>
              </a:rPr>
              <a:t> intergenerational activities as well as through </a:t>
            </a:r>
            <a:r>
              <a:rPr lang="en-US" sz="3800" u="sng">
                <a:solidFill>
                  <a:schemeClr val="dk1"/>
                </a:solidFill>
                <a:highlight>
                  <a:srgbClr val="FFFFFF"/>
                </a:highlight>
                <a:latin typeface="Georgia"/>
                <a:ea typeface="Georgia"/>
                <a:cs typeface="Georgia"/>
                <a:sym typeface="Georgia"/>
              </a:rPr>
              <a:t>informal encounters</a:t>
            </a:r>
            <a:r>
              <a:rPr lang="en-US" sz="3800">
                <a:solidFill>
                  <a:schemeClr val="dk1"/>
                </a:solidFill>
                <a:highlight>
                  <a:srgbClr val="FFFFFF"/>
                </a:highlight>
                <a:latin typeface="Georgia"/>
                <a:ea typeface="Georgia"/>
                <a:cs typeface="Georgia"/>
                <a:sym typeface="Georgia"/>
              </a:rPr>
              <a:t>. </a:t>
            </a:r>
            <a:endParaRPr sz="380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endParaRPr sz="380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r>
              <a:rPr lang="en-US" sz="3800">
                <a:solidFill>
                  <a:schemeClr val="dk1"/>
                </a:solidFill>
                <a:highlight>
                  <a:srgbClr val="FFFFFF"/>
                </a:highlight>
                <a:latin typeface="Georgia"/>
                <a:ea typeface="Georgia"/>
                <a:cs typeface="Georgia"/>
                <a:sym typeface="Georgia"/>
              </a:rPr>
              <a:t>Shared sites have built-in opportunities for </a:t>
            </a:r>
            <a:r>
              <a:rPr lang="en-US" sz="3800" u="sng">
                <a:solidFill>
                  <a:schemeClr val="dk1"/>
                </a:solidFill>
                <a:highlight>
                  <a:srgbClr val="FFFFFF"/>
                </a:highlight>
                <a:latin typeface="Georgia"/>
                <a:ea typeface="Georgia"/>
                <a:cs typeface="Georgia"/>
                <a:sym typeface="Georgia"/>
              </a:rPr>
              <a:t>cost-efficiencies</a:t>
            </a:r>
            <a:r>
              <a:rPr lang="en-US" sz="3800">
                <a:solidFill>
                  <a:schemeClr val="dk1"/>
                </a:solidFill>
                <a:highlight>
                  <a:srgbClr val="FFFFFF"/>
                </a:highlight>
                <a:latin typeface="Georgia"/>
                <a:ea typeface="Georgia"/>
                <a:cs typeface="Georgia"/>
                <a:sym typeface="Georgia"/>
              </a:rPr>
              <a:t> in terms of sharing space, personnel, rent, and other costs.</a:t>
            </a:r>
            <a:endParaRPr sz="5500">
              <a:solidFill>
                <a:schemeClr val="dk1"/>
              </a:solidFill>
              <a:latin typeface="Georgia"/>
              <a:ea typeface="Georgia"/>
              <a:cs typeface="Georgia"/>
              <a:sym typeface="Georgia"/>
            </a:endParaRPr>
          </a:p>
        </p:txBody>
      </p:sp>
      <p:sp>
        <p:nvSpPr>
          <p:cNvPr id="139" name="Google Shape;139;p20"/>
          <p:cNvSpPr txBox="1"/>
          <p:nvPr/>
        </p:nvSpPr>
        <p:spPr>
          <a:xfrm>
            <a:off x="911900" y="672325"/>
            <a:ext cx="15777000" cy="14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000">
                <a:solidFill>
                  <a:schemeClr val="lt1"/>
                </a:solidFill>
                <a:latin typeface="Georgia"/>
                <a:ea typeface="Georgia"/>
                <a:cs typeface="Georgia"/>
                <a:sym typeface="Georgia"/>
              </a:rPr>
              <a:t>Intergenerational Shared Sites</a:t>
            </a:r>
            <a:endParaRPr sz="5000">
              <a:solidFill>
                <a:schemeClr val="lt1"/>
              </a:solidFill>
              <a:latin typeface="Georgia"/>
              <a:ea typeface="Georgia"/>
              <a:cs typeface="Georgia"/>
              <a:sym typeface="Georgia"/>
            </a:endParaRPr>
          </a:p>
        </p:txBody>
      </p:sp>
      <p:pic>
        <p:nvPicPr>
          <p:cNvPr id="140" name="Google Shape;140;p20"/>
          <p:cNvPicPr preferRelativeResize="0"/>
          <p:nvPr/>
        </p:nvPicPr>
        <p:blipFill>
          <a:blip r:embed="rId3">
            <a:alphaModFix/>
          </a:blip>
          <a:stretch>
            <a:fillRect/>
          </a:stretch>
        </p:blipFill>
        <p:spPr>
          <a:xfrm>
            <a:off x="11447115" y="-74325"/>
            <a:ext cx="6841010" cy="2658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g39e056c3909_2_168" descr="Hear what 8 inspiring leaders have to say about the power of cogeneration, and how the vast and growing older population can collaborate with younger generations to solve our nation’s most pressing problems. &#10;&#10;Learn more at cogenerate.org" title="What does it mean to cogenerate?">
            <a:hlinkClick r:id="rId3"/>
          </p:cNvPr>
          <p:cNvPicPr preferRelativeResize="0"/>
          <p:nvPr/>
        </p:nvPicPr>
        <p:blipFill>
          <a:blip r:embed="rId4">
            <a:alphaModFix/>
          </a:blip>
          <a:stretch>
            <a:fillRect/>
          </a:stretch>
        </p:blipFill>
        <p:spPr>
          <a:xfrm>
            <a:off x="292150" y="164325"/>
            <a:ext cx="17633825" cy="9919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150" name="Google Shape;150;p11"/>
          <p:cNvGrpSpPr/>
          <p:nvPr/>
        </p:nvGrpSpPr>
        <p:grpSpPr>
          <a:xfrm>
            <a:off x="0" y="-351435"/>
            <a:ext cx="9144000" cy="10922750"/>
            <a:chOff x="0" y="-38100"/>
            <a:chExt cx="2408296" cy="2876774"/>
          </a:xfrm>
        </p:grpSpPr>
        <p:sp>
          <p:nvSpPr>
            <p:cNvPr id="151" name="Google Shape;151;p11"/>
            <p:cNvSpPr/>
            <p:nvPr/>
          </p:nvSpPr>
          <p:spPr>
            <a:xfrm>
              <a:off x="0" y="0"/>
              <a:ext cx="2408296" cy="2838673"/>
            </a:xfrm>
            <a:custGeom>
              <a:avLst/>
              <a:gdLst/>
              <a:ahLst/>
              <a:cxnLst/>
              <a:rect l="l" t="t" r="r" b="b"/>
              <a:pathLst>
                <a:path w="2408296" h="2838673" extrusionOk="0">
                  <a:moveTo>
                    <a:pt x="0" y="0"/>
                  </a:moveTo>
                  <a:lnTo>
                    <a:pt x="2408296" y="0"/>
                  </a:lnTo>
                  <a:lnTo>
                    <a:pt x="2408296" y="2838673"/>
                  </a:lnTo>
                  <a:lnTo>
                    <a:pt x="0" y="2838673"/>
                  </a:lnTo>
                  <a:close/>
                </a:path>
              </a:pathLst>
            </a:custGeom>
            <a:solidFill>
              <a:srgbClr val="000000"/>
            </a:solidFill>
            <a:ln>
              <a:noFill/>
            </a:ln>
          </p:spPr>
        </p:sp>
        <p:sp>
          <p:nvSpPr>
            <p:cNvPr id="152" name="Google Shape;152;p11"/>
            <p:cNvSpPr txBox="1"/>
            <p:nvPr/>
          </p:nvSpPr>
          <p:spPr>
            <a:xfrm>
              <a:off x="0" y="-38100"/>
              <a:ext cx="2408296" cy="287677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3" name="Google Shape;153;p11"/>
          <p:cNvSpPr txBox="1">
            <a:spLocks noGrp="1"/>
          </p:cNvSpPr>
          <p:nvPr>
            <p:ph type="title"/>
          </p:nvPr>
        </p:nvSpPr>
        <p:spPr>
          <a:xfrm>
            <a:off x="457200" y="483751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8000">
                <a:solidFill>
                  <a:schemeClr val="lt1"/>
                </a:solidFill>
                <a:latin typeface="Georgia"/>
                <a:ea typeface="Georgia"/>
                <a:cs typeface="Georgia"/>
                <a:sym typeface="Georgia"/>
              </a:rPr>
              <a:t>In the Chat…</a:t>
            </a:r>
            <a:endParaRPr sz="8000">
              <a:solidFill>
                <a:schemeClr val="lt1"/>
              </a:solidFill>
              <a:latin typeface="Georgia"/>
              <a:ea typeface="Georgia"/>
              <a:cs typeface="Georgia"/>
              <a:sym typeface="Georgia"/>
            </a:endParaRPr>
          </a:p>
        </p:txBody>
      </p:sp>
      <p:sp>
        <p:nvSpPr>
          <p:cNvPr id="154" name="Google Shape;154;p11"/>
          <p:cNvSpPr txBox="1">
            <a:spLocks noGrp="1"/>
          </p:cNvSpPr>
          <p:nvPr>
            <p:ph type="body" idx="1"/>
          </p:nvPr>
        </p:nvSpPr>
        <p:spPr>
          <a:xfrm>
            <a:off x="9637475" y="1474950"/>
            <a:ext cx="8814600" cy="7337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sz="5500">
                <a:latin typeface="Georgia"/>
                <a:ea typeface="Georgia"/>
                <a:cs typeface="Georgia"/>
                <a:sym typeface="Georgia"/>
              </a:rPr>
              <a:t>Please share your:</a:t>
            </a:r>
            <a:endParaRPr sz="5500">
              <a:latin typeface="Georgia"/>
              <a:ea typeface="Georgia"/>
              <a:cs typeface="Georgia"/>
              <a:sym typeface="Georgia"/>
            </a:endParaRPr>
          </a:p>
          <a:p>
            <a:pPr marL="0" lvl="0" indent="0" algn="l" rtl="0">
              <a:spcBef>
                <a:spcPts val="360"/>
              </a:spcBef>
              <a:spcAft>
                <a:spcPts val="0"/>
              </a:spcAft>
              <a:buNone/>
            </a:pPr>
            <a:endParaRPr sz="5500">
              <a:latin typeface="Georgia"/>
              <a:ea typeface="Georgia"/>
              <a:cs typeface="Georgia"/>
              <a:sym typeface="Georgia"/>
            </a:endParaRPr>
          </a:p>
          <a:p>
            <a:pPr marL="457200" lvl="0" indent="-577850" algn="l" rtl="0">
              <a:spcBef>
                <a:spcPts val="360"/>
              </a:spcBef>
              <a:spcAft>
                <a:spcPts val="0"/>
              </a:spcAft>
              <a:buSzPts val="5500"/>
              <a:buFont typeface="Georgia"/>
              <a:buAutoNum type="arabicPeriod"/>
            </a:pPr>
            <a:r>
              <a:rPr lang="en-US" sz="5500">
                <a:latin typeface="Georgia"/>
                <a:ea typeface="Georgia"/>
                <a:cs typeface="Georgia"/>
                <a:sym typeface="Georgia"/>
              </a:rPr>
              <a:t>Name</a:t>
            </a:r>
            <a:endParaRPr sz="5500">
              <a:latin typeface="Georgia"/>
              <a:ea typeface="Georgia"/>
              <a:cs typeface="Georgia"/>
              <a:sym typeface="Georgia"/>
            </a:endParaRPr>
          </a:p>
          <a:p>
            <a:pPr marL="457200" lvl="0" indent="-577850" algn="l" rtl="0">
              <a:spcBef>
                <a:spcPts val="0"/>
              </a:spcBef>
              <a:spcAft>
                <a:spcPts val="0"/>
              </a:spcAft>
              <a:buSzPts val="5500"/>
              <a:buFont typeface="Georgia"/>
              <a:buAutoNum type="arabicPeriod"/>
            </a:pPr>
            <a:r>
              <a:rPr lang="en-US" sz="5500">
                <a:latin typeface="Georgia"/>
                <a:ea typeface="Georgia"/>
                <a:cs typeface="Georgia"/>
                <a:sym typeface="Georgia"/>
              </a:rPr>
              <a:t>Location</a:t>
            </a:r>
            <a:endParaRPr sz="5500">
              <a:latin typeface="Georgia"/>
              <a:ea typeface="Georgia"/>
              <a:cs typeface="Georgia"/>
              <a:sym typeface="Georgia"/>
            </a:endParaRPr>
          </a:p>
          <a:p>
            <a:pPr marL="457200" lvl="0" indent="-577850" algn="l" rtl="0">
              <a:spcBef>
                <a:spcPts val="0"/>
              </a:spcBef>
              <a:spcAft>
                <a:spcPts val="0"/>
              </a:spcAft>
              <a:buSzPts val="5500"/>
              <a:buFont typeface="Georgia"/>
              <a:buAutoNum type="arabicPeriod"/>
            </a:pPr>
            <a:r>
              <a:rPr lang="en-US" sz="5500">
                <a:latin typeface="Georgia"/>
                <a:ea typeface="Georgia"/>
                <a:cs typeface="Georgia"/>
                <a:sym typeface="Georgia"/>
              </a:rPr>
              <a:t>Age</a:t>
            </a:r>
            <a:endParaRPr sz="5500">
              <a:latin typeface="Georgia"/>
              <a:ea typeface="Georgia"/>
              <a:cs typeface="Georgia"/>
              <a:sym typeface="Georgia"/>
            </a:endParaRPr>
          </a:p>
          <a:p>
            <a:pPr marL="457200" lvl="0" indent="-577850" algn="l" rtl="0">
              <a:spcBef>
                <a:spcPts val="0"/>
              </a:spcBef>
              <a:spcAft>
                <a:spcPts val="0"/>
              </a:spcAft>
              <a:buSzPts val="5500"/>
              <a:buFont typeface="Georgia"/>
              <a:buAutoNum type="arabicPeriod"/>
            </a:pPr>
            <a:r>
              <a:rPr lang="en-US" sz="5500">
                <a:latin typeface="Georgia"/>
                <a:ea typeface="Georgia"/>
                <a:cs typeface="Georgia"/>
                <a:sym typeface="Georgia"/>
              </a:rPr>
              <a:t>Best thing about your age</a:t>
            </a:r>
            <a:endParaRPr sz="5500">
              <a:latin typeface="Georgia"/>
              <a:ea typeface="Georgia"/>
              <a:cs typeface="Georgia"/>
              <a:sym typeface="Georgia"/>
            </a:endParaRPr>
          </a:p>
        </p:txBody>
      </p:sp>
      <p:sp>
        <p:nvSpPr>
          <p:cNvPr id="155" name="Google Shape;155;p11"/>
          <p:cNvSpPr/>
          <p:nvPr/>
        </p:nvSpPr>
        <p:spPr>
          <a:xfrm>
            <a:off x="6258250" y="7956775"/>
            <a:ext cx="2057400" cy="19338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6" name="Google Shape;156;p11"/>
          <p:cNvSpPr/>
          <p:nvPr/>
        </p:nvSpPr>
        <p:spPr>
          <a:xfrm rot="-2700000">
            <a:off x="839620" y="7704556"/>
            <a:ext cx="2057256" cy="1933796"/>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7" name="Google Shape;157;p11"/>
          <p:cNvSpPr/>
          <p:nvPr/>
        </p:nvSpPr>
        <p:spPr>
          <a:xfrm>
            <a:off x="3543325" y="6511225"/>
            <a:ext cx="2057400" cy="19338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05252"/>
        </a:solidFill>
        <a:effectLst/>
      </p:bgPr>
    </p:bg>
    <p:spTree>
      <p:nvGrpSpPr>
        <p:cNvPr id="1" name="Shape 161"/>
        <p:cNvGrpSpPr/>
        <p:nvPr/>
      </p:nvGrpSpPr>
      <p:grpSpPr>
        <a:xfrm>
          <a:off x="0" y="0"/>
          <a:ext cx="0" cy="0"/>
          <a:chOff x="0" y="0"/>
          <a:chExt cx="0" cy="0"/>
        </a:xfrm>
      </p:grpSpPr>
      <p:grpSp>
        <p:nvGrpSpPr>
          <p:cNvPr id="162" name="Google Shape;162;g39e056c3909_1_1"/>
          <p:cNvGrpSpPr/>
          <p:nvPr/>
        </p:nvGrpSpPr>
        <p:grpSpPr>
          <a:xfrm>
            <a:off x="1028700" y="739376"/>
            <a:ext cx="16230707" cy="8513808"/>
            <a:chOff x="0" y="-76200"/>
            <a:chExt cx="4274726" cy="2242305"/>
          </a:xfrm>
        </p:grpSpPr>
        <p:sp>
          <p:nvSpPr>
            <p:cNvPr id="163" name="Google Shape;163;g39e056c3909_1_1"/>
            <p:cNvSpPr/>
            <p:nvPr/>
          </p:nvSpPr>
          <p:spPr>
            <a:xfrm>
              <a:off x="0" y="0"/>
              <a:ext cx="4274726" cy="2166105"/>
            </a:xfrm>
            <a:custGeom>
              <a:avLst/>
              <a:gdLst/>
              <a:ahLst/>
              <a:cxnLst/>
              <a:rect l="l" t="t" r="r" b="b"/>
              <a:pathLst>
                <a:path w="4274726" h="2166105" extrusionOk="0">
                  <a:moveTo>
                    <a:pt x="0" y="0"/>
                  </a:moveTo>
                  <a:lnTo>
                    <a:pt x="4274726" y="0"/>
                  </a:lnTo>
                  <a:lnTo>
                    <a:pt x="4274726" y="2166105"/>
                  </a:lnTo>
                  <a:lnTo>
                    <a:pt x="0" y="2166105"/>
                  </a:lnTo>
                  <a:close/>
                </a:path>
              </a:pathLst>
            </a:custGeom>
            <a:solidFill>
              <a:srgbClr val="FFFFFF"/>
            </a:solidFill>
            <a:ln>
              <a:noFill/>
            </a:ln>
          </p:spPr>
        </p:sp>
        <p:sp>
          <p:nvSpPr>
            <p:cNvPr id="164" name="Google Shape;164;g39e056c3909_1_1"/>
            <p:cNvSpPr txBox="1"/>
            <p:nvPr/>
          </p:nvSpPr>
          <p:spPr>
            <a:xfrm>
              <a:off x="0" y="-76200"/>
              <a:ext cx="4274700" cy="2242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65" name="Google Shape;165;g39e056c3909_1_1" descr="Generations United 's (http://www.gu.org) new animated video about the value of intergenerational communities serves as a companion piece to the infographic in our Creating an Age-Advantaged Community Toolkit (http://www.gu.org/LinkClick.aspx?fileticket=S5ph9QfDu7A%3d&amp;tabid=157&amp;mid=606). The video is an engaging tool for educating and inspiring communities to embrace and invest in intergenerational solutions. The video brings data to life while demonstrating the transformational impact of supporting, empowering, and engaging all ages.&#10;&#10;Acknowledgements:&#10;Thank you to MetLife Foundation whose support made the animation video project possible.&#10;&#10;Special thanks to the Generations Intergenerational Center (http://generationsic.org/) and The Intergenerational Schools (http://tisonline.org/) for sharing video footage of their intergenerational programs in action.&#10;&#10;Thank you also to Easter Seals Serving DC|MD|VA (http://www.easterseals.com/DCMDVA/) and Genesis (http://genesisdc.org/) for opening their doors to our film crew and to the Eisner Foundation (http://eisnerfoundation.org/) for sponsoring the video shoot as part of our 2015 Eisner Prize for Lifetime Achievement in Intergenerational Advocacy.&#10;&#10;Art by Theodore Topelewski / http://orchardpath.com / OrchardPath Creative LLC&#10;&#10;Produced by Richfield Productions, Inc. / Washington, DC / http://www.richfieldproductions.com" title="Generations United: Because We're Stronger Together">
            <a:hlinkClick r:id="rId3"/>
          </p:cNvPr>
          <p:cNvPicPr preferRelativeResize="0"/>
          <p:nvPr/>
        </p:nvPicPr>
        <p:blipFill>
          <a:blip r:embed="rId4">
            <a:alphaModFix/>
          </a:blip>
          <a:stretch>
            <a:fillRect/>
          </a:stretch>
        </p:blipFill>
        <p:spPr>
          <a:xfrm>
            <a:off x="728275" y="409650"/>
            <a:ext cx="17066850" cy="9600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TSA Documents Site" ma:contentTypeID="0x010100A251E07643B3F64B840A65419ED8984500D5ED79C9D16F5E4BA0D45157C8EE937D0008346B94C79BF14B9A4E6CEEF7FCE836" ma:contentTypeVersion="11" ma:contentTypeDescription="" ma:contentTypeScope="" ma:versionID="71a6adffa903c6a9a3fc3fed7cc2415e">
  <xsd:schema xmlns:xsd="http://www.w3.org/2001/XMLSchema" xmlns:xs="http://www.w3.org/2001/XMLSchema" xmlns:p="http://schemas.microsoft.com/office/2006/metadata/properties" xmlns:ns2="feaddec9-41b8-4292-be23-f272346a0584" xmlns:ns3="d25d871f-07c8-46db-9f77-48f6c4cbd91e" targetNamespace="http://schemas.microsoft.com/office/2006/metadata/properties" ma:root="true" ma:fieldsID="57c030c7607006062659ff4fa8322bdf" ns2:_="" ns3:_="">
    <xsd:import namespace="feaddec9-41b8-4292-be23-f272346a0584"/>
    <xsd:import namespace="d25d871f-07c8-46db-9f77-48f6c4cbd91e"/>
    <xsd:element name="properties">
      <xsd:complexType>
        <xsd:sequence>
          <xsd:element name="documentManagement">
            <xsd:complexType>
              <xsd:all>
                <xsd:element ref="ns2:TSA_x0020_Category" minOccurs="0"/>
                <xsd:element ref="ns2:TSA_x0020_Program" minOccurs="0"/>
                <xsd:element ref="ns2:TaxCatchAll" minOccurs="0"/>
                <xsd:element ref="ns2:TaxCatchAllLabel" minOccurs="0"/>
                <xsd:element ref="ns2:he714b4873c64c4b99efa343adaa5e23" minOccurs="0"/>
                <xsd:element ref="ns2:c3da9fadd2b14b5ebd5920c76cbe79f0" minOccurs="0"/>
                <xsd:element ref="ns2:TaxKeywordTaxHTField"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MediaServiceObjectDetectorVersions" minOccurs="0"/>
                <xsd:element ref="ns3:lcf76f155ced4ddcb4097134ff3c332f"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addec9-41b8-4292-be23-f272346a0584" elementFormDefault="qualified">
    <xsd:import namespace="http://schemas.microsoft.com/office/2006/documentManagement/types"/>
    <xsd:import namespace="http://schemas.microsoft.com/office/infopath/2007/PartnerControls"/>
    <xsd:element name="TSA_x0020_Category" ma:index="4" nillable="true" ma:displayName="TSA Category" ma:format="Dropdown" ma:internalName="TSA_x0020_Category" ma:readOnly="false">
      <xsd:simpleType>
        <xsd:union memberTypes="dms:Text">
          <xsd:simpleType>
            <xsd:restriction base="dms:Choice">
              <xsd:enumeration value="Agreements"/>
              <xsd:enumeration value="Billing"/>
              <xsd:enumeration value="Brochures"/>
              <xsd:enumeration value="Contracts"/>
              <xsd:enumeration value="Documentation"/>
              <xsd:enumeration value="Flyers"/>
              <xsd:enumeration value="Forms"/>
              <xsd:enumeration value="Instructions"/>
              <xsd:enumeration value="Invoices"/>
              <xsd:enumeration value="Licenses"/>
              <xsd:enumeration value="Policies"/>
              <xsd:enumeration value="Posters"/>
              <xsd:enumeration value="Projects"/>
              <xsd:enumeration value="Quotes"/>
              <xsd:enumeration value="Reports"/>
              <xsd:enumeration value="Requisitions"/>
            </xsd:restriction>
          </xsd:simpleType>
        </xsd:union>
      </xsd:simpleType>
    </xsd:element>
    <xsd:element name="TSA_x0020_Program" ma:index="5" nillable="true" ma:displayName="TSA Program" ma:format="Dropdown" ma:internalName="TSA_x0020_Program" ma:readOnly="false">
      <xsd:simpleType>
        <xsd:union memberTypes="dms:Text">
          <xsd:simpleType>
            <xsd:restriction base="dms:Choice">
              <xsd:enumeration value="Adult Day Care"/>
              <xsd:enumeration value="Adult Rehabiliation"/>
              <xsd:enumeration value="Adventure Corps"/>
              <xsd:enumeration value="After School Program"/>
              <xsd:enumeration value="Angel Tree"/>
              <xsd:enumeration value="Anti-Human Trafficking"/>
              <xsd:enumeration value="Battle Academy"/>
              <xsd:enumeration value="Bible Study"/>
              <xsd:enumeration value="Canteen"/>
              <xsd:enumeration value="Center of Hope"/>
              <xsd:enumeration value="Character Building"/>
              <xsd:enumeration value="Child Day Care"/>
              <xsd:enumeration value="Christian Education"/>
              <xsd:enumeration value="Christmas Kettles"/>
              <xsd:enumeration value="Church"/>
              <xsd:enumeration value="Commissioning"/>
              <xsd:enumeration value="Congress"/>
              <xsd:enumeration value="Corps Council"/>
              <xsd:enumeration value="Courageous Conversations"/>
              <xsd:enumeration value="Day Camp"/>
              <xsd:enumeration value="Decision Sunday"/>
              <xsd:enumeration value="Donation Pickup"/>
              <xsd:enumeration value="Donations"/>
              <xsd:enumeration value="Emergency Disaster Services"/>
              <xsd:enumeration value="Evangelism"/>
              <xsd:enumeration value="Family Stores"/>
              <xsd:enumeration value="Fundraising"/>
              <xsd:enumeration value="Girl Guards"/>
              <xsd:enumeration value="Harbor Light"/>
              <xsd:enumeration value="Holiness Meeting"/>
              <xsd:enumeration value="Honor Junior Soldiers"/>
              <xsd:enumeration value="Junior Soldiers"/>
              <xsd:enumeration value="Kroc Center"/>
              <xsd:enumeration value="Men's Camp"/>
              <xsd:enumeration value="Men's Fellowship Club"/>
              <xsd:enumeration value="Men's Sunday"/>
              <xsd:enumeration value="Ministry Toolkit"/>
              <xsd:enumeration value="Moonbeams"/>
              <xsd:enumeration value="Music Conservatory"/>
              <xsd:enumeration value="Orange Sunday School"/>
              <xsd:enumeration value="Pathway of Hope"/>
              <xsd:enumeration value="Scrapbooking Camp"/>
              <xsd:enumeration value="Seniors"/>
              <xsd:enumeration value="Shelter"/>
              <xsd:enumeration value="Social Services"/>
              <xsd:enumeration value="SONdays Cool"/>
              <xsd:enumeration value="Special Observance Sundays"/>
              <xsd:enumeration value="Spiritual Counseling"/>
              <xsd:enumeration value="Summer Camp"/>
              <xsd:enumeration value="Sunbeams"/>
              <xsd:enumeration value="Sunday School"/>
              <xsd:enumeration value="Totally HIS"/>
              <xsd:enumeration value="Trade South"/>
              <xsd:enumeration value="Vacation Bible School"/>
              <xsd:enumeration value="Volunteers"/>
              <xsd:enumeration value="Women's Camp"/>
              <xsd:enumeration value="Women's Ministries"/>
              <xsd:enumeration value="Worship Services"/>
              <xsd:enumeration value="Youth Sunday"/>
            </xsd:restriction>
          </xsd:simpleType>
        </xsd:union>
      </xsd:simpleType>
    </xsd:element>
    <xsd:element name="TaxCatchAll" ma:index="6" nillable="true" ma:displayName="Taxonomy Catch All Column" ma:hidden="true" ma:list="{bbd35803-4909-48c9-9360-8f89a6781495}" ma:internalName="TaxCatchAll" ma:showField="CatchAllData" ma:web="65f8a342-d28c-4c4c-85c7-60f4287334fc">
      <xsd:complexType>
        <xsd:complexContent>
          <xsd:extension base="dms:MultiChoiceLookup">
            <xsd:sequence>
              <xsd:element name="Value" type="dms:Lookup" maxOccurs="unbounded" minOccurs="0" nillable="true"/>
            </xsd:sequence>
          </xsd:extension>
        </xsd:complexContent>
      </xsd:complexType>
    </xsd:element>
    <xsd:element name="TaxCatchAllLabel" ma:index="7" nillable="true" ma:displayName="Taxonomy Catch All Column1" ma:hidden="true" ma:list="{bbd35803-4909-48c9-9360-8f89a6781495}" ma:internalName="TaxCatchAllLabel" ma:readOnly="true" ma:showField="CatchAllDataLabel" ma:web="65f8a342-d28c-4c4c-85c7-60f4287334fc">
      <xsd:complexType>
        <xsd:complexContent>
          <xsd:extension base="dms:MultiChoiceLookup">
            <xsd:sequence>
              <xsd:element name="Value" type="dms:Lookup" maxOccurs="unbounded" minOccurs="0" nillable="true"/>
            </xsd:sequence>
          </xsd:extension>
        </xsd:complexContent>
      </xsd:complexType>
    </xsd:element>
    <xsd:element name="he714b4873c64c4b99efa343adaa5e23" ma:index="9" nillable="true" ma:taxonomy="true" ma:internalName="he714b4873c64c4b99efa343adaa5e23" ma:taxonomyFieldName="SADepartment" ma:displayName="TSA Department" ma:default="2;#Kroc Development|43935a71-2db3-441e-b247-d0eaab83e5e9" ma:fieldId="{1e714b48-73c6-4c4b-99ef-a343adaa5e23}" ma:sspId="16648a23-e79b-4e15-9dad-8897ed17d053" ma:termSetId="4533e574-eaea-44d5-95df-df98530ebda2" ma:anchorId="00000000-0000-0000-0000-000000000000" ma:open="false" ma:isKeyword="false">
      <xsd:complexType>
        <xsd:sequence>
          <xsd:element ref="pc:Terms" minOccurs="0" maxOccurs="1"/>
        </xsd:sequence>
      </xsd:complexType>
    </xsd:element>
    <xsd:element name="c3da9fadd2b14b5ebd5920c76cbe79f0" ma:index="11" nillable="true" ma:taxonomy="true" ma:internalName="c3da9fadd2b14b5ebd5920c76cbe79f0" ma:taxonomyFieldName="UnitLocation" ma:displayName="TSA Unit Location" ma:default="1;#USA Southern Territorial Headquarters|116b95a5-40f0-4be2-ae2a-cdba51ff7c3a" ma:fieldId="{c3da9fad-d2b1-4b5e-bd59-20c76cbe79f0}" ma:sspId="16648a23-e79b-4e15-9dad-8897ed17d053" ma:termSetId="afcebd3a-f9f9-4873-a1bb-e26802903845" ma:anchorId="00000000-0000-0000-0000-000000000000" ma:open="false" ma:isKeyword="false">
      <xsd:complexType>
        <xsd:sequence>
          <xsd:element ref="pc:Terms" minOccurs="0" maxOccurs="1"/>
        </xsd:sequence>
      </xsd:complexType>
    </xsd:element>
    <xsd:element name="TaxKeywordTaxHTField" ma:index="17" nillable="true" ma:taxonomy="true" ma:internalName="TaxKeywordTaxHTField" ma:taxonomyFieldName="TaxKeyword" ma:displayName="Enterprise Keywords" ma:fieldId="{23f27201-bee3-471e-b2e7-b64fd8b7ca38}" ma:taxonomyMulti="true" ma:sspId="16648a23-e79b-4e15-9dad-8897ed17d053"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5d871f-07c8-46db-9f77-48f6c4cbd91e" elementFormDefault="qualified">
    <xsd:import namespace="http://schemas.microsoft.com/office/2006/documentManagement/types"/>
    <xsd:import namespace="http://schemas.microsoft.com/office/infopath/2007/PartnerControls"/>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6648a23-e79b-4e15-9dad-8897ed17d053"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16648a23-e79b-4e15-9dad-8897ed17d053" ContentTypeId="0x010100A251E07643B3F64B840A65419ED89845"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feaddec9-41b8-4292-be23-f272346a0584">
      <Value>2</Value>
      <Value>1</Value>
    </TaxCatchAll>
    <TSA_x0020_Category xmlns="feaddec9-41b8-4292-be23-f272346a0584" xsi:nil="true"/>
    <he714b4873c64c4b99efa343adaa5e23 xmlns="feaddec9-41b8-4292-be23-f272346a0584">
      <Terms xmlns="http://schemas.microsoft.com/office/infopath/2007/PartnerControls">
        <TermInfo xmlns="http://schemas.microsoft.com/office/infopath/2007/PartnerControls">
          <TermName xmlns="http://schemas.microsoft.com/office/infopath/2007/PartnerControls">Kroc Development</TermName>
          <TermId xmlns="http://schemas.microsoft.com/office/infopath/2007/PartnerControls">43935a71-2db3-441e-b247-d0eaab83e5e9</TermId>
        </TermInfo>
      </Terms>
    </he714b4873c64c4b99efa343adaa5e23>
    <c3da9fadd2b14b5ebd5920c76cbe79f0 xmlns="feaddec9-41b8-4292-be23-f272346a0584">
      <Terms xmlns="http://schemas.microsoft.com/office/infopath/2007/PartnerControls">
        <TermInfo xmlns="http://schemas.microsoft.com/office/infopath/2007/PartnerControls">
          <TermName xmlns="http://schemas.microsoft.com/office/infopath/2007/PartnerControls">USA Southern Territorial Headquarters</TermName>
          <TermId xmlns="http://schemas.microsoft.com/office/infopath/2007/PartnerControls">116b95a5-40f0-4be2-ae2a-cdba51ff7c3a</TermId>
        </TermInfo>
      </Terms>
    </c3da9fadd2b14b5ebd5920c76cbe79f0>
    <TaxKeywordTaxHTField xmlns="feaddec9-41b8-4292-be23-f272346a0584">
      <Terms xmlns="http://schemas.microsoft.com/office/infopath/2007/PartnerControls"/>
    </TaxKeywordTaxHTField>
    <lcf76f155ced4ddcb4097134ff3c332f xmlns="d25d871f-07c8-46db-9f77-48f6c4cbd91e">
      <Terms xmlns="http://schemas.microsoft.com/office/infopath/2007/PartnerControls"/>
    </lcf76f155ced4ddcb4097134ff3c332f>
    <TSA_x0020_Program xmlns="feaddec9-41b8-4292-be23-f272346a0584" xsi:nil="true"/>
  </documentManagement>
</p:properties>
</file>

<file path=customXml/itemProps1.xml><?xml version="1.0" encoding="utf-8"?>
<ds:datastoreItem xmlns:ds="http://schemas.openxmlformats.org/officeDocument/2006/customXml" ds:itemID="{E9D6196E-9DC3-4A9C-A552-A0B4E49F1EA6}"/>
</file>

<file path=customXml/itemProps2.xml><?xml version="1.0" encoding="utf-8"?>
<ds:datastoreItem xmlns:ds="http://schemas.openxmlformats.org/officeDocument/2006/customXml" ds:itemID="{C1891A7C-895E-428F-9F13-6106878C6495}"/>
</file>

<file path=customXml/itemProps3.xml><?xml version="1.0" encoding="utf-8"?>
<ds:datastoreItem xmlns:ds="http://schemas.openxmlformats.org/officeDocument/2006/customXml" ds:itemID="{2B210D52-78C9-407D-A8F4-43924008B60F}"/>
</file>

<file path=customXml/itemProps4.xml><?xml version="1.0" encoding="utf-8"?>
<ds:datastoreItem xmlns:ds="http://schemas.openxmlformats.org/officeDocument/2006/customXml" ds:itemID="{22544344-AAFD-4B34-ACD2-86BB86006401}"/>
</file>

<file path=docProps/app.xml><?xml version="1.0" encoding="utf-8"?>
<Properties xmlns="http://schemas.openxmlformats.org/officeDocument/2006/extended-properties" xmlns:vt="http://schemas.openxmlformats.org/officeDocument/2006/docPropsVTypes">
  <TotalTime>0</TotalTime>
  <Words>791</Words>
  <Application>Microsoft Macintosh PowerPoint</Application>
  <PresentationFormat>Custom</PresentationFormat>
  <Paragraphs>177</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Roboto</vt:lpstr>
      <vt:lpstr>Arial</vt:lpstr>
      <vt:lpstr>Georgia</vt:lpstr>
      <vt:lpstr>Calibri</vt:lpstr>
      <vt:lpstr>Book Antiqua</vt:lpstr>
      <vt:lpstr>Noto Sans Symbols</vt:lpstr>
      <vt:lpstr>Office Theme</vt:lpstr>
      <vt:lpstr>Creating sustainable quality intergenerational community programs</vt:lpstr>
      <vt:lpstr>Presenter: Jill Juris </vt:lpstr>
      <vt:lpstr>Workshop Overview</vt:lpstr>
      <vt:lpstr>PowerPoint Presentation</vt:lpstr>
      <vt:lpstr>What is Intergenerational Practice?</vt:lpstr>
      <vt:lpstr>PowerPoint Presentation</vt:lpstr>
      <vt:lpstr>PowerPoint Presentation</vt:lpstr>
      <vt:lpstr>In the Chat…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Chat…</vt:lpstr>
      <vt:lpstr>PowerPoint Presentation</vt:lpstr>
      <vt:lpstr>PowerPoint Presentation</vt:lpstr>
      <vt:lpstr>PowerPoint Presentation</vt:lpstr>
      <vt:lpstr>PowerPoint Presentation</vt:lpstr>
      <vt:lpstr>PowerPoint Presentation</vt:lpstr>
      <vt:lpstr>PowerPoint Presentation</vt:lpstr>
      <vt:lpstr>In the Chat…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Jill Juris</cp:lastModifiedBy>
  <cp:revision>1</cp:revision>
  <dcterms:created xsi:type="dcterms:W3CDTF">2006-08-16T00:00:00Z</dcterms:created>
  <dcterms:modified xsi:type="dcterms:W3CDTF">2025-10-30T19:01:35Z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0x010100A251E07643B3F64B840A65419ED8984500D5ED79C9D16F5E4BA0D45157C8EE937D0008346B94C79BF14B9A4E6CEEF7FCE836</vt:lpwstr>
  </property>
  <property fmtid="{D5CDD505-2E9C-101B-9397-08002B2CF9AE}" pid="3" name="TaxKeyword">
    <vt:lpwstr/>
  </property>
  <property fmtid="{D5CDD505-2E9C-101B-9397-08002B2CF9AE}" pid="4" name="MediaServiceImageTags">
    <vt:lpwstr/>
  </property>
  <property fmtid="{D5CDD505-2E9C-101B-9397-08002B2CF9AE}" pid="5" name="UnitLocation">
    <vt:lpwstr>1;#USA Southern Territorial Headquarters|116b95a5-40f0-4be2-ae2a-cdba51ff7c3a</vt:lpwstr>
  </property>
  <property fmtid="{D5CDD505-2E9C-101B-9397-08002B2CF9AE}" pid="6" name="SADepartment">
    <vt:lpwstr>2;#Kroc Development|43935a71-2db3-441e-b247-d0eaab83e5e9</vt:lpwstr>
  </property>
</Properties>
</file>