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6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009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284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233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151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59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949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047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9446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810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464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3575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22568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4926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7423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6453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7050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405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3508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Cultural Diversity, Faith, and Mental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Misty </a:t>
            </a:r>
            <a:r>
              <a:rPr lang="en-US" dirty="0" err="1" smtClean="0"/>
              <a:t>harding</a:t>
            </a:r>
            <a:r>
              <a:rPr lang="en-US" dirty="0" smtClean="0"/>
              <a:t>, </a:t>
            </a:r>
            <a:r>
              <a:rPr lang="en-US" dirty="0" err="1" smtClean="0"/>
              <a:t>ms</a:t>
            </a:r>
            <a:r>
              <a:rPr lang="en-US" dirty="0" smtClean="0"/>
              <a:t> </a:t>
            </a:r>
            <a:r>
              <a:rPr lang="en-US" dirty="0" err="1" smtClean="0"/>
              <a:t>lcmft</a:t>
            </a:r>
            <a:endParaRPr lang="en-US" dirty="0" smtClean="0"/>
          </a:p>
          <a:p>
            <a:r>
              <a:rPr lang="en-US" dirty="0" smtClean="0"/>
              <a:t>The Salvation army, Wichita, </a:t>
            </a:r>
            <a:r>
              <a:rPr lang="en-US" dirty="0" err="1" smtClean="0"/>
              <a:t>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864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/>
              <a:t>Cultural Competence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800" dirty="0" smtClean="0"/>
              <a:t>Culture </a:t>
            </a:r>
            <a:endParaRPr lang="en-US" sz="4800" dirty="0"/>
          </a:p>
          <a:p>
            <a:pPr lvl="1"/>
            <a:r>
              <a:rPr lang="en-US" sz="3500" dirty="0" smtClean="0"/>
              <a:t>person’s beliefs, norms, values, and language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500" dirty="0" smtClean="0"/>
              <a:t>Competence</a:t>
            </a:r>
          </a:p>
          <a:p>
            <a:pPr lvl="1"/>
            <a:r>
              <a:rPr lang="en-US" sz="3600" dirty="0" smtClean="0"/>
              <a:t>Ability to work effectively and sensitively within various cultural context.</a:t>
            </a:r>
          </a:p>
          <a:p>
            <a:pPr lvl="1"/>
            <a:r>
              <a:rPr lang="en-US" sz="3600" dirty="0" smtClean="0"/>
              <a:t>Honor and respect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733954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Research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Studies have shown people of color;</a:t>
            </a:r>
          </a:p>
          <a:p>
            <a:pPr lvl="1"/>
            <a:r>
              <a:rPr lang="en-US" dirty="0" smtClean="0"/>
              <a:t> </a:t>
            </a:r>
            <a:r>
              <a:rPr lang="en-US" sz="2800" dirty="0" smtClean="0"/>
              <a:t>may not seek formal services,</a:t>
            </a:r>
          </a:p>
          <a:p>
            <a:pPr lvl="1"/>
            <a:r>
              <a:rPr lang="en-US" sz="2800" dirty="0" smtClean="0"/>
              <a:t>have less access to services, </a:t>
            </a:r>
          </a:p>
          <a:p>
            <a:pPr lvl="1"/>
            <a:r>
              <a:rPr lang="en-US" sz="2800" dirty="0" smtClean="0"/>
              <a:t>have a higher drop out rate from services, </a:t>
            </a:r>
          </a:p>
          <a:p>
            <a:pPr lvl="1"/>
            <a:r>
              <a:rPr lang="en-US" sz="2800" dirty="0" smtClean="0"/>
              <a:t>are misdiagnosed more, </a:t>
            </a:r>
          </a:p>
          <a:p>
            <a:pPr lvl="1"/>
            <a:r>
              <a:rPr lang="en-US" sz="2800" dirty="0" smtClean="0"/>
              <a:t>seek treatment much later than their counterparts.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6744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2001 Healthcare Quality Survey</a:t>
            </a:r>
          </a:p>
          <a:p>
            <a:pPr lvl="1"/>
            <a:r>
              <a:rPr lang="en-US" sz="2800" dirty="0" smtClean="0"/>
              <a:t>1/3 of Hispanics, ¼ of Asian Americans report problems communicating with their doctors</a:t>
            </a:r>
          </a:p>
          <a:p>
            <a:pPr lvl="1"/>
            <a:r>
              <a:rPr lang="en-US" sz="2800" dirty="0" smtClean="0"/>
              <a:t>15% of African Americans, 13% of Hispanics, 11% of Asian Americans report they would have received better health care if they were a different race/ethnicity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8953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/>
              <a:t>Recommendations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Research African American, Hispanic, Asian American, Native, other prominent populations in the area;</a:t>
            </a:r>
          </a:p>
          <a:p>
            <a:pPr lvl="1"/>
            <a:r>
              <a:rPr lang="en-US" sz="2400" dirty="0" smtClean="0"/>
              <a:t>Views on Mental Health</a:t>
            </a:r>
          </a:p>
          <a:p>
            <a:pPr lvl="1"/>
            <a:r>
              <a:rPr lang="en-US" sz="2400" dirty="0" smtClean="0"/>
              <a:t>Views on Mental Illness</a:t>
            </a:r>
          </a:p>
          <a:p>
            <a:pPr lvl="1"/>
            <a:r>
              <a:rPr lang="en-US" sz="2400" dirty="0" smtClean="0"/>
              <a:t>Views of age related issues;</a:t>
            </a:r>
          </a:p>
          <a:p>
            <a:pPr lvl="2"/>
            <a:r>
              <a:rPr lang="en-US" sz="2200" dirty="0" smtClean="0"/>
              <a:t>Views of and about seniors, adults, and youth</a:t>
            </a:r>
          </a:p>
        </p:txBody>
      </p:sp>
    </p:spTree>
    <p:extLst>
      <p:ext uri="{BB962C8B-B14F-4D97-AF65-F5344CB8AC3E}">
        <p14:creationId xmlns:p14="http://schemas.microsoft.com/office/powerpoint/2010/main" xmlns="" val="2288508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Faith; an integral piece of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Culture: a person’s beliefs, norms, values, and language.</a:t>
            </a:r>
          </a:p>
          <a:p>
            <a:pPr lvl="1"/>
            <a:r>
              <a:rPr lang="en-US" dirty="0" smtClean="0"/>
              <a:t>Beliefs</a:t>
            </a:r>
          </a:p>
          <a:p>
            <a:pPr lvl="1"/>
            <a:r>
              <a:rPr lang="en-US" dirty="0" smtClean="0"/>
              <a:t>Norms</a:t>
            </a:r>
          </a:p>
          <a:p>
            <a:pPr lvl="1"/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7529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Faith and Mental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Mental illness is not:</a:t>
            </a:r>
          </a:p>
          <a:p>
            <a:pPr lvl="1"/>
            <a:r>
              <a:rPr lang="en-US" sz="3000" dirty="0" smtClean="0"/>
              <a:t>Possession</a:t>
            </a:r>
          </a:p>
          <a:p>
            <a:pPr lvl="1"/>
            <a:r>
              <a:rPr lang="en-US" sz="3000" dirty="0" smtClean="0"/>
              <a:t>Demons</a:t>
            </a:r>
          </a:p>
          <a:p>
            <a:pPr lvl="1"/>
            <a:r>
              <a:rPr lang="en-US" sz="3000" dirty="0" smtClean="0"/>
              <a:t>Sins of the Father</a:t>
            </a:r>
          </a:p>
          <a:p>
            <a:pPr lvl="1"/>
            <a:r>
              <a:rPr lang="en-US" sz="3000" dirty="0" smtClean="0"/>
              <a:t>Retribution</a:t>
            </a:r>
          </a:p>
          <a:p>
            <a:r>
              <a:rPr lang="en-US" sz="3200" dirty="0" smtClean="0"/>
              <a:t>But…some folks think it is…..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86831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Faith and Mental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Healing – a sense of wholeness and peace – process</a:t>
            </a:r>
          </a:p>
          <a:p>
            <a:r>
              <a:rPr lang="en-US" dirty="0" smtClean="0"/>
              <a:t>Cure – restoration to a normal state – an act</a:t>
            </a:r>
          </a:p>
          <a:p>
            <a:endParaRPr lang="en-US" dirty="0"/>
          </a:p>
          <a:p>
            <a:r>
              <a:rPr lang="en-US" dirty="0" smtClean="0"/>
              <a:t>Job was healed but not cured.  </a:t>
            </a:r>
          </a:p>
          <a:p>
            <a:pPr lvl="1"/>
            <a:r>
              <a:rPr lang="en-US" dirty="0" smtClean="0"/>
              <a:t>Suffering is part of the plan</a:t>
            </a:r>
          </a:p>
          <a:p>
            <a:pPr lvl="1"/>
            <a:r>
              <a:rPr lang="en-US" dirty="0" smtClean="0"/>
              <a:t>Acceptance brings healing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466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05626"/>
          </a:xfrm>
        </p:spPr>
        <p:txBody>
          <a:bodyPr/>
          <a:lstStyle/>
          <a:p>
            <a:r>
              <a:rPr lang="en-US" sz="3600" dirty="0" smtClean="0"/>
              <a:t>5 important factors when addressing mental illness with faith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58344"/>
            <a:ext cx="8946541" cy="5299656"/>
          </a:xfrm>
        </p:spPr>
        <p:txBody>
          <a:bodyPr>
            <a:normAutofit/>
          </a:bodyPr>
          <a:lstStyle/>
          <a:p>
            <a:r>
              <a:rPr lang="en-US" dirty="0" smtClean="0"/>
              <a:t>1.  Acceptance</a:t>
            </a:r>
          </a:p>
          <a:p>
            <a:r>
              <a:rPr lang="en-US" dirty="0" smtClean="0"/>
              <a:t>2.  Spiritual strength</a:t>
            </a:r>
          </a:p>
          <a:p>
            <a:pPr lvl="1"/>
            <a:r>
              <a:rPr lang="en-US" dirty="0" smtClean="0"/>
              <a:t>Prayer/meditation</a:t>
            </a:r>
          </a:p>
          <a:p>
            <a:pPr lvl="1"/>
            <a:r>
              <a:rPr lang="en-US" dirty="0" smtClean="0"/>
              <a:t>Relationships</a:t>
            </a:r>
          </a:p>
          <a:p>
            <a:pPr lvl="1"/>
            <a:r>
              <a:rPr lang="en-US" dirty="0" smtClean="0"/>
              <a:t>Giving and receiving acts of love</a:t>
            </a:r>
          </a:p>
          <a:p>
            <a:pPr lvl="1"/>
            <a:r>
              <a:rPr lang="en-US" dirty="0" smtClean="0"/>
              <a:t>Communion with God’s creation</a:t>
            </a:r>
          </a:p>
          <a:p>
            <a:r>
              <a:rPr lang="en-US" dirty="0" smtClean="0"/>
              <a:t>3.  Honesty</a:t>
            </a:r>
          </a:p>
          <a:p>
            <a:pPr lvl="1"/>
            <a:r>
              <a:rPr lang="en-US" dirty="0" smtClean="0"/>
              <a:t>Strengths and challenges</a:t>
            </a:r>
          </a:p>
          <a:p>
            <a:pPr lvl="1"/>
            <a:r>
              <a:rPr lang="en-US" dirty="0" smtClean="0"/>
              <a:t>Meaning and purpose</a:t>
            </a:r>
            <a:endParaRPr lang="en-US" dirty="0"/>
          </a:p>
          <a:p>
            <a:pPr marL="1371600" lvl="3" indent="0">
              <a:buNone/>
            </a:pPr>
            <a:r>
              <a:rPr lang="en-US" dirty="0" smtClean="0"/>
              <a:t>Being a caretaker of a suffering person is a blessing.  Connection is the path for God to do His work.  A connection can be a deep and meaningful give and take relationship OR a simple unobtrusive presence and witness to the struggle.</a:t>
            </a:r>
          </a:p>
        </p:txBody>
      </p:sp>
    </p:spTree>
    <p:extLst>
      <p:ext uri="{BB962C8B-B14F-4D97-AF65-F5344CB8AC3E}">
        <p14:creationId xmlns:p14="http://schemas.microsoft.com/office/powerpoint/2010/main" xmlns="" val="7623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5 important factors when addressing mental illness with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4.  </a:t>
            </a:r>
            <a:r>
              <a:rPr lang="en-US" dirty="0" smtClean="0"/>
              <a:t>Dissatisfaction</a:t>
            </a:r>
          </a:p>
          <a:p>
            <a:pPr lvl="1"/>
            <a:r>
              <a:rPr lang="en-US" dirty="0" smtClean="0"/>
              <a:t>Stages of emotion</a:t>
            </a:r>
          </a:p>
          <a:p>
            <a:pPr lvl="2"/>
            <a:r>
              <a:rPr lang="en-US" dirty="0" smtClean="0"/>
              <a:t>Anger</a:t>
            </a:r>
          </a:p>
          <a:p>
            <a:pPr lvl="2"/>
            <a:r>
              <a:rPr lang="en-US" dirty="0" smtClean="0"/>
              <a:t>Guilt</a:t>
            </a:r>
          </a:p>
          <a:p>
            <a:pPr lvl="2"/>
            <a:r>
              <a:rPr lang="en-US" dirty="0" smtClean="0"/>
              <a:t>Resentment</a:t>
            </a:r>
          </a:p>
          <a:p>
            <a:pPr lvl="2"/>
            <a:r>
              <a:rPr lang="en-US" dirty="0" smtClean="0"/>
              <a:t>Grief</a:t>
            </a:r>
          </a:p>
          <a:p>
            <a:pPr lvl="2"/>
            <a:r>
              <a:rPr lang="en-US" dirty="0" smtClean="0"/>
              <a:t>Understanding</a:t>
            </a:r>
          </a:p>
          <a:p>
            <a:pPr lvl="2"/>
            <a:r>
              <a:rPr lang="en-US" dirty="0" smtClean="0"/>
              <a:t>Acceptance of your role in the process</a:t>
            </a:r>
          </a:p>
          <a:p>
            <a:pPr lvl="2"/>
            <a:r>
              <a:rPr lang="en-US" dirty="0" smtClean="0"/>
              <a:t>Dissatisfaction</a:t>
            </a:r>
          </a:p>
          <a:p>
            <a:pPr lvl="1"/>
            <a:r>
              <a:rPr lang="en-US" dirty="0" smtClean="0"/>
              <a:t>Dissatisfaction causes the strive to address the present state</a:t>
            </a:r>
            <a:endParaRPr lang="en-US" dirty="0"/>
          </a:p>
          <a:p>
            <a:r>
              <a:rPr lang="en-US" dirty="0"/>
              <a:t>5.  Prioritize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425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There is a temptation to turn it over to God</a:t>
            </a:r>
          </a:p>
          <a:p>
            <a:r>
              <a:rPr lang="en-US" sz="2800" dirty="0" smtClean="0"/>
              <a:t>Ask for strength and direction</a:t>
            </a:r>
          </a:p>
          <a:p>
            <a:r>
              <a:rPr lang="en-US" sz="2800" dirty="0" smtClean="0"/>
              <a:t>Seek services and medication</a:t>
            </a:r>
          </a:p>
          <a:p>
            <a:r>
              <a:rPr lang="en-US" sz="2800" dirty="0" smtClean="0"/>
              <a:t>Keep spiritual health equally important</a:t>
            </a:r>
          </a:p>
          <a:p>
            <a:pPr lvl="1"/>
            <a:r>
              <a:rPr lang="en-US" sz="2400" dirty="0" smtClean="0"/>
              <a:t>Devine healing is independent of physical health</a:t>
            </a:r>
          </a:p>
          <a:p>
            <a:pPr lvl="1"/>
            <a:r>
              <a:rPr lang="en-US" sz="2400" dirty="0" smtClean="0"/>
              <a:t>Spiritual health effects physical health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20502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</TotalTime>
  <Words>419</Words>
  <Application>Microsoft Office PowerPoint</Application>
  <PresentationFormat>Custom</PresentationFormat>
  <Paragraphs>78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Ion</vt:lpstr>
      <vt:lpstr>Cultural Diversity, Faith, and Mental Issues</vt:lpstr>
      <vt:lpstr>Cultural Competence</vt:lpstr>
      <vt:lpstr>Research</vt:lpstr>
      <vt:lpstr>STATISTICS</vt:lpstr>
      <vt:lpstr>Recommendations</vt:lpstr>
      <vt:lpstr> Faith; an integral piece of culture</vt:lpstr>
      <vt:lpstr>Faith and Mental Illness</vt:lpstr>
      <vt:lpstr>Faith and Mental Illness</vt:lpstr>
      <vt:lpstr>5 important factors when addressing mental illness with faith</vt:lpstr>
      <vt:lpstr>5 important factors when addressing mental illness with faith</vt:lpstr>
      <vt:lpstr>Recommendation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Diversity, Faith, and Mental Issues</dc:title>
  <dc:creator>Owner</dc:creator>
  <cp:lastModifiedBy>misty.harding</cp:lastModifiedBy>
  <cp:revision>10</cp:revision>
  <dcterms:created xsi:type="dcterms:W3CDTF">2014-03-26T21:56:32Z</dcterms:created>
  <dcterms:modified xsi:type="dcterms:W3CDTF">2014-04-03T13:40:42Z</dcterms:modified>
</cp:coreProperties>
</file>