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sldIdLst>
    <p:sldId id="257" r:id="rId2"/>
    <p:sldId id="256" r:id="rId3"/>
    <p:sldId id="274" r:id="rId4"/>
    <p:sldId id="264" r:id="rId5"/>
    <p:sldId id="258" r:id="rId6"/>
    <p:sldId id="279" r:id="rId7"/>
    <p:sldId id="280" r:id="rId8"/>
    <p:sldId id="276" r:id="rId9"/>
    <p:sldId id="267" r:id="rId10"/>
    <p:sldId id="270" r:id="rId11"/>
    <p:sldId id="265" r:id="rId12"/>
    <p:sldId id="262" r:id="rId13"/>
    <p:sldId id="263" r:id="rId14"/>
    <p:sldId id="260" r:id="rId15"/>
    <p:sldId id="281" r:id="rId16"/>
    <p:sldId id="259" r:id="rId17"/>
    <p:sldId id="268" r:id="rId18"/>
    <p:sldId id="278" r:id="rId19"/>
    <p:sldId id="261" r:id="rId20"/>
    <p:sldId id="266" r:id="rId21"/>
    <p:sldId id="282"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7" d="100"/>
          <a:sy n="77" d="100"/>
        </p:scale>
        <p:origin x="232"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726023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3/2/2018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97165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89192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2046806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270613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3/2/2018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959173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3/2/2018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26017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525462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801263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B61BEF0D-F0BB-DE4B-95CE-6DB70DBA9567}" type="datetimeFigureOut">
              <a:rPr lang="en-US" smtClean="0"/>
              <a:pPr/>
              <a:t>3/2/2018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83135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894735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88731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3/2/2018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26714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B61BEF0D-F0BB-DE4B-95CE-6DB70DBA9567}" type="datetimeFigureOut">
              <a:rPr lang="en-US" smtClean="0"/>
              <a:pPr/>
              <a:t>3/2/2018</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081698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B61BEF0D-F0BB-DE4B-95CE-6DB70DBA9567}" type="datetimeFigureOut">
              <a:rPr lang="en-US" smtClean="0"/>
              <a:pPr/>
              <a:t>3/2/2018</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008409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B61BEF0D-F0BB-DE4B-95CE-6DB70DBA9567}" type="datetimeFigureOut">
              <a:rPr lang="en-US" smtClean="0"/>
              <a:pPr/>
              <a:t>3/2/2018</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08550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3/2/2018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98057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B61BEF0D-F0BB-DE4B-95CE-6DB70DBA9567}" type="datetimeFigureOut">
              <a:rPr lang="en-US" smtClean="0"/>
              <a:pPr/>
              <a:t>3/2/2018</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89057368"/>
      </p:ext>
    </p:extLst>
  </p:cSld>
  <p:clrMap bg1="dk1" tx1="lt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4.xml"/><Relationship Id="rId4" Type="http://schemas.openxmlformats.org/officeDocument/2006/relationships/image" Target="../media/image1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lds.org/general-conference/2009/04/becoming-provident-providers-temporally-and-spiritually?lang=eng" TargetMode="External"/><Relationship Id="rId2" Type="http://schemas.openxmlformats.org/officeDocument/2006/relationships/hyperlink" Target="https://www.lds.org/general-conference/2004/04/earthly-debts-heavenly-debts?lang=eng" TargetMode="External"/><Relationship Id="rId1" Type="http://schemas.openxmlformats.org/officeDocument/2006/relationships/slideLayout" Target="../slideLayouts/slideLayout2.xml"/><Relationship Id="rId4" Type="http://schemas.openxmlformats.org/officeDocument/2006/relationships/hyperlink" Target="https://www.lds.org/topics/pef-self-reliance/manuals-and-videos?lang=eng&amp;old=true#7"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9224" y="457200"/>
            <a:ext cx="8534400" cy="1507067"/>
          </a:xfrm>
        </p:spPr>
        <p:txBody>
          <a:bodyPr/>
          <a:lstStyle/>
          <a:p>
            <a:r>
              <a:rPr lang="en-US" dirty="0" smtClean="0"/>
              <a:t>Money Personality Quiz</a:t>
            </a:r>
            <a:endParaRPr lang="en-US" dirty="0"/>
          </a:p>
        </p:txBody>
      </p:sp>
      <p:sp>
        <p:nvSpPr>
          <p:cNvPr id="3" name="Content Placeholder 2"/>
          <p:cNvSpPr>
            <a:spLocks noGrp="1"/>
          </p:cNvSpPr>
          <p:nvPr>
            <p:ph sz="half" idx="1"/>
          </p:nvPr>
        </p:nvSpPr>
        <p:spPr>
          <a:xfrm>
            <a:off x="649224" y="1432498"/>
            <a:ext cx="10529658" cy="2061557"/>
          </a:xfrm>
        </p:spPr>
        <p:txBody>
          <a:bodyPr/>
          <a:lstStyle/>
          <a:p>
            <a:r>
              <a:rPr lang="en-US" dirty="0" smtClean="0"/>
              <a:t>Look at the letters next to the phrases you’ve marked with an X.  </a:t>
            </a:r>
          </a:p>
          <a:p>
            <a:r>
              <a:rPr lang="en-US" dirty="0" smtClean="0"/>
              <a:t>Total the number of As through Fs and write the result in the related slots.  </a:t>
            </a:r>
          </a:p>
          <a:p>
            <a:r>
              <a:rPr lang="en-US" dirty="0" smtClean="0"/>
              <a:t>The letter(s) that has the highest count is your predominant money personality!</a:t>
            </a:r>
            <a:endParaRPr lang="en-US" dirty="0"/>
          </a:p>
        </p:txBody>
      </p:sp>
      <p:sp>
        <p:nvSpPr>
          <p:cNvPr id="4" name="Content Placeholder 3"/>
          <p:cNvSpPr>
            <a:spLocks noGrp="1"/>
          </p:cNvSpPr>
          <p:nvPr>
            <p:ph sz="half" idx="2"/>
          </p:nvPr>
        </p:nvSpPr>
        <p:spPr>
          <a:xfrm>
            <a:off x="649224" y="3350507"/>
            <a:ext cx="5226882" cy="2371359"/>
          </a:xfrm>
        </p:spPr>
        <p:txBody>
          <a:bodyPr/>
          <a:lstStyle/>
          <a:p>
            <a:r>
              <a:rPr lang="en-US" dirty="0" smtClean="0"/>
              <a:t>Mostly Letter “A” – The Saver</a:t>
            </a:r>
          </a:p>
          <a:p>
            <a:r>
              <a:rPr lang="en-US" dirty="0" smtClean="0"/>
              <a:t>Mostly Letter “B” – The Spender</a:t>
            </a:r>
          </a:p>
          <a:p>
            <a:r>
              <a:rPr lang="en-US" dirty="0" smtClean="0"/>
              <a:t>Mostly Letter “C” – The Security Seeker</a:t>
            </a:r>
          </a:p>
          <a:p>
            <a:r>
              <a:rPr lang="en-US" dirty="0" smtClean="0"/>
              <a:t>Mostly Letter “D” – The Risk Taker</a:t>
            </a:r>
          </a:p>
          <a:p>
            <a:r>
              <a:rPr lang="en-US" dirty="0" smtClean="0"/>
              <a:t>Mostly Letter “E” – The Giver</a:t>
            </a:r>
            <a:endParaRPr lang="en-US" dirty="0"/>
          </a:p>
        </p:txBody>
      </p:sp>
      <p:cxnSp>
        <p:nvCxnSpPr>
          <p:cNvPr id="6" name="Straight Connector 5"/>
          <p:cNvCxnSpPr/>
          <p:nvPr/>
        </p:nvCxnSpPr>
        <p:spPr>
          <a:xfrm>
            <a:off x="721471" y="3036855"/>
            <a:ext cx="950976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99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50498" y="136740"/>
            <a:ext cx="4995948" cy="6661265"/>
          </a:xfrm>
        </p:spPr>
      </p:pic>
    </p:spTree>
    <p:extLst>
      <p:ext uri="{BB962C8B-B14F-4D97-AF65-F5344CB8AC3E}">
        <p14:creationId xmlns:p14="http://schemas.microsoft.com/office/powerpoint/2010/main" val="8503727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Elder Joseph B. </a:t>
            </a:r>
            <a:r>
              <a:rPr lang="en-US" dirty="0" err="1" smtClean="0"/>
              <a:t>Wirthlin</a:t>
            </a:r>
            <a:r>
              <a:rPr lang="en-US" dirty="0" smtClean="0"/>
              <a:t/>
            </a:r>
            <a:br>
              <a:rPr lang="en-US" dirty="0" smtClean="0"/>
            </a:br>
            <a:r>
              <a:rPr lang="en-US" sz="2000" dirty="0" smtClean="0"/>
              <a:t>Earthly Debts, Heavenly Debts</a:t>
            </a:r>
            <a:endParaRPr lang="en-US" sz="2000" dirty="0"/>
          </a:p>
        </p:txBody>
      </p:sp>
      <p:sp>
        <p:nvSpPr>
          <p:cNvPr id="3" name="Content Placeholder 2"/>
          <p:cNvSpPr>
            <a:spLocks noGrp="1"/>
          </p:cNvSpPr>
          <p:nvPr>
            <p:ph idx="1"/>
          </p:nvPr>
        </p:nvSpPr>
        <p:spPr>
          <a:xfrm>
            <a:off x="1103312" y="2052918"/>
            <a:ext cx="9719859" cy="4195481"/>
          </a:xfrm>
        </p:spPr>
        <p:txBody>
          <a:bodyPr/>
          <a:lstStyle/>
          <a:p>
            <a:pPr marL="0" indent="0">
              <a:buNone/>
            </a:pPr>
            <a:r>
              <a:rPr lang="en-US" dirty="0" smtClean="0"/>
              <a:t>“Remember </a:t>
            </a:r>
            <a:r>
              <a:rPr lang="en-US" dirty="0"/>
              <a:t>this: debt is a form of bondage. It is a financial termite. When we make purchases on credit, they give us only an illusion of prosperity. We think we own things, but the reality is, our things own us.”</a:t>
            </a:r>
            <a:endParaRPr lang="en-US" dirty="0"/>
          </a:p>
        </p:txBody>
      </p:sp>
    </p:spTree>
    <p:extLst>
      <p:ext uri="{BB962C8B-B14F-4D97-AF65-F5344CB8AC3E}">
        <p14:creationId xmlns:p14="http://schemas.microsoft.com/office/powerpoint/2010/main" val="42148889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Interest Example</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6111" y="1152983"/>
            <a:ext cx="9831138" cy="5406200"/>
          </a:xfrm>
        </p:spPr>
      </p:pic>
    </p:spTree>
    <p:extLst>
      <p:ext uri="{BB962C8B-B14F-4D97-AF65-F5344CB8AC3E}">
        <p14:creationId xmlns:p14="http://schemas.microsoft.com/office/powerpoint/2010/main" val="38218511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1051886"/>
          </a:xfrm>
        </p:spPr>
        <p:txBody>
          <a:bodyPr/>
          <a:lstStyle/>
          <a:p>
            <a:r>
              <a:rPr lang="en-US" dirty="0" smtClean="0"/>
              <a:t>Debt Elimination Spreadsheet - </a:t>
            </a:r>
            <a:br>
              <a:rPr lang="en-US" dirty="0" smtClean="0"/>
            </a:br>
            <a:r>
              <a:rPr lang="en-US" sz="2000" dirty="0" smtClean="0"/>
              <a:t>personalfinance.byu.edu</a:t>
            </a:r>
            <a:endParaRPr lang="en-US" sz="2000"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2714" y="1504604"/>
            <a:ext cx="9408120" cy="5340826"/>
          </a:xfrm>
        </p:spPr>
      </p:pic>
    </p:spTree>
    <p:extLst>
      <p:ext uri="{BB962C8B-B14F-4D97-AF65-F5344CB8AC3E}">
        <p14:creationId xmlns:p14="http://schemas.microsoft.com/office/powerpoint/2010/main" val="21273413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1051886"/>
          </a:xfrm>
        </p:spPr>
        <p:txBody>
          <a:bodyPr/>
          <a:lstStyle/>
          <a:p>
            <a:r>
              <a:rPr lang="en-US" dirty="0" smtClean="0"/>
              <a:t>Debt Elimination Spreadsheet - </a:t>
            </a:r>
            <a:br>
              <a:rPr lang="en-US" dirty="0" smtClean="0"/>
            </a:br>
            <a:r>
              <a:rPr lang="en-US" sz="2000" dirty="0" smtClean="0"/>
              <a:t>personalfinance.byu.edu</a:t>
            </a:r>
            <a:endParaRPr lang="en-US" sz="2000"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6110" y="1504604"/>
            <a:ext cx="9404723" cy="5355097"/>
          </a:xfrm>
        </p:spPr>
      </p:pic>
    </p:spTree>
    <p:extLst>
      <p:ext uri="{BB962C8B-B14F-4D97-AF65-F5344CB8AC3E}">
        <p14:creationId xmlns:p14="http://schemas.microsoft.com/office/powerpoint/2010/main" val="21876745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President Gordon B. Hinckley</a:t>
            </a:r>
            <a:endParaRPr lang="en-US" dirty="0"/>
          </a:p>
        </p:txBody>
      </p:sp>
      <p:sp>
        <p:nvSpPr>
          <p:cNvPr id="3" name="Content Placeholder 2"/>
          <p:cNvSpPr>
            <a:spLocks noGrp="1"/>
          </p:cNvSpPr>
          <p:nvPr>
            <p:ph idx="1"/>
          </p:nvPr>
        </p:nvSpPr>
        <p:spPr/>
        <p:txBody>
          <a:bodyPr/>
          <a:lstStyle/>
          <a:p>
            <a:pPr marL="0" indent="0">
              <a:buNone/>
            </a:pPr>
            <a:r>
              <a:rPr lang="en-US" dirty="0"/>
              <a:t>“Many of our people are living on the very edge of their incomes. In fact, some are living on borrowings. </a:t>
            </a:r>
            <a:endParaRPr lang="en-US" dirty="0"/>
          </a:p>
          <a:p>
            <a:pPr marL="0" indent="0">
              <a:buNone/>
            </a:pPr>
            <a:r>
              <a:rPr lang="en-US" dirty="0"/>
              <a:t>I urge you to be modest in your expenditures; discipline yourselves in your purchases to avoid debt to the extent possible. Pay off debt as quickly as you can, and free yourselves from bondage</a:t>
            </a:r>
            <a:r>
              <a:rPr lang="en-US" dirty="0" smtClean="0"/>
              <a:t>.”</a:t>
            </a:r>
            <a:endParaRPr lang="en-US" dirty="0"/>
          </a:p>
        </p:txBody>
      </p:sp>
    </p:spTree>
    <p:extLst>
      <p:ext uri="{BB962C8B-B14F-4D97-AF65-F5344CB8AC3E}">
        <p14:creationId xmlns:p14="http://schemas.microsoft.com/office/powerpoint/2010/main" val="20973140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IMG_0220">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379913" y="0"/>
            <a:ext cx="8994370" cy="6745777"/>
          </a:xfrm>
          <a:ln>
            <a:noFill/>
          </a:ln>
        </p:spPr>
      </p:pic>
    </p:spTree>
    <p:extLst>
      <p:ext uri="{BB962C8B-B14F-4D97-AF65-F5344CB8AC3E}">
        <p14:creationId xmlns:p14="http://schemas.microsoft.com/office/powerpoint/2010/main" val="2305491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409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showWhenStopped="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51008" y="0"/>
            <a:ext cx="4194928" cy="6858000"/>
          </a:xfrm>
        </p:spPr>
      </p:pic>
    </p:spTree>
    <p:extLst>
      <p:ext uri="{BB962C8B-B14F-4D97-AF65-F5344CB8AC3E}">
        <p14:creationId xmlns:p14="http://schemas.microsoft.com/office/powerpoint/2010/main" val="33653689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Envelope System</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529541"/>
            <a:ext cx="12177132" cy="4322618"/>
          </a:xfrm>
        </p:spPr>
      </p:pic>
    </p:spTree>
    <p:extLst>
      <p:ext uri="{BB962C8B-B14F-4D97-AF65-F5344CB8AC3E}">
        <p14:creationId xmlns:p14="http://schemas.microsoft.com/office/powerpoint/2010/main" val="39224758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Budgeting Software</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9456" y="1483376"/>
            <a:ext cx="6224687" cy="2326116"/>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352816" y="1483376"/>
            <a:ext cx="5736442" cy="2326117"/>
          </a:xfr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89780" y="3809493"/>
            <a:ext cx="5938462" cy="3048865"/>
          </a:xfrm>
          <a:prstGeom prst="rect">
            <a:avLst/>
          </a:prstGeom>
        </p:spPr>
      </p:pic>
    </p:spTree>
    <p:extLst>
      <p:ext uri="{BB962C8B-B14F-4D97-AF65-F5344CB8AC3E}">
        <p14:creationId xmlns:p14="http://schemas.microsoft.com/office/powerpoint/2010/main" val="13405868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4212" y="1882831"/>
            <a:ext cx="9266123" cy="2971801"/>
          </a:xfrm>
        </p:spPr>
        <p:txBody>
          <a:bodyPr/>
          <a:lstStyle/>
          <a:p>
            <a:r>
              <a:rPr lang="en-US" b="1" dirty="0"/>
              <a:t>How to Be Happy Living within Our Own Personal Budget</a:t>
            </a:r>
            <a:endParaRPr lang="en-US" dirty="0"/>
          </a:p>
        </p:txBody>
      </p:sp>
      <p:sp>
        <p:nvSpPr>
          <p:cNvPr id="3" name="Subtitle 2"/>
          <p:cNvSpPr>
            <a:spLocks noGrp="1"/>
          </p:cNvSpPr>
          <p:nvPr>
            <p:ph type="subTitle" idx="1"/>
          </p:nvPr>
        </p:nvSpPr>
        <p:spPr>
          <a:xfrm>
            <a:off x="684212" y="5032587"/>
            <a:ext cx="7179629" cy="1947333"/>
          </a:xfrm>
        </p:spPr>
        <p:txBody>
          <a:bodyPr/>
          <a:lstStyle/>
          <a:p>
            <a:r>
              <a:rPr lang="en-US" dirty="0" err="1" smtClean="0"/>
              <a:t>Nori</a:t>
            </a:r>
            <a:r>
              <a:rPr lang="en-US" dirty="0" smtClean="0"/>
              <a:t> Batman and Aimee </a:t>
            </a:r>
            <a:r>
              <a:rPr lang="en-US" dirty="0" err="1" smtClean="0"/>
              <a:t>Silvenis</a:t>
            </a:r>
            <a:r>
              <a:rPr lang="en-US" dirty="0" smtClean="0"/>
              <a:t>, Cleveland Ward</a:t>
            </a:r>
            <a:endParaRPr lang="en-US" dirty="0"/>
          </a:p>
        </p:txBody>
      </p:sp>
    </p:spTree>
    <p:extLst>
      <p:ext uri="{BB962C8B-B14F-4D97-AF65-F5344CB8AC3E}">
        <p14:creationId xmlns:p14="http://schemas.microsoft.com/office/powerpoint/2010/main" val="32152289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Elder Jeffrey R. Holland</a:t>
            </a:r>
            <a:br>
              <a:rPr lang="en-US" dirty="0" smtClean="0"/>
            </a:br>
            <a:r>
              <a:rPr lang="en-US" sz="2000" dirty="0" smtClean="0"/>
              <a:t>Tomorrow the Lord Will Do Wonders among You</a:t>
            </a:r>
            <a:endParaRPr lang="en-US" sz="2000" dirty="0"/>
          </a:p>
        </p:txBody>
      </p:sp>
      <p:sp>
        <p:nvSpPr>
          <p:cNvPr id="3" name="Content Placeholder 2"/>
          <p:cNvSpPr>
            <a:spLocks noGrp="1"/>
          </p:cNvSpPr>
          <p:nvPr>
            <p:ph idx="1"/>
          </p:nvPr>
        </p:nvSpPr>
        <p:spPr/>
        <p:txBody>
          <a:bodyPr/>
          <a:lstStyle/>
          <a:p>
            <a:r>
              <a:rPr lang="en-US" dirty="0" smtClean="0"/>
              <a:t>“ . . . if </a:t>
            </a:r>
            <a:r>
              <a:rPr lang="en-US" dirty="0"/>
              <a:t>in the days ahead you not only see limitations in those around you but also find elements in your own life that don’t yet measure </a:t>
            </a:r>
            <a:r>
              <a:rPr lang="en-US" dirty="0" smtClean="0"/>
              <a:t>up . . . , </a:t>
            </a:r>
            <a:r>
              <a:rPr lang="en-US" dirty="0"/>
              <a:t>please don’t be cast down in spirit and don’t give </a:t>
            </a:r>
            <a:r>
              <a:rPr lang="en-US" dirty="0" smtClean="0"/>
              <a:t>up.”</a:t>
            </a:r>
          </a:p>
          <a:p>
            <a:r>
              <a:rPr lang="en-US" dirty="0" smtClean="0"/>
              <a:t>“With </a:t>
            </a:r>
            <a:r>
              <a:rPr lang="en-US" dirty="0"/>
              <a:t>the gift of the Atonement of Jesus Christ and the strength of heaven to help us, we can improve, and the great thing about the gospel is we get credit for trying, even if we don’t always succeed.”</a:t>
            </a:r>
            <a:endParaRPr lang="en-US" dirty="0"/>
          </a:p>
        </p:txBody>
      </p:sp>
    </p:spTree>
    <p:extLst>
      <p:ext uri="{BB962C8B-B14F-4D97-AF65-F5344CB8AC3E}">
        <p14:creationId xmlns:p14="http://schemas.microsoft.com/office/powerpoint/2010/main" val="107711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Talks and References</a:t>
            </a:r>
            <a:endParaRPr lang="en-US" dirty="0"/>
          </a:p>
        </p:txBody>
      </p:sp>
      <p:sp>
        <p:nvSpPr>
          <p:cNvPr id="3" name="Content Placeholder 2"/>
          <p:cNvSpPr>
            <a:spLocks noGrp="1"/>
          </p:cNvSpPr>
          <p:nvPr>
            <p:ph idx="1"/>
          </p:nvPr>
        </p:nvSpPr>
        <p:spPr/>
        <p:txBody>
          <a:bodyPr>
            <a:normAutofit lnSpcReduction="10000"/>
          </a:bodyPr>
          <a:lstStyle/>
          <a:p>
            <a:r>
              <a:rPr lang="en-US" dirty="0" smtClean="0"/>
              <a:t>Earthly Debts, Heavenly Debts – Elder Joseph B. </a:t>
            </a:r>
            <a:r>
              <a:rPr lang="en-US" dirty="0" err="1" smtClean="0"/>
              <a:t>Wirthlin</a:t>
            </a:r>
            <a:endParaRPr lang="en-US" dirty="0" smtClean="0"/>
          </a:p>
          <a:p>
            <a:pPr lvl="1"/>
            <a:r>
              <a:rPr lang="en-US" dirty="0">
                <a:hlinkClick r:id="rId2"/>
              </a:rPr>
              <a:t>https://</a:t>
            </a:r>
            <a:r>
              <a:rPr lang="en-US" dirty="0" smtClean="0">
                <a:hlinkClick r:id="rId2"/>
              </a:rPr>
              <a:t>www.lds.org/general-conference/2004/04/earthly-debts-heavenly-debts?lang=eng</a:t>
            </a:r>
            <a:endParaRPr lang="en-US" dirty="0" smtClean="0"/>
          </a:p>
          <a:p>
            <a:r>
              <a:rPr lang="en-US" dirty="0" smtClean="0"/>
              <a:t>Becoming Provident Providers Temporally and Spiritually – Elder Robert D. Hales</a:t>
            </a:r>
          </a:p>
          <a:p>
            <a:pPr lvl="1"/>
            <a:r>
              <a:rPr lang="en-US" dirty="0">
                <a:hlinkClick r:id="rId3"/>
              </a:rPr>
              <a:t>https://</a:t>
            </a:r>
            <a:r>
              <a:rPr lang="en-US" dirty="0" smtClean="0">
                <a:hlinkClick r:id="rId3"/>
              </a:rPr>
              <a:t>www.lds.org/general-conference/2009/04/becoming-provident-providers-temporally-and-spiritually?lang=eng</a:t>
            </a:r>
            <a:endParaRPr lang="en-US" dirty="0" smtClean="0"/>
          </a:p>
          <a:p>
            <a:r>
              <a:rPr lang="en-US" dirty="0" smtClean="0"/>
              <a:t>Self Reliance Manual</a:t>
            </a:r>
          </a:p>
          <a:p>
            <a:pPr lvl="1"/>
            <a:r>
              <a:rPr lang="en-US" dirty="0">
                <a:hlinkClick r:id="rId4"/>
              </a:rPr>
              <a:t>https://</a:t>
            </a:r>
            <a:r>
              <a:rPr lang="en-US" dirty="0" smtClean="0">
                <a:hlinkClick r:id="rId4"/>
              </a:rPr>
              <a:t>www.lds.org/topics/pef-self-reliance/manuals-and-videos?lang=eng&amp;old=true#7</a:t>
            </a:r>
            <a:endParaRPr lang="en-US" dirty="0" smtClean="0"/>
          </a:p>
          <a:p>
            <a:r>
              <a:rPr lang="en-US" dirty="0" smtClean="0"/>
              <a:t>Personalfinance.byu.edu</a:t>
            </a:r>
          </a:p>
          <a:p>
            <a:r>
              <a:rPr lang="en-US" dirty="0" smtClean="0"/>
              <a:t>Mint.com</a:t>
            </a:r>
            <a:endParaRPr lang="en-US" dirty="0"/>
          </a:p>
        </p:txBody>
      </p:sp>
    </p:spTree>
    <p:extLst>
      <p:ext uri="{BB962C8B-B14F-4D97-AF65-F5344CB8AC3E}">
        <p14:creationId xmlns:p14="http://schemas.microsoft.com/office/powerpoint/2010/main" val="8826194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Nephi 2:25</a:t>
            </a:r>
            <a:endParaRPr lang="en-US" dirty="0"/>
          </a:p>
        </p:txBody>
      </p:sp>
      <p:sp>
        <p:nvSpPr>
          <p:cNvPr id="3" name="Content Placeholder 2"/>
          <p:cNvSpPr>
            <a:spLocks noGrp="1"/>
          </p:cNvSpPr>
          <p:nvPr>
            <p:ph idx="1"/>
          </p:nvPr>
        </p:nvSpPr>
        <p:spPr/>
        <p:txBody>
          <a:bodyPr/>
          <a:lstStyle/>
          <a:p>
            <a:r>
              <a:rPr lang="en-US" b="1" dirty="0"/>
              <a:t>25 </a:t>
            </a:r>
            <a:r>
              <a:rPr lang="en-US" dirty="0"/>
              <a:t>Adam fell that men might be; and men are, that they might have joy.</a:t>
            </a:r>
            <a:endParaRPr lang="en-US" dirty="0"/>
          </a:p>
        </p:txBody>
      </p:sp>
    </p:spTree>
    <p:extLst>
      <p:ext uri="{BB962C8B-B14F-4D97-AF65-F5344CB8AC3E}">
        <p14:creationId xmlns:p14="http://schemas.microsoft.com/office/powerpoint/2010/main" val="8203394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D&amp;C 136:27</a:t>
            </a:r>
            <a:endParaRPr lang="en-US" dirty="0"/>
          </a:p>
        </p:txBody>
      </p:sp>
      <p:sp>
        <p:nvSpPr>
          <p:cNvPr id="3" name="Content Placeholder 2"/>
          <p:cNvSpPr>
            <a:spLocks noGrp="1"/>
          </p:cNvSpPr>
          <p:nvPr>
            <p:ph idx="1"/>
          </p:nvPr>
        </p:nvSpPr>
        <p:spPr>
          <a:xfrm>
            <a:off x="1103312" y="2052918"/>
            <a:ext cx="9054841" cy="2627147"/>
          </a:xfrm>
        </p:spPr>
        <p:txBody>
          <a:bodyPr/>
          <a:lstStyle/>
          <a:p>
            <a:r>
              <a:rPr lang="en-US" b="1" dirty="0"/>
              <a:t>27 </a:t>
            </a:r>
            <a:r>
              <a:rPr lang="en-US" dirty="0"/>
              <a:t>Thou shalt be diligent in preserving what thou hast, that thou </a:t>
            </a:r>
            <a:r>
              <a:rPr lang="en-US" dirty="0" err="1"/>
              <a:t>mayest</a:t>
            </a:r>
            <a:r>
              <a:rPr lang="en-US" dirty="0"/>
              <a:t> be a wise steward; for it is the free gift of the Lord thy God, and thou art his steward.</a:t>
            </a:r>
            <a:endParaRPr lang="en-US" dirty="0"/>
          </a:p>
        </p:txBody>
      </p:sp>
    </p:spTree>
    <p:extLst>
      <p:ext uri="{BB962C8B-B14F-4D97-AF65-F5344CB8AC3E}">
        <p14:creationId xmlns:p14="http://schemas.microsoft.com/office/powerpoint/2010/main" val="40519495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41223" y="-1"/>
            <a:ext cx="5147810" cy="6865389"/>
          </a:xfrm>
        </p:spPr>
      </p:pic>
    </p:spTree>
    <p:extLst>
      <p:ext uri="{BB962C8B-B14F-4D97-AF65-F5344CB8AC3E}">
        <p14:creationId xmlns:p14="http://schemas.microsoft.com/office/powerpoint/2010/main" val="37309021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EBEBEB"/>
                </a:solidFill>
              </a:rPr>
              <a:t>Elder Joseph B. </a:t>
            </a:r>
            <a:r>
              <a:rPr lang="en-US" dirty="0" err="1">
                <a:solidFill>
                  <a:srgbClr val="EBEBEB"/>
                </a:solidFill>
              </a:rPr>
              <a:t>Wirthlin</a:t>
            </a:r>
            <a:r>
              <a:rPr lang="en-US" dirty="0">
                <a:solidFill>
                  <a:srgbClr val="EBEBEB"/>
                </a:solidFill>
              </a:rPr>
              <a:t/>
            </a:r>
            <a:br>
              <a:rPr lang="en-US" dirty="0">
                <a:solidFill>
                  <a:srgbClr val="EBEBEB"/>
                </a:solidFill>
              </a:rPr>
            </a:br>
            <a:r>
              <a:rPr lang="en-US" sz="2000" dirty="0">
                <a:solidFill>
                  <a:srgbClr val="EBEBEB"/>
                </a:solidFill>
              </a:rPr>
              <a:t>Earthly Debts, Heavenly Debts</a:t>
            </a:r>
            <a:endParaRPr lang="en-US" dirty="0"/>
          </a:p>
        </p:txBody>
      </p:sp>
      <p:sp>
        <p:nvSpPr>
          <p:cNvPr id="3" name="Content Placeholder 2"/>
          <p:cNvSpPr>
            <a:spLocks noGrp="1"/>
          </p:cNvSpPr>
          <p:nvPr>
            <p:ph idx="1"/>
          </p:nvPr>
        </p:nvSpPr>
        <p:spPr/>
        <p:txBody>
          <a:bodyPr/>
          <a:lstStyle/>
          <a:p>
            <a:pPr marL="0" indent="0">
              <a:buNone/>
            </a:pPr>
            <a:r>
              <a:rPr lang="en-US" dirty="0" smtClean="0"/>
              <a:t>“The </a:t>
            </a:r>
            <a:r>
              <a:rPr lang="en-US" dirty="0"/>
              <a:t>number of marriages that have been shattered over money issues is staggering. The amount of heartbreak is great. </a:t>
            </a:r>
            <a:endParaRPr lang="en-US" dirty="0" smtClean="0"/>
          </a:p>
          <a:p>
            <a:pPr marL="0" indent="0">
              <a:buNone/>
            </a:pPr>
            <a:r>
              <a:rPr lang="en-US" dirty="0" smtClean="0"/>
              <a:t>The </a:t>
            </a:r>
            <a:r>
              <a:rPr lang="en-US" dirty="0"/>
              <a:t>stress that comes from worry over money has burdened families, caused sickness, depression, and even premature death</a:t>
            </a:r>
            <a:r>
              <a:rPr lang="en-US" dirty="0" smtClean="0"/>
              <a:t>.”</a:t>
            </a:r>
            <a:endParaRPr lang="en-US" dirty="0"/>
          </a:p>
        </p:txBody>
      </p:sp>
    </p:spTree>
    <p:extLst>
      <p:ext uri="{BB962C8B-B14F-4D97-AF65-F5344CB8AC3E}">
        <p14:creationId xmlns:p14="http://schemas.microsoft.com/office/powerpoint/2010/main" val="2223884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EBEBEB"/>
                </a:solidFill>
              </a:rPr>
              <a:t>Elder Joseph B. </a:t>
            </a:r>
            <a:r>
              <a:rPr lang="en-US" dirty="0" err="1">
                <a:solidFill>
                  <a:srgbClr val="EBEBEB"/>
                </a:solidFill>
              </a:rPr>
              <a:t>Wirthlin</a:t>
            </a:r>
            <a:r>
              <a:rPr lang="en-US" dirty="0">
                <a:solidFill>
                  <a:srgbClr val="EBEBEB"/>
                </a:solidFill>
              </a:rPr>
              <a:t/>
            </a:r>
            <a:br>
              <a:rPr lang="en-US" dirty="0">
                <a:solidFill>
                  <a:srgbClr val="EBEBEB"/>
                </a:solidFill>
              </a:rPr>
            </a:br>
            <a:r>
              <a:rPr lang="en-US" sz="2000" dirty="0">
                <a:solidFill>
                  <a:srgbClr val="EBEBEB"/>
                </a:solidFill>
              </a:rPr>
              <a:t>Earthly Debts, Heavenly Debts</a:t>
            </a:r>
            <a:endParaRPr lang="en-US" dirty="0"/>
          </a:p>
        </p:txBody>
      </p:sp>
      <p:sp>
        <p:nvSpPr>
          <p:cNvPr id="3" name="Content Placeholder 2"/>
          <p:cNvSpPr>
            <a:spLocks noGrp="1"/>
          </p:cNvSpPr>
          <p:nvPr>
            <p:ph idx="1"/>
          </p:nvPr>
        </p:nvSpPr>
        <p:spPr/>
        <p:txBody>
          <a:bodyPr/>
          <a:lstStyle/>
          <a:p>
            <a:pPr marL="0" indent="0">
              <a:buNone/>
            </a:pPr>
            <a:r>
              <a:rPr lang="en-US" dirty="0"/>
              <a:t>“Obedience to God’s commandments is the foundation for a happy life. Surely we will be blessed with the gifts of heaven for our obedience. Failure to pay tithing by those who know the principle can lead to heartache in this life and perhaps sorrow in the next</a:t>
            </a:r>
            <a:r>
              <a:rPr lang="en-US" dirty="0" smtClean="0"/>
              <a:t>.”</a:t>
            </a:r>
            <a:endParaRPr lang="en-US" dirty="0"/>
          </a:p>
        </p:txBody>
      </p:sp>
    </p:spTree>
    <p:extLst>
      <p:ext uri="{BB962C8B-B14F-4D97-AF65-F5344CB8AC3E}">
        <p14:creationId xmlns:p14="http://schemas.microsoft.com/office/powerpoint/2010/main" val="4012657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Malachi 3</a:t>
            </a:r>
            <a:endParaRPr lang="en-US" dirty="0"/>
          </a:p>
        </p:txBody>
      </p:sp>
      <p:sp>
        <p:nvSpPr>
          <p:cNvPr id="3" name="Content Placeholder 2"/>
          <p:cNvSpPr>
            <a:spLocks noGrp="1"/>
          </p:cNvSpPr>
          <p:nvPr>
            <p:ph idx="1"/>
          </p:nvPr>
        </p:nvSpPr>
        <p:spPr/>
        <p:txBody>
          <a:bodyPr/>
          <a:lstStyle/>
          <a:p>
            <a:r>
              <a:rPr lang="en-US" b="1" dirty="0"/>
              <a:t>10 </a:t>
            </a:r>
            <a:r>
              <a:rPr lang="en-US" dirty="0"/>
              <a:t>Bring ye all the tithes into the storehouse, that there may be meat in mine house, and prove me now herewith, </a:t>
            </a:r>
            <a:r>
              <a:rPr lang="en-US" dirty="0" err="1"/>
              <a:t>saith</a:t>
            </a:r>
            <a:r>
              <a:rPr lang="en-US" dirty="0"/>
              <a:t> the </a:t>
            </a:r>
            <a:r>
              <a:rPr lang="en-US" cap="small" dirty="0"/>
              <a:t>Lord</a:t>
            </a:r>
            <a:r>
              <a:rPr lang="en-US" dirty="0"/>
              <a:t> of hosts, if I will not open you the windows of heaven, and pour you out a blessing, that there shall not be room enough to receive it.</a:t>
            </a:r>
            <a:endParaRPr lang="en-US" dirty="0"/>
          </a:p>
        </p:txBody>
      </p:sp>
    </p:spTree>
    <p:extLst>
      <p:ext uri="{BB962C8B-B14F-4D97-AF65-F5344CB8AC3E}">
        <p14:creationId xmlns:p14="http://schemas.microsoft.com/office/powerpoint/2010/main" val="20559675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https://lh3.googleusercontent.com/6zbNZMJXjd6FLPugn-72HhlKWP_-JdZHN1wc64gipVJidhRq9SZFbKPfWEDJSQIDTGKKH0KJLSVfziVBMjN5DwiebciscmqytLI-hN7r5q7ahEUpUqbSGvGwdsKy1nnbucz11WAHHR4TxT78cskr9eEjI4EJULryLrUNgNoYfpWn5Z_Xbo2WNpALm27Nk9DJ4wqYwKeqkV8-8cR3UFHGjsFEtHG4D_wlQg0XG5BGun-9NS-YI-uEIDC_Gl1pbAKTH4PfneH2XMiJs9R9U7QV62nGlDyVKYsqR8EoRjjetr24TjPKzHkq3Js49KkfSRr8g_UI-t8IxKBZJKkb-L2YmqJWByqdr78srgrU6pOzn80Li0j-mu-31zx4gU-E-c1HT7_nSUFh6iJxYIuezBqFD2LzzYn2OPj68Sq7_Pt33DlGARsnw5qVwwikPCDiOF2sOaur41h8MWpoGIk0CMZ2aCfLy7JC1MJLO5sivgWV6ekrA2MN_LCXdtaszEqoUOtbpsrf1VfB5k2KUkX3v_1-vHL56fD-WbaZRRUGHl2ti6eFxqKM0qLKqK19yvSvAv1TbtVlR580Iev0F9-iK1jPyhGk6KqHhV2kHPJrupI=w767-h869-no"/>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67396" y="69310"/>
            <a:ext cx="5918662" cy="6714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195072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14386</TotalTime>
  <Words>493</Words>
  <Application>Microsoft Office PowerPoint</Application>
  <PresentationFormat>Widescreen</PresentationFormat>
  <Paragraphs>44</Paragraphs>
  <Slides>21</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Century Gothic</vt:lpstr>
      <vt:lpstr>Wingdings 3</vt:lpstr>
      <vt:lpstr>Ion</vt:lpstr>
      <vt:lpstr>Money Personality Quiz</vt:lpstr>
      <vt:lpstr>How to Be Happy Living within Our Own Personal Budget</vt:lpstr>
      <vt:lpstr>2 Nephi 2:25</vt:lpstr>
      <vt:lpstr>D&amp;C 136:27</vt:lpstr>
      <vt:lpstr>PowerPoint Presentation</vt:lpstr>
      <vt:lpstr>Elder Joseph B. Wirthlin Earthly Debts, Heavenly Debts</vt:lpstr>
      <vt:lpstr>Elder Joseph B. Wirthlin Earthly Debts, Heavenly Debts</vt:lpstr>
      <vt:lpstr>Malachi 3</vt:lpstr>
      <vt:lpstr>PowerPoint Presentation</vt:lpstr>
      <vt:lpstr>PowerPoint Presentation</vt:lpstr>
      <vt:lpstr>Elder Joseph B. Wirthlin Earthly Debts, Heavenly Debts</vt:lpstr>
      <vt:lpstr>Interest Example</vt:lpstr>
      <vt:lpstr>Debt Elimination Spreadsheet -  personalfinance.byu.edu</vt:lpstr>
      <vt:lpstr>Debt Elimination Spreadsheet -  personalfinance.byu.edu</vt:lpstr>
      <vt:lpstr>President Gordon B. Hinckley</vt:lpstr>
      <vt:lpstr>PowerPoint Presentation</vt:lpstr>
      <vt:lpstr>PowerPoint Presentation</vt:lpstr>
      <vt:lpstr>Envelope System</vt:lpstr>
      <vt:lpstr>Budgeting Software</vt:lpstr>
      <vt:lpstr>Elder Jeffrey R. Holland Tomorrow the Lord Will Do Wonders among You</vt:lpstr>
      <vt:lpstr>Talks and References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Be Happy Living within Our Own Personal Budget</dc:title>
  <dc:creator>aimee</dc:creator>
  <cp:lastModifiedBy>aimee</cp:lastModifiedBy>
  <cp:revision>46</cp:revision>
  <dcterms:created xsi:type="dcterms:W3CDTF">2018-03-02T16:07:11Z</dcterms:created>
  <dcterms:modified xsi:type="dcterms:W3CDTF">2018-03-12T16:26:37Z</dcterms:modified>
</cp:coreProperties>
</file>