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8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2" r:id="rId10"/>
    <p:sldId id="261" r:id="rId11"/>
    <p:sldId id="264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74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82"/>
    <p:restoredTop sz="94694"/>
  </p:normalViewPr>
  <p:slideViewPr>
    <p:cSldViewPr snapToGrid="0" snapToObjects="1">
      <p:cViewPr>
        <p:scale>
          <a:sx n="92" d="100"/>
          <a:sy n="92" d="100"/>
        </p:scale>
        <p:origin x="52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68B9C-9D87-E64E-8C6B-A63F56427FF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87EE2-C113-7840-A4E8-84B8941C4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601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F532195-B0C1-9D14-A113-D6974474C6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54" y="0"/>
            <a:ext cx="9142646" cy="5144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293329"/>
            <a:ext cx="6858000" cy="714462"/>
          </a:xfrm>
        </p:spPr>
        <p:txBody>
          <a:bodyPr anchor="b">
            <a:normAutofit/>
          </a:bodyPr>
          <a:lstStyle>
            <a:lvl1pPr algn="ctr">
              <a:defRPr sz="4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134788"/>
            <a:ext cx="6858000" cy="441238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C62D0F-0ECC-A289-A609-C527E7DD9B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34725-98FC-E34E-833A-6ABA0687C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4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68576"/>
            <a:ext cx="7886700" cy="603385"/>
          </a:xfrm>
        </p:spPr>
        <p:txBody>
          <a:bodyPr>
            <a:normAutofit/>
          </a:bodyPr>
          <a:lstStyle>
            <a:lvl1pPr>
              <a:defRPr sz="2500">
                <a:solidFill>
                  <a:srgbClr val="1A74BD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09854"/>
            <a:ext cx="7886700" cy="2922869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F64645-08A7-C7AB-3363-B2447C0C62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34725-98FC-E34E-833A-6ABA0687C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596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899532"/>
            <a:ext cx="7886700" cy="510952"/>
          </a:xfrm>
        </p:spPr>
        <p:txBody>
          <a:bodyPr>
            <a:noAutofit/>
          </a:bodyPr>
          <a:lstStyle>
            <a:lvl1pPr algn="ctr">
              <a:defRPr sz="2500" b="0">
                <a:solidFill>
                  <a:srgbClr val="1A74BD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9678"/>
            <a:ext cx="3886200" cy="326350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9678"/>
            <a:ext cx="3886200" cy="326350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591A30-DF09-8C24-34C0-3868BA1ADE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C34725-98FC-E34E-833A-6ABA0687C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1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24423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94397"/>
            <a:ext cx="3868340" cy="27634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24423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94397"/>
            <a:ext cx="3887391" cy="2763441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38C93B8-47FA-FA4A-A5B7-815239E2BD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899532"/>
            <a:ext cx="7886700" cy="510952"/>
          </a:xfrm>
        </p:spPr>
        <p:txBody>
          <a:bodyPr>
            <a:noAutofit/>
          </a:bodyPr>
          <a:lstStyle>
            <a:lvl1pPr algn="ctr">
              <a:defRPr sz="2500" b="0">
                <a:solidFill>
                  <a:srgbClr val="1A74BD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4BB703-CC83-3350-D3E3-307BA88747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34725-98FC-E34E-833A-6ABA0687C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958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1107688"/>
            <a:ext cx="2949178" cy="1134172"/>
          </a:xfrm>
        </p:spPr>
        <p:txBody>
          <a:bodyPr anchor="b">
            <a:normAutofit/>
          </a:bodyPr>
          <a:lstStyle>
            <a:lvl1pPr>
              <a:defRPr sz="1800">
                <a:solidFill>
                  <a:srgbClr val="1A74BD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107688"/>
            <a:ext cx="4629150" cy="32881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0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41756"/>
            <a:ext cx="2949178" cy="205998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A7BDEFC-DF70-FE4A-A6DA-339835796FE0}"/>
              </a:ext>
            </a:extLst>
          </p:cNvPr>
          <p:cNvCxnSpPr/>
          <p:nvPr userDrawn="1"/>
        </p:nvCxnSpPr>
        <p:spPr>
          <a:xfrm>
            <a:off x="629841" y="2241860"/>
            <a:ext cx="29491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0C73AA-F5ED-5843-D36A-E782B5CCEB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34725-98FC-E34E-833A-6ABA0687C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65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31473" y="1182688"/>
            <a:ext cx="3885068" cy="3213100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D641F67-8ED6-224D-A24A-B8104A1A98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459" y="1182688"/>
            <a:ext cx="3227388" cy="356773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F92F2B-BEF3-80DC-D6EB-6A4309739F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C34725-98FC-E34E-833A-6ABA0687C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95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89AAB626-5BB4-0B41-A548-D322DF58C2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B16EF15-37C6-094C-9076-A857693621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22338" y="409575"/>
            <a:ext cx="2943225" cy="432593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A64C031-990F-4844-B335-61C3613129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46638" y="1166813"/>
            <a:ext cx="3487737" cy="476250"/>
          </a:xfrm>
        </p:spPr>
        <p:txBody>
          <a:bodyPr>
            <a:normAutofit/>
          </a:bodyPr>
          <a:lstStyle>
            <a:lvl1pPr marL="0" indent="0">
              <a:buNone/>
              <a:defRPr sz="2500">
                <a:solidFill>
                  <a:srgbClr val="1A74BD"/>
                </a:solidFill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A195F33-3016-3A4E-879E-81E69EC0BD3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6638" y="1828800"/>
            <a:ext cx="3487737" cy="2222500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342900" indent="0">
              <a:buNone/>
              <a:defRPr sz="1000"/>
            </a:lvl2pPr>
            <a:lvl3pPr marL="685800" indent="0">
              <a:buNone/>
              <a:defRPr sz="1000"/>
            </a:lvl3pPr>
            <a:lvl4pPr marL="1028700" indent="0">
              <a:buNone/>
              <a:defRPr sz="1000"/>
            </a:lvl4pPr>
            <a:lvl5pPr marL="1371600" indent="0">
              <a:buNone/>
              <a:defRPr sz="1000"/>
            </a:lvl5pPr>
          </a:lstStyle>
          <a:p>
            <a:pPr lvl="0"/>
            <a:r>
              <a:rPr lang="en-US" dirty="0"/>
              <a:t>Text goes here.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92B0FF-5D31-D77B-CC6A-E95766B09C0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C34725-98FC-E34E-833A-6ABA0687C7D4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BBCA8F-4F88-DABE-6C20-55EB6F39B9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96068" y="238386"/>
            <a:ext cx="1782684" cy="67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176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23CC764A-2051-394C-887F-957DA43B40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172043C-1817-FE4D-A60D-B345EB12A6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79963" y="951571"/>
            <a:ext cx="3086100" cy="3323567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6D62DAE-E01E-3242-B139-E664CDD75D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1825" y="951571"/>
            <a:ext cx="3694113" cy="3323567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CCA3118-400B-FC4C-852B-F05E76741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0310"/>
            <a:ext cx="5600972" cy="510952"/>
          </a:xfrm>
        </p:spPr>
        <p:txBody>
          <a:bodyPr>
            <a:noAutofit/>
          </a:bodyPr>
          <a:lstStyle>
            <a:lvl1pPr algn="ctr">
              <a:defRPr sz="2500" b="0">
                <a:solidFill>
                  <a:srgbClr val="1A74BD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F46C59-45A8-3ED5-7500-845816F76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4725-98FC-E34E-833A-6ABA0687C7D4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044675-AE6F-5D84-08A6-0A26FC94C5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7365" y="4459946"/>
            <a:ext cx="1470449" cy="55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41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1480F51-7D83-7E2B-8CC6-5B5CA614CE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1810" y="281590"/>
            <a:ext cx="8642190" cy="4862672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B16EF15-37C6-094C-9076-A857693621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91408" y="379140"/>
            <a:ext cx="2334323" cy="3211513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A64C031-990F-4844-B335-61C3613129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4564" y="1192947"/>
            <a:ext cx="3044707" cy="476250"/>
          </a:xfrm>
        </p:spPr>
        <p:txBody>
          <a:bodyPr>
            <a:normAutofit/>
          </a:bodyPr>
          <a:lstStyle>
            <a:lvl1pPr marL="0" indent="0">
              <a:buNone/>
              <a:defRPr sz="2500">
                <a:solidFill>
                  <a:srgbClr val="1A74BD"/>
                </a:solidFill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F8F77C25-EF3A-874E-8D94-DD1930CA20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7867" y="379140"/>
            <a:ext cx="2334323" cy="210386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3EB9EE11-D3E6-7A48-B76A-066410FE8C2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07867" y="2660495"/>
            <a:ext cx="2334323" cy="210386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57B1AF-9E23-3C4B-BF0F-0669EC904B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64565" y="1828800"/>
            <a:ext cx="3044707" cy="2713967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9A48E99-D3CE-B042-A491-380C88FD6DAA}"/>
              </a:ext>
            </a:extLst>
          </p:cNvPr>
          <p:cNvCxnSpPr/>
          <p:nvPr userDrawn="1"/>
        </p:nvCxnSpPr>
        <p:spPr>
          <a:xfrm>
            <a:off x="564564" y="1658511"/>
            <a:ext cx="29491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1D2FBE-919A-0A14-FC8A-8FB3BDBC176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C34725-98FC-E34E-833A-6ABA0687C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619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5FFC61-84FD-D868-E6EE-0ACF459208E3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354" y="0"/>
            <a:ext cx="9142646" cy="514426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556341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651716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E342D-7E39-C74E-36A0-D443310782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C34725-98FC-E34E-833A-6ABA0687C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947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2" r:id="rId3"/>
    <p:sldLayoutId id="2147483663" r:id="rId4"/>
    <p:sldLayoutId id="2147483666" r:id="rId5"/>
    <p:sldLayoutId id="2147483667" r:id="rId6"/>
    <p:sldLayoutId id="2147483661" r:id="rId7"/>
    <p:sldLayoutId id="2147483665" r:id="rId8"/>
    <p:sldLayoutId id="2147483679" r:id="rId9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500" kern="1200">
          <a:solidFill>
            <a:srgbClr val="1A74BD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OCIA Webinar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600" b="1" dirty="0">
                <a:latin typeface="Aptos"/>
              </a:rPr>
              <a:t>October 13, 2026</a:t>
            </a:r>
            <a:endParaRPr sz="1600" b="1" dirty="0">
              <a:latin typeface="Apto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594360"/>
            <a:ext cx="768096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>
                <a:solidFill>
                  <a:srgbClr val="1E6FB0"/>
                </a:solidFill>
                <a:latin typeface="Aptos"/>
              </a:rPr>
              <a:t>SACRAMENTS OF INITIATION FOR CHILDREN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32104"/>
            <a:ext cx="7909560" cy="4754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1F344E"/>
                </a:solidFill>
                <a:latin typeface="Aptos"/>
              </a:rPr>
              <a:t>Start with two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1353312"/>
            <a:ext cx="685800" cy="41148"/>
          </a:xfrm>
          <a:prstGeom prst="rect">
            <a:avLst/>
          </a:prstGeom>
          <a:solidFill>
            <a:srgbClr val="C19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366760" y="4773168"/>
            <a:ext cx="27432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>
                <a:solidFill>
                  <a:srgbClr val="5A646E"/>
                </a:solidFill>
                <a:latin typeface="Aptos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768096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dirty="0">
                <a:solidFill>
                  <a:srgbClr val="1E6FB0"/>
                </a:solidFill>
                <a:latin typeface="Aptos"/>
              </a:rPr>
              <a:t>1  •  HAS THE CHILD BEEN BAPTIZED?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874519"/>
            <a:ext cx="3730752" cy="987552"/>
          </a:xfrm>
          <a:prstGeom prst="roundRect">
            <a:avLst/>
          </a:prstGeom>
          <a:solidFill>
            <a:srgbClr val="EBF3F9"/>
          </a:solidFill>
          <a:ln w="8890"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58368" y="1874519"/>
            <a:ext cx="59436" cy="987552"/>
          </a:xfrm>
          <a:prstGeom prst="rect">
            <a:avLst/>
          </a:prstGeom>
          <a:solidFill>
            <a:srgbClr val="1E6F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984248"/>
            <a:ext cx="3456432" cy="3200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dirty="0">
                <a:solidFill>
                  <a:srgbClr val="1F344E"/>
                </a:solidFill>
                <a:latin typeface="Aptos"/>
              </a:rPr>
              <a:t>Not baptized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404872"/>
            <a:ext cx="3474720" cy="252377"/>
          </a:xfrm>
          <a:prstGeom prst="rect">
            <a:avLst/>
          </a:prstGeom>
          <a:noFill/>
        </p:spPr>
        <p:txBody>
          <a:bodyPr wrap="square" lIns="36576" tIns="18288" rIns="27432" bIns="18288">
            <a:spAutoFit/>
          </a:bodyPr>
          <a:lstStyle/>
          <a:p>
            <a:pPr>
              <a:buChar char="•"/>
              <a:defRPr sz="110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Use the “Unbaptized Child” pathway.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90288" y="1874519"/>
            <a:ext cx="3730752" cy="987552"/>
          </a:xfrm>
          <a:prstGeom prst="roundRect">
            <a:avLst/>
          </a:prstGeom>
          <a:solidFill>
            <a:srgbClr val="EBF4ED"/>
          </a:solidFill>
          <a:ln w="8890"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590288" y="1874519"/>
            <a:ext cx="59436" cy="987552"/>
          </a:xfrm>
          <a:prstGeom prst="rect">
            <a:avLst/>
          </a:prstGeom>
          <a:solidFill>
            <a:srgbClr val="3F6F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54879" y="1984248"/>
            <a:ext cx="3456432" cy="3200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dirty="0">
                <a:solidFill>
                  <a:srgbClr val="1F344E"/>
                </a:solidFill>
                <a:latin typeface="Aptos"/>
              </a:rPr>
              <a:t>Baptized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27448" y="2404872"/>
            <a:ext cx="3474720" cy="467820"/>
          </a:xfrm>
          <a:prstGeom prst="rect">
            <a:avLst/>
          </a:prstGeom>
          <a:noFill/>
        </p:spPr>
        <p:txBody>
          <a:bodyPr wrap="square" lIns="36576" tIns="18288" rIns="27432" bIns="18288">
            <a:spAutoFit/>
          </a:bodyPr>
          <a:lstStyle/>
          <a:p>
            <a:pPr>
              <a:buChar char="•"/>
              <a:defRPr sz="110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Identify whether the child is non-Catholic or Catholic.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3090672"/>
            <a:ext cx="768096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dirty="0">
                <a:solidFill>
                  <a:srgbClr val="1E6FB0"/>
                </a:solidFill>
                <a:latin typeface="Aptos"/>
              </a:rPr>
              <a:t>2  •  WHICH AGE GROUP APPLIES?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3401568"/>
            <a:ext cx="2331720" cy="102412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58368" y="3401568"/>
            <a:ext cx="59436" cy="1024128"/>
          </a:xfrm>
          <a:prstGeom prst="rect">
            <a:avLst/>
          </a:prstGeom>
          <a:solidFill>
            <a:srgbClr val="C19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2959" y="3511296"/>
            <a:ext cx="2057400" cy="3200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dirty="0">
                <a:solidFill>
                  <a:srgbClr val="1F344E"/>
                </a:solidFill>
                <a:latin typeface="Aptos"/>
              </a:rPr>
              <a:t>Age 0–6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528" y="3931920"/>
            <a:ext cx="2075687" cy="252377"/>
          </a:xfrm>
          <a:prstGeom prst="rect">
            <a:avLst/>
          </a:prstGeom>
          <a:noFill/>
        </p:spPr>
        <p:txBody>
          <a:bodyPr wrap="square" lIns="36576" tIns="18288" rIns="27432" bIns="18288">
            <a:spAutoFit/>
          </a:bodyPr>
          <a:lstStyle/>
          <a:p>
            <a:pPr>
              <a:buChar char="•"/>
              <a:defRPr sz="1050">
                <a:solidFill>
                  <a:srgbClr val="2B3037"/>
                </a:solidFill>
                <a:latin typeface="Aptos"/>
              </a:defRPr>
            </a:pPr>
            <a:r>
              <a:rPr lang="en-US" sz="1400" dirty="0"/>
              <a:t>Younger-child</a:t>
            </a:r>
            <a:r>
              <a:rPr sz="1400" dirty="0"/>
              <a:t> pathway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127248" y="3401568"/>
            <a:ext cx="2331720" cy="102412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3127248" y="3401568"/>
            <a:ext cx="59436" cy="1024128"/>
          </a:xfrm>
          <a:prstGeom prst="rect">
            <a:avLst/>
          </a:prstGeom>
          <a:solidFill>
            <a:srgbClr val="C19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291840" y="3511296"/>
            <a:ext cx="2057400" cy="3200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dirty="0">
                <a:solidFill>
                  <a:srgbClr val="1F344E"/>
                </a:solidFill>
                <a:latin typeface="Aptos"/>
              </a:rPr>
              <a:t>Age 7–18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64408" y="3931920"/>
            <a:ext cx="2075687" cy="467820"/>
          </a:xfrm>
          <a:prstGeom prst="rect">
            <a:avLst/>
          </a:prstGeom>
          <a:noFill/>
        </p:spPr>
        <p:txBody>
          <a:bodyPr wrap="square" lIns="36576" tIns="18288" rIns="27432" bIns="18288">
            <a:spAutoFit/>
          </a:bodyPr>
          <a:lstStyle/>
          <a:p>
            <a:pPr>
              <a:buChar char="•"/>
              <a:defRPr sz="105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Older-child pathway</a:t>
            </a:r>
            <a:endParaRPr lang="en-US" sz="1400" dirty="0"/>
          </a:p>
          <a:p>
            <a:pPr>
              <a:buChar char="•"/>
              <a:defRPr sz="1050">
                <a:solidFill>
                  <a:srgbClr val="2B3037"/>
                </a:solidFill>
                <a:latin typeface="Aptos"/>
              </a:defRPr>
            </a:pPr>
            <a:r>
              <a:rPr lang="en-US" sz="1400" dirty="0"/>
              <a:t>Formation scaled by age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596128" y="3401568"/>
            <a:ext cx="2724912" cy="1024128"/>
          </a:xfrm>
          <a:prstGeom prst="roundRect">
            <a:avLst/>
          </a:prstGeom>
          <a:solidFill>
            <a:srgbClr val="FAEEEC"/>
          </a:solidFill>
          <a:ln w="8890"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5596128" y="3401568"/>
            <a:ext cx="59436" cy="1024128"/>
          </a:xfrm>
          <a:prstGeom prst="rect">
            <a:avLst/>
          </a:prstGeom>
          <a:solidFill>
            <a:srgbClr val="973D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760720" y="3511296"/>
            <a:ext cx="2450592" cy="3200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dirty="0">
                <a:solidFill>
                  <a:srgbClr val="1F344E"/>
                </a:solidFill>
                <a:latin typeface="Aptos"/>
              </a:rPr>
              <a:t>Danger of death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33288" y="3931920"/>
            <a:ext cx="2468880" cy="252377"/>
          </a:xfrm>
          <a:prstGeom prst="rect">
            <a:avLst/>
          </a:prstGeom>
          <a:noFill/>
        </p:spPr>
        <p:txBody>
          <a:bodyPr wrap="square" lIns="36576" tIns="18288" rIns="27432" bIns="18288">
            <a:spAutoFit/>
          </a:bodyPr>
          <a:lstStyle/>
          <a:p>
            <a:pPr>
              <a:buChar char="•"/>
              <a:defRPr sz="105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Special rites apply at all ages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58368" y="4553712"/>
            <a:ext cx="7662672" cy="384048"/>
          </a:xfrm>
          <a:prstGeom prst="roundRect">
            <a:avLst/>
          </a:prstGeom>
          <a:solidFill>
            <a:srgbClr val="F8F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68096" y="4601081"/>
            <a:ext cx="7443216" cy="28931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dirty="0">
                <a:solidFill>
                  <a:srgbClr val="1F344E"/>
                </a:solidFill>
                <a:latin typeface="Aptos"/>
              </a:rPr>
              <a:t>For unbaptized children, the </a:t>
            </a:r>
            <a:r>
              <a:rPr lang="en-US" sz="1400" b="1" dirty="0">
                <a:solidFill>
                  <a:srgbClr val="1F344E"/>
                </a:solidFill>
                <a:latin typeface="Aptos"/>
              </a:rPr>
              <a:t>key date </a:t>
            </a:r>
            <a:r>
              <a:rPr sz="1400" b="1" dirty="0">
                <a:solidFill>
                  <a:srgbClr val="1F344E"/>
                </a:solidFill>
                <a:latin typeface="Aptos"/>
              </a:rPr>
              <a:t>is the first day of 2nd grade.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594360"/>
            <a:ext cx="768096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>
                <a:solidFill>
                  <a:srgbClr val="1E6FB0"/>
                </a:solidFill>
                <a:latin typeface="Aptos"/>
              </a:rPr>
              <a:t>SACRAMENTS OF INITIATION FOR CHILDREN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32104"/>
            <a:ext cx="7909560" cy="4754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1F344E"/>
                </a:solidFill>
                <a:latin typeface="Aptos"/>
              </a:rPr>
              <a:t>Pathway 1: Unbaptized child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1353312"/>
            <a:ext cx="685800" cy="41148"/>
          </a:xfrm>
          <a:prstGeom prst="rect">
            <a:avLst/>
          </a:prstGeom>
          <a:solidFill>
            <a:srgbClr val="C19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366760" y="4773168"/>
            <a:ext cx="27432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>
                <a:solidFill>
                  <a:srgbClr val="5A646E"/>
                </a:solidFill>
                <a:latin typeface="Aptos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874519"/>
            <a:ext cx="3730752" cy="221284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58368" y="1874519"/>
            <a:ext cx="59436" cy="2212848"/>
          </a:xfrm>
          <a:prstGeom prst="rect">
            <a:avLst/>
          </a:prstGeom>
          <a:solidFill>
            <a:srgbClr val="1E6F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984248"/>
            <a:ext cx="3456432" cy="62786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b="1" dirty="0">
                <a:solidFill>
                  <a:srgbClr val="1F344E"/>
                </a:solidFill>
                <a:latin typeface="Aptos"/>
              </a:rPr>
              <a:t>Age 0–6 (through first day of 2nd grade)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729146"/>
            <a:ext cx="3474720" cy="1114151"/>
          </a:xfrm>
          <a:prstGeom prst="rect">
            <a:avLst/>
          </a:prstGeom>
          <a:noFill/>
        </p:spPr>
        <p:txBody>
          <a:bodyPr wrap="square" lIns="36576" tIns="18288" rIns="27432" bIns="18288">
            <a:spAutoFit/>
          </a:bodyPr>
          <a:lstStyle/>
          <a:p>
            <a:pPr>
              <a:buChar char="•"/>
              <a:defRPr sz="105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Infant baptism according to typical norms</a:t>
            </a:r>
          </a:p>
          <a:p>
            <a:pPr>
              <a:buChar char="•"/>
              <a:defRPr sz="105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Do not form or assess “readiness” of child</a:t>
            </a:r>
          </a:p>
          <a:p>
            <a:pPr>
              <a:buChar char="•"/>
              <a:defRPr sz="105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No delegation required</a:t>
            </a:r>
          </a:p>
          <a:p>
            <a:pPr>
              <a:buChar char="•"/>
              <a:defRPr sz="105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Prepare for Eucharist and Confirmation on the typical timeline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90288" y="1874519"/>
            <a:ext cx="3730752" cy="221284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590288" y="1874519"/>
            <a:ext cx="59436" cy="2212848"/>
          </a:xfrm>
          <a:prstGeom prst="rect">
            <a:avLst/>
          </a:prstGeom>
          <a:solidFill>
            <a:srgbClr val="C19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54879" y="1984248"/>
            <a:ext cx="3456432" cy="62786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b="1" dirty="0">
                <a:solidFill>
                  <a:srgbClr val="1F344E"/>
                </a:solidFill>
                <a:latin typeface="Aptos"/>
              </a:rPr>
              <a:t>Age 7+ (after first day of 2nd grade)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4879" y="2729145"/>
            <a:ext cx="3474720" cy="1329595"/>
          </a:xfrm>
          <a:prstGeom prst="rect">
            <a:avLst/>
          </a:prstGeom>
          <a:noFill/>
        </p:spPr>
        <p:txBody>
          <a:bodyPr wrap="square" lIns="36576" tIns="18288" rIns="27432" bIns="18288">
            <a:spAutoFit/>
          </a:bodyPr>
          <a:lstStyle/>
          <a:p>
            <a:pPr>
              <a:buChar char="•"/>
              <a:defRPr sz="101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Sacraments of Initiation at Easter Vigil or another suitable time</a:t>
            </a:r>
          </a:p>
          <a:p>
            <a:pPr>
              <a:buChar char="•"/>
              <a:defRPr sz="101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Baptism, Confirmation, and Eucharist</a:t>
            </a:r>
          </a:p>
          <a:p>
            <a:pPr>
              <a:buChar char="•"/>
              <a:defRPr sz="101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Use adaptations in OCIA 252ff.</a:t>
            </a:r>
          </a:p>
          <a:p>
            <a:pPr>
              <a:buChar char="•"/>
              <a:defRPr sz="101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No delegation required</a:t>
            </a:r>
            <a:endParaRPr lang="en-US" sz="1400" dirty="0"/>
          </a:p>
          <a:p>
            <a:pPr>
              <a:buChar char="•"/>
              <a:defRPr sz="1010">
                <a:solidFill>
                  <a:srgbClr val="2B3037"/>
                </a:solidFill>
                <a:latin typeface="Aptos"/>
              </a:defRPr>
            </a:pPr>
            <a:r>
              <a:rPr lang="en-US" sz="1400" dirty="0"/>
              <a:t>Formation scaled based on age</a:t>
            </a:r>
            <a:endParaRPr sz="1400" dirty="0"/>
          </a:p>
        </p:txBody>
      </p:sp>
      <p:sp>
        <p:nvSpPr>
          <p:cNvPr id="15" name="Rounded Rectangle 14"/>
          <p:cNvSpPr/>
          <p:nvPr/>
        </p:nvSpPr>
        <p:spPr>
          <a:xfrm>
            <a:off x="658368" y="4370832"/>
            <a:ext cx="7662672" cy="457200"/>
          </a:xfrm>
          <a:prstGeom prst="roundRect">
            <a:avLst/>
          </a:prstGeom>
          <a:solidFill>
            <a:srgbClr val="EBF3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68096" y="4454778"/>
            <a:ext cx="7443216" cy="28931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dirty="0">
                <a:solidFill>
                  <a:srgbClr val="1F344E"/>
                </a:solidFill>
                <a:latin typeface="Aptos"/>
              </a:rPr>
              <a:t>Key distinction: the older-child pathway </a:t>
            </a:r>
            <a:r>
              <a:rPr lang="en-US" sz="1400" b="1" dirty="0">
                <a:solidFill>
                  <a:srgbClr val="1F344E"/>
                </a:solidFill>
                <a:latin typeface="Aptos"/>
              </a:rPr>
              <a:t>always </a:t>
            </a:r>
            <a:r>
              <a:rPr sz="1400" b="1" dirty="0">
                <a:solidFill>
                  <a:srgbClr val="1F344E"/>
                </a:solidFill>
                <a:latin typeface="Aptos"/>
              </a:rPr>
              <a:t>includes all three Sacraments of Initiation.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594360"/>
            <a:ext cx="768096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>
                <a:solidFill>
                  <a:srgbClr val="1E6FB0"/>
                </a:solidFill>
                <a:latin typeface="Aptos"/>
              </a:rPr>
              <a:t>SACRAMENTS OF INITIATION FOR CHILDREN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32104"/>
            <a:ext cx="7909560" cy="4754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1F344E"/>
                </a:solidFill>
                <a:latin typeface="Aptos"/>
              </a:rPr>
              <a:t>Pathway 2: Baptized child (non-Catholic)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1353312"/>
            <a:ext cx="685800" cy="41148"/>
          </a:xfrm>
          <a:prstGeom prst="rect">
            <a:avLst/>
          </a:prstGeom>
          <a:solidFill>
            <a:srgbClr val="C19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366760" y="4773168"/>
            <a:ext cx="27432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>
                <a:solidFill>
                  <a:srgbClr val="5A646E"/>
                </a:solidFill>
                <a:latin typeface="Aptos"/>
              </a:rP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1664208"/>
            <a:ext cx="3730752" cy="25146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58368" y="1664208"/>
            <a:ext cx="59436" cy="2514600"/>
          </a:xfrm>
          <a:prstGeom prst="rect">
            <a:avLst/>
          </a:prstGeom>
          <a:solidFill>
            <a:srgbClr val="1E6F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1773936"/>
            <a:ext cx="3456432" cy="35086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b="1" dirty="0">
                <a:solidFill>
                  <a:srgbClr val="1F344E"/>
                </a:solidFill>
                <a:latin typeface="Aptos"/>
              </a:rPr>
              <a:t>Age 0–6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2194560"/>
            <a:ext cx="3474720" cy="1329595"/>
          </a:xfrm>
          <a:prstGeom prst="rect">
            <a:avLst/>
          </a:prstGeom>
          <a:noFill/>
        </p:spPr>
        <p:txBody>
          <a:bodyPr wrap="square" lIns="36576" tIns="18288" rIns="27432" bIns="18288">
            <a:spAutoFit/>
          </a:bodyPr>
          <a:lstStyle/>
          <a:p>
            <a:pPr>
              <a:buChar char="•"/>
              <a:defRPr sz="107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Received into Full Communion at the will of the parents</a:t>
            </a:r>
          </a:p>
          <a:p>
            <a:pPr>
              <a:buChar char="•"/>
              <a:defRPr sz="107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May take place any time</a:t>
            </a:r>
          </a:p>
          <a:p>
            <a:pPr>
              <a:buChar char="•"/>
              <a:defRPr sz="107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No delegation required</a:t>
            </a:r>
          </a:p>
          <a:p>
            <a:pPr>
              <a:buChar char="•"/>
              <a:defRPr sz="107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Prepare for Eucharist and Confirmation on the typical timeline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90288" y="1664208"/>
            <a:ext cx="3730752" cy="25146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590288" y="1664208"/>
            <a:ext cx="59436" cy="2514600"/>
          </a:xfrm>
          <a:prstGeom prst="rect">
            <a:avLst/>
          </a:prstGeom>
          <a:solidFill>
            <a:srgbClr val="3F6F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54879" y="1773936"/>
            <a:ext cx="3456432" cy="35086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b="1" dirty="0">
                <a:solidFill>
                  <a:srgbClr val="1F344E"/>
                </a:solidFill>
                <a:latin typeface="Aptos"/>
              </a:rPr>
              <a:t>Age 7–18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7448" y="2194560"/>
            <a:ext cx="3474720" cy="1760482"/>
          </a:xfrm>
          <a:prstGeom prst="rect">
            <a:avLst/>
          </a:prstGeom>
          <a:noFill/>
        </p:spPr>
        <p:txBody>
          <a:bodyPr wrap="square" lIns="36576" tIns="18288" rIns="27432" bIns="18288">
            <a:spAutoFit/>
          </a:bodyPr>
          <a:lstStyle/>
          <a:p>
            <a:pPr>
              <a:buChar char="•"/>
              <a:defRPr sz="1019">
                <a:solidFill>
                  <a:srgbClr val="2B3037"/>
                </a:solidFill>
                <a:latin typeface="Aptos"/>
              </a:defRPr>
            </a:pPr>
            <a:r>
              <a:rPr sz="1400" dirty="0"/>
              <a:t>Receive into the Church with Profession of Faith</a:t>
            </a:r>
          </a:p>
          <a:p>
            <a:pPr>
              <a:buChar char="•"/>
              <a:defRPr sz="1019">
                <a:solidFill>
                  <a:srgbClr val="2B3037"/>
                </a:solidFill>
                <a:latin typeface="Aptos"/>
              </a:defRPr>
            </a:pPr>
            <a:r>
              <a:rPr sz="1400" dirty="0"/>
              <a:t>When the candidate is ready: public during First Eucharist Mass, or private before First Eucharist Mass</a:t>
            </a:r>
          </a:p>
          <a:p>
            <a:pPr>
              <a:buChar char="•"/>
              <a:defRPr sz="1019">
                <a:solidFill>
                  <a:srgbClr val="2B3037"/>
                </a:solidFill>
                <a:latin typeface="Aptos"/>
              </a:defRPr>
            </a:pPr>
            <a:r>
              <a:rPr sz="1400" dirty="0"/>
              <a:t>No delegation required</a:t>
            </a:r>
          </a:p>
          <a:p>
            <a:pPr>
              <a:buChar char="•"/>
              <a:defRPr sz="1019">
                <a:solidFill>
                  <a:srgbClr val="2B3037"/>
                </a:solidFill>
                <a:latin typeface="Aptos"/>
              </a:defRPr>
            </a:pPr>
            <a:r>
              <a:rPr sz="1400" dirty="0"/>
              <a:t>Prepare for Confirmation on the typical timeline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443984"/>
            <a:ext cx="7662672" cy="457200"/>
          </a:xfrm>
          <a:prstGeom prst="roundRect">
            <a:avLst/>
          </a:prstGeom>
          <a:solidFill>
            <a:srgbClr val="EBF4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68096" y="4420208"/>
            <a:ext cx="7443216" cy="50475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400" b="1" dirty="0">
                <a:solidFill>
                  <a:srgbClr val="3F6F53"/>
                </a:solidFill>
                <a:latin typeface="Aptos"/>
              </a:rPr>
              <a:t>One year of remote preparation is expected for all children, regardless of age/baptismal status.</a:t>
            </a:r>
            <a:endParaRPr sz="1400" b="1" dirty="0">
              <a:solidFill>
                <a:srgbClr val="3F6F53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594360"/>
            <a:ext cx="768096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>
                <a:solidFill>
                  <a:srgbClr val="1E6FB0"/>
                </a:solidFill>
                <a:latin typeface="Aptos"/>
              </a:rPr>
              <a:t>SACRAMENTS OF INITIATION FOR CHILDREN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32104"/>
            <a:ext cx="7909560" cy="4754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1F344E"/>
                </a:solidFill>
                <a:latin typeface="Aptos"/>
              </a:rPr>
              <a:t>Pathway 3: Baptized Catholic, no First Communion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1353312"/>
            <a:ext cx="685800" cy="41148"/>
          </a:xfrm>
          <a:prstGeom prst="rect">
            <a:avLst/>
          </a:prstGeom>
          <a:solidFill>
            <a:srgbClr val="C19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366760" y="4773168"/>
            <a:ext cx="27432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>
                <a:solidFill>
                  <a:srgbClr val="5A646E"/>
                </a:solidFill>
                <a:latin typeface="Aptos"/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011680"/>
            <a:ext cx="3200400" cy="1874519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58368" y="2011680"/>
            <a:ext cx="59436" cy="1874519"/>
          </a:xfrm>
          <a:prstGeom prst="rect">
            <a:avLst/>
          </a:prstGeom>
          <a:solidFill>
            <a:srgbClr val="1E6F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2121408"/>
            <a:ext cx="2926080" cy="35086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b="1" dirty="0">
                <a:solidFill>
                  <a:srgbClr val="1F344E"/>
                </a:solidFill>
                <a:latin typeface="Aptos"/>
              </a:rPr>
              <a:t>Age 0–6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542032"/>
            <a:ext cx="2944368" cy="467820"/>
          </a:xfrm>
          <a:prstGeom prst="rect">
            <a:avLst/>
          </a:prstGeom>
          <a:noFill/>
        </p:spPr>
        <p:txBody>
          <a:bodyPr wrap="square" lIns="36576" tIns="18288" rIns="27432" bIns="18288">
            <a:spAutoFit/>
          </a:bodyPr>
          <a:lstStyle/>
          <a:p>
            <a:pPr>
              <a:buChar char="•"/>
              <a:defRPr sz="113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Prepare for Eucharist and Confirmation on the typical timeline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69080" y="2011680"/>
            <a:ext cx="4251960" cy="1874519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069080" y="2011680"/>
            <a:ext cx="59436" cy="1874519"/>
          </a:xfrm>
          <a:prstGeom prst="rect">
            <a:avLst/>
          </a:prstGeom>
          <a:solidFill>
            <a:srgbClr val="C19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233672" y="2121408"/>
            <a:ext cx="3977640" cy="35086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b="1" dirty="0">
                <a:solidFill>
                  <a:srgbClr val="1F344E"/>
                </a:solidFill>
                <a:latin typeface="Aptos"/>
              </a:rPr>
              <a:t>Age 7–18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06240" y="2542032"/>
            <a:ext cx="3995928" cy="898708"/>
          </a:xfrm>
          <a:prstGeom prst="rect">
            <a:avLst/>
          </a:prstGeom>
          <a:noFill/>
        </p:spPr>
        <p:txBody>
          <a:bodyPr wrap="square" lIns="36576" tIns="18288" rIns="27432" bIns="18288">
            <a:spAutoFit/>
          </a:bodyPr>
          <a:lstStyle/>
          <a:p>
            <a:pPr>
              <a:buChar char="•"/>
              <a:defRPr sz="108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Reception of First Holy Communion</a:t>
            </a:r>
          </a:p>
          <a:p>
            <a:pPr>
              <a:buChar char="•"/>
              <a:defRPr sz="108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When the child is ready</a:t>
            </a:r>
          </a:p>
          <a:p>
            <a:pPr>
              <a:buChar char="•"/>
              <a:defRPr sz="108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No delegation required</a:t>
            </a:r>
          </a:p>
          <a:p>
            <a:pPr>
              <a:buChar char="•"/>
              <a:defRPr sz="108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Prepare for Confirmation on the typical timeline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8368" y="4251960"/>
            <a:ext cx="7662672" cy="475488"/>
          </a:xfrm>
          <a:prstGeom prst="roundRect">
            <a:avLst/>
          </a:prstGeom>
          <a:solidFill>
            <a:srgbClr val="F8F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68096" y="4345049"/>
            <a:ext cx="7443216" cy="28931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400" b="1" dirty="0">
                <a:solidFill>
                  <a:srgbClr val="1F344E"/>
                </a:solidFill>
                <a:latin typeface="Aptos"/>
              </a:rPr>
              <a:t>Pay attention to and accompany PARENTS in this journey!</a:t>
            </a:r>
            <a:endParaRPr sz="1400" b="1" dirty="0">
              <a:solidFill>
                <a:srgbClr val="1F344E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FBDE0-2550-FA6D-4722-9553F57E9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A358BB-EBEC-48FE-3912-ACC1396EA226}"/>
              </a:ext>
            </a:extLst>
          </p:cNvPr>
          <p:cNvSpPr txBox="1"/>
          <p:nvPr/>
        </p:nvSpPr>
        <p:spPr>
          <a:xfrm>
            <a:off x="594360" y="594360"/>
            <a:ext cx="768096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>
                <a:solidFill>
                  <a:srgbClr val="1E6FB0"/>
                </a:solidFill>
                <a:latin typeface="Aptos"/>
              </a:rPr>
              <a:t>SACRAMENTS OF INITIATION FOR CHILDREN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E33423-7B0B-1074-5557-6A3C0519F6B5}"/>
              </a:ext>
            </a:extLst>
          </p:cNvPr>
          <p:cNvSpPr txBox="1"/>
          <p:nvPr/>
        </p:nvSpPr>
        <p:spPr>
          <a:xfrm>
            <a:off x="594360" y="832104"/>
            <a:ext cx="7909560" cy="44319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2400" b="1" dirty="0">
                <a:solidFill>
                  <a:srgbClr val="1F344E"/>
                </a:solidFill>
                <a:latin typeface="Aptos"/>
              </a:rPr>
              <a:t>FORMATION: What to do?</a:t>
            </a:r>
            <a:endParaRPr sz="2400" b="1" dirty="0">
              <a:solidFill>
                <a:srgbClr val="1F344E"/>
              </a:solidFill>
              <a:latin typeface="Apto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15179D-29C7-D3D2-43E0-96C8D4775BDE}"/>
              </a:ext>
            </a:extLst>
          </p:cNvPr>
          <p:cNvSpPr/>
          <p:nvPr/>
        </p:nvSpPr>
        <p:spPr>
          <a:xfrm>
            <a:off x="612648" y="1353312"/>
            <a:ext cx="685800" cy="41148"/>
          </a:xfrm>
          <a:prstGeom prst="rect">
            <a:avLst/>
          </a:prstGeom>
          <a:solidFill>
            <a:srgbClr val="C19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F6EE61-4F25-5F30-2ED3-7C277286CB8C}"/>
              </a:ext>
            </a:extLst>
          </p:cNvPr>
          <p:cNvSpPr txBox="1"/>
          <p:nvPr/>
        </p:nvSpPr>
        <p:spPr>
          <a:xfrm>
            <a:off x="8366760" y="4773168"/>
            <a:ext cx="27432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>
                <a:solidFill>
                  <a:srgbClr val="5A646E"/>
                </a:solidFill>
                <a:latin typeface="Aptos"/>
              </a:rPr>
              <a:t>5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3B8A475-3BAC-378C-087E-D378DD1BCEAE}"/>
              </a:ext>
            </a:extLst>
          </p:cNvPr>
          <p:cNvSpPr/>
          <p:nvPr/>
        </p:nvSpPr>
        <p:spPr>
          <a:xfrm>
            <a:off x="658368" y="2011680"/>
            <a:ext cx="3200400" cy="1874519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29AC0F-0ADE-0F57-FD20-95D045EFBC2F}"/>
              </a:ext>
            </a:extLst>
          </p:cNvPr>
          <p:cNvSpPr/>
          <p:nvPr/>
        </p:nvSpPr>
        <p:spPr>
          <a:xfrm>
            <a:off x="658368" y="2011680"/>
            <a:ext cx="59436" cy="1874519"/>
          </a:xfrm>
          <a:prstGeom prst="rect">
            <a:avLst/>
          </a:prstGeom>
          <a:solidFill>
            <a:srgbClr val="1E6F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2428DB-46C8-D534-EBBC-43004EFBB7C2}"/>
              </a:ext>
            </a:extLst>
          </p:cNvPr>
          <p:cNvSpPr txBox="1"/>
          <p:nvPr/>
        </p:nvSpPr>
        <p:spPr>
          <a:xfrm>
            <a:off x="822959" y="2121408"/>
            <a:ext cx="2926080" cy="35086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b="1" dirty="0">
                <a:solidFill>
                  <a:srgbClr val="1F344E"/>
                </a:solidFill>
                <a:latin typeface="Aptos"/>
              </a:rPr>
              <a:t>Peers</a:t>
            </a:r>
            <a:endParaRPr b="1" dirty="0">
              <a:solidFill>
                <a:srgbClr val="1F344E"/>
              </a:solidFill>
              <a:latin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E3212B-413F-2935-AF6D-292FADE2D5AB}"/>
              </a:ext>
            </a:extLst>
          </p:cNvPr>
          <p:cNvSpPr txBox="1"/>
          <p:nvPr/>
        </p:nvSpPr>
        <p:spPr>
          <a:xfrm>
            <a:off x="795528" y="2542032"/>
            <a:ext cx="2944368" cy="1329595"/>
          </a:xfrm>
          <a:prstGeom prst="rect">
            <a:avLst/>
          </a:prstGeom>
          <a:noFill/>
        </p:spPr>
        <p:txBody>
          <a:bodyPr wrap="square" lIns="36576" tIns="18288" rIns="27432" bIns="18288">
            <a:spAutoFit/>
          </a:bodyPr>
          <a:lstStyle/>
          <a:p>
            <a:pPr>
              <a:buChar char="•"/>
              <a:defRPr sz="1130">
                <a:solidFill>
                  <a:srgbClr val="2B3037"/>
                </a:solidFill>
                <a:latin typeface="Aptos"/>
              </a:defRPr>
            </a:pPr>
            <a:r>
              <a:rPr lang="en-US" sz="1400" dirty="0"/>
              <a:t>Community of peers is important</a:t>
            </a:r>
          </a:p>
          <a:p>
            <a:pPr>
              <a:buChar char="•"/>
              <a:defRPr sz="1130">
                <a:solidFill>
                  <a:srgbClr val="2B3037"/>
                </a:solidFill>
                <a:latin typeface="Aptos"/>
              </a:defRPr>
            </a:pPr>
            <a:r>
              <a:rPr lang="en-US" sz="1400" dirty="0"/>
              <a:t>Place in “correct” age group of your current program</a:t>
            </a:r>
          </a:p>
          <a:p>
            <a:pPr>
              <a:buChar char="•"/>
              <a:defRPr sz="1130">
                <a:solidFill>
                  <a:srgbClr val="2B3037"/>
                </a:solidFill>
                <a:latin typeface="Aptos"/>
              </a:defRPr>
            </a:pPr>
            <a:r>
              <a:rPr lang="en-US" sz="1400" dirty="0"/>
              <a:t>Supplement &amp; “catch-up” as needed</a:t>
            </a:r>
          </a:p>
          <a:p>
            <a:pPr>
              <a:buChar char="•"/>
              <a:defRPr sz="1130">
                <a:solidFill>
                  <a:srgbClr val="2B3037"/>
                </a:solidFill>
                <a:latin typeface="Aptos"/>
              </a:defRPr>
            </a:pPr>
            <a:r>
              <a:rPr lang="en-US" sz="1400" dirty="0"/>
              <a:t>OK to move up/down 1 grade</a:t>
            </a:r>
            <a:endParaRPr sz="1400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082C9ED-D9CA-FB29-3D76-F62ADFC14479}"/>
              </a:ext>
            </a:extLst>
          </p:cNvPr>
          <p:cNvSpPr/>
          <p:nvPr/>
        </p:nvSpPr>
        <p:spPr>
          <a:xfrm>
            <a:off x="4069080" y="2011680"/>
            <a:ext cx="4251960" cy="1874519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B9E66C-4E6A-C0A7-DE1A-AAB00E8E6518}"/>
              </a:ext>
            </a:extLst>
          </p:cNvPr>
          <p:cNvSpPr/>
          <p:nvPr/>
        </p:nvSpPr>
        <p:spPr>
          <a:xfrm>
            <a:off x="4069080" y="2011680"/>
            <a:ext cx="59436" cy="1874519"/>
          </a:xfrm>
          <a:prstGeom prst="rect">
            <a:avLst/>
          </a:prstGeom>
          <a:solidFill>
            <a:srgbClr val="C19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7E9801-7EE3-0007-BD83-4DC459676359}"/>
              </a:ext>
            </a:extLst>
          </p:cNvPr>
          <p:cNvSpPr txBox="1"/>
          <p:nvPr/>
        </p:nvSpPr>
        <p:spPr>
          <a:xfrm>
            <a:off x="4233672" y="2121408"/>
            <a:ext cx="3977640" cy="35086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b="1" dirty="0">
                <a:solidFill>
                  <a:srgbClr val="1F344E"/>
                </a:solidFill>
                <a:latin typeface="Aptos"/>
              </a:rPr>
              <a:t>Parents</a:t>
            </a:r>
            <a:endParaRPr b="1" dirty="0">
              <a:solidFill>
                <a:srgbClr val="1F344E"/>
              </a:solidFill>
              <a:latin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71B108-59E2-1C0A-AE33-E9775FDE88DE}"/>
              </a:ext>
            </a:extLst>
          </p:cNvPr>
          <p:cNvSpPr txBox="1"/>
          <p:nvPr/>
        </p:nvSpPr>
        <p:spPr>
          <a:xfrm>
            <a:off x="4206240" y="2542032"/>
            <a:ext cx="3995928" cy="1329595"/>
          </a:xfrm>
          <a:prstGeom prst="rect">
            <a:avLst/>
          </a:prstGeom>
          <a:noFill/>
        </p:spPr>
        <p:txBody>
          <a:bodyPr wrap="square" lIns="36576" tIns="18288" rIns="27432" bIns="18288">
            <a:spAutoFit/>
          </a:bodyPr>
          <a:lstStyle/>
          <a:p>
            <a:pPr>
              <a:buChar char="•"/>
              <a:defRPr sz="1080">
                <a:solidFill>
                  <a:srgbClr val="2B3037"/>
                </a:solidFill>
                <a:latin typeface="Aptos"/>
              </a:defRPr>
            </a:pPr>
            <a:r>
              <a:rPr lang="en-US" sz="1400" dirty="0"/>
              <a:t>Ask parents questions – what’s the story?</a:t>
            </a:r>
          </a:p>
          <a:p>
            <a:pPr>
              <a:buChar char="•"/>
              <a:defRPr sz="1080">
                <a:solidFill>
                  <a:srgbClr val="2B3037"/>
                </a:solidFill>
                <a:latin typeface="Aptos"/>
              </a:defRPr>
            </a:pPr>
            <a:r>
              <a:rPr lang="en-US" sz="1400" dirty="0"/>
              <a:t>They are the biggest influence in all of this – for good or bad</a:t>
            </a:r>
          </a:p>
          <a:p>
            <a:pPr>
              <a:buChar char="•"/>
              <a:defRPr sz="1080">
                <a:solidFill>
                  <a:srgbClr val="2B3037"/>
                </a:solidFill>
                <a:latin typeface="Aptos"/>
              </a:defRPr>
            </a:pPr>
            <a:r>
              <a:rPr lang="en-US" sz="1400" dirty="0"/>
              <a:t>For supplemental material – teach them to teach their children; follow up</a:t>
            </a:r>
          </a:p>
          <a:p>
            <a:pPr>
              <a:buChar char="•"/>
              <a:defRPr sz="1080">
                <a:solidFill>
                  <a:srgbClr val="2B3037"/>
                </a:solidFill>
                <a:latin typeface="Aptos"/>
              </a:defRPr>
            </a:pPr>
            <a:r>
              <a:rPr lang="en-US" sz="1400" dirty="0"/>
              <a:t>Connection to other families/parents in parish key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5F71935-725A-659B-90E3-DF8145D0C4F3}"/>
              </a:ext>
            </a:extLst>
          </p:cNvPr>
          <p:cNvSpPr/>
          <p:nvPr/>
        </p:nvSpPr>
        <p:spPr>
          <a:xfrm>
            <a:off x="658368" y="4251960"/>
            <a:ext cx="7662672" cy="475488"/>
          </a:xfrm>
          <a:prstGeom prst="roundRect">
            <a:avLst/>
          </a:prstGeom>
          <a:solidFill>
            <a:srgbClr val="F8F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C6A12A-10CE-9A03-AA9A-500FE66DA032}"/>
              </a:ext>
            </a:extLst>
          </p:cNvPr>
          <p:cNvSpPr txBox="1"/>
          <p:nvPr/>
        </p:nvSpPr>
        <p:spPr>
          <a:xfrm>
            <a:off x="768096" y="4345049"/>
            <a:ext cx="7443216" cy="28931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400" b="1" dirty="0">
                <a:solidFill>
                  <a:srgbClr val="1F344E"/>
                </a:solidFill>
                <a:latin typeface="Aptos"/>
              </a:rPr>
              <a:t>Be a supplement, NOT a substitute</a:t>
            </a:r>
            <a:endParaRPr sz="1400" b="1" dirty="0">
              <a:solidFill>
                <a:srgbClr val="1F344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039907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594360"/>
            <a:ext cx="768096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>
                <a:solidFill>
                  <a:srgbClr val="1E6FB0"/>
                </a:solidFill>
                <a:latin typeface="Aptos"/>
              </a:rPr>
              <a:t>SACRAMENTS OF INITIATION FOR CHILDREN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32104"/>
            <a:ext cx="7909560" cy="44319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2400" b="1" dirty="0">
                <a:solidFill>
                  <a:srgbClr val="1F344E"/>
                </a:solidFill>
                <a:latin typeface="Aptos"/>
              </a:rPr>
              <a:t>FAMILIES: Untangling the Mess</a:t>
            </a:r>
            <a:endParaRPr sz="2400" b="1" dirty="0">
              <a:solidFill>
                <a:srgbClr val="1F344E"/>
              </a:solidFill>
              <a:latin typeface="Apto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2648" y="1353312"/>
            <a:ext cx="685800" cy="41148"/>
          </a:xfrm>
          <a:prstGeom prst="rect">
            <a:avLst/>
          </a:prstGeom>
          <a:solidFill>
            <a:srgbClr val="C19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366760" y="4773168"/>
            <a:ext cx="27432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>
                <a:solidFill>
                  <a:srgbClr val="5A646E"/>
                </a:solidFill>
                <a:latin typeface="Aptos"/>
              </a:rPr>
              <a:t>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" y="1783079"/>
            <a:ext cx="7662672" cy="2075391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58368" y="1783080"/>
            <a:ext cx="45719" cy="20753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1892807"/>
            <a:ext cx="7388352" cy="3200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600" b="1" dirty="0">
                <a:solidFill>
                  <a:srgbClr val="1F344E"/>
                </a:solidFill>
                <a:latin typeface="Aptos"/>
              </a:rPr>
              <a:t>Key Operating Priorities</a:t>
            </a:r>
            <a:endParaRPr sz="1600" b="1" dirty="0">
              <a:solidFill>
                <a:srgbClr val="1F344E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5528" y="2313432"/>
            <a:ext cx="7406640" cy="1545038"/>
          </a:xfrm>
          <a:prstGeom prst="rect">
            <a:avLst/>
          </a:prstGeom>
          <a:noFill/>
        </p:spPr>
        <p:txBody>
          <a:bodyPr wrap="square" lIns="36576" tIns="18288" rIns="27432" bIns="18288">
            <a:spAutoFit/>
          </a:bodyPr>
          <a:lstStyle/>
          <a:p>
            <a:pPr>
              <a:buChar char="•"/>
              <a:defRPr sz="1230">
                <a:solidFill>
                  <a:srgbClr val="2B3037"/>
                </a:solidFill>
                <a:latin typeface="Aptos"/>
              </a:defRPr>
            </a:pPr>
            <a:r>
              <a:rPr lang="en-US" sz="1400" dirty="0"/>
              <a:t>Priority of baptizing infants – </a:t>
            </a:r>
            <a:r>
              <a:rPr lang="en-US" sz="1400" i="1" dirty="0"/>
              <a:t>do not wait</a:t>
            </a:r>
            <a:endParaRPr lang="en-US" sz="1400" dirty="0"/>
          </a:p>
          <a:p>
            <a:pPr>
              <a:buChar char="•"/>
              <a:defRPr sz="1230">
                <a:solidFill>
                  <a:srgbClr val="2B3037"/>
                </a:solidFill>
                <a:latin typeface="Aptos"/>
              </a:defRPr>
            </a:pPr>
            <a:r>
              <a:rPr lang="en-US" sz="1400" dirty="0"/>
              <a:t>The Catechumenate </a:t>
            </a:r>
            <a:r>
              <a:rPr lang="en-US" sz="1400" i="1" dirty="0"/>
              <a:t>matters</a:t>
            </a:r>
            <a:r>
              <a:rPr lang="en-US" sz="1400" dirty="0"/>
              <a:t> (baptism by desire – CCC 1259); enroll the unbaptized!</a:t>
            </a:r>
          </a:p>
          <a:p>
            <a:pPr>
              <a:buChar char="•"/>
              <a:defRPr sz="1230">
                <a:solidFill>
                  <a:srgbClr val="2B3037"/>
                </a:solidFill>
                <a:latin typeface="Aptos"/>
              </a:defRPr>
            </a:pPr>
            <a:r>
              <a:rPr lang="en-US" sz="1400" dirty="0"/>
              <a:t>Holy Communion is not a participation trophy for completing catechism</a:t>
            </a:r>
          </a:p>
          <a:p>
            <a:pPr>
              <a:buChar char="•"/>
              <a:defRPr sz="1230">
                <a:solidFill>
                  <a:srgbClr val="2B3037"/>
                </a:solidFill>
                <a:latin typeface="Aptos"/>
              </a:defRPr>
            </a:pPr>
            <a:r>
              <a:rPr lang="en-US" sz="1400" dirty="0"/>
              <a:t>Integrity of Initiation for adults (7+) – always all 3, never separated</a:t>
            </a:r>
          </a:p>
          <a:p>
            <a:pPr>
              <a:buChar char="•"/>
              <a:defRPr sz="1230">
                <a:solidFill>
                  <a:srgbClr val="2B3037"/>
                </a:solidFill>
                <a:latin typeface="Aptos"/>
              </a:defRPr>
            </a:pPr>
            <a:r>
              <a:rPr lang="en-US" sz="1400" dirty="0"/>
              <a:t>Shifting other sacraments to Easter Vigil for family encounter</a:t>
            </a:r>
          </a:p>
          <a:p>
            <a:pPr>
              <a:buChar char="•"/>
              <a:defRPr sz="1230">
                <a:solidFill>
                  <a:srgbClr val="2B3037"/>
                </a:solidFill>
                <a:latin typeface="Aptos"/>
              </a:defRPr>
            </a:pPr>
            <a:r>
              <a:rPr lang="en-US" sz="1400" dirty="0"/>
              <a:t>Essential nature of Parish Community (not “just” the School Community)</a:t>
            </a:r>
          </a:p>
          <a:p>
            <a:pPr>
              <a:buChar char="•"/>
              <a:defRPr sz="1230">
                <a:solidFill>
                  <a:srgbClr val="2B3037"/>
                </a:solidFill>
                <a:latin typeface="Aptos"/>
              </a:defRPr>
            </a:pPr>
            <a:r>
              <a:rPr lang="en-US" sz="1400" b="1" dirty="0"/>
              <a:t>Each family is unique – always feel free to call us for help!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7512" y="4181855"/>
            <a:ext cx="7662672" cy="658368"/>
          </a:xfrm>
          <a:prstGeom prst="roundRect">
            <a:avLst/>
          </a:prstGeom>
          <a:solidFill>
            <a:srgbClr val="FAEE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68096" y="4258662"/>
            <a:ext cx="7443216" cy="50475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400" b="1" dirty="0">
                <a:solidFill>
                  <a:schemeClr val="accent2"/>
                </a:solidFill>
                <a:latin typeface="Aptos"/>
              </a:rPr>
              <a:t>Be prepared to walk with parents and help them understand these priorities vs. their desires or preferences.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43585-58ED-9036-AB83-B8C88495D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B2BDC2-20EF-39C0-9E15-A1EA45E219A5}"/>
              </a:ext>
            </a:extLst>
          </p:cNvPr>
          <p:cNvSpPr txBox="1"/>
          <p:nvPr/>
        </p:nvSpPr>
        <p:spPr>
          <a:xfrm>
            <a:off x="594360" y="594360"/>
            <a:ext cx="768096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>
                <a:solidFill>
                  <a:srgbClr val="1E6FB0"/>
                </a:solidFill>
                <a:latin typeface="Aptos"/>
              </a:rPr>
              <a:t>SACRAMENTS OF INITIATION FOR CHILDREN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D72AE9-7157-DC61-4704-B48775C7F1F5}"/>
              </a:ext>
            </a:extLst>
          </p:cNvPr>
          <p:cNvSpPr txBox="1"/>
          <p:nvPr/>
        </p:nvSpPr>
        <p:spPr>
          <a:xfrm>
            <a:off x="594360" y="832104"/>
            <a:ext cx="7909560" cy="4754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1F344E"/>
                </a:solidFill>
                <a:latin typeface="Aptos"/>
              </a:rPr>
              <a:t>Special situation: In danger of death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7F4CAD-41C6-8ADD-11BE-301FC635DA75}"/>
              </a:ext>
            </a:extLst>
          </p:cNvPr>
          <p:cNvSpPr/>
          <p:nvPr/>
        </p:nvSpPr>
        <p:spPr>
          <a:xfrm>
            <a:off x="612648" y="1353312"/>
            <a:ext cx="685800" cy="41148"/>
          </a:xfrm>
          <a:prstGeom prst="rect">
            <a:avLst/>
          </a:prstGeom>
          <a:solidFill>
            <a:srgbClr val="C19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7782E3-25F5-C3D3-6137-8C709C601C80}"/>
              </a:ext>
            </a:extLst>
          </p:cNvPr>
          <p:cNvSpPr txBox="1"/>
          <p:nvPr/>
        </p:nvSpPr>
        <p:spPr>
          <a:xfrm>
            <a:off x="8366760" y="4773168"/>
            <a:ext cx="27432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>
                <a:solidFill>
                  <a:srgbClr val="5A646E"/>
                </a:solidFill>
                <a:latin typeface="Aptos"/>
              </a:rPr>
              <a:t>6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E5ABB49-A3AC-C7EC-1FE3-4411E3B49F24}"/>
              </a:ext>
            </a:extLst>
          </p:cNvPr>
          <p:cNvSpPr/>
          <p:nvPr/>
        </p:nvSpPr>
        <p:spPr>
          <a:xfrm>
            <a:off x="658368" y="1783080"/>
            <a:ext cx="7662672" cy="16916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15119A-0140-20B7-AABC-ECC5CEFBBBFC}"/>
              </a:ext>
            </a:extLst>
          </p:cNvPr>
          <p:cNvSpPr/>
          <p:nvPr/>
        </p:nvSpPr>
        <p:spPr>
          <a:xfrm>
            <a:off x="658368" y="1783080"/>
            <a:ext cx="59436" cy="1691640"/>
          </a:xfrm>
          <a:prstGeom prst="rect">
            <a:avLst/>
          </a:prstGeom>
          <a:solidFill>
            <a:srgbClr val="973D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19ACD7-58E5-D120-3936-1923C0A54C1E}"/>
              </a:ext>
            </a:extLst>
          </p:cNvPr>
          <p:cNvSpPr txBox="1"/>
          <p:nvPr/>
        </p:nvSpPr>
        <p:spPr>
          <a:xfrm>
            <a:off x="822959" y="1892807"/>
            <a:ext cx="7388352" cy="3200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dirty="0">
                <a:solidFill>
                  <a:srgbClr val="1F344E"/>
                </a:solidFill>
                <a:latin typeface="Aptos"/>
              </a:rPr>
              <a:t>Applies to all ages and situations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908AFF-55FE-5C2E-34C7-DA455D8D0F26}"/>
              </a:ext>
            </a:extLst>
          </p:cNvPr>
          <p:cNvSpPr txBox="1"/>
          <p:nvPr/>
        </p:nvSpPr>
        <p:spPr>
          <a:xfrm>
            <a:off x="795528" y="2313432"/>
            <a:ext cx="7406640" cy="467820"/>
          </a:xfrm>
          <a:prstGeom prst="rect">
            <a:avLst/>
          </a:prstGeom>
          <a:noFill/>
        </p:spPr>
        <p:txBody>
          <a:bodyPr wrap="square" lIns="36576" tIns="18288" rIns="27432" bIns="18288">
            <a:spAutoFit/>
          </a:bodyPr>
          <a:lstStyle/>
          <a:p>
            <a:pPr>
              <a:buChar char="•"/>
              <a:defRPr sz="123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Utilize the rites in OCIA Part II, Chapter IV and Pastoral Care of the Sick, Chapter 8</a:t>
            </a:r>
          </a:p>
          <a:p>
            <a:pPr>
              <a:buChar char="•"/>
              <a:defRPr sz="1230">
                <a:solidFill>
                  <a:srgbClr val="2B3037"/>
                </a:solidFill>
                <a:latin typeface="Aptos"/>
              </a:defRPr>
            </a:pPr>
            <a:r>
              <a:rPr sz="1400" dirty="0"/>
              <a:t>No delegation required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49CD935-F130-61B2-F687-58AD010D7E6B}"/>
              </a:ext>
            </a:extLst>
          </p:cNvPr>
          <p:cNvSpPr/>
          <p:nvPr/>
        </p:nvSpPr>
        <p:spPr>
          <a:xfrm>
            <a:off x="658368" y="3822191"/>
            <a:ext cx="7662672" cy="658368"/>
          </a:xfrm>
          <a:prstGeom prst="roundRect">
            <a:avLst/>
          </a:prstGeom>
          <a:solidFill>
            <a:srgbClr val="FAEE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C4D863-F202-BBC7-45EE-AB52F5648036}"/>
              </a:ext>
            </a:extLst>
          </p:cNvPr>
          <p:cNvSpPr txBox="1"/>
          <p:nvPr/>
        </p:nvSpPr>
        <p:spPr>
          <a:xfrm>
            <a:off x="768096" y="3898999"/>
            <a:ext cx="7443216" cy="50475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dirty="0">
                <a:solidFill>
                  <a:srgbClr val="973D35"/>
                </a:solidFill>
                <a:latin typeface="Aptos"/>
              </a:rPr>
              <a:t>If this circumstance applies, use the specified rites rather than the usual age-based pathway.</a:t>
            </a:r>
          </a:p>
        </p:txBody>
      </p:sp>
    </p:spTree>
    <p:extLst>
      <p:ext uri="{BB962C8B-B14F-4D97-AF65-F5344CB8AC3E}">
        <p14:creationId xmlns:p14="http://schemas.microsoft.com/office/powerpoint/2010/main" val="3298587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6C82A586D64A48B6BC19381B85B785" ma:contentTypeVersion="12" ma:contentTypeDescription="Create a new document." ma:contentTypeScope="" ma:versionID="ed049abab0dfd060ea8a590c07269e2d">
  <xsd:schema xmlns:xsd="http://www.w3.org/2001/XMLSchema" xmlns:xs="http://www.w3.org/2001/XMLSchema" xmlns:p="http://schemas.microsoft.com/office/2006/metadata/properties" xmlns:ns2="0ee411a2-b903-4a54-bfa2-7bbc4503860e" xmlns:ns3="73c216b7-616f-472c-911e-a04272213345" targetNamespace="http://schemas.microsoft.com/office/2006/metadata/properties" ma:root="true" ma:fieldsID="e9a9285beb9bec5be4f00f07ce9ed529" ns2:_="" ns3:_="">
    <xsd:import namespace="0ee411a2-b903-4a54-bfa2-7bbc4503860e"/>
    <xsd:import namespace="73c216b7-616f-472c-911e-a042722133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e411a2-b903-4a54-bfa2-7bbc450386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7b6f355-6200-4128-a196-90a2f15847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216b7-616f-472c-911e-a0427221334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d6bf44b6-8c4e-4838-8d11-468d64d25dc2}" ma:internalName="TaxCatchAll" ma:showField="CatchAllData" ma:web="73c216b7-616f-472c-911e-a042722133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3c216b7-616f-472c-911e-a04272213345" xsi:nil="true"/>
    <lcf76f155ced4ddcb4097134ff3c332f xmlns="0ee411a2-b903-4a54-bfa2-7bbc4503860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375211-2491-4543-BC1C-9CFED5C7BB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e411a2-b903-4a54-bfa2-7bbc4503860e"/>
    <ds:schemaRef ds:uri="73c216b7-616f-472c-911e-a042722133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7E35D63-B1B5-4C5D-9837-E315C6024548}">
  <ds:schemaRefs>
    <ds:schemaRef ds:uri="http://schemas.microsoft.com/office/2006/metadata/properties"/>
    <ds:schemaRef ds:uri="http://schemas.microsoft.com/office/infopath/2007/PartnerControls"/>
    <ds:schemaRef ds:uri="73c216b7-616f-472c-911e-a04272213345"/>
    <ds:schemaRef ds:uri="0ee411a2-b903-4a54-bfa2-7bbc4503860e"/>
  </ds:schemaRefs>
</ds:datastoreItem>
</file>

<file path=customXml/itemProps3.xml><?xml version="1.0" encoding="utf-8"?>
<ds:datastoreItem xmlns:ds="http://schemas.openxmlformats.org/officeDocument/2006/customXml" ds:itemID="{B6D7E96A-FF8C-4004-ACD0-D0EE8595685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268</TotalTime>
  <Words>619</Words>
  <Application>Microsoft Office PowerPoint</Application>
  <PresentationFormat>On-screen Show (16:9)</PresentationFormat>
  <Paragraphs>92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Arial</vt:lpstr>
      <vt:lpstr>Calibri</vt:lpstr>
      <vt:lpstr>Times New Roman</vt:lpstr>
      <vt:lpstr>Office Theme</vt:lpstr>
      <vt:lpstr>OCIA Webinar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Archdiocese Financial Report</dc:title>
  <dc:creator>Meghan Endter</dc:creator>
  <cp:lastModifiedBy>Doug Ulaszek</cp:lastModifiedBy>
  <cp:revision>14</cp:revision>
  <dcterms:created xsi:type="dcterms:W3CDTF">2021-11-16T17:01:38Z</dcterms:created>
  <dcterms:modified xsi:type="dcterms:W3CDTF">2026-10-13T16:15:27Z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0x010100086C82A586D64A48B6BC19381B85B785</vt:lpwstr>
  </property>
</Properties>
</file>