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Narrow"/>
          <a:ea typeface="Arial Narrow"/>
          <a:cs typeface="Arial Narrow"/>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4D9D1"/>
          </a:solidFill>
        </a:fill>
      </a:tcStyle>
    </a:wholeTbl>
    <a:band2H>
      <a:tcTxStyle b="def" i="def"/>
      <a:tcStyle>
        <a:tcBdr/>
        <a:fill>
          <a:solidFill>
            <a:srgbClr val="F2EDEA"/>
          </a:solidFill>
        </a:fill>
      </a:tcStyle>
    </a:band2H>
    <a:firstCol>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Narrow"/>
          <a:ea typeface="Arial Narrow"/>
          <a:cs typeface="Arial Narrow"/>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Narrow"/>
          <a:ea typeface="Arial Narrow"/>
          <a:cs typeface="Arial Narrow"/>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Narrow"/>
          <a:ea typeface="Arial Narrow"/>
          <a:cs typeface="Arial Narrow"/>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rial Narrow"/>
          <a:ea typeface="Arial Narrow"/>
          <a:cs typeface="Arial Narrow"/>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Narrow"/>
          <a:ea typeface="Arial Narrow"/>
          <a:cs typeface="Arial Narrow"/>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Narrow"/>
          <a:ea typeface="Arial Narrow"/>
          <a:cs typeface="Arial Narrow"/>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Narrow"/>
          <a:ea typeface="Arial Narrow"/>
          <a:cs typeface="Arial Narrow"/>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Narrow"/>
          <a:ea typeface="Arial Narrow"/>
          <a:cs typeface="Arial Narrow"/>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Narrow"/>
          <a:ea typeface="Arial Narrow"/>
          <a:cs typeface="Arial Narrow"/>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Arial Narrow"/>
          <a:ea typeface="Arial Narrow"/>
          <a:cs typeface="Arial Narrow"/>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Narrow"/>
          <a:ea typeface="Arial Narrow"/>
          <a:cs typeface="Arial Narrow"/>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Narrow"/>
          <a:ea typeface="Arial Narrow"/>
          <a:cs typeface="Arial Narrow"/>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3" name="Shape 93"/>
          <p:cNvSpPr/>
          <p:nvPr>
            <p:ph type="sldImg"/>
          </p:nvPr>
        </p:nvSpPr>
        <p:spPr>
          <a:xfrm>
            <a:off x="1143000" y="685800"/>
            <a:ext cx="4572000" cy="3429000"/>
          </a:xfrm>
          <a:prstGeom prst="rect">
            <a:avLst/>
          </a:prstGeom>
        </p:spPr>
        <p:txBody>
          <a:bodyPr/>
          <a:lstStyle/>
          <a:p>
            <a:pPr/>
          </a:p>
        </p:txBody>
      </p:sp>
      <p:sp>
        <p:nvSpPr>
          <p:cNvPr id="94" name="Shape 9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j-lt"/>
        <a:ea typeface="+mj-ea"/>
        <a:cs typeface="+mj-cs"/>
        <a:sym typeface="Times New Roman"/>
      </a:defRPr>
    </a:lvl1pPr>
    <a:lvl2pPr indent="228600" defTabSz="933450" latinLnBrk="0">
      <a:spcBef>
        <a:spcPts val="400"/>
      </a:spcBef>
      <a:defRPr sz="1200">
        <a:latin typeface="+mj-lt"/>
        <a:ea typeface="+mj-ea"/>
        <a:cs typeface="+mj-cs"/>
        <a:sym typeface="Times New Roman"/>
      </a:defRPr>
    </a:lvl2pPr>
    <a:lvl3pPr indent="457200" defTabSz="933450" latinLnBrk="0">
      <a:spcBef>
        <a:spcPts val="400"/>
      </a:spcBef>
      <a:defRPr sz="1200">
        <a:latin typeface="+mj-lt"/>
        <a:ea typeface="+mj-ea"/>
        <a:cs typeface="+mj-cs"/>
        <a:sym typeface="Times New Roman"/>
      </a:defRPr>
    </a:lvl3pPr>
    <a:lvl4pPr indent="685800" defTabSz="933450" latinLnBrk="0">
      <a:spcBef>
        <a:spcPts val="400"/>
      </a:spcBef>
      <a:defRPr sz="1200">
        <a:latin typeface="+mj-lt"/>
        <a:ea typeface="+mj-ea"/>
        <a:cs typeface="+mj-cs"/>
        <a:sym typeface="Times New Roman"/>
      </a:defRPr>
    </a:lvl4pPr>
    <a:lvl5pPr indent="914400" defTabSz="933450" latinLnBrk="0">
      <a:spcBef>
        <a:spcPts val="400"/>
      </a:spcBef>
      <a:defRPr sz="1200">
        <a:latin typeface="+mj-lt"/>
        <a:ea typeface="+mj-ea"/>
        <a:cs typeface="+mj-cs"/>
        <a:sym typeface="Times New Roman"/>
      </a:defRPr>
    </a:lvl5pPr>
    <a:lvl6pPr indent="1143000" defTabSz="933450" latinLnBrk="0">
      <a:spcBef>
        <a:spcPts val="400"/>
      </a:spcBef>
      <a:defRPr sz="1200">
        <a:latin typeface="+mj-lt"/>
        <a:ea typeface="+mj-ea"/>
        <a:cs typeface="+mj-cs"/>
        <a:sym typeface="Times New Roman"/>
      </a:defRPr>
    </a:lvl6pPr>
    <a:lvl7pPr indent="1371600" defTabSz="933450" latinLnBrk="0">
      <a:spcBef>
        <a:spcPts val="400"/>
      </a:spcBef>
      <a:defRPr sz="1200">
        <a:latin typeface="+mj-lt"/>
        <a:ea typeface="+mj-ea"/>
        <a:cs typeface="+mj-cs"/>
        <a:sym typeface="Times New Roman"/>
      </a:defRPr>
    </a:lvl7pPr>
    <a:lvl8pPr indent="1600200" defTabSz="933450" latinLnBrk="0">
      <a:spcBef>
        <a:spcPts val="400"/>
      </a:spcBef>
      <a:defRPr sz="1200">
        <a:latin typeface="+mj-lt"/>
        <a:ea typeface="+mj-ea"/>
        <a:cs typeface="+mj-cs"/>
        <a:sym typeface="Times New Roman"/>
      </a:defRPr>
    </a:lvl8pPr>
    <a:lvl9pPr indent="1828800" defTabSz="933450" latinLnBrk="0">
      <a:spcBef>
        <a:spcPts val="400"/>
      </a:spcBef>
      <a:defRPr sz="1200">
        <a:latin typeface="+mj-lt"/>
        <a:ea typeface="+mj-ea"/>
        <a:cs typeface="+mj-cs"/>
        <a:sym typeface="Times New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Default">
    <p:spTree>
      <p:nvGrpSpPr>
        <p:cNvPr id="1" name=""/>
        <p:cNvGrpSpPr/>
        <p:nvPr/>
      </p:nvGrpSpPr>
      <p:grpSpPr>
        <a:xfrm>
          <a:off x="0" y="0"/>
          <a:ext cx="0" cy="0"/>
          <a:chOff x="0" y="0"/>
          <a:chExt cx="0" cy="0"/>
        </a:xfrm>
      </p:grpSpPr>
      <p:grpSp>
        <p:nvGrpSpPr>
          <p:cNvPr id="52" name="Group"/>
          <p:cNvGrpSpPr/>
          <p:nvPr/>
        </p:nvGrpSpPr>
        <p:grpSpPr>
          <a:xfrm>
            <a:off x="914400" y="1600200"/>
            <a:ext cx="8247063" cy="5257800"/>
            <a:chOff x="0" y="0"/>
            <a:chExt cx="8247062" cy="5257800"/>
          </a:xfrm>
        </p:grpSpPr>
        <p:sp>
          <p:nvSpPr>
            <p:cNvPr id="32" name="Rectangle"/>
            <p:cNvSpPr/>
            <p:nvPr/>
          </p:nvSpPr>
          <p:spPr>
            <a:xfrm>
              <a:off x="103187" y="9524"/>
              <a:ext cx="8123238" cy="5246689"/>
            </a:xfrm>
            <a:prstGeom prst="rect">
              <a:avLst/>
            </a:prstGeom>
            <a:blipFill rotWithShape="1">
              <a:blip r:embed="rId2"/>
              <a:srcRect l="0" t="0" r="0" b="0"/>
              <a:tile tx="0" ty="0" sx="100000" sy="100000" flip="none" algn="tl"/>
            </a:blipFill>
            <a:ln w="12700" cap="flat">
              <a:noFill/>
              <a:miter lim="400000"/>
            </a:ln>
            <a:effectLst/>
          </p:spPr>
          <p:txBody>
            <a:bodyPr wrap="square" lIns="45719" tIns="45719" rIns="45719" bIns="45719" numCol="1" anchor="ctr">
              <a:noAutofit/>
            </a:bodyPr>
            <a:lstStyle/>
            <a:p>
              <a:pPr>
                <a:spcBef>
                  <a:spcPts val="1400"/>
                </a:spcBef>
                <a:defRPr>
                  <a:latin typeface="+mj-lt"/>
                  <a:ea typeface="+mj-ea"/>
                  <a:cs typeface="+mj-cs"/>
                  <a:sym typeface="Times New Roman"/>
                </a:defRPr>
              </a:pPr>
            </a:p>
          </p:txBody>
        </p:sp>
        <p:sp>
          <p:nvSpPr>
            <p:cNvPr id="33" name="Rectangle"/>
            <p:cNvSpPr/>
            <p:nvPr/>
          </p:nvSpPr>
          <p:spPr>
            <a:xfrm>
              <a:off x="0" y="0"/>
              <a:ext cx="103188" cy="5256213"/>
            </a:xfrm>
            <a:prstGeom prst="rect">
              <a:avLst/>
            </a:prstGeom>
            <a:solidFill>
              <a:schemeClr val="accent1"/>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34" name="Rectangle"/>
            <p:cNvSpPr/>
            <p:nvPr/>
          </p:nvSpPr>
          <p:spPr>
            <a:xfrm>
              <a:off x="0" y="0"/>
              <a:ext cx="8247063" cy="98425"/>
            </a:xfrm>
            <a:prstGeom prst="rect">
              <a:avLst/>
            </a:prstGeom>
            <a:solidFill>
              <a:schemeClr val="accent1"/>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35" name="Rectangle"/>
            <p:cNvSpPr/>
            <p:nvPr/>
          </p:nvSpPr>
          <p:spPr>
            <a:xfrm>
              <a:off x="7813675" y="9525"/>
              <a:ext cx="412750" cy="7937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36" name="Rectangle"/>
            <p:cNvSpPr/>
            <p:nvPr/>
          </p:nvSpPr>
          <p:spPr>
            <a:xfrm>
              <a:off x="6983412" y="9525"/>
              <a:ext cx="414338" cy="7937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37" name="Rectangle"/>
            <p:cNvSpPr/>
            <p:nvPr/>
          </p:nvSpPr>
          <p:spPr>
            <a:xfrm>
              <a:off x="6156325" y="9525"/>
              <a:ext cx="411163" cy="7937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38" name="Rectangle"/>
            <p:cNvSpPr/>
            <p:nvPr/>
          </p:nvSpPr>
          <p:spPr>
            <a:xfrm>
              <a:off x="5326062" y="9525"/>
              <a:ext cx="412751" cy="7937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39" name="Rectangle"/>
            <p:cNvSpPr/>
            <p:nvPr/>
          </p:nvSpPr>
          <p:spPr>
            <a:xfrm>
              <a:off x="4497387" y="9525"/>
              <a:ext cx="412751" cy="7937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0" name="Rectangle"/>
            <p:cNvSpPr/>
            <p:nvPr/>
          </p:nvSpPr>
          <p:spPr>
            <a:xfrm>
              <a:off x="3668712" y="9525"/>
              <a:ext cx="412751" cy="7937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1" name="Rectangle"/>
            <p:cNvSpPr/>
            <p:nvPr/>
          </p:nvSpPr>
          <p:spPr>
            <a:xfrm>
              <a:off x="2840037" y="9525"/>
              <a:ext cx="412751" cy="7937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2" name="Rectangle"/>
            <p:cNvSpPr/>
            <p:nvPr/>
          </p:nvSpPr>
          <p:spPr>
            <a:xfrm>
              <a:off x="2009775" y="9525"/>
              <a:ext cx="412750" cy="7937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3" name="Rectangle"/>
            <p:cNvSpPr/>
            <p:nvPr/>
          </p:nvSpPr>
          <p:spPr>
            <a:xfrm>
              <a:off x="1181100" y="9525"/>
              <a:ext cx="414338" cy="7937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4" name="Rectangle"/>
            <p:cNvSpPr/>
            <p:nvPr/>
          </p:nvSpPr>
          <p:spPr>
            <a:xfrm>
              <a:off x="352425" y="9525"/>
              <a:ext cx="412750" cy="7937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5" name="Rectangle"/>
            <p:cNvSpPr/>
            <p:nvPr/>
          </p:nvSpPr>
          <p:spPr>
            <a:xfrm>
              <a:off x="7937" y="168275"/>
              <a:ext cx="84138" cy="39052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6" name="Rectangle"/>
            <p:cNvSpPr/>
            <p:nvPr/>
          </p:nvSpPr>
          <p:spPr>
            <a:xfrm>
              <a:off x="7937" y="950912"/>
              <a:ext cx="84138" cy="390526"/>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7" name="Rectangle"/>
            <p:cNvSpPr/>
            <p:nvPr/>
          </p:nvSpPr>
          <p:spPr>
            <a:xfrm>
              <a:off x="7937" y="1735137"/>
              <a:ext cx="84138" cy="388938"/>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8" name="Rectangle"/>
            <p:cNvSpPr/>
            <p:nvPr/>
          </p:nvSpPr>
          <p:spPr>
            <a:xfrm>
              <a:off x="7937" y="2517775"/>
              <a:ext cx="84138" cy="39052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9" name="Rectangle"/>
            <p:cNvSpPr/>
            <p:nvPr/>
          </p:nvSpPr>
          <p:spPr>
            <a:xfrm>
              <a:off x="7937" y="3302000"/>
              <a:ext cx="84138" cy="388938"/>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50" name="Rectangle"/>
            <p:cNvSpPr/>
            <p:nvPr/>
          </p:nvSpPr>
          <p:spPr>
            <a:xfrm>
              <a:off x="7937" y="4084637"/>
              <a:ext cx="84138" cy="390526"/>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51" name="Rectangle"/>
            <p:cNvSpPr/>
            <p:nvPr/>
          </p:nvSpPr>
          <p:spPr>
            <a:xfrm>
              <a:off x="7937" y="4867275"/>
              <a:ext cx="84138" cy="39052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grpSp>
      <p:sp>
        <p:nvSpPr>
          <p:cNvPr id="53" name="Title Text"/>
          <p:cNvSpPr txBox="1"/>
          <p:nvPr>
            <p:ph type="title"/>
          </p:nvPr>
        </p:nvSpPr>
        <p:spPr>
          <a:xfrm>
            <a:off x="3200400" y="304800"/>
            <a:ext cx="5791200" cy="1143000"/>
          </a:xfrm>
          <a:prstGeom prst="rect">
            <a:avLst/>
          </a:prstGeom>
        </p:spPr>
        <p:txBody>
          <a:bodyPr/>
          <a:lstStyle/>
          <a:p>
            <a:pPr/>
            <a:r>
              <a:t>Title Text</a:t>
            </a:r>
          </a:p>
        </p:txBody>
      </p:sp>
      <p:sp>
        <p:nvSpPr>
          <p:cNvPr id="54" name="Body Level One…"/>
          <p:cNvSpPr txBox="1"/>
          <p:nvPr>
            <p:ph type="body" sz="quarter" idx="1"/>
          </p:nvPr>
        </p:nvSpPr>
        <p:spPr>
          <a:xfrm>
            <a:off x="2286000" y="3352800"/>
            <a:ext cx="6400800" cy="1752600"/>
          </a:xfrm>
          <a:prstGeom prst="rect">
            <a:avLst/>
          </a:prstGeom>
        </p:spPr>
        <p:txBody>
          <a:bodyPr/>
          <a:lstStyle>
            <a:lvl1pPr marL="0" indent="0" algn="ctr">
              <a:buClrTx/>
              <a:buSzTx/>
              <a:buNone/>
            </a:lvl1pPr>
            <a:lvl2pPr marL="0" indent="457200" algn="ctr">
              <a:buClrTx/>
              <a:buSzTx/>
              <a:buNone/>
            </a:lvl2pPr>
            <a:lvl3pPr marL="0" indent="914400" algn="ctr">
              <a:buClrTx/>
              <a:buSzTx/>
              <a:buNone/>
            </a:lvl3pPr>
            <a:lvl4pPr marL="0" indent="1371600" algn="ctr">
              <a:buClrTx/>
              <a:buSzTx/>
              <a:buNone/>
            </a:lvl4pPr>
            <a:lvl5pPr marL="0" indent="1828800" algn="ctr">
              <a:buClrTx/>
              <a:buSzTx/>
              <a:buNone/>
            </a:lvl5pPr>
          </a:lstStyle>
          <a:p>
            <a:pPr/>
            <a:r>
              <a:t>Body Level One</a:t>
            </a:r>
          </a:p>
          <a:p>
            <a:pPr lvl="1"/>
            <a:r>
              <a:t>Body Level Two</a:t>
            </a:r>
          </a:p>
          <a:p>
            <a:pPr lvl="2"/>
            <a:r>
              <a:t>Body Level Three</a:t>
            </a:r>
          </a:p>
          <a:p>
            <a:pPr lvl="3"/>
            <a:r>
              <a:t>Body Level Four</a:t>
            </a:r>
          </a:p>
          <a:p>
            <a:pPr lvl="4"/>
            <a:r>
              <a:t>Body Level Five</a:t>
            </a:r>
          </a:p>
        </p:txBody>
      </p:sp>
      <p:grpSp>
        <p:nvGrpSpPr>
          <p:cNvPr id="77" name="Group"/>
          <p:cNvGrpSpPr/>
          <p:nvPr/>
        </p:nvGrpSpPr>
        <p:grpSpPr>
          <a:xfrm>
            <a:off x="0" y="0"/>
            <a:ext cx="3057525" cy="2057400"/>
            <a:chOff x="0" y="0"/>
            <a:chExt cx="3057525" cy="2057400"/>
          </a:xfrm>
        </p:grpSpPr>
        <p:sp>
          <p:nvSpPr>
            <p:cNvPr id="55" name="Rectangle"/>
            <p:cNvSpPr/>
            <p:nvPr/>
          </p:nvSpPr>
          <p:spPr>
            <a:xfrm>
              <a:off x="0" y="0"/>
              <a:ext cx="3048000" cy="2057400"/>
            </a:xfrm>
            <a:prstGeom prst="rect">
              <a:avLst/>
            </a:prstGeom>
            <a:blipFill rotWithShape="1">
              <a:blip r:embed="rId2"/>
              <a:srcRect l="0" t="0" r="0" b="0"/>
              <a:tile tx="0" ty="0" sx="100000" sy="100000" flip="none" algn="tl"/>
            </a:blipFill>
            <a:ln w="12700" cap="flat">
              <a:noFill/>
              <a:miter lim="400000"/>
            </a:ln>
            <a:effectLst/>
          </p:spPr>
          <p:txBody>
            <a:bodyPr wrap="square" lIns="45719" tIns="45719" rIns="45719" bIns="45719" numCol="1" anchor="ctr">
              <a:noAutofit/>
            </a:bodyPr>
            <a:lstStyle/>
            <a:p>
              <a:pPr>
                <a:spcBef>
                  <a:spcPts val="1400"/>
                </a:spcBef>
                <a:defRPr>
                  <a:latin typeface="+mj-lt"/>
                  <a:ea typeface="+mj-ea"/>
                  <a:cs typeface="+mj-cs"/>
                  <a:sym typeface="Times New Roman"/>
                </a:defRPr>
              </a:pPr>
            </a:p>
          </p:txBody>
        </p:sp>
        <p:grpSp>
          <p:nvGrpSpPr>
            <p:cNvPr id="67" name="Group"/>
            <p:cNvGrpSpPr/>
            <p:nvPr/>
          </p:nvGrpSpPr>
          <p:grpSpPr>
            <a:xfrm>
              <a:off x="1587" y="2009775"/>
              <a:ext cx="3052763" cy="47625"/>
              <a:chOff x="0" y="0"/>
              <a:chExt cx="3052762" cy="47625"/>
            </a:xfrm>
          </p:grpSpPr>
          <p:sp>
            <p:nvSpPr>
              <p:cNvPr id="56" name="Rectangle"/>
              <p:cNvSpPr/>
              <p:nvPr/>
            </p:nvSpPr>
            <p:spPr>
              <a:xfrm>
                <a:off x="0" y="0"/>
                <a:ext cx="3052763" cy="47625"/>
              </a:xfrm>
              <a:prstGeom prst="rect">
                <a:avLst/>
              </a:prstGeom>
              <a:solidFill>
                <a:schemeClr val="accent1"/>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57" name="Rectangle"/>
              <p:cNvSpPr/>
              <p:nvPr/>
            </p:nvSpPr>
            <p:spPr>
              <a:xfrm>
                <a:off x="7937" y="11112"/>
                <a:ext cx="152401" cy="3175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58" name="Rectangle"/>
              <p:cNvSpPr/>
              <p:nvPr/>
            </p:nvSpPr>
            <p:spPr>
              <a:xfrm>
                <a:off x="314325" y="11112"/>
                <a:ext cx="152400" cy="3175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59" name="Rectangle"/>
              <p:cNvSpPr/>
              <p:nvPr/>
            </p:nvSpPr>
            <p:spPr>
              <a:xfrm>
                <a:off x="620712" y="11112"/>
                <a:ext cx="153988" cy="3175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60" name="Rectangle"/>
              <p:cNvSpPr/>
              <p:nvPr/>
            </p:nvSpPr>
            <p:spPr>
              <a:xfrm>
                <a:off x="928687" y="11112"/>
                <a:ext cx="152401" cy="3175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61" name="Rectangle"/>
              <p:cNvSpPr/>
              <p:nvPr/>
            </p:nvSpPr>
            <p:spPr>
              <a:xfrm>
                <a:off x="1235075" y="11112"/>
                <a:ext cx="152400" cy="3175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62" name="Rectangle"/>
              <p:cNvSpPr/>
              <p:nvPr/>
            </p:nvSpPr>
            <p:spPr>
              <a:xfrm>
                <a:off x="1541462" y="11112"/>
                <a:ext cx="152401" cy="3175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63" name="Rectangle"/>
              <p:cNvSpPr/>
              <p:nvPr/>
            </p:nvSpPr>
            <p:spPr>
              <a:xfrm>
                <a:off x="1847850" y="11112"/>
                <a:ext cx="153988" cy="3175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64" name="Rectangle"/>
              <p:cNvSpPr/>
              <p:nvPr/>
            </p:nvSpPr>
            <p:spPr>
              <a:xfrm>
                <a:off x="2155825" y="11112"/>
                <a:ext cx="152400" cy="3175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65" name="Rectangle"/>
              <p:cNvSpPr/>
              <p:nvPr/>
            </p:nvSpPr>
            <p:spPr>
              <a:xfrm>
                <a:off x="2462212" y="11112"/>
                <a:ext cx="152401" cy="3175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66" name="Rectangle"/>
              <p:cNvSpPr/>
              <p:nvPr/>
            </p:nvSpPr>
            <p:spPr>
              <a:xfrm>
                <a:off x="2768600" y="11112"/>
                <a:ext cx="152400" cy="3175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grpSp>
        <p:grpSp>
          <p:nvGrpSpPr>
            <p:cNvPr id="76" name="Group"/>
            <p:cNvGrpSpPr/>
            <p:nvPr/>
          </p:nvGrpSpPr>
          <p:grpSpPr>
            <a:xfrm>
              <a:off x="3014662" y="0"/>
              <a:ext cx="42863" cy="2055813"/>
              <a:chOff x="0" y="0"/>
              <a:chExt cx="42862" cy="2055812"/>
            </a:xfrm>
          </p:grpSpPr>
          <p:sp>
            <p:nvSpPr>
              <p:cNvPr id="68" name="Rectangle"/>
              <p:cNvSpPr/>
              <p:nvPr/>
            </p:nvSpPr>
            <p:spPr>
              <a:xfrm>
                <a:off x="0" y="0"/>
                <a:ext cx="42863" cy="2055813"/>
              </a:xfrm>
              <a:prstGeom prst="rect">
                <a:avLst/>
              </a:prstGeom>
              <a:solidFill>
                <a:schemeClr val="accent1"/>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69" name="Rectangle"/>
              <p:cNvSpPr/>
              <p:nvPr/>
            </p:nvSpPr>
            <p:spPr>
              <a:xfrm>
                <a:off x="1587" y="1897062"/>
                <a:ext cx="30163" cy="15240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70" name="Rectangle"/>
              <p:cNvSpPr/>
              <p:nvPr/>
            </p:nvSpPr>
            <p:spPr>
              <a:xfrm>
                <a:off x="1587" y="1590675"/>
                <a:ext cx="30163" cy="152400"/>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71" name="Rectangle"/>
              <p:cNvSpPr/>
              <p:nvPr/>
            </p:nvSpPr>
            <p:spPr>
              <a:xfrm>
                <a:off x="1587" y="1284287"/>
                <a:ext cx="30163" cy="15240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72" name="Rectangle"/>
              <p:cNvSpPr/>
              <p:nvPr/>
            </p:nvSpPr>
            <p:spPr>
              <a:xfrm>
                <a:off x="1587" y="977900"/>
                <a:ext cx="30163" cy="152400"/>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73" name="Rectangle"/>
              <p:cNvSpPr/>
              <p:nvPr/>
            </p:nvSpPr>
            <p:spPr>
              <a:xfrm>
                <a:off x="1587" y="671512"/>
                <a:ext cx="30163" cy="15240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74" name="Rectangle"/>
              <p:cNvSpPr/>
              <p:nvPr/>
            </p:nvSpPr>
            <p:spPr>
              <a:xfrm>
                <a:off x="1587" y="365125"/>
                <a:ext cx="30163" cy="152400"/>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75" name="Rectangle"/>
              <p:cNvSpPr/>
              <p:nvPr/>
            </p:nvSpPr>
            <p:spPr>
              <a:xfrm>
                <a:off x="1587" y="58737"/>
                <a:ext cx="30163" cy="15240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grpSp>
      </p:grpSp>
      <p:sp>
        <p:nvSpPr>
          <p:cNvPr id="78" name="Slide Number"/>
          <p:cNvSpPr txBox="1"/>
          <p:nvPr>
            <p:ph type="sldNum" sz="quarter" idx="2"/>
          </p:nvPr>
        </p:nvSpPr>
        <p:spPr>
          <a:xfrm>
            <a:off x="8404859" y="6400800"/>
            <a:ext cx="281941" cy="28708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85" name="Slide Number"/>
          <p:cNvSpPr txBox="1"/>
          <p:nvPr>
            <p:ph type="sldNum" sz="quarter" idx="2"/>
          </p:nvPr>
        </p:nvSpPr>
        <p:spPr>
          <a:prstGeom prst="rect">
            <a:avLst/>
          </a:prstGeom>
        </p:spPr>
        <p:txBody>
          <a:bodyPr/>
          <a:lstStyle/>
          <a:p>
            <a:pPr/>
            <a:fld id="{86CB4B4D-7CA3-9044-876B-883B54F8677D}" type="slidenum"/>
          </a:p>
        </p:txBody>
      </p:sp>
      <p:sp>
        <p:nvSpPr>
          <p:cNvPr id="86" name="Title Text"/>
          <p:cNvSpPr txBox="1"/>
          <p:nvPr>
            <p:ph type="title"/>
          </p:nvPr>
        </p:nvSpPr>
        <p:spPr>
          <a:prstGeom prst="rect">
            <a:avLst/>
          </a:prstGeom>
        </p:spPr>
        <p:txBody>
          <a:bodyPr/>
          <a:lstStyle/>
          <a:p>
            <a:pPr/>
            <a:r>
              <a:t>Title Text</a:t>
            </a:r>
          </a:p>
        </p:txBody>
      </p:sp>
      <p:sp>
        <p:nvSpPr>
          <p:cNvPr id="8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grpSp>
        <p:nvGrpSpPr>
          <p:cNvPr id="22" name="Group"/>
          <p:cNvGrpSpPr/>
          <p:nvPr/>
        </p:nvGrpSpPr>
        <p:grpSpPr>
          <a:xfrm>
            <a:off x="576262" y="1268412"/>
            <a:ext cx="8567738" cy="5589589"/>
            <a:chOff x="0" y="0"/>
            <a:chExt cx="8567737" cy="5589587"/>
          </a:xfrm>
        </p:grpSpPr>
        <p:sp>
          <p:nvSpPr>
            <p:cNvPr id="2" name="Rectangle"/>
            <p:cNvSpPr/>
            <p:nvPr/>
          </p:nvSpPr>
          <p:spPr>
            <a:xfrm>
              <a:off x="107199" y="10126"/>
              <a:ext cx="8439099" cy="5577774"/>
            </a:xfrm>
            <a:prstGeom prst="rect">
              <a:avLst/>
            </a:prstGeom>
            <a:blipFill rotWithShape="1">
              <a:blip r:embed="rId2"/>
              <a:srcRect l="0" t="0" r="0" b="0"/>
              <a:tile tx="0" ty="0" sx="100000" sy="100000" flip="none" algn="tl"/>
            </a:blipFill>
            <a:ln w="12700" cap="flat">
              <a:noFill/>
              <a:miter lim="400000"/>
            </a:ln>
            <a:effectLst/>
          </p:spPr>
          <p:txBody>
            <a:bodyPr wrap="square" lIns="45719" tIns="45719" rIns="45719" bIns="45719" numCol="1" anchor="ctr">
              <a:noAutofit/>
            </a:bodyPr>
            <a:lstStyle/>
            <a:p>
              <a:pPr>
                <a:spcBef>
                  <a:spcPts val="1400"/>
                </a:spcBef>
                <a:defRPr>
                  <a:latin typeface="+mj-lt"/>
                  <a:ea typeface="+mj-ea"/>
                  <a:cs typeface="+mj-cs"/>
                  <a:sym typeface="Times New Roman"/>
                </a:defRPr>
              </a:pPr>
            </a:p>
          </p:txBody>
        </p:sp>
        <p:sp>
          <p:nvSpPr>
            <p:cNvPr id="3" name="Rectangle"/>
            <p:cNvSpPr/>
            <p:nvPr/>
          </p:nvSpPr>
          <p:spPr>
            <a:xfrm>
              <a:off x="-1" y="-1"/>
              <a:ext cx="107201" cy="5587901"/>
            </a:xfrm>
            <a:prstGeom prst="rect">
              <a:avLst/>
            </a:prstGeom>
            <a:solidFill>
              <a:schemeClr val="accent1"/>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4" name="Rectangle"/>
            <p:cNvSpPr/>
            <p:nvPr/>
          </p:nvSpPr>
          <p:spPr>
            <a:xfrm>
              <a:off x="0" y="-1"/>
              <a:ext cx="8567738" cy="104637"/>
            </a:xfrm>
            <a:prstGeom prst="rect">
              <a:avLst/>
            </a:prstGeom>
            <a:solidFill>
              <a:schemeClr val="accent1"/>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5" name="Rectangle"/>
            <p:cNvSpPr/>
            <p:nvPr/>
          </p:nvSpPr>
          <p:spPr>
            <a:xfrm>
              <a:off x="8117498" y="10125"/>
              <a:ext cx="428800" cy="8438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6" name="Rectangle"/>
            <p:cNvSpPr/>
            <p:nvPr/>
          </p:nvSpPr>
          <p:spPr>
            <a:xfrm>
              <a:off x="7254952" y="10125"/>
              <a:ext cx="430449" cy="8438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7" name="Rectangle"/>
            <p:cNvSpPr/>
            <p:nvPr/>
          </p:nvSpPr>
          <p:spPr>
            <a:xfrm>
              <a:off x="6395704" y="10125"/>
              <a:ext cx="427151" cy="8438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8" name="Rectangle"/>
            <p:cNvSpPr/>
            <p:nvPr/>
          </p:nvSpPr>
          <p:spPr>
            <a:xfrm>
              <a:off x="5533158" y="10125"/>
              <a:ext cx="428800" cy="8438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9" name="Rectangle"/>
            <p:cNvSpPr/>
            <p:nvPr/>
          </p:nvSpPr>
          <p:spPr>
            <a:xfrm>
              <a:off x="4672261" y="10125"/>
              <a:ext cx="428801" cy="8438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10" name="Rectangle"/>
            <p:cNvSpPr/>
            <p:nvPr/>
          </p:nvSpPr>
          <p:spPr>
            <a:xfrm>
              <a:off x="3811365" y="10125"/>
              <a:ext cx="428800" cy="8438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11" name="Rectangle"/>
            <p:cNvSpPr/>
            <p:nvPr/>
          </p:nvSpPr>
          <p:spPr>
            <a:xfrm>
              <a:off x="2950468" y="10125"/>
              <a:ext cx="428800" cy="8438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12" name="Rectangle"/>
            <p:cNvSpPr/>
            <p:nvPr/>
          </p:nvSpPr>
          <p:spPr>
            <a:xfrm>
              <a:off x="2087922" y="10125"/>
              <a:ext cx="428800" cy="8438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13" name="Rectangle"/>
            <p:cNvSpPr/>
            <p:nvPr/>
          </p:nvSpPr>
          <p:spPr>
            <a:xfrm>
              <a:off x="1227025" y="10125"/>
              <a:ext cx="430449" cy="8438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14" name="Rectangle"/>
            <p:cNvSpPr/>
            <p:nvPr/>
          </p:nvSpPr>
          <p:spPr>
            <a:xfrm>
              <a:off x="366128" y="10125"/>
              <a:ext cx="428800" cy="84385"/>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15" name="Rectangle"/>
            <p:cNvSpPr/>
            <p:nvPr/>
          </p:nvSpPr>
          <p:spPr>
            <a:xfrm>
              <a:off x="8246" y="178893"/>
              <a:ext cx="87410" cy="415170"/>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16" name="Rectangle"/>
            <p:cNvSpPr/>
            <p:nvPr/>
          </p:nvSpPr>
          <p:spPr>
            <a:xfrm>
              <a:off x="8246" y="1010918"/>
              <a:ext cx="87410" cy="415170"/>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17" name="Rectangle"/>
            <p:cNvSpPr/>
            <p:nvPr/>
          </p:nvSpPr>
          <p:spPr>
            <a:xfrm>
              <a:off x="8246" y="1844631"/>
              <a:ext cx="87410" cy="413482"/>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18" name="Rectangle"/>
            <p:cNvSpPr/>
            <p:nvPr/>
          </p:nvSpPr>
          <p:spPr>
            <a:xfrm>
              <a:off x="8246" y="2676656"/>
              <a:ext cx="87410" cy="415169"/>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19" name="Rectangle"/>
            <p:cNvSpPr/>
            <p:nvPr/>
          </p:nvSpPr>
          <p:spPr>
            <a:xfrm>
              <a:off x="8246" y="3510369"/>
              <a:ext cx="87410" cy="413481"/>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20" name="Rectangle"/>
            <p:cNvSpPr/>
            <p:nvPr/>
          </p:nvSpPr>
          <p:spPr>
            <a:xfrm>
              <a:off x="8246" y="4342393"/>
              <a:ext cx="87410" cy="415170"/>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sp>
          <p:nvSpPr>
            <p:cNvPr id="21" name="Rectangle"/>
            <p:cNvSpPr/>
            <p:nvPr/>
          </p:nvSpPr>
          <p:spPr>
            <a:xfrm>
              <a:off x="8246" y="5174418"/>
              <a:ext cx="87410" cy="415170"/>
            </a:xfrm>
            <a:prstGeom prst="rect">
              <a:avLst/>
            </a:prstGeom>
            <a:solidFill>
              <a:srgbClr val="B2B2B2"/>
            </a:solidFill>
            <a:ln w="12700" cap="flat">
              <a:noFill/>
              <a:miter lim="400000"/>
            </a:ln>
            <a:effectLst/>
          </p:spPr>
          <p:txBody>
            <a:bodyPr wrap="square" lIns="45719" tIns="45719" rIns="45719" bIns="45719" numCol="1" anchor="t">
              <a:noAutofit/>
            </a:bodyPr>
            <a:lstStyle/>
            <a:p>
              <a:pPr>
                <a:defRPr>
                  <a:latin typeface="+mj-lt"/>
                  <a:ea typeface="+mj-ea"/>
                  <a:cs typeface="+mj-cs"/>
                  <a:sym typeface="Times New Roman"/>
                </a:defRPr>
              </a:pPr>
            </a:p>
          </p:txBody>
        </p:sp>
      </p:grpSp>
      <p:sp>
        <p:nvSpPr>
          <p:cNvPr id="23" name="Slide Number"/>
          <p:cNvSpPr txBox="1"/>
          <p:nvPr>
            <p:ph type="sldNum" sz="quarter" idx="2"/>
          </p:nvPr>
        </p:nvSpPr>
        <p:spPr>
          <a:xfrm>
            <a:off x="8328659" y="6400800"/>
            <a:ext cx="281941" cy="287087"/>
          </a:xfrm>
          <a:prstGeom prst="rect">
            <a:avLst/>
          </a:prstGeom>
          <a:ln w="12700">
            <a:miter lim="400000"/>
          </a:ln>
        </p:spPr>
        <p:txBody>
          <a:bodyPr wrap="none" lIns="45719" rIns="45719">
            <a:spAutoFit/>
          </a:bodyPr>
          <a:lstStyle>
            <a:lvl1pPr algn="r">
              <a:defRPr sz="1400">
                <a:latin typeface="+mj-lt"/>
                <a:ea typeface="+mj-ea"/>
                <a:cs typeface="+mj-cs"/>
                <a:sym typeface="Times New Roman"/>
              </a:defRPr>
            </a:lvl1pPr>
          </a:lstStyle>
          <a:p>
            <a:pPr/>
            <a:fld id="{86CB4B4D-7CA3-9044-876B-883B54F8677D}" type="slidenum"/>
          </a:p>
        </p:txBody>
      </p:sp>
      <p:sp>
        <p:nvSpPr>
          <p:cNvPr id="24" name="Title Text"/>
          <p:cNvSpPr txBox="1"/>
          <p:nvPr>
            <p:ph type="title"/>
          </p:nvPr>
        </p:nvSpPr>
        <p:spPr>
          <a:xfrm>
            <a:off x="1368425" y="225425"/>
            <a:ext cx="7239000" cy="855663"/>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nchor="ctr">
            <a:normAutofit fontScale="100000" lnSpcReduction="0"/>
          </a:bodyPr>
          <a:lstStyle/>
          <a:p>
            <a:pPr/>
            <a:r>
              <a:t>Title Text</a:t>
            </a:r>
          </a:p>
        </p:txBody>
      </p:sp>
      <p:sp>
        <p:nvSpPr>
          <p:cNvPr id="25" name="Body Level One…"/>
          <p:cNvSpPr txBox="1"/>
          <p:nvPr>
            <p:ph type="body" idx="1"/>
          </p:nvPr>
        </p:nvSpPr>
        <p:spPr>
          <a:xfrm>
            <a:off x="971550" y="1592262"/>
            <a:ext cx="7637463" cy="4579938"/>
          </a:xfrm>
          <a:prstGeom prst="rect">
            <a:avLst/>
          </a:prstGeom>
          <a:ln w="12700">
            <a:miter lim="400000"/>
          </a:ln>
          <a:extLst>
            <a:ext uri="{C572A759-6A51-4108-AA02-DFA0A04FC94B}">
              <ma14:wrappingTextBoxFlag xmlns:ma14="http://schemas.microsoft.com/office/mac/drawingml/2011/main" val="1"/>
            </a:ext>
          </a:extLst>
        </p:spPr>
        <p:txBody>
          <a:bodyPr lIns="46037" tIns="46037" rIns="46037" bIns="46037">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4800" u="none">
          <a:solidFill>
            <a:srgbClr val="301800"/>
          </a:solidFill>
          <a:uFillTx/>
          <a:latin typeface="Arial Narrow"/>
          <a:ea typeface="Arial Narrow"/>
          <a:cs typeface="Arial Narrow"/>
          <a:sym typeface="Arial Narrow"/>
        </a:defRPr>
      </a:lvl1pPr>
      <a:lvl2pPr marL="0" marR="0" indent="0" algn="l" defTabSz="914400" rtl="0" latinLnBrk="0">
        <a:lnSpc>
          <a:spcPct val="100000"/>
        </a:lnSpc>
        <a:spcBef>
          <a:spcPts val="0"/>
        </a:spcBef>
        <a:spcAft>
          <a:spcPts val="0"/>
        </a:spcAft>
        <a:buClrTx/>
        <a:buSzTx/>
        <a:buFontTx/>
        <a:buNone/>
        <a:tabLst/>
        <a:defRPr b="0" baseline="0" cap="none" i="0" spc="0" strike="noStrike" sz="4800" u="none">
          <a:solidFill>
            <a:srgbClr val="301800"/>
          </a:solidFill>
          <a:uFillTx/>
          <a:latin typeface="Arial Narrow"/>
          <a:ea typeface="Arial Narrow"/>
          <a:cs typeface="Arial Narrow"/>
          <a:sym typeface="Arial Narrow"/>
        </a:defRPr>
      </a:lvl2pPr>
      <a:lvl3pPr marL="0" marR="0" indent="0" algn="l" defTabSz="914400" rtl="0" latinLnBrk="0">
        <a:lnSpc>
          <a:spcPct val="100000"/>
        </a:lnSpc>
        <a:spcBef>
          <a:spcPts val="0"/>
        </a:spcBef>
        <a:spcAft>
          <a:spcPts val="0"/>
        </a:spcAft>
        <a:buClrTx/>
        <a:buSzTx/>
        <a:buFontTx/>
        <a:buNone/>
        <a:tabLst/>
        <a:defRPr b="0" baseline="0" cap="none" i="0" spc="0" strike="noStrike" sz="4800" u="none">
          <a:solidFill>
            <a:srgbClr val="301800"/>
          </a:solidFill>
          <a:uFillTx/>
          <a:latin typeface="Arial Narrow"/>
          <a:ea typeface="Arial Narrow"/>
          <a:cs typeface="Arial Narrow"/>
          <a:sym typeface="Arial Narrow"/>
        </a:defRPr>
      </a:lvl3pPr>
      <a:lvl4pPr marL="0" marR="0" indent="0" algn="l" defTabSz="914400" rtl="0" latinLnBrk="0">
        <a:lnSpc>
          <a:spcPct val="100000"/>
        </a:lnSpc>
        <a:spcBef>
          <a:spcPts val="0"/>
        </a:spcBef>
        <a:spcAft>
          <a:spcPts val="0"/>
        </a:spcAft>
        <a:buClrTx/>
        <a:buSzTx/>
        <a:buFontTx/>
        <a:buNone/>
        <a:tabLst/>
        <a:defRPr b="0" baseline="0" cap="none" i="0" spc="0" strike="noStrike" sz="4800" u="none">
          <a:solidFill>
            <a:srgbClr val="301800"/>
          </a:solidFill>
          <a:uFillTx/>
          <a:latin typeface="Arial Narrow"/>
          <a:ea typeface="Arial Narrow"/>
          <a:cs typeface="Arial Narrow"/>
          <a:sym typeface="Arial Narrow"/>
        </a:defRPr>
      </a:lvl4pPr>
      <a:lvl5pPr marL="0" marR="0" indent="0" algn="l" defTabSz="914400" rtl="0" latinLnBrk="0">
        <a:lnSpc>
          <a:spcPct val="100000"/>
        </a:lnSpc>
        <a:spcBef>
          <a:spcPts val="0"/>
        </a:spcBef>
        <a:spcAft>
          <a:spcPts val="0"/>
        </a:spcAft>
        <a:buClrTx/>
        <a:buSzTx/>
        <a:buFontTx/>
        <a:buNone/>
        <a:tabLst/>
        <a:defRPr b="0" baseline="0" cap="none" i="0" spc="0" strike="noStrike" sz="4800" u="none">
          <a:solidFill>
            <a:srgbClr val="301800"/>
          </a:solidFill>
          <a:uFillTx/>
          <a:latin typeface="Arial Narrow"/>
          <a:ea typeface="Arial Narrow"/>
          <a:cs typeface="Arial Narrow"/>
          <a:sym typeface="Arial Narrow"/>
        </a:defRPr>
      </a:lvl5pPr>
      <a:lvl6pPr marL="0" marR="0" indent="457200" algn="l" defTabSz="914400" rtl="0" latinLnBrk="0">
        <a:lnSpc>
          <a:spcPct val="100000"/>
        </a:lnSpc>
        <a:spcBef>
          <a:spcPts val="0"/>
        </a:spcBef>
        <a:spcAft>
          <a:spcPts val="0"/>
        </a:spcAft>
        <a:buClrTx/>
        <a:buSzTx/>
        <a:buFontTx/>
        <a:buNone/>
        <a:tabLst/>
        <a:defRPr b="0" baseline="0" cap="none" i="0" spc="0" strike="noStrike" sz="4800" u="none">
          <a:solidFill>
            <a:srgbClr val="301800"/>
          </a:solidFill>
          <a:uFillTx/>
          <a:latin typeface="Arial Narrow"/>
          <a:ea typeface="Arial Narrow"/>
          <a:cs typeface="Arial Narrow"/>
          <a:sym typeface="Arial Narrow"/>
        </a:defRPr>
      </a:lvl6pPr>
      <a:lvl7pPr marL="0" marR="0" indent="914400" algn="l" defTabSz="914400" rtl="0" latinLnBrk="0">
        <a:lnSpc>
          <a:spcPct val="100000"/>
        </a:lnSpc>
        <a:spcBef>
          <a:spcPts val="0"/>
        </a:spcBef>
        <a:spcAft>
          <a:spcPts val="0"/>
        </a:spcAft>
        <a:buClrTx/>
        <a:buSzTx/>
        <a:buFontTx/>
        <a:buNone/>
        <a:tabLst/>
        <a:defRPr b="0" baseline="0" cap="none" i="0" spc="0" strike="noStrike" sz="4800" u="none">
          <a:solidFill>
            <a:srgbClr val="301800"/>
          </a:solidFill>
          <a:uFillTx/>
          <a:latin typeface="Arial Narrow"/>
          <a:ea typeface="Arial Narrow"/>
          <a:cs typeface="Arial Narrow"/>
          <a:sym typeface="Arial Narrow"/>
        </a:defRPr>
      </a:lvl7pPr>
      <a:lvl8pPr marL="0" marR="0" indent="1371600" algn="l" defTabSz="914400" rtl="0" latinLnBrk="0">
        <a:lnSpc>
          <a:spcPct val="100000"/>
        </a:lnSpc>
        <a:spcBef>
          <a:spcPts val="0"/>
        </a:spcBef>
        <a:spcAft>
          <a:spcPts val="0"/>
        </a:spcAft>
        <a:buClrTx/>
        <a:buSzTx/>
        <a:buFontTx/>
        <a:buNone/>
        <a:tabLst/>
        <a:defRPr b="0" baseline="0" cap="none" i="0" spc="0" strike="noStrike" sz="4800" u="none">
          <a:solidFill>
            <a:srgbClr val="301800"/>
          </a:solidFill>
          <a:uFillTx/>
          <a:latin typeface="Arial Narrow"/>
          <a:ea typeface="Arial Narrow"/>
          <a:cs typeface="Arial Narrow"/>
          <a:sym typeface="Arial Narrow"/>
        </a:defRPr>
      </a:lvl8pPr>
      <a:lvl9pPr marL="0" marR="0" indent="1828800" algn="l" defTabSz="914400" rtl="0" latinLnBrk="0">
        <a:lnSpc>
          <a:spcPct val="100000"/>
        </a:lnSpc>
        <a:spcBef>
          <a:spcPts val="0"/>
        </a:spcBef>
        <a:spcAft>
          <a:spcPts val="0"/>
        </a:spcAft>
        <a:buClrTx/>
        <a:buSzTx/>
        <a:buFontTx/>
        <a:buNone/>
        <a:tabLst/>
        <a:defRPr b="0" baseline="0" cap="none" i="0" spc="0" strike="noStrike" sz="4800" u="none">
          <a:solidFill>
            <a:srgbClr val="301800"/>
          </a:solidFill>
          <a:uFillTx/>
          <a:latin typeface="Arial Narrow"/>
          <a:ea typeface="Arial Narrow"/>
          <a:cs typeface="Arial Narrow"/>
          <a:sym typeface="Arial Narrow"/>
        </a:defRPr>
      </a:lvl9pPr>
    </p:titleStyle>
    <p:bodyStyle>
      <a:lvl1pPr marL="342900" marR="0" indent="-342900" algn="l" defTabSz="914400" rtl="0" latinLnBrk="0">
        <a:lnSpc>
          <a:spcPct val="100000"/>
        </a:lnSpc>
        <a:spcBef>
          <a:spcPts val="700"/>
        </a:spcBef>
        <a:spcAft>
          <a:spcPts val="0"/>
        </a:spcAft>
        <a:buClr>
          <a:srgbClr val="9D9C81"/>
        </a:buClr>
        <a:buSzPct val="80000"/>
        <a:buFontTx/>
        <a:buChar char="•"/>
        <a:tabLst/>
        <a:defRPr b="0" baseline="0" cap="none" i="0" spc="0" strike="noStrike" sz="3200" u="none">
          <a:solidFill>
            <a:srgbClr val="000000"/>
          </a:solidFill>
          <a:uFillTx/>
          <a:latin typeface="Arial Narrow"/>
          <a:ea typeface="Arial Narrow"/>
          <a:cs typeface="Arial Narrow"/>
          <a:sym typeface="Arial Narrow"/>
        </a:defRPr>
      </a:lvl1pPr>
      <a:lvl2pPr marL="783771" marR="0" indent="-326571" algn="l" defTabSz="914400" rtl="0" latinLnBrk="0">
        <a:lnSpc>
          <a:spcPct val="100000"/>
        </a:lnSpc>
        <a:spcBef>
          <a:spcPts val="700"/>
        </a:spcBef>
        <a:spcAft>
          <a:spcPts val="0"/>
        </a:spcAft>
        <a:buClr>
          <a:srgbClr val="9D9C81"/>
        </a:buClr>
        <a:buSzPct val="100000"/>
        <a:buFontTx/>
        <a:buChar char="–"/>
        <a:tabLst/>
        <a:defRPr b="0" baseline="0" cap="none" i="0" spc="0" strike="noStrike" sz="3200" u="none">
          <a:solidFill>
            <a:srgbClr val="000000"/>
          </a:solidFill>
          <a:uFillTx/>
          <a:latin typeface="Arial Narrow"/>
          <a:ea typeface="Arial Narrow"/>
          <a:cs typeface="Arial Narrow"/>
          <a:sym typeface="Arial Narrow"/>
        </a:defRPr>
      </a:lvl2pPr>
      <a:lvl3pPr marL="1219200" marR="0" indent="-304800" algn="l" defTabSz="914400" rtl="0" latinLnBrk="0">
        <a:lnSpc>
          <a:spcPct val="100000"/>
        </a:lnSpc>
        <a:spcBef>
          <a:spcPts val="700"/>
        </a:spcBef>
        <a:spcAft>
          <a:spcPts val="0"/>
        </a:spcAft>
        <a:buClr>
          <a:srgbClr val="9D9C81"/>
        </a:buClr>
        <a:buSzPct val="100000"/>
        <a:buFontTx/>
        <a:buChar char="•"/>
        <a:tabLst/>
        <a:defRPr b="0" baseline="0" cap="none" i="0" spc="0" strike="noStrike" sz="3200" u="none">
          <a:solidFill>
            <a:srgbClr val="000000"/>
          </a:solidFill>
          <a:uFillTx/>
          <a:latin typeface="Arial Narrow"/>
          <a:ea typeface="Arial Narrow"/>
          <a:cs typeface="Arial Narrow"/>
          <a:sym typeface="Arial Narrow"/>
        </a:defRPr>
      </a:lvl3pPr>
      <a:lvl4pPr marL="1737360" marR="0" indent="-365760" algn="l" defTabSz="914400" rtl="0" latinLnBrk="0">
        <a:lnSpc>
          <a:spcPct val="100000"/>
        </a:lnSpc>
        <a:spcBef>
          <a:spcPts val="700"/>
        </a:spcBef>
        <a:spcAft>
          <a:spcPts val="0"/>
        </a:spcAft>
        <a:buClr>
          <a:srgbClr val="9D9C81"/>
        </a:buClr>
        <a:buSzPct val="100000"/>
        <a:buFontTx/>
        <a:buChar char="–"/>
        <a:tabLst/>
        <a:defRPr b="0" baseline="0" cap="none" i="0" spc="0" strike="noStrike" sz="3200" u="none">
          <a:solidFill>
            <a:srgbClr val="000000"/>
          </a:solidFill>
          <a:uFillTx/>
          <a:latin typeface="Arial Narrow"/>
          <a:ea typeface="Arial Narrow"/>
          <a:cs typeface="Arial Narrow"/>
          <a:sym typeface="Arial Narrow"/>
        </a:defRPr>
      </a:lvl4pPr>
      <a:lvl5pPr marL="2235200" marR="0" indent="-406400" algn="l" defTabSz="914400" rtl="0" latinLnBrk="0">
        <a:lnSpc>
          <a:spcPct val="100000"/>
        </a:lnSpc>
        <a:spcBef>
          <a:spcPts val="700"/>
        </a:spcBef>
        <a:spcAft>
          <a:spcPts val="0"/>
        </a:spcAft>
        <a:buClr>
          <a:srgbClr val="9D9C81"/>
        </a:buClr>
        <a:buSzPct val="100000"/>
        <a:buFontTx/>
        <a:buChar char="•"/>
        <a:tabLst/>
        <a:defRPr b="0" baseline="0" cap="none" i="0" spc="0" strike="noStrike" sz="3200" u="none">
          <a:solidFill>
            <a:srgbClr val="000000"/>
          </a:solidFill>
          <a:uFillTx/>
          <a:latin typeface="Arial Narrow"/>
          <a:ea typeface="Arial Narrow"/>
          <a:cs typeface="Arial Narrow"/>
          <a:sym typeface="Arial Narrow"/>
        </a:defRPr>
      </a:lvl5pPr>
      <a:lvl6pPr marL="2692400" marR="0" indent="-406400" algn="l" defTabSz="914400" rtl="0" latinLnBrk="0">
        <a:lnSpc>
          <a:spcPct val="100000"/>
        </a:lnSpc>
        <a:spcBef>
          <a:spcPts val="700"/>
        </a:spcBef>
        <a:spcAft>
          <a:spcPts val="0"/>
        </a:spcAft>
        <a:buClr>
          <a:srgbClr val="9D9C81"/>
        </a:buClr>
        <a:buSzPct val="100000"/>
        <a:buFont typeface="Wingdings"/>
        <a:buChar char=""/>
        <a:tabLst/>
        <a:defRPr b="0" baseline="0" cap="none" i="0" spc="0" strike="noStrike" sz="3200" u="none">
          <a:solidFill>
            <a:srgbClr val="000000"/>
          </a:solidFill>
          <a:uFillTx/>
          <a:latin typeface="Arial Narrow"/>
          <a:ea typeface="Arial Narrow"/>
          <a:cs typeface="Arial Narrow"/>
          <a:sym typeface="Arial Narrow"/>
        </a:defRPr>
      </a:lvl6pPr>
      <a:lvl7pPr marL="3149600" marR="0" indent="-406400" algn="l" defTabSz="914400" rtl="0" latinLnBrk="0">
        <a:lnSpc>
          <a:spcPct val="100000"/>
        </a:lnSpc>
        <a:spcBef>
          <a:spcPts val="700"/>
        </a:spcBef>
        <a:spcAft>
          <a:spcPts val="0"/>
        </a:spcAft>
        <a:buClr>
          <a:srgbClr val="9D9C81"/>
        </a:buClr>
        <a:buSzPct val="100000"/>
        <a:buFont typeface="Wingdings"/>
        <a:buChar char=""/>
        <a:tabLst/>
        <a:defRPr b="0" baseline="0" cap="none" i="0" spc="0" strike="noStrike" sz="3200" u="none">
          <a:solidFill>
            <a:srgbClr val="000000"/>
          </a:solidFill>
          <a:uFillTx/>
          <a:latin typeface="Arial Narrow"/>
          <a:ea typeface="Arial Narrow"/>
          <a:cs typeface="Arial Narrow"/>
          <a:sym typeface="Arial Narrow"/>
        </a:defRPr>
      </a:lvl7pPr>
      <a:lvl8pPr marL="3606800" marR="0" indent="-406400" algn="l" defTabSz="914400" rtl="0" latinLnBrk="0">
        <a:lnSpc>
          <a:spcPct val="100000"/>
        </a:lnSpc>
        <a:spcBef>
          <a:spcPts val="700"/>
        </a:spcBef>
        <a:spcAft>
          <a:spcPts val="0"/>
        </a:spcAft>
        <a:buClr>
          <a:srgbClr val="9D9C81"/>
        </a:buClr>
        <a:buSzPct val="100000"/>
        <a:buFont typeface="Wingdings"/>
        <a:buChar char=""/>
        <a:tabLst/>
        <a:defRPr b="0" baseline="0" cap="none" i="0" spc="0" strike="noStrike" sz="3200" u="none">
          <a:solidFill>
            <a:srgbClr val="000000"/>
          </a:solidFill>
          <a:uFillTx/>
          <a:latin typeface="Arial Narrow"/>
          <a:ea typeface="Arial Narrow"/>
          <a:cs typeface="Arial Narrow"/>
          <a:sym typeface="Arial Narrow"/>
        </a:defRPr>
      </a:lvl8pPr>
      <a:lvl9pPr marL="4064000" marR="0" indent="-406400" algn="l" defTabSz="914400" rtl="0" latinLnBrk="0">
        <a:lnSpc>
          <a:spcPct val="100000"/>
        </a:lnSpc>
        <a:spcBef>
          <a:spcPts val="700"/>
        </a:spcBef>
        <a:spcAft>
          <a:spcPts val="0"/>
        </a:spcAft>
        <a:buClr>
          <a:srgbClr val="9D9C81"/>
        </a:buClr>
        <a:buSzPct val="100000"/>
        <a:buFont typeface="Wingdings"/>
        <a:buChar char=""/>
        <a:tabLst/>
        <a:defRPr b="0" baseline="0" cap="none" i="0" spc="0" strike="noStrike" sz="3200" u="none">
          <a:solidFill>
            <a:srgbClr val="000000"/>
          </a:solidFill>
          <a:uFillTx/>
          <a:latin typeface="Arial Narrow"/>
          <a:ea typeface="Arial Narrow"/>
          <a:cs typeface="Arial Narrow"/>
          <a:sym typeface="Arial Narrow"/>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1pPr>
      <a:lvl2pPr marL="0" marR="0" indent="4572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2pPr>
      <a:lvl3pPr marL="0" marR="0" indent="9144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3pPr>
      <a:lvl4pPr marL="0" marR="0" indent="13716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4pPr>
      <a:lvl5pPr marL="0" marR="0" indent="18288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5pPr>
      <a:lvl6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6pPr>
      <a:lvl7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7pPr>
      <a:lvl8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8pPr>
      <a:lvl9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Copyright 2005, National Association of Certified Home Inspectors"/>
          <p:cNvSpPr txBox="1"/>
          <p:nvPr/>
        </p:nvSpPr>
        <p:spPr>
          <a:xfrm>
            <a:off x="3246119" y="6400800"/>
            <a:ext cx="34899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97" name="Slide Number"/>
          <p:cNvSpPr txBox="1"/>
          <p:nvPr>
            <p:ph type="sldNum" sz="quarter" idx="2"/>
          </p:nvPr>
        </p:nvSpPr>
        <p:spPr>
          <a:xfrm>
            <a:off x="8493759" y="64008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8" name="What is a Home Inspection"/>
          <p:cNvSpPr txBox="1"/>
          <p:nvPr>
            <p:ph type="ctrTitle"/>
          </p:nvPr>
        </p:nvSpPr>
        <p:spPr>
          <a:xfrm>
            <a:off x="3200400" y="304799"/>
            <a:ext cx="5791200" cy="1143002"/>
          </a:xfrm>
          <a:prstGeom prst="rect">
            <a:avLst/>
          </a:prstGeom>
        </p:spPr>
        <p:txBody>
          <a:bodyPr/>
          <a:lstStyle>
            <a:lvl1pPr>
              <a:defRPr sz="3600">
                <a:solidFill>
                  <a:srgbClr val="614020"/>
                </a:solidFill>
                <a:latin typeface="Tahoma"/>
                <a:ea typeface="Tahoma"/>
                <a:cs typeface="Tahoma"/>
                <a:sym typeface="Tahoma"/>
              </a:defRPr>
            </a:lvl1pPr>
          </a:lstStyle>
          <a:p>
            <a:pPr/>
            <a:r>
              <a:t>What is a Home Inspection</a:t>
            </a:r>
          </a:p>
        </p:txBody>
      </p:sp>
      <p:sp>
        <p:nvSpPr>
          <p:cNvPr id="99" name="Your Logo  Here"/>
          <p:cNvSpPr txBox="1"/>
          <p:nvPr/>
        </p:nvSpPr>
        <p:spPr>
          <a:xfrm>
            <a:off x="833511" y="563562"/>
            <a:ext cx="1304778" cy="777877"/>
          </a:xfrm>
          <a:prstGeom prst="rect">
            <a:avLst/>
          </a:prstGeom>
          <a:ln w="12700">
            <a:miter lim="400000"/>
          </a:ln>
          <a:extLst>
            <a:ext uri="{C572A759-6A51-4108-AA02-DFA0A04FC94B}">
              <ma14:wrappingTextBoxFlag xmlns:ma14="http://schemas.microsoft.com/office/mac/drawingml/2011/main" val="1"/>
            </a:ext>
          </a:extLst>
        </p:spPr>
        <p:txBody>
          <a:bodyPr wrap="none" lIns="46037" tIns="46037" rIns="46037" bIns="46037" anchor="ctr">
            <a:spAutoFit/>
          </a:bodyPr>
          <a:lstStyle/>
          <a:p>
            <a:pPr algn="ctr"/>
            <a:r>
              <a:t>Your Logo </a:t>
            </a:r>
            <a:br/>
            <a:r>
              <a:t>Here</a:t>
            </a:r>
          </a:p>
        </p:txBody>
      </p:sp>
      <p:sp>
        <p:nvSpPr>
          <p:cNvPr id="100" name="www.NACHI.org…"/>
          <p:cNvSpPr txBox="1"/>
          <p:nvPr>
            <p:ph type="subTitle" sz="half" idx="1"/>
          </p:nvPr>
        </p:nvSpPr>
        <p:spPr>
          <a:xfrm>
            <a:off x="1439862" y="2457450"/>
            <a:ext cx="7239001" cy="1979613"/>
          </a:xfrm>
          <a:prstGeom prst="rect">
            <a:avLst/>
          </a:prstGeom>
          <a:solidFill>
            <a:srgbClr val="9D9C81"/>
          </a:solidFill>
          <a:ln cap="sq">
            <a:solidFill>
              <a:srgbClr val="000000"/>
            </a:solidFill>
            <a:round/>
          </a:ln>
          <a:effectLst>
            <a:outerShdw sx="100000" sy="100000" kx="0" ky="0" algn="b" rotWithShape="0" blurRad="63500" dist="197565" dir="2700000">
              <a:srgbClr val="614020"/>
            </a:outerShdw>
          </a:effectLst>
        </p:spPr>
        <p:txBody>
          <a:bodyPr anchor="ctr"/>
          <a:lstStyle/>
          <a:p>
            <a:pPr defTabSz="822959">
              <a:spcBef>
                <a:spcPts val="600"/>
              </a:spcBef>
              <a:defRPr sz="900">
                <a:latin typeface="Trebuchet MS"/>
                <a:ea typeface="Trebuchet MS"/>
                <a:cs typeface="Trebuchet MS"/>
                <a:sym typeface="Trebuchet MS"/>
              </a:defRPr>
            </a:pPr>
          </a:p>
          <a:p>
            <a:pPr defTabSz="822959">
              <a:spcBef>
                <a:spcPts val="900"/>
              </a:spcBef>
              <a:defRPr sz="3959">
                <a:solidFill>
                  <a:srgbClr val="FFFFFF"/>
                </a:solidFill>
                <a:latin typeface="Bookman Old Style"/>
                <a:ea typeface="Bookman Old Style"/>
                <a:cs typeface="Bookman Old Style"/>
                <a:sym typeface="Bookman Old Style"/>
              </a:defRPr>
            </a:pPr>
            <a:r>
              <a:t>www.NACHI.org</a:t>
            </a:r>
            <a:endParaRPr>
              <a:latin typeface="Trebuchet MS"/>
              <a:ea typeface="Trebuchet MS"/>
              <a:cs typeface="Trebuchet MS"/>
              <a:sym typeface="Trebuchet MS"/>
            </a:endParaRPr>
          </a:p>
          <a:p>
            <a:pPr defTabSz="822959">
              <a:spcBef>
                <a:spcPts val="600"/>
              </a:spcBef>
              <a:defRPr sz="2880">
                <a:latin typeface="Trebuchet MS"/>
                <a:ea typeface="Trebuchet MS"/>
                <a:cs typeface="Trebuchet MS"/>
                <a:sym typeface="Trebuchet MS"/>
              </a:defRPr>
            </a:pPr>
            <a:r>
              <a:t>Presented By</a:t>
            </a:r>
          </a:p>
        </p:txBody>
      </p:sp>
      <p:grpSp>
        <p:nvGrpSpPr>
          <p:cNvPr id="103" name="Group"/>
          <p:cNvGrpSpPr/>
          <p:nvPr/>
        </p:nvGrpSpPr>
        <p:grpSpPr>
          <a:xfrm>
            <a:off x="250825" y="260350"/>
            <a:ext cx="2592388" cy="1547813"/>
            <a:chOff x="0" y="0"/>
            <a:chExt cx="2592387" cy="1547812"/>
          </a:xfrm>
        </p:grpSpPr>
        <p:sp>
          <p:nvSpPr>
            <p:cNvPr id="101" name="Rectangle"/>
            <p:cNvSpPr/>
            <p:nvPr/>
          </p:nvSpPr>
          <p:spPr>
            <a:xfrm>
              <a:off x="0" y="0"/>
              <a:ext cx="2592388" cy="1547813"/>
            </a:xfrm>
            <a:prstGeom prst="rect">
              <a:avLst/>
            </a:prstGeom>
            <a:noFill/>
            <a:ln w="12700" cap="flat">
              <a:noFill/>
              <a:miter lim="400000"/>
            </a:ln>
            <a:effectLst/>
          </p:spPr>
          <p:txBody>
            <a:bodyPr wrap="square" lIns="45719" tIns="45719" rIns="45719" bIns="45719" numCol="1" anchor="t">
              <a:noAutofit/>
            </a:bodyPr>
            <a:lstStyle/>
            <a:p>
              <a:pPr/>
            </a:p>
          </p:txBody>
        </p:sp>
        <p:pic>
          <p:nvPicPr>
            <p:cNvPr id="102" name="education-small.png" descr="education-small.png"/>
            <p:cNvPicPr>
              <a:picLocks noChangeAspect="1"/>
            </p:cNvPicPr>
            <p:nvPr/>
          </p:nvPicPr>
          <p:blipFill>
            <a:blip r:embed="rId2">
              <a:extLst/>
            </a:blip>
            <a:stretch>
              <a:fillRect/>
            </a:stretch>
          </p:blipFill>
          <p:spPr>
            <a:xfrm>
              <a:off x="0" y="0"/>
              <a:ext cx="2592388" cy="1547813"/>
            </a:xfrm>
            <a:prstGeom prst="rect">
              <a:avLst/>
            </a:prstGeom>
            <a:ln w="12700" cap="flat">
              <a:noFill/>
              <a:miter lim="400000"/>
            </a:ln>
            <a:effectLst/>
          </p:spPr>
        </p:pic>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6" presetID="23" grpId="1" fill="hold">
                                  <p:stCondLst>
                                    <p:cond delay="0"/>
                                  </p:stCondLst>
                                  <p:iterate type="el" backwards="0">
                                    <p:tmAbs val="0"/>
                                  </p:iterate>
                                  <p:childTnLst>
                                    <p:set>
                                      <p:cBhvr>
                                        <p:cTn id="6" fill="hold"/>
                                        <p:tgtEl>
                                          <p:spTgt spid="98"/>
                                        </p:tgtEl>
                                        <p:attrNameLst>
                                          <p:attrName>style.visibility</p:attrName>
                                        </p:attrNameLst>
                                      </p:cBhvr>
                                      <p:to>
                                        <p:strVal val="visible"/>
                                      </p:to>
                                    </p:set>
                                    <p:anim calcmode="lin" valueType="num">
                                      <p:cBhvr>
                                        <p:cTn id="7" dur="500" fill="hold"/>
                                        <p:tgtEl>
                                          <p:spTgt spid="98"/>
                                        </p:tgtEl>
                                        <p:attrNameLst>
                                          <p:attrName>ppt_w</p:attrName>
                                        </p:attrNameLst>
                                      </p:cBhvr>
                                      <p:tavLst>
                                        <p:tav tm="0">
                                          <p:val>
                                            <p:fltVal val="0"/>
                                          </p:val>
                                        </p:tav>
                                        <p:tav tm="100000">
                                          <p:val>
                                            <p:strVal val="#ppt_w"/>
                                          </p:val>
                                        </p:tav>
                                      </p:tavLst>
                                    </p:anim>
                                    <p:anim calcmode="lin" valueType="num">
                                      <p:cBhvr>
                                        <p:cTn id="8" dur="500" fill="hold"/>
                                        <p:tgtEl>
                                          <p:spTgt spid="9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6" presetID="23" grpId="2" fill="hold">
                                  <p:stCondLst>
                                    <p:cond delay="0"/>
                                  </p:stCondLst>
                                  <p:iterate type="el" backwards="0">
                                    <p:tmAbs val="0"/>
                                  </p:iterate>
                                  <p:childTnLst>
                                    <p:set>
                                      <p:cBhvr>
                                        <p:cTn id="12" fill="hold"/>
                                        <p:tgtEl>
                                          <p:spTgt spid="100">
                                            <p:bg/>
                                          </p:spTgt>
                                        </p:tgtEl>
                                        <p:attrNameLst>
                                          <p:attrName>style.visibility</p:attrName>
                                        </p:attrNameLst>
                                      </p:cBhvr>
                                      <p:to>
                                        <p:strVal val="visible"/>
                                      </p:to>
                                    </p:set>
                                    <p:anim calcmode="lin" valueType="num">
                                      <p:cBhvr>
                                        <p:cTn id="13" dur="500" fill="hold"/>
                                        <p:tgtEl>
                                          <p:spTgt spid="100">
                                            <p:bg/>
                                          </p:spTgt>
                                        </p:tgtEl>
                                        <p:attrNameLst>
                                          <p:attrName>ppt_w</p:attrName>
                                        </p:attrNameLst>
                                      </p:cBhvr>
                                      <p:tavLst>
                                        <p:tav tm="0">
                                          <p:val>
                                            <p:fltVal val="0"/>
                                          </p:val>
                                        </p:tav>
                                        <p:tav tm="100000">
                                          <p:val>
                                            <p:strVal val="#ppt_w"/>
                                          </p:val>
                                        </p:tav>
                                      </p:tavLst>
                                    </p:anim>
                                    <p:anim calcmode="lin" valueType="num">
                                      <p:cBhvr>
                                        <p:cTn id="14" dur="500" fill="hold"/>
                                        <p:tgtEl>
                                          <p:spTgt spid="100">
                                            <p:bg/>
                                          </p:spTgt>
                                        </p:tgtEl>
                                        <p:attrNameLst>
                                          <p:attrName>ppt_h</p:attrName>
                                        </p:attrNameLst>
                                      </p:cBhvr>
                                      <p:tavLst>
                                        <p:tav tm="0">
                                          <p:val>
                                            <p:fltVal val="0"/>
                                          </p:val>
                                        </p:tav>
                                        <p:tav tm="100000">
                                          <p:val>
                                            <p:strVal val="#ppt_h"/>
                                          </p:val>
                                        </p:tav>
                                      </p:tavLst>
                                    </p:anim>
                                  </p:childTnLst>
                                </p:cTn>
                              </p:par>
                              <p:par>
                                <p:cTn id="15" presetClass="entr" nodeType="withEffect" presetSubtype="16" presetID="23" grpId="2" fill="hold">
                                  <p:stCondLst>
                                    <p:cond delay="0"/>
                                  </p:stCondLst>
                                  <p:iterate type="el" backwards="0">
                                    <p:tmAbs val="0"/>
                                  </p:iterate>
                                  <p:childTnLst>
                                    <p:set>
                                      <p:cBhvr>
                                        <p:cTn id="16" fill="hold"/>
                                        <p:tgtEl>
                                          <p:spTgt spid="100">
                                            <p:txEl>
                                              <p:pRg st="0" end="0"/>
                                            </p:txEl>
                                          </p:spTgt>
                                        </p:tgtEl>
                                        <p:attrNameLst>
                                          <p:attrName>style.visibility</p:attrName>
                                        </p:attrNameLst>
                                      </p:cBhvr>
                                      <p:to>
                                        <p:strVal val="visible"/>
                                      </p:to>
                                    </p:set>
                                    <p:anim calcmode="lin" valueType="num">
                                      <p:cBhvr>
                                        <p:cTn id="17" dur="500" fill="hold"/>
                                        <p:tgtEl>
                                          <p:spTgt spid="100">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0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16" presetID="23" grpId="2" fill="hold">
                                  <p:stCondLst>
                                    <p:cond delay="0"/>
                                  </p:stCondLst>
                                  <p:iterate type="el" backwards="0">
                                    <p:tmAbs val="0"/>
                                  </p:iterate>
                                  <p:childTnLst>
                                    <p:set>
                                      <p:cBhvr>
                                        <p:cTn id="22" fill="hold"/>
                                        <p:tgtEl>
                                          <p:spTgt spid="100">
                                            <p:txEl>
                                              <p:pRg st="1" end="1"/>
                                            </p:txEl>
                                          </p:spTgt>
                                        </p:tgtEl>
                                        <p:attrNameLst>
                                          <p:attrName>style.visibility</p:attrName>
                                        </p:attrNameLst>
                                      </p:cBhvr>
                                      <p:to>
                                        <p:strVal val="visible"/>
                                      </p:to>
                                    </p:set>
                                    <p:anim calcmode="lin" valueType="num">
                                      <p:cBhvr>
                                        <p:cTn id="23" dur="500" fill="hold"/>
                                        <p:tgtEl>
                                          <p:spTgt spid="100">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00">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16" presetID="23" grpId="2" fill="hold">
                                  <p:stCondLst>
                                    <p:cond delay="0"/>
                                  </p:stCondLst>
                                  <p:iterate type="el" backwards="0">
                                    <p:tmAbs val="0"/>
                                  </p:iterate>
                                  <p:childTnLst>
                                    <p:set>
                                      <p:cBhvr>
                                        <p:cTn id="28" fill="hold"/>
                                        <p:tgtEl>
                                          <p:spTgt spid="100">
                                            <p:txEl>
                                              <p:pRg st="2" end="2"/>
                                            </p:txEl>
                                          </p:spTgt>
                                        </p:tgtEl>
                                        <p:attrNameLst>
                                          <p:attrName>style.visibility</p:attrName>
                                        </p:attrNameLst>
                                      </p:cBhvr>
                                      <p:to>
                                        <p:strVal val="visible"/>
                                      </p:to>
                                    </p:set>
                                    <p:anim calcmode="lin" valueType="num">
                                      <p:cBhvr>
                                        <p:cTn id="29" dur="500" fill="hold"/>
                                        <p:tgtEl>
                                          <p:spTgt spid="100">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00">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16" presetID="23" grpId="2" fill="hold">
                                  <p:stCondLst>
                                    <p:cond delay="0"/>
                                  </p:stCondLst>
                                  <p:iterate type="el" backwards="0">
                                    <p:tmAbs val="0"/>
                                  </p:iterate>
                                  <p:childTnLst>
                                    <p:set>
                                      <p:cBhvr>
                                        <p:cTn id="34" fill="hold"/>
                                        <p:tgtEl>
                                          <p:spTgt spid="100">
                                            <p:txEl>
                                              <p:pRg st="3" end="3"/>
                                            </p:txEl>
                                          </p:spTgt>
                                        </p:tgtEl>
                                        <p:attrNameLst>
                                          <p:attrName>style.visibility</p:attrName>
                                        </p:attrNameLst>
                                      </p:cBhvr>
                                      <p:to>
                                        <p:strVal val="visible"/>
                                      </p:to>
                                    </p:set>
                                    <p:anim calcmode="lin" valueType="num">
                                      <p:cBhvr>
                                        <p:cTn id="35" dur="500" fill="hold"/>
                                        <p:tgtEl>
                                          <p:spTgt spid="100">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100">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100" grpId="2"/>
      <p:bldP build="whole" bldLvl="1" animBg="1" rev="0" advAuto="0" spid="98" grpId="1"/>
    </p:bldLst>
  </p:timing>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4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47" name="New Construction Warranty"/>
          <p:cNvSpPr txBox="1"/>
          <p:nvPr>
            <p:ph type="title"/>
          </p:nvPr>
        </p:nvSpPr>
        <p:spPr>
          <a:prstGeom prst="rect">
            <a:avLst/>
          </a:prstGeom>
        </p:spPr>
        <p:txBody>
          <a:bodyPr/>
          <a:lstStyle/>
          <a:p>
            <a:pPr/>
            <a:r>
              <a:t>New Construction Warranty</a:t>
            </a:r>
          </a:p>
        </p:txBody>
      </p:sp>
      <p:sp>
        <p:nvSpPr>
          <p:cNvPr id="148" name="No more arguing and dispute over what is covered by the warranty and what is normal wear and tear.…"/>
          <p:cNvSpPr txBox="1"/>
          <p:nvPr>
            <p:ph type="body" idx="1"/>
          </p:nvPr>
        </p:nvSpPr>
        <p:spPr>
          <a:xfrm>
            <a:off x="971550" y="1592262"/>
            <a:ext cx="7637463" cy="4824413"/>
          </a:xfrm>
          <a:prstGeom prst="rect">
            <a:avLst/>
          </a:prstGeom>
        </p:spPr>
        <p:txBody>
          <a:bodyPr/>
          <a:lstStyle/>
          <a:p>
            <a:pPr>
              <a:lnSpc>
                <a:spcPct val="90000"/>
              </a:lnSpc>
              <a:buChar char="■"/>
            </a:pPr>
            <a:r>
              <a:t>No more arguing and dispute over what is covered by the warranty and what is normal wear and tear.</a:t>
            </a:r>
          </a:p>
          <a:p>
            <a:pPr>
              <a:lnSpc>
                <a:spcPct val="90000"/>
              </a:lnSpc>
              <a:buChar char="■"/>
            </a:pPr>
            <a:r>
              <a:t>Client has a legally enforceable defect report based upon state standards and practices.</a:t>
            </a:r>
          </a:p>
          <a:p>
            <a:pPr>
              <a:lnSpc>
                <a:spcPct val="90000"/>
              </a:lnSpc>
              <a:buChar char="■"/>
            </a:pPr>
            <a:r>
              <a:t>Inexpensive fixes are the rule.  Most warranty defects are easily fixed.  The inspector can help in this process.</a:t>
            </a:r>
          </a:p>
          <a:p>
            <a:pPr>
              <a:lnSpc>
                <a:spcPct val="90000"/>
              </a:lnSpc>
              <a:buChar char="■"/>
            </a:pPr>
            <a:r>
              <a:t>The inspector can act as a mediator between builder and owner.</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6" presetID="23" grpId="1" fill="hold">
                                  <p:stCondLst>
                                    <p:cond delay="0"/>
                                  </p:stCondLst>
                                  <p:iterate type="el" backwards="0">
                                    <p:tmAbs val="0"/>
                                  </p:iterate>
                                  <p:childTnLst>
                                    <p:set>
                                      <p:cBhvr>
                                        <p:cTn id="6" fill="hold"/>
                                        <p:tgtEl>
                                          <p:spTgt spid="147"/>
                                        </p:tgtEl>
                                        <p:attrNameLst>
                                          <p:attrName>style.visibility</p:attrName>
                                        </p:attrNameLst>
                                      </p:cBhvr>
                                      <p:to>
                                        <p:strVal val="visible"/>
                                      </p:to>
                                    </p:set>
                                    <p:anim calcmode="lin" valueType="num">
                                      <p:cBhvr>
                                        <p:cTn id="7" dur="500" fill="hold"/>
                                        <p:tgtEl>
                                          <p:spTgt spid="147"/>
                                        </p:tgtEl>
                                        <p:attrNameLst>
                                          <p:attrName>ppt_w</p:attrName>
                                        </p:attrNameLst>
                                      </p:cBhvr>
                                      <p:tavLst>
                                        <p:tav tm="0">
                                          <p:val>
                                            <p:fltVal val="0"/>
                                          </p:val>
                                        </p:tav>
                                        <p:tav tm="100000">
                                          <p:val>
                                            <p:strVal val="#ppt_w"/>
                                          </p:val>
                                        </p:tav>
                                      </p:tavLst>
                                    </p:anim>
                                    <p:anim calcmode="lin" valueType="num">
                                      <p:cBhvr>
                                        <p:cTn id="8" dur="500" fill="hold"/>
                                        <p:tgtEl>
                                          <p:spTgt spid="14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6" presetID="23" grpId="2" fill="hold">
                                  <p:stCondLst>
                                    <p:cond delay="0"/>
                                  </p:stCondLst>
                                  <p:iterate type="el" backwards="0">
                                    <p:tmAbs val="0"/>
                                  </p:iterate>
                                  <p:childTnLst>
                                    <p:set>
                                      <p:cBhvr>
                                        <p:cTn id="12" fill="hold"/>
                                        <p:tgtEl>
                                          <p:spTgt spid="148">
                                            <p:bg/>
                                          </p:spTgt>
                                        </p:tgtEl>
                                        <p:attrNameLst>
                                          <p:attrName>style.visibility</p:attrName>
                                        </p:attrNameLst>
                                      </p:cBhvr>
                                      <p:to>
                                        <p:strVal val="visible"/>
                                      </p:to>
                                    </p:set>
                                    <p:anim calcmode="lin" valueType="num">
                                      <p:cBhvr>
                                        <p:cTn id="13" dur="500" fill="hold"/>
                                        <p:tgtEl>
                                          <p:spTgt spid="148">
                                            <p:bg/>
                                          </p:spTgt>
                                        </p:tgtEl>
                                        <p:attrNameLst>
                                          <p:attrName>ppt_w</p:attrName>
                                        </p:attrNameLst>
                                      </p:cBhvr>
                                      <p:tavLst>
                                        <p:tav tm="0">
                                          <p:val>
                                            <p:fltVal val="0"/>
                                          </p:val>
                                        </p:tav>
                                        <p:tav tm="100000">
                                          <p:val>
                                            <p:strVal val="#ppt_w"/>
                                          </p:val>
                                        </p:tav>
                                      </p:tavLst>
                                    </p:anim>
                                    <p:anim calcmode="lin" valueType="num">
                                      <p:cBhvr>
                                        <p:cTn id="14" dur="500" fill="hold"/>
                                        <p:tgtEl>
                                          <p:spTgt spid="148">
                                            <p:bg/>
                                          </p:spTgt>
                                        </p:tgtEl>
                                        <p:attrNameLst>
                                          <p:attrName>ppt_h</p:attrName>
                                        </p:attrNameLst>
                                      </p:cBhvr>
                                      <p:tavLst>
                                        <p:tav tm="0">
                                          <p:val>
                                            <p:fltVal val="0"/>
                                          </p:val>
                                        </p:tav>
                                        <p:tav tm="100000">
                                          <p:val>
                                            <p:strVal val="#ppt_h"/>
                                          </p:val>
                                        </p:tav>
                                      </p:tavLst>
                                    </p:anim>
                                  </p:childTnLst>
                                </p:cTn>
                              </p:par>
                              <p:par>
                                <p:cTn id="15" presetClass="entr" nodeType="withEffect" presetSubtype="16" presetID="23" grpId="2" fill="hold">
                                  <p:stCondLst>
                                    <p:cond delay="0"/>
                                  </p:stCondLst>
                                  <p:iterate type="el" backwards="0">
                                    <p:tmAbs val="0"/>
                                  </p:iterate>
                                  <p:childTnLst>
                                    <p:set>
                                      <p:cBhvr>
                                        <p:cTn id="16" fill="hold"/>
                                        <p:tgtEl>
                                          <p:spTgt spid="148">
                                            <p:txEl>
                                              <p:pRg st="0" end="0"/>
                                            </p:txEl>
                                          </p:spTgt>
                                        </p:tgtEl>
                                        <p:attrNameLst>
                                          <p:attrName>style.visibility</p:attrName>
                                        </p:attrNameLst>
                                      </p:cBhvr>
                                      <p:to>
                                        <p:strVal val="visible"/>
                                      </p:to>
                                    </p:set>
                                    <p:anim calcmode="lin" valueType="num">
                                      <p:cBhvr>
                                        <p:cTn id="17" dur="500" fill="hold"/>
                                        <p:tgtEl>
                                          <p:spTgt spid="148">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4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16" presetID="23" grpId="2" fill="hold">
                                  <p:stCondLst>
                                    <p:cond delay="0"/>
                                  </p:stCondLst>
                                  <p:iterate type="el" backwards="0">
                                    <p:tmAbs val="0"/>
                                  </p:iterate>
                                  <p:childTnLst>
                                    <p:set>
                                      <p:cBhvr>
                                        <p:cTn id="22" fill="hold"/>
                                        <p:tgtEl>
                                          <p:spTgt spid="148">
                                            <p:txEl>
                                              <p:pRg st="1" end="1"/>
                                            </p:txEl>
                                          </p:spTgt>
                                        </p:tgtEl>
                                        <p:attrNameLst>
                                          <p:attrName>style.visibility</p:attrName>
                                        </p:attrNameLst>
                                      </p:cBhvr>
                                      <p:to>
                                        <p:strVal val="visible"/>
                                      </p:to>
                                    </p:set>
                                    <p:anim calcmode="lin" valueType="num">
                                      <p:cBhvr>
                                        <p:cTn id="23" dur="500" fill="hold"/>
                                        <p:tgtEl>
                                          <p:spTgt spid="148">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48">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16" presetID="23" grpId="2" fill="hold">
                                  <p:stCondLst>
                                    <p:cond delay="0"/>
                                  </p:stCondLst>
                                  <p:iterate type="el" backwards="0">
                                    <p:tmAbs val="0"/>
                                  </p:iterate>
                                  <p:childTnLst>
                                    <p:set>
                                      <p:cBhvr>
                                        <p:cTn id="28" fill="hold"/>
                                        <p:tgtEl>
                                          <p:spTgt spid="148">
                                            <p:txEl>
                                              <p:pRg st="2" end="2"/>
                                            </p:txEl>
                                          </p:spTgt>
                                        </p:tgtEl>
                                        <p:attrNameLst>
                                          <p:attrName>style.visibility</p:attrName>
                                        </p:attrNameLst>
                                      </p:cBhvr>
                                      <p:to>
                                        <p:strVal val="visible"/>
                                      </p:to>
                                    </p:set>
                                    <p:anim calcmode="lin" valueType="num">
                                      <p:cBhvr>
                                        <p:cTn id="29" dur="500" fill="hold"/>
                                        <p:tgtEl>
                                          <p:spTgt spid="148">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48">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16" presetID="23" grpId="2" fill="hold">
                                  <p:stCondLst>
                                    <p:cond delay="0"/>
                                  </p:stCondLst>
                                  <p:iterate type="el" backwards="0">
                                    <p:tmAbs val="0"/>
                                  </p:iterate>
                                  <p:childTnLst>
                                    <p:set>
                                      <p:cBhvr>
                                        <p:cTn id="34" fill="hold"/>
                                        <p:tgtEl>
                                          <p:spTgt spid="148">
                                            <p:txEl>
                                              <p:pRg st="3" end="3"/>
                                            </p:txEl>
                                          </p:spTgt>
                                        </p:tgtEl>
                                        <p:attrNameLst>
                                          <p:attrName>style.visibility</p:attrName>
                                        </p:attrNameLst>
                                      </p:cBhvr>
                                      <p:to>
                                        <p:strVal val="visible"/>
                                      </p:to>
                                    </p:set>
                                    <p:anim calcmode="lin" valueType="num">
                                      <p:cBhvr>
                                        <p:cTn id="35" dur="500" fill="hold"/>
                                        <p:tgtEl>
                                          <p:spTgt spid="148">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148">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7" grpId="1"/>
      <p:bldP build="p" bldLvl="1" animBg="1" rev="0" advAuto="0" spid="148" grpId="2"/>
    </p:bldLst>
  </p:timing>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51" name="Slide Number"/>
          <p:cNvSpPr txBox="1"/>
          <p:nvPr>
            <p:ph type="sldNum" sz="quarter" idx="2"/>
          </p:nvPr>
        </p:nvSpPr>
        <p:spPr>
          <a:xfrm>
            <a:off x="8335258" y="6400800"/>
            <a:ext cx="275343"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52" name="Rental Property Security Deposit Inspection"/>
          <p:cNvSpPr txBox="1"/>
          <p:nvPr>
            <p:ph type="title"/>
          </p:nvPr>
        </p:nvSpPr>
        <p:spPr>
          <a:xfrm>
            <a:off x="323850" y="225425"/>
            <a:ext cx="8496300" cy="855663"/>
          </a:xfrm>
          <a:prstGeom prst="rect">
            <a:avLst/>
          </a:prstGeom>
        </p:spPr>
        <p:txBody>
          <a:bodyPr/>
          <a:lstStyle>
            <a:lvl1pPr>
              <a:defRPr sz="4000"/>
            </a:lvl1pPr>
          </a:lstStyle>
          <a:p>
            <a:pPr/>
            <a:r>
              <a:t>Rental Property Security Deposit Inspection</a:t>
            </a:r>
          </a:p>
        </p:txBody>
      </p:sp>
      <p:sp>
        <p:nvSpPr>
          <p:cNvPr id="153" name="Creates a legally binding report of the condition of the rental property before and after the lease.…"/>
          <p:cNvSpPr txBox="1"/>
          <p:nvPr>
            <p:ph type="body" idx="1"/>
          </p:nvPr>
        </p:nvSpPr>
        <p:spPr>
          <a:xfrm>
            <a:off x="971550" y="1592262"/>
            <a:ext cx="7637463" cy="4824413"/>
          </a:xfrm>
          <a:prstGeom prst="rect">
            <a:avLst/>
          </a:prstGeom>
        </p:spPr>
        <p:txBody>
          <a:bodyPr/>
          <a:lstStyle/>
          <a:p>
            <a:pPr>
              <a:lnSpc>
                <a:spcPct val="90000"/>
              </a:lnSpc>
              <a:buChar char="■"/>
            </a:pPr>
            <a:r>
              <a:t>Creates a legally binding report of the condition of the rental property before and after the lease.</a:t>
            </a:r>
          </a:p>
          <a:p>
            <a:pPr>
              <a:lnSpc>
                <a:spcPct val="90000"/>
              </a:lnSpc>
              <a:buChar char="■"/>
            </a:pPr>
            <a:r>
              <a:t>No more arguing about what is whose responsibility.</a:t>
            </a:r>
          </a:p>
          <a:p>
            <a:pPr>
              <a:lnSpc>
                <a:spcPct val="90000"/>
              </a:lnSpc>
              <a:buChar char="■"/>
            </a:pPr>
            <a:r>
              <a:t>Protects both parties with an objective and experienced professional presence</a:t>
            </a:r>
          </a:p>
          <a:p>
            <a:pPr>
              <a:lnSpc>
                <a:spcPct val="90000"/>
              </a:lnSpc>
              <a:buChar char="■"/>
            </a:pPr>
            <a:r>
              <a:t>Provides unbiased, expert testimony in court disputes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6" presetID="23" grpId="1" fill="hold">
                                  <p:stCondLst>
                                    <p:cond delay="0"/>
                                  </p:stCondLst>
                                  <p:iterate type="el" backwards="0">
                                    <p:tmAbs val="0"/>
                                  </p:iterate>
                                  <p:childTnLst>
                                    <p:set>
                                      <p:cBhvr>
                                        <p:cTn id="6" fill="hold"/>
                                        <p:tgtEl>
                                          <p:spTgt spid="152"/>
                                        </p:tgtEl>
                                        <p:attrNameLst>
                                          <p:attrName>style.visibility</p:attrName>
                                        </p:attrNameLst>
                                      </p:cBhvr>
                                      <p:to>
                                        <p:strVal val="visible"/>
                                      </p:to>
                                    </p:set>
                                    <p:anim calcmode="lin" valueType="num">
                                      <p:cBhvr>
                                        <p:cTn id="7" dur="500" fill="hold"/>
                                        <p:tgtEl>
                                          <p:spTgt spid="152"/>
                                        </p:tgtEl>
                                        <p:attrNameLst>
                                          <p:attrName>ppt_w</p:attrName>
                                        </p:attrNameLst>
                                      </p:cBhvr>
                                      <p:tavLst>
                                        <p:tav tm="0">
                                          <p:val>
                                            <p:fltVal val="0"/>
                                          </p:val>
                                        </p:tav>
                                        <p:tav tm="100000">
                                          <p:val>
                                            <p:strVal val="#ppt_w"/>
                                          </p:val>
                                        </p:tav>
                                      </p:tavLst>
                                    </p:anim>
                                    <p:anim calcmode="lin" valueType="num">
                                      <p:cBhvr>
                                        <p:cTn id="8" dur="500" fill="hold"/>
                                        <p:tgtEl>
                                          <p:spTgt spid="15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4" presetID="2" grpId="2" fill="hold">
                                  <p:stCondLst>
                                    <p:cond delay="0"/>
                                  </p:stCondLst>
                                  <p:iterate type="el" backwards="0">
                                    <p:tmAbs val="0"/>
                                  </p:iterate>
                                  <p:childTnLst>
                                    <p:set>
                                      <p:cBhvr>
                                        <p:cTn id="12" fill="hold"/>
                                        <p:tgtEl>
                                          <p:spTgt spid="153">
                                            <p:bg/>
                                          </p:spTgt>
                                        </p:tgtEl>
                                        <p:attrNameLst>
                                          <p:attrName>style.visibility</p:attrName>
                                        </p:attrNameLst>
                                      </p:cBhvr>
                                      <p:to>
                                        <p:strVal val="visible"/>
                                      </p:to>
                                    </p:set>
                                    <p:anim calcmode="lin" valueType="num">
                                      <p:cBhvr>
                                        <p:cTn id="13" dur="1000" fill="hold"/>
                                        <p:tgtEl>
                                          <p:spTgt spid="153">
                                            <p:bg/>
                                          </p:spTgt>
                                        </p:tgtEl>
                                        <p:attrNameLst>
                                          <p:attrName>ppt_x</p:attrName>
                                        </p:attrNameLst>
                                      </p:cBhvr>
                                      <p:tavLst>
                                        <p:tav tm="0">
                                          <p:val>
                                            <p:strVal val="#ppt_x"/>
                                          </p:val>
                                        </p:tav>
                                        <p:tav tm="100000">
                                          <p:val>
                                            <p:strVal val="#ppt_x"/>
                                          </p:val>
                                        </p:tav>
                                      </p:tavLst>
                                    </p:anim>
                                    <p:anim calcmode="lin" valueType="num">
                                      <p:cBhvr>
                                        <p:cTn id="14" dur="1000" fill="hold"/>
                                        <p:tgtEl>
                                          <p:spTgt spid="153">
                                            <p:bg/>
                                          </p:spTgt>
                                        </p:tgtEl>
                                        <p:attrNameLst>
                                          <p:attrName>ppt_y</p:attrName>
                                        </p:attrNameLst>
                                      </p:cBhvr>
                                      <p:tavLst>
                                        <p:tav tm="0">
                                          <p:val>
                                            <p:strVal val="1+#ppt_h/2"/>
                                          </p:val>
                                        </p:tav>
                                        <p:tav tm="100000">
                                          <p:val>
                                            <p:strVal val="#ppt_y"/>
                                          </p:val>
                                        </p:tav>
                                      </p:tavLst>
                                    </p:anim>
                                  </p:childTnLst>
                                </p:cTn>
                              </p:par>
                              <p:par>
                                <p:cTn id="15" presetClass="entr" nodeType="withEffect" presetSubtype="4" presetID="2" grpId="2" fill="hold">
                                  <p:stCondLst>
                                    <p:cond delay="0"/>
                                  </p:stCondLst>
                                  <p:iterate type="el" backwards="0">
                                    <p:tmAbs val="0"/>
                                  </p:iterate>
                                  <p:childTnLst>
                                    <p:set>
                                      <p:cBhvr>
                                        <p:cTn id="16" fill="hold"/>
                                        <p:tgtEl>
                                          <p:spTgt spid="153">
                                            <p:txEl>
                                              <p:pRg st="0" end="0"/>
                                            </p:txEl>
                                          </p:spTgt>
                                        </p:tgtEl>
                                        <p:attrNameLst>
                                          <p:attrName>style.visibility</p:attrName>
                                        </p:attrNameLst>
                                      </p:cBhvr>
                                      <p:to>
                                        <p:strVal val="visible"/>
                                      </p:to>
                                    </p:set>
                                    <p:anim calcmode="lin" valueType="num">
                                      <p:cBhvr>
                                        <p:cTn id="17" dur="1000" fill="hold"/>
                                        <p:tgtEl>
                                          <p:spTgt spid="15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1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2" fill="hold">
                                  <p:stCondLst>
                                    <p:cond delay="0"/>
                                  </p:stCondLst>
                                  <p:iterate type="el" backwards="0">
                                    <p:tmAbs val="0"/>
                                  </p:iterate>
                                  <p:childTnLst>
                                    <p:set>
                                      <p:cBhvr>
                                        <p:cTn id="22" fill="hold"/>
                                        <p:tgtEl>
                                          <p:spTgt spid="153">
                                            <p:txEl>
                                              <p:pRg st="1" end="1"/>
                                            </p:txEl>
                                          </p:spTgt>
                                        </p:tgtEl>
                                        <p:attrNameLst>
                                          <p:attrName>style.visibility</p:attrName>
                                        </p:attrNameLst>
                                      </p:cBhvr>
                                      <p:to>
                                        <p:strVal val="visible"/>
                                      </p:to>
                                    </p:set>
                                    <p:anim calcmode="lin" valueType="num">
                                      <p:cBhvr>
                                        <p:cTn id="23" dur="1000" fill="hold"/>
                                        <p:tgtEl>
                                          <p:spTgt spid="15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5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2" fill="hold">
                                  <p:stCondLst>
                                    <p:cond delay="0"/>
                                  </p:stCondLst>
                                  <p:iterate type="el" backwards="0">
                                    <p:tmAbs val="0"/>
                                  </p:iterate>
                                  <p:childTnLst>
                                    <p:set>
                                      <p:cBhvr>
                                        <p:cTn id="28" fill="hold"/>
                                        <p:tgtEl>
                                          <p:spTgt spid="153">
                                            <p:txEl>
                                              <p:pRg st="2" end="2"/>
                                            </p:txEl>
                                          </p:spTgt>
                                        </p:tgtEl>
                                        <p:attrNameLst>
                                          <p:attrName>style.visibility</p:attrName>
                                        </p:attrNameLst>
                                      </p:cBhvr>
                                      <p:to>
                                        <p:strVal val="visible"/>
                                      </p:to>
                                    </p:set>
                                    <p:anim calcmode="lin" valueType="num">
                                      <p:cBhvr>
                                        <p:cTn id="29" dur="1000" fill="hold"/>
                                        <p:tgtEl>
                                          <p:spTgt spid="15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5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4" presetID="2" grpId="2" fill="hold">
                                  <p:stCondLst>
                                    <p:cond delay="0"/>
                                  </p:stCondLst>
                                  <p:iterate type="el" backwards="0">
                                    <p:tmAbs val="0"/>
                                  </p:iterate>
                                  <p:childTnLst>
                                    <p:set>
                                      <p:cBhvr>
                                        <p:cTn id="34" fill="hold"/>
                                        <p:tgtEl>
                                          <p:spTgt spid="153">
                                            <p:txEl>
                                              <p:pRg st="3" end="3"/>
                                            </p:txEl>
                                          </p:spTgt>
                                        </p:tgtEl>
                                        <p:attrNameLst>
                                          <p:attrName>style.visibility</p:attrName>
                                        </p:attrNameLst>
                                      </p:cBhvr>
                                      <p:to>
                                        <p:strVal val="visible"/>
                                      </p:to>
                                    </p:set>
                                    <p:anim calcmode="lin" valueType="num">
                                      <p:cBhvr>
                                        <p:cTn id="35" dur="1000" fill="hold"/>
                                        <p:tgtEl>
                                          <p:spTgt spid="15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15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52" grpId="1"/>
      <p:bldP build="p" bldLvl="1" animBg="1" rev="0" advAuto="0" spid="153" grpId="2"/>
    </p:bldLst>
  </p:timing>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5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57" name="Maintenance / Safety Inspection"/>
          <p:cNvSpPr txBox="1"/>
          <p:nvPr>
            <p:ph type="title"/>
          </p:nvPr>
        </p:nvSpPr>
        <p:spPr>
          <a:xfrm>
            <a:off x="323850" y="225425"/>
            <a:ext cx="8496300" cy="855663"/>
          </a:xfrm>
          <a:prstGeom prst="rect">
            <a:avLst/>
          </a:prstGeom>
        </p:spPr>
        <p:txBody>
          <a:bodyPr/>
          <a:lstStyle>
            <a:lvl1pPr>
              <a:defRPr sz="4000"/>
            </a:lvl1pPr>
          </a:lstStyle>
          <a:p>
            <a:pPr/>
            <a:r>
              <a:t>Maintenance / Safety Inspection</a:t>
            </a:r>
          </a:p>
        </p:txBody>
      </p:sp>
      <p:sp>
        <p:nvSpPr>
          <p:cNvPr id="158" name="Guides the client in the best and most cost effective way to maintain their house.…"/>
          <p:cNvSpPr txBox="1"/>
          <p:nvPr>
            <p:ph type="body" idx="1"/>
          </p:nvPr>
        </p:nvSpPr>
        <p:spPr>
          <a:xfrm>
            <a:off x="971550" y="1592262"/>
            <a:ext cx="7637463" cy="4824413"/>
          </a:xfrm>
          <a:prstGeom prst="rect">
            <a:avLst/>
          </a:prstGeom>
        </p:spPr>
        <p:txBody>
          <a:bodyPr/>
          <a:lstStyle/>
          <a:p>
            <a:pPr>
              <a:lnSpc>
                <a:spcPct val="90000"/>
              </a:lnSpc>
              <a:buChar char="■"/>
            </a:pPr>
            <a:r>
              <a:t>Guides the client in the best and most cost effective way to maintain their house.</a:t>
            </a:r>
          </a:p>
          <a:p>
            <a:pPr>
              <a:lnSpc>
                <a:spcPct val="90000"/>
              </a:lnSpc>
              <a:buChar char="■"/>
            </a:pPr>
            <a:r>
              <a:t>Provides an expert and unbiased resource in choosing contractors, materials and techniques.</a:t>
            </a:r>
          </a:p>
          <a:p>
            <a:pPr>
              <a:lnSpc>
                <a:spcPct val="90000"/>
              </a:lnSpc>
              <a:buChar char="■"/>
            </a:pPr>
            <a:r>
              <a:t>Helps to identify small defects before they become large and expensive.</a:t>
            </a:r>
          </a:p>
          <a:p>
            <a:pPr>
              <a:lnSpc>
                <a:spcPct val="90000"/>
              </a:lnSpc>
              <a:buChar char="■"/>
            </a:pPr>
            <a:r>
              <a:t>Provides piece of mind with regards to safety issues.  Furnace, Water Heater, Fire, Pests, Radon, Water Damage, etc.</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 presetID="2" grpId="1" fill="hold">
                                  <p:stCondLst>
                                    <p:cond delay="0"/>
                                  </p:stCondLst>
                                  <p:iterate type="el" backwards="0">
                                    <p:tmAbs val="0"/>
                                  </p:iterate>
                                  <p:childTnLst>
                                    <p:set>
                                      <p:cBhvr>
                                        <p:cTn id="6" fill="hold"/>
                                        <p:tgtEl>
                                          <p:spTgt spid="157"/>
                                        </p:tgtEl>
                                        <p:attrNameLst>
                                          <p:attrName>style.visibility</p:attrName>
                                        </p:attrNameLst>
                                      </p:cBhvr>
                                      <p:to>
                                        <p:strVal val="visible"/>
                                      </p:to>
                                    </p:set>
                                    <p:anim calcmode="lin" valueType="num">
                                      <p:cBhvr>
                                        <p:cTn id="7" dur="1000" fill="hold"/>
                                        <p:tgtEl>
                                          <p:spTgt spid="157"/>
                                        </p:tgtEl>
                                        <p:attrNameLst>
                                          <p:attrName>ppt_x</p:attrName>
                                        </p:attrNameLst>
                                      </p:cBhvr>
                                      <p:tavLst>
                                        <p:tav tm="0">
                                          <p:val>
                                            <p:strVal val="#ppt_x"/>
                                          </p:val>
                                        </p:tav>
                                        <p:tav tm="100000">
                                          <p:val>
                                            <p:strVal val="#ppt_x"/>
                                          </p:val>
                                        </p:tav>
                                      </p:tavLst>
                                    </p:anim>
                                    <p:anim calcmode="lin" valueType="num">
                                      <p:cBhvr>
                                        <p:cTn id="8" dur="1000" fill="hold"/>
                                        <p:tgtEl>
                                          <p:spTgt spid="15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158">
                                            <p:bg/>
                                          </p:spTgt>
                                        </p:tgtEl>
                                        <p:attrNameLst>
                                          <p:attrName>style.visibility</p:attrName>
                                        </p:attrNameLst>
                                      </p:cBhvr>
                                      <p:to>
                                        <p:strVal val="visible"/>
                                      </p:to>
                                    </p:set>
                                    <p:anim calcmode="lin" valueType="num">
                                      <p:cBhvr>
                                        <p:cTn id="13" dur="1000" fill="hold"/>
                                        <p:tgtEl>
                                          <p:spTgt spid="158">
                                            <p:bg/>
                                          </p:spTgt>
                                        </p:tgtEl>
                                        <p:attrNameLst>
                                          <p:attrName>ppt_x</p:attrName>
                                        </p:attrNameLst>
                                      </p:cBhvr>
                                      <p:tavLst>
                                        <p:tav tm="0">
                                          <p:val>
                                            <p:strVal val="#ppt_x"/>
                                          </p:val>
                                        </p:tav>
                                        <p:tav tm="100000">
                                          <p:val>
                                            <p:strVal val="#ppt_x"/>
                                          </p:val>
                                        </p:tav>
                                      </p:tavLst>
                                    </p:anim>
                                    <p:anim calcmode="lin" valueType="num">
                                      <p:cBhvr>
                                        <p:cTn id="14" dur="1000" fill="hold"/>
                                        <p:tgtEl>
                                          <p:spTgt spid="158">
                                            <p:bg/>
                                          </p:spTgt>
                                        </p:tgtEl>
                                        <p:attrNameLst>
                                          <p:attrName>ppt_y</p:attrName>
                                        </p:attrNameLst>
                                      </p:cBhvr>
                                      <p:tavLst>
                                        <p:tav tm="0">
                                          <p:val>
                                            <p:strVal val="0-#ppt_h/2"/>
                                          </p:val>
                                        </p:tav>
                                        <p:tav tm="100000">
                                          <p:val>
                                            <p:strVal val="#ppt_y"/>
                                          </p:val>
                                        </p:tav>
                                      </p:tavLst>
                                    </p:anim>
                                  </p:childTnLst>
                                </p:cTn>
                              </p:par>
                              <p:par>
                                <p:cTn id="15" presetClass="entr" nodeType="withEffect" presetSubtype="1" presetID="2" grpId="2" fill="hold">
                                  <p:stCondLst>
                                    <p:cond delay="0"/>
                                  </p:stCondLst>
                                  <p:iterate type="el" backwards="0">
                                    <p:tmAbs val="0"/>
                                  </p:iterate>
                                  <p:childTnLst>
                                    <p:set>
                                      <p:cBhvr>
                                        <p:cTn id="16" fill="hold"/>
                                        <p:tgtEl>
                                          <p:spTgt spid="158">
                                            <p:txEl>
                                              <p:pRg st="0" end="0"/>
                                            </p:txEl>
                                          </p:spTgt>
                                        </p:tgtEl>
                                        <p:attrNameLst>
                                          <p:attrName>style.visibility</p:attrName>
                                        </p:attrNameLst>
                                      </p:cBhvr>
                                      <p:to>
                                        <p:strVal val="visible"/>
                                      </p:to>
                                    </p:set>
                                    <p:anim calcmode="lin" valueType="num">
                                      <p:cBhvr>
                                        <p:cTn id="17" dur="1000" fill="hold"/>
                                        <p:tgtEl>
                                          <p:spTgt spid="158">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158">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1" presetID="2" grpId="2" fill="hold">
                                  <p:stCondLst>
                                    <p:cond delay="0"/>
                                  </p:stCondLst>
                                  <p:iterate type="el" backwards="0">
                                    <p:tmAbs val="0"/>
                                  </p:iterate>
                                  <p:childTnLst>
                                    <p:set>
                                      <p:cBhvr>
                                        <p:cTn id="22" fill="hold"/>
                                        <p:tgtEl>
                                          <p:spTgt spid="158">
                                            <p:txEl>
                                              <p:pRg st="1" end="1"/>
                                            </p:txEl>
                                          </p:spTgt>
                                        </p:tgtEl>
                                        <p:attrNameLst>
                                          <p:attrName>style.visibility</p:attrName>
                                        </p:attrNameLst>
                                      </p:cBhvr>
                                      <p:to>
                                        <p:strVal val="visible"/>
                                      </p:to>
                                    </p:set>
                                    <p:anim calcmode="lin" valueType="num">
                                      <p:cBhvr>
                                        <p:cTn id="23" dur="1000" fill="hold"/>
                                        <p:tgtEl>
                                          <p:spTgt spid="158">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58">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1" presetID="2" grpId="2" fill="hold">
                                  <p:stCondLst>
                                    <p:cond delay="0"/>
                                  </p:stCondLst>
                                  <p:iterate type="el" backwards="0">
                                    <p:tmAbs val="0"/>
                                  </p:iterate>
                                  <p:childTnLst>
                                    <p:set>
                                      <p:cBhvr>
                                        <p:cTn id="28" fill="hold"/>
                                        <p:tgtEl>
                                          <p:spTgt spid="158">
                                            <p:txEl>
                                              <p:pRg st="2" end="2"/>
                                            </p:txEl>
                                          </p:spTgt>
                                        </p:tgtEl>
                                        <p:attrNameLst>
                                          <p:attrName>style.visibility</p:attrName>
                                        </p:attrNameLst>
                                      </p:cBhvr>
                                      <p:to>
                                        <p:strVal val="visible"/>
                                      </p:to>
                                    </p:set>
                                    <p:anim calcmode="lin" valueType="num">
                                      <p:cBhvr>
                                        <p:cTn id="29" dur="1000" fill="hold"/>
                                        <p:tgtEl>
                                          <p:spTgt spid="15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58">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1" presetID="2" grpId="2" fill="hold">
                                  <p:stCondLst>
                                    <p:cond delay="0"/>
                                  </p:stCondLst>
                                  <p:iterate type="el" backwards="0">
                                    <p:tmAbs val="0"/>
                                  </p:iterate>
                                  <p:childTnLst>
                                    <p:set>
                                      <p:cBhvr>
                                        <p:cTn id="34" fill="hold"/>
                                        <p:tgtEl>
                                          <p:spTgt spid="158">
                                            <p:txEl>
                                              <p:pRg st="3" end="3"/>
                                            </p:txEl>
                                          </p:spTgt>
                                        </p:tgtEl>
                                        <p:attrNameLst>
                                          <p:attrName>style.visibility</p:attrName>
                                        </p:attrNameLst>
                                      </p:cBhvr>
                                      <p:to>
                                        <p:strVal val="visible"/>
                                      </p:to>
                                    </p:set>
                                    <p:anim calcmode="lin" valueType="num">
                                      <p:cBhvr>
                                        <p:cTn id="35" dur="1000" fill="hold"/>
                                        <p:tgtEl>
                                          <p:spTgt spid="158">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158">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158" grpId="2"/>
      <p:bldP build="whole" bldLvl="1" animBg="1" rev="0" advAuto="0" spid="157" grpId="1"/>
    </p:bldLst>
  </p:timing>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6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62" name="Commercial Property Inspections"/>
          <p:cNvSpPr txBox="1"/>
          <p:nvPr>
            <p:ph type="title"/>
          </p:nvPr>
        </p:nvSpPr>
        <p:spPr>
          <a:xfrm>
            <a:off x="323850" y="225425"/>
            <a:ext cx="8496300" cy="855663"/>
          </a:xfrm>
          <a:prstGeom prst="rect">
            <a:avLst/>
          </a:prstGeom>
        </p:spPr>
        <p:txBody>
          <a:bodyPr/>
          <a:lstStyle>
            <a:lvl1pPr>
              <a:defRPr sz="4000"/>
            </a:lvl1pPr>
          </a:lstStyle>
          <a:p>
            <a:pPr/>
            <a:r>
              <a:t>Commercial Property Inspections</a:t>
            </a:r>
          </a:p>
        </p:txBody>
      </p:sp>
      <p:sp>
        <p:nvSpPr>
          <p:cNvPr id="163" name="Just as with a residential inspection, provides the buyer and seller with a complete and accurate picture of the properties condition…"/>
          <p:cNvSpPr txBox="1"/>
          <p:nvPr>
            <p:ph type="body" idx="1"/>
          </p:nvPr>
        </p:nvSpPr>
        <p:spPr>
          <a:xfrm>
            <a:off x="971550" y="1592262"/>
            <a:ext cx="7637463" cy="4824413"/>
          </a:xfrm>
          <a:prstGeom prst="rect">
            <a:avLst/>
          </a:prstGeom>
        </p:spPr>
        <p:txBody>
          <a:bodyPr/>
          <a:lstStyle/>
          <a:p>
            <a:pPr>
              <a:lnSpc>
                <a:spcPct val="90000"/>
              </a:lnSpc>
              <a:buChar char="■"/>
            </a:pPr>
            <a:r>
              <a:t>Just as with a residential inspection, provides the buyer and seller with a complete and accurate picture of the properties condition</a:t>
            </a:r>
          </a:p>
          <a:p>
            <a:pPr>
              <a:lnSpc>
                <a:spcPct val="90000"/>
              </a:lnSpc>
              <a:buChar char="■"/>
            </a:pPr>
            <a:r>
              <a:t>Protects the properties integrity and value</a:t>
            </a:r>
          </a:p>
          <a:p>
            <a:pPr>
              <a:lnSpc>
                <a:spcPct val="90000"/>
              </a:lnSpc>
              <a:buChar char="■"/>
            </a:pPr>
            <a:r>
              <a:t>Commercial Property is more expensive, both to purchase </a:t>
            </a:r>
            <a:r>
              <a:rPr u="sng"/>
              <a:t>and</a:t>
            </a:r>
            <a:r>
              <a:t> maintain, therefore commercial buyers want extra assurance as to the condition of the property.</a:t>
            </a:r>
          </a:p>
        </p:txBody>
      </p:sp>
    </p:spTree>
  </p:cSld>
  <p:clrMapOvr>
    <a:masterClrMapping/>
  </p:clrMapOvr>
  <mc:AlternateContent xmlns:mc="http://schemas.openxmlformats.org/markup-compatibility/2006">
    <mc:Choice xmlns:p14="http://schemas.microsoft.com/office/powerpoint/2010/main" Requires="p14">
      <p:transition spd="fast" advClick="1" p14:dur="500">
        <p:wipe dir="d"/>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4" presetID="2" grpId="1" fill="hold">
                                  <p:stCondLst>
                                    <p:cond delay="0"/>
                                  </p:stCondLst>
                                  <p:iterate type="el" backwards="0">
                                    <p:tmAbs val="0"/>
                                  </p:iterate>
                                  <p:childTnLst>
                                    <p:set>
                                      <p:cBhvr>
                                        <p:cTn id="6" fill="hold"/>
                                        <p:tgtEl>
                                          <p:spTgt spid="162"/>
                                        </p:tgtEl>
                                        <p:attrNameLst>
                                          <p:attrName>style.visibility</p:attrName>
                                        </p:attrNameLst>
                                      </p:cBhvr>
                                      <p:to>
                                        <p:strVal val="visible"/>
                                      </p:to>
                                    </p:set>
                                    <p:anim calcmode="lin" valueType="num">
                                      <p:cBhvr>
                                        <p:cTn id="7" dur="1000" fill="hold"/>
                                        <p:tgtEl>
                                          <p:spTgt spid="162"/>
                                        </p:tgtEl>
                                        <p:attrNameLst>
                                          <p:attrName>ppt_x</p:attrName>
                                        </p:attrNameLst>
                                      </p:cBhvr>
                                      <p:tavLst>
                                        <p:tav tm="0">
                                          <p:val>
                                            <p:strVal val="#ppt_x"/>
                                          </p:val>
                                        </p:tav>
                                        <p:tav tm="100000">
                                          <p:val>
                                            <p:strVal val="#ppt_x"/>
                                          </p:val>
                                        </p:tav>
                                      </p:tavLst>
                                    </p:anim>
                                    <p:anim calcmode="lin" valueType="num">
                                      <p:cBhvr>
                                        <p:cTn id="8" dur="1000" fill="hold"/>
                                        <p:tgtEl>
                                          <p:spTgt spid="1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4" presetID="2" grpId="2" fill="hold">
                                  <p:stCondLst>
                                    <p:cond delay="0"/>
                                  </p:stCondLst>
                                  <p:iterate type="el" backwards="0">
                                    <p:tmAbs val="0"/>
                                  </p:iterate>
                                  <p:childTnLst>
                                    <p:set>
                                      <p:cBhvr>
                                        <p:cTn id="12" fill="hold"/>
                                        <p:tgtEl>
                                          <p:spTgt spid="163">
                                            <p:bg/>
                                          </p:spTgt>
                                        </p:tgtEl>
                                        <p:attrNameLst>
                                          <p:attrName>style.visibility</p:attrName>
                                        </p:attrNameLst>
                                      </p:cBhvr>
                                      <p:to>
                                        <p:strVal val="visible"/>
                                      </p:to>
                                    </p:set>
                                    <p:anim calcmode="lin" valueType="num">
                                      <p:cBhvr>
                                        <p:cTn id="13" dur="1000" fill="hold"/>
                                        <p:tgtEl>
                                          <p:spTgt spid="163">
                                            <p:bg/>
                                          </p:spTgt>
                                        </p:tgtEl>
                                        <p:attrNameLst>
                                          <p:attrName>ppt_x</p:attrName>
                                        </p:attrNameLst>
                                      </p:cBhvr>
                                      <p:tavLst>
                                        <p:tav tm="0">
                                          <p:val>
                                            <p:strVal val="#ppt_x"/>
                                          </p:val>
                                        </p:tav>
                                        <p:tav tm="100000">
                                          <p:val>
                                            <p:strVal val="#ppt_x"/>
                                          </p:val>
                                        </p:tav>
                                      </p:tavLst>
                                    </p:anim>
                                    <p:anim calcmode="lin" valueType="num">
                                      <p:cBhvr>
                                        <p:cTn id="14" dur="1000" fill="hold"/>
                                        <p:tgtEl>
                                          <p:spTgt spid="163">
                                            <p:bg/>
                                          </p:spTgt>
                                        </p:tgtEl>
                                        <p:attrNameLst>
                                          <p:attrName>ppt_y</p:attrName>
                                        </p:attrNameLst>
                                      </p:cBhvr>
                                      <p:tavLst>
                                        <p:tav tm="0">
                                          <p:val>
                                            <p:strVal val="1+#ppt_h/2"/>
                                          </p:val>
                                        </p:tav>
                                        <p:tav tm="100000">
                                          <p:val>
                                            <p:strVal val="#ppt_y"/>
                                          </p:val>
                                        </p:tav>
                                      </p:tavLst>
                                    </p:anim>
                                  </p:childTnLst>
                                </p:cTn>
                              </p:par>
                              <p:par>
                                <p:cTn id="15" presetClass="entr" nodeType="withEffect" presetSubtype="4" presetID="2" grpId="2" fill="hold">
                                  <p:stCondLst>
                                    <p:cond delay="0"/>
                                  </p:stCondLst>
                                  <p:iterate type="el" backwards="0">
                                    <p:tmAbs val="0"/>
                                  </p:iterate>
                                  <p:childTnLst>
                                    <p:set>
                                      <p:cBhvr>
                                        <p:cTn id="16" fill="hold"/>
                                        <p:tgtEl>
                                          <p:spTgt spid="163">
                                            <p:txEl>
                                              <p:pRg st="0" end="0"/>
                                            </p:txEl>
                                          </p:spTgt>
                                        </p:tgtEl>
                                        <p:attrNameLst>
                                          <p:attrName>style.visibility</p:attrName>
                                        </p:attrNameLst>
                                      </p:cBhvr>
                                      <p:to>
                                        <p:strVal val="visible"/>
                                      </p:to>
                                    </p:set>
                                    <p:anim calcmode="lin" valueType="num">
                                      <p:cBhvr>
                                        <p:cTn id="17" dur="1000" fill="hold"/>
                                        <p:tgtEl>
                                          <p:spTgt spid="16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1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4" presetID="2" grpId="2" fill="hold">
                                  <p:stCondLst>
                                    <p:cond delay="0"/>
                                  </p:stCondLst>
                                  <p:iterate type="el" backwards="0">
                                    <p:tmAbs val="0"/>
                                  </p:iterate>
                                  <p:childTnLst>
                                    <p:set>
                                      <p:cBhvr>
                                        <p:cTn id="22" fill="hold"/>
                                        <p:tgtEl>
                                          <p:spTgt spid="163">
                                            <p:txEl>
                                              <p:pRg st="1" end="1"/>
                                            </p:txEl>
                                          </p:spTgt>
                                        </p:tgtEl>
                                        <p:attrNameLst>
                                          <p:attrName>style.visibility</p:attrName>
                                        </p:attrNameLst>
                                      </p:cBhvr>
                                      <p:to>
                                        <p:strVal val="visible"/>
                                      </p:to>
                                    </p:set>
                                    <p:anim calcmode="lin" valueType="num">
                                      <p:cBhvr>
                                        <p:cTn id="23" dur="1000" fill="hold"/>
                                        <p:tgtEl>
                                          <p:spTgt spid="16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4" presetID="2" grpId="2" fill="hold">
                                  <p:stCondLst>
                                    <p:cond delay="0"/>
                                  </p:stCondLst>
                                  <p:iterate type="el" backwards="0">
                                    <p:tmAbs val="0"/>
                                  </p:iterate>
                                  <p:childTnLst>
                                    <p:set>
                                      <p:cBhvr>
                                        <p:cTn id="28" fill="hold"/>
                                        <p:tgtEl>
                                          <p:spTgt spid="163">
                                            <p:txEl>
                                              <p:pRg st="2" end="2"/>
                                            </p:txEl>
                                          </p:spTgt>
                                        </p:tgtEl>
                                        <p:attrNameLst>
                                          <p:attrName>style.visibility</p:attrName>
                                        </p:attrNameLst>
                                      </p:cBhvr>
                                      <p:to>
                                        <p:strVal val="visible"/>
                                      </p:to>
                                    </p:set>
                                    <p:anim calcmode="lin" valueType="num">
                                      <p:cBhvr>
                                        <p:cTn id="29" dur="1000" fill="hold"/>
                                        <p:tgtEl>
                                          <p:spTgt spid="16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2" grpId="1"/>
      <p:bldP build="p" bldLvl="1" animBg="1" rev="0" advAuto="0" spid="163" grpId="2"/>
    </p:bldLst>
  </p:timing>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6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67" name="Choosing an Inspector"/>
          <p:cNvSpPr txBox="1"/>
          <p:nvPr>
            <p:ph type="title"/>
          </p:nvPr>
        </p:nvSpPr>
        <p:spPr>
          <a:prstGeom prst="rect">
            <a:avLst/>
          </a:prstGeom>
        </p:spPr>
        <p:txBody>
          <a:bodyPr/>
          <a:lstStyle/>
          <a:p>
            <a:pPr/>
            <a:r>
              <a:t>Choosing an Inspector</a:t>
            </a:r>
          </a:p>
        </p:txBody>
      </p:sp>
      <p:sp>
        <p:nvSpPr>
          <p:cNvPr id="168" name="State Licensing is required in Illinois.…"/>
          <p:cNvSpPr txBox="1"/>
          <p:nvPr>
            <p:ph type="body" idx="1"/>
          </p:nvPr>
        </p:nvSpPr>
        <p:spPr>
          <a:prstGeom prst="rect">
            <a:avLst/>
          </a:prstGeom>
        </p:spPr>
        <p:txBody>
          <a:bodyPr/>
          <a:lstStyle/>
          <a:p>
            <a:pPr>
              <a:lnSpc>
                <a:spcPct val="90000"/>
              </a:lnSpc>
              <a:buChar char="■"/>
            </a:pPr>
            <a:r>
              <a:t>State Licensing is </a:t>
            </a:r>
            <a:r>
              <a:rPr u="sng"/>
              <a:t>required</a:t>
            </a:r>
            <a:r>
              <a:t> in Illinois.</a:t>
            </a:r>
          </a:p>
          <a:p>
            <a:pPr>
              <a:lnSpc>
                <a:spcPct val="90000"/>
              </a:lnSpc>
              <a:buChar char="■"/>
            </a:pPr>
            <a:r>
              <a:t>Insurance is </a:t>
            </a:r>
            <a:r>
              <a:rPr u="sng"/>
              <a:t>not</a:t>
            </a:r>
            <a:r>
              <a:t> required.  Good inspectors are fully insured.  This protects both the client </a:t>
            </a:r>
            <a:r>
              <a:rPr u="sng"/>
              <a:t>and</a:t>
            </a:r>
            <a:r>
              <a:t> the Realtor.</a:t>
            </a:r>
          </a:p>
          <a:p>
            <a:pPr lvl="1" marL="742950" indent="-285750">
              <a:lnSpc>
                <a:spcPct val="90000"/>
              </a:lnSpc>
              <a:spcBef>
                <a:spcPts val="0"/>
              </a:spcBef>
              <a:buClrTx/>
              <a:defRPr sz="2800"/>
            </a:pPr>
            <a:r>
              <a:t>Errors and Omissions Insurance – Protects against inspector errors.</a:t>
            </a:r>
          </a:p>
          <a:p>
            <a:pPr lvl="1" marL="742950" indent="-285750">
              <a:lnSpc>
                <a:spcPct val="90000"/>
              </a:lnSpc>
              <a:spcBef>
                <a:spcPts val="0"/>
              </a:spcBef>
              <a:buClrTx/>
              <a:defRPr sz="2800"/>
            </a:pPr>
            <a:r>
              <a:t>General Liability Insurance – Protects against inspector caused damage and injury.</a:t>
            </a:r>
          </a:p>
          <a:p>
            <a:pPr lvl="1" marL="742950" indent="-285750">
              <a:lnSpc>
                <a:spcPct val="90000"/>
              </a:lnSpc>
              <a:spcBef>
                <a:spcPts val="0"/>
              </a:spcBef>
              <a:buClrTx/>
              <a:defRPr sz="2800"/>
            </a:pPr>
            <a:r>
              <a:t>Fidelity Bonding – Protects against ‘missing’ items, both the inspector </a:t>
            </a:r>
            <a:r>
              <a:rPr u="sng"/>
              <a:t>and</a:t>
            </a:r>
            <a:r>
              <a:t> the Realtor.</a:t>
            </a:r>
          </a:p>
        </p:txBody>
      </p:sp>
    </p:spTree>
  </p:cSld>
  <p:clrMapOvr>
    <a:masterClrMapping/>
  </p:clrMapOvr>
  <mc:AlternateContent xmlns:mc="http://schemas.openxmlformats.org/markup-compatibility/2006">
    <mc:Choice xmlns:p14="http://schemas.microsoft.com/office/powerpoint/2010/main" Requires="p14">
      <p:transition spd="fast" advClick="1" p14:dur="500">
        <p:blinds dir="horz"/>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9" presetID="15" grpId="1" fill="hold">
                                  <p:stCondLst>
                                    <p:cond delay="0"/>
                                  </p:stCondLst>
                                  <p:iterate type="el" backwards="0">
                                    <p:tmAbs val="0"/>
                                  </p:iterate>
                                  <p:childTnLst>
                                    <p:set>
                                      <p:cBhvr>
                                        <p:cTn id="6" fill="hold"/>
                                        <p:tgtEl>
                                          <p:spTgt spid="167"/>
                                        </p:tgtEl>
                                        <p:attrNameLst>
                                          <p:attrName>style.visibility</p:attrName>
                                        </p:attrNameLst>
                                      </p:cBhvr>
                                      <p:to>
                                        <p:strVal val="visible"/>
                                      </p:to>
                                    </p:set>
                                    <p:anim calcmode="lin" valueType="num">
                                      <p:cBhvr>
                                        <p:cTn id="7" dur="800" fill="hold"/>
                                        <p:tgtEl>
                                          <p:spTgt spid="167"/>
                                        </p:tgtEl>
                                        <p:attrNameLst>
                                          <p:attrName>ppt_w</p:attrName>
                                        </p:attrNameLst>
                                      </p:cBhvr>
                                      <p:tavLst>
                                        <p:tav tm="0">
                                          <p:val>
                                            <p:fltVal val="0"/>
                                          </p:val>
                                        </p:tav>
                                        <p:tav tm="100000">
                                          <p:val>
                                            <p:strVal val="#ppt_w"/>
                                          </p:val>
                                        </p:tav>
                                      </p:tavLst>
                                    </p:anim>
                                    <p:anim calcmode="lin" valueType="num">
                                      <p:cBhvr>
                                        <p:cTn id="8" dur="800" fill="hold"/>
                                        <p:tgtEl>
                                          <p:spTgt spid="167"/>
                                        </p:tgtEl>
                                        <p:attrNameLst>
                                          <p:attrName>ppt_h</p:attrName>
                                        </p:attrNameLst>
                                      </p:cBhvr>
                                      <p:tavLst>
                                        <p:tav tm="0">
                                          <p:val>
                                            <p:fltVal val="0"/>
                                          </p:val>
                                        </p:tav>
                                        <p:tav tm="100000">
                                          <p:val>
                                            <p:strVal val="#ppt_h"/>
                                          </p:val>
                                        </p:tav>
                                      </p:tavLst>
                                    </p:anim>
                                    <p:anim calcmode="lin" valueType="num">
                                      <p:cBhvr>
                                        <p:cTn id="9" dur="800" fill="hold"/>
                                        <p:tgtEl>
                                          <p:spTgt spid="167"/>
                                        </p:tgtEl>
                                        <p:attrNameLst>
                                          <p:attrName>ppt_x</p:attrName>
                                        </p:attrNameLst>
                                      </p:cBhvr>
                                      <p:tavLst>
                                        <p:tav tm="0" fmla="#ppt_x+(cos(-2*pi*(1-$))*-#ppt_x-sin(-2*pi*(1-$))*(1-#ppt_y))*(1-$)">
                                          <p:val>
                                            <p:fltVal val="0"/>
                                          </p:val>
                                        </p:tav>
                                        <p:tav tm="100000">
                                          <p:val>
                                            <p:fltVal val="1"/>
                                          </p:val>
                                        </p:tav>
                                      </p:tavLst>
                                    </p:anim>
                                    <p:anim calcmode="lin" valueType="num">
                                      <p:cBhvr>
                                        <p:cTn id="10" dur="800" fill="hold"/>
                                        <p:tgtEl>
                                          <p:spTgt spid="16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1" presetID="2" grpId="2" fill="hold">
                                  <p:stCondLst>
                                    <p:cond delay="0"/>
                                  </p:stCondLst>
                                  <p:iterate type="el" backwards="0">
                                    <p:tmAbs val="0"/>
                                  </p:iterate>
                                  <p:childTnLst>
                                    <p:set>
                                      <p:cBhvr>
                                        <p:cTn id="14" fill="hold"/>
                                        <p:tgtEl>
                                          <p:spTgt spid="168">
                                            <p:bg/>
                                          </p:spTgt>
                                        </p:tgtEl>
                                        <p:attrNameLst>
                                          <p:attrName>style.visibility</p:attrName>
                                        </p:attrNameLst>
                                      </p:cBhvr>
                                      <p:to>
                                        <p:strVal val="visible"/>
                                      </p:to>
                                    </p:set>
                                    <p:anim calcmode="lin" valueType="num">
                                      <p:cBhvr>
                                        <p:cTn id="15" dur="1000" fill="hold"/>
                                        <p:tgtEl>
                                          <p:spTgt spid="168">
                                            <p:bg/>
                                          </p:spTgt>
                                        </p:tgtEl>
                                        <p:attrNameLst>
                                          <p:attrName>ppt_x</p:attrName>
                                        </p:attrNameLst>
                                      </p:cBhvr>
                                      <p:tavLst>
                                        <p:tav tm="0">
                                          <p:val>
                                            <p:strVal val="#ppt_x"/>
                                          </p:val>
                                        </p:tav>
                                        <p:tav tm="100000">
                                          <p:val>
                                            <p:strVal val="#ppt_x"/>
                                          </p:val>
                                        </p:tav>
                                      </p:tavLst>
                                    </p:anim>
                                    <p:anim calcmode="lin" valueType="num">
                                      <p:cBhvr>
                                        <p:cTn id="16" dur="1000" fill="hold"/>
                                        <p:tgtEl>
                                          <p:spTgt spid="168">
                                            <p:bg/>
                                          </p:spTgt>
                                        </p:tgtEl>
                                        <p:attrNameLst>
                                          <p:attrName>ppt_y</p:attrName>
                                        </p:attrNameLst>
                                      </p:cBhvr>
                                      <p:tavLst>
                                        <p:tav tm="0">
                                          <p:val>
                                            <p:strVal val="0-#ppt_h/2"/>
                                          </p:val>
                                        </p:tav>
                                        <p:tav tm="100000">
                                          <p:val>
                                            <p:strVal val="#ppt_y"/>
                                          </p:val>
                                        </p:tav>
                                      </p:tavLst>
                                    </p:anim>
                                  </p:childTnLst>
                                </p:cTn>
                              </p:par>
                              <p:par>
                                <p:cTn id="17" presetClass="entr" nodeType="withEffect" presetSubtype="1" presetID="2" grpId="2" fill="hold">
                                  <p:stCondLst>
                                    <p:cond delay="0"/>
                                  </p:stCondLst>
                                  <p:iterate type="el" backwards="0">
                                    <p:tmAbs val="0"/>
                                  </p:iterate>
                                  <p:childTnLst>
                                    <p:set>
                                      <p:cBhvr>
                                        <p:cTn id="18" fill="hold"/>
                                        <p:tgtEl>
                                          <p:spTgt spid="168">
                                            <p:txEl>
                                              <p:pRg st="0" end="0"/>
                                            </p:txEl>
                                          </p:spTgt>
                                        </p:tgtEl>
                                        <p:attrNameLst>
                                          <p:attrName>style.visibility</p:attrName>
                                        </p:attrNameLst>
                                      </p:cBhvr>
                                      <p:to>
                                        <p:strVal val="visible"/>
                                      </p:to>
                                    </p:set>
                                    <p:anim calcmode="lin" valueType="num">
                                      <p:cBhvr>
                                        <p:cTn id="19" dur="1000" fill="hold"/>
                                        <p:tgtEl>
                                          <p:spTgt spid="168">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168">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1" presetID="2" grpId="2" fill="hold">
                                  <p:stCondLst>
                                    <p:cond delay="0"/>
                                  </p:stCondLst>
                                  <p:iterate type="el" backwards="0">
                                    <p:tmAbs val="0"/>
                                  </p:iterate>
                                  <p:childTnLst>
                                    <p:set>
                                      <p:cBhvr>
                                        <p:cTn id="24" fill="hold"/>
                                        <p:tgtEl>
                                          <p:spTgt spid="168">
                                            <p:txEl>
                                              <p:pRg st="1" end="1"/>
                                            </p:txEl>
                                          </p:spTgt>
                                        </p:tgtEl>
                                        <p:attrNameLst>
                                          <p:attrName>style.visibility</p:attrName>
                                        </p:attrNameLst>
                                      </p:cBhvr>
                                      <p:to>
                                        <p:strVal val="visible"/>
                                      </p:to>
                                    </p:set>
                                    <p:anim calcmode="lin" valueType="num">
                                      <p:cBhvr>
                                        <p:cTn id="25" dur="1000" fill="hold"/>
                                        <p:tgtEl>
                                          <p:spTgt spid="168">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68">
                                            <p:txEl>
                                              <p:pRg st="1" end="1"/>
                                            </p:txEl>
                                          </p:spTgt>
                                        </p:tgtEl>
                                        <p:attrNameLst>
                                          <p:attrName>ppt_y</p:attrName>
                                        </p:attrNameLst>
                                      </p:cBhvr>
                                      <p:tavLst>
                                        <p:tav tm="0">
                                          <p:val>
                                            <p:strVal val="0-#ppt_h/2"/>
                                          </p:val>
                                        </p:tav>
                                        <p:tav tm="100000">
                                          <p:val>
                                            <p:strVal val="#ppt_y"/>
                                          </p:val>
                                        </p:tav>
                                      </p:tavLst>
                                    </p:anim>
                                  </p:childTnLst>
                                </p:cTn>
                              </p:par>
                              <p:par>
                                <p:cTn id="27" presetClass="entr" nodeType="withEffect" presetSubtype="1" presetID="2" grpId="2" fill="hold">
                                  <p:stCondLst>
                                    <p:cond delay="0"/>
                                  </p:stCondLst>
                                  <p:iterate type="el" backwards="0">
                                    <p:tmAbs val="0"/>
                                  </p:iterate>
                                  <p:childTnLst>
                                    <p:set>
                                      <p:cBhvr>
                                        <p:cTn id="28" fill="hold"/>
                                        <p:tgtEl>
                                          <p:spTgt spid="168">
                                            <p:txEl>
                                              <p:pRg st="2" end="2"/>
                                            </p:txEl>
                                          </p:spTgt>
                                        </p:tgtEl>
                                        <p:attrNameLst>
                                          <p:attrName>style.visibility</p:attrName>
                                        </p:attrNameLst>
                                      </p:cBhvr>
                                      <p:to>
                                        <p:strVal val="visible"/>
                                      </p:to>
                                    </p:set>
                                    <p:anim calcmode="lin" valueType="num">
                                      <p:cBhvr>
                                        <p:cTn id="29" dur="1000" fill="hold"/>
                                        <p:tgtEl>
                                          <p:spTgt spid="16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68">
                                            <p:txEl>
                                              <p:pRg st="2" end="2"/>
                                            </p:txEl>
                                          </p:spTgt>
                                        </p:tgtEl>
                                        <p:attrNameLst>
                                          <p:attrName>ppt_y</p:attrName>
                                        </p:attrNameLst>
                                      </p:cBhvr>
                                      <p:tavLst>
                                        <p:tav tm="0">
                                          <p:val>
                                            <p:strVal val="0-#ppt_h/2"/>
                                          </p:val>
                                        </p:tav>
                                        <p:tav tm="100000">
                                          <p:val>
                                            <p:strVal val="#ppt_y"/>
                                          </p:val>
                                        </p:tav>
                                      </p:tavLst>
                                    </p:anim>
                                  </p:childTnLst>
                                </p:cTn>
                              </p:par>
                              <p:par>
                                <p:cTn id="31" presetClass="entr" nodeType="withEffect" presetSubtype="1" presetID="2" grpId="2" fill="hold">
                                  <p:stCondLst>
                                    <p:cond delay="0"/>
                                  </p:stCondLst>
                                  <p:iterate type="el" backwards="0">
                                    <p:tmAbs val="0"/>
                                  </p:iterate>
                                  <p:childTnLst>
                                    <p:set>
                                      <p:cBhvr>
                                        <p:cTn id="32" fill="hold"/>
                                        <p:tgtEl>
                                          <p:spTgt spid="168">
                                            <p:txEl>
                                              <p:pRg st="3" end="3"/>
                                            </p:txEl>
                                          </p:spTgt>
                                        </p:tgtEl>
                                        <p:attrNameLst>
                                          <p:attrName>style.visibility</p:attrName>
                                        </p:attrNameLst>
                                      </p:cBhvr>
                                      <p:to>
                                        <p:strVal val="visible"/>
                                      </p:to>
                                    </p:set>
                                    <p:anim calcmode="lin" valueType="num">
                                      <p:cBhvr>
                                        <p:cTn id="33" dur="1000" fill="hold"/>
                                        <p:tgtEl>
                                          <p:spTgt spid="168">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168">
                                            <p:txEl>
                                              <p:pRg st="3" end="3"/>
                                            </p:txEl>
                                          </p:spTgt>
                                        </p:tgtEl>
                                        <p:attrNameLst>
                                          <p:attrName>ppt_y</p:attrName>
                                        </p:attrNameLst>
                                      </p:cBhvr>
                                      <p:tavLst>
                                        <p:tav tm="0">
                                          <p:val>
                                            <p:strVal val="0-#ppt_h/2"/>
                                          </p:val>
                                        </p:tav>
                                        <p:tav tm="100000">
                                          <p:val>
                                            <p:strVal val="#ppt_y"/>
                                          </p:val>
                                        </p:tav>
                                      </p:tavLst>
                                    </p:anim>
                                  </p:childTnLst>
                                </p:cTn>
                              </p:par>
                              <p:par>
                                <p:cTn id="35" presetClass="entr" nodeType="withEffect" presetSubtype="1" presetID="2" grpId="2" fill="hold">
                                  <p:stCondLst>
                                    <p:cond delay="0"/>
                                  </p:stCondLst>
                                  <p:iterate type="el" backwards="0">
                                    <p:tmAbs val="0"/>
                                  </p:iterate>
                                  <p:childTnLst>
                                    <p:set>
                                      <p:cBhvr>
                                        <p:cTn id="36" fill="hold"/>
                                        <p:tgtEl>
                                          <p:spTgt spid="168">
                                            <p:txEl>
                                              <p:pRg st="4" end="4"/>
                                            </p:txEl>
                                          </p:spTgt>
                                        </p:tgtEl>
                                        <p:attrNameLst>
                                          <p:attrName>style.visibility</p:attrName>
                                        </p:attrNameLst>
                                      </p:cBhvr>
                                      <p:to>
                                        <p:strVal val="visible"/>
                                      </p:to>
                                    </p:set>
                                    <p:anim calcmode="lin" valueType="num">
                                      <p:cBhvr>
                                        <p:cTn id="37" dur="1000" fill="hold"/>
                                        <p:tgtEl>
                                          <p:spTgt spid="168">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168">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7" grpId="1"/>
      <p:bldP build="p" bldLvl="1" animBg="1" rev="0" advAuto="0" spid="168" grpId="2"/>
    </p:bldLst>
  </p:timing>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7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72" name="Choosing an Inspector"/>
          <p:cNvSpPr txBox="1"/>
          <p:nvPr>
            <p:ph type="title"/>
          </p:nvPr>
        </p:nvSpPr>
        <p:spPr>
          <a:prstGeom prst="rect">
            <a:avLst/>
          </a:prstGeom>
        </p:spPr>
        <p:txBody>
          <a:bodyPr/>
          <a:lstStyle/>
          <a:p>
            <a:pPr/>
            <a:r>
              <a:t>Choosing an Inspector</a:t>
            </a:r>
          </a:p>
        </p:txBody>
      </p:sp>
      <p:sp>
        <p:nvSpPr>
          <p:cNvPr id="173" name="Narrative report, with color pictures and diagrams vs. a Checklist type report.…"/>
          <p:cNvSpPr txBox="1"/>
          <p:nvPr>
            <p:ph type="body" idx="1"/>
          </p:nvPr>
        </p:nvSpPr>
        <p:spPr>
          <a:xfrm>
            <a:off x="971550" y="1592262"/>
            <a:ext cx="7637463" cy="4789488"/>
          </a:xfrm>
          <a:prstGeom prst="rect">
            <a:avLst/>
          </a:prstGeom>
        </p:spPr>
        <p:txBody>
          <a:bodyPr/>
          <a:lstStyle/>
          <a:p>
            <a:pPr>
              <a:lnSpc>
                <a:spcPct val="90000"/>
              </a:lnSpc>
              <a:buChar char="■"/>
            </a:pPr>
            <a:r>
              <a:t>Narrative report, with color pictures and diagrams vs. a Checklist type report.</a:t>
            </a:r>
          </a:p>
          <a:p>
            <a:pPr>
              <a:lnSpc>
                <a:spcPct val="90000"/>
              </a:lnSpc>
              <a:buChar char="■"/>
            </a:pPr>
            <a:r>
              <a:t>Within 48 hours of the inspection (usually less than 24 hours) rather than an ‘on the spot’ report.  Double checking is critical.</a:t>
            </a:r>
          </a:p>
          <a:p>
            <a:pPr>
              <a:lnSpc>
                <a:spcPct val="90000"/>
              </a:lnSpc>
              <a:buChar char="■"/>
            </a:pPr>
            <a:r>
              <a:t>Uses the latest technology.  Gas detector, Infrared thermometer, Circuit analyzer, both Prong and Deep Probing moisture meters, Thermography, Appliance serial number verification</a:t>
            </a:r>
          </a:p>
        </p:txBody>
      </p:sp>
    </p:spTree>
  </p:cSld>
  <p:clrMapOvr>
    <a:masterClrMapping/>
  </p:clrMapOvr>
  <mc:AlternateContent xmlns:mc="http://schemas.openxmlformats.org/markup-compatibility/2006">
    <mc:Choice xmlns:p14="http://schemas.microsoft.com/office/powerpoint/2010/main" Requires="p14">
      <p:transition spd="fast" advClick="1" p14:dur="500">
        <p:blinds dir="horz"/>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9" presetID="15" grpId="1" fill="hold">
                                  <p:stCondLst>
                                    <p:cond delay="0"/>
                                  </p:stCondLst>
                                  <p:iterate type="el" backwards="0">
                                    <p:tmAbs val="0"/>
                                  </p:iterate>
                                  <p:childTnLst>
                                    <p:set>
                                      <p:cBhvr>
                                        <p:cTn id="6" fill="hold"/>
                                        <p:tgtEl>
                                          <p:spTgt spid="172"/>
                                        </p:tgtEl>
                                        <p:attrNameLst>
                                          <p:attrName>style.visibility</p:attrName>
                                        </p:attrNameLst>
                                      </p:cBhvr>
                                      <p:to>
                                        <p:strVal val="visible"/>
                                      </p:to>
                                    </p:set>
                                    <p:anim calcmode="lin" valueType="num">
                                      <p:cBhvr>
                                        <p:cTn id="7" dur="800" fill="hold"/>
                                        <p:tgtEl>
                                          <p:spTgt spid="172"/>
                                        </p:tgtEl>
                                        <p:attrNameLst>
                                          <p:attrName>ppt_w</p:attrName>
                                        </p:attrNameLst>
                                      </p:cBhvr>
                                      <p:tavLst>
                                        <p:tav tm="0">
                                          <p:val>
                                            <p:fltVal val="0"/>
                                          </p:val>
                                        </p:tav>
                                        <p:tav tm="100000">
                                          <p:val>
                                            <p:strVal val="#ppt_w"/>
                                          </p:val>
                                        </p:tav>
                                      </p:tavLst>
                                    </p:anim>
                                    <p:anim calcmode="lin" valueType="num">
                                      <p:cBhvr>
                                        <p:cTn id="8" dur="800" fill="hold"/>
                                        <p:tgtEl>
                                          <p:spTgt spid="172"/>
                                        </p:tgtEl>
                                        <p:attrNameLst>
                                          <p:attrName>ppt_h</p:attrName>
                                        </p:attrNameLst>
                                      </p:cBhvr>
                                      <p:tavLst>
                                        <p:tav tm="0">
                                          <p:val>
                                            <p:fltVal val="0"/>
                                          </p:val>
                                        </p:tav>
                                        <p:tav tm="100000">
                                          <p:val>
                                            <p:strVal val="#ppt_h"/>
                                          </p:val>
                                        </p:tav>
                                      </p:tavLst>
                                    </p:anim>
                                    <p:anim calcmode="lin" valueType="num">
                                      <p:cBhvr>
                                        <p:cTn id="9" dur="800" fill="hold"/>
                                        <p:tgtEl>
                                          <p:spTgt spid="172"/>
                                        </p:tgtEl>
                                        <p:attrNameLst>
                                          <p:attrName>ppt_x</p:attrName>
                                        </p:attrNameLst>
                                      </p:cBhvr>
                                      <p:tavLst>
                                        <p:tav tm="0" fmla="#ppt_x+(cos(-2*pi*(1-$))*-#ppt_x-sin(-2*pi*(1-$))*(1-#ppt_y))*(1-$)">
                                          <p:val>
                                            <p:fltVal val="0"/>
                                          </p:val>
                                        </p:tav>
                                        <p:tav tm="100000">
                                          <p:val>
                                            <p:fltVal val="1"/>
                                          </p:val>
                                        </p:tav>
                                      </p:tavLst>
                                    </p:anim>
                                    <p:anim calcmode="lin" valueType="num">
                                      <p:cBhvr>
                                        <p:cTn id="10" dur="800" fill="hold"/>
                                        <p:tgtEl>
                                          <p:spTgt spid="17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1" presetID="2" grpId="2" fill="hold">
                                  <p:stCondLst>
                                    <p:cond delay="0"/>
                                  </p:stCondLst>
                                  <p:iterate type="el" backwards="0">
                                    <p:tmAbs val="0"/>
                                  </p:iterate>
                                  <p:childTnLst>
                                    <p:set>
                                      <p:cBhvr>
                                        <p:cTn id="14" fill="hold"/>
                                        <p:tgtEl>
                                          <p:spTgt spid="173">
                                            <p:bg/>
                                          </p:spTgt>
                                        </p:tgtEl>
                                        <p:attrNameLst>
                                          <p:attrName>style.visibility</p:attrName>
                                        </p:attrNameLst>
                                      </p:cBhvr>
                                      <p:to>
                                        <p:strVal val="visible"/>
                                      </p:to>
                                    </p:set>
                                    <p:anim calcmode="lin" valueType="num">
                                      <p:cBhvr>
                                        <p:cTn id="15" dur="1000" fill="hold"/>
                                        <p:tgtEl>
                                          <p:spTgt spid="173">
                                            <p:bg/>
                                          </p:spTgt>
                                        </p:tgtEl>
                                        <p:attrNameLst>
                                          <p:attrName>ppt_x</p:attrName>
                                        </p:attrNameLst>
                                      </p:cBhvr>
                                      <p:tavLst>
                                        <p:tav tm="0">
                                          <p:val>
                                            <p:strVal val="#ppt_x"/>
                                          </p:val>
                                        </p:tav>
                                        <p:tav tm="100000">
                                          <p:val>
                                            <p:strVal val="#ppt_x"/>
                                          </p:val>
                                        </p:tav>
                                      </p:tavLst>
                                    </p:anim>
                                    <p:anim calcmode="lin" valueType="num">
                                      <p:cBhvr>
                                        <p:cTn id="16" dur="1000" fill="hold"/>
                                        <p:tgtEl>
                                          <p:spTgt spid="173">
                                            <p:bg/>
                                          </p:spTgt>
                                        </p:tgtEl>
                                        <p:attrNameLst>
                                          <p:attrName>ppt_y</p:attrName>
                                        </p:attrNameLst>
                                      </p:cBhvr>
                                      <p:tavLst>
                                        <p:tav tm="0">
                                          <p:val>
                                            <p:strVal val="0-#ppt_h/2"/>
                                          </p:val>
                                        </p:tav>
                                        <p:tav tm="100000">
                                          <p:val>
                                            <p:strVal val="#ppt_y"/>
                                          </p:val>
                                        </p:tav>
                                      </p:tavLst>
                                    </p:anim>
                                  </p:childTnLst>
                                </p:cTn>
                              </p:par>
                              <p:par>
                                <p:cTn id="17" presetClass="entr" nodeType="withEffect" presetSubtype="1" presetID="2" grpId="2" fill="hold">
                                  <p:stCondLst>
                                    <p:cond delay="0"/>
                                  </p:stCondLst>
                                  <p:iterate type="el" backwards="0">
                                    <p:tmAbs val="0"/>
                                  </p:iterate>
                                  <p:childTnLst>
                                    <p:set>
                                      <p:cBhvr>
                                        <p:cTn id="18" fill="hold"/>
                                        <p:tgtEl>
                                          <p:spTgt spid="173">
                                            <p:txEl>
                                              <p:pRg st="0" end="0"/>
                                            </p:txEl>
                                          </p:spTgt>
                                        </p:tgtEl>
                                        <p:attrNameLst>
                                          <p:attrName>style.visibility</p:attrName>
                                        </p:attrNameLst>
                                      </p:cBhvr>
                                      <p:to>
                                        <p:strVal val="visible"/>
                                      </p:to>
                                    </p:set>
                                    <p:anim calcmode="lin" valueType="num">
                                      <p:cBhvr>
                                        <p:cTn id="19" dur="1000" fill="hold"/>
                                        <p:tgtEl>
                                          <p:spTgt spid="17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17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1" presetID="2" grpId="2" fill="hold">
                                  <p:stCondLst>
                                    <p:cond delay="0"/>
                                  </p:stCondLst>
                                  <p:iterate type="el" backwards="0">
                                    <p:tmAbs val="0"/>
                                  </p:iterate>
                                  <p:childTnLst>
                                    <p:set>
                                      <p:cBhvr>
                                        <p:cTn id="24" fill="hold"/>
                                        <p:tgtEl>
                                          <p:spTgt spid="173">
                                            <p:txEl>
                                              <p:pRg st="1" end="1"/>
                                            </p:txEl>
                                          </p:spTgt>
                                        </p:tgtEl>
                                        <p:attrNameLst>
                                          <p:attrName>style.visibility</p:attrName>
                                        </p:attrNameLst>
                                      </p:cBhvr>
                                      <p:to>
                                        <p:strVal val="visible"/>
                                      </p:to>
                                    </p:set>
                                    <p:anim calcmode="lin" valueType="num">
                                      <p:cBhvr>
                                        <p:cTn id="25" dur="1000" fill="hold"/>
                                        <p:tgtEl>
                                          <p:spTgt spid="17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7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1" presetID="2" grpId="2" fill="hold">
                                  <p:stCondLst>
                                    <p:cond delay="0"/>
                                  </p:stCondLst>
                                  <p:iterate type="el" backwards="0">
                                    <p:tmAbs val="0"/>
                                  </p:iterate>
                                  <p:childTnLst>
                                    <p:set>
                                      <p:cBhvr>
                                        <p:cTn id="30" fill="hold"/>
                                        <p:tgtEl>
                                          <p:spTgt spid="173">
                                            <p:txEl>
                                              <p:pRg st="2" end="2"/>
                                            </p:txEl>
                                          </p:spTgt>
                                        </p:tgtEl>
                                        <p:attrNameLst>
                                          <p:attrName>style.visibility</p:attrName>
                                        </p:attrNameLst>
                                      </p:cBhvr>
                                      <p:to>
                                        <p:strVal val="visible"/>
                                      </p:to>
                                    </p:set>
                                    <p:anim calcmode="lin" valueType="num">
                                      <p:cBhvr>
                                        <p:cTn id="31" dur="1000" fill="hold"/>
                                        <p:tgtEl>
                                          <p:spTgt spid="173">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17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173" grpId="2"/>
      <p:bldP build="whole" bldLvl="1" animBg="1" rev="0" advAuto="0" spid="172" grpId="1"/>
    </p:bldLst>
  </p:timing>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77" name="Pricing – You get what you pay for"/>
          <p:cNvSpPr txBox="1"/>
          <p:nvPr>
            <p:ph type="title"/>
          </p:nvPr>
        </p:nvSpPr>
        <p:spPr>
          <a:prstGeom prst="rect">
            <a:avLst/>
          </a:prstGeom>
        </p:spPr>
        <p:txBody>
          <a:bodyPr/>
          <a:lstStyle>
            <a:lvl1pPr>
              <a:defRPr sz="4400"/>
            </a:lvl1pPr>
          </a:lstStyle>
          <a:p>
            <a:pPr/>
            <a:r>
              <a:t>Pricing – You get what you pay for</a:t>
            </a:r>
          </a:p>
        </p:txBody>
      </p:sp>
      <p:sp>
        <p:nvSpPr>
          <p:cNvPr id="178" name="Insurance, narrative reporting, newest technology and continuing training costs more.…"/>
          <p:cNvSpPr txBox="1"/>
          <p:nvPr>
            <p:ph type="body" idx="1"/>
          </p:nvPr>
        </p:nvSpPr>
        <p:spPr>
          <a:prstGeom prst="rect">
            <a:avLst/>
          </a:prstGeom>
        </p:spPr>
        <p:txBody>
          <a:bodyPr/>
          <a:lstStyle/>
          <a:p>
            <a:pPr>
              <a:buChar char="■"/>
            </a:pPr>
            <a:r>
              <a:t>Insurance, narrative reporting, newest technology and continuing training costs more.</a:t>
            </a:r>
          </a:p>
          <a:p>
            <a:pPr>
              <a:buChar char="■"/>
            </a:pPr>
            <a:r>
              <a:t>2-3 bedroom condo - $300</a:t>
            </a:r>
          </a:p>
          <a:p>
            <a:pPr>
              <a:buChar char="■"/>
            </a:pPr>
            <a:r>
              <a:t>Townhouse - $350</a:t>
            </a:r>
          </a:p>
          <a:p>
            <a:pPr>
              <a:buChar char="■"/>
            </a:pPr>
            <a:r>
              <a:t>Single Family Home &lt; 2,500 SF - $400</a:t>
            </a:r>
          </a:p>
          <a:p>
            <a:pPr>
              <a:buChar char="■"/>
            </a:pPr>
            <a:r>
              <a:t>2,500 – 4,000 SF - $500</a:t>
            </a:r>
          </a:p>
          <a:p>
            <a:pPr>
              <a:buChar char="■"/>
            </a:pPr>
            <a:r>
              <a:t>4,000 – 5,000 SF - $600</a:t>
            </a:r>
          </a:p>
          <a:p>
            <a:pPr>
              <a:buChar char="■"/>
            </a:pPr>
            <a:r>
              <a:t>&gt; 5,000 SF – per square footage</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8" presetID="2" grpId="1" fill="hold">
                                  <p:stCondLst>
                                    <p:cond delay="0"/>
                                  </p:stCondLst>
                                  <p:iterate type="el" backwards="0">
                                    <p:tmAbs val="0"/>
                                  </p:iterate>
                                  <p:childTnLst>
                                    <p:set>
                                      <p:cBhvr>
                                        <p:cTn id="6" fill="hold"/>
                                        <p:tgtEl>
                                          <p:spTgt spid="177"/>
                                        </p:tgtEl>
                                        <p:attrNameLst>
                                          <p:attrName>style.visibility</p:attrName>
                                        </p:attrNameLst>
                                      </p:cBhvr>
                                      <p:to>
                                        <p:strVal val="visible"/>
                                      </p:to>
                                    </p:set>
                                    <p:anim calcmode="lin" valueType="num">
                                      <p:cBhvr>
                                        <p:cTn id="7" dur="1000" fill="hold"/>
                                        <p:tgtEl>
                                          <p:spTgt spid="177"/>
                                        </p:tgtEl>
                                        <p:attrNameLst>
                                          <p:attrName>ppt_x</p:attrName>
                                        </p:attrNameLst>
                                      </p:cBhvr>
                                      <p:tavLst>
                                        <p:tav tm="0">
                                          <p:val>
                                            <p:strVal val="0-#ppt_w/2"/>
                                          </p:val>
                                        </p:tav>
                                        <p:tav tm="100000">
                                          <p:val>
                                            <p:strVal val="#ppt_x"/>
                                          </p:val>
                                        </p:tav>
                                      </p:tavLst>
                                    </p:anim>
                                    <p:anim calcmode="lin" valueType="num">
                                      <p:cBhvr>
                                        <p:cTn id="8" dur="1000" fill="hold"/>
                                        <p:tgtEl>
                                          <p:spTgt spid="17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ID="10" grpId="2" fill="hold">
                                  <p:stCondLst>
                                    <p:cond delay="0"/>
                                  </p:stCondLst>
                                  <p:iterate type="el" backwards="0">
                                    <p:tmAbs val="0"/>
                                  </p:iterate>
                                  <p:childTnLst>
                                    <p:set>
                                      <p:cBhvr>
                                        <p:cTn id="12" fill="hold"/>
                                        <p:tgtEl>
                                          <p:spTgt spid="178">
                                            <p:bg/>
                                          </p:spTgt>
                                        </p:tgtEl>
                                        <p:attrNameLst>
                                          <p:attrName>style.visibility</p:attrName>
                                        </p:attrNameLst>
                                      </p:cBhvr>
                                      <p:to>
                                        <p:strVal val="visible"/>
                                      </p:to>
                                    </p:set>
                                    <p:animEffect filter="fade" transition="in">
                                      <p:cBhvr>
                                        <p:cTn id="13" dur="500"/>
                                        <p:tgtEl>
                                          <p:spTgt spid="178">
                                            <p:bg/>
                                          </p:spTgt>
                                        </p:tgtEl>
                                      </p:cBhvr>
                                    </p:animEffect>
                                  </p:childTnLst>
                                </p:cTn>
                              </p:par>
                              <p:par>
                                <p:cTn id="14" presetClass="entr" nodeType="withEffect" presetSubtype="0" presetID="10" grpId="2" fill="hold">
                                  <p:stCondLst>
                                    <p:cond delay="0"/>
                                  </p:stCondLst>
                                  <p:iterate type="el" backwards="0">
                                    <p:tmAbs val="0"/>
                                  </p:iterate>
                                  <p:childTnLst>
                                    <p:set>
                                      <p:cBhvr>
                                        <p:cTn id="15" fill="hold"/>
                                        <p:tgtEl>
                                          <p:spTgt spid="178">
                                            <p:txEl>
                                              <p:pRg st="0" end="0"/>
                                            </p:txEl>
                                          </p:spTgt>
                                        </p:tgtEl>
                                        <p:attrNameLst>
                                          <p:attrName>style.visibility</p:attrName>
                                        </p:attrNameLst>
                                      </p:cBhvr>
                                      <p:to>
                                        <p:strVal val="visible"/>
                                      </p:to>
                                    </p:set>
                                    <p:animEffect filter="fade" transition="in">
                                      <p:cBhvr>
                                        <p:cTn id="16" dur="500"/>
                                        <p:tgtEl>
                                          <p:spTgt spid="17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Class="entr" nodeType="clickEffect" presetID="10" grpId="2" fill="hold">
                                  <p:stCondLst>
                                    <p:cond delay="0"/>
                                  </p:stCondLst>
                                  <p:iterate type="el" backwards="0">
                                    <p:tmAbs val="0"/>
                                  </p:iterate>
                                  <p:childTnLst>
                                    <p:set>
                                      <p:cBhvr>
                                        <p:cTn id="20" fill="hold"/>
                                        <p:tgtEl>
                                          <p:spTgt spid="178">
                                            <p:txEl>
                                              <p:pRg st="1" end="1"/>
                                            </p:txEl>
                                          </p:spTgt>
                                        </p:tgtEl>
                                        <p:attrNameLst>
                                          <p:attrName>style.visibility</p:attrName>
                                        </p:attrNameLst>
                                      </p:cBhvr>
                                      <p:to>
                                        <p:strVal val="visible"/>
                                      </p:to>
                                    </p:set>
                                    <p:animEffect filter="fade" transition="in">
                                      <p:cBhvr>
                                        <p:cTn id="21" dur="500"/>
                                        <p:tgtEl>
                                          <p:spTgt spid="17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Class="entr" nodeType="clickEffect" presetID="10" grpId="2" fill="hold">
                                  <p:stCondLst>
                                    <p:cond delay="0"/>
                                  </p:stCondLst>
                                  <p:iterate type="el" backwards="0">
                                    <p:tmAbs val="0"/>
                                  </p:iterate>
                                  <p:childTnLst>
                                    <p:set>
                                      <p:cBhvr>
                                        <p:cTn id="25" fill="hold"/>
                                        <p:tgtEl>
                                          <p:spTgt spid="178">
                                            <p:txEl>
                                              <p:pRg st="2" end="2"/>
                                            </p:txEl>
                                          </p:spTgt>
                                        </p:tgtEl>
                                        <p:attrNameLst>
                                          <p:attrName>style.visibility</p:attrName>
                                        </p:attrNameLst>
                                      </p:cBhvr>
                                      <p:to>
                                        <p:strVal val="visible"/>
                                      </p:to>
                                    </p:set>
                                    <p:animEffect filter="fade" transition="in">
                                      <p:cBhvr>
                                        <p:cTn id="26" dur="500"/>
                                        <p:tgtEl>
                                          <p:spTgt spid="17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Class="entr" nodeType="clickEffect" presetID="10" grpId="2" fill="hold">
                                  <p:stCondLst>
                                    <p:cond delay="0"/>
                                  </p:stCondLst>
                                  <p:iterate type="el" backwards="0">
                                    <p:tmAbs val="0"/>
                                  </p:iterate>
                                  <p:childTnLst>
                                    <p:set>
                                      <p:cBhvr>
                                        <p:cTn id="30" fill="hold"/>
                                        <p:tgtEl>
                                          <p:spTgt spid="178">
                                            <p:txEl>
                                              <p:pRg st="3" end="3"/>
                                            </p:txEl>
                                          </p:spTgt>
                                        </p:tgtEl>
                                        <p:attrNameLst>
                                          <p:attrName>style.visibility</p:attrName>
                                        </p:attrNameLst>
                                      </p:cBhvr>
                                      <p:to>
                                        <p:strVal val="visible"/>
                                      </p:to>
                                    </p:set>
                                    <p:animEffect filter="fade" transition="in">
                                      <p:cBhvr>
                                        <p:cTn id="31" dur="500"/>
                                        <p:tgtEl>
                                          <p:spTgt spid="178">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Class="entr" nodeType="clickEffect" presetID="10" grpId="2" fill="hold">
                                  <p:stCondLst>
                                    <p:cond delay="0"/>
                                  </p:stCondLst>
                                  <p:iterate type="el" backwards="0">
                                    <p:tmAbs val="0"/>
                                  </p:iterate>
                                  <p:childTnLst>
                                    <p:set>
                                      <p:cBhvr>
                                        <p:cTn id="35" fill="hold"/>
                                        <p:tgtEl>
                                          <p:spTgt spid="178">
                                            <p:txEl>
                                              <p:pRg st="4" end="4"/>
                                            </p:txEl>
                                          </p:spTgt>
                                        </p:tgtEl>
                                        <p:attrNameLst>
                                          <p:attrName>style.visibility</p:attrName>
                                        </p:attrNameLst>
                                      </p:cBhvr>
                                      <p:to>
                                        <p:strVal val="visible"/>
                                      </p:to>
                                    </p:set>
                                    <p:animEffect filter="fade" transition="in">
                                      <p:cBhvr>
                                        <p:cTn id="36" dur="500"/>
                                        <p:tgtEl>
                                          <p:spTgt spid="178">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Class="entr" nodeType="clickEffect" presetID="10" grpId="2" fill="hold">
                                  <p:stCondLst>
                                    <p:cond delay="0"/>
                                  </p:stCondLst>
                                  <p:iterate type="el" backwards="0">
                                    <p:tmAbs val="0"/>
                                  </p:iterate>
                                  <p:childTnLst>
                                    <p:set>
                                      <p:cBhvr>
                                        <p:cTn id="40" fill="hold"/>
                                        <p:tgtEl>
                                          <p:spTgt spid="178">
                                            <p:txEl>
                                              <p:pRg st="5" end="5"/>
                                            </p:txEl>
                                          </p:spTgt>
                                        </p:tgtEl>
                                        <p:attrNameLst>
                                          <p:attrName>style.visibility</p:attrName>
                                        </p:attrNameLst>
                                      </p:cBhvr>
                                      <p:to>
                                        <p:strVal val="visible"/>
                                      </p:to>
                                    </p:set>
                                    <p:animEffect filter="fade" transition="in">
                                      <p:cBhvr>
                                        <p:cTn id="41" dur="500"/>
                                        <p:tgtEl>
                                          <p:spTgt spid="178">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Class="entr" nodeType="clickEffect" presetID="10" grpId="2" fill="hold">
                                  <p:stCondLst>
                                    <p:cond delay="0"/>
                                  </p:stCondLst>
                                  <p:iterate type="el" backwards="0">
                                    <p:tmAbs val="0"/>
                                  </p:iterate>
                                  <p:childTnLst>
                                    <p:set>
                                      <p:cBhvr>
                                        <p:cTn id="45" fill="hold"/>
                                        <p:tgtEl>
                                          <p:spTgt spid="178">
                                            <p:txEl>
                                              <p:pRg st="6" end="6"/>
                                            </p:txEl>
                                          </p:spTgt>
                                        </p:tgtEl>
                                        <p:attrNameLst>
                                          <p:attrName>style.visibility</p:attrName>
                                        </p:attrNameLst>
                                      </p:cBhvr>
                                      <p:to>
                                        <p:strVal val="visible"/>
                                      </p:to>
                                    </p:set>
                                    <p:animEffect filter="fade" transition="in">
                                      <p:cBhvr>
                                        <p:cTn id="46" dur="500"/>
                                        <p:tgtEl>
                                          <p:spTgt spid="178">
                                            <p:txEl>
                                              <p:pRg st="6" end="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178" grpId="2"/>
      <p:bldP build="whole" bldLvl="1" animBg="1" rev="0" advAuto="0" spid="177" grpId="1"/>
    </p:bldLst>
  </p:timing>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8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82" name="Where to find an Inspector"/>
          <p:cNvSpPr txBox="1"/>
          <p:nvPr>
            <p:ph type="title"/>
          </p:nvPr>
        </p:nvSpPr>
        <p:spPr>
          <a:prstGeom prst="rect">
            <a:avLst/>
          </a:prstGeom>
        </p:spPr>
        <p:txBody>
          <a:bodyPr/>
          <a:lstStyle/>
          <a:p>
            <a:pPr/>
            <a:r>
              <a:t>Where to find an Inspector</a:t>
            </a:r>
          </a:p>
        </p:txBody>
      </p:sp>
      <p:sp>
        <p:nvSpPr>
          <p:cNvPr id="183" name="www.NACHI.org – Search for an inspector by city or zip code in the U.S. and 7 other counties.…"/>
          <p:cNvSpPr txBox="1"/>
          <p:nvPr>
            <p:ph type="body" idx="1"/>
          </p:nvPr>
        </p:nvSpPr>
        <p:spPr>
          <a:prstGeom prst="rect">
            <a:avLst/>
          </a:prstGeom>
        </p:spPr>
        <p:txBody>
          <a:bodyPr/>
          <a:lstStyle/>
          <a:p>
            <a:pPr>
              <a:buSzTx/>
              <a:buFont typeface="Wingdings"/>
              <a:buNone/>
            </a:pPr>
            <a:r>
              <a:t>www.NACHI.org – Search for an inspector by city or zip code in the U.S. and 7 other counties.</a:t>
            </a:r>
          </a:p>
          <a:p>
            <a:pPr>
              <a:buSzTx/>
              <a:buFont typeface="Wingdings"/>
              <a:buNone/>
            </a:pPr>
            <a:r>
              <a:t>Members of the National Association of Certified Home Inspectors have the highest standards, ethics and professionalism.</a:t>
            </a:r>
          </a:p>
          <a:p>
            <a:pPr>
              <a:buSzTx/>
              <a:buFont typeface="Wingdings"/>
              <a:buNone/>
            </a:pPr>
            <a:r>
              <a:t>Require more than 24 continuing education hours a year (4 times more than State of Illinois Requirements).</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32" presetID="23" grpId="1" fill="hold">
                                  <p:stCondLst>
                                    <p:cond delay="0"/>
                                  </p:stCondLst>
                                  <p:iterate type="el" backwards="0">
                                    <p:tmAbs val="0"/>
                                  </p:iterate>
                                  <p:childTnLst>
                                    <p:set>
                                      <p:cBhvr>
                                        <p:cTn id="6" fill="hold"/>
                                        <p:tgtEl>
                                          <p:spTgt spid="182"/>
                                        </p:tgtEl>
                                        <p:attrNameLst>
                                          <p:attrName>style.visibility</p:attrName>
                                        </p:attrNameLst>
                                      </p:cBhvr>
                                      <p:to>
                                        <p:strVal val="visible"/>
                                      </p:to>
                                    </p:set>
                                    <p:anim calcmode="lin" valueType="num">
                                      <p:cBhvr>
                                        <p:cTn id="7" dur="1230" fill="hold"/>
                                        <p:tgtEl>
                                          <p:spTgt spid="182"/>
                                        </p:tgtEl>
                                        <p:attrNameLst>
                                          <p:attrName>ppt_w</p:attrName>
                                        </p:attrNameLst>
                                      </p:cBhvr>
                                      <p:tavLst>
                                        <p:tav tm="0">
                                          <p:val>
                                            <p:strVal val="4*#ppt_w"/>
                                          </p:val>
                                        </p:tav>
                                        <p:tav tm="100000">
                                          <p:val>
                                            <p:strVal val="#ppt_w"/>
                                          </p:val>
                                        </p:tav>
                                      </p:tavLst>
                                    </p:anim>
                                    <p:anim calcmode="lin" valueType="num">
                                      <p:cBhvr>
                                        <p:cTn id="8" dur="1230" fill="hold"/>
                                        <p:tgtEl>
                                          <p:spTgt spid="182"/>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6" presetID="23" grpId="2" fill="hold">
                                  <p:stCondLst>
                                    <p:cond delay="0"/>
                                  </p:stCondLst>
                                  <p:iterate type="el" backwards="0">
                                    <p:tmAbs val="0"/>
                                  </p:iterate>
                                  <p:childTnLst>
                                    <p:set>
                                      <p:cBhvr>
                                        <p:cTn id="12" fill="hold"/>
                                        <p:tgtEl>
                                          <p:spTgt spid="183">
                                            <p:bg/>
                                          </p:spTgt>
                                        </p:tgtEl>
                                        <p:attrNameLst>
                                          <p:attrName>style.visibility</p:attrName>
                                        </p:attrNameLst>
                                      </p:cBhvr>
                                      <p:to>
                                        <p:strVal val="visible"/>
                                      </p:to>
                                    </p:set>
                                    <p:anim calcmode="lin" valueType="num">
                                      <p:cBhvr>
                                        <p:cTn id="13" dur="500" fill="hold"/>
                                        <p:tgtEl>
                                          <p:spTgt spid="183">
                                            <p:bg/>
                                          </p:spTgt>
                                        </p:tgtEl>
                                        <p:attrNameLst>
                                          <p:attrName>ppt_w</p:attrName>
                                        </p:attrNameLst>
                                      </p:cBhvr>
                                      <p:tavLst>
                                        <p:tav tm="0">
                                          <p:val>
                                            <p:fltVal val="0"/>
                                          </p:val>
                                        </p:tav>
                                        <p:tav tm="100000">
                                          <p:val>
                                            <p:strVal val="#ppt_w"/>
                                          </p:val>
                                        </p:tav>
                                      </p:tavLst>
                                    </p:anim>
                                    <p:anim calcmode="lin" valueType="num">
                                      <p:cBhvr>
                                        <p:cTn id="14" dur="500" fill="hold"/>
                                        <p:tgtEl>
                                          <p:spTgt spid="183">
                                            <p:bg/>
                                          </p:spTgt>
                                        </p:tgtEl>
                                        <p:attrNameLst>
                                          <p:attrName>ppt_h</p:attrName>
                                        </p:attrNameLst>
                                      </p:cBhvr>
                                      <p:tavLst>
                                        <p:tav tm="0">
                                          <p:val>
                                            <p:fltVal val="0"/>
                                          </p:val>
                                        </p:tav>
                                        <p:tav tm="100000">
                                          <p:val>
                                            <p:strVal val="#ppt_h"/>
                                          </p:val>
                                        </p:tav>
                                      </p:tavLst>
                                    </p:anim>
                                  </p:childTnLst>
                                </p:cTn>
                              </p:par>
                              <p:par>
                                <p:cTn id="15" presetClass="entr" nodeType="withEffect" presetSubtype="16" presetID="23" grpId="2" fill="hold">
                                  <p:stCondLst>
                                    <p:cond delay="0"/>
                                  </p:stCondLst>
                                  <p:iterate type="el" backwards="0">
                                    <p:tmAbs val="0"/>
                                  </p:iterate>
                                  <p:childTnLst>
                                    <p:set>
                                      <p:cBhvr>
                                        <p:cTn id="16" fill="hold"/>
                                        <p:tgtEl>
                                          <p:spTgt spid="183">
                                            <p:txEl>
                                              <p:pRg st="0" end="0"/>
                                            </p:txEl>
                                          </p:spTgt>
                                        </p:tgtEl>
                                        <p:attrNameLst>
                                          <p:attrName>style.visibility</p:attrName>
                                        </p:attrNameLst>
                                      </p:cBhvr>
                                      <p:to>
                                        <p:strVal val="visible"/>
                                      </p:to>
                                    </p:set>
                                    <p:anim calcmode="lin" valueType="num">
                                      <p:cBhvr>
                                        <p:cTn id="17" dur="500" fill="hold"/>
                                        <p:tgtEl>
                                          <p:spTgt spid="18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8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16" presetID="23" grpId="2" fill="hold">
                                  <p:stCondLst>
                                    <p:cond delay="0"/>
                                  </p:stCondLst>
                                  <p:iterate type="el" backwards="0">
                                    <p:tmAbs val="0"/>
                                  </p:iterate>
                                  <p:childTnLst>
                                    <p:set>
                                      <p:cBhvr>
                                        <p:cTn id="22" fill="hold"/>
                                        <p:tgtEl>
                                          <p:spTgt spid="183">
                                            <p:txEl>
                                              <p:pRg st="1" end="1"/>
                                            </p:txEl>
                                          </p:spTgt>
                                        </p:tgtEl>
                                        <p:attrNameLst>
                                          <p:attrName>style.visibility</p:attrName>
                                        </p:attrNameLst>
                                      </p:cBhvr>
                                      <p:to>
                                        <p:strVal val="visible"/>
                                      </p:to>
                                    </p:set>
                                    <p:anim calcmode="lin" valueType="num">
                                      <p:cBhvr>
                                        <p:cTn id="23" dur="500" fill="hold"/>
                                        <p:tgtEl>
                                          <p:spTgt spid="18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8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16" presetID="23" grpId="2" fill="hold">
                                  <p:stCondLst>
                                    <p:cond delay="0"/>
                                  </p:stCondLst>
                                  <p:iterate type="el" backwards="0">
                                    <p:tmAbs val="0"/>
                                  </p:iterate>
                                  <p:childTnLst>
                                    <p:set>
                                      <p:cBhvr>
                                        <p:cTn id="28" fill="hold"/>
                                        <p:tgtEl>
                                          <p:spTgt spid="183">
                                            <p:txEl>
                                              <p:pRg st="2" end="2"/>
                                            </p:txEl>
                                          </p:spTgt>
                                        </p:tgtEl>
                                        <p:attrNameLst>
                                          <p:attrName>style.visibility</p:attrName>
                                        </p:attrNameLst>
                                      </p:cBhvr>
                                      <p:to>
                                        <p:strVal val="visible"/>
                                      </p:to>
                                    </p:set>
                                    <p:anim calcmode="lin" valueType="num">
                                      <p:cBhvr>
                                        <p:cTn id="29" dur="500" fill="hold"/>
                                        <p:tgtEl>
                                          <p:spTgt spid="183">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8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183" grpId="2"/>
      <p:bldP build="whole" bldLvl="1" animBg="1" rev="0" advAuto="0" spid="182" grpId="1"/>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5"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06" name="Slide Number"/>
          <p:cNvSpPr txBox="1"/>
          <p:nvPr>
            <p:ph type="sldNum" sz="quarter" idx="2"/>
          </p:nvPr>
        </p:nvSpPr>
        <p:spPr>
          <a:xfrm>
            <a:off x="8417559" y="64008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07" name="Overview"/>
          <p:cNvSpPr txBox="1"/>
          <p:nvPr>
            <p:ph type="title"/>
          </p:nvPr>
        </p:nvSpPr>
        <p:spPr>
          <a:prstGeom prst="rect">
            <a:avLst/>
          </a:prstGeom>
        </p:spPr>
        <p:txBody>
          <a:bodyPr/>
          <a:lstStyle/>
          <a:p>
            <a:pPr/>
            <a:r>
              <a:t>Overview</a:t>
            </a:r>
          </a:p>
        </p:txBody>
      </p:sp>
      <p:sp>
        <p:nvSpPr>
          <p:cNvPr id="108" name="Inspections…"/>
          <p:cNvSpPr txBox="1"/>
          <p:nvPr>
            <p:ph type="body" idx="1"/>
          </p:nvPr>
        </p:nvSpPr>
        <p:spPr>
          <a:xfrm>
            <a:off x="971550" y="1609725"/>
            <a:ext cx="7637463" cy="4562475"/>
          </a:xfrm>
          <a:prstGeom prst="rect">
            <a:avLst/>
          </a:prstGeom>
        </p:spPr>
        <p:txBody>
          <a:bodyPr/>
          <a:lstStyle/>
          <a:p>
            <a:pPr>
              <a:buChar char="■"/>
            </a:pPr>
            <a:r>
              <a:t>Inspections</a:t>
            </a:r>
          </a:p>
          <a:p>
            <a:pPr lvl="1" marL="742950" indent="-285750">
              <a:spcBef>
                <a:spcPts val="0"/>
              </a:spcBef>
              <a:buClrTx/>
            </a:pPr>
            <a:r>
              <a:t>Buyer’s Pre-Purchase</a:t>
            </a:r>
          </a:p>
          <a:p>
            <a:pPr lvl="1" marL="742950" indent="-285750">
              <a:spcBef>
                <a:spcPts val="0"/>
              </a:spcBef>
              <a:buClrTx/>
            </a:pPr>
            <a:r>
              <a:t>Seller’s Pre-Listing </a:t>
            </a:r>
          </a:p>
          <a:p>
            <a:pPr lvl="1" marL="742950" indent="-285750">
              <a:spcBef>
                <a:spcPts val="0"/>
              </a:spcBef>
              <a:buClrTx/>
            </a:pPr>
            <a:r>
              <a:t>New Construction / Warranty</a:t>
            </a:r>
          </a:p>
          <a:p>
            <a:pPr lvl="1" marL="742950" indent="-285750">
              <a:spcBef>
                <a:spcPts val="0"/>
              </a:spcBef>
              <a:buClrTx/>
            </a:pPr>
            <a:r>
              <a:t>Safety / Maintenance </a:t>
            </a:r>
          </a:p>
          <a:p>
            <a:pPr lvl="1" marL="742950" indent="-285750">
              <a:spcBef>
                <a:spcPts val="0"/>
              </a:spcBef>
              <a:buClrTx/>
            </a:pPr>
            <a:r>
              <a:t>Multi Unit / Investor Property</a:t>
            </a:r>
          </a:p>
          <a:p>
            <a:pPr lvl="1" marL="742950" indent="-285750">
              <a:spcBef>
                <a:spcPts val="0"/>
              </a:spcBef>
              <a:buClrTx/>
            </a:pPr>
            <a:r>
              <a:t>Commercial Property</a:t>
            </a:r>
            <a:r>
              <a:rPr sz="2800"/>
              <a: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6" presetID="23" grpId="1" fill="hold">
                                  <p:stCondLst>
                                    <p:cond delay="0"/>
                                  </p:stCondLst>
                                  <p:iterate type="el" backwards="0">
                                    <p:tmAbs val="0"/>
                                  </p:iterate>
                                  <p:childTnLst>
                                    <p:set>
                                      <p:cBhvr>
                                        <p:cTn id="6" fill="hold"/>
                                        <p:tgtEl>
                                          <p:spTgt spid="107"/>
                                        </p:tgtEl>
                                        <p:attrNameLst>
                                          <p:attrName>style.visibility</p:attrName>
                                        </p:attrNameLst>
                                      </p:cBhvr>
                                      <p:to>
                                        <p:strVal val="visible"/>
                                      </p:to>
                                    </p:set>
                                    <p:anim calcmode="lin" valueType="num">
                                      <p:cBhvr>
                                        <p:cTn id="7" dur="500" fill="hold"/>
                                        <p:tgtEl>
                                          <p:spTgt spid="107"/>
                                        </p:tgtEl>
                                        <p:attrNameLst>
                                          <p:attrName>ppt_w</p:attrName>
                                        </p:attrNameLst>
                                      </p:cBhvr>
                                      <p:tavLst>
                                        <p:tav tm="0">
                                          <p:val>
                                            <p:fltVal val="0"/>
                                          </p:val>
                                        </p:tav>
                                        <p:tav tm="100000">
                                          <p:val>
                                            <p:strVal val="#ppt_w"/>
                                          </p:val>
                                        </p:tav>
                                      </p:tavLst>
                                    </p:anim>
                                    <p:anim calcmode="lin" valueType="num">
                                      <p:cBhvr>
                                        <p:cTn id="8" dur="500" fill="hold"/>
                                        <p:tgtEl>
                                          <p:spTgt spid="10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6" presetID="23" grpId="2" fill="hold">
                                  <p:stCondLst>
                                    <p:cond delay="0"/>
                                  </p:stCondLst>
                                  <p:iterate type="el" backwards="0">
                                    <p:tmAbs val="0"/>
                                  </p:iterate>
                                  <p:childTnLst>
                                    <p:set>
                                      <p:cBhvr>
                                        <p:cTn id="12" fill="hold"/>
                                        <p:tgtEl>
                                          <p:spTgt spid="108">
                                            <p:bg/>
                                          </p:spTgt>
                                        </p:tgtEl>
                                        <p:attrNameLst>
                                          <p:attrName>style.visibility</p:attrName>
                                        </p:attrNameLst>
                                      </p:cBhvr>
                                      <p:to>
                                        <p:strVal val="visible"/>
                                      </p:to>
                                    </p:set>
                                    <p:anim calcmode="lin" valueType="num">
                                      <p:cBhvr>
                                        <p:cTn id="13" dur="500" fill="hold"/>
                                        <p:tgtEl>
                                          <p:spTgt spid="108">
                                            <p:bg/>
                                          </p:spTgt>
                                        </p:tgtEl>
                                        <p:attrNameLst>
                                          <p:attrName>ppt_w</p:attrName>
                                        </p:attrNameLst>
                                      </p:cBhvr>
                                      <p:tavLst>
                                        <p:tav tm="0">
                                          <p:val>
                                            <p:fltVal val="0"/>
                                          </p:val>
                                        </p:tav>
                                        <p:tav tm="100000">
                                          <p:val>
                                            <p:strVal val="#ppt_w"/>
                                          </p:val>
                                        </p:tav>
                                      </p:tavLst>
                                    </p:anim>
                                    <p:anim calcmode="lin" valueType="num">
                                      <p:cBhvr>
                                        <p:cTn id="14" dur="500" fill="hold"/>
                                        <p:tgtEl>
                                          <p:spTgt spid="108">
                                            <p:bg/>
                                          </p:spTgt>
                                        </p:tgtEl>
                                        <p:attrNameLst>
                                          <p:attrName>ppt_h</p:attrName>
                                        </p:attrNameLst>
                                      </p:cBhvr>
                                      <p:tavLst>
                                        <p:tav tm="0">
                                          <p:val>
                                            <p:fltVal val="0"/>
                                          </p:val>
                                        </p:tav>
                                        <p:tav tm="100000">
                                          <p:val>
                                            <p:strVal val="#ppt_h"/>
                                          </p:val>
                                        </p:tav>
                                      </p:tavLst>
                                    </p:anim>
                                  </p:childTnLst>
                                </p:cTn>
                              </p:par>
                              <p:par>
                                <p:cTn id="15" presetClass="entr" nodeType="withEffect" presetSubtype="16" presetID="23" grpId="2" fill="hold">
                                  <p:stCondLst>
                                    <p:cond delay="0"/>
                                  </p:stCondLst>
                                  <p:iterate type="el" backwards="0">
                                    <p:tmAbs val="0"/>
                                  </p:iterate>
                                  <p:childTnLst>
                                    <p:set>
                                      <p:cBhvr>
                                        <p:cTn id="16" fill="hold"/>
                                        <p:tgtEl>
                                          <p:spTgt spid="108">
                                            <p:txEl>
                                              <p:pRg st="0" end="0"/>
                                            </p:txEl>
                                          </p:spTgt>
                                        </p:tgtEl>
                                        <p:attrNameLst>
                                          <p:attrName>style.visibility</p:attrName>
                                        </p:attrNameLst>
                                      </p:cBhvr>
                                      <p:to>
                                        <p:strVal val="visible"/>
                                      </p:to>
                                    </p:set>
                                    <p:anim calcmode="lin" valueType="num">
                                      <p:cBhvr>
                                        <p:cTn id="17" dur="500" fill="hold"/>
                                        <p:tgtEl>
                                          <p:spTgt spid="108">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08">
                                            <p:txEl>
                                              <p:pRg st="0" end="0"/>
                                            </p:txEl>
                                          </p:spTgt>
                                        </p:tgtEl>
                                        <p:attrNameLst>
                                          <p:attrName>ppt_h</p:attrName>
                                        </p:attrNameLst>
                                      </p:cBhvr>
                                      <p:tavLst>
                                        <p:tav tm="0">
                                          <p:val>
                                            <p:fltVal val="0"/>
                                          </p:val>
                                        </p:tav>
                                        <p:tav tm="100000">
                                          <p:val>
                                            <p:strVal val="#ppt_h"/>
                                          </p:val>
                                        </p:tav>
                                      </p:tavLst>
                                    </p:anim>
                                  </p:childTnLst>
                                </p:cTn>
                              </p:par>
                              <p:par>
                                <p:cTn id="19" presetClass="entr" nodeType="withEffect" presetSubtype="16" presetID="23" grpId="2" fill="hold">
                                  <p:stCondLst>
                                    <p:cond delay="0"/>
                                  </p:stCondLst>
                                  <p:iterate type="el" backwards="0">
                                    <p:tmAbs val="0"/>
                                  </p:iterate>
                                  <p:childTnLst>
                                    <p:set>
                                      <p:cBhvr>
                                        <p:cTn id="20" fill="hold"/>
                                        <p:tgtEl>
                                          <p:spTgt spid="108">
                                            <p:txEl>
                                              <p:pRg st="1" end="1"/>
                                            </p:txEl>
                                          </p:spTgt>
                                        </p:tgtEl>
                                        <p:attrNameLst>
                                          <p:attrName>style.visibility</p:attrName>
                                        </p:attrNameLst>
                                      </p:cBhvr>
                                      <p:to>
                                        <p:strVal val="visible"/>
                                      </p:to>
                                    </p:set>
                                    <p:anim calcmode="lin" valueType="num">
                                      <p:cBhvr>
                                        <p:cTn id="21" dur="500" fill="hold"/>
                                        <p:tgtEl>
                                          <p:spTgt spid="108">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108">
                                            <p:txEl>
                                              <p:pRg st="1" end="1"/>
                                            </p:txEl>
                                          </p:spTgt>
                                        </p:tgtEl>
                                        <p:attrNameLst>
                                          <p:attrName>ppt_h</p:attrName>
                                        </p:attrNameLst>
                                      </p:cBhvr>
                                      <p:tavLst>
                                        <p:tav tm="0">
                                          <p:val>
                                            <p:fltVal val="0"/>
                                          </p:val>
                                        </p:tav>
                                        <p:tav tm="100000">
                                          <p:val>
                                            <p:strVal val="#ppt_h"/>
                                          </p:val>
                                        </p:tav>
                                      </p:tavLst>
                                    </p:anim>
                                  </p:childTnLst>
                                </p:cTn>
                              </p:par>
                              <p:par>
                                <p:cTn id="23" presetClass="entr" nodeType="withEffect" presetSubtype="16" presetID="23" grpId="2" fill="hold">
                                  <p:stCondLst>
                                    <p:cond delay="0"/>
                                  </p:stCondLst>
                                  <p:iterate type="el" backwards="0">
                                    <p:tmAbs val="0"/>
                                  </p:iterate>
                                  <p:childTnLst>
                                    <p:set>
                                      <p:cBhvr>
                                        <p:cTn id="24" fill="hold"/>
                                        <p:tgtEl>
                                          <p:spTgt spid="108">
                                            <p:txEl>
                                              <p:pRg st="2" end="2"/>
                                            </p:txEl>
                                          </p:spTgt>
                                        </p:tgtEl>
                                        <p:attrNameLst>
                                          <p:attrName>style.visibility</p:attrName>
                                        </p:attrNameLst>
                                      </p:cBhvr>
                                      <p:to>
                                        <p:strVal val="visible"/>
                                      </p:to>
                                    </p:set>
                                    <p:anim calcmode="lin" valueType="num">
                                      <p:cBhvr>
                                        <p:cTn id="25" dur="500" fill="hold"/>
                                        <p:tgtEl>
                                          <p:spTgt spid="108">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08">
                                            <p:txEl>
                                              <p:pRg st="2" end="2"/>
                                            </p:txEl>
                                          </p:spTgt>
                                        </p:tgtEl>
                                        <p:attrNameLst>
                                          <p:attrName>ppt_h</p:attrName>
                                        </p:attrNameLst>
                                      </p:cBhvr>
                                      <p:tavLst>
                                        <p:tav tm="0">
                                          <p:val>
                                            <p:fltVal val="0"/>
                                          </p:val>
                                        </p:tav>
                                        <p:tav tm="100000">
                                          <p:val>
                                            <p:strVal val="#ppt_h"/>
                                          </p:val>
                                        </p:tav>
                                      </p:tavLst>
                                    </p:anim>
                                  </p:childTnLst>
                                </p:cTn>
                              </p:par>
                              <p:par>
                                <p:cTn id="27" presetClass="entr" nodeType="withEffect" presetSubtype="16" presetID="23" grpId="2" fill="hold">
                                  <p:stCondLst>
                                    <p:cond delay="0"/>
                                  </p:stCondLst>
                                  <p:iterate type="el" backwards="0">
                                    <p:tmAbs val="0"/>
                                  </p:iterate>
                                  <p:childTnLst>
                                    <p:set>
                                      <p:cBhvr>
                                        <p:cTn id="28" fill="hold"/>
                                        <p:tgtEl>
                                          <p:spTgt spid="108">
                                            <p:txEl>
                                              <p:pRg st="3" end="3"/>
                                            </p:txEl>
                                          </p:spTgt>
                                        </p:tgtEl>
                                        <p:attrNameLst>
                                          <p:attrName>style.visibility</p:attrName>
                                        </p:attrNameLst>
                                      </p:cBhvr>
                                      <p:to>
                                        <p:strVal val="visible"/>
                                      </p:to>
                                    </p:set>
                                    <p:anim calcmode="lin" valueType="num">
                                      <p:cBhvr>
                                        <p:cTn id="29" dur="500" fill="hold"/>
                                        <p:tgtEl>
                                          <p:spTgt spid="108">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108">
                                            <p:txEl>
                                              <p:pRg st="3" end="3"/>
                                            </p:txEl>
                                          </p:spTgt>
                                        </p:tgtEl>
                                        <p:attrNameLst>
                                          <p:attrName>ppt_h</p:attrName>
                                        </p:attrNameLst>
                                      </p:cBhvr>
                                      <p:tavLst>
                                        <p:tav tm="0">
                                          <p:val>
                                            <p:fltVal val="0"/>
                                          </p:val>
                                        </p:tav>
                                        <p:tav tm="100000">
                                          <p:val>
                                            <p:strVal val="#ppt_h"/>
                                          </p:val>
                                        </p:tav>
                                      </p:tavLst>
                                    </p:anim>
                                  </p:childTnLst>
                                </p:cTn>
                              </p:par>
                              <p:par>
                                <p:cTn id="31" presetClass="entr" nodeType="withEffect" presetSubtype="16" presetID="23" grpId="2" fill="hold">
                                  <p:stCondLst>
                                    <p:cond delay="0"/>
                                  </p:stCondLst>
                                  <p:iterate type="el" backwards="0">
                                    <p:tmAbs val="0"/>
                                  </p:iterate>
                                  <p:childTnLst>
                                    <p:set>
                                      <p:cBhvr>
                                        <p:cTn id="32" fill="hold"/>
                                        <p:tgtEl>
                                          <p:spTgt spid="108">
                                            <p:txEl>
                                              <p:pRg st="4" end="4"/>
                                            </p:txEl>
                                          </p:spTgt>
                                        </p:tgtEl>
                                        <p:attrNameLst>
                                          <p:attrName>style.visibility</p:attrName>
                                        </p:attrNameLst>
                                      </p:cBhvr>
                                      <p:to>
                                        <p:strVal val="visible"/>
                                      </p:to>
                                    </p:set>
                                    <p:anim calcmode="lin" valueType="num">
                                      <p:cBhvr>
                                        <p:cTn id="33" dur="500" fill="hold"/>
                                        <p:tgtEl>
                                          <p:spTgt spid="108">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108">
                                            <p:txEl>
                                              <p:pRg st="4" end="4"/>
                                            </p:txEl>
                                          </p:spTgt>
                                        </p:tgtEl>
                                        <p:attrNameLst>
                                          <p:attrName>ppt_h</p:attrName>
                                        </p:attrNameLst>
                                      </p:cBhvr>
                                      <p:tavLst>
                                        <p:tav tm="0">
                                          <p:val>
                                            <p:fltVal val="0"/>
                                          </p:val>
                                        </p:tav>
                                        <p:tav tm="100000">
                                          <p:val>
                                            <p:strVal val="#ppt_h"/>
                                          </p:val>
                                        </p:tav>
                                      </p:tavLst>
                                    </p:anim>
                                  </p:childTnLst>
                                </p:cTn>
                              </p:par>
                              <p:par>
                                <p:cTn id="35" presetClass="entr" nodeType="withEffect" presetSubtype="16" presetID="23" grpId="2" fill="hold">
                                  <p:stCondLst>
                                    <p:cond delay="0"/>
                                  </p:stCondLst>
                                  <p:iterate type="el" backwards="0">
                                    <p:tmAbs val="0"/>
                                  </p:iterate>
                                  <p:childTnLst>
                                    <p:set>
                                      <p:cBhvr>
                                        <p:cTn id="36" fill="hold"/>
                                        <p:tgtEl>
                                          <p:spTgt spid="108">
                                            <p:txEl>
                                              <p:pRg st="5" end="5"/>
                                            </p:txEl>
                                          </p:spTgt>
                                        </p:tgtEl>
                                        <p:attrNameLst>
                                          <p:attrName>style.visibility</p:attrName>
                                        </p:attrNameLst>
                                      </p:cBhvr>
                                      <p:to>
                                        <p:strVal val="visible"/>
                                      </p:to>
                                    </p:set>
                                    <p:anim calcmode="lin" valueType="num">
                                      <p:cBhvr>
                                        <p:cTn id="37" dur="500" fill="hold"/>
                                        <p:tgtEl>
                                          <p:spTgt spid="108">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108">
                                            <p:txEl>
                                              <p:pRg st="5" end="5"/>
                                            </p:txEl>
                                          </p:spTgt>
                                        </p:tgtEl>
                                        <p:attrNameLst>
                                          <p:attrName>ppt_h</p:attrName>
                                        </p:attrNameLst>
                                      </p:cBhvr>
                                      <p:tavLst>
                                        <p:tav tm="0">
                                          <p:val>
                                            <p:fltVal val="0"/>
                                          </p:val>
                                        </p:tav>
                                        <p:tav tm="100000">
                                          <p:val>
                                            <p:strVal val="#ppt_h"/>
                                          </p:val>
                                        </p:tav>
                                      </p:tavLst>
                                    </p:anim>
                                  </p:childTnLst>
                                </p:cTn>
                              </p:par>
                              <p:par>
                                <p:cTn id="39" presetClass="entr" nodeType="withEffect" presetSubtype="16" presetID="23" grpId="2" fill="hold">
                                  <p:stCondLst>
                                    <p:cond delay="0"/>
                                  </p:stCondLst>
                                  <p:iterate type="el" backwards="0">
                                    <p:tmAbs val="0"/>
                                  </p:iterate>
                                  <p:childTnLst>
                                    <p:set>
                                      <p:cBhvr>
                                        <p:cTn id="40" fill="hold"/>
                                        <p:tgtEl>
                                          <p:spTgt spid="108">
                                            <p:txEl>
                                              <p:pRg st="6" end="6"/>
                                            </p:txEl>
                                          </p:spTgt>
                                        </p:tgtEl>
                                        <p:attrNameLst>
                                          <p:attrName>style.visibility</p:attrName>
                                        </p:attrNameLst>
                                      </p:cBhvr>
                                      <p:to>
                                        <p:strVal val="visible"/>
                                      </p:to>
                                    </p:set>
                                    <p:anim calcmode="lin" valueType="num">
                                      <p:cBhvr>
                                        <p:cTn id="41" dur="500" fill="hold"/>
                                        <p:tgtEl>
                                          <p:spTgt spid="108">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108">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7" grpId="1"/>
      <p:bldP build="p" bldLvl="1" animBg="1" rev="0" advAuto="0" spid="108" grpId="2"/>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11" name="Slide Number"/>
          <p:cNvSpPr txBox="1"/>
          <p:nvPr>
            <p:ph type="sldNum" sz="quarter" idx="2"/>
          </p:nvPr>
        </p:nvSpPr>
        <p:spPr>
          <a:xfrm>
            <a:off x="8417559" y="64008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2" name="Features &amp; Benefits"/>
          <p:cNvSpPr txBox="1"/>
          <p:nvPr>
            <p:ph type="title"/>
          </p:nvPr>
        </p:nvSpPr>
        <p:spPr>
          <a:prstGeom prst="rect">
            <a:avLst/>
          </a:prstGeom>
        </p:spPr>
        <p:txBody>
          <a:bodyPr/>
          <a:lstStyle/>
          <a:p>
            <a:pPr/>
            <a:r>
              <a:t>Features &amp; Benefits</a:t>
            </a:r>
          </a:p>
        </p:txBody>
      </p:sp>
      <p:sp>
        <p:nvSpPr>
          <p:cNvPr id="113" name="An inspection gives the client an understanding of the house’s condition, good and bad.…"/>
          <p:cNvSpPr txBox="1"/>
          <p:nvPr>
            <p:ph type="body" idx="1"/>
          </p:nvPr>
        </p:nvSpPr>
        <p:spPr>
          <a:prstGeom prst="rect">
            <a:avLst/>
          </a:prstGeom>
        </p:spPr>
        <p:txBody>
          <a:bodyPr/>
          <a:lstStyle/>
          <a:p>
            <a:pPr>
              <a:buChar char="■"/>
            </a:pPr>
            <a:r>
              <a:t>An inspection gives the client an understanding of the house’s condition, good and bad.</a:t>
            </a:r>
          </a:p>
          <a:p>
            <a:pPr>
              <a:buChar char="■"/>
            </a:pPr>
            <a:r>
              <a:t>Education is empowerment, helps to comfort doubts and eliminate surprises.</a:t>
            </a:r>
          </a:p>
          <a:p>
            <a:pPr>
              <a:buChar char="■"/>
            </a:pPr>
            <a:r>
              <a:t>Buyer knows what they can expect, budget for and better research contactors and materials.</a:t>
            </a:r>
          </a:p>
          <a:p>
            <a:pPr>
              <a:buChar char="■"/>
            </a:pPr>
            <a:r>
              <a:t>Seller knows property condition and can better, and more realistically, set a price.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6" presetID="23" grpId="1" fill="hold">
                                  <p:stCondLst>
                                    <p:cond delay="0"/>
                                  </p:stCondLst>
                                  <p:iterate type="el" backwards="0">
                                    <p:tmAbs val="0"/>
                                  </p:iterate>
                                  <p:childTnLst>
                                    <p:set>
                                      <p:cBhvr>
                                        <p:cTn id="6" fill="hold"/>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6" presetID="23" grpId="2" fill="hold">
                                  <p:stCondLst>
                                    <p:cond delay="0"/>
                                  </p:stCondLst>
                                  <p:iterate type="el" backwards="0">
                                    <p:tmAbs val="0"/>
                                  </p:iterate>
                                  <p:childTnLst>
                                    <p:set>
                                      <p:cBhvr>
                                        <p:cTn id="12" fill="hold"/>
                                        <p:tgtEl>
                                          <p:spTgt spid="113">
                                            <p:bg/>
                                          </p:spTgt>
                                        </p:tgtEl>
                                        <p:attrNameLst>
                                          <p:attrName>style.visibility</p:attrName>
                                        </p:attrNameLst>
                                      </p:cBhvr>
                                      <p:to>
                                        <p:strVal val="visible"/>
                                      </p:to>
                                    </p:set>
                                    <p:anim calcmode="lin" valueType="num">
                                      <p:cBhvr>
                                        <p:cTn id="13" dur="500" fill="hold"/>
                                        <p:tgtEl>
                                          <p:spTgt spid="113">
                                            <p:bg/>
                                          </p:spTgt>
                                        </p:tgtEl>
                                        <p:attrNameLst>
                                          <p:attrName>ppt_w</p:attrName>
                                        </p:attrNameLst>
                                      </p:cBhvr>
                                      <p:tavLst>
                                        <p:tav tm="0">
                                          <p:val>
                                            <p:fltVal val="0"/>
                                          </p:val>
                                        </p:tav>
                                        <p:tav tm="100000">
                                          <p:val>
                                            <p:strVal val="#ppt_w"/>
                                          </p:val>
                                        </p:tav>
                                      </p:tavLst>
                                    </p:anim>
                                    <p:anim calcmode="lin" valueType="num">
                                      <p:cBhvr>
                                        <p:cTn id="14" dur="500" fill="hold"/>
                                        <p:tgtEl>
                                          <p:spTgt spid="113">
                                            <p:bg/>
                                          </p:spTgt>
                                        </p:tgtEl>
                                        <p:attrNameLst>
                                          <p:attrName>ppt_h</p:attrName>
                                        </p:attrNameLst>
                                      </p:cBhvr>
                                      <p:tavLst>
                                        <p:tav tm="0">
                                          <p:val>
                                            <p:fltVal val="0"/>
                                          </p:val>
                                        </p:tav>
                                        <p:tav tm="100000">
                                          <p:val>
                                            <p:strVal val="#ppt_h"/>
                                          </p:val>
                                        </p:tav>
                                      </p:tavLst>
                                    </p:anim>
                                  </p:childTnLst>
                                </p:cTn>
                              </p:par>
                              <p:par>
                                <p:cTn id="15" presetClass="entr" nodeType="withEffect" presetSubtype="16" presetID="23" grpId="2" fill="hold">
                                  <p:stCondLst>
                                    <p:cond delay="0"/>
                                  </p:stCondLst>
                                  <p:iterate type="el" backwards="0">
                                    <p:tmAbs val="0"/>
                                  </p:iterate>
                                  <p:childTnLst>
                                    <p:set>
                                      <p:cBhvr>
                                        <p:cTn id="16" fill="hold"/>
                                        <p:tgtEl>
                                          <p:spTgt spid="113">
                                            <p:txEl>
                                              <p:pRg st="0" end="0"/>
                                            </p:txEl>
                                          </p:spTgt>
                                        </p:tgtEl>
                                        <p:attrNameLst>
                                          <p:attrName>style.visibility</p:attrName>
                                        </p:attrNameLst>
                                      </p:cBhvr>
                                      <p:to>
                                        <p:strVal val="visible"/>
                                      </p:to>
                                    </p:set>
                                    <p:anim calcmode="lin" valueType="num">
                                      <p:cBhvr>
                                        <p:cTn id="17" dur="500" fill="hold"/>
                                        <p:tgtEl>
                                          <p:spTgt spid="11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16" presetID="23" grpId="2" fill="hold">
                                  <p:stCondLst>
                                    <p:cond delay="0"/>
                                  </p:stCondLst>
                                  <p:iterate type="el" backwards="0">
                                    <p:tmAbs val="0"/>
                                  </p:iterate>
                                  <p:childTnLst>
                                    <p:set>
                                      <p:cBhvr>
                                        <p:cTn id="22" fill="hold"/>
                                        <p:tgtEl>
                                          <p:spTgt spid="113">
                                            <p:txEl>
                                              <p:pRg st="1" end="1"/>
                                            </p:txEl>
                                          </p:spTgt>
                                        </p:tgtEl>
                                        <p:attrNameLst>
                                          <p:attrName>style.visibility</p:attrName>
                                        </p:attrNameLst>
                                      </p:cBhvr>
                                      <p:to>
                                        <p:strVal val="visible"/>
                                      </p:to>
                                    </p:set>
                                    <p:anim calcmode="lin" valueType="num">
                                      <p:cBhvr>
                                        <p:cTn id="23" dur="500" fill="hold"/>
                                        <p:tgtEl>
                                          <p:spTgt spid="11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1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16" presetID="23" grpId="2" fill="hold">
                                  <p:stCondLst>
                                    <p:cond delay="0"/>
                                  </p:stCondLst>
                                  <p:iterate type="el" backwards="0">
                                    <p:tmAbs val="0"/>
                                  </p:iterate>
                                  <p:childTnLst>
                                    <p:set>
                                      <p:cBhvr>
                                        <p:cTn id="28" fill="hold"/>
                                        <p:tgtEl>
                                          <p:spTgt spid="113">
                                            <p:txEl>
                                              <p:pRg st="2" end="2"/>
                                            </p:txEl>
                                          </p:spTgt>
                                        </p:tgtEl>
                                        <p:attrNameLst>
                                          <p:attrName>style.visibility</p:attrName>
                                        </p:attrNameLst>
                                      </p:cBhvr>
                                      <p:to>
                                        <p:strVal val="visible"/>
                                      </p:to>
                                    </p:set>
                                    <p:anim calcmode="lin" valueType="num">
                                      <p:cBhvr>
                                        <p:cTn id="29" dur="500" fill="hold"/>
                                        <p:tgtEl>
                                          <p:spTgt spid="113">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1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16" presetID="23" grpId="2" fill="hold">
                                  <p:stCondLst>
                                    <p:cond delay="0"/>
                                  </p:stCondLst>
                                  <p:iterate type="el" backwards="0">
                                    <p:tmAbs val="0"/>
                                  </p:iterate>
                                  <p:childTnLst>
                                    <p:set>
                                      <p:cBhvr>
                                        <p:cTn id="34" fill="hold"/>
                                        <p:tgtEl>
                                          <p:spTgt spid="113">
                                            <p:txEl>
                                              <p:pRg st="3" end="3"/>
                                            </p:txEl>
                                          </p:spTgt>
                                        </p:tgtEl>
                                        <p:attrNameLst>
                                          <p:attrName>style.visibility</p:attrName>
                                        </p:attrNameLst>
                                      </p:cBhvr>
                                      <p:to>
                                        <p:strVal val="visible"/>
                                      </p:to>
                                    </p:set>
                                    <p:anim calcmode="lin" valueType="num">
                                      <p:cBhvr>
                                        <p:cTn id="35" dur="500" fill="hold"/>
                                        <p:tgtEl>
                                          <p:spTgt spid="11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11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12" grpId="1"/>
      <p:bldP build="p" bldLvl="1" animBg="1" rev="0" advAuto="0" spid="113" grpId="2"/>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16" name="Slide Number"/>
          <p:cNvSpPr txBox="1"/>
          <p:nvPr>
            <p:ph type="sldNum" sz="quarter" idx="2"/>
          </p:nvPr>
        </p:nvSpPr>
        <p:spPr>
          <a:xfrm>
            <a:off x="8417559" y="64008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7" name="Seller’s Pre-Listing Inspection"/>
          <p:cNvSpPr txBox="1"/>
          <p:nvPr>
            <p:ph type="title"/>
          </p:nvPr>
        </p:nvSpPr>
        <p:spPr>
          <a:prstGeom prst="rect">
            <a:avLst/>
          </a:prstGeom>
        </p:spPr>
        <p:txBody>
          <a:bodyPr/>
          <a:lstStyle/>
          <a:p>
            <a:pPr/>
            <a:r>
              <a:t>Seller’s Pre-Listing Inspection</a:t>
            </a:r>
          </a:p>
        </p:txBody>
      </p:sp>
      <p:sp>
        <p:nvSpPr>
          <p:cNvPr id="118" name="It allows you to evaluate your house through the eyes of an objective third party.  How will a prospective buyer see your home?  How can you maximize that critical first impression?…"/>
          <p:cNvSpPr txBox="1"/>
          <p:nvPr>
            <p:ph type="body" idx="1"/>
          </p:nvPr>
        </p:nvSpPr>
        <p:spPr>
          <a:prstGeom prst="rect">
            <a:avLst/>
          </a:prstGeom>
        </p:spPr>
        <p:txBody>
          <a:bodyPr/>
          <a:lstStyle/>
          <a:p>
            <a:pPr>
              <a:lnSpc>
                <a:spcPct val="90000"/>
              </a:lnSpc>
              <a:buChar char="■"/>
            </a:pPr>
            <a:r>
              <a:t>It allows you to evaluate your house through the eyes of an objective third party.  How will a prospective buyer see your home?  How can you maximize that critical first impression?</a:t>
            </a:r>
          </a:p>
          <a:p>
            <a:pPr>
              <a:lnSpc>
                <a:spcPct val="90000"/>
              </a:lnSpc>
              <a:buChar char="■"/>
            </a:pPr>
            <a:r>
              <a:t>It helps you to set the price your house realistically and gives you the ability to maximize the sale price.  So many homes do not sell simply because the owner has no objective way of knowing what it is really worth to a potential buyer.</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6" presetID="23" grpId="1" fill="hold">
                                  <p:stCondLst>
                                    <p:cond delay="0"/>
                                  </p:stCondLst>
                                  <p:iterate type="el" backwards="0">
                                    <p:tmAbs val="0"/>
                                  </p:iterate>
                                  <p:childTnLst>
                                    <p:set>
                                      <p:cBhvr>
                                        <p:cTn id="6" fill="hold"/>
                                        <p:tgtEl>
                                          <p:spTgt spid="117"/>
                                        </p:tgtEl>
                                        <p:attrNameLst>
                                          <p:attrName>style.visibility</p:attrName>
                                        </p:attrNameLst>
                                      </p:cBhvr>
                                      <p:to>
                                        <p:strVal val="visible"/>
                                      </p:to>
                                    </p:set>
                                    <p:anim calcmode="lin" valueType="num">
                                      <p:cBhvr>
                                        <p:cTn id="7" dur="500" fill="hold"/>
                                        <p:tgtEl>
                                          <p:spTgt spid="117"/>
                                        </p:tgtEl>
                                        <p:attrNameLst>
                                          <p:attrName>ppt_w</p:attrName>
                                        </p:attrNameLst>
                                      </p:cBhvr>
                                      <p:tavLst>
                                        <p:tav tm="0">
                                          <p:val>
                                            <p:fltVal val="0"/>
                                          </p:val>
                                        </p:tav>
                                        <p:tav tm="100000">
                                          <p:val>
                                            <p:strVal val="#ppt_w"/>
                                          </p:val>
                                        </p:tav>
                                      </p:tavLst>
                                    </p:anim>
                                    <p:anim calcmode="lin" valueType="num">
                                      <p:cBhvr>
                                        <p:cTn id="8" dur="500" fill="hold"/>
                                        <p:tgtEl>
                                          <p:spTgt spid="11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6" presetID="23" grpId="2" fill="hold">
                                  <p:stCondLst>
                                    <p:cond delay="0"/>
                                  </p:stCondLst>
                                  <p:iterate type="el" backwards="0">
                                    <p:tmAbs val="0"/>
                                  </p:iterate>
                                  <p:childTnLst>
                                    <p:set>
                                      <p:cBhvr>
                                        <p:cTn id="12" fill="hold"/>
                                        <p:tgtEl>
                                          <p:spTgt spid="118">
                                            <p:bg/>
                                          </p:spTgt>
                                        </p:tgtEl>
                                        <p:attrNameLst>
                                          <p:attrName>style.visibility</p:attrName>
                                        </p:attrNameLst>
                                      </p:cBhvr>
                                      <p:to>
                                        <p:strVal val="visible"/>
                                      </p:to>
                                    </p:set>
                                    <p:anim calcmode="lin" valueType="num">
                                      <p:cBhvr>
                                        <p:cTn id="13" dur="500" fill="hold"/>
                                        <p:tgtEl>
                                          <p:spTgt spid="118">
                                            <p:bg/>
                                          </p:spTgt>
                                        </p:tgtEl>
                                        <p:attrNameLst>
                                          <p:attrName>ppt_w</p:attrName>
                                        </p:attrNameLst>
                                      </p:cBhvr>
                                      <p:tavLst>
                                        <p:tav tm="0">
                                          <p:val>
                                            <p:fltVal val="0"/>
                                          </p:val>
                                        </p:tav>
                                        <p:tav tm="100000">
                                          <p:val>
                                            <p:strVal val="#ppt_w"/>
                                          </p:val>
                                        </p:tav>
                                      </p:tavLst>
                                    </p:anim>
                                    <p:anim calcmode="lin" valueType="num">
                                      <p:cBhvr>
                                        <p:cTn id="14" dur="500" fill="hold"/>
                                        <p:tgtEl>
                                          <p:spTgt spid="118">
                                            <p:bg/>
                                          </p:spTgt>
                                        </p:tgtEl>
                                        <p:attrNameLst>
                                          <p:attrName>ppt_h</p:attrName>
                                        </p:attrNameLst>
                                      </p:cBhvr>
                                      <p:tavLst>
                                        <p:tav tm="0">
                                          <p:val>
                                            <p:fltVal val="0"/>
                                          </p:val>
                                        </p:tav>
                                        <p:tav tm="100000">
                                          <p:val>
                                            <p:strVal val="#ppt_h"/>
                                          </p:val>
                                        </p:tav>
                                      </p:tavLst>
                                    </p:anim>
                                  </p:childTnLst>
                                </p:cTn>
                              </p:par>
                              <p:par>
                                <p:cTn id="15" presetClass="entr" nodeType="withEffect" presetSubtype="16" presetID="23" grpId="2" fill="hold">
                                  <p:stCondLst>
                                    <p:cond delay="0"/>
                                  </p:stCondLst>
                                  <p:iterate type="el" backwards="0">
                                    <p:tmAbs val="0"/>
                                  </p:iterate>
                                  <p:childTnLst>
                                    <p:set>
                                      <p:cBhvr>
                                        <p:cTn id="16" fill="hold"/>
                                        <p:tgtEl>
                                          <p:spTgt spid="118">
                                            <p:txEl>
                                              <p:pRg st="0" end="0"/>
                                            </p:txEl>
                                          </p:spTgt>
                                        </p:tgtEl>
                                        <p:attrNameLst>
                                          <p:attrName>style.visibility</p:attrName>
                                        </p:attrNameLst>
                                      </p:cBhvr>
                                      <p:to>
                                        <p:strVal val="visible"/>
                                      </p:to>
                                    </p:set>
                                    <p:anim calcmode="lin" valueType="num">
                                      <p:cBhvr>
                                        <p:cTn id="17" dur="500" fill="hold"/>
                                        <p:tgtEl>
                                          <p:spTgt spid="118">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1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16" presetID="23" grpId="2" fill="hold">
                                  <p:stCondLst>
                                    <p:cond delay="0"/>
                                  </p:stCondLst>
                                  <p:iterate type="el" backwards="0">
                                    <p:tmAbs val="0"/>
                                  </p:iterate>
                                  <p:childTnLst>
                                    <p:set>
                                      <p:cBhvr>
                                        <p:cTn id="22" fill="hold"/>
                                        <p:tgtEl>
                                          <p:spTgt spid="118">
                                            <p:txEl>
                                              <p:pRg st="1" end="1"/>
                                            </p:txEl>
                                          </p:spTgt>
                                        </p:tgtEl>
                                        <p:attrNameLst>
                                          <p:attrName>style.visibility</p:attrName>
                                        </p:attrNameLst>
                                      </p:cBhvr>
                                      <p:to>
                                        <p:strVal val="visible"/>
                                      </p:to>
                                    </p:set>
                                    <p:anim calcmode="lin" valueType="num">
                                      <p:cBhvr>
                                        <p:cTn id="23" dur="500" fill="hold"/>
                                        <p:tgtEl>
                                          <p:spTgt spid="118">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18">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118" grpId="2"/>
      <p:bldP build="whole" bldLvl="1" animBg="1" rev="0" advAuto="0" spid="117" grpId="1"/>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21" name="Slide Number"/>
          <p:cNvSpPr txBox="1"/>
          <p:nvPr>
            <p:ph type="sldNum" sz="quarter" idx="2"/>
          </p:nvPr>
        </p:nvSpPr>
        <p:spPr>
          <a:xfrm>
            <a:off x="8417559" y="64008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2" name="Seller’s Pre-Listing Inspection"/>
          <p:cNvSpPr txBox="1"/>
          <p:nvPr>
            <p:ph type="title"/>
          </p:nvPr>
        </p:nvSpPr>
        <p:spPr>
          <a:prstGeom prst="rect">
            <a:avLst/>
          </a:prstGeom>
        </p:spPr>
        <p:txBody>
          <a:bodyPr/>
          <a:lstStyle/>
          <a:p>
            <a:pPr/>
            <a:r>
              <a:t>Seller’s Pre-Listing Inspection</a:t>
            </a:r>
          </a:p>
        </p:txBody>
      </p:sp>
      <p:sp>
        <p:nvSpPr>
          <p:cNvPr id="123" name="It permits you to make some, or all, of the needed repairs ahead of time so that defects won't become negotiating stumbling blocks later.…"/>
          <p:cNvSpPr txBox="1"/>
          <p:nvPr>
            <p:ph type="body" idx="1"/>
          </p:nvPr>
        </p:nvSpPr>
        <p:spPr>
          <a:prstGeom prst="rect">
            <a:avLst/>
          </a:prstGeom>
        </p:spPr>
        <p:txBody>
          <a:bodyPr/>
          <a:lstStyle/>
          <a:p>
            <a:pPr>
              <a:buChar char="■"/>
            </a:pPr>
            <a:r>
              <a:t>It permits you to make some, or all, of the needed repairs ahead of time so that defects won't become negotiating stumbling blocks later. </a:t>
            </a:r>
          </a:p>
          <a:p>
            <a:pPr>
              <a:buChar char="■"/>
            </a:pPr>
            <a:r>
              <a:t>You will have the time to get reasonably priced contractors or make the repairs yourself, if qualified, without of having to scramble to meet a purchase contract imposed time frame.</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8" presetID="2" grpId="1" fill="hold">
                                  <p:stCondLst>
                                    <p:cond delay="0"/>
                                  </p:stCondLst>
                                  <p:iterate type="el" backwards="0">
                                    <p:tmAbs val="0"/>
                                  </p:iterate>
                                  <p:childTnLst>
                                    <p:set>
                                      <p:cBhvr>
                                        <p:cTn id="6" fill="hold"/>
                                        <p:tgtEl>
                                          <p:spTgt spid="122"/>
                                        </p:tgtEl>
                                        <p:attrNameLst>
                                          <p:attrName>style.visibility</p:attrName>
                                        </p:attrNameLst>
                                      </p:cBhvr>
                                      <p:to>
                                        <p:strVal val="visible"/>
                                      </p:to>
                                    </p:set>
                                    <p:anim calcmode="lin" valueType="num">
                                      <p:cBhvr>
                                        <p:cTn id="7" dur="1000" fill="hold"/>
                                        <p:tgtEl>
                                          <p:spTgt spid="122"/>
                                        </p:tgtEl>
                                        <p:attrNameLst>
                                          <p:attrName>ppt_x</p:attrName>
                                        </p:attrNameLst>
                                      </p:cBhvr>
                                      <p:tavLst>
                                        <p:tav tm="0">
                                          <p:val>
                                            <p:strVal val="0-#ppt_w/2"/>
                                          </p:val>
                                        </p:tav>
                                        <p:tav tm="100000">
                                          <p:val>
                                            <p:strVal val="#ppt_x"/>
                                          </p:val>
                                        </p:tav>
                                      </p:tavLst>
                                    </p:anim>
                                    <p:anim calcmode="lin" valueType="num">
                                      <p:cBhvr>
                                        <p:cTn id="8" dur="1000" fill="hold"/>
                                        <p:tgtEl>
                                          <p:spTgt spid="1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ID="10" grpId="2" fill="hold">
                                  <p:stCondLst>
                                    <p:cond delay="0"/>
                                  </p:stCondLst>
                                  <p:iterate type="el" backwards="0">
                                    <p:tmAbs val="0"/>
                                  </p:iterate>
                                  <p:childTnLst>
                                    <p:set>
                                      <p:cBhvr>
                                        <p:cTn id="12" fill="hold"/>
                                        <p:tgtEl>
                                          <p:spTgt spid="123">
                                            <p:bg/>
                                          </p:spTgt>
                                        </p:tgtEl>
                                        <p:attrNameLst>
                                          <p:attrName>style.visibility</p:attrName>
                                        </p:attrNameLst>
                                      </p:cBhvr>
                                      <p:to>
                                        <p:strVal val="visible"/>
                                      </p:to>
                                    </p:set>
                                    <p:animEffect filter="fade" transition="in">
                                      <p:cBhvr>
                                        <p:cTn id="13" dur="500"/>
                                        <p:tgtEl>
                                          <p:spTgt spid="123">
                                            <p:bg/>
                                          </p:spTgt>
                                        </p:tgtEl>
                                      </p:cBhvr>
                                    </p:animEffect>
                                  </p:childTnLst>
                                </p:cTn>
                              </p:par>
                              <p:par>
                                <p:cTn id="14" presetClass="entr" nodeType="withEffect" presetSubtype="0" presetID="10" grpId="2" fill="hold">
                                  <p:stCondLst>
                                    <p:cond delay="0"/>
                                  </p:stCondLst>
                                  <p:iterate type="el" backwards="0">
                                    <p:tmAbs val="0"/>
                                  </p:iterate>
                                  <p:childTnLst>
                                    <p:set>
                                      <p:cBhvr>
                                        <p:cTn id="15" fill="hold"/>
                                        <p:tgtEl>
                                          <p:spTgt spid="123">
                                            <p:txEl>
                                              <p:pRg st="0" end="0"/>
                                            </p:txEl>
                                          </p:spTgt>
                                        </p:tgtEl>
                                        <p:attrNameLst>
                                          <p:attrName>style.visibility</p:attrName>
                                        </p:attrNameLst>
                                      </p:cBhvr>
                                      <p:to>
                                        <p:strVal val="visible"/>
                                      </p:to>
                                    </p:set>
                                    <p:animEffect filter="fade" transition="in">
                                      <p:cBhvr>
                                        <p:cTn id="16" dur="500"/>
                                        <p:tgtEl>
                                          <p:spTgt spid="12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Class="entr" nodeType="clickEffect" presetID="10" grpId="2" fill="hold">
                                  <p:stCondLst>
                                    <p:cond delay="0"/>
                                  </p:stCondLst>
                                  <p:iterate type="el" backwards="0">
                                    <p:tmAbs val="0"/>
                                  </p:iterate>
                                  <p:childTnLst>
                                    <p:set>
                                      <p:cBhvr>
                                        <p:cTn id="20" fill="hold"/>
                                        <p:tgtEl>
                                          <p:spTgt spid="123">
                                            <p:txEl>
                                              <p:pRg st="1" end="1"/>
                                            </p:txEl>
                                          </p:spTgt>
                                        </p:tgtEl>
                                        <p:attrNameLst>
                                          <p:attrName>style.visibility</p:attrName>
                                        </p:attrNameLst>
                                      </p:cBhvr>
                                      <p:to>
                                        <p:strVal val="visible"/>
                                      </p:to>
                                    </p:set>
                                    <p:animEffect filter="fade" transition="in">
                                      <p:cBhvr>
                                        <p:cTn id="21" dur="500"/>
                                        <p:tgtEl>
                                          <p:spTgt spid="123">
                                            <p:txEl>
                                              <p:pRg st="1" end="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123" grpId="2"/>
      <p:bldP build="whole" bldLvl="1" animBg="1" rev="0" advAuto="0" spid="122"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26" name="Slide Number"/>
          <p:cNvSpPr txBox="1"/>
          <p:nvPr>
            <p:ph type="sldNum" sz="quarter" idx="2"/>
          </p:nvPr>
        </p:nvSpPr>
        <p:spPr>
          <a:xfrm>
            <a:off x="8417559" y="64008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7" name="Seller’s Pre-Listing Inspection"/>
          <p:cNvSpPr txBox="1"/>
          <p:nvPr>
            <p:ph type="title"/>
          </p:nvPr>
        </p:nvSpPr>
        <p:spPr>
          <a:prstGeom prst="rect">
            <a:avLst/>
          </a:prstGeom>
        </p:spPr>
        <p:txBody>
          <a:bodyPr/>
          <a:lstStyle/>
          <a:p>
            <a:pPr/>
            <a:r>
              <a:t>Seller’s Pre-Listing Inspection</a:t>
            </a:r>
          </a:p>
        </p:txBody>
      </p:sp>
      <p:sp>
        <p:nvSpPr>
          <p:cNvPr id="128" name="It may encourage the buyer to waive the inspection contingency.…"/>
          <p:cNvSpPr txBox="1"/>
          <p:nvPr>
            <p:ph type="body" idx="1"/>
          </p:nvPr>
        </p:nvSpPr>
        <p:spPr>
          <a:prstGeom prst="rect">
            <a:avLst/>
          </a:prstGeom>
        </p:spPr>
        <p:txBody>
          <a:bodyPr/>
          <a:lstStyle/>
          <a:p>
            <a:pPr marL="336042" indent="-336042" defTabSz="896111">
              <a:lnSpc>
                <a:spcPct val="90000"/>
              </a:lnSpc>
              <a:buChar char="■"/>
              <a:defRPr sz="3136"/>
            </a:pPr>
            <a:r>
              <a:t>It may encourage the buyer to waive the inspection contingency.</a:t>
            </a:r>
          </a:p>
          <a:p>
            <a:pPr marL="336042" indent="-336042" defTabSz="896111">
              <a:lnSpc>
                <a:spcPct val="90000"/>
              </a:lnSpc>
              <a:buChar char="■"/>
              <a:defRPr sz="3136"/>
            </a:pPr>
            <a:r>
              <a:t>It may alert you of items of immediate personal concern, such as asbestos, radon gas or active termite infestation.</a:t>
            </a:r>
          </a:p>
          <a:p>
            <a:pPr marL="336042" indent="-336042" defTabSz="896111">
              <a:lnSpc>
                <a:spcPct val="90000"/>
              </a:lnSpc>
              <a:buChar char="■"/>
              <a:defRPr sz="3136"/>
            </a:pPr>
            <a:r>
              <a:t>It will relieve the prospective buyer's concerns and suspicions.</a:t>
            </a:r>
          </a:p>
          <a:p>
            <a:pPr marL="336042" indent="-336042" defTabSz="896111">
              <a:lnSpc>
                <a:spcPct val="90000"/>
              </a:lnSpc>
              <a:buChar char="■"/>
              <a:defRPr sz="3136"/>
            </a:pPr>
            <a:r>
              <a:t>It reduces your liability by adding professional supporting documentation to your disclosure statement. </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8" presetID="2" grpId="1" fill="hold">
                                  <p:stCondLst>
                                    <p:cond delay="0"/>
                                  </p:stCondLst>
                                  <p:iterate type="el" backwards="0">
                                    <p:tmAbs val="0"/>
                                  </p:iterate>
                                  <p:childTnLst>
                                    <p:set>
                                      <p:cBhvr>
                                        <p:cTn id="6" fill="hold"/>
                                        <p:tgtEl>
                                          <p:spTgt spid="127"/>
                                        </p:tgtEl>
                                        <p:attrNameLst>
                                          <p:attrName>style.visibility</p:attrName>
                                        </p:attrNameLst>
                                      </p:cBhvr>
                                      <p:to>
                                        <p:strVal val="visible"/>
                                      </p:to>
                                    </p:set>
                                    <p:anim calcmode="lin" valueType="num">
                                      <p:cBhvr>
                                        <p:cTn id="7" dur="1000" fill="hold"/>
                                        <p:tgtEl>
                                          <p:spTgt spid="127"/>
                                        </p:tgtEl>
                                        <p:attrNameLst>
                                          <p:attrName>ppt_x</p:attrName>
                                        </p:attrNameLst>
                                      </p:cBhvr>
                                      <p:tavLst>
                                        <p:tav tm="0">
                                          <p:val>
                                            <p:strVal val="0-#ppt_w/2"/>
                                          </p:val>
                                        </p:tav>
                                        <p:tav tm="100000">
                                          <p:val>
                                            <p:strVal val="#ppt_x"/>
                                          </p:val>
                                        </p:tav>
                                      </p:tavLst>
                                    </p:anim>
                                    <p:anim calcmode="lin" valueType="num">
                                      <p:cBhvr>
                                        <p:cTn id="8" dur="1000" fill="hold"/>
                                        <p:tgtEl>
                                          <p:spTgt spid="12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ID="10" grpId="2" fill="hold">
                                  <p:stCondLst>
                                    <p:cond delay="0"/>
                                  </p:stCondLst>
                                  <p:iterate type="el" backwards="0">
                                    <p:tmAbs val="0"/>
                                  </p:iterate>
                                  <p:childTnLst>
                                    <p:set>
                                      <p:cBhvr>
                                        <p:cTn id="12" fill="hold"/>
                                        <p:tgtEl>
                                          <p:spTgt spid="128">
                                            <p:bg/>
                                          </p:spTgt>
                                        </p:tgtEl>
                                        <p:attrNameLst>
                                          <p:attrName>style.visibility</p:attrName>
                                        </p:attrNameLst>
                                      </p:cBhvr>
                                      <p:to>
                                        <p:strVal val="visible"/>
                                      </p:to>
                                    </p:set>
                                    <p:animEffect filter="fade" transition="in">
                                      <p:cBhvr>
                                        <p:cTn id="13" dur="500"/>
                                        <p:tgtEl>
                                          <p:spTgt spid="128">
                                            <p:bg/>
                                          </p:spTgt>
                                        </p:tgtEl>
                                      </p:cBhvr>
                                    </p:animEffect>
                                  </p:childTnLst>
                                </p:cTn>
                              </p:par>
                              <p:par>
                                <p:cTn id="14" presetClass="entr" nodeType="withEffect" presetSubtype="0" presetID="10" grpId="2" fill="hold">
                                  <p:stCondLst>
                                    <p:cond delay="0"/>
                                  </p:stCondLst>
                                  <p:iterate type="el" backwards="0">
                                    <p:tmAbs val="0"/>
                                  </p:iterate>
                                  <p:childTnLst>
                                    <p:set>
                                      <p:cBhvr>
                                        <p:cTn id="15" fill="hold"/>
                                        <p:tgtEl>
                                          <p:spTgt spid="128">
                                            <p:txEl>
                                              <p:pRg st="0" end="0"/>
                                            </p:txEl>
                                          </p:spTgt>
                                        </p:tgtEl>
                                        <p:attrNameLst>
                                          <p:attrName>style.visibility</p:attrName>
                                        </p:attrNameLst>
                                      </p:cBhvr>
                                      <p:to>
                                        <p:strVal val="visible"/>
                                      </p:to>
                                    </p:set>
                                    <p:animEffect filter="fade" transition="in">
                                      <p:cBhvr>
                                        <p:cTn id="16" dur="500"/>
                                        <p:tgtEl>
                                          <p:spTgt spid="12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Class="entr" nodeType="clickEffect" presetID="10" grpId="2" fill="hold">
                                  <p:stCondLst>
                                    <p:cond delay="0"/>
                                  </p:stCondLst>
                                  <p:iterate type="el" backwards="0">
                                    <p:tmAbs val="0"/>
                                  </p:iterate>
                                  <p:childTnLst>
                                    <p:set>
                                      <p:cBhvr>
                                        <p:cTn id="20" fill="hold"/>
                                        <p:tgtEl>
                                          <p:spTgt spid="128">
                                            <p:txEl>
                                              <p:pRg st="1" end="1"/>
                                            </p:txEl>
                                          </p:spTgt>
                                        </p:tgtEl>
                                        <p:attrNameLst>
                                          <p:attrName>style.visibility</p:attrName>
                                        </p:attrNameLst>
                                      </p:cBhvr>
                                      <p:to>
                                        <p:strVal val="visible"/>
                                      </p:to>
                                    </p:set>
                                    <p:animEffect filter="fade" transition="in">
                                      <p:cBhvr>
                                        <p:cTn id="21" dur="500"/>
                                        <p:tgtEl>
                                          <p:spTgt spid="12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Class="entr" nodeType="clickEffect" presetID="10" grpId="2" fill="hold">
                                  <p:stCondLst>
                                    <p:cond delay="0"/>
                                  </p:stCondLst>
                                  <p:iterate type="el" backwards="0">
                                    <p:tmAbs val="0"/>
                                  </p:iterate>
                                  <p:childTnLst>
                                    <p:set>
                                      <p:cBhvr>
                                        <p:cTn id="25" fill="hold"/>
                                        <p:tgtEl>
                                          <p:spTgt spid="128">
                                            <p:txEl>
                                              <p:pRg st="2" end="2"/>
                                            </p:txEl>
                                          </p:spTgt>
                                        </p:tgtEl>
                                        <p:attrNameLst>
                                          <p:attrName>style.visibility</p:attrName>
                                        </p:attrNameLst>
                                      </p:cBhvr>
                                      <p:to>
                                        <p:strVal val="visible"/>
                                      </p:to>
                                    </p:set>
                                    <p:animEffect filter="fade" transition="in">
                                      <p:cBhvr>
                                        <p:cTn id="26" dur="500"/>
                                        <p:tgtEl>
                                          <p:spTgt spid="12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Class="entr" nodeType="clickEffect" presetID="10" grpId="2" fill="hold">
                                  <p:stCondLst>
                                    <p:cond delay="0"/>
                                  </p:stCondLst>
                                  <p:iterate type="el" backwards="0">
                                    <p:tmAbs val="0"/>
                                  </p:iterate>
                                  <p:childTnLst>
                                    <p:set>
                                      <p:cBhvr>
                                        <p:cTn id="30" fill="hold"/>
                                        <p:tgtEl>
                                          <p:spTgt spid="128">
                                            <p:txEl>
                                              <p:pRg st="3" end="3"/>
                                            </p:txEl>
                                          </p:spTgt>
                                        </p:tgtEl>
                                        <p:attrNameLst>
                                          <p:attrName>style.visibility</p:attrName>
                                        </p:attrNameLst>
                                      </p:cBhvr>
                                      <p:to>
                                        <p:strVal val="visible"/>
                                      </p:to>
                                    </p:set>
                                    <p:animEffect filter="fade" transition="in">
                                      <p:cBhvr>
                                        <p:cTn id="31" dur="500"/>
                                        <p:tgtEl>
                                          <p:spTgt spid="128">
                                            <p:txEl>
                                              <p:pRg st="3" end="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7" grpId="1"/>
      <p:bldP build="p" bldLvl="1" animBg="1" rev="0" advAuto="0" spid="128" grpId="2"/>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31" name="Slide Number"/>
          <p:cNvSpPr txBox="1"/>
          <p:nvPr>
            <p:ph type="sldNum" sz="quarter" idx="2"/>
          </p:nvPr>
        </p:nvSpPr>
        <p:spPr>
          <a:xfrm>
            <a:off x="8417559" y="64008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32" name="Buyer’s Pre-Purchase Inspection"/>
          <p:cNvSpPr txBox="1"/>
          <p:nvPr>
            <p:ph type="title"/>
          </p:nvPr>
        </p:nvSpPr>
        <p:spPr>
          <a:prstGeom prst="rect">
            <a:avLst/>
          </a:prstGeom>
        </p:spPr>
        <p:txBody>
          <a:bodyPr/>
          <a:lstStyle>
            <a:lvl1pPr>
              <a:defRPr sz="4400"/>
            </a:lvl1pPr>
          </a:lstStyle>
          <a:p>
            <a:pPr/>
            <a:r>
              <a:t>Buyer’s Pre-Purchase Inspection</a:t>
            </a:r>
          </a:p>
        </p:txBody>
      </p:sp>
      <p:sp>
        <p:nvSpPr>
          <p:cNvPr id="133" name="Provided the buyer with an understanding of the house’s condition.…"/>
          <p:cNvSpPr txBox="1"/>
          <p:nvPr>
            <p:ph type="body" idx="1"/>
          </p:nvPr>
        </p:nvSpPr>
        <p:spPr>
          <a:prstGeom prst="rect">
            <a:avLst/>
          </a:prstGeom>
        </p:spPr>
        <p:txBody>
          <a:bodyPr/>
          <a:lstStyle/>
          <a:p>
            <a:pPr>
              <a:lnSpc>
                <a:spcPct val="90000"/>
              </a:lnSpc>
              <a:buChar char="■"/>
            </a:pPr>
            <a:r>
              <a:t>Provided the buyer with an understanding of the house’s condition.</a:t>
            </a:r>
          </a:p>
          <a:p>
            <a:pPr>
              <a:lnSpc>
                <a:spcPct val="90000"/>
              </a:lnSpc>
              <a:buChar char="■"/>
            </a:pPr>
            <a:r>
              <a:t>May help to discover items that the seller was not even aware of.</a:t>
            </a:r>
          </a:p>
          <a:p>
            <a:pPr>
              <a:lnSpc>
                <a:spcPct val="90000"/>
              </a:lnSpc>
              <a:buChar char="■"/>
            </a:pPr>
            <a:r>
              <a:t>Allows buyers to more realistically approach the purchase.</a:t>
            </a:r>
          </a:p>
          <a:p>
            <a:pPr>
              <a:lnSpc>
                <a:spcPct val="90000"/>
              </a:lnSpc>
              <a:buChar char="■"/>
            </a:pPr>
            <a:r>
              <a:t>Helps buyers to budget for repairs and maintenance</a:t>
            </a:r>
          </a:p>
          <a:p>
            <a:pPr>
              <a:lnSpc>
                <a:spcPct val="90000"/>
              </a:lnSpc>
              <a:buChar char="■"/>
            </a:pPr>
            <a:r>
              <a:t>Educates first time, end even seasoned buyers</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8" presetID="2" grpId="1" fill="hold">
                                  <p:stCondLst>
                                    <p:cond delay="0"/>
                                  </p:stCondLst>
                                  <p:iterate type="el" backwards="0">
                                    <p:tmAbs val="0"/>
                                  </p:iterate>
                                  <p:childTnLst>
                                    <p:set>
                                      <p:cBhvr>
                                        <p:cTn id="6" fill="hold"/>
                                        <p:tgtEl>
                                          <p:spTgt spid="132"/>
                                        </p:tgtEl>
                                        <p:attrNameLst>
                                          <p:attrName>style.visibility</p:attrName>
                                        </p:attrNameLst>
                                      </p:cBhvr>
                                      <p:to>
                                        <p:strVal val="visible"/>
                                      </p:to>
                                    </p:set>
                                    <p:anim calcmode="lin" valueType="num">
                                      <p:cBhvr>
                                        <p:cTn id="7" dur="1000" fill="hold"/>
                                        <p:tgtEl>
                                          <p:spTgt spid="132"/>
                                        </p:tgtEl>
                                        <p:attrNameLst>
                                          <p:attrName>ppt_x</p:attrName>
                                        </p:attrNameLst>
                                      </p:cBhvr>
                                      <p:tavLst>
                                        <p:tav tm="0">
                                          <p:val>
                                            <p:strVal val="0-#ppt_w/2"/>
                                          </p:val>
                                        </p:tav>
                                        <p:tav tm="100000">
                                          <p:val>
                                            <p:strVal val="#ppt_x"/>
                                          </p:val>
                                        </p:tav>
                                      </p:tavLst>
                                    </p:anim>
                                    <p:anim calcmode="lin" valueType="num">
                                      <p:cBhvr>
                                        <p:cTn id="8" dur="1000" fill="hold"/>
                                        <p:tgtEl>
                                          <p:spTgt spid="13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ID="10" grpId="2" fill="hold">
                                  <p:stCondLst>
                                    <p:cond delay="0"/>
                                  </p:stCondLst>
                                  <p:iterate type="el" backwards="0">
                                    <p:tmAbs val="0"/>
                                  </p:iterate>
                                  <p:childTnLst>
                                    <p:set>
                                      <p:cBhvr>
                                        <p:cTn id="12" fill="hold"/>
                                        <p:tgtEl>
                                          <p:spTgt spid="133">
                                            <p:bg/>
                                          </p:spTgt>
                                        </p:tgtEl>
                                        <p:attrNameLst>
                                          <p:attrName>style.visibility</p:attrName>
                                        </p:attrNameLst>
                                      </p:cBhvr>
                                      <p:to>
                                        <p:strVal val="visible"/>
                                      </p:to>
                                    </p:set>
                                    <p:animEffect filter="fade" transition="in">
                                      <p:cBhvr>
                                        <p:cTn id="13" dur="500"/>
                                        <p:tgtEl>
                                          <p:spTgt spid="133">
                                            <p:bg/>
                                          </p:spTgt>
                                        </p:tgtEl>
                                      </p:cBhvr>
                                    </p:animEffect>
                                  </p:childTnLst>
                                </p:cTn>
                              </p:par>
                              <p:par>
                                <p:cTn id="14" presetClass="entr" nodeType="withEffect" presetSubtype="0" presetID="10" grpId="2" fill="hold">
                                  <p:stCondLst>
                                    <p:cond delay="0"/>
                                  </p:stCondLst>
                                  <p:iterate type="el" backwards="0">
                                    <p:tmAbs val="0"/>
                                  </p:iterate>
                                  <p:childTnLst>
                                    <p:set>
                                      <p:cBhvr>
                                        <p:cTn id="15" fill="hold"/>
                                        <p:tgtEl>
                                          <p:spTgt spid="133">
                                            <p:txEl>
                                              <p:pRg st="0" end="0"/>
                                            </p:txEl>
                                          </p:spTgt>
                                        </p:tgtEl>
                                        <p:attrNameLst>
                                          <p:attrName>style.visibility</p:attrName>
                                        </p:attrNameLst>
                                      </p:cBhvr>
                                      <p:to>
                                        <p:strVal val="visible"/>
                                      </p:to>
                                    </p:set>
                                    <p:animEffect filter="fade" transition="in">
                                      <p:cBhvr>
                                        <p:cTn id="16" dur="500"/>
                                        <p:tgtEl>
                                          <p:spTgt spid="13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Class="entr" nodeType="clickEffect" presetID="10" grpId="2" fill="hold">
                                  <p:stCondLst>
                                    <p:cond delay="0"/>
                                  </p:stCondLst>
                                  <p:iterate type="el" backwards="0">
                                    <p:tmAbs val="0"/>
                                  </p:iterate>
                                  <p:childTnLst>
                                    <p:set>
                                      <p:cBhvr>
                                        <p:cTn id="20" fill="hold"/>
                                        <p:tgtEl>
                                          <p:spTgt spid="133">
                                            <p:txEl>
                                              <p:pRg st="1" end="1"/>
                                            </p:txEl>
                                          </p:spTgt>
                                        </p:tgtEl>
                                        <p:attrNameLst>
                                          <p:attrName>style.visibility</p:attrName>
                                        </p:attrNameLst>
                                      </p:cBhvr>
                                      <p:to>
                                        <p:strVal val="visible"/>
                                      </p:to>
                                    </p:set>
                                    <p:animEffect filter="fade" transition="in">
                                      <p:cBhvr>
                                        <p:cTn id="21" dur="500"/>
                                        <p:tgtEl>
                                          <p:spTgt spid="13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Class="entr" nodeType="clickEffect" presetID="10" grpId="2" fill="hold">
                                  <p:stCondLst>
                                    <p:cond delay="0"/>
                                  </p:stCondLst>
                                  <p:iterate type="el" backwards="0">
                                    <p:tmAbs val="0"/>
                                  </p:iterate>
                                  <p:childTnLst>
                                    <p:set>
                                      <p:cBhvr>
                                        <p:cTn id="25" fill="hold"/>
                                        <p:tgtEl>
                                          <p:spTgt spid="133">
                                            <p:txEl>
                                              <p:pRg st="2" end="2"/>
                                            </p:txEl>
                                          </p:spTgt>
                                        </p:tgtEl>
                                        <p:attrNameLst>
                                          <p:attrName>style.visibility</p:attrName>
                                        </p:attrNameLst>
                                      </p:cBhvr>
                                      <p:to>
                                        <p:strVal val="visible"/>
                                      </p:to>
                                    </p:set>
                                    <p:animEffect filter="fade" transition="in">
                                      <p:cBhvr>
                                        <p:cTn id="26" dur="500"/>
                                        <p:tgtEl>
                                          <p:spTgt spid="13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Class="entr" nodeType="clickEffect" presetID="10" grpId="2" fill="hold">
                                  <p:stCondLst>
                                    <p:cond delay="0"/>
                                  </p:stCondLst>
                                  <p:iterate type="el" backwards="0">
                                    <p:tmAbs val="0"/>
                                  </p:iterate>
                                  <p:childTnLst>
                                    <p:set>
                                      <p:cBhvr>
                                        <p:cTn id="30" fill="hold"/>
                                        <p:tgtEl>
                                          <p:spTgt spid="133">
                                            <p:txEl>
                                              <p:pRg st="3" end="3"/>
                                            </p:txEl>
                                          </p:spTgt>
                                        </p:tgtEl>
                                        <p:attrNameLst>
                                          <p:attrName>style.visibility</p:attrName>
                                        </p:attrNameLst>
                                      </p:cBhvr>
                                      <p:to>
                                        <p:strVal val="visible"/>
                                      </p:to>
                                    </p:set>
                                    <p:animEffect filter="fade" transition="in">
                                      <p:cBhvr>
                                        <p:cTn id="31" dur="500"/>
                                        <p:tgtEl>
                                          <p:spTgt spid="13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Class="entr" nodeType="clickEffect" presetID="10" grpId="2" fill="hold">
                                  <p:stCondLst>
                                    <p:cond delay="0"/>
                                  </p:stCondLst>
                                  <p:iterate type="el" backwards="0">
                                    <p:tmAbs val="0"/>
                                  </p:iterate>
                                  <p:childTnLst>
                                    <p:set>
                                      <p:cBhvr>
                                        <p:cTn id="35" fill="hold"/>
                                        <p:tgtEl>
                                          <p:spTgt spid="133">
                                            <p:txEl>
                                              <p:pRg st="4" end="4"/>
                                            </p:txEl>
                                          </p:spTgt>
                                        </p:tgtEl>
                                        <p:attrNameLst>
                                          <p:attrName>style.visibility</p:attrName>
                                        </p:attrNameLst>
                                      </p:cBhvr>
                                      <p:to>
                                        <p:strVal val="visible"/>
                                      </p:to>
                                    </p:set>
                                    <p:animEffect filter="fade" transition="in">
                                      <p:cBhvr>
                                        <p:cTn id="36" dur="500"/>
                                        <p:tgtEl>
                                          <p:spTgt spid="133">
                                            <p:txEl>
                                              <p:pRg st="4" end="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2" grpId="1"/>
      <p:bldP build="p" bldLvl="1" animBg="1" rev="0" advAuto="0" spid="133" grpId="2"/>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36" name="Slide Number"/>
          <p:cNvSpPr txBox="1"/>
          <p:nvPr>
            <p:ph type="sldNum" sz="quarter" idx="2"/>
          </p:nvPr>
        </p:nvSpPr>
        <p:spPr>
          <a:xfrm>
            <a:off x="8417559" y="64008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37" name="Buyer’s Pre-Purchase Inspection"/>
          <p:cNvSpPr txBox="1"/>
          <p:nvPr>
            <p:ph type="title"/>
          </p:nvPr>
        </p:nvSpPr>
        <p:spPr>
          <a:prstGeom prst="rect">
            <a:avLst/>
          </a:prstGeom>
        </p:spPr>
        <p:txBody>
          <a:bodyPr/>
          <a:lstStyle>
            <a:lvl1pPr>
              <a:defRPr sz="4400"/>
            </a:lvl1pPr>
          </a:lstStyle>
          <a:p>
            <a:pPr/>
            <a:r>
              <a:t>Buyer’s Pre-Purchase Inspection</a:t>
            </a:r>
          </a:p>
        </p:txBody>
      </p:sp>
      <p:sp>
        <p:nvSpPr>
          <p:cNvPr id="138" name="Educates first time, and even seasoned buyers, about houses, their systems and components and the proper ‘care and feeding’ of a home.…"/>
          <p:cNvSpPr txBox="1"/>
          <p:nvPr>
            <p:ph type="body" idx="1"/>
          </p:nvPr>
        </p:nvSpPr>
        <p:spPr>
          <a:prstGeom prst="rect">
            <a:avLst/>
          </a:prstGeom>
        </p:spPr>
        <p:txBody>
          <a:bodyPr/>
          <a:lstStyle/>
          <a:p>
            <a:pPr>
              <a:lnSpc>
                <a:spcPct val="90000"/>
              </a:lnSpc>
              <a:buChar char="■"/>
            </a:pPr>
            <a:r>
              <a:t>Educates first time, and even seasoned buyers, about houses, their systems and components and the proper ‘care and feeding’ of a home.</a:t>
            </a:r>
          </a:p>
          <a:p>
            <a:pPr>
              <a:lnSpc>
                <a:spcPct val="90000"/>
              </a:lnSpc>
              <a:buChar char="■"/>
            </a:pPr>
            <a:r>
              <a:t>Leads to better upkeep, regular maintenance and smarter decisions in improvements.</a:t>
            </a:r>
          </a:p>
          <a:p>
            <a:pPr>
              <a:lnSpc>
                <a:spcPct val="90000"/>
              </a:lnSpc>
              <a:buChar char="■"/>
            </a:pPr>
            <a:r>
              <a:t>Contributes to better housing stock in the community.</a:t>
            </a:r>
          </a:p>
          <a:p>
            <a:pPr>
              <a:lnSpc>
                <a:spcPct val="90000"/>
              </a:lnSpc>
              <a:buChar char="■"/>
            </a:pPr>
            <a:r>
              <a:t>Knowledge is power!</a:t>
            </a:r>
          </a:p>
        </p:txBody>
      </p:sp>
    </p:spTree>
  </p:cSld>
  <p:clrMapOvr>
    <a:masterClrMapping/>
  </p:clrMapOvr>
  <mc:AlternateContent xmlns:mc="http://schemas.openxmlformats.org/markup-compatibility/2006">
    <mc:Choice xmlns:p14="http://schemas.microsoft.com/office/powerpoint/2010/main" Requires="p14">
      <p:transition spd="fast" advClick="1" p14:dur="500">
        <p:fad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8" presetID="2" grpId="1" fill="hold">
                                  <p:stCondLst>
                                    <p:cond delay="0"/>
                                  </p:stCondLst>
                                  <p:iterate type="el" backwards="0">
                                    <p:tmAbs val="0"/>
                                  </p:iterate>
                                  <p:childTnLst>
                                    <p:set>
                                      <p:cBhvr>
                                        <p:cTn id="6" fill="hold"/>
                                        <p:tgtEl>
                                          <p:spTgt spid="137"/>
                                        </p:tgtEl>
                                        <p:attrNameLst>
                                          <p:attrName>style.visibility</p:attrName>
                                        </p:attrNameLst>
                                      </p:cBhvr>
                                      <p:to>
                                        <p:strVal val="visible"/>
                                      </p:to>
                                    </p:set>
                                    <p:anim calcmode="lin" valueType="num">
                                      <p:cBhvr>
                                        <p:cTn id="7" dur="1000" fill="hold"/>
                                        <p:tgtEl>
                                          <p:spTgt spid="137"/>
                                        </p:tgtEl>
                                        <p:attrNameLst>
                                          <p:attrName>ppt_x</p:attrName>
                                        </p:attrNameLst>
                                      </p:cBhvr>
                                      <p:tavLst>
                                        <p:tav tm="0">
                                          <p:val>
                                            <p:strVal val="0-#ppt_w/2"/>
                                          </p:val>
                                        </p:tav>
                                        <p:tav tm="100000">
                                          <p:val>
                                            <p:strVal val="#ppt_x"/>
                                          </p:val>
                                        </p:tav>
                                      </p:tavLst>
                                    </p:anim>
                                    <p:anim calcmode="lin" valueType="num">
                                      <p:cBhvr>
                                        <p:cTn id="8" dur="1000" fill="hold"/>
                                        <p:tgtEl>
                                          <p:spTgt spid="13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ID="10" grpId="2" fill="hold">
                                  <p:stCondLst>
                                    <p:cond delay="0"/>
                                  </p:stCondLst>
                                  <p:iterate type="el" backwards="0">
                                    <p:tmAbs val="0"/>
                                  </p:iterate>
                                  <p:childTnLst>
                                    <p:set>
                                      <p:cBhvr>
                                        <p:cTn id="12" fill="hold"/>
                                        <p:tgtEl>
                                          <p:spTgt spid="138">
                                            <p:bg/>
                                          </p:spTgt>
                                        </p:tgtEl>
                                        <p:attrNameLst>
                                          <p:attrName>style.visibility</p:attrName>
                                        </p:attrNameLst>
                                      </p:cBhvr>
                                      <p:to>
                                        <p:strVal val="visible"/>
                                      </p:to>
                                    </p:set>
                                    <p:animEffect filter="fade" transition="in">
                                      <p:cBhvr>
                                        <p:cTn id="13" dur="500"/>
                                        <p:tgtEl>
                                          <p:spTgt spid="138">
                                            <p:bg/>
                                          </p:spTgt>
                                        </p:tgtEl>
                                      </p:cBhvr>
                                    </p:animEffect>
                                  </p:childTnLst>
                                </p:cTn>
                              </p:par>
                              <p:par>
                                <p:cTn id="14" presetClass="entr" nodeType="withEffect" presetSubtype="0" presetID="10" grpId="2" fill="hold">
                                  <p:stCondLst>
                                    <p:cond delay="0"/>
                                  </p:stCondLst>
                                  <p:iterate type="el" backwards="0">
                                    <p:tmAbs val="0"/>
                                  </p:iterate>
                                  <p:childTnLst>
                                    <p:set>
                                      <p:cBhvr>
                                        <p:cTn id="15" fill="hold"/>
                                        <p:tgtEl>
                                          <p:spTgt spid="138">
                                            <p:txEl>
                                              <p:pRg st="0" end="0"/>
                                            </p:txEl>
                                          </p:spTgt>
                                        </p:tgtEl>
                                        <p:attrNameLst>
                                          <p:attrName>style.visibility</p:attrName>
                                        </p:attrNameLst>
                                      </p:cBhvr>
                                      <p:to>
                                        <p:strVal val="visible"/>
                                      </p:to>
                                    </p:set>
                                    <p:animEffect filter="fade" transition="in">
                                      <p:cBhvr>
                                        <p:cTn id="16" dur="500"/>
                                        <p:tgtEl>
                                          <p:spTgt spid="13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Class="entr" nodeType="clickEffect" presetID="10" grpId="2" fill="hold">
                                  <p:stCondLst>
                                    <p:cond delay="0"/>
                                  </p:stCondLst>
                                  <p:iterate type="el" backwards="0">
                                    <p:tmAbs val="0"/>
                                  </p:iterate>
                                  <p:childTnLst>
                                    <p:set>
                                      <p:cBhvr>
                                        <p:cTn id="20" fill="hold"/>
                                        <p:tgtEl>
                                          <p:spTgt spid="138">
                                            <p:txEl>
                                              <p:pRg st="1" end="1"/>
                                            </p:txEl>
                                          </p:spTgt>
                                        </p:tgtEl>
                                        <p:attrNameLst>
                                          <p:attrName>style.visibility</p:attrName>
                                        </p:attrNameLst>
                                      </p:cBhvr>
                                      <p:to>
                                        <p:strVal val="visible"/>
                                      </p:to>
                                    </p:set>
                                    <p:animEffect filter="fade" transition="in">
                                      <p:cBhvr>
                                        <p:cTn id="21" dur="500"/>
                                        <p:tgtEl>
                                          <p:spTgt spid="13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Class="entr" nodeType="clickEffect" presetID="10" grpId="2" fill="hold">
                                  <p:stCondLst>
                                    <p:cond delay="0"/>
                                  </p:stCondLst>
                                  <p:iterate type="el" backwards="0">
                                    <p:tmAbs val="0"/>
                                  </p:iterate>
                                  <p:childTnLst>
                                    <p:set>
                                      <p:cBhvr>
                                        <p:cTn id="25" fill="hold"/>
                                        <p:tgtEl>
                                          <p:spTgt spid="138">
                                            <p:txEl>
                                              <p:pRg st="2" end="2"/>
                                            </p:txEl>
                                          </p:spTgt>
                                        </p:tgtEl>
                                        <p:attrNameLst>
                                          <p:attrName>style.visibility</p:attrName>
                                        </p:attrNameLst>
                                      </p:cBhvr>
                                      <p:to>
                                        <p:strVal val="visible"/>
                                      </p:to>
                                    </p:set>
                                    <p:animEffect filter="fade" transition="in">
                                      <p:cBhvr>
                                        <p:cTn id="26" dur="500"/>
                                        <p:tgtEl>
                                          <p:spTgt spid="13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Class="entr" nodeType="clickEffect" presetID="10" grpId="2" fill="hold">
                                  <p:stCondLst>
                                    <p:cond delay="0"/>
                                  </p:stCondLst>
                                  <p:iterate type="el" backwards="0">
                                    <p:tmAbs val="0"/>
                                  </p:iterate>
                                  <p:childTnLst>
                                    <p:set>
                                      <p:cBhvr>
                                        <p:cTn id="30" fill="hold"/>
                                        <p:tgtEl>
                                          <p:spTgt spid="138">
                                            <p:txEl>
                                              <p:pRg st="3" end="3"/>
                                            </p:txEl>
                                          </p:spTgt>
                                        </p:tgtEl>
                                        <p:attrNameLst>
                                          <p:attrName>style.visibility</p:attrName>
                                        </p:attrNameLst>
                                      </p:cBhvr>
                                      <p:to>
                                        <p:strVal val="visible"/>
                                      </p:to>
                                    </p:set>
                                    <p:animEffect filter="fade" transition="in">
                                      <p:cBhvr>
                                        <p:cTn id="31" dur="500"/>
                                        <p:tgtEl>
                                          <p:spTgt spid="138">
                                            <p:txEl>
                                              <p:pRg st="3" end="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7" grpId="1"/>
      <p:bldP build="p" bldLvl="1" animBg="1" rev="0" advAuto="0" spid="138" grpId="2"/>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Copyright 2005, National Association of Certified Home Inspectors"/>
          <p:cNvSpPr txBox="1"/>
          <p:nvPr/>
        </p:nvSpPr>
        <p:spPr>
          <a:xfrm>
            <a:off x="3246119" y="6400800"/>
            <a:ext cx="3413762" cy="49028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atin typeface="+mj-lt"/>
                <a:ea typeface="+mj-ea"/>
                <a:cs typeface="+mj-cs"/>
                <a:sym typeface="Times New Roman"/>
              </a:defRPr>
            </a:lvl1pPr>
          </a:lstStyle>
          <a:p>
            <a:pPr/>
            <a:r>
              <a:t>Copyright 2005, National Association of Certified Home Inspectors</a:t>
            </a:r>
          </a:p>
        </p:txBody>
      </p:sp>
      <p:sp>
        <p:nvSpPr>
          <p:cNvPr id="141" name="Slide Number"/>
          <p:cNvSpPr txBox="1"/>
          <p:nvPr>
            <p:ph type="sldNum" sz="quarter" idx="2"/>
          </p:nvPr>
        </p:nvSpPr>
        <p:spPr>
          <a:xfrm>
            <a:off x="8417559" y="64008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42" name="New Construction Inspection"/>
          <p:cNvSpPr txBox="1"/>
          <p:nvPr>
            <p:ph type="title"/>
          </p:nvPr>
        </p:nvSpPr>
        <p:spPr>
          <a:prstGeom prst="rect">
            <a:avLst/>
          </a:prstGeom>
        </p:spPr>
        <p:txBody>
          <a:bodyPr/>
          <a:lstStyle/>
          <a:p>
            <a:pPr/>
            <a:r>
              <a:t>New Construction Inspection</a:t>
            </a:r>
          </a:p>
        </p:txBody>
      </p:sp>
      <p:sp>
        <p:nvSpPr>
          <p:cNvPr id="143" name="The whole housing paradigm is changing.…"/>
          <p:cNvSpPr txBox="1"/>
          <p:nvPr>
            <p:ph type="body" idx="1"/>
          </p:nvPr>
        </p:nvSpPr>
        <p:spPr>
          <a:prstGeom prst="rect">
            <a:avLst/>
          </a:prstGeom>
        </p:spPr>
        <p:txBody>
          <a:bodyPr/>
          <a:lstStyle/>
          <a:p>
            <a:pPr>
              <a:lnSpc>
                <a:spcPct val="90000"/>
              </a:lnSpc>
              <a:buChar char="■"/>
            </a:pPr>
            <a:r>
              <a:t>The whole housing paradigm is changing.</a:t>
            </a:r>
          </a:p>
          <a:p>
            <a:pPr>
              <a:lnSpc>
                <a:spcPct val="90000"/>
              </a:lnSpc>
              <a:buChar char="■"/>
            </a:pPr>
            <a:r>
              <a:t>Fewer big new housing developments and more tear-down and build up houses.</a:t>
            </a:r>
          </a:p>
          <a:p>
            <a:pPr>
              <a:lnSpc>
                <a:spcPct val="90000"/>
              </a:lnSpc>
              <a:buChar char="■"/>
            </a:pPr>
            <a:r>
              <a:t>Small builders who build 3 to 4 houses a year.</a:t>
            </a:r>
          </a:p>
          <a:p>
            <a:pPr>
              <a:lnSpc>
                <a:spcPct val="90000"/>
              </a:lnSpc>
              <a:buChar char="■"/>
            </a:pPr>
            <a:r>
              <a:t>New, inexperienced general contractors.</a:t>
            </a:r>
          </a:p>
          <a:p>
            <a:pPr>
              <a:lnSpc>
                <a:spcPct val="90000"/>
              </a:lnSpc>
              <a:buChar char="■"/>
            </a:pPr>
            <a:r>
              <a:t>Less expensive and experienced labor pool.</a:t>
            </a:r>
          </a:p>
          <a:p>
            <a:pPr>
              <a:lnSpc>
                <a:spcPct val="90000"/>
              </a:lnSpc>
              <a:buChar char="■"/>
            </a:pPr>
            <a:r>
              <a:t>New materials and technologies</a:t>
            </a:r>
          </a:p>
          <a:p>
            <a:pPr>
              <a:lnSpc>
                <a:spcPct val="90000"/>
              </a:lnSpc>
              <a:buChar char="■"/>
            </a:pPr>
            <a:r>
              <a:t>Wide difference in building codes between different municipalities.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6" presetID="23" grpId="1" fill="hold">
                                  <p:stCondLst>
                                    <p:cond delay="0"/>
                                  </p:stCondLst>
                                  <p:iterate type="el" backwards="0">
                                    <p:tmAbs val="0"/>
                                  </p:iterate>
                                  <p:childTnLst>
                                    <p:set>
                                      <p:cBhvr>
                                        <p:cTn id="6" fill="hold"/>
                                        <p:tgtEl>
                                          <p:spTgt spid="142"/>
                                        </p:tgtEl>
                                        <p:attrNameLst>
                                          <p:attrName>style.visibility</p:attrName>
                                        </p:attrNameLst>
                                      </p:cBhvr>
                                      <p:to>
                                        <p:strVal val="visible"/>
                                      </p:to>
                                    </p:set>
                                    <p:anim calcmode="lin" valueType="num">
                                      <p:cBhvr>
                                        <p:cTn id="7" dur="500" fill="hold"/>
                                        <p:tgtEl>
                                          <p:spTgt spid="142"/>
                                        </p:tgtEl>
                                        <p:attrNameLst>
                                          <p:attrName>ppt_w</p:attrName>
                                        </p:attrNameLst>
                                      </p:cBhvr>
                                      <p:tavLst>
                                        <p:tav tm="0">
                                          <p:val>
                                            <p:fltVal val="0"/>
                                          </p:val>
                                        </p:tav>
                                        <p:tav tm="100000">
                                          <p:val>
                                            <p:strVal val="#ppt_w"/>
                                          </p:val>
                                        </p:tav>
                                      </p:tavLst>
                                    </p:anim>
                                    <p:anim calcmode="lin" valueType="num">
                                      <p:cBhvr>
                                        <p:cTn id="8" dur="500" fill="hold"/>
                                        <p:tgtEl>
                                          <p:spTgt spid="14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6" presetID="23" grpId="2" fill="hold">
                                  <p:stCondLst>
                                    <p:cond delay="0"/>
                                  </p:stCondLst>
                                  <p:iterate type="el" backwards="0">
                                    <p:tmAbs val="0"/>
                                  </p:iterate>
                                  <p:childTnLst>
                                    <p:set>
                                      <p:cBhvr>
                                        <p:cTn id="12" fill="hold"/>
                                        <p:tgtEl>
                                          <p:spTgt spid="143">
                                            <p:bg/>
                                          </p:spTgt>
                                        </p:tgtEl>
                                        <p:attrNameLst>
                                          <p:attrName>style.visibility</p:attrName>
                                        </p:attrNameLst>
                                      </p:cBhvr>
                                      <p:to>
                                        <p:strVal val="visible"/>
                                      </p:to>
                                    </p:set>
                                    <p:anim calcmode="lin" valueType="num">
                                      <p:cBhvr>
                                        <p:cTn id="13" dur="500" fill="hold"/>
                                        <p:tgtEl>
                                          <p:spTgt spid="143">
                                            <p:bg/>
                                          </p:spTgt>
                                        </p:tgtEl>
                                        <p:attrNameLst>
                                          <p:attrName>ppt_w</p:attrName>
                                        </p:attrNameLst>
                                      </p:cBhvr>
                                      <p:tavLst>
                                        <p:tav tm="0">
                                          <p:val>
                                            <p:fltVal val="0"/>
                                          </p:val>
                                        </p:tav>
                                        <p:tav tm="100000">
                                          <p:val>
                                            <p:strVal val="#ppt_w"/>
                                          </p:val>
                                        </p:tav>
                                      </p:tavLst>
                                    </p:anim>
                                    <p:anim calcmode="lin" valueType="num">
                                      <p:cBhvr>
                                        <p:cTn id="14" dur="500" fill="hold"/>
                                        <p:tgtEl>
                                          <p:spTgt spid="143">
                                            <p:bg/>
                                          </p:spTgt>
                                        </p:tgtEl>
                                        <p:attrNameLst>
                                          <p:attrName>ppt_h</p:attrName>
                                        </p:attrNameLst>
                                      </p:cBhvr>
                                      <p:tavLst>
                                        <p:tav tm="0">
                                          <p:val>
                                            <p:fltVal val="0"/>
                                          </p:val>
                                        </p:tav>
                                        <p:tav tm="100000">
                                          <p:val>
                                            <p:strVal val="#ppt_h"/>
                                          </p:val>
                                        </p:tav>
                                      </p:tavLst>
                                    </p:anim>
                                  </p:childTnLst>
                                </p:cTn>
                              </p:par>
                              <p:par>
                                <p:cTn id="15" presetClass="entr" nodeType="withEffect" presetSubtype="16" presetID="23" grpId="2" fill="hold">
                                  <p:stCondLst>
                                    <p:cond delay="0"/>
                                  </p:stCondLst>
                                  <p:iterate type="el" backwards="0">
                                    <p:tmAbs val="0"/>
                                  </p:iterate>
                                  <p:childTnLst>
                                    <p:set>
                                      <p:cBhvr>
                                        <p:cTn id="16" fill="hold"/>
                                        <p:tgtEl>
                                          <p:spTgt spid="143">
                                            <p:txEl>
                                              <p:pRg st="0" end="0"/>
                                            </p:txEl>
                                          </p:spTgt>
                                        </p:tgtEl>
                                        <p:attrNameLst>
                                          <p:attrName>style.visibility</p:attrName>
                                        </p:attrNameLst>
                                      </p:cBhvr>
                                      <p:to>
                                        <p:strVal val="visible"/>
                                      </p:to>
                                    </p:set>
                                    <p:anim calcmode="lin" valueType="num">
                                      <p:cBhvr>
                                        <p:cTn id="17" dur="500" fill="hold"/>
                                        <p:tgtEl>
                                          <p:spTgt spid="14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4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16" presetID="23" grpId="2" fill="hold">
                                  <p:stCondLst>
                                    <p:cond delay="0"/>
                                  </p:stCondLst>
                                  <p:iterate type="el" backwards="0">
                                    <p:tmAbs val="0"/>
                                  </p:iterate>
                                  <p:childTnLst>
                                    <p:set>
                                      <p:cBhvr>
                                        <p:cTn id="22" fill="hold"/>
                                        <p:tgtEl>
                                          <p:spTgt spid="143">
                                            <p:txEl>
                                              <p:pRg st="1" end="1"/>
                                            </p:txEl>
                                          </p:spTgt>
                                        </p:tgtEl>
                                        <p:attrNameLst>
                                          <p:attrName>style.visibility</p:attrName>
                                        </p:attrNameLst>
                                      </p:cBhvr>
                                      <p:to>
                                        <p:strVal val="visible"/>
                                      </p:to>
                                    </p:set>
                                    <p:anim calcmode="lin" valueType="num">
                                      <p:cBhvr>
                                        <p:cTn id="23" dur="500" fill="hold"/>
                                        <p:tgtEl>
                                          <p:spTgt spid="14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4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16" presetID="23" grpId="2" fill="hold">
                                  <p:stCondLst>
                                    <p:cond delay="0"/>
                                  </p:stCondLst>
                                  <p:iterate type="el" backwards="0">
                                    <p:tmAbs val="0"/>
                                  </p:iterate>
                                  <p:childTnLst>
                                    <p:set>
                                      <p:cBhvr>
                                        <p:cTn id="28" fill="hold"/>
                                        <p:tgtEl>
                                          <p:spTgt spid="143">
                                            <p:txEl>
                                              <p:pRg st="2" end="2"/>
                                            </p:txEl>
                                          </p:spTgt>
                                        </p:tgtEl>
                                        <p:attrNameLst>
                                          <p:attrName>style.visibility</p:attrName>
                                        </p:attrNameLst>
                                      </p:cBhvr>
                                      <p:to>
                                        <p:strVal val="visible"/>
                                      </p:to>
                                    </p:set>
                                    <p:anim calcmode="lin" valueType="num">
                                      <p:cBhvr>
                                        <p:cTn id="29" dur="500" fill="hold"/>
                                        <p:tgtEl>
                                          <p:spTgt spid="143">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4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16" presetID="23" grpId="2" fill="hold">
                                  <p:stCondLst>
                                    <p:cond delay="0"/>
                                  </p:stCondLst>
                                  <p:iterate type="el" backwards="0">
                                    <p:tmAbs val="0"/>
                                  </p:iterate>
                                  <p:childTnLst>
                                    <p:set>
                                      <p:cBhvr>
                                        <p:cTn id="34" fill="hold"/>
                                        <p:tgtEl>
                                          <p:spTgt spid="143">
                                            <p:txEl>
                                              <p:pRg st="3" end="3"/>
                                            </p:txEl>
                                          </p:spTgt>
                                        </p:tgtEl>
                                        <p:attrNameLst>
                                          <p:attrName>style.visibility</p:attrName>
                                        </p:attrNameLst>
                                      </p:cBhvr>
                                      <p:to>
                                        <p:strVal val="visible"/>
                                      </p:to>
                                    </p:set>
                                    <p:anim calcmode="lin" valueType="num">
                                      <p:cBhvr>
                                        <p:cTn id="35" dur="500" fill="hold"/>
                                        <p:tgtEl>
                                          <p:spTgt spid="14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14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16" presetID="23" grpId="2" fill="hold">
                                  <p:stCondLst>
                                    <p:cond delay="0"/>
                                  </p:stCondLst>
                                  <p:iterate type="el" backwards="0">
                                    <p:tmAbs val="0"/>
                                  </p:iterate>
                                  <p:childTnLst>
                                    <p:set>
                                      <p:cBhvr>
                                        <p:cTn id="40" fill="hold"/>
                                        <p:tgtEl>
                                          <p:spTgt spid="143">
                                            <p:txEl>
                                              <p:pRg st="4" end="4"/>
                                            </p:txEl>
                                          </p:spTgt>
                                        </p:tgtEl>
                                        <p:attrNameLst>
                                          <p:attrName>style.visibility</p:attrName>
                                        </p:attrNameLst>
                                      </p:cBhvr>
                                      <p:to>
                                        <p:strVal val="visible"/>
                                      </p:to>
                                    </p:set>
                                    <p:anim calcmode="lin" valueType="num">
                                      <p:cBhvr>
                                        <p:cTn id="41" dur="500" fill="hold"/>
                                        <p:tgtEl>
                                          <p:spTgt spid="143">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4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16" presetID="23" grpId="2" fill="hold">
                                  <p:stCondLst>
                                    <p:cond delay="0"/>
                                  </p:stCondLst>
                                  <p:iterate type="el" backwards="0">
                                    <p:tmAbs val="0"/>
                                  </p:iterate>
                                  <p:childTnLst>
                                    <p:set>
                                      <p:cBhvr>
                                        <p:cTn id="46" fill="hold"/>
                                        <p:tgtEl>
                                          <p:spTgt spid="143">
                                            <p:txEl>
                                              <p:pRg st="5" end="5"/>
                                            </p:txEl>
                                          </p:spTgt>
                                        </p:tgtEl>
                                        <p:attrNameLst>
                                          <p:attrName>style.visibility</p:attrName>
                                        </p:attrNameLst>
                                      </p:cBhvr>
                                      <p:to>
                                        <p:strVal val="visible"/>
                                      </p:to>
                                    </p:set>
                                    <p:anim calcmode="lin" valueType="num">
                                      <p:cBhvr>
                                        <p:cTn id="47" dur="500" fill="hold"/>
                                        <p:tgtEl>
                                          <p:spTgt spid="143">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4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Class="entr" nodeType="clickEffect" presetSubtype="16" presetID="23" grpId="2" fill="hold">
                                  <p:stCondLst>
                                    <p:cond delay="0"/>
                                  </p:stCondLst>
                                  <p:iterate type="el" backwards="0">
                                    <p:tmAbs val="0"/>
                                  </p:iterate>
                                  <p:childTnLst>
                                    <p:set>
                                      <p:cBhvr>
                                        <p:cTn id="52" fill="hold"/>
                                        <p:tgtEl>
                                          <p:spTgt spid="143">
                                            <p:txEl>
                                              <p:pRg st="6" end="6"/>
                                            </p:txEl>
                                          </p:spTgt>
                                        </p:tgtEl>
                                        <p:attrNameLst>
                                          <p:attrName>style.visibility</p:attrName>
                                        </p:attrNameLst>
                                      </p:cBhvr>
                                      <p:to>
                                        <p:strVal val="visible"/>
                                      </p:to>
                                    </p:set>
                                    <p:anim calcmode="lin" valueType="num">
                                      <p:cBhvr>
                                        <p:cTn id="53" dur="500" fill="hold"/>
                                        <p:tgtEl>
                                          <p:spTgt spid="143">
                                            <p:txEl>
                                              <p:pRg st="6" end="6"/>
                                            </p:txEl>
                                          </p:spTgt>
                                        </p:tgtEl>
                                        <p:attrNameLst>
                                          <p:attrName>ppt_w</p:attrName>
                                        </p:attrNameLst>
                                      </p:cBhvr>
                                      <p:tavLst>
                                        <p:tav tm="0">
                                          <p:val>
                                            <p:fltVal val="0"/>
                                          </p:val>
                                        </p:tav>
                                        <p:tav tm="100000">
                                          <p:val>
                                            <p:strVal val="#ppt_w"/>
                                          </p:val>
                                        </p:tav>
                                      </p:tavLst>
                                    </p:anim>
                                    <p:anim calcmode="lin" valueType="num">
                                      <p:cBhvr>
                                        <p:cTn id="54" dur="500" fill="hold"/>
                                        <p:tgtEl>
                                          <p:spTgt spid="14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143" grpId="2"/>
      <p:bldP build="whole" bldLvl="1" animBg="1" rev="0" advAuto="0" spid="142" grpId="1"/>
    </p:bldLst>
  </p:timing>
</p:sld>
</file>

<file path=ppt/theme/theme1.xml><?xml version="1.0" encoding="utf-8"?>
<a:theme xmlns:a="http://schemas.openxmlformats.org/drawingml/2006/main" xmlns:r="http://schemas.openxmlformats.org/officeDocument/2006/relationships" name="Products And Services Overview">
  <a:themeElements>
    <a:clrScheme name="Products And Services Overview">
      <a:dk1>
        <a:srgbClr val="000000"/>
      </a:dk1>
      <a:lt1>
        <a:srgbClr val="FFFFFF"/>
      </a:lt1>
      <a:dk2>
        <a:srgbClr val="A7A7A7"/>
      </a:dk2>
      <a:lt2>
        <a:srgbClr val="535353"/>
      </a:lt2>
      <a:accent1>
        <a:srgbClr val="B38961"/>
      </a:accent1>
      <a:accent2>
        <a:srgbClr val="996633"/>
      </a:accent2>
      <a:accent3>
        <a:srgbClr val="9BBB59"/>
      </a:accent3>
      <a:accent4>
        <a:srgbClr val="8064A2"/>
      </a:accent4>
      <a:accent5>
        <a:srgbClr val="4BACC6"/>
      </a:accent5>
      <a:accent6>
        <a:srgbClr val="F79646"/>
      </a:accent6>
      <a:hlink>
        <a:srgbClr val="0000FF"/>
      </a:hlink>
      <a:folHlink>
        <a:srgbClr val="FF00FF"/>
      </a:folHlink>
    </a:clrScheme>
    <a:fontScheme name="Products And Services Overview">
      <a:majorFont>
        <a:latin typeface="Times New Roman"/>
        <a:ea typeface="Times New Roman"/>
        <a:cs typeface="Times New Roman"/>
      </a:majorFont>
      <a:minorFont>
        <a:latin typeface="Helvetica"/>
        <a:ea typeface="Helvetica"/>
        <a:cs typeface="Helvetica"/>
      </a:minorFont>
    </a:fontScheme>
    <a:fmtScheme name="Products And Services Overview">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roducts And Services Overview">
  <a:themeElements>
    <a:clrScheme name="Products And Services Overview">
      <a:dk1>
        <a:srgbClr val="000000"/>
      </a:dk1>
      <a:lt1>
        <a:srgbClr val="FFFFFF"/>
      </a:lt1>
      <a:dk2>
        <a:srgbClr val="A7A7A7"/>
      </a:dk2>
      <a:lt2>
        <a:srgbClr val="535353"/>
      </a:lt2>
      <a:accent1>
        <a:srgbClr val="B38961"/>
      </a:accent1>
      <a:accent2>
        <a:srgbClr val="996633"/>
      </a:accent2>
      <a:accent3>
        <a:srgbClr val="9BBB59"/>
      </a:accent3>
      <a:accent4>
        <a:srgbClr val="8064A2"/>
      </a:accent4>
      <a:accent5>
        <a:srgbClr val="4BACC6"/>
      </a:accent5>
      <a:accent6>
        <a:srgbClr val="F79646"/>
      </a:accent6>
      <a:hlink>
        <a:srgbClr val="0000FF"/>
      </a:hlink>
      <a:folHlink>
        <a:srgbClr val="FF00FF"/>
      </a:folHlink>
    </a:clrScheme>
    <a:fontScheme name="Products And Services Overview">
      <a:majorFont>
        <a:latin typeface="Times New Roman"/>
        <a:ea typeface="Times New Roman"/>
        <a:cs typeface="Times New Roman"/>
      </a:majorFont>
      <a:minorFont>
        <a:latin typeface="Helvetica"/>
        <a:ea typeface="Helvetica"/>
        <a:cs typeface="Helvetica"/>
      </a:minorFont>
    </a:fontScheme>
    <a:fmtScheme name="Products And Services Overview">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