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2"/>
  </p:sldMasterIdLst>
  <p:notesMasterIdLst>
    <p:notesMasterId r:id="rId16"/>
  </p:notesMasterIdLst>
  <p:handoutMasterIdLst>
    <p:handoutMasterId r:id="rId17"/>
  </p:handoutMasterIdLst>
  <p:sldIdLst>
    <p:sldId id="256" r:id="rId3"/>
    <p:sldId id="258" r:id="rId4"/>
    <p:sldId id="273" r:id="rId5"/>
    <p:sldId id="268" r:id="rId6"/>
    <p:sldId id="271" r:id="rId7"/>
    <p:sldId id="259" r:id="rId8"/>
    <p:sldId id="260" r:id="rId9"/>
    <p:sldId id="274" r:id="rId10"/>
    <p:sldId id="261" r:id="rId11"/>
    <p:sldId id="272" r:id="rId12"/>
    <p:sldId id="263" r:id="rId13"/>
    <p:sldId id="275" r:id="rId14"/>
    <p:sldId id="276" r:id="rId15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3" pos="383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69" autoAdjust="0"/>
    <p:restoredTop sz="94492" autoAdjust="0"/>
  </p:normalViewPr>
  <p:slideViewPr>
    <p:cSldViewPr>
      <p:cViewPr varScale="1">
        <p:scale>
          <a:sx n="73" d="100"/>
          <a:sy n="73" d="100"/>
        </p:scale>
        <p:origin x="72" y="594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63" d="100"/>
          <a:sy n="63" d="100"/>
        </p:scale>
        <p:origin x="1986" y="10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handoutMaster" Target="handoutMasters/handoutMaster1.xml"/><Relationship Id="rId2" Type="http://schemas.openxmlformats.org/officeDocument/2006/relationships/slideMaster" Target="slideMasters/slideMaster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Spending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New Customer</c:v>
                </c:pt>
                <c:pt idx="1">
                  <c:v>Loyal Customer</c:v>
                </c:pt>
                <c:pt idx="2">
                  <c:v>Disgruntled Customers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4.5</c:v>
                </c:pt>
                <c:pt idx="1">
                  <c:v>6.5</c:v>
                </c:pt>
                <c:pt idx="2">
                  <c:v>1.5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Referrals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New Customer</c:v>
                </c:pt>
                <c:pt idx="1">
                  <c:v>Loyal Customer</c:v>
                </c:pt>
                <c:pt idx="2">
                  <c:v>Disgruntled Customers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2.4</c:v>
                </c:pt>
                <c:pt idx="1">
                  <c:v>5.5</c:v>
                </c:pt>
                <c:pt idx="2">
                  <c:v>0.1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Repeat Visits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New Customer</c:v>
                </c:pt>
                <c:pt idx="1">
                  <c:v>Loyal Customer</c:v>
                </c:pt>
                <c:pt idx="2">
                  <c:v>Disgruntled Customers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2</c:v>
                </c:pt>
                <c:pt idx="1">
                  <c:v>7</c:v>
                </c:pt>
                <c:pt idx="2">
                  <c:v>0.5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13892480"/>
        <c:axId val="213893040"/>
      </c:barChart>
      <c:catAx>
        <c:axId val="2138924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3893040"/>
        <c:crosses val="autoZero"/>
        <c:auto val="1"/>
        <c:lblAlgn val="ctr"/>
        <c:lblOffset val="100"/>
        <c:noMultiLvlLbl val="0"/>
      </c:catAx>
      <c:valAx>
        <c:axId val="21389304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389248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44E9E87-B9B9-4324-8110-FB781FB2AAAE}" type="doc">
      <dgm:prSet loTypeId="urn:microsoft.com/office/officeart/2005/8/layout/radial6" loCatId="cycle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170C0135-3A94-4623-AA81-735573228628}">
      <dgm:prSet phldrT="[Text]"/>
      <dgm:spPr/>
      <dgm:t>
        <a:bodyPr/>
        <a:lstStyle/>
        <a:p>
          <a:r>
            <a:rPr lang="en-US" dirty="0" smtClean="0"/>
            <a:t>New Site</a:t>
          </a:r>
          <a:endParaRPr lang="en-US" dirty="0"/>
        </a:p>
      </dgm:t>
    </dgm:pt>
    <dgm:pt modelId="{7EDBC624-DFE3-497D-829C-08721ACED330}" type="parTrans" cxnId="{22A430BA-B6E0-4052-AE0E-A81596E2528E}">
      <dgm:prSet/>
      <dgm:spPr/>
      <dgm:t>
        <a:bodyPr/>
        <a:lstStyle/>
        <a:p>
          <a:endParaRPr lang="en-US"/>
        </a:p>
      </dgm:t>
    </dgm:pt>
    <dgm:pt modelId="{D38474F5-0992-4D39-B19C-1F963AEBACD2}" type="sibTrans" cxnId="{22A430BA-B6E0-4052-AE0E-A81596E2528E}">
      <dgm:prSet/>
      <dgm:spPr/>
      <dgm:t>
        <a:bodyPr/>
        <a:lstStyle/>
        <a:p>
          <a:endParaRPr lang="en-US"/>
        </a:p>
      </dgm:t>
    </dgm:pt>
    <dgm:pt modelId="{B8E35523-DEC4-40C5-AD71-C446E3CF02A7}">
      <dgm:prSet phldrT="[Text]"/>
      <dgm:spPr/>
      <dgm:t>
        <a:bodyPr/>
        <a:lstStyle/>
        <a:p>
          <a:r>
            <a:rPr lang="en-US" dirty="0" smtClean="0"/>
            <a:t>Gauge</a:t>
          </a:r>
          <a:endParaRPr lang="en-US" dirty="0"/>
        </a:p>
      </dgm:t>
    </dgm:pt>
    <dgm:pt modelId="{E38275A8-6585-473D-8CD2-46E571691CE8}" type="parTrans" cxnId="{74BF261D-E0A3-43A7-83EB-85FEEF0798DA}">
      <dgm:prSet/>
      <dgm:spPr/>
      <dgm:t>
        <a:bodyPr/>
        <a:lstStyle/>
        <a:p>
          <a:endParaRPr lang="en-US"/>
        </a:p>
      </dgm:t>
    </dgm:pt>
    <dgm:pt modelId="{2EEF7558-FF6A-4D97-B16B-E787F09F42D0}" type="sibTrans" cxnId="{74BF261D-E0A3-43A7-83EB-85FEEF0798DA}">
      <dgm:prSet/>
      <dgm:spPr/>
      <dgm:t>
        <a:bodyPr/>
        <a:lstStyle/>
        <a:p>
          <a:endParaRPr lang="en-US"/>
        </a:p>
      </dgm:t>
    </dgm:pt>
    <dgm:pt modelId="{2551E4CB-EB09-450C-9132-37387398D945}">
      <dgm:prSet phldrT="[Text]"/>
      <dgm:spPr/>
      <dgm:t>
        <a:bodyPr/>
        <a:lstStyle/>
        <a:p>
          <a:r>
            <a:rPr lang="en-US" dirty="0" smtClean="0"/>
            <a:t>Install</a:t>
          </a:r>
          <a:endParaRPr lang="en-US" dirty="0"/>
        </a:p>
      </dgm:t>
    </dgm:pt>
    <dgm:pt modelId="{FDDC1A66-5C2F-4161-9EE0-50E6AE6B3566}" type="parTrans" cxnId="{1C13D7DA-244F-475B-A626-FFEF1E3983D1}">
      <dgm:prSet/>
      <dgm:spPr/>
      <dgm:t>
        <a:bodyPr/>
        <a:lstStyle/>
        <a:p>
          <a:endParaRPr lang="en-US"/>
        </a:p>
      </dgm:t>
    </dgm:pt>
    <dgm:pt modelId="{B47B7453-52D0-4E8E-A0EE-5E0C42B9531D}" type="sibTrans" cxnId="{1C13D7DA-244F-475B-A626-FFEF1E3983D1}">
      <dgm:prSet/>
      <dgm:spPr/>
      <dgm:t>
        <a:bodyPr/>
        <a:lstStyle/>
        <a:p>
          <a:endParaRPr lang="en-US"/>
        </a:p>
      </dgm:t>
    </dgm:pt>
    <dgm:pt modelId="{57FC35C8-C6CB-4C82-BE0F-B92E4ECAE64D}">
      <dgm:prSet phldrT="[Text]"/>
      <dgm:spPr/>
      <dgm:t>
        <a:bodyPr/>
        <a:lstStyle/>
        <a:p>
          <a:r>
            <a:rPr lang="en-US" dirty="0" smtClean="0"/>
            <a:t>Tailor</a:t>
          </a:r>
          <a:endParaRPr lang="en-US" dirty="0"/>
        </a:p>
      </dgm:t>
    </dgm:pt>
    <dgm:pt modelId="{DCE6D27B-E846-4331-8F79-CDC1E8DDD09A}" type="parTrans" cxnId="{B410F203-BF34-4790-B774-CBB246AFFDF3}">
      <dgm:prSet/>
      <dgm:spPr/>
      <dgm:t>
        <a:bodyPr/>
        <a:lstStyle/>
        <a:p>
          <a:endParaRPr lang="en-US"/>
        </a:p>
      </dgm:t>
    </dgm:pt>
    <dgm:pt modelId="{E3DD98F3-578A-483D-B82A-920BD328FE4E}" type="sibTrans" cxnId="{B410F203-BF34-4790-B774-CBB246AFFDF3}">
      <dgm:prSet/>
      <dgm:spPr/>
      <dgm:t>
        <a:bodyPr/>
        <a:lstStyle/>
        <a:p>
          <a:endParaRPr lang="en-US"/>
        </a:p>
      </dgm:t>
    </dgm:pt>
    <dgm:pt modelId="{061D020E-2B5D-4C0D-9DFD-684837CC0BCE}" type="pres">
      <dgm:prSet presAssocID="{D44E9E87-B9B9-4324-8110-FB781FB2AAAE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98F6F3C-42F1-48FA-9425-25042679391F}" type="pres">
      <dgm:prSet presAssocID="{170C0135-3A94-4623-AA81-735573228628}" presName="centerShape" presStyleLbl="node0" presStyleIdx="0" presStyleCnt="1"/>
      <dgm:spPr/>
      <dgm:t>
        <a:bodyPr/>
        <a:lstStyle/>
        <a:p>
          <a:endParaRPr lang="en-US"/>
        </a:p>
      </dgm:t>
    </dgm:pt>
    <dgm:pt modelId="{5E4B35E6-EA27-424E-89EC-46D0A40F2772}" type="pres">
      <dgm:prSet presAssocID="{B8E35523-DEC4-40C5-AD71-C446E3CF02A7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B180F40-4EFD-493D-838A-C88D7BCC1034}" type="pres">
      <dgm:prSet presAssocID="{B8E35523-DEC4-40C5-AD71-C446E3CF02A7}" presName="dummy" presStyleCnt="0"/>
      <dgm:spPr/>
    </dgm:pt>
    <dgm:pt modelId="{98E28826-978E-4A6B-8422-B9CC30E49F37}" type="pres">
      <dgm:prSet presAssocID="{2EEF7558-FF6A-4D97-B16B-E787F09F42D0}" presName="sibTrans" presStyleLbl="sibTrans2D1" presStyleIdx="0" presStyleCnt="3"/>
      <dgm:spPr/>
      <dgm:t>
        <a:bodyPr/>
        <a:lstStyle/>
        <a:p>
          <a:endParaRPr lang="en-US"/>
        </a:p>
      </dgm:t>
    </dgm:pt>
    <dgm:pt modelId="{8FAC1D8D-CE9C-45FC-86D2-26F007C6DD34}" type="pres">
      <dgm:prSet presAssocID="{2551E4CB-EB09-450C-9132-37387398D945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82D627C-FAD1-4F2D-897E-C08848385BAA}" type="pres">
      <dgm:prSet presAssocID="{2551E4CB-EB09-450C-9132-37387398D945}" presName="dummy" presStyleCnt="0"/>
      <dgm:spPr/>
    </dgm:pt>
    <dgm:pt modelId="{7BB1C934-CD6E-4389-AB60-D55326BC8302}" type="pres">
      <dgm:prSet presAssocID="{B47B7453-52D0-4E8E-A0EE-5E0C42B9531D}" presName="sibTrans" presStyleLbl="sibTrans2D1" presStyleIdx="1" presStyleCnt="3"/>
      <dgm:spPr/>
      <dgm:t>
        <a:bodyPr/>
        <a:lstStyle/>
        <a:p>
          <a:endParaRPr lang="en-US"/>
        </a:p>
      </dgm:t>
    </dgm:pt>
    <dgm:pt modelId="{5D851138-FE51-4A19-A149-11A0DEA29AF5}" type="pres">
      <dgm:prSet presAssocID="{57FC35C8-C6CB-4C82-BE0F-B92E4ECAE64D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7F2D62F-9758-428E-A82A-F136F721FE64}" type="pres">
      <dgm:prSet presAssocID="{57FC35C8-C6CB-4C82-BE0F-B92E4ECAE64D}" presName="dummy" presStyleCnt="0"/>
      <dgm:spPr/>
    </dgm:pt>
    <dgm:pt modelId="{0162A7CA-7E03-4A22-95EF-970E5873DB72}" type="pres">
      <dgm:prSet presAssocID="{E3DD98F3-578A-483D-B82A-920BD328FE4E}" presName="sibTrans" presStyleLbl="sibTrans2D1" presStyleIdx="2" presStyleCnt="3"/>
      <dgm:spPr/>
      <dgm:t>
        <a:bodyPr/>
        <a:lstStyle/>
        <a:p>
          <a:endParaRPr lang="en-US"/>
        </a:p>
      </dgm:t>
    </dgm:pt>
  </dgm:ptLst>
  <dgm:cxnLst>
    <dgm:cxn modelId="{22A430BA-B6E0-4052-AE0E-A81596E2528E}" srcId="{D44E9E87-B9B9-4324-8110-FB781FB2AAAE}" destId="{170C0135-3A94-4623-AA81-735573228628}" srcOrd="0" destOrd="0" parTransId="{7EDBC624-DFE3-497D-829C-08721ACED330}" sibTransId="{D38474F5-0992-4D39-B19C-1F963AEBACD2}"/>
    <dgm:cxn modelId="{74BF261D-E0A3-43A7-83EB-85FEEF0798DA}" srcId="{170C0135-3A94-4623-AA81-735573228628}" destId="{B8E35523-DEC4-40C5-AD71-C446E3CF02A7}" srcOrd="0" destOrd="0" parTransId="{E38275A8-6585-473D-8CD2-46E571691CE8}" sibTransId="{2EEF7558-FF6A-4D97-B16B-E787F09F42D0}"/>
    <dgm:cxn modelId="{B3242627-1817-4128-948A-586A1D28CAEC}" type="presOf" srcId="{B8E35523-DEC4-40C5-AD71-C446E3CF02A7}" destId="{5E4B35E6-EA27-424E-89EC-46D0A40F2772}" srcOrd="0" destOrd="0" presId="urn:microsoft.com/office/officeart/2005/8/layout/radial6"/>
    <dgm:cxn modelId="{8854DE2B-B2DC-403D-BBB5-9DAEAD86C05D}" type="presOf" srcId="{2551E4CB-EB09-450C-9132-37387398D945}" destId="{8FAC1D8D-CE9C-45FC-86D2-26F007C6DD34}" srcOrd="0" destOrd="0" presId="urn:microsoft.com/office/officeart/2005/8/layout/radial6"/>
    <dgm:cxn modelId="{6CDC671E-280C-428C-8CDE-020C21062DCD}" type="presOf" srcId="{B47B7453-52D0-4E8E-A0EE-5E0C42B9531D}" destId="{7BB1C934-CD6E-4389-AB60-D55326BC8302}" srcOrd="0" destOrd="0" presId="urn:microsoft.com/office/officeart/2005/8/layout/radial6"/>
    <dgm:cxn modelId="{AC35BE37-19DB-4CD7-BE2E-6D0C18095769}" type="presOf" srcId="{2EEF7558-FF6A-4D97-B16B-E787F09F42D0}" destId="{98E28826-978E-4A6B-8422-B9CC30E49F37}" srcOrd="0" destOrd="0" presId="urn:microsoft.com/office/officeart/2005/8/layout/radial6"/>
    <dgm:cxn modelId="{6659EF34-3EF6-4AEC-872C-F63DB702B33C}" type="presOf" srcId="{170C0135-3A94-4623-AA81-735573228628}" destId="{698F6F3C-42F1-48FA-9425-25042679391F}" srcOrd="0" destOrd="0" presId="urn:microsoft.com/office/officeart/2005/8/layout/radial6"/>
    <dgm:cxn modelId="{61768550-6FA2-421B-BF53-22E629655CE4}" type="presOf" srcId="{D44E9E87-B9B9-4324-8110-FB781FB2AAAE}" destId="{061D020E-2B5D-4C0D-9DFD-684837CC0BCE}" srcOrd="0" destOrd="0" presId="urn:microsoft.com/office/officeart/2005/8/layout/radial6"/>
    <dgm:cxn modelId="{12D27D35-EFB9-4862-B45A-F4ECD3DD2B5A}" type="presOf" srcId="{57FC35C8-C6CB-4C82-BE0F-B92E4ECAE64D}" destId="{5D851138-FE51-4A19-A149-11A0DEA29AF5}" srcOrd="0" destOrd="0" presId="urn:microsoft.com/office/officeart/2005/8/layout/radial6"/>
    <dgm:cxn modelId="{1C13D7DA-244F-475B-A626-FFEF1E3983D1}" srcId="{170C0135-3A94-4623-AA81-735573228628}" destId="{2551E4CB-EB09-450C-9132-37387398D945}" srcOrd="1" destOrd="0" parTransId="{FDDC1A66-5C2F-4161-9EE0-50E6AE6B3566}" sibTransId="{B47B7453-52D0-4E8E-A0EE-5E0C42B9531D}"/>
    <dgm:cxn modelId="{B410F203-BF34-4790-B774-CBB246AFFDF3}" srcId="{170C0135-3A94-4623-AA81-735573228628}" destId="{57FC35C8-C6CB-4C82-BE0F-B92E4ECAE64D}" srcOrd="2" destOrd="0" parTransId="{DCE6D27B-E846-4331-8F79-CDC1E8DDD09A}" sibTransId="{E3DD98F3-578A-483D-B82A-920BD328FE4E}"/>
    <dgm:cxn modelId="{51173CC8-36DE-4780-A234-53464D5D6F33}" type="presOf" srcId="{E3DD98F3-578A-483D-B82A-920BD328FE4E}" destId="{0162A7CA-7E03-4A22-95EF-970E5873DB72}" srcOrd="0" destOrd="0" presId="urn:microsoft.com/office/officeart/2005/8/layout/radial6"/>
    <dgm:cxn modelId="{2006E8EE-D69C-49C4-9C1A-63E4C2D2FE70}" type="presParOf" srcId="{061D020E-2B5D-4C0D-9DFD-684837CC0BCE}" destId="{698F6F3C-42F1-48FA-9425-25042679391F}" srcOrd="0" destOrd="0" presId="urn:microsoft.com/office/officeart/2005/8/layout/radial6"/>
    <dgm:cxn modelId="{EE444B99-244F-42E7-AA40-8FD32874A39D}" type="presParOf" srcId="{061D020E-2B5D-4C0D-9DFD-684837CC0BCE}" destId="{5E4B35E6-EA27-424E-89EC-46D0A40F2772}" srcOrd="1" destOrd="0" presId="urn:microsoft.com/office/officeart/2005/8/layout/radial6"/>
    <dgm:cxn modelId="{99419F13-53BB-4729-8707-844D77FAB6C9}" type="presParOf" srcId="{061D020E-2B5D-4C0D-9DFD-684837CC0BCE}" destId="{8B180F40-4EFD-493D-838A-C88D7BCC1034}" srcOrd="2" destOrd="0" presId="urn:microsoft.com/office/officeart/2005/8/layout/radial6"/>
    <dgm:cxn modelId="{72F9C11E-349E-41A4-8872-970B174ACBCC}" type="presParOf" srcId="{061D020E-2B5D-4C0D-9DFD-684837CC0BCE}" destId="{98E28826-978E-4A6B-8422-B9CC30E49F37}" srcOrd="3" destOrd="0" presId="urn:microsoft.com/office/officeart/2005/8/layout/radial6"/>
    <dgm:cxn modelId="{C371A4E7-D97D-4C5F-A2DA-7F6E5149F6DF}" type="presParOf" srcId="{061D020E-2B5D-4C0D-9DFD-684837CC0BCE}" destId="{8FAC1D8D-CE9C-45FC-86D2-26F007C6DD34}" srcOrd="4" destOrd="0" presId="urn:microsoft.com/office/officeart/2005/8/layout/radial6"/>
    <dgm:cxn modelId="{B5A8D312-8F6F-4318-93AB-0CB2020E478A}" type="presParOf" srcId="{061D020E-2B5D-4C0D-9DFD-684837CC0BCE}" destId="{582D627C-FAD1-4F2D-897E-C08848385BAA}" srcOrd="5" destOrd="0" presId="urn:microsoft.com/office/officeart/2005/8/layout/radial6"/>
    <dgm:cxn modelId="{7E8E1789-B60B-4405-8CD8-D17C409DA86A}" type="presParOf" srcId="{061D020E-2B5D-4C0D-9DFD-684837CC0BCE}" destId="{7BB1C934-CD6E-4389-AB60-D55326BC8302}" srcOrd="6" destOrd="0" presId="urn:microsoft.com/office/officeart/2005/8/layout/radial6"/>
    <dgm:cxn modelId="{A0E89A57-7782-4D03-A9CB-2788C16E7736}" type="presParOf" srcId="{061D020E-2B5D-4C0D-9DFD-684837CC0BCE}" destId="{5D851138-FE51-4A19-A149-11A0DEA29AF5}" srcOrd="7" destOrd="0" presId="urn:microsoft.com/office/officeart/2005/8/layout/radial6"/>
    <dgm:cxn modelId="{AD4ADAE1-D633-4009-8B9D-2CEF29E3F76C}" type="presParOf" srcId="{061D020E-2B5D-4C0D-9DFD-684837CC0BCE}" destId="{87F2D62F-9758-428E-A82A-F136F721FE64}" srcOrd="8" destOrd="0" presId="urn:microsoft.com/office/officeart/2005/8/layout/radial6"/>
    <dgm:cxn modelId="{6143C6D3-B1F0-4A53-B4E2-F06938629FAC}" type="presParOf" srcId="{061D020E-2B5D-4C0D-9DFD-684837CC0BCE}" destId="{0162A7CA-7E03-4A22-95EF-970E5873DB72}" srcOrd="9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162A7CA-7E03-4A22-95EF-970E5873DB72}">
      <dsp:nvSpPr>
        <dsp:cNvPr id="0" name=""/>
        <dsp:cNvSpPr/>
      </dsp:nvSpPr>
      <dsp:spPr>
        <a:xfrm>
          <a:off x="966500" y="658897"/>
          <a:ext cx="4390011" cy="4390011"/>
        </a:xfrm>
        <a:prstGeom prst="blockArc">
          <a:avLst>
            <a:gd name="adj1" fmla="val 9000000"/>
            <a:gd name="adj2" fmla="val 16200000"/>
            <a:gd name="adj3" fmla="val 4643"/>
          </a:avLst>
        </a:prstGeom>
        <a:solidFill>
          <a:schemeClr val="accent2">
            <a:hueOff val="-774161"/>
            <a:satOff val="1976"/>
            <a:lumOff val="-5492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BB1C934-CD6E-4389-AB60-D55326BC8302}">
      <dsp:nvSpPr>
        <dsp:cNvPr id="0" name=""/>
        <dsp:cNvSpPr/>
      </dsp:nvSpPr>
      <dsp:spPr>
        <a:xfrm>
          <a:off x="966500" y="658897"/>
          <a:ext cx="4390011" cy="4390011"/>
        </a:xfrm>
        <a:prstGeom prst="blockArc">
          <a:avLst>
            <a:gd name="adj1" fmla="val 1800000"/>
            <a:gd name="adj2" fmla="val 9000000"/>
            <a:gd name="adj3" fmla="val 4643"/>
          </a:avLst>
        </a:prstGeom>
        <a:solidFill>
          <a:schemeClr val="accent2">
            <a:hueOff val="-387081"/>
            <a:satOff val="988"/>
            <a:lumOff val="-2746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8E28826-978E-4A6B-8422-B9CC30E49F37}">
      <dsp:nvSpPr>
        <dsp:cNvPr id="0" name=""/>
        <dsp:cNvSpPr/>
      </dsp:nvSpPr>
      <dsp:spPr>
        <a:xfrm>
          <a:off x="966500" y="658897"/>
          <a:ext cx="4390011" cy="4390011"/>
        </a:xfrm>
        <a:prstGeom prst="blockArc">
          <a:avLst>
            <a:gd name="adj1" fmla="val 16200000"/>
            <a:gd name="adj2" fmla="val 1800000"/>
            <a:gd name="adj3" fmla="val 4643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98F6F3C-42F1-48FA-9425-25042679391F}">
      <dsp:nvSpPr>
        <dsp:cNvPr id="0" name=""/>
        <dsp:cNvSpPr/>
      </dsp:nvSpPr>
      <dsp:spPr>
        <a:xfrm>
          <a:off x="2150380" y="1842777"/>
          <a:ext cx="2022252" cy="202225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8420" tIns="58420" rIns="58420" bIns="58420" numCol="1" spcCol="1270" anchor="ctr" anchorCtr="0">
          <a:noAutofit/>
        </a:bodyPr>
        <a:lstStyle/>
        <a:p>
          <a:pPr lvl="0" algn="ctr" defTabSz="2044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600" kern="1200" dirty="0" smtClean="0"/>
            <a:t>New Site</a:t>
          </a:r>
          <a:endParaRPr lang="en-US" sz="4600" kern="1200" dirty="0"/>
        </a:p>
      </dsp:txBody>
      <dsp:txXfrm>
        <a:off x="2446532" y="2138929"/>
        <a:ext cx="1429948" cy="1429948"/>
      </dsp:txXfrm>
    </dsp:sp>
    <dsp:sp modelId="{5E4B35E6-EA27-424E-89EC-46D0A40F2772}">
      <dsp:nvSpPr>
        <dsp:cNvPr id="0" name=""/>
        <dsp:cNvSpPr/>
      </dsp:nvSpPr>
      <dsp:spPr>
        <a:xfrm>
          <a:off x="2453718" y="2070"/>
          <a:ext cx="1415576" cy="1415576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/>
            <a:t>Gauge</a:t>
          </a:r>
          <a:endParaRPr lang="en-US" sz="2600" kern="1200" dirty="0"/>
        </a:p>
      </dsp:txBody>
      <dsp:txXfrm>
        <a:off x="2661024" y="209376"/>
        <a:ext cx="1000964" cy="1000964"/>
      </dsp:txXfrm>
    </dsp:sp>
    <dsp:sp modelId="{8FAC1D8D-CE9C-45FC-86D2-26F007C6DD34}">
      <dsp:nvSpPr>
        <dsp:cNvPr id="0" name=""/>
        <dsp:cNvSpPr/>
      </dsp:nvSpPr>
      <dsp:spPr>
        <a:xfrm>
          <a:off x="4310515" y="3218137"/>
          <a:ext cx="1415576" cy="1415576"/>
        </a:xfrm>
        <a:prstGeom prst="ellipse">
          <a:avLst/>
        </a:prstGeom>
        <a:solidFill>
          <a:schemeClr val="accent2">
            <a:hueOff val="-387081"/>
            <a:satOff val="988"/>
            <a:lumOff val="-2746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/>
            <a:t>Install</a:t>
          </a:r>
          <a:endParaRPr lang="en-US" sz="2600" kern="1200" dirty="0"/>
        </a:p>
      </dsp:txBody>
      <dsp:txXfrm>
        <a:off x="4517821" y="3425443"/>
        <a:ext cx="1000964" cy="1000964"/>
      </dsp:txXfrm>
    </dsp:sp>
    <dsp:sp modelId="{5D851138-FE51-4A19-A149-11A0DEA29AF5}">
      <dsp:nvSpPr>
        <dsp:cNvPr id="0" name=""/>
        <dsp:cNvSpPr/>
      </dsp:nvSpPr>
      <dsp:spPr>
        <a:xfrm>
          <a:off x="596920" y="3218137"/>
          <a:ext cx="1415576" cy="1415576"/>
        </a:xfrm>
        <a:prstGeom prst="ellipse">
          <a:avLst/>
        </a:prstGeom>
        <a:solidFill>
          <a:schemeClr val="accent2">
            <a:hueOff val="-774161"/>
            <a:satOff val="1976"/>
            <a:lumOff val="-5492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/>
            <a:t>Tailor</a:t>
          </a:r>
          <a:endParaRPr lang="en-US" sz="2600" kern="1200" dirty="0"/>
        </a:p>
      </dsp:txBody>
      <dsp:txXfrm>
        <a:off x="804226" y="3425443"/>
        <a:ext cx="1000964" cy="100096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5E03B7-B591-4A2A-B695-014C5A39F13E}" type="datetimeFigureOut">
              <a:rPr lang="en-US"/>
              <a:t>4/14/2015</a:t>
            </a:fld>
            <a:endParaRPr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E322BB-75AD-4A1E-9661-2724167329F0}" type="slidenum">
              <a:r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512705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DFBD7B-E4FB-4AA8-9540-FD148073ACB3}" type="datetimeFigureOut">
              <a:rPr lang="en-US"/>
              <a:t>4/14/2015</a:t>
            </a:fld>
            <a:endParaRPr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45B7DE-1198-4F2F-B574-CA8CAE341642}" type="slidenum">
              <a:r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8823124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squares"/>
          <p:cNvGrpSpPr/>
          <p:nvPr/>
        </p:nvGrpSpPr>
        <p:grpSpPr>
          <a:xfrm>
            <a:off x="0" y="1135743"/>
            <a:ext cx="1622332" cy="799981"/>
            <a:chOff x="0" y="452558"/>
            <a:chExt cx="914400" cy="524182"/>
          </a:xfrm>
        </p:grpSpPr>
        <p:sp>
          <p:nvSpPr>
            <p:cNvPr id="8" name="Rounded Rectangle 7"/>
            <p:cNvSpPr/>
            <p:nvPr/>
          </p:nvSpPr>
          <p:spPr>
            <a:xfrm>
              <a:off x="591671" y="452558"/>
              <a:ext cx="322729" cy="524180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dirty="0"/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215154" y="452558"/>
              <a:ext cx="322729" cy="524180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dirty="0"/>
            </a:p>
          </p:txBody>
        </p:sp>
        <p:sp>
          <p:nvSpPr>
            <p:cNvPr id="10" name="Round Same Side Corner Rectangle 9"/>
            <p:cNvSpPr/>
            <p:nvPr/>
          </p:nvSpPr>
          <p:spPr>
            <a:xfrm rot="5400000">
              <a:off x="-181408" y="633966"/>
              <a:ext cx="524182" cy="161366"/>
            </a:xfrm>
            <a:prstGeom prst="round2SameRect">
              <a:avLst>
                <a:gd name="adj1" fmla="val 29167"/>
                <a:gd name="adj2" fmla="val 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324" y="362396"/>
            <a:ext cx="9141619" cy="167640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60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2089595"/>
            <a:ext cx="9141619" cy="886344"/>
          </a:xfr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chemeClr val="accent1"/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09051-6E81-43E8-9099-FF6A0C3DCFE8}" type="datetime1">
              <a:rPr lang="en-US"/>
              <a:t>4/14/2015</a:t>
            </a:fld>
            <a:endParaRPr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99D79-8A4B-4031-B1E0-AF26F8EDF2BC}" type="slidenum">
              <a:r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887510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 baseline="0"/>
            </a:lvl8pPr>
            <a:lvl9pPr>
              <a:defRPr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EAB04-7709-4C1E-A61A-74684A0170FC}" type="datetime1">
              <a:rPr lang="en-US"/>
              <a:t>4/14/2015</a:t>
            </a:fld>
            <a:endParaRPr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99D79-8A4B-4031-B1E0-AF26F8EDF2BC}" type="slidenum">
              <a:r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640825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squares"/>
          <p:cNvGrpSpPr/>
          <p:nvPr/>
        </p:nvGrpSpPr>
        <p:grpSpPr>
          <a:xfrm rot="5400000">
            <a:off x="9583007" y="233864"/>
            <a:ext cx="1063300" cy="524046"/>
            <a:chOff x="0" y="452558"/>
            <a:chExt cx="914400" cy="524182"/>
          </a:xfrm>
        </p:grpSpPr>
        <p:sp>
          <p:nvSpPr>
            <p:cNvPr id="8" name="Rounded Rectangle 7"/>
            <p:cNvSpPr/>
            <p:nvPr/>
          </p:nvSpPr>
          <p:spPr>
            <a:xfrm>
              <a:off x="591671" y="452558"/>
              <a:ext cx="322729" cy="524180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dirty="0"/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215154" y="452558"/>
              <a:ext cx="322729" cy="524180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dirty="0"/>
            </a:p>
          </p:txBody>
        </p:sp>
        <p:sp>
          <p:nvSpPr>
            <p:cNvPr id="10" name="Round Same Side Corner Rectangle 9"/>
            <p:cNvSpPr/>
            <p:nvPr/>
          </p:nvSpPr>
          <p:spPr>
            <a:xfrm rot="5400000">
              <a:off x="-181408" y="633966"/>
              <a:ext cx="524182" cy="161366"/>
            </a:xfrm>
            <a:prstGeom prst="round2SameRect">
              <a:avLst>
                <a:gd name="adj1" fmla="val 29167"/>
                <a:gd name="adj2" fmla="val 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dirty="0"/>
            </a:p>
          </p:txBody>
        </p:sp>
      </p:grpSp>
      <p:grpSp>
        <p:nvGrpSpPr>
          <p:cNvPr id="15" name="bottom graphic"/>
          <p:cNvGrpSpPr/>
          <p:nvPr/>
        </p:nvGrpSpPr>
        <p:grpSpPr>
          <a:xfrm>
            <a:off x="0" y="5395517"/>
            <a:ext cx="12188825" cy="1462483"/>
            <a:chOff x="0" y="4046638"/>
            <a:chExt cx="9144000" cy="1096862"/>
          </a:xfrm>
        </p:grpSpPr>
        <p:sp>
          <p:nvSpPr>
            <p:cNvPr id="16" name="Freeform 15"/>
            <p:cNvSpPr/>
            <p:nvPr/>
          </p:nvSpPr>
          <p:spPr bwMode="ltGray">
            <a:xfrm rot="5400000">
              <a:off x="4119794" y="119293"/>
              <a:ext cx="904412" cy="9144000"/>
            </a:xfrm>
            <a:custGeom>
              <a:avLst/>
              <a:gdLst/>
              <a:ahLst/>
              <a:cxnLst/>
              <a:rect l="l" t="t" r="r" b="b"/>
              <a:pathLst>
                <a:path w="904412" h="9144000">
                  <a:moveTo>
                    <a:pt x="0" y="0"/>
                  </a:moveTo>
                  <a:lnTo>
                    <a:pt x="904412" y="0"/>
                  </a:lnTo>
                  <a:lnTo>
                    <a:pt x="904412" y="9144000"/>
                  </a:lnTo>
                  <a:lnTo>
                    <a:pt x="391235" y="9144000"/>
                  </a:lnTo>
                  <a:cubicBezTo>
                    <a:pt x="445385" y="6730684"/>
                    <a:pt x="250230" y="1995757"/>
                    <a:pt x="0" y="0"/>
                  </a:cubicBezTo>
                  <a:close/>
                </a:path>
              </a:pathLst>
            </a:custGeom>
            <a:solidFill>
              <a:schemeClr val="tx1">
                <a:alpha val="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dirty="0"/>
            </a:p>
          </p:txBody>
        </p:sp>
        <p:sp>
          <p:nvSpPr>
            <p:cNvPr id="17" name="Rectangle 72"/>
            <p:cNvSpPr/>
            <p:nvPr/>
          </p:nvSpPr>
          <p:spPr bwMode="ltGray">
            <a:xfrm rot="5400000">
              <a:off x="4023569" y="23069"/>
              <a:ext cx="1096862" cy="9144000"/>
            </a:xfrm>
            <a:custGeom>
              <a:avLst/>
              <a:gdLst/>
              <a:ahLst/>
              <a:cxnLst/>
              <a:rect l="l" t="t" r="r" b="b"/>
              <a:pathLst>
                <a:path w="1096862" h="9144000">
                  <a:moveTo>
                    <a:pt x="1096861" y="9136375"/>
                  </a:moveTo>
                  <a:lnTo>
                    <a:pt x="1096861" y="0"/>
                  </a:lnTo>
                  <a:lnTo>
                    <a:pt x="1096862" y="0"/>
                  </a:lnTo>
                  <a:lnTo>
                    <a:pt x="1096862" y="9136375"/>
                  </a:lnTo>
                  <a:close/>
                  <a:moveTo>
                    <a:pt x="0" y="0"/>
                  </a:moveTo>
                  <a:lnTo>
                    <a:pt x="142171" y="0"/>
                  </a:lnTo>
                  <a:cubicBezTo>
                    <a:pt x="214017" y="532804"/>
                    <a:pt x="281641" y="1260834"/>
                    <a:pt x="340913" y="2087809"/>
                  </a:cubicBezTo>
                  <a:cubicBezTo>
                    <a:pt x="492781" y="4358443"/>
                    <a:pt x="587048" y="7374964"/>
                    <a:pt x="547354" y="9144000"/>
                  </a:cubicBezTo>
                  <a:lnTo>
                    <a:pt x="452132" y="9144000"/>
                  </a:lnTo>
                  <a:cubicBezTo>
                    <a:pt x="484963" y="4670358"/>
                    <a:pt x="240277" y="2482661"/>
                    <a:pt x="0" y="0"/>
                  </a:cubicBezTo>
                  <a:close/>
                </a:path>
              </a:pathLst>
            </a:custGeom>
            <a:solidFill>
              <a:schemeClr val="tx1">
                <a:alpha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dirty="0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51060" y="1150514"/>
            <a:ext cx="1828324" cy="502168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18882" y="1150514"/>
            <a:ext cx="8227457" cy="5021685"/>
          </a:xfrm>
        </p:spPr>
        <p:txBody>
          <a:bodyPr vert="eaVert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 baseline="0"/>
            </a:lvl8pPr>
            <a:lvl9pPr>
              <a:defRPr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9BD0D-E0B1-4CED-AC65-708AC79EB9CD}" type="datetime1">
              <a:rPr lang="en-US"/>
              <a:t>4/14/2015</a:t>
            </a:fld>
            <a:endParaRPr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99D79-8A4B-4031-B1E0-AF26F8EDF2BC}" type="slidenum">
              <a:r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816448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C3EA6D-DF0B-4D4B-B359-5F1D1D0E30A4}" type="datetime1">
              <a:rPr lang="en-US"/>
              <a:t>4/14/2015</a:t>
            </a:fld>
            <a:endParaRPr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99D79-8A4B-4031-B1E0-AF26F8EDF2BC}" type="slidenum">
              <a:r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435150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squares"/>
          <p:cNvGrpSpPr/>
          <p:nvPr/>
        </p:nvGrpSpPr>
        <p:grpSpPr>
          <a:xfrm>
            <a:off x="0" y="3124415"/>
            <a:ext cx="1622332" cy="805061"/>
            <a:chOff x="0" y="2343311"/>
            <a:chExt cx="1217066" cy="603796"/>
          </a:xfrm>
        </p:grpSpPr>
        <p:sp>
          <p:nvSpPr>
            <p:cNvPr id="8" name="Rounded Rectangle 7"/>
            <p:cNvSpPr/>
            <p:nvPr/>
          </p:nvSpPr>
          <p:spPr>
            <a:xfrm>
              <a:off x="787514" y="2347123"/>
              <a:ext cx="429552" cy="599984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dirty="0"/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286370" y="2347123"/>
              <a:ext cx="429552" cy="599984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dirty="0"/>
            </a:p>
          </p:txBody>
        </p:sp>
        <p:sp>
          <p:nvSpPr>
            <p:cNvPr id="10" name="Round Same Side Corner Rectangle 9"/>
            <p:cNvSpPr/>
            <p:nvPr/>
          </p:nvSpPr>
          <p:spPr>
            <a:xfrm rot="5400000">
              <a:off x="-192604" y="2535915"/>
              <a:ext cx="599986" cy="214778"/>
            </a:xfrm>
            <a:prstGeom prst="round2SameRect">
              <a:avLst>
                <a:gd name="adj1" fmla="val 29167"/>
                <a:gd name="adj2" fmla="val 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dirty="0"/>
            </a:p>
          </p:txBody>
        </p:sp>
      </p:grpSp>
      <p:grpSp>
        <p:nvGrpSpPr>
          <p:cNvPr id="19" name="bottom graphic"/>
          <p:cNvGrpSpPr/>
          <p:nvPr/>
        </p:nvGrpSpPr>
        <p:grpSpPr>
          <a:xfrm>
            <a:off x="0" y="5409216"/>
            <a:ext cx="12188825" cy="1462483"/>
            <a:chOff x="0" y="4056912"/>
            <a:chExt cx="9144000" cy="1096862"/>
          </a:xfrm>
        </p:grpSpPr>
        <p:sp>
          <p:nvSpPr>
            <p:cNvPr id="20" name="Freeform 19"/>
            <p:cNvSpPr/>
            <p:nvPr/>
          </p:nvSpPr>
          <p:spPr bwMode="ltGray">
            <a:xfrm rot="5400000">
              <a:off x="4119794" y="119293"/>
              <a:ext cx="904412" cy="9144000"/>
            </a:xfrm>
            <a:custGeom>
              <a:avLst/>
              <a:gdLst/>
              <a:ahLst/>
              <a:cxnLst/>
              <a:rect l="l" t="t" r="r" b="b"/>
              <a:pathLst>
                <a:path w="904412" h="9144000">
                  <a:moveTo>
                    <a:pt x="0" y="0"/>
                  </a:moveTo>
                  <a:lnTo>
                    <a:pt x="904412" y="0"/>
                  </a:lnTo>
                  <a:lnTo>
                    <a:pt x="904412" y="9144000"/>
                  </a:lnTo>
                  <a:lnTo>
                    <a:pt x="391235" y="9144000"/>
                  </a:lnTo>
                  <a:cubicBezTo>
                    <a:pt x="445385" y="6730684"/>
                    <a:pt x="250230" y="1995757"/>
                    <a:pt x="0" y="0"/>
                  </a:cubicBezTo>
                  <a:close/>
                </a:path>
              </a:pathLst>
            </a:custGeom>
            <a:solidFill>
              <a:schemeClr val="tx1">
                <a:alpha val="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dirty="0"/>
            </a:p>
          </p:txBody>
        </p:sp>
        <p:sp>
          <p:nvSpPr>
            <p:cNvPr id="21" name="Rectangle 72"/>
            <p:cNvSpPr/>
            <p:nvPr/>
          </p:nvSpPr>
          <p:spPr bwMode="ltGray">
            <a:xfrm rot="5400000">
              <a:off x="4023569" y="33343"/>
              <a:ext cx="1096862" cy="9144000"/>
            </a:xfrm>
            <a:custGeom>
              <a:avLst/>
              <a:gdLst/>
              <a:ahLst/>
              <a:cxnLst/>
              <a:rect l="l" t="t" r="r" b="b"/>
              <a:pathLst>
                <a:path w="1096862" h="9144000">
                  <a:moveTo>
                    <a:pt x="1096861" y="9136375"/>
                  </a:moveTo>
                  <a:lnTo>
                    <a:pt x="1096861" y="0"/>
                  </a:lnTo>
                  <a:lnTo>
                    <a:pt x="1096862" y="0"/>
                  </a:lnTo>
                  <a:lnTo>
                    <a:pt x="1096862" y="9136375"/>
                  </a:lnTo>
                  <a:close/>
                  <a:moveTo>
                    <a:pt x="0" y="0"/>
                  </a:moveTo>
                  <a:lnTo>
                    <a:pt x="142171" y="0"/>
                  </a:lnTo>
                  <a:cubicBezTo>
                    <a:pt x="214017" y="532804"/>
                    <a:pt x="281641" y="1260834"/>
                    <a:pt x="340913" y="2087809"/>
                  </a:cubicBezTo>
                  <a:cubicBezTo>
                    <a:pt x="492781" y="4358443"/>
                    <a:pt x="587048" y="7374964"/>
                    <a:pt x="547354" y="9144000"/>
                  </a:cubicBezTo>
                  <a:lnTo>
                    <a:pt x="452132" y="9144000"/>
                  </a:lnTo>
                  <a:cubicBezTo>
                    <a:pt x="484963" y="4670358"/>
                    <a:pt x="240277" y="2482661"/>
                    <a:pt x="0" y="0"/>
                  </a:cubicBezTo>
                  <a:close/>
                </a:path>
              </a:pathLst>
            </a:custGeom>
            <a:solidFill>
              <a:schemeClr val="tx1">
                <a:alpha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324" y="1932518"/>
            <a:ext cx="9141619" cy="2105367"/>
          </a:xfrm>
        </p:spPr>
        <p:txBody>
          <a:bodyPr anchor="b">
            <a:normAutofit/>
          </a:bodyPr>
          <a:lstStyle>
            <a:lvl1pPr algn="l">
              <a:defRPr sz="60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28324" y="4084264"/>
            <a:ext cx="9141619" cy="933297"/>
          </a:xfrm>
        </p:spPr>
        <p:txBody>
          <a:bodyPr anchor="t">
            <a:normAutofit/>
          </a:bodyPr>
          <a:lstStyle>
            <a:lvl1pPr marL="0" indent="0">
              <a:buNone/>
              <a:defRPr sz="2800">
                <a:solidFill>
                  <a:schemeClr val="accent1"/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7EDB99-15BC-4479-BAC5-1E502E66917A}" type="datetime1">
              <a:rPr lang="en-US"/>
              <a:t>4/14/2015</a:t>
            </a:fld>
            <a:endParaRPr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99D79-8A4B-4031-B1E0-AF26F8EDF2BC}" type="slidenum">
              <a:r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4356934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18882" y="1600200"/>
            <a:ext cx="4875530" cy="45720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2" y="1600200"/>
            <a:ext cx="4875530" cy="45720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7C2A3-CD19-48AB-9F64-ECCF75182EDD}" type="datetime1">
              <a:rPr lang="en-US"/>
              <a:t>4/14/2015</a:t>
            </a:fld>
            <a:endParaRPr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99D79-8A4B-4031-B1E0-AF26F8EDF2BC}" type="slidenum">
              <a:r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2977962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8882" y="1596571"/>
            <a:ext cx="4875530" cy="816429"/>
          </a:xfrm>
        </p:spPr>
        <p:txBody>
          <a:bodyPr anchor="ctr">
            <a:norm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18882" y="2413000"/>
            <a:ext cx="4875530" cy="3759199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 baseline="0"/>
            </a:lvl8pPr>
            <a:lvl9pPr>
              <a:defRPr sz="20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94412" y="1596571"/>
            <a:ext cx="4875530" cy="816429"/>
          </a:xfrm>
        </p:spPr>
        <p:txBody>
          <a:bodyPr anchor="ctr">
            <a:norm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094412" y="2413000"/>
            <a:ext cx="4875530" cy="3759199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 baseline="0"/>
            </a:lvl8pPr>
            <a:lvl9pPr>
              <a:defRPr sz="20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63E8C1-7C87-4705-AB97-8CD17D208E3F}" type="datetime1">
              <a:rPr lang="en-US"/>
              <a:t>4/14/2015</a:t>
            </a:fld>
            <a:endParaRPr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99D79-8A4B-4031-B1E0-AF26F8EDF2BC}" type="slidenum">
              <a:r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87039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C624E-DF92-4841-B9B9-DD11AA239B85}" type="datetime1">
              <a:rPr lang="en-US"/>
              <a:t>4/14/2015</a:t>
            </a:fld>
            <a:endParaRPr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99D79-8A4B-4031-B1E0-AF26F8EDF2BC}" type="slidenum">
              <a:r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96903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bottom graphic"/>
          <p:cNvGrpSpPr/>
          <p:nvPr/>
        </p:nvGrpSpPr>
        <p:grpSpPr>
          <a:xfrm>
            <a:off x="0" y="5409216"/>
            <a:ext cx="12188825" cy="1462483"/>
            <a:chOff x="0" y="4056912"/>
            <a:chExt cx="9144000" cy="1096862"/>
          </a:xfrm>
        </p:grpSpPr>
        <p:sp>
          <p:nvSpPr>
            <p:cNvPr id="9" name="Freeform 8"/>
            <p:cNvSpPr/>
            <p:nvPr/>
          </p:nvSpPr>
          <p:spPr bwMode="ltGray">
            <a:xfrm rot="5400000">
              <a:off x="4119794" y="119293"/>
              <a:ext cx="904412" cy="9144000"/>
            </a:xfrm>
            <a:custGeom>
              <a:avLst/>
              <a:gdLst/>
              <a:ahLst/>
              <a:cxnLst/>
              <a:rect l="l" t="t" r="r" b="b"/>
              <a:pathLst>
                <a:path w="904412" h="9144000">
                  <a:moveTo>
                    <a:pt x="0" y="0"/>
                  </a:moveTo>
                  <a:lnTo>
                    <a:pt x="904412" y="0"/>
                  </a:lnTo>
                  <a:lnTo>
                    <a:pt x="904412" y="9144000"/>
                  </a:lnTo>
                  <a:lnTo>
                    <a:pt x="391235" y="9144000"/>
                  </a:lnTo>
                  <a:cubicBezTo>
                    <a:pt x="445385" y="6730684"/>
                    <a:pt x="250230" y="1995757"/>
                    <a:pt x="0" y="0"/>
                  </a:cubicBezTo>
                  <a:close/>
                </a:path>
              </a:pathLst>
            </a:custGeom>
            <a:solidFill>
              <a:schemeClr val="tx1">
                <a:alpha val="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dirty="0"/>
            </a:p>
          </p:txBody>
        </p:sp>
        <p:sp>
          <p:nvSpPr>
            <p:cNvPr id="10" name="Rectangle 72"/>
            <p:cNvSpPr/>
            <p:nvPr/>
          </p:nvSpPr>
          <p:spPr bwMode="ltGray">
            <a:xfrm rot="5400000">
              <a:off x="4023569" y="33343"/>
              <a:ext cx="1096862" cy="9144000"/>
            </a:xfrm>
            <a:custGeom>
              <a:avLst/>
              <a:gdLst/>
              <a:ahLst/>
              <a:cxnLst/>
              <a:rect l="l" t="t" r="r" b="b"/>
              <a:pathLst>
                <a:path w="1096862" h="9144000">
                  <a:moveTo>
                    <a:pt x="1096861" y="9136375"/>
                  </a:moveTo>
                  <a:lnTo>
                    <a:pt x="1096861" y="0"/>
                  </a:lnTo>
                  <a:lnTo>
                    <a:pt x="1096862" y="0"/>
                  </a:lnTo>
                  <a:lnTo>
                    <a:pt x="1096862" y="9136375"/>
                  </a:lnTo>
                  <a:close/>
                  <a:moveTo>
                    <a:pt x="0" y="0"/>
                  </a:moveTo>
                  <a:lnTo>
                    <a:pt x="142171" y="0"/>
                  </a:lnTo>
                  <a:cubicBezTo>
                    <a:pt x="214017" y="532804"/>
                    <a:pt x="281641" y="1260834"/>
                    <a:pt x="340913" y="2087809"/>
                  </a:cubicBezTo>
                  <a:cubicBezTo>
                    <a:pt x="492781" y="4358443"/>
                    <a:pt x="587048" y="7374964"/>
                    <a:pt x="547354" y="9144000"/>
                  </a:cubicBezTo>
                  <a:lnTo>
                    <a:pt x="452132" y="9144000"/>
                  </a:lnTo>
                  <a:cubicBezTo>
                    <a:pt x="484963" y="4670358"/>
                    <a:pt x="240277" y="2482661"/>
                    <a:pt x="0" y="0"/>
                  </a:cubicBezTo>
                  <a:close/>
                </a:path>
              </a:pathLst>
            </a:custGeom>
            <a:solidFill>
              <a:schemeClr val="tx1">
                <a:alpha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dirty="0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A3AE1-4360-4D5B-BDBC-656B872DD533}" type="datetime1">
              <a:rPr lang="en-US"/>
              <a:t>4/14/2015</a:t>
            </a:fld>
            <a:endParaRPr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99D79-8A4B-4031-B1E0-AF26F8EDF2BC}" type="slidenum">
              <a:r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2253955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75530" y="1600200"/>
            <a:ext cx="6094413" cy="45720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8883" y="1600202"/>
            <a:ext cx="3453500" cy="4571999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chemeClr val="accent1"/>
                </a:solidFill>
              </a:defRPr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90708-46A4-4851-883E-8DFB8939107E}" type="datetime1">
              <a:rPr lang="en-US"/>
              <a:t>4/14/2015</a:t>
            </a:fld>
            <a:endParaRPr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99D79-8A4B-4031-B1E0-AF26F8EDF2BC}" type="slidenum">
              <a:r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483960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8887" y="1600200"/>
            <a:ext cx="6703850" cy="3657600"/>
          </a:xfrm>
          <a:prstGeom prst="roundRect">
            <a:avLst>
              <a:gd name="adj" fmla="val 3098"/>
            </a:avLst>
          </a:prstGeom>
        </p:spPr>
        <p:txBody>
          <a:bodyPr>
            <a:normAutofit/>
          </a:bodyPr>
          <a:lstStyle>
            <a:lvl1pPr marL="0" indent="0">
              <a:buNone/>
              <a:defRPr sz="27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r>
              <a:rPr lang="en-US" dirty="0" smtClean="0"/>
              <a:t>Click icon to add picture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25883" y="1600200"/>
            <a:ext cx="2844059" cy="3759200"/>
          </a:xfrm>
        </p:spPr>
        <p:txBody>
          <a:bodyPr anchor="b">
            <a:normAutofit/>
          </a:bodyPr>
          <a:lstStyle>
            <a:lvl1pPr marL="0" indent="0">
              <a:buNone/>
              <a:defRPr sz="2800">
                <a:solidFill>
                  <a:schemeClr val="accent1"/>
                </a:solidFill>
              </a:defRPr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88EFFC-86AE-4294-A319-CAFC2651994B}" type="datetime1">
              <a:rPr lang="en-US"/>
              <a:t>4/14/2015</a:t>
            </a:fld>
            <a:endParaRPr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99D79-8A4B-4031-B1E0-AF26F8EDF2BC}" type="slidenum">
              <a:r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4429850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bottom graphic"/>
          <p:cNvGrpSpPr/>
          <p:nvPr/>
        </p:nvGrpSpPr>
        <p:grpSpPr>
          <a:xfrm>
            <a:off x="0" y="5409216"/>
            <a:ext cx="12188825" cy="1462483"/>
            <a:chOff x="0" y="4056912"/>
            <a:chExt cx="9144000" cy="1096862"/>
          </a:xfrm>
        </p:grpSpPr>
        <p:sp>
          <p:nvSpPr>
            <p:cNvPr id="21" name="Freeform 20"/>
            <p:cNvSpPr/>
            <p:nvPr/>
          </p:nvSpPr>
          <p:spPr bwMode="ltGray">
            <a:xfrm rot="5400000">
              <a:off x="4119794" y="119293"/>
              <a:ext cx="904412" cy="9144000"/>
            </a:xfrm>
            <a:custGeom>
              <a:avLst/>
              <a:gdLst/>
              <a:ahLst/>
              <a:cxnLst/>
              <a:rect l="l" t="t" r="r" b="b"/>
              <a:pathLst>
                <a:path w="904412" h="9144000">
                  <a:moveTo>
                    <a:pt x="0" y="0"/>
                  </a:moveTo>
                  <a:lnTo>
                    <a:pt x="904412" y="0"/>
                  </a:lnTo>
                  <a:lnTo>
                    <a:pt x="904412" y="9144000"/>
                  </a:lnTo>
                  <a:lnTo>
                    <a:pt x="391235" y="9144000"/>
                  </a:lnTo>
                  <a:cubicBezTo>
                    <a:pt x="445385" y="6730684"/>
                    <a:pt x="250230" y="1995757"/>
                    <a:pt x="0" y="0"/>
                  </a:cubicBezTo>
                  <a:close/>
                </a:path>
              </a:pathLst>
            </a:custGeom>
            <a:solidFill>
              <a:schemeClr val="tx1">
                <a:alpha val="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dirty="0"/>
            </a:p>
          </p:txBody>
        </p:sp>
        <p:sp>
          <p:nvSpPr>
            <p:cNvPr id="18" name="Rectangle 72"/>
            <p:cNvSpPr/>
            <p:nvPr/>
          </p:nvSpPr>
          <p:spPr bwMode="ltGray">
            <a:xfrm rot="5400000">
              <a:off x="4023569" y="33343"/>
              <a:ext cx="1096862" cy="9144000"/>
            </a:xfrm>
            <a:custGeom>
              <a:avLst/>
              <a:gdLst/>
              <a:ahLst/>
              <a:cxnLst/>
              <a:rect l="l" t="t" r="r" b="b"/>
              <a:pathLst>
                <a:path w="1096862" h="9144000">
                  <a:moveTo>
                    <a:pt x="1096861" y="9136375"/>
                  </a:moveTo>
                  <a:lnTo>
                    <a:pt x="1096861" y="0"/>
                  </a:lnTo>
                  <a:lnTo>
                    <a:pt x="1096862" y="0"/>
                  </a:lnTo>
                  <a:lnTo>
                    <a:pt x="1096862" y="9136375"/>
                  </a:lnTo>
                  <a:close/>
                  <a:moveTo>
                    <a:pt x="0" y="0"/>
                  </a:moveTo>
                  <a:lnTo>
                    <a:pt x="142171" y="0"/>
                  </a:lnTo>
                  <a:cubicBezTo>
                    <a:pt x="214017" y="532804"/>
                    <a:pt x="281641" y="1260834"/>
                    <a:pt x="340913" y="2087809"/>
                  </a:cubicBezTo>
                  <a:cubicBezTo>
                    <a:pt x="492781" y="4358443"/>
                    <a:pt x="587048" y="7374964"/>
                    <a:pt x="547354" y="9144000"/>
                  </a:cubicBezTo>
                  <a:lnTo>
                    <a:pt x="452132" y="9144000"/>
                  </a:lnTo>
                  <a:cubicBezTo>
                    <a:pt x="484963" y="4670358"/>
                    <a:pt x="240277" y="2482661"/>
                    <a:pt x="0" y="0"/>
                  </a:cubicBezTo>
                  <a:close/>
                </a:path>
              </a:pathLst>
            </a:custGeom>
            <a:solidFill>
              <a:schemeClr val="tx1">
                <a:alpha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dirty="0"/>
            </a:p>
          </p:txBody>
        </p:sp>
      </p:grpSp>
      <p:grpSp>
        <p:nvGrpSpPr>
          <p:cNvPr id="7" name="squares"/>
          <p:cNvGrpSpPr/>
          <p:nvPr/>
        </p:nvGrpSpPr>
        <p:grpSpPr>
          <a:xfrm>
            <a:off x="1" y="800551"/>
            <a:ext cx="1063023" cy="524183"/>
            <a:chOff x="0" y="452558"/>
            <a:chExt cx="914400" cy="524182"/>
          </a:xfrm>
        </p:grpSpPr>
        <p:sp>
          <p:nvSpPr>
            <p:cNvPr id="8" name="Rounded Rectangle 7"/>
            <p:cNvSpPr/>
            <p:nvPr/>
          </p:nvSpPr>
          <p:spPr>
            <a:xfrm>
              <a:off x="591671" y="452558"/>
              <a:ext cx="322729" cy="524180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dirty="0"/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215154" y="452558"/>
              <a:ext cx="322729" cy="524180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dirty="0"/>
            </a:p>
          </p:txBody>
        </p:sp>
        <p:sp>
          <p:nvSpPr>
            <p:cNvPr id="10" name="Round Same Side Corner Rectangle 9"/>
            <p:cNvSpPr/>
            <p:nvPr/>
          </p:nvSpPr>
          <p:spPr>
            <a:xfrm rot="5400000">
              <a:off x="-181408" y="633966"/>
              <a:ext cx="524182" cy="161366"/>
            </a:xfrm>
            <a:prstGeom prst="round2SameRect">
              <a:avLst>
                <a:gd name="adj1" fmla="val 29167"/>
                <a:gd name="adj2" fmla="val 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dirty="0"/>
            </a:p>
          </p:txBody>
        </p:sp>
      </p:grp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18883" y="6448425"/>
            <a:ext cx="8288401" cy="180976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18883" y="152400"/>
            <a:ext cx="9751060" cy="1295400"/>
          </a:xfrm>
          <a:prstGeom prst="rect">
            <a:avLst/>
          </a:prstGeom>
        </p:spPr>
        <p:txBody>
          <a:bodyPr vert="horz" lIns="121899" tIns="60949" rIns="121899" bIns="60949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8883" y="1600200"/>
            <a:ext cx="9751060" cy="4572000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547913" y="6448425"/>
            <a:ext cx="1422030" cy="180976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D29E8617-6EA8-4B97-A5E8-E18E98765EE2}" type="datetime1">
              <a:rPr lang="en-US"/>
              <a:pPr/>
              <a:t>4/14/2015</a:t>
            </a:fld>
            <a:endParaRPr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071516" y="6448425"/>
            <a:ext cx="812588" cy="180976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34C99D79-8A4B-4031-B1E0-AF26F8EDF2BC}" type="slidenum">
              <a:rPr/>
              <a:p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7826826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4747" indent="-304747" algn="l" defTabSz="1218987" rtl="0" eaLnBrk="1" latinLnBrk="0" hangingPunct="1">
        <a:lnSpc>
          <a:spcPct val="90000"/>
        </a:lnSpc>
        <a:spcBef>
          <a:spcPts val="1800"/>
        </a:spcBef>
        <a:buClr>
          <a:schemeClr val="accent1"/>
        </a:buClr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55772" indent="-304747" algn="l" defTabSz="1218987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Font typeface="Arial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06797" indent="-30474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57822" indent="-30474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108847" indent="-30474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59872" indent="-30474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Arial" pitchFamily="34" charset="0"/>
        <a:buChar char="•"/>
        <a:defRPr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3010897" indent="-30474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Arial" pitchFamily="34" charset="0"/>
        <a:buChar char="•"/>
        <a:defRPr sz="20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61922" indent="-30474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Arial" pitchFamily="34" charset="0"/>
        <a:buChar char="•"/>
        <a:defRPr sz="20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912947" indent="-30474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Arial" pitchFamily="34" charset="0"/>
        <a:buChar char="•"/>
        <a:defRPr sz="20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3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800" dirty="0" smtClean="0"/>
              <a:t>Digital Food Service Marketing</a:t>
            </a:r>
            <a:endParaRPr lang="en-US" sz="4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2089595"/>
            <a:ext cx="9447688" cy="886344"/>
          </a:xfrm>
        </p:spPr>
        <p:txBody>
          <a:bodyPr>
            <a:normAutofit/>
          </a:bodyPr>
          <a:lstStyle/>
          <a:p>
            <a:r>
              <a:rPr lang="en-US" i="1" dirty="0" smtClean="0"/>
              <a:t>Growing Store Revenue In 2015…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2801835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Price Comparison: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Other Firms Charge $5,000+ For New Functional Designs</a:t>
            </a:r>
          </a:p>
          <a:p>
            <a:r>
              <a:rPr lang="en-US" dirty="0" smtClean="0"/>
              <a:t>Professional Content Costs At Least $3,000</a:t>
            </a:r>
          </a:p>
          <a:p>
            <a:r>
              <a:rPr lang="en-US" dirty="0"/>
              <a:t>Custom Sites Can Take 6 to 12 Weeks To </a:t>
            </a:r>
            <a:r>
              <a:rPr lang="en-US" dirty="0" smtClean="0"/>
              <a:t>Develop</a:t>
            </a:r>
          </a:p>
          <a:p>
            <a:r>
              <a:rPr lang="en-US" dirty="0" smtClean="0"/>
              <a:t>Paid SEO Costs &lt; $1,000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50812" y="6477000"/>
            <a:ext cx="60198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 smtClean="0"/>
              <a:t>* Local Marketer Research - Jan 2015</a:t>
            </a:r>
            <a:endParaRPr lang="en-US" sz="1050" dirty="0"/>
          </a:p>
        </p:txBody>
      </p:sp>
      <p:sp>
        <p:nvSpPr>
          <p:cNvPr id="3" name="Rectangle 2"/>
          <p:cNvSpPr/>
          <p:nvPr/>
        </p:nvSpPr>
        <p:spPr>
          <a:xfrm>
            <a:off x="5256212" y="4419600"/>
            <a:ext cx="4759123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You Are Saving 50 to 90% Off</a:t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dirty="0" smtClean="0">
                <a:solidFill>
                  <a:srgbClr val="FF0000"/>
                </a:solidFill>
              </a:rPr>
              <a:t>The Common Rates For This Work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6663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Add-On Services Available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1813" y="1676400"/>
            <a:ext cx="11657012" cy="42672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Digital / Physical Event Management			</a:t>
            </a:r>
            <a:r>
              <a:rPr lang="en-US" b="1" dirty="0" smtClean="0"/>
              <a:t>$1,297 / </a:t>
            </a:r>
            <a:r>
              <a:rPr lang="en-US" sz="1600" b="1" dirty="0"/>
              <a:t>Event</a:t>
            </a:r>
          </a:p>
          <a:p>
            <a:r>
              <a:rPr lang="en-US" dirty="0"/>
              <a:t>Social Media Advertising / </a:t>
            </a:r>
            <a:r>
              <a:rPr lang="en-US" dirty="0" smtClean="0"/>
              <a:t>Management			</a:t>
            </a:r>
            <a:r>
              <a:rPr lang="en-US" b="1" dirty="0" smtClean="0"/>
              <a:t>$2,500 / </a:t>
            </a:r>
            <a:r>
              <a:rPr lang="en-US" sz="1600" b="1" dirty="0"/>
              <a:t>Campaign</a:t>
            </a:r>
          </a:p>
          <a:p>
            <a:r>
              <a:rPr lang="en-US" dirty="0" smtClean="0"/>
              <a:t>Online Contest Promotions			</a:t>
            </a:r>
            <a:r>
              <a:rPr lang="en-US" dirty="0"/>
              <a:t>	</a:t>
            </a:r>
            <a:r>
              <a:rPr lang="en-US" b="1" dirty="0" smtClean="0"/>
              <a:t>$</a:t>
            </a:r>
            <a:r>
              <a:rPr lang="en-US" b="1" dirty="0"/>
              <a:t>Project</a:t>
            </a:r>
            <a:endParaRPr lang="en-US" b="1" dirty="0" smtClean="0"/>
          </a:p>
          <a:p>
            <a:r>
              <a:rPr lang="en-US" dirty="0"/>
              <a:t>Reputation </a:t>
            </a:r>
            <a:r>
              <a:rPr lang="en-US" dirty="0" smtClean="0"/>
              <a:t>Management				</a:t>
            </a:r>
            <a:r>
              <a:rPr lang="en-US" b="1" dirty="0" smtClean="0"/>
              <a:t>$</a:t>
            </a:r>
            <a:r>
              <a:rPr lang="en-US" b="1" dirty="0"/>
              <a:t>Project</a:t>
            </a:r>
          </a:p>
          <a:p>
            <a:r>
              <a:rPr lang="en-US" dirty="0" smtClean="0"/>
              <a:t>Loyalty Programs					</a:t>
            </a:r>
            <a:r>
              <a:rPr lang="en-US" b="1" dirty="0" smtClean="0"/>
              <a:t>$</a:t>
            </a:r>
            <a:r>
              <a:rPr lang="en-US" b="1" dirty="0"/>
              <a:t>Project</a:t>
            </a:r>
            <a:endParaRPr lang="en-US" b="1" dirty="0" smtClean="0"/>
          </a:p>
          <a:p>
            <a:r>
              <a:rPr lang="en-US" dirty="0" smtClean="0"/>
              <a:t>Menu Maintenance					</a:t>
            </a:r>
            <a:r>
              <a:rPr lang="en-US" b="1" dirty="0" smtClean="0"/>
              <a:t>$97 </a:t>
            </a:r>
            <a:r>
              <a:rPr lang="en-US" sz="1600" b="1" dirty="0" smtClean="0"/>
              <a:t>/ Month</a:t>
            </a:r>
            <a:r>
              <a:rPr lang="en-US" dirty="0" smtClean="0"/>
              <a:t>	</a:t>
            </a:r>
          </a:p>
          <a:p>
            <a:r>
              <a:rPr lang="en-US" dirty="0"/>
              <a:t>Technical Support					</a:t>
            </a:r>
            <a:r>
              <a:rPr lang="en-US" b="1" dirty="0"/>
              <a:t>$197 / </a:t>
            </a:r>
            <a:r>
              <a:rPr lang="en-US" sz="1600" b="1" dirty="0"/>
              <a:t>Month</a:t>
            </a:r>
            <a:r>
              <a:rPr lang="en-US" dirty="0"/>
              <a:t>	</a:t>
            </a:r>
          </a:p>
          <a:p>
            <a:r>
              <a:rPr lang="en-US" dirty="0" smtClean="0"/>
              <a:t>Email Marketing</a:t>
            </a:r>
            <a:r>
              <a:rPr lang="en-US" dirty="0"/>
              <a:t>					</a:t>
            </a:r>
            <a:r>
              <a:rPr lang="en-US" b="1" dirty="0" smtClean="0"/>
              <a:t>$249 </a:t>
            </a:r>
            <a:r>
              <a:rPr lang="en-US" b="1" dirty="0"/>
              <a:t>/ </a:t>
            </a:r>
            <a:r>
              <a:rPr lang="en-US" sz="1600" b="1" dirty="0"/>
              <a:t>Month</a:t>
            </a:r>
            <a:r>
              <a:rPr lang="en-US" dirty="0"/>
              <a:t>	</a:t>
            </a:r>
          </a:p>
          <a:p>
            <a:endParaRPr lang="en-US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9294812" y="1143000"/>
            <a:ext cx="2362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 smtClean="0">
                <a:solidFill>
                  <a:srgbClr val="FF0000"/>
                </a:solidFill>
              </a:rPr>
              <a:t>Project Cost:</a:t>
            </a:r>
            <a:endParaRPr lang="en-US" b="1" u="sng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50812" y="6477000"/>
            <a:ext cx="6019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* Consulting Rate: $180 / hr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822600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Steps: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195524" y="1848730"/>
            <a:ext cx="9751060" cy="4572000"/>
          </a:xfrm>
        </p:spPr>
        <p:txBody>
          <a:bodyPr>
            <a:normAutofit/>
          </a:bodyPr>
          <a:lstStyle/>
          <a:p>
            <a:pPr marL="742950" indent="-742950">
              <a:buFont typeface="+mj-lt"/>
              <a:buAutoNum type="arabicPeriod"/>
            </a:pPr>
            <a:r>
              <a:rPr lang="en-US" sz="3600" dirty="0" smtClean="0"/>
              <a:t>Choose Web Package And Add-Ons</a:t>
            </a:r>
          </a:p>
          <a:p>
            <a:pPr marL="742950" indent="-742950">
              <a:buFont typeface="+mj-lt"/>
              <a:buAutoNum type="arabicPeriod"/>
            </a:pPr>
            <a:r>
              <a:rPr lang="en-US" sz="3600" dirty="0" smtClean="0"/>
              <a:t>Sign Work Agreement</a:t>
            </a:r>
            <a:endParaRPr lang="en-US" sz="3600" dirty="0"/>
          </a:p>
          <a:p>
            <a:pPr marL="742950" indent="-742950">
              <a:buFont typeface="+mj-lt"/>
              <a:buAutoNum type="arabicPeriod"/>
            </a:pPr>
            <a:r>
              <a:rPr lang="en-US" sz="3600" dirty="0" smtClean="0"/>
              <a:t>Provide 50% Deposit</a:t>
            </a:r>
          </a:p>
        </p:txBody>
      </p:sp>
      <p:sp>
        <p:nvSpPr>
          <p:cNvPr id="3" name="Rectangle 2"/>
          <p:cNvSpPr/>
          <p:nvPr/>
        </p:nvSpPr>
        <p:spPr>
          <a:xfrm>
            <a:off x="8170884" y="6005232"/>
            <a:ext cx="2739789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We Can Start Work</a:t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dirty="0" smtClean="0">
                <a:solidFill>
                  <a:srgbClr val="FF0000"/>
                </a:solidFill>
              </a:rPr>
              <a:t>Immediately!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58455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Contact: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446211" y="2209800"/>
            <a:ext cx="9523731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dirty="0" smtClean="0">
                <a:solidFill>
                  <a:srgbClr val="FF0000"/>
                </a:solidFill>
              </a:rPr>
              <a:t>NAME</a:t>
            </a:r>
          </a:p>
          <a:p>
            <a:pPr algn="ctr"/>
            <a:r>
              <a:rPr lang="en-US" sz="3600" dirty="0" smtClean="0">
                <a:solidFill>
                  <a:srgbClr val="FF0000"/>
                </a:solidFill>
              </a:rPr>
              <a:t>TELEPHONE</a:t>
            </a:r>
            <a:br>
              <a:rPr lang="en-US" sz="3600" dirty="0" smtClean="0">
                <a:solidFill>
                  <a:srgbClr val="FF0000"/>
                </a:solidFill>
              </a:rPr>
            </a:br>
            <a:r>
              <a:rPr lang="en-US" sz="3600" dirty="0" smtClean="0">
                <a:solidFill>
                  <a:srgbClr val="FF0000"/>
                </a:solidFill>
              </a:rPr>
              <a:t>EMAIL</a:t>
            </a:r>
            <a:br>
              <a:rPr lang="en-US" sz="3600" dirty="0" smtClean="0">
                <a:solidFill>
                  <a:srgbClr val="FF0000"/>
                </a:solidFill>
              </a:rPr>
            </a:br>
            <a:r>
              <a:rPr lang="en-US" sz="3600" dirty="0" smtClean="0">
                <a:solidFill>
                  <a:srgbClr val="FF0000"/>
                </a:solidFill>
              </a:rPr>
              <a:t>COMPANY</a:t>
            </a:r>
          </a:p>
          <a:p>
            <a:pPr algn="ctr"/>
            <a:r>
              <a:rPr lang="en-US" sz="3600" dirty="0" smtClean="0">
                <a:solidFill>
                  <a:srgbClr val="FF0000"/>
                </a:solidFill>
              </a:rPr>
              <a:t>WEBSITE</a:t>
            </a:r>
            <a:endParaRPr lang="en-US" sz="3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7003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Market Communication Problems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Existing Website Is Out Of Date / Problematic</a:t>
            </a:r>
          </a:p>
          <a:p>
            <a:r>
              <a:rPr lang="en-US" dirty="0" smtClean="0"/>
              <a:t>Lacks Key Features:</a:t>
            </a:r>
          </a:p>
          <a:p>
            <a:pPr lvl="1"/>
            <a:r>
              <a:rPr lang="en-US" dirty="0" smtClean="0"/>
              <a:t>Mobile Friendly</a:t>
            </a:r>
          </a:p>
          <a:p>
            <a:pPr lvl="1"/>
            <a:r>
              <a:rPr lang="en-US" dirty="0" smtClean="0"/>
              <a:t>Click To Call</a:t>
            </a:r>
          </a:p>
          <a:p>
            <a:pPr lvl="1"/>
            <a:r>
              <a:rPr lang="en-US" dirty="0" smtClean="0"/>
              <a:t>Ordering / Reservations</a:t>
            </a:r>
          </a:p>
          <a:p>
            <a:r>
              <a:rPr lang="en-US" dirty="0" smtClean="0"/>
              <a:t>Shortcomings = Poor User Experience</a:t>
            </a:r>
          </a:p>
          <a:p>
            <a:r>
              <a:rPr lang="en-US" dirty="0" smtClean="0"/>
              <a:t>Consumers Look Down On Poor Experiences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6684673" y="6027003"/>
            <a:ext cx="5486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i="1" dirty="0" smtClean="0">
                <a:solidFill>
                  <a:srgbClr val="FF0000"/>
                </a:solidFill>
              </a:rPr>
              <a:t>Studies Show Customers Are</a:t>
            </a:r>
            <a:br>
              <a:rPr lang="en-US" b="1" i="1" dirty="0" smtClean="0">
                <a:solidFill>
                  <a:srgbClr val="FF0000"/>
                </a:solidFill>
              </a:rPr>
            </a:br>
            <a:r>
              <a:rPr lang="en-US" b="1" i="1" dirty="0" smtClean="0">
                <a:solidFill>
                  <a:srgbClr val="FF0000"/>
                </a:solidFill>
              </a:rPr>
              <a:t>Spending Less Unless Prompted…</a:t>
            </a:r>
            <a:endParaRPr lang="en-US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1341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Return On Investment Projections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Tap Existing Consumers For 15-30% More Spending</a:t>
            </a:r>
          </a:p>
          <a:p>
            <a:r>
              <a:rPr lang="en-US" dirty="0" smtClean="0"/>
              <a:t>Acquires New Customers Via Social Media Word-of-Mouth</a:t>
            </a:r>
          </a:p>
          <a:p>
            <a:r>
              <a:rPr lang="en-US" dirty="0" smtClean="0"/>
              <a:t>ROI Found In </a:t>
            </a:r>
            <a:r>
              <a:rPr lang="en-US" b="1" dirty="0" smtClean="0">
                <a:solidFill>
                  <a:srgbClr val="FF0000"/>
                </a:solidFill>
              </a:rPr>
              <a:t>Smart Marketing </a:t>
            </a:r>
            <a:r>
              <a:rPr lang="en-US" dirty="0" smtClean="0"/>
              <a:t>Of Online Properties</a:t>
            </a:r>
            <a:endParaRPr lang="en-US" dirty="0"/>
          </a:p>
          <a:p>
            <a:pPr lvl="1"/>
            <a:r>
              <a:rPr lang="en-US" dirty="0" smtClean="0"/>
              <a:t>Low Cost Social Media Placements</a:t>
            </a:r>
          </a:p>
          <a:p>
            <a:pPr lvl="1"/>
            <a:r>
              <a:rPr lang="en-US" dirty="0" smtClean="0"/>
              <a:t>“In-House” Promotions</a:t>
            </a:r>
          </a:p>
          <a:p>
            <a:pPr lvl="1"/>
            <a:r>
              <a:rPr lang="en-US" dirty="0" smtClean="0"/>
              <a:t>Consumer-Focus</a:t>
            </a:r>
          </a:p>
          <a:p>
            <a:pPr lvl="2"/>
            <a:r>
              <a:rPr lang="en-US" dirty="0" smtClean="0"/>
              <a:t>“Find us on Facebook …Twitter …Pinterest”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06962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Loyal Customers Are Your Best Asset</a:t>
            </a:r>
            <a:endParaRPr lang="en-US" dirty="0"/>
          </a:p>
        </p:txBody>
      </p:sp>
      <p:graphicFrame>
        <p:nvGraphicFramePr>
          <p:cNvPr id="10" name="Content Placeholder 9" descr="Clustered Column chart" title="Chart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33695340"/>
              </p:ext>
            </p:extLst>
          </p:nvPr>
        </p:nvGraphicFramePr>
        <p:xfrm>
          <a:off x="1219200" y="1600200"/>
          <a:ext cx="9750425" cy="457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246413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Steps To Affect Change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9412" y="2590800"/>
            <a:ext cx="6170930" cy="2819400"/>
          </a:xfrm>
        </p:spPr>
        <p:txBody>
          <a:bodyPr/>
          <a:lstStyle/>
          <a:p>
            <a:r>
              <a:rPr lang="en-US" dirty="0" smtClean="0"/>
              <a:t>Assess Existing Online Property</a:t>
            </a:r>
            <a:endParaRPr lang="en-US" dirty="0"/>
          </a:p>
          <a:p>
            <a:r>
              <a:rPr lang="en-US" dirty="0" smtClean="0"/>
              <a:t>Install New Web Software</a:t>
            </a:r>
            <a:endParaRPr lang="en-US" dirty="0"/>
          </a:p>
          <a:p>
            <a:r>
              <a:rPr lang="en-US" dirty="0" smtClean="0"/>
              <a:t>Tailor New Site &amp; Social Media*</a:t>
            </a:r>
            <a:endParaRPr lang="en-US" dirty="0"/>
          </a:p>
        </p:txBody>
      </p:sp>
      <p:graphicFrame>
        <p:nvGraphicFramePr>
          <p:cNvPr id="5" name="Content Placeholder 4" descr="Radial Cycle" title="SmartArt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010134908"/>
              </p:ext>
            </p:extLst>
          </p:nvPr>
        </p:nvGraphicFramePr>
        <p:xfrm>
          <a:off x="5713412" y="685800"/>
          <a:ext cx="6323013" cy="533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Content Placeholder 2"/>
          <p:cNvSpPr txBox="1">
            <a:spLocks/>
          </p:cNvSpPr>
          <p:nvPr/>
        </p:nvSpPr>
        <p:spPr>
          <a:xfrm>
            <a:off x="227012" y="6315891"/>
            <a:ext cx="6170930" cy="762000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>
            <a:lvl1pPr marL="304747" indent="-304747" algn="l" defTabSz="1218987" rtl="0" eaLnBrk="1" latinLnBrk="0" hangingPunct="1">
              <a:lnSpc>
                <a:spcPct val="90000"/>
              </a:lnSpc>
              <a:spcBef>
                <a:spcPts val="1800"/>
              </a:spcBef>
              <a:buClr>
                <a:schemeClr val="accent1"/>
              </a:buClr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55772" indent="-304747" algn="l" defTabSz="1218987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/>
              </a:buClr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6797" indent="-304747" algn="l" defTabSz="1218987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57822" indent="-304747" algn="l" defTabSz="1218987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08847" indent="-304747" algn="l" defTabSz="1218987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59872" indent="-304747" algn="l" defTabSz="1218987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Char char="•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10897" indent="-304747" algn="l" defTabSz="1218987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Char char="•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61922" indent="-304747" algn="l" defTabSz="1218987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Char char="•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912947" indent="-304747" algn="l" defTabSz="1218987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Char char="•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600" dirty="0" smtClean="0"/>
              <a:t>* Social Media included as add-on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490618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Deliverables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Base Features Included With Our Programs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0633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Features Included:</a:t>
            </a:r>
            <a:endParaRPr lang="en-US" dirty="0"/>
          </a:p>
        </p:txBody>
      </p:sp>
      <p:sp>
        <p:nvSpPr>
          <p:cNvPr id="12" name="Text Placeholder 2"/>
          <p:cNvSpPr>
            <a:spLocks noGrp="1"/>
          </p:cNvSpPr>
          <p:nvPr>
            <p:ph type="body" idx="1"/>
          </p:nvPr>
        </p:nvSpPr>
        <p:spPr>
          <a:xfrm>
            <a:off x="5747533" y="990600"/>
            <a:ext cx="1219200" cy="816429"/>
          </a:xfrm>
        </p:spPr>
        <p:txBody>
          <a:bodyPr>
            <a:normAutofit/>
          </a:bodyPr>
          <a:lstStyle/>
          <a:p>
            <a:pPr algn="ctr"/>
            <a:r>
              <a:rPr lang="en-US" b="1" u="sng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Silver</a:t>
            </a:r>
            <a:endParaRPr lang="en-US" b="1" u="sng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3" name="Content Placeholder 3"/>
          <p:cNvSpPr>
            <a:spLocks noGrp="1"/>
          </p:cNvSpPr>
          <p:nvPr>
            <p:ph sz="half" idx="2"/>
          </p:nvPr>
        </p:nvSpPr>
        <p:spPr>
          <a:xfrm>
            <a:off x="1217612" y="1845856"/>
            <a:ext cx="4685665" cy="3759199"/>
          </a:xfrm>
        </p:spPr>
        <p:txBody>
          <a:bodyPr>
            <a:normAutofit/>
          </a:bodyPr>
          <a:lstStyle/>
          <a:p>
            <a:pPr>
              <a:spcBef>
                <a:spcPts val="1000"/>
              </a:spcBef>
            </a:pPr>
            <a:r>
              <a:rPr lang="en-US" sz="2400" dirty="0" smtClean="0"/>
              <a:t>Website Platform</a:t>
            </a:r>
          </a:p>
          <a:p>
            <a:pPr>
              <a:spcBef>
                <a:spcPts val="1000"/>
              </a:spcBef>
            </a:pPr>
            <a:r>
              <a:rPr lang="en-US" sz="2400" dirty="0" smtClean="0"/>
              <a:t>Managed Hosting</a:t>
            </a:r>
          </a:p>
          <a:p>
            <a:pPr>
              <a:spcBef>
                <a:spcPts val="1000"/>
              </a:spcBef>
            </a:pPr>
            <a:r>
              <a:rPr lang="en-US" sz="2400" dirty="0" smtClean="0"/>
              <a:t>Online Menu</a:t>
            </a:r>
          </a:p>
          <a:p>
            <a:pPr>
              <a:spcBef>
                <a:spcPts val="1000"/>
              </a:spcBef>
            </a:pPr>
            <a:r>
              <a:rPr lang="en-US" sz="2400" dirty="0" smtClean="0"/>
              <a:t>Mobile Friendly Version</a:t>
            </a:r>
          </a:p>
          <a:p>
            <a:pPr>
              <a:spcBef>
                <a:spcPts val="1000"/>
              </a:spcBef>
            </a:pPr>
            <a:r>
              <a:rPr lang="en-US" sz="2400" dirty="0" smtClean="0"/>
              <a:t>Search Engine Friendly </a:t>
            </a:r>
          </a:p>
          <a:p>
            <a:pPr>
              <a:spcBef>
                <a:spcPts val="1000"/>
              </a:spcBef>
            </a:pPr>
            <a:r>
              <a:rPr lang="en-US" sz="2400" dirty="0" smtClean="0"/>
              <a:t>Social Media Accounts</a:t>
            </a:r>
          </a:p>
          <a:p>
            <a:pPr>
              <a:spcBef>
                <a:spcPts val="1000"/>
              </a:spcBef>
            </a:pPr>
            <a:r>
              <a:rPr lang="en-US" sz="2400" dirty="0" smtClean="0"/>
              <a:t>Custom Monthly Content</a:t>
            </a:r>
          </a:p>
          <a:p>
            <a:pPr>
              <a:spcBef>
                <a:spcPts val="1000"/>
              </a:spcBef>
            </a:pPr>
            <a:r>
              <a:rPr lang="en-US" sz="2400" dirty="0" smtClean="0"/>
              <a:t>Management Software</a:t>
            </a:r>
          </a:p>
          <a:p>
            <a:endParaRPr lang="en-US" sz="2400" dirty="0"/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8714" y="4995456"/>
            <a:ext cx="381000" cy="381000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4064" y="1857104"/>
            <a:ext cx="381000" cy="381000"/>
          </a:xfrm>
          <a:prstGeom prst="rect">
            <a:avLst/>
          </a:prstGeom>
        </p:spPr>
      </p:pic>
      <p:sp>
        <p:nvSpPr>
          <p:cNvPr id="31" name="Text Placeholder 2"/>
          <p:cNvSpPr>
            <a:spLocks noGrp="1"/>
          </p:cNvSpPr>
          <p:nvPr>
            <p:ph type="body" idx="1"/>
          </p:nvPr>
        </p:nvSpPr>
        <p:spPr>
          <a:xfrm>
            <a:off x="7618413" y="990601"/>
            <a:ext cx="1219200" cy="816429"/>
          </a:xfrm>
        </p:spPr>
        <p:txBody>
          <a:bodyPr>
            <a:normAutofit/>
          </a:bodyPr>
          <a:lstStyle/>
          <a:p>
            <a:pPr algn="ctr"/>
            <a:r>
              <a:rPr lang="en-US" b="1" u="sng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Gold</a:t>
            </a:r>
            <a:endParaRPr lang="en-US" b="1" u="sng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2" name="Text Placeholder 2"/>
          <p:cNvSpPr>
            <a:spLocks noGrp="1"/>
          </p:cNvSpPr>
          <p:nvPr>
            <p:ph type="body" idx="1"/>
          </p:nvPr>
        </p:nvSpPr>
        <p:spPr>
          <a:xfrm>
            <a:off x="9234737" y="990600"/>
            <a:ext cx="1828801" cy="816429"/>
          </a:xfrm>
        </p:spPr>
        <p:txBody>
          <a:bodyPr>
            <a:normAutofit/>
          </a:bodyPr>
          <a:lstStyle/>
          <a:p>
            <a:pPr algn="ctr"/>
            <a:r>
              <a:rPr lang="en-US" b="1" u="sng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Diamond</a:t>
            </a:r>
            <a:endParaRPr lang="en-US" b="1" u="sng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33" name="Picture 3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8714" y="4564382"/>
            <a:ext cx="381000" cy="381000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4064" y="4116979"/>
            <a:ext cx="381000" cy="381000"/>
          </a:xfrm>
          <a:prstGeom prst="rect">
            <a:avLst/>
          </a:prstGeom>
        </p:spPr>
      </p:pic>
      <p:pic>
        <p:nvPicPr>
          <p:cNvPr id="35" name="Picture 3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4064" y="2281648"/>
            <a:ext cx="381000" cy="381000"/>
          </a:xfrm>
          <a:prstGeom prst="rect">
            <a:avLst/>
          </a:prstGeom>
        </p:spPr>
      </p:pic>
      <p:pic>
        <p:nvPicPr>
          <p:cNvPr id="36" name="Picture 3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4064" y="2763340"/>
            <a:ext cx="381000" cy="381000"/>
          </a:xfrm>
          <a:prstGeom prst="rect">
            <a:avLst/>
          </a:prstGeom>
        </p:spPr>
      </p:pic>
      <p:pic>
        <p:nvPicPr>
          <p:cNvPr id="37" name="Picture 3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4064" y="3177541"/>
            <a:ext cx="381000" cy="381000"/>
          </a:xfrm>
          <a:prstGeom prst="rect">
            <a:avLst/>
          </a:prstGeom>
        </p:spPr>
      </p:pic>
      <p:pic>
        <p:nvPicPr>
          <p:cNvPr id="38" name="Picture 3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4064" y="3637462"/>
            <a:ext cx="381000" cy="381000"/>
          </a:xfrm>
          <a:prstGeom prst="rect">
            <a:avLst/>
          </a:prstGeom>
        </p:spPr>
      </p:pic>
      <p:pic>
        <p:nvPicPr>
          <p:cNvPr id="40" name="Picture 3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71812" y="1808845"/>
            <a:ext cx="381000" cy="381000"/>
          </a:xfrm>
          <a:prstGeom prst="rect">
            <a:avLst/>
          </a:prstGeom>
        </p:spPr>
      </p:pic>
      <p:pic>
        <p:nvPicPr>
          <p:cNvPr id="43" name="Picture 4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71812" y="2233389"/>
            <a:ext cx="381000" cy="381000"/>
          </a:xfrm>
          <a:prstGeom prst="rect">
            <a:avLst/>
          </a:prstGeom>
        </p:spPr>
      </p:pic>
      <p:pic>
        <p:nvPicPr>
          <p:cNvPr id="44" name="Picture 4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71812" y="2715081"/>
            <a:ext cx="381000" cy="381000"/>
          </a:xfrm>
          <a:prstGeom prst="rect">
            <a:avLst/>
          </a:prstGeom>
        </p:spPr>
      </p:pic>
      <p:pic>
        <p:nvPicPr>
          <p:cNvPr id="45" name="Picture 4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71812" y="3129282"/>
            <a:ext cx="381000" cy="381000"/>
          </a:xfrm>
          <a:prstGeom prst="rect">
            <a:avLst/>
          </a:prstGeom>
        </p:spPr>
      </p:pic>
      <p:pic>
        <p:nvPicPr>
          <p:cNvPr id="46" name="Picture 4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71812" y="3589203"/>
            <a:ext cx="381000" cy="381000"/>
          </a:xfrm>
          <a:prstGeom prst="rect">
            <a:avLst/>
          </a:prstGeom>
        </p:spPr>
      </p:pic>
      <p:pic>
        <p:nvPicPr>
          <p:cNvPr id="47" name="Picture 4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4838" y="4945381"/>
            <a:ext cx="381000" cy="381000"/>
          </a:xfrm>
          <a:prstGeom prst="rect">
            <a:avLst/>
          </a:prstGeom>
        </p:spPr>
      </p:pic>
      <p:pic>
        <p:nvPicPr>
          <p:cNvPr id="48" name="Picture 4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0188" y="1807029"/>
            <a:ext cx="381000" cy="381000"/>
          </a:xfrm>
          <a:prstGeom prst="rect">
            <a:avLst/>
          </a:prstGeom>
        </p:spPr>
      </p:pic>
      <p:pic>
        <p:nvPicPr>
          <p:cNvPr id="49" name="Picture 4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4838" y="4514307"/>
            <a:ext cx="381000" cy="381000"/>
          </a:xfrm>
          <a:prstGeom prst="rect">
            <a:avLst/>
          </a:prstGeom>
        </p:spPr>
      </p:pic>
      <p:pic>
        <p:nvPicPr>
          <p:cNvPr id="51" name="Picture 5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0188" y="2231573"/>
            <a:ext cx="381000" cy="381000"/>
          </a:xfrm>
          <a:prstGeom prst="rect">
            <a:avLst/>
          </a:prstGeom>
        </p:spPr>
      </p:pic>
      <p:pic>
        <p:nvPicPr>
          <p:cNvPr id="52" name="Picture 5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0188" y="2713265"/>
            <a:ext cx="381000" cy="381000"/>
          </a:xfrm>
          <a:prstGeom prst="rect">
            <a:avLst/>
          </a:prstGeom>
        </p:spPr>
      </p:pic>
      <p:pic>
        <p:nvPicPr>
          <p:cNvPr id="53" name="Picture 5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0188" y="3127466"/>
            <a:ext cx="381000" cy="381000"/>
          </a:xfrm>
          <a:prstGeom prst="rect">
            <a:avLst/>
          </a:prstGeom>
        </p:spPr>
      </p:pic>
      <p:pic>
        <p:nvPicPr>
          <p:cNvPr id="54" name="Picture 5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0188" y="3587387"/>
            <a:ext cx="381000" cy="381000"/>
          </a:xfrm>
          <a:prstGeom prst="rect">
            <a:avLst/>
          </a:prstGeom>
        </p:spPr>
      </p:pic>
      <p:pic>
        <p:nvPicPr>
          <p:cNvPr id="55" name="Picture 5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0188" y="4032615"/>
            <a:ext cx="381000" cy="381000"/>
          </a:xfrm>
          <a:prstGeom prst="rect">
            <a:avLst/>
          </a:prstGeom>
        </p:spPr>
      </p:pic>
      <p:pic>
        <p:nvPicPr>
          <p:cNvPr id="56" name="Picture 5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71812" y="4041867"/>
            <a:ext cx="381000" cy="381000"/>
          </a:xfrm>
          <a:prstGeom prst="rect">
            <a:avLst/>
          </a:prstGeom>
        </p:spPr>
      </p:pic>
      <p:pic>
        <p:nvPicPr>
          <p:cNvPr id="57" name="Picture 5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71812" y="4456068"/>
            <a:ext cx="381000" cy="381000"/>
          </a:xfrm>
          <a:prstGeom prst="rect">
            <a:avLst/>
          </a:prstGeom>
        </p:spPr>
      </p:pic>
      <p:pic>
        <p:nvPicPr>
          <p:cNvPr id="58" name="Picture 5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71812" y="4915989"/>
            <a:ext cx="381000" cy="381000"/>
          </a:xfrm>
          <a:prstGeom prst="rect">
            <a:avLst/>
          </a:prstGeom>
        </p:spPr>
      </p:pic>
      <p:sp>
        <p:nvSpPr>
          <p:cNvPr id="59" name="TextBox 58"/>
          <p:cNvSpPr txBox="1"/>
          <p:nvPr/>
        </p:nvSpPr>
        <p:spPr>
          <a:xfrm>
            <a:off x="150812" y="6477000"/>
            <a:ext cx="60198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 smtClean="0"/>
              <a:t>* Additional Services May Be Included At No Additional Cost – Just Ask! </a:t>
            </a:r>
            <a:endParaRPr lang="en-US" sz="1050" dirty="0"/>
          </a:p>
        </p:txBody>
      </p:sp>
    </p:spTree>
    <p:extLst>
      <p:ext uri="{BB962C8B-B14F-4D97-AF65-F5344CB8AC3E}">
        <p14:creationId xmlns:p14="http://schemas.microsoft.com/office/powerpoint/2010/main" val="28916287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Turn-Around Times</a:t>
            </a:r>
            <a:endParaRPr lang="en-US" dirty="0"/>
          </a:p>
        </p:txBody>
      </p:sp>
      <p:sp>
        <p:nvSpPr>
          <p:cNvPr id="3" name="Content Placeholder 5"/>
          <p:cNvSpPr txBox="1">
            <a:spLocks/>
          </p:cNvSpPr>
          <p:nvPr/>
        </p:nvSpPr>
        <p:spPr>
          <a:xfrm>
            <a:off x="1827212" y="2362200"/>
            <a:ext cx="10057129" cy="2819400"/>
          </a:xfrm>
          <a:prstGeom prst="rect">
            <a:avLst/>
          </a:prstGeom>
        </p:spPr>
        <p:txBody>
          <a:bodyPr/>
          <a:lstStyle>
            <a:lvl1pPr marL="304747" indent="-304747" algn="l" defTabSz="1218987" rtl="0" eaLnBrk="1" latinLnBrk="0" hangingPunct="1">
              <a:lnSpc>
                <a:spcPct val="90000"/>
              </a:lnSpc>
              <a:spcBef>
                <a:spcPts val="1800"/>
              </a:spcBef>
              <a:buClr>
                <a:schemeClr val="accent1"/>
              </a:buClr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55772" indent="-304747" algn="l" defTabSz="1218987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/>
              </a:buClr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6797" indent="-304747" algn="l" defTabSz="1218987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57822" indent="-304747" algn="l" defTabSz="1218987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08847" indent="-304747" algn="l" defTabSz="1218987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59872" indent="-304747" algn="l" defTabSz="1218987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Char char="•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10897" indent="-304747" algn="l" defTabSz="1218987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Char char="•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61922" indent="-304747" algn="l" defTabSz="1218987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Char char="•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912947" indent="-304747" algn="l" defTabSz="1218987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Char char="•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4000" b="1" u="sng" dirty="0" smtClean="0"/>
              <a:t>SILVER				 </a:t>
            </a:r>
            <a:r>
              <a:rPr lang="en-US" sz="4000" b="1" dirty="0" smtClean="0"/>
              <a:t>1 to 2 Weeks</a:t>
            </a:r>
          </a:p>
          <a:p>
            <a:pPr marL="0" indent="0">
              <a:buNone/>
            </a:pPr>
            <a:r>
              <a:rPr lang="en-US" sz="4000" b="1" u="sng" dirty="0" smtClean="0"/>
              <a:t>GOLD				 </a:t>
            </a:r>
            <a:r>
              <a:rPr lang="en-US" sz="4000" b="1" dirty="0" smtClean="0"/>
              <a:t>2 to 3 Weeks</a:t>
            </a:r>
          </a:p>
          <a:p>
            <a:pPr marL="0" indent="0">
              <a:buNone/>
            </a:pPr>
            <a:r>
              <a:rPr lang="en-US" sz="4000" b="1" u="sng" dirty="0" smtClean="0"/>
              <a:t>DIAMOND			 </a:t>
            </a:r>
            <a:r>
              <a:rPr lang="en-US" sz="4000" b="1" dirty="0" smtClean="0"/>
              <a:t>2 to 4 Weeks</a:t>
            </a:r>
            <a:r>
              <a:rPr lang="en-US" sz="4000" dirty="0" smtClean="0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2314429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Package Costs</a:t>
            </a:r>
            <a:endParaRPr lang="en-US" dirty="0"/>
          </a:p>
        </p:txBody>
      </p:sp>
      <p:sp>
        <p:nvSpPr>
          <p:cNvPr id="3" name="Content Placeholder 5"/>
          <p:cNvSpPr txBox="1">
            <a:spLocks/>
          </p:cNvSpPr>
          <p:nvPr/>
        </p:nvSpPr>
        <p:spPr>
          <a:xfrm>
            <a:off x="1827212" y="2362200"/>
            <a:ext cx="10057129" cy="2819400"/>
          </a:xfrm>
          <a:prstGeom prst="rect">
            <a:avLst/>
          </a:prstGeom>
        </p:spPr>
        <p:txBody>
          <a:bodyPr/>
          <a:lstStyle>
            <a:lvl1pPr marL="304747" indent="-304747" algn="l" defTabSz="1218987" rtl="0" eaLnBrk="1" latinLnBrk="0" hangingPunct="1">
              <a:lnSpc>
                <a:spcPct val="90000"/>
              </a:lnSpc>
              <a:spcBef>
                <a:spcPts val="1800"/>
              </a:spcBef>
              <a:buClr>
                <a:schemeClr val="accent1"/>
              </a:buClr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55772" indent="-304747" algn="l" defTabSz="1218987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/>
              </a:buClr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6797" indent="-304747" algn="l" defTabSz="1218987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57822" indent="-304747" algn="l" defTabSz="1218987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08847" indent="-304747" algn="l" defTabSz="1218987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59872" indent="-304747" algn="l" defTabSz="1218987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Char char="•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10897" indent="-304747" algn="l" defTabSz="1218987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Char char="•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61922" indent="-304747" algn="l" defTabSz="1218987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Char char="•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912947" indent="-304747" algn="l" defTabSz="1218987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Char char="•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4000" b="1" u="sng" dirty="0" smtClean="0"/>
              <a:t>SILVER				</a:t>
            </a:r>
            <a:r>
              <a:rPr lang="en-US" sz="4000" b="1" dirty="0" smtClean="0"/>
              <a:t>$997</a:t>
            </a:r>
          </a:p>
          <a:p>
            <a:pPr marL="0" indent="0">
              <a:buNone/>
            </a:pPr>
            <a:r>
              <a:rPr lang="en-US" sz="4000" b="1" u="sng" dirty="0" smtClean="0"/>
              <a:t>GOLD				</a:t>
            </a:r>
            <a:r>
              <a:rPr lang="en-US" sz="4000" b="1" dirty="0" smtClean="0"/>
              <a:t>$1,497</a:t>
            </a:r>
          </a:p>
          <a:p>
            <a:pPr marL="0" indent="0">
              <a:buNone/>
            </a:pPr>
            <a:r>
              <a:rPr lang="en-US" sz="4000" b="1" u="sng" dirty="0" smtClean="0"/>
              <a:t>DIAMOND			</a:t>
            </a:r>
            <a:r>
              <a:rPr lang="en-US" sz="4000" b="1" dirty="0" smtClean="0"/>
              <a:t>$2,997</a:t>
            </a:r>
            <a:r>
              <a:rPr lang="en-US" sz="4000" dirty="0" smtClean="0"/>
              <a:t>			</a:t>
            </a:r>
          </a:p>
        </p:txBody>
      </p:sp>
    </p:spTree>
    <p:extLst>
      <p:ext uri="{BB962C8B-B14F-4D97-AF65-F5344CB8AC3E}">
        <p14:creationId xmlns:p14="http://schemas.microsoft.com/office/powerpoint/2010/main" val="2833839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oking 16x9">
  <a:themeElements>
    <a:clrScheme name="Cooking_16x9">
      <a:dk1>
        <a:srgbClr val="000000"/>
      </a:dk1>
      <a:lt1>
        <a:sysClr val="window" lastClr="FFFFFF"/>
      </a:lt1>
      <a:dk2>
        <a:srgbClr val="7F7F7F"/>
      </a:dk2>
      <a:lt2>
        <a:srgbClr val="E6E6E6"/>
      </a:lt2>
      <a:accent1>
        <a:srgbClr val="89C01C"/>
      </a:accent1>
      <a:accent2>
        <a:srgbClr val="FCB22C"/>
      </a:accent2>
      <a:accent3>
        <a:srgbClr val="FE750E"/>
      </a:accent3>
      <a:accent4>
        <a:srgbClr val="F23610"/>
      </a:accent4>
      <a:accent5>
        <a:srgbClr val="7C283A"/>
      </a:accent5>
      <a:accent6>
        <a:srgbClr val="3E7520"/>
      </a:accent6>
      <a:hlink>
        <a:srgbClr val="89C01C"/>
      </a:hlink>
      <a:folHlink>
        <a:srgbClr val="A6A6A6"/>
      </a:folHlink>
    </a:clrScheme>
    <a:fontScheme name="Constantia">
      <a:majorFont>
        <a:latin typeface="Constant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1SubtleSolids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l="180000" t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Cooking_16x9">
      <a:dk1>
        <a:srgbClr val="000000"/>
      </a:dk1>
      <a:lt1>
        <a:sysClr val="window" lastClr="FFFFFF"/>
      </a:lt1>
      <a:dk2>
        <a:srgbClr val="7F7F7F"/>
      </a:dk2>
      <a:lt2>
        <a:srgbClr val="E6E6E6"/>
      </a:lt2>
      <a:accent1>
        <a:srgbClr val="89C01C"/>
      </a:accent1>
      <a:accent2>
        <a:srgbClr val="FCB22C"/>
      </a:accent2>
      <a:accent3>
        <a:srgbClr val="FE750E"/>
      </a:accent3>
      <a:accent4>
        <a:srgbClr val="F23610"/>
      </a:accent4>
      <a:accent5>
        <a:srgbClr val="7C283A"/>
      </a:accent5>
      <a:accent6>
        <a:srgbClr val="3E7520"/>
      </a:accent6>
      <a:hlink>
        <a:srgbClr val="89C01C"/>
      </a:hlink>
      <a:folHlink>
        <a:srgbClr val="A6A6A6"/>
      </a:folHlink>
    </a:clrScheme>
    <a:fontScheme name="Constantia">
      <a:majorFont>
        <a:latin typeface="Constant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1SubtleSolids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l="180000" t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Cooking_16x9">
      <a:dk1>
        <a:srgbClr val="000000"/>
      </a:dk1>
      <a:lt1>
        <a:sysClr val="window" lastClr="FFFFFF"/>
      </a:lt1>
      <a:dk2>
        <a:srgbClr val="7F7F7F"/>
      </a:dk2>
      <a:lt2>
        <a:srgbClr val="E6E6E6"/>
      </a:lt2>
      <a:accent1>
        <a:srgbClr val="89C01C"/>
      </a:accent1>
      <a:accent2>
        <a:srgbClr val="FCB22C"/>
      </a:accent2>
      <a:accent3>
        <a:srgbClr val="FE750E"/>
      </a:accent3>
      <a:accent4>
        <a:srgbClr val="F23610"/>
      </a:accent4>
      <a:accent5>
        <a:srgbClr val="7C283A"/>
      </a:accent5>
      <a:accent6>
        <a:srgbClr val="3E7520"/>
      </a:accent6>
      <a:hlink>
        <a:srgbClr val="89C01C"/>
      </a:hlink>
      <a:folHlink>
        <a:srgbClr val="A6A6A6"/>
      </a:folHlink>
    </a:clrScheme>
    <a:fontScheme name="Constantia">
      <a:majorFont>
        <a:latin typeface="Constant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1SubtleSolids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l="180000" t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5863CEF8-E427-41A3-B701-02CD4579E28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Fresh food presentation (widescreen)</Template>
  <TotalTime>0</TotalTime>
  <Words>277</Words>
  <Application>Microsoft Office PowerPoint</Application>
  <PresentationFormat>Custom</PresentationFormat>
  <Paragraphs>79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6" baseType="lpstr">
      <vt:lpstr>Arial</vt:lpstr>
      <vt:lpstr>Constantia</vt:lpstr>
      <vt:lpstr>Cooking 16x9</vt:lpstr>
      <vt:lpstr>Digital Food Service Marketing</vt:lpstr>
      <vt:lpstr>Market Communication Problems</vt:lpstr>
      <vt:lpstr>Return On Investment Projections</vt:lpstr>
      <vt:lpstr>Loyal Customers Are Your Best Asset</vt:lpstr>
      <vt:lpstr>Steps To Affect Change</vt:lpstr>
      <vt:lpstr>Deliverables</vt:lpstr>
      <vt:lpstr>Features Included:</vt:lpstr>
      <vt:lpstr>Turn-Around Times</vt:lpstr>
      <vt:lpstr>Package Costs</vt:lpstr>
      <vt:lpstr>Price Comparison:</vt:lpstr>
      <vt:lpstr>Add-On Services Available</vt:lpstr>
      <vt:lpstr>Next Steps:</vt:lpstr>
      <vt:lpstr>Contact: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2015-03-03T20:30:26Z</dcterms:created>
  <dcterms:modified xsi:type="dcterms:W3CDTF">2015-04-14T18:53:35Z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TC027879429991</vt:lpwstr>
  </property>
</Properties>
</file>