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60" r:id="rId4"/>
    <p:sldId id="261" r:id="rId5"/>
    <p:sldId id="262" r:id="rId6"/>
    <p:sldId id="265" r:id="rId7"/>
    <p:sldId id="258" r:id="rId8"/>
    <p:sldId id="264" r:id="rId9"/>
    <p:sldId id="268"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779" autoAdjust="0"/>
  </p:normalViewPr>
  <p:slideViewPr>
    <p:cSldViewPr>
      <p:cViewPr varScale="1">
        <p:scale>
          <a:sx n="65" d="100"/>
          <a:sy n="65" d="100"/>
        </p:scale>
        <p:origin x="1710"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3BFBD1-5DC6-4390-B571-7BD423FCF473}" type="doc">
      <dgm:prSet loTypeId="urn:microsoft.com/office/officeart/2005/8/layout/process5" loCatId="process" qsTypeId="urn:microsoft.com/office/officeart/2005/8/quickstyle/simple1" qsCatId="simple" csTypeId="urn:microsoft.com/office/officeart/2005/8/colors/colorful3" csCatId="colorful" phldr="1"/>
      <dgm:spPr/>
      <dgm:t>
        <a:bodyPr/>
        <a:lstStyle/>
        <a:p>
          <a:endParaRPr lang="en-US"/>
        </a:p>
      </dgm:t>
    </dgm:pt>
    <dgm:pt modelId="{451A13A3-5622-44EC-8A75-0092E62AC28D}">
      <dgm:prSet phldrT="[Text]"/>
      <dgm:spPr/>
      <dgm:t>
        <a:bodyPr/>
        <a:lstStyle/>
        <a:p>
          <a:r>
            <a:rPr lang="en-US" dirty="0" smtClean="0"/>
            <a:t>Fix Fan</a:t>
          </a:r>
          <a:br>
            <a:rPr lang="en-US" dirty="0" smtClean="0"/>
          </a:br>
          <a:r>
            <a:rPr lang="en-US" dirty="0" smtClean="0"/>
            <a:t>Page</a:t>
          </a:r>
          <a:endParaRPr lang="en-US" dirty="0"/>
        </a:p>
      </dgm:t>
    </dgm:pt>
    <dgm:pt modelId="{3B186479-91FD-4F6D-8121-DDE05F0A95F2}" type="parTrans" cxnId="{1DA2B8DA-4836-47A1-B1B6-5510CCC25C31}">
      <dgm:prSet/>
      <dgm:spPr/>
      <dgm:t>
        <a:bodyPr/>
        <a:lstStyle/>
        <a:p>
          <a:endParaRPr lang="en-US"/>
        </a:p>
      </dgm:t>
    </dgm:pt>
    <dgm:pt modelId="{450961E3-9F7A-424A-BD86-6D0E4DDEFBDF}" type="sibTrans" cxnId="{1DA2B8DA-4836-47A1-B1B6-5510CCC25C31}">
      <dgm:prSet/>
      <dgm:spPr/>
      <dgm:t>
        <a:bodyPr/>
        <a:lstStyle/>
        <a:p>
          <a:endParaRPr lang="en-US" dirty="0"/>
        </a:p>
      </dgm:t>
    </dgm:pt>
    <dgm:pt modelId="{BC47ED46-7741-4F02-ACF2-EC4A0C21189B}">
      <dgm:prSet phldrT="[Text]"/>
      <dgm:spPr/>
      <dgm:t>
        <a:bodyPr/>
        <a:lstStyle/>
        <a:p>
          <a:r>
            <a:rPr lang="en-US" dirty="0" smtClean="0"/>
            <a:t>Increase</a:t>
          </a:r>
          <a:br>
            <a:rPr lang="en-US" dirty="0" smtClean="0"/>
          </a:br>
          <a:r>
            <a:rPr lang="en-US" dirty="0" smtClean="0"/>
            <a:t>Popularity</a:t>
          </a:r>
          <a:endParaRPr lang="en-US" dirty="0"/>
        </a:p>
      </dgm:t>
    </dgm:pt>
    <dgm:pt modelId="{A518590A-FAEE-4134-AEA8-C3065DD36F77}" type="parTrans" cxnId="{C379A3B4-FF16-4A55-A4B3-5307903AEE97}">
      <dgm:prSet/>
      <dgm:spPr/>
      <dgm:t>
        <a:bodyPr/>
        <a:lstStyle/>
        <a:p>
          <a:endParaRPr lang="en-US"/>
        </a:p>
      </dgm:t>
    </dgm:pt>
    <dgm:pt modelId="{44BE8EE1-5CAF-4EC8-BE40-741B42376D32}" type="sibTrans" cxnId="{C379A3B4-FF16-4A55-A4B3-5307903AEE97}">
      <dgm:prSet/>
      <dgm:spPr/>
      <dgm:t>
        <a:bodyPr/>
        <a:lstStyle/>
        <a:p>
          <a:endParaRPr lang="en-US" dirty="0"/>
        </a:p>
      </dgm:t>
    </dgm:pt>
    <dgm:pt modelId="{23E2D22F-5ACE-441F-879B-6BE92EB1A6C9}">
      <dgm:prSet phldrT="[Text]"/>
      <dgm:spPr/>
      <dgm:t>
        <a:bodyPr/>
        <a:lstStyle/>
        <a:p>
          <a:r>
            <a:rPr lang="en-US" dirty="0" smtClean="0"/>
            <a:t>Add Content</a:t>
          </a:r>
          <a:endParaRPr lang="en-US" dirty="0"/>
        </a:p>
      </dgm:t>
    </dgm:pt>
    <dgm:pt modelId="{DD9DAA3D-6994-4141-B47B-3AB9D858FFDE}" type="parTrans" cxnId="{9145AF00-B599-4816-B963-426A6DB15219}">
      <dgm:prSet/>
      <dgm:spPr/>
      <dgm:t>
        <a:bodyPr/>
        <a:lstStyle/>
        <a:p>
          <a:endParaRPr lang="en-US"/>
        </a:p>
      </dgm:t>
    </dgm:pt>
    <dgm:pt modelId="{2919E9C9-9FA1-4CB5-8E0C-FD92DAAF0E4B}" type="sibTrans" cxnId="{9145AF00-B599-4816-B963-426A6DB15219}">
      <dgm:prSet/>
      <dgm:spPr/>
      <dgm:t>
        <a:bodyPr/>
        <a:lstStyle/>
        <a:p>
          <a:endParaRPr lang="en-US" dirty="0"/>
        </a:p>
      </dgm:t>
    </dgm:pt>
    <dgm:pt modelId="{3BB1154F-81E2-4E8C-911B-7107C50141DA}">
      <dgm:prSet phldrT="[Text]"/>
      <dgm:spPr/>
      <dgm:t>
        <a:bodyPr/>
        <a:lstStyle/>
        <a:p>
          <a:r>
            <a:rPr lang="en-US" dirty="0" smtClean="0"/>
            <a:t>Compel</a:t>
          </a:r>
          <a:br>
            <a:rPr lang="en-US" dirty="0" smtClean="0"/>
          </a:br>
          <a:r>
            <a:rPr lang="en-US" dirty="0" smtClean="0"/>
            <a:t>Action</a:t>
          </a:r>
          <a:endParaRPr lang="en-US" dirty="0"/>
        </a:p>
      </dgm:t>
    </dgm:pt>
    <dgm:pt modelId="{E9308B52-3F96-4FF8-909A-A6DD88C0A424}" type="parTrans" cxnId="{E0F36A8F-21A8-4757-8E6B-107B6526EC8C}">
      <dgm:prSet/>
      <dgm:spPr/>
      <dgm:t>
        <a:bodyPr/>
        <a:lstStyle/>
        <a:p>
          <a:endParaRPr lang="en-US"/>
        </a:p>
      </dgm:t>
    </dgm:pt>
    <dgm:pt modelId="{D928286B-8265-4F82-8382-D972EC8D81C7}" type="sibTrans" cxnId="{E0F36A8F-21A8-4757-8E6B-107B6526EC8C}">
      <dgm:prSet/>
      <dgm:spPr/>
      <dgm:t>
        <a:bodyPr/>
        <a:lstStyle/>
        <a:p>
          <a:endParaRPr lang="en-US" dirty="0"/>
        </a:p>
      </dgm:t>
    </dgm:pt>
    <dgm:pt modelId="{6D24D6C9-10C6-4649-8F1A-3AC654BD5406}">
      <dgm:prSet phldrT="[Text]"/>
      <dgm:spPr/>
      <dgm:t>
        <a:bodyPr/>
        <a:lstStyle/>
        <a:p>
          <a:r>
            <a:rPr lang="en-US" dirty="0" smtClean="0"/>
            <a:t>Capture</a:t>
          </a:r>
          <a:br>
            <a:rPr lang="en-US" dirty="0" smtClean="0"/>
          </a:br>
          <a:r>
            <a:rPr lang="en-US" dirty="0" smtClean="0"/>
            <a:t>Leads</a:t>
          </a:r>
          <a:endParaRPr lang="en-US" dirty="0"/>
        </a:p>
      </dgm:t>
    </dgm:pt>
    <dgm:pt modelId="{6B12C3AE-592C-4BDF-B069-1AFEA1A9E79B}" type="parTrans" cxnId="{FF88EFEE-4E86-4A3B-AC03-C60525184156}">
      <dgm:prSet/>
      <dgm:spPr/>
      <dgm:t>
        <a:bodyPr/>
        <a:lstStyle/>
        <a:p>
          <a:endParaRPr lang="en-US"/>
        </a:p>
      </dgm:t>
    </dgm:pt>
    <dgm:pt modelId="{F10730D4-5341-484A-BB9E-9AF53A8F5FB1}" type="sibTrans" cxnId="{FF88EFEE-4E86-4A3B-AC03-C60525184156}">
      <dgm:prSet/>
      <dgm:spPr/>
      <dgm:t>
        <a:bodyPr/>
        <a:lstStyle/>
        <a:p>
          <a:endParaRPr lang="en-US" dirty="0"/>
        </a:p>
      </dgm:t>
    </dgm:pt>
    <dgm:pt modelId="{29D679A6-F17E-4CC3-93D1-2D5A5A5C228E}">
      <dgm:prSet phldrT="[Text]"/>
      <dgm:spPr/>
      <dgm:t>
        <a:bodyPr/>
        <a:lstStyle/>
        <a:p>
          <a:r>
            <a:rPr lang="en-US" dirty="0" smtClean="0"/>
            <a:t>Market</a:t>
          </a:r>
          <a:endParaRPr lang="en-US" dirty="0"/>
        </a:p>
      </dgm:t>
    </dgm:pt>
    <dgm:pt modelId="{B36C1F75-4281-49B7-B174-78A55DD9704C}" type="parTrans" cxnId="{27B712B3-200D-4EEC-B684-EACBEB4BD02B}">
      <dgm:prSet/>
      <dgm:spPr/>
      <dgm:t>
        <a:bodyPr/>
        <a:lstStyle/>
        <a:p>
          <a:endParaRPr lang="en-US"/>
        </a:p>
      </dgm:t>
    </dgm:pt>
    <dgm:pt modelId="{34BF314F-A997-432B-BB56-96D6E50EDA52}" type="sibTrans" cxnId="{27B712B3-200D-4EEC-B684-EACBEB4BD02B}">
      <dgm:prSet/>
      <dgm:spPr/>
      <dgm:t>
        <a:bodyPr/>
        <a:lstStyle/>
        <a:p>
          <a:endParaRPr lang="en-US"/>
        </a:p>
      </dgm:t>
    </dgm:pt>
    <dgm:pt modelId="{8CB29754-C8B2-4ACF-BD47-DE235B81671A}" type="pres">
      <dgm:prSet presAssocID="{7A3BFBD1-5DC6-4390-B571-7BD423FCF473}" presName="diagram" presStyleCnt="0">
        <dgm:presLayoutVars>
          <dgm:dir/>
          <dgm:resizeHandles val="exact"/>
        </dgm:presLayoutVars>
      </dgm:prSet>
      <dgm:spPr/>
      <dgm:t>
        <a:bodyPr/>
        <a:lstStyle/>
        <a:p>
          <a:endParaRPr lang="en-US"/>
        </a:p>
      </dgm:t>
    </dgm:pt>
    <dgm:pt modelId="{67318BA8-A4DA-4B1A-A2A9-67FF814BAE6A}" type="pres">
      <dgm:prSet presAssocID="{451A13A3-5622-44EC-8A75-0092E62AC28D}" presName="node" presStyleLbl="node1" presStyleIdx="0" presStyleCnt="6" custLinFactNeighborX="-42631" custLinFactNeighborY="-6">
        <dgm:presLayoutVars>
          <dgm:bulletEnabled val="1"/>
        </dgm:presLayoutVars>
      </dgm:prSet>
      <dgm:spPr/>
      <dgm:t>
        <a:bodyPr/>
        <a:lstStyle/>
        <a:p>
          <a:endParaRPr lang="en-US"/>
        </a:p>
      </dgm:t>
    </dgm:pt>
    <dgm:pt modelId="{11FB6B0C-F7BF-48C9-B968-671F74F96F10}" type="pres">
      <dgm:prSet presAssocID="{450961E3-9F7A-424A-BD86-6D0E4DDEFBDF}" presName="sibTrans" presStyleLbl="sibTrans2D1" presStyleIdx="0" presStyleCnt="5"/>
      <dgm:spPr/>
      <dgm:t>
        <a:bodyPr/>
        <a:lstStyle/>
        <a:p>
          <a:endParaRPr lang="en-US"/>
        </a:p>
      </dgm:t>
    </dgm:pt>
    <dgm:pt modelId="{50095E2A-8101-4628-8A2F-D4403E147852}" type="pres">
      <dgm:prSet presAssocID="{450961E3-9F7A-424A-BD86-6D0E4DDEFBDF}" presName="connectorText" presStyleLbl="sibTrans2D1" presStyleIdx="0" presStyleCnt="5"/>
      <dgm:spPr/>
      <dgm:t>
        <a:bodyPr/>
        <a:lstStyle/>
        <a:p>
          <a:endParaRPr lang="en-US"/>
        </a:p>
      </dgm:t>
    </dgm:pt>
    <dgm:pt modelId="{350D1902-0D92-4E01-886F-036FA30A18BB}" type="pres">
      <dgm:prSet presAssocID="{BC47ED46-7741-4F02-ACF2-EC4A0C21189B}" presName="node" presStyleLbl="node1" presStyleIdx="1" presStyleCnt="6">
        <dgm:presLayoutVars>
          <dgm:bulletEnabled val="1"/>
        </dgm:presLayoutVars>
      </dgm:prSet>
      <dgm:spPr/>
      <dgm:t>
        <a:bodyPr/>
        <a:lstStyle/>
        <a:p>
          <a:endParaRPr lang="en-US"/>
        </a:p>
      </dgm:t>
    </dgm:pt>
    <dgm:pt modelId="{7A08DC96-A12A-4BD4-9E6B-C0A41787029E}" type="pres">
      <dgm:prSet presAssocID="{44BE8EE1-5CAF-4EC8-BE40-741B42376D32}" presName="sibTrans" presStyleLbl="sibTrans2D1" presStyleIdx="1" presStyleCnt="5"/>
      <dgm:spPr/>
      <dgm:t>
        <a:bodyPr/>
        <a:lstStyle/>
        <a:p>
          <a:endParaRPr lang="en-US"/>
        </a:p>
      </dgm:t>
    </dgm:pt>
    <dgm:pt modelId="{43E503F1-0C3C-407A-A33E-4025EC03D353}" type="pres">
      <dgm:prSet presAssocID="{44BE8EE1-5CAF-4EC8-BE40-741B42376D32}" presName="connectorText" presStyleLbl="sibTrans2D1" presStyleIdx="1" presStyleCnt="5"/>
      <dgm:spPr/>
      <dgm:t>
        <a:bodyPr/>
        <a:lstStyle/>
        <a:p>
          <a:endParaRPr lang="en-US"/>
        </a:p>
      </dgm:t>
    </dgm:pt>
    <dgm:pt modelId="{BF786D19-1C9B-43D4-983A-8028859798B7}" type="pres">
      <dgm:prSet presAssocID="{23E2D22F-5ACE-441F-879B-6BE92EB1A6C9}" presName="node" presStyleLbl="node1" presStyleIdx="2" presStyleCnt="6">
        <dgm:presLayoutVars>
          <dgm:bulletEnabled val="1"/>
        </dgm:presLayoutVars>
      </dgm:prSet>
      <dgm:spPr/>
      <dgm:t>
        <a:bodyPr/>
        <a:lstStyle/>
        <a:p>
          <a:endParaRPr lang="en-US"/>
        </a:p>
      </dgm:t>
    </dgm:pt>
    <dgm:pt modelId="{FB104596-43D4-4E3B-B2AC-2916F6AEC76B}" type="pres">
      <dgm:prSet presAssocID="{2919E9C9-9FA1-4CB5-8E0C-FD92DAAF0E4B}" presName="sibTrans" presStyleLbl="sibTrans2D1" presStyleIdx="2" presStyleCnt="5"/>
      <dgm:spPr/>
      <dgm:t>
        <a:bodyPr/>
        <a:lstStyle/>
        <a:p>
          <a:endParaRPr lang="en-US"/>
        </a:p>
      </dgm:t>
    </dgm:pt>
    <dgm:pt modelId="{711DB932-A670-4B25-88BD-2271EDD7506E}" type="pres">
      <dgm:prSet presAssocID="{2919E9C9-9FA1-4CB5-8E0C-FD92DAAF0E4B}" presName="connectorText" presStyleLbl="sibTrans2D1" presStyleIdx="2" presStyleCnt="5"/>
      <dgm:spPr/>
      <dgm:t>
        <a:bodyPr/>
        <a:lstStyle/>
        <a:p>
          <a:endParaRPr lang="en-US"/>
        </a:p>
      </dgm:t>
    </dgm:pt>
    <dgm:pt modelId="{D216068A-89E3-4402-926A-97B9E4FFB73E}" type="pres">
      <dgm:prSet presAssocID="{3BB1154F-81E2-4E8C-911B-7107C50141DA}" presName="node" presStyleLbl="node1" presStyleIdx="3" presStyleCnt="6">
        <dgm:presLayoutVars>
          <dgm:bulletEnabled val="1"/>
        </dgm:presLayoutVars>
      </dgm:prSet>
      <dgm:spPr/>
      <dgm:t>
        <a:bodyPr/>
        <a:lstStyle/>
        <a:p>
          <a:endParaRPr lang="en-US"/>
        </a:p>
      </dgm:t>
    </dgm:pt>
    <dgm:pt modelId="{F84A483A-17F5-48D6-88B3-8280FECBB9E5}" type="pres">
      <dgm:prSet presAssocID="{D928286B-8265-4F82-8382-D972EC8D81C7}" presName="sibTrans" presStyleLbl="sibTrans2D1" presStyleIdx="3" presStyleCnt="5"/>
      <dgm:spPr/>
      <dgm:t>
        <a:bodyPr/>
        <a:lstStyle/>
        <a:p>
          <a:endParaRPr lang="en-US"/>
        </a:p>
      </dgm:t>
    </dgm:pt>
    <dgm:pt modelId="{FCDFFD13-DE27-4D2A-9382-4EFF7EFFF4F2}" type="pres">
      <dgm:prSet presAssocID="{D928286B-8265-4F82-8382-D972EC8D81C7}" presName="connectorText" presStyleLbl="sibTrans2D1" presStyleIdx="3" presStyleCnt="5"/>
      <dgm:spPr/>
      <dgm:t>
        <a:bodyPr/>
        <a:lstStyle/>
        <a:p>
          <a:endParaRPr lang="en-US"/>
        </a:p>
      </dgm:t>
    </dgm:pt>
    <dgm:pt modelId="{2C310A8B-D248-4A13-9914-64105F7EB074}" type="pres">
      <dgm:prSet presAssocID="{6D24D6C9-10C6-4649-8F1A-3AC654BD5406}" presName="node" presStyleLbl="node1" presStyleIdx="4" presStyleCnt="6">
        <dgm:presLayoutVars>
          <dgm:bulletEnabled val="1"/>
        </dgm:presLayoutVars>
      </dgm:prSet>
      <dgm:spPr/>
      <dgm:t>
        <a:bodyPr/>
        <a:lstStyle/>
        <a:p>
          <a:endParaRPr lang="en-US"/>
        </a:p>
      </dgm:t>
    </dgm:pt>
    <dgm:pt modelId="{A7C1D532-E328-4BFD-9CB9-2D70BCCC74FB}" type="pres">
      <dgm:prSet presAssocID="{F10730D4-5341-484A-BB9E-9AF53A8F5FB1}" presName="sibTrans" presStyleLbl="sibTrans2D1" presStyleIdx="4" presStyleCnt="5"/>
      <dgm:spPr/>
      <dgm:t>
        <a:bodyPr/>
        <a:lstStyle/>
        <a:p>
          <a:endParaRPr lang="en-US"/>
        </a:p>
      </dgm:t>
    </dgm:pt>
    <dgm:pt modelId="{6F66CE99-9DE8-45FE-87B8-F39025CC4098}" type="pres">
      <dgm:prSet presAssocID="{F10730D4-5341-484A-BB9E-9AF53A8F5FB1}" presName="connectorText" presStyleLbl="sibTrans2D1" presStyleIdx="4" presStyleCnt="5"/>
      <dgm:spPr/>
      <dgm:t>
        <a:bodyPr/>
        <a:lstStyle/>
        <a:p>
          <a:endParaRPr lang="en-US"/>
        </a:p>
      </dgm:t>
    </dgm:pt>
    <dgm:pt modelId="{5E3D026F-3C65-4A97-89EA-DD4B30E8C3A8}" type="pres">
      <dgm:prSet presAssocID="{29D679A6-F17E-4CC3-93D1-2D5A5A5C228E}" presName="node" presStyleLbl="node1" presStyleIdx="5" presStyleCnt="6">
        <dgm:presLayoutVars>
          <dgm:bulletEnabled val="1"/>
        </dgm:presLayoutVars>
      </dgm:prSet>
      <dgm:spPr/>
      <dgm:t>
        <a:bodyPr/>
        <a:lstStyle/>
        <a:p>
          <a:endParaRPr lang="en-US"/>
        </a:p>
      </dgm:t>
    </dgm:pt>
  </dgm:ptLst>
  <dgm:cxnLst>
    <dgm:cxn modelId="{27B712B3-200D-4EEC-B684-EACBEB4BD02B}" srcId="{7A3BFBD1-5DC6-4390-B571-7BD423FCF473}" destId="{29D679A6-F17E-4CC3-93D1-2D5A5A5C228E}" srcOrd="5" destOrd="0" parTransId="{B36C1F75-4281-49B7-B174-78A55DD9704C}" sibTransId="{34BF314F-A997-432B-BB56-96D6E50EDA52}"/>
    <dgm:cxn modelId="{D5FF36C2-1167-4166-811D-AB24E37C511E}" type="presOf" srcId="{450961E3-9F7A-424A-BD86-6D0E4DDEFBDF}" destId="{11FB6B0C-F7BF-48C9-B968-671F74F96F10}" srcOrd="0" destOrd="0" presId="urn:microsoft.com/office/officeart/2005/8/layout/process5"/>
    <dgm:cxn modelId="{1DA2B8DA-4836-47A1-B1B6-5510CCC25C31}" srcId="{7A3BFBD1-5DC6-4390-B571-7BD423FCF473}" destId="{451A13A3-5622-44EC-8A75-0092E62AC28D}" srcOrd="0" destOrd="0" parTransId="{3B186479-91FD-4F6D-8121-DDE05F0A95F2}" sibTransId="{450961E3-9F7A-424A-BD86-6D0E4DDEFBDF}"/>
    <dgm:cxn modelId="{24A486D1-B771-4094-9554-B38622F8524E}" type="presOf" srcId="{BC47ED46-7741-4F02-ACF2-EC4A0C21189B}" destId="{350D1902-0D92-4E01-886F-036FA30A18BB}" srcOrd="0" destOrd="0" presId="urn:microsoft.com/office/officeart/2005/8/layout/process5"/>
    <dgm:cxn modelId="{9145AF00-B599-4816-B963-426A6DB15219}" srcId="{7A3BFBD1-5DC6-4390-B571-7BD423FCF473}" destId="{23E2D22F-5ACE-441F-879B-6BE92EB1A6C9}" srcOrd="2" destOrd="0" parTransId="{DD9DAA3D-6994-4141-B47B-3AB9D858FFDE}" sibTransId="{2919E9C9-9FA1-4CB5-8E0C-FD92DAAF0E4B}"/>
    <dgm:cxn modelId="{E0F36A8F-21A8-4757-8E6B-107B6526EC8C}" srcId="{7A3BFBD1-5DC6-4390-B571-7BD423FCF473}" destId="{3BB1154F-81E2-4E8C-911B-7107C50141DA}" srcOrd="3" destOrd="0" parTransId="{E9308B52-3F96-4FF8-909A-A6DD88C0A424}" sibTransId="{D928286B-8265-4F82-8382-D972EC8D81C7}"/>
    <dgm:cxn modelId="{E068F7A6-3A24-4C64-AE9C-4A64791BD71F}" type="presOf" srcId="{D928286B-8265-4F82-8382-D972EC8D81C7}" destId="{FCDFFD13-DE27-4D2A-9382-4EFF7EFFF4F2}" srcOrd="1" destOrd="0" presId="urn:microsoft.com/office/officeart/2005/8/layout/process5"/>
    <dgm:cxn modelId="{63103A2F-D332-4720-89BA-6F60ECD1E2AF}" type="presOf" srcId="{6D24D6C9-10C6-4649-8F1A-3AC654BD5406}" destId="{2C310A8B-D248-4A13-9914-64105F7EB074}" srcOrd="0" destOrd="0" presId="urn:microsoft.com/office/officeart/2005/8/layout/process5"/>
    <dgm:cxn modelId="{05595127-B79E-4A8F-AB5D-1E886233FC5A}" type="presOf" srcId="{F10730D4-5341-484A-BB9E-9AF53A8F5FB1}" destId="{6F66CE99-9DE8-45FE-87B8-F39025CC4098}" srcOrd="1" destOrd="0" presId="urn:microsoft.com/office/officeart/2005/8/layout/process5"/>
    <dgm:cxn modelId="{10A6C8E7-1FBF-4B68-99C8-47DC8CA8E4BE}" type="presOf" srcId="{451A13A3-5622-44EC-8A75-0092E62AC28D}" destId="{67318BA8-A4DA-4B1A-A2A9-67FF814BAE6A}" srcOrd="0" destOrd="0" presId="urn:microsoft.com/office/officeart/2005/8/layout/process5"/>
    <dgm:cxn modelId="{1EC76767-CC58-4D59-90F1-4A7B6CA0BF25}" type="presOf" srcId="{2919E9C9-9FA1-4CB5-8E0C-FD92DAAF0E4B}" destId="{FB104596-43D4-4E3B-B2AC-2916F6AEC76B}" srcOrd="0" destOrd="0" presId="urn:microsoft.com/office/officeart/2005/8/layout/process5"/>
    <dgm:cxn modelId="{FF88C71B-C44D-41AB-8CCB-947C9FC13FAA}" type="presOf" srcId="{29D679A6-F17E-4CC3-93D1-2D5A5A5C228E}" destId="{5E3D026F-3C65-4A97-89EA-DD4B30E8C3A8}" srcOrd="0" destOrd="0" presId="urn:microsoft.com/office/officeart/2005/8/layout/process5"/>
    <dgm:cxn modelId="{C379A3B4-FF16-4A55-A4B3-5307903AEE97}" srcId="{7A3BFBD1-5DC6-4390-B571-7BD423FCF473}" destId="{BC47ED46-7741-4F02-ACF2-EC4A0C21189B}" srcOrd="1" destOrd="0" parTransId="{A518590A-FAEE-4134-AEA8-C3065DD36F77}" sibTransId="{44BE8EE1-5CAF-4EC8-BE40-741B42376D32}"/>
    <dgm:cxn modelId="{145B8A0C-E194-4DF9-A050-0EB37A22C8F5}" type="presOf" srcId="{7A3BFBD1-5DC6-4390-B571-7BD423FCF473}" destId="{8CB29754-C8B2-4ACF-BD47-DE235B81671A}" srcOrd="0" destOrd="0" presId="urn:microsoft.com/office/officeart/2005/8/layout/process5"/>
    <dgm:cxn modelId="{FF88EFEE-4E86-4A3B-AC03-C60525184156}" srcId="{7A3BFBD1-5DC6-4390-B571-7BD423FCF473}" destId="{6D24D6C9-10C6-4649-8F1A-3AC654BD5406}" srcOrd="4" destOrd="0" parTransId="{6B12C3AE-592C-4BDF-B069-1AFEA1A9E79B}" sibTransId="{F10730D4-5341-484A-BB9E-9AF53A8F5FB1}"/>
    <dgm:cxn modelId="{CCF5042E-808A-4355-AA72-D1EB9AAF3630}" type="presOf" srcId="{23E2D22F-5ACE-441F-879B-6BE92EB1A6C9}" destId="{BF786D19-1C9B-43D4-983A-8028859798B7}" srcOrd="0" destOrd="0" presId="urn:microsoft.com/office/officeart/2005/8/layout/process5"/>
    <dgm:cxn modelId="{BA10D522-9055-4A10-B94F-6B78FEEBFC0F}" type="presOf" srcId="{D928286B-8265-4F82-8382-D972EC8D81C7}" destId="{F84A483A-17F5-48D6-88B3-8280FECBB9E5}" srcOrd="0" destOrd="0" presId="urn:microsoft.com/office/officeart/2005/8/layout/process5"/>
    <dgm:cxn modelId="{8497810E-8AF9-4694-9C79-3355430B2FFC}" type="presOf" srcId="{450961E3-9F7A-424A-BD86-6D0E4DDEFBDF}" destId="{50095E2A-8101-4628-8A2F-D4403E147852}" srcOrd="1" destOrd="0" presId="urn:microsoft.com/office/officeart/2005/8/layout/process5"/>
    <dgm:cxn modelId="{59A8EBF4-093E-4A3B-9A73-A5C64368A7CA}" type="presOf" srcId="{3BB1154F-81E2-4E8C-911B-7107C50141DA}" destId="{D216068A-89E3-4402-926A-97B9E4FFB73E}" srcOrd="0" destOrd="0" presId="urn:microsoft.com/office/officeart/2005/8/layout/process5"/>
    <dgm:cxn modelId="{E4F578DB-EFBA-4649-9501-127C597D1290}" type="presOf" srcId="{44BE8EE1-5CAF-4EC8-BE40-741B42376D32}" destId="{43E503F1-0C3C-407A-A33E-4025EC03D353}" srcOrd="1" destOrd="0" presId="urn:microsoft.com/office/officeart/2005/8/layout/process5"/>
    <dgm:cxn modelId="{D73F3C4E-4580-47C6-89E0-53B3C107D86B}" type="presOf" srcId="{F10730D4-5341-484A-BB9E-9AF53A8F5FB1}" destId="{A7C1D532-E328-4BFD-9CB9-2D70BCCC74FB}" srcOrd="0" destOrd="0" presId="urn:microsoft.com/office/officeart/2005/8/layout/process5"/>
    <dgm:cxn modelId="{C93EB529-527E-4B77-90A4-BC2A451CA24A}" type="presOf" srcId="{2919E9C9-9FA1-4CB5-8E0C-FD92DAAF0E4B}" destId="{711DB932-A670-4B25-88BD-2271EDD7506E}" srcOrd="1" destOrd="0" presId="urn:microsoft.com/office/officeart/2005/8/layout/process5"/>
    <dgm:cxn modelId="{44D0193C-3DCE-45C9-BA4B-2B0F13655423}" type="presOf" srcId="{44BE8EE1-5CAF-4EC8-BE40-741B42376D32}" destId="{7A08DC96-A12A-4BD4-9E6B-C0A41787029E}" srcOrd="0" destOrd="0" presId="urn:microsoft.com/office/officeart/2005/8/layout/process5"/>
    <dgm:cxn modelId="{1A657F5A-DCFB-4FF9-83E5-C1FB37EC4FAB}" type="presParOf" srcId="{8CB29754-C8B2-4ACF-BD47-DE235B81671A}" destId="{67318BA8-A4DA-4B1A-A2A9-67FF814BAE6A}" srcOrd="0" destOrd="0" presId="urn:microsoft.com/office/officeart/2005/8/layout/process5"/>
    <dgm:cxn modelId="{73BDC364-2110-4B6A-BB3F-C64074B8F324}" type="presParOf" srcId="{8CB29754-C8B2-4ACF-BD47-DE235B81671A}" destId="{11FB6B0C-F7BF-48C9-B968-671F74F96F10}" srcOrd="1" destOrd="0" presId="urn:microsoft.com/office/officeart/2005/8/layout/process5"/>
    <dgm:cxn modelId="{70168C21-7A99-4035-8174-C0339B2C04E4}" type="presParOf" srcId="{11FB6B0C-F7BF-48C9-B968-671F74F96F10}" destId="{50095E2A-8101-4628-8A2F-D4403E147852}" srcOrd="0" destOrd="0" presId="urn:microsoft.com/office/officeart/2005/8/layout/process5"/>
    <dgm:cxn modelId="{2DE3AF57-7D32-4123-874E-056B2EDDC10C}" type="presParOf" srcId="{8CB29754-C8B2-4ACF-BD47-DE235B81671A}" destId="{350D1902-0D92-4E01-886F-036FA30A18BB}" srcOrd="2" destOrd="0" presId="urn:microsoft.com/office/officeart/2005/8/layout/process5"/>
    <dgm:cxn modelId="{376FAAB0-A706-4EE7-9D37-9BCB0F4CD163}" type="presParOf" srcId="{8CB29754-C8B2-4ACF-BD47-DE235B81671A}" destId="{7A08DC96-A12A-4BD4-9E6B-C0A41787029E}" srcOrd="3" destOrd="0" presId="urn:microsoft.com/office/officeart/2005/8/layout/process5"/>
    <dgm:cxn modelId="{70164D5F-266C-4F1C-BC55-EB15077E81CB}" type="presParOf" srcId="{7A08DC96-A12A-4BD4-9E6B-C0A41787029E}" destId="{43E503F1-0C3C-407A-A33E-4025EC03D353}" srcOrd="0" destOrd="0" presId="urn:microsoft.com/office/officeart/2005/8/layout/process5"/>
    <dgm:cxn modelId="{AC3BFA73-1319-46A9-B360-6895FCB01CDF}" type="presParOf" srcId="{8CB29754-C8B2-4ACF-BD47-DE235B81671A}" destId="{BF786D19-1C9B-43D4-983A-8028859798B7}" srcOrd="4" destOrd="0" presId="urn:microsoft.com/office/officeart/2005/8/layout/process5"/>
    <dgm:cxn modelId="{979928A0-B9E1-475E-897C-14FC77A7E50E}" type="presParOf" srcId="{8CB29754-C8B2-4ACF-BD47-DE235B81671A}" destId="{FB104596-43D4-4E3B-B2AC-2916F6AEC76B}" srcOrd="5" destOrd="0" presId="urn:microsoft.com/office/officeart/2005/8/layout/process5"/>
    <dgm:cxn modelId="{052611BD-BC3E-4992-9071-748AE5A5DA0C}" type="presParOf" srcId="{FB104596-43D4-4E3B-B2AC-2916F6AEC76B}" destId="{711DB932-A670-4B25-88BD-2271EDD7506E}" srcOrd="0" destOrd="0" presId="urn:microsoft.com/office/officeart/2005/8/layout/process5"/>
    <dgm:cxn modelId="{FB14A513-4D2B-4BAD-9264-1231898D13C9}" type="presParOf" srcId="{8CB29754-C8B2-4ACF-BD47-DE235B81671A}" destId="{D216068A-89E3-4402-926A-97B9E4FFB73E}" srcOrd="6" destOrd="0" presId="urn:microsoft.com/office/officeart/2005/8/layout/process5"/>
    <dgm:cxn modelId="{336148E5-38B4-48B4-A94B-F4A68A9EC1B8}" type="presParOf" srcId="{8CB29754-C8B2-4ACF-BD47-DE235B81671A}" destId="{F84A483A-17F5-48D6-88B3-8280FECBB9E5}" srcOrd="7" destOrd="0" presId="urn:microsoft.com/office/officeart/2005/8/layout/process5"/>
    <dgm:cxn modelId="{904E89C1-CB1A-4868-9053-C61B5513F4CD}" type="presParOf" srcId="{F84A483A-17F5-48D6-88B3-8280FECBB9E5}" destId="{FCDFFD13-DE27-4D2A-9382-4EFF7EFFF4F2}" srcOrd="0" destOrd="0" presId="urn:microsoft.com/office/officeart/2005/8/layout/process5"/>
    <dgm:cxn modelId="{7242F79F-4C88-4FDE-A57A-4B3AF9A744B8}" type="presParOf" srcId="{8CB29754-C8B2-4ACF-BD47-DE235B81671A}" destId="{2C310A8B-D248-4A13-9914-64105F7EB074}" srcOrd="8" destOrd="0" presId="urn:microsoft.com/office/officeart/2005/8/layout/process5"/>
    <dgm:cxn modelId="{3B78E181-4582-4863-B8A1-CC6A3A710FAE}" type="presParOf" srcId="{8CB29754-C8B2-4ACF-BD47-DE235B81671A}" destId="{A7C1D532-E328-4BFD-9CB9-2D70BCCC74FB}" srcOrd="9" destOrd="0" presId="urn:microsoft.com/office/officeart/2005/8/layout/process5"/>
    <dgm:cxn modelId="{E05D7899-927A-43C9-887C-873B9EF85AD8}" type="presParOf" srcId="{A7C1D532-E328-4BFD-9CB9-2D70BCCC74FB}" destId="{6F66CE99-9DE8-45FE-87B8-F39025CC4098}" srcOrd="0" destOrd="0" presId="urn:microsoft.com/office/officeart/2005/8/layout/process5"/>
    <dgm:cxn modelId="{8B58BA99-FF77-46E6-A0A4-9C428F4E1F22}" type="presParOf" srcId="{8CB29754-C8B2-4ACF-BD47-DE235B81671A}" destId="{5E3D026F-3C65-4A97-89EA-DD4B30E8C3A8}"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7F8283-8963-4787-8DF2-35FBC10DD66D}" type="datetimeFigureOut">
              <a:rPr lang="en-US" smtClean="0"/>
              <a:t>8/10/2016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1D0DE6-4D21-4D97-BD09-7F3F41D1FD4B}" type="slidenum">
              <a:rPr lang="en-US" smtClean="0"/>
              <a:t>‹#›</a:t>
            </a:fld>
            <a:endParaRPr lang="en-US"/>
          </a:p>
        </p:txBody>
      </p:sp>
    </p:spTree>
    <p:extLst>
      <p:ext uri="{BB962C8B-B14F-4D97-AF65-F5344CB8AC3E}">
        <p14:creationId xmlns:p14="http://schemas.microsoft.com/office/powerpoint/2010/main" val="703458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Thanks for meeting with me today.</a:t>
            </a:r>
          </a:p>
          <a:p>
            <a:endParaRPr lang="en-US" dirty="0" smtClean="0"/>
          </a:p>
          <a:p>
            <a:r>
              <a:rPr lang="en-US" dirty="0" smtClean="0"/>
              <a:t>I have a great presentation, and it is only 10 slides, so if you’re ready. Let’s go.</a:t>
            </a:r>
            <a:endParaRPr lang="en-US" dirty="0"/>
          </a:p>
        </p:txBody>
      </p:sp>
      <p:sp>
        <p:nvSpPr>
          <p:cNvPr id="4" name="Slide Number Placeholder 3"/>
          <p:cNvSpPr>
            <a:spLocks noGrp="1"/>
          </p:cNvSpPr>
          <p:nvPr>
            <p:ph type="sldNum" sz="quarter" idx="10"/>
          </p:nvPr>
        </p:nvSpPr>
        <p:spPr/>
        <p:txBody>
          <a:bodyPr/>
          <a:lstStyle/>
          <a:p>
            <a:fld id="{E51D0DE6-4D21-4D97-BD09-7F3F41D1FD4B}" type="slidenum">
              <a:rPr lang="en-US" smtClean="0"/>
              <a:t>1</a:t>
            </a:fld>
            <a:endParaRPr lang="en-US"/>
          </a:p>
        </p:txBody>
      </p:sp>
    </p:spTree>
    <p:extLst>
      <p:ext uri="{BB962C8B-B14F-4D97-AF65-F5344CB8AC3E}">
        <p14:creationId xmlns:p14="http://schemas.microsoft.com/office/powerpoint/2010/main" val="1689100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that’s it. </a:t>
            </a:r>
          </a:p>
          <a:p>
            <a:endParaRPr lang="en-US" dirty="0" smtClean="0"/>
          </a:p>
          <a:p>
            <a:r>
              <a:rPr lang="en-US" baseline="0" dirty="0" smtClean="0"/>
              <a:t>To get started, simply give me a telephone call </a:t>
            </a:r>
            <a:r>
              <a:rPr lang="en-US" baseline="0" dirty="0" smtClean="0"/>
              <a:t>or follow this link [LINK TO PAYPAL SIGN UP] and </a:t>
            </a:r>
            <a:r>
              <a:rPr lang="en-US" baseline="0" dirty="0" smtClean="0"/>
              <a:t>I’ll take it from there.</a:t>
            </a:r>
          </a:p>
          <a:p>
            <a:endParaRPr lang="en-US" baseline="0" dirty="0" smtClean="0"/>
          </a:p>
          <a:p>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E51D0DE6-4D21-4D97-BD09-7F3F41D1FD4B}" type="slidenum">
              <a:rPr lang="en-US" smtClean="0"/>
              <a:t>10</a:t>
            </a:fld>
            <a:endParaRPr lang="en-US"/>
          </a:p>
        </p:txBody>
      </p:sp>
    </p:spTree>
    <p:extLst>
      <p:ext uri="{BB962C8B-B14F-4D97-AF65-F5344CB8AC3E}">
        <p14:creationId xmlns:p14="http://schemas.microsoft.com/office/powerpoint/2010/main" val="2353244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Right now,</a:t>
            </a:r>
            <a:r>
              <a:rPr lang="en-US" baseline="0" dirty="0" smtClean="0"/>
              <a:t> your fan page is not looking so hot. There’s no engagement, and that’s because there is no reason for consumers to do so.</a:t>
            </a:r>
          </a:p>
          <a:p>
            <a:endParaRPr lang="en-US" baseline="0" dirty="0" smtClean="0"/>
          </a:p>
          <a:p>
            <a:r>
              <a:rPr lang="en-US" baseline="0" dirty="0" smtClean="0"/>
              <a:t>I don’t think you should feel bad, but it has cost you customers.</a:t>
            </a:r>
          </a:p>
          <a:p>
            <a:endParaRPr lang="en-US" baseline="0" dirty="0" smtClean="0"/>
          </a:p>
          <a:p>
            <a:r>
              <a:rPr lang="en-US" baseline="0" dirty="0" smtClean="0"/>
              <a:t>Usually, these customers you lost find someone who has a better web presence.</a:t>
            </a:r>
          </a:p>
          <a:p>
            <a:endParaRPr lang="en-US" baseline="0" dirty="0" smtClean="0"/>
          </a:p>
          <a:p>
            <a:r>
              <a:rPr lang="en-US" baseline="0" dirty="0" smtClean="0"/>
              <a:t>That’s bad news.</a:t>
            </a:r>
          </a:p>
          <a:p>
            <a:endParaRPr lang="en-US" baseline="0" dirty="0" smtClean="0"/>
          </a:p>
          <a:p>
            <a:r>
              <a:rPr lang="en-US" baseline="0" dirty="0" smtClean="0"/>
              <a:t>The good news is that we can turn this around in your favor very quickly, usually a few days.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51D0DE6-4D21-4D97-BD09-7F3F41D1FD4B}" type="slidenum">
              <a:rPr lang="en-US" smtClean="0"/>
              <a:t>2</a:t>
            </a:fld>
            <a:endParaRPr lang="en-US"/>
          </a:p>
        </p:txBody>
      </p:sp>
    </p:spTree>
    <p:extLst>
      <p:ext uri="{BB962C8B-B14F-4D97-AF65-F5344CB8AC3E}">
        <p14:creationId xmlns:p14="http://schemas.microsoft.com/office/powerpoint/2010/main" val="688687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thing we’ll do is fix your page appearance to first time visitors. </a:t>
            </a:r>
          </a:p>
          <a:p>
            <a:endParaRPr lang="en-US" dirty="0" smtClean="0"/>
          </a:p>
          <a:p>
            <a:r>
              <a:rPr lang="en-US" dirty="0" smtClean="0"/>
              <a:t>This</a:t>
            </a:r>
            <a:r>
              <a:rPr lang="en-US" baseline="0" dirty="0" smtClean="0"/>
              <a:t> starts by getting more likes and increasing your popularity.</a:t>
            </a:r>
          </a:p>
          <a:p>
            <a:endParaRPr lang="en-US" baseline="0" dirty="0" smtClean="0"/>
          </a:p>
          <a:p>
            <a:r>
              <a:rPr lang="en-US" baseline="0" dirty="0" smtClean="0"/>
              <a:t>This increases your exposure, and improves your appearance. Both of which work to keep people on your page, and to check out your timeline content.</a:t>
            </a:r>
          </a:p>
          <a:p>
            <a:endParaRPr lang="en-US" baseline="0" dirty="0" smtClean="0"/>
          </a:p>
          <a:p>
            <a:r>
              <a:rPr lang="en-US" baseline="0" dirty="0" smtClean="0"/>
              <a:t>We want to make the site look good for visitors, but we also want to have something for them when they arrive. That’s why there is a second step to this process. </a:t>
            </a:r>
            <a:endParaRPr lang="en-US" dirty="0" smtClean="0"/>
          </a:p>
        </p:txBody>
      </p:sp>
      <p:sp>
        <p:nvSpPr>
          <p:cNvPr id="4" name="Slide Number Placeholder 3"/>
          <p:cNvSpPr>
            <a:spLocks noGrp="1"/>
          </p:cNvSpPr>
          <p:nvPr>
            <p:ph type="sldNum" sz="quarter" idx="10"/>
          </p:nvPr>
        </p:nvSpPr>
        <p:spPr/>
        <p:txBody>
          <a:bodyPr/>
          <a:lstStyle/>
          <a:p>
            <a:fld id="{E51D0DE6-4D21-4D97-BD09-7F3F41D1FD4B}" type="slidenum">
              <a:rPr lang="en-US" smtClean="0"/>
              <a:t>3</a:t>
            </a:fld>
            <a:endParaRPr lang="en-US"/>
          </a:p>
        </p:txBody>
      </p:sp>
    </p:spTree>
    <p:extLst>
      <p:ext uri="{BB962C8B-B14F-4D97-AF65-F5344CB8AC3E}">
        <p14:creationId xmlns:p14="http://schemas.microsoft.com/office/powerpoint/2010/main" val="3102220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phase two, we’re going to standardize your fan page. We’ll add cover art, customized tabs for special content (if you have it) and add some videos and images for people to share.</a:t>
            </a:r>
          </a:p>
          <a:p>
            <a:endParaRPr lang="en-US" baseline="0" dirty="0" smtClean="0"/>
          </a:p>
          <a:p>
            <a:r>
              <a:rPr lang="en-US" baseline="0" dirty="0" smtClean="0"/>
              <a:t>But what I need from you is a critical component of the formula. We need to drive your existing consumers to the fan page, so they provide us with social proof. </a:t>
            </a:r>
          </a:p>
          <a:p>
            <a:endParaRPr lang="en-US" baseline="0" dirty="0" smtClean="0"/>
          </a:p>
          <a:p>
            <a:r>
              <a:rPr lang="en-US" baseline="0" dirty="0" smtClean="0"/>
              <a:t>This is easily done. Just include a link on your website, in your menu or collateral, and at point of sale. If you can add the address to your purchase receipts, that will also be idea. </a:t>
            </a:r>
          </a:p>
          <a:p>
            <a:endParaRPr lang="en-US" baseline="0" dirty="0" smtClean="0"/>
          </a:p>
          <a:p>
            <a:r>
              <a:rPr lang="en-US" baseline="0" dirty="0" smtClean="0"/>
              <a:t>This sends consumers to our page, and also lets them share it with friends.</a:t>
            </a:r>
          </a:p>
          <a:p>
            <a:endParaRPr lang="en-US" baseline="0" dirty="0" smtClean="0"/>
          </a:p>
          <a:p>
            <a:r>
              <a:rPr lang="en-US" dirty="0" smtClean="0"/>
              <a:t>You see how this is taking hold? Now we have content,</a:t>
            </a:r>
            <a:r>
              <a:rPr lang="en-US" baseline="0" dirty="0" smtClean="0"/>
              <a:t> a supportive loyal audience, and the right framework to market to new consumers. </a:t>
            </a:r>
            <a:endParaRPr lang="en-US" dirty="0"/>
          </a:p>
        </p:txBody>
      </p:sp>
      <p:sp>
        <p:nvSpPr>
          <p:cNvPr id="4" name="Slide Number Placeholder 3"/>
          <p:cNvSpPr>
            <a:spLocks noGrp="1"/>
          </p:cNvSpPr>
          <p:nvPr>
            <p:ph type="sldNum" sz="quarter" idx="10"/>
          </p:nvPr>
        </p:nvSpPr>
        <p:spPr/>
        <p:txBody>
          <a:bodyPr/>
          <a:lstStyle/>
          <a:p>
            <a:fld id="{E51D0DE6-4D21-4D97-BD09-7F3F41D1FD4B}" type="slidenum">
              <a:rPr lang="en-US" smtClean="0"/>
              <a:t>4</a:t>
            </a:fld>
            <a:endParaRPr lang="en-US"/>
          </a:p>
        </p:txBody>
      </p:sp>
    </p:spTree>
    <p:extLst>
      <p:ext uri="{BB962C8B-B14F-4D97-AF65-F5344CB8AC3E}">
        <p14:creationId xmlns:p14="http://schemas.microsoft.com/office/powerpoint/2010/main" val="8962913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final phase</a:t>
            </a:r>
            <a:r>
              <a:rPr lang="en-US" baseline="0" dirty="0" smtClean="0"/>
              <a:t> is optional, but let me tell you why it is important.</a:t>
            </a:r>
          </a:p>
          <a:p>
            <a:endParaRPr lang="en-US" baseline="0" dirty="0" smtClean="0"/>
          </a:p>
          <a:p>
            <a:r>
              <a:rPr lang="en-US" baseline="0" dirty="0" smtClean="0"/>
              <a:t>You rarely ever get something for nothing, and this is true with seeking paying customers. </a:t>
            </a:r>
          </a:p>
          <a:p>
            <a:endParaRPr lang="en-US" baseline="0" dirty="0" smtClean="0"/>
          </a:p>
          <a:p>
            <a:r>
              <a:rPr lang="en-US" baseline="0" dirty="0" smtClean="0"/>
              <a:t>Social media can only get you so far. People only search for certain relative things. You need to have a bigger footprint, and the single best (and fastest) way to do that is to buy it.</a:t>
            </a:r>
          </a:p>
          <a:p>
            <a:endParaRPr lang="en-US" baseline="0" dirty="0" smtClean="0"/>
          </a:p>
          <a:p>
            <a:r>
              <a:rPr lang="en-US" baseline="0" dirty="0" smtClean="0"/>
              <a:t>But do so carefully and strategically. </a:t>
            </a:r>
          </a:p>
          <a:p>
            <a:r>
              <a:rPr lang="en-US" baseline="0" dirty="0" smtClean="0"/>
              <a:t/>
            </a:r>
            <a:br>
              <a:rPr lang="en-US" baseline="0" dirty="0" smtClean="0"/>
            </a:br>
            <a:r>
              <a:rPr lang="en-US" baseline="0" dirty="0" smtClean="0"/>
              <a:t>We’ll identify local websites that have inexpensive placements, and create a compelling ad to bring fresh eyes to your fan page and sites.</a:t>
            </a:r>
          </a:p>
          <a:p>
            <a:endParaRPr lang="en-US" baseline="0" dirty="0" smtClean="0"/>
          </a:p>
          <a:p>
            <a:r>
              <a:rPr lang="en-US" baseline="0" dirty="0" smtClean="0"/>
              <a:t>We can even cheaply advertise on Facebook.</a:t>
            </a:r>
          </a:p>
          <a:p>
            <a:endParaRPr lang="en-US" baseline="0" dirty="0" smtClean="0"/>
          </a:p>
          <a:p>
            <a:r>
              <a:rPr lang="en-US" baseline="0" dirty="0" smtClean="0"/>
              <a:t>The end result is a much wider reach, and fresh customers in your door. </a:t>
            </a:r>
            <a:endParaRPr lang="en-US" dirty="0"/>
          </a:p>
        </p:txBody>
      </p:sp>
      <p:sp>
        <p:nvSpPr>
          <p:cNvPr id="4" name="Slide Number Placeholder 3"/>
          <p:cNvSpPr>
            <a:spLocks noGrp="1"/>
          </p:cNvSpPr>
          <p:nvPr>
            <p:ph type="sldNum" sz="quarter" idx="10"/>
          </p:nvPr>
        </p:nvSpPr>
        <p:spPr/>
        <p:txBody>
          <a:bodyPr/>
          <a:lstStyle/>
          <a:p>
            <a:fld id="{E51D0DE6-4D21-4D97-BD09-7F3F41D1FD4B}" type="slidenum">
              <a:rPr lang="en-US" smtClean="0"/>
              <a:t>5</a:t>
            </a:fld>
            <a:endParaRPr lang="en-US"/>
          </a:p>
        </p:txBody>
      </p:sp>
    </p:spTree>
    <p:extLst>
      <p:ext uri="{BB962C8B-B14F-4D97-AF65-F5344CB8AC3E}">
        <p14:creationId xmlns:p14="http://schemas.microsoft.com/office/powerpoint/2010/main" val="1237415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 bit about</a:t>
            </a:r>
            <a:r>
              <a:rPr lang="en-US" baseline="0" dirty="0" smtClean="0"/>
              <a:t> the workflow.</a:t>
            </a:r>
          </a:p>
          <a:p>
            <a:endParaRPr lang="en-US" baseline="0" dirty="0" smtClean="0"/>
          </a:p>
          <a:p>
            <a:r>
              <a:rPr lang="en-US" baseline="0" dirty="0" smtClean="0"/>
              <a:t>First we’ll fix up your fan page, then increase the popularity. Then we’ll add content, along with a compelling call to action which will lead back to your website. From there we capture the lead using a web form, and market a special offer to them.</a:t>
            </a:r>
          </a:p>
          <a:p>
            <a:endParaRPr lang="en-US" baseline="0" dirty="0" smtClean="0"/>
          </a:p>
          <a:p>
            <a:r>
              <a:rPr lang="en-US" baseline="0" dirty="0" smtClean="0"/>
              <a:t>I’ll need your help to determine what value we can offer, but I have some ideas. Just take your most popular product/service and offer a small discount if they share with a friend on Facebook.</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51D0DE6-4D21-4D97-BD09-7F3F41D1FD4B}" type="slidenum">
              <a:rPr lang="en-US" smtClean="0"/>
              <a:t>6</a:t>
            </a:fld>
            <a:endParaRPr lang="en-US"/>
          </a:p>
        </p:txBody>
      </p:sp>
    </p:spTree>
    <p:extLst>
      <p:ext uri="{BB962C8B-B14F-4D97-AF65-F5344CB8AC3E}">
        <p14:creationId xmlns:p14="http://schemas.microsoft.com/office/powerpoint/2010/main" val="1108994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you can see</a:t>
            </a:r>
            <a:r>
              <a:rPr lang="en-US" baseline="0" dirty="0" smtClean="0"/>
              <a:t> with these three benefits, there’s definitely a reason to occupy this social media space, mostly because your consumers are there.</a:t>
            </a:r>
          </a:p>
          <a:p>
            <a:endParaRPr lang="en-US" baseline="0" dirty="0" smtClean="0"/>
          </a:p>
          <a:p>
            <a:r>
              <a:rPr lang="en-US" baseline="0" dirty="0" smtClean="0"/>
              <a:t>This project will increase your local visibility, and grow your online presence, which gets you new and repeat customers. </a:t>
            </a:r>
          </a:p>
          <a:p>
            <a:endParaRPr lang="en-US" baseline="0" dirty="0" smtClean="0"/>
          </a:p>
          <a:p>
            <a:r>
              <a:rPr lang="en-US" baseline="0" dirty="0" smtClean="0"/>
              <a:t>Very few of your competitors are taking advantage of social media.</a:t>
            </a:r>
          </a:p>
          <a:p>
            <a:endParaRPr lang="en-US" baseline="0" dirty="0" smtClean="0"/>
          </a:p>
          <a:p>
            <a:r>
              <a:rPr lang="en-US" baseline="0" dirty="0" smtClean="0"/>
              <a:t>The ones that do, are taking your customers, because you don’t have a social media presence worth writing home about. </a:t>
            </a:r>
          </a:p>
          <a:p>
            <a:endParaRPr lang="en-US" baseline="0" dirty="0" smtClean="0"/>
          </a:p>
          <a:p>
            <a:r>
              <a:rPr lang="en-US" dirty="0" smtClean="0"/>
              <a:t>With this program,</a:t>
            </a:r>
            <a:r>
              <a:rPr lang="en-US" baseline="0" dirty="0" smtClean="0"/>
              <a:t> y</a:t>
            </a:r>
            <a:r>
              <a:rPr lang="en-US" dirty="0" smtClean="0"/>
              <a:t>ou can out-maneuver</a:t>
            </a:r>
            <a:r>
              <a:rPr lang="en-US" baseline="0" dirty="0" smtClean="0"/>
              <a:t> most of them in just a few days.</a:t>
            </a:r>
            <a:endParaRPr lang="en-US" dirty="0"/>
          </a:p>
        </p:txBody>
      </p:sp>
      <p:sp>
        <p:nvSpPr>
          <p:cNvPr id="4" name="Slide Number Placeholder 3"/>
          <p:cNvSpPr>
            <a:spLocks noGrp="1"/>
          </p:cNvSpPr>
          <p:nvPr>
            <p:ph type="sldNum" sz="quarter" idx="10"/>
          </p:nvPr>
        </p:nvSpPr>
        <p:spPr/>
        <p:txBody>
          <a:bodyPr/>
          <a:lstStyle/>
          <a:p>
            <a:fld id="{E51D0DE6-4D21-4D97-BD09-7F3F41D1FD4B}" type="slidenum">
              <a:rPr lang="en-US" smtClean="0"/>
              <a:t>7</a:t>
            </a:fld>
            <a:endParaRPr lang="en-US"/>
          </a:p>
        </p:txBody>
      </p:sp>
    </p:spTree>
    <p:extLst>
      <p:ext uri="{BB962C8B-B14F-4D97-AF65-F5344CB8AC3E}">
        <p14:creationId xmlns:p14="http://schemas.microsoft.com/office/powerpoint/2010/main" val="3187716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you can see, my costs are reasonable. </a:t>
            </a:r>
          </a:p>
          <a:p>
            <a:endParaRPr lang="en-US" dirty="0" smtClean="0"/>
          </a:p>
          <a:p>
            <a:r>
              <a:rPr lang="en-US" dirty="0" smtClean="0"/>
              <a:t>The first phase takes</a:t>
            </a:r>
            <a:r>
              <a:rPr lang="en-US" baseline="0" dirty="0" smtClean="0"/>
              <a:t> about 7 to 10 working days to complete. </a:t>
            </a:r>
          </a:p>
          <a:p>
            <a:endParaRPr lang="en-US" baseline="0" dirty="0" smtClean="0"/>
          </a:p>
          <a:p>
            <a:r>
              <a:rPr lang="en-US" baseline="0" dirty="0" smtClean="0"/>
              <a:t>The second and third run on 30 day cycles.</a:t>
            </a:r>
          </a:p>
          <a:p>
            <a:endParaRPr lang="en-US" baseline="0" dirty="0" smtClean="0"/>
          </a:p>
          <a:p>
            <a:r>
              <a:rPr lang="en-US" baseline="0" dirty="0" smtClean="0"/>
              <a:t>The last, and optional phase sees us buying local media and building a powerhouse sales machine with your previously inactive fan page.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51D0DE6-4D21-4D97-BD09-7F3F41D1FD4B}" type="slidenum">
              <a:rPr lang="en-US" smtClean="0"/>
              <a:t>8</a:t>
            </a:fld>
            <a:endParaRPr lang="en-US"/>
          </a:p>
        </p:txBody>
      </p:sp>
    </p:spTree>
    <p:extLst>
      <p:ext uri="{BB962C8B-B14F-4D97-AF65-F5344CB8AC3E}">
        <p14:creationId xmlns:p14="http://schemas.microsoft.com/office/powerpoint/2010/main" val="955498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we’re finished,</a:t>
            </a:r>
            <a:r>
              <a:rPr lang="en-US" baseline="0" dirty="0" smtClean="0"/>
              <a:t> and everything is humming along; we have other options available if you wanted to increase your reach even further. </a:t>
            </a:r>
          </a:p>
          <a:p>
            <a:endParaRPr lang="en-US" baseline="0" dirty="0" smtClean="0"/>
          </a:p>
          <a:p>
            <a:r>
              <a:rPr lang="en-US" baseline="0" dirty="0" smtClean="0"/>
              <a:t>Let’s set a date to discuss these sometime in the future. I can already see email marketing as being a very productive vehicle for your business. </a:t>
            </a:r>
            <a:endParaRPr lang="en-US" dirty="0"/>
          </a:p>
        </p:txBody>
      </p:sp>
      <p:sp>
        <p:nvSpPr>
          <p:cNvPr id="4" name="Slide Number Placeholder 3"/>
          <p:cNvSpPr>
            <a:spLocks noGrp="1"/>
          </p:cNvSpPr>
          <p:nvPr>
            <p:ph type="sldNum" sz="quarter" idx="10"/>
          </p:nvPr>
        </p:nvSpPr>
        <p:spPr/>
        <p:txBody>
          <a:bodyPr/>
          <a:lstStyle/>
          <a:p>
            <a:fld id="{E51D0DE6-4D21-4D97-BD09-7F3F41D1FD4B}" type="slidenum">
              <a:rPr lang="en-US" smtClean="0"/>
              <a:t>9</a:t>
            </a:fld>
            <a:endParaRPr lang="en-US"/>
          </a:p>
        </p:txBody>
      </p:sp>
    </p:spTree>
    <p:extLst>
      <p:ext uri="{BB962C8B-B14F-4D97-AF65-F5344CB8AC3E}">
        <p14:creationId xmlns:p14="http://schemas.microsoft.com/office/powerpoint/2010/main" val="1411466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B29270-31F8-4F29-A371-F3180D3BF9EB}" type="datetimeFigureOut">
              <a:rPr lang="en-US" smtClean="0"/>
              <a:pPr/>
              <a:t>8/10/2016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E8123-3597-49E9-8784-6C4F0F9155E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B29270-31F8-4F29-A371-F3180D3BF9EB}" type="datetimeFigureOut">
              <a:rPr lang="en-US" smtClean="0"/>
              <a:pPr/>
              <a:t>8/10/2016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E8123-3597-49E9-8784-6C4F0F9155E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B29270-31F8-4F29-A371-F3180D3BF9EB}" type="datetimeFigureOut">
              <a:rPr lang="en-US" smtClean="0"/>
              <a:pPr/>
              <a:t>8/10/2016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E8123-3597-49E9-8784-6C4F0F9155E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gradFill>
          <a:gsLst>
            <a:gs pos="83000">
              <a:srgbClr val="D4DEFF"/>
            </a:gs>
            <a:gs pos="100000">
              <a:schemeClr val="bg1"/>
            </a:gs>
          </a:gsLst>
          <a:lin ang="5400000" scaled="0"/>
        </a:gradFill>
        <a:effectLst/>
      </p:bgPr>
    </p:bg>
    <p:spTree>
      <p:nvGrpSpPr>
        <p:cNvPr id="1" name=""/>
        <p:cNvGrpSpPr/>
        <p:nvPr/>
      </p:nvGrpSpPr>
      <p:grpSpPr>
        <a:xfrm>
          <a:off x="0" y="0"/>
          <a:ext cx="0" cy="0"/>
          <a:chOff x="0" y="0"/>
          <a:chExt cx="0" cy="0"/>
        </a:xfrm>
      </p:grpSpPr>
      <p:sp>
        <p:nvSpPr>
          <p:cNvPr id="7" name="Snip Single Corner Rectangle 6"/>
          <p:cNvSpPr/>
          <p:nvPr userDrawn="1"/>
        </p:nvSpPr>
        <p:spPr>
          <a:xfrm flipV="1">
            <a:off x="0" y="0"/>
            <a:ext cx="7924800" cy="1066800"/>
          </a:xfrm>
          <a:prstGeom prst="snip1Rect">
            <a:avLst>
              <a:gd name="adj" fmla="val 4871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1276" y="0"/>
            <a:ext cx="7873524" cy="1143000"/>
          </a:xfrm>
        </p:spPr>
        <p:txBody>
          <a:bodyPr/>
          <a:lstStyle>
            <a:lvl1pPr algn="ctr">
              <a:defRPr b="0" cap="none" spc="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1" cap="none" spc="-150">
                <a:ln>
                  <a:noFill/>
                </a:ln>
                <a:solidFill>
                  <a:schemeClr val="tx1"/>
                </a:solidFill>
                <a:effectLst/>
                <a:latin typeface="Arial" pitchFamily="34" charset="0"/>
                <a:cs typeface="Arial" pitchFamily="34" charset="0"/>
              </a:defRPr>
            </a:lvl1pPr>
            <a:lvl2pPr>
              <a:defRPr b="1" cap="none" spc="-150">
                <a:ln>
                  <a:noFill/>
                </a:ln>
                <a:solidFill>
                  <a:schemeClr val="accent1">
                    <a:lumMod val="75000"/>
                  </a:schemeClr>
                </a:solidFill>
                <a:effectLst/>
                <a:latin typeface="Arial" pitchFamily="34" charset="0"/>
                <a:cs typeface="Arial" pitchFamily="34" charset="0"/>
              </a:defRPr>
            </a:lvl2pPr>
            <a:lvl3pPr>
              <a:defRPr b="1" cap="none" spc="-150">
                <a:ln>
                  <a:noFill/>
                </a:ln>
                <a:solidFill>
                  <a:schemeClr val="accent1">
                    <a:lumMod val="75000"/>
                  </a:schemeClr>
                </a:solidFill>
                <a:effectLst/>
                <a:latin typeface="Arial" pitchFamily="34" charset="0"/>
                <a:cs typeface="Arial" pitchFamily="34" charset="0"/>
              </a:defRPr>
            </a:lvl3pPr>
            <a:lvl4pPr>
              <a:defRPr b="1" cap="none" spc="-150">
                <a:ln>
                  <a:noFill/>
                </a:ln>
                <a:solidFill>
                  <a:schemeClr val="accent1">
                    <a:lumMod val="75000"/>
                  </a:schemeClr>
                </a:solidFill>
                <a:effectLst/>
                <a:latin typeface="Arial" pitchFamily="34" charset="0"/>
                <a:cs typeface="Arial" pitchFamily="34" charset="0"/>
              </a:defRPr>
            </a:lvl4pPr>
            <a:lvl5pPr>
              <a:defRPr b="1" cap="none" spc="-150">
                <a:ln>
                  <a:noFill/>
                </a:ln>
                <a:solidFill>
                  <a:schemeClr val="accent1">
                    <a:lumMod val="75000"/>
                  </a:schemeClr>
                </a:solidFill>
                <a:effectLst/>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3BB29270-31F8-4F29-A371-F3180D3BF9EB}" type="datetimeFigureOut">
              <a:rPr lang="en-US" smtClean="0"/>
              <a:pPr/>
              <a:t>8/10/2016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E8123-3597-49E9-8784-6C4F0F9155E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B29270-31F8-4F29-A371-F3180D3BF9EB}" type="datetimeFigureOut">
              <a:rPr lang="en-US" smtClean="0"/>
              <a:pPr/>
              <a:t>8/10/2016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E8123-3597-49E9-8784-6C4F0F9155E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B29270-31F8-4F29-A371-F3180D3BF9EB}" type="datetimeFigureOut">
              <a:rPr lang="en-US" smtClean="0"/>
              <a:pPr/>
              <a:t>8/10/2016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5E8123-3597-49E9-8784-6C4F0F9155E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B29270-31F8-4F29-A371-F3180D3BF9EB}" type="datetimeFigureOut">
              <a:rPr lang="en-US" smtClean="0"/>
              <a:pPr/>
              <a:t>8/10/2016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5E8123-3597-49E9-8784-6C4F0F9155E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B29270-31F8-4F29-A371-F3180D3BF9EB}" type="datetimeFigureOut">
              <a:rPr lang="en-US" smtClean="0"/>
              <a:pPr/>
              <a:t>8/10/2016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5E8123-3597-49E9-8784-6C4F0F9155E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B29270-31F8-4F29-A371-F3180D3BF9EB}" type="datetimeFigureOut">
              <a:rPr lang="en-US" smtClean="0"/>
              <a:pPr/>
              <a:t>8/10/2016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5E8123-3597-49E9-8784-6C4F0F9155E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B29270-31F8-4F29-A371-F3180D3BF9EB}" type="datetimeFigureOut">
              <a:rPr lang="en-US" smtClean="0"/>
              <a:pPr/>
              <a:t>8/10/2016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5E8123-3597-49E9-8784-6C4F0F9155E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B29270-31F8-4F29-A371-F3180D3BF9EB}" type="datetimeFigureOut">
              <a:rPr lang="en-US" smtClean="0"/>
              <a:pPr/>
              <a:t>8/10/2016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5E8123-3597-49E9-8784-6C4F0F9155E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B29270-31F8-4F29-A371-F3180D3BF9EB}" type="datetimeFigureOut">
              <a:rPr lang="en-US" smtClean="0"/>
              <a:pPr/>
              <a:t>8/10/2016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5E8123-3597-49E9-8784-6C4F0F9155E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Snip Same Side Corner Rectangle 3"/>
          <p:cNvSpPr/>
          <p:nvPr/>
        </p:nvSpPr>
        <p:spPr>
          <a:xfrm rot="16200000" flipV="1">
            <a:off x="647700" y="4838700"/>
            <a:ext cx="1371600" cy="2667000"/>
          </a:xfrm>
          <a:prstGeom prst="snip2Same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0" y="2743200"/>
            <a:ext cx="9144000" cy="933450"/>
          </a:xfrm>
        </p:spPr>
        <p:txBody>
          <a:bodyPr>
            <a:normAutofit fontScale="90000"/>
          </a:bodyPr>
          <a:lstStyle/>
          <a:p>
            <a:r>
              <a:rPr lang="en-US"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Georgia" pitchFamily="18" charset="0"/>
              </a:rPr>
              <a:t>Capturing Facebook</a:t>
            </a:r>
            <a:br>
              <a:rPr lang="en-US"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Georgia" pitchFamily="18" charset="0"/>
              </a:rPr>
            </a:br>
            <a:r>
              <a:rPr lang="en-US" b="1" dirty="0" smtClean="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Georgia" pitchFamily="18" charset="0"/>
              </a:rPr>
              <a:t>Consumers</a:t>
            </a:r>
            <a:endParaRPr lang="en-US" b="1" dirty="0">
              <a:ln w="17780" cmpd="sng">
                <a:no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Georgia" pitchFamily="18" charset="0"/>
            </a:endParaRPr>
          </a:p>
        </p:txBody>
      </p:sp>
      <p:sp>
        <p:nvSpPr>
          <p:cNvPr id="3" name="Subtitle 2"/>
          <p:cNvSpPr>
            <a:spLocks noGrp="1"/>
          </p:cNvSpPr>
          <p:nvPr>
            <p:ph type="subTitle" idx="1"/>
          </p:nvPr>
        </p:nvSpPr>
        <p:spPr>
          <a:xfrm>
            <a:off x="152400" y="5638800"/>
            <a:ext cx="9144000" cy="1066800"/>
          </a:xfrm>
        </p:spPr>
        <p:txBody>
          <a:bodyPr>
            <a:normAutofit fontScale="70000" lnSpcReduction="20000"/>
          </a:bodyPr>
          <a:lstStyle/>
          <a:p>
            <a:pPr algn="l"/>
            <a:r>
              <a:rPr lang="en-US" b="1" dirty="0" smtClean="0">
                <a:solidFill>
                  <a:schemeClr val="bg1"/>
                </a:solidFill>
                <a:latin typeface="Arial" pitchFamily="34" charset="0"/>
                <a:cs typeface="Arial" pitchFamily="34" charset="0"/>
              </a:rPr>
              <a:t>Presented to:</a:t>
            </a:r>
          </a:p>
          <a:p>
            <a:pPr algn="l"/>
            <a:r>
              <a:rPr lang="en-US" dirty="0" smtClean="0">
                <a:solidFill>
                  <a:schemeClr val="bg1"/>
                </a:solidFill>
                <a:latin typeface="Arial" pitchFamily="34" charset="0"/>
                <a:cs typeface="Arial" pitchFamily="34" charset="0"/>
              </a:rPr>
              <a:t>Client Name</a:t>
            </a:r>
            <a:br>
              <a:rPr lang="en-US" dirty="0" smtClean="0">
                <a:solidFill>
                  <a:schemeClr val="bg1"/>
                </a:solidFill>
                <a:latin typeface="Arial" pitchFamily="34" charset="0"/>
                <a:cs typeface="Arial" pitchFamily="34" charset="0"/>
              </a:rPr>
            </a:br>
            <a:r>
              <a:rPr lang="en-US" b="1" dirty="0" smtClean="0">
                <a:solidFill>
                  <a:schemeClr val="bg1"/>
                </a:solidFill>
                <a:latin typeface="Arial" pitchFamily="34" charset="0"/>
                <a:cs typeface="Arial" pitchFamily="34" charset="0"/>
              </a:rPr>
              <a:t>Business Name</a:t>
            </a:r>
            <a:endParaRPr lang="en-US" b="1" dirty="0">
              <a:solidFill>
                <a:schemeClr val="bg1"/>
              </a:solidFill>
              <a:latin typeface="Arial" pitchFamily="34" charset="0"/>
              <a:cs typeface="Arial" pitchFamily="34" charset="0"/>
            </a:endParaRPr>
          </a:p>
        </p:txBody>
      </p:sp>
      <p:sp>
        <p:nvSpPr>
          <p:cNvPr id="11" name="Snip Same Side Corner Rectangle 10"/>
          <p:cNvSpPr/>
          <p:nvPr/>
        </p:nvSpPr>
        <p:spPr>
          <a:xfrm flipV="1">
            <a:off x="0" y="0"/>
            <a:ext cx="9144000" cy="647700"/>
          </a:xfrm>
          <a:prstGeom prst="snip2Same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dirty="0"/>
          </a:p>
        </p:txBody>
      </p:sp>
      <p:pic>
        <p:nvPicPr>
          <p:cNvPr id="13" name="Picture 7" descr="C:\Users\Lou\Dropbox\Hot Gates\Graphics Pack\July 2012\icons\images\Social-Media-Stickers-001_03.gif"/>
          <p:cNvPicPr>
            <a:picLocks noChangeAspect="1" noChangeArrowheads="1"/>
          </p:cNvPicPr>
          <p:nvPr/>
        </p:nvPicPr>
        <p:blipFill>
          <a:blip r:embed="rId3" cstate="print"/>
          <a:srcRect/>
          <a:stretch>
            <a:fillRect/>
          </a:stretch>
        </p:blipFill>
        <p:spPr bwMode="auto">
          <a:xfrm>
            <a:off x="6925592" y="3886200"/>
            <a:ext cx="2218408" cy="266867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a:t>
            </a:r>
            <a:endParaRPr lang="en-US" dirty="0"/>
          </a:p>
        </p:txBody>
      </p:sp>
      <p:sp>
        <p:nvSpPr>
          <p:cNvPr id="3" name="Content Placeholder 2"/>
          <p:cNvSpPr>
            <a:spLocks noGrp="1"/>
          </p:cNvSpPr>
          <p:nvPr>
            <p:ph idx="1"/>
          </p:nvPr>
        </p:nvSpPr>
        <p:spPr/>
        <p:txBody>
          <a:bodyPr>
            <a:normAutofit/>
          </a:bodyPr>
          <a:lstStyle/>
          <a:p>
            <a:pPr>
              <a:buNone/>
            </a:pPr>
            <a:r>
              <a:rPr lang="en-US" dirty="0" smtClean="0"/>
              <a:t>NAME</a:t>
            </a:r>
          </a:p>
          <a:p>
            <a:pPr>
              <a:buNone/>
            </a:pPr>
            <a:r>
              <a:rPr lang="en-US" dirty="0" smtClean="0"/>
              <a:t>Title</a:t>
            </a:r>
          </a:p>
          <a:p>
            <a:pPr>
              <a:buNone/>
            </a:pPr>
            <a:endParaRPr lang="en-US" dirty="0" smtClean="0"/>
          </a:p>
          <a:p>
            <a:pPr>
              <a:buNone/>
            </a:pPr>
            <a:r>
              <a:rPr lang="en-US" dirty="0" smtClean="0"/>
              <a:t>Telephone</a:t>
            </a:r>
          </a:p>
          <a:p>
            <a:pPr>
              <a:buNone/>
            </a:pPr>
            <a:r>
              <a:rPr lang="en-US" dirty="0" smtClean="0"/>
              <a:t>Email</a:t>
            </a:r>
          </a:p>
          <a:p>
            <a:pPr>
              <a:buNone/>
            </a:pPr>
            <a:endParaRPr lang="en-US" dirty="0"/>
          </a:p>
        </p:txBody>
      </p:sp>
      <p:pic>
        <p:nvPicPr>
          <p:cNvPr id="5" name="Picture 4" descr="C:\Users\Lou\Desktop\LUTHER REPORTS\3D Icons\PNG\facebook.png"/>
          <p:cNvPicPr>
            <a:picLocks noChangeAspect="1" noChangeArrowheads="1"/>
          </p:cNvPicPr>
          <p:nvPr/>
        </p:nvPicPr>
        <p:blipFill>
          <a:blip r:embed="rId3" cstate="print"/>
          <a:srcRect/>
          <a:stretch>
            <a:fillRect/>
          </a:stretch>
        </p:blipFill>
        <p:spPr bwMode="auto">
          <a:xfrm>
            <a:off x="6096000" y="5105400"/>
            <a:ext cx="1419225" cy="1419225"/>
          </a:xfrm>
          <a:prstGeom prst="rect">
            <a:avLst/>
          </a:prstGeom>
          <a:noFill/>
        </p:spPr>
      </p:pic>
      <p:pic>
        <p:nvPicPr>
          <p:cNvPr id="6" name="Picture 3" descr="C:\Users\Lou\Desktop\LUTHER REPORTS\3D Icons\PNG\twitter.png"/>
          <p:cNvPicPr>
            <a:picLocks noChangeAspect="1" noChangeArrowheads="1"/>
          </p:cNvPicPr>
          <p:nvPr/>
        </p:nvPicPr>
        <p:blipFill>
          <a:blip r:embed="rId4" cstate="print"/>
          <a:srcRect/>
          <a:stretch>
            <a:fillRect/>
          </a:stretch>
        </p:blipFill>
        <p:spPr bwMode="auto">
          <a:xfrm>
            <a:off x="6858000" y="5486400"/>
            <a:ext cx="990600" cy="990600"/>
          </a:xfrm>
          <a:prstGeom prst="rect">
            <a:avLst/>
          </a:prstGeom>
          <a:noFill/>
        </p:spPr>
      </p:pic>
      <p:pic>
        <p:nvPicPr>
          <p:cNvPr id="7" name="Picture 5" descr="C:\Users\Lou\Desktop\LUTHER REPORTS\3D Icons\PNG\foursquare.png"/>
          <p:cNvPicPr>
            <a:picLocks noChangeAspect="1" noChangeArrowheads="1"/>
          </p:cNvPicPr>
          <p:nvPr/>
        </p:nvPicPr>
        <p:blipFill>
          <a:blip r:embed="rId5" cstate="print"/>
          <a:srcRect/>
          <a:stretch>
            <a:fillRect/>
          </a:stretch>
        </p:blipFill>
        <p:spPr bwMode="auto">
          <a:xfrm>
            <a:off x="7391400" y="5486400"/>
            <a:ext cx="1038225" cy="1038225"/>
          </a:xfrm>
          <a:prstGeom prst="rect">
            <a:avLst/>
          </a:prstGeom>
          <a:noFill/>
        </p:spPr>
      </p:pic>
      <p:pic>
        <p:nvPicPr>
          <p:cNvPr id="8" name="Picture 6" descr="C:\Users\Lou\Desktop\LUTHER REPORTS\3D Icons\PNG\google_buzz.png"/>
          <p:cNvPicPr>
            <a:picLocks noChangeAspect="1" noChangeArrowheads="1"/>
          </p:cNvPicPr>
          <p:nvPr/>
        </p:nvPicPr>
        <p:blipFill>
          <a:blip r:embed="rId6" cstate="print"/>
          <a:srcRect/>
          <a:stretch>
            <a:fillRect/>
          </a:stretch>
        </p:blipFill>
        <p:spPr bwMode="auto">
          <a:xfrm>
            <a:off x="8001000" y="6019800"/>
            <a:ext cx="514350" cy="5143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Circumstances</a:t>
            </a:r>
            <a:endParaRPr lang="en-US" dirty="0"/>
          </a:p>
        </p:txBody>
      </p:sp>
      <p:sp>
        <p:nvSpPr>
          <p:cNvPr id="3" name="Content Placeholder 2"/>
          <p:cNvSpPr>
            <a:spLocks noGrp="1"/>
          </p:cNvSpPr>
          <p:nvPr>
            <p:ph idx="1"/>
          </p:nvPr>
        </p:nvSpPr>
        <p:spPr/>
        <p:txBody>
          <a:bodyPr>
            <a:normAutofit/>
          </a:bodyPr>
          <a:lstStyle/>
          <a:p>
            <a:r>
              <a:rPr lang="en-US" dirty="0" smtClean="0"/>
              <a:t>Your Fan Page Lacks Engagement</a:t>
            </a:r>
          </a:p>
          <a:p>
            <a:pPr lvl="1"/>
            <a:r>
              <a:rPr lang="en-US" dirty="0" smtClean="0"/>
              <a:t>Low participation rates</a:t>
            </a:r>
          </a:p>
          <a:p>
            <a:pPr lvl="1"/>
            <a:r>
              <a:rPr lang="en-US" dirty="0" smtClean="0"/>
              <a:t>Out-dated / No content</a:t>
            </a:r>
          </a:p>
          <a:p>
            <a:r>
              <a:rPr lang="en-US" dirty="0" smtClean="0"/>
              <a:t>Consumers Not Interacting</a:t>
            </a:r>
          </a:p>
          <a:p>
            <a:pPr lvl="1"/>
            <a:r>
              <a:rPr lang="en-US" dirty="0" smtClean="0"/>
              <a:t>There’s no reason to…</a:t>
            </a:r>
          </a:p>
          <a:p>
            <a:r>
              <a:rPr lang="en-US" dirty="0" smtClean="0"/>
              <a:t>Social Media Is Not Being Monetized</a:t>
            </a:r>
          </a:p>
          <a:p>
            <a:pPr lvl="1"/>
            <a:r>
              <a:rPr lang="en-US" dirty="0" smtClean="0"/>
              <a:t>Poor call-to-action</a:t>
            </a:r>
          </a:p>
          <a:p>
            <a:pPr lvl="1"/>
            <a:r>
              <a:rPr lang="en-US" dirty="0" smtClean="0"/>
              <a:t>No sales funnel</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a:t>
            </a:r>
            <a:endParaRPr lang="en-US" dirty="0"/>
          </a:p>
        </p:txBody>
      </p:sp>
      <p:sp>
        <p:nvSpPr>
          <p:cNvPr id="3" name="Content Placeholder 2"/>
          <p:cNvSpPr>
            <a:spLocks noGrp="1"/>
          </p:cNvSpPr>
          <p:nvPr>
            <p:ph idx="1"/>
          </p:nvPr>
        </p:nvSpPr>
        <p:spPr/>
        <p:txBody>
          <a:bodyPr/>
          <a:lstStyle/>
          <a:p>
            <a:r>
              <a:rPr lang="en-US" dirty="0" smtClean="0"/>
              <a:t>Increase Page Popularity</a:t>
            </a:r>
          </a:p>
          <a:p>
            <a:pPr lvl="1"/>
            <a:r>
              <a:rPr lang="en-US" dirty="0" smtClean="0"/>
              <a:t>Promote your page to gather more likes</a:t>
            </a:r>
          </a:p>
          <a:p>
            <a:pPr lvl="2"/>
            <a:r>
              <a:rPr lang="en-US" dirty="0" smtClean="0"/>
              <a:t>Increased exposure</a:t>
            </a:r>
          </a:p>
          <a:p>
            <a:pPr lvl="2"/>
            <a:r>
              <a:rPr lang="en-US" dirty="0" smtClean="0"/>
              <a:t>Improved appearance</a:t>
            </a:r>
          </a:p>
          <a:p>
            <a:pPr lvl="2"/>
            <a:endParaRPr lang="en-US" dirty="0" smtClean="0"/>
          </a:p>
          <a:p>
            <a:pPr lvl="1"/>
            <a:endParaRPr lang="en-US" dirty="0"/>
          </a:p>
          <a:p>
            <a:pPr lvl="2"/>
            <a:endParaRPr lang="en-US" dirty="0"/>
          </a:p>
        </p:txBody>
      </p:sp>
      <p:sp>
        <p:nvSpPr>
          <p:cNvPr id="5" name="TextBox 4"/>
          <p:cNvSpPr txBox="1"/>
          <p:nvPr/>
        </p:nvSpPr>
        <p:spPr>
          <a:xfrm>
            <a:off x="533400" y="5791200"/>
            <a:ext cx="8229600" cy="923330"/>
          </a:xfrm>
          <a:prstGeom prst="rect">
            <a:avLst/>
          </a:prstGeom>
          <a:noFill/>
        </p:spPr>
        <p:txBody>
          <a:bodyPr wrap="square" rtlCol="0">
            <a:spAutoFit/>
          </a:bodyPr>
          <a:lstStyle/>
          <a:p>
            <a:r>
              <a:rPr lang="en-US" dirty="0" smtClean="0">
                <a:latin typeface="Arial" pitchFamily="34" charset="0"/>
                <a:cs typeface="Arial" pitchFamily="34" charset="0"/>
              </a:rPr>
              <a:t>Improve the appearance of the local fan page, which is shown to increase visitor stick rate.  </a:t>
            </a:r>
          </a:p>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6" name="TextBox 5"/>
          <p:cNvSpPr txBox="1"/>
          <p:nvPr/>
        </p:nvSpPr>
        <p:spPr>
          <a:xfrm>
            <a:off x="457200" y="5486400"/>
            <a:ext cx="1905000" cy="369332"/>
          </a:xfrm>
          <a:prstGeom prst="rect">
            <a:avLst/>
          </a:prstGeom>
          <a:noFill/>
        </p:spPr>
        <p:txBody>
          <a:bodyPr wrap="square" rtlCol="0">
            <a:spAutoFit/>
          </a:bodyPr>
          <a:lstStyle/>
          <a:p>
            <a:r>
              <a:rPr lang="en-US" b="1" dirty="0" smtClean="0">
                <a:latin typeface="Arial" pitchFamily="34" charset="0"/>
                <a:cs typeface="Arial" pitchFamily="34" charset="0"/>
              </a:rPr>
              <a:t>Purpose:</a:t>
            </a:r>
            <a:endParaRPr lang="en-US" b="1" dirty="0">
              <a:latin typeface="Arial" pitchFamily="34" charset="0"/>
              <a:cs typeface="Arial" pitchFamily="34" charset="0"/>
            </a:endParaRPr>
          </a:p>
        </p:txBody>
      </p:sp>
      <p:pic>
        <p:nvPicPr>
          <p:cNvPr id="8" name="Picture 13" descr="C:\Users\Lou\Desktop\LUTHER REPORTS\png\facebook_128.png"/>
          <p:cNvPicPr>
            <a:picLocks noChangeAspect="1" noChangeArrowheads="1"/>
          </p:cNvPicPr>
          <p:nvPr/>
        </p:nvPicPr>
        <p:blipFill>
          <a:blip r:embed="rId3" cstate="print"/>
          <a:srcRect/>
          <a:stretch>
            <a:fillRect/>
          </a:stretch>
        </p:blipFill>
        <p:spPr bwMode="auto">
          <a:xfrm>
            <a:off x="6781800" y="3962400"/>
            <a:ext cx="1219200" cy="1219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II</a:t>
            </a:r>
            <a:endParaRPr lang="en-US" dirty="0"/>
          </a:p>
        </p:txBody>
      </p:sp>
      <p:sp>
        <p:nvSpPr>
          <p:cNvPr id="3" name="Content Placeholder 2"/>
          <p:cNvSpPr>
            <a:spLocks noGrp="1"/>
          </p:cNvSpPr>
          <p:nvPr>
            <p:ph idx="1"/>
          </p:nvPr>
        </p:nvSpPr>
        <p:spPr/>
        <p:txBody>
          <a:bodyPr/>
          <a:lstStyle/>
          <a:p>
            <a:r>
              <a:rPr lang="en-US" dirty="0" smtClean="0"/>
              <a:t>Fan Page Standardization			</a:t>
            </a:r>
          </a:p>
          <a:p>
            <a:pPr lvl="1"/>
            <a:r>
              <a:rPr lang="en-US" dirty="0" smtClean="0"/>
              <a:t>Add creative artwork to fan page</a:t>
            </a:r>
          </a:p>
          <a:p>
            <a:pPr lvl="1"/>
            <a:r>
              <a:rPr lang="en-US" dirty="0" smtClean="0"/>
              <a:t>Add customized tabs</a:t>
            </a:r>
          </a:p>
          <a:p>
            <a:pPr lvl="1"/>
            <a:r>
              <a:rPr lang="en-US" dirty="0" smtClean="0"/>
              <a:t>Add video or image content</a:t>
            </a:r>
          </a:p>
          <a:p>
            <a:r>
              <a:rPr lang="en-US" dirty="0" smtClean="0"/>
              <a:t>Offline Audience Connection</a:t>
            </a:r>
          </a:p>
          <a:p>
            <a:pPr lvl="1"/>
            <a:r>
              <a:rPr lang="en-US" dirty="0" smtClean="0"/>
              <a:t>Drive in-store consumers to Fan Page</a:t>
            </a:r>
          </a:p>
          <a:p>
            <a:pPr lvl="2"/>
            <a:r>
              <a:rPr lang="en-US" dirty="0" smtClean="0"/>
              <a:t>Enables sharing &amp; discussion</a:t>
            </a:r>
            <a:br>
              <a:rPr lang="en-US" dirty="0" smtClean="0"/>
            </a:br>
            <a:endParaRPr lang="en-US" dirty="0"/>
          </a:p>
        </p:txBody>
      </p:sp>
      <p:sp>
        <p:nvSpPr>
          <p:cNvPr id="6" name="TextBox 5"/>
          <p:cNvSpPr txBox="1"/>
          <p:nvPr/>
        </p:nvSpPr>
        <p:spPr>
          <a:xfrm>
            <a:off x="533400" y="5791200"/>
            <a:ext cx="7848600" cy="923330"/>
          </a:xfrm>
          <a:prstGeom prst="rect">
            <a:avLst/>
          </a:prstGeom>
          <a:noFill/>
        </p:spPr>
        <p:txBody>
          <a:bodyPr wrap="square" rtlCol="0">
            <a:spAutoFit/>
          </a:bodyPr>
          <a:lstStyle/>
          <a:p>
            <a:pPr>
              <a:buFontTx/>
              <a:buChar char="-"/>
            </a:pPr>
            <a:r>
              <a:rPr lang="en-US" dirty="0" smtClean="0">
                <a:latin typeface="Arial" pitchFamily="34" charset="0"/>
                <a:cs typeface="Arial" pitchFamily="34" charset="0"/>
              </a:rPr>
              <a:t> Provides a reason for consumers to visit and engage with your page</a:t>
            </a:r>
          </a:p>
          <a:p>
            <a:endParaRPr lang="en-US" dirty="0" smtClean="0">
              <a:latin typeface="Arial" pitchFamily="34" charset="0"/>
              <a:cs typeface="Arial" pitchFamily="34" charset="0"/>
            </a:endParaRPr>
          </a:p>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7" name="TextBox 6"/>
          <p:cNvSpPr txBox="1"/>
          <p:nvPr/>
        </p:nvSpPr>
        <p:spPr>
          <a:xfrm>
            <a:off x="457200" y="5486400"/>
            <a:ext cx="2087394" cy="369332"/>
          </a:xfrm>
          <a:prstGeom prst="rect">
            <a:avLst/>
          </a:prstGeom>
          <a:noFill/>
        </p:spPr>
        <p:txBody>
          <a:bodyPr wrap="square" rtlCol="0">
            <a:spAutoFit/>
          </a:bodyPr>
          <a:lstStyle/>
          <a:p>
            <a:r>
              <a:rPr lang="en-US" b="1" dirty="0" smtClean="0">
                <a:latin typeface="Arial" pitchFamily="34" charset="0"/>
                <a:cs typeface="Arial" pitchFamily="34" charset="0"/>
              </a:rPr>
              <a:t>Purpose:</a:t>
            </a:r>
            <a:endParaRPr lang="en-US" b="1" dirty="0">
              <a:latin typeface="Arial" pitchFamily="34" charset="0"/>
              <a:cs typeface="Arial" pitchFamily="34" charset="0"/>
            </a:endParaRPr>
          </a:p>
        </p:txBody>
      </p:sp>
      <p:pic>
        <p:nvPicPr>
          <p:cNvPr id="8" name="Picture 7" descr="Social 256x256_Facebook.png"/>
          <p:cNvPicPr>
            <a:picLocks noChangeAspect="1"/>
          </p:cNvPicPr>
          <p:nvPr/>
        </p:nvPicPr>
        <p:blipFill>
          <a:blip r:embed="rId3" cstate="print"/>
          <a:stretch>
            <a:fillRect/>
          </a:stretch>
        </p:blipFill>
        <p:spPr>
          <a:xfrm>
            <a:off x="7086600" y="1524000"/>
            <a:ext cx="1143000" cy="1143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III</a:t>
            </a:r>
            <a:endParaRPr lang="en-US" dirty="0"/>
          </a:p>
        </p:txBody>
      </p:sp>
      <p:sp>
        <p:nvSpPr>
          <p:cNvPr id="3" name="Content Placeholder 2"/>
          <p:cNvSpPr>
            <a:spLocks noGrp="1"/>
          </p:cNvSpPr>
          <p:nvPr>
            <p:ph idx="1"/>
          </p:nvPr>
        </p:nvSpPr>
        <p:spPr/>
        <p:txBody>
          <a:bodyPr/>
          <a:lstStyle/>
          <a:p>
            <a:r>
              <a:rPr lang="en-US" dirty="0" smtClean="0"/>
              <a:t>Local Media Buy			</a:t>
            </a:r>
          </a:p>
          <a:p>
            <a:pPr lvl="1"/>
            <a:r>
              <a:rPr lang="en-US" dirty="0" smtClean="0"/>
              <a:t>Drive local consumers to fan page</a:t>
            </a:r>
          </a:p>
          <a:p>
            <a:pPr lvl="1"/>
            <a:r>
              <a:rPr lang="en-US" dirty="0" smtClean="0"/>
              <a:t>Create repeatable promotion</a:t>
            </a:r>
          </a:p>
          <a:p>
            <a:pPr lvl="1"/>
            <a:r>
              <a:rPr lang="en-US" dirty="0" smtClean="0"/>
              <a:t>Reach is dependant on budget</a:t>
            </a:r>
          </a:p>
          <a:p>
            <a:r>
              <a:rPr lang="en-US" dirty="0" smtClean="0"/>
              <a:t>Preferred Traffic Sources</a:t>
            </a:r>
          </a:p>
          <a:p>
            <a:pPr lvl="2"/>
            <a:r>
              <a:rPr lang="en-US" dirty="0" smtClean="0"/>
              <a:t>Facebook</a:t>
            </a:r>
          </a:p>
          <a:p>
            <a:pPr lvl="2"/>
            <a:r>
              <a:rPr lang="en-US" dirty="0" smtClean="0"/>
              <a:t>Local Web Sites</a:t>
            </a:r>
            <a:br>
              <a:rPr lang="en-US" dirty="0" smtClean="0"/>
            </a:br>
            <a:endParaRPr lang="en-US" dirty="0"/>
          </a:p>
        </p:txBody>
      </p:sp>
      <p:sp>
        <p:nvSpPr>
          <p:cNvPr id="5" name="TextBox 4"/>
          <p:cNvSpPr txBox="1"/>
          <p:nvPr/>
        </p:nvSpPr>
        <p:spPr>
          <a:xfrm>
            <a:off x="533400" y="5934670"/>
            <a:ext cx="6553200" cy="923330"/>
          </a:xfrm>
          <a:prstGeom prst="rect">
            <a:avLst/>
          </a:prstGeom>
          <a:noFill/>
        </p:spPr>
        <p:txBody>
          <a:bodyPr wrap="square" rtlCol="0">
            <a:spAutoFit/>
          </a:bodyPr>
          <a:lstStyle/>
          <a:p>
            <a:r>
              <a:rPr lang="en-US" dirty="0" smtClean="0">
                <a:latin typeface="Arial" pitchFamily="34" charset="0"/>
                <a:cs typeface="Arial" pitchFamily="34" charset="0"/>
              </a:rPr>
              <a:t>Feed the fan page with local social media fans</a:t>
            </a:r>
          </a:p>
          <a:p>
            <a:r>
              <a:rPr lang="en-US" dirty="0" smtClean="0">
                <a:latin typeface="Arial" pitchFamily="34" charset="0"/>
                <a:cs typeface="Arial" pitchFamily="34" charset="0"/>
              </a:rPr>
              <a:t>Introduces new consumers to the fan page and website</a:t>
            </a:r>
          </a:p>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6" name="TextBox 5"/>
          <p:cNvSpPr txBox="1"/>
          <p:nvPr/>
        </p:nvSpPr>
        <p:spPr>
          <a:xfrm>
            <a:off x="457200" y="5629870"/>
            <a:ext cx="1905000" cy="369332"/>
          </a:xfrm>
          <a:prstGeom prst="rect">
            <a:avLst/>
          </a:prstGeom>
          <a:noFill/>
        </p:spPr>
        <p:txBody>
          <a:bodyPr wrap="square" rtlCol="0">
            <a:spAutoFit/>
          </a:bodyPr>
          <a:lstStyle/>
          <a:p>
            <a:r>
              <a:rPr lang="en-US" b="1" dirty="0" smtClean="0">
                <a:latin typeface="Arial" pitchFamily="34" charset="0"/>
                <a:cs typeface="Arial" pitchFamily="34" charset="0"/>
              </a:rPr>
              <a:t>Purpose:</a:t>
            </a:r>
            <a:endParaRPr lang="en-US" b="1" dirty="0">
              <a:latin typeface="Arial" pitchFamily="34" charset="0"/>
              <a:cs typeface="Arial" pitchFamily="34" charset="0"/>
            </a:endParaRPr>
          </a:p>
        </p:txBody>
      </p:sp>
      <p:grpSp>
        <p:nvGrpSpPr>
          <p:cNvPr id="7" name="Group 6"/>
          <p:cNvGrpSpPr/>
          <p:nvPr/>
        </p:nvGrpSpPr>
        <p:grpSpPr>
          <a:xfrm>
            <a:off x="6629400" y="3810000"/>
            <a:ext cx="1752600" cy="1701800"/>
            <a:chOff x="876300" y="1812925"/>
            <a:chExt cx="2895600" cy="2692400"/>
          </a:xfrm>
        </p:grpSpPr>
        <p:sp>
          <p:nvSpPr>
            <p:cNvPr id="8" name="Rounded Rectangle 7"/>
            <p:cNvSpPr/>
            <p:nvPr/>
          </p:nvSpPr>
          <p:spPr>
            <a:xfrm>
              <a:off x="914400" y="1905000"/>
              <a:ext cx="2857500" cy="2438400"/>
            </a:xfrm>
            <a:prstGeom prst="round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C:\Users\Lou\Desktop\Reilly Software\OTO\PowerPoint Presentation\speed2.png"/>
            <p:cNvPicPr>
              <a:picLocks noChangeAspect="1" noChangeArrowheads="1"/>
            </p:cNvPicPr>
            <p:nvPr/>
          </p:nvPicPr>
          <p:blipFill>
            <a:blip r:embed="rId3" cstate="print"/>
            <a:srcRect/>
            <a:stretch>
              <a:fillRect/>
            </a:stretch>
          </p:blipFill>
          <p:spPr bwMode="auto">
            <a:xfrm>
              <a:off x="876300" y="1812925"/>
              <a:ext cx="2889614" cy="2692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Incentives</a:t>
            </a:r>
            <a:endParaRPr lang="en-US" dirty="0"/>
          </a:p>
        </p:txBody>
      </p:sp>
      <p:sp>
        <p:nvSpPr>
          <p:cNvPr id="3" name="Content Placeholder 2"/>
          <p:cNvSpPr>
            <a:spLocks noGrp="1"/>
          </p:cNvSpPr>
          <p:nvPr>
            <p:ph idx="1"/>
          </p:nvPr>
        </p:nvSpPr>
        <p:spPr/>
        <p:txBody>
          <a:bodyPr/>
          <a:lstStyle/>
          <a:p>
            <a:r>
              <a:rPr lang="en-US" dirty="0" smtClean="0"/>
              <a:t>60% of shoppers take to the web prior to visiting or even considering a store</a:t>
            </a:r>
            <a:br>
              <a:rPr lang="en-US" dirty="0" smtClean="0"/>
            </a:br>
            <a:endParaRPr lang="en-US" dirty="0" smtClean="0"/>
          </a:p>
          <a:p>
            <a:r>
              <a:rPr lang="en-US" dirty="0" smtClean="0"/>
              <a:t>Social media supports SEO</a:t>
            </a:r>
          </a:p>
          <a:p>
            <a:pPr lvl="1"/>
            <a:r>
              <a:rPr lang="en-US" dirty="0" smtClean="0"/>
              <a:t>Facebook increases your local visibility</a:t>
            </a:r>
            <a:br>
              <a:rPr lang="en-US" dirty="0" smtClean="0"/>
            </a:br>
            <a:endParaRPr lang="en-US" dirty="0" smtClean="0"/>
          </a:p>
          <a:p>
            <a:r>
              <a:rPr lang="en-US" dirty="0" smtClean="0"/>
              <a:t>Most competitors are not quick to act</a:t>
            </a:r>
          </a:p>
          <a:p>
            <a:pPr lvl="1"/>
            <a:r>
              <a:rPr lang="en-US" dirty="0" smtClean="0"/>
              <a:t>Outmaneuver them now</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83000">
              <a:srgbClr val="D4DEFF"/>
            </a:gs>
            <a:gs pos="100000">
              <a:schemeClr val="bg1"/>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Summary</a:t>
            </a:r>
            <a:endParaRPr lang="en-US" dirty="0"/>
          </a:p>
        </p:txBody>
      </p:sp>
      <p:sp>
        <p:nvSpPr>
          <p:cNvPr id="3" name="Content Placeholder 2"/>
          <p:cNvSpPr>
            <a:spLocks noGrp="1"/>
          </p:cNvSpPr>
          <p:nvPr>
            <p:ph idx="1"/>
          </p:nvPr>
        </p:nvSpPr>
        <p:spPr/>
        <p:txBody>
          <a:bodyPr/>
          <a:lstStyle/>
          <a:p>
            <a:pPr>
              <a:buNone/>
            </a:pPr>
            <a:r>
              <a:rPr lang="en-US" u="sng" dirty="0" smtClean="0"/>
              <a:t>Phase						Cost</a:t>
            </a:r>
          </a:p>
          <a:p>
            <a:pPr lvl="1"/>
            <a:r>
              <a:rPr lang="en-US" dirty="0" smtClean="0"/>
              <a:t>I		Increase Popularity		$497</a:t>
            </a:r>
          </a:p>
          <a:p>
            <a:pPr lvl="1"/>
            <a:r>
              <a:rPr lang="en-US" dirty="0" smtClean="0"/>
              <a:t>II		Social Media Content		$250 /mo</a:t>
            </a:r>
          </a:p>
          <a:p>
            <a:pPr lvl="1"/>
            <a:r>
              <a:rPr lang="en-US" dirty="0" smtClean="0"/>
              <a:t>III	Media Buy				$Budget</a:t>
            </a:r>
            <a:endParaRPr lang="en-US" dirty="0"/>
          </a:p>
        </p:txBody>
      </p:sp>
      <p:pic>
        <p:nvPicPr>
          <p:cNvPr id="17" name="Picture 16" descr="Social Headline 3 LinkedIn.png"/>
          <p:cNvPicPr>
            <a:picLocks noChangeAspect="1"/>
          </p:cNvPicPr>
          <p:nvPr/>
        </p:nvPicPr>
        <p:blipFill>
          <a:blip r:embed="rId3" cstate="print"/>
          <a:stretch>
            <a:fillRect/>
          </a:stretch>
        </p:blipFill>
        <p:spPr>
          <a:xfrm>
            <a:off x="2209800" y="4191000"/>
            <a:ext cx="4622244" cy="19809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Campaign Expansion</a:t>
            </a:r>
            <a:endParaRPr lang="en-US" dirty="0"/>
          </a:p>
        </p:txBody>
      </p:sp>
      <p:sp>
        <p:nvSpPr>
          <p:cNvPr id="3" name="Content Placeholder 2"/>
          <p:cNvSpPr>
            <a:spLocks noGrp="1"/>
          </p:cNvSpPr>
          <p:nvPr>
            <p:ph idx="1"/>
          </p:nvPr>
        </p:nvSpPr>
        <p:spPr/>
        <p:txBody>
          <a:bodyPr/>
          <a:lstStyle/>
          <a:p>
            <a:r>
              <a:rPr lang="en-US" dirty="0" smtClean="0"/>
              <a:t>Facebook Advertising [$0.01 clicks]</a:t>
            </a:r>
          </a:p>
          <a:p>
            <a:r>
              <a:rPr lang="en-US" dirty="0" smtClean="0"/>
              <a:t>Other Impression Networks</a:t>
            </a:r>
          </a:p>
          <a:p>
            <a:r>
              <a:rPr lang="en-US" dirty="0" smtClean="0"/>
              <a:t>Mobile / SMS</a:t>
            </a:r>
          </a:p>
          <a:p>
            <a:r>
              <a:rPr lang="en-US" dirty="0" smtClean="0"/>
              <a:t>Blog / Article Content</a:t>
            </a:r>
          </a:p>
          <a:p>
            <a:r>
              <a:rPr lang="en-US" dirty="0" smtClean="0"/>
              <a:t>Email Marketing</a:t>
            </a:r>
            <a:endParaRPr lang="en-US" dirty="0"/>
          </a:p>
        </p:txBody>
      </p:sp>
      <p:pic>
        <p:nvPicPr>
          <p:cNvPr id="4" name="Picture 2" descr="C:\Users\Lou\Desktop\LUTHER REPORTS\png\rss_32.png"/>
          <p:cNvPicPr>
            <a:picLocks noChangeAspect="1" noChangeArrowheads="1"/>
          </p:cNvPicPr>
          <p:nvPr/>
        </p:nvPicPr>
        <p:blipFill>
          <a:blip r:embed="rId3" cstate="print"/>
          <a:srcRect/>
          <a:stretch>
            <a:fillRect/>
          </a:stretch>
        </p:blipFill>
        <p:spPr bwMode="auto">
          <a:xfrm>
            <a:off x="838200" y="5638800"/>
            <a:ext cx="838200" cy="838200"/>
          </a:xfrm>
          <a:prstGeom prst="rect">
            <a:avLst/>
          </a:prstGeom>
          <a:noFill/>
        </p:spPr>
      </p:pic>
      <p:pic>
        <p:nvPicPr>
          <p:cNvPr id="5" name="Picture 3" descr="C:\Users\Lou\Desktop\LUTHER REPORTS\png\facebook_32.png"/>
          <p:cNvPicPr>
            <a:picLocks noChangeAspect="1" noChangeArrowheads="1"/>
          </p:cNvPicPr>
          <p:nvPr/>
        </p:nvPicPr>
        <p:blipFill>
          <a:blip r:embed="rId4" cstate="print"/>
          <a:srcRect/>
          <a:stretch>
            <a:fillRect/>
          </a:stretch>
        </p:blipFill>
        <p:spPr bwMode="auto">
          <a:xfrm>
            <a:off x="2133600" y="5410200"/>
            <a:ext cx="838200" cy="838200"/>
          </a:xfrm>
          <a:prstGeom prst="rect">
            <a:avLst/>
          </a:prstGeom>
          <a:noFill/>
        </p:spPr>
      </p:pic>
      <p:pic>
        <p:nvPicPr>
          <p:cNvPr id="6" name="Picture 4" descr="C:\Users\Lou\Desktop\LUTHER REPORTS\png\googleBuzz_32.png"/>
          <p:cNvPicPr>
            <a:picLocks noChangeAspect="1" noChangeArrowheads="1"/>
          </p:cNvPicPr>
          <p:nvPr/>
        </p:nvPicPr>
        <p:blipFill>
          <a:blip r:embed="rId5" cstate="print"/>
          <a:srcRect/>
          <a:stretch>
            <a:fillRect/>
          </a:stretch>
        </p:blipFill>
        <p:spPr bwMode="auto">
          <a:xfrm>
            <a:off x="3429000" y="4800600"/>
            <a:ext cx="838200" cy="838200"/>
          </a:xfrm>
          <a:prstGeom prst="rect">
            <a:avLst/>
          </a:prstGeom>
          <a:noFill/>
        </p:spPr>
      </p:pic>
      <p:pic>
        <p:nvPicPr>
          <p:cNvPr id="7" name="Picture 5" descr="C:\Users\Lou\Desktop\LUTHER REPORTS\png\linkedIn_32.png"/>
          <p:cNvPicPr>
            <a:picLocks noChangeAspect="1" noChangeArrowheads="1"/>
          </p:cNvPicPr>
          <p:nvPr/>
        </p:nvPicPr>
        <p:blipFill>
          <a:blip r:embed="rId6" cstate="print"/>
          <a:srcRect/>
          <a:stretch>
            <a:fillRect/>
          </a:stretch>
        </p:blipFill>
        <p:spPr bwMode="auto">
          <a:xfrm>
            <a:off x="5029200" y="4191000"/>
            <a:ext cx="838200" cy="838200"/>
          </a:xfrm>
          <a:prstGeom prst="rect">
            <a:avLst/>
          </a:prstGeom>
          <a:noFill/>
        </p:spPr>
      </p:pic>
      <p:pic>
        <p:nvPicPr>
          <p:cNvPr id="8" name="Picture 6" descr="C:\Users\Lou\Desktop\LUTHER REPORTS\png\mixx_32.png"/>
          <p:cNvPicPr>
            <a:picLocks noChangeAspect="1" noChangeArrowheads="1"/>
          </p:cNvPicPr>
          <p:nvPr/>
        </p:nvPicPr>
        <p:blipFill>
          <a:blip r:embed="rId7" cstate="print"/>
          <a:srcRect/>
          <a:stretch>
            <a:fillRect/>
          </a:stretch>
        </p:blipFill>
        <p:spPr bwMode="auto">
          <a:xfrm>
            <a:off x="4419600" y="5715000"/>
            <a:ext cx="838200" cy="838200"/>
          </a:xfrm>
          <a:prstGeom prst="rect">
            <a:avLst/>
          </a:prstGeom>
          <a:noFill/>
        </p:spPr>
      </p:pic>
      <p:pic>
        <p:nvPicPr>
          <p:cNvPr id="9" name="Picture 7" descr="C:\Users\Lou\Desktop\LUTHER REPORTS\png\mySpace_32.png"/>
          <p:cNvPicPr>
            <a:picLocks noChangeAspect="1" noChangeArrowheads="1"/>
          </p:cNvPicPr>
          <p:nvPr/>
        </p:nvPicPr>
        <p:blipFill>
          <a:blip r:embed="rId8" cstate="print"/>
          <a:srcRect/>
          <a:stretch>
            <a:fillRect/>
          </a:stretch>
        </p:blipFill>
        <p:spPr bwMode="auto">
          <a:xfrm>
            <a:off x="6019800" y="5410200"/>
            <a:ext cx="838200" cy="838200"/>
          </a:xfrm>
          <a:prstGeom prst="rect">
            <a:avLst/>
          </a:prstGeom>
          <a:noFill/>
        </p:spPr>
      </p:pic>
      <p:pic>
        <p:nvPicPr>
          <p:cNvPr id="10" name="Picture 8" descr="C:\Users\Lou\Desktop\LUTHER REPORTS\png\reddit_32.png"/>
          <p:cNvPicPr>
            <a:picLocks noChangeAspect="1" noChangeArrowheads="1"/>
          </p:cNvPicPr>
          <p:nvPr/>
        </p:nvPicPr>
        <p:blipFill>
          <a:blip r:embed="rId9" cstate="print"/>
          <a:srcRect/>
          <a:stretch>
            <a:fillRect/>
          </a:stretch>
        </p:blipFill>
        <p:spPr bwMode="auto">
          <a:xfrm>
            <a:off x="7391400" y="4876800"/>
            <a:ext cx="838200" cy="838200"/>
          </a:xfrm>
          <a:prstGeom prst="rect">
            <a:avLst/>
          </a:prstGeom>
          <a:noFill/>
        </p:spPr>
      </p:pic>
      <p:pic>
        <p:nvPicPr>
          <p:cNvPr id="11" name="Picture 9" descr="C:\Users\Lou\Desktop\LUTHER REPORTS\png\stumbleUpon_32.png"/>
          <p:cNvPicPr>
            <a:picLocks noChangeAspect="1" noChangeArrowheads="1"/>
          </p:cNvPicPr>
          <p:nvPr/>
        </p:nvPicPr>
        <p:blipFill>
          <a:blip r:embed="rId10" cstate="print"/>
          <a:srcRect/>
          <a:stretch>
            <a:fillRect/>
          </a:stretch>
        </p:blipFill>
        <p:spPr bwMode="auto">
          <a:xfrm>
            <a:off x="6477000" y="3810000"/>
            <a:ext cx="838200" cy="838200"/>
          </a:xfrm>
          <a:prstGeom prst="rect">
            <a:avLst/>
          </a:prstGeom>
          <a:noFill/>
        </p:spPr>
      </p:pic>
      <p:pic>
        <p:nvPicPr>
          <p:cNvPr id="12" name="Picture 10" descr="C:\Users\Lou\Desktop\LUTHER REPORTS\png\technorati_32.png"/>
          <p:cNvPicPr>
            <a:picLocks noChangeAspect="1" noChangeArrowheads="1"/>
          </p:cNvPicPr>
          <p:nvPr/>
        </p:nvPicPr>
        <p:blipFill>
          <a:blip r:embed="rId11" cstate="print"/>
          <a:srcRect/>
          <a:stretch>
            <a:fillRect/>
          </a:stretch>
        </p:blipFill>
        <p:spPr bwMode="auto">
          <a:xfrm>
            <a:off x="7620000" y="3276600"/>
            <a:ext cx="838200" cy="8382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TotalTime>
  <Words>970</Words>
  <Application>Microsoft Office PowerPoint</Application>
  <PresentationFormat>On-screen Show (4:3)</PresentationFormat>
  <Paragraphs>156</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Georgia</vt:lpstr>
      <vt:lpstr>Office Theme</vt:lpstr>
      <vt:lpstr>Capturing Facebook Consumers</vt:lpstr>
      <vt:lpstr>Circumstances</vt:lpstr>
      <vt:lpstr>Phase I</vt:lpstr>
      <vt:lpstr>Phase II</vt:lpstr>
      <vt:lpstr>Phase III</vt:lpstr>
      <vt:lpstr>Process</vt:lpstr>
      <vt:lpstr>Incentives</vt:lpstr>
      <vt:lpstr>Cost Summary</vt:lpstr>
      <vt:lpstr>Campaign Expansion</vt:lpstr>
      <vt:lpstr>Contact</vt:lpstr>
    </vt:vector>
  </TitlesOfParts>
  <Company>HGM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Capturing Facebook Consumers</dc:title>
  <dc:creator>L</dc:creator>
  <cp:lastModifiedBy>luther landro</cp:lastModifiedBy>
  <cp:revision>56</cp:revision>
  <dcterms:created xsi:type="dcterms:W3CDTF">2013-11-07T19:51:34Z</dcterms:created>
  <dcterms:modified xsi:type="dcterms:W3CDTF">2016-08-10T17:42:24Z</dcterms:modified>
</cp:coreProperties>
</file>