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88">
          <p15:clr>
            <a:srgbClr val="A4A3A4"/>
          </p15:clr>
        </p15:guide>
        <p15:guide id="3" orient="horz" pos="432">
          <p15:clr>
            <a:srgbClr val="A4A3A4"/>
          </p15:clr>
        </p15:guide>
        <p15:guide id="4" orient="horz" pos="3072">
          <p15:clr>
            <a:srgbClr val="A4A3A4"/>
          </p15:clr>
        </p15:guide>
        <p15:guide id="5" orient="horz" pos="3408">
          <p15:clr>
            <a:srgbClr val="A4A3A4"/>
          </p15:clr>
        </p15:guide>
        <p15:guide id="6" pos="3839">
          <p15:clr>
            <a:srgbClr val="A4A3A4"/>
          </p15:clr>
        </p15:guide>
        <p15:guide id="7" pos="383">
          <p15:clr>
            <a:srgbClr val="A4A3A4"/>
          </p15:clr>
        </p15:guide>
        <p15:guide id="8" pos="7295">
          <p15:clr>
            <a:srgbClr val="A4A3A4"/>
          </p15:clr>
        </p15:guide>
        <p15:guide id="9" pos="815">
          <p15:clr>
            <a:srgbClr val="A4A3A4"/>
          </p15:clr>
        </p15:guide>
        <p15:guide id="10" pos="2879">
          <p15:clr>
            <a:srgbClr val="A4A3A4"/>
          </p15:clr>
        </p15:guide>
        <p15:guide id="11" pos="30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72" autoAdjust="0"/>
    <p:restoredTop sz="94660"/>
  </p:normalViewPr>
  <p:slideViewPr>
    <p:cSldViewPr>
      <p:cViewPr varScale="1">
        <p:scale>
          <a:sx n="88" d="100"/>
          <a:sy n="88" d="100"/>
        </p:scale>
        <p:origin x="600" y="66"/>
      </p:cViewPr>
      <p:guideLst>
        <p:guide orient="horz" pos="2160"/>
        <p:guide orient="horz" pos="3888"/>
        <p:guide orient="horz" pos="432"/>
        <p:guide orient="horz" pos="3072"/>
        <p:guide orient="horz" pos="3408"/>
        <p:guide pos="3839"/>
        <p:guide pos="383"/>
        <p:guide pos="7295"/>
        <p:guide pos="815"/>
        <p:guide pos="2879"/>
        <p:guide pos="307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0" d="100"/>
          <a:sy n="80" d="100"/>
        </p:scale>
        <p:origin x="3174" y="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425BE1-5216-4905-BFA8-3A50E745A0F1}" type="doc">
      <dgm:prSet loTypeId="urn:microsoft.com/office/officeart/2005/8/layout/venn1" loCatId="relationship" qsTypeId="urn:microsoft.com/office/officeart/2005/8/quickstyle/simple4" qsCatId="simple" csTypeId="urn:microsoft.com/office/officeart/2005/8/colors/colorful1#1" csCatId="colorful" phldr="1"/>
      <dgm:spPr/>
    </dgm:pt>
    <dgm:pt modelId="{31A511EF-82E6-46F2-8D56-3B41766940E2}">
      <dgm:prSet/>
      <dgm:spPr/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+mn-lt"/>
            </a:rPr>
            <a:t>Fix </a:t>
          </a:r>
          <a:r>
            <a:rPr kumimoji="0" lang="en-US" b="0" i="0" u="none" strike="noStrike" cap="none" normalizeH="0" baseline="0" dirty="0" smtClean="0">
              <a:ln/>
              <a:effectLst/>
              <a:latin typeface="+mn-lt"/>
            </a:rPr>
            <a:t/>
          </a:r>
          <a:br>
            <a:rPr kumimoji="0" lang="en-US" b="0" i="0" u="none" strike="noStrike" cap="none" normalizeH="0" baseline="0" dirty="0" smtClean="0">
              <a:ln/>
              <a:effectLst/>
              <a:latin typeface="+mn-lt"/>
            </a:rPr>
          </a:br>
          <a:r>
            <a:rPr kumimoji="0" lang="en-US" b="0" i="0" u="none" strike="noStrike" cap="none" normalizeH="0" baseline="0" dirty="0" smtClean="0">
              <a:ln/>
              <a:effectLst/>
              <a:latin typeface="+mn-lt"/>
            </a:rPr>
            <a:t>Technical</a:t>
          </a:r>
          <a:br>
            <a:rPr kumimoji="0" lang="en-US" b="0" i="0" u="none" strike="noStrike" cap="none" normalizeH="0" baseline="0" dirty="0" smtClean="0">
              <a:ln/>
              <a:effectLst/>
              <a:latin typeface="+mn-lt"/>
            </a:rPr>
          </a:br>
          <a:r>
            <a:rPr kumimoji="0" lang="en-US" b="0" i="0" u="none" strike="noStrike" cap="none" normalizeH="0" baseline="0" dirty="0" smtClean="0">
              <a:ln/>
              <a:effectLst/>
              <a:latin typeface="+mn-lt"/>
            </a:rPr>
            <a:t>Issues</a:t>
          </a:r>
          <a:endParaRPr lang="en-US" dirty="0">
            <a:latin typeface="+mn-lt"/>
          </a:endParaRPr>
        </a:p>
      </dgm:t>
    </dgm:pt>
    <dgm:pt modelId="{558EBD23-69F9-4C9C-951B-35AE04F45DF2}" type="parTrans" cxnId="{2FD75CCC-F144-4E90-A89B-6B8CF534C6A7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D9852E9F-9249-4BC7-9ED7-52FD5BC25B0D}" type="sibTrans" cxnId="{2FD75CCC-F144-4E90-A89B-6B8CF534C6A7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7857A2B9-82F1-47E0-A1E4-CF4F93602F77}">
      <dgm:prSet/>
      <dgm:spPr/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+mn-lt"/>
            </a:rPr>
            <a:t>Identify</a:t>
          </a:r>
          <a:br>
            <a:rPr kumimoji="0" lang="en-US" b="1" i="0" u="none" strike="noStrike" cap="none" normalizeH="0" baseline="0" dirty="0" smtClean="0">
              <a:ln/>
              <a:effectLst/>
              <a:latin typeface="+mn-lt"/>
            </a:rPr>
          </a:br>
          <a:r>
            <a:rPr kumimoji="0" lang="en-US" b="0" i="0" u="none" strike="noStrike" cap="none" normalizeH="0" baseline="0" dirty="0" smtClean="0">
              <a:ln/>
              <a:effectLst/>
              <a:latin typeface="+mn-lt"/>
            </a:rPr>
            <a:t>Content</a:t>
          </a:r>
          <a:br>
            <a:rPr kumimoji="0" lang="en-US" b="0" i="0" u="none" strike="noStrike" cap="none" normalizeH="0" baseline="0" dirty="0" smtClean="0">
              <a:ln/>
              <a:effectLst/>
              <a:latin typeface="+mn-lt"/>
            </a:rPr>
          </a:br>
          <a:r>
            <a:rPr kumimoji="0" lang="en-US" b="0" i="0" u="none" strike="noStrike" cap="none" normalizeH="0" baseline="0" dirty="0" smtClean="0">
              <a:ln/>
              <a:effectLst/>
              <a:latin typeface="+mn-lt"/>
            </a:rPr>
            <a:t>Issues</a:t>
          </a:r>
        </a:p>
      </dgm:t>
    </dgm:pt>
    <dgm:pt modelId="{4CF2B930-4CBC-4FEC-8F76-E4271D22ACC1}" type="parTrans" cxnId="{48216F9C-11C3-49EB-906D-D6D952E132F7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FBF4032C-6BF0-45B2-963F-81F9DEBFE1BC}" type="sibTrans" cxnId="{48216F9C-11C3-49EB-906D-D6D952E132F7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72E6E978-ACDC-4EB6-A64E-0818A3CE1713}">
      <dgm:prSet/>
      <dgm:spPr/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+mn-lt"/>
            </a:rPr>
            <a:t>Fix Content</a:t>
          </a:r>
          <a:br>
            <a:rPr kumimoji="0" lang="en-US" b="1" i="0" u="none" strike="noStrike" cap="none" normalizeH="0" baseline="0" dirty="0" smtClean="0">
              <a:ln/>
              <a:effectLst/>
              <a:latin typeface="+mn-lt"/>
            </a:rPr>
          </a:br>
          <a:r>
            <a:rPr kumimoji="0" lang="en-US" b="0" i="0" u="none" strike="noStrike" cap="none" normalizeH="0" baseline="0" dirty="0" smtClean="0">
              <a:ln/>
              <a:effectLst/>
              <a:latin typeface="+mn-lt"/>
            </a:rPr>
            <a:t>For Targeted</a:t>
          </a:r>
          <a:br>
            <a:rPr kumimoji="0" lang="en-US" b="0" i="0" u="none" strike="noStrike" cap="none" normalizeH="0" baseline="0" dirty="0" smtClean="0">
              <a:ln/>
              <a:effectLst/>
              <a:latin typeface="+mn-lt"/>
            </a:rPr>
          </a:br>
          <a:r>
            <a:rPr kumimoji="0" lang="en-US" b="0" i="0" u="none" strike="noStrike" cap="none" normalizeH="0" baseline="0" dirty="0" smtClean="0">
              <a:ln/>
              <a:effectLst/>
              <a:latin typeface="+mn-lt"/>
            </a:rPr>
            <a:t>Marketing</a:t>
          </a:r>
        </a:p>
      </dgm:t>
    </dgm:pt>
    <dgm:pt modelId="{6798258A-CE66-400B-BAA5-62EB85BD6B99}" type="parTrans" cxnId="{8F9C65CA-CD63-4E75-812F-0489056A9E13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DBF0854F-D6D6-4677-842A-EC4FFEC6BDED}" type="sibTrans" cxnId="{8F9C65CA-CD63-4E75-812F-0489056A9E13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3F365547-0919-4C94-A54E-69A7DF73309A}">
      <dgm:prSet/>
      <dgm:spPr/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+mn-lt"/>
            </a:rPr>
            <a:t>Identify</a:t>
          </a:r>
          <a:r>
            <a:rPr kumimoji="0" lang="en-US" b="0" i="0" u="none" strike="noStrike" cap="none" normalizeH="0" baseline="0" dirty="0" smtClean="0">
              <a:ln/>
              <a:effectLst/>
              <a:latin typeface="+mn-lt"/>
            </a:rPr>
            <a:t/>
          </a:r>
          <a:br>
            <a:rPr kumimoji="0" lang="en-US" b="0" i="0" u="none" strike="noStrike" cap="none" normalizeH="0" baseline="0" dirty="0" smtClean="0">
              <a:ln/>
              <a:effectLst/>
              <a:latin typeface="+mn-lt"/>
            </a:rPr>
          </a:br>
          <a:r>
            <a:rPr kumimoji="0" lang="en-US" b="0" i="0" u="none" strike="noStrike" cap="none" normalizeH="0" baseline="0" dirty="0" smtClean="0">
              <a:ln/>
              <a:effectLst/>
              <a:latin typeface="+mn-lt"/>
            </a:rPr>
            <a:t>Technical</a:t>
          </a:r>
          <a:br>
            <a:rPr kumimoji="0" lang="en-US" b="0" i="0" u="none" strike="noStrike" cap="none" normalizeH="0" baseline="0" dirty="0" smtClean="0">
              <a:ln/>
              <a:effectLst/>
              <a:latin typeface="+mn-lt"/>
            </a:rPr>
          </a:br>
          <a:r>
            <a:rPr kumimoji="0" lang="en-US" b="0" i="0" u="none" strike="noStrike" cap="none" normalizeH="0" baseline="0" dirty="0" smtClean="0">
              <a:ln/>
              <a:effectLst/>
              <a:latin typeface="+mn-lt"/>
            </a:rPr>
            <a:t>Issues</a:t>
          </a:r>
        </a:p>
      </dgm:t>
    </dgm:pt>
    <dgm:pt modelId="{36F3B829-1134-43FE-9040-CCCFCF9016EB}" type="parTrans" cxnId="{0FBA7D36-4A19-459D-8DE1-94836224200A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A8D71198-7393-4BB2-A6DF-A980A7496AE3}" type="sibTrans" cxnId="{0FBA7D36-4A19-459D-8DE1-94836224200A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2EC7B525-8CD9-45FA-8836-339D46FDD2A6}" type="pres">
      <dgm:prSet presAssocID="{94425BE1-5216-4905-BFA8-3A50E745A0F1}" presName="compositeShape" presStyleCnt="0">
        <dgm:presLayoutVars>
          <dgm:chMax val="7"/>
          <dgm:dir/>
          <dgm:resizeHandles val="exact"/>
        </dgm:presLayoutVars>
      </dgm:prSet>
      <dgm:spPr/>
    </dgm:pt>
    <dgm:pt modelId="{22FB44DA-C928-4387-B026-8530B8BDD5D7}" type="pres">
      <dgm:prSet presAssocID="{31A511EF-82E6-46F2-8D56-3B41766940E2}" presName="circ1" presStyleLbl="vennNode1" presStyleIdx="0" presStyleCnt="4"/>
      <dgm:spPr/>
      <dgm:t>
        <a:bodyPr/>
        <a:lstStyle/>
        <a:p>
          <a:endParaRPr lang="en-US"/>
        </a:p>
      </dgm:t>
    </dgm:pt>
    <dgm:pt modelId="{7AB5939A-09FD-457D-8364-2463FA124054}" type="pres">
      <dgm:prSet presAssocID="{31A511EF-82E6-46F2-8D56-3B41766940E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C9E895-11CE-41C6-ACB6-0B7DF2E7BF75}" type="pres">
      <dgm:prSet presAssocID="{7857A2B9-82F1-47E0-A1E4-CF4F93602F77}" presName="circ2" presStyleLbl="vennNode1" presStyleIdx="1" presStyleCnt="4"/>
      <dgm:spPr/>
      <dgm:t>
        <a:bodyPr/>
        <a:lstStyle/>
        <a:p>
          <a:endParaRPr lang="en-US"/>
        </a:p>
      </dgm:t>
    </dgm:pt>
    <dgm:pt modelId="{1C55AD7E-CE27-4395-8F69-0864A66B894A}" type="pres">
      <dgm:prSet presAssocID="{7857A2B9-82F1-47E0-A1E4-CF4F93602F7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21A6BE-D36A-4A69-937B-6913B5BC53D3}" type="pres">
      <dgm:prSet presAssocID="{72E6E978-ACDC-4EB6-A64E-0818A3CE1713}" presName="circ3" presStyleLbl="vennNode1" presStyleIdx="2" presStyleCnt="4"/>
      <dgm:spPr/>
      <dgm:t>
        <a:bodyPr/>
        <a:lstStyle/>
        <a:p>
          <a:endParaRPr lang="en-US"/>
        </a:p>
      </dgm:t>
    </dgm:pt>
    <dgm:pt modelId="{FFE0333B-729E-42FE-A7C0-800B2F2696E1}" type="pres">
      <dgm:prSet presAssocID="{72E6E978-ACDC-4EB6-A64E-0818A3CE171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9A668-C280-49D5-BCD8-5B0BBA1B23FB}" type="pres">
      <dgm:prSet presAssocID="{3F365547-0919-4C94-A54E-69A7DF73309A}" presName="circ4" presStyleLbl="vennNode1" presStyleIdx="3" presStyleCnt="4"/>
      <dgm:spPr/>
      <dgm:t>
        <a:bodyPr/>
        <a:lstStyle/>
        <a:p>
          <a:endParaRPr lang="en-US"/>
        </a:p>
      </dgm:t>
    </dgm:pt>
    <dgm:pt modelId="{53047548-4711-4986-80C0-2FC135E160F7}" type="pres">
      <dgm:prSet presAssocID="{3F365547-0919-4C94-A54E-69A7DF73309A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216F9C-11C3-49EB-906D-D6D952E132F7}" srcId="{94425BE1-5216-4905-BFA8-3A50E745A0F1}" destId="{7857A2B9-82F1-47E0-A1E4-CF4F93602F77}" srcOrd="1" destOrd="0" parTransId="{4CF2B930-4CBC-4FEC-8F76-E4271D22ACC1}" sibTransId="{FBF4032C-6BF0-45B2-963F-81F9DEBFE1BC}"/>
    <dgm:cxn modelId="{6AC4E105-A902-4A5A-8B9E-D7A078A7D07D}" type="presOf" srcId="{94425BE1-5216-4905-BFA8-3A50E745A0F1}" destId="{2EC7B525-8CD9-45FA-8836-339D46FDD2A6}" srcOrd="0" destOrd="0" presId="urn:microsoft.com/office/officeart/2005/8/layout/venn1"/>
    <dgm:cxn modelId="{C5F5C0DB-4986-45C7-A2F8-52FE2FE834DC}" type="presOf" srcId="{3F365547-0919-4C94-A54E-69A7DF73309A}" destId="{53047548-4711-4986-80C0-2FC135E160F7}" srcOrd="1" destOrd="0" presId="urn:microsoft.com/office/officeart/2005/8/layout/venn1"/>
    <dgm:cxn modelId="{2F090972-8063-4E53-A916-FC2B26CF354B}" type="presOf" srcId="{72E6E978-ACDC-4EB6-A64E-0818A3CE1713}" destId="{5E21A6BE-D36A-4A69-937B-6913B5BC53D3}" srcOrd="0" destOrd="0" presId="urn:microsoft.com/office/officeart/2005/8/layout/venn1"/>
    <dgm:cxn modelId="{469C8F9E-7D17-4437-84D3-65A893372C79}" type="presOf" srcId="{3F365547-0919-4C94-A54E-69A7DF73309A}" destId="{2099A668-C280-49D5-BCD8-5B0BBA1B23FB}" srcOrd="0" destOrd="0" presId="urn:microsoft.com/office/officeart/2005/8/layout/venn1"/>
    <dgm:cxn modelId="{996BEA56-B169-44D1-83A1-00DBF63A6C81}" type="presOf" srcId="{31A511EF-82E6-46F2-8D56-3B41766940E2}" destId="{22FB44DA-C928-4387-B026-8530B8BDD5D7}" srcOrd="0" destOrd="0" presId="urn:microsoft.com/office/officeart/2005/8/layout/venn1"/>
    <dgm:cxn modelId="{2FD75CCC-F144-4E90-A89B-6B8CF534C6A7}" srcId="{94425BE1-5216-4905-BFA8-3A50E745A0F1}" destId="{31A511EF-82E6-46F2-8D56-3B41766940E2}" srcOrd="0" destOrd="0" parTransId="{558EBD23-69F9-4C9C-951B-35AE04F45DF2}" sibTransId="{D9852E9F-9249-4BC7-9ED7-52FD5BC25B0D}"/>
    <dgm:cxn modelId="{11CDAA4E-BC2C-46A4-B99E-DF2F25706AD7}" type="presOf" srcId="{31A511EF-82E6-46F2-8D56-3B41766940E2}" destId="{7AB5939A-09FD-457D-8364-2463FA124054}" srcOrd="1" destOrd="0" presId="urn:microsoft.com/office/officeart/2005/8/layout/venn1"/>
    <dgm:cxn modelId="{6104AFCA-9C4D-4B5B-9B50-478C10678395}" type="presOf" srcId="{7857A2B9-82F1-47E0-A1E4-CF4F93602F77}" destId="{1C55AD7E-CE27-4395-8F69-0864A66B894A}" srcOrd="1" destOrd="0" presId="urn:microsoft.com/office/officeart/2005/8/layout/venn1"/>
    <dgm:cxn modelId="{8F9C65CA-CD63-4E75-812F-0489056A9E13}" srcId="{94425BE1-5216-4905-BFA8-3A50E745A0F1}" destId="{72E6E978-ACDC-4EB6-A64E-0818A3CE1713}" srcOrd="2" destOrd="0" parTransId="{6798258A-CE66-400B-BAA5-62EB85BD6B99}" sibTransId="{DBF0854F-D6D6-4677-842A-EC4FFEC6BDED}"/>
    <dgm:cxn modelId="{2A61243C-66D6-4F91-8D3C-FC2B404FF5F7}" type="presOf" srcId="{7857A2B9-82F1-47E0-A1E4-CF4F93602F77}" destId="{27C9E895-11CE-41C6-ACB6-0B7DF2E7BF75}" srcOrd="0" destOrd="0" presId="urn:microsoft.com/office/officeart/2005/8/layout/venn1"/>
    <dgm:cxn modelId="{F30C69FE-682A-4ED9-AAE3-0F06475C3E24}" type="presOf" srcId="{72E6E978-ACDC-4EB6-A64E-0818A3CE1713}" destId="{FFE0333B-729E-42FE-A7C0-800B2F2696E1}" srcOrd="1" destOrd="0" presId="urn:microsoft.com/office/officeart/2005/8/layout/venn1"/>
    <dgm:cxn modelId="{0FBA7D36-4A19-459D-8DE1-94836224200A}" srcId="{94425BE1-5216-4905-BFA8-3A50E745A0F1}" destId="{3F365547-0919-4C94-A54E-69A7DF73309A}" srcOrd="3" destOrd="0" parTransId="{36F3B829-1134-43FE-9040-CCCFCF9016EB}" sibTransId="{A8D71198-7393-4BB2-A6DF-A980A7496AE3}"/>
    <dgm:cxn modelId="{3B82F586-BEB1-40FA-ADF5-FB1B8CD14BCF}" type="presParOf" srcId="{2EC7B525-8CD9-45FA-8836-339D46FDD2A6}" destId="{22FB44DA-C928-4387-B026-8530B8BDD5D7}" srcOrd="0" destOrd="0" presId="urn:microsoft.com/office/officeart/2005/8/layout/venn1"/>
    <dgm:cxn modelId="{3BB9546F-3BC3-4E65-9087-7F0362B52010}" type="presParOf" srcId="{2EC7B525-8CD9-45FA-8836-339D46FDD2A6}" destId="{7AB5939A-09FD-457D-8364-2463FA124054}" srcOrd="1" destOrd="0" presId="urn:microsoft.com/office/officeart/2005/8/layout/venn1"/>
    <dgm:cxn modelId="{811E9D82-AEEE-4D14-B592-B48B69A86D15}" type="presParOf" srcId="{2EC7B525-8CD9-45FA-8836-339D46FDD2A6}" destId="{27C9E895-11CE-41C6-ACB6-0B7DF2E7BF75}" srcOrd="2" destOrd="0" presId="urn:microsoft.com/office/officeart/2005/8/layout/venn1"/>
    <dgm:cxn modelId="{1DF7B629-1731-4669-8635-549801DEF8D2}" type="presParOf" srcId="{2EC7B525-8CD9-45FA-8836-339D46FDD2A6}" destId="{1C55AD7E-CE27-4395-8F69-0864A66B894A}" srcOrd="3" destOrd="0" presId="urn:microsoft.com/office/officeart/2005/8/layout/venn1"/>
    <dgm:cxn modelId="{DB1B82FF-8059-4C0D-80E5-A20CACD5402D}" type="presParOf" srcId="{2EC7B525-8CD9-45FA-8836-339D46FDD2A6}" destId="{5E21A6BE-D36A-4A69-937B-6913B5BC53D3}" srcOrd="4" destOrd="0" presId="urn:microsoft.com/office/officeart/2005/8/layout/venn1"/>
    <dgm:cxn modelId="{5FC35545-8434-4FD3-9230-99247D61FE0D}" type="presParOf" srcId="{2EC7B525-8CD9-45FA-8836-339D46FDD2A6}" destId="{FFE0333B-729E-42FE-A7C0-800B2F2696E1}" srcOrd="5" destOrd="0" presId="urn:microsoft.com/office/officeart/2005/8/layout/venn1"/>
    <dgm:cxn modelId="{A125D005-F47D-46D5-8DFF-02D229FD40F4}" type="presParOf" srcId="{2EC7B525-8CD9-45FA-8836-339D46FDD2A6}" destId="{2099A668-C280-49D5-BCD8-5B0BBA1B23FB}" srcOrd="6" destOrd="0" presId="urn:microsoft.com/office/officeart/2005/8/layout/venn1"/>
    <dgm:cxn modelId="{B4E53818-A673-4BF7-B29B-86DE62A5433E}" type="presParOf" srcId="{2EC7B525-8CD9-45FA-8836-339D46FDD2A6}" destId="{53047548-4711-4986-80C0-2FC135E160F7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FB44DA-C928-4387-B026-8530B8BDD5D7}">
      <dsp:nvSpPr>
        <dsp:cNvPr id="0" name=""/>
        <dsp:cNvSpPr/>
      </dsp:nvSpPr>
      <dsp:spPr>
        <a:xfrm>
          <a:off x="1610868" y="46481"/>
          <a:ext cx="2417064" cy="2417064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R="0" lvl="0" algn="ctr" defTabSz="8001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en-US" sz="1800" b="1" i="0" u="none" strike="noStrike" kern="1200" cap="none" normalizeH="0" baseline="0" dirty="0" smtClean="0">
              <a:ln/>
              <a:effectLst/>
              <a:latin typeface="+mn-lt"/>
            </a:rPr>
            <a:t>Fix </a:t>
          </a:r>
          <a: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  <a:t/>
          </a:r>
          <a:b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</a:br>
          <a: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  <a:t>Technical</a:t>
          </a:r>
          <a:b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</a:br>
          <a: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  <a:t>Issues</a:t>
          </a:r>
          <a:endParaRPr lang="en-US" sz="1800" kern="1200" dirty="0">
            <a:latin typeface="+mn-lt"/>
          </a:endParaRPr>
        </a:p>
      </dsp:txBody>
      <dsp:txXfrm>
        <a:off x="1889760" y="371855"/>
        <a:ext cx="1859280" cy="766953"/>
      </dsp:txXfrm>
    </dsp:sp>
    <dsp:sp modelId="{27C9E895-11CE-41C6-ACB6-0B7DF2E7BF75}">
      <dsp:nvSpPr>
        <dsp:cNvPr id="0" name=""/>
        <dsp:cNvSpPr/>
      </dsp:nvSpPr>
      <dsp:spPr>
        <a:xfrm>
          <a:off x="2679954" y="1115567"/>
          <a:ext cx="2417064" cy="2417064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R="0" lvl="0" algn="ctr" defTabSz="8001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en-US" sz="1800" b="1" i="0" u="none" strike="noStrike" kern="1200" cap="none" normalizeH="0" baseline="0" dirty="0" smtClean="0">
              <a:ln/>
              <a:effectLst/>
              <a:latin typeface="+mn-lt"/>
            </a:rPr>
            <a:t>Identify</a:t>
          </a:r>
          <a:br>
            <a:rPr kumimoji="0" lang="en-US" sz="1800" b="1" i="0" u="none" strike="noStrike" kern="1200" cap="none" normalizeH="0" baseline="0" dirty="0" smtClean="0">
              <a:ln/>
              <a:effectLst/>
              <a:latin typeface="+mn-lt"/>
            </a:rPr>
          </a:br>
          <a: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  <a:t>Content</a:t>
          </a:r>
          <a:b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</a:br>
          <a: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  <a:t>Issues</a:t>
          </a:r>
        </a:p>
      </dsp:txBody>
      <dsp:txXfrm>
        <a:off x="3981450" y="1394460"/>
        <a:ext cx="929640" cy="1859280"/>
      </dsp:txXfrm>
    </dsp:sp>
    <dsp:sp modelId="{5E21A6BE-D36A-4A69-937B-6913B5BC53D3}">
      <dsp:nvSpPr>
        <dsp:cNvPr id="0" name=""/>
        <dsp:cNvSpPr/>
      </dsp:nvSpPr>
      <dsp:spPr>
        <a:xfrm>
          <a:off x="1610868" y="2184654"/>
          <a:ext cx="2417064" cy="2417064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R="0" lvl="0" algn="ctr" defTabSz="8001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en-US" sz="1800" b="1" i="0" u="none" strike="noStrike" kern="1200" cap="none" normalizeH="0" baseline="0" dirty="0" smtClean="0">
              <a:ln/>
              <a:effectLst/>
              <a:latin typeface="+mn-lt"/>
            </a:rPr>
            <a:t>Fix Content</a:t>
          </a:r>
          <a:br>
            <a:rPr kumimoji="0" lang="en-US" sz="1800" b="1" i="0" u="none" strike="noStrike" kern="1200" cap="none" normalizeH="0" baseline="0" dirty="0" smtClean="0">
              <a:ln/>
              <a:effectLst/>
              <a:latin typeface="+mn-lt"/>
            </a:rPr>
          </a:br>
          <a: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  <a:t>For Targeted</a:t>
          </a:r>
          <a:b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</a:br>
          <a: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  <a:t>Marketing</a:t>
          </a:r>
        </a:p>
      </dsp:txBody>
      <dsp:txXfrm>
        <a:off x="1889760" y="3509391"/>
        <a:ext cx="1859280" cy="766953"/>
      </dsp:txXfrm>
    </dsp:sp>
    <dsp:sp modelId="{2099A668-C280-49D5-BCD8-5B0BBA1B23FB}">
      <dsp:nvSpPr>
        <dsp:cNvPr id="0" name=""/>
        <dsp:cNvSpPr/>
      </dsp:nvSpPr>
      <dsp:spPr>
        <a:xfrm>
          <a:off x="541782" y="1115567"/>
          <a:ext cx="2417064" cy="2417064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R="0" lvl="0" algn="ctr" defTabSz="8001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en-US" sz="1800" b="1" i="0" u="none" strike="noStrike" kern="1200" cap="none" normalizeH="0" baseline="0" dirty="0" smtClean="0">
              <a:ln/>
              <a:effectLst/>
              <a:latin typeface="+mn-lt"/>
            </a:rPr>
            <a:t>Identify</a:t>
          </a:r>
          <a: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  <a:t/>
          </a:r>
          <a:b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</a:br>
          <a: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  <a:t>Technical</a:t>
          </a:r>
          <a:b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</a:br>
          <a:r>
            <a:rPr kumimoji="0" lang="en-US" sz="1800" b="0" i="0" u="none" strike="noStrike" kern="1200" cap="none" normalizeH="0" baseline="0" dirty="0" smtClean="0">
              <a:ln/>
              <a:effectLst/>
              <a:latin typeface="+mn-lt"/>
            </a:rPr>
            <a:t>Issues</a:t>
          </a:r>
        </a:p>
      </dsp:txBody>
      <dsp:txXfrm>
        <a:off x="727710" y="1394460"/>
        <a:ext cx="929640" cy="1859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CEC3D-96F7-401F-9673-3EE7F75C9C5B}" type="datetimeFigureOut">
              <a:rPr lang="en-US"/>
              <a:pPr/>
              <a:t>8/10/2016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ED8CD-4E4C-49AC-BDC6-2963BA49E54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3417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2BCF4-D26D-4DAF-9F57-FE1E61FE7935}" type="datetimeFigureOut">
              <a:rPr lang="en-US"/>
              <a:pPr/>
              <a:t>8/10/2016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91549-43BF-425A-AF25-75262019208C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928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91549-43BF-425A-AF25-75262019208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78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91549-43BF-425A-AF25-75262019208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171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91549-43BF-425A-AF25-75262019208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911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91549-43BF-425A-AF25-75262019208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478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91549-43BF-425A-AF25-75262019208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672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91549-43BF-425A-AF25-75262019208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85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91549-43BF-425A-AF25-75262019208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064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AD2365B-5397-4552-89D2-3C31D6B894C4}" type="datetime1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 bwMode="lt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lt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8013" y="5410200"/>
            <a:ext cx="3962400" cy="762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685801"/>
            <a:ext cx="3962400" cy="4724399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942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D474-84CF-40A5-B032-DFFDE135438A}" type="datetime1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9343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7C6EF-6B90-465F-AC36-47BDECADBD65}" type="datetime1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012" y="685800"/>
            <a:ext cx="9474253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85412" y="685800"/>
            <a:ext cx="1295401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7056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bileSales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E4A86-2703-4937-ABF7-D8FBDB5C3D3E}" type="datetime1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4241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2F23-BD92-4B7B-9DFF-42EEC8F21ED4}" type="datetime1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6425" y="5410200"/>
            <a:ext cx="8231187" cy="762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2590800"/>
            <a:ext cx="8229599" cy="28194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0470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B7EA-8738-442B-ADC7-3A7E6F5C49CD}" type="datetime1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1614" y="685800"/>
            <a:ext cx="5029199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685800"/>
            <a:ext cx="50292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2207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92D-78A6-499F-901A-E660774CC8EE}" type="datetime1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0025" y="1676400"/>
            <a:ext cx="502920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1613" y="685800"/>
            <a:ext cx="5029200" cy="9906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664" y="1676400"/>
            <a:ext cx="502920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664" y="685800"/>
            <a:ext cx="5029200" cy="9906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3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5105400"/>
            <a:ext cx="10971372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480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F355-F21B-43C0-ABBD-B5AEBBE279A6}" type="datetime1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8236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B95E7-F437-40FB-91EE-0B08B57CB523}" type="datetime1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4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9EEF-87D9-4049-9A5D-A2B5E4C83A85}" type="datetime1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212" y="685800"/>
            <a:ext cx="6704171" cy="54864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069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D992-82F2-4752-BCD7-4BDCCFA26099}" type="datetime1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5213" y="685800"/>
            <a:ext cx="6705600" cy="5486400"/>
          </a:xfrm>
          <a:ln w="63500">
            <a:solidFill>
              <a:schemeClr val="bg1"/>
            </a:solidFill>
            <a:miter lim="800000"/>
          </a:ln>
        </p:spPr>
        <p:txBody>
          <a:bodyPr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13" y="5410200"/>
            <a:ext cx="3962400" cy="762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4" y="685800"/>
            <a:ext cx="3962400" cy="4724400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2742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gradFill flip="none" rotWithShape="1">
          <a:gsLst>
            <a:gs pos="0">
              <a:schemeClr val="bg1">
                <a:lumMod val="85000"/>
              </a:schemeClr>
            </a:gs>
            <a:gs pos="58000">
              <a:schemeClr val="bg2">
                <a:lumMod val="40000"/>
                <a:lumOff val="60000"/>
              </a:schemeClr>
            </a:gs>
            <a:gs pos="100000">
              <a:schemeClr val="bg2"/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7590C4DA-EDE6-465C-B91D-0B6D7078AFBA}" type="datetime1">
              <a:rPr lang="en-US" smtClean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685800"/>
            <a:ext cx="10287000" cy="419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5105400"/>
            <a:ext cx="10971372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4353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5950" indent="-28575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Corbe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0744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6479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148840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328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16936" indent="-283464" algn="l" defTabSz="914400" rtl="0" eaLnBrk="1" latinLnBrk="0" hangingPunct="1">
        <a:lnSpc>
          <a:spcPct val="90000"/>
        </a:lnSpc>
        <a:spcBef>
          <a:spcPts val="600"/>
        </a:spcBef>
        <a:buFont typeface="Corbel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30098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Joe@jmagency-example.co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xample.com/clien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8012" y="5410200"/>
            <a:ext cx="9067800" cy="7620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Strategies for generating revenue from local mobile audiences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Capture </a:t>
            </a:r>
            <a:br>
              <a:rPr lang="en-US" dirty="0" smtClean="0"/>
            </a:br>
            <a:r>
              <a:rPr lang="en-US" dirty="0" smtClean="0"/>
              <a:t>Mobile</a:t>
            </a:r>
            <a:br>
              <a:rPr lang="en-US" dirty="0" smtClean="0"/>
            </a:br>
            <a:r>
              <a:rPr lang="en-US" dirty="0" smtClean="0"/>
              <a:t>Consumer</a:t>
            </a:r>
            <a:br>
              <a:rPr lang="en-US" dirty="0" smtClean="0"/>
            </a:br>
            <a:r>
              <a:rPr lang="en-US" dirty="0" smtClean="0"/>
              <a:t>Search Traffic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2" descr="C:\Users\Lou\Desktop\BUSINESS\Hot Gates Media\HG Logo Contest\FINAL LOGOs\Hot-Gates-Media-v7-web-spla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2012" y="1295400"/>
            <a:ext cx="4551782" cy="2698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  <a:reflection blurRad="12700" stA="38000" endPos="28000" dist="5000" dir="5400000" sy="-100000" algn="bl" rotWithShape="0"/>
          </a:effectLst>
          <a:scene3d>
            <a:camera prst="perspectiveContrastingLef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4408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Joe’s Web Marketing Agency 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Growing your online presence with:</a:t>
            </a:r>
          </a:p>
          <a:p>
            <a:pPr lvl="2"/>
            <a:r>
              <a:rPr lang="en-US" dirty="0" smtClean="0"/>
              <a:t>Unique Direct Response Marketing Strategies</a:t>
            </a:r>
          </a:p>
          <a:p>
            <a:pPr lvl="2"/>
            <a:r>
              <a:rPr lang="en-US" dirty="0" smtClean="0"/>
              <a:t>Supporting Technical Expertise &amp; Software Technologies</a:t>
            </a:r>
          </a:p>
          <a:p>
            <a:r>
              <a:rPr lang="en-US" dirty="0" smtClean="0"/>
              <a:t>Our Proposal:</a:t>
            </a:r>
          </a:p>
          <a:p>
            <a:pPr lvl="1"/>
            <a:r>
              <a:rPr lang="en-US" dirty="0" smtClean="0"/>
              <a:t>We are offering a turn-key solution for increasing desktop and mobile website traffic from local consumers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pic>
        <p:nvPicPr>
          <p:cNvPr id="4098" name="Picture 2" descr="C:\Users\Lou\Desktop\BUSINESS\Hot Gates Media\Complete Products\WORK DOCS\LUTHER REPORTS\Social-Icons\facebook_12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75230">
            <a:off x="10209212" y="5181600"/>
            <a:ext cx="838200" cy="838200"/>
          </a:xfrm>
          <a:prstGeom prst="rect">
            <a:avLst/>
          </a:prstGeom>
          <a:noFill/>
        </p:spPr>
      </p:pic>
      <p:pic>
        <p:nvPicPr>
          <p:cNvPr id="4099" name="Picture 3" descr="C:\Users\Lou\Desktop\BUSINESS\Hot Gates Media\Complete Products\WORK DOCS\LUTHER REPORTS\Social-Icons\mySpace_12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72480">
            <a:off x="7161212" y="5105400"/>
            <a:ext cx="838200" cy="838200"/>
          </a:xfrm>
          <a:prstGeom prst="rect">
            <a:avLst/>
          </a:prstGeom>
          <a:noFill/>
        </p:spPr>
      </p:pic>
      <p:pic>
        <p:nvPicPr>
          <p:cNvPr id="4100" name="Picture 4" descr="C:\Users\Lou\Desktop\BUSINESS\Hot Gates Media\Complete Products\WORK DOCS\LUTHER REPORTS\Social-Icons\reddit_12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29294">
            <a:off x="8151812" y="5334000"/>
            <a:ext cx="838200" cy="838200"/>
          </a:xfrm>
          <a:prstGeom prst="rect">
            <a:avLst/>
          </a:prstGeom>
          <a:noFill/>
        </p:spPr>
      </p:pic>
      <p:pic>
        <p:nvPicPr>
          <p:cNvPr id="4101" name="Picture 5" descr="C:\Users\Lou\Desktop\BUSINESS\Hot Gates Media\Complete Products\WORK DOCS\LUTHER REPORTS\Social-Icons\twitter_12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03961">
            <a:off x="9142412" y="4953000"/>
            <a:ext cx="838200" cy="838200"/>
          </a:xfrm>
          <a:prstGeom prst="rect">
            <a:avLst/>
          </a:prstGeom>
          <a:noFill/>
        </p:spPr>
      </p:pic>
      <p:pic>
        <p:nvPicPr>
          <p:cNvPr id="4103" name="Picture 7" descr="C:\Users\Lou\Desktop\a-CURRENT PROJECTS\Learning uBot\Mobile SEO\androi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899292">
            <a:off x="5605481" y="4921268"/>
            <a:ext cx="1273176" cy="1273176"/>
          </a:xfrm>
          <a:prstGeom prst="rect">
            <a:avLst/>
          </a:prstGeom>
          <a:noFill/>
        </p:spPr>
      </p:pic>
      <p:pic>
        <p:nvPicPr>
          <p:cNvPr id="4104" name="Picture 8" descr="C:\Users\Lou\Desktop\a-CURRENT PROJECTS\Learning uBot\Mobile SEO\appl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640063">
            <a:off x="5075386" y="5525927"/>
            <a:ext cx="479426" cy="5609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34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3813" y="685800"/>
            <a:ext cx="10287000" cy="4953000"/>
          </a:xfrm>
        </p:spPr>
        <p:txBody>
          <a:bodyPr>
            <a:normAutofit/>
          </a:bodyPr>
          <a:lstStyle/>
          <a:p>
            <a:r>
              <a:rPr lang="en-US" b="1" dirty="0" smtClean="0"/>
              <a:t>Problem: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[Client Name] </a:t>
            </a:r>
            <a:r>
              <a:rPr lang="en-US" dirty="0" smtClean="0"/>
              <a:t>has an existing website, but fails to meet the technical requirements for optimum display in search results, and does not have a mobile presence as of [Date].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[Client Name]’s </a:t>
            </a:r>
            <a:r>
              <a:rPr lang="en-US" dirty="0" smtClean="0"/>
              <a:t>customers are finding the following competitors when doing an online search in your industry segment:</a:t>
            </a:r>
          </a:p>
          <a:p>
            <a:pPr lvl="2"/>
            <a:r>
              <a:rPr lang="en-US" dirty="0" smtClean="0"/>
              <a:t>NAME COMPEDITOR #1</a:t>
            </a:r>
          </a:p>
          <a:p>
            <a:pPr lvl="2"/>
            <a:r>
              <a:rPr lang="en-US" dirty="0" smtClean="0"/>
              <a:t>NAME COMPEDITOR #2</a:t>
            </a:r>
          </a:p>
          <a:p>
            <a:pPr lvl="2"/>
            <a:endParaRPr lang="en-US" dirty="0" smtClean="0"/>
          </a:p>
          <a:p>
            <a:pPr lvl="1"/>
            <a:r>
              <a:rPr lang="en-US" b="1" dirty="0" smtClean="0"/>
              <a:t>It doesn’t have to be this way:</a:t>
            </a:r>
          </a:p>
          <a:p>
            <a:pPr lvl="2"/>
            <a:r>
              <a:rPr lang="en-US" dirty="0" smtClean="0"/>
              <a:t>Identify the target market for your products</a:t>
            </a:r>
          </a:p>
          <a:p>
            <a:pPr lvl="2"/>
            <a:r>
              <a:rPr lang="en-US" dirty="0" smtClean="0"/>
              <a:t>Position targeted content in search engines</a:t>
            </a:r>
          </a:p>
          <a:p>
            <a:pPr lvl="2"/>
            <a:r>
              <a:rPr lang="en-US" dirty="0" smtClean="0"/>
              <a:t>Fix technical issues that are hurting your page ranking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Opportunities</a:t>
            </a:r>
            <a:endParaRPr lang="en-US" dirty="0"/>
          </a:p>
        </p:txBody>
      </p:sp>
      <p:pic>
        <p:nvPicPr>
          <p:cNvPr id="3074" name="Picture 2" descr="C:\Users\Lou\Desktop\a-CURRENT PROJECTS\Learning uBot\Mobile SEO\wif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13812" y="4572000"/>
            <a:ext cx="2387600" cy="1790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158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76143258"/>
              </p:ext>
            </p:extLst>
          </p:nvPr>
        </p:nvGraphicFramePr>
        <p:xfrm>
          <a:off x="5942012" y="685800"/>
          <a:ext cx="5638801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Applied Fixes: </a:t>
            </a:r>
          </a:p>
          <a:p>
            <a:pPr lvl="1"/>
            <a:r>
              <a:rPr lang="en-US" dirty="0" smtClean="0"/>
              <a:t>Using our software tools, we identify the technical issues causing you issues.</a:t>
            </a:r>
          </a:p>
          <a:p>
            <a:pPr lvl="1"/>
            <a:r>
              <a:rPr lang="en-US" dirty="0" smtClean="0"/>
              <a:t>Our proven solutions resolve issues quickly ( &lt; 2 weeks )</a:t>
            </a:r>
          </a:p>
          <a:p>
            <a:pPr lvl="1"/>
            <a:r>
              <a:rPr lang="en-US" dirty="0" smtClean="0"/>
              <a:t>Content strategies ensure consumers engage with your brand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Our Products and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61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Investment in mobile markets can grow your business</a:t>
            </a:r>
            <a:br>
              <a:rPr lang="en-US" b="1" dirty="0" smtClean="0"/>
            </a:br>
            <a:r>
              <a:rPr lang="en-US" b="1" dirty="0" smtClean="0"/>
              <a:t>by 20% or more!</a:t>
            </a:r>
          </a:p>
          <a:p>
            <a:pPr lvl="2"/>
            <a:r>
              <a:rPr lang="en-US" sz="2800" dirty="0" smtClean="0"/>
              <a:t>60% of consumers search their phones before shopping</a:t>
            </a:r>
          </a:p>
          <a:p>
            <a:pPr lvl="2"/>
            <a:r>
              <a:rPr lang="en-US" sz="2800" dirty="0" smtClean="0"/>
              <a:t>90% of local biz websites are not ready to handle this traffic</a:t>
            </a:r>
          </a:p>
          <a:p>
            <a:pPr lvl="3"/>
            <a:r>
              <a:rPr lang="en-US" sz="2800" b="1" dirty="0" smtClean="0"/>
              <a:t> This means the mobile is a wide open market!</a:t>
            </a:r>
          </a:p>
          <a:p>
            <a:pPr lvl="2"/>
            <a:r>
              <a:rPr lang="en-US" sz="2800" dirty="0" smtClean="0"/>
              <a:t>Get out in front with technology and improvements to existing</a:t>
            </a:r>
            <a:br>
              <a:rPr lang="en-US" sz="2800" dirty="0" smtClean="0"/>
            </a:br>
            <a:r>
              <a:rPr lang="en-US" sz="2800" dirty="0" smtClean="0"/>
              <a:t>online properties</a:t>
            </a:r>
          </a:p>
          <a:p>
            <a:pPr lvl="2"/>
            <a:r>
              <a:rPr lang="en-US" sz="2800" dirty="0" smtClean="0"/>
              <a:t>Introduce new content that is compelling and engaging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Growing Your Bottom Line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98612" y="4722168"/>
            <a:ext cx="8991600" cy="46166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b="1" i="1" dirty="0" smtClean="0">
                <a:solidFill>
                  <a:srgbClr val="C00000"/>
                </a:solidFill>
              </a:rPr>
              <a:t>Could You Use 50 New Customers This Month?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567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704012" y="533400"/>
            <a:ext cx="5029199" cy="3733800"/>
          </a:xfrm>
        </p:spPr>
        <p:txBody>
          <a:bodyPr>
            <a:normAutofit lnSpcReduction="10000"/>
          </a:bodyPr>
          <a:lstStyle/>
          <a:p>
            <a:pPr lvl="2"/>
            <a:endParaRPr lang="en-US" dirty="0" smtClean="0"/>
          </a:p>
          <a:p>
            <a:pPr lvl="2"/>
            <a:r>
              <a:rPr lang="en-US" b="1" dirty="0" smtClean="0"/>
              <a:t>Begin The Project</a:t>
            </a:r>
          </a:p>
          <a:p>
            <a:pPr lvl="3"/>
            <a:r>
              <a:rPr lang="en-US" dirty="0" smtClean="0"/>
              <a:t>Work Can Begin Immediately</a:t>
            </a:r>
          </a:p>
          <a:p>
            <a:pPr lvl="3"/>
            <a:r>
              <a:rPr lang="en-US" dirty="0" smtClean="0"/>
              <a:t>Estimated Completion: </a:t>
            </a:r>
            <a:r>
              <a:rPr lang="en-US" b="1" dirty="0" smtClean="0">
                <a:solidFill>
                  <a:srgbClr val="C00000"/>
                </a:solidFill>
              </a:rPr>
              <a:t>ENTER DATE</a:t>
            </a:r>
          </a:p>
          <a:p>
            <a:pPr lvl="3">
              <a:buNone/>
            </a:pPr>
            <a:endParaRPr lang="en-US" dirty="0" smtClean="0"/>
          </a:p>
          <a:p>
            <a:pPr lvl="2"/>
            <a:r>
              <a:rPr lang="en-US" b="1" dirty="0" smtClean="0"/>
              <a:t>Ongoing Support</a:t>
            </a:r>
          </a:p>
          <a:p>
            <a:pPr lvl="3"/>
            <a:r>
              <a:rPr lang="en-US" dirty="0" smtClean="0"/>
              <a:t>We are here to work for you</a:t>
            </a:r>
          </a:p>
          <a:p>
            <a:pPr lvl="3"/>
            <a:endParaRPr lang="en-US" dirty="0" smtClean="0"/>
          </a:p>
          <a:p>
            <a:pPr lvl="2"/>
            <a:r>
              <a:rPr lang="en-US" b="1" dirty="0" smtClean="0"/>
              <a:t>Standard Rate: </a:t>
            </a:r>
            <a:r>
              <a:rPr lang="en-US" dirty="0" smtClean="0"/>
              <a:t>$125 / per hour</a:t>
            </a:r>
          </a:p>
          <a:p>
            <a:pPr lvl="2"/>
            <a:r>
              <a:rPr lang="en-US" b="1" dirty="0" smtClean="0"/>
              <a:t>Standard Commission: </a:t>
            </a:r>
            <a:r>
              <a:rPr lang="en-US" dirty="0" smtClean="0"/>
              <a:t>20%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8012" y="304800"/>
            <a:ext cx="6019800" cy="4724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Let’s Get Started</a:t>
            </a:r>
            <a:br>
              <a:rPr lang="en-US" b="1" dirty="0" smtClean="0"/>
            </a:br>
            <a:endParaRPr lang="en-US" b="1" dirty="0" smtClean="0"/>
          </a:p>
          <a:p>
            <a:pPr lvl="1"/>
            <a:r>
              <a:rPr lang="en-US" b="1" u="sng" dirty="0" smtClean="0"/>
              <a:t>Silver Package			$197</a:t>
            </a:r>
          </a:p>
          <a:p>
            <a:pPr lvl="2"/>
            <a:r>
              <a:rPr lang="en-US" dirty="0" smtClean="0"/>
              <a:t>On Site Technical Repairs Only</a:t>
            </a:r>
          </a:p>
          <a:p>
            <a:pPr lvl="3">
              <a:buNone/>
            </a:pPr>
            <a:endParaRPr lang="en-US" dirty="0" smtClean="0"/>
          </a:p>
          <a:p>
            <a:pPr lvl="1"/>
            <a:r>
              <a:rPr lang="en-US" b="1" u="sng" dirty="0" smtClean="0"/>
              <a:t>Gold Package			$497 </a:t>
            </a:r>
          </a:p>
          <a:p>
            <a:pPr lvl="2"/>
            <a:r>
              <a:rPr lang="en-US" dirty="0" smtClean="0"/>
              <a:t>Onsite Repairs</a:t>
            </a:r>
          </a:p>
          <a:p>
            <a:pPr lvl="2"/>
            <a:r>
              <a:rPr lang="en-US" dirty="0" smtClean="0"/>
              <a:t>New Mobile Site Project</a:t>
            </a:r>
          </a:p>
          <a:p>
            <a:pPr lvl="2"/>
            <a:r>
              <a:rPr lang="en-US" dirty="0" smtClean="0"/>
              <a:t>Existing Content Improvement</a:t>
            </a:r>
          </a:p>
          <a:p>
            <a:pPr lvl="3">
              <a:buNone/>
            </a:pPr>
            <a:endParaRPr lang="en-US" dirty="0" smtClean="0"/>
          </a:p>
          <a:p>
            <a:pPr lvl="1"/>
            <a:r>
              <a:rPr lang="en-US" b="1" u="sng" dirty="0" smtClean="0"/>
              <a:t>Platinum Package		$997</a:t>
            </a:r>
          </a:p>
          <a:p>
            <a:pPr lvl="2"/>
            <a:r>
              <a:rPr lang="en-US" dirty="0" smtClean="0"/>
              <a:t>Silver &amp; Gold Solutions</a:t>
            </a:r>
          </a:p>
          <a:p>
            <a:pPr lvl="2"/>
            <a:r>
              <a:rPr lang="en-US" dirty="0" smtClean="0"/>
              <a:t>4 Weeks Blog Content</a:t>
            </a:r>
          </a:p>
          <a:p>
            <a:pPr lvl="2"/>
            <a:r>
              <a:rPr lang="en-US" dirty="0" smtClean="0"/>
              <a:t>30 Days Professional Consulting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6475412" y="4800600"/>
            <a:ext cx="5029199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96696" marR="0" lvl="2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Additional Services Available</a:t>
            </a:r>
          </a:p>
          <a:p>
            <a:pPr marL="1380744" marR="0" lvl="3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Corbe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Promotional Campaigns</a:t>
            </a:r>
          </a:p>
          <a:p>
            <a:pPr marL="1380744" marR="0" lvl="3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Corbe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 Media Contests </a:t>
            </a:r>
          </a:p>
          <a:p>
            <a:pPr marL="1380744" marR="0" lvl="3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Corbel" pitchFamily="34" charset="0"/>
              <a:buChar char="–"/>
              <a:tabLst/>
              <a:defRPr/>
            </a:pPr>
            <a:r>
              <a:rPr lang="en-US" dirty="0" smtClean="0"/>
              <a:t>Media Buy Opportunities</a:t>
            </a:r>
          </a:p>
          <a:p>
            <a:pPr marL="1380744" marR="0" lvl="3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Corbe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Event Sponsorship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80744" marR="0" lvl="3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Corbe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4389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Joe Smith, </a:t>
            </a:r>
            <a:r>
              <a:rPr lang="en-US" i="1" dirty="0" smtClean="0"/>
              <a:t>President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Joe’s Marketing Agency</a:t>
            </a:r>
            <a:br>
              <a:rPr lang="en-US" dirty="0" smtClean="0"/>
            </a:br>
            <a:r>
              <a:rPr lang="en-US" dirty="0" smtClean="0"/>
              <a:t>555.555.5555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hlinkClick r:id="rId3"/>
              </a:rPr>
              <a:t>Joe@jmagency-example.com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Visit </a:t>
            </a:r>
            <a:r>
              <a:rPr lang="en-US" dirty="0" smtClean="0">
                <a:hlinkClick r:id="rId4"/>
              </a:rPr>
              <a:t>http://www.example.com/clients/</a:t>
            </a:r>
            <a:r>
              <a:rPr lang="en-US" dirty="0" smtClean="0"/>
              <a:t> for more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1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bile Strategy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3494BA"/>
      </a:accent6>
      <a:hlink>
        <a:srgbClr val="6B9F25"/>
      </a:hlink>
      <a:folHlink>
        <a:srgbClr val="9F6715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ales presentation on product or service" id="{7EE400BE-508E-476C-BFCF-E5A4B7CBB911}" vid="{528475A2-2519-44AA-B642-41944284C867}"/>
    </a:ext>
  </a:extLst>
</a:theme>
</file>

<file path=ppt/theme/theme2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3494BA"/>
      </a:accent6>
      <a:hlink>
        <a:srgbClr val="6B9F25"/>
      </a:hlink>
      <a:folHlink>
        <a:srgbClr val="9F6715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3494BA"/>
      </a:accent6>
      <a:hlink>
        <a:srgbClr val="6B9F25"/>
      </a:hlink>
      <a:folHlink>
        <a:srgbClr val="9F6715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276</Words>
  <Application>Microsoft Office PowerPoint</Application>
  <PresentationFormat>Custom</PresentationFormat>
  <Paragraphs>79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Cambria</vt:lpstr>
      <vt:lpstr>Corbel</vt:lpstr>
      <vt:lpstr>Mobile Strategy</vt:lpstr>
      <vt:lpstr>Capture  Mobile Consumer Search Traffic </vt:lpstr>
      <vt:lpstr>Introduction</vt:lpstr>
      <vt:lpstr>Business Opportunities</vt:lpstr>
      <vt:lpstr>Our Products and Services</vt:lpstr>
      <vt:lpstr>Growing Your Bottom Line</vt:lpstr>
      <vt:lpstr>Next Steps</vt:lpstr>
      <vt:lpstr>Contact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2014-02-07T00:09:27Z</dcterms:created>
  <dcterms:modified xsi:type="dcterms:W3CDTF">2016-08-10T17:37:48Z</dcterms:modified>
  <cp:version/>
</cp:coreProperties>
</file>