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51" r:id="rId3"/>
    <p:sldMasterId id="2147483652" r:id="rId4"/>
  </p:sldMasterIdLst>
  <p:notesMasterIdLst>
    <p:notesMasterId r:id="rId16"/>
  </p:notesMasterIdLst>
  <p:handoutMasterIdLst>
    <p:handoutMasterId r:id="rId17"/>
  </p:handoutMasterIdLst>
  <p:sldIdLst>
    <p:sldId id="282" r:id="rId5"/>
    <p:sldId id="257" r:id="rId6"/>
    <p:sldId id="286" r:id="rId7"/>
    <p:sldId id="288" r:id="rId8"/>
    <p:sldId id="292" r:id="rId9"/>
    <p:sldId id="289" r:id="rId10"/>
    <p:sldId id="290" r:id="rId11"/>
    <p:sldId id="291" r:id="rId12"/>
    <p:sldId id="295" r:id="rId13"/>
    <p:sldId id="293" r:id="rId14"/>
    <p:sldId id="294" r:id="rId15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A2D1F1"/>
    <a:srgbClr val="666633"/>
    <a:srgbClr val="336600"/>
    <a:srgbClr val="292929"/>
    <a:srgbClr val="003399"/>
    <a:srgbClr val="5C3B65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36" autoAdjust="0"/>
  </p:normalViewPr>
  <p:slideViewPr>
    <p:cSldViewPr>
      <p:cViewPr varScale="1">
        <p:scale>
          <a:sx n="111" d="100"/>
          <a:sy n="111" d="100"/>
        </p:scale>
        <p:origin x="55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4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A4C31F-C9B8-4713-BAEE-BDF1C2ED8F7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6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C82F1-6A10-4FAA-B603-EFDACBD626CD}" type="datetimeFigureOut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4541B-345C-4E32-9DCE-3D965624A8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78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4541B-345C-4E32-9DCE-3D965624A8B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93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4541B-345C-4E32-9DCE-3D965624A8B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35100" y="3962400"/>
            <a:ext cx="4775200" cy="6096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3399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2400" y="4371975"/>
            <a:ext cx="4775200" cy="38100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EC39A2-998F-4BA0-9DBD-2AE8EAB53E7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C6FD3-D849-4EB6-98D7-30D39D325BE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8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7200" y="304800"/>
            <a:ext cx="2438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0" y="304800"/>
            <a:ext cx="71120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7CB93-504F-4781-8BF1-F4406B20FCF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4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EEA8D-4DA4-417A-8C4C-378C77E7DC4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60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84C22-6959-42ED-90D2-73BFB0341CE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52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FD5C5-8A28-44FD-A9CF-7245EA31C38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069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36BE0-6F49-47FD-B45A-53313EFA945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729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3ABAF-58C3-48D8-8612-2018445847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85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237F6-BF08-43D5-9F8F-1133135589A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60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9B2AC-8040-4D69-BF14-A98A0F34624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0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3915F-CDE2-4CE9-8B40-EDF563D1CF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9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llustration-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228600"/>
            <a:ext cx="9753600" cy="1036638"/>
          </a:xfrm>
        </p:spPr>
        <p:txBody>
          <a:bodyPr/>
          <a:lstStyle>
            <a:lvl1pPr>
              <a:defRPr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1493838"/>
            <a:ext cx="9753600" cy="46783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0ADE6-7BB6-4716-B8F6-FC7F2DEDA0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0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359C0-8EF7-46FD-892A-4212499B9CB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60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57C1A-3458-4030-88C9-748D9E12992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67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7200" y="304800"/>
            <a:ext cx="2438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0" y="304800"/>
            <a:ext cx="71120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9DD36-0FE7-48FA-BAC5-56644171048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38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089A1-9778-4D89-A38C-D776E9C0F73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033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C68FB-8988-4550-8176-497E78B1DA2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445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7108A-E1B8-4751-B994-EF9DCF6EE1B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887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49370-21A7-4271-A137-BA5970AF4B9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804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71DBC-C7BE-4BFA-BFD2-E653060205A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02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A86CB-6108-40A4-9C8F-76AAC582EF2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07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DADCD-961E-4FE3-96D5-103790C84D8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2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BD3AD-611F-41D5-A150-C40416490F7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065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7AAFE-B410-43F5-947D-8DDFDE038AD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526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90440-40AB-4A8A-BEAF-72B95B0E98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818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3D4F8-E2C5-40A9-9023-1756B57D1B6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6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7200" y="304800"/>
            <a:ext cx="2438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0" y="304800"/>
            <a:ext cx="71120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4FEF1-5967-41A5-8613-0E151B68DE8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0400" y="838200"/>
            <a:ext cx="4775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B56-2658-4CB1-94EF-099F54F4FAA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47C84-2654-4CDC-A94D-F0D7CA7B673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303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0F4BF-F07E-481F-892E-E14E590B25C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12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EF380-0EF3-4D85-82B4-070EA7A0A92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54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llustration-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C285-9B53-4DBC-80A0-E207F4D186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5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A70C4-F475-4A4C-A903-9CFD4FC02D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5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2000" y="304800"/>
            <a:ext cx="9753600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0" y="838200"/>
            <a:ext cx="9753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50E993-AD81-4A50-B0D5-ED1206684F27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E6AE55-3AB5-4DFA-BE4D-1E5FC13E81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4065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2032000" y="304800"/>
            <a:ext cx="9753600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66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0" y="838200"/>
            <a:ext cx="9753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dirty="0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23176C-F947-4722-AA0D-0565ADF5E7A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80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032000" y="304800"/>
            <a:ext cx="9753600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0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0" y="838200"/>
            <a:ext cx="9753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2286000" y="1143000"/>
            <a:ext cx="7696200" cy="2133600"/>
          </a:xfrm>
          <a:prstGeom prst="roundRect">
            <a:avLst>
              <a:gd name="adj" fmla="val 10198"/>
            </a:avLst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2700" y="1362255"/>
            <a:ext cx="5981700" cy="6096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Creating Customers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On-Demand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8900" y="2131173"/>
            <a:ext cx="4838700" cy="381000"/>
          </a:xfrm>
        </p:spPr>
        <p:txBody>
          <a:bodyPr/>
          <a:lstStyle/>
          <a:p>
            <a:r>
              <a:rPr lang="en-US" i="1" dirty="0" smtClean="0"/>
              <a:t>Paid Traffic To Develop Leads &amp; Sales Campaigns</a:t>
            </a:r>
            <a:endParaRPr lang="en-US" i="1" dirty="0"/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1752600" y="4267201"/>
            <a:ext cx="39624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Presented To: </a:t>
            </a:r>
          </a:p>
          <a:p>
            <a:pPr algn="l"/>
            <a:endParaRPr lang="en-US" sz="2400" dirty="0">
              <a:solidFill>
                <a:schemeClr val="bg1"/>
              </a:solidFill>
            </a:endParaRPr>
          </a:p>
          <a:p>
            <a:pPr algn="l"/>
            <a:r>
              <a:rPr lang="en-US" sz="2400" dirty="0">
                <a:solidFill>
                  <a:schemeClr val="bg1"/>
                </a:solidFill>
              </a:rPr>
              <a:t>	Company Name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8" name="Picture 7" descr="illustr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0" y="1537074"/>
            <a:ext cx="1428846" cy="1188198"/>
          </a:xfrm>
          <a:prstGeom prst="rect">
            <a:avLst/>
          </a:prstGeom>
        </p:spPr>
      </p:pic>
      <p:sp>
        <p:nvSpPr>
          <p:cNvPr id="16" name="Diagonal Stripe 15"/>
          <p:cNvSpPr/>
          <p:nvPr/>
        </p:nvSpPr>
        <p:spPr bwMode="auto">
          <a:xfrm rot="5400000">
            <a:off x="10096500" y="38100"/>
            <a:ext cx="609600" cy="533400"/>
          </a:xfrm>
          <a:prstGeom prst="diagStripe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9125046" y="5991226"/>
            <a:ext cx="13716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Your Name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or Logo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04800"/>
            <a:ext cx="2743200" cy="685800"/>
          </a:xfrm>
        </p:spPr>
        <p:txBody>
          <a:bodyPr anchor="ctr"/>
          <a:lstStyle/>
          <a:p>
            <a:pPr algn="ctr"/>
            <a:r>
              <a:rPr lang="en-US" sz="2400" dirty="0" smtClean="0"/>
              <a:t>Fee Schedule: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641785" cy="32766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[Your Company Name] </a:t>
            </a:r>
            <a:r>
              <a:rPr lang="en-US" dirty="0" smtClean="0">
                <a:solidFill>
                  <a:srgbClr val="FFFF00"/>
                </a:solidFill>
              </a:rPr>
              <a:t>will </a:t>
            </a:r>
            <a:r>
              <a:rPr lang="en-US" dirty="0" smtClean="0">
                <a:solidFill>
                  <a:srgbClr val="FFFF00"/>
                </a:solidFill>
              </a:rPr>
              <a:t>deploy and </a:t>
            </a:r>
            <a:r>
              <a:rPr lang="en-US" dirty="0" smtClean="0">
                <a:solidFill>
                  <a:srgbClr val="FFFF00"/>
                </a:solidFill>
              </a:rPr>
              <a:t>manage your advertising campaign.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My primary goal is results. 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My competitive </a:t>
            </a:r>
            <a:r>
              <a:rPr lang="en-US" dirty="0" smtClean="0">
                <a:solidFill>
                  <a:srgbClr val="FFFF00"/>
                </a:solidFill>
              </a:rPr>
              <a:t>rates are </a:t>
            </a:r>
            <a:r>
              <a:rPr lang="en-US" dirty="0" smtClean="0">
                <a:solidFill>
                  <a:srgbClr val="FFFF00"/>
                </a:solidFill>
              </a:rPr>
              <a:t>guaranteed to </a:t>
            </a:r>
            <a:r>
              <a:rPr lang="en-US" dirty="0" smtClean="0">
                <a:solidFill>
                  <a:srgbClr val="FFFF00"/>
                </a:solidFill>
              </a:rPr>
              <a:t>please </a:t>
            </a:r>
            <a:r>
              <a:rPr lang="en-US" dirty="0" smtClean="0">
                <a:solidFill>
                  <a:srgbClr val="FFFF00"/>
                </a:solidFill>
              </a:rPr>
              <a:t>your bottom </a:t>
            </a:r>
            <a:r>
              <a:rPr lang="en-US" dirty="0" smtClean="0">
                <a:solidFill>
                  <a:srgbClr val="FFFF00"/>
                </a:solidFill>
              </a:rPr>
              <a:t>line.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My results </a:t>
            </a:r>
            <a:r>
              <a:rPr lang="en-US" dirty="0" smtClean="0">
                <a:solidFill>
                  <a:srgbClr val="FFFF00"/>
                </a:solidFill>
              </a:rPr>
              <a:t>speak for themselves.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Base hourly rate </a:t>
            </a:r>
            <a:r>
              <a:rPr lang="en-US" dirty="0" smtClean="0">
                <a:solidFill>
                  <a:srgbClr val="FFFF00"/>
                </a:solidFill>
              </a:rPr>
              <a:t>is $125 </a:t>
            </a:r>
            <a:r>
              <a:rPr lang="en-US" dirty="0" smtClean="0">
                <a:solidFill>
                  <a:srgbClr val="FFFF00"/>
                </a:solidFill>
              </a:rPr>
              <a:t>per hour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5029200" y="381001"/>
            <a:ext cx="6705600" cy="5853113"/>
          </a:xfrm>
        </p:spPr>
        <p:txBody>
          <a:bodyPr/>
          <a:lstStyle/>
          <a:p>
            <a:pPr>
              <a:buNone/>
            </a:pPr>
            <a:r>
              <a:rPr lang="en-US" sz="1800" b="1" u="sng" dirty="0" smtClean="0"/>
              <a:t>Setup &amp; Deployment:</a:t>
            </a:r>
          </a:p>
          <a:p>
            <a:pPr>
              <a:buNone/>
            </a:pPr>
            <a:endParaRPr lang="en-US" sz="1400" b="1" u="sng" dirty="0"/>
          </a:p>
          <a:p>
            <a:r>
              <a:rPr lang="en-US" sz="1400" b="1" u="sng" dirty="0" smtClean="0">
                <a:solidFill>
                  <a:srgbClr val="A2D1F1"/>
                </a:solidFill>
              </a:rPr>
              <a:t>Customer </a:t>
            </a:r>
            <a:r>
              <a:rPr lang="en-US" sz="1400" b="1" u="sng" dirty="0">
                <a:solidFill>
                  <a:srgbClr val="A2D1F1"/>
                </a:solidFill>
              </a:rPr>
              <a:t>Profile				$447</a:t>
            </a:r>
          </a:p>
          <a:p>
            <a:pPr lvl="1"/>
            <a:r>
              <a:rPr lang="en-US" sz="1400" dirty="0" smtClean="0"/>
              <a:t>Analyze Your Customer Base</a:t>
            </a:r>
            <a:endParaRPr lang="en-US" sz="1400" dirty="0"/>
          </a:p>
          <a:p>
            <a:endParaRPr lang="en-US" sz="1400" b="1" u="sng" dirty="0">
              <a:solidFill>
                <a:srgbClr val="A2D1F1"/>
              </a:solidFill>
            </a:endParaRPr>
          </a:p>
          <a:p>
            <a:r>
              <a:rPr lang="en-US" sz="1400" b="1" u="sng" dirty="0">
                <a:solidFill>
                  <a:srgbClr val="A2D1F1"/>
                </a:solidFill>
              </a:rPr>
              <a:t>Facebook Ad Setup			$399</a:t>
            </a:r>
          </a:p>
          <a:p>
            <a:pPr lvl="1"/>
            <a:r>
              <a:rPr lang="en-US" sz="1400" dirty="0" smtClean="0"/>
              <a:t>Base Fan </a:t>
            </a:r>
            <a:r>
              <a:rPr lang="en-US" sz="1400" dirty="0"/>
              <a:t>Page Setup</a:t>
            </a:r>
          </a:p>
          <a:p>
            <a:pPr lvl="1"/>
            <a:r>
              <a:rPr lang="en-US" sz="1400" dirty="0" smtClean="0"/>
              <a:t>Site Landing Page Setup</a:t>
            </a:r>
            <a:endParaRPr lang="en-US" sz="1400" dirty="0"/>
          </a:p>
          <a:p>
            <a:pPr lvl="1">
              <a:buNone/>
            </a:pPr>
            <a:endParaRPr lang="en-US" sz="800" b="1" dirty="0"/>
          </a:p>
          <a:p>
            <a:r>
              <a:rPr lang="en-US" sz="1400" b="1" u="sng" dirty="0">
                <a:solidFill>
                  <a:srgbClr val="A2D1F1"/>
                </a:solidFill>
              </a:rPr>
              <a:t>Google AdSense Setup			$349</a:t>
            </a:r>
          </a:p>
          <a:p>
            <a:pPr lvl="1"/>
            <a:r>
              <a:rPr lang="en-US" sz="1400" dirty="0"/>
              <a:t>Account Setup</a:t>
            </a:r>
          </a:p>
          <a:p>
            <a:pPr lvl="1"/>
            <a:r>
              <a:rPr lang="en-US" sz="1400" dirty="0" smtClean="0"/>
              <a:t>Site Landing Page Setup</a:t>
            </a:r>
            <a:endParaRPr lang="en-US" sz="1400" dirty="0"/>
          </a:p>
          <a:p>
            <a:pPr lvl="1"/>
            <a:endParaRPr lang="en-US" sz="800" dirty="0"/>
          </a:p>
          <a:p>
            <a:r>
              <a:rPr lang="en-US" sz="1400" b="1" u="sng" dirty="0">
                <a:solidFill>
                  <a:srgbClr val="A2D1F1"/>
                </a:solidFill>
              </a:rPr>
              <a:t>Search Engine Optimization			$550</a:t>
            </a:r>
          </a:p>
          <a:p>
            <a:pPr lvl="1"/>
            <a:r>
              <a:rPr lang="en-US" sz="1400" dirty="0"/>
              <a:t>Priced per Keyword per Month</a:t>
            </a:r>
          </a:p>
          <a:p>
            <a:pPr lvl="1"/>
            <a:r>
              <a:rPr lang="en-US" sz="1400" dirty="0" smtClean="0"/>
              <a:t>Site Landing Page Setup</a:t>
            </a:r>
            <a:endParaRPr lang="en-US" sz="1400" dirty="0"/>
          </a:p>
          <a:p>
            <a:pPr lvl="1">
              <a:buNone/>
            </a:pPr>
            <a:endParaRPr lang="en-US" sz="800" dirty="0"/>
          </a:p>
          <a:p>
            <a:pPr>
              <a:buNone/>
            </a:pPr>
            <a:r>
              <a:rPr lang="en-US" sz="1400" dirty="0">
                <a:solidFill>
                  <a:srgbClr val="A2D1F1"/>
                </a:solidFill>
              </a:rPr>
              <a:t>	</a:t>
            </a:r>
            <a:r>
              <a:rPr lang="en-US" sz="1600" b="1" u="sng" dirty="0">
                <a:solidFill>
                  <a:srgbClr val="FFFF00"/>
                </a:solidFill>
              </a:rPr>
              <a:t>Power Bundle				$</a:t>
            </a:r>
            <a:r>
              <a:rPr lang="en-US" sz="1600" b="1" u="sng" dirty="0" smtClean="0">
                <a:solidFill>
                  <a:srgbClr val="FFFF00"/>
                </a:solidFill>
              </a:rPr>
              <a:t>1,097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i="1" dirty="0" smtClean="0">
                <a:solidFill>
                  <a:srgbClr val="FFFF00"/>
                </a:solidFill>
              </a:rPr>
              <a:t>Best Value!</a:t>
            </a:r>
            <a:endParaRPr lang="en-US" sz="1600" b="1" i="1" dirty="0">
              <a:solidFill>
                <a:srgbClr val="FFFF00"/>
              </a:solidFill>
            </a:endParaRPr>
          </a:p>
          <a:p>
            <a:pPr lvl="1"/>
            <a:r>
              <a:rPr lang="en-US" sz="1400" dirty="0"/>
              <a:t>Setup All </a:t>
            </a:r>
            <a:r>
              <a:rPr lang="en-US" sz="1400" dirty="0" smtClean="0"/>
              <a:t>Systems As Above</a:t>
            </a:r>
            <a:endParaRPr lang="en-US" sz="1400" dirty="0"/>
          </a:p>
          <a:p>
            <a:pPr lvl="1"/>
            <a:endParaRPr lang="en-US" sz="1000" u="sng" dirty="0"/>
          </a:p>
          <a:p>
            <a:pPr>
              <a:buNone/>
            </a:pPr>
            <a:r>
              <a:rPr lang="en-US" sz="1800" b="1" u="sng" dirty="0" smtClean="0"/>
              <a:t>Management &amp; Budgets:</a:t>
            </a:r>
          </a:p>
          <a:p>
            <a:pPr>
              <a:buNone/>
            </a:pPr>
            <a:endParaRPr lang="en-US" sz="1100" b="1" u="sng" dirty="0"/>
          </a:p>
          <a:p>
            <a:pPr lvl="1">
              <a:buNone/>
            </a:pPr>
            <a:r>
              <a:rPr lang="en-US" sz="1400" dirty="0">
                <a:solidFill>
                  <a:srgbClr val="A2D1F1"/>
                </a:solidFill>
              </a:rPr>
              <a:t>Client </a:t>
            </a:r>
            <a:r>
              <a:rPr lang="en-US" sz="1400" dirty="0" smtClean="0">
                <a:solidFill>
                  <a:srgbClr val="A2D1F1"/>
                </a:solidFill>
              </a:rPr>
              <a:t>Choses Monthly </a:t>
            </a:r>
            <a:r>
              <a:rPr lang="en-US" sz="1400" dirty="0">
                <a:solidFill>
                  <a:srgbClr val="A2D1F1"/>
                </a:solidFill>
              </a:rPr>
              <a:t>Advertising Budget</a:t>
            </a:r>
          </a:p>
          <a:p>
            <a:pPr lvl="1">
              <a:buNone/>
            </a:pPr>
            <a:endParaRPr lang="en-US" sz="1400" u="sng" dirty="0">
              <a:solidFill>
                <a:srgbClr val="A2D1F1"/>
              </a:solidFill>
            </a:endParaRPr>
          </a:p>
          <a:p>
            <a:pPr lvl="1">
              <a:buNone/>
            </a:pPr>
            <a:r>
              <a:rPr lang="en-US" sz="1400" u="sng" dirty="0">
                <a:solidFill>
                  <a:srgbClr val="A2D1F1"/>
                </a:solidFill>
              </a:rPr>
              <a:t>Paid Advertisement Management	23.5% of Budget</a:t>
            </a:r>
          </a:p>
          <a:p>
            <a:pPr lvl="1">
              <a:buNone/>
            </a:pPr>
            <a:endParaRPr lang="en-US" sz="1400" u="sng" dirty="0">
              <a:solidFill>
                <a:srgbClr val="A2D1F1"/>
              </a:solidFill>
            </a:endParaRPr>
          </a:p>
          <a:p>
            <a:pPr lvl="1">
              <a:buNone/>
            </a:pPr>
            <a:endParaRPr lang="en-US" sz="1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2466"/>
            <a:ext cx="7315200" cy="853702"/>
          </a:xfrm>
        </p:spPr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71600"/>
            <a:ext cx="7315200" cy="4267200"/>
          </a:xfrm>
        </p:spPr>
        <p:txBody>
          <a:bodyPr/>
          <a:lstStyle/>
          <a:p>
            <a:r>
              <a:rPr lang="en-US" b="1" dirty="0" smtClean="0"/>
              <a:t>Your Marketing </a:t>
            </a:r>
            <a:r>
              <a:rPr lang="en-US" b="1" dirty="0" smtClean="0"/>
              <a:t>Partner</a:t>
            </a:r>
          </a:p>
          <a:p>
            <a:pPr lvl="1"/>
            <a:r>
              <a:rPr lang="en-US" b="1" dirty="0" smtClean="0"/>
              <a:t>Your Name</a:t>
            </a:r>
          </a:p>
          <a:p>
            <a:pPr lvl="1"/>
            <a:r>
              <a:rPr lang="en-US" b="1" dirty="0" smtClean="0"/>
              <a:t>Your Company</a:t>
            </a:r>
          </a:p>
          <a:p>
            <a:pPr lvl="1"/>
            <a:r>
              <a:rPr lang="en-US" b="1" dirty="0" smtClean="0"/>
              <a:t>Your Address</a:t>
            </a:r>
          </a:p>
          <a:p>
            <a:pPr lvl="1"/>
            <a:r>
              <a:rPr lang="en-US" b="1" dirty="0" smtClean="0"/>
              <a:t>Telephone</a:t>
            </a:r>
          </a:p>
          <a:p>
            <a:pPr lvl="1"/>
            <a:r>
              <a:rPr lang="en-US" b="1" dirty="0" smtClean="0"/>
              <a:t>Email</a:t>
            </a:r>
          </a:p>
          <a:p>
            <a:pPr lvl="1"/>
            <a:r>
              <a:rPr lang="en-US" b="1" dirty="0" smtClean="0"/>
              <a:t>Website URL</a:t>
            </a:r>
          </a:p>
          <a:p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686800" y="2667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&lt;Your Logo or Picture&gt;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0" y="1066800"/>
            <a:ext cx="7537450" cy="5181600"/>
          </a:xfrm>
        </p:spPr>
        <p:txBody>
          <a:bodyPr/>
          <a:lstStyle/>
          <a:p>
            <a:r>
              <a:rPr lang="en-US" b="1" dirty="0" smtClean="0"/>
              <a:t>Barriers to Growth:</a:t>
            </a:r>
            <a:endParaRPr lang="en-US" b="1" dirty="0" smtClean="0"/>
          </a:p>
          <a:p>
            <a:pPr lvl="1"/>
            <a:r>
              <a:rPr lang="en-US" dirty="0" smtClean="0"/>
              <a:t>Low User Interaction</a:t>
            </a:r>
          </a:p>
          <a:p>
            <a:pPr lvl="1"/>
            <a:r>
              <a:rPr lang="en-US" dirty="0" smtClean="0"/>
              <a:t>Poor Local Search Visibility</a:t>
            </a:r>
          </a:p>
          <a:p>
            <a:pPr lvl="1"/>
            <a:r>
              <a:rPr lang="en-US" dirty="0" smtClean="0"/>
              <a:t>Sporadic Lead Generation</a:t>
            </a:r>
          </a:p>
          <a:p>
            <a:pPr lvl="1"/>
            <a:r>
              <a:rPr lang="en-US" dirty="0" smtClean="0"/>
              <a:t>Expensive Cadillac Marketing Programs</a:t>
            </a:r>
          </a:p>
          <a:p>
            <a:pPr lvl="1"/>
            <a:r>
              <a:rPr lang="en-US" dirty="0" smtClean="0"/>
              <a:t>‘Noisy’ Traditional Methods</a:t>
            </a:r>
          </a:p>
          <a:p>
            <a:pPr lvl="1"/>
            <a:r>
              <a:rPr lang="en-US" dirty="0" smtClean="0"/>
              <a:t>Reluctance to Adapt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905000" y="48768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>
                <a:solidFill>
                  <a:srgbClr val="FFC000"/>
                </a:solidFill>
              </a:rPr>
              <a:t>The </a:t>
            </a:r>
            <a:r>
              <a:rPr lang="en-US" i="1" dirty="0" smtClean="0">
                <a:solidFill>
                  <a:srgbClr val="FFC000"/>
                </a:solidFill>
              </a:rPr>
              <a:t>cause of </a:t>
            </a:r>
            <a:r>
              <a:rPr lang="en-US" i="1" dirty="0" smtClean="0">
                <a:solidFill>
                  <a:srgbClr val="FFC000"/>
                </a:solidFill>
              </a:rPr>
              <a:t>these problems rests with the tools and </a:t>
            </a:r>
            <a:r>
              <a:rPr lang="en-US" i="1" dirty="0" smtClean="0">
                <a:solidFill>
                  <a:srgbClr val="FFC000"/>
                </a:solidFill>
              </a:rPr>
              <a:t>strategy you are using…</a:t>
            </a:r>
            <a:endParaRPr lang="en-US" i="1" dirty="0" smtClean="0">
              <a:solidFill>
                <a:srgbClr val="FFC000"/>
              </a:solidFill>
            </a:endParaRPr>
          </a:p>
          <a:p>
            <a:endParaRPr lang="en-US" i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4850" y="5786735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>
                <a:solidFill>
                  <a:srgbClr val="FFFF00"/>
                </a:solidFill>
              </a:rPr>
              <a:t>You can fix these individually at cost, 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and then wait for effect, or…</a:t>
            </a:r>
            <a:endParaRPr lang="en-US" i="1" dirty="0" smtClean="0">
              <a:solidFill>
                <a:srgbClr val="FFFF00"/>
              </a:solidFill>
            </a:endParaRPr>
          </a:p>
          <a:p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470819"/>
            <a:ext cx="7696200" cy="3733800"/>
          </a:xfrm>
        </p:spPr>
        <p:txBody>
          <a:bodyPr/>
          <a:lstStyle/>
          <a:p>
            <a:r>
              <a:rPr lang="en-US" b="1" dirty="0" smtClean="0"/>
              <a:t>Leverage Paid Traffic:</a:t>
            </a:r>
            <a:endParaRPr lang="en-US" b="1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Use Any Number Of Traffic Sources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On Demand Local Customers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Hyper-Targeted (Location &amp; Context)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dirty="0" smtClean="0"/>
              <a:t>Custom Campaigns For Key Customers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" name="Picture 5" descr="ma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0"/>
            <a:ext cx="1852602" cy="1552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343400" y="54102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>
                <a:solidFill>
                  <a:srgbClr val="FFFF00"/>
                </a:solidFill>
              </a:rPr>
              <a:t>Good Advertising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u="sng" dirty="0" smtClean="0">
                <a:solidFill>
                  <a:srgbClr val="FFFF00"/>
                </a:solidFill>
              </a:rPr>
              <a:t>Pays For Itself</a:t>
            </a:r>
            <a:r>
              <a:rPr lang="en-US" i="1" dirty="0" smtClean="0">
                <a:solidFill>
                  <a:srgbClr val="FFFF00"/>
                </a:solidFill>
              </a:rPr>
              <a:t> Many Times Over And Is </a:t>
            </a:r>
            <a:r>
              <a:rPr lang="en-US" b="1" i="1" dirty="0" smtClean="0">
                <a:solidFill>
                  <a:srgbClr val="FFFF00"/>
                </a:solidFill>
              </a:rPr>
              <a:t>Repeatable</a:t>
            </a:r>
            <a:r>
              <a:rPr lang="en-US" i="1" dirty="0" smtClean="0">
                <a:solidFill>
                  <a:srgbClr val="FFFF00"/>
                </a:solidFill>
              </a:rPr>
              <a:t>…</a:t>
            </a:r>
            <a:endParaRPr lang="en-US" i="1" dirty="0" smtClean="0">
              <a:solidFill>
                <a:srgbClr val="FFFF00"/>
              </a:solidFill>
            </a:endParaRPr>
          </a:p>
          <a:p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Customers</a:t>
            </a:r>
            <a:r>
              <a:rPr lang="en-US" dirty="0"/>
              <a:t> </a:t>
            </a:r>
            <a:r>
              <a:rPr lang="en-US" dirty="0" smtClean="0"/>
              <a:t>Profile: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600200"/>
            <a:ext cx="7924800" cy="3733800"/>
          </a:xfrm>
        </p:spPr>
        <p:txBody>
          <a:bodyPr/>
          <a:lstStyle/>
          <a:p>
            <a:r>
              <a:rPr lang="en-US" b="1" dirty="0" smtClean="0"/>
              <a:t>Develop The Profile Of Your Best Customer</a:t>
            </a:r>
            <a:endParaRPr lang="en-US" b="1" dirty="0" smtClean="0"/>
          </a:p>
          <a:p>
            <a:pPr lvl="1"/>
            <a:r>
              <a:rPr lang="en-US" dirty="0" smtClean="0">
                <a:solidFill>
                  <a:srgbClr val="A2D1F1"/>
                </a:solidFill>
              </a:rPr>
              <a:t>Who Are They? </a:t>
            </a:r>
          </a:p>
          <a:p>
            <a:pPr lvl="1"/>
            <a:r>
              <a:rPr lang="en-US" dirty="0" smtClean="0">
                <a:solidFill>
                  <a:srgbClr val="A2D1F1"/>
                </a:solidFill>
              </a:rPr>
              <a:t>Why Did They Buy In The Past?</a:t>
            </a:r>
          </a:p>
          <a:p>
            <a:pPr lvl="1"/>
            <a:r>
              <a:rPr lang="en-US" dirty="0" smtClean="0">
                <a:solidFill>
                  <a:srgbClr val="A2D1F1"/>
                </a:solidFill>
              </a:rPr>
              <a:t>What Online Spaces Do They Use?</a:t>
            </a:r>
          </a:p>
          <a:p>
            <a:pPr lvl="1"/>
            <a:r>
              <a:rPr lang="en-US" dirty="0" smtClean="0">
                <a:solidFill>
                  <a:srgbClr val="A2D1F1"/>
                </a:solidFill>
              </a:rPr>
              <a:t>What Is Their Core Desire? </a:t>
            </a:r>
            <a:r>
              <a:rPr lang="en-US" dirty="0" smtClean="0">
                <a:solidFill>
                  <a:srgbClr val="A2D1F1"/>
                </a:solidFill>
              </a:rPr>
              <a:t> 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key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610100"/>
            <a:ext cx="2299252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724400" y="4495800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>
                <a:solidFill>
                  <a:srgbClr val="FFFF00"/>
                </a:solidFill>
              </a:rPr>
              <a:t>Understanding Your Best Customers And Why They Buy From You Is KEY!</a:t>
            </a:r>
          </a:p>
          <a:p>
            <a:pPr marL="0" lvl="1"/>
            <a:endParaRPr lang="en-US" i="1" dirty="0">
              <a:solidFill>
                <a:srgbClr val="FFFF00"/>
              </a:solidFill>
            </a:endParaRPr>
          </a:p>
          <a:p>
            <a:pPr marL="0" lvl="1"/>
            <a:r>
              <a:rPr lang="en-US" i="1" dirty="0" smtClean="0">
                <a:solidFill>
                  <a:srgbClr val="FFFF00"/>
                </a:solidFill>
              </a:rPr>
              <a:t>They Will Tell You What Your Paid Traffic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Campaigns Need To Say…</a:t>
            </a:r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</a:t>
            </a:r>
            <a:r>
              <a:rPr lang="en-US" dirty="0" smtClean="0"/>
              <a:t>Requirements: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057400"/>
            <a:ext cx="7315200" cy="4114800"/>
          </a:xfrm>
        </p:spPr>
        <p:txBody>
          <a:bodyPr/>
          <a:lstStyle/>
          <a:p>
            <a:r>
              <a:rPr lang="en-US" b="1" dirty="0" smtClean="0"/>
              <a:t>Your </a:t>
            </a:r>
            <a:r>
              <a:rPr lang="en-US" b="1" dirty="0" smtClean="0"/>
              <a:t>Gateway &amp; Landing Zone</a:t>
            </a:r>
            <a:endParaRPr lang="en-US" b="1" dirty="0" smtClean="0"/>
          </a:p>
          <a:p>
            <a:pPr lvl="1"/>
            <a:r>
              <a:rPr lang="en-US" dirty="0" smtClean="0"/>
              <a:t>Hosts Your Landing Pages</a:t>
            </a:r>
          </a:p>
          <a:p>
            <a:pPr lvl="1"/>
            <a:r>
              <a:rPr lang="en-US" dirty="0" smtClean="0"/>
              <a:t>Makes Contact Easy</a:t>
            </a:r>
            <a:endParaRPr lang="en-US" dirty="0" smtClean="0"/>
          </a:p>
          <a:p>
            <a:pPr lvl="1"/>
            <a:r>
              <a:rPr lang="en-US" dirty="0" smtClean="0"/>
              <a:t>Promotes Client </a:t>
            </a:r>
            <a:r>
              <a:rPr lang="en-US" dirty="0" smtClean="0"/>
              <a:t>Testimonials</a:t>
            </a:r>
          </a:p>
          <a:p>
            <a:pPr lvl="1"/>
            <a:r>
              <a:rPr lang="en-US" dirty="0" smtClean="0"/>
              <a:t>Blog </a:t>
            </a:r>
            <a:r>
              <a:rPr lang="en-US" dirty="0" smtClean="0"/>
              <a:t>and Original Content</a:t>
            </a:r>
          </a:p>
          <a:p>
            <a:endParaRPr lang="en-US" dirty="0"/>
          </a:p>
        </p:txBody>
      </p:sp>
      <p:pic>
        <p:nvPicPr>
          <p:cNvPr id="5" name="Picture 4" descr="curs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2600" y="573024"/>
            <a:ext cx="2099449" cy="14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410200" y="4953001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i="1" dirty="0" smtClean="0">
                <a:solidFill>
                  <a:srgbClr val="FFFF00"/>
                </a:solidFill>
              </a:rPr>
              <a:t>Each Campaign Has It’s Own Landing Page, And Direct Call-To-Action</a:t>
            </a:r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</a:t>
            </a:r>
            <a:r>
              <a:rPr lang="en-US" dirty="0" smtClean="0"/>
              <a:t>Platforms: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Social Media</a:t>
            </a:r>
          </a:p>
          <a:p>
            <a:pPr lvl="1"/>
            <a:r>
              <a:rPr lang="en-US" dirty="0" smtClean="0"/>
              <a:t>Facebook Offers the Relationship Opportunity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Near-Real </a:t>
            </a:r>
            <a:r>
              <a:rPr lang="en-US" dirty="0" smtClean="0">
                <a:solidFill>
                  <a:srgbClr val="A2D1F1"/>
                </a:solidFill>
              </a:rPr>
              <a:t>Time Interaction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Significant Local Reach</a:t>
            </a:r>
          </a:p>
          <a:p>
            <a:pPr lvl="1"/>
            <a:r>
              <a:rPr lang="en-US" dirty="0" smtClean="0"/>
              <a:t>Advertising Factors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Unprecedented Audience Targeting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Low Cost of Entry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High Local Reach</a:t>
            </a:r>
          </a:p>
          <a:p>
            <a:pPr lvl="2"/>
            <a:r>
              <a:rPr lang="en-US" dirty="0">
                <a:solidFill>
                  <a:srgbClr val="A2D1F1"/>
                </a:solidFill>
              </a:rPr>
              <a:t>Relatable and Meaningful Offers</a:t>
            </a:r>
          </a:p>
          <a:p>
            <a:pPr marL="914400" lvl="2" indent="0">
              <a:buNone/>
            </a:pPr>
            <a:endParaRPr lang="en-US" dirty="0">
              <a:solidFill>
                <a:srgbClr val="A2D1F1"/>
              </a:solidFill>
            </a:endParaRPr>
          </a:p>
        </p:txBody>
      </p:sp>
      <p:pic>
        <p:nvPicPr>
          <p:cNvPr id="4098" name="Picture 2" descr="C:\Users\Lou\Desktop\Local Business L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29800" y="44958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</a:t>
            </a:r>
            <a:r>
              <a:rPr lang="en-US" dirty="0" smtClean="0"/>
              <a:t>Platforms: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Google </a:t>
            </a:r>
            <a:r>
              <a:rPr lang="en-US" b="1" dirty="0" smtClean="0"/>
              <a:t>AdSense</a:t>
            </a:r>
            <a:endParaRPr lang="en-US" b="1" dirty="0" smtClean="0"/>
          </a:p>
          <a:p>
            <a:pPr lvl="1"/>
            <a:r>
              <a:rPr lang="en-US" dirty="0" smtClean="0"/>
              <a:t>Offers the Greatest Local Search Opportunity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Site visitors locate your business profile, which is matched based on their search text and location</a:t>
            </a:r>
          </a:p>
          <a:p>
            <a:pPr marL="1371600" lvl="3" indent="0">
              <a:buNone/>
            </a:pPr>
            <a:endParaRPr lang="en-US" dirty="0" smtClean="0">
              <a:solidFill>
                <a:srgbClr val="A2D1F1"/>
              </a:solidFill>
            </a:endParaRPr>
          </a:p>
          <a:p>
            <a:pPr lvl="1"/>
            <a:r>
              <a:rPr lang="en-US" dirty="0" smtClean="0"/>
              <a:t>Advertising Factors:</a:t>
            </a:r>
            <a:endParaRPr lang="en-US" dirty="0" smtClean="0"/>
          </a:p>
          <a:p>
            <a:pPr lvl="2"/>
            <a:r>
              <a:rPr lang="en-US" dirty="0">
                <a:solidFill>
                  <a:srgbClr val="A2D1F1"/>
                </a:solidFill>
              </a:rPr>
              <a:t>Significant for Local Reach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Medium to High Cost</a:t>
            </a:r>
            <a:endParaRPr lang="en-US" dirty="0" smtClean="0">
              <a:solidFill>
                <a:srgbClr val="A2D1F1"/>
              </a:solidFill>
            </a:endParaRP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Reliable </a:t>
            </a:r>
            <a:r>
              <a:rPr lang="en-US" dirty="0" smtClean="0">
                <a:solidFill>
                  <a:srgbClr val="FFFF00"/>
                </a:solidFill>
              </a:rPr>
              <a:t>(Best Advertising You Can Buy)</a:t>
            </a:r>
            <a:endParaRPr lang="en-US" dirty="0" smtClean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2072501" cy="1137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981" y="228600"/>
            <a:ext cx="9753600" cy="1036638"/>
          </a:xfrm>
        </p:spPr>
        <p:txBody>
          <a:bodyPr/>
          <a:lstStyle/>
          <a:p>
            <a:r>
              <a:rPr lang="en-US" dirty="0" smtClean="0"/>
              <a:t>Recommended </a:t>
            </a:r>
            <a:r>
              <a:rPr lang="en-US" dirty="0" smtClean="0"/>
              <a:t>Vehicles: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65238"/>
            <a:ext cx="8001000" cy="5181600"/>
          </a:xfrm>
        </p:spPr>
        <p:txBody>
          <a:bodyPr/>
          <a:lstStyle/>
          <a:p>
            <a:r>
              <a:rPr lang="en-US" b="1" dirty="0" smtClean="0"/>
              <a:t>Paid Search Engine Optimization</a:t>
            </a:r>
          </a:p>
          <a:p>
            <a:pPr lvl="1"/>
            <a:r>
              <a:rPr lang="en-US" dirty="0" smtClean="0"/>
              <a:t>Target the keywords used by local consumers;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Searching for what your business provides</a:t>
            </a:r>
          </a:p>
          <a:p>
            <a:pPr lvl="1"/>
            <a:r>
              <a:rPr lang="en-US" dirty="0" smtClean="0"/>
              <a:t>Campaign Goals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Run for one to three months+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Local position page 1, upper page placement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Cross promote Facebook and offers specific landing pages</a:t>
            </a:r>
          </a:p>
          <a:p>
            <a:pPr lvl="2"/>
            <a:r>
              <a:rPr lang="en-US" dirty="0" smtClean="0">
                <a:solidFill>
                  <a:srgbClr val="A2D1F1"/>
                </a:solidFill>
              </a:rPr>
              <a:t>Place visitors into funnel to receive consultation or related info/products. </a:t>
            </a:r>
            <a:endParaRPr lang="en-US" dirty="0">
              <a:solidFill>
                <a:srgbClr val="A2D1F1"/>
              </a:solidFill>
            </a:endParaRPr>
          </a:p>
        </p:txBody>
      </p:sp>
      <p:pic>
        <p:nvPicPr>
          <p:cNvPr id="5" name="Picture 4" descr="therapy-ad-exam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4800" y="4724400"/>
            <a:ext cx="3415873" cy="1841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44383"/>
            <a:ext cx="7315200" cy="1036638"/>
          </a:xfrm>
        </p:spPr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971800" y="3505200"/>
            <a:ext cx="7696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sz="2800" dirty="0">
                <a:solidFill>
                  <a:schemeClr val="bg1"/>
                </a:solidFill>
                <a:latin typeface="+mn-lt"/>
              </a:rPr>
              <a:t>Pilot Advertising Campaign</a:t>
            </a:r>
          </a:p>
          <a:p>
            <a:pPr marL="742950" lvl="1" indent="-28575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kern="0" dirty="0">
                <a:solidFill>
                  <a:srgbClr val="A2D1F1"/>
                </a:solidFill>
                <a:latin typeface="+mn-lt"/>
              </a:rPr>
              <a:t>Deployment In As Little As Seven Days</a:t>
            </a:r>
          </a:p>
          <a:p>
            <a:pPr marL="742950" lvl="1" indent="-28575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kern="0" dirty="0">
                <a:solidFill>
                  <a:srgbClr val="A2D1F1"/>
                </a:solidFill>
                <a:latin typeface="+mn-lt"/>
              </a:rPr>
              <a:t>Proven Methods &amp; Tactics</a:t>
            </a:r>
          </a:p>
          <a:p>
            <a:pPr marL="742950" lvl="1" indent="-285750" algn="l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kern="0" dirty="0">
                <a:solidFill>
                  <a:srgbClr val="A2D1F1"/>
                </a:solidFill>
                <a:latin typeface="+mn-lt"/>
              </a:rPr>
              <a:t>Cost-Effective Lead Generation </a:t>
            </a:r>
          </a:p>
          <a:p>
            <a:pPr marL="742950" lvl="1" indent="-285750" algn="l">
              <a:spcBef>
                <a:spcPct val="20000"/>
              </a:spcBef>
              <a:buFont typeface="Arial" pitchFamily="34" charset="0"/>
              <a:buChar char="•"/>
            </a:pPr>
            <a:endParaRPr lang="en-US" sz="900" kern="0" dirty="0">
              <a:solidFill>
                <a:srgbClr val="A2D1F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05400" y="5715000"/>
            <a:ext cx="63361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FFFF00"/>
                </a:solidFill>
              </a:rPr>
              <a:t>We Only Needs One Quick Meeting </a:t>
            </a:r>
            <a:br>
              <a:rPr lang="en-US" sz="2000" kern="0" dirty="0">
                <a:solidFill>
                  <a:srgbClr val="FFFF00"/>
                </a:solidFill>
              </a:rPr>
            </a:br>
            <a:r>
              <a:rPr lang="en-US" sz="2000" kern="0" dirty="0">
                <a:solidFill>
                  <a:srgbClr val="FFFF00"/>
                </a:solidFill>
              </a:rPr>
              <a:t>Or Phone Call To Get Started. </a:t>
            </a:r>
            <a:endParaRPr lang="en-US" sz="2000" kern="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65206"/>
            <a:ext cx="6107502" cy="191362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The Customer Profile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Optimum Traffic Source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 Monthly Ad Budget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575614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DF05BC1-81DC-43D2-AF04-DFFC2B941B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TS102575614</Template>
  <TotalTime>1338</TotalTime>
  <Words>446</Words>
  <Application>Microsoft Office PowerPoint</Application>
  <PresentationFormat>Widescreen</PresentationFormat>
  <Paragraphs>125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TS102575614</vt:lpstr>
      <vt:lpstr>1_Custom Design</vt:lpstr>
      <vt:lpstr>2_Custom Design</vt:lpstr>
      <vt:lpstr>Creating Customers On-Demand </vt:lpstr>
      <vt:lpstr>Problem:</vt:lpstr>
      <vt:lpstr>Solution:</vt:lpstr>
      <vt:lpstr>Define The Customers Profile:</vt:lpstr>
      <vt:lpstr>Website Requirements:</vt:lpstr>
      <vt:lpstr>Recommended Platforms: </vt:lpstr>
      <vt:lpstr>Recommended Platforms:</vt:lpstr>
      <vt:lpstr>Recommended Vehicles:</vt:lpstr>
      <vt:lpstr>Next Steps:</vt:lpstr>
      <vt:lpstr>Fee Schedule:</vt:lpstr>
      <vt:lpstr>CONTACT</vt:lpstr>
    </vt:vector>
  </TitlesOfParts>
  <Company>HGM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Golden Confetti</dc:title>
  <dc:creator>L</dc:creator>
  <cp:lastModifiedBy>luther landro</cp:lastModifiedBy>
  <cp:revision>121</cp:revision>
  <dcterms:created xsi:type="dcterms:W3CDTF">2011-10-10T20:26:21Z</dcterms:created>
  <dcterms:modified xsi:type="dcterms:W3CDTF">2016-08-10T18:51:48Z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TC025756149991</vt:lpwstr>
  </property>
</Properties>
</file>