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6" r:id="rId2"/>
    <p:sldId id="257" r:id="rId3"/>
    <p:sldId id="258" r:id="rId4"/>
    <p:sldId id="259" r:id="rId5"/>
    <p:sldId id="261" r:id="rId6"/>
    <p:sldId id="260" r:id="rId7"/>
    <p:sldId id="265" r:id="rId8"/>
    <p:sldId id="264" r:id="rId9"/>
    <p:sldId id="262" r:id="rId10"/>
    <p:sldId id="263" r:id="rId11"/>
    <p:sldId id="266" r:id="rId12"/>
    <p:sldId id="267" r:id="rId13"/>
    <p:sldId id="268" r:id="rId14"/>
    <p:sldId id="269"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9455" autoAdjust="0"/>
  </p:normalViewPr>
  <p:slideViewPr>
    <p:cSldViewPr>
      <p:cViewPr varScale="1">
        <p:scale>
          <a:sx n="64" d="100"/>
          <a:sy n="64" d="100"/>
        </p:scale>
        <p:origin x="1134" y="60"/>
      </p:cViewPr>
      <p:guideLst>
        <p:guide orient="horz" pos="2160"/>
        <p:guide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6FCA79-CB0D-4688-9BC6-55F6FAEADAD0}" type="doc">
      <dgm:prSet loTypeId="urn:microsoft.com/office/officeart/2005/8/layout/vProcess5" loCatId="process" qsTypeId="urn:microsoft.com/office/officeart/2005/8/quickstyle/simple3" qsCatId="simple" csTypeId="urn:microsoft.com/office/officeart/2005/8/colors/colorful2" csCatId="colorful" phldr="1"/>
      <dgm:spPr/>
      <dgm:t>
        <a:bodyPr/>
        <a:lstStyle/>
        <a:p>
          <a:endParaRPr lang="en-US"/>
        </a:p>
      </dgm:t>
    </dgm:pt>
    <dgm:pt modelId="{C865A988-EEA0-427B-B5DA-CFCB50B739D2}">
      <dgm:prSet phldrT="[Text]"/>
      <dgm:spPr/>
      <dgm:t>
        <a:bodyPr/>
        <a:lstStyle/>
        <a:p>
          <a:pPr algn="l"/>
          <a:r>
            <a:rPr lang="en-US" dirty="0" smtClean="0"/>
            <a:t>Social Media</a:t>
          </a:r>
          <a:endParaRPr lang="en-US" dirty="0"/>
        </a:p>
      </dgm:t>
    </dgm:pt>
    <dgm:pt modelId="{B0955428-2A83-4FDF-850B-1F26C105B024}" type="parTrans" cxnId="{AD99C94A-7E15-473B-96E8-1E1DAF4B82AD}">
      <dgm:prSet/>
      <dgm:spPr/>
      <dgm:t>
        <a:bodyPr/>
        <a:lstStyle/>
        <a:p>
          <a:endParaRPr lang="en-US"/>
        </a:p>
      </dgm:t>
    </dgm:pt>
    <dgm:pt modelId="{B9233661-B309-486B-989D-A7660FCF07B9}" type="sibTrans" cxnId="{AD99C94A-7E15-473B-96E8-1E1DAF4B82AD}">
      <dgm:prSet/>
      <dgm:spPr/>
      <dgm:t>
        <a:bodyPr/>
        <a:lstStyle/>
        <a:p>
          <a:endParaRPr lang="en-US"/>
        </a:p>
      </dgm:t>
    </dgm:pt>
    <dgm:pt modelId="{EF4CC17A-4ACD-4DFD-BF98-99C652534346}">
      <dgm:prSet phldrT="[Text]"/>
      <dgm:spPr/>
      <dgm:t>
        <a:bodyPr/>
        <a:lstStyle/>
        <a:p>
          <a:pPr algn="ctr"/>
          <a:r>
            <a:rPr lang="en-US" dirty="0" smtClean="0"/>
            <a:t>Pre-Qualifier </a:t>
          </a:r>
          <a:r>
            <a:rPr lang="en-US" dirty="0" smtClean="0"/>
            <a:t/>
          </a:r>
          <a:br>
            <a:rPr lang="en-US" dirty="0" smtClean="0"/>
          </a:br>
          <a:r>
            <a:rPr lang="en-US" dirty="0" smtClean="0"/>
            <a:t>Video Content</a:t>
          </a:r>
          <a:endParaRPr lang="en-US" dirty="0"/>
        </a:p>
      </dgm:t>
    </dgm:pt>
    <dgm:pt modelId="{F1C6BDD1-9CCF-4FA3-A007-7C7F258EA1A0}" type="parTrans" cxnId="{716E251D-9D84-454E-99D5-D09F112C9C23}">
      <dgm:prSet/>
      <dgm:spPr/>
      <dgm:t>
        <a:bodyPr/>
        <a:lstStyle/>
        <a:p>
          <a:endParaRPr lang="en-US"/>
        </a:p>
      </dgm:t>
    </dgm:pt>
    <dgm:pt modelId="{497127FC-08F3-4ACC-9CF4-77E504FA0B6F}" type="sibTrans" cxnId="{716E251D-9D84-454E-99D5-D09F112C9C23}">
      <dgm:prSet/>
      <dgm:spPr/>
      <dgm:t>
        <a:bodyPr/>
        <a:lstStyle/>
        <a:p>
          <a:endParaRPr lang="en-US"/>
        </a:p>
      </dgm:t>
    </dgm:pt>
    <dgm:pt modelId="{91F541BB-6184-4F36-B0F7-B1F6077B4BA9}">
      <dgm:prSet phldrT="[Text]"/>
      <dgm:spPr/>
      <dgm:t>
        <a:bodyPr/>
        <a:lstStyle/>
        <a:p>
          <a:pPr algn="l"/>
          <a:r>
            <a:rPr lang="en-US" dirty="0" smtClean="0"/>
            <a:t>Website Landing</a:t>
          </a:r>
          <a:endParaRPr lang="en-US" dirty="0"/>
        </a:p>
      </dgm:t>
    </dgm:pt>
    <dgm:pt modelId="{F3561D79-8DA8-461C-A168-17488E586DEC}" type="parTrans" cxnId="{15D2FE41-B0A1-41D6-B570-666B0FC22DD1}">
      <dgm:prSet/>
      <dgm:spPr/>
      <dgm:t>
        <a:bodyPr/>
        <a:lstStyle/>
        <a:p>
          <a:endParaRPr lang="en-US"/>
        </a:p>
      </dgm:t>
    </dgm:pt>
    <dgm:pt modelId="{79BAC93C-D36C-41B9-B22E-4DDFE6222113}" type="sibTrans" cxnId="{15D2FE41-B0A1-41D6-B570-666B0FC22DD1}">
      <dgm:prSet/>
      <dgm:spPr/>
      <dgm:t>
        <a:bodyPr/>
        <a:lstStyle/>
        <a:p>
          <a:endParaRPr lang="en-US"/>
        </a:p>
      </dgm:t>
    </dgm:pt>
    <dgm:pt modelId="{F30A2102-25A5-4DA0-BBDD-30F54CEECE8E}">
      <dgm:prSet phldrT="[Text]"/>
      <dgm:spPr/>
      <dgm:t>
        <a:bodyPr/>
        <a:lstStyle/>
        <a:p>
          <a:pPr algn="l"/>
          <a:r>
            <a:rPr lang="en-US" dirty="0" smtClean="0"/>
            <a:t>Targeted Offers</a:t>
          </a:r>
          <a:endParaRPr lang="en-US" dirty="0"/>
        </a:p>
      </dgm:t>
    </dgm:pt>
    <dgm:pt modelId="{4C076A74-3BC6-464F-9840-683E5EBBA527}" type="parTrans" cxnId="{E9B28EF4-4E6E-49B9-9313-1C8D341FBE26}">
      <dgm:prSet/>
      <dgm:spPr/>
      <dgm:t>
        <a:bodyPr/>
        <a:lstStyle/>
        <a:p>
          <a:endParaRPr lang="en-US"/>
        </a:p>
      </dgm:t>
    </dgm:pt>
    <dgm:pt modelId="{7F80DD44-1A2C-47E1-98F2-50ED9E3CA42B}" type="sibTrans" cxnId="{E9B28EF4-4E6E-49B9-9313-1C8D341FBE26}">
      <dgm:prSet/>
      <dgm:spPr/>
      <dgm:t>
        <a:bodyPr/>
        <a:lstStyle/>
        <a:p>
          <a:endParaRPr lang="en-US"/>
        </a:p>
      </dgm:t>
    </dgm:pt>
    <dgm:pt modelId="{B7699DDD-6725-4923-86FA-9EABE4F80765}" type="pres">
      <dgm:prSet presAssocID="{5B6FCA79-CB0D-4688-9BC6-55F6FAEADAD0}" presName="outerComposite" presStyleCnt="0">
        <dgm:presLayoutVars>
          <dgm:chMax val="5"/>
          <dgm:dir/>
          <dgm:resizeHandles val="exact"/>
        </dgm:presLayoutVars>
      </dgm:prSet>
      <dgm:spPr/>
      <dgm:t>
        <a:bodyPr/>
        <a:lstStyle/>
        <a:p>
          <a:endParaRPr lang="en-US"/>
        </a:p>
      </dgm:t>
    </dgm:pt>
    <dgm:pt modelId="{22CA2A27-C6C9-49D6-A65F-E08742CD06F1}" type="pres">
      <dgm:prSet presAssocID="{5B6FCA79-CB0D-4688-9BC6-55F6FAEADAD0}" presName="dummyMaxCanvas" presStyleCnt="0">
        <dgm:presLayoutVars/>
      </dgm:prSet>
      <dgm:spPr/>
    </dgm:pt>
    <dgm:pt modelId="{43A4F369-CAB9-4459-B47F-75B07C2444F0}" type="pres">
      <dgm:prSet presAssocID="{5B6FCA79-CB0D-4688-9BC6-55F6FAEADAD0}" presName="FourNodes_1" presStyleLbl="node1" presStyleIdx="0" presStyleCnt="4">
        <dgm:presLayoutVars>
          <dgm:bulletEnabled val="1"/>
        </dgm:presLayoutVars>
      </dgm:prSet>
      <dgm:spPr/>
      <dgm:t>
        <a:bodyPr/>
        <a:lstStyle/>
        <a:p>
          <a:endParaRPr lang="en-US"/>
        </a:p>
      </dgm:t>
    </dgm:pt>
    <dgm:pt modelId="{35261CF7-2D36-4169-A10E-EAD123DF0954}" type="pres">
      <dgm:prSet presAssocID="{5B6FCA79-CB0D-4688-9BC6-55F6FAEADAD0}" presName="FourNodes_2" presStyleLbl="node1" presStyleIdx="1" presStyleCnt="4">
        <dgm:presLayoutVars>
          <dgm:bulletEnabled val="1"/>
        </dgm:presLayoutVars>
      </dgm:prSet>
      <dgm:spPr/>
      <dgm:t>
        <a:bodyPr/>
        <a:lstStyle/>
        <a:p>
          <a:endParaRPr lang="en-US"/>
        </a:p>
      </dgm:t>
    </dgm:pt>
    <dgm:pt modelId="{F089F0B8-530A-49E5-ACA8-5A785E63BC4C}" type="pres">
      <dgm:prSet presAssocID="{5B6FCA79-CB0D-4688-9BC6-55F6FAEADAD0}" presName="FourNodes_3" presStyleLbl="node1" presStyleIdx="2" presStyleCnt="4">
        <dgm:presLayoutVars>
          <dgm:bulletEnabled val="1"/>
        </dgm:presLayoutVars>
      </dgm:prSet>
      <dgm:spPr/>
      <dgm:t>
        <a:bodyPr/>
        <a:lstStyle/>
        <a:p>
          <a:endParaRPr lang="en-US"/>
        </a:p>
      </dgm:t>
    </dgm:pt>
    <dgm:pt modelId="{F05074C5-8978-4355-B6C7-6EF1A580A5D3}" type="pres">
      <dgm:prSet presAssocID="{5B6FCA79-CB0D-4688-9BC6-55F6FAEADAD0}" presName="FourNodes_4" presStyleLbl="node1" presStyleIdx="3" presStyleCnt="4">
        <dgm:presLayoutVars>
          <dgm:bulletEnabled val="1"/>
        </dgm:presLayoutVars>
      </dgm:prSet>
      <dgm:spPr/>
      <dgm:t>
        <a:bodyPr/>
        <a:lstStyle/>
        <a:p>
          <a:endParaRPr lang="en-US"/>
        </a:p>
      </dgm:t>
    </dgm:pt>
    <dgm:pt modelId="{75DDE3BA-7E68-4401-A9E0-BD33DF05E9CB}" type="pres">
      <dgm:prSet presAssocID="{5B6FCA79-CB0D-4688-9BC6-55F6FAEADAD0}" presName="FourConn_1-2" presStyleLbl="fgAccFollowNode1" presStyleIdx="0" presStyleCnt="3">
        <dgm:presLayoutVars>
          <dgm:bulletEnabled val="1"/>
        </dgm:presLayoutVars>
      </dgm:prSet>
      <dgm:spPr/>
      <dgm:t>
        <a:bodyPr/>
        <a:lstStyle/>
        <a:p>
          <a:endParaRPr lang="en-US"/>
        </a:p>
      </dgm:t>
    </dgm:pt>
    <dgm:pt modelId="{98E625D1-C269-4E91-8A88-56B23F267314}" type="pres">
      <dgm:prSet presAssocID="{5B6FCA79-CB0D-4688-9BC6-55F6FAEADAD0}" presName="FourConn_2-3" presStyleLbl="fgAccFollowNode1" presStyleIdx="1" presStyleCnt="3">
        <dgm:presLayoutVars>
          <dgm:bulletEnabled val="1"/>
        </dgm:presLayoutVars>
      </dgm:prSet>
      <dgm:spPr/>
      <dgm:t>
        <a:bodyPr/>
        <a:lstStyle/>
        <a:p>
          <a:endParaRPr lang="en-US"/>
        </a:p>
      </dgm:t>
    </dgm:pt>
    <dgm:pt modelId="{1FC24BB4-D68C-4A4B-8E66-7812C35E9670}" type="pres">
      <dgm:prSet presAssocID="{5B6FCA79-CB0D-4688-9BC6-55F6FAEADAD0}" presName="FourConn_3-4" presStyleLbl="fgAccFollowNode1" presStyleIdx="2" presStyleCnt="3">
        <dgm:presLayoutVars>
          <dgm:bulletEnabled val="1"/>
        </dgm:presLayoutVars>
      </dgm:prSet>
      <dgm:spPr/>
      <dgm:t>
        <a:bodyPr/>
        <a:lstStyle/>
        <a:p>
          <a:endParaRPr lang="en-US"/>
        </a:p>
      </dgm:t>
    </dgm:pt>
    <dgm:pt modelId="{D90FBC33-6388-43DD-8C1B-A1BA564D8C65}" type="pres">
      <dgm:prSet presAssocID="{5B6FCA79-CB0D-4688-9BC6-55F6FAEADAD0}" presName="FourNodes_1_text" presStyleLbl="node1" presStyleIdx="3" presStyleCnt="4">
        <dgm:presLayoutVars>
          <dgm:bulletEnabled val="1"/>
        </dgm:presLayoutVars>
      </dgm:prSet>
      <dgm:spPr/>
      <dgm:t>
        <a:bodyPr/>
        <a:lstStyle/>
        <a:p>
          <a:endParaRPr lang="en-US"/>
        </a:p>
      </dgm:t>
    </dgm:pt>
    <dgm:pt modelId="{32693524-92D0-4CDB-9DB1-3574DFC3B7BE}" type="pres">
      <dgm:prSet presAssocID="{5B6FCA79-CB0D-4688-9BC6-55F6FAEADAD0}" presName="FourNodes_2_text" presStyleLbl="node1" presStyleIdx="3" presStyleCnt="4">
        <dgm:presLayoutVars>
          <dgm:bulletEnabled val="1"/>
        </dgm:presLayoutVars>
      </dgm:prSet>
      <dgm:spPr/>
      <dgm:t>
        <a:bodyPr/>
        <a:lstStyle/>
        <a:p>
          <a:endParaRPr lang="en-US"/>
        </a:p>
      </dgm:t>
    </dgm:pt>
    <dgm:pt modelId="{0C5367F9-E529-4326-9B75-489CA4F144A7}" type="pres">
      <dgm:prSet presAssocID="{5B6FCA79-CB0D-4688-9BC6-55F6FAEADAD0}" presName="FourNodes_3_text" presStyleLbl="node1" presStyleIdx="3" presStyleCnt="4">
        <dgm:presLayoutVars>
          <dgm:bulletEnabled val="1"/>
        </dgm:presLayoutVars>
      </dgm:prSet>
      <dgm:spPr/>
      <dgm:t>
        <a:bodyPr/>
        <a:lstStyle/>
        <a:p>
          <a:endParaRPr lang="en-US"/>
        </a:p>
      </dgm:t>
    </dgm:pt>
    <dgm:pt modelId="{85B20A38-72E9-4B15-9DC7-C91377FA42BA}" type="pres">
      <dgm:prSet presAssocID="{5B6FCA79-CB0D-4688-9BC6-55F6FAEADAD0}" presName="FourNodes_4_text" presStyleLbl="node1" presStyleIdx="3" presStyleCnt="4">
        <dgm:presLayoutVars>
          <dgm:bulletEnabled val="1"/>
        </dgm:presLayoutVars>
      </dgm:prSet>
      <dgm:spPr/>
      <dgm:t>
        <a:bodyPr/>
        <a:lstStyle/>
        <a:p>
          <a:endParaRPr lang="en-US"/>
        </a:p>
      </dgm:t>
    </dgm:pt>
  </dgm:ptLst>
  <dgm:cxnLst>
    <dgm:cxn modelId="{E167A501-848E-402B-B134-3EA790ACBE20}" type="presOf" srcId="{C865A988-EEA0-427B-B5DA-CFCB50B739D2}" destId="{43A4F369-CAB9-4459-B47F-75B07C2444F0}" srcOrd="0" destOrd="0" presId="urn:microsoft.com/office/officeart/2005/8/layout/vProcess5"/>
    <dgm:cxn modelId="{7D1ABD4C-4411-4620-8504-C47021F6B099}" type="presOf" srcId="{5B6FCA79-CB0D-4688-9BC6-55F6FAEADAD0}" destId="{B7699DDD-6725-4923-86FA-9EABE4F80765}" srcOrd="0" destOrd="0" presId="urn:microsoft.com/office/officeart/2005/8/layout/vProcess5"/>
    <dgm:cxn modelId="{716E251D-9D84-454E-99D5-D09F112C9C23}" srcId="{5B6FCA79-CB0D-4688-9BC6-55F6FAEADAD0}" destId="{EF4CC17A-4ACD-4DFD-BF98-99C652534346}" srcOrd="1" destOrd="0" parTransId="{F1C6BDD1-9CCF-4FA3-A007-7C7F258EA1A0}" sibTransId="{497127FC-08F3-4ACC-9CF4-77E504FA0B6F}"/>
    <dgm:cxn modelId="{E9B28EF4-4E6E-49B9-9313-1C8D341FBE26}" srcId="{5B6FCA79-CB0D-4688-9BC6-55F6FAEADAD0}" destId="{F30A2102-25A5-4DA0-BBDD-30F54CEECE8E}" srcOrd="3" destOrd="0" parTransId="{4C076A74-3BC6-464F-9840-683E5EBBA527}" sibTransId="{7F80DD44-1A2C-47E1-98F2-50ED9E3CA42B}"/>
    <dgm:cxn modelId="{15D2FE41-B0A1-41D6-B570-666B0FC22DD1}" srcId="{5B6FCA79-CB0D-4688-9BC6-55F6FAEADAD0}" destId="{91F541BB-6184-4F36-B0F7-B1F6077B4BA9}" srcOrd="2" destOrd="0" parTransId="{F3561D79-8DA8-461C-A168-17488E586DEC}" sibTransId="{79BAC93C-D36C-41B9-B22E-4DDFE6222113}"/>
    <dgm:cxn modelId="{4842375F-651A-4B30-BB70-316F258C1E87}" type="presOf" srcId="{EF4CC17A-4ACD-4DFD-BF98-99C652534346}" destId="{35261CF7-2D36-4169-A10E-EAD123DF0954}" srcOrd="0" destOrd="0" presId="urn:microsoft.com/office/officeart/2005/8/layout/vProcess5"/>
    <dgm:cxn modelId="{AD99C94A-7E15-473B-96E8-1E1DAF4B82AD}" srcId="{5B6FCA79-CB0D-4688-9BC6-55F6FAEADAD0}" destId="{C865A988-EEA0-427B-B5DA-CFCB50B739D2}" srcOrd="0" destOrd="0" parTransId="{B0955428-2A83-4FDF-850B-1F26C105B024}" sibTransId="{B9233661-B309-486B-989D-A7660FCF07B9}"/>
    <dgm:cxn modelId="{BECB7B9D-7982-426A-8CB1-EFE01876BCBA}" type="presOf" srcId="{91F541BB-6184-4F36-B0F7-B1F6077B4BA9}" destId="{F089F0B8-530A-49E5-ACA8-5A785E63BC4C}" srcOrd="0" destOrd="0" presId="urn:microsoft.com/office/officeart/2005/8/layout/vProcess5"/>
    <dgm:cxn modelId="{F585E712-C8B2-4928-94DD-BB7B7C667C30}" type="presOf" srcId="{91F541BB-6184-4F36-B0F7-B1F6077B4BA9}" destId="{0C5367F9-E529-4326-9B75-489CA4F144A7}" srcOrd="1" destOrd="0" presId="urn:microsoft.com/office/officeart/2005/8/layout/vProcess5"/>
    <dgm:cxn modelId="{AE73A934-F7C4-4A9E-92AC-493CE94103A6}" type="presOf" srcId="{C865A988-EEA0-427B-B5DA-CFCB50B739D2}" destId="{D90FBC33-6388-43DD-8C1B-A1BA564D8C65}" srcOrd="1" destOrd="0" presId="urn:microsoft.com/office/officeart/2005/8/layout/vProcess5"/>
    <dgm:cxn modelId="{B2762269-0889-4C5C-BF21-289FF4B66D84}" type="presOf" srcId="{B9233661-B309-486B-989D-A7660FCF07B9}" destId="{75DDE3BA-7E68-4401-A9E0-BD33DF05E9CB}" srcOrd="0" destOrd="0" presId="urn:microsoft.com/office/officeart/2005/8/layout/vProcess5"/>
    <dgm:cxn modelId="{F52A0A25-5E62-4AA5-B4A9-3B450A049AC7}" type="presOf" srcId="{79BAC93C-D36C-41B9-B22E-4DDFE6222113}" destId="{1FC24BB4-D68C-4A4B-8E66-7812C35E9670}" srcOrd="0" destOrd="0" presId="urn:microsoft.com/office/officeart/2005/8/layout/vProcess5"/>
    <dgm:cxn modelId="{4BE3A4B4-B7F3-4636-9268-1F765F82A6F1}" type="presOf" srcId="{F30A2102-25A5-4DA0-BBDD-30F54CEECE8E}" destId="{85B20A38-72E9-4B15-9DC7-C91377FA42BA}" srcOrd="1" destOrd="0" presId="urn:microsoft.com/office/officeart/2005/8/layout/vProcess5"/>
    <dgm:cxn modelId="{A092659C-7479-400C-B15F-E86A63ACA9C2}" type="presOf" srcId="{EF4CC17A-4ACD-4DFD-BF98-99C652534346}" destId="{32693524-92D0-4CDB-9DB1-3574DFC3B7BE}" srcOrd="1" destOrd="0" presId="urn:microsoft.com/office/officeart/2005/8/layout/vProcess5"/>
    <dgm:cxn modelId="{5468931B-3C15-4C9B-B846-C0C76547C230}" type="presOf" srcId="{F30A2102-25A5-4DA0-BBDD-30F54CEECE8E}" destId="{F05074C5-8978-4355-B6C7-6EF1A580A5D3}" srcOrd="0" destOrd="0" presId="urn:microsoft.com/office/officeart/2005/8/layout/vProcess5"/>
    <dgm:cxn modelId="{A8E9A2AD-685A-41C8-954C-1AE18D14DDC4}" type="presOf" srcId="{497127FC-08F3-4ACC-9CF4-77E504FA0B6F}" destId="{98E625D1-C269-4E91-8A88-56B23F267314}" srcOrd="0" destOrd="0" presId="urn:microsoft.com/office/officeart/2005/8/layout/vProcess5"/>
    <dgm:cxn modelId="{EF632093-DA5C-486D-9998-403AFBE3BBFB}" type="presParOf" srcId="{B7699DDD-6725-4923-86FA-9EABE4F80765}" destId="{22CA2A27-C6C9-49D6-A65F-E08742CD06F1}" srcOrd="0" destOrd="0" presId="urn:microsoft.com/office/officeart/2005/8/layout/vProcess5"/>
    <dgm:cxn modelId="{12805778-6C66-4D95-AFD9-57931B6389BB}" type="presParOf" srcId="{B7699DDD-6725-4923-86FA-9EABE4F80765}" destId="{43A4F369-CAB9-4459-B47F-75B07C2444F0}" srcOrd="1" destOrd="0" presId="urn:microsoft.com/office/officeart/2005/8/layout/vProcess5"/>
    <dgm:cxn modelId="{A988FAB2-D0C8-49B7-9EA4-9DCCD647AA28}" type="presParOf" srcId="{B7699DDD-6725-4923-86FA-9EABE4F80765}" destId="{35261CF7-2D36-4169-A10E-EAD123DF0954}" srcOrd="2" destOrd="0" presId="urn:microsoft.com/office/officeart/2005/8/layout/vProcess5"/>
    <dgm:cxn modelId="{D41961F9-92FF-438B-9566-117927662234}" type="presParOf" srcId="{B7699DDD-6725-4923-86FA-9EABE4F80765}" destId="{F089F0B8-530A-49E5-ACA8-5A785E63BC4C}" srcOrd="3" destOrd="0" presId="urn:microsoft.com/office/officeart/2005/8/layout/vProcess5"/>
    <dgm:cxn modelId="{E7CD9ADC-D2DE-4150-B06C-78E04909A9F2}" type="presParOf" srcId="{B7699DDD-6725-4923-86FA-9EABE4F80765}" destId="{F05074C5-8978-4355-B6C7-6EF1A580A5D3}" srcOrd="4" destOrd="0" presId="urn:microsoft.com/office/officeart/2005/8/layout/vProcess5"/>
    <dgm:cxn modelId="{7F30AB32-ED77-4F11-8E90-C7D424F3DF89}" type="presParOf" srcId="{B7699DDD-6725-4923-86FA-9EABE4F80765}" destId="{75DDE3BA-7E68-4401-A9E0-BD33DF05E9CB}" srcOrd="5" destOrd="0" presId="urn:microsoft.com/office/officeart/2005/8/layout/vProcess5"/>
    <dgm:cxn modelId="{4694ADB3-8D96-4C85-8EB2-F6C45268B1CD}" type="presParOf" srcId="{B7699DDD-6725-4923-86FA-9EABE4F80765}" destId="{98E625D1-C269-4E91-8A88-56B23F267314}" srcOrd="6" destOrd="0" presId="urn:microsoft.com/office/officeart/2005/8/layout/vProcess5"/>
    <dgm:cxn modelId="{A5245A66-EAA7-4656-A847-104A2D81BF34}" type="presParOf" srcId="{B7699DDD-6725-4923-86FA-9EABE4F80765}" destId="{1FC24BB4-D68C-4A4B-8E66-7812C35E9670}" srcOrd="7" destOrd="0" presId="urn:microsoft.com/office/officeart/2005/8/layout/vProcess5"/>
    <dgm:cxn modelId="{472AF26F-3C72-47E9-B9E9-5D9324F49A80}" type="presParOf" srcId="{B7699DDD-6725-4923-86FA-9EABE4F80765}" destId="{D90FBC33-6388-43DD-8C1B-A1BA564D8C65}" srcOrd="8" destOrd="0" presId="urn:microsoft.com/office/officeart/2005/8/layout/vProcess5"/>
    <dgm:cxn modelId="{087A6E58-39E8-461A-9628-2091E8C953FF}" type="presParOf" srcId="{B7699DDD-6725-4923-86FA-9EABE4F80765}" destId="{32693524-92D0-4CDB-9DB1-3574DFC3B7BE}" srcOrd="9" destOrd="0" presId="urn:microsoft.com/office/officeart/2005/8/layout/vProcess5"/>
    <dgm:cxn modelId="{5DEA6690-F515-4E8A-B2C7-D343BFD43BFF}" type="presParOf" srcId="{B7699DDD-6725-4923-86FA-9EABE4F80765}" destId="{0C5367F9-E529-4326-9B75-489CA4F144A7}" srcOrd="10" destOrd="0" presId="urn:microsoft.com/office/officeart/2005/8/layout/vProcess5"/>
    <dgm:cxn modelId="{00E10A5D-011A-4BAE-B381-90062B6F0B36}" type="presParOf" srcId="{B7699DDD-6725-4923-86FA-9EABE4F80765}" destId="{85B20A38-72E9-4B15-9DC7-C91377FA42BA}" srcOrd="1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A4F369-CAB9-4459-B47F-75B07C2444F0}">
      <dsp:nvSpPr>
        <dsp:cNvPr id="0" name=""/>
        <dsp:cNvSpPr/>
      </dsp:nvSpPr>
      <dsp:spPr>
        <a:xfrm>
          <a:off x="0" y="0"/>
          <a:ext cx="4876800" cy="894080"/>
        </a:xfrm>
        <a:prstGeom prst="roundRect">
          <a:avLst>
            <a:gd name="adj" fmla="val 10000"/>
          </a:avLst>
        </a:prstGeom>
        <a:gradFill rotWithShape="0">
          <a:gsLst>
            <a:gs pos="0">
              <a:schemeClr val="accent2">
                <a:hueOff val="0"/>
                <a:satOff val="0"/>
                <a:lumOff val="0"/>
                <a:alphaOff val="0"/>
                <a:tint val="15000"/>
                <a:satMod val="250000"/>
              </a:schemeClr>
            </a:gs>
            <a:gs pos="49000">
              <a:schemeClr val="accent2">
                <a:hueOff val="0"/>
                <a:satOff val="0"/>
                <a:lumOff val="0"/>
                <a:alphaOff val="0"/>
                <a:tint val="50000"/>
                <a:satMod val="200000"/>
              </a:schemeClr>
            </a:gs>
            <a:gs pos="49100">
              <a:schemeClr val="accent2">
                <a:hueOff val="0"/>
                <a:satOff val="0"/>
                <a:lumOff val="0"/>
                <a:alphaOff val="0"/>
                <a:tint val="64000"/>
                <a:satMod val="160000"/>
              </a:schemeClr>
            </a:gs>
            <a:gs pos="92000">
              <a:schemeClr val="accent2">
                <a:hueOff val="0"/>
                <a:satOff val="0"/>
                <a:lumOff val="0"/>
                <a:alphaOff val="0"/>
                <a:tint val="50000"/>
                <a:satMod val="200000"/>
              </a:schemeClr>
            </a:gs>
            <a:gs pos="100000">
              <a:schemeClr val="accent2">
                <a:hueOff val="0"/>
                <a:satOff val="0"/>
                <a:lumOff val="0"/>
                <a:alphaOff val="0"/>
                <a:tint val="43000"/>
                <a:satMod val="190000"/>
              </a:schemeClr>
            </a:gs>
          </a:gsLst>
          <a:lin ang="5400000" scaled="1"/>
        </a:gradFill>
        <a:ln>
          <a:noFill/>
        </a:ln>
        <a:effectLst>
          <a:outerShdw blurRad="50800" dist="25000" dir="5400000" rotWithShape="0">
            <a:schemeClr val="accent2">
              <a:hueOff val="0"/>
              <a:satOff val="0"/>
              <a:lumOff val="0"/>
              <a:alphaOff val="0"/>
              <a:shade val="30000"/>
              <a:satMod val="150000"/>
              <a:alpha val="3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smtClean="0"/>
            <a:t>Social Media</a:t>
          </a:r>
          <a:endParaRPr lang="en-US" sz="2400" kern="1200" dirty="0"/>
        </a:p>
      </dsp:txBody>
      <dsp:txXfrm>
        <a:off x="26187" y="26187"/>
        <a:ext cx="3836467" cy="841706"/>
      </dsp:txXfrm>
    </dsp:sp>
    <dsp:sp modelId="{35261CF7-2D36-4169-A10E-EAD123DF0954}">
      <dsp:nvSpPr>
        <dsp:cNvPr id="0" name=""/>
        <dsp:cNvSpPr/>
      </dsp:nvSpPr>
      <dsp:spPr>
        <a:xfrm>
          <a:off x="408432" y="1056640"/>
          <a:ext cx="4876800" cy="894080"/>
        </a:xfrm>
        <a:prstGeom prst="roundRect">
          <a:avLst>
            <a:gd name="adj" fmla="val 10000"/>
          </a:avLst>
        </a:prstGeom>
        <a:gradFill rotWithShape="0">
          <a:gsLst>
            <a:gs pos="0">
              <a:schemeClr val="accent2">
                <a:hueOff val="-5402520"/>
                <a:satOff val="11111"/>
                <a:lumOff val="-850"/>
                <a:alphaOff val="0"/>
                <a:tint val="15000"/>
                <a:satMod val="250000"/>
              </a:schemeClr>
            </a:gs>
            <a:gs pos="49000">
              <a:schemeClr val="accent2">
                <a:hueOff val="-5402520"/>
                <a:satOff val="11111"/>
                <a:lumOff val="-850"/>
                <a:alphaOff val="0"/>
                <a:tint val="50000"/>
                <a:satMod val="200000"/>
              </a:schemeClr>
            </a:gs>
            <a:gs pos="49100">
              <a:schemeClr val="accent2">
                <a:hueOff val="-5402520"/>
                <a:satOff val="11111"/>
                <a:lumOff val="-850"/>
                <a:alphaOff val="0"/>
                <a:tint val="64000"/>
                <a:satMod val="160000"/>
              </a:schemeClr>
            </a:gs>
            <a:gs pos="92000">
              <a:schemeClr val="accent2">
                <a:hueOff val="-5402520"/>
                <a:satOff val="11111"/>
                <a:lumOff val="-850"/>
                <a:alphaOff val="0"/>
                <a:tint val="50000"/>
                <a:satMod val="200000"/>
              </a:schemeClr>
            </a:gs>
            <a:gs pos="100000">
              <a:schemeClr val="accent2">
                <a:hueOff val="-5402520"/>
                <a:satOff val="11111"/>
                <a:lumOff val="-850"/>
                <a:alphaOff val="0"/>
                <a:tint val="43000"/>
                <a:satMod val="190000"/>
              </a:schemeClr>
            </a:gs>
          </a:gsLst>
          <a:lin ang="5400000" scaled="1"/>
        </a:gradFill>
        <a:ln>
          <a:noFill/>
        </a:ln>
        <a:effectLst>
          <a:outerShdw blurRad="50800" dist="25000" dir="5400000" rotWithShape="0">
            <a:schemeClr val="accent2">
              <a:hueOff val="-5402520"/>
              <a:satOff val="11111"/>
              <a:lumOff val="-850"/>
              <a:alphaOff val="0"/>
              <a:shade val="30000"/>
              <a:satMod val="150000"/>
              <a:alpha val="3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Pre-Qualifier </a:t>
          </a:r>
          <a:r>
            <a:rPr lang="en-US" sz="2400" kern="1200" dirty="0" smtClean="0"/>
            <a:t/>
          </a:r>
          <a:br>
            <a:rPr lang="en-US" sz="2400" kern="1200" dirty="0" smtClean="0"/>
          </a:br>
          <a:r>
            <a:rPr lang="en-US" sz="2400" kern="1200" dirty="0" smtClean="0"/>
            <a:t>Video Content</a:t>
          </a:r>
          <a:endParaRPr lang="en-US" sz="2400" kern="1200" dirty="0"/>
        </a:p>
      </dsp:txBody>
      <dsp:txXfrm>
        <a:off x="434619" y="1082827"/>
        <a:ext cx="3834841" cy="841706"/>
      </dsp:txXfrm>
    </dsp:sp>
    <dsp:sp modelId="{F089F0B8-530A-49E5-ACA8-5A785E63BC4C}">
      <dsp:nvSpPr>
        <dsp:cNvPr id="0" name=""/>
        <dsp:cNvSpPr/>
      </dsp:nvSpPr>
      <dsp:spPr>
        <a:xfrm>
          <a:off x="810768" y="2113280"/>
          <a:ext cx="4876800" cy="894080"/>
        </a:xfrm>
        <a:prstGeom prst="roundRect">
          <a:avLst>
            <a:gd name="adj" fmla="val 10000"/>
          </a:avLst>
        </a:prstGeom>
        <a:gradFill rotWithShape="0">
          <a:gsLst>
            <a:gs pos="0">
              <a:schemeClr val="accent2">
                <a:hueOff val="-10805041"/>
                <a:satOff val="22223"/>
                <a:lumOff val="-1699"/>
                <a:alphaOff val="0"/>
                <a:tint val="15000"/>
                <a:satMod val="250000"/>
              </a:schemeClr>
            </a:gs>
            <a:gs pos="49000">
              <a:schemeClr val="accent2">
                <a:hueOff val="-10805041"/>
                <a:satOff val="22223"/>
                <a:lumOff val="-1699"/>
                <a:alphaOff val="0"/>
                <a:tint val="50000"/>
                <a:satMod val="200000"/>
              </a:schemeClr>
            </a:gs>
            <a:gs pos="49100">
              <a:schemeClr val="accent2">
                <a:hueOff val="-10805041"/>
                <a:satOff val="22223"/>
                <a:lumOff val="-1699"/>
                <a:alphaOff val="0"/>
                <a:tint val="64000"/>
                <a:satMod val="160000"/>
              </a:schemeClr>
            </a:gs>
            <a:gs pos="92000">
              <a:schemeClr val="accent2">
                <a:hueOff val="-10805041"/>
                <a:satOff val="22223"/>
                <a:lumOff val="-1699"/>
                <a:alphaOff val="0"/>
                <a:tint val="50000"/>
                <a:satMod val="200000"/>
              </a:schemeClr>
            </a:gs>
            <a:gs pos="100000">
              <a:schemeClr val="accent2">
                <a:hueOff val="-10805041"/>
                <a:satOff val="22223"/>
                <a:lumOff val="-1699"/>
                <a:alphaOff val="0"/>
                <a:tint val="43000"/>
                <a:satMod val="190000"/>
              </a:schemeClr>
            </a:gs>
          </a:gsLst>
          <a:lin ang="5400000" scaled="1"/>
        </a:gradFill>
        <a:ln>
          <a:noFill/>
        </a:ln>
        <a:effectLst>
          <a:outerShdw blurRad="50800" dist="25000" dir="5400000" rotWithShape="0">
            <a:schemeClr val="accent2">
              <a:hueOff val="-10805041"/>
              <a:satOff val="22223"/>
              <a:lumOff val="-1699"/>
              <a:alphaOff val="0"/>
              <a:shade val="30000"/>
              <a:satMod val="150000"/>
              <a:alpha val="3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smtClean="0"/>
            <a:t>Website Landing</a:t>
          </a:r>
          <a:endParaRPr lang="en-US" sz="2400" kern="1200" dirty="0"/>
        </a:p>
      </dsp:txBody>
      <dsp:txXfrm>
        <a:off x="836955" y="2139467"/>
        <a:ext cx="3840937" cy="841706"/>
      </dsp:txXfrm>
    </dsp:sp>
    <dsp:sp modelId="{F05074C5-8978-4355-B6C7-6EF1A580A5D3}">
      <dsp:nvSpPr>
        <dsp:cNvPr id="0" name=""/>
        <dsp:cNvSpPr/>
      </dsp:nvSpPr>
      <dsp:spPr>
        <a:xfrm>
          <a:off x="1219200" y="3169919"/>
          <a:ext cx="4876800" cy="894080"/>
        </a:xfrm>
        <a:prstGeom prst="roundRect">
          <a:avLst>
            <a:gd name="adj" fmla="val 10000"/>
          </a:avLst>
        </a:prstGeom>
        <a:gradFill rotWithShape="0">
          <a:gsLst>
            <a:gs pos="0">
              <a:schemeClr val="accent2">
                <a:hueOff val="-16207560"/>
                <a:satOff val="33334"/>
                <a:lumOff val="-2549"/>
                <a:alphaOff val="0"/>
                <a:tint val="15000"/>
                <a:satMod val="250000"/>
              </a:schemeClr>
            </a:gs>
            <a:gs pos="49000">
              <a:schemeClr val="accent2">
                <a:hueOff val="-16207560"/>
                <a:satOff val="33334"/>
                <a:lumOff val="-2549"/>
                <a:alphaOff val="0"/>
                <a:tint val="50000"/>
                <a:satMod val="200000"/>
              </a:schemeClr>
            </a:gs>
            <a:gs pos="49100">
              <a:schemeClr val="accent2">
                <a:hueOff val="-16207560"/>
                <a:satOff val="33334"/>
                <a:lumOff val="-2549"/>
                <a:alphaOff val="0"/>
                <a:tint val="64000"/>
                <a:satMod val="160000"/>
              </a:schemeClr>
            </a:gs>
            <a:gs pos="92000">
              <a:schemeClr val="accent2">
                <a:hueOff val="-16207560"/>
                <a:satOff val="33334"/>
                <a:lumOff val="-2549"/>
                <a:alphaOff val="0"/>
                <a:tint val="50000"/>
                <a:satMod val="200000"/>
              </a:schemeClr>
            </a:gs>
            <a:gs pos="100000">
              <a:schemeClr val="accent2">
                <a:hueOff val="-16207560"/>
                <a:satOff val="33334"/>
                <a:lumOff val="-2549"/>
                <a:alphaOff val="0"/>
                <a:tint val="43000"/>
                <a:satMod val="190000"/>
              </a:schemeClr>
            </a:gs>
          </a:gsLst>
          <a:lin ang="5400000" scaled="1"/>
        </a:gradFill>
        <a:ln>
          <a:noFill/>
        </a:ln>
        <a:effectLst>
          <a:outerShdw blurRad="50800" dist="25000" dir="5400000" rotWithShape="0">
            <a:schemeClr val="accent2">
              <a:hueOff val="-16207560"/>
              <a:satOff val="33334"/>
              <a:lumOff val="-2549"/>
              <a:alphaOff val="0"/>
              <a:shade val="30000"/>
              <a:satMod val="150000"/>
              <a:alpha val="3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smtClean="0"/>
            <a:t>Targeted Offers</a:t>
          </a:r>
          <a:endParaRPr lang="en-US" sz="2400" kern="1200" dirty="0"/>
        </a:p>
      </dsp:txBody>
      <dsp:txXfrm>
        <a:off x="1245387" y="3196106"/>
        <a:ext cx="3834841" cy="841706"/>
      </dsp:txXfrm>
    </dsp:sp>
    <dsp:sp modelId="{75DDE3BA-7E68-4401-A9E0-BD33DF05E9CB}">
      <dsp:nvSpPr>
        <dsp:cNvPr id="0" name=""/>
        <dsp:cNvSpPr/>
      </dsp:nvSpPr>
      <dsp:spPr>
        <a:xfrm>
          <a:off x="4295647" y="684783"/>
          <a:ext cx="581152" cy="581152"/>
        </a:xfrm>
        <a:prstGeom prst="downArrow">
          <a:avLst>
            <a:gd name="adj1" fmla="val 55000"/>
            <a:gd name="adj2" fmla="val 45000"/>
          </a:avLst>
        </a:prstGeom>
        <a:solidFill>
          <a:schemeClr val="accent2">
            <a:tint val="40000"/>
            <a:alpha val="90000"/>
            <a:hueOff val="0"/>
            <a:satOff val="0"/>
            <a:lumOff val="0"/>
            <a:alphaOff val="0"/>
          </a:schemeClr>
        </a:solidFill>
        <a:ln w="11430" cap="flat"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endParaRPr lang="en-US" sz="2700" kern="1200"/>
        </a:p>
      </dsp:txBody>
      <dsp:txXfrm>
        <a:off x="4426406" y="684783"/>
        <a:ext cx="319634" cy="437317"/>
      </dsp:txXfrm>
    </dsp:sp>
    <dsp:sp modelId="{98E625D1-C269-4E91-8A88-56B23F267314}">
      <dsp:nvSpPr>
        <dsp:cNvPr id="0" name=""/>
        <dsp:cNvSpPr/>
      </dsp:nvSpPr>
      <dsp:spPr>
        <a:xfrm>
          <a:off x="4704080" y="1741423"/>
          <a:ext cx="581152" cy="581152"/>
        </a:xfrm>
        <a:prstGeom prst="downArrow">
          <a:avLst>
            <a:gd name="adj1" fmla="val 55000"/>
            <a:gd name="adj2" fmla="val 45000"/>
          </a:avLst>
        </a:prstGeom>
        <a:solidFill>
          <a:schemeClr val="accent2">
            <a:tint val="40000"/>
            <a:alpha val="90000"/>
            <a:hueOff val="-8279243"/>
            <a:satOff val="15273"/>
            <a:lumOff val="582"/>
            <a:alphaOff val="0"/>
          </a:schemeClr>
        </a:solidFill>
        <a:ln w="11430" cap="flat" cmpd="sng" algn="ctr">
          <a:solidFill>
            <a:schemeClr val="accent2">
              <a:tint val="40000"/>
              <a:alpha val="90000"/>
              <a:hueOff val="-8279243"/>
              <a:satOff val="15273"/>
              <a:lumOff val="582"/>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endParaRPr lang="en-US" sz="2700" kern="1200"/>
        </a:p>
      </dsp:txBody>
      <dsp:txXfrm>
        <a:off x="4834839" y="1741423"/>
        <a:ext cx="319634" cy="437317"/>
      </dsp:txXfrm>
    </dsp:sp>
    <dsp:sp modelId="{1FC24BB4-D68C-4A4B-8E66-7812C35E9670}">
      <dsp:nvSpPr>
        <dsp:cNvPr id="0" name=""/>
        <dsp:cNvSpPr/>
      </dsp:nvSpPr>
      <dsp:spPr>
        <a:xfrm>
          <a:off x="5106415" y="2798064"/>
          <a:ext cx="581152" cy="581152"/>
        </a:xfrm>
        <a:prstGeom prst="downArrow">
          <a:avLst>
            <a:gd name="adj1" fmla="val 55000"/>
            <a:gd name="adj2" fmla="val 45000"/>
          </a:avLst>
        </a:prstGeom>
        <a:solidFill>
          <a:schemeClr val="accent2">
            <a:tint val="40000"/>
            <a:alpha val="90000"/>
            <a:hueOff val="-16558486"/>
            <a:satOff val="30547"/>
            <a:lumOff val="1164"/>
            <a:alphaOff val="0"/>
          </a:schemeClr>
        </a:solidFill>
        <a:ln w="11430" cap="flat" cmpd="sng" algn="ctr">
          <a:solidFill>
            <a:schemeClr val="accent2">
              <a:tint val="40000"/>
              <a:alpha val="90000"/>
              <a:hueOff val="-16558486"/>
              <a:satOff val="30547"/>
              <a:lumOff val="1164"/>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endParaRPr lang="en-US" sz="2700" kern="1200"/>
        </a:p>
      </dsp:txBody>
      <dsp:txXfrm>
        <a:off x="5237174" y="2798064"/>
        <a:ext cx="319634" cy="437317"/>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9C6553F-6AE9-4997-B809-389B0A1B62FF}" type="datetimeFigureOut">
              <a:rPr lang="en-US" smtClean="0"/>
              <a:t>8/10/2016</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4076BC-8B5F-499A-929F-83521D636B8C}" type="slidenum">
              <a:rPr lang="en-US" smtClean="0"/>
              <a:t>‹#›</a:t>
            </a:fld>
            <a:endParaRPr lang="en-US"/>
          </a:p>
        </p:txBody>
      </p:sp>
    </p:spTree>
    <p:extLst>
      <p:ext uri="{BB962C8B-B14F-4D97-AF65-F5344CB8AC3E}">
        <p14:creationId xmlns:p14="http://schemas.microsoft.com/office/powerpoint/2010/main" val="29517750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Here's </a:t>
            </a:r>
            <a:r>
              <a:rPr lang="en-US" sz="1200" kern="1200" dirty="0" smtClean="0">
                <a:solidFill>
                  <a:schemeClr val="tx1"/>
                </a:solidFill>
                <a:latin typeface="+mn-lt"/>
                <a:ea typeface="+mn-ea"/>
                <a:cs typeface="+mn-cs"/>
              </a:rPr>
              <a:t>a short presentation that sells </a:t>
            </a:r>
            <a:r>
              <a:rPr lang="en-US" sz="1200" kern="1200" dirty="0" smtClean="0">
                <a:solidFill>
                  <a:schemeClr val="tx1"/>
                </a:solidFill>
                <a:latin typeface="+mn-lt"/>
                <a:ea typeface="+mn-ea"/>
                <a:cs typeface="+mn-cs"/>
              </a:rPr>
              <a:t>social media video content to </a:t>
            </a:r>
            <a:r>
              <a:rPr lang="en-US" sz="1200" kern="1200" dirty="0" smtClean="0">
                <a:solidFill>
                  <a:schemeClr val="tx1"/>
                </a:solidFill>
                <a:latin typeface="+mn-lt"/>
                <a:ea typeface="+mn-ea"/>
                <a:cs typeface="+mn-cs"/>
              </a:rPr>
              <a:t>local clients. I've included notes on each slide. Study this material, rehearse the delivery, and </a:t>
            </a:r>
            <a:r>
              <a:rPr lang="en-US" sz="1200" kern="1200" dirty="0" smtClean="0">
                <a:solidFill>
                  <a:schemeClr val="tx1"/>
                </a:solidFill>
                <a:latin typeface="+mn-lt"/>
                <a:ea typeface="+mn-ea"/>
                <a:cs typeface="+mn-cs"/>
              </a:rPr>
              <a:t>send</a:t>
            </a:r>
            <a:r>
              <a:rPr lang="en-US" sz="1200" kern="1200" baseline="0" dirty="0" smtClean="0">
                <a:solidFill>
                  <a:schemeClr val="tx1"/>
                </a:solidFill>
                <a:latin typeface="+mn-lt"/>
                <a:ea typeface="+mn-ea"/>
                <a:cs typeface="+mn-cs"/>
              </a:rPr>
              <a:t> this to</a:t>
            </a:r>
            <a:r>
              <a:rPr lang="en-US" sz="1200" kern="1200" dirty="0" smtClean="0">
                <a:solidFill>
                  <a:schemeClr val="tx1"/>
                </a:solidFill>
                <a:latin typeface="+mn-lt"/>
                <a:ea typeface="+mn-ea"/>
                <a:cs typeface="+mn-cs"/>
              </a:rPr>
              <a:t> businesses </a:t>
            </a:r>
            <a:r>
              <a:rPr lang="en-US" sz="1200" kern="1200" dirty="0" smtClean="0">
                <a:solidFill>
                  <a:schemeClr val="tx1"/>
                </a:solidFill>
                <a:latin typeface="+mn-lt"/>
                <a:ea typeface="+mn-ea"/>
                <a:cs typeface="+mn-cs"/>
              </a:rPr>
              <a:t>who lack any significant social media presence.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Be sure to delete these notes prior to sending this presentation to a lead.</a:t>
            </a:r>
          </a:p>
          <a:p>
            <a:endParaRPr lang="en-US" dirty="0"/>
          </a:p>
        </p:txBody>
      </p:sp>
      <p:sp>
        <p:nvSpPr>
          <p:cNvPr id="4" name="Slide Number Placeholder 3"/>
          <p:cNvSpPr>
            <a:spLocks noGrp="1"/>
          </p:cNvSpPr>
          <p:nvPr>
            <p:ph type="sldNum" sz="quarter" idx="10"/>
          </p:nvPr>
        </p:nvSpPr>
        <p:spPr/>
        <p:txBody>
          <a:bodyPr/>
          <a:lstStyle/>
          <a:p>
            <a:fld id="{BB4076BC-8B5F-499A-929F-83521D636B8C}" type="slidenum">
              <a:rPr lang="en-US" smtClean="0"/>
              <a:t>1</a:t>
            </a:fld>
            <a:endParaRPr lang="en-US"/>
          </a:p>
        </p:txBody>
      </p:sp>
    </p:spTree>
    <p:extLst>
      <p:ext uri="{BB962C8B-B14F-4D97-AF65-F5344CB8AC3E}">
        <p14:creationId xmlns:p14="http://schemas.microsoft.com/office/powerpoint/2010/main" val="28764746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Now we get to the meat and potatoes. I love using the phrase "low hanging fruit" - it lets them know that I am thinking of moving quick, and that I'm serious about not dragging out any projects.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This is the order that I recommend you pursue off-line clients. You could lead with something less involved , such as; installing Google analytics, doing an online competitive landscape report, or something like that; however, there is no reason why you cannot lead with a Facebook fan page presence.</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And lastly I lean on Twitter a little bit here. This will make sense for some businesses but you can automate Twitter very easily with several pieces of software just have short little tweets go out that drive them to different websites and offers.</a:t>
            </a:r>
          </a:p>
          <a:p>
            <a:endParaRPr lang="en-US" dirty="0"/>
          </a:p>
        </p:txBody>
      </p:sp>
      <p:sp>
        <p:nvSpPr>
          <p:cNvPr id="4" name="Slide Number Placeholder 3"/>
          <p:cNvSpPr>
            <a:spLocks noGrp="1"/>
          </p:cNvSpPr>
          <p:nvPr>
            <p:ph type="sldNum" sz="quarter" idx="10"/>
          </p:nvPr>
        </p:nvSpPr>
        <p:spPr/>
        <p:txBody>
          <a:bodyPr/>
          <a:lstStyle/>
          <a:p>
            <a:fld id="{BB4076BC-8B5F-499A-929F-83521D636B8C}" type="slidenum">
              <a:rPr lang="en-US" smtClean="0"/>
              <a:t>10</a:t>
            </a:fld>
            <a:endParaRPr lang="en-US"/>
          </a:p>
        </p:txBody>
      </p:sp>
    </p:spTree>
    <p:extLst>
      <p:ext uri="{BB962C8B-B14F-4D97-AF65-F5344CB8AC3E}">
        <p14:creationId xmlns:p14="http://schemas.microsoft.com/office/powerpoint/2010/main" val="16845040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Here is a standard program that I will run with local clients, as specified to the previous slides. For Facebook we set up a vanity domain, then the Facebook page, a four week content plan, connections to their website, and promotions or coupons. And I say takes about a week to do this. That is probably in over-estimate, as it shouldn't take you that long to set all the stuff up. But I like to buy you time and if you need more time; feel free to change this to a realistic number of your preference</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BB4076BC-8B5F-499A-929F-83521D636B8C}" type="slidenum">
              <a:rPr lang="en-US" smtClean="0"/>
              <a:t>11</a:t>
            </a:fld>
            <a:endParaRPr lang="en-US"/>
          </a:p>
        </p:txBody>
      </p:sp>
    </p:spTree>
    <p:extLst>
      <p:ext uri="{BB962C8B-B14F-4D97-AF65-F5344CB8AC3E}">
        <p14:creationId xmlns:p14="http://schemas.microsoft.com/office/powerpoint/2010/main" val="14122330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On this slide we continue, imagine the blog program – a simple WordPress installation, a theme acquired from the many theme sites, and an hour brainstorming with the client on topics that most interest his customers that he made know. You could also write content based on his competitors sites, but only if you see the competitors having an active engaging presence in social media and on their blogs. Mimicking success is key. Don't mimic failure.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And lastly, building a twitter profile, setting up the software for automatic tweets, and coming up with the content for them. Again, customize the concepts to best fit your target market, and that includes the time it takes to turn the work order around.</a:t>
            </a:r>
          </a:p>
          <a:p>
            <a:endParaRPr lang="en-US" dirty="0" smtClean="0"/>
          </a:p>
          <a:p>
            <a:r>
              <a:rPr lang="en-US" dirty="0" smtClean="0"/>
              <a:t>It is</a:t>
            </a:r>
            <a:r>
              <a:rPr lang="en-US" baseline="0" dirty="0" smtClean="0"/>
              <a:t> important to note that a key function of any social media is forcing the like or share to reveal content. I include the content development in this package as a means to push content as a monthly service. You use the Pay by Sharing software to hide premium content, and the user “pays” for it in this manner. </a:t>
            </a:r>
            <a:endParaRPr lang="en-US" dirty="0"/>
          </a:p>
        </p:txBody>
      </p:sp>
      <p:sp>
        <p:nvSpPr>
          <p:cNvPr id="4" name="Slide Number Placeholder 3"/>
          <p:cNvSpPr>
            <a:spLocks noGrp="1"/>
          </p:cNvSpPr>
          <p:nvPr>
            <p:ph type="sldNum" sz="quarter" idx="10"/>
          </p:nvPr>
        </p:nvSpPr>
        <p:spPr/>
        <p:txBody>
          <a:bodyPr/>
          <a:lstStyle/>
          <a:p>
            <a:fld id="{BB4076BC-8B5F-499A-929F-83521D636B8C}" type="slidenum">
              <a:rPr lang="en-US" smtClean="0"/>
              <a:t>12</a:t>
            </a:fld>
            <a:endParaRPr lang="en-US"/>
          </a:p>
        </p:txBody>
      </p:sp>
    </p:spTree>
    <p:extLst>
      <p:ext uri="{BB962C8B-B14F-4D97-AF65-F5344CB8AC3E}">
        <p14:creationId xmlns:p14="http://schemas.microsoft.com/office/powerpoint/2010/main" val="7815336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Here we deliver some pricing. You want to customize this to your local market but these prices are actually very fair. And of course, customize the additional elements and services to what you. </a:t>
            </a:r>
          </a:p>
          <a:p>
            <a:r>
              <a:rPr lang="en-US" sz="1200" kern="1200" dirty="0" smtClean="0">
                <a:solidFill>
                  <a:schemeClr val="tx1"/>
                </a:solidFill>
                <a:latin typeface="+mn-lt"/>
                <a:ea typeface="+mn-ea"/>
                <a:cs typeface="+mn-cs"/>
              </a:rPr>
              <a:t>And don't hesitate to expand this presentation, but remember too many words on the slide will bore anyone reading. I already think there are a lot of words...</a:t>
            </a:r>
          </a:p>
          <a:p>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B4076BC-8B5F-499A-929F-83521D636B8C}" type="slidenum">
              <a:rPr lang="en-US" smtClean="0"/>
              <a:t>13</a:t>
            </a:fld>
            <a:endParaRPr lang="en-US"/>
          </a:p>
        </p:txBody>
      </p:sp>
    </p:spTree>
    <p:extLst>
      <p:ext uri="{BB962C8B-B14F-4D97-AF65-F5344CB8AC3E}">
        <p14:creationId xmlns:p14="http://schemas.microsoft.com/office/powerpoint/2010/main" val="26073732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Lastly, add a picture and some details about yourself about yourself. And make sure you add your contact information on this slide, because if you're not giving this presentation in person you want to have a way for them to get in touch with you. </a:t>
            </a:r>
          </a:p>
          <a:p>
            <a:endParaRPr lang="en-US" dirty="0"/>
          </a:p>
        </p:txBody>
      </p:sp>
      <p:sp>
        <p:nvSpPr>
          <p:cNvPr id="4" name="Slide Number Placeholder 3"/>
          <p:cNvSpPr>
            <a:spLocks noGrp="1"/>
          </p:cNvSpPr>
          <p:nvPr>
            <p:ph type="sldNum" sz="quarter" idx="10"/>
          </p:nvPr>
        </p:nvSpPr>
        <p:spPr/>
        <p:txBody>
          <a:bodyPr/>
          <a:lstStyle/>
          <a:p>
            <a:fld id="{BB4076BC-8B5F-499A-929F-83521D636B8C}" type="slidenum">
              <a:rPr lang="en-US" smtClean="0"/>
              <a:t>14</a:t>
            </a:fld>
            <a:endParaRPr lang="en-US"/>
          </a:p>
        </p:txBody>
      </p:sp>
    </p:spTree>
    <p:extLst>
      <p:ext uri="{BB962C8B-B14F-4D97-AF65-F5344CB8AC3E}">
        <p14:creationId xmlns:p14="http://schemas.microsoft.com/office/powerpoint/2010/main" val="31078359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 this slide I talk about why a business needs to have a social media presence.</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 also deliver a take away very early, letting them know that they are missing out on leads. You have to remember the end of the day, local clients are only interested in getting people into their store, or an audience buying their products.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Unless you focus on a particular industry, everyone's goals will be different, but the majority of the mechanics will remain the same. They want to increase revenue!</a:t>
            </a:r>
            <a:r>
              <a:rPr lang="en-US" sz="1200" kern="1200" baseline="0" dirty="0" smtClean="0">
                <a:solidFill>
                  <a:schemeClr val="tx1"/>
                </a:solidFill>
                <a:latin typeface="+mn-lt"/>
                <a:ea typeface="+mn-ea"/>
                <a:cs typeface="+mn-cs"/>
              </a:rPr>
              <a:t> Change their thinking so they see that this is a missed revenue opportunity.</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B4076BC-8B5F-499A-929F-83521D636B8C}" type="slidenum">
              <a:rPr lang="en-US" smtClean="0"/>
              <a:t>2</a:t>
            </a:fld>
            <a:endParaRPr lang="en-US"/>
          </a:p>
        </p:txBody>
      </p:sp>
    </p:spTree>
    <p:extLst>
      <p:ext uri="{BB962C8B-B14F-4D97-AF65-F5344CB8AC3E}">
        <p14:creationId xmlns:p14="http://schemas.microsoft.com/office/powerpoint/2010/main" val="23525686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And this slide does just that. I lead</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them with the fact that they are leaving these social media leads to other competitors. Use the word forfeiture because it creates a great feeling of personal loss.</a:t>
            </a:r>
          </a:p>
          <a:p>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We all know what the digital revolution is. Many of these businesses do not. Your leads may or may not have a website, but odds are they haven't even considered social media on a meaningful level. This is to say nothing of anything mobile - for example mobile apps, coupons, or games... You can confirm this by doing some light research on the lead.</a:t>
            </a:r>
          </a:p>
          <a:p>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 make the important point here that without any social media, they never have a chance to go viral, they can't pull in any of the online leads, and you're saying quite clearly right here, they are missing out on the foot traffic these promotions create.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To the point of a customer's attention span; stating that they only have a few seconds to really make a connection, or let that customer go forever to a competitor. </a:t>
            </a:r>
          </a:p>
          <a:p>
            <a:endParaRPr lang="en-US" dirty="0"/>
          </a:p>
        </p:txBody>
      </p:sp>
      <p:sp>
        <p:nvSpPr>
          <p:cNvPr id="4" name="Slide Number Placeholder 3"/>
          <p:cNvSpPr>
            <a:spLocks noGrp="1"/>
          </p:cNvSpPr>
          <p:nvPr>
            <p:ph type="sldNum" sz="quarter" idx="10"/>
          </p:nvPr>
        </p:nvSpPr>
        <p:spPr/>
        <p:txBody>
          <a:bodyPr/>
          <a:lstStyle/>
          <a:p>
            <a:fld id="{BB4076BC-8B5F-499A-929F-83521D636B8C}" type="slidenum">
              <a:rPr lang="en-US" smtClean="0"/>
              <a:t>3</a:t>
            </a:fld>
            <a:endParaRPr lang="en-US"/>
          </a:p>
        </p:txBody>
      </p:sp>
    </p:spTree>
    <p:extLst>
      <p:ext uri="{BB962C8B-B14F-4D97-AF65-F5344CB8AC3E}">
        <p14:creationId xmlns:p14="http://schemas.microsoft.com/office/powerpoint/2010/main" val="20217378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This slide gives the prospect an opportunity to see what's possible and what people are looking for. I don't know one business who won’t perk up at this slide.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Customize this slide for your client whatever the niche is. Again, your research is to indicate what's important to your leads; so be sure to tune and tweak this slide so that it speaks directly to that business owner's wants, needs, and desires</a:t>
            </a:r>
          </a:p>
          <a:p>
            <a:endParaRPr lang="en-US" dirty="0"/>
          </a:p>
        </p:txBody>
      </p:sp>
      <p:sp>
        <p:nvSpPr>
          <p:cNvPr id="4" name="Slide Number Placeholder 3"/>
          <p:cNvSpPr>
            <a:spLocks noGrp="1"/>
          </p:cNvSpPr>
          <p:nvPr>
            <p:ph type="sldNum" sz="quarter" idx="10"/>
          </p:nvPr>
        </p:nvSpPr>
        <p:spPr/>
        <p:txBody>
          <a:bodyPr/>
          <a:lstStyle/>
          <a:p>
            <a:fld id="{BB4076BC-8B5F-499A-929F-83521D636B8C}" type="slidenum">
              <a:rPr lang="en-US" smtClean="0"/>
              <a:t>4</a:t>
            </a:fld>
            <a:endParaRPr lang="en-US"/>
          </a:p>
        </p:txBody>
      </p:sp>
    </p:spTree>
    <p:extLst>
      <p:ext uri="{BB962C8B-B14F-4D97-AF65-F5344CB8AC3E}">
        <p14:creationId xmlns:p14="http://schemas.microsoft.com/office/powerpoint/2010/main" val="38177170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Now I tell them where customers are seeking them online. This sets them up for the sales pitch. It also adds a degree of importance since many people respond to elements and philosophies of control.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Everybody wants to be in control, no one wants someone else in control. In the context of social media, what you want to control is the message so in short you are actually selling a "control mechanic" to your custom - enabling them to steer what content is being put out there about them, opening up dialogue, and getting new product or content ideas for creating engaging promotions</a:t>
            </a:r>
          </a:p>
          <a:p>
            <a:endParaRPr lang="en-US" dirty="0"/>
          </a:p>
        </p:txBody>
      </p:sp>
      <p:sp>
        <p:nvSpPr>
          <p:cNvPr id="4" name="Slide Number Placeholder 3"/>
          <p:cNvSpPr>
            <a:spLocks noGrp="1"/>
          </p:cNvSpPr>
          <p:nvPr>
            <p:ph type="sldNum" sz="quarter" idx="10"/>
          </p:nvPr>
        </p:nvSpPr>
        <p:spPr/>
        <p:txBody>
          <a:bodyPr/>
          <a:lstStyle/>
          <a:p>
            <a:fld id="{BB4076BC-8B5F-499A-929F-83521D636B8C}" type="slidenum">
              <a:rPr lang="en-US" smtClean="0"/>
              <a:t>5</a:t>
            </a:fld>
            <a:endParaRPr lang="en-US"/>
          </a:p>
        </p:txBody>
      </p:sp>
    </p:spTree>
    <p:extLst>
      <p:ext uri="{BB962C8B-B14F-4D97-AF65-F5344CB8AC3E}">
        <p14:creationId xmlns:p14="http://schemas.microsoft.com/office/powerpoint/2010/main" val="22651231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This slide will give them an idea on what they can control and what they can influence. </a:t>
            </a:r>
            <a:endParaRPr lang="en-US" dirty="0"/>
          </a:p>
        </p:txBody>
      </p:sp>
      <p:sp>
        <p:nvSpPr>
          <p:cNvPr id="4" name="Slide Number Placeholder 3"/>
          <p:cNvSpPr>
            <a:spLocks noGrp="1"/>
          </p:cNvSpPr>
          <p:nvPr>
            <p:ph type="sldNum" sz="quarter" idx="10"/>
          </p:nvPr>
        </p:nvSpPr>
        <p:spPr/>
        <p:txBody>
          <a:bodyPr/>
          <a:lstStyle/>
          <a:p>
            <a:fld id="{BB4076BC-8B5F-499A-929F-83521D636B8C}" type="slidenum">
              <a:rPr lang="en-US" smtClean="0"/>
              <a:t>6</a:t>
            </a:fld>
            <a:endParaRPr lang="en-US"/>
          </a:p>
        </p:txBody>
      </p:sp>
    </p:spTree>
    <p:extLst>
      <p:ext uri="{BB962C8B-B14F-4D97-AF65-F5344CB8AC3E}">
        <p14:creationId xmlns:p14="http://schemas.microsoft.com/office/powerpoint/2010/main" val="1508704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 </a:t>
            </a:r>
            <a:r>
              <a:rPr lang="en-US" sz="1200" kern="1200" dirty="0" smtClean="0">
                <a:solidFill>
                  <a:schemeClr val="tx1"/>
                </a:solidFill>
                <a:latin typeface="+mn-lt"/>
                <a:ea typeface="+mn-ea"/>
                <a:cs typeface="+mn-cs"/>
              </a:rPr>
              <a:t>Just a basic visualization to help them see what you are trying to do with the term sales funnel. Social media starts the funnel (in what I term</a:t>
            </a:r>
            <a:r>
              <a:rPr lang="en-US" sz="1200" kern="1200" baseline="0" dirty="0" smtClean="0">
                <a:solidFill>
                  <a:schemeClr val="tx1"/>
                </a:solidFill>
                <a:latin typeface="+mn-lt"/>
                <a:ea typeface="+mn-ea"/>
                <a:cs typeface="+mn-cs"/>
              </a:rPr>
              <a:t> the Social Media Funnel or SMF)</a:t>
            </a:r>
            <a:r>
              <a:rPr lang="en-US" sz="1200" kern="1200" dirty="0" smtClean="0">
                <a:solidFill>
                  <a:schemeClr val="tx1"/>
                </a:solidFill>
                <a:latin typeface="+mn-lt"/>
                <a:ea typeface="+mn-ea"/>
                <a:cs typeface="+mn-cs"/>
              </a:rPr>
              <a:t> and the content provides qualifiers. Users prequalify themselves by clicking on the links in the social media content. Then they land on the website offers. Whatever those offers are will be up to you and the client. At that point you put customers through the qualified sales funnel or “QSF”</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QSF differs</a:t>
            </a:r>
            <a:r>
              <a:rPr lang="en-US" sz="1200" kern="1200" baseline="0" dirty="0" smtClean="0">
                <a:solidFill>
                  <a:schemeClr val="tx1"/>
                </a:solidFill>
                <a:latin typeface="+mn-lt"/>
                <a:ea typeface="+mn-ea"/>
                <a:cs typeface="+mn-cs"/>
              </a:rPr>
              <a:t> from the social media funnel as it is not qualified by a user-interaction or click through. </a:t>
            </a:r>
            <a:endParaRPr lang="en-US" dirty="0"/>
          </a:p>
        </p:txBody>
      </p:sp>
      <p:sp>
        <p:nvSpPr>
          <p:cNvPr id="4" name="Slide Number Placeholder 3"/>
          <p:cNvSpPr>
            <a:spLocks noGrp="1"/>
          </p:cNvSpPr>
          <p:nvPr>
            <p:ph type="sldNum" sz="quarter" idx="10"/>
          </p:nvPr>
        </p:nvSpPr>
        <p:spPr/>
        <p:txBody>
          <a:bodyPr/>
          <a:lstStyle/>
          <a:p>
            <a:fld id="{BB4076BC-8B5F-499A-929F-83521D636B8C}" type="slidenum">
              <a:rPr lang="en-US" smtClean="0"/>
              <a:t>7</a:t>
            </a:fld>
            <a:endParaRPr lang="en-US"/>
          </a:p>
        </p:txBody>
      </p:sp>
    </p:spTree>
    <p:extLst>
      <p:ext uri="{BB962C8B-B14F-4D97-AF65-F5344CB8AC3E}">
        <p14:creationId xmlns:p14="http://schemas.microsoft.com/office/powerpoint/2010/main" val="16575114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Now I put this slide in here, to more or less tell them that they need to have a website up and running in order for this to work. You may or may not need it, but it's nice to be able to tell them that they need to cite and that they must be willing to adapt to new technologies, but also commit to their audience for strengthening the buyer relationship.</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BB4076BC-8B5F-499A-929F-83521D636B8C}" type="slidenum">
              <a:rPr lang="en-US" smtClean="0"/>
              <a:t>8</a:t>
            </a:fld>
            <a:endParaRPr lang="en-US"/>
          </a:p>
        </p:txBody>
      </p:sp>
    </p:spTree>
    <p:extLst>
      <p:ext uri="{BB962C8B-B14F-4D97-AF65-F5344CB8AC3E}">
        <p14:creationId xmlns:p14="http://schemas.microsoft.com/office/powerpoint/2010/main" val="34856922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lnSpcReduction="10000"/>
          </a:bodyPr>
          <a:lstStyle/>
          <a:p>
            <a:r>
              <a:rPr lang="en-US" sz="1200" kern="1200" dirty="0" smtClean="0">
                <a:solidFill>
                  <a:schemeClr val="tx1"/>
                </a:solidFill>
                <a:latin typeface="+mn-lt"/>
                <a:ea typeface="+mn-ea"/>
                <a:cs typeface="+mn-cs"/>
              </a:rPr>
              <a:t>Here we</a:t>
            </a:r>
            <a:r>
              <a:rPr lang="en-US" sz="1200" kern="1200" baseline="0" dirty="0" smtClean="0">
                <a:solidFill>
                  <a:schemeClr val="tx1"/>
                </a:solidFill>
                <a:latin typeface="+mn-lt"/>
                <a:ea typeface="+mn-ea"/>
                <a:cs typeface="+mn-cs"/>
              </a:rPr>
              <a:t> tell them what they get. </a:t>
            </a:r>
            <a:r>
              <a:rPr lang="en-US" sz="1200" kern="1200" dirty="0" smtClean="0">
                <a:solidFill>
                  <a:schemeClr val="tx1"/>
                </a:solidFill>
                <a:latin typeface="+mn-lt"/>
                <a:ea typeface="+mn-ea"/>
                <a:cs typeface="+mn-cs"/>
              </a:rPr>
              <a:t>Let them know that social media is give them market exposure and insight, growth in their online traffic, and prequalified leads that their website will turn into buyers.</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Sure, you can go direct from social media with some program or promotion that will direct them to enter the store physically, but then you're not prequalifying anyone, are you?</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Don't get me wrong, it can be very profitable for business to promote physical couponing that drives foot traffic again there are several different ways you can leverage social media to get those leads and a lot of it does, in truth, have much to</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do with the nature of the client's business.</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Again, stress foot traffic and real results - new customers and repeat buyers. Exposure is a lot less important than sales and generating revenue for most businesses. </a:t>
            </a:r>
          </a:p>
          <a:p>
            <a:endParaRPr lang="en-US" dirty="0" smtClean="0"/>
          </a:p>
          <a:p>
            <a:endParaRPr lang="en-US" dirty="0" smtClean="0"/>
          </a:p>
          <a:p>
            <a:r>
              <a:rPr lang="en-US" sz="1200" kern="1200" dirty="0" smtClean="0">
                <a:solidFill>
                  <a:schemeClr val="tx1"/>
                </a:solidFill>
                <a:latin typeface="+mn-lt"/>
                <a:ea typeface="+mn-ea"/>
                <a:cs typeface="+mn-cs"/>
              </a:rPr>
              <a:t>In the second bullet, to give them an idea as to what it takes to have a meaningful presence; I described it as a set up in strategy approach, and remind them that it doesn't take long to actually do this kind of work.</a:t>
            </a:r>
          </a:p>
          <a:p>
            <a:r>
              <a:rPr lang="en-US" sz="1200" kern="1200" dirty="0" smtClean="0">
                <a:solidFill>
                  <a:schemeClr val="tx1"/>
                </a:solidFill>
                <a:latin typeface="+mn-lt"/>
                <a:ea typeface="+mn-ea"/>
                <a:cs typeface="+mn-cs"/>
              </a:rPr>
              <a:t>You'll noticed the plug at the bottom of the slide, that is there to help them see the value of the time that you can put into this. Remember, they know you're giving them a sales pitch. </a:t>
            </a: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BB4076BC-8B5F-499A-929F-83521D636B8C}" type="slidenum">
              <a:rPr lang="en-US" smtClean="0"/>
              <a:t>9</a:t>
            </a:fld>
            <a:endParaRPr lang="en-US"/>
          </a:p>
        </p:txBody>
      </p:sp>
    </p:spTree>
    <p:extLst>
      <p:ext uri="{BB962C8B-B14F-4D97-AF65-F5344CB8AC3E}">
        <p14:creationId xmlns:p14="http://schemas.microsoft.com/office/powerpoint/2010/main" val="23546020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12" name="Title 11"/>
          <p:cNvSpPr>
            <a:spLocks noGrp="1"/>
          </p:cNvSpPr>
          <p:nvPr>
            <p:ph type="ctrTitle"/>
          </p:nvPr>
        </p:nvSpPr>
        <p:spPr>
          <a:xfrm>
            <a:off x="1117600" y="533400"/>
            <a:ext cx="10178757" cy="2868168"/>
          </a:xfrm>
        </p:spPr>
        <p:txBody>
          <a:bodyPr lIns="45720" tIns="0" rIns="45720">
            <a:noAutofit/>
          </a:bodyPr>
          <a:lstStyle>
            <a:lvl1pPr algn="r">
              <a:defRPr sz="4200" b="0" cap="none" spc="0">
                <a:ln w="0"/>
                <a:solidFill>
                  <a:schemeClr val="tx1"/>
                </a:solidFill>
                <a:effectLst>
                  <a:outerShdw blurRad="38100" dist="19050" dir="2700000" algn="tl" rotWithShape="0">
                    <a:schemeClr val="dk1">
                      <a:alpha val="40000"/>
                    </a:schemeClr>
                  </a:outerShdw>
                </a:effectLst>
              </a:defRPr>
            </a:lvl1pPr>
            <a:extLst/>
          </a:lstStyle>
          <a:p>
            <a:r>
              <a:rPr kumimoji="0" lang="en-US" dirty="0" smtClean="0"/>
              <a:t>Click to edit Master title style</a:t>
            </a:r>
            <a:endParaRPr kumimoji="0" lang="en-US" dirty="0"/>
          </a:p>
        </p:txBody>
      </p:sp>
      <p:sp>
        <p:nvSpPr>
          <p:cNvPr id="25" name="Subtitle 24"/>
          <p:cNvSpPr>
            <a:spLocks noGrp="1"/>
          </p:cNvSpPr>
          <p:nvPr>
            <p:ph type="subTitle" idx="1"/>
          </p:nvPr>
        </p:nvSpPr>
        <p:spPr>
          <a:xfrm>
            <a:off x="4472589" y="3539864"/>
            <a:ext cx="6819704" cy="1101248"/>
          </a:xfrm>
        </p:spPr>
        <p:txBody>
          <a:bodyPr lIns="45720" tIns="0" rIns="45720" bIns="0"/>
          <a:lstStyle>
            <a:lvl1pPr marL="0" indent="0" algn="r">
              <a:buNone/>
              <a:defRPr sz="2200" b="0" cap="none" spc="0">
                <a:ln w="0"/>
                <a:solidFill>
                  <a:schemeClr val="accent1"/>
                </a:solidFill>
                <a:effectLst>
                  <a:outerShdw blurRad="38100" dist="25400" dir="5400000" algn="ctr" rotWithShape="0">
                    <a:srgbClr val="6E747A">
                      <a:alpha val="43000"/>
                    </a:srgbClr>
                  </a:outerShdw>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7828299" y="6557946"/>
            <a:ext cx="2669952" cy="226902"/>
          </a:xfrm>
        </p:spPr>
        <p:txBody>
          <a:bodyPr/>
          <a:lstStyle>
            <a:lvl1pPr>
              <a:defRPr lang="en-US" smtClean="0">
                <a:solidFill>
                  <a:srgbClr val="FFFFFF"/>
                </a:solidFill>
              </a:defRPr>
            </a:lvl1pPr>
            <a:extLst/>
          </a:lstStyle>
          <a:p>
            <a:fld id="{09D06319-693D-4295-AE65-534062975BDB}" type="datetimeFigureOut">
              <a:rPr lang="en-US" smtClean="0"/>
              <a:t>8/10/2016</a:t>
            </a:fld>
            <a:endParaRPr lang="en-US"/>
          </a:p>
        </p:txBody>
      </p:sp>
      <p:sp>
        <p:nvSpPr>
          <p:cNvPr id="18" name="Footer Placeholder 17"/>
          <p:cNvSpPr>
            <a:spLocks noGrp="1"/>
          </p:cNvSpPr>
          <p:nvPr>
            <p:ph type="ftr" sz="quarter" idx="11"/>
          </p:nvPr>
        </p:nvSpPr>
        <p:spPr>
          <a:xfrm>
            <a:off x="3759200" y="6557946"/>
            <a:ext cx="3903629"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10507845" y="6556248"/>
            <a:ext cx="784448" cy="228600"/>
          </a:xfrm>
        </p:spPr>
        <p:txBody>
          <a:bodyPr/>
          <a:lstStyle>
            <a:lvl1pPr>
              <a:defRPr lang="en-US" smtClean="0">
                <a:solidFill>
                  <a:srgbClr val="FFFFFF"/>
                </a:solidFill>
              </a:defRPr>
            </a:lvl1pPr>
            <a:extLst/>
          </a:lstStyle>
          <a:p>
            <a:fld id="{7B11909B-3E8E-4F8F-B2CB-5F46332F7ED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9D06319-693D-4295-AE65-534062975BDB}" type="datetimeFigureOut">
              <a:rPr lang="en-US" smtClean="0"/>
              <a:t>8/10/2016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B11909B-3E8E-4F8F-B2CB-5F46332F7ED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37600" y="274956"/>
            <a:ext cx="2032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43"/>
            <a:ext cx="8026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5657088" y="6557946"/>
            <a:ext cx="2669952" cy="226902"/>
          </a:xfrm>
        </p:spPr>
        <p:txBody>
          <a:bodyPr/>
          <a:lstStyle>
            <a:extLst/>
          </a:lstStyle>
          <a:p>
            <a:fld id="{09D06319-693D-4295-AE65-534062975BDB}" type="datetimeFigureOut">
              <a:rPr lang="en-US" smtClean="0"/>
              <a:t>8/10/2016</a:t>
            </a:fld>
            <a:endParaRPr lang="en-US"/>
          </a:p>
        </p:txBody>
      </p:sp>
      <p:sp>
        <p:nvSpPr>
          <p:cNvPr id="5" name="Footer Placeholder 4"/>
          <p:cNvSpPr>
            <a:spLocks noGrp="1"/>
          </p:cNvSpPr>
          <p:nvPr>
            <p:ph type="ftr" sz="quarter" idx="11"/>
          </p:nvPr>
        </p:nvSpPr>
        <p:spPr>
          <a:xfrm>
            <a:off x="609600" y="6556248"/>
            <a:ext cx="4876800" cy="228600"/>
          </a:xfrm>
        </p:spPr>
        <p:txBody>
          <a:bodyPr/>
          <a:lstStyle>
            <a:extLst/>
          </a:lstStyle>
          <a:p>
            <a:endParaRPr lang="en-US"/>
          </a:p>
        </p:txBody>
      </p:sp>
      <p:sp>
        <p:nvSpPr>
          <p:cNvPr id="6" name="Slide Number Placeholder 5"/>
          <p:cNvSpPr>
            <a:spLocks noGrp="1"/>
          </p:cNvSpPr>
          <p:nvPr>
            <p:ph type="sldNum" sz="quarter" idx="12"/>
          </p:nvPr>
        </p:nvSpPr>
        <p:spPr>
          <a:xfrm>
            <a:off x="8339328" y="6553200"/>
            <a:ext cx="784448" cy="228600"/>
          </a:xfrm>
        </p:spPr>
        <p:txBody>
          <a:bodyPr/>
          <a:lstStyle>
            <a:lvl1pPr>
              <a:defRPr>
                <a:solidFill>
                  <a:schemeClr val="tx2"/>
                </a:solidFill>
              </a:defRPr>
            </a:lvl1pPr>
            <a:extLst/>
          </a:lstStyle>
          <a:p>
            <a:fld id="{7B11909B-3E8E-4F8F-B2CB-5F46332F7ED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chorCtr="0"/>
          <a:lstStyle>
            <a:lvl1pPr>
              <a:defRPr b="1" cap="none" spc="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defRPr>
            </a:lvl1pPr>
            <a:extLst/>
          </a:lstStyle>
          <a:p>
            <a:r>
              <a:rPr kumimoji="0" lang="en-US" dirty="0" smtClean="0"/>
              <a:t>Click to edit Master title style</a:t>
            </a:r>
            <a:endParaRPr kumimoji="0" lang="en-US" dirty="0"/>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9D06319-693D-4295-AE65-534062975BDB}" type="datetimeFigureOut">
              <a:rPr lang="en-US" smtClean="0"/>
              <a:t>8/10/2016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B11909B-3E8E-4F8F-B2CB-5F46332F7ED8}"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422400" y="2821838"/>
            <a:ext cx="8340651"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422400" y="1905001"/>
            <a:ext cx="8340651"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298984" y="6556810"/>
            <a:ext cx="2669952" cy="226902"/>
          </a:xfrm>
        </p:spPr>
        <p:txBody>
          <a:bodyPr bIns="0" anchor="b"/>
          <a:lstStyle>
            <a:lvl1pPr>
              <a:defRPr>
                <a:solidFill>
                  <a:schemeClr val="tx2"/>
                </a:solidFill>
              </a:defRPr>
            </a:lvl1pPr>
            <a:extLst/>
          </a:lstStyle>
          <a:p>
            <a:fld id="{09D06319-693D-4295-AE65-534062975BDB}" type="datetimeFigureOut">
              <a:rPr lang="en-US" smtClean="0"/>
              <a:t>8/10/2016</a:t>
            </a:fld>
            <a:endParaRPr lang="en-US"/>
          </a:p>
        </p:txBody>
      </p:sp>
      <p:sp>
        <p:nvSpPr>
          <p:cNvPr id="5" name="Footer Placeholder 4"/>
          <p:cNvSpPr>
            <a:spLocks noGrp="1"/>
          </p:cNvSpPr>
          <p:nvPr>
            <p:ph type="ftr" sz="quarter" idx="11"/>
          </p:nvPr>
        </p:nvSpPr>
        <p:spPr>
          <a:xfrm>
            <a:off x="2313811" y="6556810"/>
            <a:ext cx="38608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8978603" y="6555112"/>
            <a:ext cx="784448" cy="228600"/>
          </a:xfrm>
        </p:spPr>
        <p:txBody>
          <a:bodyPr/>
          <a:lstStyle>
            <a:extLst/>
          </a:lstStyle>
          <a:p>
            <a:fld id="{7B11909B-3E8E-4F8F-B2CB-5F46332F7ED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320040"/>
            <a:ext cx="9656064"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609600" y="1600201"/>
            <a:ext cx="469392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571744" y="1600201"/>
            <a:ext cx="469392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9D06319-693D-4295-AE65-534062975BDB}" type="datetimeFigureOut">
              <a:rPr lang="en-US" smtClean="0"/>
              <a:t>8/10/2016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B11909B-3E8E-4F8F-B2CB-5F46332F7ED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320040"/>
            <a:ext cx="9656064"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9600" y="5867400"/>
            <a:ext cx="469392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5571744" y="5867400"/>
            <a:ext cx="469392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9600" y="1711840"/>
            <a:ext cx="469392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5571744" y="1711840"/>
            <a:ext cx="469392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9D06319-693D-4295-AE65-534062975BDB}" type="datetimeFigureOut">
              <a:rPr lang="en-US" smtClean="0"/>
              <a:t>8/10/2016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7B11909B-3E8E-4F8F-B2CB-5F46332F7ED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320040"/>
            <a:ext cx="9656064"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09D06319-693D-4295-AE65-534062975BDB}" type="datetimeFigureOut">
              <a:rPr lang="en-US" smtClean="0"/>
              <a:t>8/10/2016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7B11909B-3E8E-4F8F-B2CB-5F46332F7ED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09D06319-693D-4295-AE65-534062975BDB}" type="datetimeFigureOut">
              <a:rPr lang="en-US" smtClean="0"/>
              <a:t>8/10/2016</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7B11909B-3E8E-4F8F-B2CB-5F46332F7ED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786384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09600" y="1497416"/>
            <a:ext cx="786384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609600" y="2133600"/>
            <a:ext cx="9652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9D06319-693D-4295-AE65-534062975BDB}" type="datetimeFigureOut">
              <a:rPr lang="en-US" smtClean="0"/>
              <a:t>8/10/2016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B11909B-3E8E-4F8F-B2CB-5F46332F7ED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797292" y="1004669"/>
            <a:ext cx="5759369"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sz="1800"/>
          </a:p>
        </p:txBody>
      </p:sp>
      <p:sp>
        <p:nvSpPr>
          <p:cNvPr id="9" name="Rectangle 8"/>
          <p:cNvSpPr/>
          <p:nvPr/>
        </p:nvSpPr>
        <p:spPr>
          <a:xfrm rot="21420000">
            <a:off x="795609" y="998817"/>
            <a:ext cx="5759369"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sz="1800"/>
          </a:p>
        </p:txBody>
      </p:sp>
      <p:sp>
        <p:nvSpPr>
          <p:cNvPr id="2" name="Title 1"/>
          <p:cNvSpPr>
            <a:spLocks noGrp="1"/>
          </p:cNvSpPr>
          <p:nvPr>
            <p:ph type="title"/>
          </p:nvPr>
        </p:nvSpPr>
        <p:spPr>
          <a:xfrm>
            <a:off x="7185464" y="1143000"/>
            <a:ext cx="4572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7185464" y="3283634"/>
            <a:ext cx="4572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09D06319-693D-4295-AE65-534062975BDB}" type="datetimeFigureOut">
              <a:rPr lang="en-US" smtClean="0"/>
              <a:t>8/10/2016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B11909B-3E8E-4F8F-B2CB-5F46332F7ED8}" type="slidenum">
              <a:rPr lang="en-US" smtClean="0"/>
              <a:t>‹#›</a:t>
            </a:fld>
            <a:endParaRPr lang="en-US"/>
          </a:p>
        </p:txBody>
      </p:sp>
      <p:sp>
        <p:nvSpPr>
          <p:cNvPr id="10" name="Picture Placeholder 9"/>
          <p:cNvSpPr>
            <a:spLocks noGrp="1"/>
          </p:cNvSpPr>
          <p:nvPr>
            <p:ph type="pic" idx="1"/>
          </p:nvPr>
        </p:nvSpPr>
        <p:spPr>
          <a:xfrm>
            <a:off x="884909" y="1041002"/>
            <a:ext cx="560832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userDrawn="1"/>
        </p:nvSpPr>
        <p:spPr>
          <a:xfrm flipH="1">
            <a:off x="10871200" y="0"/>
            <a:ext cx="1320800" cy="6858000"/>
          </a:xfrm>
          <a:prstGeom prst="rect">
            <a:avLst/>
          </a:prstGeom>
          <a:ln/>
        </p:spPr>
        <p:style>
          <a:lnRef idx="1">
            <a:schemeClr val="dk1"/>
          </a:lnRef>
          <a:fillRef idx="3">
            <a:schemeClr val="dk1"/>
          </a:fillRef>
          <a:effectRef idx="2">
            <a:schemeClr val="dk1"/>
          </a:effectRef>
          <a:fontRef idx="minor">
            <a:schemeClr val="lt1"/>
          </a:fontRef>
        </p:style>
        <p:txBody>
          <a:bodyPr anchor="ctr"/>
          <a:lstStyle>
            <a:extLst/>
          </a:lstStyle>
          <a:p>
            <a:pPr algn="ctr" eaLnBrk="1" latinLnBrk="0" hangingPunct="1"/>
            <a:endParaRPr kumimoji="0" lang="en-US" sz="1800"/>
          </a:p>
        </p:txBody>
      </p:sp>
      <p:sp>
        <p:nvSpPr>
          <p:cNvPr id="3" name="Title Placeholder 2"/>
          <p:cNvSpPr>
            <a:spLocks noGrp="1"/>
          </p:cNvSpPr>
          <p:nvPr>
            <p:ph type="title"/>
          </p:nvPr>
        </p:nvSpPr>
        <p:spPr>
          <a:xfrm>
            <a:off x="609600" y="320040"/>
            <a:ext cx="9652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609600" y="1609416"/>
            <a:ext cx="9652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5661248" y="6557946"/>
            <a:ext cx="2669952" cy="226902"/>
          </a:xfrm>
          <a:prstGeom prst="rect">
            <a:avLst/>
          </a:prstGeom>
        </p:spPr>
        <p:txBody>
          <a:bodyPr vert="horz" tIns="0" bIns="0" anchor="b"/>
          <a:lstStyle>
            <a:lvl1pPr algn="l" eaLnBrk="1" latinLnBrk="0" hangingPunct="1">
              <a:defRPr kumimoji="0" sz="1000">
                <a:solidFill>
                  <a:schemeClr val="tx2"/>
                </a:solidFill>
              </a:defRPr>
            </a:lvl1pPr>
            <a:extLst/>
          </a:lstStyle>
          <a:p>
            <a:fld id="{09D06319-693D-4295-AE65-534062975BDB}" type="datetimeFigureOut">
              <a:rPr lang="en-US" smtClean="0"/>
              <a:t>8/10/2016</a:t>
            </a:fld>
            <a:endParaRPr lang="en-US"/>
          </a:p>
        </p:txBody>
      </p:sp>
      <p:sp>
        <p:nvSpPr>
          <p:cNvPr id="4" name="Footer Placeholder 3"/>
          <p:cNvSpPr>
            <a:spLocks noGrp="1"/>
          </p:cNvSpPr>
          <p:nvPr>
            <p:ph type="ftr" sz="quarter" idx="3"/>
          </p:nvPr>
        </p:nvSpPr>
        <p:spPr>
          <a:xfrm>
            <a:off x="609600" y="6557946"/>
            <a:ext cx="48768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8335264" y="6556248"/>
            <a:ext cx="784448"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7B11909B-3E8E-4F8F-B2CB-5F46332F7ED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rtl="0" eaLnBrk="1" latinLnBrk="0" hangingPunct="1">
        <a:spcBef>
          <a:spcPct val="0"/>
        </a:spcBef>
        <a:buNone/>
        <a:defRPr kumimoji="0" sz="3800" b="1" kern="1200" cap="none" spc="0" baseline="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2771092"/>
            <a:ext cx="12192000" cy="1100852"/>
          </a:xfrm>
        </p:spPr>
        <p:txBody>
          <a:bodyPr/>
          <a:lstStyle/>
          <a:p>
            <a:pPr algn="ctr"/>
            <a:r>
              <a:rPr lang="en-US" dirty="0" smtClean="0"/>
              <a:t>Social </a:t>
            </a:r>
            <a:r>
              <a:rPr lang="en-US" dirty="0" smtClean="0"/>
              <a:t>Media Video </a:t>
            </a:r>
            <a:r>
              <a:rPr lang="en-US" dirty="0" smtClean="0"/>
              <a:t>Content Promotions</a:t>
            </a:r>
            <a:endParaRPr lang="en-US" dirty="0"/>
          </a:p>
        </p:txBody>
      </p:sp>
      <p:sp>
        <p:nvSpPr>
          <p:cNvPr id="3" name="Subtitle 2"/>
          <p:cNvSpPr>
            <a:spLocks noGrp="1"/>
          </p:cNvSpPr>
          <p:nvPr>
            <p:ph type="subTitle" idx="1"/>
          </p:nvPr>
        </p:nvSpPr>
        <p:spPr>
          <a:xfrm>
            <a:off x="-152400" y="2770894"/>
            <a:ext cx="12192000" cy="1101248"/>
          </a:xfrm>
        </p:spPr>
        <p:txBody>
          <a:bodyPr/>
          <a:lstStyle/>
          <a:p>
            <a:pPr algn="ctr"/>
            <a:r>
              <a:rPr lang="en-US" dirty="0" smtClean="0"/>
              <a:t>A Small Business Strategy For Generating Social Leads</a:t>
            </a:r>
            <a:endParaRPr lang="en-US" dirty="0"/>
          </a:p>
        </p:txBody>
      </p:sp>
      <p:sp>
        <p:nvSpPr>
          <p:cNvPr id="4" name="TextBox 3"/>
          <p:cNvSpPr txBox="1"/>
          <p:nvPr/>
        </p:nvSpPr>
        <p:spPr>
          <a:xfrm>
            <a:off x="5257800" y="1066800"/>
            <a:ext cx="1981200" cy="369332"/>
          </a:xfrm>
          <a:prstGeom prst="rect">
            <a:avLst/>
          </a:prstGeom>
          <a:noFill/>
        </p:spPr>
        <p:txBody>
          <a:bodyPr wrap="square" rtlCol="0">
            <a:spAutoFit/>
          </a:bodyPr>
          <a:lstStyle/>
          <a:p>
            <a:pPr algn="ctr"/>
            <a:r>
              <a:rPr lang="en-US" dirty="0"/>
              <a:t>LOGO</a:t>
            </a:r>
          </a:p>
        </p:txBody>
      </p:sp>
      <p:sp>
        <p:nvSpPr>
          <p:cNvPr id="5" name="TextBox 4"/>
          <p:cNvSpPr txBox="1"/>
          <p:nvPr/>
        </p:nvSpPr>
        <p:spPr>
          <a:xfrm>
            <a:off x="9525000" y="6248400"/>
            <a:ext cx="1981200" cy="369332"/>
          </a:xfrm>
          <a:prstGeom prst="rect">
            <a:avLst/>
          </a:prstGeom>
          <a:noFill/>
        </p:spPr>
        <p:txBody>
          <a:bodyPr wrap="square" rtlCol="0">
            <a:spAutoFit/>
          </a:bodyPr>
          <a:lstStyle/>
          <a:p>
            <a:pPr algn="ctr"/>
            <a:r>
              <a:rPr lang="en-US" dirty="0"/>
              <a:t>Contact Info</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To Start?</a:t>
            </a:r>
            <a:endParaRPr lang="en-US" dirty="0"/>
          </a:p>
        </p:txBody>
      </p:sp>
      <p:sp>
        <p:nvSpPr>
          <p:cNvPr id="3" name="Content Placeholder 2"/>
          <p:cNvSpPr>
            <a:spLocks noGrp="1"/>
          </p:cNvSpPr>
          <p:nvPr>
            <p:ph idx="1"/>
          </p:nvPr>
        </p:nvSpPr>
        <p:spPr/>
        <p:txBody>
          <a:bodyPr>
            <a:normAutofit lnSpcReduction="10000"/>
          </a:bodyPr>
          <a:lstStyle/>
          <a:p>
            <a:r>
              <a:rPr lang="en-US" dirty="0" smtClean="0"/>
              <a:t>Low-Hanging Fruit</a:t>
            </a:r>
          </a:p>
          <a:p>
            <a:pPr lvl="1"/>
            <a:r>
              <a:rPr lang="en-US" b="1" u="sng" dirty="0"/>
              <a:t>YouTube</a:t>
            </a:r>
          </a:p>
          <a:p>
            <a:pPr lvl="2"/>
            <a:r>
              <a:rPr lang="en-US" dirty="0"/>
              <a:t>Web “Commercials”</a:t>
            </a:r>
          </a:p>
          <a:p>
            <a:pPr lvl="1"/>
            <a:r>
              <a:rPr lang="en-US" b="1" u="sng" dirty="0" smtClean="0"/>
              <a:t>Facebook</a:t>
            </a:r>
            <a:endParaRPr lang="en-US" b="1" u="sng" dirty="0" smtClean="0"/>
          </a:p>
          <a:p>
            <a:pPr lvl="2"/>
            <a:r>
              <a:rPr lang="en-US" dirty="0" smtClean="0"/>
              <a:t>Traffic Driver to Videos</a:t>
            </a:r>
          </a:p>
          <a:p>
            <a:pPr lvl="2"/>
            <a:r>
              <a:rPr lang="en-US" dirty="0" smtClean="0"/>
              <a:t>Fan </a:t>
            </a:r>
            <a:r>
              <a:rPr lang="en-US" dirty="0" smtClean="0"/>
              <a:t>Pages &amp; Content</a:t>
            </a:r>
          </a:p>
          <a:p>
            <a:pPr lvl="2"/>
            <a:r>
              <a:rPr lang="en-US" dirty="0" smtClean="0"/>
              <a:t>Promotional Offers</a:t>
            </a:r>
          </a:p>
          <a:p>
            <a:pPr lvl="1"/>
            <a:r>
              <a:rPr lang="en-US" b="1" u="sng" dirty="0" smtClean="0"/>
              <a:t>Blogs</a:t>
            </a:r>
          </a:p>
          <a:p>
            <a:pPr lvl="2"/>
            <a:r>
              <a:rPr lang="en-US" dirty="0" smtClean="0"/>
              <a:t>Detailed Articles</a:t>
            </a:r>
          </a:p>
          <a:p>
            <a:pPr lvl="2"/>
            <a:r>
              <a:rPr lang="en-US" dirty="0" smtClean="0"/>
              <a:t>Consumer Feedback</a:t>
            </a:r>
          </a:p>
          <a:p>
            <a:pPr lvl="1"/>
            <a:r>
              <a:rPr lang="en-US" b="1" u="sng" dirty="0" smtClean="0"/>
              <a:t>Twitter</a:t>
            </a:r>
            <a:endParaRPr lang="en-US" b="1" u="sng" dirty="0" smtClean="0"/>
          </a:p>
          <a:p>
            <a:pPr lvl="2"/>
            <a:r>
              <a:rPr lang="en-US" dirty="0" smtClean="0"/>
              <a:t>Regular Updates</a:t>
            </a:r>
          </a:p>
          <a:p>
            <a:pPr lvl="2"/>
            <a:r>
              <a:rPr lang="en-US" dirty="0" smtClean="0"/>
              <a:t>Supports </a:t>
            </a:r>
            <a:endParaRPr lang="en-US" dirty="0"/>
          </a:p>
        </p:txBody>
      </p:sp>
      <p:sp>
        <p:nvSpPr>
          <p:cNvPr id="4" name="Rectangle 3"/>
          <p:cNvSpPr/>
          <p:nvPr/>
        </p:nvSpPr>
        <p:spPr>
          <a:xfrm>
            <a:off x="5638800" y="2590801"/>
            <a:ext cx="4114800" cy="800219"/>
          </a:xfrm>
          <a:prstGeom prst="rect">
            <a:avLst/>
          </a:prstGeom>
        </p:spPr>
        <p:txBody>
          <a:bodyPr wrap="square">
            <a:spAutoFit/>
          </a:bodyPr>
          <a:lstStyle/>
          <a:p>
            <a:pPr lvl="1" algn="ctr"/>
            <a:r>
              <a:rPr lang="en-US" sz="2300" b="1" i="1" dirty="0">
                <a:solidFill>
                  <a:srgbClr val="002060"/>
                </a:solidFill>
              </a:rPr>
              <a:t>This Is Not As Complex</a:t>
            </a:r>
            <a:br>
              <a:rPr lang="en-US" sz="2300" b="1" i="1" dirty="0">
                <a:solidFill>
                  <a:srgbClr val="002060"/>
                </a:solidFill>
              </a:rPr>
            </a:br>
            <a:r>
              <a:rPr lang="en-US" sz="2300" b="1" i="1" dirty="0">
                <a:solidFill>
                  <a:srgbClr val="002060"/>
                </a:solidFill>
              </a:rPr>
              <a:t>As You Think…</a:t>
            </a:r>
          </a:p>
        </p:txBody>
      </p:sp>
      <p:sp>
        <p:nvSpPr>
          <p:cNvPr id="5" name="Rectangle 4"/>
          <p:cNvSpPr/>
          <p:nvPr/>
        </p:nvSpPr>
        <p:spPr>
          <a:xfrm>
            <a:off x="5638800" y="3657601"/>
            <a:ext cx="4038600" cy="800219"/>
          </a:xfrm>
          <a:prstGeom prst="rect">
            <a:avLst/>
          </a:prstGeom>
        </p:spPr>
        <p:txBody>
          <a:bodyPr wrap="square">
            <a:spAutoFit/>
          </a:bodyPr>
          <a:lstStyle/>
          <a:p>
            <a:pPr lvl="1" algn="ctr"/>
            <a:r>
              <a:rPr lang="en-US" sz="2300" b="1" i="1" dirty="0">
                <a:solidFill>
                  <a:srgbClr val="C00000"/>
                </a:solidFill>
              </a:rPr>
              <a:t>Not As Expensive</a:t>
            </a:r>
            <a:br>
              <a:rPr lang="en-US" sz="2300" b="1" i="1" dirty="0">
                <a:solidFill>
                  <a:srgbClr val="C00000"/>
                </a:solidFill>
              </a:rPr>
            </a:br>
            <a:r>
              <a:rPr lang="en-US" sz="2300" b="1" i="1" dirty="0">
                <a:solidFill>
                  <a:srgbClr val="C00000"/>
                </a:solidFill>
              </a:rPr>
              <a:t>As You Think, Either…</a:t>
            </a:r>
          </a:p>
        </p:txBody>
      </p:sp>
      <p:pic>
        <p:nvPicPr>
          <p:cNvPr id="6" name="Picture 2" descr="C:\Users\Lou\Desktop\BUSINESS\Hot Gates Media\Complete Products\Real Estate Marketing\images for ppt\click.png"/>
          <p:cNvPicPr>
            <a:picLocks noChangeAspect="1" noChangeArrowheads="1"/>
          </p:cNvPicPr>
          <p:nvPr/>
        </p:nvPicPr>
        <p:blipFill>
          <a:blip r:embed="rId3" cstate="print"/>
          <a:srcRect/>
          <a:stretch>
            <a:fillRect/>
          </a:stretch>
        </p:blipFill>
        <p:spPr bwMode="auto">
          <a:xfrm>
            <a:off x="6934201" y="4468812"/>
            <a:ext cx="1599189" cy="2389188"/>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Turn-Key Solutions			</a:t>
            </a:r>
            <a:r>
              <a:rPr lang="en-US" sz="1400" dirty="0"/>
              <a:t>cont…</a:t>
            </a:r>
          </a:p>
        </p:txBody>
      </p:sp>
      <p:sp>
        <p:nvSpPr>
          <p:cNvPr id="3" name="Content Placeholder 2"/>
          <p:cNvSpPr>
            <a:spLocks noGrp="1"/>
          </p:cNvSpPr>
          <p:nvPr>
            <p:ph idx="1"/>
          </p:nvPr>
        </p:nvSpPr>
        <p:spPr>
          <a:xfrm>
            <a:off x="1828800" y="1371600"/>
            <a:ext cx="7543800" cy="4846320"/>
          </a:xfrm>
        </p:spPr>
        <p:txBody>
          <a:bodyPr/>
          <a:lstStyle/>
          <a:p>
            <a:r>
              <a:rPr lang="en-US" dirty="0" smtClean="0"/>
              <a:t>YOUR COMPANY Has ‘Flight-Ready’ Programs…</a:t>
            </a:r>
          </a:p>
          <a:p>
            <a:pPr lvl="1"/>
            <a:r>
              <a:rPr lang="en-US" u="sng" dirty="0" smtClean="0"/>
              <a:t>Facebook Community					</a:t>
            </a:r>
          </a:p>
          <a:p>
            <a:pPr lvl="2"/>
            <a:r>
              <a:rPr lang="en-US" dirty="0" smtClean="0"/>
              <a:t>Vanity Domain</a:t>
            </a:r>
          </a:p>
          <a:p>
            <a:pPr lvl="2"/>
            <a:r>
              <a:rPr lang="en-US" dirty="0" smtClean="0"/>
              <a:t>Fan Page Setup</a:t>
            </a:r>
          </a:p>
          <a:p>
            <a:pPr lvl="2"/>
            <a:r>
              <a:rPr lang="en-US" dirty="0" smtClean="0"/>
              <a:t>Four Week Content Plan</a:t>
            </a:r>
          </a:p>
          <a:p>
            <a:pPr lvl="2"/>
            <a:r>
              <a:rPr lang="en-US" dirty="0" smtClean="0"/>
              <a:t>Backlinks To Website Funnel</a:t>
            </a:r>
          </a:p>
          <a:p>
            <a:pPr lvl="2"/>
            <a:r>
              <a:rPr lang="en-US" dirty="0" smtClean="0"/>
              <a:t>Social Couponing</a:t>
            </a:r>
          </a:p>
          <a:p>
            <a:pPr lvl="2"/>
            <a:endParaRPr lang="en-US" dirty="0" smtClean="0"/>
          </a:p>
          <a:p>
            <a:pPr lvl="1"/>
            <a:r>
              <a:rPr lang="en-US" u="sng" dirty="0" smtClean="0"/>
              <a:t>YouTube Videos						</a:t>
            </a:r>
          </a:p>
          <a:p>
            <a:pPr lvl="2"/>
            <a:r>
              <a:rPr lang="en-US" dirty="0" smtClean="0"/>
              <a:t>Instant Web Commercials For Most Business Categories</a:t>
            </a:r>
          </a:p>
          <a:p>
            <a:pPr lvl="2"/>
            <a:r>
              <a:rPr lang="en-US" dirty="0" smtClean="0"/>
              <a:t>Custom Development If Required*</a:t>
            </a:r>
          </a:p>
          <a:p>
            <a:pPr lvl="2"/>
            <a:r>
              <a:rPr lang="en-US" dirty="0" smtClean="0"/>
              <a:t>Backlinks To Website Funnel</a:t>
            </a:r>
          </a:p>
          <a:p>
            <a:pPr lvl="2"/>
            <a:endParaRPr lang="en-US" dirty="0"/>
          </a:p>
        </p:txBody>
      </p:sp>
      <p:sp>
        <p:nvSpPr>
          <p:cNvPr id="4" name="TextBox 3"/>
          <p:cNvSpPr txBox="1"/>
          <p:nvPr/>
        </p:nvSpPr>
        <p:spPr>
          <a:xfrm>
            <a:off x="6629400" y="1895786"/>
            <a:ext cx="2895600" cy="369332"/>
          </a:xfrm>
          <a:prstGeom prst="rect">
            <a:avLst/>
          </a:prstGeom>
          <a:noFill/>
        </p:spPr>
        <p:txBody>
          <a:bodyPr wrap="square" rtlCol="0">
            <a:spAutoFit/>
          </a:bodyPr>
          <a:lstStyle/>
          <a:p>
            <a:r>
              <a:rPr lang="en-US" i="1" dirty="0">
                <a:solidFill>
                  <a:srgbClr val="FF0000"/>
                </a:solidFill>
                <a:latin typeface="Arial" pitchFamily="34" charset="0"/>
                <a:cs typeface="Arial" pitchFamily="34" charset="0"/>
              </a:rPr>
              <a:t>Roll-Out Time: </a:t>
            </a:r>
            <a:r>
              <a:rPr lang="en-US" b="1" i="1" dirty="0">
                <a:solidFill>
                  <a:srgbClr val="FF0000"/>
                </a:solidFill>
                <a:latin typeface="Arial" pitchFamily="34" charset="0"/>
                <a:cs typeface="Arial" pitchFamily="34" charset="0"/>
              </a:rPr>
              <a:t>1 Week</a:t>
            </a:r>
          </a:p>
        </p:txBody>
      </p:sp>
      <p:sp>
        <p:nvSpPr>
          <p:cNvPr id="5" name="TextBox 4"/>
          <p:cNvSpPr txBox="1"/>
          <p:nvPr/>
        </p:nvSpPr>
        <p:spPr>
          <a:xfrm>
            <a:off x="6324600" y="4312920"/>
            <a:ext cx="2895600" cy="369332"/>
          </a:xfrm>
          <a:prstGeom prst="rect">
            <a:avLst/>
          </a:prstGeom>
          <a:noFill/>
        </p:spPr>
        <p:txBody>
          <a:bodyPr wrap="square" rtlCol="0">
            <a:spAutoFit/>
          </a:bodyPr>
          <a:lstStyle/>
          <a:p>
            <a:r>
              <a:rPr lang="en-US" i="1" dirty="0">
                <a:solidFill>
                  <a:srgbClr val="FF0000"/>
                </a:solidFill>
                <a:latin typeface="Arial" pitchFamily="34" charset="0"/>
                <a:cs typeface="Arial" pitchFamily="34" charset="0"/>
              </a:rPr>
              <a:t>Roll-Out Time: </a:t>
            </a:r>
            <a:r>
              <a:rPr lang="en-US" b="1" i="1" dirty="0">
                <a:solidFill>
                  <a:srgbClr val="FF0000"/>
                </a:solidFill>
                <a:latin typeface="Arial" pitchFamily="34" charset="0"/>
                <a:cs typeface="Arial" pitchFamily="34" charset="0"/>
              </a:rPr>
              <a:t>1-2 Weeks</a:t>
            </a:r>
          </a:p>
        </p:txBody>
      </p:sp>
      <p:sp>
        <p:nvSpPr>
          <p:cNvPr id="6" name="Rectangle 5"/>
          <p:cNvSpPr/>
          <p:nvPr/>
        </p:nvSpPr>
        <p:spPr>
          <a:xfrm>
            <a:off x="1905000" y="6324600"/>
            <a:ext cx="7543800" cy="369332"/>
          </a:xfrm>
          <a:prstGeom prst="rect">
            <a:avLst/>
          </a:prstGeom>
        </p:spPr>
        <p:txBody>
          <a:bodyPr wrap="square">
            <a:spAutoFit/>
          </a:bodyPr>
          <a:lstStyle/>
          <a:p>
            <a:pPr lvl="1"/>
            <a:r>
              <a:rPr lang="en-US" b="1" i="1" dirty="0">
                <a:solidFill>
                  <a:srgbClr val="002060"/>
                </a:solidFill>
              </a:rPr>
              <a:t>*Custom videos will require additional development time</a:t>
            </a:r>
          </a:p>
        </p:txBody>
      </p:sp>
      <p:pic>
        <p:nvPicPr>
          <p:cNvPr id="7" name="Picture 3" descr="C:\Users\Lou\Desktop\LUTHER REPORTS\social_media_bubbles\png\facebook.png"/>
          <p:cNvPicPr>
            <a:picLocks noChangeAspect="1" noChangeArrowheads="1"/>
          </p:cNvPicPr>
          <p:nvPr/>
        </p:nvPicPr>
        <p:blipFill>
          <a:blip r:embed="rId3" cstate="print"/>
          <a:srcRect/>
          <a:stretch>
            <a:fillRect/>
          </a:stretch>
        </p:blipFill>
        <p:spPr bwMode="auto">
          <a:xfrm>
            <a:off x="8153400" y="2667000"/>
            <a:ext cx="838200" cy="838200"/>
          </a:xfrm>
          <a:prstGeom prst="rect">
            <a:avLst/>
          </a:prstGeom>
          <a:noFill/>
        </p:spPr>
      </p:pic>
      <p:pic>
        <p:nvPicPr>
          <p:cNvPr id="1026" name="Picture 2" descr="C:\Users\Lou\Desktop\GVCxsqi.png"/>
          <p:cNvPicPr>
            <a:picLocks noChangeAspect="1" noChangeArrowheads="1"/>
          </p:cNvPicPr>
          <p:nvPr/>
        </p:nvPicPr>
        <p:blipFill>
          <a:blip r:embed="rId4" cstate="print"/>
          <a:srcRect/>
          <a:stretch>
            <a:fillRect/>
          </a:stretch>
        </p:blipFill>
        <p:spPr bwMode="auto">
          <a:xfrm>
            <a:off x="8153400" y="5334001"/>
            <a:ext cx="908660" cy="917575"/>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Turn-Key Solutions			</a:t>
            </a:r>
            <a:endParaRPr lang="en-US" sz="1200" dirty="0"/>
          </a:p>
        </p:txBody>
      </p:sp>
      <p:sp>
        <p:nvSpPr>
          <p:cNvPr id="3" name="Content Placeholder 2"/>
          <p:cNvSpPr>
            <a:spLocks noGrp="1"/>
          </p:cNvSpPr>
          <p:nvPr>
            <p:ph idx="1"/>
          </p:nvPr>
        </p:nvSpPr>
        <p:spPr>
          <a:xfrm>
            <a:off x="1828800" y="1600200"/>
            <a:ext cx="7543800" cy="4846320"/>
          </a:xfrm>
        </p:spPr>
        <p:txBody>
          <a:bodyPr/>
          <a:lstStyle/>
          <a:p>
            <a:r>
              <a:rPr lang="en-US" dirty="0" smtClean="0"/>
              <a:t>YOUR COMPANY Has ‘Flight-Ready’ Programs…</a:t>
            </a:r>
          </a:p>
          <a:p>
            <a:endParaRPr lang="en-US" dirty="0" smtClean="0"/>
          </a:p>
          <a:p>
            <a:pPr lvl="1"/>
            <a:r>
              <a:rPr lang="en-US" u="sng" dirty="0" smtClean="0"/>
              <a:t>Blog Program						</a:t>
            </a:r>
          </a:p>
          <a:p>
            <a:pPr lvl="2"/>
            <a:r>
              <a:rPr lang="en-US" dirty="0" smtClean="0"/>
              <a:t>Custom Theme &amp; Content Management System</a:t>
            </a:r>
          </a:p>
          <a:p>
            <a:pPr lvl="2"/>
            <a:r>
              <a:rPr lang="en-US" dirty="0" smtClean="0"/>
              <a:t>Four Week Content Plan (2 Posts Per Week)</a:t>
            </a:r>
          </a:p>
          <a:p>
            <a:pPr lvl="2"/>
            <a:r>
              <a:rPr lang="en-US" dirty="0" smtClean="0"/>
              <a:t>Backlinks To Website Funnel</a:t>
            </a:r>
          </a:p>
          <a:p>
            <a:pPr lvl="4"/>
            <a:r>
              <a:rPr lang="en-US" i="1" u="sng" dirty="0" smtClean="0"/>
              <a:t>Incredible Search Engine Benefits!</a:t>
            </a:r>
          </a:p>
          <a:p>
            <a:pPr lvl="2"/>
            <a:endParaRPr lang="en-US" dirty="0" smtClean="0"/>
          </a:p>
          <a:p>
            <a:pPr lvl="1"/>
            <a:r>
              <a:rPr lang="en-US" u="sng" dirty="0" smtClean="0"/>
              <a:t>Twitter Profile						</a:t>
            </a:r>
          </a:p>
          <a:p>
            <a:pPr lvl="2"/>
            <a:r>
              <a:rPr lang="en-US" dirty="0" smtClean="0"/>
              <a:t>Profile Setup &amp; Customization</a:t>
            </a:r>
          </a:p>
          <a:p>
            <a:pPr lvl="2"/>
            <a:r>
              <a:rPr lang="en-US" dirty="0" smtClean="0"/>
              <a:t>Backlinks To Website Funnel</a:t>
            </a:r>
          </a:p>
          <a:p>
            <a:pPr lvl="2"/>
            <a:r>
              <a:rPr lang="en-US" dirty="0" smtClean="0"/>
              <a:t>Four Week Content Plan</a:t>
            </a:r>
          </a:p>
          <a:p>
            <a:pPr lvl="2"/>
            <a:endParaRPr lang="en-US" dirty="0"/>
          </a:p>
        </p:txBody>
      </p:sp>
      <p:sp>
        <p:nvSpPr>
          <p:cNvPr id="4" name="TextBox 3"/>
          <p:cNvSpPr txBox="1"/>
          <p:nvPr/>
        </p:nvSpPr>
        <p:spPr>
          <a:xfrm>
            <a:off x="6629400" y="2558167"/>
            <a:ext cx="2895600" cy="369332"/>
          </a:xfrm>
          <a:prstGeom prst="rect">
            <a:avLst/>
          </a:prstGeom>
          <a:noFill/>
        </p:spPr>
        <p:txBody>
          <a:bodyPr wrap="square" rtlCol="0">
            <a:spAutoFit/>
          </a:bodyPr>
          <a:lstStyle/>
          <a:p>
            <a:r>
              <a:rPr lang="en-US" i="1" dirty="0">
                <a:solidFill>
                  <a:srgbClr val="FF0000"/>
                </a:solidFill>
                <a:latin typeface="Arial" pitchFamily="34" charset="0"/>
                <a:cs typeface="Arial" pitchFamily="34" charset="0"/>
              </a:rPr>
              <a:t>Roll-Out Time: </a:t>
            </a:r>
            <a:r>
              <a:rPr lang="en-US" b="1" i="1" dirty="0">
                <a:solidFill>
                  <a:srgbClr val="FF0000"/>
                </a:solidFill>
                <a:latin typeface="Arial" pitchFamily="34" charset="0"/>
                <a:cs typeface="Arial" pitchFamily="34" charset="0"/>
              </a:rPr>
              <a:t>4 Weeks</a:t>
            </a:r>
          </a:p>
        </p:txBody>
      </p:sp>
      <p:sp>
        <p:nvSpPr>
          <p:cNvPr id="5" name="TextBox 4"/>
          <p:cNvSpPr txBox="1"/>
          <p:nvPr/>
        </p:nvSpPr>
        <p:spPr>
          <a:xfrm>
            <a:off x="6324600" y="4736068"/>
            <a:ext cx="2895600" cy="369332"/>
          </a:xfrm>
          <a:prstGeom prst="rect">
            <a:avLst/>
          </a:prstGeom>
          <a:noFill/>
        </p:spPr>
        <p:txBody>
          <a:bodyPr wrap="square" rtlCol="0">
            <a:spAutoFit/>
          </a:bodyPr>
          <a:lstStyle/>
          <a:p>
            <a:r>
              <a:rPr lang="en-US" i="1" dirty="0">
                <a:solidFill>
                  <a:srgbClr val="FF0000"/>
                </a:solidFill>
                <a:latin typeface="Arial" pitchFamily="34" charset="0"/>
                <a:cs typeface="Arial" pitchFamily="34" charset="0"/>
              </a:rPr>
              <a:t>Roll-Out Time: </a:t>
            </a:r>
            <a:r>
              <a:rPr lang="en-US" b="1" i="1" dirty="0">
                <a:solidFill>
                  <a:srgbClr val="FF0000"/>
                </a:solidFill>
                <a:latin typeface="Arial" pitchFamily="34" charset="0"/>
                <a:cs typeface="Arial" pitchFamily="34" charset="0"/>
              </a:rPr>
              <a:t>1-2 Weeks</a:t>
            </a:r>
          </a:p>
        </p:txBody>
      </p:sp>
      <p:pic>
        <p:nvPicPr>
          <p:cNvPr id="6" name="Picture 8" descr="C:\Users\Lou\Desktop\LUTHER REPORTS\png\rss_128.png"/>
          <p:cNvPicPr>
            <a:picLocks noChangeAspect="1" noChangeArrowheads="1"/>
          </p:cNvPicPr>
          <p:nvPr/>
        </p:nvPicPr>
        <p:blipFill>
          <a:blip r:embed="rId3" cstate="print"/>
          <a:srcRect/>
          <a:stretch>
            <a:fillRect/>
          </a:stretch>
        </p:blipFill>
        <p:spPr bwMode="auto">
          <a:xfrm>
            <a:off x="8458200" y="3733800"/>
            <a:ext cx="685800" cy="685800"/>
          </a:xfrm>
          <a:prstGeom prst="rect">
            <a:avLst/>
          </a:prstGeom>
          <a:noFill/>
        </p:spPr>
      </p:pic>
      <p:pic>
        <p:nvPicPr>
          <p:cNvPr id="7" name="Picture 4" descr="C:\Users\Lou\Desktop\LUTHER REPORTS\social_media_bubbles\png\twitter.png"/>
          <p:cNvPicPr>
            <a:picLocks noChangeAspect="1" noChangeArrowheads="1"/>
          </p:cNvPicPr>
          <p:nvPr/>
        </p:nvPicPr>
        <p:blipFill>
          <a:blip r:embed="rId4" cstate="print"/>
          <a:srcRect/>
          <a:stretch>
            <a:fillRect/>
          </a:stretch>
        </p:blipFill>
        <p:spPr bwMode="auto">
          <a:xfrm>
            <a:off x="8458200" y="5638800"/>
            <a:ext cx="609600" cy="6096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Pricing Models</a:t>
            </a:r>
            <a:endParaRPr lang="en-US" dirty="0"/>
          </a:p>
        </p:txBody>
      </p:sp>
      <p:sp>
        <p:nvSpPr>
          <p:cNvPr id="3" name="Content Placeholder 2"/>
          <p:cNvSpPr>
            <a:spLocks noGrp="1"/>
          </p:cNvSpPr>
          <p:nvPr>
            <p:ph idx="1"/>
          </p:nvPr>
        </p:nvSpPr>
        <p:spPr>
          <a:xfrm>
            <a:off x="1752600" y="1609416"/>
            <a:ext cx="7772400" cy="2733984"/>
          </a:xfrm>
        </p:spPr>
        <p:txBody>
          <a:bodyPr>
            <a:normAutofit/>
          </a:bodyPr>
          <a:lstStyle/>
          <a:p>
            <a:r>
              <a:rPr lang="en-US" sz="2400" u="sng" dirty="0"/>
              <a:t>Facebook Community Program			     </a:t>
            </a:r>
            <a:r>
              <a:rPr lang="en-US" sz="2400" i="1" u="sng" dirty="0"/>
              <a:t>$297</a:t>
            </a:r>
          </a:p>
          <a:p>
            <a:r>
              <a:rPr lang="en-US" sz="2400" u="sng" dirty="0"/>
              <a:t>Buyer Blog Development				     </a:t>
            </a:r>
            <a:r>
              <a:rPr lang="en-US" sz="2400" i="1" u="sng" dirty="0"/>
              <a:t>$997</a:t>
            </a:r>
          </a:p>
          <a:p>
            <a:r>
              <a:rPr lang="en-US" sz="2400" u="sng" dirty="0"/>
              <a:t>Instant YouTube					     </a:t>
            </a:r>
            <a:r>
              <a:rPr lang="en-US" sz="2400" i="1" u="sng" dirty="0"/>
              <a:t>$497</a:t>
            </a:r>
          </a:p>
          <a:p>
            <a:r>
              <a:rPr lang="en-US" sz="2400" u="sng" dirty="0"/>
              <a:t>Custom YouTube					  </a:t>
            </a:r>
            <a:r>
              <a:rPr lang="en-US" sz="2000" i="1" u="sng" dirty="0"/>
              <a:t>$Project</a:t>
            </a:r>
          </a:p>
          <a:p>
            <a:r>
              <a:rPr lang="en-US" sz="2400" u="sng" dirty="0"/>
              <a:t>Twitter Lead Generation				     </a:t>
            </a:r>
            <a:r>
              <a:rPr lang="en-US" sz="2400" i="1" u="sng" dirty="0"/>
              <a:t>$197</a:t>
            </a:r>
          </a:p>
        </p:txBody>
      </p:sp>
      <p:sp>
        <p:nvSpPr>
          <p:cNvPr id="4" name="Title 1"/>
          <p:cNvSpPr txBox="1">
            <a:spLocks/>
          </p:cNvSpPr>
          <p:nvPr/>
        </p:nvSpPr>
        <p:spPr>
          <a:xfrm>
            <a:off x="1905000" y="3581400"/>
            <a:ext cx="7239000" cy="1143000"/>
          </a:xfrm>
          <a:prstGeom prst="rect">
            <a:avLst/>
          </a:prstGeom>
        </p:spPr>
        <p:txBody>
          <a:bodyPr vert="horz" lIns="45720" tIns="0" rIns="45720" bIns="0" anchor="ctr" anchorCtr="0">
            <a:normAutofit/>
          </a:bodyPr>
          <a:lstStyle/>
          <a:p>
            <a:pPr>
              <a:spcBef>
                <a:spcPct val="0"/>
              </a:spcBef>
              <a:defRPr/>
            </a:pPr>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ea typeface="+mj-ea"/>
                <a:cs typeface="+mj-cs"/>
              </a:rPr>
              <a:t>Additional Services</a:t>
            </a:r>
          </a:p>
        </p:txBody>
      </p:sp>
      <p:sp>
        <p:nvSpPr>
          <p:cNvPr id="5" name="Content Placeholder 2"/>
          <p:cNvSpPr txBox="1">
            <a:spLocks/>
          </p:cNvSpPr>
          <p:nvPr/>
        </p:nvSpPr>
        <p:spPr>
          <a:xfrm>
            <a:off x="1752600" y="4517064"/>
            <a:ext cx="7772400" cy="1655136"/>
          </a:xfrm>
          <a:prstGeom prst="rect">
            <a:avLst/>
          </a:prstGeom>
        </p:spPr>
        <p:txBody>
          <a:bodyPr vert="horz">
            <a:normAutofit fontScale="92500" lnSpcReduction="10000"/>
          </a:bodyPr>
          <a:lstStyle/>
          <a:p>
            <a:pPr marL="274320" indent="-274320">
              <a:spcBef>
                <a:spcPts val="600"/>
              </a:spcBef>
              <a:buClr>
                <a:schemeClr val="tx2"/>
              </a:buClr>
              <a:buSzPct val="73000"/>
              <a:buFont typeface="Wingdings 2"/>
              <a:buChar char=""/>
              <a:defRPr/>
            </a:pPr>
            <a:r>
              <a:rPr lang="en-US" sz="2400" u="sng" dirty="0"/>
              <a:t>Reputation Management				$197/mo</a:t>
            </a:r>
            <a:endParaRPr lang="en-US" sz="2400" i="1" u="sng" dirty="0"/>
          </a:p>
          <a:p>
            <a:pPr marL="274320" indent="-274320">
              <a:spcBef>
                <a:spcPts val="600"/>
              </a:spcBef>
              <a:buClr>
                <a:schemeClr val="tx2"/>
              </a:buClr>
              <a:buSzPct val="73000"/>
              <a:buFont typeface="Wingdings 2"/>
              <a:buChar char=""/>
              <a:defRPr/>
            </a:pPr>
            <a:r>
              <a:rPr lang="en-US" sz="2400" u="sng" dirty="0"/>
              <a:t>Ongoing Social Media Stewardship			$247/mo</a:t>
            </a:r>
            <a:endParaRPr lang="en-US" sz="2400" i="1" u="sng" dirty="0"/>
          </a:p>
          <a:p>
            <a:pPr marL="274320" indent="-274320">
              <a:spcBef>
                <a:spcPts val="600"/>
              </a:spcBef>
              <a:buClr>
                <a:schemeClr val="tx2"/>
              </a:buClr>
              <a:buSzPct val="73000"/>
              <a:buFont typeface="Wingdings 2"/>
              <a:buChar char=""/>
              <a:defRPr/>
            </a:pPr>
            <a:r>
              <a:rPr lang="en-US" sz="2400" u="sng" dirty="0"/>
              <a:t>Website Maintenance				$97/mo</a:t>
            </a:r>
            <a:endParaRPr lang="en-US" sz="2400" i="1" u="sng" dirty="0"/>
          </a:p>
          <a:p>
            <a:pPr marL="274320" indent="-274320">
              <a:spcBef>
                <a:spcPts val="600"/>
              </a:spcBef>
              <a:buClr>
                <a:schemeClr val="tx2"/>
              </a:buClr>
              <a:buSzPct val="73000"/>
              <a:buFont typeface="Wingdings 2"/>
              <a:buChar char=""/>
              <a:defRPr/>
            </a:pPr>
            <a:r>
              <a:rPr lang="en-US" sz="2400" u="sng" dirty="0"/>
              <a:t>Copywriting						$65/hour</a:t>
            </a:r>
            <a:endParaRPr lang="en-US" sz="2000" i="1" u="sng"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Me</a:t>
            </a:r>
            <a:endParaRPr lang="en-US" dirty="0"/>
          </a:p>
        </p:txBody>
      </p:sp>
      <p:sp>
        <p:nvSpPr>
          <p:cNvPr id="3" name="Content Placeholder 2"/>
          <p:cNvSpPr>
            <a:spLocks noGrp="1"/>
          </p:cNvSpPr>
          <p:nvPr>
            <p:ph idx="1"/>
          </p:nvPr>
        </p:nvSpPr>
        <p:spPr>
          <a:xfrm>
            <a:off x="5105400" y="1524000"/>
            <a:ext cx="4114800" cy="4931736"/>
          </a:xfrm>
        </p:spPr>
        <p:txBody>
          <a:bodyPr/>
          <a:lstStyle/>
          <a:p>
            <a:pPr>
              <a:buNone/>
            </a:pPr>
            <a:r>
              <a:rPr lang="en-US" dirty="0" smtClean="0"/>
              <a:t>NAME</a:t>
            </a:r>
          </a:p>
          <a:p>
            <a:pPr>
              <a:buNone/>
            </a:pPr>
            <a:r>
              <a:rPr lang="en-US" dirty="0" smtClean="0"/>
              <a:t>Title</a:t>
            </a:r>
          </a:p>
          <a:p>
            <a:pPr>
              <a:buNone/>
            </a:pPr>
            <a:r>
              <a:rPr lang="en-US" dirty="0" smtClean="0"/>
              <a:t>Company</a:t>
            </a:r>
          </a:p>
          <a:p>
            <a:pPr>
              <a:buNone/>
            </a:pPr>
            <a:endParaRPr lang="en-US" dirty="0" smtClean="0"/>
          </a:p>
          <a:p>
            <a:pPr>
              <a:buNone/>
            </a:pPr>
            <a:r>
              <a:rPr lang="en-US" dirty="0" smtClean="0"/>
              <a:t>Short Bio:</a:t>
            </a:r>
          </a:p>
          <a:p>
            <a:pPr>
              <a:buNone/>
            </a:pPr>
            <a:endParaRPr lang="en-US" dirty="0"/>
          </a:p>
        </p:txBody>
      </p:sp>
      <p:sp>
        <p:nvSpPr>
          <p:cNvPr id="5" name="Rounded Rectangle 4"/>
          <p:cNvSpPr/>
          <p:nvPr/>
        </p:nvSpPr>
        <p:spPr>
          <a:xfrm>
            <a:off x="1981200" y="4572000"/>
            <a:ext cx="2514600" cy="1905000"/>
          </a:xfrm>
          <a:prstGeom prst="roundRect">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6" name="Rounded Rectangle 5"/>
          <p:cNvSpPr/>
          <p:nvPr/>
        </p:nvSpPr>
        <p:spPr>
          <a:xfrm>
            <a:off x="2057400" y="1447800"/>
            <a:ext cx="2286000" cy="22098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TextBox 3"/>
          <p:cNvSpPr txBox="1"/>
          <p:nvPr/>
        </p:nvSpPr>
        <p:spPr>
          <a:xfrm>
            <a:off x="1633868" y="2231067"/>
            <a:ext cx="3124200" cy="646331"/>
          </a:xfrm>
          <a:prstGeom prst="rect">
            <a:avLst/>
          </a:prstGeom>
          <a:noFill/>
        </p:spPr>
        <p:txBody>
          <a:bodyPr wrap="square" rtlCol="0">
            <a:spAutoFit/>
          </a:bodyPr>
          <a:lstStyle/>
          <a:p>
            <a:pPr algn="ctr"/>
            <a:r>
              <a:rPr lang="en-US" dirty="0"/>
              <a:t>Self-Portrait</a:t>
            </a:r>
            <a:br>
              <a:rPr lang="en-US" dirty="0"/>
            </a:br>
            <a:r>
              <a:rPr lang="en-US" dirty="0"/>
              <a:t>Picture</a:t>
            </a:r>
          </a:p>
        </p:txBody>
      </p:sp>
      <p:sp>
        <p:nvSpPr>
          <p:cNvPr id="7" name="TextBox 6"/>
          <p:cNvSpPr txBox="1"/>
          <p:nvPr/>
        </p:nvSpPr>
        <p:spPr>
          <a:xfrm>
            <a:off x="2286000" y="4114801"/>
            <a:ext cx="1752600" cy="461665"/>
          </a:xfrm>
          <a:prstGeom prst="rect">
            <a:avLst/>
          </a:prstGeom>
          <a:noFill/>
        </p:spPr>
        <p:txBody>
          <a:bodyPr wrap="square" rtlCol="0">
            <a:spAutoFit/>
          </a:bodyPr>
          <a:lstStyle/>
          <a:p>
            <a:pPr algn="ctr"/>
            <a:r>
              <a:rPr lang="en-US"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ea typeface="+mj-ea"/>
                <a:cs typeface="+mj-cs"/>
              </a:rPr>
              <a:t>Contact</a:t>
            </a:r>
          </a:p>
        </p:txBody>
      </p:sp>
      <p:sp>
        <p:nvSpPr>
          <p:cNvPr id="8" name="TextBox 7"/>
          <p:cNvSpPr txBox="1"/>
          <p:nvPr/>
        </p:nvSpPr>
        <p:spPr>
          <a:xfrm>
            <a:off x="2133600" y="4876801"/>
            <a:ext cx="2286000" cy="1200329"/>
          </a:xfrm>
          <a:prstGeom prst="rect">
            <a:avLst/>
          </a:prstGeom>
          <a:noFill/>
        </p:spPr>
        <p:txBody>
          <a:bodyPr wrap="square" rtlCol="0">
            <a:spAutoFit/>
          </a:bodyPr>
          <a:lstStyle/>
          <a:p>
            <a:pPr algn="ctr"/>
            <a:r>
              <a:rPr lang="en-US" dirty="0">
                <a:solidFill>
                  <a:srgbClr val="FFFF00"/>
                </a:solidFill>
                <a:latin typeface="Arial" pitchFamily="34" charset="0"/>
                <a:cs typeface="Arial" pitchFamily="34" charset="0"/>
              </a:rPr>
              <a:t>Joe Marketer</a:t>
            </a:r>
            <a:br>
              <a:rPr lang="en-US" dirty="0">
                <a:solidFill>
                  <a:srgbClr val="FFFF00"/>
                </a:solidFill>
                <a:latin typeface="Arial" pitchFamily="34" charset="0"/>
                <a:cs typeface="Arial" pitchFamily="34" charset="0"/>
              </a:rPr>
            </a:br>
            <a:r>
              <a:rPr lang="en-US" dirty="0">
                <a:solidFill>
                  <a:srgbClr val="FFFF00"/>
                </a:solidFill>
                <a:latin typeface="Arial" pitchFamily="34" charset="0"/>
                <a:cs typeface="Arial" pitchFamily="34" charset="0"/>
              </a:rPr>
              <a:t>555.555.5555</a:t>
            </a:r>
            <a:br>
              <a:rPr lang="en-US" dirty="0">
                <a:solidFill>
                  <a:srgbClr val="FFFF00"/>
                </a:solidFill>
                <a:latin typeface="Arial" pitchFamily="34" charset="0"/>
                <a:cs typeface="Arial" pitchFamily="34" charset="0"/>
              </a:rPr>
            </a:br>
            <a:r>
              <a:rPr lang="en-US" dirty="0">
                <a:solidFill>
                  <a:srgbClr val="FFFF00"/>
                </a:solidFill>
                <a:latin typeface="Arial" pitchFamily="34" charset="0"/>
                <a:cs typeface="Arial" pitchFamily="34" charset="0"/>
              </a:rPr>
              <a:t>j.mkt@example.com</a:t>
            </a:r>
            <a:br>
              <a:rPr lang="en-US" dirty="0">
                <a:solidFill>
                  <a:srgbClr val="FFFF00"/>
                </a:solidFill>
                <a:latin typeface="Arial" pitchFamily="34" charset="0"/>
                <a:cs typeface="Arial" pitchFamily="34" charset="0"/>
              </a:rPr>
            </a:br>
            <a:r>
              <a:rPr lang="en-US" dirty="0">
                <a:solidFill>
                  <a:srgbClr val="FFFF00"/>
                </a:solidFill>
                <a:latin typeface="Arial" pitchFamily="34" charset="0"/>
                <a:cs typeface="Arial" pitchFamily="34" charset="0"/>
              </a:rPr>
              <a:t>www.example.com</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Small Social Problem</a:t>
            </a:r>
            <a:endParaRPr lang="en-US" dirty="0"/>
          </a:p>
        </p:txBody>
      </p:sp>
      <p:sp>
        <p:nvSpPr>
          <p:cNvPr id="3" name="Content Placeholder 2"/>
          <p:cNvSpPr>
            <a:spLocks noGrp="1"/>
          </p:cNvSpPr>
          <p:nvPr>
            <p:ph idx="1"/>
          </p:nvPr>
        </p:nvSpPr>
        <p:spPr/>
        <p:txBody>
          <a:bodyPr/>
          <a:lstStyle/>
          <a:p>
            <a:r>
              <a:rPr lang="en-US" dirty="0" smtClean="0"/>
              <a:t>[CLIENT NAME] </a:t>
            </a:r>
            <a:r>
              <a:rPr lang="en-US" dirty="0" smtClean="0"/>
              <a:t>Lacks Meaningful Presence</a:t>
            </a:r>
          </a:p>
          <a:p>
            <a:pPr lvl="1"/>
            <a:r>
              <a:rPr lang="en-US" dirty="0" smtClean="0"/>
              <a:t>No Engaging Video Content</a:t>
            </a:r>
          </a:p>
          <a:p>
            <a:pPr lvl="1"/>
            <a:r>
              <a:rPr lang="en-US" dirty="0" smtClean="0"/>
              <a:t>Poor Social Media </a:t>
            </a:r>
            <a:r>
              <a:rPr lang="en-US" dirty="0" smtClean="0"/>
              <a:t>Participation</a:t>
            </a:r>
          </a:p>
          <a:p>
            <a:pPr lvl="1"/>
            <a:r>
              <a:rPr lang="en-US" dirty="0" smtClean="0"/>
              <a:t>No Grand Strategy</a:t>
            </a:r>
          </a:p>
          <a:p>
            <a:pPr lvl="1"/>
            <a:r>
              <a:rPr lang="en-US" dirty="0" smtClean="0"/>
              <a:t>Poor Relative Content</a:t>
            </a:r>
          </a:p>
          <a:p>
            <a:pPr lvl="1"/>
            <a:r>
              <a:rPr lang="en-US" dirty="0" smtClean="0"/>
              <a:t>No Physical Tie-ins			</a:t>
            </a:r>
            <a:endParaRPr lang="en-US" dirty="0" smtClean="0"/>
          </a:p>
          <a:p>
            <a:pPr lvl="1"/>
            <a:endParaRPr lang="en-US" dirty="0"/>
          </a:p>
        </p:txBody>
      </p:sp>
      <p:sp>
        <p:nvSpPr>
          <p:cNvPr id="4" name="Rectangle 3"/>
          <p:cNvSpPr/>
          <p:nvPr/>
        </p:nvSpPr>
        <p:spPr>
          <a:xfrm>
            <a:off x="1828800" y="4876800"/>
            <a:ext cx="7715574" cy="800219"/>
          </a:xfrm>
          <a:prstGeom prst="rect">
            <a:avLst/>
          </a:prstGeom>
        </p:spPr>
        <p:txBody>
          <a:bodyPr wrap="none">
            <a:spAutoFit/>
          </a:bodyPr>
          <a:lstStyle/>
          <a:p>
            <a:pPr lvl="1" algn="ctr"/>
            <a:r>
              <a:rPr lang="en-US" sz="2300" b="1" dirty="0">
                <a:solidFill>
                  <a:srgbClr val="C00000"/>
                </a:solidFill>
              </a:rPr>
              <a:t>Without a relevant digital </a:t>
            </a:r>
            <a:r>
              <a:rPr lang="en-US" sz="2300" b="1" dirty="0" smtClean="0">
                <a:solidFill>
                  <a:srgbClr val="C00000"/>
                </a:solidFill>
              </a:rPr>
              <a:t>media presence</a:t>
            </a:r>
            <a:r>
              <a:rPr lang="en-US" sz="2300" b="1" dirty="0">
                <a:solidFill>
                  <a:srgbClr val="C00000"/>
                </a:solidFill>
              </a:rPr>
              <a:t>, there </a:t>
            </a:r>
            <a:r>
              <a:rPr lang="en-US" sz="2300" b="1" dirty="0" smtClean="0">
                <a:solidFill>
                  <a:srgbClr val="C00000"/>
                </a:solidFill>
              </a:rPr>
              <a:t>is</a:t>
            </a:r>
            <a:br>
              <a:rPr lang="en-US" sz="2300" b="1" dirty="0" smtClean="0">
                <a:solidFill>
                  <a:srgbClr val="C00000"/>
                </a:solidFill>
              </a:rPr>
            </a:br>
            <a:r>
              <a:rPr lang="en-US" sz="2300" b="1" u="sng" dirty="0" smtClean="0">
                <a:solidFill>
                  <a:srgbClr val="C00000"/>
                </a:solidFill>
              </a:rPr>
              <a:t> little chance</a:t>
            </a:r>
            <a:r>
              <a:rPr lang="en-US" sz="2300" b="1" dirty="0" smtClean="0">
                <a:solidFill>
                  <a:srgbClr val="C00000"/>
                </a:solidFill>
              </a:rPr>
              <a:t> of convert prospects to </a:t>
            </a:r>
            <a:r>
              <a:rPr lang="en-US" sz="2300" b="1" dirty="0">
                <a:solidFill>
                  <a:srgbClr val="C00000"/>
                </a:solidFill>
              </a:rPr>
              <a:t>buyers…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Missing Out</a:t>
            </a:r>
            <a:endParaRPr lang="en-US" dirty="0"/>
          </a:p>
        </p:txBody>
      </p:sp>
      <p:sp>
        <p:nvSpPr>
          <p:cNvPr id="3" name="Content Placeholder 2"/>
          <p:cNvSpPr>
            <a:spLocks noGrp="1"/>
          </p:cNvSpPr>
          <p:nvPr>
            <p:ph idx="1"/>
          </p:nvPr>
        </p:nvSpPr>
        <p:spPr/>
        <p:txBody>
          <a:bodyPr/>
          <a:lstStyle/>
          <a:p>
            <a:r>
              <a:rPr lang="en-US" dirty="0" smtClean="0"/>
              <a:t>Without A Meaningful Presence;</a:t>
            </a:r>
          </a:p>
          <a:p>
            <a:pPr lvl="1"/>
            <a:r>
              <a:rPr lang="en-US" dirty="0" smtClean="0"/>
              <a:t>Lead Forfeiture To Competitors</a:t>
            </a:r>
          </a:p>
          <a:p>
            <a:pPr lvl="1"/>
            <a:r>
              <a:rPr lang="en-US" dirty="0" smtClean="0"/>
              <a:t>Missed </a:t>
            </a:r>
            <a:r>
              <a:rPr lang="en-US" dirty="0" smtClean="0"/>
              <a:t>Connections</a:t>
            </a:r>
          </a:p>
          <a:p>
            <a:pPr lvl="1"/>
            <a:r>
              <a:rPr lang="en-US" dirty="0" smtClean="0"/>
              <a:t>No Viral Opportunity</a:t>
            </a:r>
          </a:p>
          <a:p>
            <a:pPr lvl="1"/>
            <a:r>
              <a:rPr lang="en-US" dirty="0" smtClean="0"/>
              <a:t>No Site Visitors In </a:t>
            </a:r>
            <a:r>
              <a:rPr lang="en-US" dirty="0" smtClean="0"/>
              <a:t>Store</a:t>
            </a:r>
            <a:endParaRPr lang="en-US" dirty="0" smtClean="0"/>
          </a:p>
          <a:p>
            <a:pPr lvl="1"/>
            <a:r>
              <a:rPr lang="en-US" dirty="0" smtClean="0"/>
              <a:t>Wholesale Lack Of Exposure</a:t>
            </a:r>
          </a:p>
          <a:p>
            <a:pPr lvl="1"/>
            <a:endParaRPr lang="en-US" dirty="0" smtClean="0"/>
          </a:p>
          <a:p>
            <a:pPr lvl="1"/>
            <a:endParaRPr lang="en-US" dirty="0" smtClean="0"/>
          </a:p>
          <a:p>
            <a:pPr lvl="1"/>
            <a:endParaRPr lang="en-US" dirty="0" smtClean="0"/>
          </a:p>
        </p:txBody>
      </p:sp>
      <p:sp>
        <p:nvSpPr>
          <p:cNvPr id="4" name="Rectangle 3"/>
          <p:cNvSpPr/>
          <p:nvPr/>
        </p:nvSpPr>
        <p:spPr>
          <a:xfrm>
            <a:off x="1619155" y="4876801"/>
            <a:ext cx="4965334" cy="800219"/>
          </a:xfrm>
          <a:prstGeom prst="rect">
            <a:avLst/>
          </a:prstGeom>
        </p:spPr>
        <p:txBody>
          <a:bodyPr wrap="none">
            <a:spAutoFit/>
          </a:bodyPr>
          <a:lstStyle/>
          <a:p>
            <a:pPr lvl="1" algn="ctr"/>
            <a:r>
              <a:rPr lang="en-US" sz="2300" b="1" i="1" dirty="0">
                <a:solidFill>
                  <a:srgbClr val="C00000"/>
                </a:solidFill>
              </a:rPr>
              <a:t>Digital Relationships Are Built</a:t>
            </a:r>
            <a:br>
              <a:rPr lang="en-US" sz="2300" b="1" i="1" dirty="0">
                <a:solidFill>
                  <a:srgbClr val="C00000"/>
                </a:solidFill>
              </a:rPr>
            </a:br>
            <a:r>
              <a:rPr lang="en-US" sz="2300" b="1" i="1" dirty="0">
                <a:solidFill>
                  <a:srgbClr val="C00000"/>
                </a:solidFill>
              </a:rPr>
              <a:t>Or Lost In Just A Few Seconds…</a:t>
            </a:r>
          </a:p>
        </p:txBody>
      </p:sp>
      <p:sp>
        <p:nvSpPr>
          <p:cNvPr id="5" name="Rectangle 4"/>
          <p:cNvSpPr/>
          <p:nvPr/>
        </p:nvSpPr>
        <p:spPr>
          <a:xfrm>
            <a:off x="3874007" y="5867401"/>
            <a:ext cx="5176418" cy="800219"/>
          </a:xfrm>
          <a:prstGeom prst="rect">
            <a:avLst/>
          </a:prstGeom>
        </p:spPr>
        <p:txBody>
          <a:bodyPr wrap="none">
            <a:spAutoFit/>
          </a:bodyPr>
          <a:lstStyle/>
          <a:p>
            <a:pPr lvl="1" algn="ctr"/>
            <a:r>
              <a:rPr lang="en-US" sz="2300" i="1" dirty="0">
                <a:solidFill>
                  <a:srgbClr val="002060"/>
                </a:solidFill>
              </a:rPr>
              <a:t>…that time determines where the</a:t>
            </a:r>
            <a:br>
              <a:rPr lang="en-US" sz="2300" i="1" dirty="0">
                <a:solidFill>
                  <a:srgbClr val="002060"/>
                </a:solidFill>
              </a:rPr>
            </a:br>
            <a:r>
              <a:rPr lang="en-US" sz="2300" i="1" dirty="0">
                <a:solidFill>
                  <a:srgbClr val="002060"/>
                </a:solidFill>
              </a:rPr>
              <a:t>buyer will spend their money.</a:t>
            </a:r>
          </a:p>
        </p:txBody>
      </p:sp>
      <p:pic>
        <p:nvPicPr>
          <p:cNvPr id="6" name="Picture 2" descr="C:\Users\Lou\Desktop\LUTHER REPORTS\png\rss_32.png"/>
          <p:cNvPicPr>
            <a:picLocks noChangeAspect="1" noChangeArrowheads="1"/>
          </p:cNvPicPr>
          <p:nvPr/>
        </p:nvPicPr>
        <p:blipFill>
          <a:blip r:embed="rId3" cstate="print"/>
          <a:srcRect/>
          <a:stretch>
            <a:fillRect/>
          </a:stretch>
        </p:blipFill>
        <p:spPr bwMode="auto">
          <a:xfrm>
            <a:off x="5334000" y="381000"/>
            <a:ext cx="304800" cy="304800"/>
          </a:xfrm>
          <a:prstGeom prst="rect">
            <a:avLst/>
          </a:prstGeom>
          <a:noFill/>
        </p:spPr>
      </p:pic>
      <p:pic>
        <p:nvPicPr>
          <p:cNvPr id="7" name="Picture 3" descr="C:\Users\Lou\Desktop\LUTHER REPORTS\png\facebook_32.png"/>
          <p:cNvPicPr>
            <a:picLocks noChangeAspect="1" noChangeArrowheads="1"/>
          </p:cNvPicPr>
          <p:nvPr/>
        </p:nvPicPr>
        <p:blipFill>
          <a:blip r:embed="rId4" cstate="print"/>
          <a:srcRect/>
          <a:stretch>
            <a:fillRect/>
          </a:stretch>
        </p:blipFill>
        <p:spPr bwMode="auto">
          <a:xfrm>
            <a:off x="5791200" y="381000"/>
            <a:ext cx="304800" cy="304800"/>
          </a:xfrm>
          <a:prstGeom prst="rect">
            <a:avLst/>
          </a:prstGeom>
          <a:noFill/>
        </p:spPr>
      </p:pic>
      <p:pic>
        <p:nvPicPr>
          <p:cNvPr id="8" name="Picture 4" descr="C:\Users\Lou\Desktop\LUTHER REPORTS\png\googleBuzz_32.png"/>
          <p:cNvPicPr>
            <a:picLocks noChangeAspect="1" noChangeArrowheads="1"/>
          </p:cNvPicPr>
          <p:nvPr/>
        </p:nvPicPr>
        <p:blipFill>
          <a:blip r:embed="rId5" cstate="print"/>
          <a:srcRect/>
          <a:stretch>
            <a:fillRect/>
          </a:stretch>
        </p:blipFill>
        <p:spPr bwMode="auto">
          <a:xfrm>
            <a:off x="6248400" y="381000"/>
            <a:ext cx="304800" cy="304800"/>
          </a:xfrm>
          <a:prstGeom prst="rect">
            <a:avLst/>
          </a:prstGeom>
          <a:noFill/>
        </p:spPr>
      </p:pic>
      <p:pic>
        <p:nvPicPr>
          <p:cNvPr id="9" name="Picture 5" descr="C:\Users\Lou\Desktop\LUTHER REPORTS\png\linkedIn_32.png"/>
          <p:cNvPicPr>
            <a:picLocks noChangeAspect="1" noChangeArrowheads="1"/>
          </p:cNvPicPr>
          <p:nvPr/>
        </p:nvPicPr>
        <p:blipFill>
          <a:blip r:embed="rId6" cstate="print"/>
          <a:srcRect/>
          <a:stretch>
            <a:fillRect/>
          </a:stretch>
        </p:blipFill>
        <p:spPr bwMode="auto">
          <a:xfrm>
            <a:off x="6705600" y="381000"/>
            <a:ext cx="304800" cy="304800"/>
          </a:xfrm>
          <a:prstGeom prst="rect">
            <a:avLst/>
          </a:prstGeom>
          <a:noFill/>
        </p:spPr>
      </p:pic>
      <p:pic>
        <p:nvPicPr>
          <p:cNvPr id="10" name="Picture 6" descr="C:\Users\Lou\Desktop\LUTHER REPORTS\png\mixx_32.png"/>
          <p:cNvPicPr>
            <a:picLocks noChangeAspect="1" noChangeArrowheads="1"/>
          </p:cNvPicPr>
          <p:nvPr/>
        </p:nvPicPr>
        <p:blipFill>
          <a:blip r:embed="rId7" cstate="print"/>
          <a:srcRect/>
          <a:stretch>
            <a:fillRect/>
          </a:stretch>
        </p:blipFill>
        <p:spPr bwMode="auto">
          <a:xfrm>
            <a:off x="7162800" y="381000"/>
            <a:ext cx="304800" cy="304800"/>
          </a:xfrm>
          <a:prstGeom prst="rect">
            <a:avLst/>
          </a:prstGeom>
          <a:noFill/>
        </p:spPr>
      </p:pic>
      <p:pic>
        <p:nvPicPr>
          <p:cNvPr id="11" name="Picture 7" descr="C:\Users\Lou\Desktop\LUTHER REPORTS\png\mySpace_32.png"/>
          <p:cNvPicPr>
            <a:picLocks noChangeAspect="1" noChangeArrowheads="1"/>
          </p:cNvPicPr>
          <p:nvPr/>
        </p:nvPicPr>
        <p:blipFill>
          <a:blip r:embed="rId8" cstate="print"/>
          <a:srcRect/>
          <a:stretch>
            <a:fillRect/>
          </a:stretch>
        </p:blipFill>
        <p:spPr bwMode="auto">
          <a:xfrm>
            <a:off x="7620000" y="381000"/>
            <a:ext cx="304800" cy="304800"/>
          </a:xfrm>
          <a:prstGeom prst="rect">
            <a:avLst/>
          </a:prstGeom>
          <a:noFill/>
        </p:spPr>
      </p:pic>
      <p:pic>
        <p:nvPicPr>
          <p:cNvPr id="12" name="Picture 8" descr="C:\Users\Lou\Desktop\LUTHER REPORTS\png\reddit_32.png"/>
          <p:cNvPicPr>
            <a:picLocks noChangeAspect="1" noChangeArrowheads="1"/>
          </p:cNvPicPr>
          <p:nvPr/>
        </p:nvPicPr>
        <p:blipFill>
          <a:blip r:embed="rId9" cstate="print"/>
          <a:srcRect/>
          <a:stretch>
            <a:fillRect/>
          </a:stretch>
        </p:blipFill>
        <p:spPr bwMode="auto">
          <a:xfrm>
            <a:off x="8077200" y="381000"/>
            <a:ext cx="304800" cy="304800"/>
          </a:xfrm>
          <a:prstGeom prst="rect">
            <a:avLst/>
          </a:prstGeom>
          <a:noFill/>
        </p:spPr>
      </p:pic>
      <p:pic>
        <p:nvPicPr>
          <p:cNvPr id="13" name="Picture 9" descr="C:\Users\Lou\Desktop\LUTHER REPORTS\png\stumbleUpon_32.png"/>
          <p:cNvPicPr>
            <a:picLocks noChangeAspect="1" noChangeArrowheads="1"/>
          </p:cNvPicPr>
          <p:nvPr/>
        </p:nvPicPr>
        <p:blipFill>
          <a:blip r:embed="rId10" cstate="print"/>
          <a:srcRect/>
          <a:stretch>
            <a:fillRect/>
          </a:stretch>
        </p:blipFill>
        <p:spPr bwMode="auto">
          <a:xfrm>
            <a:off x="8534400" y="381000"/>
            <a:ext cx="304800" cy="304800"/>
          </a:xfrm>
          <a:prstGeom prst="rect">
            <a:avLst/>
          </a:prstGeom>
          <a:noFill/>
        </p:spPr>
      </p:pic>
      <p:pic>
        <p:nvPicPr>
          <p:cNvPr id="14" name="Picture 10" descr="C:\Users\Lou\Desktop\LUTHER REPORTS\png\technorati_32.png"/>
          <p:cNvPicPr>
            <a:picLocks noChangeAspect="1" noChangeArrowheads="1"/>
          </p:cNvPicPr>
          <p:nvPr/>
        </p:nvPicPr>
        <p:blipFill>
          <a:blip r:embed="rId11" cstate="print"/>
          <a:srcRect/>
          <a:stretch>
            <a:fillRect/>
          </a:stretch>
        </p:blipFill>
        <p:spPr bwMode="auto">
          <a:xfrm>
            <a:off x="9067800" y="381000"/>
            <a:ext cx="304800" cy="3048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Local Customers Seek You	</a:t>
            </a:r>
            <a:endParaRPr lang="en-US" dirty="0"/>
          </a:p>
        </p:txBody>
      </p:sp>
      <p:sp>
        <p:nvSpPr>
          <p:cNvPr id="3" name="Content Placeholder 2"/>
          <p:cNvSpPr>
            <a:spLocks noGrp="1"/>
          </p:cNvSpPr>
          <p:nvPr>
            <p:ph idx="1"/>
          </p:nvPr>
        </p:nvSpPr>
        <p:spPr/>
        <p:txBody>
          <a:bodyPr/>
          <a:lstStyle/>
          <a:p>
            <a:r>
              <a:rPr lang="en-US" dirty="0" smtClean="0"/>
              <a:t>Nearly Every Business Is Sought-Out</a:t>
            </a:r>
          </a:p>
          <a:p>
            <a:pPr lvl="1"/>
            <a:r>
              <a:rPr lang="en-US" dirty="0" smtClean="0"/>
              <a:t>Product / Service Info</a:t>
            </a:r>
          </a:p>
          <a:p>
            <a:pPr lvl="1"/>
            <a:r>
              <a:rPr lang="en-US" dirty="0" smtClean="0"/>
              <a:t>Pictures &amp; Instructions</a:t>
            </a:r>
          </a:p>
          <a:p>
            <a:pPr lvl="1"/>
            <a:r>
              <a:rPr lang="en-US" dirty="0" smtClean="0"/>
              <a:t>Directions / Locations</a:t>
            </a:r>
          </a:p>
          <a:p>
            <a:pPr lvl="1"/>
            <a:r>
              <a:rPr lang="en-US" dirty="0" smtClean="0"/>
              <a:t>Promotions &amp; Specials</a:t>
            </a:r>
          </a:p>
          <a:p>
            <a:pPr lvl="1"/>
            <a:r>
              <a:rPr lang="en-US" dirty="0" smtClean="0"/>
              <a:t>Social Proof / Reviews</a:t>
            </a:r>
          </a:p>
          <a:p>
            <a:pPr lvl="1"/>
            <a:r>
              <a:rPr lang="en-US" dirty="0" smtClean="0"/>
              <a:t>Niche-Specific </a:t>
            </a:r>
          </a:p>
          <a:p>
            <a:pPr lvl="3"/>
            <a:r>
              <a:rPr lang="en-US" i="1" dirty="0" smtClean="0"/>
              <a:t>Food Service Menu &amp; Specials</a:t>
            </a:r>
            <a:r>
              <a:rPr lang="en-US" dirty="0" smtClean="0"/>
              <a:t> </a:t>
            </a:r>
          </a:p>
          <a:p>
            <a:pPr lvl="2"/>
            <a:endParaRPr lang="en-US" dirty="0"/>
          </a:p>
        </p:txBody>
      </p:sp>
      <p:sp>
        <p:nvSpPr>
          <p:cNvPr id="4" name="Rectangle 3"/>
          <p:cNvSpPr/>
          <p:nvPr/>
        </p:nvSpPr>
        <p:spPr>
          <a:xfrm>
            <a:off x="3341694" y="5655517"/>
            <a:ext cx="6768456" cy="800219"/>
          </a:xfrm>
          <a:prstGeom prst="rect">
            <a:avLst/>
          </a:prstGeom>
        </p:spPr>
        <p:txBody>
          <a:bodyPr wrap="none">
            <a:spAutoFit/>
          </a:bodyPr>
          <a:lstStyle/>
          <a:p>
            <a:pPr lvl="1" algn="ctr"/>
            <a:r>
              <a:rPr lang="en-US" sz="2300" i="1" dirty="0" smtClean="0">
                <a:solidFill>
                  <a:srgbClr val="002060"/>
                </a:solidFill>
              </a:rPr>
              <a:t>A Video Engages With The Prospect,</a:t>
            </a:r>
            <a:br>
              <a:rPr lang="en-US" sz="2300" i="1" dirty="0" smtClean="0">
                <a:solidFill>
                  <a:srgbClr val="002060"/>
                </a:solidFill>
              </a:rPr>
            </a:br>
            <a:r>
              <a:rPr lang="en-US" sz="2300" i="1" dirty="0" smtClean="0">
                <a:solidFill>
                  <a:srgbClr val="002060"/>
                </a:solidFill>
              </a:rPr>
              <a:t>Answers Questions, And Handles Objections…</a:t>
            </a:r>
            <a:endParaRPr lang="en-US" sz="2300" i="1" dirty="0">
              <a:solidFill>
                <a:srgbClr val="00206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Customers Seeking…</a:t>
            </a:r>
            <a:endParaRPr lang="en-US" dirty="0"/>
          </a:p>
        </p:txBody>
      </p:sp>
      <p:sp>
        <p:nvSpPr>
          <p:cNvPr id="3" name="Content Placeholder 2"/>
          <p:cNvSpPr>
            <a:spLocks noGrp="1"/>
          </p:cNvSpPr>
          <p:nvPr>
            <p:ph idx="1"/>
          </p:nvPr>
        </p:nvSpPr>
        <p:spPr/>
        <p:txBody>
          <a:bodyPr/>
          <a:lstStyle/>
          <a:p>
            <a:r>
              <a:rPr lang="en-US" dirty="0" smtClean="0"/>
              <a:t>Local Buyers Search:</a:t>
            </a:r>
          </a:p>
          <a:p>
            <a:pPr lvl="1"/>
            <a:r>
              <a:rPr lang="en-US" dirty="0"/>
              <a:t>YouTube</a:t>
            </a:r>
          </a:p>
          <a:p>
            <a:pPr lvl="1"/>
            <a:r>
              <a:rPr lang="en-US" dirty="0" smtClean="0"/>
              <a:t>Google </a:t>
            </a:r>
            <a:endParaRPr lang="en-US" dirty="0" smtClean="0"/>
          </a:p>
          <a:p>
            <a:pPr lvl="1"/>
            <a:r>
              <a:rPr lang="en-US" dirty="0" smtClean="0"/>
              <a:t>Facebook</a:t>
            </a:r>
          </a:p>
          <a:p>
            <a:pPr lvl="1"/>
            <a:r>
              <a:rPr lang="en-US" dirty="0" smtClean="0"/>
              <a:t>Yahoo</a:t>
            </a:r>
          </a:p>
          <a:p>
            <a:pPr lvl="1"/>
            <a:r>
              <a:rPr lang="en-US" dirty="0" smtClean="0"/>
              <a:t>Bing</a:t>
            </a:r>
            <a:endParaRPr lang="en-US" dirty="0" smtClean="0"/>
          </a:p>
          <a:p>
            <a:pPr lvl="1"/>
            <a:r>
              <a:rPr lang="en-US" dirty="0" smtClean="0"/>
              <a:t>…and more</a:t>
            </a:r>
            <a:endParaRPr lang="en-US" dirty="0"/>
          </a:p>
        </p:txBody>
      </p:sp>
      <p:sp>
        <p:nvSpPr>
          <p:cNvPr id="4" name="Rectangle 3"/>
          <p:cNvSpPr/>
          <p:nvPr/>
        </p:nvSpPr>
        <p:spPr>
          <a:xfrm>
            <a:off x="2133600" y="5410201"/>
            <a:ext cx="6858000" cy="800219"/>
          </a:xfrm>
          <a:prstGeom prst="rect">
            <a:avLst/>
          </a:prstGeom>
        </p:spPr>
        <p:txBody>
          <a:bodyPr wrap="square">
            <a:spAutoFit/>
          </a:bodyPr>
          <a:lstStyle/>
          <a:p>
            <a:pPr lvl="1" algn="ctr"/>
            <a:r>
              <a:rPr lang="en-US" sz="2300" b="1" i="1" dirty="0">
                <a:solidFill>
                  <a:srgbClr val="002060"/>
                </a:solidFill>
              </a:rPr>
              <a:t>If you don’t control and influence these spaces, you let others control them for you.</a:t>
            </a:r>
          </a:p>
        </p:txBody>
      </p:sp>
      <p:pic>
        <p:nvPicPr>
          <p:cNvPr id="6" name="Picture 4" descr="C:\Users\Lou\Desktop\LUTHER REPORTS\3D Icons\PNG\facebook.png"/>
          <p:cNvPicPr>
            <a:picLocks noChangeAspect="1" noChangeArrowheads="1"/>
          </p:cNvPicPr>
          <p:nvPr/>
        </p:nvPicPr>
        <p:blipFill>
          <a:blip r:embed="rId3" cstate="print"/>
          <a:srcRect/>
          <a:stretch>
            <a:fillRect/>
          </a:stretch>
        </p:blipFill>
        <p:spPr bwMode="auto">
          <a:xfrm>
            <a:off x="7086601" y="228601"/>
            <a:ext cx="1419225" cy="1419225"/>
          </a:xfrm>
          <a:prstGeom prst="rect">
            <a:avLst/>
          </a:prstGeom>
          <a:noFill/>
        </p:spPr>
      </p:pic>
      <p:pic>
        <p:nvPicPr>
          <p:cNvPr id="7" name="Picture 3" descr="C:\Users\Lou\Desktop\LUTHER REPORTS\3D Icons\PNG\twitter.png"/>
          <p:cNvPicPr>
            <a:picLocks noChangeAspect="1" noChangeArrowheads="1"/>
          </p:cNvPicPr>
          <p:nvPr/>
        </p:nvPicPr>
        <p:blipFill>
          <a:blip r:embed="rId4" cstate="print"/>
          <a:srcRect/>
          <a:stretch>
            <a:fillRect/>
          </a:stretch>
        </p:blipFill>
        <p:spPr bwMode="auto">
          <a:xfrm>
            <a:off x="7848600" y="609600"/>
            <a:ext cx="990600" cy="990600"/>
          </a:xfrm>
          <a:prstGeom prst="rect">
            <a:avLst/>
          </a:prstGeom>
          <a:noFill/>
        </p:spPr>
      </p:pic>
      <p:pic>
        <p:nvPicPr>
          <p:cNvPr id="8" name="Picture 5" descr="C:\Users\Lou\Desktop\LUTHER REPORTS\3D Icons\PNG\foursquare.png"/>
          <p:cNvPicPr>
            <a:picLocks noChangeAspect="1" noChangeArrowheads="1"/>
          </p:cNvPicPr>
          <p:nvPr/>
        </p:nvPicPr>
        <p:blipFill>
          <a:blip r:embed="rId5" cstate="print"/>
          <a:srcRect/>
          <a:stretch>
            <a:fillRect/>
          </a:stretch>
        </p:blipFill>
        <p:spPr bwMode="auto">
          <a:xfrm>
            <a:off x="8382001" y="609601"/>
            <a:ext cx="1038225" cy="1038225"/>
          </a:xfrm>
          <a:prstGeom prst="rect">
            <a:avLst/>
          </a:prstGeom>
          <a:noFill/>
        </p:spPr>
      </p:pic>
      <p:pic>
        <p:nvPicPr>
          <p:cNvPr id="9" name="Picture 6" descr="C:\Users\Lou\Desktop\LUTHER REPORTS\3D Icons\PNG\google_buzz.png"/>
          <p:cNvPicPr>
            <a:picLocks noChangeAspect="1" noChangeArrowheads="1"/>
          </p:cNvPicPr>
          <p:nvPr/>
        </p:nvPicPr>
        <p:blipFill>
          <a:blip r:embed="rId6" cstate="print"/>
          <a:srcRect/>
          <a:stretch>
            <a:fillRect/>
          </a:stretch>
        </p:blipFill>
        <p:spPr bwMode="auto">
          <a:xfrm>
            <a:off x="8991600" y="1143000"/>
            <a:ext cx="514350" cy="514350"/>
          </a:xfrm>
          <a:prstGeom prst="rect">
            <a:avLst/>
          </a:prstGeom>
          <a:noFill/>
        </p:spPr>
      </p:pic>
      <p:sp>
        <p:nvSpPr>
          <p:cNvPr id="10" name="Rectangle 9"/>
          <p:cNvSpPr/>
          <p:nvPr/>
        </p:nvSpPr>
        <p:spPr>
          <a:xfrm>
            <a:off x="4104082" y="4205265"/>
            <a:ext cx="5990806" cy="800219"/>
          </a:xfrm>
          <a:prstGeom prst="rect">
            <a:avLst/>
          </a:prstGeom>
        </p:spPr>
        <p:txBody>
          <a:bodyPr wrap="none">
            <a:spAutoFit/>
          </a:bodyPr>
          <a:lstStyle/>
          <a:p>
            <a:pPr lvl="1" algn="ctr"/>
            <a:r>
              <a:rPr lang="en-US" sz="2300" b="1" dirty="0" smtClean="0">
                <a:solidFill>
                  <a:srgbClr val="C00000"/>
                </a:solidFill>
              </a:rPr>
              <a:t>Video Is Consumed </a:t>
            </a:r>
            <a:r>
              <a:rPr lang="en-US" sz="2300" b="1" u="sng" dirty="0" smtClean="0">
                <a:solidFill>
                  <a:srgbClr val="C00000"/>
                </a:solidFill>
              </a:rPr>
              <a:t>More</a:t>
            </a:r>
            <a:r>
              <a:rPr lang="en-US" sz="2300" b="1" dirty="0" smtClean="0">
                <a:solidFill>
                  <a:srgbClr val="C00000"/>
                </a:solidFill>
              </a:rPr>
              <a:t> Than Written </a:t>
            </a:r>
            <a:br>
              <a:rPr lang="en-US" sz="2300" b="1" dirty="0" smtClean="0">
                <a:solidFill>
                  <a:srgbClr val="C00000"/>
                </a:solidFill>
              </a:rPr>
            </a:br>
            <a:r>
              <a:rPr lang="en-US" sz="2300" b="1" dirty="0" smtClean="0">
                <a:solidFill>
                  <a:srgbClr val="C00000"/>
                </a:solidFill>
              </a:rPr>
              <a:t>Ads Or Simple Banner Images</a:t>
            </a:r>
            <a:r>
              <a:rPr lang="en-US" sz="2300" b="1" dirty="0" smtClean="0">
                <a:solidFill>
                  <a:srgbClr val="C00000"/>
                </a:solidFill>
              </a:rPr>
              <a:t>…</a:t>
            </a:r>
            <a:endParaRPr lang="en-US" sz="2300" b="1" dirty="0">
              <a:solidFill>
                <a:srgbClr val="C0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Brand Control	</a:t>
            </a:r>
            <a:endParaRPr lang="en-US" dirty="0"/>
          </a:p>
        </p:txBody>
      </p:sp>
      <p:sp>
        <p:nvSpPr>
          <p:cNvPr id="3" name="Content Placeholder 2"/>
          <p:cNvSpPr>
            <a:spLocks noGrp="1"/>
          </p:cNvSpPr>
          <p:nvPr>
            <p:ph idx="1"/>
          </p:nvPr>
        </p:nvSpPr>
        <p:spPr/>
        <p:txBody>
          <a:bodyPr/>
          <a:lstStyle/>
          <a:p>
            <a:r>
              <a:rPr lang="en-US" dirty="0" smtClean="0"/>
              <a:t>Full Control</a:t>
            </a:r>
          </a:p>
          <a:p>
            <a:pPr lvl="1"/>
            <a:r>
              <a:rPr lang="en-US" dirty="0" smtClean="0"/>
              <a:t>Your Social Media Sites	</a:t>
            </a:r>
          </a:p>
          <a:p>
            <a:pPr lvl="1"/>
            <a:r>
              <a:rPr lang="en-US" dirty="0" smtClean="0"/>
              <a:t>Your Brand Websites</a:t>
            </a:r>
          </a:p>
          <a:p>
            <a:pPr lvl="1">
              <a:buNone/>
            </a:pPr>
            <a:endParaRPr lang="en-US" dirty="0" smtClean="0"/>
          </a:p>
          <a:p>
            <a:r>
              <a:rPr lang="en-US" dirty="0" smtClean="0"/>
              <a:t>Under Your Influence</a:t>
            </a:r>
          </a:p>
          <a:p>
            <a:pPr lvl="1"/>
            <a:r>
              <a:rPr lang="en-US" dirty="0" smtClean="0"/>
              <a:t>Review &amp; Interest Sites</a:t>
            </a:r>
          </a:p>
          <a:p>
            <a:pPr lvl="1"/>
            <a:r>
              <a:rPr lang="en-US" dirty="0" smtClean="0"/>
              <a:t>Public Relations</a:t>
            </a:r>
          </a:p>
          <a:p>
            <a:pPr lvl="1"/>
            <a:r>
              <a:rPr lang="en-US" dirty="0" smtClean="0"/>
              <a:t>Forums</a:t>
            </a:r>
            <a:endParaRPr lang="en-US" dirty="0"/>
          </a:p>
        </p:txBody>
      </p:sp>
      <p:sp>
        <p:nvSpPr>
          <p:cNvPr id="4" name="Rectangle 3"/>
          <p:cNvSpPr/>
          <p:nvPr/>
        </p:nvSpPr>
        <p:spPr>
          <a:xfrm>
            <a:off x="2438400" y="5486400"/>
            <a:ext cx="6248400" cy="1154162"/>
          </a:xfrm>
          <a:prstGeom prst="rect">
            <a:avLst/>
          </a:prstGeom>
        </p:spPr>
        <p:txBody>
          <a:bodyPr wrap="square">
            <a:spAutoFit/>
          </a:bodyPr>
          <a:lstStyle/>
          <a:p>
            <a:pPr lvl="1" algn="ctr"/>
            <a:r>
              <a:rPr lang="en-US" sz="2300" i="1" dirty="0">
                <a:solidFill>
                  <a:srgbClr val="002060"/>
                </a:solidFill>
              </a:rPr>
              <a:t>Obtain </a:t>
            </a:r>
            <a:r>
              <a:rPr lang="en-US" sz="2300" b="1" i="1" u="sng" dirty="0">
                <a:solidFill>
                  <a:srgbClr val="002060"/>
                </a:solidFill>
              </a:rPr>
              <a:t>Brand Control</a:t>
            </a:r>
            <a:r>
              <a:rPr lang="en-US" sz="2300" b="1" i="1" dirty="0">
                <a:solidFill>
                  <a:srgbClr val="002060"/>
                </a:solidFill>
              </a:rPr>
              <a:t> </a:t>
            </a:r>
            <a:r>
              <a:rPr lang="en-US" sz="2300" i="1" dirty="0">
                <a:solidFill>
                  <a:srgbClr val="002060"/>
                </a:solidFill>
              </a:rPr>
              <a:t>By Leading With Sites You Control To Influence</a:t>
            </a:r>
            <a:br>
              <a:rPr lang="en-US" sz="2300" i="1" dirty="0">
                <a:solidFill>
                  <a:srgbClr val="002060"/>
                </a:solidFill>
              </a:rPr>
            </a:br>
            <a:r>
              <a:rPr lang="en-US" sz="2300" i="1" dirty="0">
                <a:solidFill>
                  <a:srgbClr val="002060"/>
                </a:solidFill>
              </a:rPr>
              <a:t>The Ones You Do Not!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Sales Funnel</a:t>
            </a:r>
            <a:endParaRPr lang="en-US" dirty="0"/>
          </a:p>
        </p:txBody>
      </p:sp>
      <p:sp>
        <p:nvSpPr>
          <p:cNvPr id="3" name="Content Placeholder 2"/>
          <p:cNvSpPr>
            <a:spLocks noGrp="1"/>
          </p:cNvSpPr>
          <p:nvPr>
            <p:ph idx="1"/>
          </p:nvPr>
        </p:nvSpPr>
        <p:spPr/>
        <p:txBody>
          <a:bodyPr/>
          <a:lstStyle/>
          <a:p>
            <a:r>
              <a:rPr lang="en-US" dirty="0" smtClean="0"/>
              <a:t>All Roads Lead To Your Sales Funnel</a:t>
            </a:r>
          </a:p>
          <a:p>
            <a:pPr lvl="1"/>
            <a:endParaRPr lang="en-US" dirty="0"/>
          </a:p>
        </p:txBody>
      </p:sp>
      <p:graphicFrame>
        <p:nvGraphicFramePr>
          <p:cNvPr id="4" name="Diagram 3"/>
          <p:cNvGraphicFramePr/>
          <p:nvPr>
            <p:extLst>
              <p:ext uri="{D42A27DB-BD31-4B8C-83A1-F6EECF244321}">
                <p14:modId xmlns:p14="http://schemas.microsoft.com/office/powerpoint/2010/main" val="1538370920"/>
              </p:ext>
            </p:extLst>
          </p:nvPr>
        </p:nvGraphicFramePr>
        <p:xfrm>
          <a:off x="2895600" y="2286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Down Arrow 4"/>
          <p:cNvSpPr/>
          <p:nvPr/>
        </p:nvSpPr>
        <p:spPr>
          <a:xfrm>
            <a:off x="2057400" y="2438400"/>
            <a:ext cx="533400" cy="3810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rot="16200000">
            <a:off x="756166" y="3998269"/>
            <a:ext cx="2362200" cy="461665"/>
          </a:xfrm>
          <a:prstGeom prst="rect">
            <a:avLst/>
          </a:prstGeom>
          <a:noFill/>
        </p:spPr>
        <p:txBody>
          <a:bodyPr wrap="square" rtlCol="0">
            <a:spAutoFit/>
          </a:bodyPr>
          <a:lstStyle/>
          <a:p>
            <a:pPr algn="ctr"/>
            <a:r>
              <a:rPr lang="en-US" sz="2400" b="1" dirty="0">
                <a:latin typeface="Arial" pitchFamily="34" charset="0"/>
                <a:cs typeface="Arial" pitchFamily="34" charset="0"/>
              </a:rPr>
              <a:t>Traffic</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Pseudo Pre-Requisites</a:t>
            </a:r>
            <a:endParaRPr lang="en-US" dirty="0"/>
          </a:p>
        </p:txBody>
      </p:sp>
      <p:sp>
        <p:nvSpPr>
          <p:cNvPr id="3" name="Content Placeholder 2"/>
          <p:cNvSpPr>
            <a:spLocks noGrp="1"/>
          </p:cNvSpPr>
          <p:nvPr>
            <p:ph idx="1"/>
          </p:nvPr>
        </p:nvSpPr>
        <p:spPr/>
        <p:txBody>
          <a:bodyPr/>
          <a:lstStyle/>
          <a:p>
            <a:r>
              <a:rPr lang="en-US" dirty="0" smtClean="0"/>
              <a:t>Brand Website</a:t>
            </a:r>
          </a:p>
          <a:p>
            <a:pPr lvl="1"/>
            <a:r>
              <a:rPr lang="en-US" dirty="0" smtClean="0"/>
              <a:t>Your site is your nexus</a:t>
            </a:r>
          </a:p>
          <a:p>
            <a:pPr lvl="1"/>
            <a:r>
              <a:rPr lang="en-US" dirty="0" smtClean="0"/>
              <a:t>Connects all vehicles</a:t>
            </a:r>
          </a:p>
          <a:p>
            <a:pPr lvl="1"/>
            <a:r>
              <a:rPr lang="en-US" dirty="0" smtClean="0"/>
              <a:t>The entrance to your sales funnel</a:t>
            </a:r>
          </a:p>
          <a:p>
            <a:pPr lvl="1"/>
            <a:endParaRPr lang="en-US" dirty="0" smtClean="0"/>
          </a:p>
          <a:p>
            <a:r>
              <a:rPr lang="en-US" dirty="0" smtClean="0"/>
              <a:t>Willingness To Adapt</a:t>
            </a:r>
          </a:p>
          <a:p>
            <a:pPr lvl="1"/>
            <a:r>
              <a:rPr lang="en-US" dirty="0" smtClean="0"/>
              <a:t>Alter Appearances &amp; Perceptions </a:t>
            </a:r>
          </a:p>
          <a:p>
            <a:pPr lvl="1"/>
            <a:r>
              <a:rPr lang="en-US" dirty="0" smtClean="0"/>
              <a:t>Commitment To Audiences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Rub</a:t>
            </a:r>
            <a:endParaRPr lang="en-US" dirty="0"/>
          </a:p>
        </p:txBody>
      </p:sp>
      <p:sp>
        <p:nvSpPr>
          <p:cNvPr id="3" name="Content Placeholder 2"/>
          <p:cNvSpPr>
            <a:spLocks noGrp="1"/>
          </p:cNvSpPr>
          <p:nvPr>
            <p:ph idx="1"/>
          </p:nvPr>
        </p:nvSpPr>
        <p:spPr/>
        <p:txBody>
          <a:bodyPr/>
          <a:lstStyle/>
          <a:p>
            <a:r>
              <a:rPr lang="en-US" dirty="0" smtClean="0"/>
              <a:t>What Should Social Media Deliver?</a:t>
            </a:r>
          </a:p>
          <a:p>
            <a:pPr lvl="1"/>
            <a:r>
              <a:rPr lang="en-US" dirty="0" smtClean="0"/>
              <a:t>Market Exposure &amp; Insight</a:t>
            </a:r>
          </a:p>
          <a:p>
            <a:pPr lvl="1"/>
            <a:r>
              <a:rPr lang="en-US" dirty="0" smtClean="0"/>
              <a:t>Traffic Growth</a:t>
            </a:r>
          </a:p>
          <a:p>
            <a:pPr lvl="1"/>
            <a:r>
              <a:rPr lang="en-US" dirty="0" smtClean="0"/>
              <a:t>Pre-Qualified Leads / Foot Traffic</a:t>
            </a:r>
          </a:p>
          <a:p>
            <a:pPr lvl="1"/>
            <a:endParaRPr lang="en-US" dirty="0" smtClean="0"/>
          </a:p>
          <a:p>
            <a:r>
              <a:rPr lang="en-US" dirty="0" smtClean="0"/>
              <a:t>What Does It Takes To Obtain Recognition?</a:t>
            </a:r>
          </a:p>
          <a:p>
            <a:pPr lvl="1"/>
            <a:r>
              <a:rPr lang="en-US" dirty="0" smtClean="0"/>
              <a:t>Setup </a:t>
            </a:r>
            <a:r>
              <a:rPr lang="en-US" dirty="0" smtClean="0"/>
              <a:t>&amp; Strategy</a:t>
            </a:r>
          </a:p>
          <a:p>
            <a:pPr lvl="1"/>
            <a:r>
              <a:rPr lang="en-US" dirty="0" smtClean="0"/>
              <a:t>Custom Video Content Plan</a:t>
            </a:r>
            <a:endParaRPr lang="en-US" dirty="0" smtClean="0"/>
          </a:p>
          <a:p>
            <a:pPr lvl="1"/>
            <a:endParaRPr lang="en-US" dirty="0" smtClean="0"/>
          </a:p>
          <a:p>
            <a:pPr lvl="1"/>
            <a:endParaRPr lang="en-US" dirty="0" smtClean="0"/>
          </a:p>
          <a:p>
            <a:pPr lvl="1"/>
            <a:endParaRPr lang="en-US" dirty="0"/>
          </a:p>
        </p:txBody>
      </p:sp>
      <p:sp>
        <p:nvSpPr>
          <p:cNvPr id="5" name="Rectangle 4"/>
          <p:cNvSpPr/>
          <p:nvPr/>
        </p:nvSpPr>
        <p:spPr>
          <a:xfrm>
            <a:off x="2057400" y="5791201"/>
            <a:ext cx="6858000" cy="800219"/>
          </a:xfrm>
          <a:prstGeom prst="rect">
            <a:avLst/>
          </a:prstGeom>
        </p:spPr>
        <p:txBody>
          <a:bodyPr wrap="square">
            <a:spAutoFit/>
          </a:bodyPr>
          <a:lstStyle/>
          <a:p>
            <a:pPr lvl="1" algn="ctr"/>
            <a:r>
              <a:rPr lang="en-US" sz="2300" b="1" i="1" dirty="0">
                <a:solidFill>
                  <a:srgbClr val="002060"/>
                </a:solidFill>
              </a:rPr>
              <a:t>A Fruitful Presence Will Require About Three to Six Hours Of ‘Caretaking’ Each Week</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233</TotalTime>
  <Words>1778</Words>
  <Application>Microsoft Office PowerPoint</Application>
  <PresentationFormat>Widescreen</PresentationFormat>
  <Paragraphs>213</Paragraphs>
  <Slides>14</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Trebuchet MS</vt:lpstr>
      <vt:lpstr>Wingdings</vt:lpstr>
      <vt:lpstr>Wingdings 2</vt:lpstr>
      <vt:lpstr>Opulent</vt:lpstr>
      <vt:lpstr>Social Media Video Content Promotions</vt:lpstr>
      <vt:lpstr>A Small Social Problem</vt:lpstr>
      <vt:lpstr>Missing Out</vt:lpstr>
      <vt:lpstr>Local Customers Seek You </vt:lpstr>
      <vt:lpstr>Customers Seeking…</vt:lpstr>
      <vt:lpstr>Brand Control </vt:lpstr>
      <vt:lpstr>Sales Funnel</vt:lpstr>
      <vt:lpstr>Pseudo Pre-Requisites</vt:lpstr>
      <vt:lpstr>The Rub</vt:lpstr>
      <vt:lpstr>Where To Start?</vt:lpstr>
      <vt:lpstr>Turn-Key Solutions   cont…</vt:lpstr>
      <vt:lpstr>Turn-Key Solutions   </vt:lpstr>
      <vt:lpstr>Pricing Models</vt:lpstr>
      <vt:lpstr>About Me</vt:lpstr>
    </vt:vector>
  </TitlesOfParts>
  <Company>HGM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dc:creator>
  <cp:lastModifiedBy>luther landro</cp:lastModifiedBy>
  <cp:revision>38</cp:revision>
  <dcterms:created xsi:type="dcterms:W3CDTF">2013-04-25T13:22:21Z</dcterms:created>
  <dcterms:modified xsi:type="dcterms:W3CDTF">2016-08-10T17:51:36Z</dcterms:modified>
</cp:coreProperties>
</file>