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43"/>
  </p:handoutMasterIdLst>
  <p:sldIdLst>
    <p:sldId id="256" r:id="rId2"/>
    <p:sldId id="286" r:id="rId3"/>
    <p:sldId id="304" r:id="rId4"/>
    <p:sldId id="305" r:id="rId5"/>
    <p:sldId id="306" r:id="rId6"/>
    <p:sldId id="307" r:id="rId7"/>
    <p:sldId id="308" r:id="rId8"/>
    <p:sldId id="309" r:id="rId9"/>
    <p:sldId id="297" r:id="rId10"/>
    <p:sldId id="287" r:id="rId11"/>
    <p:sldId id="257" r:id="rId12"/>
    <p:sldId id="260" r:id="rId13"/>
    <p:sldId id="288" r:id="rId14"/>
    <p:sldId id="259" r:id="rId15"/>
    <p:sldId id="292" r:id="rId16"/>
    <p:sldId id="261" r:id="rId17"/>
    <p:sldId id="293" r:id="rId18"/>
    <p:sldId id="294" r:id="rId19"/>
    <p:sldId id="296" r:id="rId20"/>
    <p:sldId id="262" r:id="rId21"/>
    <p:sldId id="263" r:id="rId22"/>
    <p:sldId id="264" r:id="rId23"/>
    <p:sldId id="265" r:id="rId24"/>
    <p:sldId id="273" r:id="rId25"/>
    <p:sldId id="274" r:id="rId26"/>
    <p:sldId id="275" r:id="rId27"/>
    <p:sldId id="276" r:id="rId28"/>
    <p:sldId id="277" r:id="rId29"/>
    <p:sldId id="278" r:id="rId30"/>
    <p:sldId id="279" r:id="rId31"/>
    <p:sldId id="281" r:id="rId32"/>
    <p:sldId id="267" r:id="rId33"/>
    <p:sldId id="266" r:id="rId34"/>
    <p:sldId id="268" r:id="rId35"/>
    <p:sldId id="269" r:id="rId36"/>
    <p:sldId id="272" r:id="rId37"/>
    <p:sldId id="271" r:id="rId38"/>
    <p:sldId id="270" r:id="rId39"/>
    <p:sldId id="282" r:id="rId40"/>
    <p:sldId id="283" r:id="rId41"/>
    <p:sldId id="285" r:id="rId4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78"/>
      </p:cViewPr>
      <p:guideLst>
        <p:guide orient="horz" pos="2160"/>
        <p:guide pos="2880"/>
      </p:guideLst>
    </p:cSldViewPr>
  </p:slideViewPr>
  <p:notesTextViewPr>
    <p:cViewPr>
      <p:scale>
        <a:sx n="1" d="1"/>
        <a:sy n="1" d="1"/>
      </p:scale>
      <p:origin x="0" y="0"/>
    </p:cViewPr>
  </p:notesTextViewPr>
  <p:sorterViewPr>
    <p:cViewPr>
      <p:scale>
        <a:sx n="100" d="100"/>
        <a:sy n="100" d="100"/>
      </p:scale>
      <p:origin x="0" y="12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F56A4D4-389F-491E-B47E-5E13EF68374D}" type="datetimeFigureOut">
              <a:rPr lang="en-US" smtClean="0"/>
              <a:t>4/13/2016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FACB6A89-5A4C-4C93-8A4B-337C2E645FAF}" type="slidenum">
              <a:rPr lang="en-US" smtClean="0"/>
              <a:t>‹#›</a:t>
            </a:fld>
            <a:endParaRPr lang="en-US"/>
          </a:p>
        </p:txBody>
      </p:sp>
    </p:spTree>
    <p:extLst>
      <p:ext uri="{BB962C8B-B14F-4D97-AF65-F5344CB8AC3E}">
        <p14:creationId xmlns:p14="http://schemas.microsoft.com/office/powerpoint/2010/main" val="244371791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BF6418D-43C6-4730-BE4F-FE2547AC89A3}" type="datetimeFigureOut">
              <a:rPr lang="en-US" smtClean="0"/>
              <a:t>4/13/2016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2BABA4-1C02-435D-AA25-01C223C6C2C9}" type="slidenum">
              <a:rPr lang="en-US" smtClean="0"/>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F6418D-43C6-4730-BE4F-FE2547AC89A3}" type="datetimeFigureOut">
              <a:rPr lang="en-US" smtClean="0"/>
              <a:t>4/13/2016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2BABA4-1C02-435D-AA25-01C223C6C2C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F6418D-43C6-4730-BE4F-FE2547AC89A3}" type="datetimeFigureOut">
              <a:rPr lang="en-US" smtClean="0"/>
              <a:t>4/13/2016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2BABA4-1C02-435D-AA25-01C223C6C2C9}" type="slidenum">
              <a:rPr lang="en-US" smtClean="0"/>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BF6418D-43C6-4730-BE4F-FE2547AC89A3}" type="datetimeFigureOut">
              <a:rPr lang="en-US" smtClean="0"/>
              <a:t>4/13/2016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2BABA4-1C02-435D-AA25-01C223C6C2C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BF6418D-43C6-4730-BE4F-FE2547AC89A3}" type="datetimeFigureOut">
              <a:rPr lang="en-US" smtClean="0"/>
              <a:t>4/13/2016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2BABA4-1C02-435D-AA25-01C223C6C2C9}" type="slidenum">
              <a:rPr lang="en-US" smtClean="0"/>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BF6418D-43C6-4730-BE4F-FE2547AC89A3}" type="datetimeFigureOut">
              <a:rPr lang="en-US" smtClean="0"/>
              <a:t>4/13/2016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2BABA4-1C02-435D-AA25-01C223C6C2C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F6418D-43C6-4730-BE4F-FE2547AC89A3}" type="datetimeFigureOut">
              <a:rPr lang="en-US" smtClean="0"/>
              <a:t>4/13/2016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2BABA4-1C02-435D-AA25-01C223C6C2C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F6418D-43C6-4730-BE4F-FE2547AC89A3}" type="datetimeFigureOut">
              <a:rPr lang="en-US" smtClean="0"/>
              <a:t>4/13/2016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2BABA4-1C02-435D-AA25-01C223C6C2C9}" type="slidenum">
              <a:rPr lang="en-US" smtClean="0"/>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F6418D-43C6-4730-BE4F-FE2547AC89A3}" type="datetimeFigureOut">
              <a:rPr lang="en-US" smtClean="0"/>
              <a:t>4/13/2016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2BABA4-1C02-435D-AA25-01C223C6C2C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F6418D-43C6-4730-BE4F-FE2547AC89A3}" type="datetimeFigureOut">
              <a:rPr lang="en-US" smtClean="0"/>
              <a:t>4/13/2016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2BABA4-1C02-435D-AA25-01C223C6C2C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F6418D-43C6-4730-BE4F-FE2547AC89A3}" type="datetimeFigureOut">
              <a:rPr lang="en-US" smtClean="0"/>
              <a:t>4/13/2016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2BABA4-1C02-435D-AA25-01C223C6C2C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8BF6418D-43C6-4730-BE4F-FE2547AC89A3}" type="datetimeFigureOut">
              <a:rPr lang="en-US" smtClean="0"/>
              <a:t>4/13/2016</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932BABA4-1C02-435D-AA25-01C223C6C2C9}" type="slidenum">
              <a:rPr lang="en-US" smtClean="0"/>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SOTERIOLOGY</a:t>
            </a:r>
            <a:endParaRPr lang="en-US" dirty="0"/>
          </a:p>
        </p:txBody>
      </p:sp>
      <p:sp>
        <p:nvSpPr>
          <p:cNvPr id="3" name="Subtitle 2"/>
          <p:cNvSpPr>
            <a:spLocks noGrp="1"/>
          </p:cNvSpPr>
          <p:nvPr>
            <p:ph type="subTitle" idx="1"/>
          </p:nvPr>
        </p:nvSpPr>
        <p:spPr/>
        <p:txBody>
          <a:bodyPr>
            <a:normAutofit/>
          </a:bodyPr>
          <a:lstStyle/>
          <a:p>
            <a:r>
              <a:rPr lang="en-US" sz="4800" dirty="0" smtClean="0"/>
              <a:t>The Doctrine of Salvation</a:t>
            </a:r>
            <a:endParaRPr lang="en-US" sz="4800" dirty="0"/>
          </a:p>
        </p:txBody>
      </p:sp>
    </p:spTree>
    <p:extLst>
      <p:ext uri="{BB962C8B-B14F-4D97-AF65-F5344CB8AC3E}">
        <p14:creationId xmlns:p14="http://schemas.microsoft.com/office/powerpoint/2010/main" val="28992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696200" cy="990600"/>
          </a:xfrm>
        </p:spPr>
        <p:txBody>
          <a:bodyPr>
            <a:noAutofit/>
          </a:bodyPr>
          <a:lstStyle/>
          <a:p>
            <a:pPr algn="ctr"/>
            <a:r>
              <a:rPr lang="en-US" sz="3000" dirty="0" smtClean="0"/>
              <a:t>From the Doctrinal Statement of SVC</a:t>
            </a:r>
            <a:endParaRPr lang="en-US" sz="3000" dirty="0"/>
          </a:p>
        </p:txBody>
      </p:sp>
      <p:sp>
        <p:nvSpPr>
          <p:cNvPr id="3" name="Content Placeholder 2"/>
          <p:cNvSpPr>
            <a:spLocks noGrp="1"/>
          </p:cNvSpPr>
          <p:nvPr>
            <p:ph idx="1"/>
          </p:nvPr>
        </p:nvSpPr>
        <p:spPr>
          <a:xfrm>
            <a:off x="304800" y="914400"/>
            <a:ext cx="8534400" cy="5334000"/>
          </a:xfrm>
        </p:spPr>
        <p:txBody>
          <a:bodyPr>
            <a:noAutofit/>
          </a:bodyPr>
          <a:lstStyle/>
          <a:p>
            <a:pPr marL="0" indent="0">
              <a:spcBef>
                <a:spcPts val="0"/>
              </a:spcBef>
              <a:buNone/>
            </a:pPr>
            <a:r>
              <a:rPr lang="en-US" sz="3500" b="1" dirty="0">
                <a:solidFill>
                  <a:schemeClr val="tx1"/>
                </a:solidFill>
                <a:latin typeface="Arial Narrow" panose="020B0606020202030204" pitchFamily="34" charset="0"/>
              </a:rPr>
              <a:t>SALVATION</a:t>
            </a:r>
          </a:p>
          <a:p>
            <a:pPr marL="0" indent="0">
              <a:spcBef>
                <a:spcPts val="0"/>
              </a:spcBef>
              <a:buNone/>
            </a:pPr>
            <a:r>
              <a:rPr lang="en-US" sz="3500" dirty="0">
                <a:solidFill>
                  <a:schemeClr val="tx1"/>
                </a:solidFill>
                <a:latin typeface="Arial Narrow" panose="020B0606020202030204" pitchFamily="34" charset="0"/>
              </a:rPr>
              <a:t>We believe that due to the total depravity of mankind, it is necessary for God to take the initiative in salvation. Therefore, God has called out for Himself a people from before the foundation of the earth. God chooses those who will be saved, based upon His grace and mercy alone; not on the merits (or potential merits) of the individual. If the Father does not draw an individual to Christ, then that individual would never come to Him. </a:t>
            </a:r>
            <a:endParaRPr lang="en-US" sz="3500" dirty="0" smtClean="0">
              <a:solidFill>
                <a:schemeClr val="tx1"/>
              </a:solidFill>
              <a:latin typeface="Arial Narrow" panose="020B0606020202030204" pitchFamily="34" charset="0"/>
            </a:endParaRPr>
          </a:p>
        </p:txBody>
      </p:sp>
    </p:spTree>
    <p:extLst>
      <p:ext uri="{BB962C8B-B14F-4D97-AF65-F5344CB8AC3E}">
        <p14:creationId xmlns:p14="http://schemas.microsoft.com/office/powerpoint/2010/main" val="2223193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696200" cy="990600"/>
          </a:xfrm>
        </p:spPr>
        <p:txBody>
          <a:bodyPr>
            <a:noAutofit/>
          </a:bodyPr>
          <a:lstStyle/>
          <a:p>
            <a:pPr algn="ctr"/>
            <a:r>
              <a:rPr lang="en-US" sz="3000" dirty="0" smtClean="0"/>
              <a:t>From the Doctrinal Statement of SVC</a:t>
            </a:r>
            <a:endParaRPr lang="en-US" sz="3000" dirty="0"/>
          </a:p>
        </p:txBody>
      </p:sp>
      <p:sp>
        <p:nvSpPr>
          <p:cNvPr id="3" name="Content Placeholder 2"/>
          <p:cNvSpPr>
            <a:spLocks noGrp="1"/>
          </p:cNvSpPr>
          <p:nvPr>
            <p:ph idx="1"/>
          </p:nvPr>
        </p:nvSpPr>
        <p:spPr>
          <a:xfrm>
            <a:off x="304800" y="914400"/>
            <a:ext cx="8534400" cy="5334000"/>
          </a:xfrm>
        </p:spPr>
        <p:txBody>
          <a:bodyPr>
            <a:noAutofit/>
          </a:bodyPr>
          <a:lstStyle/>
          <a:p>
            <a:pPr marL="0" lvl="0" indent="0">
              <a:buClr>
                <a:srgbClr val="AD0101"/>
              </a:buClr>
              <a:buNone/>
            </a:pPr>
            <a:r>
              <a:rPr lang="en-US" sz="3600" dirty="0" smtClean="0">
                <a:solidFill>
                  <a:prstClr val="black"/>
                </a:solidFill>
                <a:latin typeface="Arial Narrow" panose="020B0606020202030204" pitchFamily="34" charset="0"/>
              </a:rPr>
              <a:t>Cont.</a:t>
            </a:r>
          </a:p>
          <a:p>
            <a:pPr marL="0" lvl="0" indent="0">
              <a:buClr>
                <a:srgbClr val="AD0101"/>
              </a:buClr>
              <a:buNone/>
            </a:pPr>
            <a:endParaRPr lang="en-US" sz="800" dirty="0">
              <a:solidFill>
                <a:prstClr val="black"/>
              </a:solidFill>
              <a:latin typeface="Arial Narrow" panose="020B0606020202030204" pitchFamily="34" charset="0"/>
            </a:endParaRPr>
          </a:p>
          <a:p>
            <a:pPr marL="0" lvl="0" indent="0">
              <a:buClr>
                <a:srgbClr val="AD0101"/>
              </a:buClr>
              <a:buNone/>
            </a:pPr>
            <a:r>
              <a:rPr lang="en-US" sz="4000" dirty="0">
                <a:solidFill>
                  <a:prstClr val="black"/>
                </a:solidFill>
                <a:latin typeface="Arial Narrow" panose="020B0606020202030204" pitchFamily="34" charset="0"/>
              </a:rPr>
              <a:t>However, all that the Father draws (or elects) will inevitably come to Him (John 6:37,44; Romans 8:28-30; Romans 9; Ephesians 1:4-6). And yet, the sovereign choosing of the Father in no way negates the free will of the individual (Romans 10:13).</a:t>
            </a:r>
          </a:p>
        </p:txBody>
      </p:sp>
    </p:spTree>
    <p:extLst>
      <p:ext uri="{BB962C8B-B14F-4D97-AF65-F5344CB8AC3E}">
        <p14:creationId xmlns:p14="http://schemas.microsoft.com/office/powerpoint/2010/main" val="229361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696200" cy="990600"/>
          </a:xfrm>
        </p:spPr>
        <p:txBody>
          <a:bodyPr>
            <a:noAutofit/>
          </a:bodyPr>
          <a:lstStyle/>
          <a:p>
            <a:pPr algn="ctr"/>
            <a:r>
              <a:rPr lang="en-US" sz="3000" dirty="0" smtClean="0"/>
              <a:t>From the Doctrinal Statement of SVC</a:t>
            </a:r>
            <a:endParaRPr lang="en-US" sz="3000" dirty="0"/>
          </a:p>
        </p:txBody>
      </p:sp>
      <p:sp>
        <p:nvSpPr>
          <p:cNvPr id="3" name="Content Placeholder 2"/>
          <p:cNvSpPr>
            <a:spLocks noGrp="1"/>
          </p:cNvSpPr>
          <p:nvPr>
            <p:ph idx="1"/>
          </p:nvPr>
        </p:nvSpPr>
        <p:spPr>
          <a:xfrm>
            <a:off x="304800" y="914400"/>
            <a:ext cx="8534400" cy="5334000"/>
          </a:xfrm>
        </p:spPr>
        <p:txBody>
          <a:bodyPr>
            <a:noAutofit/>
          </a:bodyPr>
          <a:lstStyle/>
          <a:p>
            <a:pPr marL="0" lvl="0" indent="0">
              <a:buClr>
                <a:srgbClr val="AD0101"/>
              </a:buClr>
              <a:buNone/>
            </a:pPr>
            <a:r>
              <a:rPr lang="en-US" sz="3600" dirty="0" smtClean="0">
                <a:solidFill>
                  <a:prstClr val="black"/>
                </a:solidFill>
                <a:latin typeface="Arial Narrow" panose="020B0606020202030204" pitchFamily="34" charset="0"/>
              </a:rPr>
              <a:t>Cont.</a:t>
            </a:r>
          </a:p>
          <a:p>
            <a:pPr marL="0" lvl="0" indent="0">
              <a:buClr>
                <a:srgbClr val="AD0101"/>
              </a:buClr>
              <a:buNone/>
            </a:pPr>
            <a:endParaRPr lang="en-US" sz="800" dirty="0" smtClean="0">
              <a:solidFill>
                <a:prstClr val="black"/>
              </a:solidFill>
              <a:latin typeface="Arial Narrow" panose="020B0606020202030204" pitchFamily="34" charset="0"/>
            </a:endParaRPr>
          </a:p>
          <a:p>
            <a:pPr marL="0" lvl="0" indent="0">
              <a:buClr>
                <a:srgbClr val="AD0101"/>
              </a:buClr>
              <a:buNone/>
            </a:pPr>
            <a:endParaRPr lang="en-US" sz="800" dirty="0">
              <a:solidFill>
                <a:prstClr val="black"/>
              </a:solidFill>
              <a:latin typeface="Arial Narrow" panose="020B0606020202030204" pitchFamily="34" charset="0"/>
            </a:endParaRPr>
          </a:p>
          <a:p>
            <a:pPr marL="0" lvl="0" indent="0">
              <a:buClr>
                <a:srgbClr val="AD0101"/>
              </a:buClr>
              <a:buNone/>
            </a:pPr>
            <a:r>
              <a:rPr lang="en-US" sz="4000" dirty="0" smtClean="0">
                <a:solidFill>
                  <a:prstClr val="black"/>
                </a:solidFill>
                <a:latin typeface="Arial Narrow" panose="020B0606020202030204" pitchFamily="34" charset="0"/>
              </a:rPr>
              <a:t>We </a:t>
            </a:r>
            <a:r>
              <a:rPr lang="en-US" sz="4000" dirty="0">
                <a:solidFill>
                  <a:prstClr val="black"/>
                </a:solidFill>
                <a:latin typeface="Arial Narrow" panose="020B0606020202030204" pitchFamily="34" charset="0"/>
              </a:rPr>
              <a:t>believe salvation is a gift of God, brought to the world by grace and received by the repentant sinner through personal faith in the Lord Jesus Christ whose precious blood was shed on Calvary for the forgiveness of our sins (Ephesians 1:7 and 2:8-10; John 1:12; 1 Peter 1:18,19). </a:t>
            </a:r>
          </a:p>
        </p:txBody>
      </p:sp>
    </p:spTree>
    <p:extLst>
      <p:ext uri="{BB962C8B-B14F-4D97-AF65-F5344CB8AC3E}">
        <p14:creationId xmlns:p14="http://schemas.microsoft.com/office/powerpoint/2010/main" val="152988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696200" cy="990600"/>
          </a:xfrm>
        </p:spPr>
        <p:txBody>
          <a:bodyPr>
            <a:noAutofit/>
          </a:bodyPr>
          <a:lstStyle/>
          <a:p>
            <a:pPr algn="ctr"/>
            <a:r>
              <a:rPr lang="en-US" sz="3000" dirty="0" smtClean="0"/>
              <a:t>From the Doctrinal Statement of SVC</a:t>
            </a:r>
            <a:endParaRPr lang="en-US" sz="3000" dirty="0"/>
          </a:p>
        </p:txBody>
      </p:sp>
      <p:sp>
        <p:nvSpPr>
          <p:cNvPr id="3" name="Content Placeholder 2"/>
          <p:cNvSpPr>
            <a:spLocks noGrp="1"/>
          </p:cNvSpPr>
          <p:nvPr>
            <p:ph idx="1"/>
          </p:nvPr>
        </p:nvSpPr>
        <p:spPr>
          <a:xfrm>
            <a:off x="304800" y="762000"/>
            <a:ext cx="8534400" cy="5334000"/>
          </a:xfrm>
        </p:spPr>
        <p:txBody>
          <a:bodyPr>
            <a:noAutofit/>
          </a:bodyPr>
          <a:lstStyle/>
          <a:p>
            <a:pPr marL="0" lvl="0" indent="0">
              <a:buClr>
                <a:srgbClr val="AD0101"/>
              </a:buClr>
              <a:buNone/>
            </a:pPr>
            <a:r>
              <a:rPr lang="en-US" sz="3600" dirty="0" smtClean="0">
                <a:solidFill>
                  <a:prstClr val="black"/>
                </a:solidFill>
                <a:latin typeface="Arial Narrow" panose="020B0606020202030204" pitchFamily="34" charset="0"/>
              </a:rPr>
              <a:t>Cont.</a:t>
            </a:r>
          </a:p>
          <a:p>
            <a:pPr marL="0" lvl="0" indent="0">
              <a:buClr>
                <a:srgbClr val="AD0101"/>
              </a:buClr>
              <a:buNone/>
            </a:pPr>
            <a:r>
              <a:rPr lang="en-US" sz="3600" dirty="0" smtClean="0">
                <a:solidFill>
                  <a:prstClr val="black"/>
                </a:solidFill>
                <a:latin typeface="Arial Narrow" panose="020B0606020202030204" pitchFamily="34" charset="0"/>
              </a:rPr>
              <a:t>We </a:t>
            </a:r>
            <a:r>
              <a:rPr lang="en-US" sz="3600" dirty="0">
                <a:solidFill>
                  <a:prstClr val="black"/>
                </a:solidFill>
                <a:latin typeface="Arial Narrow" panose="020B0606020202030204" pitchFamily="34" charset="0"/>
              </a:rPr>
              <a:t>believe that when an unsaved person exercises faith in Christ in the manner described in the New Testament, that person passes from spiritual death into spiritual life, and from the old creation into the new. Immediately upon being saved that one is justified from all sin and is accepted, loved as Christ is loved, having his/her portion and place as linked to Him and one with Him forever. </a:t>
            </a:r>
          </a:p>
        </p:txBody>
      </p:sp>
    </p:spTree>
    <p:extLst>
      <p:ext uri="{BB962C8B-B14F-4D97-AF65-F5344CB8AC3E}">
        <p14:creationId xmlns:p14="http://schemas.microsoft.com/office/powerpoint/2010/main" val="73106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696200" cy="990600"/>
          </a:xfrm>
        </p:spPr>
        <p:txBody>
          <a:bodyPr>
            <a:noAutofit/>
          </a:bodyPr>
          <a:lstStyle/>
          <a:p>
            <a:pPr algn="ctr"/>
            <a:r>
              <a:rPr lang="en-US" sz="3000" dirty="0" smtClean="0"/>
              <a:t>From the Doctrinal Statement of SVC</a:t>
            </a:r>
            <a:endParaRPr lang="en-US" sz="3000" dirty="0"/>
          </a:p>
        </p:txBody>
      </p:sp>
      <p:sp>
        <p:nvSpPr>
          <p:cNvPr id="3" name="Content Placeholder 2"/>
          <p:cNvSpPr>
            <a:spLocks noGrp="1"/>
          </p:cNvSpPr>
          <p:nvPr>
            <p:ph idx="1"/>
          </p:nvPr>
        </p:nvSpPr>
        <p:spPr>
          <a:xfrm>
            <a:off x="304800" y="838200"/>
            <a:ext cx="8534400" cy="5334000"/>
          </a:xfrm>
        </p:spPr>
        <p:txBody>
          <a:bodyPr>
            <a:noAutofit/>
          </a:bodyPr>
          <a:lstStyle/>
          <a:p>
            <a:pPr marL="0" lvl="0" indent="0">
              <a:buClr>
                <a:srgbClr val="AD0101"/>
              </a:buClr>
              <a:buNone/>
            </a:pPr>
            <a:r>
              <a:rPr lang="en-US" sz="3600" dirty="0" smtClean="0">
                <a:solidFill>
                  <a:prstClr val="black"/>
                </a:solidFill>
                <a:latin typeface="Arial Narrow" panose="020B0606020202030204" pitchFamily="34" charset="0"/>
              </a:rPr>
              <a:t>Cont.</a:t>
            </a:r>
          </a:p>
          <a:p>
            <a:pPr marL="0" lvl="0" indent="0">
              <a:buClr>
                <a:srgbClr val="AD0101"/>
              </a:buClr>
              <a:buNone/>
            </a:pPr>
            <a:r>
              <a:rPr lang="en-US" sz="3400" dirty="0" smtClean="0">
                <a:solidFill>
                  <a:prstClr val="black"/>
                </a:solidFill>
                <a:latin typeface="Arial Narrow" panose="020B0606020202030204" pitchFamily="34" charset="0"/>
              </a:rPr>
              <a:t>And </a:t>
            </a:r>
            <a:r>
              <a:rPr lang="en-US" sz="3400" dirty="0">
                <a:solidFill>
                  <a:prstClr val="black"/>
                </a:solidFill>
                <a:latin typeface="Arial Narrow" panose="020B0606020202030204" pitchFamily="34" charset="0"/>
              </a:rPr>
              <a:t>though the saved one may have occasion to grow in the realization of personal blessings and to know a fuller measure of divine power through yielding of his/her life more fully to God, that one is, as soon as he/she is saved, in possession of every spiritual blessing and absolutely complete in Christ (John 5:24 and 17:23: Acts 13:39; Romans 5:1; 1 Corinthians 3:21; Colossians 2:10; 1 John 4:17 and 5:11,12).</a:t>
            </a:r>
          </a:p>
        </p:txBody>
      </p:sp>
    </p:spTree>
    <p:extLst>
      <p:ext uri="{BB962C8B-B14F-4D97-AF65-F5344CB8AC3E}">
        <p14:creationId xmlns:p14="http://schemas.microsoft.com/office/powerpoint/2010/main" val="281309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696200" cy="990600"/>
          </a:xfrm>
        </p:spPr>
        <p:txBody>
          <a:bodyPr>
            <a:noAutofit/>
          </a:bodyPr>
          <a:lstStyle/>
          <a:p>
            <a:pPr algn="ctr"/>
            <a:r>
              <a:rPr lang="en-US" sz="3000" dirty="0" smtClean="0"/>
              <a:t>From the Doctrinal Statement of SVC</a:t>
            </a:r>
            <a:endParaRPr lang="en-US" sz="3000" dirty="0"/>
          </a:p>
        </p:txBody>
      </p:sp>
      <p:sp>
        <p:nvSpPr>
          <p:cNvPr id="3" name="Content Placeholder 2"/>
          <p:cNvSpPr>
            <a:spLocks noGrp="1"/>
          </p:cNvSpPr>
          <p:nvPr>
            <p:ph idx="1"/>
          </p:nvPr>
        </p:nvSpPr>
        <p:spPr>
          <a:xfrm>
            <a:off x="304800" y="228600"/>
            <a:ext cx="8534400" cy="6934200"/>
          </a:xfrm>
        </p:spPr>
        <p:txBody>
          <a:bodyPr>
            <a:noAutofit/>
          </a:bodyPr>
          <a:lstStyle/>
          <a:p>
            <a:pPr marL="0" lvl="0" indent="0">
              <a:spcBef>
                <a:spcPts val="0"/>
              </a:spcBef>
              <a:buClr>
                <a:srgbClr val="AD0101"/>
              </a:buClr>
              <a:buNone/>
            </a:pPr>
            <a:r>
              <a:rPr lang="en-US" sz="3600" dirty="0" smtClean="0">
                <a:solidFill>
                  <a:prstClr val="black"/>
                </a:solidFill>
                <a:latin typeface="Arial Narrow" panose="020B0606020202030204" pitchFamily="34" charset="0"/>
              </a:rPr>
              <a:t>Cont.</a:t>
            </a:r>
          </a:p>
          <a:p>
            <a:pPr marL="0" lvl="0" indent="0">
              <a:spcBef>
                <a:spcPts val="0"/>
              </a:spcBef>
              <a:buClr>
                <a:srgbClr val="AD0101"/>
              </a:buClr>
              <a:buNone/>
            </a:pPr>
            <a:endParaRPr lang="en-US" sz="800" dirty="0" smtClean="0">
              <a:solidFill>
                <a:prstClr val="black"/>
              </a:solidFill>
              <a:latin typeface="Arial Narrow" panose="020B0606020202030204" pitchFamily="34" charset="0"/>
            </a:endParaRPr>
          </a:p>
          <a:p>
            <a:pPr marL="0" lvl="0" indent="0">
              <a:spcBef>
                <a:spcPts val="0"/>
              </a:spcBef>
              <a:buClr>
                <a:srgbClr val="AD0101"/>
              </a:buClr>
              <a:buNone/>
            </a:pPr>
            <a:r>
              <a:rPr lang="en-US" sz="4000" dirty="0">
                <a:solidFill>
                  <a:prstClr val="black"/>
                </a:solidFill>
                <a:latin typeface="Arial Narrow" panose="020B0606020202030204" pitchFamily="34" charset="0"/>
              </a:rPr>
              <a:t>We believe that all the redeemed, once saved, are kept by God's power and thus secure in Christ forever (John 6:37-40 and 10:27-30; Romans 5-11; 1 Corinthians 1:4-8; 1 Peter 1:5</a:t>
            </a:r>
            <a:r>
              <a:rPr lang="en-US" sz="4000" dirty="0" smtClean="0">
                <a:solidFill>
                  <a:prstClr val="black"/>
                </a:solidFill>
                <a:latin typeface="Arial Narrow" panose="020B0606020202030204" pitchFamily="34" charset="0"/>
              </a:rPr>
              <a:t>).</a:t>
            </a:r>
          </a:p>
          <a:p>
            <a:pPr marL="0" lvl="0" indent="0">
              <a:spcBef>
                <a:spcPts val="0"/>
              </a:spcBef>
              <a:buClr>
                <a:srgbClr val="AD0101"/>
              </a:buClr>
              <a:buNone/>
            </a:pPr>
            <a:endParaRPr lang="en-US" sz="800" dirty="0" smtClean="0">
              <a:solidFill>
                <a:prstClr val="black"/>
              </a:solidFill>
              <a:latin typeface="Arial Narrow" panose="020B0606020202030204" pitchFamily="34" charset="0"/>
            </a:endParaRPr>
          </a:p>
          <a:p>
            <a:pPr marL="0" lvl="0" indent="0">
              <a:buClr>
                <a:srgbClr val="AD0101"/>
              </a:buClr>
              <a:buNone/>
            </a:pPr>
            <a:endParaRPr lang="en-US" sz="3600" dirty="0">
              <a:solidFill>
                <a:prstClr val="black"/>
              </a:solidFill>
              <a:latin typeface="Arial Narrow" panose="020B0606020202030204" pitchFamily="34" charset="0"/>
            </a:endParaRPr>
          </a:p>
          <a:p>
            <a:pPr marL="0" lvl="0" indent="0">
              <a:buClr>
                <a:srgbClr val="AD0101"/>
              </a:buClr>
              <a:buNone/>
            </a:pPr>
            <a:endParaRPr lang="en-US" sz="3600" dirty="0" smtClean="0">
              <a:solidFill>
                <a:prstClr val="black"/>
              </a:solidFill>
              <a:latin typeface="Arial Narrow" panose="020B0606020202030204" pitchFamily="34" charset="0"/>
            </a:endParaRPr>
          </a:p>
        </p:txBody>
      </p:sp>
    </p:spTree>
    <p:extLst>
      <p:ext uri="{BB962C8B-B14F-4D97-AF65-F5344CB8AC3E}">
        <p14:creationId xmlns:p14="http://schemas.microsoft.com/office/powerpoint/2010/main" val="247495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696200" cy="990600"/>
          </a:xfrm>
        </p:spPr>
        <p:txBody>
          <a:bodyPr>
            <a:noAutofit/>
          </a:bodyPr>
          <a:lstStyle/>
          <a:p>
            <a:pPr algn="ctr"/>
            <a:r>
              <a:rPr lang="en-US" sz="3000" dirty="0" smtClean="0"/>
              <a:t>From the Doctrinal Statement of SVC</a:t>
            </a:r>
            <a:endParaRPr lang="en-US" sz="3000" dirty="0"/>
          </a:p>
        </p:txBody>
      </p:sp>
      <p:sp>
        <p:nvSpPr>
          <p:cNvPr id="3" name="Content Placeholder 2"/>
          <p:cNvSpPr>
            <a:spLocks noGrp="1"/>
          </p:cNvSpPr>
          <p:nvPr>
            <p:ph idx="1"/>
          </p:nvPr>
        </p:nvSpPr>
        <p:spPr>
          <a:xfrm>
            <a:off x="304800" y="762000"/>
            <a:ext cx="8534400" cy="6934200"/>
          </a:xfrm>
        </p:spPr>
        <p:txBody>
          <a:bodyPr>
            <a:noAutofit/>
          </a:bodyPr>
          <a:lstStyle/>
          <a:p>
            <a:pPr marL="0" lvl="0" indent="0">
              <a:spcBef>
                <a:spcPts val="0"/>
              </a:spcBef>
              <a:buClr>
                <a:srgbClr val="AD0101"/>
              </a:buClr>
              <a:buNone/>
            </a:pPr>
            <a:r>
              <a:rPr lang="en-US" sz="3600" dirty="0" smtClean="0">
                <a:solidFill>
                  <a:prstClr val="black"/>
                </a:solidFill>
                <a:latin typeface="Arial Narrow" panose="020B0606020202030204" pitchFamily="34" charset="0"/>
              </a:rPr>
              <a:t>Cont.</a:t>
            </a:r>
          </a:p>
          <a:p>
            <a:pPr marL="0" lvl="0" indent="0">
              <a:spcBef>
                <a:spcPts val="0"/>
              </a:spcBef>
              <a:buClr>
                <a:srgbClr val="AD0101"/>
              </a:buClr>
              <a:buNone/>
            </a:pPr>
            <a:endParaRPr lang="en-US" sz="800" dirty="0" smtClean="0">
              <a:solidFill>
                <a:prstClr val="black"/>
              </a:solidFill>
              <a:latin typeface="Arial Narrow" panose="020B0606020202030204" pitchFamily="34" charset="0"/>
            </a:endParaRPr>
          </a:p>
          <a:p>
            <a:pPr marL="0" indent="0">
              <a:spcBef>
                <a:spcPts val="0"/>
              </a:spcBef>
              <a:buClr>
                <a:srgbClr val="AD0101"/>
              </a:buClr>
              <a:buNone/>
            </a:pPr>
            <a:r>
              <a:rPr lang="en-US" sz="4000" dirty="0">
                <a:solidFill>
                  <a:schemeClr val="tx1"/>
                </a:solidFill>
                <a:latin typeface="Arial Narrow" panose="020B0606020202030204" pitchFamily="34" charset="0"/>
              </a:rPr>
              <a:t>We believe that all true saints will ultimately persevere, that is, though they may sin grievously thus incurring the displeasure of God resulting in His discipline upon their lives, they will not completely apostatize, but will be kept through faith by the power of God (Hebrews 12:5-11).</a:t>
            </a:r>
          </a:p>
          <a:p>
            <a:pPr marL="0" lvl="0" indent="0">
              <a:buClr>
                <a:srgbClr val="AD0101"/>
              </a:buClr>
              <a:buNone/>
            </a:pPr>
            <a:endParaRPr lang="en-US" sz="3600" dirty="0">
              <a:solidFill>
                <a:prstClr val="black"/>
              </a:solidFill>
              <a:latin typeface="Arial Narrow" panose="020B0606020202030204" pitchFamily="34" charset="0"/>
            </a:endParaRPr>
          </a:p>
          <a:p>
            <a:pPr marL="0" lvl="0" indent="0">
              <a:buClr>
                <a:srgbClr val="AD0101"/>
              </a:buClr>
              <a:buNone/>
            </a:pPr>
            <a:endParaRPr lang="en-US" sz="3600" dirty="0" smtClean="0">
              <a:solidFill>
                <a:prstClr val="black"/>
              </a:solidFill>
              <a:latin typeface="Arial Narrow" panose="020B0606020202030204" pitchFamily="34" charset="0"/>
            </a:endParaRPr>
          </a:p>
        </p:txBody>
      </p:sp>
    </p:spTree>
    <p:extLst>
      <p:ext uri="{BB962C8B-B14F-4D97-AF65-F5344CB8AC3E}">
        <p14:creationId xmlns:p14="http://schemas.microsoft.com/office/powerpoint/2010/main" val="332072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6781800" cy="990600"/>
          </a:xfrm>
        </p:spPr>
        <p:txBody>
          <a:bodyPr>
            <a:normAutofit/>
          </a:bodyPr>
          <a:lstStyle/>
          <a:p>
            <a:pPr algn="ctr"/>
            <a:r>
              <a:rPr lang="en-US" dirty="0" smtClean="0"/>
              <a:t>Definition of Salvation</a:t>
            </a:r>
            <a:endParaRPr lang="en-US" dirty="0"/>
          </a:p>
        </p:txBody>
      </p:sp>
      <p:sp>
        <p:nvSpPr>
          <p:cNvPr id="3" name="Content Placeholder 2"/>
          <p:cNvSpPr>
            <a:spLocks noGrp="1"/>
          </p:cNvSpPr>
          <p:nvPr>
            <p:ph idx="1"/>
          </p:nvPr>
        </p:nvSpPr>
        <p:spPr>
          <a:xfrm>
            <a:off x="609600" y="1066800"/>
            <a:ext cx="8610600" cy="4343400"/>
          </a:xfrm>
        </p:spPr>
        <p:txBody>
          <a:bodyPr>
            <a:normAutofit/>
          </a:bodyPr>
          <a:lstStyle/>
          <a:p>
            <a:pPr marL="0" indent="0">
              <a:buNone/>
            </a:pPr>
            <a:r>
              <a:rPr lang="en-US" sz="4000" dirty="0" smtClean="0">
                <a:solidFill>
                  <a:schemeClr val="tx1"/>
                </a:solidFill>
              </a:rPr>
              <a:t>Basic meaning = deliverance</a:t>
            </a:r>
          </a:p>
          <a:p>
            <a:pPr marL="0" indent="0">
              <a:buNone/>
            </a:pPr>
            <a:endParaRPr lang="en-US" sz="800" dirty="0" smtClean="0">
              <a:solidFill>
                <a:schemeClr val="tx1"/>
              </a:solidFill>
            </a:endParaRPr>
          </a:p>
          <a:p>
            <a:pPr marL="0" indent="0">
              <a:buNone/>
            </a:pPr>
            <a:r>
              <a:rPr lang="en-US" sz="4000" dirty="0" smtClean="0">
                <a:solidFill>
                  <a:schemeClr val="tx1"/>
                </a:solidFill>
              </a:rPr>
              <a:t>Hebrew – </a:t>
            </a:r>
            <a:r>
              <a:rPr lang="en-US" sz="4000" dirty="0" err="1" smtClean="0">
                <a:solidFill>
                  <a:schemeClr val="tx1"/>
                </a:solidFill>
              </a:rPr>
              <a:t>Yasha</a:t>
            </a:r>
            <a:r>
              <a:rPr lang="en-US" sz="4000" dirty="0" smtClean="0">
                <a:solidFill>
                  <a:schemeClr val="tx1"/>
                </a:solidFill>
              </a:rPr>
              <a:t> (Joshua, Jesus)</a:t>
            </a:r>
          </a:p>
          <a:p>
            <a:pPr marL="0" indent="0">
              <a:buNone/>
            </a:pPr>
            <a:endParaRPr lang="en-US" sz="800" dirty="0" smtClean="0">
              <a:solidFill>
                <a:schemeClr val="tx1"/>
              </a:solidFill>
            </a:endParaRPr>
          </a:p>
          <a:p>
            <a:pPr marL="0" indent="0">
              <a:buNone/>
            </a:pPr>
            <a:r>
              <a:rPr lang="en-US" sz="4000" dirty="0" smtClean="0">
                <a:solidFill>
                  <a:schemeClr val="tx1"/>
                </a:solidFill>
              </a:rPr>
              <a:t>Greek – </a:t>
            </a:r>
            <a:r>
              <a:rPr lang="en-US" sz="4000" dirty="0" err="1" smtClean="0">
                <a:solidFill>
                  <a:schemeClr val="tx1"/>
                </a:solidFill>
              </a:rPr>
              <a:t>Sodzo</a:t>
            </a:r>
            <a:r>
              <a:rPr lang="en-US" sz="4000" dirty="0" smtClean="0">
                <a:solidFill>
                  <a:schemeClr val="tx1"/>
                </a:solidFill>
              </a:rPr>
              <a:t>; </a:t>
            </a:r>
            <a:r>
              <a:rPr lang="en-US" sz="4000" dirty="0" err="1" smtClean="0">
                <a:solidFill>
                  <a:schemeClr val="tx1"/>
                </a:solidFill>
              </a:rPr>
              <a:t>Soteria</a:t>
            </a:r>
            <a:r>
              <a:rPr lang="en-US" sz="4000" dirty="0" smtClean="0">
                <a:solidFill>
                  <a:schemeClr val="tx1"/>
                </a:solidFill>
              </a:rPr>
              <a:t>; Suter (Savior)</a:t>
            </a:r>
          </a:p>
        </p:txBody>
      </p:sp>
    </p:spTree>
    <p:extLst>
      <p:ext uri="{BB962C8B-B14F-4D97-AF65-F5344CB8AC3E}">
        <p14:creationId xmlns:p14="http://schemas.microsoft.com/office/powerpoint/2010/main" val="2868598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6781800" cy="990600"/>
          </a:xfrm>
        </p:spPr>
        <p:txBody>
          <a:bodyPr>
            <a:normAutofit/>
          </a:bodyPr>
          <a:lstStyle/>
          <a:p>
            <a:pPr algn="ctr"/>
            <a:r>
              <a:rPr lang="en-US" dirty="0" smtClean="0"/>
              <a:t>Definition of Salvation</a:t>
            </a:r>
            <a:endParaRPr lang="en-US" dirty="0"/>
          </a:p>
        </p:txBody>
      </p:sp>
      <p:sp>
        <p:nvSpPr>
          <p:cNvPr id="3" name="Content Placeholder 2"/>
          <p:cNvSpPr>
            <a:spLocks noGrp="1"/>
          </p:cNvSpPr>
          <p:nvPr>
            <p:ph idx="1"/>
          </p:nvPr>
        </p:nvSpPr>
        <p:spPr>
          <a:xfrm>
            <a:off x="762000" y="990600"/>
            <a:ext cx="7543800" cy="5257800"/>
          </a:xfrm>
        </p:spPr>
        <p:txBody>
          <a:bodyPr>
            <a:normAutofit/>
          </a:bodyPr>
          <a:lstStyle/>
          <a:p>
            <a:pPr>
              <a:lnSpc>
                <a:spcPct val="110000"/>
              </a:lnSpc>
              <a:buFont typeface="Wingdings" panose="05000000000000000000" pitchFamily="2" charset="2"/>
              <a:buChar char="Ø"/>
            </a:pPr>
            <a:r>
              <a:rPr lang="en-US" sz="4000" dirty="0" smtClean="0"/>
              <a:t> Physical deliverance</a:t>
            </a:r>
          </a:p>
          <a:p>
            <a:pPr marL="0" indent="0">
              <a:lnSpc>
                <a:spcPct val="110000"/>
              </a:lnSpc>
              <a:buNone/>
            </a:pPr>
            <a:endParaRPr lang="en-US" sz="800" dirty="0" smtClean="0"/>
          </a:p>
          <a:p>
            <a:pPr>
              <a:lnSpc>
                <a:spcPct val="110000"/>
              </a:lnSpc>
              <a:buFont typeface="Wingdings" panose="05000000000000000000" pitchFamily="2" charset="2"/>
              <a:buChar char="Ø"/>
            </a:pPr>
            <a:r>
              <a:rPr lang="en-US" sz="4000" dirty="0" smtClean="0"/>
              <a:t> National deliverance</a:t>
            </a:r>
          </a:p>
          <a:p>
            <a:pPr marL="0" indent="0">
              <a:lnSpc>
                <a:spcPct val="110000"/>
              </a:lnSpc>
              <a:buNone/>
            </a:pPr>
            <a:endParaRPr lang="en-US" sz="800" dirty="0" smtClean="0"/>
          </a:p>
          <a:p>
            <a:pPr>
              <a:lnSpc>
                <a:spcPct val="110000"/>
              </a:lnSpc>
              <a:buFont typeface="Wingdings" panose="05000000000000000000" pitchFamily="2" charset="2"/>
              <a:buChar char="Ø"/>
            </a:pPr>
            <a:r>
              <a:rPr lang="en-US" sz="4000" dirty="0" smtClean="0"/>
              <a:t> Spiritual deliverance</a:t>
            </a:r>
          </a:p>
          <a:p>
            <a:pPr marL="0" indent="0">
              <a:lnSpc>
                <a:spcPct val="110000"/>
              </a:lnSpc>
              <a:buNone/>
            </a:pPr>
            <a:endParaRPr lang="en-US" sz="800" dirty="0" smtClean="0"/>
          </a:p>
          <a:p>
            <a:pPr>
              <a:lnSpc>
                <a:spcPct val="110000"/>
              </a:lnSpc>
              <a:buFont typeface="Wingdings" panose="05000000000000000000" pitchFamily="2" charset="2"/>
              <a:buChar char="Ø"/>
            </a:pPr>
            <a:r>
              <a:rPr lang="en-US" sz="4000" dirty="0"/>
              <a:t> </a:t>
            </a:r>
            <a:r>
              <a:rPr lang="en-US" sz="4000" dirty="0" smtClean="0"/>
              <a:t>Eternal deliverance</a:t>
            </a:r>
            <a:endParaRPr lang="en-US" sz="4000" dirty="0"/>
          </a:p>
        </p:txBody>
      </p:sp>
    </p:spTree>
    <p:extLst>
      <p:ext uri="{BB962C8B-B14F-4D97-AF65-F5344CB8AC3E}">
        <p14:creationId xmlns:p14="http://schemas.microsoft.com/office/powerpoint/2010/main" val="60783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arn(inVertical)">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57200"/>
            <a:ext cx="6781800" cy="990600"/>
          </a:xfrm>
        </p:spPr>
        <p:txBody>
          <a:bodyPr>
            <a:normAutofit fontScale="90000"/>
          </a:bodyPr>
          <a:lstStyle/>
          <a:p>
            <a:r>
              <a:rPr lang="en-US" dirty="0" smtClean="0"/>
              <a:t>Three Tenses of Salvation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30464205"/>
              </p:ext>
            </p:extLst>
          </p:nvPr>
        </p:nvGraphicFramePr>
        <p:xfrm>
          <a:off x="152400" y="1508760"/>
          <a:ext cx="8839200" cy="4114800"/>
        </p:xfrm>
        <a:graphic>
          <a:graphicData uri="http://schemas.openxmlformats.org/drawingml/2006/table">
            <a:tbl>
              <a:tblPr firstRow="1" bandRow="1">
                <a:tableStyleId>{5C22544A-7EE6-4342-B048-85BDC9FD1C3A}</a:tableStyleId>
              </a:tblPr>
              <a:tblGrid>
                <a:gridCol w="2209800"/>
                <a:gridCol w="2209800"/>
                <a:gridCol w="2209800"/>
                <a:gridCol w="2209800"/>
              </a:tblGrid>
              <a:tr h="482600">
                <a:tc>
                  <a:txBody>
                    <a:bodyPr/>
                    <a:lstStyle/>
                    <a:p>
                      <a:r>
                        <a:rPr lang="en-US" sz="2800" dirty="0" smtClean="0"/>
                        <a:t>TIME</a:t>
                      </a:r>
                      <a:endParaRPr lang="en-US" sz="2800" dirty="0"/>
                    </a:p>
                  </a:txBody>
                  <a:tcPr/>
                </a:tc>
                <a:tc>
                  <a:txBody>
                    <a:bodyPr/>
                    <a:lstStyle/>
                    <a:p>
                      <a:r>
                        <a:rPr lang="en-US" sz="2800" dirty="0" smtClean="0"/>
                        <a:t>PAST</a:t>
                      </a:r>
                      <a:endParaRPr lang="en-US" sz="2800" dirty="0"/>
                    </a:p>
                  </a:txBody>
                  <a:tcPr/>
                </a:tc>
                <a:tc>
                  <a:txBody>
                    <a:bodyPr/>
                    <a:lstStyle/>
                    <a:p>
                      <a:r>
                        <a:rPr lang="en-US" sz="2800" dirty="0" smtClean="0"/>
                        <a:t>PRESENT</a:t>
                      </a:r>
                      <a:endParaRPr lang="en-US" sz="2800" dirty="0"/>
                    </a:p>
                  </a:txBody>
                  <a:tcPr/>
                </a:tc>
                <a:tc>
                  <a:txBody>
                    <a:bodyPr/>
                    <a:lstStyle/>
                    <a:p>
                      <a:r>
                        <a:rPr lang="en-US" sz="2800" dirty="0" smtClean="0"/>
                        <a:t>FUTURE</a:t>
                      </a:r>
                      <a:endParaRPr lang="en-US" sz="2800" dirty="0"/>
                    </a:p>
                  </a:txBody>
                  <a:tcPr/>
                </a:tc>
              </a:tr>
              <a:tr h="482600">
                <a:tc>
                  <a:txBody>
                    <a:bodyPr/>
                    <a:lstStyle/>
                    <a:p>
                      <a:r>
                        <a:rPr lang="en-US" sz="2800" dirty="0" smtClean="0"/>
                        <a:t>Effect </a:t>
                      </a:r>
                      <a:endParaRPr lang="en-US" sz="2800" dirty="0"/>
                    </a:p>
                  </a:txBody>
                  <a:tcPr/>
                </a:tc>
                <a:tc>
                  <a:txBody>
                    <a:bodyPr/>
                    <a:lstStyle/>
                    <a:p>
                      <a:r>
                        <a:rPr lang="en-US" sz="2800" dirty="0" smtClean="0"/>
                        <a:t>Deliverance from penalty of sin</a:t>
                      </a:r>
                      <a:endParaRPr lang="en-US" sz="2800" dirty="0"/>
                    </a:p>
                  </a:txBody>
                  <a:tcPr/>
                </a:tc>
                <a:tc>
                  <a:txBody>
                    <a:bodyPr/>
                    <a:lstStyle/>
                    <a:p>
                      <a:r>
                        <a:rPr lang="en-US" sz="2800" dirty="0" smtClean="0"/>
                        <a:t>Deliverance from power</a:t>
                      </a:r>
                      <a:r>
                        <a:rPr lang="en-US" sz="2800" baseline="0" dirty="0" smtClean="0"/>
                        <a:t> of sin</a:t>
                      </a:r>
                      <a:endParaRPr lang="en-US" sz="2800" dirty="0"/>
                    </a:p>
                  </a:txBody>
                  <a:tcPr/>
                </a:tc>
                <a:tc>
                  <a:txBody>
                    <a:bodyPr/>
                    <a:lstStyle/>
                    <a:p>
                      <a:r>
                        <a:rPr lang="en-US" sz="2800" dirty="0" smtClean="0"/>
                        <a:t>Deliverance</a:t>
                      </a:r>
                      <a:r>
                        <a:rPr lang="en-US" sz="2800" baseline="0" dirty="0" smtClean="0"/>
                        <a:t> from presence of sin</a:t>
                      </a:r>
                      <a:endParaRPr lang="en-US" sz="2800" dirty="0"/>
                    </a:p>
                  </a:txBody>
                  <a:tcPr/>
                </a:tc>
              </a:tr>
              <a:tr h="482600">
                <a:tc>
                  <a:txBody>
                    <a:bodyPr/>
                    <a:lstStyle/>
                    <a:p>
                      <a:r>
                        <a:rPr lang="en-US" sz="2800" dirty="0" smtClean="0"/>
                        <a:t>Theological Terms</a:t>
                      </a:r>
                      <a:endParaRPr lang="en-US" sz="2800" dirty="0"/>
                    </a:p>
                  </a:txBody>
                  <a:tcPr/>
                </a:tc>
                <a:tc>
                  <a:txBody>
                    <a:bodyPr/>
                    <a:lstStyle/>
                    <a:p>
                      <a:r>
                        <a:rPr lang="en-US" sz="2800" dirty="0" smtClean="0"/>
                        <a:t>Justification</a:t>
                      </a:r>
                    </a:p>
                    <a:p>
                      <a:r>
                        <a:rPr lang="en-US" sz="2800" dirty="0" smtClean="0"/>
                        <a:t>Rom 5:1</a:t>
                      </a:r>
                    </a:p>
                    <a:p>
                      <a:r>
                        <a:rPr lang="en-US" sz="2800" dirty="0" smtClean="0"/>
                        <a:t>Rom 8:1</a:t>
                      </a:r>
                      <a:endParaRPr lang="en-US" sz="2800" dirty="0"/>
                    </a:p>
                  </a:txBody>
                  <a:tcPr/>
                </a:tc>
                <a:tc>
                  <a:txBody>
                    <a:bodyPr/>
                    <a:lstStyle/>
                    <a:p>
                      <a:r>
                        <a:rPr lang="en-US" sz="2800" dirty="0" smtClean="0"/>
                        <a:t>Progressive </a:t>
                      </a:r>
                    </a:p>
                    <a:p>
                      <a:r>
                        <a:rPr lang="en-US" sz="2800" dirty="0" smtClean="0"/>
                        <a:t>Sanctification</a:t>
                      </a:r>
                    </a:p>
                    <a:p>
                      <a:r>
                        <a:rPr lang="en-US" sz="2800" dirty="0" smtClean="0"/>
                        <a:t>1</a:t>
                      </a:r>
                      <a:r>
                        <a:rPr lang="en-US" sz="2800" baseline="0" dirty="0" smtClean="0"/>
                        <a:t> </a:t>
                      </a:r>
                      <a:r>
                        <a:rPr lang="en-US" sz="2800" baseline="0" dirty="0" err="1" smtClean="0"/>
                        <a:t>Cor</a:t>
                      </a:r>
                      <a:r>
                        <a:rPr lang="en-US" sz="2800" baseline="0" dirty="0" smtClean="0"/>
                        <a:t> 1:18</a:t>
                      </a:r>
                    </a:p>
                    <a:p>
                      <a:r>
                        <a:rPr lang="en-US" sz="2800" baseline="0" dirty="0" err="1" smtClean="0"/>
                        <a:t>Phip</a:t>
                      </a:r>
                      <a:r>
                        <a:rPr lang="en-US" sz="2800" baseline="0" dirty="0" smtClean="0"/>
                        <a:t> 2:12, 13</a:t>
                      </a:r>
                    </a:p>
                    <a:p>
                      <a:r>
                        <a:rPr lang="en-US" sz="2800" baseline="0" dirty="0" smtClean="0"/>
                        <a:t>Rom 6-8</a:t>
                      </a:r>
                      <a:endParaRPr lang="en-US" sz="2800" dirty="0"/>
                    </a:p>
                  </a:txBody>
                  <a:tcPr/>
                </a:tc>
                <a:tc>
                  <a:txBody>
                    <a:bodyPr/>
                    <a:lstStyle/>
                    <a:p>
                      <a:r>
                        <a:rPr lang="en-US" sz="2800" dirty="0" smtClean="0"/>
                        <a:t>Glorification</a:t>
                      </a:r>
                    </a:p>
                    <a:p>
                      <a:r>
                        <a:rPr lang="en-US" sz="2800" dirty="0" smtClean="0"/>
                        <a:t>Rom 13:11</a:t>
                      </a:r>
                    </a:p>
                    <a:p>
                      <a:r>
                        <a:rPr lang="en-US" sz="2800" dirty="0" smtClean="0"/>
                        <a:t>Rom 8:30</a:t>
                      </a:r>
                    </a:p>
                    <a:p>
                      <a:r>
                        <a:rPr lang="en-US" sz="2800" dirty="0" smtClean="0"/>
                        <a:t>1 Peter 1:5</a:t>
                      </a:r>
                      <a:endParaRPr lang="en-US" sz="2800" dirty="0"/>
                    </a:p>
                  </a:txBody>
                  <a:tcPr/>
                </a:tc>
              </a:tr>
            </a:tbl>
          </a:graphicData>
        </a:graphic>
      </p:graphicFrame>
    </p:spTree>
    <p:extLst>
      <p:ext uri="{BB962C8B-B14F-4D97-AF65-F5344CB8AC3E}">
        <p14:creationId xmlns:p14="http://schemas.microsoft.com/office/powerpoint/2010/main" val="333797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04800"/>
            <a:ext cx="6781800" cy="990600"/>
          </a:xfrm>
        </p:spPr>
        <p:txBody>
          <a:bodyPr>
            <a:normAutofit fontScale="90000"/>
          </a:bodyPr>
          <a:lstStyle/>
          <a:p>
            <a:pPr algn="ctr"/>
            <a:r>
              <a:rPr lang="en-US" dirty="0">
                <a:solidFill>
                  <a:prstClr val="black">
                    <a:lumMod val="85000"/>
                    <a:lumOff val="15000"/>
                  </a:prstClr>
                </a:solidFill>
              </a:rPr>
              <a:t>Man’s Need of Salvation</a:t>
            </a:r>
            <a:endParaRPr lang="en-US" dirty="0"/>
          </a:p>
        </p:txBody>
      </p:sp>
      <p:sp>
        <p:nvSpPr>
          <p:cNvPr id="3" name="Content Placeholder 2"/>
          <p:cNvSpPr>
            <a:spLocks noGrp="1"/>
          </p:cNvSpPr>
          <p:nvPr>
            <p:ph idx="1"/>
          </p:nvPr>
        </p:nvSpPr>
        <p:spPr>
          <a:xfrm>
            <a:off x="609600" y="1524000"/>
            <a:ext cx="8077200" cy="4953000"/>
          </a:xfrm>
        </p:spPr>
        <p:txBody>
          <a:bodyPr>
            <a:noAutofit/>
          </a:bodyPr>
          <a:lstStyle/>
          <a:p>
            <a:pPr marL="457200" lvl="0" indent="-457200">
              <a:spcBef>
                <a:spcPts val="1200"/>
              </a:spcBef>
              <a:buClr>
                <a:srgbClr val="AD0101"/>
              </a:buClr>
              <a:buFont typeface="+mj-lt"/>
              <a:buAutoNum type="arabicPeriod"/>
            </a:pPr>
            <a:r>
              <a:rPr lang="en-US" sz="3600" dirty="0">
                <a:solidFill>
                  <a:srgbClr val="303030"/>
                </a:solidFill>
              </a:rPr>
              <a:t>Man’s original state and fall</a:t>
            </a:r>
          </a:p>
          <a:p>
            <a:pPr marL="457200" lvl="0" indent="-457200">
              <a:spcBef>
                <a:spcPts val="1200"/>
              </a:spcBef>
              <a:buClr>
                <a:srgbClr val="AD0101"/>
              </a:buClr>
              <a:buFont typeface="+mj-lt"/>
              <a:buAutoNum type="arabicPeriod"/>
            </a:pPr>
            <a:r>
              <a:rPr lang="en-US" sz="3600" dirty="0">
                <a:solidFill>
                  <a:srgbClr val="303030"/>
                </a:solidFill>
              </a:rPr>
              <a:t>Man’s present state of sin</a:t>
            </a:r>
          </a:p>
          <a:p>
            <a:pPr marL="457200" lvl="0" indent="-457200">
              <a:spcBef>
                <a:spcPts val="1200"/>
              </a:spcBef>
              <a:buClr>
                <a:srgbClr val="AD0101"/>
              </a:buClr>
              <a:buFont typeface="+mj-lt"/>
              <a:buAutoNum type="arabicPeriod"/>
            </a:pPr>
            <a:r>
              <a:rPr lang="en-US" sz="3600" dirty="0">
                <a:solidFill>
                  <a:srgbClr val="303030"/>
                </a:solidFill>
              </a:rPr>
              <a:t>Man’s present state of </a:t>
            </a:r>
            <a:r>
              <a:rPr lang="en-US" sz="3600" dirty="0" smtClean="0">
                <a:solidFill>
                  <a:srgbClr val="303030"/>
                </a:solidFill>
              </a:rPr>
              <a:t>alienation</a:t>
            </a:r>
          </a:p>
          <a:p>
            <a:pPr marL="457200" lvl="0" indent="-457200">
              <a:spcBef>
                <a:spcPts val="1200"/>
              </a:spcBef>
              <a:buClr>
                <a:srgbClr val="AD0101"/>
              </a:buClr>
              <a:buFont typeface="+mj-lt"/>
              <a:buAutoNum type="arabicPeriod"/>
            </a:pPr>
            <a:r>
              <a:rPr lang="en-US" sz="3600" dirty="0" smtClean="0">
                <a:solidFill>
                  <a:srgbClr val="303030"/>
                </a:solidFill>
              </a:rPr>
              <a:t>Man’s present state under condemnation</a:t>
            </a:r>
          </a:p>
          <a:p>
            <a:pPr marL="457200" lvl="0" indent="-457200">
              <a:spcBef>
                <a:spcPts val="1200"/>
              </a:spcBef>
              <a:buClr>
                <a:srgbClr val="AD0101"/>
              </a:buClr>
              <a:buFont typeface="+mj-lt"/>
              <a:buAutoNum type="arabicPeriod"/>
            </a:pPr>
            <a:r>
              <a:rPr lang="en-US" sz="3600" dirty="0" smtClean="0">
                <a:solidFill>
                  <a:srgbClr val="303030"/>
                </a:solidFill>
              </a:rPr>
              <a:t>Man’s present state under control of darkness</a:t>
            </a:r>
            <a:endParaRPr lang="en-US" sz="3600" dirty="0">
              <a:solidFill>
                <a:srgbClr val="303030"/>
              </a:solidFill>
            </a:endParaRPr>
          </a:p>
          <a:p>
            <a:pPr marL="457200" indent="-457200">
              <a:buFont typeface="+mj-lt"/>
              <a:buAutoNum type="arabicPeriod"/>
            </a:pPr>
            <a:endParaRPr lang="en-US" sz="3600" dirty="0"/>
          </a:p>
        </p:txBody>
      </p:sp>
    </p:spTree>
    <p:extLst>
      <p:ext uri="{BB962C8B-B14F-4D97-AF65-F5344CB8AC3E}">
        <p14:creationId xmlns:p14="http://schemas.microsoft.com/office/powerpoint/2010/main" val="226871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04800"/>
            <a:ext cx="6781800" cy="990600"/>
          </a:xfrm>
        </p:spPr>
        <p:txBody>
          <a:bodyPr>
            <a:normAutofit fontScale="90000"/>
          </a:bodyPr>
          <a:lstStyle/>
          <a:p>
            <a:pPr algn="ctr"/>
            <a:r>
              <a:rPr lang="en-US" dirty="0">
                <a:solidFill>
                  <a:prstClr val="black">
                    <a:lumMod val="85000"/>
                    <a:lumOff val="15000"/>
                  </a:prstClr>
                </a:solidFill>
              </a:rPr>
              <a:t>Man’s </a:t>
            </a:r>
            <a:r>
              <a:rPr lang="en-US" dirty="0" smtClean="0">
                <a:solidFill>
                  <a:prstClr val="black">
                    <a:lumMod val="85000"/>
                    <a:lumOff val="15000"/>
                  </a:prstClr>
                </a:solidFill>
              </a:rPr>
              <a:t>Present State of Sin</a:t>
            </a:r>
            <a:endParaRPr lang="en-US" dirty="0"/>
          </a:p>
        </p:txBody>
      </p:sp>
      <p:sp>
        <p:nvSpPr>
          <p:cNvPr id="3" name="Content Placeholder 2"/>
          <p:cNvSpPr>
            <a:spLocks noGrp="1"/>
          </p:cNvSpPr>
          <p:nvPr>
            <p:ph idx="1"/>
          </p:nvPr>
        </p:nvSpPr>
        <p:spPr>
          <a:xfrm>
            <a:off x="609600" y="990600"/>
            <a:ext cx="8077200" cy="4953000"/>
          </a:xfrm>
        </p:spPr>
        <p:txBody>
          <a:bodyPr>
            <a:noAutofit/>
          </a:bodyPr>
          <a:lstStyle/>
          <a:p>
            <a:pPr marL="0" lvl="0" indent="0">
              <a:buNone/>
            </a:pPr>
            <a:r>
              <a:rPr lang="en-US" sz="4400" dirty="0">
                <a:solidFill>
                  <a:srgbClr val="303030"/>
                </a:solidFill>
              </a:rPr>
              <a:t>Guilt – our legal, external standing before God </a:t>
            </a:r>
            <a:endParaRPr lang="en-US" sz="4400" dirty="0" smtClean="0">
              <a:solidFill>
                <a:srgbClr val="303030"/>
              </a:solidFill>
            </a:endParaRPr>
          </a:p>
          <a:p>
            <a:pPr marL="0" lvl="0" indent="0">
              <a:buNone/>
            </a:pPr>
            <a:endParaRPr lang="en-US" sz="800" dirty="0" smtClean="0">
              <a:solidFill>
                <a:srgbClr val="303030"/>
              </a:solidFill>
            </a:endParaRPr>
          </a:p>
          <a:p>
            <a:r>
              <a:rPr lang="en-US" sz="4400" dirty="0" smtClean="0">
                <a:solidFill>
                  <a:srgbClr val="303030"/>
                </a:solidFill>
              </a:rPr>
              <a:t>Romans 3:23</a:t>
            </a:r>
          </a:p>
          <a:p>
            <a:pPr marL="0" indent="0">
              <a:buNone/>
            </a:pPr>
            <a:endParaRPr lang="en-US" sz="800" dirty="0" smtClean="0">
              <a:solidFill>
                <a:srgbClr val="303030"/>
              </a:solidFill>
            </a:endParaRPr>
          </a:p>
          <a:p>
            <a:r>
              <a:rPr lang="en-US" sz="4400" dirty="0" smtClean="0">
                <a:solidFill>
                  <a:srgbClr val="303030"/>
                </a:solidFill>
              </a:rPr>
              <a:t>Ephesians 2:1-3</a:t>
            </a:r>
            <a:endParaRPr lang="en-US" sz="4400" dirty="0"/>
          </a:p>
        </p:txBody>
      </p:sp>
    </p:spTree>
    <p:extLst>
      <p:ext uri="{BB962C8B-B14F-4D97-AF65-F5344CB8AC3E}">
        <p14:creationId xmlns:p14="http://schemas.microsoft.com/office/powerpoint/2010/main" val="82915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arn(inVertical)">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6781800" cy="990600"/>
          </a:xfrm>
        </p:spPr>
        <p:txBody>
          <a:bodyPr>
            <a:normAutofit/>
          </a:bodyPr>
          <a:lstStyle/>
          <a:p>
            <a:pPr algn="ctr"/>
            <a:r>
              <a:rPr lang="en-US" sz="4400" dirty="0" smtClean="0">
                <a:solidFill>
                  <a:srgbClr val="FF0000"/>
                </a:solidFill>
              </a:rPr>
              <a:t>Sin’s Character</a:t>
            </a:r>
            <a:endParaRPr lang="en-US" sz="4400" dirty="0">
              <a:solidFill>
                <a:srgbClr val="FF0000"/>
              </a:solidFill>
            </a:endParaRPr>
          </a:p>
        </p:txBody>
      </p:sp>
      <p:sp>
        <p:nvSpPr>
          <p:cNvPr id="3" name="Content Placeholder 2"/>
          <p:cNvSpPr>
            <a:spLocks noGrp="1"/>
          </p:cNvSpPr>
          <p:nvPr>
            <p:ph idx="1"/>
          </p:nvPr>
        </p:nvSpPr>
        <p:spPr>
          <a:xfrm>
            <a:off x="762000" y="1066800"/>
            <a:ext cx="8153400" cy="5257800"/>
          </a:xfrm>
        </p:spPr>
        <p:txBody>
          <a:bodyPr>
            <a:noAutofit/>
          </a:bodyPr>
          <a:lstStyle/>
          <a:p>
            <a:pPr marL="0" indent="0">
              <a:spcBef>
                <a:spcPts val="0"/>
              </a:spcBef>
              <a:buNone/>
            </a:pPr>
            <a:r>
              <a:rPr lang="en-US" sz="3300" b="1" dirty="0" smtClean="0">
                <a:solidFill>
                  <a:srgbClr val="C00000"/>
                </a:solidFill>
              </a:rPr>
              <a:t>1</a:t>
            </a:r>
            <a:r>
              <a:rPr lang="en-US" sz="3300" dirty="0" smtClean="0">
                <a:solidFill>
                  <a:srgbClr val="C00000"/>
                </a:solidFill>
              </a:rPr>
              <a:t>. </a:t>
            </a:r>
            <a:r>
              <a:rPr lang="en-US" sz="3300" dirty="0" smtClean="0"/>
              <a:t>That which ought not to be</a:t>
            </a:r>
          </a:p>
          <a:p>
            <a:pPr marL="0" indent="0">
              <a:spcBef>
                <a:spcPts val="0"/>
              </a:spcBef>
              <a:buNone/>
            </a:pPr>
            <a:r>
              <a:rPr lang="en-US" sz="3300" dirty="0"/>
              <a:t>	</a:t>
            </a:r>
            <a:r>
              <a:rPr lang="en-US" sz="3300" dirty="0" smtClean="0"/>
              <a:t>minimized</a:t>
            </a:r>
          </a:p>
          <a:p>
            <a:pPr marL="320040" lvl="1" indent="0">
              <a:spcBef>
                <a:spcPts val="0"/>
              </a:spcBef>
              <a:buNone/>
            </a:pPr>
            <a:r>
              <a:rPr lang="en-US" sz="3300" dirty="0" smtClean="0"/>
              <a:t>	excused </a:t>
            </a:r>
          </a:p>
          <a:p>
            <a:pPr marL="0" indent="0">
              <a:spcBef>
                <a:spcPts val="0"/>
              </a:spcBef>
              <a:buNone/>
            </a:pPr>
            <a:r>
              <a:rPr lang="en-US" sz="3300" dirty="0"/>
              <a:t>	</a:t>
            </a:r>
            <a:r>
              <a:rPr lang="en-US" sz="3300" dirty="0" smtClean="0"/>
              <a:t>out-grown</a:t>
            </a:r>
          </a:p>
          <a:p>
            <a:pPr marL="0" indent="0">
              <a:spcBef>
                <a:spcPts val="0"/>
              </a:spcBef>
              <a:buNone/>
            </a:pPr>
            <a:r>
              <a:rPr lang="en-US" sz="3300" dirty="0" smtClean="0">
                <a:solidFill>
                  <a:srgbClr val="C00000"/>
                </a:solidFill>
              </a:rPr>
              <a:t>2. </a:t>
            </a:r>
            <a:r>
              <a:rPr lang="en-US" sz="3300" dirty="0" smtClean="0"/>
              <a:t>Primarily against God (Psalm 51:4)</a:t>
            </a:r>
          </a:p>
          <a:p>
            <a:pPr marL="0" indent="0">
              <a:spcBef>
                <a:spcPts val="0"/>
              </a:spcBef>
              <a:buNone/>
            </a:pPr>
            <a:r>
              <a:rPr lang="en-US" sz="3300" dirty="0" smtClean="0"/>
              <a:t>	His standard – Glory (Romans 3:23)</a:t>
            </a:r>
          </a:p>
          <a:p>
            <a:pPr marL="0" indent="0">
              <a:spcBef>
                <a:spcPts val="0"/>
              </a:spcBef>
              <a:buNone/>
            </a:pPr>
            <a:r>
              <a:rPr lang="en-US" sz="3300" dirty="0" smtClean="0">
                <a:solidFill>
                  <a:srgbClr val="C00000"/>
                </a:solidFill>
              </a:rPr>
              <a:t>3. </a:t>
            </a:r>
            <a:r>
              <a:rPr lang="en-US" sz="3300" dirty="0" smtClean="0"/>
              <a:t>It’s exceeding sinfulness</a:t>
            </a:r>
          </a:p>
          <a:p>
            <a:pPr marL="0" indent="0">
              <a:spcBef>
                <a:spcPts val="0"/>
              </a:spcBef>
              <a:buNone/>
            </a:pPr>
            <a:r>
              <a:rPr lang="en-US" sz="3300" dirty="0"/>
              <a:t>	</a:t>
            </a:r>
            <a:r>
              <a:rPr lang="en-US" sz="3300" dirty="0" smtClean="0"/>
              <a:t>Angelic proof</a:t>
            </a:r>
          </a:p>
          <a:p>
            <a:pPr marL="0" indent="0">
              <a:spcBef>
                <a:spcPts val="0"/>
              </a:spcBef>
              <a:buNone/>
            </a:pPr>
            <a:r>
              <a:rPr lang="en-US" sz="3300" dirty="0"/>
              <a:t>	</a:t>
            </a:r>
            <a:r>
              <a:rPr lang="en-US" sz="3300" dirty="0" smtClean="0"/>
              <a:t>Human proof</a:t>
            </a:r>
          </a:p>
          <a:p>
            <a:pPr marL="0" indent="0">
              <a:spcBef>
                <a:spcPts val="0"/>
              </a:spcBef>
              <a:buNone/>
            </a:pPr>
            <a:r>
              <a:rPr lang="en-US" sz="3300" dirty="0"/>
              <a:t>	</a:t>
            </a:r>
            <a:r>
              <a:rPr lang="en-US" sz="3300" dirty="0" smtClean="0"/>
              <a:t>Divine proof</a:t>
            </a:r>
            <a:endParaRPr lang="en-US" sz="3300" dirty="0"/>
          </a:p>
        </p:txBody>
      </p:sp>
    </p:spTree>
    <p:extLst>
      <p:ext uri="{BB962C8B-B14F-4D97-AF65-F5344CB8AC3E}">
        <p14:creationId xmlns:p14="http://schemas.microsoft.com/office/powerpoint/2010/main" val="226871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barn(inVertical)">
                                      <p:cBhvr>
                                        <p:cTn id="10" dur="500"/>
                                        <p:tgtEl>
                                          <p:spTgt spid="3">
                                            <p:txEl>
                                              <p:pRg st="0" end="0"/>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barn(inVertical)">
                                      <p:cBhvr>
                                        <p:cTn id="13" dur="500"/>
                                        <p:tgtEl>
                                          <p:spTgt spid="3">
                                            <p:txEl>
                                              <p:pRg st="1" end="1"/>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barn(inVertical)">
                                      <p:cBhvr>
                                        <p:cTn id="16" dur="500"/>
                                        <p:tgtEl>
                                          <p:spTgt spid="3">
                                            <p:txEl>
                                              <p:pRg st="2" end="2"/>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barn(inVertical)">
                                      <p:cBhvr>
                                        <p:cTn id="24" dur="500"/>
                                        <p:tgtEl>
                                          <p:spTgt spid="3">
                                            <p:txEl>
                                              <p:pRg st="4" end="4"/>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barn(inVertical)">
                                      <p:cBhvr>
                                        <p:cTn id="35" dur="500"/>
                                        <p:tgtEl>
                                          <p:spTgt spid="3">
                                            <p:txEl>
                                              <p:pRg st="7" end="7"/>
                                            </p:txEl>
                                          </p:spTgt>
                                        </p:tgtEl>
                                      </p:cBhvr>
                                    </p:animEffect>
                                  </p:childTnLst>
                                </p:cTn>
                              </p:par>
                              <p:par>
                                <p:cTn id="36" presetID="16" presetClass="entr" presetSubtype="21" fill="hold"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barn(inVertical)">
                                      <p:cBhvr>
                                        <p:cTn id="38" dur="500"/>
                                        <p:tgtEl>
                                          <p:spTgt spid="3">
                                            <p:txEl>
                                              <p:pRg st="8" end="8"/>
                                            </p:txEl>
                                          </p:spTgt>
                                        </p:tgtEl>
                                      </p:cBhvr>
                                    </p:animEffect>
                                  </p:childTnLst>
                                </p:cTn>
                              </p:par>
                              <p:par>
                                <p:cTn id="39" presetID="16" presetClass="entr" presetSubtype="21"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barn(inVertical)">
                                      <p:cBhvr>
                                        <p:cTn id="4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6781800" cy="990600"/>
          </a:xfrm>
        </p:spPr>
        <p:txBody>
          <a:bodyPr>
            <a:normAutofit fontScale="90000"/>
          </a:bodyPr>
          <a:lstStyle/>
          <a:p>
            <a:pPr algn="ctr"/>
            <a:r>
              <a:rPr lang="en-US" dirty="0">
                <a:solidFill>
                  <a:prstClr val="black">
                    <a:lumMod val="85000"/>
                    <a:lumOff val="15000"/>
                  </a:prstClr>
                </a:solidFill>
              </a:rPr>
              <a:t>Man’s </a:t>
            </a:r>
            <a:r>
              <a:rPr lang="en-US" dirty="0" smtClean="0">
                <a:solidFill>
                  <a:prstClr val="black">
                    <a:lumMod val="85000"/>
                    <a:lumOff val="15000"/>
                  </a:prstClr>
                </a:solidFill>
              </a:rPr>
              <a:t>Present State of Sin</a:t>
            </a:r>
            <a:endParaRPr lang="en-US" dirty="0"/>
          </a:p>
        </p:txBody>
      </p:sp>
      <p:sp>
        <p:nvSpPr>
          <p:cNvPr id="3" name="Content Placeholder 2"/>
          <p:cNvSpPr>
            <a:spLocks noGrp="1"/>
          </p:cNvSpPr>
          <p:nvPr>
            <p:ph idx="1"/>
          </p:nvPr>
        </p:nvSpPr>
        <p:spPr>
          <a:xfrm>
            <a:off x="609600" y="1143000"/>
            <a:ext cx="8077200" cy="4953000"/>
          </a:xfrm>
        </p:spPr>
        <p:txBody>
          <a:bodyPr>
            <a:noAutofit/>
          </a:bodyPr>
          <a:lstStyle/>
          <a:p>
            <a:pPr marL="0" lvl="0" indent="0">
              <a:buNone/>
            </a:pPr>
            <a:r>
              <a:rPr lang="en-US" sz="4400" dirty="0" smtClean="0">
                <a:solidFill>
                  <a:srgbClr val="303030"/>
                </a:solidFill>
              </a:rPr>
              <a:t>Depravity (Romans 3:10-18)</a:t>
            </a:r>
          </a:p>
          <a:p>
            <a:pPr lvl="0"/>
            <a:r>
              <a:rPr lang="en-US" sz="4400" dirty="0">
                <a:solidFill>
                  <a:srgbClr val="303030"/>
                </a:solidFill>
              </a:rPr>
              <a:t>Definition: Man’s essential condition since the Fall, characterized by corruption.  Man has an evil and perverted nature throughout.</a:t>
            </a:r>
          </a:p>
        </p:txBody>
      </p:sp>
    </p:spTree>
    <p:extLst>
      <p:ext uri="{BB962C8B-B14F-4D97-AF65-F5344CB8AC3E}">
        <p14:creationId xmlns:p14="http://schemas.microsoft.com/office/powerpoint/2010/main" val="473081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0"/>
            <a:ext cx="7467600" cy="990600"/>
          </a:xfrm>
        </p:spPr>
        <p:txBody>
          <a:bodyPr>
            <a:noAutofit/>
          </a:bodyPr>
          <a:lstStyle/>
          <a:p>
            <a:pPr algn="ctr"/>
            <a:r>
              <a:rPr lang="en-US" sz="4400" dirty="0" smtClean="0">
                <a:solidFill>
                  <a:srgbClr val="FF0000"/>
                </a:solidFill>
              </a:rPr>
              <a:t>Total Depravity</a:t>
            </a:r>
            <a:endParaRPr lang="en-US" sz="4400" dirty="0">
              <a:solidFill>
                <a:srgbClr val="FF0000"/>
              </a:solidFill>
            </a:endParaRPr>
          </a:p>
        </p:txBody>
      </p:sp>
      <p:sp>
        <p:nvSpPr>
          <p:cNvPr id="3" name="Content Placeholder 2"/>
          <p:cNvSpPr>
            <a:spLocks noGrp="1"/>
          </p:cNvSpPr>
          <p:nvPr>
            <p:ph idx="1"/>
          </p:nvPr>
        </p:nvSpPr>
        <p:spPr>
          <a:xfrm>
            <a:off x="762000" y="1676400"/>
            <a:ext cx="8077200" cy="3657600"/>
          </a:xfrm>
        </p:spPr>
        <p:txBody>
          <a:bodyPr>
            <a:normAutofit/>
          </a:bodyPr>
          <a:lstStyle/>
          <a:p>
            <a:pPr marL="0" indent="0">
              <a:lnSpc>
                <a:spcPct val="110000"/>
              </a:lnSpc>
              <a:spcBef>
                <a:spcPts val="0"/>
              </a:spcBef>
              <a:buNone/>
            </a:pPr>
            <a:r>
              <a:rPr lang="en-US" sz="4000" dirty="0" smtClean="0"/>
              <a:t>The principle of sin has pervaded every aspect of man’s nature and he is totally incapable of achieving his own salvation.</a:t>
            </a:r>
          </a:p>
        </p:txBody>
      </p:sp>
    </p:spTree>
    <p:extLst>
      <p:ext uri="{BB962C8B-B14F-4D97-AF65-F5344CB8AC3E}">
        <p14:creationId xmlns:p14="http://schemas.microsoft.com/office/powerpoint/2010/main" val="27275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barn(inVertical)">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04800"/>
            <a:ext cx="6781800" cy="990600"/>
          </a:xfrm>
        </p:spPr>
        <p:txBody>
          <a:bodyPr>
            <a:normAutofit fontScale="90000"/>
          </a:bodyPr>
          <a:lstStyle/>
          <a:p>
            <a:pPr algn="ctr"/>
            <a:r>
              <a:rPr lang="en-US" dirty="0">
                <a:solidFill>
                  <a:prstClr val="black">
                    <a:lumMod val="85000"/>
                    <a:lumOff val="15000"/>
                  </a:prstClr>
                </a:solidFill>
              </a:rPr>
              <a:t>Man’s </a:t>
            </a:r>
            <a:r>
              <a:rPr lang="en-US" dirty="0" smtClean="0">
                <a:solidFill>
                  <a:prstClr val="black">
                    <a:lumMod val="85000"/>
                    <a:lumOff val="15000"/>
                  </a:prstClr>
                </a:solidFill>
              </a:rPr>
              <a:t>Present State of Sin</a:t>
            </a:r>
            <a:endParaRPr lang="en-US" dirty="0"/>
          </a:p>
        </p:txBody>
      </p:sp>
      <p:sp>
        <p:nvSpPr>
          <p:cNvPr id="3" name="Content Placeholder 2"/>
          <p:cNvSpPr>
            <a:spLocks noGrp="1"/>
          </p:cNvSpPr>
          <p:nvPr>
            <p:ph idx="1"/>
          </p:nvPr>
        </p:nvSpPr>
        <p:spPr>
          <a:xfrm>
            <a:off x="609600" y="990600"/>
            <a:ext cx="8077200" cy="4953000"/>
          </a:xfrm>
        </p:spPr>
        <p:txBody>
          <a:bodyPr>
            <a:noAutofit/>
          </a:bodyPr>
          <a:lstStyle/>
          <a:p>
            <a:pPr marL="0" lvl="0" indent="0">
              <a:buNone/>
            </a:pPr>
            <a:r>
              <a:rPr lang="en-US" sz="4400" dirty="0" smtClean="0">
                <a:solidFill>
                  <a:srgbClr val="303030"/>
                </a:solidFill>
              </a:rPr>
              <a:t>Extent</a:t>
            </a:r>
          </a:p>
          <a:p>
            <a:pPr marL="0" lvl="0" indent="0">
              <a:buNone/>
            </a:pPr>
            <a:endParaRPr lang="en-US" sz="800" dirty="0" smtClean="0">
              <a:solidFill>
                <a:srgbClr val="303030"/>
              </a:solidFill>
            </a:endParaRPr>
          </a:p>
          <a:p>
            <a:pPr>
              <a:lnSpc>
                <a:spcPct val="110000"/>
              </a:lnSpc>
              <a:spcBef>
                <a:spcPts val="0"/>
              </a:spcBef>
            </a:pPr>
            <a:r>
              <a:rPr lang="en-US" sz="4400" dirty="0"/>
              <a:t>All men are </a:t>
            </a:r>
            <a:r>
              <a:rPr lang="en-US" sz="4400" dirty="0" smtClean="0"/>
              <a:t>depraved</a:t>
            </a:r>
          </a:p>
          <a:p>
            <a:pPr>
              <a:lnSpc>
                <a:spcPct val="110000"/>
              </a:lnSpc>
              <a:spcBef>
                <a:spcPts val="0"/>
              </a:spcBef>
            </a:pPr>
            <a:r>
              <a:rPr lang="en-US" sz="4400" dirty="0"/>
              <a:t>All of man is depraved</a:t>
            </a:r>
          </a:p>
          <a:p>
            <a:pPr>
              <a:lnSpc>
                <a:spcPct val="110000"/>
              </a:lnSpc>
              <a:spcBef>
                <a:spcPts val="0"/>
              </a:spcBef>
            </a:pPr>
            <a:endParaRPr lang="en-US" sz="4400" dirty="0"/>
          </a:p>
        </p:txBody>
      </p:sp>
    </p:spTree>
    <p:extLst>
      <p:ext uri="{BB962C8B-B14F-4D97-AF65-F5344CB8AC3E}">
        <p14:creationId xmlns:p14="http://schemas.microsoft.com/office/powerpoint/2010/main" val="41090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6781800" cy="990600"/>
          </a:xfrm>
        </p:spPr>
        <p:txBody>
          <a:bodyPr>
            <a:normAutofit fontScale="90000"/>
          </a:bodyPr>
          <a:lstStyle/>
          <a:p>
            <a:pPr algn="ctr"/>
            <a:r>
              <a:rPr lang="en-US" dirty="0">
                <a:solidFill>
                  <a:prstClr val="black">
                    <a:lumMod val="85000"/>
                    <a:lumOff val="15000"/>
                  </a:prstClr>
                </a:solidFill>
              </a:rPr>
              <a:t>Man’s </a:t>
            </a:r>
            <a:r>
              <a:rPr lang="en-US" dirty="0" smtClean="0">
                <a:solidFill>
                  <a:prstClr val="black">
                    <a:lumMod val="85000"/>
                    <a:lumOff val="15000"/>
                  </a:prstClr>
                </a:solidFill>
              </a:rPr>
              <a:t>Present State of Sin</a:t>
            </a:r>
            <a:endParaRPr lang="en-US" dirty="0"/>
          </a:p>
        </p:txBody>
      </p:sp>
      <p:sp>
        <p:nvSpPr>
          <p:cNvPr id="3" name="Content Placeholder 2"/>
          <p:cNvSpPr>
            <a:spLocks noGrp="1"/>
          </p:cNvSpPr>
          <p:nvPr>
            <p:ph idx="1"/>
          </p:nvPr>
        </p:nvSpPr>
        <p:spPr>
          <a:xfrm>
            <a:off x="609600" y="1143000"/>
            <a:ext cx="8458200" cy="4953000"/>
          </a:xfrm>
        </p:spPr>
        <p:txBody>
          <a:bodyPr>
            <a:noAutofit/>
          </a:bodyPr>
          <a:lstStyle/>
          <a:p>
            <a:pPr marL="0" lvl="0" indent="0">
              <a:buNone/>
            </a:pPr>
            <a:r>
              <a:rPr lang="en-US" sz="4400" dirty="0" smtClean="0">
                <a:solidFill>
                  <a:srgbClr val="303030"/>
                </a:solidFill>
              </a:rPr>
              <a:t>Results</a:t>
            </a:r>
          </a:p>
          <a:p>
            <a:pPr>
              <a:spcBef>
                <a:spcPts val="0"/>
              </a:spcBef>
            </a:pPr>
            <a:r>
              <a:rPr lang="en-US" sz="4000" dirty="0" smtClean="0"/>
              <a:t>“Dead in trespasses and sins” Ephesians 2:1-3</a:t>
            </a:r>
          </a:p>
          <a:p>
            <a:pPr>
              <a:spcBef>
                <a:spcPts val="0"/>
              </a:spcBef>
            </a:pPr>
            <a:r>
              <a:rPr lang="en-US" sz="4000" dirty="0" smtClean="0"/>
              <a:t>Incapable of pleasing God –     Romans 8:7-8</a:t>
            </a:r>
          </a:p>
          <a:p>
            <a:pPr>
              <a:spcBef>
                <a:spcPts val="0"/>
              </a:spcBef>
            </a:pPr>
            <a:r>
              <a:rPr lang="en-US" sz="4000" dirty="0" smtClean="0"/>
              <a:t>Under power of sin – Ephesians 2:1-2</a:t>
            </a:r>
          </a:p>
          <a:p>
            <a:pPr>
              <a:spcBef>
                <a:spcPts val="0"/>
              </a:spcBef>
            </a:pPr>
            <a:r>
              <a:rPr lang="en-US" sz="4000" dirty="0" smtClean="0"/>
              <a:t>Incapable of saving himself </a:t>
            </a:r>
            <a:r>
              <a:rPr lang="en-US" sz="4000" dirty="0"/>
              <a:t>–</a:t>
            </a:r>
            <a:r>
              <a:rPr lang="en-US" sz="4000" dirty="0" smtClean="0"/>
              <a:t> Galatians 2:16 </a:t>
            </a:r>
          </a:p>
        </p:txBody>
      </p:sp>
    </p:spTree>
    <p:extLst>
      <p:ext uri="{BB962C8B-B14F-4D97-AF65-F5344CB8AC3E}">
        <p14:creationId xmlns:p14="http://schemas.microsoft.com/office/powerpoint/2010/main" val="280407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arn(inVertical)">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990600"/>
            <a:ext cx="8458200" cy="5715000"/>
          </a:xfrm>
        </p:spPr>
        <p:txBody>
          <a:bodyPr>
            <a:noAutofit/>
          </a:bodyPr>
          <a:lstStyle/>
          <a:p>
            <a:pPr marL="0" lvl="0" indent="0">
              <a:buNone/>
            </a:pPr>
            <a:r>
              <a:rPr lang="en-US" sz="4000" b="1" dirty="0"/>
              <a:t>Man’s Present State of </a:t>
            </a:r>
            <a:r>
              <a:rPr lang="en-US" sz="4000" b="1" dirty="0" smtClean="0"/>
              <a:t>Alienation-- </a:t>
            </a:r>
            <a:r>
              <a:rPr lang="en-US" sz="4000" dirty="0"/>
              <a:t>Romans 8:7-8</a:t>
            </a:r>
            <a:br>
              <a:rPr lang="en-US" sz="4000" dirty="0"/>
            </a:br>
            <a:endParaRPr lang="en-US" sz="4000" dirty="0" smtClean="0"/>
          </a:p>
          <a:p>
            <a:pPr marL="0" lvl="0" indent="0">
              <a:buNone/>
            </a:pPr>
            <a:r>
              <a:rPr lang="en-US" sz="4000" b="1" dirty="0" smtClean="0"/>
              <a:t>Man’s </a:t>
            </a:r>
            <a:r>
              <a:rPr lang="en-US" sz="4000" b="1" dirty="0"/>
              <a:t>Present State Under Condemnation </a:t>
            </a:r>
            <a:r>
              <a:rPr lang="en-US" sz="4000" b="1" dirty="0" smtClean="0"/>
              <a:t>-- </a:t>
            </a:r>
            <a:r>
              <a:rPr lang="en-US" sz="4000" dirty="0"/>
              <a:t>Romans 3:9-23</a:t>
            </a:r>
            <a:br>
              <a:rPr lang="en-US" sz="4000" dirty="0"/>
            </a:br>
            <a:endParaRPr lang="en-US" sz="4000" dirty="0" smtClean="0"/>
          </a:p>
          <a:p>
            <a:pPr marL="0" lvl="0" indent="0">
              <a:buNone/>
            </a:pPr>
            <a:r>
              <a:rPr lang="en-US" sz="4000" b="1" dirty="0" smtClean="0"/>
              <a:t>Man’s </a:t>
            </a:r>
            <a:r>
              <a:rPr lang="en-US" sz="4000" b="1" dirty="0"/>
              <a:t>Present State Under Control of Darkness </a:t>
            </a:r>
            <a:r>
              <a:rPr lang="en-US" sz="4000" b="1" dirty="0" smtClean="0"/>
              <a:t>-- </a:t>
            </a:r>
            <a:r>
              <a:rPr lang="en-US" sz="4000" dirty="0"/>
              <a:t>Ephesians 2:1-3</a:t>
            </a:r>
          </a:p>
          <a:p>
            <a:pPr marL="0" lvl="0" indent="0">
              <a:buNone/>
            </a:pPr>
            <a:endParaRPr lang="en-US" sz="4000" dirty="0" smtClean="0"/>
          </a:p>
        </p:txBody>
      </p:sp>
    </p:spTree>
    <p:extLst>
      <p:ext uri="{BB962C8B-B14F-4D97-AF65-F5344CB8AC3E}">
        <p14:creationId xmlns:p14="http://schemas.microsoft.com/office/powerpoint/2010/main" val="256199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7467600" cy="990600"/>
          </a:xfrm>
        </p:spPr>
        <p:txBody>
          <a:bodyPr>
            <a:noAutofit/>
          </a:bodyPr>
          <a:lstStyle/>
          <a:p>
            <a:pPr algn="ctr"/>
            <a:r>
              <a:rPr lang="en-US" sz="4400" dirty="0" smtClean="0"/>
              <a:t>The Control of Darkness</a:t>
            </a:r>
            <a:endParaRPr lang="en-US" sz="4400" dirty="0"/>
          </a:p>
        </p:txBody>
      </p:sp>
      <p:sp>
        <p:nvSpPr>
          <p:cNvPr id="3" name="Content Placeholder 2"/>
          <p:cNvSpPr>
            <a:spLocks noGrp="1"/>
          </p:cNvSpPr>
          <p:nvPr>
            <p:ph idx="1"/>
          </p:nvPr>
        </p:nvSpPr>
        <p:spPr>
          <a:xfrm>
            <a:off x="152400" y="1066800"/>
            <a:ext cx="9067800" cy="5334000"/>
          </a:xfrm>
        </p:spPr>
        <p:txBody>
          <a:bodyPr>
            <a:noAutofit/>
          </a:bodyPr>
          <a:lstStyle/>
          <a:p>
            <a:pPr marL="457200" indent="-457200">
              <a:buFont typeface="+mj-lt"/>
              <a:buAutoNum type="arabicPeriod"/>
            </a:pPr>
            <a:r>
              <a:rPr lang="en-US" sz="3600" dirty="0" smtClean="0">
                <a:solidFill>
                  <a:schemeClr val="tx1"/>
                </a:solidFill>
              </a:rPr>
              <a:t>Blinded by the god of this world</a:t>
            </a:r>
            <a:r>
              <a:rPr lang="en-US" sz="2800" dirty="0" smtClean="0">
                <a:solidFill>
                  <a:schemeClr val="tx1"/>
                </a:solidFill>
              </a:rPr>
              <a:t> (2 </a:t>
            </a:r>
            <a:r>
              <a:rPr lang="en-US" sz="2800" dirty="0" err="1" smtClean="0">
                <a:solidFill>
                  <a:schemeClr val="tx1"/>
                </a:solidFill>
              </a:rPr>
              <a:t>Cor</a:t>
            </a:r>
            <a:r>
              <a:rPr lang="en-US" sz="2800" dirty="0" smtClean="0">
                <a:solidFill>
                  <a:schemeClr val="tx1"/>
                </a:solidFill>
              </a:rPr>
              <a:t> 4:3-4)</a:t>
            </a:r>
          </a:p>
          <a:p>
            <a:pPr marL="457200" indent="-457200">
              <a:buFont typeface="+mj-lt"/>
              <a:buAutoNum type="arabicPeriod"/>
            </a:pPr>
            <a:r>
              <a:rPr lang="en-US" sz="3600" dirty="0" smtClean="0">
                <a:solidFill>
                  <a:schemeClr val="tx1"/>
                </a:solidFill>
              </a:rPr>
              <a:t>Walking according to the age – course of this world </a:t>
            </a:r>
            <a:r>
              <a:rPr lang="en-US" sz="3200" dirty="0" smtClean="0">
                <a:solidFill>
                  <a:schemeClr val="tx1"/>
                </a:solidFill>
              </a:rPr>
              <a:t>(</a:t>
            </a:r>
            <a:r>
              <a:rPr lang="en-US" sz="3200" dirty="0" err="1" smtClean="0">
                <a:solidFill>
                  <a:schemeClr val="tx1"/>
                </a:solidFill>
              </a:rPr>
              <a:t>Eph</a:t>
            </a:r>
            <a:r>
              <a:rPr lang="en-US" sz="3200" dirty="0" smtClean="0">
                <a:solidFill>
                  <a:schemeClr val="tx1"/>
                </a:solidFill>
              </a:rPr>
              <a:t> 2:2a)</a:t>
            </a:r>
          </a:p>
          <a:p>
            <a:pPr marL="457200" indent="-457200">
              <a:buFont typeface="+mj-lt"/>
              <a:buAutoNum type="arabicPeriod"/>
            </a:pPr>
            <a:r>
              <a:rPr lang="en-US" sz="3600" dirty="0" smtClean="0">
                <a:solidFill>
                  <a:schemeClr val="tx1"/>
                </a:solidFill>
              </a:rPr>
              <a:t>Walking according to the prince of the authority (power) of the air </a:t>
            </a:r>
            <a:r>
              <a:rPr lang="en-US" sz="3200" dirty="0" smtClean="0">
                <a:solidFill>
                  <a:schemeClr val="tx1"/>
                </a:solidFill>
              </a:rPr>
              <a:t>(</a:t>
            </a:r>
            <a:r>
              <a:rPr lang="en-US" sz="3200" dirty="0" err="1" smtClean="0">
                <a:solidFill>
                  <a:schemeClr val="tx1"/>
                </a:solidFill>
              </a:rPr>
              <a:t>Eph</a:t>
            </a:r>
            <a:r>
              <a:rPr lang="en-US" sz="3200" dirty="0" smtClean="0">
                <a:solidFill>
                  <a:schemeClr val="tx1"/>
                </a:solidFill>
              </a:rPr>
              <a:t> 2:2b)</a:t>
            </a:r>
          </a:p>
          <a:p>
            <a:pPr marL="457200" indent="-457200">
              <a:spcBef>
                <a:spcPts val="0"/>
              </a:spcBef>
              <a:buFont typeface="+mj-lt"/>
              <a:buAutoNum type="arabicPeriod"/>
            </a:pPr>
            <a:r>
              <a:rPr lang="en-US" sz="3600" dirty="0" smtClean="0">
                <a:solidFill>
                  <a:schemeClr val="tx1"/>
                </a:solidFill>
              </a:rPr>
              <a:t>Satan constantly working in unbeliever     </a:t>
            </a:r>
            <a:r>
              <a:rPr lang="en-US" sz="3200" dirty="0" smtClean="0">
                <a:solidFill>
                  <a:schemeClr val="tx1"/>
                </a:solidFill>
              </a:rPr>
              <a:t>(</a:t>
            </a:r>
            <a:r>
              <a:rPr lang="en-US" sz="3200" dirty="0" err="1" smtClean="0">
                <a:solidFill>
                  <a:schemeClr val="tx1"/>
                </a:solidFill>
              </a:rPr>
              <a:t>Eph</a:t>
            </a:r>
            <a:r>
              <a:rPr lang="en-US" sz="3200" dirty="0" smtClean="0">
                <a:solidFill>
                  <a:schemeClr val="tx1"/>
                </a:solidFill>
              </a:rPr>
              <a:t> 2:2c)</a:t>
            </a:r>
          </a:p>
          <a:p>
            <a:pPr marL="457200" indent="-457200">
              <a:buFont typeface="+mj-lt"/>
              <a:buAutoNum type="arabicPeriod"/>
            </a:pPr>
            <a:r>
              <a:rPr lang="en-US" sz="3600" dirty="0" smtClean="0">
                <a:solidFill>
                  <a:schemeClr val="tx1"/>
                </a:solidFill>
              </a:rPr>
              <a:t>Unsaved men serve Satan </a:t>
            </a:r>
            <a:r>
              <a:rPr lang="en-US" sz="3200" dirty="0" smtClean="0">
                <a:solidFill>
                  <a:schemeClr val="tx1"/>
                </a:solidFill>
              </a:rPr>
              <a:t>(1 </a:t>
            </a:r>
            <a:r>
              <a:rPr lang="en-US" sz="3200" dirty="0" err="1" smtClean="0">
                <a:solidFill>
                  <a:schemeClr val="tx1"/>
                </a:solidFill>
              </a:rPr>
              <a:t>Cor</a:t>
            </a:r>
            <a:r>
              <a:rPr lang="en-US" sz="3200" dirty="0" smtClean="0">
                <a:solidFill>
                  <a:schemeClr val="tx1"/>
                </a:solidFill>
              </a:rPr>
              <a:t> 12:2; Gal 4:8)</a:t>
            </a:r>
          </a:p>
        </p:txBody>
      </p:sp>
    </p:spTree>
    <p:extLst>
      <p:ext uri="{BB962C8B-B14F-4D97-AF65-F5344CB8AC3E}">
        <p14:creationId xmlns:p14="http://schemas.microsoft.com/office/powerpoint/2010/main" val="4216452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467600" cy="838200"/>
          </a:xfrm>
        </p:spPr>
        <p:txBody>
          <a:bodyPr>
            <a:noAutofit/>
          </a:bodyPr>
          <a:lstStyle/>
          <a:p>
            <a:pPr algn="ctr"/>
            <a:r>
              <a:rPr lang="en-US" sz="4400" dirty="0" smtClean="0"/>
              <a:t>Definitions</a:t>
            </a:r>
            <a:endParaRPr lang="en-US" sz="4400" dirty="0"/>
          </a:p>
        </p:txBody>
      </p:sp>
      <p:sp>
        <p:nvSpPr>
          <p:cNvPr id="3" name="Content Placeholder 2"/>
          <p:cNvSpPr>
            <a:spLocks noGrp="1"/>
          </p:cNvSpPr>
          <p:nvPr>
            <p:ph idx="1"/>
          </p:nvPr>
        </p:nvSpPr>
        <p:spPr>
          <a:xfrm>
            <a:off x="304800" y="838200"/>
            <a:ext cx="8763000" cy="5867400"/>
          </a:xfrm>
        </p:spPr>
        <p:txBody>
          <a:bodyPr>
            <a:normAutofit fontScale="92500" lnSpcReduction="10000"/>
          </a:bodyPr>
          <a:lstStyle/>
          <a:p>
            <a:pPr marL="457200" indent="-457200">
              <a:lnSpc>
                <a:spcPct val="120000"/>
              </a:lnSpc>
              <a:spcBef>
                <a:spcPts val="0"/>
              </a:spcBef>
              <a:buFont typeface="+mj-lt"/>
              <a:buAutoNum type="alphaUcPeriod"/>
            </a:pPr>
            <a:r>
              <a:rPr lang="en-US" sz="4000" dirty="0" smtClean="0"/>
              <a:t> RECONCILIATION</a:t>
            </a:r>
          </a:p>
          <a:p>
            <a:pPr lvl="1">
              <a:lnSpc>
                <a:spcPct val="120000"/>
              </a:lnSpc>
              <a:spcBef>
                <a:spcPts val="0"/>
              </a:spcBef>
            </a:pPr>
            <a:r>
              <a:rPr lang="en-US" sz="3200" dirty="0" smtClean="0"/>
              <a:t>Definition: To change a person from enmity to friendship </a:t>
            </a:r>
          </a:p>
          <a:p>
            <a:pPr lvl="1">
              <a:lnSpc>
                <a:spcPct val="120000"/>
              </a:lnSpc>
              <a:spcBef>
                <a:spcPts val="0"/>
              </a:spcBef>
            </a:pPr>
            <a:r>
              <a:rPr lang="en-US" sz="3200" dirty="0" smtClean="0"/>
              <a:t>2 Corinthians 5:14-31</a:t>
            </a:r>
          </a:p>
          <a:p>
            <a:pPr marL="457200" indent="-457200">
              <a:lnSpc>
                <a:spcPct val="120000"/>
              </a:lnSpc>
              <a:spcBef>
                <a:spcPts val="0"/>
              </a:spcBef>
              <a:buFont typeface="+mj-lt"/>
              <a:buAutoNum type="alphaUcPeriod"/>
            </a:pPr>
            <a:r>
              <a:rPr lang="en-US" sz="4000" dirty="0" smtClean="0"/>
              <a:t> PROPITIATION</a:t>
            </a:r>
          </a:p>
          <a:p>
            <a:pPr lvl="1">
              <a:lnSpc>
                <a:spcPct val="120000"/>
              </a:lnSpc>
              <a:spcBef>
                <a:spcPts val="0"/>
              </a:spcBef>
            </a:pPr>
            <a:r>
              <a:rPr lang="en-US" sz="3200" dirty="0" smtClean="0"/>
              <a:t>Satisfaction</a:t>
            </a:r>
          </a:p>
          <a:p>
            <a:pPr lvl="1">
              <a:lnSpc>
                <a:spcPct val="120000"/>
              </a:lnSpc>
              <a:spcBef>
                <a:spcPts val="0"/>
              </a:spcBef>
            </a:pPr>
            <a:r>
              <a:rPr lang="en-US" sz="3200" dirty="0" smtClean="0"/>
              <a:t>Romans 3:21-27</a:t>
            </a:r>
          </a:p>
          <a:p>
            <a:pPr marL="457200" indent="-457200">
              <a:lnSpc>
                <a:spcPct val="120000"/>
              </a:lnSpc>
              <a:spcBef>
                <a:spcPts val="0"/>
              </a:spcBef>
              <a:buFont typeface="+mj-lt"/>
              <a:buAutoNum type="alphaUcPeriod"/>
            </a:pPr>
            <a:r>
              <a:rPr lang="en-US" sz="4000" dirty="0" smtClean="0"/>
              <a:t> REDEMPTION</a:t>
            </a:r>
          </a:p>
          <a:p>
            <a:pPr lvl="1">
              <a:lnSpc>
                <a:spcPct val="120000"/>
              </a:lnSpc>
              <a:spcBef>
                <a:spcPts val="0"/>
              </a:spcBef>
            </a:pPr>
            <a:r>
              <a:rPr lang="en-US" sz="3200" dirty="0" smtClean="0"/>
              <a:t>To buy, or to ransom in order to set free.</a:t>
            </a:r>
          </a:p>
          <a:p>
            <a:pPr lvl="1">
              <a:lnSpc>
                <a:spcPct val="120000"/>
              </a:lnSpc>
              <a:spcBef>
                <a:spcPts val="0"/>
              </a:spcBef>
            </a:pPr>
            <a:r>
              <a:rPr lang="en-US" sz="3200" dirty="0" smtClean="0"/>
              <a:t>Galatians 3:13</a:t>
            </a:r>
          </a:p>
          <a:p>
            <a:pPr marL="0" indent="0">
              <a:buNone/>
            </a:pPr>
            <a:endParaRPr lang="en-US" dirty="0" smtClean="0"/>
          </a:p>
        </p:txBody>
      </p:sp>
    </p:spTree>
    <p:extLst>
      <p:ext uri="{BB962C8B-B14F-4D97-AF65-F5344CB8AC3E}">
        <p14:creationId xmlns:p14="http://schemas.microsoft.com/office/powerpoint/2010/main" val="4216452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arn(inVertical)">
                                      <p:cBhvr>
                                        <p:cTn id="18" dur="500"/>
                                        <p:tgtEl>
                                          <p:spTgt spid="3">
                                            <p:txEl>
                                              <p:pRg st="3" end="3"/>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arn(inVertical)">
                                      <p:cBhvr>
                                        <p:cTn id="21" dur="500"/>
                                        <p:tgtEl>
                                          <p:spTgt spid="3">
                                            <p:txEl>
                                              <p:pRg st="4" end="4"/>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arn(inVertical)">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barn(inVertical)">
                                      <p:cBhvr>
                                        <p:cTn id="29" dur="500"/>
                                        <p:tgtEl>
                                          <p:spTgt spid="3">
                                            <p:txEl>
                                              <p:pRg st="6" end="6"/>
                                            </p:txEl>
                                          </p:spTgt>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barn(inVertical)">
                                      <p:cBhvr>
                                        <p:cTn id="32" dur="500"/>
                                        <p:tgtEl>
                                          <p:spTgt spid="3">
                                            <p:txEl>
                                              <p:pRg st="7" end="7"/>
                                            </p:txEl>
                                          </p:spTgt>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barn(inVertical)">
                                      <p:cBhvr>
                                        <p:cTn id="3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7467600" cy="990600"/>
          </a:xfrm>
        </p:spPr>
        <p:txBody>
          <a:bodyPr>
            <a:noAutofit/>
          </a:bodyPr>
          <a:lstStyle/>
          <a:p>
            <a:pPr algn="ctr"/>
            <a:r>
              <a:rPr lang="en-US" sz="4400" dirty="0">
                <a:solidFill>
                  <a:prstClr val="black">
                    <a:lumMod val="85000"/>
                    <a:lumOff val="15000"/>
                  </a:prstClr>
                </a:solidFill>
              </a:rPr>
              <a:t>Definitions</a:t>
            </a:r>
            <a:endParaRPr lang="en-US" sz="4400" dirty="0"/>
          </a:p>
        </p:txBody>
      </p:sp>
      <p:sp>
        <p:nvSpPr>
          <p:cNvPr id="3" name="Content Placeholder 2"/>
          <p:cNvSpPr>
            <a:spLocks noGrp="1"/>
          </p:cNvSpPr>
          <p:nvPr>
            <p:ph idx="1"/>
          </p:nvPr>
        </p:nvSpPr>
        <p:spPr>
          <a:xfrm>
            <a:off x="762000" y="1371600"/>
            <a:ext cx="8077200" cy="4191000"/>
          </a:xfrm>
        </p:spPr>
        <p:txBody>
          <a:bodyPr>
            <a:normAutofit lnSpcReduction="10000"/>
          </a:bodyPr>
          <a:lstStyle/>
          <a:p>
            <a:pPr marL="457200" lvl="0" indent="-457200">
              <a:buClr>
                <a:srgbClr val="AD0101"/>
              </a:buClr>
              <a:buFont typeface="+mj-lt"/>
              <a:buAutoNum type="alphaUcPeriod" startAt="4"/>
            </a:pPr>
            <a:r>
              <a:rPr lang="en-US" sz="4000" dirty="0" smtClean="0">
                <a:solidFill>
                  <a:srgbClr val="303030"/>
                </a:solidFill>
              </a:rPr>
              <a:t> ATONEMENT</a:t>
            </a:r>
          </a:p>
          <a:p>
            <a:pPr lvl="1">
              <a:buClr>
                <a:srgbClr val="AD0101"/>
              </a:buClr>
            </a:pPr>
            <a:r>
              <a:rPr lang="en-US" sz="3200" dirty="0" smtClean="0">
                <a:solidFill>
                  <a:srgbClr val="303030"/>
                </a:solidFill>
              </a:rPr>
              <a:t>To cover, thus to pardon sin.</a:t>
            </a:r>
          </a:p>
          <a:p>
            <a:pPr lvl="1">
              <a:buClr>
                <a:srgbClr val="AD0101"/>
              </a:buClr>
            </a:pPr>
            <a:r>
              <a:rPr lang="en-US" sz="3200" dirty="0" smtClean="0">
                <a:solidFill>
                  <a:srgbClr val="303030"/>
                </a:solidFill>
              </a:rPr>
              <a:t>Psalm 78:38; Hebrews 9:22</a:t>
            </a:r>
            <a:endParaRPr lang="en-US" sz="3200" dirty="0">
              <a:solidFill>
                <a:srgbClr val="303030"/>
              </a:solidFill>
            </a:endParaRPr>
          </a:p>
          <a:p>
            <a:pPr marL="457200" lvl="0" indent="-457200">
              <a:buClr>
                <a:srgbClr val="AD0101"/>
              </a:buClr>
              <a:buFont typeface="+mj-lt"/>
              <a:buAutoNum type="alphaUcPeriod" startAt="4"/>
            </a:pPr>
            <a:r>
              <a:rPr lang="en-US" sz="4000" dirty="0" smtClean="0">
                <a:solidFill>
                  <a:srgbClr val="303030"/>
                </a:solidFill>
              </a:rPr>
              <a:t> JUSTIFICATION</a:t>
            </a:r>
          </a:p>
          <a:p>
            <a:pPr lvl="1">
              <a:buClr>
                <a:srgbClr val="AD0101"/>
              </a:buClr>
            </a:pPr>
            <a:r>
              <a:rPr lang="en-US" sz="3200" dirty="0" smtClean="0">
                <a:solidFill>
                  <a:srgbClr val="303030"/>
                </a:solidFill>
              </a:rPr>
              <a:t>To be acquitted of guilt, resulting in the elimination of condemnation.</a:t>
            </a:r>
          </a:p>
          <a:p>
            <a:pPr lvl="1">
              <a:buClr>
                <a:srgbClr val="AD0101"/>
              </a:buClr>
            </a:pPr>
            <a:r>
              <a:rPr lang="en-US" sz="3200" dirty="0" smtClean="0">
                <a:solidFill>
                  <a:srgbClr val="303030"/>
                </a:solidFill>
              </a:rPr>
              <a:t>Romans 5:1</a:t>
            </a:r>
            <a:endParaRPr lang="en-US" sz="3200" dirty="0">
              <a:solidFill>
                <a:srgbClr val="303030"/>
              </a:solidFill>
            </a:endParaRPr>
          </a:p>
          <a:p>
            <a:pPr marL="0" indent="0">
              <a:buNone/>
            </a:pPr>
            <a:endParaRPr lang="en-US" dirty="0" smtClean="0"/>
          </a:p>
        </p:txBody>
      </p:sp>
    </p:spTree>
    <p:extLst>
      <p:ext uri="{BB962C8B-B14F-4D97-AF65-F5344CB8AC3E}">
        <p14:creationId xmlns:p14="http://schemas.microsoft.com/office/powerpoint/2010/main" val="391167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arn(inVertical)">
                                      <p:cBhvr>
                                        <p:cTn id="18" dur="500"/>
                                        <p:tgtEl>
                                          <p:spTgt spid="3">
                                            <p:txEl>
                                              <p:pRg st="3" end="3"/>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arn(inVertical)">
                                      <p:cBhvr>
                                        <p:cTn id="21" dur="500"/>
                                        <p:tgtEl>
                                          <p:spTgt spid="3">
                                            <p:txEl>
                                              <p:pRg st="4" end="4"/>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arn(inVertical)">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7467600" cy="990600"/>
          </a:xfrm>
        </p:spPr>
        <p:txBody>
          <a:bodyPr>
            <a:noAutofit/>
          </a:bodyPr>
          <a:lstStyle/>
          <a:p>
            <a:pPr algn="ctr"/>
            <a:r>
              <a:rPr lang="en-US" sz="4400" dirty="0" smtClean="0"/>
              <a:t>TERMINOLOGY…ELECTION</a:t>
            </a:r>
            <a:endParaRPr lang="en-US" sz="4400" dirty="0"/>
          </a:p>
        </p:txBody>
      </p:sp>
      <p:sp>
        <p:nvSpPr>
          <p:cNvPr id="3" name="Content Placeholder 2"/>
          <p:cNvSpPr>
            <a:spLocks noGrp="1"/>
          </p:cNvSpPr>
          <p:nvPr>
            <p:ph idx="1"/>
          </p:nvPr>
        </p:nvSpPr>
        <p:spPr>
          <a:xfrm>
            <a:off x="762000" y="1219200"/>
            <a:ext cx="7543800" cy="5029200"/>
          </a:xfrm>
        </p:spPr>
        <p:txBody>
          <a:bodyPr>
            <a:noAutofit/>
          </a:bodyPr>
          <a:lstStyle/>
          <a:p>
            <a:pPr marL="457200" indent="-457200">
              <a:spcBef>
                <a:spcPts val="0"/>
              </a:spcBef>
              <a:buFont typeface="+mj-lt"/>
              <a:buAutoNum type="arabicPeriod"/>
            </a:pPr>
            <a:r>
              <a:rPr lang="en-US" sz="4000" dirty="0" smtClean="0"/>
              <a:t>Omniscience</a:t>
            </a:r>
          </a:p>
          <a:p>
            <a:pPr marL="457200" indent="-457200">
              <a:spcBef>
                <a:spcPts val="0"/>
              </a:spcBef>
              <a:buFont typeface="+mj-lt"/>
              <a:buAutoNum type="arabicPeriod"/>
            </a:pPr>
            <a:r>
              <a:rPr lang="en-US" sz="4000" dirty="0" smtClean="0"/>
              <a:t>Foreknowledge</a:t>
            </a:r>
          </a:p>
          <a:p>
            <a:pPr marL="457200" indent="-457200">
              <a:spcBef>
                <a:spcPts val="0"/>
              </a:spcBef>
              <a:buFont typeface="+mj-lt"/>
              <a:buAutoNum type="arabicPeriod"/>
            </a:pPr>
            <a:r>
              <a:rPr lang="en-US" sz="4000" dirty="0" smtClean="0"/>
              <a:t>Foreordination</a:t>
            </a:r>
          </a:p>
          <a:p>
            <a:pPr marL="457200" indent="-457200">
              <a:spcBef>
                <a:spcPts val="0"/>
              </a:spcBef>
              <a:buFont typeface="+mj-lt"/>
              <a:buAutoNum type="arabicPeriod"/>
            </a:pPr>
            <a:r>
              <a:rPr lang="en-US" sz="4000" dirty="0" smtClean="0"/>
              <a:t>Predestine</a:t>
            </a:r>
          </a:p>
          <a:p>
            <a:pPr marL="457200" indent="-457200">
              <a:spcBef>
                <a:spcPts val="0"/>
              </a:spcBef>
              <a:buFont typeface="+mj-lt"/>
              <a:buAutoNum type="arabicPeriod"/>
            </a:pPr>
            <a:r>
              <a:rPr lang="en-US" sz="4000" dirty="0" smtClean="0"/>
              <a:t>Election</a:t>
            </a:r>
          </a:p>
          <a:p>
            <a:pPr marL="457200" indent="-457200">
              <a:spcBef>
                <a:spcPts val="0"/>
              </a:spcBef>
              <a:buFont typeface="+mj-lt"/>
              <a:buAutoNum type="arabicPeriod"/>
            </a:pPr>
            <a:r>
              <a:rPr lang="en-US" sz="4000" dirty="0" smtClean="0"/>
              <a:t>Retribution</a:t>
            </a:r>
          </a:p>
          <a:p>
            <a:pPr marL="457200" indent="-457200">
              <a:spcBef>
                <a:spcPts val="0"/>
              </a:spcBef>
              <a:buFont typeface="+mj-lt"/>
              <a:buAutoNum type="arabicPeriod"/>
            </a:pPr>
            <a:r>
              <a:rPr lang="en-US" sz="4000" dirty="0" err="1" smtClean="0"/>
              <a:t>Preterition</a:t>
            </a:r>
            <a:endParaRPr lang="en-US" sz="4000" dirty="0" smtClean="0"/>
          </a:p>
          <a:p>
            <a:pPr marL="457200" indent="-457200">
              <a:spcBef>
                <a:spcPts val="0"/>
              </a:spcBef>
              <a:buFont typeface="+mj-lt"/>
              <a:buAutoNum type="arabicPeriod"/>
            </a:pPr>
            <a:r>
              <a:rPr lang="en-US" sz="4000" dirty="0"/>
              <a:t>S</a:t>
            </a:r>
            <a:r>
              <a:rPr lang="en-US" sz="4000" dirty="0" smtClean="0"/>
              <a:t>overeign</a:t>
            </a:r>
          </a:p>
        </p:txBody>
      </p:sp>
    </p:spTree>
    <p:extLst>
      <p:ext uri="{BB962C8B-B14F-4D97-AF65-F5344CB8AC3E}">
        <p14:creationId xmlns:p14="http://schemas.microsoft.com/office/powerpoint/2010/main" val="391167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7467600" cy="990600"/>
          </a:xfrm>
        </p:spPr>
        <p:txBody>
          <a:bodyPr>
            <a:noAutofit/>
          </a:bodyPr>
          <a:lstStyle/>
          <a:p>
            <a:pPr algn="ctr"/>
            <a:r>
              <a:rPr lang="en-US" sz="4400" dirty="0" smtClean="0"/>
              <a:t>ELECTION</a:t>
            </a:r>
            <a:endParaRPr lang="en-US" sz="4400" dirty="0"/>
          </a:p>
        </p:txBody>
      </p:sp>
      <p:sp>
        <p:nvSpPr>
          <p:cNvPr id="3" name="Content Placeholder 2"/>
          <p:cNvSpPr>
            <a:spLocks noGrp="1"/>
          </p:cNvSpPr>
          <p:nvPr>
            <p:ph idx="1"/>
          </p:nvPr>
        </p:nvSpPr>
        <p:spPr>
          <a:xfrm>
            <a:off x="152400" y="914400"/>
            <a:ext cx="8991600" cy="5638800"/>
          </a:xfrm>
        </p:spPr>
        <p:txBody>
          <a:bodyPr>
            <a:normAutofit fontScale="92500" lnSpcReduction="10000"/>
          </a:bodyPr>
          <a:lstStyle/>
          <a:p>
            <a:pPr marL="0" indent="0">
              <a:lnSpc>
                <a:spcPct val="110000"/>
              </a:lnSpc>
              <a:spcBef>
                <a:spcPts val="0"/>
              </a:spcBef>
              <a:buNone/>
            </a:pPr>
            <a:r>
              <a:rPr lang="en-US" sz="3200" dirty="0" smtClean="0"/>
              <a:t>Scripture:</a:t>
            </a:r>
          </a:p>
          <a:p>
            <a:pPr lvl="1">
              <a:lnSpc>
                <a:spcPct val="110000"/>
              </a:lnSpc>
              <a:spcBef>
                <a:spcPts val="0"/>
              </a:spcBef>
            </a:pPr>
            <a:r>
              <a:rPr lang="en-US" sz="3200" dirty="0" smtClean="0"/>
              <a:t>Matthew 22:14</a:t>
            </a:r>
          </a:p>
          <a:p>
            <a:pPr lvl="1">
              <a:lnSpc>
                <a:spcPct val="110000"/>
              </a:lnSpc>
              <a:spcBef>
                <a:spcPts val="0"/>
              </a:spcBef>
            </a:pPr>
            <a:r>
              <a:rPr lang="en-US" sz="3200" dirty="0" smtClean="0"/>
              <a:t>Acts 13:48</a:t>
            </a:r>
          </a:p>
          <a:p>
            <a:pPr lvl="1">
              <a:lnSpc>
                <a:spcPct val="110000"/>
              </a:lnSpc>
              <a:spcBef>
                <a:spcPts val="0"/>
              </a:spcBef>
            </a:pPr>
            <a:r>
              <a:rPr lang="en-US" sz="3200" dirty="0" smtClean="0"/>
              <a:t>Ephesians 1:4</a:t>
            </a:r>
          </a:p>
          <a:p>
            <a:pPr lvl="1">
              <a:lnSpc>
                <a:spcPct val="110000"/>
              </a:lnSpc>
              <a:spcBef>
                <a:spcPts val="0"/>
              </a:spcBef>
            </a:pPr>
            <a:r>
              <a:rPr lang="en-US" sz="3200" dirty="0" smtClean="0"/>
              <a:t>2 Thessalonians 2:13</a:t>
            </a:r>
          </a:p>
          <a:p>
            <a:pPr marL="0" indent="0">
              <a:lnSpc>
                <a:spcPct val="120000"/>
              </a:lnSpc>
              <a:spcBef>
                <a:spcPts val="0"/>
              </a:spcBef>
              <a:buNone/>
            </a:pPr>
            <a:r>
              <a:rPr lang="en-US" sz="3200" dirty="0" smtClean="0"/>
              <a:t>Definition:  </a:t>
            </a:r>
          </a:p>
          <a:p>
            <a:pPr marL="320040" lvl="1" indent="0">
              <a:lnSpc>
                <a:spcPct val="120000"/>
              </a:lnSpc>
              <a:spcBef>
                <a:spcPts val="0"/>
              </a:spcBef>
              <a:buNone/>
            </a:pPr>
            <a:r>
              <a:rPr lang="en-US" sz="3200" dirty="0" smtClean="0"/>
              <a:t>That aspect of the eternal purpose of God whereby he certainly and eternally determines by means of unconditional and loving choice who will believe.  This is not merely the intention of  God to save all who may believe; rather, it determines who will believe.</a:t>
            </a:r>
          </a:p>
          <a:p>
            <a:pPr marL="320040" lvl="1" indent="0">
              <a:buNone/>
            </a:pPr>
            <a:endParaRPr lang="en-US" sz="2400" dirty="0" smtClean="0"/>
          </a:p>
        </p:txBody>
      </p:sp>
    </p:spTree>
    <p:extLst>
      <p:ext uri="{BB962C8B-B14F-4D97-AF65-F5344CB8AC3E}">
        <p14:creationId xmlns:p14="http://schemas.microsoft.com/office/powerpoint/2010/main" val="1797643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arn(inVertical)">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arn(inVertical)">
                                      <p:cBhvr>
                                        <p:cTn id="30" dur="500"/>
                                        <p:tgtEl>
                                          <p:spTgt spid="3">
                                            <p:txEl>
                                              <p:pRg st="5" end="5"/>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arn(inVertical)">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7467600" cy="990600"/>
          </a:xfrm>
        </p:spPr>
        <p:txBody>
          <a:bodyPr>
            <a:noAutofit/>
          </a:bodyPr>
          <a:lstStyle/>
          <a:p>
            <a:pPr algn="ctr"/>
            <a:r>
              <a:rPr lang="en-US" sz="4400" dirty="0" smtClean="0"/>
              <a:t>OMNISCIENCE</a:t>
            </a:r>
            <a:endParaRPr lang="en-US" sz="4400" dirty="0"/>
          </a:p>
        </p:txBody>
      </p:sp>
      <p:sp>
        <p:nvSpPr>
          <p:cNvPr id="3" name="Content Placeholder 2"/>
          <p:cNvSpPr>
            <a:spLocks noGrp="1"/>
          </p:cNvSpPr>
          <p:nvPr>
            <p:ph idx="1"/>
          </p:nvPr>
        </p:nvSpPr>
        <p:spPr>
          <a:xfrm>
            <a:off x="381000" y="1066800"/>
            <a:ext cx="8686800" cy="5943600"/>
          </a:xfrm>
        </p:spPr>
        <p:txBody>
          <a:bodyPr>
            <a:normAutofit/>
          </a:bodyPr>
          <a:lstStyle/>
          <a:p>
            <a:pPr marL="0" indent="0">
              <a:spcBef>
                <a:spcPts val="0"/>
              </a:spcBef>
              <a:buNone/>
            </a:pPr>
            <a:r>
              <a:rPr lang="en-US" sz="3200" dirty="0" smtClean="0"/>
              <a:t>Scripture:</a:t>
            </a:r>
          </a:p>
          <a:p>
            <a:pPr lvl="1">
              <a:spcBef>
                <a:spcPts val="0"/>
              </a:spcBef>
            </a:pPr>
            <a:r>
              <a:rPr lang="en-US" sz="3200" dirty="0" smtClean="0"/>
              <a:t>Psalm 139:1-4</a:t>
            </a:r>
          </a:p>
          <a:p>
            <a:pPr lvl="1">
              <a:spcBef>
                <a:spcPts val="0"/>
              </a:spcBef>
            </a:pPr>
            <a:r>
              <a:rPr lang="en-US" sz="3200" dirty="0" smtClean="0"/>
              <a:t>Isaiah 40:28</a:t>
            </a:r>
          </a:p>
          <a:p>
            <a:pPr lvl="1">
              <a:spcBef>
                <a:spcPts val="0"/>
              </a:spcBef>
            </a:pPr>
            <a:r>
              <a:rPr lang="en-US" sz="3200" dirty="0" smtClean="0"/>
              <a:t>Romans 11:33</a:t>
            </a:r>
          </a:p>
          <a:p>
            <a:pPr lvl="1">
              <a:spcBef>
                <a:spcPts val="0"/>
              </a:spcBef>
            </a:pPr>
            <a:r>
              <a:rPr lang="en-US" sz="3200" dirty="0" smtClean="0"/>
              <a:t>Hebrews 4:13</a:t>
            </a:r>
          </a:p>
          <a:p>
            <a:pPr marL="0" indent="0">
              <a:spcBef>
                <a:spcPts val="0"/>
              </a:spcBef>
              <a:buNone/>
            </a:pPr>
            <a:r>
              <a:rPr lang="en-US" sz="3200" dirty="0" smtClean="0"/>
              <a:t>Definition:</a:t>
            </a:r>
          </a:p>
          <a:p>
            <a:pPr marL="320040" lvl="1" indent="0">
              <a:spcBef>
                <a:spcPts val="0"/>
              </a:spcBef>
              <a:buNone/>
            </a:pPr>
            <a:r>
              <a:rPr lang="en-US" sz="3200" dirty="0" smtClean="0"/>
              <a:t>Relates to God’s knowledge of all that is or could be.  He has full knowledge of himself and all of his creation.  He knows from eternity all that will occur for certain and also all that could occur.</a:t>
            </a:r>
          </a:p>
          <a:p>
            <a:pPr marL="320040" lvl="1"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1797643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arn(inVertical)">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arn(inVertical)">
                                      <p:cBhvr>
                                        <p:cTn id="30" dur="500"/>
                                        <p:tgtEl>
                                          <p:spTgt spid="3">
                                            <p:txEl>
                                              <p:pRg st="5" end="5"/>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arn(inVertical)">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7467600" cy="990600"/>
          </a:xfrm>
        </p:spPr>
        <p:txBody>
          <a:bodyPr>
            <a:noAutofit/>
          </a:bodyPr>
          <a:lstStyle/>
          <a:p>
            <a:pPr algn="ctr"/>
            <a:r>
              <a:rPr lang="en-US" sz="4400" dirty="0" smtClean="0"/>
              <a:t>FOREKNOWLEDGE</a:t>
            </a:r>
            <a:endParaRPr lang="en-US" sz="4400" dirty="0"/>
          </a:p>
        </p:txBody>
      </p:sp>
      <p:sp>
        <p:nvSpPr>
          <p:cNvPr id="3" name="Content Placeholder 2"/>
          <p:cNvSpPr>
            <a:spLocks noGrp="1"/>
          </p:cNvSpPr>
          <p:nvPr>
            <p:ph idx="1"/>
          </p:nvPr>
        </p:nvSpPr>
        <p:spPr>
          <a:xfrm>
            <a:off x="457200" y="1143000"/>
            <a:ext cx="8382000" cy="5562600"/>
          </a:xfrm>
        </p:spPr>
        <p:txBody>
          <a:bodyPr>
            <a:normAutofit fontScale="92500" lnSpcReduction="10000"/>
          </a:bodyPr>
          <a:lstStyle/>
          <a:p>
            <a:pPr marL="0" indent="0">
              <a:lnSpc>
                <a:spcPct val="110000"/>
              </a:lnSpc>
              <a:spcBef>
                <a:spcPts val="0"/>
              </a:spcBef>
              <a:buNone/>
            </a:pPr>
            <a:r>
              <a:rPr lang="en-US" sz="3200" dirty="0" smtClean="0"/>
              <a:t>Scripture:</a:t>
            </a:r>
          </a:p>
          <a:p>
            <a:pPr>
              <a:lnSpc>
                <a:spcPct val="110000"/>
              </a:lnSpc>
              <a:spcBef>
                <a:spcPts val="0"/>
              </a:spcBef>
            </a:pPr>
            <a:r>
              <a:rPr lang="en-US" sz="3200" dirty="0" smtClean="0"/>
              <a:t>Acts 2:23</a:t>
            </a:r>
          </a:p>
          <a:p>
            <a:pPr>
              <a:lnSpc>
                <a:spcPct val="110000"/>
              </a:lnSpc>
              <a:spcBef>
                <a:spcPts val="0"/>
              </a:spcBef>
            </a:pPr>
            <a:r>
              <a:rPr lang="en-US" sz="3200" dirty="0" smtClean="0"/>
              <a:t>Romans 8:29; 11:2</a:t>
            </a:r>
          </a:p>
          <a:p>
            <a:pPr>
              <a:lnSpc>
                <a:spcPct val="110000"/>
              </a:lnSpc>
              <a:spcBef>
                <a:spcPts val="0"/>
              </a:spcBef>
            </a:pPr>
            <a:r>
              <a:rPr lang="en-US" sz="3200" dirty="0" smtClean="0"/>
              <a:t>Ephesians 1:5</a:t>
            </a:r>
          </a:p>
          <a:p>
            <a:pPr marL="0" indent="0">
              <a:lnSpc>
                <a:spcPct val="110000"/>
              </a:lnSpc>
              <a:spcBef>
                <a:spcPts val="0"/>
              </a:spcBef>
              <a:buNone/>
            </a:pPr>
            <a:r>
              <a:rPr lang="en-US" sz="3200" dirty="0" smtClean="0"/>
              <a:t>Definition:</a:t>
            </a:r>
          </a:p>
          <a:p>
            <a:pPr marL="320040" lvl="1" indent="0">
              <a:lnSpc>
                <a:spcPct val="110000"/>
              </a:lnSpc>
              <a:spcBef>
                <a:spcPts val="0"/>
              </a:spcBef>
              <a:buNone/>
            </a:pPr>
            <a:r>
              <a:rPr lang="en-US" sz="3200" dirty="0" smtClean="0"/>
              <a:t>The selective knowledge of God that makes one an object of God’s love; it is more than mere knowledge or cognition beforehand.  The term focuses on God’s motivation to act, relating to persons rather than what the persons will or will not do.</a:t>
            </a:r>
          </a:p>
          <a:p>
            <a:pPr marL="320040" lvl="1" indent="0">
              <a:buNone/>
            </a:pPr>
            <a:endParaRPr lang="en-US" dirty="0"/>
          </a:p>
          <a:p>
            <a:pPr marL="320040" lvl="1" indent="0">
              <a:buNone/>
            </a:pPr>
            <a:endParaRPr lang="en-US" dirty="0" smtClean="0"/>
          </a:p>
        </p:txBody>
      </p:sp>
    </p:spTree>
    <p:extLst>
      <p:ext uri="{BB962C8B-B14F-4D97-AF65-F5344CB8AC3E}">
        <p14:creationId xmlns:p14="http://schemas.microsoft.com/office/powerpoint/2010/main" val="1797643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arn(inVertical)">
                                      <p:cBhvr>
                                        <p:cTn id="25" dur="500"/>
                                        <p:tgtEl>
                                          <p:spTgt spid="3">
                                            <p:txEl>
                                              <p:pRg st="4" end="4"/>
                                            </p:txEl>
                                          </p:spTgt>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arn(inVertical)">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7467600" cy="990600"/>
          </a:xfrm>
        </p:spPr>
        <p:txBody>
          <a:bodyPr>
            <a:noAutofit/>
          </a:bodyPr>
          <a:lstStyle/>
          <a:p>
            <a:pPr algn="ctr"/>
            <a:r>
              <a:rPr lang="en-US" sz="4400" dirty="0" smtClean="0"/>
              <a:t>FOREORDINATION</a:t>
            </a:r>
            <a:endParaRPr lang="en-US" sz="4400" dirty="0"/>
          </a:p>
        </p:txBody>
      </p:sp>
      <p:sp>
        <p:nvSpPr>
          <p:cNvPr id="3" name="Content Placeholder 2"/>
          <p:cNvSpPr>
            <a:spLocks noGrp="1"/>
          </p:cNvSpPr>
          <p:nvPr>
            <p:ph idx="1"/>
          </p:nvPr>
        </p:nvSpPr>
        <p:spPr>
          <a:xfrm>
            <a:off x="685800" y="990600"/>
            <a:ext cx="8229600" cy="6781800"/>
          </a:xfrm>
        </p:spPr>
        <p:txBody>
          <a:bodyPr>
            <a:normAutofit/>
          </a:bodyPr>
          <a:lstStyle/>
          <a:p>
            <a:pPr marL="0" indent="0">
              <a:spcBef>
                <a:spcPts val="0"/>
              </a:spcBef>
              <a:buNone/>
            </a:pPr>
            <a:r>
              <a:rPr lang="en-US" sz="4000" dirty="0" smtClean="0"/>
              <a:t>Scripture:</a:t>
            </a:r>
          </a:p>
          <a:p>
            <a:pPr lvl="1">
              <a:spcBef>
                <a:spcPts val="0"/>
              </a:spcBef>
            </a:pPr>
            <a:r>
              <a:rPr lang="en-US" sz="4000" dirty="0" smtClean="0"/>
              <a:t>Ephesians 1:5</a:t>
            </a:r>
          </a:p>
          <a:p>
            <a:pPr marL="0" indent="0">
              <a:spcBef>
                <a:spcPts val="0"/>
              </a:spcBef>
              <a:buNone/>
            </a:pPr>
            <a:r>
              <a:rPr lang="en-US" sz="4000" dirty="0" smtClean="0"/>
              <a:t>Definition:</a:t>
            </a:r>
          </a:p>
          <a:p>
            <a:pPr marL="320040" lvl="1" indent="0">
              <a:spcBef>
                <a:spcPts val="0"/>
              </a:spcBef>
              <a:buNone/>
            </a:pPr>
            <a:r>
              <a:rPr lang="en-US" sz="4000" dirty="0" smtClean="0"/>
              <a:t>God’s predetermination of all things that occur in his creation, both events and a person’s actions.  All things that happen external to God are determined by him and are certain.</a:t>
            </a:r>
          </a:p>
          <a:p>
            <a:pPr marL="320040" lvl="1" indent="0">
              <a:buNone/>
            </a:pPr>
            <a:endParaRPr lang="en-US" dirty="0"/>
          </a:p>
          <a:p>
            <a:pPr marL="320040" lvl="1" indent="0">
              <a:buNone/>
            </a:pPr>
            <a:endParaRPr lang="en-US" dirty="0" smtClean="0"/>
          </a:p>
          <a:p>
            <a:pPr marL="320040" lvl="1" indent="0">
              <a:buNone/>
            </a:pPr>
            <a:endParaRPr lang="en-US" dirty="0"/>
          </a:p>
          <a:p>
            <a:pPr marL="320040" lvl="1" indent="0">
              <a:buNone/>
            </a:pPr>
            <a:endParaRPr lang="en-US" dirty="0"/>
          </a:p>
        </p:txBody>
      </p:sp>
    </p:spTree>
    <p:extLst>
      <p:ext uri="{BB962C8B-B14F-4D97-AF65-F5344CB8AC3E}">
        <p14:creationId xmlns:p14="http://schemas.microsoft.com/office/powerpoint/2010/main" val="1797643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arn(inVertical)">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467600" cy="990600"/>
          </a:xfrm>
        </p:spPr>
        <p:txBody>
          <a:bodyPr>
            <a:noAutofit/>
          </a:bodyPr>
          <a:lstStyle/>
          <a:p>
            <a:pPr algn="ctr"/>
            <a:r>
              <a:rPr lang="en-US" dirty="0" smtClean="0"/>
              <a:t>PREDESTINATION</a:t>
            </a:r>
            <a:endParaRPr lang="en-US" dirty="0"/>
          </a:p>
        </p:txBody>
      </p:sp>
      <p:sp>
        <p:nvSpPr>
          <p:cNvPr id="3" name="Content Placeholder 2"/>
          <p:cNvSpPr>
            <a:spLocks noGrp="1"/>
          </p:cNvSpPr>
          <p:nvPr>
            <p:ph idx="1"/>
          </p:nvPr>
        </p:nvSpPr>
        <p:spPr>
          <a:xfrm>
            <a:off x="762000" y="1676400"/>
            <a:ext cx="7543800" cy="4419600"/>
          </a:xfrm>
        </p:spPr>
        <p:txBody>
          <a:bodyPr>
            <a:normAutofit/>
          </a:bodyPr>
          <a:lstStyle/>
          <a:p>
            <a:pPr marL="0" indent="0">
              <a:buNone/>
            </a:pPr>
            <a:r>
              <a:rPr lang="en-US" dirty="0" smtClean="0"/>
              <a:t>Scripture:</a:t>
            </a:r>
          </a:p>
          <a:p>
            <a:pPr lvl="1"/>
            <a:r>
              <a:rPr lang="en-US" dirty="0" smtClean="0"/>
              <a:t>Romans 8:29-30</a:t>
            </a:r>
          </a:p>
          <a:p>
            <a:pPr marL="0" indent="0">
              <a:buNone/>
            </a:pPr>
            <a:r>
              <a:rPr lang="en-US" dirty="0" smtClean="0"/>
              <a:t>Definition:</a:t>
            </a:r>
          </a:p>
          <a:p>
            <a:pPr marL="320040" lvl="1" indent="0">
              <a:buNone/>
            </a:pPr>
            <a:r>
              <a:rPr lang="en-US" dirty="0" smtClean="0"/>
              <a:t>Differs from foreordination in that the former concerns the determination of all things, whereas predestination relates specifically to the determination of the elect and their conformity to the image of Christ.  Predestination never occurs in the sense of one’s being predestined to damnation.</a:t>
            </a:r>
          </a:p>
          <a:p>
            <a:pPr marL="320040" lvl="1" indent="0">
              <a:buNone/>
            </a:pPr>
            <a:endParaRPr lang="en-US" dirty="0"/>
          </a:p>
          <a:p>
            <a:pPr marL="320040" lvl="1" indent="0">
              <a:buNone/>
            </a:pPr>
            <a:r>
              <a:rPr lang="en-US" dirty="0" smtClean="0"/>
              <a:t> </a:t>
            </a:r>
            <a:endParaRPr lang="en-US" dirty="0"/>
          </a:p>
          <a:p>
            <a:pPr marL="320040" lvl="1" indent="0">
              <a:buNone/>
            </a:pPr>
            <a:endParaRPr lang="en-US" dirty="0"/>
          </a:p>
        </p:txBody>
      </p:sp>
    </p:spTree>
    <p:extLst>
      <p:ext uri="{BB962C8B-B14F-4D97-AF65-F5344CB8AC3E}">
        <p14:creationId xmlns:p14="http://schemas.microsoft.com/office/powerpoint/2010/main" val="13277026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467600" cy="838200"/>
          </a:xfrm>
        </p:spPr>
        <p:txBody>
          <a:bodyPr>
            <a:noAutofit/>
          </a:bodyPr>
          <a:lstStyle/>
          <a:p>
            <a:pPr algn="ctr"/>
            <a:r>
              <a:rPr lang="en-US" dirty="0" smtClean="0"/>
              <a:t>CALLING</a:t>
            </a:r>
            <a:endParaRPr lang="en-US" dirty="0"/>
          </a:p>
        </p:txBody>
      </p:sp>
      <p:sp>
        <p:nvSpPr>
          <p:cNvPr id="3" name="Content Placeholder 2"/>
          <p:cNvSpPr>
            <a:spLocks noGrp="1"/>
          </p:cNvSpPr>
          <p:nvPr>
            <p:ph idx="1"/>
          </p:nvPr>
        </p:nvSpPr>
        <p:spPr>
          <a:xfrm>
            <a:off x="762000" y="1066800"/>
            <a:ext cx="7543800" cy="5486400"/>
          </a:xfrm>
        </p:spPr>
        <p:txBody>
          <a:bodyPr>
            <a:normAutofit fontScale="92500" lnSpcReduction="20000"/>
          </a:bodyPr>
          <a:lstStyle/>
          <a:p>
            <a:pPr marL="0" indent="0">
              <a:buNone/>
            </a:pPr>
            <a:endParaRPr lang="en-US" sz="1300" dirty="0" smtClean="0"/>
          </a:p>
          <a:p>
            <a:pPr marL="0" indent="0">
              <a:buNone/>
            </a:pPr>
            <a:r>
              <a:rPr lang="en-US" sz="2600" dirty="0" smtClean="0"/>
              <a:t>Scripture: </a:t>
            </a:r>
          </a:p>
          <a:p>
            <a:r>
              <a:rPr lang="en-US" sz="2600" u="sng" dirty="0" smtClean="0"/>
              <a:t>General:</a:t>
            </a:r>
          </a:p>
          <a:p>
            <a:pPr lvl="1"/>
            <a:r>
              <a:rPr lang="en-US" sz="2600" dirty="0" smtClean="0"/>
              <a:t>Matthew 22:14</a:t>
            </a:r>
          </a:p>
          <a:p>
            <a:pPr lvl="1"/>
            <a:r>
              <a:rPr lang="en-US" sz="2600" dirty="0" smtClean="0"/>
              <a:t>John 3:16-18</a:t>
            </a:r>
          </a:p>
          <a:p>
            <a:r>
              <a:rPr lang="en-US" sz="2600" u="sng" dirty="0" smtClean="0"/>
              <a:t>Effectual:</a:t>
            </a:r>
          </a:p>
          <a:p>
            <a:pPr lvl="1"/>
            <a:r>
              <a:rPr lang="en-US" sz="2600" dirty="0" smtClean="0"/>
              <a:t>John 6:4</a:t>
            </a:r>
          </a:p>
          <a:p>
            <a:pPr lvl="1"/>
            <a:r>
              <a:rPr lang="en-US" sz="2600" dirty="0" smtClean="0"/>
              <a:t>Romans 8:28-30</a:t>
            </a:r>
          </a:p>
          <a:p>
            <a:pPr lvl="1"/>
            <a:r>
              <a:rPr lang="en-US" sz="2600" dirty="0" smtClean="0"/>
              <a:t>1 Corinthians 1:23-24</a:t>
            </a:r>
          </a:p>
          <a:p>
            <a:pPr marL="0" indent="0">
              <a:buNone/>
            </a:pPr>
            <a:r>
              <a:rPr lang="en-US" sz="2600" dirty="0" smtClean="0"/>
              <a:t>Definition:</a:t>
            </a:r>
          </a:p>
          <a:p>
            <a:r>
              <a:rPr lang="en-US" sz="2600" u="sng" dirty="0" smtClean="0"/>
              <a:t>General:</a:t>
            </a:r>
            <a:r>
              <a:rPr lang="en-US" sz="2600" dirty="0" smtClean="0"/>
              <a:t> The call of the Gospel through proclamation in which all persons are invited to receive Christ.</a:t>
            </a:r>
          </a:p>
          <a:p>
            <a:r>
              <a:rPr lang="en-US" sz="2600" u="sng" dirty="0" smtClean="0"/>
              <a:t>Effectual:</a:t>
            </a:r>
            <a:r>
              <a:rPr lang="en-US" sz="2600" dirty="0" smtClean="0"/>
              <a:t> The application of the word of the Gospel to the elect.  The Holy Spirit does this work only in the elect, and this results in salvation.</a:t>
            </a:r>
          </a:p>
          <a:p>
            <a:pPr marL="320040" lvl="1" indent="0">
              <a:buNone/>
            </a:pPr>
            <a:endParaRPr lang="en-US" dirty="0"/>
          </a:p>
          <a:p>
            <a:pPr marL="320040" lvl="1" indent="0">
              <a:buNone/>
            </a:pPr>
            <a:endParaRPr lang="en-US" dirty="0"/>
          </a:p>
        </p:txBody>
      </p:sp>
    </p:spTree>
    <p:extLst>
      <p:ext uri="{BB962C8B-B14F-4D97-AF65-F5344CB8AC3E}">
        <p14:creationId xmlns:p14="http://schemas.microsoft.com/office/powerpoint/2010/main" val="13277026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467600" cy="990600"/>
          </a:xfrm>
        </p:spPr>
        <p:txBody>
          <a:bodyPr>
            <a:noAutofit/>
          </a:bodyPr>
          <a:lstStyle/>
          <a:p>
            <a:pPr algn="ctr"/>
            <a:r>
              <a:rPr lang="en-US" dirty="0" smtClean="0"/>
              <a:t>SALVATION</a:t>
            </a:r>
            <a:endParaRPr lang="en-US" dirty="0"/>
          </a:p>
        </p:txBody>
      </p:sp>
      <p:sp>
        <p:nvSpPr>
          <p:cNvPr id="3" name="Content Placeholder 2"/>
          <p:cNvSpPr>
            <a:spLocks noGrp="1"/>
          </p:cNvSpPr>
          <p:nvPr>
            <p:ph idx="1"/>
          </p:nvPr>
        </p:nvSpPr>
        <p:spPr>
          <a:xfrm>
            <a:off x="762000" y="1447800"/>
            <a:ext cx="7543800" cy="4800600"/>
          </a:xfrm>
        </p:spPr>
        <p:txBody>
          <a:bodyPr>
            <a:normAutofit/>
          </a:bodyPr>
          <a:lstStyle/>
          <a:p>
            <a:pPr marL="0" indent="0">
              <a:buNone/>
            </a:pPr>
            <a:r>
              <a:rPr lang="en-US" dirty="0" smtClean="0"/>
              <a:t>Scripture: </a:t>
            </a:r>
          </a:p>
          <a:p>
            <a:pPr lvl="1"/>
            <a:r>
              <a:rPr lang="en-US" dirty="0" smtClean="0"/>
              <a:t>John 3:16-17; 6:37</a:t>
            </a:r>
          </a:p>
          <a:p>
            <a:pPr lvl="1"/>
            <a:r>
              <a:rPr lang="en-US" dirty="0" smtClean="0"/>
              <a:t>Acts 4:12</a:t>
            </a:r>
          </a:p>
          <a:p>
            <a:pPr marL="0" indent="0">
              <a:buNone/>
            </a:pPr>
            <a:r>
              <a:rPr lang="en-US" dirty="0" smtClean="0"/>
              <a:t>Definition:</a:t>
            </a:r>
          </a:p>
          <a:p>
            <a:pPr marL="320040" lvl="1" indent="0">
              <a:buNone/>
            </a:pPr>
            <a:r>
              <a:rPr lang="en-US" dirty="0" smtClean="0"/>
              <a:t>The culmination of election: the sum total of all God’s work for man in </a:t>
            </a:r>
            <a:r>
              <a:rPr lang="en-US" dirty="0"/>
              <a:t>d</a:t>
            </a:r>
            <a:r>
              <a:rPr lang="en-US" dirty="0" smtClean="0"/>
              <a:t>elivering him from his lost condition in sin and presenting him in glory.  It is received </a:t>
            </a:r>
            <a:r>
              <a:rPr lang="en-US" i="1" dirty="0" smtClean="0"/>
              <a:t>through</a:t>
            </a:r>
            <a:r>
              <a:rPr lang="en-US" dirty="0" smtClean="0"/>
              <a:t> faith, but faith is not a </a:t>
            </a:r>
            <a:r>
              <a:rPr lang="en-US" i="1" dirty="0" smtClean="0"/>
              <a:t>cause</a:t>
            </a:r>
            <a:r>
              <a:rPr lang="en-US" dirty="0" smtClean="0"/>
              <a:t> or reason for which God has justified the person.  The cause of God’s salvation is wholly in Himself not in man (Rom 9:12, 16)</a:t>
            </a:r>
          </a:p>
          <a:p>
            <a:pPr marL="320040" lvl="1" indent="0">
              <a:buNone/>
            </a:pPr>
            <a:endParaRPr lang="en-US" dirty="0"/>
          </a:p>
          <a:p>
            <a:pPr marL="320040" lvl="1" indent="0">
              <a:buNone/>
            </a:pPr>
            <a:endParaRPr lang="en-US" dirty="0"/>
          </a:p>
        </p:txBody>
      </p:sp>
    </p:spTree>
    <p:extLst>
      <p:ext uri="{BB962C8B-B14F-4D97-AF65-F5344CB8AC3E}">
        <p14:creationId xmlns:p14="http://schemas.microsoft.com/office/powerpoint/2010/main" val="28868293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467600" cy="990600"/>
          </a:xfrm>
        </p:spPr>
        <p:txBody>
          <a:bodyPr>
            <a:noAutofit/>
          </a:bodyPr>
          <a:lstStyle/>
          <a:p>
            <a:pPr algn="ctr"/>
            <a:r>
              <a:rPr lang="en-US" dirty="0" smtClean="0"/>
              <a:t>REPROBATION</a:t>
            </a:r>
            <a:endParaRPr lang="en-US" dirty="0"/>
          </a:p>
        </p:txBody>
      </p:sp>
      <p:sp>
        <p:nvSpPr>
          <p:cNvPr id="3" name="Content Placeholder 2"/>
          <p:cNvSpPr>
            <a:spLocks noGrp="1"/>
          </p:cNvSpPr>
          <p:nvPr>
            <p:ph idx="1"/>
          </p:nvPr>
        </p:nvSpPr>
        <p:spPr>
          <a:xfrm>
            <a:off x="762000" y="1447800"/>
            <a:ext cx="7543800" cy="4800600"/>
          </a:xfrm>
        </p:spPr>
        <p:txBody>
          <a:bodyPr>
            <a:normAutofit/>
          </a:bodyPr>
          <a:lstStyle/>
          <a:p>
            <a:pPr marL="0" indent="0">
              <a:buNone/>
            </a:pPr>
            <a:r>
              <a:rPr lang="en-US" dirty="0" smtClean="0"/>
              <a:t>Scripture:</a:t>
            </a:r>
          </a:p>
          <a:p>
            <a:pPr lvl="1"/>
            <a:r>
              <a:rPr lang="en-US" dirty="0" smtClean="0"/>
              <a:t>Isaiah 6:9-10</a:t>
            </a:r>
          </a:p>
          <a:p>
            <a:pPr lvl="1"/>
            <a:r>
              <a:rPr lang="en-US" dirty="0" smtClean="0"/>
              <a:t>Romans 9:27; 11:7</a:t>
            </a:r>
          </a:p>
          <a:p>
            <a:pPr marL="0" indent="0">
              <a:buNone/>
            </a:pPr>
            <a:r>
              <a:rPr lang="en-US" dirty="0" smtClean="0"/>
              <a:t>Definition:</a:t>
            </a:r>
          </a:p>
          <a:p>
            <a:pPr marL="320040" lvl="1" indent="0">
              <a:buNone/>
            </a:pPr>
            <a:r>
              <a:rPr lang="en-US" dirty="0" smtClean="0"/>
              <a:t>God’s passive attitude in passing over some people in </a:t>
            </a:r>
            <a:r>
              <a:rPr lang="en-US" dirty="0" err="1" smtClean="0"/>
              <a:t>tbhe</a:t>
            </a:r>
            <a:r>
              <a:rPr lang="en-US" dirty="0" smtClean="0"/>
              <a:t> bestowment of salvation.  It is an expression of God’s divine justice in condemning them to eternal punishment for sins.</a:t>
            </a:r>
            <a:endParaRPr lang="en-US" dirty="0"/>
          </a:p>
        </p:txBody>
      </p:sp>
    </p:spTree>
    <p:extLst>
      <p:ext uri="{BB962C8B-B14F-4D97-AF65-F5344CB8AC3E}">
        <p14:creationId xmlns:p14="http://schemas.microsoft.com/office/powerpoint/2010/main" val="19440148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467600" cy="990600"/>
          </a:xfrm>
        </p:spPr>
        <p:txBody>
          <a:bodyPr>
            <a:noAutofit/>
          </a:bodyPr>
          <a:lstStyle/>
          <a:p>
            <a:pPr algn="ctr"/>
            <a:r>
              <a:rPr lang="en-US" dirty="0" smtClean="0"/>
              <a:t>REDEMPTION</a:t>
            </a:r>
            <a:endParaRPr lang="en-US" dirty="0"/>
          </a:p>
        </p:txBody>
      </p:sp>
      <p:sp>
        <p:nvSpPr>
          <p:cNvPr id="3" name="Content Placeholder 2"/>
          <p:cNvSpPr>
            <a:spLocks noGrp="1"/>
          </p:cNvSpPr>
          <p:nvPr>
            <p:ph idx="1"/>
          </p:nvPr>
        </p:nvSpPr>
        <p:spPr>
          <a:xfrm>
            <a:off x="762000" y="1676400"/>
            <a:ext cx="7543800" cy="2971800"/>
          </a:xfrm>
        </p:spPr>
        <p:txBody>
          <a:bodyPr>
            <a:normAutofit/>
          </a:bodyPr>
          <a:lstStyle/>
          <a:p>
            <a:pPr marL="457200" indent="-457200">
              <a:buFont typeface="+mj-lt"/>
              <a:buAutoNum type="arabicPeriod"/>
            </a:pPr>
            <a:r>
              <a:rPr lang="en-US" sz="4400" b="1" i="1" dirty="0" err="1" smtClean="0"/>
              <a:t>Agarazō</a:t>
            </a:r>
            <a:endParaRPr lang="en-US" sz="4400" b="1" i="1" dirty="0" smtClean="0"/>
          </a:p>
          <a:p>
            <a:pPr marL="457200" indent="-457200">
              <a:buFont typeface="+mj-lt"/>
              <a:buAutoNum type="arabicPeriod"/>
            </a:pPr>
            <a:r>
              <a:rPr lang="en-US" sz="4400" b="1" i="1" dirty="0" err="1" smtClean="0">
                <a:solidFill>
                  <a:srgbClr val="C00000"/>
                </a:solidFill>
              </a:rPr>
              <a:t>Ex</a:t>
            </a:r>
            <a:r>
              <a:rPr lang="en-US" sz="4400" b="1" i="1" dirty="0" err="1" smtClean="0"/>
              <a:t>ararazō</a:t>
            </a:r>
            <a:endParaRPr lang="en-US" sz="4400" b="1" i="1" dirty="0" smtClean="0"/>
          </a:p>
          <a:p>
            <a:pPr marL="457200" indent="-457200">
              <a:buFont typeface="+mj-lt"/>
              <a:buAutoNum type="arabicPeriod"/>
            </a:pPr>
            <a:r>
              <a:rPr lang="en-US" sz="4400" b="1" i="1" dirty="0" err="1" smtClean="0"/>
              <a:t>Lutroō</a:t>
            </a:r>
            <a:endParaRPr lang="en-US" sz="4400" b="1" i="1" dirty="0" smtClean="0"/>
          </a:p>
        </p:txBody>
      </p:sp>
    </p:spTree>
    <p:extLst>
      <p:ext uri="{BB962C8B-B14F-4D97-AF65-F5344CB8AC3E}">
        <p14:creationId xmlns:p14="http://schemas.microsoft.com/office/powerpoint/2010/main" val="22688735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467600" cy="990600"/>
          </a:xfrm>
        </p:spPr>
        <p:txBody>
          <a:bodyPr>
            <a:noAutofit/>
          </a:bodyPr>
          <a:lstStyle/>
          <a:p>
            <a:pPr algn="ctr"/>
            <a:r>
              <a:rPr lang="en-US" dirty="0" smtClean="0"/>
              <a:t>Benefits of Salvation</a:t>
            </a:r>
            <a:endParaRPr lang="en-US" dirty="0"/>
          </a:p>
        </p:txBody>
      </p:sp>
      <p:sp>
        <p:nvSpPr>
          <p:cNvPr id="3" name="Content Placeholder 2"/>
          <p:cNvSpPr>
            <a:spLocks noGrp="1"/>
          </p:cNvSpPr>
          <p:nvPr>
            <p:ph idx="1"/>
          </p:nvPr>
        </p:nvSpPr>
        <p:spPr>
          <a:xfrm>
            <a:off x="762000" y="1219200"/>
            <a:ext cx="7543800" cy="5486400"/>
          </a:xfrm>
        </p:spPr>
        <p:txBody>
          <a:bodyPr>
            <a:normAutofit fontScale="92500" lnSpcReduction="10000"/>
          </a:bodyPr>
          <a:lstStyle/>
          <a:p>
            <a:pPr marL="457200" indent="-457200">
              <a:buFont typeface="+mj-lt"/>
              <a:buAutoNum type="arabicPeriod"/>
            </a:pPr>
            <a:r>
              <a:rPr lang="en-US" sz="3600" dirty="0" smtClean="0"/>
              <a:t>Justification</a:t>
            </a:r>
          </a:p>
          <a:p>
            <a:pPr lvl="1"/>
            <a:r>
              <a:rPr lang="en-US" sz="3200" dirty="0" smtClean="0"/>
              <a:t>Romans 3:24</a:t>
            </a:r>
          </a:p>
          <a:p>
            <a:pPr marL="457200" indent="-457200">
              <a:buFont typeface="+mj-lt"/>
              <a:buAutoNum type="arabicPeriod"/>
            </a:pPr>
            <a:r>
              <a:rPr lang="en-US" sz="3600" dirty="0" smtClean="0"/>
              <a:t>New Position</a:t>
            </a:r>
          </a:p>
          <a:p>
            <a:pPr lvl="1"/>
            <a:r>
              <a:rPr lang="en-US" sz="3200" dirty="0" smtClean="0"/>
              <a:t>1 Peter 2:5, 9</a:t>
            </a:r>
          </a:p>
          <a:p>
            <a:pPr lvl="1"/>
            <a:r>
              <a:rPr lang="en-US" sz="3200" dirty="0" smtClean="0"/>
              <a:t>Philippians 3:20</a:t>
            </a:r>
          </a:p>
          <a:p>
            <a:pPr lvl="1"/>
            <a:r>
              <a:rPr lang="en-US" sz="3200" dirty="0" smtClean="0"/>
              <a:t>Ephesians 2:19</a:t>
            </a:r>
          </a:p>
          <a:p>
            <a:pPr marL="457200" indent="-457200">
              <a:buFont typeface="+mj-lt"/>
              <a:buAutoNum type="arabicPeriod"/>
            </a:pPr>
            <a:r>
              <a:rPr lang="en-US" sz="3600" dirty="0" smtClean="0"/>
              <a:t>An Inheritance</a:t>
            </a:r>
          </a:p>
          <a:p>
            <a:pPr lvl="1"/>
            <a:r>
              <a:rPr lang="en-US" sz="3200" dirty="0" smtClean="0"/>
              <a:t>Colossians 2:9, 10</a:t>
            </a:r>
          </a:p>
          <a:p>
            <a:pPr lvl="1"/>
            <a:r>
              <a:rPr lang="en-US" sz="3200" dirty="0" smtClean="0"/>
              <a:t>Ephesians 1:3, 11, 14</a:t>
            </a:r>
          </a:p>
          <a:p>
            <a:pPr lvl="1"/>
            <a:r>
              <a:rPr lang="en-US" sz="3200" dirty="0" smtClean="0"/>
              <a:t>1 Peter 1:4</a:t>
            </a:r>
          </a:p>
          <a:p>
            <a:pPr marL="0" indent="0">
              <a:buNone/>
            </a:pPr>
            <a:endParaRPr lang="en-US" sz="3200" dirty="0" smtClean="0"/>
          </a:p>
        </p:txBody>
      </p:sp>
    </p:spTree>
    <p:extLst>
      <p:ext uri="{BB962C8B-B14F-4D97-AF65-F5344CB8AC3E}">
        <p14:creationId xmlns:p14="http://schemas.microsoft.com/office/powerpoint/2010/main" val="3911678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467600" cy="990600"/>
          </a:xfrm>
        </p:spPr>
        <p:txBody>
          <a:bodyPr>
            <a:noAutofit/>
          </a:bodyPr>
          <a:lstStyle/>
          <a:p>
            <a:pPr algn="ctr"/>
            <a:r>
              <a:rPr lang="en-US" dirty="0">
                <a:solidFill>
                  <a:prstClr val="black">
                    <a:lumMod val="85000"/>
                    <a:lumOff val="15000"/>
                  </a:prstClr>
                </a:solidFill>
              </a:rPr>
              <a:t>Benefits of Salvation</a:t>
            </a:r>
            <a:endParaRPr lang="en-US" dirty="0"/>
          </a:p>
        </p:txBody>
      </p:sp>
      <p:sp>
        <p:nvSpPr>
          <p:cNvPr id="3" name="Content Placeholder 2"/>
          <p:cNvSpPr>
            <a:spLocks noGrp="1"/>
          </p:cNvSpPr>
          <p:nvPr>
            <p:ph idx="1"/>
          </p:nvPr>
        </p:nvSpPr>
        <p:spPr>
          <a:xfrm>
            <a:off x="762000" y="1143000"/>
            <a:ext cx="7543800" cy="5105400"/>
          </a:xfrm>
        </p:spPr>
        <p:txBody>
          <a:bodyPr>
            <a:normAutofit lnSpcReduction="10000"/>
          </a:bodyPr>
          <a:lstStyle/>
          <a:p>
            <a:pPr marL="457200" lvl="0" indent="-457200">
              <a:buClr>
                <a:srgbClr val="AD0101"/>
              </a:buClr>
              <a:buFont typeface="+mj-lt"/>
              <a:buAutoNum type="arabicPeriod" startAt="4"/>
            </a:pPr>
            <a:r>
              <a:rPr lang="en-US" sz="3600" dirty="0">
                <a:solidFill>
                  <a:srgbClr val="303030"/>
                </a:solidFill>
              </a:rPr>
              <a:t>Strength to live the Christian </a:t>
            </a:r>
            <a:r>
              <a:rPr lang="en-US" sz="3600" dirty="0" smtClean="0">
                <a:solidFill>
                  <a:srgbClr val="303030"/>
                </a:solidFill>
              </a:rPr>
              <a:t>Life</a:t>
            </a:r>
          </a:p>
          <a:p>
            <a:pPr lvl="1">
              <a:buClr>
                <a:srgbClr val="AD0101"/>
              </a:buClr>
            </a:pPr>
            <a:r>
              <a:rPr lang="en-US" sz="3200" dirty="0" smtClean="0">
                <a:solidFill>
                  <a:srgbClr val="303030"/>
                </a:solidFill>
              </a:rPr>
              <a:t>Romans 6:14</a:t>
            </a:r>
          </a:p>
          <a:p>
            <a:pPr lvl="1">
              <a:buClr>
                <a:srgbClr val="AD0101"/>
              </a:buClr>
            </a:pPr>
            <a:r>
              <a:rPr lang="en-US" sz="3200" dirty="0" smtClean="0">
                <a:solidFill>
                  <a:srgbClr val="303030"/>
                </a:solidFill>
              </a:rPr>
              <a:t>Romans 8</a:t>
            </a:r>
          </a:p>
          <a:p>
            <a:pPr lvl="1">
              <a:buClr>
                <a:srgbClr val="AD0101"/>
              </a:buClr>
            </a:pPr>
            <a:r>
              <a:rPr lang="en-US" sz="3200" dirty="0" smtClean="0">
                <a:solidFill>
                  <a:srgbClr val="303030"/>
                </a:solidFill>
              </a:rPr>
              <a:t>2 Corinthians 3:6-13</a:t>
            </a:r>
          </a:p>
          <a:p>
            <a:pPr lvl="1">
              <a:buClr>
                <a:srgbClr val="AD0101"/>
              </a:buClr>
            </a:pPr>
            <a:r>
              <a:rPr lang="en-US" sz="3200" dirty="0" smtClean="0">
                <a:solidFill>
                  <a:srgbClr val="303030"/>
                </a:solidFill>
              </a:rPr>
              <a:t>Ephesians 4:6</a:t>
            </a:r>
            <a:endParaRPr lang="en-US" sz="3200" dirty="0">
              <a:solidFill>
                <a:srgbClr val="303030"/>
              </a:solidFill>
            </a:endParaRPr>
          </a:p>
          <a:p>
            <a:pPr marL="457200" lvl="0" indent="-457200">
              <a:buClr>
                <a:srgbClr val="AD0101"/>
              </a:buClr>
              <a:buFont typeface="+mj-lt"/>
              <a:buAutoNum type="arabicPeriod" startAt="4"/>
            </a:pPr>
            <a:r>
              <a:rPr lang="en-US" sz="3600" dirty="0" smtClean="0">
                <a:solidFill>
                  <a:srgbClr val="303030"/>
                </a:solidFill>
              </a:rPr>
              <a:t>Sanctification</a:t>
            </a:r>
          </a:p>
          <a:p>
            <a:pPr lvl="1">
              <a:buClr>
                <a:srgbClr val="AD0101"/>
              </a:buClr>
            </a:pPr>
            <a:r>
              <a:rPr lang="en-US" sz="3200" dirty="0" smtClean="0">
                <a:solidFill>
                  <a:srgbClr val="303030"/>
                </a:solidFill>
              </a:rPr>
              <a:t>1 Corinthians 6:11</a:t>
            </a:r>
          </a:p>
          <a:p>
            <a:pPr lvl="1">
              <a:buClr>
                <a:srgbClr val="AD0101"/>
              </a:buClr>
            </a:pPr>
            <a:r>
              <a:rPr lang="en-US" sz="3200" dirty="0" smtClean="0">
                <a:solidFill>
                  <a:srgbClr val="303030"/>
                </a:solidFill>
              </a:rPr>
              <a:t>1 Peter 1:16</a:t>
            </a:r>
          </a:p>
          <a:p>
            <a:pPr lvl="1">
              <a:buClr>
                <a:srgbClr val="AD0101"/>
              </a:buClr>
            </a:pPr>
            <a:r>
              <a:rPr lang="en-US" sz="3200" dirty="0" smtClean="0">
                <a:solidFill>
                  <a:srgbClr val="303030"/>
                </a:solidFill>
              </a:rPr>
              <a:t>Ephesians 5:26, 27</a:t>
            </a:r>
            <a:endParaRPr lang="en-US" sz="3200" dirty="0">
              <a:solidFill>
                <a:srgbClr val="303030"/>
              </a:solidFill>
            </a:endParaRPr>
          </a:p>
        </p:txBody>
      </p:sp>
    </p:spTree>
    <p:extLst>
      <p:ext uri="{BB962C8B-B14F-4D97-AF65-F5344CB8AC3E}">
        <p14:creationId xmlns:p14="http://schemas.microsoft.com/office/powerpoint/2010/main" val="42005339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467600" cy="990600"/>
          </a:xfrm>
        </p:spPr>
        <p:txBody>
          <a:bodyPr>
            <a:noAutofit/>
          </a:bodyPr>
          <a:lstStyle/>
          <a:p>
            <a:pPr algn="ctr"/>
            <a:r>
              <a:rPr lang="en-US" dirty="0" smtClean="0"/>
              <a:t>CIRCLES OF GRACE</a:t>
            </a:r>
            <a:endParaRPr lang="en-US" dirty="0"/>
          </a:p>
        </p:txBody>
      </p:sp>
      <p:sp>
        <p:nvSpPr>
          <p:cNvPr id="3" name="Content Placeholder 2"/>
          <p:cNvSpPr>
            <a:spLocks noGrp="1"/>
          </p:cNvSpPr>
          <p:nvPr>
            <p:ph idx="1"/>
          </p:nvPr>
        </p:nvSpPr>
        <p:spPr>
          <a:xfrm>
            <a:off x="762000" y="1676400"/>
            <a:ext cx="7543800" cy="4419600"/>
          </a:xfrm>
        </p:spPr>
        <p:txBody>
          <a:bodyPr>
            <a:normAutofit/>
          </a:bodyPr>
          <a:lstStyle/>
          <a:p>
            <a:pPr marL="0" lvl="0" indent="0">
              <a:buClr>
                <a:srgbClr val="AD0101"/>
              </a:buClr>
              <a:buNone/>
            </a:pPr>
            <a:endParaRPr lang="en-US" dirty="0">
              <a:solidFill>
                <a:srgbClr val="303030"/>
              </a:solidFill>
            </a:endParaRPr>
          </a:p>
          <a:p>
            <a:pPr marL="0" indent="0">
              <a:buNone/>
            </a:pPr>
            <a:endParaRPr lang="en-US" dirty="0" smtClean="0"/>
          </a:p>
        </p:txBody>
      </p:sp>
      <p:sp>
        <p:nvSpPr>
          <p:cNvPr id="4" name="Oval 3"/>
          <p:cNvSpPr/>
          <p:nvPr/>
        </p:nvSpPr>
        <p:spPr>
          <a:xfrm>
            <a:off x="2514600" y="1600200"/>
            <a:ext cx="4953000" cy="457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810000" y="2743200"/>
            <a:ext cx="2438400" cy="2133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390900" y="2333624"/>
            <a:ext cx="3238500" cy="292417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971800" y="1981200"/>
            <a:ext cx="4038600" cy="3733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343400" y="3228975"/>
            <a:ext cx="1447800" cy="1266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6200" y="2057400"/>
            <a:ext cx="2514600" cy="3508653"/>
          </a:xfrm>
          <a:prstGeom prst="rect">
            <a:avLst/>
          </a:prstGeom>
          <a:noFill/>
        </p:spPr>
        <p:txBody>
          <a:bodyPr wrap="square" rtlCol="0">
            <a:spAutoFit/>
          </a:bodyPr>
          <a:lstStyle/>
          <a:p>
            <a:pPr lvl="0"/>
            <a:r>
              <a:rPr lang="en-US" sz="2800" dirty="0">
                <a:solidFill>
                  <a:prstClr val="black"/>
                </a:solidFill>
              </a:rPr>
              <a:t>Effectual </a:t>
            </a:r>
            <a:r>
              <a:rPr lang="en-US" sz="2800" dirty="0" smtClean="0">
                <a:solidFill>
                  <a:prstClr val="black"/>
                </a:solidFill>
              </a:rPr>
              <a:t>Call</a:t>
            </a:r>
          </a:p>
          <a:p>
            <a:pPr lvl="0"/>
            <a:endParaRPr lang="en-US" sz="1600" dirty="0">
              <a:solidFill>
                <a:prstClr val="black"/>
              </a:solidFill>
            </a:endParaRPr>
          </a:p>
          <a:p>
            <a:r>
              <a:rPr lang="en-US" sz="2800" dirty="0" smtClean="0"/>
              <a:t>Conviction</a:t>
            </a:r>
          </a:p>
          <a:p>
            <a:endParaRPr lang="en-US" sz="1600" dirty="0" smtClean="0"/>
          </a:p>
          <a:p>
            <a:r>
              <a:rPr lang="en-US" sz="2800" dirty="0" smtClean="0"/>
              <a:t>Gospel</a:t>
            </a:r>
          </a:p>
          <a:p>
            <a:endParaRPr lang="en-US" sz="1600" dirty="0" smtClean="0"/>
          </a:p>
          <a:p>
            <a:pPr lvl="0"/>
            <a:r>
              <a:rPr lang="en-US" sz="2800" dirty="0">
                <a:solidFill>
                  <a:prstClr val="black"/>
                </a:solidFill>
              </a:rPr>
              <a:t>General </a:t>
            </a:r>
            <a:r>
              <a:rPr lang="en-US" sz="2800" dirty="0" smtClean="0">
                <a:solidFill>
                  <a:prstClr val="black"/>
                </a:solidFill>
              </a:rPr>
              <a:t>Call</a:t>
            </a:r>
          </a:p>
          <a:p>
            <a:pPr lvl="0"/>
            <a:endParaRPr lang="en-US" sz="1600" dirty="0">
              <a:solidFill>
                <a:prstClr val="black"/>
              </a:solidFill>
            </a:endParaRPr>
          </a:p>
          <a:p>
            <a:r>
              <a:rPr lang="en-US" sz="2800" dirty="0" smtClean="0"/>
              <a:t>Common Grace</a:t>
            </a:r>
          </a:p>
          <a:p>
            <a:endParaRPr lang="en-US" dirty="0"/>
          </a:p>
        </p:txBody>
      </p:sp>
      <p:cxnSp>
        <p:nvCxnSpPr>
          <p:cNvPr id="11" name="Straight Arrow Connector 10"/>
          <p:cNvCxnSpPr/>
          <p:nvPr/>
        </p:nvCxnSpPr>
        <p:spPr>
          <a:xfrm>
            <a:off x="2133600" y="2333624"/>
            <a:ext cx="2857500" cy="14620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752600" y="3048000"/>
            <a:ext cx="2286000" cy="838200"/>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333500" y="3748086"/>
            <a:ext cx="2305050" cy="3595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2057400" y="4343399"/>
            <a:ext cx="1162050"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533650" y="5067300"/>
            <a:ext cx="628650" cy="0"/>
          </a:xfrm>
          <a:prstGeom prst="straightConnector1">
            <a:avLst/>
          </a:prstGeom>
          <a:ln>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400800" y="5715000"/>
            <a:ext cx="2743200" cy="954107"/>
          </a:xfrm>
          <a:prstGeom prst="rect">
            <a:avLst/>
          </a:prstGeom>
          <a:noFill/>
        </p:spPr>
        <p:txBody>
          <a:bodyPr wrap="square" rtlCol="0">
            <a:spAutoFit/>
          </a:bodyPr>
          <a:lstStyle/>
          <a:p>
            <a:pPr marL="342900" indent="-342900">
              <a:buFont typeface="+mj-lt"/>
              <a:buAutoNum type="arabicPeriod"/>
            </a:pPr>
            <a:r>
              <a:rPr lang="en-US" sz="2800" b="1" dirty="0" smtClean="0">
                <a:solidFill>
                  <a:srgbClr val="C00000"/>
                </a:solidFill>
              </a:rPr>
              <a:t>PROVISION </a:t>
            </a:r>
          </a:p>
          <a:p>
            <a:pPr marL="342900" indent="-342900">
              <a:buFont typeface="+mj-lt"/>
              <a:buAutoNum type="arabicPeriod"/>
            </a:pPr>
            <a:r>
              <a:rPr lang="en-US" sz="2800" b="1" dirty="0" smtClean="0">
                <a:solidFill>
                  <a:srgbClr val="C00000"/>
                </a:solidFill>
              </a:rPr>
              <a:t>RESTRAINT</a:t>
            </a:r>
            <a:endParaRPr lang="en-US" sz="2800" b="1" dirty="0">
              <a:solidFill>
                <a:srgbClr val="C00000"/>
              </a:solidFill>
            </a:endParaRPr>
          </a:p>
        </p:txBody>
      </p:sp>
    </p:spTree>
    <p:extLst>
      <p:ext uri="{BB962C8B-B14F-4D97-AF65-F5344CB8AC3E}">
        <p14:creationId xmlns:p14="http://schemas.microsoft.com/office/powerpoint/2010/main" val="2318561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467600" cy="990600"/>
          </a:xfrm>
        </p:spPr>
        <p:txBody>
          <a:bodyPr>
            <a:noAutofit/>
          </a:bodyPr>
          <a:lstStyle/>
          <a:p>
            <a:pPr algn="ctr"/>
            <a:r>
              <a:rPr lang="en-US" dirty="0" smtClean="0"/>
              <a:t>FOUR FOLD PICTURE</a:t>
            </a:r>
            <a:endParaRPr lang="en-US" dirty="0"/>
          </a:p>
        </p:txBody>
      </p:sp>
      <p:sp>
        <p:nvSpPr>
          <p:cNvPr id="4" name="Oval 3"/>
          <p:cNvSpPr/>
          <p:nvPr/>
        </p:nvSpPr>
        <p:spPr>
          <a:xfrm>
            <a:off x="228600" y="1447800"/>
            <a:ext cx="8229600" cy="472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a:endCxn id="4" idx="4"/>
          </p:cNvCxnSpPr>
          <p:nvPr/>
        </p:nvCxnSpPr>
        <p:spPr>
          <a:xfrm>
            <a:off x="4343400" y="1447800"/>
            <a:ext cx="0" cy="4724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28600" y="3776543"/>
            <a:ext cx="8229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371600" y="2286000"/>
            <a:ext cx="2590800" cy="1384995"/>
          </a:xfrm>
          <a:prstGeom prst="rect">
            <a:avLst/>
          </a:prstGeom>
          <a:noFill/>
        </p:spPr>
        <p:txBody>
          <a:bodyPr wrap="square" rtlCol="0">
            <a:spAutoFit/>
          </a:bodyPr>
          <a:lstStyle/>
          <a:p>
            <a:r>
              <a:rPr lang="en-US" sz="2800" b="1" dirty="0" smtClean="0">
                <a:solidFill>
                  <a:schemeClr val="bg1"/>
                </a:solidFill>
              </a:rPr>
              <a:t>SACRIFICE—the answer to   our guilt</a:t>
            </a:r>
            <a:endParaRPr lang="en-US" sz="2800" b="1" dirty="0">
              <a:solidFill>
                <a:schemeClr val="bg1"/>
              </a:solidFill>
            </a:endParaRPr>
          </a:p>
        </p:txBody>
      </p:sp>
      <p:sp>
        <p:nvSpPr>
          <p:cNvPr id="10" name="TextBox 9"/>
          <p:cNvSpPr txBox="1"/>
          <p:nvPr/>
        </p:nvSpPr>
        <p:spPr>
          <a:xfrm>
            <a:off x="4419600" y="2209800"/>
            <a:ext cx="3124200" cy="1661993"/>
          </a:xfrm>
          <a:prstGeom prst="rect">
            <a:avLst/>
          </a:prstGeom>
          <a:noFill/>
        </p:spPr>
        <p:txBody>
          <a:bodyPr wrap="square" rtlCol="0">
            <a:spAutoFit/>
          </a:bodyPr>
          <a:lstStyle/>
          <a:p>
            <a:r>
              <a:rPr lang="en-US" sz="2800" b="1" dirty="0" smtClean="0">
                <a:solidFill>
                  <a:schemeClr val="bg1"/>
                </a:solidFill>
              </a:rPr>
              <a:t>PROPITIATION –the answer to God’s wrath</a:t>
            </a:r>
            <a:r>
              <a:rPr lang="en-US" dirty="0" smtClean="0"/>
              <a:t>		</a:t>
            </a:r>
            <a:endParaRPr lang="en-US" dirty="0"/>
          </a:p>
        </p:txBody>
      </p:sp>
      <p:sp>
        <p:nvSpPr>
          <p:cNvPr id="11" name="TextBox 10"/>
          <p:cNvSpPr txBox="1"/>
          <p:nvPr/>
        </p:nvSpPr>
        <p:spPr>
          <a:xfrm>
            <a:off x="914400" y="3886200"/>
            <a:ext cx="3429000" cy="1384995"/>
          </a:xfrm>
          <a:prstGeom prst="rect">
            <a:avLst/>
          </a:prstGeom>
          <a:noFill/>
        </p:spPr>
        <p:txBody>
          <a:bodyPr wrap="square" rtlCol="0">
            <a:spAutoFit/>
          </a:bodyPr>
          <a:lstStyle/>
          <a:p>
            <a:r>
              <a:rPr lang="en-US" sz="2800" b="1" dirty="0" smtClean="0">
                <a:solidFill>
                  <a:schemeClr val="bg1"/>
                </a:solidFill>
              </a:rPr>
              <a:t>RECONCILIATION –the answer to God’s alienation from us</a:t>
            </a:r>
            <a:endParaRPr lang="en-US" sz="2800" b="1" dirty="0">
              <a:solidFill>
                <a:schemeClr val="bg1"/>
              </a:solidFill>
            </a:endParaRPr>
          </a:p>
        </p:txBody>
      </p:sp>
      <p:sp>
        <p:nvSpPr>
          <p:cNvPr id="12" name="TextBox 11"/>
          <p:cNvSpPr txBox="1"/>
          <p:nvPr/>
        </p:nvSpPr>
        <p:spPr>
          <a:xfrm>
            <a:off x="4648200" y="3886200"/>
            <a:ext cx="2971800" cy="1815882"/>
          </a:xfrm>
          <a:prstGeom prst="rect">
            <a:avLst/>
          </a:prstGeom>
          <a:noFill/>
        </p:spPr>
        <p:txBody>
          <a:bodyPr wrap="square" rtlCol="0">
            <a:spAutoFit/>
          </a:bodyPr>
          <a:lstStyle/>
          <a:p>
            <a:r>
              <a:rPr lang="en-US" sz="2800" b="1" dirty="0" smtClean="0">
                <a:solidFill>
                  <a:schemeClr val="bg1"/>
                </a:solidFill>
              </a:rPr>
              <a:t>REDEMPTION –the answer to our bondage to sin and Satan</a:t>
            </a:r>
            <a:endParaRPr lang="en-US" sz="2800" b="1" dirty="0">
              <a:solidFill>
                <a:schemeClr val="bg1"/>
              </a:solidFill>
            </a:endParaRPr>
          </a:p>
        </p:txBody>
      </p:sp>
    </p:spTree>
    <p:extLst>
      <p:ext uri="{BB962C8B-B14F-4D97-AF65-F5344CB8AC3E}">
        <p14:creationId xmlns:p14="http://schemas.microsoft.com/office/powerpoint/2010/main" val="18873507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600" y="152400"/>
            <a:ext cx="7467600" cy="990600"/>
          </a:xfrm>
        </p:spPr>
        <p:txBody>
          <a:bodyPr>
            <a:noAutofit/>
          </a:bodyPr>
          <a:lstStyle/>
          <a:p>
            <a:pPr algn="ctr"/>
            <a:r>
              <a:rPr lang="en-US" dirty="0" smtClean="0"/>
              <a:t>BRIDGE ILLUSTRATION</a:t>
            </a:r>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1524000"/>
            <a:ext cx="274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810000" y="2667000"/>
            <a:ext cx="1600200" cy="523220"/>
          </a:xfrm>
          <a:prstGeom prst="rect">
            <a:avLst/>
          </a:prstGeom>
          <a:noFill/>
        </p:spPr>
        <p:txBody>
          <a:bodyPr wrap="square" rtlCol="0">
            <a:spAutoFit/>
          </a:bodyPr>
          <a:lstStyle/>
          <a:p>
            <a:r>
              <a:rPr lang="en-US" sz="2800" dirty="0" smtClean="0"/>
              <a:t>CHRIST</a:t>
            </a:r>
            <a:endParaRPr lang="en-US" sz="2800" dirty="0"/>
          </a:p>
        </p:txBody>
      </p:sp>
      <p:sp>
        <p:nvSpPr>
          <p:cNvPr id="6" name="TextBox 5"/>
          <p:cNvSpPr txBox="1"/>
          <p:nvPr/>
        </p:nvSpPr>
        <p:spPr>
          <a:xfrm>
            <a:off x="4495800" y="2286000"/>
            <a:ext cx="304800" cy="523220"/>
          </a:xfrm>
          <a:prstGeom prst="rect">
            <a:avLst/>
          </a:prstGeom>
          <a:noFill/>
        </p:spPr>
        <p:txBody>
          <a:bodyPr wrap="square" rtlCol="0">
            <a:spAutoFit/>
          </a:bodyPr>
          <a:lstStyle/>
          <a:p>
            <a:r>
              <a:rPr lang="en-US" sz="2800" dirty="0" smtClean="0"/>
              <a:t>S</a:t>
            </a:r>
            <a:endParaRPr lang="en-US" sz="2800" dirty="0"/>
          </a:p>
        </p:txBody>
      </p:sp>
      <p:sp>
        <p:nvSpPr>
          <p:cNvPr id="7" name="TextBox 6"/>
          <p:cNvSpPr txBox="1"/>
          <p:nvPr/>
        </p:nvSpPr>
        <p:spPr>
          <a:xfrm>
            <a:off x="4448175" y="3124200"/>
            <a:ext cx="381000" cy="523220"/>
          </a:xfrm>
          <a:prstGeom prst="rect">
            <a:avLst/>
          </a:prstGeom>
          <a:noFill/>
        </p:spPr>
        <p:txBody>
          <a:bodyPr wrap="square" rtlCol="0">
            <a:spAutoFit/>
          </a:bodyPr>
          <a:lstStyle/>
          <a:p>
            <a:r>
              <a:rPr lang="en-US" sz="2800" dirty="0" smtClean="0"/>
              <a:t>N</a:t>
            </a:r>
            <a:endParaRPr lang="en-US" sz="2800" dirty="0"/>
          </a:p>
        </p:txBody>
      </p:sp>
      <p:sp>
        <p:nvSpPr>
          <p:cNvPr id="8" name="TextBox 7"/>
          <p:cNvSpPr txBox="1"/>
          <p:nvPr/>
        </p:nvSpPr>
        <p:spPr>
          <a:xfrm>
            <a:off x="4343400" y="1725660"/>
            <a:ext cx="609600" cy="461665"/>
          </a:xfrm>
          <a:prstGeom prst="rect">
            <a:avLst/>
          </a:prstGeom>
          <a:noFill/>
        </p:spPr>
        <p:txBody>
          <a:bodyPr wrap="square" rtlCol="0">
            <a:spAutoFit/>
          </a:bodyPr>
          <a:lstStyle/>
          <a:p>
            <a:r>
              <a:rPr lang="en-US" sz="2400" dirty="0" smtClean="0"/>
              <a:t>(1)</a:t>
            </a:r>
            <a:endParaRPr lang="en-US" sz="2400" dirty="0"/>
          </a:p>
        </p:txBody>
      </p:sp>
      <p:sp>
        <p:nvSpPr>
          <p:cNvPr id="9" name="TextBox 8"/>
          <p:cNvSpPr txBox="1"/>
          <p:nvPr/>
        </p:nvSpPr>
        <p:spPr>
          <a:xfrm>
            <a:off x="5410200" y="2667000"/>
            <a:ext cx="609600" cy="461665"/>
          </a:xfrm>
          <a:prstGeom prst="rect">
            <a:avLst/>
          </a:prstGeom>
          <a:noFill/>
        </p:spPr>
        <p:txBody>
          <a:bodyPr wrap="square" rtlCol="0">
            <a:spAutoFit/>
          </a:bodyPr>
          <a:lstStyle/>
          <a:p>
            <a:r>
              <a:rPr lang="en-US" sz="2400" dirty="0" smtClean="0"/>
              <a:t>(4)</a:t>
            </a:r>
            <a:endParaRPr lang="en-US" sz="2400" dirty="0"/>
          </a:p>
        </p:txBody>
      </p:sp>
      <p:cxnSp>
        <p:nvCxnSpPr>
          <p:cNvPr id="11" name="Straight Connector 10"/>
          <p:cNvCxnSpPr/>
          <p:nvPr/>
        </p:nvCxnSpPr>
        <p:spPr>
          <a:xfrm>
            <a:off x="1066800" y="3190220"/>
            <a:ext cx="1676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95400" y="2667000"/>
            <a:ext cx="1066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324600" y="3128665"/>
            <a:ext cx="19050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33400" y="3647420"/>
            <a:ext cx="2514600" cy="1569660"/>
          </a:xfrm>
          <a:prstGeom prst="rect">
            <a:avLst/>
          </a:prstGeom>
          <a:noFill/>
        </p:spPr>
        <p:txBody>
          <a:bodyPr wrap="square" rtlCol="0">
            <a:spAutoFit/>
          </a:bodyPr>
          <a:lstStyle/>
          <a:p>
            <a:pPr algn="ctr"/>
            <a:r>
              <a:rPr lang="en-US" sz="2400" b="1" dirty="0" smtClean="0"/>
              <a:t>MAN—DEATH</a:t>
            </a:r>
            <a:r>
              <a:rPr lang="en-US" sz="2400" dirty="0" smtClean="0"/>
              <a:t> </a:t>
            </a:r>
          </a:p>
          <a:p>
            <a:pPr marL="342900" indent="-342900">
              <a:buAutoNum type="arabicPeriod"/>
            </a:pPr>
            <a:r>
              <a:rPr lang="en-US" sz="2400" dirty="0" smtClean="0"/>
              <a:t>Romans 3:23</a:t>
            </a:r>
          </a:p>
          <a:p>
            <a:pPr marL="342900" indent="-342900">
              <a:buAutoNum type="arabicPeriod"/>
            </a:pPr>
            <a:r>
              <a:rPr lang="en-US" sz="2400" dirty="0" smtClean="0"/>
              <a:t>Romans 6:23</a:t>
            </a:r>
          </a:p>
          <a:p>
            <a:pPr marL="342900" indent="-342900">
              <a:buAutoNum type="arabicPeriod"/>
            </a:pPr>
            <a:r>
              <a:rPr lang="en-US" sz="2400" dirty="0" smtClean="0"/>
              <a:t>Hebrews 9:27</a:t>
            </a:r>
            <a:endParaRPr lang="en-US" sz="2400" dirty="0"/>
          </a:p>
        </p:txBody>
      </p:sp>
      <p:sp>
        <p:nvSpPr>
          <p:cNvPr id="17" name="TextBox 16"/>
          <p:cNvSpPr txBox="1"/>
          <p:nvPr/>
        </p:nvSpPr>
        <p:spPr>
          <a:xfrm>
            <a:off x="6172200" y="3385810"/>
            <a:ext cx="2514600" cy="2308324"/>
          </a:xfrm>
          <a:prstGeom prst="rect">
            <a:avLst/>
          </a:prstGeom>
          <a:noFill/>
        </p:spPr>
        <p:txBody>
          <a:bodyPr wrap="square" rtlCol="0">
            <a:spAutoFit/>
          </a:bodyPr>
          <a:lstStyle/>
          <a:p>
            <a:pPr algn="ctr"/>
            <a:r>
              <a:rPr lang="en-US" sz="2400" b="1" dirty="0" smtClean="0"/>
              <a:t>GOD—LIFE</a:t>
            </a:r>
            <a:r>
              <a:rPr lang="en-US" sz="2400" dirty="0" smtClean="0"/>
              <a:t> </a:t>
            </a:r>
          </a:p>
          <a:p>
            <a:pPr marL="342900" indent="-342900">
              <a:buAutoNum type="arabicPeriod" startAt="4"/>
            </a:pPr>
            <a:r>
              <a:rPr lang="en-US" sz="2400" dirty="0" smtClean="0"/>
              <a:t>Romans 5:8; 1 </a:t>
            </a:r>
            <a:r>
              <a:rPr lang="en-US" sz="2400" dirty="0" err="1" smtClean="0"/>
              <a:t>Cor</a:t>
            </a:r>
            <a:r>
              <a:rPr lang="en-US" sz="2400" dirty="0" smtClean="0"/>
              <a:t> 15:3, 4</a:t>
            </a:r>
          </a:p>
          <a:p>
            <a:pPr marL="342900" indent="-342900">
              <a:buAutoNum type="arabicPeriod" startAt="4"/>
            </a:pPr>
            <a:r>
              <a:rPr lang="en-US" sz="2400" dirty="0" smtClean="0"/>
              <a:t>Ephesians 2:8-9</a:t>
            </a:r>
          </a:p>
          <a:p>
            <a:pPr marL="342900" indent="-342900">
              <a:buAutoNum type="arabicPeriod" startAt="4"/>
            </a:pPr>
            <a:r>
              <a:rPr lang="en-US" sz="2400" dirty="0" smtClean="0"/>
              <a:t>John 5:24; John 1:12; Rev 3:20</a:t>
            </a:r>
            <a:endParaRPr lang="en-US" sz="2400" dirty="0"/>
          </a:p>
        </p:txBody>
      </p:sp>
      <p:pic>
        <p:nvPicPr>
          <p:cNvPr id="1028"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13" r="43284"/>
          <a:stretch/>
        </p:blipFill>
        <p:spPr bwMode="auto">
          <a:xfrm>
            <a:off x="619125" y="1956492"/>
            <a:ext cx="458951" cy="11677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1447800" y="2187325"/>
            <a:ext cx="914400" cy="369332"/>
          </a:xfrm>
          <a:prstGeom prst="rect">
            <a:avLst/>
          </a:prstGeom>
          <a:noFill/>
        </p:spPr>
        <p:txBody>
          <a:bodyPr wrap="square" rtlCol="0">
            <a:spAutoFit/>
          </a:bodyPr>
          <a:lstStyle/>
          <a:p>
            <a:r>
              <a:rPr lang="en-US" dirty="0" smtClean="0"/>
              <a:t>HEAR </a:t>
            </a:r>
            <a:endParaRPr lang="en-US" dirty="0"/>
          </a:p>
        </p:txBody>
      </p:sp>
      <p:sp>
        <p:nvSpPr>
          <p:cNvPr id="19" name="TextBox 18"/>
          <p:cNvSpPr txBox="1"/>
          <p:nvPr/>
        </p:nvSpPr>
        <p:spPr>
          <a:xfrm>
            <a:off x="1152524" y="2743200"/>
            <a:ext cx="600075" cy="461665"/>
          </a:xfrm>
          <a:prstGeom prst="rect">
            <a:avLst/>
          </a:prstGeom>
          <a:noFill/>
        </p:spPr>
        <p:txBody>
          <a:bodyPr wrap="square" rtlCol="0">
            <a:spAutoFit/>
          </a:bodyPr>
          <a:lstStyle/>
          <a:p>
            <a:r>
              <a:rPr lang="en-US" sz="2400" dirty="0" smtClean="0"/>
              <a:t>(1)</a:t>
            </a:r>
            <a:endParaRPr lang="en-US" sz="2400" dirty="0"/>
          </a:p>
        </p:txBody>
      </p:sp>
      <p:sp>
        <p:nvSpPr>
          <p:cNvPr id="20" name="TextBox 19"/>
          <p:cNvSpPr txBox="1"/>
          <p:nvPr/>
        </p:nvSpPr>
        <p:spPr>
          <a:xfrm>
            <a:off x="1638300" y="1587160"/>
            <a:ext cx="571500" cy="461665"/>
          </a:xfrm>
          <a:prstGeom prst="rect">
            <a:avLst/>
          </a:prstGeom>
          <a:noFill/>
        </p:spPr>
        <p:txBody>
          <a:bodyPr wrap="square" rtlCol="0">
            <a:spAutoFit/>
          </a:bodyPr>
          <a:lstStyle/>
          <a:p>
            <a:r>
              <a:rPr lang="en-US" sz="2400" dirty="0" smtClean="0"/>
              <a:t>(6)</a:t>
            </a:r>
            <a:endParaRPr lang="en-US" sz="2400" dirty="0"/>
          </a:p>
        </p:txBody>
      </p:sp>
      <p:sp>
        <p:nvSpPr>
          <p:cNvPr id="22" name="Block Arc 21"/>
          <p:cNvSpPr/>
          <p:nvPr/>
        </p:nvSpPr>
        <p:spPr>
          <a:xfrm>
            <a:off x="2362200" y="1447800"/>
            <a:ext cx="4724400" cy="2023257"/>
          </a:xfrm>
          <a:prstGeom prst="blockArc">
            <a:avLst>
              <a:gd name="adj1" fmla="val 10730252"/>
              <a:gd name="adj2" fmla="val 228852"/>
              <a:gd name="adj3"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Block Arc 25"/>
          <p:cNvSpPr/>
          <p:nvPr/>
        </p:nvSpPr>
        <p:spPr>
          <a:xfrm flipV="1">
            <a:off x="2819400" y="3281067"/>
            <a:ext cx="3352800" cy="2814933"/>
          </a:xfrm>
          <a:prstGeom prst="blockArc">
            <a:avLst>
              <a:gd name="adj1" fmla="val 9891442"/>
              <a:gd name="adj2" fmla="val 690014"/>
              <a:gd name="adj3"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TextBox 22"/>
          <p:cNvSpPr txBox="1"/>
          <p:nvPr/>
        </p:nvSpPr>
        <p:spPr>
          <a:xfrm rot="20683400">
            <a:off x="2721846" y="1162640"/>
            <a:ext cx="1588804" cy="461665"/>
          </a:xfrm>
          <a:prstGeom prst="rect">
            <a:avLst/>
          </a:prstGeom>
          <a:noFill/>
        </p:spPr>
        <p:txBody>
          <a:bodyPr wrap="square" rtlCol="0">
            <a:spAutoFit/>
          </a:bodyPr>
          <a:lstStyle/>
          <a:p>
            <a:r>
              <a:rPr lang="en-US" sz="2400" dirty="0" smtClean="0"/>
              <a:t>BELIEVE</a:t>
            </a:r>
            <a:endParaRPr lang="en-US" sz="2400" dirty="0"/>
          </a:p>
        </p:txBody>
      </p:sp>
      <p:sp>
        <p:nvSpPr>
          <p:cNvPr id="24" name="TextBox 23"/>
          <p:cNvSpPr txBox="1"/>
          <p:nvPr/>
        </p:nvSpPr>
        <p:spPr>
          <a:xfrm rot="926043">
            <a:off x="5216239" y="1177738"/>
            <a:ext cx="1485900" cy="461665"/>
          </a:xfrm>
          <a:prstGeom prst="rect">
            <a:avLst/>
          </a:prstGeom>
          <a:noFill/>
        </p:spPr>
        <p:txBody>
          <a:bodyPr wrap="square" rtlCol="0">
            <a:spAutoFit/>
          </a:bodyPr>
          <a:lstStyle/>
          <a:p>
            <a:r>
              <a:rPr lang="en-US" sz="2400" dirty="0" smtClean="0"/>
              <a:t>RECEIVE</a:t>
            </a:r>
            <a:endParaRPr lang="en-US" sz="2400" dirty="0"/>
          </a:p>
        </p:txBody>
      </p:sp>
      <p:cxnSp>
        <p:nvCxnSpPr>
          <p:cNvPr id="28" name="Straight Connector 27"/>
          <p:cNvCxnSpPr/>
          <p:nvPr/>
        </p:nvCxnSpPr>
        <p:spPr>
          <a:xfrm>
            <a:off x="4419600" y="1219200"/>
            <a:ext cx="533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Down Arrow 28"/>
          <p:cNvSpPr/>
          <p:nvPr/>
        </p:nvSpPr>
        <p:spPr>
          <a:xfrm>
            <a:off x="4495800" y="5694134"/>
            <a:ext cx="228600" cy="3256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Left-Up Arrow 29"/>
          <p:cNvSpPr/>
          <p:nvPr/>
        </p:nvSpPr>
        <p:spPr>
          <a:xfrm>
            <a:off x="4905375" y="5334000"/>
            <a:ext cx="352425" cy="609600"/>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73507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467600" cy="990600"/>
          </a:xfrm>
        </p:spPr>
        <p:txBody>
          <a:bodyPr>
            <a:noAutofit/>
          </a:bodyPr>
          <a:lstStyle/>
          <a:p>
            <a:pPr algn="ctr"/>
            <a:r>
              <a:rPr lang="en-US" dirty="0" smtClean="0"/>
              <a:t>REPENTANCE</a:t>
            </a:r>
            <a:endParaRPr lang="en-US" dirty="0"/>
          </a:p>
        </p:txBody>
      </p:sp>
      <p:sp>
        <p:nvSpPr>
          <p:cNvPr id="3" name="Content Placeholder 2"/>
          <p:cNvSpPr>
            <a:spLocks noGrp="1"/>
          </p:cNvSpPr>
          <p:nvPr>
            <p:ph idx="1"/>
          </p:nvPr>
        </p:nvSpPr>
        <p:spPr>
          <a:xfrm>
            <a:off x="533400" y="1676400"/>
            <a:ext cx="8305800" cy="4038600"/>
          </a:xfrm>
        </p:spPr>
        <p:txBody>
          <a:bodyPr>
            <a:normAutofit/>
          </a:bodyPr>
          <a:lstStyle/>
          <a:p>
            <a:pPr marL="0" indent="0">
              <a:buNone/>
            </a:pPr>
            <a:r>
              <a:rPr lang="en-US" sz="3600" b="1" i="1" dirty="0" err="1">
                <a:solidFill>
                  <a:srgbClr val="C00000"/>
                </a:solidFill>
              </a:rPr>
              <a:t>e</a:t>
            </a:r>
            <a:r>
              <a:rPr lang="en-US" sz="3600" b="1" i="1" dirty="0" err="1" smtClean="0">
                <a:solidFill>
                  <a:srgbClr val="C00000"/>
                </a:solidFill>
              </a:rPr>
              <a:t>pistrepho</a:t>
            </a:r>
            <a:r>
              <a:rPr lang="en-US" sz="3600" b="1" dirty="0" smtClean="0"/>
              <a:t> = means turning back</a:t>
            </a:r>
          </a:p>
          <a:p>
            <a:pPr marL="0" indent="0">
              <a:buNone/>
            </a:pPr>
            <a:endParaRPr lang="en-US" sz="3600" b="1" dirty="0"/>
          </a:p>
          <a:p>
            <a:pPr marL="0" indent="0">
              <a:buNone/>
            </a:pPr>
            <a:r>
              <a:rPr lang="en-US" sz="3600" b="1" i="1" dirty="0" err="1">
                <a:solidFill>
                  <a:srgbClr val="C00000"/>
                </a:solidFill>
              </a:rPr>
              <a:t>m</a:t>
            </a:r>
            <a:r>
              <a:rPr lang="en-US" sz="3600" b="1" i="1" dirty="0" err="1" smtClean="0">
                <a:solidFill>
                  <a:srgbClr val="C00000"/>
                </a:solidFill>
              </a:rPr>
              <a:t>ethanelomai</a:t>
            </a:r>
            <a:r>
              <a:rPr lang="en-US" sz="3600" b="1" dirty="0" smtClean="0"/>
              <a:t> = carries the idea of regret</a:t>
            </a:r>
          </a:p>
          <a:p>
            <a:pPr marL="0" indent="0">
              <a:buNone/>
            </a:pPr>
            <a:endParaRPr lang="en-US" sz="3600" b="1" dirty="0"/>
          </a:p>
          <a:p>
            <a:pPr marL="0" indent="0">
              <a:buNone/>
            </a:pPr>
            <a:r>
              <a:rPr lang="en-US" sz="3600" b="1" i="1" dirty="0" err="1" smtClean="0">
                <a:solidFill>
                  <a:srgbClr val="C00000"/>
                </a:solidFill>
              </a:rPr>
              <a:t>metanoeo</a:t>
            </a:r>
            <a:r>
              <a:rPr lang="en-US" sz="3600" b="1" dirty="0" smtClean="0"/>
              <a:t> = means a change of mind</a:t>
            </a:r>
          </a:p>
        </p:txBody>
      </p:sp>
    </p:spTree>
    <p:extLst>
      <p:ext uri="{BB962C8B-B14F-4D97-AF65-F5344CB8AC3E}">
        <p14:creationId xmlns:p14="http://schemas.microsoft.com/office/powerpoint/2010/main" val="18873507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467600" cy="990600"/>
          </a:xfrm>
        </p:spPr>
        <p:txBody>
          <a:bodyPr>
            <a:noAutofit/>
          </a:bodyPr>
          <a:lstStyle/>
          <a:p>
            <a:pPr algn="ctr"/>
            <a:r>
              <a:rPr lang="en-US" dirty="0" smtClean="0"/>
              <a:t>LORDSHIP SALVATION</a:t>
            </a:r>
            <a:endParaRPr lang="en-US" dirty="0"/>
          </a:p>
        </p:txBody>
      </p:sp>
      <p:sp>
        <p:nvSpPr>
          <p:cNvPr id="3" name="Content Placeholder 2"/>
          <p:cNvSpPr>
            <a:spLocks noGrp="1"/>
          </p:cNvSpPr>
          <p:nvPr>
            <p:ph idx="1"/>
          </p:nvPr>
        </p:nvSpPr>
        <p:spPr>
          <a:xfrm>
            <a:off x="762000" y="1447800"/>
            <a:ext cx="7543800" cy="4572000"/>
          </a:xfrm>
        </p:spPr>
        <p:txBody>
          <a:bodyPr>
            <a:noAutofit/>
          </a:bodyPr>
          <a:lstStyle/>
          <a:p>
            <a:pPr marL="457200" indent="-457200">
              <a:buFont typeface="+mj-lt"/>
              <a:buAutoNum type="arabicPeriod"/>
            </a:pPr>
            <a:r>
              <a:rPr lang="en-US" sz="3600" b="1" dirty="0" smtClean="0"/>
              <a:t>Salvation is by </a:t>
            </a:r>
            <a:r>
              <a:rPr lang="en-US" sz="3600" b="1" dirty="0" smtClean="0">
                <a:solidFill>
                  <a:srgbClr val="C00000"/>
                </a:solidFill>
              </a:rPr>
              <a:t>God’s grace alone</a:t>
            </a:r>
            <a:r>
              <a:rPr lang="en-US" sz="3600" b="1" dirty="0" smtClean="0"/>
              <a:t>, through </a:t>
            </a:r>
            <a:r>
              <a:rPr lang="en-US" sz="3600" b="1" dirty="0" smtClean="0">
                <a:solidFill>
                  <a:srgbClr val="C00000"/>
                </a:solidFill>
              </a:rPr>
              <a:t>faith alone</a:t>
            </a:r>
            <a:r>
              <a:rPr lang="en-US" sz="3600" b="1" dirty="0" smtClean="0"/>
              <a:t>, in </a:t>
            </a:r>
            <a:r>
              <a:rPr lang="en-US" sz="3600" b="1" dirty="0" smtClean="0">
                <a:solidFill>
                  <a:srgbClr val="C00000"/>
                </a:solidFill>
              </a:rPr>
              <a:t>Christ alone</a:t>
            </a:r>
            <a:r>
              <a:rPr lang="en-US" sz="3600" b="1" dirty="0" smtClean="0"/>
              <a:t>.</a:t>
            </a:r>
          </a:p>
          <a:p>
            <a:pPr marL="457200" indent="-457200">
              <a:buFont typeface="+mj-lt"/>
              <a:buAutoNum type="arabicPeriod"/>
            </a:pPr>
            <a:r>
              <a:rPr lang="en-US" sz="3600" b="1" dirty="0" smtClean="0"/>
              <a:t>Saving faith includes a </a:t>
            </a:r>
            <a:r>
              <a:rPr lang="en-US" sz="3600" b="1" dirty="0" smtClean="0">
                <a:solidFill>
                  <a:srgbClr val="C00000"/>
                </a:solidFill>
              </a:rPr>
              <a:t>willingness to submit to Jesus as Lord</a:t>
            </a:r>
            <a:r>
              <a:rPr lang="en-US" sz="3600" b="1" dirty="0" smtClean="0">
                <a:solidFill>
                  <a:schemeClr val="tx1"/>
                </a:solidFill>
              </a:rPr>
              <a:t>.</a:t>
            </a:r>
          </a:p>
          <a:p>
            <a:pPr marL="457200" indent="-457200">
              <a:buFont typeface="+mj-lt"/>
              <a:buAutoNum type="arabicPeriod"/>
            </a:pPr>
            <a:r>
              <a:rPr lang="en-US" sz="3600" b="1" dirty="0" smtClean="0"/>
              <a:t>Saving faith includes </a:t>
            </a:r>
            <a:r>
              <a:rPr lang="en-US" sz="3600" b="1" dirty="0" smtClean="0">
                <a:solidFill>
                  <a:srgbClr val="C00000"/>
                </a:solidFill>
              </a:rPr>
              <a:t>repentance from sin</a:t>
            </a:r>
            <a:r>
              <a:rPr lang="en-US" sz="3600" b="1" dirty="0" smtClean="0"/>
              <a:t>.</a:t>
            </a:r>
          </a:p>
          <a:p>
            <a:pPr marL="457200" indent="-457200">
              <a:buFont typeface="+mj-lt"/>
              <a:buAutoNum type="arabicPeriod"/>
            </a:pPr>
            <a:r>
              <a:rPr lang="en-US" sz="3600" b="1" dirty="0" smtClean="0"/>
              <a:t>Evidenced by a </a:t>
            </a:r>
            <a:r>
              <a:rPr lang="en-US" sz="3600" b="1" dirty="0" smtClean="0">
                <a:solidFill>
                  <a:srgbClr val="C00000"/>
                </a:solidFill>
              </a:rPr>
              <a:t>transformed life</a:t>
            </a:r>
            <a:r>
              <a:rPr lang="en-US" sz="3600" b="1" dirty="0" smtClean="0"/>
              <a:t>.</a:t>
            </a:r>
          </a:p>
        </p:txBody>
      </p:sp>
    </p:spTree>
    <p:extLst>
      <p:ext uri="{BB962C8B-B14F-4D97-AF65-F5344CB8AC3E}">
        <p14:creationId xmlns:p14="http://schemas.microsoft.com/office/powerpoint/2010/main" val="35972242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467600" cy="990600"/>
          </a:xfrm>
        </p:spPr>
        <p:txBody>
          <a:bodyPr>
            <a:noAutofit/>
          </a:bodyPr>
          <a:lstStyle/>
          <a:p>
            <a:pPr algn="ctr"/>
            <a:r>
              <a:rPr lang="en-US" dirty="0" smtClean="0"/>
              <a:t>Man Trying to Reach God</a:t>
            </a:r>
            <a:endParaRPr lang="en-US" dirty="0"/>
          </a:p>
        </p:txBody>
      </p:sp>
      <p:cxnSp>
        <p:nvCxnSpPr>
          <p:cNvPr id="5" name="Straight Connector 4"/>
          <p:cNvCxnSpPr/>
          <p:nvPr/>
        </p:nvCxnSpPr>
        <p:spPr>
          <a:xfrm flipH="1">
            <a:off x="3352800" y="1828800"/>
            <a:ext cx="152400" cy="38100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Straight Connector 5"/>
          <p:cNvCxnSpPr/>
          <p:nvPr/>
        </p:nvCxnSpPr>
        <p:spPr>
          <a:xfrm>
            <a:off x="1295400" y="1828800"/>
            <a:ext cx="152400" cy="381000"/>
          </a:xfrm>
          <a:prstGeom prst="line">
            <a:avLst/>
          </a:prstGeom>
        </p:spPr>
        <p:style>
          <a:lnRef idx="3">
            <a:schemeClr val="accent1"/>
          </a:lnRef>
          <a:fillRef idx="0">
            <a:schemeClr val="accent1"/>
          </a:fillRef>
          <a:effectRef idx="2">
            <a:schemeClr val="accent1"/>
          </a:effectRef>
          <a:fontRef idx="minor">
            <a:schemeClr val="tx1"/>
          </a:fontRef>
        </p:style>
      </p:cxnSp>
      <p:cxnSp>
        <p:nvCxnSpPr>
          <p:cNvPr id="8" name="Straight Connector 7"/>
          <p:cNvCxnSpPr/>
          <p:nvPr/>
        </p:nvCxnSpPr>
        <p:spPr>
          <a:xfrm>
            <a:off x="1447800" y="2209800"/>
            <a:ext cx="1905000" cy="0"/>
          </a:xfrm>
          <a:prstGeom prst="line">
            <a:avLst/>
          </a:prstGeom>
        </p:spPr>
        <p:style>
          <a:lnRef idx="3">
            <a:schemeClr val="accent1"/>
          </a:lnRef>
          <a:fillRef idx="0">
            <a:schemeClr val="accent1"/>
          </a:fillRef>
          <a:effectRef idx="2">
            <a:schemeClr val="accent1"/>
          </a:effectRef>
          <a:fontRef idx="minor">
            <a:schemeClr val="tx1"/>
          </a:fontRef>
        </p:style>
      </p:cxnSp>
      <p:sp>
        <p:nvSpPr>
          <p:cNvPr id="11" name="TextBox 10"/>
          <p:cNvSpPr txBox="1"/>
          <p:nvPr/>
        </p:nvSpPr>
        <p:spPr>
          <a:xfrm>
            <a:off x="1828800" y="1600200"/>
            <a:ext cx="1143000" cy="584775"/>
          </a:xfrm>
          <a:prstGeom prst="rect">
            <a:avLst/>
          </a:prstGeom>
          <a:noFill/>
        </p:spPr>
        <p:txBody>
          <a:bodyPr wrap="square" rtlCol="0">
            <a:spAutoFit/>
          </a:bodyPr>
          <a:lstStyle/>
          <a:p>
            <a:r>
              <a:rPr lang="en-US" sz="3200" dirty="0" smtClean="0"/>
              <a:t>GOD</a:t>
            </a:r>
            <a:endParaRPr lang="en-US" sz="3200" dirty="0"/>
          </a:p>
        </p:txBody>
      </p:sp>
      <p:cxnSp>
        <p:nvCxnSpPr>
          <p:cNvPr id="12" name="Straight Connector 11"/>
          <p:cNvCxnSpPr/>
          <p:nvPr/>
        </p:nvCxnSpPr>
        <p:spPr>
          <a:xfrm flipH="1">
            <a:off x="7239000" y="1828800"/>
            <a:ext cx="152400" cy="381000"/>
          </a:xfrm>
          <a:prstGeom prst="line">
            <a:avLst/>
          </a:prstGeom>
        </p:spPr>
        <p:style>
          <a:lnRef idx="3">
            <a:schemeClr val="accent1"/>
          </a:lnRef>
          <a:fillRef idx="0">
            <a:schemeClr val="accent1"/>
          </a:fillRef>
          <a:effectRef idx="2">
            <a:schemeClr val="accent1"/>
          </a:effectRef>
          <a:fontRef idx="minor">
            <a:schemeClr val="tx1"/>
          </a:fontRef>
        </p:style>
      </p:cxnSp>
      <p:cxnSp>
        <p:nvCxnSpPr>
          <p:cNvPr id="13" name="Straight Connector 12"/>
          <p:cNvCxnSpPr/>
          <p:nvPr/>
        </p:nvCxnSpPr>
        <p:spPr>
          <a:xfrm>
            <a:off x="5181600" y="1828800"/>
            <a:ext cx="152400" cy="381000"/>
          </a:xfrm>
          <a:prstGeom prst="line">
            <a:avLst/>
          </a:prstGeom>
        </p:spPr>
        <p:style>
          <a:lnRef idx="3">
            <a:schemeClr val="accent1"/>
          </a:lnRef>
          <a:fillRef idx="0">
            <a:schemeClr val="accent1"/>
          </a:fillRef>
          <a:effectRef idx="2">
            <a:schemeClr val="accent1"/>
          </a:effectRef>
          <a:fontRef idx="minor">
            <a:schemeClr val="tx1"/>
          </a:fontRef>
        </p:style>
      </p:cxnSp>
      <p:cxnSp>
        <p:nvCxnSpPr>
          <p:cNvPr id="14" name="Straight Connector 13"/>
          <p:cNvCxnSpPr/>
          <p:nvPr/>
        </p:nvCxnSpPr>
        <p:spPr>
          <a:xfrm>
            <a:off x="5334000" y="2209800"/>
            <a:ext cx="1905000" cy="0"/>
          </a:xfrm>
          <a:prstGeom prst="line">
            <a:avLst/>
          </a:prstGeom>
        </p:spPr>
        <p:style>
          <a:lnRef idx="3">
            <a:schemeClr val="accent1"/>
          </a:lnRef>
          <a:fillRef idx="0">
            <a:schemeClr val="accent1"/>
          </a:fillRef>
          <a:effectRef idx="2">
            <a:schemeClr val="accent1"/>
          </a:effectRef>
          <a:fontRef idx="minor">
            <a:schemeClr val="tx1"/>
          </a:fontRef>
        </p:style>
      </p:cxnSp>
      <p:sp>
        <p:nvSpPr>
          <p:cNvPr id="15" name="TextBox 14"/>
          <p:cNvSpPr txBox="1"/>
          <p:nvPr/>
        </p:nvSpPr>
        <p:spPr>
          <a:xfrm>
            <a:off x="5791200" y="1536412"/>
            <a:ext cx="1143000" cy="584775"/>
          </a:xfrm>
          <a:prstGeom prst="rect">
            <a:avLst/>
          </a:prstGeom>
          <a:noFill/>
        </p:spPr>
        <p:txBody>
          <a:bodyPr wrap="square" rtlCol="0">
            <a:spAutoFit/>
          </a:bodyPr>
          <a:lstStyle/>
          <a:p>
            <a:r>
              <a:rPr lang="en-US" sz="3200" dirty="0" smtClean="0"/>
              <a:t>GOD</a:t>
            </a:r>
            <a:endParaRPr lang="en-US" sz="3200" dirty="0"/>
          </a:p>
        </p:txBody>
      </p:sp>
      <p:cxnSp>
        <p:nvCxnSpPr>
          <p:cNvPr id="23" name="Straight Connector 22"/>
          <p:cNvCxnSpPr/>
          <p:nvPr/>
        </p:nvCxnSpPr>
        <p:spPr>
          <a:xfrm flipV="1">
            <a:off x="990600" y="5562600"/>
            <a:ext cx="457200" cy="457200"/>
          </a:xfrm>
          <a:prstGeom prst="line">
            <a:avLst/>
          </a:prstGeom>
        </p:spPr>
        <p:style>
          <a:lnRef idx="3">
            <a:schemeClr val="dk1"/>
          </a:lnRef>
          <a:fillRef idx="0">
            <a:schemeClr val="dk1"/>
          </a:fillRef>
          <a:effectRef idx="2">
            <a:schemeClr val="dk1"/>
          </a:effectRef>
          <a:fontRef idx="minor">
            <a:schemeClr val="tx1"/>
          </a:fontRef>
        </p:style>
      </p:cxnSp>
      <p:cxnSp>
        <p:nvCxnSpPr>
          <p:cNvPr id="25" name="Straight Connector 24"/>
          <p:cNvCxnSpPr/>
          <p:nvPr/>
        </p:nvCxnSpPr>
        <p:spPr>
          <a:xfrm>
            <a:off x="1447800" y="5562600"/>
            <a:ext cx="1600200" cy="0"/>
          </a:xfrm>
          <a:prstGeom prst="line">
            <a:avLst/>
          </a:prstGeom>
        </p:spPr>
        <p:style>
          <a:lnRef idx="3">
            <a:schemeClr val="dk1"/>
          </a:lnRef>
          <a:fillRef idx="0">
            <a:schemeClr val="dk1"/>
          </a:fillRef>
          <a:effectRef idx="2">
            <a:schemeClr val="dk1"/>
          </a:effectRef>
          <a:fontRef idx="minor">
            <a:schemeClr val="tx1"/>
          </a:fontRef>
        </p:style>
      </p:cxnSp>
      <p:cxnSp>
        <p:nvCxnSpPr>
          <p:cNvPr id="27" name="Straight Connector 26"/>
          <p:cNvCxnSpPr/>
          <p:nvPr/>
        </p:nvCxnSpPr>
        <p:spPr>
          <a:xfrm>
            <a:off x="3048000" y="5562600"/>
            <a:ext cx="304800" cy="457200"/>
          </a:xfrm>
          <a:prstGeom prst="line">
            <a:avLst/>
          </a:prstGeom>
        </p:spPr>
        <p:style>
          <a:lnRef idx="3">
            <a:schemeClr val="dk1"/>
          </a:lnRef>
          <a:fillRef idx="0">
            <a:schemeClr val="dk1"/>
          </a:fillRef>
          <a:effectRef idx="2">
            <a:schemeClr val="dk1"/>
          </a:effectRef>
          <a:fontRef idx="minor">
            <a:schemeClr val="tx1"/>
          </a:fontRef>
        </p:style>
      </p:cxnSp>
      <p:cxnSp>
        <p:nvCxnSpPr>
          <p:cNvPr id="29" name="Straight Connector 28"/>
          <p:cNvCxnSpPr/>
          <p:nvPr/>
        </p:nvCxnSpPr>
        <p:spPr>
          <a:xfrm flipV="1">
            <a:off x="5105400" y="5562600"/>
            <a:ext cx="457200" cy="457200"/>
          </a:xfrm>
          <a:prstGeom prst="line">
            <a:avLst/>
          </a:prstGeom>
        </p:spPr>
        <p:style>
          <a:lnRef idx="3">
            <a:schemeClr val="dk1"/>
          </a:lnRef>
          <a:fillRef idx="0">
            <a:schemeClr val="dk1"/>
          </a:fillRef>
          <a:effectRef idx="2">
            <a:schemeClr val="dk1"/>
          </a:effectRef>
          <a:fontRef idx="minor">
            <a:schemeClr val="tx1"/>
          </a:fontRef>
        </p:style>
      </p:cxnSp>
      <p:cxnSp>
        <p:nvCxnSpPr>
          <p:cNvPr id="30" name="Straight Connector 29"/>
          <p:cNvCxnSpPr/>
          <p:nvPr/>
        </p:nvCxnSpPr>
        <p:spPr>
          <a:xfrm>
            <a:off x="5562600" y="5562600"/>
            <a:ext cx="1600200" cy="0"/>
          </a:xfrm>
          <a:prstGeom prst="line">
            <a:avLst/>
          </a:prstGeom>
        </p:spPr>
        <p:style>
          <a:lnRef idx="3">
            <a:schemeClr val="dk1"/>
          </a:lnRef>
          <a:fillRef idx="0">
            <a:schemeClr val="dk1"/>
          </a:fillRef>
          <a:effectRef idx="2">
            <a:schemeClr val="dk1"/>
          </a:effectRef>
          <a:fontRef idx="minor">
            <a:schemeClr val="tx1"/>
          </a:fontRef>
        </p:style>
      </p:cxnSp>
      <p:cxnSp>
        <p:nvCxnSpPr>
          <p:cNvPr id="31" name="Straight Connector 30"/>
          <p:cNvCxnSpPr/>
          <p:nvPr/>
        </p:nvCxnSpPr>
        <p:spPr>
          <a:xfrm>
            <a:off x="7162800" y="5562600"/>
            <a:ext cx="304800" cy="457200"/>
          </a:xfrm>
          <a:prstGeom prst="line">
            <a:avLst/>
          </a:prstGeom>
        </p:spPr>
        <p:style>
          <a:lnRef idx="3">
            <a:schemeClr val="dk1"/>
          </a:lnRef>
          <a:fillRef idx="0">
            <a:schemeClr val="dk1"/>
          </a:fillRef>
          <a:effectRef idx="2">
            <a:schemeClr val="dk1"/>
          </a:effectRef>
          <a:fontRef idx="minor">
            <a:schemeClr val="tx1"/>
          </a:fontRef>
        </p:style>
      </p:cxnSp>
      <p:sp>
        <p:nvSpPr>
          <p:cNvPr id="32" name="TextBox 31"/>
          <p:cNvSpPr txBox="1"/>
          <p:nvPr/>
        </p:nvSpPr>
        <p:spPr>
          <a:xfrm>
            <a:off x="1600200" y="5638800"/>
            <a:ext cx="1143000" cy="584775"/>
          </a:xfrm>
          <a:prstGeom prst="rect">
            <a:avLst/>
          </a:prstGeom>
          <a:noFill/>
        </p:spPr>
        <p:txBody>
          <a:bodyPr wrap="square" rtlCol="0">
            <a:spAutoFit/>
          </a:bodyPr>
          <a:lstStyle/>
          <a:p>
            <a:r>
              <a:rPr lang="en-US" sz="3200" dirty="0" smtClean="0"/>
              <a:t>MAN</a:t>
            </a:r>
            <a:endParaRPr lang="en-US" sz="3200" dirty="0"/>
          </a:p>
        </p:txBody>
      </p:sp>
      <p:sp>
        <p:nvSpPr>
          <p:cNvPr id="33" name="Rectangle 32"/>
          <p:cNvSpPr/>
          <p:nvPr/>
        </p:nvSpPr>
        <p:spPr>
          <a:xfrm>
            <a:off x="5867400" y="5562600"/>
            <a:ext cx="1143262" cy="584775"/>
          </a:xfrm>
          <a:prstGeom prst="rect">
            <a:avLst/>
          </a:prstGeom>
        </p:spPr>
        <p:txBody>
          <a:bodyPr wrap="none">
            <a:spAutoFit/>
          </a:bodyPr>
          <a:lstStyle/>
          <a:p>
            <a:r>
              <a:rPr lang="en-US" sz="3200" dirty="0"/>
              <a:t>MAN</a:t>
            </a:r>
          </a:p>
        </p:txBody>
      </p:sp>
      <p:cxnSp>
        <p:nvCxnSpPr>
          <p:cNvPr id="35" name="Straight Arrow Connector 34"/>
          <p:cNvCxnSpPr/>
          <p:nvPr/>
        </p:nvCxnSpPr>
        <p:spPr>
          <a:xfrm flipV="1">
            <a:off x="1600200" y="3810000"/>
            <a:ext cx="0" cy="17526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7" name="Straight Arrow Connector 36"/>
          <p:cNvCxnSpPr/>
          <p:nvPr/>
        </p:nvCxnSpPr>
        <p:spPr>
          <a:xfrm flipV="1">
            <a:off x="2171700" y="3352800"/>
            <a:ext cx="0" cy="22098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9" name="Straight Arrow Connector 38"/>
          <p:cNvCxnSpPr/>
          <p:nvPr/>
        </p:nvCxnSpPr>
        <p:spPr>
          <a:xfrm flipV="1">
            <a:off x="2590800" y="4457700"/>
            <a:ext cx="0" cy="11049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1" name="Straight Arrow Connector 40"/>
          <p:cNvCxnSpPr/>
          <p:nvPr/>
        </p:nvCxnSpPr>
        <p:spPr>
          <a:xfrm flipV="1">
            <a:off x="2971800" y="3048000"/>
            <a:ext cx="0" cy="25146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42" name="Down Arrow 41"/>
          <p:cNvSpPr/>
          <p:nvPr/>
        </p:nvSpPr>
        <p:spPr>
          <a:xfrm>
            <a:off x="5410200" y="2362200"/>
            <a:ext cx="381000" cy="32004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6705600" y="2743200"/>
            <a:ext cx="381000" cy="2819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6096000" y="3429000"/>
            <a:ext cx="16002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34323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763000" cy="914400"/>
          </a:xfrm>
        </p:spPr>
        <p:txBody>
          <a:bodyPr>
            <a:normAutofit fontScale="90000"/>
          </a:bodyPr>
          <a:lstStyle/>
          <a:p>
            <a:pPr algn="ctr"/>
            <a:r>
              <a:rPr lang="en-US" dirty="0" smtClean="0"/>
              <a:t>THE THREE ASPECTS OF PERFECTION</a:t>
            </a:r>
            <a:endParaRPr lang="en-US" dirty="0"/>
          </a:p>
        </p:txBody>
      </p:sp>
      <p:sp>
        <p:nvSpPr>
          <p:cNvPr id="3" name="TextBox 2"/>
          <p:cNvSpPr txBox="1"/>
          <p:nvPr/>
        </p:nvSpPr>
        <p:spPr>
          <a:xfrm>
            <a:off x="381000" y="990600"/>
            <a:ext cx="8534400" cy="461665"/>
          </a:xfrm>
          <a:prstGeom prst="rect">
            <a:avLst/>
          </a:prstGeom>
          <a:noFill/>
        </p:spPr>
        <p:txBody>
          <a:bodyPr wrap="square" rtlCol="0">
            <a:spAutoFit/>
          </a:bodyPr>
          <a:lstStyle/>
          <a:p>
            <a:r>
              <a:rPr lang="en-US" sz="2400" dirty="0" smtClean="0"/>
              <a:t>POSITIONAL (1 </a:t>
            </a:r>
            <a:r>
              <a:rPr lang="en-US" sz="2400" dirty="0" err="1" smtClean="0"/>
              <a:t>Cor</a:t>
            </a:r>
            <a:r>
              <a:rPr lang="en-US" sz="2400" dirty="0" smtClean="0"/>
              <a:t> 6:11)</a:t>
            </a:r>
            <a:r>
              <a:rPr lang="en-US" dirty="0" smtClean="0"/>
              <a:t>			</a:t>
            </a:r>
            <a:r>
              <a:rPr lang="en-US" sz="2400" dirty="0" smtClean="0"/>
              <a:t>ULTIMATE (1 </a:t>
            </a:r>
            <a:r>
              <a:rPr lang="en-US" sz="2400" dirty="0" err="1" smtClean="0"/>
              <a:t>Jn</a:t>
            </a:r>
            <a:r>
              <a:rPr lang="en-US" sz="2400" dirty="0" smtClean="0"/>
              <a:t> 3:2)</a:t>
            </a:r>
            <a:endParaRPr lang="en-US" sz="2400" dirty="0"/>
          </a:p>
        </p:txBody>
      </p:sp>
      <p:cxnSp>
        <p:nvCxnSpPr>
          <p:cNvPr id="5" name="Straight Arrow Connector 4"/>
          <p:cNvCxnSpPr/>
          <p:nvPr/>
        </p:nvCxnSpPr>
        <p:spPr>
          <a:xfrm>
            <a:off x="4000500" y="1371600"/>
            <a:ext cx="19050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886200" y="6096000"/>
            <a:ext cx="44958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886200" y="6096000"/>
            <a:ext cx="0" cy="3810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324600" y="6172200"/>
            <a:ext cx="1219200" cy="369332"/>
          </a:xfrm>
          <a:prstGeom prst="rect">
            <a:avLst/>
          </a:prstGeom>
          <a:noFill/>
        </p:spPr>
        <p:txBody>
          <a:bodyPr wrap="square" rtlCol="0">
            <a:spAutoFit/>
          </a:bodyPr>
          <a:lstStyle/>
          <a:p>
            <a:r>
              <a:rPr lang="en-US" dirty="0" smtClean="0"/>
              <a:t>ROM 6:11</a:t>
            </a:r>
            <a:endParaRPr lang="en-US" dirty="0"/>
          </a:p>
        </p:txBody>
      </p:sp>
      <p:sp>
        <p:nvSpPr>
          <p:cNvPr id="14" name="TextBox 13"/>
          <p:cNvSpPr txBox="1"/>
          <p:nvPr/>
        </p:nvSpPr>
        <p:spPr>
          <a:xfrm>
            <a:off x="3810000" y="5638800"/>
            <a:ext cx="3733800" cy="369332"/>
          </a:xfrm>
          <a:prstGeom prst="rect">
            <a:avLst/>
          </a:prstGeom>
          <a:noFill/>
        </p:spPr>
        <p:txBody>
          <a:bodyPr wrap="square" rtlCol="0">
            <a:spAutoFit/>
          </a:bodyPr>
          <a:lstStyle/>
          <a:p>
            <a:r>
              <a:rPr lang="en-US" b="1" dirty="0" smtClean="0">
                <a:solidFill>
                  <a:schemeClr val="accent1"/>
                </a:solidFill>
              </a:rPr>
              <a:t>1.  </a:t>
            </a:r>
            <a:r>
              <a:rPr lang="en-US" dirty="0" smtClean="0"/>
              <a:t>RECKON OLD NATURE DEAD</a:t>
            </a:r>
            <a:endParaRPr lang="en-US" dirty="0"/>
          </a:p>
        </p:txBody>
      </p:sp>
      <p:cxnSp>
        <p:nvCxnSpPr>
          <p:cNvPr id="16" name="Straight Connector 15"/>
          <p:cNvCxnSpPr/>
          <p:nvPr/>
        </p:nvCxnSpPr>
        <p:spPr>
          <a:xfrm flipV="1">
            <a:off x="4343400" y="5257800"/>
            <a:ext cx="0" cy="3810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343400" y="5257800"/>
            <a:ext cx="39624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334125" y="5269468"/>
            <a:ext cx="1285875" cy="369332"/>
          </a:xfrm>
          <a:prstGeom prst="rect">
            <a:avLst/>
          </a:prstGeom>
          <a:noFill/>
        </p:spPr>
        <p:txBody>
          <a:bodyPr wrap="square" rtlCol="0">
            <a:spAutoFit/>
          </a:bodyPr>
          <a:lstStyle/>
          <a:p>
            <a:r>
              <a:rPr lang="en-US" dirty="0" smtClean="0"/>
              <a:t>ROM 6:13</a:t>
            </a:r>
            <a:endParaRPr lang="en-US" dirty="0"/>
          </a:p>
        </p:txBody>
      </p:sp>
      <p:sp>
        <p:nvSpPr>
          <p:cNvPr id="20" name="TextBox 19"/>
          <p:cNvSpPr txBox="1"/>
          <p:nvPr/>
        </p:nvSpPr>
        <p:spPr>
          <a:xfrm>
            <a:off x="4191000" y="4876800"/>
            <a:ext cx="3810000" cy="369332"/>
          </a:xfrm>
          <a:prstGeom prst="rect">
            <a:avLst/>
          </a:prstGeom>
          <a:noFill/>
        </p:spPr>
        <p:txBody>
          <a:bodyPr wrap="square" rtlCol="0">
            <a:spAutoFit/>
          </a:bodyPr>
          <a:lstStyle/>
          <a:p>
            <a:r>
              <a:rPr lang="en-US" b="1" dirty="0" smtClean="0">
                <a:solidFill>
                  <a:schemeClr val="accent1"/>
                </a:solidFill>
              </a:rPr>
              <a:t>2. </a:t>
            </a:r>
            <a:r>
              <a:rPr lang="en-US" dirty="0" smtClean="0"/>
              <a:t>YIELD SELVES TO HOLY SPIRIT</a:t>
            </a:r>
            <a:endParaRPr lang="en-US" dirty="0"/>
          </a:p>
        </p:txBody>
      </p:sp>
      <p:cxnSp>
        <p:nvCxnSpPr>
          <p:cNvPr id="27" name="Straight Connector 26"/>
          <p:cNvCxnSpPr/>
          <p:nvPr/>
        </p:nvCxnSpPr>
        <p:spPr>
          <a:xfrm flipV="1">
            <a:off x="4648200" y="4495800"/>
            <a:ext cx="0" cy="3810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648200" y="4495800"/>
            <a:ext cx="36576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257925" y="4572000"/>
            <a:ext cx="1438275" cy="369332"/>
          </a:xfrm>
          <a:prstGeom prst="rect">
            <a:avLst/>
          </a:prstGeom>
          <a:noFill/>
        </p:spPr>
        <p:txBody>
          <a:bodyPr wrap="square" rtlCol="0">
            <a:spAutoFit/>
          </a:bodyPr>
          <a:lstStyle/>
          <a:p>
            <a:r>
              <a:rPr lang="en-US" dirty="0" smtClean="0"/>
              <a:t>1 PET 2:2, 3</a:t>
            </a:r>
            <a:endParaRPr lang="en-US" dirty="0"/>
          </a:p>
        </p:txBody>
      </p:sp>
      <p:sp>
        <p:nvSpPr>
          <p:cNvPr id="31" name="TextBox 30"/>
          <p:cNvSpPr txBox="1"/>
          <p:nvPr/>
        </p:nvSpPr>
        <p:spPr>
          <a:xfrm>
            <a:off x="4648200" y="4114800"/>
            <a:ext cx="3124200" cy="381000"/>
          </a:xfrm>
          <a:prstGeom prst="rect">
            <a:avLst/>
          </a:prstGeom>
          <a:noFill/>
        </p:spPr>
        <p:txBody>
          <a:bodyPr wrap="square" rtlCol="0">
            <a:spAutoFit/>
          </a:bodyPr>
          <a:lstStyle/>
          <a:p>
            <a:r>
              <a:rPr lang="en-US" b="1" dirty="0" smtClean="0">
                <a:solidFill>
                  <a:schemeClr val="accent1"/>
                </a:solidFill>
              </a:rPr>
              <a:t>3. </a:t>
            </a:r>
            <a:r>
              <a:rPr lang="en-US" dirty="0" smtClean="0"/>
              <a:t>STUDY &amp; OBEY WORD</a:t>
            </a:r>
            <a:endParaRPr lang="en-US" dirty="0"/>
          </a:p>
        </p:txBody>
      </p:sp>
      <p:cxnSp>
        <p:nvCxnSpPr>
          <p:cNvPr id="32" name="Straight Connector 31"/>
          <p:cNvCxnSpPr/>
          <p:nvPr/>
        </p:nvCxnSpPr>
        <p:spPr>
          <a:xfrm flipV="1">
            <a:off x="5029200" y="3733800"/>
            <a:ext cx="0" cy="3810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029200" y="3733800"/>
            <a:ext cx="32766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324600" y="3657600"/>
            <a:ext cx="1676400" cy="369332"/>
          </a:xfrm>
          <a:prstGeom prst="rect">
            <a:avLst/>
          </a:prstGeom>
          <a:noFill/>
        </p:spPr>
        <p:txBody>
          <a:bodyPr wrap="square" rtlCol="0">
            <a:spAutoFit/>
          </a:bodyPr>
          <a:lstStyle/>
          <a:p>
            <a:r>
              <a:rPr lang="en-US" dirty="0" smtClean="0"/>
              <a:t>1 THESS 5:17</a:t>
            </a:r>
            <a:endParaRPr lang="en-US" dirty="0"/>
          </a:p>
        </p:txBody>
      </p:sp>
      <p:sp>
        <p:nvSpPr>
          <p:cNvPr id="35" name="TextBox 34"/>
          <p:cNvSpPr txBox="1"/>
          <p:nvPr/>
        </p:nvSpPr>
        <p:spPr>
          <a:xfrm>
            <a:off x="5029200" y="3364468"/>
            <a:ext cx="1752600" cy="369332"/>
          </a:xfrm>
          <a:prstGeom prst="rect">
            <a:avLst/>
          </a:prstGeom>
          <a:noFill/>
        </p:spPr>
        <p:txBody>
          <a:bodyPr wrap="square" rtlCol="0">
            <a:spAutoFit/>
          </a:bodyPr>
          <a:lstStyle/>
          <a:p>
            <a:r>
              <a:rPr lang="en-US" b="1" dirty="0" smtClean="0">
                <a:solidFill>
                  <a:schemeClr val="accent1"/>
                </a:solidFill>
              </a:rPr>
              <a:t>4. </a:t>
            </a:r>
            <a:r>
              <a:rPr lang="en-US" dirty="0" smtClean="0"/>
              <a:t>PRAYER</a:t>
            </a:r>
            <a:endParaRPr lang="en-US" dirty="0"/>
          </a:p>
        </p:txBody>
      </p:sp>
      <p:sp>
        <p:nvSpPr>
          <p:cNvPr id="36" name="TextBox 35"/>
          <p:cNvSpPr txBox="1"/>
          <p:nvPr/>
        </p:nvSpPr>
        <p:spPr>
          <a:xfrm>
            <a:off x="-76200" y="5791200"/>
            <a:ext cx="4343400" cy="830997"/>
          </a:xfrm>
          <a:prstGeom prst="rect">
            <a:avLst/>
          </a:prstGeom>
          <a:noFill/>
        </p:spPr>
        <p:txBody>
          <a:bodyPr wrap="square" rtlCol="0">
            <a:spAutoFit/>
          </a:bodyPr>
          <a:lstStyle/>
          <a:p>
            <a:r>
              <a:rPr lang="en-US" sz="2400" b="1" dirty="0" smtClean="0">
                <a:solidFill>
                  <a:srgbClr val="00B050"/>
                </a:solidFill>
              </a:rPr>
              <a:t>Present our Part</a:t>
            </a:r>
          </a:p>
          <a:p>
            <a:r>
              <a:rPr lang="en-US" sz="2400" b="1" dirty="0" smtClean="0">
                <a:solidFill>
                  <a:srgbClr val="C00000"/>
                </a:solidFill>
              </a:rPr>
              <a:t>PRACTICAL(1 PET 1:14,15)</a:t>
            </a:r>
            <a:endParaRPr lang="en-US" sz="2400" b="1" dirty="0">
              <a:solidFill>
                <a:srgbClr val="C00000"/>
              </a:solidFill>
            </a:endParaRPr>
          </a:p>
        </p:txBody>
      </p:sp>
      <p:cxnSp>
        <p:nvCxnSpPr>
          <p:cNvPr id="44" name="Straight Connector 43"/>
          <p:cNvCxnSpPr/>
          <p:nvPr/>
        </p:nvCxnSpPr>
        <p:spPr>
          <a:xfrm flipV="1">
            <a:off x="5334000" y="3112532"/>
            <a:ext cx="0" cy="31646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334000" y="3112532"/>
            <a:ext cx="29718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7105650" y="3112532"/>
            <a:ext cx="1447800" cy="369332"/>
          </a:xfrm>
          <a:prstGeom prst="rect">
            <a:avLst/>
          </a:prstGeom>
          <a:noFill/>
        </p:spPr>
        <p:txBody>
          <a:bodyPr wrap="square" rtlCol="0">
            <a:spAutoFit/>
          </a:bodyPr>
          <a:lstStyle/>
          <a:p>
            <a:r>
              <a:rPr lang="en-US" dirty="0" smtClean="0"/>
              <a:t>HEB 10;25</a:t>
            </a:r>
            <a:endParaRPr lang="en-US" dirty="0"/>
          </a:p>
        </p:txBody>
      </p:sp>
      <p:sp>
        <p:nvSpPr>
          <p:cNvPr id="48" name="TextBox 47"/>
          <p:cNvSpPr txBox="1"/>
          <p:nvPr/>
        </p:nvSpPr>
        <p:spPr>
          <a:xfrm>
            <a:off x="5257800" y="2743200"/>
            <a:ext cx="3352800" cy="369332"/>
          </a:xfrm>
          <a:prstGeom prst="rect">
            <a:avLst/>
          </a:prstGeom>
          <a:noFill/>
        </p:spPr>
        <p:txBody>
          <a:bodyPr wrap="square" rtlCol="0">
            <a:spAutoFit/>
          </a:bodyPr>
          <a:lstStyle/>
          <a:p>
            <a:r>
              <a:rPr lang="en-US" b="1" dirty="0" smtClean="0">
                <a:solidFill>
                  <a:schemeClr val="accent1"/>
                </a:solidFill>
              </a:rPr>
              <a:t>5. </a:t>
            </a:r>
            <a:r>
              <a:rPr lang="en-US" dirty="0" smtClean="0"/>
              <a:t>FELLOWSHIP-CHRISTIAN</a:t>
            </a:r>
            <a:endParaRPr lang="en-US" dirty="0"/>
          </a:p>
        </p:txBody>
      </p:sp>
      <p:cxnSp>
        <p:nvCxnSpPr>
          <p:cNvPr id="50" name="Straight Connector 49"/>
          <p:cNvCxnSpPr/>
          <p:nvPr/>
        </p:nvCxnSpPr>
        <p:spPr>
          <a:xfrm flipV="1">
            <a:off x="5486400" y="2438400"/>
            <a:ext cx="0" cy="304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5486400" y="2438400"/>
            <a:ext cx="28194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7086600" y="2362200"/>
            <a:ext cx="1219200" cy="369332"/>
          </a:xfrm>
          <a:prstGeom prst="rect">
            <a:avLst/>
          </a:prstGeom>
          <a:noFill/>
        </p:spPr>
        <p:txBody>
          <a:bodyPr wrap="square" rtlCol="0">
            <a:spAutoFit/>
          </a:bodyPr>
          <a:lstStyle/>
          <a:p>
            <a:r>
              <a:rPr lang="en-US" dirty="0" smtClean="0"/>
              <a:t>ISA 6:1-7</a:t>
            </a:r>
            <a:endParaRPr lang="en-US" dirty="0"/>
          </a:p>
        </p:txBody>
      </p:sp>
      <p:sp>
        <p:nvSpPr>
          <p:cNvPr id="54" name="TextBox 53"/>
          <p:cNvSpPr txBox="1"/>
          <p:nvPr/>
        </p:nvSpPr>
        <p:spPr>
          <a:xfrm>
            <a:off x="5486400" y="2057400"/>
            <a:ext cx="2628900" cy="369332"/>
          </a:xfrm>
          <a:prstGeom prst="rect">
            <a:avLst/>
          </a:prstGeom>
          <a:noFill/>
        </p:spPr>
        <p:txBody>
          <a:bodyPr wrap="square" rtlCol="0">
            <a:spAutoFit/>
          </a:bodyPr>
          <a:lstStyle/>
          <a:p>
            <a:r>
              <a:rPr lang="en-US" b="1" dirty="0" smtClean="0">
                <a:solidFill>
                  <a:schemeClr val="accent1"/>
                </a:solidFill>
              </a:rPr>
              <a:t>6. </a:t>
            </a:r>
            <a:r>
              <a:rPr lang="en-US" dirty="0" smtClean="0"/>
              <a:t>WORSHIP</a:t>
            </a:r>
            <a:endParaRPr lang="en-US" dirty="0"/>
          </a:p>
        </p:txBody>
      </p:sp>
      <p:cxnSp>
        <p:nvCxnSpPr>
          <p:cNvPr id="58" name="Straight Connector 57"/>
          <p:cNvCxnSpPr/>
          <p:nvPr/>
        </p:nvCxnSpPr>
        <p:spPr>
          <a:xfrm flipV="1">
            <a:off x="5791200" y="1828800"/>
            <a:ext cx="0" cy="304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5791200" y="1828800"/>
            <a:ext cx="25146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6896100" y="1828800"/>
            <a:ext cx="1485900" cy="369332"/>
          </a:xfrm>
          <a:prstGeom prst="rect">
            <a:avLst/>
          </a:prstGeom>
          <a:noFill/>
        </p:spPr>
        <p:txBody>
          <a:bodyPr wrap="square" rtlCol="0">
            <a:spAutoFit/>
          </a:bodyPr>
          <a:lstStyle/>
          <a:p>
            <a:r>
              <a:rPr lang="en-US" dirty="0" smtClean="0"/>
              <a:t>EPH 4:11-13</a:t>
            </a:r>
            <a:endParaRPr lang="en-US" dirty="0"/>
          </a:p>
        </p:txBody>
      </p:sp>
      <p:sp>
        <p:nvSpPr>
          <p:cNvPr id="63" name="TextBox 62"/>
          <p:cNvSpPr txBox="1"/>
          <p:nvPr/>
        </p:nvSpPr>
        <p:spPr>
          <a:xfrm>
            <a:off x="5715000" y="1512332"/>
            <a:ext cx="1905000" cy="369332"/>
          </a:xfrm>
          <a:prstGeom prst="rect">
            <a:avLst/>
          </a:prstGeom>
          <a:noFill/>
        </p:spPr>
        <p:txBody>
          <a:bodyPr wrap="square" rtlCol="0">
            <a:spAutoFit/>
          </a:bodyPr>
          <a:lstStyle/>
          <a:p>
            <a:r>
              <a:rPr lang="en-US" b="1" dirty="0" smtClean="0">
                <a:solidFill>
                  <a:schemeClr val="accent1"/>
                </a:solidFill>
              </a:rPr>
              <a:t>7. </a:t>
            </a:r>
            <a:r>
              <a:rPr lang="en-US" dirty="0" smtClean="0"/>
              <a:t>SERVE GOD</a:t>
            </a:r>
            <a:endParaRPr lang="en-US" dirty="0"/>
          </a:p>
        </p:txBody>
      </p:sp>
      <p:cxnSp>
        <p:nvCxnSpPr>
          <p:cNvPr id="65" name="Straight Arrow Connector 64"/>
          <p:cNvCxnSpPr/>
          <p:nvPr/>
        </p:nvCxnSpPr>
        <p:spPr>
          <a:xfrm flipV="1">
            <a:off x="3276600" y="1696998"/>
            <a:ext cx="2209800" cy="439900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381000" y="1512332"/>
            <a:ext cx="3429000" cy="461665"/>
          </a:xfrm>
          <a:prstGeom prst="rect">
            <a:avLst/>
          </a:prstGeom>
          <a:noFill/>
        </p:spPr>
        <p:txBody>
          <a:bodyPr wrap="square" rtlCol="0">
            <a:spAutoFit/>
          </a:bodyPr>
          <a:lstStyle/>
          <a:p>
            <a:r>
              <a:rPr lang="en-US" sz="2400" b="1" dirty="0" smtClean="0">
                <a:solidFill>
                  <a:srgbClr val="00B050"/>
                </a:solidFill>
              </a:rPr>
              <a:t>PAST – GOD’S PART</a:t>
            </a:r>
            <a:endParaRPr lang="en-US" sz="2400" b="1" dirty="0">
              <a:solidFill>
                <a:srgbClr val="00B050"/>
              </a:solidFill>
            </a:endParaRPr>
          </a:p>
        </p:txBody>
      </p:sp>
    </p:spTree>
    <p:extLst>
      <p:ext uri="{BB962C8B-B14F-4D97-AF65-F5344CB8AC3E}">
        <p14:creationId xmlns:p14="http://schemas.microsoft.com/office/powerpoint/2010/main" val="366057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down)">
                                      <p:cBhvr>
                                        <p:cTn id="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912</TotalTime>
  <Words>1681</Words>
  <Application>Microsoft Office PowerPoint</Application>
  <PresentationFormat>On-screen Show (4:3)</PresentationFormat>
  <Paragraphs>297</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NewsPrint</vt:lpstr>
      <vt:lpstr>SOTERIOLOGY</vt:lpstr>
      <vt:lpstr>From the Doctrinal Statement of SVC</vt:lpstr>
      <vt:lpstr>From the Doctrinal Statement of SVC</vt:lpstr>
      <vt:lpstr>From the Doctrinal Statement of SVC</vt:lpstr>
      <vt:lpstr>From the Doctrinal Statement of SVC</vt:lpstr>
      <vt:lpstr>From the Doctrinal Statement of SVC</vt:lpstr>
      <vt:lpstr>From the Doctrinal Statement of SVC</vt:lpstr>
      <vt:lpstr>From the Doctrinal Statement of SVC</vt:lpstr>
      <vt:lpstr>Definition of Salvation</vt:lpstr>
      <vt:lpstr>Definition of Salvation</vt:lpstr>
      <vt:lpstr>Three Tenses of Salvation</vt:lpstr>
      <vt:lpstr>Man’s Need of Salvation</vt:lpstr>
      <vt:lpstr>Man’s Present State of Sin</vt:lpstr>
      <vt:lpstr>Sin’s Character</vt:lpstr>
      <vt:lpstr>Man’s Present State of Sin</vt:lpstr>
      <vt:lpstr>Total Depravity</vt:lpstr>
      <vt:lpstr>Man’s Present State of Sin</vt:lpstr>
      <vt:lpstr>Man’s Present State of Sin</vt:lpstr>
      <vt:lpstr>PowerPoint Presentation</vt:lpstr>
      <vt:lpstr>The Control of Darkness</vt:lpstr>
      <vt:lpstr>Definitions</vt:lpstr>
      <vt:lpstr>Definitions</vt:lpstr>
      <vt:lpstr>TERMINOLOGY…ELECTION</vt:lpstr>
      <vt:lpstr>ELECTION</vt:lpstr>
      <vt:lpstr>OMNISCIENCE</vt:lpstr>
      <vt:lpstr>FOREKNOWLEDGE</vt:lpstr>
      <vt:lpstr>FOREORDINATION</vt:lpstr>
      <vt:lpstr>PREDESTINATION</vt:lpstr>
      <vt:lpstr>CALLING</vt:lpstr>
      <vt:lpstr>SALVATION</vt:lpstr>
      <vt:lpstr>REPROBATION</vt:lpstr>
      <vt:lpstr>REDEMPTION</vt:lpstr>
      <vt:lpstr>Benefits of Salvation</vt:lpstr>
      <vt:lpstr>Benefits of Salvation</vt:lpstr>
      <vt:lpstr>CIRCLES OF GRACE</vt:lpstr>
      <vt:lpstr>FOUR FOLD PICTURE</vt:lpstr>
      <vt:lpstr>BRIDGE ILLUSTRATION</vt:lpstr>
      <vt:lpstr>REPENTANCE</vt:lpstr>
      <vt:lpstr>LORDSHIP SALVATION</vt:lpstr>
      <vt:lpstr>Man Trying to Reach God</vt:lpstr>
      <vt:lpstr>THE THREE ASPECTS OF PERFECTION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SOTERIOLOGY</dc:title>
  <dc:creator>Southern View Chapel</dc:creator>
  <cp:lastModifiedBy>Tara Bandy</cp:lastModifiedBy>
  <cp:revision>64</cp:revision>
  <cp:lastPrinted>2016-01-26T20:31:04Z</cp:lastPrinted>
  <dcterms:created xsi:type="dcterms:W3CDTF">2016-01-06T16:39:50Z</dcterms:created>
  <dcterms:modified xsi:type="dcterms:W3CDTF">2016-04-13T19:16:45Z</dcterms:modified>
</cp:coreProperties>
</file>