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312E"/>
    <a:srgbClr val="0A5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1" autoAdjust="0"/>
    <p:restoredTop sz="94660"/>
  </p:normalViewPr>
  <p:slideViewPr>
    <p:cSldViewPr>
      <p:cViewPr varScale="1">
        <p:scale>
          <a:sx n="92" d="100"/>
          <a:sy n="92" d="100"/>
        </p:scale>
        <p:origin x="-9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5E4A2-5430-4AF1-B89A-0ACA388E499D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453B2-9DEE-495C-9744-94ACA3A444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10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453B2-9DEE-495C-9744-94ACA3A444F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059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6DF2CDF-E90C-4158-976C-527F4D89CAB3}" type="datetimeFigureOut">
              <a:rPr lang="en-US" smtClean="0"/>
              <a:t>2/11/2016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AC16B9B-72C6-486A-B462-A5F01A5A0F0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tx2"/>
                </a:solidFill>
              </a:rPr>
              <a:t>ANGELOLOGY</a:t>
            </a:r>
            <a:endParaRPr lang="en-US" sz="8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556001"/>
            <a:ext cx="7086600" cy="14732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Doctrine of Angels</a:t>
            </a:r>
            <a:endParaRPr lang="en-US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2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38400"/>
            <a:ext cx="8382000" cy="4267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700" dirty="0" smtClean="0">
                <a:solidFill>
                  <a:schemeClr val="tx1"/>
                </a:solidFill>
              </a:rPr>
              <a:t>“Angels are created, spiritual beings with moral judgment and high intelligence, but without physical bodies” – Grudem  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700" dirty="0" smtClean="0">
                <a:solidFill>
                  <a:schemeClr val="tx1"/>
                </a:solidFill>
              </a:rPr>
              <a:t>Found in thirty-four books of the Bible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700" dirty="0" smtClean="0">
                <a:solidFill>
                  <a:schemeClr val="tx1"/>
                </a:solidFill>
              </a:rPr>
              <a:t>Christ taught the existence of angels (Matt 18:10; 26:53)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Existence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01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305800" cy="3877734"/>
          </a:xfrm>
        </p:spPr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4"/>
            </a:pPr>
            <a:r>
              <a:rPr lang="en-US" sz="3700" dirty="0" smtClean="0">
                <a:solidFill>
                  <a:schemeClr val="tx1"/>
                </a:solidFill>
              </a:rPr>
              <a:t>A </a:t>
            </a:r>
            <a:r>
              <a:rPr lang="en-US" sz="3700" dirty="0">
                <a:solidFill>
                  <a:schemeClr val="tx1"/>
                </a:solidFill>
              </a:rPr>
              <a:t>distinct order of creation </a:t>
            </a:r>
            <a:r>
              <a:rPr lang="en-US" sz="3700" dirty="0" smtClean="0">
                <a:solidFill>
                  <a:schemeClr val="tx1"/>
                </a:solidFill>
              </a:rPr>
              <a:t>      (Hebrews </a:t>
            </a:r>
            <a:r>
              <a:rPr lang="en-US" sz="3700" dirty="0">
                <a:solidFill>
                  <a:schemeClr val="tx1"/>
                </a:solidFill>
              </a:rPr>
              <a:t>2:7-9)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4"/>
            </a:pPr>
            <a:r>
              <a:rPr lang="en-US" sz="3700" dirty="0" smtClean="0">
                <a:solidFill>
                  <a:schemeClr val="tx1"/>
                </a:solidFill>
              </a:rPr>
              <a:t>Angel means “messenger” &amp; referred to in masculine terms in Scripture.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4"/>
            </a:pPr>
            <a:r>
              <a:rPr lang="en-US" sz="3700" dirty="0" smtClean="0">
                <a:solidFill>
                  <a:schemeClr val="tx1"/>
                </a:solidFill>
              </a:rPr>
              <a:t>Never said to have been created in the image of God</a:t>
            </a:r>
            <a:endParaRPr lang="en-US" sz="37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Existence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0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Colossians 1:15-17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A host (Luke 2:13) 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Sons of God (Job 1:6)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Created (Nehemiah 9:6)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Created in a state of holiness        (Mark 8:38; Jude 6)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Innumerable (Rev 5:11)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Creation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28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46866"/>
            <a:ext cx="8305800" cy="3877734"/>
          </a:xfrm>
        </p:spPr>
        <p:txBody>
          <a:bodyPr>
            <a:noAutofit/>
          </a:bodyPr>
          <a:lstStyle/>
          <a:p>
            <a:pPr marL="742950" indent="-742950">
              <a:spcBef>
                <a:spcPts val="24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Intellect (1 Peter 1:12)</a:t>
            </a:r>
          </a:p>
          <a:p>
            <a:pPr marL="742950" indent="-742950">
              <a:spcBef>
                <a:spcPts val="24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Emotions (Luke 2:13)</a:t>
            </a:r>
          </a:p>
          <a:p>
            <a:pPr marL="742950" indent="-742950">
              <a:spcBef>
                <a:spcPts val="24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Will (</a:t>
            </a:r>
            <a:r>
              <a:rPr lang="en-US" sz="4000" dirty="0">
                <a:solidFill>
                  <a:schemeClr val="tx1"/>
                </a:solidFill>
              </a:rPr>
              <a:t>J</a:t>
            </a:r>
            <a:r>
              <a:rPr lang="en-US" sz="4000" dirty="0" smtClean="0">
                <a:solidFill>
                  <a:schemeClr val="tx1"/>
                </a:solidFill>
              </a:rPr>
              <a:t>ude 6) – able to leave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Personality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48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362200"/>
            <a:ext cx="8915400" cy="4572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Spirit beings (Hebrews 1:14)</a:t>
            </a: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They do not reproduce or marry  (Matthew 22:30)</a:t>
            </a: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They do not die (Luke 20:36)</a:t>
            </a: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Distinct from human beings (Luke 20:36)</a:t>
            </a: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Great power (2 Peter 2:11)</a:t>
            </a: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Not redeemed (2 Peter 2:4)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Nature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1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895600"/>
            <a:ext cx="8382000" cy="30480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 smtClean="0">
                <a:solidFill>
                  <a:schemeClr val="tx1"/>
                </a:solidFill>
              </a:rPr>
              <a:t> Worship (Isaiah 6:1-3)</a:t>
            </a:r>
          </a:p>
          <a:p>
            <a:pPr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smtClean="0">
                <a:solidFill>
                  <a:schemeClr val="tx1"/>
                </a:solidFill>
              </a:rPr>
              <a:t>Ministers (Hebrews 1:7)</a:t>
            </a:r>
          </a:p>
          <a:p>
            <a:pPr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</a:rPr>
              <a:t> </a:t>
            </a:r>
            <a:r>
              <a:rPr lang="en-US" sz="3800" dirty="0" smtClean="0">
                <a:solidFill>
                  <a:schemeClr val="tx1"/>
                </a:solidFill>
              </a:rPr>
              <a:t>Agents of God’s rule (Psalm 103:20-21)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Ministry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9050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</a:rPr>
              <a:t>To God: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133600"/>
            <a:ext cx="8610600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tx1"/>
                </a:solidFill>
              </a:rPr>
              <a:t> Announced His birth (Luke 2:13)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tx1"/>
                </a:solidFill>
              </a:rPr>
              <a:t> </a:t>
            </a:r>
            <a:r>
              <a:rPr lang="en-US" sz="3400" dirty="0" smtClean="0">
                <a:solidFill>
                  <a:schemeClr val="tx1"/>
                </a:solidFill>
              </a:rPr>
              <a:t>Strengthened Him after His temptation (Matthew 4:11)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tx1"/>
                </a:solidFill>
              </a:rPr>
              <a:t> </a:t>
            </a:r>
            <a:r>
              <a:rPr lang="en-US" sz="3400" dirty="0" smtClean="0">
                <a:solidFill>
                  <a:schemeClr val="tx1"/>
                </a:solidFill>
              </a:rPr>
              <a:t>Rolled away the stone &amp; announced His resurrection (Matthew 28:2, 6)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tx1"/>
                </a:solidFill>
              </a:rPr>
              <a:t>At His ascension (Acts 1:9-11)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tx1"/>
                </a:solidFill>
              </a:rPr>
              <a:t>Worshipped Him (Hebrews 1:6)</a:t>
            </a:r>
          </a:p>
          <a:p>
            <a:pPr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400" dirty="0" smtClean="0">
                <a:solidFill>
                  <a:schemeClr val="tx1"/>
                </a:solidFill>
              </a:rPr>
              <a:t>Will return with Him (Matt 16:27; 25:31)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Ministry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5240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</a:rPr>
              <a:t>To Christ: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90800"/>
            <a:ext cx="8610600" cy="44196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Help them in general (Heb 1:14; Ps 91:11-12)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Involved in answering prayers (Acts 12:7)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Guardian angels (Heb 1:14; Matt 18:10)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Care for them at death </a:t>
            </a:r>
            <a:r>
              <a:rPr lang="en-US" sz="3500" dirty="0" smtClean="0">
                <a:solidFill>
                  <a:schemeClr val="tx1"/>
                </a:solidFill>
              </a:rPr>
              <a:t>(Luke 16:22; Jude 9)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May have contact with humans (Heb 13:2)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Believers will judge angels (1 Cor 6:3)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Ministry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7598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</a:rPr>
              <a:t>To believers: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9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971800"/>
            <a:ext cx="8305800" cy="36576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Executing the judgments (Rev 8,9 &amp; 16)</a:t>
            </a:r>
          </a:p>
          <a:p>
            <a:pPr>
              <a:spcBef>
                <a:spcPts val="18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Bring punishment to them (Acts 12:23)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The Ministry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9884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</a:rPr>
              <a:t>To unbelievers: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362200"/>
            <a:ext cx="8686800" cy="44196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Archangel (Jude 9; Revelations 12:7-8)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Elect angels (1 Timothy 5:21)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Principalities, princes, throngs, dominions and powers (Ephesians 1:21; 3:10; 6:12)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Cherubim (Genesis 3:24; Ex 25:17-20; Rev 4:1-11)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Classification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9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438400"/>
            <a:ext cx="8534400" cy="42672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en-US" sz="3700" dirty="0">
                <a:solidFill>
                  <a:schemeClr val="tx1"/>
                </a:solidFill>
              </a:rPr>
              <a:t>Seraphim (Isaiah 6:2-7)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en-US" sz="3700" dirty="0" smtClean="0">
                <a:solidFill>
                  <a:schemeClr val="tx1"/>
                </a:solidFill>
              </a:rPr>
              <a:t>The angel of Jehovah (Exodus 3:2, 6)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en-US" sz="3700" dirty="0" smtClean="0">
                <a:solidFill>
                  <a:schemeClr val="tx1"/>
                </a:solidFill>
              </a:rPr>
              <a:t>Twenty-four elders (Rev 4:4)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en-US" sz="3700" dirty="0" smtClean="0">
                <a:solidFill>
                  <a:schemeClr val="tx1"/>
                </a:solidFill>
              </a:rPr>
              <a:t>Two angels are given names:           Michael (Jude 9) &amp; Gabriel (Luke 1:19)</a:t>
            </a:r>
          </a:p>
          <a:p>
            <a:pPr marL="742950" indent="-742950">
              <a:buClr>
                <a:schemeClr val="tx2"/>
              </a:buClr>
              <a:buFont typeface="+mj-lt"/>
              <a:buAutoNum type="arabicPeriod" startAt="5"/>
            </a:pP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2"/>
                </a:solidFill>
              </a:rPr>
              <a:t>Classification of Angels</a:t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0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Doctrine of Satan</a:t>
            </a:r>
            <a:endParaRPr lang="en-US" sz="5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83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38400"/>
            <a:ext cx="8382000" cy="4267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Taught in seven Old Testament books &amp; acknowledged by every New Testament writer</a:t>
            </a:r>
          </a:p>
          <a:p>
            <a:pPr marL="457200" indent="-45720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Christ acknowledged his existence (Matt 13:39)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existence</a:t>
            </a:r>
            <a:r>
              <a:rPr lang="en-US" sz="6000" b="1" dirty="0" smtClean="0">
                <a:solidFill>
                  <a:schemeClr val="tx2"/>
                </a:solidFill>
              </a:rPr>
              <a:t/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38400"/>
            <a:ext cx="8382000" cy="42672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Intellect (Matt 4:6;  2 Cor 11:3)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Emotions (Rev 12:12)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Will (2 Tim 2:26)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 personality</a:t>
            </a:r>
            <a:r>
              <a:rPr lang="en-US" sz="6000" b="1" dirty="0" smtClean="0">
                <a:solidFill>
                  <a:schemeClr val="tx2"/>
                </a:solidFill>
              </a:rPr>
              <a:t/>
            </a:r>
            <a:br>
              <a:rPr lang="en-US" sz="6000" b="1" dirty="0" smtClean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9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38400"/>
            <a:ext cx="8382000" cy="42672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A created being (Ezek 28:14,15)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>
                <a:solidFill>
                  <a:schemeClr val="tx1"/>
                </a:solidFill>
              </a:rPr>
              <a:t>A </a:t>
            </a:r>
            <a:r>
              <a:rPr lang="en-US" sz="4000" dirty="0" smtClean="0">
                <a:solidFill>
                  <a:schemeClr val="tx1"/>
                </a:solidFill>
              </a:rPr>
              <a:t>Cherub </a:t>
            </a:r>
            <a:r>
              <a:rPr lang="en-US" sz="4000" dirty="0">
                <a:solidFill>
                  <a:schemeClr val="tx1"/>
                </a:solidFill>
              </a:rPr>
              <a:t>(Ezek 28:14)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A spirit being (Eph 6:11,12)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 nature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62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133600"/>
            <a:ext cx="8382000" cy="1143000"/>
          </a:xfrm>
        </p:spPr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 startAt="4"/>
            </a:pPr>
            <a:r>
              <a:rPr lang="en-US" sz="4000" dirty="0" smtClean="0">
                <a:solidFill>
                  <a:schemeClr val="tx1"/>
                </a:solidFill>
              </a:rPr>
              <a:t>Limitations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	</a:t>
            </a:r>
            <a:r>
              <a:rPr lang="en-US" sz="4000" dirty="0">
                <a:solidFill>
                  <a:schemeClr val="tx1"/>
                </a:solidFill>
              </a:rPr>
              <a:t>	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 nature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cont.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048000"/>
            <a:ext cx="784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He is a creature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Can be resisted by the Christian (James 4:7)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God placed certain limitations (Job 1:12)</a:t>
            </a:r>
          </a:p>
        </p:txBody>
      </p:sp>
    </p:spTree>
    <p:extLst>
      <p:ext uri="{BB962C8B-B14F-4D97-AF65-F5344CB8AC3E}">
        <p14:creationId xmlns:p14="http://schemas.microsoft.com/office/powerpoint/2010/main" val="30493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133600"/>
            <a:ext cx="8382000" cy="1143000"/>
          </a:xfrm>
        </p:spPr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en-US" sz="4000" dirty="0" smtClean="0">
                <a:solidFill>
                  <a:schemeClr val="tx1"/>
                </a:solidFill>
              </a:rPr>
              <a:t>Personality traits: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	</a:t>
            </a:r>
            <a:r>
              <a:rPr lang="en-US" sz="4000" dirty="0">
                <a:solidFill>
                  <a:schemeClr val="tx1"/>
                </a:solidFill>
              </a:rPr>
              <a:t>	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His nature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cont.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048000"/>
            <a:ext cx="784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Murderer (John 8:44)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Liar (John 8:44)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Sinner (1 John 3:8)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Accuser (Rev 12:10)</a:t>
            </a:r>
          </a:p>
          <a:p>
            <a:pPr marL="914400" indent="-914400">
              <a:buClr>
                <a:schemeClr val="accent6">
                  <a:lumMod val="75000"/>
                </a:schemeClr>
              </a:buClr>
              <a:buFont typeface="+mj-lt"/>
              <a:buAutoNum type="alphaLcPeriod"/>
            </a:pPr>
            <a:r>
              <a:rPr lang="en-US" sz="4000" dirty="0" smtClean="0"/>
              <a:t>Adversary (1 Peter 5:8)</a:t>
            </a:r>
          </a:p>
        </p:txBody>
      </p:sp>
    </p:spTree>
    <p:extLst>
      <p:ext uri="{BB962C8B-B14F-4D97-AF65-F5344CB8AC3E}">
        <p14:creationId xmlns:p14="http://schemas.microsoft.com/office/powerpoint/2010/main" val="5843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763000" cy="43434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Satan -- adversary (2 Cor 11:14)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Devil – slanderer (Matt 4:1)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Serpent – deceitful (Rev 12:9)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Lucifer – star of the morning  (Isaiah 14:12)</a:t>
            </a:r>
          </a:p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Evil one (1 John 5:19)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Principle names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1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5334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Dragon (Rev 12:17)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Ruler of this world (John 12:31)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God of this age (2 Cor 4:4)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Accuser of the brethren (Rev 12:10)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Beezlebub – prince of the demons (Matt 12:24)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/>
                </a:solidFill>
              </a:rPr>
              <a:t>Belial – Ruler of the kingdom of darkness (2 Cor 6:15)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Principle names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cont.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0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90800"/>
            <a:ext cx="8382000" cy="22098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His sin (Isa 14:12-15)</a:t>
            </a:r>
          </a:p>
          <a:p>
            <a:pPr marL="0" indent="0">
              <a:spcBef>
                <a:spcPts val="1200"/>
              </a:spcBef>
              <a:buClr>
                <a:schemeClr val="tx2"/>
              </a:buClr>
              <a:buNone/>
            </a:pPr>
            <a:endParaRPr lang="en-US" sz="1000" dirty="0" smtClean="0">
              <a:solidFill>
                <a:schemeClr val="tx1"/>
              </a:solidFill>
            </a:endParaRP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2"/>
            </a:pPr>
            <a:r>
              <a:rPr lang="en-US" sz="4000" dirty="0" smtClean="0">
                <a:solidFill>
                  <a:schemeClr val="tx1"/>
                </a:solidFill>
              </a:rPr>
              <a:t>His punishments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24384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5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fall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Ezekiel 28 &amp; Isaiah 14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438471"/>
            <a:ext cx="8153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>
                <a:solidFill>
                  <a:prstClr val="black"/>
                </a:solidFill>
              </a:rPr>
              <a:t>Cast out of heaven (Ezek 28:16)</a:t>
            </a:r>
          </a:p>
          <a:p>
            <a:pPr marL="914400" lvl="0" indent="-91440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>
                <a:solidFill>
                  <a:prstClr val="black"/>
                </a:solidFill>
              </a:rPr>
              <a:t>In the Garden of Eden (Gen 3:14-15</a:t>
            </a:r>
            <a:r>
              <a:rPr lang="en-US" sz="3600" dirty="0" smtClean="0">
                <a:solidFill>
                  <a:prstClr val="black"/>
                </a:solidFill>
              </a:rPr>
              <a:t>)</a:t>
            </a:r>
          </a:p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 startAt="3"/>
            </a:pPr>
            <a:r>
              <a:rPr lang="en-US" sz="3600" dirty="0">
                <a:solidFill>
                  <a:prstClr val="black"/>
                </a:solidFill>
              </a:rPr>
              <a:t>At the cross (John 12:31)</a:t>
            </a:r>
          </a:p>
          <a:p>
            <a:pPr lvl="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</a:pP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2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1371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tx2"/>
              </a:buClr>
              <a:buNone/>
            </a:pPr>
            <a:endParaRPr lang="en-US" sz="3600" b="1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tx2"/>
              </a:buCl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His punishments </a:t>
            </a:r>
            <a:r>
              <a:rPr lang="en-US" sz="3600" b="1" dirty="0" smtClean="0">
                <a:solidFill>
                  <a:schemeClr val="tx1"/>
                </a:solidFill>
              </a:rPr>
              <a:t>continued: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	</a:t>
            </a:r>
            <a:r>
              <a:rPr lang="en-US" sz="4000" dirty="0">
                <a:solidFill>
                  <a:schemeClr val="tx1"/>
                </a:solidFill>
              </a:rPr>
              <a:t>	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6764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</a:t>
            </a: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fall</a:t>
            </a: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887682"/>
            <a:ext cx="83058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lphaLcPeriod" startAt="4"/>
            </a:pPr>
            <a:r>
              <a:rPr lang="en-US" sz="3600" dirty="0" smtClean="0"/>
              <a:t>Barred from access to heaven during the tribulation (Rev 12:7)</a:t>
            </a:r>
          </a:p>
          <a:p>
            <a:pPr marL="914400" indent="-9144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lphaLcPeriod" startAt="4"/>
            </a:pPr>
            <a:r>
              <a:rPr lang="en-US" sz="3600" dirty="0" smtClean="0"/>
              <a:t>Eventually confined to the abyss         (Rev 20:2)</a:t>
            </a:r>
          </a:p>
          <a:p>
            <a:pPr marL="914400" indent="-91440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+mj-lt"/>
              <a:buAutoNum type="alphaLcPeriod" startAt="4"/>
            </a:pPr>
            <a:r>
              <a:rPr lang="en-US" sz="3600" dirty="0" smtClean="0"/>
              <a:t>Ultimately cast into the Lake of Fire           (Rev 20:10)</a:t>
            </a:r>
          </a:p>
        </p:txBody>
      </p:sp>
    </p:spTree>
    <p:extLst>
      <p:ext uri="{BB962C8B-B14F-4D97-AF65-F5344CB8AC3E}">
        <p14:creationId xmlns:p14="http://schemas.microsoft.com/office/powerpoint/2010/main" val="225329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382000" cy="1219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God: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838200"/>
            <a:ext cx="8686800" cy="12192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work as related to: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124200"/>
            <a:ext cx="80010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Tries to thwart the plan of God</a:t>
            </a:r>
            <a:endParaRPr lang="en-US" sz="3600" dirty="0">
              <a:solidFill>
                <a:prstClr val="black"/>
              </a:solidFill>
            </a:endParaRP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Seeks to counterfeit God’s program </a:t>
            </a:r>
            <a:r>
              <a:rPr lang="en-US" sz="3600" dirty="0" smtClean="0">
                <a:solidFill>
                  <a:prstClr val="black"/>
                </a:solidFill>
              </a:rPr>
              <a:t>(2 </a:t>
            </a:r>
            <a:r>
              <a:rPr lang="en-US" sz="3600" dirty="0" err="1" smtClean="0">
                <a:solidFill>
                  <a:prstClr val="black"/>
                </a:solidFill>
              </a:rPr>
              <a:t>Cor</a:t>
            </a:r>
            <a:r>
              <a:rPr lang="en-US" sz="3600" dirty="0" smtClean="0">
                <a:solidFill>
                  <a:prstClr val="black"/>
                </a:solidFill>
              </a:rPr>
              <a:t> </a:t>
            </a:r>
            <a:r>
              <a:rPr lang="en-US" sz="3600" dirty="0" smtClean="0">
                <a:solidFill>
                  <a:prstClr val="black"/>
                </a:solidFill>
              </a:rPr>
              <a:t>2:11; 2 </a:t>
            </a:r>
            <a:r>
              <a:rPr lang="en-US" sz="3600" dirty="0" err="1" smtClean="0">
                <a:solidFill>
                  <a:prstClr val="black"/>
                </a:solidFill>
              </a:rPr>
              <a:t>Cor</a:t>
            </a:r>
            <a:r>
              <a:rPr lang="en-US" sz="3600" dirty="0" smtClean="0">
                <a:solidFill>
                  <a:prstClr val="black"/>
                </a:solidFill>
              </a:rPr>
              <a:t> 11:3, 13-15; </a:t>
            </a:r>
            <a:r>
              <a:rPr lang="en-US" sz="3600" dirty="0" err="1" smtClean="0">
                <a:solidFill>
                  <a:prstClr val="black"/>
                </a:solidFill>
              </a:rPr>
              <a:t>Eph</a:t>
            </a:r>
            <a:r>
              <a:rPr lang="en-US" sz="3600" dirty="0" smtClean="0">
                <a:solidFill>
                  <a:prstClr val="black"/>
                </a:solidFill>
              </a:rPr>
              <a:t> 6:11)</a:t>
            </a:r>
            <a:endParaRPr lang="en-US" sz="3600" dirty="0" smtClean="0">
              <a:solidFill>
                <a:prstClr val="black"/>
              </a:solidFill>
            </a:endParaRP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 startAt="3"/>
            </a:pPr>
            <a:r>
              <a:rPr lang="en-US" sz="3600" dirty="0" smtClean="0">
                <a:solidFill>
                  <a:prstClr val="black"/>
                </a:solidFill>
              </a:rPr>
              <a:t>Tempted Christ (Matt 4)</a:t>
            </a:r>
            <a:endParaRPr lang="en-US" sz="3600" dirty="0">
              <a:solidFill>
                <a:prstClr val="black"/>
              </a:solidFill>
            </a:endParaRPr>
          </a:p>
          <a:p>
            <a:pPr lvl="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</a:pP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30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382000" cy="12192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2"/>
            </a:pPr>
            <a:r>
              <a:rPr lang="en-US" sz="4000" dirty="0" smtClean="0">
                <a:solidFill>
                  <a:schemeClr val="tx1"/>
                </a:solidFill>
              </a:rPr>
              <a:t>Unbelievers: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838200"/>
            <a:ext cx="8686800" cy="12192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work as related to: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362200"/>
            <a:ext cx="838200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Blinds their minds (2 Cor 4:4)</a:t>
            </a:r>
            <a:endParaRPr lang="en-US" sz="3600" dirty="0">
              <a:solidFill>
                <a:prstClr val="black"/>
              </a:solidFill>
            </a:endParaRPr>
          </a:p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Snatches the Word out of their hearts (Luke 8:12)</a:t>
            </a:r>
          </a:p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Uses them to oppose the work of God (Rev 2:13)</a:t>
            </a:r>
          </a:p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He will gather them to the battle of Armageddon (Rev 16:13-14)</a:t>
            </a:r>
          </a:p>
          <a:p>
            <a:pPr marL="914400" lvl="0" indent="-914400"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He deceives them now (Rev 20:3)</a:t>
            </a:r>
            <a:endParaRPr lang="en-US" sz="3600" dirty="0">
              <a:solidFill>
                <a:prstClr val="black"/>
              </a:solidFill>
            </a:endParaRPr>
          </a:p>
          <a:p>
            <a:pPr lvl="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</a:pP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71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981200"/>
            <a:ext cx="8382000" cy="12192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3"/>
            </a:pPr>
            <a:r>
              <a:rPr lang="en-US" sz="4000" dirty="0" smtClean="0">
                <a:solidFill>
                  <a:schemeClr val="tx1"/>
                </a:solidFill>
              </a:rPr>
              <a:t>Believers: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6858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work as related to: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826871"/>
            <a:ext cx="807720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Tempts to lie (Acts 5:3)</a:t>
            </a:r>
            <a:endParaRPr lang="en-US" sz="3600" dirty="0">
              <a:solidFill>
                <a:prstClr val="black"/>
              </a:solidFill>
            </a:endParaRP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Accuses &amp; slanders (Rev 12:10)</a:t>
            </a: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Can hinder the work of a Christian     (1 Thess 2:18)</a:t>
            </a: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/>
            </a:pPr>
            <a:r>
              <a:rPr lang="en-US" sz="3600" dirty="0" smtClean="0">
                <a:solidFill>
                  <a:prstClr val="black"/>
                </a:solidFill>
              </a:rPr>
              <a:t>Tries to defeat (Eph 6:12)</a:t>
            </a:r>
          </a:p>
          <a:p>
            <a:pPr lvl="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</a:pP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9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09800"/>
            <a:ext cx="8382000" cy="9144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Clr>
                <a:schemeClr val="tx2"/>
              </a:buClr>
              <a:buNone/>
            </a:pPr>
            <a:r>
              <a:rPr lang="en-US" sz="4000" dirty="0" smtClean="0">
                <a:solidFill>
                  <a:schemeClr val="tx1"/>
                </a:solidFill>
              </a:rPr>
              <a:t>Believers</a:t>
            </a:r>
            <a:r>
              <a:rPr lang="en-US" sz="3600" b="1" dirty="0" smtClean="0">
                <a:solidFill>
                  <a:schemeClr val="tx1"/>
                </a:solidFill>
              </a:rPr>
              <a:t> continued: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6858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Satan’s work as related to:</a:t>
            </a:r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  <a:t/>
            </a:r>
            <a:br>
              <a:rPr lang="en-US" sz="2400" dirty="0">
                <a:solidFill>
                  <a:srgbClr val="073E87"/>
                </a:solidFill>
                <a:ea typeface="+mn-ea"/>
                <a:cs typeface="+mn-cs"/>
              </a:rPr>
            </a:br>
            <a:endParaRPr lang="en-US" sz="6000" b="1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326755"/>
            <a:ext cx="8077200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 startAt="5"/>
            </a:pPr>
            <a:r>
              <a:rPr lang="en-US" sz="3600" dirty="0" smtClean="0">
                <a:solidFill>
                  <a:prstClr val="black"/>
                </a:solidFill>
              </a:rPr>
              <a:t>Tempts us to immorality (1 Cor 7:5)</a:t>
            </a: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 startAt="5"/>
            </a:pPr>
            <a:r>
              <a:rPr lang="en-US" sz="3600" dirty="0" smtClean="0">
                <a:solidFill>
                  <a:prstClr val="black"/>
                </a:solidFill>
              </a:rPr>
              <a:t>Sows counterfeits (Matt 13:38,39)</a:t>
            </a:r>
          </a:p>
          <a:p>
            <a:pPr marL="914400" lvl="0" indent="-914400">
              <a:spcBef>
                <a:spcPts val="1200"/>
              </a:spcBef>
              <a:buClr>
                <a:srgbClr val="05E0DB">
                  <a:lumMod val="75000"/>
                </a:srgbClr>
              </a:buClr>
              <a:buSzPct val="100000"/>
              <a:buFont typeface="+mj-lt"/>
              <a:buAutoNum type="alphaLcPeriod" startAt="5"/>
            </a:pPr>
            <a:r>
              <a:rPr lang="en-US" sz="3600" dirty="0" smtClean="0">
                <a:solidFill>
                  <a:prstClr val="black"/>
                </a:solidFill>
              </a:rPr>
              <a:t>Incites persecutions (Rev 2:10)</a:t>
            </a:r>
            <a:endParaRPr lang="en-US" sz="3600" dirty="0">
              <a:solidFill>
                <a:prstClr val="black"/>
              </a:solidFill>
            </a:endParaRPr>
          </a:p>
          <a:p>
            <a:pPr lvl="0">
              <a:spcBef>
                <a:spcPts val="600"/>
              </a:spcBef>
              <a:buClr>
                <a:srgbClr val="05E0DB">
                  <a:lumMod val="75000"/>
                </a:srgbClr>
              </a:buClr>
              <a:buSzPct val="100000"/>
            </a:pP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94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610600" cy="4191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Intercession of Christ (</a:t>
            </a:r>
            <a:r>
              <a:rPr lang="en-US" sz="3600" dirty="0" err="1" smtClean="0">
                <a:solidFill>
                  <a:schemeClr val="tx1"/>
                </a:solidFill>
              </a:rPr>
              <a:t>Heb</a:t>
            </a:r>
            <a:r>
              <a:rPr lang="en-US" sz="3600" dirty="0" smtClean="0">
                <a:solidFill>
                  <a:schemeClr val="tx1"/>
                </a:solidFill>
              </a:rPr>
              <a:t> 7:25)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Proper attitude toward Satan (1 Pet 5:8)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Be on guard (1 Pet 5:8)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Take a stand (James 4:7)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Use the spiritual armor (</a:t>
            </a:r>
            <a:r>
              <a:rPr lang="en-US" sz="3600" dirty="0" err="1" smtClean="0">
                <a:solidFill>
                  <a:schemeClr val="tx1"/>
                </a:solidFill>
              </a:rPr>
              <a:t>Eph</a:t>
            </a:r>
            <a:r>
              <a:rPr lang="en-US" sz="3600" dirty="0" smtClean="0">
                <a:solidFill>
                  <a:schemeClr val="tx1"/>
                </a:solidFill>
              </a:rPr>
              <a:t> 6:11-18)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Defense of the believers against Satan:</a:t>
            </a: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20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A2312E"/>
                </a:solidFill>
              </a:rPr>
              <a:t>The Doctrine of </a:t>
            </a:r>
            <a:r>
              <a:rPr lang="en-US" sz="5400" b="1" dirty="0" smtClean="0">
                <a:solidFill>
                  <a:srgbClr val="A2312E"/>
                </a:solidFill>
              </a:rPr>
              <a:t>Demons</a:t>
            </a:r>
            <a:endParaRPr lang="en-US" sz="5400" b="1" dirty="0">
              <a:solidFill>
                <a:srgbClr val="A23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4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610600" cy="4191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Spirit beings (Matt 17:18)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Know their own end (Matt 8:29)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Know the plan of salvation (James 2:19)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Have a system of doctrine (1 Tim 4:1-3)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Immoral, wicked, unclean (1 Tim 4:1-3)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 fontScale="90000"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rgbClr val="A2312E"/>
                </a:solidFill>
              </a:rPr>
              <a:t>Characteristics of Demons</a:t>
            </a:r>
            <a:endParaRPr lang="en-US" sz="6000" b="1" dirty="0">
              <a:solidFill>
                <a:srgbClr val="A23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25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90800"/>
            <a:ext cx="8610600" cy="35052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Attempt to thwart the work of God             ( Rev 16:13-16)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Extend the authority of Satan (</a:t>
            </a:r>
            <a:r>
              <a:rPr lang="en-US" sz="3600" dirty="0" err="1" smtClean="0">
                <a:solidFill>
                  <a:schemeClr val="tx1"/>
                </a:solidFill>
              </a:rPr>
              <a:t>Eph</a:t>
            </a:r>
            <a:r>
              <a:rPr lang="en-US" sz="3600" dirty="0" smtClean="0">
                <a:solidFill>
                  <a:schemeClr val="tx1"/>
                </a:solidFill>
              </a:rPr>
              <a:t> 6:11,12)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May be used by God (2 </a:t>
            </a:r>
            <a:r>
              <a:rPr lang="en-US" sz="3600" dirty="0" err="1" smtClean="0">
                <a:solidFill>
                  <a:schemeClr val="tx1"/>
                </a:solidFill>
              </a:rPr>
              <a:t>Cor</a:t>
            </a:r>
            <a:r>
              <a:rPr lang="en-US" sz="3600" dirty="0" smtClean="0">
                <a:solidFill>
                  <a:schemeClr val="tx1"/>
                </a:solidFill>
              </a:rPr>
              <a:t> 12:7)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rgbClr val="A2312E"/>
                </a:solidFill>
              </a:rPr>
              <a:t>Activities of Demons</a:t>
            </a:r>
            <a:endParaRPr lang="en-US" sz="6000" b="1" dirty="0">
              <a:solidFill>
                <a:srgbClr val="A23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5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90800"/>
            <a:ext cx="8610600" cy="3810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Can inflict disease (Matt 9:33)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Can possess humans ( Matt 4:24)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Can possess animals (Mark 5:13)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Spread false doctrine (1 Tim 4:1)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Oppose God’s children (</a:t>
            </a:r>
            <a:r>
              <a:rPr lang="en-US" sz="3600" dirty="0" err="1" smtClean="0">
                <a:solidFill>
                  <a:schemeClr val="tx1"/>
                </a:solidFill>
              </a:rPr>
              <a:t>Eph</a:t>
            </a:r>
            <a:r>
              <a:rPr lang="en-US" sz="3600" dirty="0" smtClean="0">
                <a:solidFill>
                  <a:schemeClr val="tx1"/>
                </a:solidFill>
              </a:rPr>
              <a:t> 6:12)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rgbClr val="A2312E"/>
                </a:solidFill>
              </a:rPr>
              <a:t>Activities of Demons</a:t>
            </a:r>
            <a:endParaRPr lang="en-US" sz="6000" b="1" dirty="0">
              <a:solidFill>
                <a:srgbClr val="A2312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6764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buClr>
                <a:srgbClr val="073E87"/>
              </a:buClr>
              <a:buSzPct val="100000"/>
            </a:pPr>
            <a:r>
              <a:rPr lang="en-US" sz="3200" b="1" dirty="0">
                <a:solidFill>
                  <a:prstClr val="black"/>
                </a:solidFill>
              </a:rPr>
              <a:t>continued:</a:t>
            </a:r>
          </a:p>
        </p:txBody>
      </p:sp>
    </p:spTree>
    <p:extLst>
      <p:ext uri="{BB962C8B-B14F-4D97-AF65-F5344CB8AC3E}">
        <p14:creationId xmlns:p14="http://schemas.microsoft.com/office/powerpoint/2010/main" val="279525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90800"/>
            <a:ext cx="8534400" cy="3810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Definition:  A demon residing within a person</a:t>
            </a:r>
          </a:p>
          <a:p>
            <a:pPr marL="742950" indent="-742950">
              <a:spcBef>
                <a:spcPts val="12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</a:rPr>
              <a:t>Result:  Physical disease or handicaps (Matt 9:32, 33), mental derangement (Matt 7:15)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rgbClr val="A2312E"/>
                </a:solidFill>
              </a:rPr>
              <a:t>Demons Possession</a:t>
            </a:r>
            <a:endParaRPr lang="en-US" sz="6000" b="1" dirty="0">
              <a:solidFill>
                <a:srgbClr val="A23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7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590800"/>
            <a:ext cx="8534400" cy="4191000"/>
          </a:xfrm>
        </p:spPr>
        <p:txBody>
          <a:bodyPr>
            <a:noAutofit/>
          </a:bodyPr>
          <a:lstStyle/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Temporarily some are confined into the abyss (Luke 8:31).                                          -Will be let loose during the tribulation (Rev 9:1-11 and 16:13-14).</a:t>
            </a:r>
          </a:p>
          <a:p>
            <a:pPr marL="0" indent="0">
              <a:spcBef>
                <a:spcPts val="600"/>
              </a:spcBef>
              <a:buClr>
                <a:schemeClr val="tx2"/>
              </a:buClr>
              <a:buNone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742950" indent="-742950">
              <a:spcBef>
                <a:spcPts val="600"/>
              </a:spcBef>
              <a:buClr>
                <a:schemeClr val="tx2"/>
              </a:buClr>
              <a:buFont typeface="+mj-lt"/>
              <a:buAutoNum type="arabicPeriod" startAt="2"/>
            </a:pPr>
            <a:r>
              <a:rPr lang="en-US" sz="3600" dirty="0" smtClean="0">
                <a:solidFill>
                  <a:schemeClr val="tx1"/>
                </a:solidFill>
              </a:rPr>
              <a:t>Eventually cast with Satan into the Lake of Fire forever (Matt 25:41 and Rev 20:10)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</a:pPr>
            <a:r>
              <a:rPr lang="en-US" sz="6000" b="1" dirty="0" smtClean="0">
                <a:solidFill>
                  <a:srgbClr val="A2312E"/>
                </a:solidFill>
              </a:rPr>
              <a:t>Destiny of demons</a:t>
            </a:r>
            <a:endParaRPr lang="en-US" sz="6000" b="1" dirty="0">
              <a:solidFill>
                <a:srgbClr val="A23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4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800" b="1" dirty="0" smtClean="0">
            <a:solidFill>
              <a:schemeClr val="bg1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1007</TotalTime>
  <Words>1184</Words>
  <Application>Microsoft Office PowerPoint</Application>
  <PresentationFormat>On-screen Show (4:3)</PresentationFormat>
  <Paragraphs>171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Waveform</vt:lpstr>
      <vt:lpstr>ANGELOLOGY</vt:lpstr>
      <vt:lpstr>Existence of Angels  </vt:lpstr>
      <vt:lpstr>Existence of Angels  </vt:lpstr>
      <vt:lpstr>Creation of Angels  </vt:lpstr>
      <vt:lpstr>The Personality of Angels  </vt:lpstr>
      <vt:lpstr>The Nature of Angels  </vt:lpstr>
      <vt:lpstr>The Ministry of Angels  </vt:lpstr>
      <vt:lpstr>The Ministry of Angels  </vt:lpstr>
      <vt:lpstr>The Ministry of Angels  </vt:lpstr>
      <vt:lpstr>The Ministry of Angels  </vt:lpstr>
      <vt:lpstr>Classification of Angels  </vt:lpstr>
      <vt:lpstr>Classification of Angels  </vt:lpstr>
      <vt:lpstr>The Doctrine of Satan</vt:lpstr>
      <vt:lpstr>Satan’s existence  </vt:lpstr>
      <vt:lpstr>His personality  </vt:lpstr>
      <vt:lpstr>His nature </vt:lpstr>
      <vt:lpstr>His nature cont. </vt:lpstr>
      <vt:lpstr>His nature cont. </vt:lpstr>
      <vt:lpstr>Principle names </vt:lpstr>
      <vt:lpstr>Principle names cont. </vt:lpstr>
      <vt:lpstr>Satan’s fall Ezekiel 28 &amp; Isaiah 14 </vt:lpstr>
      <vt:lpstr>Satan’s fall </vt:lpstr>
      <vt:lpstr>Satan’s work as related to:  </vt:lpstr>
      <vt:lpstr>Satan’s work as related to:  </vt:lpstr>
      <vt:lpstr>Satan’s work as related to:  </vt:lpstr>
      <vt:lpstr>Satan’s work as related to:  </vt:lpstr>
      <vt:lpstr>Defense of the believers against Satan:</vt:lpstr>
      <vt:lpstr>The Doctrine of Demons</vt:lpstr>
      <vt:lpstr>Characteristics of Demons</vt:lpstr>
      <vt:lpstr>Activities of Demons</vt:lpstr>
      <vt:lpstr>Activities of Demons</vt:lpstr>
      <vt:lpstr>Demons Possession</vt:lpstr>
      <vt:lpstr>Destiny of demons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ANGELOLOGY</dc:title>
  <dc:creator>Southern View Chapel</dc:creator>
  <cp:lastModifiedBy>Tara Bandy</cp:lastModifiedBy>
  <cp:revision>65</cp:revision>
  <dcterms:created xsi:type="dcterms:W3CDTF">2016-01-13T19:33:08Z</dcterms:created>
  <dcterms:modified xsi:type="dcterms:W3CDTF">2016-02-11T21:29:53Z</dcterms:modified>
</cp:coreProperties>
</file>