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1" r:id="rId7"/>
    <p:sldMasterId id="2147483733" r:id="rId8"/>
    <p:sldMasterId id="2147483757" r:id="rId9"/>
    <p:sldMasterId id="2147483769" r:id="rId10"/>
    <p:sldMasterId id="2147483781" r:id="rId11"/>
  </p:sldMasterIdLst>
  <p:notesMasterIdLst>
    <p:notesMasterId r:id="rId90"/>
  </p:notesMasterIdLst>
  <p:handoutMasterIdLst>
    <p:handoutMasterId r:id="rId91"/>
  </p:handoutMasterIdLst>
  <p:sldIdLst>
    <p:sldId id="256" r:id="rId12"/>
    <p:sldId id="257" r:id="rId13"/>
    <p:sldId id="258" r:id="rId14"/>
    <p:sldId id="259" r:id="rId15"/>
    <p:sldId id="293" r:id="rId16"/>
    <p:sldId id="306" r:id="rId17"/>
    <p:sldId id="297" r:id="rId18"/>
    <p:sldId id="304" r:id="rId19"/>
    <p:sldId id="305" r:id="rId20"/>
    <p:sldId id="260" r:id="rId21"/>
    <p:sldId id="261" r:id="rId22"/>
    <p:sldId id="262" r:id="rId23"/>
    <p:sldId id="263" r:id="rId24"/>
    <p:sldId id="294" r:id="rId25"/>
    <p:sldId id="315" r:id="rId26"/>
    <p:sldId id="316" r:id="rId27"/>
    <p:sldId id="317" r:id="rId28"/>
    <p:sldId id="324" r:id="rId29"/>
    <p:sldId id="325" r:id="rId30"/>
    <p:sldId id="326" r:id="rId31"/>
    <p:sldId id="327" r:id="rId32"/>
    <p:sldId id="328" r:id="rId33"/>
    <p:sldId id="329" r:id="rId34"/>
    <p:sldId id="330" r:id="rId35"/>
    <p:sldId id="331" r:id="rId36"/>
    <p:sldId id="264" r:id="rId37"/>
    <p:sldId id="265" r:id="rId38"/>
    <p:sldId id="266" r:id="rId39"/>
    <p:sldId id="311" r:id="rId40"/>
    <p:sldId id="318" r:id="rId41"/>
    <p:sldId id="319" r:id="rId42"/>
    <p:sldId id="312" r:id="rId43"/>
    <p:sldId id="313" r:id="rId44"/>
    <p:sldId id="295" r:id="rId45"/>
    <p:sldId id="314" r:id="rId46"/>
    <p:sldId id="267" r:id="rId47"/>
    <p:sldId id="268" r:id="rId48"/>
    <p:sldId id="269" r:id="rId49"/>
    <p:sldId id="270" r:id="rId50"/>
    <p:sldId id="271" r:id="rId51"/>
    <p:sldId id="272" r:id="rId52"/>
    <p:sldId id="298" r:id="rId53"/>
    <p:sldId id="299" r:id="rId54"/>
    <p:sldId id="300" r:id="rId55"/>
    <p:sldId id="301" r:id="rId56"/>
    <p:sldId id="273" r:id="rId57"/>
    <p:sldId id="274" r:id="rId58"/>
    <p:sldId id="302" r:id="rId59"/>
    <p:sldId id="303" r:id="rId60"/>
    <p:sldId id="275" r:id="rId61"/>
    <p:sldId id="276" r:id="rId62"/>
    <p:sldId id="320" r:id="rId63"/>
    <p:sldId id="277" r:id="rId64"/>
    <p:sldId id="321" r:id="rId65"/>
    <p:sldId id="322" r:id="rId66"/>
    <p:sldId id="335" r:id="rId67"/>
    <p:sldId id="334" r:id="rId68"/>
    <p:sldId id="278" r:id="rId69"/>
    <p:sldId id="279" r:id="rId70"/>
    <p:sldId id="280" r:id="rId71"/>
    <p:sldId id="281" r:id="rId72"/>
    <p:sldId id="282" r:id="rId73"/>
    <p:sldId id="323" r:id="rId74"/>
    <p:sldId id="283" r:id="rId75"/>
    <p:sldId id="284" r:id="rId76"/>
    <p:sldId id="285" r:id="rId77"/>
    <p:sldId id="286" r:id="rId78"/>
    <p:sldId id="287" r:id="rId79"/>
    <p:sldId id="288" r:id="rId80"/>
    <p:sldId id="336" r:id="rId81"/>
    <p:sldId id="337" r:id="rId82"/>
    <p:sldId id="338" r:id="rId83"/>
    <p:sldId id="289" r:id="rId84"/>
    <p:sldId id="290" r:id="rId85"/>
    <p:sldId id="291" r:id="rId86"/>
    <p:sldId id="332" r:id="rId87"/>
    <p:sldId id="333" r:id="rId88"/>
    <p:sldId id="292" r:id="rId8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CC66"/>
    <a:srgbClr val="660033"/>
    <a:srgbClr val="009999"/>
    <a:srgbClr val="FF0066"/>
    <a:srgbClr val="CC00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1338"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slide" Target="slides/slide65.xml"/><Relationship Id="rId84" Type="http://schemas.openxmlformats.org/officeDocument/2006/relationships/slide" Target="slides/slide73.xml"/><Relationship Id="rId89" Type="http://schemas.openxmlformats.org/officeDocument/2006/relationships/slide" Target="slides/slide78.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A505B8D-9FCB-4B42-AE6A-BDFFAFD0AACE}" type="datetimeFigureOut">
              <a:rPr lang="en-US" smtClean="0"/>
              <a:t>10/14/2015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397402F-6989-4951-8CC6-7CE7BC162D58}" type="slidenum">
              <a:rPr lang="en-US" smtClean="0"/>
              <a:t>‹#›</a:t>
            </a:fld>
            <a:endParaRPr lang="en-US"/>
          </a:p>
        </p:txBody>
      </p:sp>
    </p:spTree>
    <p:extLst>
      <p:ext uri="{BB962C8B-B14F-4D97-AF65-F5344CB8AC3E}">
        <p14:creationId xmlns:p14="http://schemas.microsoft.com/office/powerpoint/2010/main" val="36172420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3C0CEB7-38AD-407F-AFED-D533F4BE86EB}" type="datetimeFigureOut">
              <a:rPr lang="en-US" smtClean="0"/>
              <a:t>10/14/2015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F1A9062-6E83-43E6-B237-51B25C9F1111}" type="slidenum">
              <a:rPr lang="en-US" smtClean="0"/>
              <a:t>‹#›</a:t>
            </a:fld>
            <a:endParaRPr lang="en-US"/>
          </a:p>
        </p:txBody>
      </p:sp>
    </p:spTree>
    <p:extLst>
      <p:ext uri="{BB962C8B-B14F-4D97-AF65-F5344CB8AC3E}">
        <p14:creationId xmlns:p14="http://schemas.microsoft.com/office/powerpoint/2010/main" val="122501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a:ln/>
        </p:spPr>
      </p:sp>
      <p:sp>
        <p:nvSpPr>
          <p:cNvPr id="200707" name="Notes Placeholder 2"/>
          <p:cNvSpPr>
            <a:spLocks noGrp="1"/>
          </p:cNvSpPr>
          <p:nvPr>
            <p:ph type="body" idx="1"/>
          </p:nvPr>
        </p:nvSpPr>
        <p:spPr>
          <a:noFill/>
          <a:ln/>
        </p:spPr>
        <p:txBody>
          <a:bodyPr/>
          <a:lstStyle/>
          <a:p>
            <a:endParaRPr lang="en-US" smtClean="0"/>
          </a:p>
        </p:txBody>
      </p:sp>
      <p:sp>
        <p:nvSpPr>
          <p:cNvPr id="200708" name="Slide Number Placeholder 3"/>
          <p:cNvSpPr>
            <a:spLocks noGrp="1"/>
          </p:cNvSpPr>
          <p:nvPr>
            <p:ph type="sldNum" sz="quarter" idx="5"/>
          </p:nvPr>
        </p:nvSpPr>
        <p:spPr>
          <a:noFill/>
        </p:spPr>
        <p:txBody>
          <a:bodyPr/>
          <a:lstStyle/>
          <a:p>
            <a:fld id="{43568F65-1207-4CDE-9280-8B78CB4E3286}" type="slidenum">
              <a:rPr lang="en-US" smtClean="0">
                <a:solidFill>
                  <a:prstClr val="black"/>
                </a:solidFill>
              </a:rPr>
              <a:pPr/>
              <a:t>12</a:t>
            </a:fld>
            <a:endParaRPr lang="en-US" smtClean="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E76134-9B39-4BF8-AF85-DC1E2AACF392}" type="slidenum">
              <a:rPr lang="en-US">
                <a:solidFill>
                  <a:prstClr val="black"/>
                </a:solidFill>
              </a:rPr>
              <a:pPr/>
              <a:t>15</a:t>
            </a:fld>
            <a:endParaRPr lang="en-US">
              <a:solidFill>
                <a:prstClr val="black"/>
              </a:solidFill>
            </a:endParaRPr>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690EA7-2FCE-489E-B51B-1AB7AFD44CCF}" type="slidenum">
              <a:rPr lang="en-US">
                <a:solidFill>
                  <a:prstClr val="black"/>
                </a:solidFill>
              </a:rPr>
              <a:pPr/>
              <a:t>16</a:t>
            </a:fld>
            <a:endParaRPr lang="en-US">
              <a:solidFill>
                <a:prstClr val="black"/>
              </a:solidFill>
            </a:endParaRPr>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B7A76D-2D75-43EA-A332-A54A0A664471}" type="slidenum">
              <a:rPr lang="en-US">
                <a:solidFill>
                  <a:prstClr val="black"/>
                </a:solidFill>
              </a:rPr>
              <a:pPr/>
              <a:t>17</a:t>
            </a:fld>
            <a:endParaRPr lang="en-US">
              <a:solidFill>
                <a:prstClr val="black"/>
              </a:solidFill>
            </a:endParaRPr>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a:ln/>
        </p:spPr>
      </p:sp>
      <p:sp>
        <p:nvSpPr>
          <p:cNvPr id="216067" name="Notes Placeholder 2"/>
          <p:cNvSpPr>
            <a:spLocks noGrp="1"/>
          </p:cNvSpPr>
          <p:nvPr>
            <p:ph type="body" idx="1"/>
          </p:nvPr>
        </p:nvSpPr>
        <p:spPr>
          <a:noFill/>
          <a:ln/>
        </p:spPr>
        <p:txBody>
          <a:bodyPr/>
          <a:lstStyle/>
          <a:p>
            <a:endParaRPr lang="en-US" smtClean="0"/>
          </a:p>
        </p:txBody>
      </p:sp>
      <p:sp>
        <p:nvSpPr>
          <p:cNvPr id="216068" name="Slide Number Placeholder 3"/>
          <p:cNvSpPr>
            <a:spLocks noGrp="1"/>
          </p:cNvSpPr>
          <p:nvPr>
            <p:ph type="sldNum" sz="quarter" idx="5"/>
          </p:nvPr>
        </p:nvSpPr>
        <p:spPr>
          <a:noFill/>
        </p:spPr>
        <p:txBody>
          <a:bodyPr/>
          <a:lstStyle/>
          <a:p>
            <a:fld id="{89AE3ABE-4DC9-4837-9BA6-DBE77CAA8006}" type="slidenum">
              <a:rPr lang="en-US" smtClean="0">
                <a:solidFill>
                  <a:prstClr val="black"/>
                </a:solidFill>
              </a:rPr>
              <a:pPr/>
              <a:t>53</a:t>
            </a:fld>
            <a:endParaRPr lang="en-US" smtClean="0">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4078BDE-CA53-42D5-BD0C-FA35ECF5AD22}" type="slidenum">
              <a:rPr lang="en-US" smtClean="0">
                <a:solidFill>
                  <a:prstClr val="black"/>
                </a:solidFill>
              </a:rPr>
              <a:pPr fontAlgn="base">
                <a:spcBef>
                  <a:spcPct val="0"/>
                </a:spcBef>
                <a:spcAft>
                  <a:spcPct val="0"/>
                </a:spcAft>
                <a:defRPr/>
              </a:pPr>
              <a:t>57</a:t>
            </a:fld>
            <a:endParaRPr lang="en-US" smtClean="0">
              <a:solidFill>
                <a:prstClr val="black"/>
              </a:solidFill>
            </a:endParaRPr>
          </a:p>
        </p:txBody>
      </p:sp>
      <p:sp>
        <p:nvSpPr>
          <p:cNvPr id="4099" name="Rectangle 7"/>
          <p:cNvSpPr txBox="1">
            <a:spLocks noGrp="1" noChangeArrowheads="1"/>
          </p:cNvSpPr>
          <p:nvPr/>
        </p:nvSpPr>
        <p:spPr bwMode="auto">
          <a:xfrm>
            <a:off x="3970938" y="8829967"/>
            <a:ext cx="303784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fontAlgn="base" hangingPunct="1">
              <a:spcBef>
                <a:spcPct val="0"/>
              </a:spcBef>
              <a:spcAft>
                <a:spcPct val="0"/>
              </a:spcAft>
            </a:pPr>
            <a:fld id="{8B6CD2B8-2D82-4F1F-BA38-E884949F4F08}" type="slidenum">
              <a:rPr lang="en-US" sz="1200">
                <a:solidFill>
                  <a:prstClr val="black"/>
                </a:solidFill>
                <a:latin typeface="Times New Roman" pitchFamily="18" charset="0"/>
              </a:rPr>
              <a:pPr algn="r" eaLnBrk="1" fontAlgn="base" hangingPunct="1">
                <a:spcBef>
                  <a:spcPct val="0"/>
                </a:spcBef>
                <a:spcAft>
                  <a:spcPct val="0"/>
                </a:spcAft>
              </a:pPr>
              <a:t>57</a:t>
            </a:fld>
            <a:endParaRPr lang="en-US" sz="1200">
              <a:solidFill>
                <a:prstClr val="black"/>
              </a:solidFill>
              <a:latin typeface="Times New Roman" pitchFamily="18" charset="0"/>
            </a:endParaRPr>
          </a:p>
        </p:txBody>
      </p:sp>
      <p:sp>
        <p:nvSpPr>
          <p:cNvPr id="41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Habakkuk 3:19 (KJV) “The LORD God is my strength, and he will make my feet like </a:t>
            </a:r>
            <a:r>
              <a:rPr lang="en-US" b="1" smtClean="0"/>
              <a:t>hinds' feet</a:t>
            </a:r>
            <a:r>
              <a:rPr lang="en-US" smtClean="0"/>
              <a:t>, and he will make me to walk upon mine high places.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p:cNvSpPr>
            <a:spLocks noGrp="1" noRot="1" noChangeAspect="1" noTextEdit="1"/>
          </p:cNvSpPr>
          <p:nvPr>
            <p:ph type="sldImg"/>
          </p:nvPr>
        </p:nvSpPr>
        <p:spPr>
          <a:ln/>
        </p:spPr>
      </p:sp>
      <p:sp>
        <p:nvSpPr>
          <p:cNvPr id="228355" name="Notes Placeholder 2"/>
          <p:cNvSpPr>
            <a:spLocks noGrp="1"/>
          </p:cNvSpPr>
          <p:nvPr>
            <p:ph type="body" idx="1"/>
          </p:nvPr>
        </p:nvSpPr>
        <p:spPr>
          <a:noFill/>
          <a:ln/>
        </p:spPr>
        <p:txBody>
          <a:bodyPr/>
          <a:lstStyle/>
          <a:p>
            <a:endParaRPr lang="en-US" smtClean="0"/>
          </a:p>
        </p:txBody>
      </p:sp>
      <p:sp>
        <p:nvSpPr>
          <p:cNvPr id="228356" name="Slide Number Placeholder 3"/>
          <p:cNvSpPr>
            <a:spLocks noGrp="1"/>
          </p:cNvSpPr>
          <p:nvPr>
            <p:ph type="sldNum" sz="quarter" idx="5"/>
          </p:nvPr>
        </p:nvSpPr>
        <p:spPr>
          <a:noFill/>
        </p:spPr>
        <p:txBody>
          <a:bodyPr/>
          <a:lstStyle/>
          <a:p>
            <a:fld id="{36053B9E-D85A-4F9B-B401-62483913E652}" type="slidenum">
              <a:rPr lang="en-US" smtClean="0">
                <a:solidFill>
                  <a:prstClr val="black"/>
                </a:solidFill>
              </a:rPr>
              <a:pPr/>
              <a:t>73</a:t>
            </a:fld>
            <a:endParaRPr lang="en-US" smtClean="0">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87EC5E-1B30-488F-9F55-0F98A7857C82}"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3418122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87EC5E-1B30-488F-9F55-0F98A7857C82}"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627631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87EC5E-1B30-488F-9F55-0F98A7857C82}"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1415558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87EC5E-1B30-488F-9F55-0F98A7857C82}"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365128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87EC5E-1B30-488F-9F55-0F98A7857C82}" type="datetimeFigureOut">
              <a:rPr lang="en-US" smtClean="0"/>
              <a:t>10/14/2015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987311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87EC5E-1B30-488F-9F55-0F98A7857C82}" type="datetimeFigureOut">
              <a:rPr lang="en-US" smtClean="0"/>
              <a:t>10/14/2015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3460643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87EC5E-1B30-488F-9F55-0F98A7857C82}" type="datetimeFigureOut">
              <a:rPr lang="en-US" smtClean="0"/>
              <a:t>10/14/2015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3358786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87EC5E-1B30-488F-9F55-0F98A7857C82}"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3542930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87EC5E-1B30-488F-9F55-0F98A7857C82}" type="datetimeFigureOut">
              <a:rPr lang="en-US" smtClean="0"/>
              <a:t>10/14/2015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2758005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87EC5E-1B30-488F-9F55-0F98A7857C82}"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2660730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87EC5E-1B30-488F-9F55-0F98A7857C82}" type="datetimeFigureOut">
              <a:rPr lang="en-US" smtClean="0"/>
              <a:t>10/14/2015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898D2-A08C-4D27-928C-F98190EE17F3}" type="slidenum">
              <a:rPr lang="en-US" smtClean="0"/>
              <a:t>‹#›</a:t>
            </a:fld>
            <a:endParaRPr lang="en-US"/>
          </a:p>
        </p:txBody>
      </p:sp>
    </p:spTree>
    <p:extLst>
      <p:ext uri="{BB962C8B-B14F-4D97-AF65-F5344CB8AC3E}">
        <p14:creationId xmlns:p14="http://schemas.microsoft.com/office/powerpoint/2010/main" val="1743939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base">
                <a:spcBef>
                  <a:spcPct val="0"/>
                </a:spcBef>
                <a:spcAft>
                  <a:spcPct val="0"/>
                </a:spcAft>
                <a:defRPr/>
              </a:pPr>
              <a:endParaRPr lang="en-US">
                <a:solidFill>
                  <a:prstClr val="black"/>
                </a:solidFill>
                <a:latin typeface="Arial" charset="0"/>
                <a:cs typeface="Arial" charset="0"/>
              </a:endParaRPr>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w="9525" cap="flat" cmpd="sng" algn="ctr">
              <a:noFill/>
              <a:prstDash val="solid"/>
              <a:round/>
              <a:headEnd type="none" w="med" len="med"/>
              <a:tailEnd type="none" w="med" len="med"/>
            </a:ln>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744E3893-1495-4734-9955-E47820A4FE65}" type="datetimeFigureOut">
              <a:rPr lang="en-US"/>
              <a:pPr>
                <a:defRPr/>
              </a:pPr>
              <a:t>10/14/2015</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2DA2BF">
                  <a:tint val="20000"/>
                </a:srgbClr>
              </a:solidFill>
            </a:endParaRPr>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6ABC075A-9DDB-4AD6-B7E6-D008FB6CACB5}" type="slidenum">
              <a:rPr lang="en-US"/>
              <a:pPr>
                <a:defRPr/>
              </a:pPr>
              <a:t>‹#›</a:t>
            </a:fld>
            <a:endParaRPr lang="en-US"/>
          </a:p>
        </p:txBody>
      </p:sp>
    </p:spTree>
    <p:extLst>
      <p:ext uri="{BB962C8B-B14F-4D97-AF65-F5344CB8AC3E}">
        <p14:creationId xmlns:p14="http://schemas.microsoft.com/office/powerpoint/2010/main" val="312258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A74144D5-4496-4F04-88E8-E57888CE8A04}" type="datetimeFigureOut">
              <a:rPr lang="en-US">
                <a:solidFill>
                  <a:prstClr val="black"/>
                </a:solidFill>
              </a:rPr>
              <a:pPr>
                <a:defRPr/>
              </a:pPr>
              <a:t>10/14/2015</a:t>
            </a:fld>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3490D0B1-B29E-47BD-8B94-990FCC0D2DC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3157471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defRPr/>
            </a:pPr>
            <a:endParaRPr lang="en-US">
              <a:solidFill>
                <a:prstClr val="white"/>
              </a:solidFill>
            </a:endParaRPr>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2A31C36E-B8CA-440C-8426-AD73075B1B45}" type="datetimeFigureOut">
              <a:rPr lang="en-US">
                <a:solidFill>
                  <a:prstClr val="white"/>
                </a:solidFill>
              </a:rPr>
              <a:pPr>
                <a:defRPr/>
              </a:pPr>
              <a:t>10/14/2015</a:t>
            </a:fld>
            <a:endParaRPr lang="en-US">
              <a:solidFill>
                <a:prstClr val="white"/>
              </a:solidFill>
            </a:endParaRPr>
          </a:p>
        </p:txBody>
      </p:sp>
      <p:sp>
        <p:nvSpPr>
          <p:cNvPr id="7" name="Footer Placeholder 4"/>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8" name="Slide Number Placeholder 5"/>
          <p:cNvSpPr>
            <a:spLocks noGrp="1"/>
          </p:cNvSpPr>
          <p:nvPr>
            <p:ph type="sldNum" sz="quarter" idx="12"/>
          </p:nvPr>
        </p:nvSpPr>
        <p:spPr/>
        <p:txBody>
          <a:bodyPr/>
          <a:lstStyle>
            <a:lvl1pPr>
              <a:defRPr/>
            </a:lvl1pPr>
            <a:extLst/>
          </a:lstStyle>
          <a:p>
            <a:pPr>
              <a:defRPr/>
            </a:pPr>
            <a:fld id="{C1FFBD86-208D-4DB7-BA60-33CFF5632ED2}"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86381249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89F5B18E-9187-4E6D-8F31-7FFE18C15C80}" type="datetimeFigureOut">
              <a:rPr lang="en-US">
                <a:solidFill>
                  <a:prstClr val="white"/>
                </a:solidFill>
              </a:rPr>
              <a:pPr>
                <a:defRPr/>
              </a:pPr>
              <a:t>10/14/2015</a:t>
            </a:fld>
            <a:endParaRPr lang="en-US">
              <a:solidFill>
                <a:prstClr val="white"/>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B4441702-1742-4D6F-A302-A7310052FFB5}"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775081996"/>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4C87525E-AED3-4185-BED6-C18FD47CB976}" type="datetimeFigureOut">
              <a:rPr lang="en-US">
                <a:solidFill>
                  <a:prstClr val="black"/>
                </a:solidFill>
              </a:rPr>
              <a:pPr>
                <a:defRPr/>
              </a:pPr>
              <a:t>10/14/2015</a:t>
            </a:fld>
            <a:endParaRPr lang="en-US">
              <a:solidFill>
                <a:prstClr val="black"/>
              </a:solidFill>
            </a:endParaRPr>
          </a:p>
        </p:txBody>
      </p:sp>
      <p:sp>
        <p:nvSpPr>
          <p:cNvPr id="8" name="Footer Placeholder 7"/>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9" name="Slide Number Placeholder 8"/>
          <p:cNvSpPr>
            <a:spLocks noGrp="1"/>
          </p:cNvSpPr>
          <p:nvPr>
            <p:ph type="sldNum" sz="quarter" idx="12"/>
          </p:nvPr>
        </p:nvSpPr>
        <p:spPr/>
        <p:txBody>
          <a:bodyPr/>
          <a:lstStyle>
            <a:lvl1pPr>
              <a:defRPr/>
            </a:lvl1pPr>
            <a:extLst/>
          </a:lstStyle>
          <a:p>
            <a:pPr>
              <a:defRPr/>
            </a:pPr>
            <a:fld id="{D0C53D4B-A855-490C-AD94-DA3D1494AC19}"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36519412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CE9EB244-B167-49CD-B365-942E88E76D82}" type="datetimeFigureOut">
              <a:rPr lang="en-US">
                <a:solidFill>
                  <a:prstClr val="white"/>
                </a:solidFill>
              </a:rPr>
              <a:pPr>
                <a:defRPr/>
              </a:pPr>
              <a:t>10/14/2015</a:t>
            </a:fld>
            <a:endParaRPr lang="en-US">
              <a:solidFill>
                <a:prstClr val="white"/>
              </a:solidFill>
            </a:endParaRPr>
          </a:p>
        </p:txBody>
      </p:sp>
      <p:sp>
        <p:nvSpPr>
          <p:cNvPr id="4" name="Footer Placeholder 3"/>
          <p:cNvSpPr>
            <a:spLocks noGrp="1"/>
          </p:cNvSpPr>
          <p:nvPr>
            <p:ph type="ftr" sz="quarter" idx="11"/>
          </p:nvPr>
        </p:nvSpPr>
        <p:spPr/>
        <p:txBody>
          <a:bodyPr/>
          <a:lstStyle>
            <a:lvl1pPr>
              <a:defRPr/>
            </a:lvl1pPr>
            <a:extLst/>
          </a:lstStyle>
          <a:p>
            <a:pPr>
              <a:defRPr/>
            </a:pPr>
            <a:endParaRPr lang="en-US">
              <a:solidFill>
                <a:prstClr val="white"/>
              </a:solidFill>
            </a:endParaRPr>
          </a:p>
        </p:txBody>
      </p:sp>
      <p:sp>
        <p:nvSpPr>
          <p:cNvPr id="5" name="Slide Number Placeholder 4"/>
          <p:cNvSpPr>
            <a:spLocks noGrp="1"/>
          </p:cNvSpPr>
          <p:nvPr>
            <p:ph type="sldNum" sz="quarter" idx="12"/>
          </p:nvPr>
        </p:nvSpPr>
        <p:spPr/>
        <p:txBody>
          <a:bodyPr/>
          <a:lstStyle>
            <a:lvl1pPr>
              <a:defRPr/>
            </a:lvl1pPr>
            <a:extLst/>
          </a:lstStyle>
          <a:p>
            <a:pPr>
              <a:defRPr/>
            </a:pPr>
            <a:fld id="{A2E7C4C7-2BDD-422F-B78E-662F98BC10E0}"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76414021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463E3239-1ABB-4545-A487-B46317087F3F}" type="datetimeFigureOut">
              <a:rPr lang="en-US">
                <a:solidFill>
                  <a:prstClr val="black"/>
                </a:solidFill>
              </a:rPr>
              <a:pPr>
                <a:defRPr/>
              </a:pPr>
              <a:t>10/14/2015</a:t>
            </a:fld>
            <a:endParaRPr lang="en-US">
              <a:solidFill>
                <a:prstClr val="black"/>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4" name="Slide Number Placeholder 17"/>
          <p:cNvSpPr>
            <a:spLocks noGrp="1"/>
          </p:cNvSpPr>
          <p:nvPr>
            <p:ph type="sldNum" sz="quarter" idx="12"/>
          </p:nvPr>
        </p:nvSpPr>
        <p:spPr/>
        <p:txBody>
          <a:bodyPr/>
          <a:lstStyle>
            <a:lvl1pPr>
              <a:defRPr/>
            </a:lvl1pPr>
          </a:lstStyle>
          <a:p>
            <a:pPr>
              <a:defRPr/>
            </a:pPr>
            <a:fld id="{B34C18FF-AA0A-4FCD-8450-D84BE406146B}"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729481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1F75BF35-D485-4E11-930E-0CFDD0D664BC}" type="datetimeFigureOut">
              <a:rPr lang="en-US">
                <a:solidFill>
                  <a:prstClr val="black"/>
                </a:solidFill>
              </a:rPr>
              <a:pPr>
                <a:defRPr/>
              </a:pPr>
              <a:t>10/14/2015</a:t>
            </a:fld>
            <a:endParaRPr lang="en-US">
              <a:solidFill>
                <a:prstClr val="black"/>
              </a:solidFill>
            </a:endParaRPr>
          </a:p>
        </p:txBody>
      </p:sp>
      <p:sp>
        <p:nvSpPr>
          <p:cNvPr id="6" name="Footer Placeholder 5"/>
          <p:cNvSpPr>
            <a:spLocks noGrp="1"/>
          </p:cNvSpPr>
          <p:nvPr>
            <p:ph type="ftr" sz="quarter" idx="11"/>
          </p:nvPr>
        </p:nvSpPr>
        <p:spPr/>
        <p:txBody>
          <a:bodyPr/>
          <a:lstStyle>
            <a:lvl1pPr>
              <a:defRPr/>
            </a:lvl1pPr>
            <a:extLst/>
          </a:lstStyle>
          <a:p>
            <a:pPr>
              <a:defRPr/>
            </a:pPr>
            <a:endParaRPr lang="en-US">
              <a:solidFill>
                <a:prstClr val="black"/>
              </a:solidFill>
            </a:endParaRPr>
          </a:p>
        </p:txBody>
      </p:sp>
      <p:sp>
        <p:nvSpPr>
          <p:cNvPr id="7" name="Slide Number Placeholder 6"/>
          <p:cNvSpPr>
            <a:spLocks noGrp="1"/>
          </p:cNvSpPr>
          <p:nvPr>
            <p:ph type="sldNum" sz="quarter" idx="12"/>
          </p:nvPr>
        </p:nvSpPr>
        <p:spPr/>
        <p:txBody>
          <a:bodyPr/>
          <a:lstStyle>
            <a:lvl1pPr>
              <a:defRPr/>
            </a:lvl1pPr>
            <a:extLst/>
          </a:lstStyle>
          <a:p>
            <a:pPr>
              <a:defRPr/>
            </a:pPr>
            <a:fld id="{75C01B94-CCBA-483F-A4D2-06C186DC4192}"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83003978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base">
              <a:spcBef>
                <a:spcPct val="0"/>
              </a:spcBef>
              <a:spcAft>
                <a:spcPct val="0"/>
              </a:spcAft>
              <a:defRPr/>
            </a:pPr>
            <a:endParaRPr lang="en-US">
              <a:solidFill>
                <a:prstClr val="white"/>
              </a:solidFill>
              <a:latin typeface="Arial" charset="0"/>
              <a:cs typeface="Arial" charset="0"/>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pPr fontAlgn="base">
              <a:spcBef>
                <a:spcPct val="0"/>
              </a:spcBef>
              <a:spcAft>
                <a:spcPct val="0"/>
              </a:spcAft>
            </a:pPr>
            <a:endParaRPr lang="en-US">
              <a:solidFill>
                <a:prstClr val="white"/>
              </a:solidFill>
              <a:latin typeface="Arial" charset="0"/>
              <a:cs typeface="Arial" charset="0"/>
            </a:endParaRPr>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defRPr/>
            </a:pPr>
            <a:endParaRPr lang="en-US">
              <a:solidFill>
                <a:prstClr val="white"/>
              </a:solidFill>
            </a:endParaRPr>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base">
              <a:spcBef>
                <a:spcPct val="0"/>
              </a:spcBef>
              <a:spcAft>
                <a:spcPct val="0"/>
              </a:spcAft>
              <a:defRPr/>
            </a:pPr>
            <a:endParaRPr lang="en-US">
              <a:solidFill>
                <a:prstClr val="white"/>
              </a:solidFill>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8AF3A7C7-E3D2-4ED5-BC62-2BCD5E653A95}" type="datetimeFigureOut">
              <a:rPr lang="en-US">
                <a:solidFill>
                  <a:prstClr val="white"/>
                </a:solidFill>
              </a:rPr>
              <a:pPr>
                <a:defRPr/>
              </a:pPr>
              <a:t>10/14/2015</a:t>
            </a:fld>
            <a:endParaRPr lang="en-US">
              <a:solidFill>
                <a:prstClr val="white"/>
              </a:solidFill>
            </a:endParaRPr>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solidFill>
                <a:prstClr val="white"/>
              </a:solidFill>
            </a:endParaRPr>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585989D0-9A20-4FF6-AE58-0B0622E5687D}"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2740391377"/>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51B4712-215A-4407-A596-8E6F3EA62E62}" type="datetimeFigureOut">
              <a:rPr lang="en-US">
                <a:solidFill>
                  <a:prstClr val="black"/>
                </a:solidFill>
              </a:rPr>
              <a:pPr>
                <a:defRPr/>
              </a:pPr>
              <a:t>10/14/2015</a:t>
            </a:fld>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DDBC0C46-5A4C-4170-958C-F3075223F11E}"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4708953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BDFDB3B-A9DF-4EC9-ADB8-BB11BF077F45}" type="datetimeFigureOut">
              <a:rPr lang="en-US">
                <a:solidFill>
                  <a:prstClr val="black"/>
                </a:solidFill>
              </a:rPr>
              <a:pPr>
                <a:defRPr/>
              </a:pPr>
              <a:t>10/14/2015</a:t>
            </a:fld>
            <a:endParaRPr lang="en-US">
              <a:solidFill>
                <a:prstClr val="black"/>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prstClr val="black"/>
              </a:solidFill>
            </a:endParaRPr>
          </a:p>
        </p:txBody>
      </p:sp>
      <p:sp>
        <p:nvSpPr>
          <p:cNvPr id="6" name="Slide Number Placeholder 17"/>
          <p:cNvSpPr>
            <a:spLocks noGrp="1"/>
          </p:cNvSpPr>
          <p:nvPr>
            <p:ph type="sldNum" sz="quarter" idx="12"/>
          </p:nvPr>
        </p:nvSpPr>
        <p:spPr/>
        <p:txBody>
          <a:bodyPr/>
          <a:lstStyle>
            <a:lvl1pPr>
              <a:defRPr/>
            </a:lvl1pPr>
          </a:lstStyle>
          <a:p>
            <a:pPr>
              <a:defRPr/>
            </a:pPr>
            <a:fld id="{71BD817C-D03E-412E-A21D-D1F79ADDD903}"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6892420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5E9486AB-C552-4CD2-B2A9-D410D66F1589}" type="datetimeFigureOut">
              <a:rPr lang="en-US">
                <a:solidFill>
                  <a:prstClr val="white">
                    <a:shade val="50000"/>
                  </a:prstClr>
                </a:solidFill>
              </a:rPr>
              <a:pPr>
                <a:defRPr/>
              </a:pPr>
              <a:t>10/14/2015</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0429E1BE-8B71-4147-B763-1DFE0E038393}"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2474627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3DB22239-B6FA-47E3-A434-C8417D1B6061}" type="datetimeFigureOut">
              <a:rPr lang="en-US">
                <a:solidFill>
                  <a:prstClr val="white">
                    <a:shade val="50000"/>
                  </a:prstClr>
                </a:solidFill>
              </a:rPr>
              <a:pPr>
                <a:defRPr/>
              </a:pPr>
              <a:t>10/14/2015</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888B009F-E5E6-41ED-88C0-A8AF24A66463}"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0530599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DD58F28-6860-493F-9709-4AA9068265EB}" type="datetimeFigureOut">
              <a:rPr lang="en-US">
                <a:solidFill>
                  <a:prstClr val="white">
                    <a:shade val="50000"/>
                  </a:prstClr>
                </a:solidFill>
              </a:rPr>
              <a:pPr>
                <a:defRPr/>
              </a:pPr>
              <a:t>10/14/2015</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FE89B54A-759D-4A4F-A64A-FA5EB6AB569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402506417"/>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68B87BB2-1620-48FE-82CD-523D38193778}" type="datetimeFigureOut">
              <a:rPr lang="en-US">
                <a:solidFill>
                  <a:prstClr val="white">
                    <a:shade val="50000"/>
                  </a:prstClr>
                </a:solidFill>
              </a:rPr>
              <a:pPr>
                <a:defRPr/>
              </a:pPr>
              <a:t>10/14/2015</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125E7A34-B712-4D69-872E-4E0148C06D77}"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6904000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41825380-5156-48BC-A0AE-DE78E5E144A5}" type="datetimeFigureOut">
              <a:rPr lang="en-US">
                <a:solidFill>
                  <a:prstClr val="white">
                    <a:shade val="50000"/>
                  </a:prstClr>
                </a:solidFill>
              </a:rPr>
              <a:pPr>
                <a:defRPr/>
              </a:pPr>
              <a:t>10/14/2015</a:t>
            </a:fld>
            <a:endParaRPr lang="en-US">
              <a:solidFill>
                <a:prstClr val="white">
                  <a:shade val="50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9" name="Slide Number Placeholder 22"/>
          <p:cNvSpPr>
            <a:spLocks noGrp="1"/>
          </p:cNvSpPr>
          <p:nvPr>
            <p:ph type="sldNum" sz="quarter" idx="12"/>
          </p:nvPr>
        </p:nvSpPr>
        <p:spPr/>
        <p:txBody>
          <a:bodyPr/>
          <a:lstStyle>
            <a:lvl1pPr>
              <a:defRPr/>
            </a:lvl1pPr>
          </a:lstStyle>
          <a:p>
            <a:pPr>
              <a:defRPr/>
            </a:pPr>
            <a:fld id="{665EB1B2-2F65-423A-862F-321093648D76}"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585539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B7EA10A6-4C16-4DA4-A312-CDBB5EC10648}" type="datetimeFigureOut">
              <a:rPr lang="en-US">
                <a:solidFill>
                  <a:prstClr val="white">
                    <a:shade val="50000"/>
                  </a:prstClr>
                </a:solidFill>
              </a:rPr>
              <a:pPr>
                <a:defRPr/>
              </a:pPr>
              <a:t>10/14/2015</a:t>
            </a:fld>
            <a:endParaRPr lang="en-US">
              <a:solidFill>
                <a:prstClr val="white">
                  <a:shade val="50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5" name="Slide Number Placeholder 22"/>
          <p:cNvSpPr>
            <a:spLocks noGrp="1"/>
          </p:cNvSpPr>
          <p:nvPr>
            <p:ph type="sldNum" sz="quarter" idx="12"/>
          </p:nvPr>
        </p:nvSpPr>
        <p:spPr/>
        <p:txBody>
          <a:bodyPr/>
          <a:lstStyle>
            <a:lvl1pPr>
              <a:defRPr/>
            </a:lvl1pPr>
          </a:lstStyle>
          <a:p>
            <a:pPr>
              <a:defRPr/>
            </a:pPr>
            <a:fld id="{7D396129-A537-48D5-8F4C-F81FEA94116D}"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574016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6EDFE0F6-9FB2-4416-BADE-F99FF5C29409}" type="datetimeFigureOut">
              <a:rPr lang="en-US">
                <a:solidFill>
                  <a:prstClr val="white">
                    <a:shade val="50000"/>
                  </a:prstClr>
                </a:solidFill>
              </a:rPr>
              <a:pPr>
                <a:defRPr/>
              </a:pPr>
              <a:t>10/14/2015</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4" name="Slide Number Placeholder 22"/>
          <p:cNvSpPr>
            <a:spLocks noGrp="1"/>
          </p:cNvSpPr>
          <p:nvPr>
            <p:ph type="sldNum" sz="quarter" idx="12"/>
          </p:nvPr>
        </p:nvSpPr>
        <p:spPr/>
        <p:txBody>
          <a:bodyPr/>
          <a:lstStyle>
            <a:lvl1pPr>
              <a:defRPr/>
            </a:lvl1pPr>
          </a:lstStyle>
          <a:p>
            <a:pPr>
              <a:defRPr/>
            </a:pPr>
            <a:fld id="{408C9429-2D72-4415-A333-C4A772CE7966}"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327139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ABEB61D9-5682-413E-9A0B-F0FE7FBBCD89}" type="datetimeFigureOut">
              <a:rPr lang="en-US">
                <a:solidFill>
                  <a:prstClr val="white">
                    <a:shade val="50000"/>
                  </a:prstClr>
                </a:solidFill>
              </a:rPr>
              <a:pPr>
                <a:defRPr/>
              </a:pPr>
              <a:t>10/14/2015</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A735B338-03F8-4108-99B7-A1A39DC41F1B}"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2079739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2996765B-FED9-4C92-8152-3F9A335E4F18}" type="datetimeFigureOut">
              <a:rPr lang="en-US">
                <a:solidFill>
                  <a:prstClr val="white">
                    <a:shade val="50000"/>
                  </a:prstClr>
                </a:solidFill>
              </a:rPr>
              <a:pPr>
                <a:defRPr/>
              </a:pPr>
              <a:t>10/14/2015</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028F91C0-6968-4175-9AFB-D5A879AC4353}"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530087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BABED571-3D09-409B-82B4-A0BF8BD1E8A2}" type="datetimeFigureOut">
              <a:rPr lang="en-US">
                <a:solidFill>
                  <a:prstClr val="white">
                    <a:shade val="50000"/>
                  </a:prstClr>
                </a:solidFill>
              </a:rPr>
              <a:pPr>
                <a:defRPr/>
              </a:pPr>
              <a:t>10/14/2015</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58E9EF28-6365-41EE-991A-62FE154EF227}"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9034887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C9716BC1-8291-4ABB-9484-81467139FAB2}" type="datetimeFigureOut">
              <a:rPr lang="en-US">
                <a:solidFill>
                  <a:prstClr val="white">
                    <a:shade val="50000"/>
                  </a:prstClr>
                </a:solidFill>
              </a:rPr>
              <a:pPr>
                <a:defRPr/>
              </a:pPr>
              <a:t>10/14/2015</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AB8D05DC-9EC5-4D69-88E2-7308F7AC3C95}"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6827042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229824C-E27A-4217-A5E7-2D400AF902EA}"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DEB8D0B-5295-45CC-8640-C7FD1AE6DE25}"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936232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640BCBE-C7C8-410F-8533-17B3C39DC4DD}"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455C196-726E-4553-8699-FECD7ED6C285}"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2978360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BFA35B5-B9C9-43D5-8D37-A03211C7C699}"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5D99FA8-DC25-4FD3-9FDE-4892402EEFC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497875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DD7BA3B-CD93-4361-A1DB-FD407DC67137}" type="datetimeFigureOut">
              <a:rPr lang="en-US">
                <a:solidFill>
                  <a:prstClr val="white">
                    <a:tint val="75000"/>
                  </a:prstClr>
                </a:solidFill>
              </a:rPr>
              <a:pPr>
                <a:defRPr/>
              </a:pPr>
              <a:t>10/14/2015</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881CDA0-2F70-4308-BC07-F7FB029296C5}"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7283724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47E7E65-CCD7-498B-A09C-0205D24D89A3}" type="datetimeFigureOut">
              <a:rPr lang="en-US">
                <a:solidFill>
                  <a:prstClr val="white">
                    <a:tint val="75000"/>
                  </a:prstClr>
                </a:solidFill>
              </a:rPr>
              <a:pPr>
                <a:defRPr/>
              </a:pPr>
              <a:t>10/14/2015</a:t>
            </a:fld>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D6EB482C-42E6-49EE-AC21-2BAC62BDDC4D}"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7247555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BF22E8D-481F-457C-BAA0-15ABB06D6BC7}" type="datetimeFigureOut">
              <a:rPr lang="en-US">
                <a:solidFill>
                  <a:prstClr val="white">
                    <a:tint val="75000"/>
                  </a:prstClr>
                </a:solidFill>
              </a:rPr>
              <a:pPr>
                <a:defRPr/>
              </a:pPr>
              <a:t>10/14/2015</a:t>
            </a:fld>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885CA9D9-D9A6-4793-95F6-9F05F7C7E6E6}"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690491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377948E-263F-4C1B-BE8C-4EC2F6A813C3}" type="datetimeFigureOut">
              <a:rPr lang="en-US">
                <a:solidFill>
                  <a:prstClr val="white">
                    <a:tint val="75000"/>
                  </a:prstClr>
                </a:solidFill>
              </a:rPr>
              <a:pPr>
                <a:defRPr/>
              </a:pPr>
              <a:t>10/14/2015</a:t>
            </a:fld>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CDECB40-9671-4308-B777-4B7DDE8B1A12}"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659777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54766A8-E32E-465C-9A11-92373CA9FE5D}" type="datetimeFigureOut">
              <a:rPr lang="en-US">
                <a:solidFill>
                  <a:prstClr val="white">
                    <a:tint val="75000"/>
                  </a:prstClr>
                </a:solidFill>
              </a:rPr>
              <a:pPr>
                <a:defRPr/>
              </a:pPr>
              <a:t>10/14/2015</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7F4D123-B054-49A2-B743-951A65ECEF2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5772028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791DB4-1A1D-48F6-A8CA-E2126602AB6F}" type="datetimeFigureOut">
              <a:rPr lang="en-US">
                <a:solidFill>
                  <a:prstClr val="white">
                    <a:tint val="75000"/>
                  </a:prstClr>
                </a:solidFill>
              </a:rPr>
              <a:pPr>
                <a:defRPr/>
              </a:pPr>
              <a:t>10/14/2015</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FC0E249-7DA1-417C-8895-17DEB808133D}"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5767870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7BEFA9-293F-4496-97BC-63F5993F4C87}"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C713E81-1813-4EE3-AE58-6209A8707D95}"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054313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429D722-F170-4FEB-AAF7-18BB62015B74}"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99857C2-940C-4A85-A01B-571B304C23E2}"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8060332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pPr>
              <a:defRPr/>
            </a:pPr>
            <a:fld id="{7FF6DA23-FC0B-4C13-B6FE-B11A21FA7762}" type="datetimeFigureOut">
              <a:rPr lang="en-US">
                <a:solidFill>
                  <a:srgbClr val="696464"/>
                </a:solidFill>
              </a:rPr>
              <a:pPr>
                <a:defRPr/>
              </a:pPr>
              <a:t>10/14/2015</a:t>
            </a:fld>
            <a:endParaRPr lang="en-US">
              <a:solidFill>
                <a:srgbClr val="696464"/>
              </a:solidFill>
            </a:endParaRPr>
          </a:p>
        </p:txBody>
      </p:sp>
      <p:sp>
        <p:nvSpPr>
          <p:cNvPr id="12" name="Footer Placeholder 16"/>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13" name="Slide Number Placeholder 28"/>
          <p:cNvSpPr>
            <a:spLocks noGrp="1"/>
          </p:cNvSpPr>
          <p:nvPr>
            <p:ph type="sldNum" sz="quarter" idx="12"/>
          </p:nvPr>
        </p:nvSpPr>
        <p:spPr/>
        <p:txBody>
          <a:bodyPr/>
          <a:lstStyle>
            <a:lvl1pPr>
              <a:defRPr sz="1400">
                <a:solidFill>
                  <a:srgbClr val="FFFFFF"/>
                </a:solidFill>
              </a:defRPr>
            </a:lvl1pPr>
          </a:lstStyle>
          <a:p>
            <a:pPr>
              <a:defRPr/>
            </a:pPr>
            <a:fld id="{5AD4558D-3C0A-4A52-AC8D-35432CE1C82E}" type="slidenum">
              <a:rPr lang="en-US"/>
              <a:pPr>
                <a:defRPr/>
              </a:pPr>
              <a:t>‹#›</a:t>
            </a:fld>
            <a:endParaRPr lang="en-US"/>
          </a:p>
        </p:txBody>
      </p:sp>
    </p:spTree>
    <p:extLst>
      <p:ext uri="{BB962C8B-B14F-4D97-AF65-F5344CB8AC3E}">
        <p14:creationId xmlns:p14="http://schemas.microsoft.com/office/powerpoint/2010/main" val="41541272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62B832C7-CDF8-4650-A802-6EC82EC82FD8}" type="datetimeFigureOut">
              <a:rPr lang="en-US">
                <a:solidFill>
                  <a:srgbClr val="696464"/>
                </a:solidFill>
              </a:rPr>
              <a:pPr>
                <a:defRPr/>
              </a:pPr>
              <a:t>10/14/2015</a:t>
            </a:fld>
            <a:endParaRPr lang="en-US">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14C73A3F-CB10-4156-9E92-6C4798F77686}" type="slidenum">
              <a:rPr lang="en-US"/>
              <a:pPr>
                <a:defRPr/>
              </a:pPr>
              <a:t>‹#›</a:t>
            </a:fld>
            <a:endParaRPr lang="en-US"/>
          </a:p>
        </p:txBody>
      </p:sp>
    </p:spTree>
    <p:extLst>
      <p:ext uri="{BB962C8B-B14F-4D97-AF65-F5344CB8AC3E}">
        <p14:creationId xmlns:p14="http://schemas.microsoft.com/office/powerpoint/2010/main" val="13960963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8F4A4F04-C4BC-468E-8916-0E5CA118E068}" type="datetimeFigureOut">
              <a:rPr lang="en-US">
                <a:solidFill>
                  <a:srgbClr val="696464"/>
                </a:solidFill>
              </a:rPr>
              <a:pPr>
                <a:defRPr/>
              </a:pPr>
              <a:t>10/14/2015</a:t>
            </a:fld>
            <a:endParaRPr lang="en-US">
              <a:solidFill>
                <a:srgbClr val="696464"/>
              </a:solidFill>
            </a:endParaRPr>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n-US">
              <a:solidFill>
                <a:srgbClr val="696464"/>
              </a:solidFill>
            </a:endParaRPr>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pPr>
              <a:defRPr/>
            </a:pPr>
            <a:fld id="{DC22A1D8-028C-4352-B80C-163C6B0F335C}" type="slidenum">
              <a:rPr lang="en-US"/>
              <a:pPr>
                <a:defRPr/>
              </a:pPr>
              <a:t>‹#›</a:t>
            </a:fld>
            <a:endParaRPr lang="en-US"/>
          </a:p>
        </p:txBody>
      </p:sp>
    </p:spTree>
    <p:extLst>
      <p:ext uri="{BB962C8B-B14F-4D97-AF65-F5344CB8AC3E}">
        <p14:creationId xmlns:p14="http://schemas.microsoft.com/office/powerpoint/2010/main" val="32378451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46356FC5-4A4F-4952-824C-3BD3A41993B7}" type="datetimeFigureOut">
              <a:rPr lang="en-US">
                <a:solidFill>
                  <a:srgbClr val="696464"/>
                </a:solidFill>
              </a:rPr>
              <a:pPr>
                <a:defRPr/>
              </a:pPr>
              <a:t>10/14/2015</a:t>
            </a:fld>
            <a:endParaRPr lang="en-US">
              <a:solidFill>
                <a:srgbClr val="696464"/>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7" name="Slide Number Placeholder 22"/>
          <p:cNvSpPr>
            <a:spLocks noGrp="1"/>
          </p:cNvSpPr>
          <p:nvPr>
            <p:ph type="sldNum" sz="quarter" idx="12"/>
          </p:nvPr>
        </p:nvSpPr>
        <p:spPr/>
        <p:txBody>
          <a:bodyPr/>
          <a:lstStyle>
            <a:lvl1pPr>
              <a:defRPr/>
            </a:lvl1pPr>
          </a:lstStyle>
          <a:p>
            <a:pPr>
              <a:defRPr/>
            </a:pPr>
            <a:fld id="{C35352F9-E6B1-4676-AE7A-F45CEAE857D5}" type="slidenum">
              <a:rPr lang="en-US"/>
              <a:pPr>
                <a:defRPr/>
              </a:pPr>
              <a:t>‹#›</a:t>
            </a:fld>
            <a:endParaRPr lang="en-US"/>
          </a:p>
        </p:txBody>
      </p:sp>
    </p:spTree>
    <p:extLst>
      <p:ext uri="{BB962C8B-B14F-4D97-AF65-F5344CB8AC3E}">
        <p14:creationId xmlns:p14="http://schemas.microsoft.com/office/powerpoint/2010/main" val="11956724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43C1605D-F700-4D67-B02E-1AC5705B3EE0}" type="datetimeFigureOut">
              <a:rPr lang="en-US">
                <a:solidFill>
                  <a:srgbClr val="696464"/>
                </a:solidFill>
              </a:rPr>
              <a:pPr>
                <a:defRPr/>
              </a:pPr>
              <a:t>10/14/2015</a:t>
            </a:fld>
            <a:endParaRPr lang="en-US">
              <a:solidFill>
                <a:srgbClr val="696464"/>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22"/>
          <p:cNvSpPr>
            <a:spLocks noGrp="1"/>
          </p:cNvSpPr>
          <p:nvPr>
            <p:ph type="sldNum" sz="quarter" idx="12"/>
          </p:nvPr>
        </p:nvSpPr>
        <p:spPr/>
        <p:txBody>
          <a:bodyPr/>
          <a:lstStyle>
            <a:lvl1pPr>
              <a:defRPr/>
            </a:lvl1pPr>
          </a:lstStyle>
          <a:p>
            <a:pPr>
              <a:defRPr/>
            </a:pPr>
            <a:fld id="{1265F0BD-CFC3-40CB-8659-2DFBAA036BD8}" type="slidenum">
              <a:rPr lang="en-US"/>
              <a:pPr>
                <a:defRPr/>
              </a:pPr>
              <a:t>‹#›</a:t>
            </a:fld>
            <a:endParaRPr lang="en-US"/>
          </a:p>
        </p:txBody>
      </p:sp>
    </p:spTree>
    <p:extLst>
      <p:ext uri="{BB962C8B-B14F-4D97-AF65-F5344CB8AC3E}">
        <p14:creationId xmlns:p14="http://schemas.microsoft.com/office/powerpoint/2010/main" val="1698247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8D9F45AE-6C47-4496-B2A7-E560D96A8CCF}" type="datetimeFigureOut">
              <a:rPr lang="en-US">
                <a:solidFill>
                  <a:srgbClr val="696464"/>
                </a:solidFill>
              </a:rPr>
              <a:pPr>
                <a:defRPr/>
              </a:pPr>
              <a:t>10/14/2015</a:t>
            </a:fld>
            <a:endParaRPr lang="en-US">
              <a:solidFill>
                <a:srgbClr val="696464"/>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5" name="Slide Number Placeholder 22"/>
          <p:cNvSpPr>
            <a:spLocks noGrp="1"/>
          </p:cNvSpPr>
          <p:nvPr>
            <p:ph type="sldNum" sz="quarter" idx="12"/>
          </p:nvPr>
        </p:nvSpPr>
        <p:spPr/>
        <p:txBody>
          <a:bodyPr/>
          <a:lstStyle>
            <a:lvl1pPr>
              <a:defRPr/>
            </a:lvl1pPr>
          </a:lstStyle>
          <a:p>
            <a:pPr>
              <a:defRPr/>
            </a:pPr>
            <a:fld id="{6291C2CB-CED4-45F8-A36A-491524517EE9}" type="slidenum">
              <a:rPr lang="en-US"/>
              <a:pPr>
                <a:defRPr/>
              </a:pPr>
              <a:t>‹#›</a:t>
            </a:fld>
            <a:endParaRPr lang="en-US"/>
          </a:p>
        </p:txBody>
      </p:sp>
    </p:spTree>
    <p:extLst>
      <p:ext uri="{BB962C8B-B14F-4D97-AF65-F5344CB8AC3E}">
        <p14:creationId xmlns:p14="http://schemas.microsoft.com/office/powerpoint/2010/main" val="3961985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7B7F7C0D-BE53-4A50-B174-33183220826B}" type="datetimeFigureOut">
              <a:rPr lang="en-US">
                <a:solidFill>
                  <a:srgbClr val="696464"/>
                </a:solidFill>
              </a:rPr>
              <a:pPr>
                <a:defRPr/>
              </a:pPr>
              <a:t>10/14/2015</a:t>
            </a:fld>
            <a:endParaRPr lang="en-US">
              <a:solidFill>
                <a:srgbClr val="696464"/>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4" name="Slide Number Placeholder 22"/>
          <p:cNvSpPr>
            <a:spLocks noGrp="1"/>
          </p:cNvSpPr>
          <p:nvPr>
            <p:ph type="sldNum" sz="quarter" idx="12"/>
          </p:nvPr>
        </p:nvSpPr>
        <p:spPr/>
        <p:txBody>
          <a:bodyPr/>
          <a:lstStyle>
            <a:lvl1pPr>
              <a:defRPr/>
            </a:lvl1pPr>
          </a:lstStyle>
          <a:p>
            <a:pPr>
              <a:defRPr/>
            </a:pPr>
            <a:fld id="{4CC48969-0073-44F4-846C-DA4B3930E6C1}" type="slidenum">
              <a:rPr lang="en-US"/>
              <a:pPr>
                <a:defRPr/>
              </a:pPr>
              <a:t>‹#›</a:t>
            </a:fld>
            <a:endParaRPr lang="en-US"/>
          </a:p>
        </p:txBody>
      </p:sp>
    </p:spTree>
    <p:extLst>
      <p:ext uri="{BB962C8B-B14F-4D97-AF65-F5344CB8AC3E}">
        <p14:creationId xmlns:p14="http://schemas.microsoft.com/office/powerpoint/2010/main" val="6791038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fld id="{46AAD311-48D7-4E9D-BBB4-DCD45B62734B}" type="datetimeFigureOut">
              <a:rPr lang="en-US">
                <a:solidFill>
                  <a:srgbClr val="696464"/>
                </a:solidFill>
              </a:rPr>
              <a:pPr>
                <a:defRPr/>
              </a:pPr>
              <a:t>10/14/2015</a:t>
            </a:fld>
            <a:endParaRPr lang="en-US">
              <a:solidFill>
                <a:srgbClr val="696464"/>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6"/>
          <p:cNvSpPr>
            <a:spLocks noGrp="1"/>
          </p:cNvSpPr>
          <p:nvPr>
            <p:ph type="sldNum" sz="quarter" idx="12"/>
          </p:nvPr>
        </p:nvSpPr>
        <p:spPr/>
        <p:txBody>
          <a:bodyPr/>
          <a:lstStyle>
            <a:lvl1pPr>
              <a:defRPr/>
            </a:lvl1pPr>
          </a:lstStyle>
          <a:p>
            <a:pPr>
              <a:defRPr/>
            </a:pPr>
            <a:fld id="{2625E78C-BF20-45C4-98FF-44CF5C92B31E}" type="slidenum">
              <a:rPr lang="en-US"/>
              <a:pPr>
                <a:defRPr/>
              </a:pPr>
              <a:t>‹#›</a:t>
            </a:fld>
            <a:endParaRPr lang="en-US"/>
          </a:p>
        </p:txBody>
      </p:sp>
    </p:spTree>
    <p:extLst>
      <p:ext uri="{BB962C8B-B14F-4D97-AF65-F5344CB8AC3E}">
        <p14:creationId xmlns:p14="http://schemas.microsoft.com/office/powerpoint/2010/main" val="42230088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1B3E0D94-B47E-4F51-872D-4207FEB366F6}" type="datetimeFigureOut">
              <a:rPr lang="en-US">
                <a:solidFill>
                  <a:srgbClr val="696464"/>
                </a:solidFill>
              </a:rPr>
              <a:pPr>
                <a:defRPr/>
              </a:pPr>
              <a:t>10/14/2015</a:t>
            </a:fld>
            <a:endParaRPr lang="en-US">
              <a:solidFill>
                <a:srgbClr val="696464"/>
              </a:solidFill>
            </a:endParaRPr>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n-US">
              <a:solidFill>
                <a:srgbClr val="696464"/>
              </a:solidFill>
            </a:endParaRPr>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pPr>
              <a:defRPr/>
            </a:pPr>
            <a:fld id="{C3C5868E-0637-48A7-9B88-46F81B3846E9}" type="slidenum">
              <a:rPr lang="en-US"/>
              <a:pPr>
                <a:defRPr/>
              </a:pPr>
              <a:t>‹#›</a:t>
            </a:fld>
            <a:endParaRPr lang="en-US"/>
          </a:p>
        </p:txBody>
      </p:sp>
    </p:spTree>
    <p:extLst>
      <p:ext uri="{BB962C8B-B14F-4D97-AF65-F5344CB8AC3E}">
        <p14:creationId xmlns:p14="http://schemas.microsoft.com/office/powerpoint/2010/main" val="9945573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82A7BB6F-BCD4-407A-9980-CB234C88E2A1}" type="datetimeFigureOut">
              <a:rPr lang="en-US">
                <a:solidFill>
                  <a:srgbClr val="696464"/>
                </a:solidFill>
              </a:rPr>
              <a:pPr>
                <a:defRPr/>
              </a:pPr>
              <a:t>10/14/2015</a:t>
            </a:fld>
            <a:endParaRPr lang="en-US">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62A9C1A7-57CA-4D5E-8767-290D5623FE93}" type="slidenum">
              <a:rPr lang="en-US"/>
              <a:pPr>
                <a:defRPr/>
              </a:pPr>
              <a:t>‹#›</a:t>
            </a:fld>
            <a:endParaRPr lang="en-US"/>
          </a:p>
        </p:txBody>
      </p:sp>
    </p:spTree>
    <p:extLst>
      <p:ext uri="{BB962C8B-B14F-4D97-AF65-F5344CB8AC3E}">
        <p14:creationId xmlns:p14="http://schemas.microsoft.com/office/powerpoint/2010/main" val="32983596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E4144E5-D0F9-441D-B6AB-7D3C4E2D595E}" type="datetimeFigureOut">
              <a:rPr lang="en-US">
                <a:solidFill>
                  <a:srgbClr val="696464"/>
                </a:solidFill>
              </a:rPr>
              <a:pPr>
                <a:defRPr/>
              </a:pPr>
              <a:t>10/14/2015</a:t>
            </a:fld>
            <a:endParaRPr lang="en-US">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78C2807E-1A97-42C1-9947-911FD04040EF}" type="slidenum">
              <a:rPr lang="en-US"/>
              <a:pPr>
                <a:defRPr/>
              </a:pPr>
              <a:t>‹#›</a:t>
            </a:fld>
            <a:endParaRPr lang="en-US"/>
          </a:p>
        </p:txBody>
      </p:sp>
    </p:spTree>
    <p:extLst>
      <p:ext uri="{BB962C8B-B14F-4D97-AF65-F5344CB8AC3E}">
        <p14:creationId xmlns:p14="http://schemas.microsoft.com/office/powerpoint/2010/main" val="37833510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153423D-87FC-41F8-A1EA-7AC7C6CEB319}"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8BAF334-90C1-48FD-AA7E-7ADB919306EA}"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0408841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23A3D4C-2E88-4A42-9003-B490F0AEF208}"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FBC24EB-346B-4BA5-9BA0-24180A3EB98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6279589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255E5E4-E30A-4897-BC09-20A8A87179B1}"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1699D53-5057-4023-9FE6-96979312479A}"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2149088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9E67488-0689-47F0-BB5A-A9CEAB7B455F}" type="datetimeFigureOut">
              <a:rPr lang="en-US">
                <a:solidFill>
                  <a:prstClr val="white">
                    <a:tint val="75000"/>
                  </a:prstClr>
                </a:solidFill>
              </a:rPr>
              <a:pPr>
                <a:defRPr/>
              </a:pPr>
              <a:t>10/14/2015</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5099DB3-0E73-424B-98F4-B18B5A21D96D}"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8130190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372845C-8929-49AB-90AD-AADDA05847D8}" type="datetimeFigureOut">
              <a:rPr lang="en-US">
                <a:solidFill>
                  <a:prstClr val="white">
                    <a:tint val="75000"/>
                  </a:prstClr>
                </a:solidFill>
              </a:rPr>
              <a:pPr>
                <a:defRPr/>
              </a:pPr>
              <a:t>10/14/2015</a:t>
            </a:fld>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56E8C80-4A2C-414F-A71D-A646D7244B6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9645557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C3F0A94-083B-4F54-944A-73772A3340AE}" type="datetimeFigureOut">
              <a:rPr lang="en-US">
                <a:solidFill>
                  <a:prstClr val="white">
                    <a:tint val="75000"/>
                  </a:prstClr>
                </a:solidFill>
              </a:rPr>
              <a:pPr>
                <a:defRPr/>
              </a:pPr>
              <a:t>10/14/2015</a:t>
            </a:fld>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52A3F77-2116-4866-A8B0-03699A1DA66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0819378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3EB9F2E-9607-4BE4-AA0A-F2D2B05CFBF5}" type="datetimeFigureOut">
              <a:rPr lang="en-US">
                <a:solidFill>
                  <a:prstClr val="white">
                    <a:tint val="75000"/>
                  </a:prstClr>
                </a:solidFill>
              </a:rPr>
              <a:pPr>
                <a:defRPr/>
              </a:pPr>
              <a:t>10/14/2015</a:t>
            </a:fld>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4C92E76-BCD0-411D-9490-6F568F8D8AE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8894751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8E1A020-686B-4EB0-9865-1CCB23B8A811}" type="datetimeFigureOut">
              <a:rPr lang="en-US">
                <a:solidFill>
                  <a:prstClr val="white">
                    <a:tint val="75000"/>
                  </a:prstClr>
                </a:solidFill>
              </a:rPr>
              <a:pPr>
                <a:defRPr/>
              </a:pPr>
              <a:t>10/14/2015</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AEBB52E-1654-4AFA-BB49-C9F0CE7D97B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1212755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0C0E44E-0815-4ADF-8B25-2DC869E0EF94}" type="datetimeFigureOut">
              <a:rPr lang="en-US">
                <a:solidFill>
                  <a:prstClr val="white">
                    <a:tint val="75000"/>
                  </a:prstClr>
                </a:solidFill>
              </a:rPr>
              <a:pPr>
                <a:defRPr/>
              </a:pPr>
              <a:t>10/14/2015</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D0A0CBA-2D75-493C-BED4-95C0D6701E15}"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0731891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38C5E4-881F-4761-A65F-3009D11A22A4}"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B22235C-930B-43E4-B5CA-53BB755FDE43}"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2697371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1C890EC-C927-4273-A423-43ED0510CB0F}"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11A9D34-A045-4FDB-88D1-E4D4FF2B6E5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9927300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09BDCCA-E9A5-4C71-947E-AA32E2DDB76A}"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6F43825-5B6C-4286-AF51-D19451A0880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375886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F3DE292-5156-44E3-914A-9A92761E52CF}"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8A919F9-A23C-474F-8D34-1F0D0A7BC50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45284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04FCEB2-2D66-4D61-A5BF-3B60FA2BFCAA}"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B6C6F56-51AA-4319-8506-95638C95919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18680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D08CAAD-035F-4CEB-8026-A914ED01E366}"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8B20E2A-D0DA-4F9F-AB06-10FA6233DFA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950833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5374C95-1361-4A96-B7E5-433DED537209}" type="datetimeFigureOut">
              <a:rPr lang="en-US">
                <a:solidFill>
                  <a:prstClr val="black">
                    <a:tint val="75000"/>
                  </a:prstClr>
                </a:solidFill>
              </a:rPr>
              <a:pPr>
                <a:defRPr/>
              </a:pPr>
              <a:t>10/14/2015</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9727B2C5-67F9-4102-A6BD-DE3AAE355EB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076738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2DEB9F3-FC90-4794-8521-26E9CC09570D}" type="datetimeFigureOut">
              <a:rPr lang="en-US">
                <a:solidFill>
                  <a:prstClr val="black">
                    <a:tint val="75000"/>
                  </a:prstClr>
                </a:solidFill>
              </a:rPr>
              <a:pPr>
                <a:defRPr/>
              </a:pPr>
              <a:t>10/14/2015</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89F4C863-51E0-4290-A178-88F03E68C1A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544487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9C4543E-52A5-47E9-A9BB-30535782FDC0}" type="datetimeFigureOut">
              <a:rPr lang="en-US">
                <a:solidFill>
                  <a:prstClr val="black">
                    <a:tint val="75000"/>
                  </a:prstClr>
                </a:solidFill>
              </a:rPr>
              <a:pPr>
                <a:defRPr/>
              </a:pPr>
              <a:t>10/14/2015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9C99C4A6-7253-46D6-8064-45BD7CF924D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346855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8F8ECCA-8C93-4E04-88C0-89061CB74885}"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D0B1A2E-C850-4B44-B6E4-57F4E88B88C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223887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01264B-9C40-42BE-AD28-10684E1CA84E}" type="datetimeFigureOut">
              <a:rPr lang="en-US">
                <a:solidFill>
                  <a:prstClr val="black">
                    <a:tint val="75000"/>
                  </a:prstClr>
                </a:solidFill>
              </a:rPr>
              <a:pPr>
                <a:defRPr/>
              </a:pPr>
              <a:t>10/14/2015</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3D4544DE-8104-4BA2-A9A9-766D7B6B5A1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8793496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62285C0-9B67-4D38-8EAA-1AEC8C1D6E80}"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93282E7-DBE2-4505-8A4D-E2B97874DC9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949147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E7B97C-7209-4D4B-B2E7-AADA072FF713}"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0928640-B4BE-48FB-ADC3-654A2FC911C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949372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54D71DF-E36F-40EA-866A-7472A415B39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202028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266B141-E1C8-4439-83BA-99DEE991AE1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241952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0F69764-762C-425D-AA0A-04DA01CA83F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196384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AB71A9-9808-4FCC-A484-B588BEA03A0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218056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FF59B84-2E3B-4808-AF4D-7A19968D2D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453622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F3BC2851-2B19-4002-A60C-B3963BB562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0728526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B7F6600-1575-4FF2-9109-424E569F735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7802869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1BECFC7-5B5E-40C4-80B2-C45A705624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5250894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7B0EFD8-AD1A-4E9D-A81A-77F8762EA0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937544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0837467-3022-4249-9566-FB7C7462403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0987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A18196A-F905-4D4F-81F8-3BA7E15E020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240160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54D71DF-E36F-40EA-866A-7472A415B39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502359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266B141-E1C8-4439-83BA-99DEE991AE1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03216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0F69764-762C-425D-AA0A-04DA01CA83F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2221606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DAB71A9-9808-4FCC-A484-B588BEA03A0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64158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FF59B84-2E3B-4808-AF4D-7A19968D2D7E}"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742076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F3BC2851-2B19-4002-A60C-B3963BB5627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0721828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B7F6600-1575-4FF2-9109-424E569F735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4475841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1BECFC7-5B5E-40C4-80B2-C45A705624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389420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7B0EFD8-AD1A-4E9D-A81A-77F8762EA0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869044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0837467-3022-4249-9566-FB7C7462403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7281793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A18196A-F905-4D4F-81F8-3BA7E15E020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163515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s-V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s-V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D5A3DE9-C338-498B-AC70-ECC85B8F46EC}"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886394157"/>
      </p:ext>
    </p:extLst>
  </p:cSld>
  <p:clrMapOvr>
    <a:masterClrMapping/>
  </p:clrMapOvr>
  <p:transition spd="med">
    <p:wipe dir="d"/>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V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s-V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867874F-7A8B-457C-BF61-755327082FEA}"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1631167747"/>
      </p:ext>
    </p:extLst>
  </p:cSld>
  <p:clrMapOvr>
    <a:masterClrMapping/>
  </p:clrMapOvr>
  <p:transition spd="med">
    <p:wipe dir="d"/>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s-V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s-V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057DDF6-D6A0-4B5E-A70E-76A92DA7E903}"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3037928063"/>
      </p:ext>
    </p:extLst>
  </p:cSld>
  <p:clrMapOvr>
    <a:masterClrMapping/>
  </p:clrMapOvr>
  <p:transition spd="med">
    <p:wipe dir="d"/>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s-VE">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s-VE">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DF73639-BBD4-4F16-8E3C-7F942270A616}"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2293336540"/>
      </p:ext>
    </p:extLst>
  </p:cSld>
  <p:clrMapOvr>
    <a:masterClrMapping/>
  </p:clrMapOvr>
  <p:transition spd="med">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s-VE">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s-VE">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71E1EBB-E5E5-4F46-B8B9-83DF02164DDB}"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36248356"/>
      </p:ext>
    </p:extLst>
  </p:cSld>
  <p:clrMapOvr>
    <a:masterClrMapping/>
  </p:clrMapOvr>
  <p:transition spd="med">
    <p:wipe dir="d"/>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s-VE">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s-VE">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E70590B-42BA-46EA-A2FF-5C887E74A019}"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271755136"/>
      </p:ext>
    </p:extLst>
  </p:cSld>
  <p:clrMapOvr>
    <a:masterClrMapping/>
  </p:clrMapOvr>
  <p:transition spd="med">
    <p:wipe dir="d"/>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VE">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s-VE">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BE275119-0221-4719-AB5F-E42D30A7FA98}"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3294933231"/>
      </p:ext>
    </p:extLst>
  </p:cSld>
  <p:clrMapOvr>
    <a:masterClrMapping/>
  </p:clrMapOvr>
  <p:transition spd="med">
    <p:wipe dir="d"/>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VE">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s-VE">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A320F02-7387-4F89-B31C-DF5223D3757A}"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303223766"/>
      </p:ext>
    </p:extLst>
  </p:cSld>
  <p:clrMapOvr>
    <a:masterClrMapping/>
  </p:clrMapOvr>
  <p:transition spd="med">
    <p:wipe dir="d"/>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s-VE">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s-VE">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E04A8AA-3C16-4D38-930E-45EAFB2A0B9E}"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664364391"/>
      </p:ext>
    </p:extLst>
  </p:cSld>
  <p:clrMapOvr>
    <a:masterClrMapping/>
  </p:clrMapOvr>
  <p:transition spd="med">
    <p:wipe dir="d"/>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V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s-V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B4A5C19-6AB5-4829-8AAC-8902E2B95595}"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514088053"/>
      </p:ext>
    </p:extLst>
  </p:cSld>
  <p:clrMapOvr>
    <a:masterClrMapping/>
  </p:clrMapOvr>
  <p:transition spd="med">
    <p:wipe dir="d"/>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s-VE">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s-VE">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956ADE4-3175-4B9F-B77A-173CACB1411A}" type="slidenum">
              <a:rPr lang="es-VE">
                <a:solidFill>
                  <a:srgbClr val="000000"/>
                </a:solidFill>
              </a:rPr>
              <a:pPr/>
              <a:t>‹#›</a:t>
            </a:fld>
            <a:endParaRPr lang="es-VE">
              <a:solidFill>
                <a:srgbClr val="000000"/>
              </a:solidFill>
            </a:endParaRPr>
          </a:p>
        </p:txBody>
      </p:sp>
    </p:spTree>
    <p:extLst>
      <p:ext uri="{BB962C8B-B14F-4D97-AF65-F5344CB8AC3E}">
        <p14:creationId xmlns:p14="http://schemas.microsoft.com/office/powerpoint/2010/main" val="1861623440"/>
      </p:ext>
    </p:extLst>
  </p:cSld>
  <p:clrMapOvr>
    <a:masterClrMapping/>
  </p:clrMapOvr>
  <p:transition spd="med">
    <p:wipe dir="d"/>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946E4DC-B3A4-4576-8724-010948809BA5}" type="datetimeFigureOut">
              <a:rPr lang="en-US">
                <a:solidFill>
                  <a:prstClr val="black">
                    <a:tint val="75000"/>
                  </a:prstClr>
                </a:solidFill>
              </a:rPr>
              <a:pPr>
                <a:defRPr/>
              </a:pPr>
              <a:t>10/14/2015</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09E27B6-3A90-4AD5-8BEC-82BD382EB61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89953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4.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87EC5E-1B30-488F-9F55-0F98A7857C82}" type="datetimeFigureOut">
              <a:rPr lang="en-US" smtClean="0"/>
              <a:t>10/14/2015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898D2-A08C-4D27-928C-F98190EE17F3}" type="slidenum">
              <a:rPr lang="en-US" smtClean="0"/>
              <a:t>‹#›</a:t>
            </a:fld>
            <a:endParaRPr lang="en-US"/>
          </a:p>
        </p:txBody>
      </p:sp>
    </p:spTree>
    <p:extLst>
      <p:ext uri="{BB962C8B-B14F-4D97-AF65-F5344CB8AC3E}">
        <p14:creationId xmlns:p14="http://schemas.microsoft.com/office/powerpoint/2010/main" val="3390541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base">
              <a:spcBef>
                <a:spcPct val="0"/>
              </a:spcBef>
              <a:spcAft>
                <a:spcPct val="0"/>
              </a:spcAft>
              <a:defRPr/>
            </a:pPr>
            <a:endParaRPr lang="en-US">
              <a:solidFill>
                <a:prstClr val="black"/>
              </a:solidFill>
              <a:latin typeface="Arial" charset="0"/>
              <a:cs typeface="Arial" charset="0"/>
            </a:endParaRPr>
          </a:p>
        </p:txBody>
      </p:sp>
      <p:sp>
        <p:nvSpPr>
          <p:cNvPr id="3075"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w="9525" cap="flat" cmpd="sng" algn="ctr">
            <a:noFill/>
            <a:prstDash val="solid"/>
            <a:round/>
            <a:headEnd type="none" w="med" len="med"/>
            <a:tailEnd type="none" w="med" len="med"/>
          </a:ln>
        </p:spPr>
        <p:txBody>
          <a:bodyPr/>
          <a:lstStyle/>
          <a:p>
            <a:pPr fontAlgn="base">
              <a:spcBef>
                <a:spcPct val="0"/>
              </a:spcBef>
              <a:spcAft>
                <a:spcPct val="0"/>
              </a:spcAft>
            </a:pPr>
            <a:endParaRPr lang="en-US">
              <a:solidFill>
                <a:prstClr val="black"/>
              </a:solidFill>
              <a:latin typeface="Arial" charset="0"/>
              <a:cs typeface="Arial" charset="0"/>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base">
              <a:spcBef>
                <a:spcPct val="0"/>
              </a:spcBef>
              <a:spcAft>
                <a:spcPct val="0"/>
              </a:spcAft>
              <a:defRPr/>
            </a:pP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3081"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fontAlgn="base">
              <a:spcBef>
                <a:spcPct val="0"/>
              </a:spcBef>
              <a:spcAft>
                <a:spcPct val="0"/>
              </a:spcAft>
              <a:defRPr/>
            </a:pPr>
            <a:fld id="{7EEC683D-F7D5-4D8A-B54C-22D2E2E71174}" type="datetimeFigureOut">
              <a:rPr lang="en-US">
                <a:solidFill>
                  <a:prstClr val="black"/>
                </a:solidFill>
                <a:latin typeface="Arial" charset="0"/>
                <a:cs typeface="Arial" charset="0"/>
              </a:rPr>
              <a:pPr fontAlgn="base">
                <a:spcBef>
                  <a:spcPct val="0"/>
                </a:spcBef>
                <a:spcAft>
                  <a:spcPct val="0"/>
                </a:spcAft>
                <a:defRPr/>
              </a:pPr>
              <a:t>10/14/2015</a:t>
            </a:fld>
            <a:endParaRPr lang="en-US">
              <a:solidFill>
                <a:prstClr val="black"/>
              </a:solidFill>
              <a:latin typeface="Arial" charset="0"/>
              <a:cs typeface="Arial" charset="0"/>
            </a:endParaRPr>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endParaRPr lang="en-US">
              <a:solidFill>
                <a:prstClr val="black"/>
              </a:solidFill>
              <a:latin typeface="Arial" charset="0"/>
              <a:cs typeface="Arial" charset="0"/>
            </a:endParaRPr>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fontAlgn="base">
              <a:spcBef>
                <a:spcPct val="0"/>
              </a:spcBef>
              <a:spcAft>
                <a:spcPct val="0"/>
              </a:spcAft>
              <a:defRPr/>
            </a:pPr>
            <a:fld id="{5C205391-09AD-4AC7-96BC-B50E77FE48D0}" type="slidenum">
              <a:rPr lang="en-US">
                <a:solidFill>
                  <a:prstClr val="black"/>
                </a:solidFill>
                <a:latin typeface="Arial" charset="0"/>
                <a:cs typeface="Arial" charset="0"/>
              </a:rPr>
              <a:pPr fontAlgn="base">
                <a:spcBef>
                  <a:spcPct val="0"/>
                </a:spcBef>
                <a:spcAft>
                  <a:spcPct val="0"/>
                </a:spcAft>
                <a:defRPr/>
              </a:pPr>
              <a:t>‹#›</a:t>
            </a:fld>
            <a:endParaRPr lang="en-US">
              <a:solidFill>
                <a:prstClr val="black"/>
              </a:solidFill>
              <a:latin typeface="Arial" charset="0"/>
              <a:cs typeface="Arial" charset="0"/>
            </a:endParaRPr>
          </a:p>
        </p:txBody>
      </p:sp>
    </p:spTree>
    <p:extLst>
      <p:ext uri="{BB962C8B-B14F-4D97-AF65-F5344CB8AC3E}">
        <p14:creationId xmlns:p14="http://schemas.microsoft.com/office/powerpoint/2010/main" val="212530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5123"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fontAlgn="base">
              <a:spcBef>
                <a:spcPct val="0"/>
              </a:spcBef>
              <a:spcAft>
                <a:spcPct val="0"/>
              </a:spcAft>
              <a:defRPr/>
            </a:pPr>
            <a:fld id="{954D5C58-4E69-440E-9C9B-D20846038CAA}" type="datetimeFigureOut">
              <a:rPr lang="en-US">
                <a:solidFill>
                  <a:prstClr val="white">
                    <a:shade val="50000"/>
                  </a:prstClr>
                </a:solidFill>
                <a:latin typeface="Arial" charset="0"/>
                <a:cs typeface="Arial" charset="0"/>
              </a:rPr>
              <a:pPr fontAlgn="base">
                <a:spcBef>
                  <a:spcPct val="0"/>
                </a:spcBef>
                <a:spcAft>
                  <a:spcPct val="0"/>
                </a:spcAft>
                <a:defRPr/>
              </a:pPr>
              <a:t>10/14/2015</a:t>
            </a:fld>
            <a:endParaRPr lang="en-US">
              <a:solidFill>
                <a:prstClr val="white">
                  <a:shade val="50000"/>
                </a:prstClr>
              </a:solidFill>
              <a:latin typeface="Arial" charset="0"/>
              <a:cs typeface="Arial" charset="0"/>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fontAlgn="base">
              <a:spcBef>
                <a:spcPct val="0"/>
              </a:spcBef>
              <a:spcAft>
                <a:spcPct val="0"/>
              </a:spcAft>
              <a:defRPr/>
            </a:pPr>
            <a:endParaRPr lang="en-US">
              <a:solidFill>
                <a:prstClr val="white">
                  <a:shade val="50000"/>
                </a:prstClr>
              </a:solidFill>
              <a:latin typeface="Arial" charset="0"/>
              <a:cs typeface="Arial" charset="0"/>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fontAlgn="base">
              <a:spcBef>
                <a:spcPct val="0"/>
              </a:spcBef>
              <a:spcAft>
                <a:spcPct val="0"/>
              </a:spcAft>
              <a:defRPr/>
            </a:pPr>
            <a:fld id="{F27C660A-3361-4E9E-8E86-5B4B7070EDAF}" type="slidenum">
              <a:rPr lang="en-US">
                <a:solidFill>
                  <a:prstClr val="white">
                    <a:shade val="50000"/>
                  </a:prstClr>
                </a:solidFill>
                <a:latin typeface="Arial" charset="0"/>
                <a:cs typeface="Arial" charset="0"/>
              </a:rPr>
              <a:pPr fontAlgn="base">
                <a:spcBef>
                  <a:spcPct val="0"/>
                </a:spcBef>
                <a:spcAft>
                  <a:spcPct val="0"/>
                </a:spcAft>
                <a:defRPr/>
              </a:pPr>
              <a:t>‹#›</a:t>
            </a:fld>
            <a:endParaRPr lang="en-US">
              <a:solidFill>
                <a:prstClr val="white">
                  <a:shade val="50000"/>
                </a:prstClr>
              </a:solidFill>
              <a:latin typeface="Arial" charset="0"/>
              <a:cs typeface="Arial" charset="0"/>
            </a:endParaRPr>
          </a:p>
        </p:txBody>
      </p:sp>
    </p:spTree>
    <p:extLst>
      <p:ext uri="{BB962C8B-B14F-4D97-AF65-F5344CB8AC3E}">
        <p14:creationId xmlns:p14="http://schemas.microsoft.com/office/powerpoint/2010/main" val="483782595"/>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3DEF430-7A73-4083-BAA8-CA50DF9F0639}" type="datetimeFigureOut">
              <a:rPr lang="en-US">
                <a:solidFill>
                  <a:prstClr val="white">
                    <a:tint val="75000"/>
                  </a:prstClr>
                </a:solidFill>
              </a:rPr>
              <a:pPr>
                <a:defRPr/>
              </a:pPr>
              <a:t>10/14/2015</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11A168A-7961-47D2-84C3-02C512BAC327}"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15187628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172" name="Title Placeholder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smtClean="0"/>
              <a:t>Click to edit Master title style</a:t>
            </a:r>
          </a:p>
        </p:txBody>
      </p:sp>
      <p:sp>
        <p:nvSpPr>
          <p:cNvPr id="7173"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fontAlgn="base">
              <a:spcBef>
                <a:spcPct val="0"/>
              </a:spcBef>
              <a:spcAft>
                <a:spcPct val="0"/>
              </a:spcAft>
              <a:defRPr/>
            </a:pPr>
            <a:fld id="{BABE8C8C-39CC-4809-BFDA-5FA7043D352D}" type="datetimeFigureOut">
              <a:rPr lang="en-US">
                <a:solidFill>
                  <a:srgbClr val="696464"/>
                </a:solidFill>
                <a:latin typeface="Arial" charset="0"/>
                <a:cs typeface="Arial" charset="0"/>
              </a:rPr>
              <a:pPr fontAlgn="base">
                <a:spcBef>
                  <a:spcPct val="0"/>
                </a:spcBef>
                <a:spcAft>
                  <a:spcPct val="0"/>
                </a:spcAft>
                <a:defRPr/>
              </a:pPr>
              <a:t>10/14/2015</a:t>
            </a:fld>
            <a:endParaRPr lang="en-US">
              <a:solidFill>
                <a:srgbClr val="696464"/>
              </a:solidFill>
              <a:latin typeface="Arial" charset="0"/>
              <a:cs typeface="Arial" charset="0"/>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fontAlgn="base">
              <a:spcBef>
                <a:spcPct val="0"/>
              </a:spcBef>
              <a:spcAft>
                <a:spcPct val="0"/>
              </a:spcAft>
              <a:defRPr/>
            </a:pPr>
            <a:endParaRPr lang="en-US">
              <a:solidFill>
                <a:srgbClr val="696464"/>
              </a:solidFill>
              <a:latin typeface="Arial" charset="0"/>
              <a:cs typeface="Arial" charset="0"/>
            </a:endParaRPr>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fontAlgn="base">
              <a:spcBef>
                <a:spcPct val="0"/>
              </a:spcBef>
              <a:spcAft>
                <a:spcPct val="0"/>
              </a:spcAft>
              <a:defRPr/>
            </a:pPr>
            <a:fld id="{F8B3C977-6A51-4434-9410-F5BF363AB05E}"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43346183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44C6790E-CA5B-4612-A1C8-81C51A37DD05}" type="datetimeFigureOut">
              <a:rPr lang="en-US">
                <a:solidFill>
                  <a:prstClr val="white">
                    <a:tint val="75000"/>
                  </a:prstClr>
                </a:solidFill>
                <a:latin typeface="Arial" charset="0"/>
                <a:cs typeface="Arial" charset="0"/>
              </a:rPr>
              <a:pPr fontAlgn="base">
                <a:spcBef>
                  <a:spcPct val="0"/>
                </a:spcBef>
                <a:spcAft>
                  <a:spcPct val="0"/>
                </a:spcAft>
                <a:defRPr/>
              </a:pPr>
              <a:t>10/14/2015</a:t>
            </a:fld>
            <a:endParaRPr lang="en-US">
              <a:solidFill>
                <a:prstClr val="white">
                  <a:tint val="75000"/>
                </a:prstClr>
              </a:solidFill>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prstClr val="white">
                  <a:tint val="75000"/>
                </a:prstClr>
              </a:solidFill>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C14C7175-983C-4CFE-A502-46B5FAAAC73B}" type="slidenum">
              <a:rPr lang="en-US">
                <a:solidFill>
                  <a:prstClr val="white">
                    <a:tint val="75000"/>
                  </a:prstClr>
                </a:solidFill>
                <a:latin typeface="Arial" charset="0"/>
                <a:cs typeface="Arial" charset="0"/>
              </a:rPr>
              <a:pPr fontAlgn="base">
                <a:spcBef>
                  <a:spcPct val="0"/>
                </a:spcBef>
                <a:spcAft>
                  <a:spcPct val="0"/>
                </a:spcAft>
                <a:defRPr/>
              </a:pPr>
              <a:t>‹#›</a:t>
            </a:fld>
            <a:endParaRPr lang="en-US">
              <a:solidFill>
                <a:prstClr val="white">
                  <a:tint val="75000"/>
                </a:prstClr>
              </a:solidFill>
              <a:latin typeface="Arial" charset="0"/>
              <a:cs typeface="Arial" charset="0"/>
            </a:endParaRPr>
          </a:p>
        </p:txBody>
      </p:sp>
    </p:spTree>
    <p:extLst>
      <p:ext uri="{BB962C8B-B14F-4D97-AF65-F5344CB8AC3E}">
        <p14:creationId xmlns:p14="http://schemas.microsoft.com/office/powerpoint/2010/main" val="2683198164"/>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4A71B237-C759-4EC0-9F64-38141D394E0B}" type="datetimeFigureOut">
              <a:rPr lang="en-US">
                <a:solidFill>
                  <a:prstClr val="black">
                    <a:tint val="75000"/>
                  </a:prstClr>
                </a:solidFill>
                <a:latin typeface="Arial" charset="0"/>
                <a:cs typeface="Arial" charset="0"/>
              </a:rPr>
              <a:pPr fontAlgn="base">
                <a:spcBef>
                  <a:spcPct val="0"/>
                </a:spcBef>
                <a:spcAft>
                  <a:spcPct val="0"/>
                </a:spcAft>
                <a:defRPr/>
              </a:pPr>
              <a:t>10/14/2015</a:t>
            </a:fld>
            <a:endParaRPr lang="en-US">
              <a:solidFill>
                <a:prstClr val="black">
                  <a:tint val="75000"/>
                </a:prstClr>
              </a:solidFill>
              <a:latin typeface="Arial" charset="0"/>
              <a:cs typeface="Arial"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prstClr val="black">
                  <a:tint val="75000"/>
                </a:prstClr>
              </a:solidFill>
              <a:latin typeface="Arial" charset="0"/>
              <a:cs typeface="Arial"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E1DF8FB8-2849-478F-829C-FA364F3D5095}" type="slidenum">
              <a:rPr lang="en-US">
                <a:solidFill>
                  <a:prstClr val="black">
                    <a:tint val="75000"/>
                  </a:prstClr>
                </a:solidFill>
                <a:latin typeface="Arial" charset="0"/>
                <a:cs typeface="Arial" charset="0"/>
              </a:rPr>
              <a:pPr fontAlgn="base">
                <a:spcBef>
                  <a:spcPct val="0"/>
                </a:spcBef>
                <a:spcAft>
                  <a:spcPct val="0"/>
                </a:spcAft>
                <a:defRPr/>
              </a:pPr>
              <a:t>‹#›</a:t>
            </a:fld>
            <a:endParaRPr lang="en-US">
              <a:solidFill>
                <a:prstClr val="black">
                  <a:tint val="75000"/>
                </a:prstClr>
              </a:solidFill>
              <a:latin typeface="Arial" charset="0"/>
              <a:cs typeface="Arial" charset="0"/>
            </a:endParaRPr>
          </a:p>
        </p:txBody>
      </p:sp>
    </p:spTree>
    <p:extLst>
      <p:ext uri="{BB962C8B-B14F-4D97-AF65-F5344CB8AC3E}">
        <p14:creationId xmlns:p14="http://schemas.microsoft.com/office/powerpoint/2010/main" val="183477332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3078609D-24BB-415C-BB56-31D598C6A785}"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143009159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3078609D-24BB-415C-BB56-31D598C6A785}" type="slidenum">
              <a:rPr lang="en-US" smtClean="0">
                <a:solidFill>
                  <a:srgbClr val="000000"/>
                </a:solidFill>
              </a:rPr>
              <a:pPr fontAlgn="base">
                <a:spcBef>
                  <a:spcPct val="0"/>
                </a:spcBef>
                <a:spcAft>
                  <a:spcPct val="0"/>
                </a:spcAft>
              </a:pPr>
              <a:t>‹#›</a:t>
            </a:fld>
            <a:endParaRPr lang="en-US" smtClean="0">
              <a:solidFill>
                <a:srgbClr val="000000"/>
              </a:solidFill>
            </a:endParaRPr>
          </a:p>
        </p:txBody>
      </p:sp>
    </p:spTree>
    <p:extLst>
      <p:ext uri="{BB962C8B-B14F-4D97-AF65-F5344CB8AC3E}">
        <p14:creationId xmlns:p14="http://schemas.microsoft.com/office/powerpoint/2010/main" val="3833990736"/>
      </p:ext>
    </p:extLst>
  </p:cSld>
  <p:clrMap bg1="dk1" tx1="lt1" bg2="dk2" tx2="lt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VE" smtClean="0"/>
              <a:t>Haga clic para cambiar el estilo de título	</a:t>
            </a:r>
          </a:p>
        </p:txBody>
      </p:sp>
      <p:sp>
        <p:nvSpPr>
          <p:cNvPr id="107523"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VE" smtClean="0"/>
              <a:t>Haga clic para modificar el estilo de texto del patrón</a:t>
            </a:r>
          </a:p>
          <a:p>
            <a:pPr lvl="1"/>
            <a:r>
              <a:rPr lang="es-VE" smtClean="0"/>
              <a:t>Segundo nivel</a:t>
            </a:r>
          </a:p>
          <a:p>
            <a:pPr lvl="2"/>
            <a:r>
              <a:rPr lang="es-VE" smtClean="0"/>
              <a:t>Tercer nivel</a:t>
            </a:r>
          </a:p>
          <a:p>
            <a:pPr lvl="3"/>
            <a:r>
              <a:rPr lang="es-VE" smtClean="0"/>
              <a:t>Cuarto nivel</a:t>
            </a:r>
          </a:p>
          <a:p>
            <a:pPr lvl="4"/>
            <a:r>
              <a:rPr lang="es-VE" smtClean="0"/>
              <a:t>Quinto nivel</a:t>
            </a:r>
          </a:p>
        </p:txBody>
      </p:sp>
      <p:sp>
        <p:nvSpPr>
          <p:cNvPr id="10752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pPr>
            <a:endParaRPr lang="es-VE" smtClean="0">
              <a:solidFill>
                <a:srgbClr val="000000"/>
              </a:solidFill>
            </a:endParaRPr>
          </a:p>
        </p:txBody>
      </p:sp>
      <p:sp>
        <p:nvSpPr>
          <p:cNvPr id="10752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pPr>
            <a:endParaRPr lang="es-VE" smtClean="0">
              <a:solidFill>
                <a:srgbClr val="000000"/>
              </a:solidFill>
            </a:endParaRPr>
          </a:p>
        </p:txBody>
      </p:sp>
      <p:sp>
        <p:nvSpPr>
          <p:cNvPr id="10752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pPr>
            <a:fld id="{1BE24EA8-E6AD-4B88-B271-E73D68C744B8}" type="slidenum">
              <a:rPr lang="es-VE" smtClean="0">
                <a:solidFill>
                  <a:srgbClr val="000000"/>
                </a:solidFill>
              </a:rPr>
              <a:pPr fontAlgn="base">
                <a:spcBef>
                  <a:spcPct val="0"/>
                </a:spcBef>
                <a:spcAft>
                  <a:spcPct val="0"/>
                </a:spcAft>
              </a:pPr>
              <a:t>‹#›</a:t>
            </a:fld>
            <a:endParaRPr lang="es-VE" smtClean="0">
              <a:solidFill>
                <a:srgbClr val="000000"/>
              </a:solidFill>
            </a:endParaRPr>
          </a:p>
        </p:txBody>
      </p:sp>
    </p:spTree>
    <p:extLst>
      <p:ext uri="{BB962C8B-B14F-4D97-AF65-F5344CB8AC3E}">
        <p14:creationId xmlns:p14="http://schemas.microsoft.com/office/powerpoint/2010/main" val="85016918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spd="med">
    <p:wipe dir="d"/>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B5B07DA-B420-4FBC-B61D-9100A8E733A4}" type="datetimeFigureOut">
              <a:rPr lang="en-US">
                <a:solidFill>
                  <a:prstClr val="black">
                    <a:tint val="75000"/>
                  </a:prstClr>
                </a:solidFill>
              </a:rPr>
              <a:pPr>
                <a:defRPr/>
              </a:pPr>
              <a:t>10/14/2015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97DA197-3A3A-4347-8EB9-6EDA2CDF470B}"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82"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images.google.com/imgres?imgurl=http://equipthepeople.files.wordpress.com/2009/06/minor-prophets-cover.jpg&amp;imgrefurl=http://equipthepeople.com/featured-bible-studies/&amp;usg=__OpMmS5YzKKPEuwNM_miVFVr_H6g=&amp;h=701&amp;w=575&amp;sz=30&amp;hl=en&amp;start=26&amp;um=1&amp;tbnid=cToCph4y8bKdHM:&amp;tbnh=140&amp;tbnw=115&amp;prev=/images?q=minor+prophets&amp;ndsp=20&amp;hl=en&amp;rls=com.microsoft:en-us:IE-SearchBox&amp;rlz=1I7GGLF_en&amp;sa=N&amp;start=20&amp;um=1"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hyperlink" Target="http://images.google.com/imgres?imgurl=http://www.jesus-is-savior.com/Wolves/john_macarthur.jpg&amp;imgrefurl=http://www.jesus-is-savior.com/Wolves/macarthurs_words.htm&amp;h=189&amp;w=139&amp;sz=4&amp;hl=en&amp;start=5&amp;um=1&amp;tbnid=nokWFtulrHb8TM:&amp;tbnh=103&amp;tbnw=76&amp;prev=/images?q=John+MacArthur&amp;svnum=10&amp;um=1&amp;hl=en&amp;rls=RNWG,RNWG:2004-38,RNWG:en&amp;sa=N" TargetMode="External"/><Relationship Id="rId2" Type="http://schemas.openxmlformats.org/officeDocument/2006/relationships/image" Target="../media/image11.jpeg"/><Relationship Id="rId1" Type="http://schemas.openxmlformats.org/officeDocument/2006/relationships/slideLayout" Target="../slideLayouts/slideLayout101.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3.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101.xml"/></Relationships>
</file>

<file path=ppt/slides/_rels/slide2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gif"/><Relationship Id="rId1" Type="http://schemas.openxmlformats.org/officeDocument/2006/relationships/slideLayout" Target="../slideLayouts/slideLayout10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0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upload.wikimedia.org/wikipedia/commons/d/d2/Kingdoms_around_Israel_830_map.svg" TargetMode="External"/><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4.xml"/></Relationships>
</file>

<file path=ppt/slides/_rels/slide31.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4.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5.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6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7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6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11.xml"/><Relationship Id="rId1" Type="http://schemas.openxmlformats.org/officeDocument/2006/relationships/tags" Target="../tags/tag1.xml"/><Relationship Id="rId4" Type="http://schemas.openxmlformats.org/officeDocument/2006/relationships/image" Target="../media/image33.jpeg"/></Relationships>
</file>

<file path=ppt/slides/_rels/slide5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61.xml"/><Relationship Id="rId4" Type="http://schemas.openxmlformats.org/officeDocument/2006/relationships/image" Target="../media/image36.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6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6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6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t>OLD TESTAMENT</a:t>
            </a:r>
            <a:endParaRPr lang="en-US" sz="7200" dirty="0"/>
          </a:p>
        </p:txBody>
      </p:sp>
      <p:sp>
        <p:nvSpPr>
          <p:cNvPr id="3" name="Subtitle 2"/>
          <p:cNvSpPr>
            <a:spLocks noGrp="1"/>
          </p:cNvSpPr>
          <p:nvPr>
            <p:ph type="subTitle" idx="1"/>
          </p:nvPr>
        </p:nvSpPr>
        <p:spPr/>
        <p:txBody>
          <a:bodyPr/>
          <a:lstStyle/>
          <a:p>
            <a:r>
              <a:rPr lang="en-US" b="1" dirty="0" smtClean="0">
                <a:solidFill>
                  <a:srgbClr val="C00000"/>
                </a:solidFill>
              </a:rPr>
              <a:t>PART 5</a:t>
            </a:r>
          </a:p>
          <a:p>
            <a:r>
              <a:rPr lang="en-US" b="1" dirty="0" smtClean="0">
                <a:solidFill>
                  <a:srgbClr val="C00000"/>
                </a:solidFill>
              </a:rPr>
              <a:t>Hosea thru Malachi</a:t>
            </a:r>
            <a:endParaRPr lang="en-US" b="1" dirty="0">
              <a:solidFill>
                <a:srgbClr val="C00000"/>
              </a:solidFill>
            </a:endParaRPr>
          </a:p>
        </p:txBody>
      </p:sp>
    </p:spTree>
    <p:extLst>
      <p:ext uri="{BB962C8B-B14F-4D97-AF65-F5344CB8AC3E}">
        <p14:creationId xmlns:p14="http://schemas.microsoft.com/office/powerpoint/2010/main" val="3874228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69314" name="Rectangle 2"/>
          <p:cNvSpPr>
            <a:spLocks noGrp="1"/>
          </p:cNvSpPr>
          <p:nvPr>
            <p:ph type="title" idx="4294967295"/>
          </p:nvPr>
        </p:nvSpPr>
        <p:spPr bwMode="auto"/>
        <p:txBody>
          <a:bodyPr wrap="square" lIns="91440" tIns="45720" rIns="91440" bIns="45720" numCol="1" anchorCtr="0" compatLnSpc="1">
            <a:prstTxWarp prst="textNoShape">
              <a:avLst/>
            </a:prstTxWarp>
          </a:bodyPr>
          <a:lstStyle/>
          <a:p>
            <a:pPr>
              <a:defRPr/>
            </a:pPr>
            <a:r>
              <a:rPr lang="en-US" smtClean="0">
                <a:effectLst/>
              </a:rPr>
              <a:t>	</a:t>
            </a:r>
          </a:p>
        </p:txBody>
      </p:sp>
      <p:sp>
        <p:nvSpPr>
          <p:cNvPr id="95235" name="Rectangle 3"/>
          <p:cNvSpPr>
            <a:spLocks noGrp="1"/>
          </p:cNvSpPr>
          <p:nvPr>
            <p:ph type="body" idx="4294967295"/>
          </p:nvPr>
        </p:nvSpPr>
        <p:spPr>
          <a:xfrm>
            <a:off x="457200" y="381000"/>
            <a:ext cx="8229600" cy="1143000"/>
          </a:xfrm>
        </p:spPr>
        <p:txBody>
          <a:bodyPr/>
          <a:lstStyle/>
          <a:p>
            <a:pPr algn="ctr">
              <a:buFont typeface="Wingdings 3" pitchFamily="18" charset="2"/>
              <a:buNone/>
            </a:pPr>
            <a:r>
              <a:rPr lang="en-US" sz="7200" smtClean="0"/>
              <a:t>	THE BOOK OF HOSEA</a:t>
            </a:r>
          </a:p>
        </p:txBody>
      </p:sp>
      <p:pic>
        <p:nvPicPr>
          <p:cNvPr id="95236" name="Picture 5" descr="Hosea"/>
          <p:cNvPicPr>
            <a:picLocks noChangeAspect="1" noChangeArrowheads="1"/>
          </p:cNvPicPr>
          <p:nvPr/>
        </p:nvPicPr>
        <p:blipFill>
          <a:blip r:embed="rId4" cstate="print"/>
          <a:srcRect/>
          <a:stretch>
            <a:fillRect/>
          </a:stretch>
        </p:blipFill>
        <p:spPr bwMode="auto">
          <a:xfrm>
            <a:off x="3103563" y="2743200"/>
            <a:ext cx="3297237" cy="3733800"/>
          </a:xfrm>
          <a:prstGeom prst="rect">
            <a:avLst/>
          </a:prstGeom>
          <a:noFill/>
          <a:ln w="9525">
            <a:noFill/>
            <a:miter lim="800000"/>
            <a:headEnd/>
            <a:tailEnd/>
          </a:ln>
        </p:spPr>
      </p:pic>
    </p:spTree>
    <p:extLst>
      <p:ext uri="{BB962C8B-B14F-4D97-AF65-F5344CB8AC3E}">
        <p14:creationId xmlns:p14="http://schemas.microsoft.com/office/powerpoint/2010/main" val="13303924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71362" name="Rectangle 2"/>
          <p:cNvSpPr>
            <a:spLocks noGrp="1"/>
          </p:cNvSpPr>
          <p:nvPr>
            <p:ph type="title" idx="4294967295"/>
          </p:nvPr>
        </p:nvSpPr>
        <p:spPr bwMode="auto">
          <a:xfrm>
            <a:off x="457200" y="0"/>
            <a:ext cx="8229600" cy="1143000"/>
          </a:xfrm>
        </p:spPr>
        <p:txBody>
          <a:bodyPr wrap="square" lIns="91440" tIns="45720" rIns="91440" bIns="45720" numCol="1" anchorCtr="0" compatLnSpc="1">
            <a:prstTxWarp prst="textNoShape">
              <a:avLst/>
            </a:prstTxWarp>
            <a:noAutofit/>
          </a:bodyPr>
          <a:lstStyle/>
          <a:p>
            <a:pPr algn="ctr">
              <a:defRPr/>
            </a:pPr>
            <a:r>
              <a:rPr lang="en-US" sz="8000" dirty="0" smtClean="0">
                <a:solidFill>
                  <a:srgbClr val="A50021"/>
                </a:solidFill>
                <a:effectLst/>
                <a:latin typeface="Gungsuh" pitchFamily="18" charset="-127"/>
                <a:ea typeface="Gungsuh" pitchFamily="18" charset="-127"/>
              </a:rPr>
              <a:t>HOSEA</a:t>
            </a:r>
          </a:p>
        </p:txBody>
      </p:sp>
      <p:sp>
        <p:nvSpPr>
          <p:cNvPr id="99331" name="Rectangle 3"/>
          <p:cNvSpPr>
            <a:spLocks noGrp="1"/>
          </p:cNvSpPr>
          <p:nvPr>
            <p:ph type="body" idx="4294967295"/>
          </p:nvPr>
        </p:nvSpPr>
        <p:spPr>
          <a:xfrm>
            <a:off x="304800" y="1143000"/>
            <a:ext cx="8686800" cy="5562600"/>
          </a:xfrm>
        </p:spPr>
        <p:txBody>
          <a:bodyPr/>
          <a:lstStyle/>
          <a:p>
            <a:pPr>
              <a:lnSpc>
                <a:spcPct val="80000"/>
              </a:lnSpc>
              <a:buClr>
                <a:srgbClr val="000000"/>
              </a:buClr>
              <a:buFont typeface="Wingdings 3" pitchFamily="18" charset="2"/>
              <a:buChar char="}"/>
            </a:pPr>
            <a:r>
              <a:rPr lang="en-US" sz="3200" b="1" dirty="0" smtClean="0">
                <a:solidFill>
                  <a:srgbClr val="A50021"/>
                </a:solidFill>
                <a:latin typeface="Gungsuh" pitchFamily="18" charset="-127"/>
                <a:ea typeface="Gungsuh" pitchFamily="18" charset="-127"/>
              </a:rPr>
              <a:t>Author:</a:t>
            </a:r>
            <a:r>
              <a:rPr lang="en-US" sz="3200" dirty="0" smtClean="0">
                <a:latin typeface="Gungsuh" pitchFamily="18" charset="-127"/>
                <a:ea typeface="Gungsuh" pitchFamily="18" charset="-127"/>
              </a:rPr>
              <a:t>  Hosea means salvation.</a:t>
            </a:r>
          </a:p>
          <a:p>
            <a:pPr>
              <a:lnSpc>
                <a:spcPct val="80000"/>
              </a:lnSpc>
              <a:buClr>
                <a:srgbClr val="000000"/>
              </a:buClr>
              <a:buFont typeface="Wingdings 3" pitchFamily="18" charset="2"/>
              <a:buChar char="}"/>
            </a:pPr>
            <a:endParaRPr lang="en-US" sz="1600" dirty="0" smtClean="0">
              <a:latin typeface="Gungsuh" pitchFamily="18" charset="-127"/>
              <a:ea typeface="Gungsuh" pitchFamily="18" charset="-127"/>
            </a:endParaRPr>
          </a:p>
          <a:p>
            <a:pPr>
              <a:lnSpc>
                <a:spcPct val="80000"/>
              </a:lnSpc>
              <a:buClr>
                <a:srgbClr val="000000"/>
              </a:buClr>
              <a:buFont typeface="Wingdings 3" pitchFamily="18" charset="2"/>
              <a:buChar char="}"/>
            </a:pPr>
            <a:r>
              <a:rPr lang="en-US" sz="3200" b="1" dirty="0" smtClean="0">
                <a:solidFill>
                  <a:srgbClr val="A50021"/>
                </a:solidFill>
                <a:latin typeface="Gungsuh" pitchFamily="18" charset="-127"/>
                <a:ea typeface="Gungsuh" pitchFamily="18" charset="-127"/>
              </a:rPr>
              <a:t>Recipients:</a:t>
            </a:r>
            <a:r>
              <a:rPr lang="en-US" sz="3200" dirty="0" smtClean="0">
                <a:latin typeface="Gungsuh" pitchFamily="18" charset="-127"/>
                <a:ea typeface="Gungsuh" pitchFamily="18" charset="-127"/>
              </a:rPr>
              <a:t>  Primarily to Israel, sometimes called </a:t>
            </a:r>
            <a:r>
              <a:rPr lang="en-US" sz="3200" dirty="0" err="1" smtClean="0">
                <a:latin typeface="Gungsuh" pitchFamily="18" charset="-127"/>
                <a:ea typeface="Gungsuh" pitchFamily="18" charset="-127"/>
              </a:rPr>
              <a:t>Ephriam</a:t>
            </a:r>
            <a:r>
              <a:rPr lang="en-US" sz="3200" dirty="0" smtClean="0">
                <a:latin typeface="Gungsuh" pitchFamily="18" charset="-127"/>
                <a:ea typeface="Gungsuh" pitchFamily="18" charset="-127"/>
              </a:rPr>
              <a:t>.</a:t>
            </a:r>
          </a:p>
          <a:p>
            <a:pPr>
              <a:lnSpc>
                <a:spcPct val="80000"/>
              </a:lnSpc>
              <a:buClr>
                <a:srgbClr val="000000"/>
              </a:buClr>
              <a:buFont typeface="Wingdings 3" pitchFamily="18" charset="2"/>
              <a:buChar char="}"/>
            </a:pPr>
            <a:endParaRPr lang="en-US" sz="1600" dirty="0" smtClean="0">
              <a:latin typeface="Gungsuh" pitchFamily="18" charset="-127"/>
              <a:ea typeface="Gungsuh" pitchFamily="18" charset="-127"/>
            </a:endParaRPr>
          </a:p>
          <a:p>
            <a:pPr>
              <a:lnSpc>
                <a:spcPct val="80000"/>
              </a:lnSpc>
              <a:buClr>
                <a:srgbClr val="000000"/>
              </a:buClr>
              <a:buFont typeface="Wingdings 3" pitchFamily="18" charset="2"/>
              <a:buChar char="}"/>
            </a:pPr>
            <a:r>
              <a:rPr lang="en-US" sz="3200" b="1" dirty="0" smtClean="0">
                <a:solidFill>
                  <a:srgbClr val="A50021"/>
                </a:solidFill>
                <a:latin typeface="Gungsuh" pitchFamily="18" charset="-127"/>
                <a:ea typeface="Gungsuh" pitchFamily="18" charset="-127"/>
              </a:rPr>
              <a:t>Date: </a:t>
            </a:r>
            <a:r>
              <a:rPr lang="en-US" sz="3200" dirty="0" smtClean="0">
                <a:latin typeface="Gungsuh" pitchFamily="18" charset="-127"/>
                <a:ea typeface="Gungsuh" pitchFamily="18" charset="-127"/>
              </a:rPr>
              <a:t>Between 785-725 BC—reign of </a:t>
            </a:r>
            <a:r>
              <a:rPr lang="en-US" sz="3200" dirty="0" err="1" smtClean="0">
                <a:latin typeface="Gungsuh" pitchFamily="18" charset="-127"/>
                <a:ea typeface="Gungsuh" pitchFamily="18" charset="-127"/>
              </a:rPr>
              <a:t>Jeroboan</a:t>
            </a:r>
            <a:r>
              <a:rPr lang="en-US" sz="3200" dirty="0" smtClean="0">
                <a:latin typeface="Gungsuh" pitchFamily="18" charset="-127"/>
                <a:ea typeface="Gungsuh" pitchFamily="18" charset="-127"/>
              </a:rPr>
              <a:t> II.  Written before Assyria captured the Northern Kingdom.</a:t>
            </a:r>
          </a:p>
          <a:p>
            <a:pPr>
              <a:lnSpc>
                <a:spcPct val="80000"/>
              </a:lnSpc>
              <a:buClr>
                <a:srgbClr val="000000"/>
              </a:buClr>
              <a:buFont typeface="Wingdings 3" pitchFamily="18" charset="2"/>
              <a:buChar char="}"/>
            </a:pPr>
            <a:endParaRPr lang="en-US" sz="1600" dirty="0" smtClean="0">
              <a:latin typeface="Gungsuh" pitchFamily="18" charset="-127"/>
              <a:ea typeface="Gungsuh" pitchFamily="18" charset="-127"/>
            </a:endParaRPr>
          </a:p>
          <a:p>
            <a:pPr>
              <a:lnSpc>
                <a:spcPct val="80000"/>
              </a:lnSpc>
              <a:buClr>
                <a:srgbClr val="000000"/>
              </a:buClr>
              <a:buFont typeface="Wingdings 3" pitchFamily="18" charset="2"/>
              <a:buChar char="}"/>
            </a:pPr>
            <a:r>
              <a:rPr lang="en-US" sz="3200" b="1" dirty="0" smtClean="0">
                <a:solidFill>
                  <a:srgbClr val="A50021"/>
                </a:solidFill>
                <a:latin typeface="Gungsuh" pitchFamily="18" charset="-127"/>
                <a:ea typeface="Gungsuh" pitchFamily="18" charset="-127"/>
              </a:rPr>
              <a:t>Purpose: </a:t>
            </a:r>
            <a:r>
              <a:rPr lang="en-US" sz="3200" dirty="0" smtClean="0">
                <a:latin typeface="Gungsuh" pitchFamily="18" charset="-127"/>
                <a:ea typeface="Gungsuh" pitchFamily="18" charset="-127"/>
              </a:rPr>
              <a:t>Show unfaithfulness, punishment and restoration of Israel.</a:t>
            </a:r>
          </a:p>
          <a:p>
            <a:pPr>
              <a:lnSpc>
                <a:spcPct val="80000"/>
              </a:lnSpc>
              <a:buClr>
                <a:srgbClr val="000000"/>
              </a:buClr>
              <a:buFont typeface="Wingdings 3" pitchFamily="18" charset="2"/>
              <a:buChar char="}"/>
            </a:pPr>
            <a:endParaRPr lang="en-US" sz="1600" dirty="0" smtClean="0">
              <a:latin typeface="Gungsuh" pitchFamily="18" charset="-127"/>
              <a:ea typeface="Gungsuh" pitchFamily="18" charset="-127"/>
            </a:endParaRPr>
          </a:p>
          <a:p>
            <a:pPr>
              <a:lnSpc>
                <a:spcPct val="80000"/>
              </a:lnSpc>
              <a:buClr>
                <a:srgbClr val="000000"/>
              </a:buClr>
              <a:buFont typeface="Wingdings 3" pitchFamily="18" charset="2"/>
              <a:buChar char="}"/>
            </a:pPr>
            <a:r>
              <a:rPr lang="en-US" sz="3200" b="1" dirty="0" smtClean="0">
                <a:solidFill>
                  <a:srgbClr val="A50021"/>
                </a:solidFill>
                <a:latin typeface="Gungsuh" pitchFamily="18" charset="-127"/>
                <a:ea typeface="Gungsuh" pitchFamily="18" charset="-127"/>
              </a:rPr>
              <a:t>Theme: </a:t>
            </a:r>
            <a:r>
              <a:rPr lang="en-US" sz="3200" dirty="0" smtClean="0">
                <a:latin typeface="Gungsuh" pitchFamily="18" charset="-127"/>
                <a:ea typeface="Gungsuh" pitchFamily="18" charset="-127"/>
              </a:rPr>
              <a:t>The faithfulness of God's love.</a:t>
            </a:r>
            <a:endParaRPr lang="en-US" sz="3200" b="1" dirty="0" smtClean="0">
              <a:solidFill>
                <a:srgbClr val="A50021"/>
              </a:solidFill>
              <a:latin typeface="Gungsuh" pitchFamily="18" charset="-127"/>
              <a:ea typeface="Gungsuh" pitchFamily="18" charset="-127"/>
            </a:endParaRPr>
          </a:p>
        </p:txBody>
      </p:sp>
    </p:spTree>
    <p:extLst>
      <p:ext uri="{BB962C8B-B14F-4D97-AF65-F5344CB8AC3E}">
        <p14:creationId xmlns:p14="http://schemas.microsoft.com/office/powerpoint/2010/main" val="38796421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fade">
                                      <p:cBhvr>
                                        <p:cTn id="7" dur="500"/>
                                        <p:tgtEl>
                                          <p:spTgt spid="99331">
                                            <p:txEl>
                                              <p:pRg st="0" end="0"/>
                                            </p:txEl>
                                          </p:spTgt>
                                        </p:tgtEl>
                                      </p:cBhvr>
                                    </p:animEffect>
                                    <p:anim calcmode="lin" valueType="num">
                                      <p:cBhvr>
                                        <p:cTn id="8" dur="500" fill="hold"/>
                                        <p:tgtEl>
                                          <p:spTgt spid="99331">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993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99331">
                                            <p:txEl>
                                              <p:pRg st="2" end="2"/>
                                            </p:txEl>
                                          </p:spTgt>
                                        </p:tgtEl>
                                        <p:attrNameLst>
                                          <p:attrName>style.visibility</p:attrName>
                                        </p:attrNameLst>
                                      </p:cBhvr>
                                      <p:to>
                                        <p:strVal val="visible"/>
                                      </p:to>
                                    </p:set>
                                    <p:animEffect transition="in" filter="fade">
                                      <p:cBhvr>
                                        <p:cTn id="14" dur="500"/>
                                        <p:tgtEl>
                                          <p:spTgt spid="99331">
                                            <p:txEl>
                                              <p:pRg st="2" end="2"/>
                                            </p:txEl>
                                          </p:spTgt>
                                        </p:tgtEl>
                                      </p:cBhvr>
                                    </p:animEffect>
                                    <p:anim calcmode="lin" valueType="num">
                                      <p:cBhvr>
                                        <p:cTn id="15" dur="500" fill="hold"/>
                                        <p:tgtEl>
                                          <p:spTgt spid="99331">
                                            <p:txEl>
                                              <p:pRg st="2" end="2"/>
                                            </p:txEl>
                                          </p:spTgt>
                                        </p:tgtEl>
                                        <p:attrNameLst>
                                          <p:attrName>ppt_x</p:attrName>
                                        </p:attrNameLst>
                                      </p:cBhvr>
                                      <p:tavLst>
                                        <p:tav tm="0">
                                          <p:val>
                                            <p:strVal val="#ppt_x-.1"/>
                                          </p:val>
                                        </p:tav>
                                        <p:tav tm="100000">
                                          <p:val>
                                            <p:strVal val="#ppt_x"/>
                                          </p:val>
                                        </p:tav>
                                      </p:tavLst>
                                    </p:anim>
                                    <p:anim calcmode="lin" valueType="num">
                                      <p:cBhvr>
                                        <p:cTn id="16" dur="500" fill="hold"/>
                                        <p:tgtEl>
                                          <p:spTgt spid="993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99331">
                                            <p:txEl>
                                              <p:pRg st="4" end="4"/>
                                            </p:txEl>
                                          </p:spTgt>
                                        </p:tgtEl>
                                        <p:attrNameLst>
                                          <p:attrName>style.visibility</p:attrName>
                                        </p:attrNameLst>
                                      </p:cBhvr>
                                      <p:to>
                                        <p:strVal val="visible"/>
                                      </p:to>
                                    </p:set>
                                    <p:animEffect transition="in" filter="fade">
                                      <p:cBhvr>
                                        <p:cTn id="21" dur="500"/>
                                        <p:tgtEl>
                                          <p:spTgt spid="99331">
                                            <p:txEl>
                                              <p:pRg st="4" end="4"/>
                                            </p:txEl>
                                          </p:spTgt>
                                        </p:tgtEl>
                                      </p:cBhvr>
                                    </p:animEffect>
                                    <p:anim calcmode="lin" valueType="num">
                                      <p:cBhvr>
                                        <p:cTn id="22" dur="500" fill="hold"/>
                                        <p:tgtEl>
                                          <p:spTgt spid="99331">
                                            <p:txEl>
                                              <p:pRg st="4" end="4"/>
                                            </p:txEl>
                                          </p:spTgt>
                                        </p:tgtEl>
                                        <p:attrNameLst>
                                          <p:attrName>ppt_x</p:attrName>
                                        </p:attrNameLst>
                                      </p:cBhvr>
                                      <p:tavLst>
                                        <p:tav tm="0">
                                          <p:val>
                                            <p:strVal val="#ppt_x-.1"/>
                                          </p:val>
                                        </p:tav>
                                        <p:tav tm="100000">
                                          <p:val>
                                            <p:strVal val="#ppt_x"/>
                                          </p:val>
                                        </p:tav>
                                      </p:tavLst>
                                    </p:anim>
                                    <p:anim calcmode="lin" valueType="num">
                                      <p:cBhvr>
                                        <p:cTn id="23" dur="500" fill="hold"/>
                                        <p:tgtEl>
                                          <p:spTgt spid="993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99331">
                                            <p:txEl>
                                              <p:pRg st="6" end="6"/>
                                            </p:txEl>
                                          </p:spTgt>
                                        </p:tgtEl>
                                        <p:attrNameLst>
                                          <p:attrName>style.visibility</p:attrName>
                                        </p:attrNameLst>
                                      </p:cBhvr>
                                      <p:to>
                                        <p:strVal val="visible"/>
                                      </p:to>
                                    </p:set>
                                    <p:animEffect transition="in" filter="fade">
                                      <p:cBhvr>
                                        <p:cTn id="28" dur="500"/>
                                        <p:tgtEl>
                                          <p:spTgt spid="99331">
                                            <p:txEl>
                                              <p:pRg st="6" end="6"/>
                                            </p:txEl>
                                          </p:spTgt>
                                        </p:tgtEl>
                                      </p:cBhvr>
                                    </p:animEffect>
                                    <p:anim calcmode="lin" valueType="num">
                                      <p:cBhvr>
                                        <p:cTn id="29" dur="500" fill="hold"/>
                                        <p:tgtEl>
                                          <p:spTgt spid="99331">
                                            <p:txEl>
                                              <p:pRg st="6" end="6"/>
                                            </p:txEl>
                                          </p:spTgt>
                                        </p:tgtEl>
                                        <p:attrNameLst>
                                          <p:attrName>ppt_x</p:attrName>
                                        </p:attrNameLst>
                                      </p:cBhvr>
                                      <p:tavLst>
                                        <p:tav tm="0">
                                          <p:val>
                                            <p:strVal val="#ppt_x-.1"/>
                                          </p:val>
                                        </p:tav>
                                        <p:tav tm="100000">
                                          <p:val>
                                            <p:strVal val="#ppt_x"/>
                                          </p:val>
                                        </p:tav>
                                      </p:tavLst>
                                    </p:anim>
                                    <p:anim calcmode="lin" valueType="num">
                                      <p:cBhvr>
                                        <p:cTn id="30" dur="500" fill="hold"/>
                                        <p:tgtEl>
                                          <p:spTgt spid="993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99331">
                                            <p:txEl>
                                              <p:pRg st="8" end="8"/>
                                            </p:txEl>
                                          </p:spTgt>
                                        </p:tgtEl>
                                        <p:attrNameLst>
                                          <p:attrName>style.visibility</p:attrName>
                                        </p:attrNameLst>
                                      </p:cBhvr>
                                      <p:to>
                                        <p:strVal val="visible"/>
                                      </p:to>
                                    </p:set>
                                    <p:animEffect transition="in" filter="fade">
                                      <p:cBhvr>
                                        <p:cTn id="35" dur="500"/>
                                        <p:tgtEl>
                                          <p:spTgt spid="99331">
                                            <p:txEl>
                                              <p:pRg st="8" end="8"/>
                                            </p:txEl>
                                          </p:spTgt>
                                        </p:tgtEl>
                                      </p:cBhvr>
                                    </p:animEffect>
                                    <p:anim calcmode="lin" valueType="num">
                                      <p:cBhvr>
                                        <p:cTn id="36" dur="500" fill="hold"/>
                                        <p:tgtEl>
                                          <p:spTgt spid="99331">
                                            <p:txEl>
                                              <p:pRg st="8" end="8"/>
                                            </p:txEl>
                                          </p:spTgt>
                                        </p:tgtEl>
                                        <p:attrNameLst>
                                          <p:attrName>ppt_x</p:attrName>
                                        </p:attrNameLst>
                                      </p:cBhvr>
                                      <p:tavLst>
                                        <p:tav tm="0">
                                          <p:val>
                                            <p:strVal val="#ppt_x-.1"/>
                                          </p:val>
                                        </p:tav>
                                        <p:tav tm="100000">
                                          <p:val>
                                            <p:strVal val="#ppt_x"/>
                                          </p:val>
                                        </p:tav>
                                      </p:tavLst>
                                    </p:anim>
                                    <p:anim calcmode="lin" valueType="num">
                                      <p:cBhvr>
                                        <p:cTn id="37" dur="500" fill="hold"/>
                                        <p:tgtEl>
                                          <p:spTgt spid="99331">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73410" name="Rectangle 2"/>
          <p:cNvSpPr>
            <a:spLocks noGrp="1"/>
          </p:cNvSpPr>
          <p:nvPr>
            <p:ph type="title" idx="4294967295"/>
          </p:nvPr>
        </p:nvSpPr>
        <p:spPr bwMode="auto">
          <a:xfrm>
            <a:off x="76200" y="152400"/>
            <a:ext cx="9067800" cy="1143000"/>
          </a:xfrm>
        </p:spPr>
        <p:txBody>
          <a:bodyPr wrap="square" lIns="91440" tIns="45720" rIns="91440" bIns="45720" numCol="1" anchorCtr="0" compatLnSpc="1">
            <a:prstTxWarp prst="textNoShape">
              <a:avLst/>
            </a:prstTxWarp>
            <a:noAutofit/>
          </a:bodyPr>
          <a:lstStyle/>
          <a:p>
            <a:pPr>
              <a:defRPr/>
            </a:pPr>
            <a:r>
              <a:rPr lang="en-US" sz="3600" dirty="0" smtClean="0">
                <a:solidFill>
                  <a:srgbClr val="CC0000"/>
                </a:solidFill>
                <a:effectLst/>
              </a:rPr>
              <a:t>Pictures of Israel that can be applied to our Christian commitment:</a:t>
            </a:r>
          </a:p>
        </p:txBody>
      </p:sp>
      <p:sp>
        <p:nvSpPr>
          <p:cNvPr id="100355" name="Rectangle 3"/>
          <p:cNvSpPr>
            <a:spLocks noGrp="1"/>
          </p:cNvSpPr>
          <p:nvPr>
            <p:ph type="body" idx="4294967295"/>
          </p:nvPr>
        </p:nvSpPr>
        <p:spPr>
          <a:xfrm>
            <a:off x="0" y="1219200"/>
            <a:ext cx="9144000" cy="5486400"/>
          </a:xfrm>
        </p:spPr>
        <p:txBody>
          <a:bodyPr/>
          <a:lstStyle/>
          <a:p>
            <a:pPr>
              <a:buClr>
                <a:schemeClr val="tx1"/>
              </a:buClr>
              <a:buSzPct val="90000"/>
              <a:buFont typeface="Wingdings" pitchFamily="2" charset="2"/>
              <a:buChar char="Ø"/>
            </a:pPr>
            <a:r>
              <a:rPr lang="en-US" sz="3200" b="1" dirty="0" smtClean="0">
                <a:solidFill>
                  <a:srgbClr val="008000"/>
                </a:solidFill>
              </a:rPr>
              <a:t>Morning Dew </a:t>
            </a:r>
            <a:r>
              <a:rPr lang="en-US" sz="3200" b="1" dirty="0" smtClean="0"/>
              <a:t>(6:4-6)</a:t>
            </a:r>
            <a:r>
              <a:rPr lang="en-US" sz="3200" b="1" dirty="0" smtClean="0">
                <a:solidFill>
                  <a:srgbClr val="008000"/>
                </a:solidFill>
              </a:rPr>
              <a:t>	    Not lasting</a:t>
            </a:r>
          </a:p>
          <a:p>
            <a:pPr>
              <a:buClr>
                <a:schemeClr val="tx1"/>
              </a:buClr>
              <a:buSzPct val="90000"/>
              <a:buFont typeface="Wingdings" pitchFamily="2" charset="2"/>
              <a:buChar char="Ø"/>
            </a:pPr>
            <a:r>
              <a:rPr lang="en-US" sz="3200" b="1" dirty="0" smtClean="0">
                <a:solidFill>
                  <a:srgbClr val="7030A0"/>
                </a:solidFill>
              </a:rPr>
              <a:t>A fire not stirred </a:t>
            </a:r>
            <a:r>
              <a:rPr lang="en-US" sz="3200" b="1" dirty="0" smtClean="0"/>
              <a:t>(7:4)   </a:t>
            </a:r>
            <a:r>
              <a:rPr lang="en-US" sz="3200" b="1" dirty="0" smtClean="0">
                <a:solidFill>
                  <a:srgbClr val="7030A0"/>
                </a:solidFill>
              </a:rPr>
              <a:t>Hot for a time</a:t>
            </a:r>
          </a:p>
          <a:p>
            <a:pPr>
              <a:buClr>
                <a:schemeClr val="tx1"/>
              </a:buClr>
              <a:buSzPct val="90000"/>
              <a:buFont typeface="Wingdings" pitchFamily="2" charset="2"/>
              <a:buChar char="Ø"/>
            </a:pPr>
            <a:r>
              <a:rPr lang="en-US" sz="3200" b="1" dirty="0" smtClean="0">
                <a:solidFill>
                  <a:srgbClr val="FF2952"/>
                </a:solidFill>
              </a:rPr>
              <a:t>A cake not turned</a:t>
            </a:r>
            <a:r>
              <a:rPr lang="en-US" sz="3200" b="1" dirty="0" smtClean="0"/>
              <a:t> (7:8)</a:t>
            </a:r>
            <a:r>
              <a:rPr lang="en-US" sz="3200" b="1" dirty="0"/>
              <a:t> </a:t>
            </a:r>
            <a:r>
              <a:rPr lang="en-US" sz="3200" b="1" dirty="0" smtClean="0">
                <a:solidFill>
                  <a:srgbClr val="FF2952"/>
                </a:solidFill>
              </a:rPr>
              <a:t>Not deep</a:t>
            </a:r>
          </a:p>
          <a:p>
            <a:pPr>
              <a:buClr>
                <a:schemeClr val="tx1"/>
              </a:buClr>
              <a:buSzPct val="90000"/>
              <a:buFont typeface="Wingdings" pitchFamily="2" charset="2"/>
              <a:buChar char="Ø"/>
            </a:pPr>
            <a:r>
              <a:rPr lang="en-US" sz="3200" b="1" dirty="0" smtClean="0">
                <a:solidFill>
                  <a:schemeClr val="accent1"/>
                </a:solidFill>
              </a:rPr>
              <a:t>Grey hairs </a:t>
            </a:r>
            <a:r>
              <a:rPr lang="en-US" sz="3200" b="1" dirty="0" smtClean="0"/>
              <a:t>(7:9)</a:t>
            </a:r>
            <a:r>
              <a:rPr lang="en-US" sz="3200" b="1" dirty="0" smtClean="0">
                <a:solidFill>
                  <a:schemeClr val="accent1"/>
                </a:solidFill>
              </a:rPr>
              <a:t>		    Not strong</a:t>
            </a:r>
          </a:p>
          <a:p>
            <a:pPr>
              <a:buClr>
                <a:schemeClr val="tx1"/>
              </a:buClr>
              <a:buSzPct val="90000"/>
              <a:buFont typeface="Wingdings" pitchFamily="2" charset="2"/>
              <a:buChar char="Ø"/>
            </a:pPr>
            <a:r>
              <a:rPr lang="en-US" sz="3200" b="1" dirty="0" smtClean="0">
                <a:solidFill>
                  <a:srgbClr val="CC0000"/>
                </a:solidFill>
              </a:rPr>
              <a:t>Silly dove </a:t>
            </a:r>
            <a:r>
              <a:rPr lang="en-US" sz="3200" b="1" dirty="0" smtClean="0"/>
              <a:t>(7:11)</a:t>
            </a:r>
            <a:r>
              <a:rPr lang="en-US" sz="3200" b="1" dirty="0" smtClean="0">
                <a:solidFill>
                  <a:srgbClr val="CC0000"/>
                </a:solidFill>
              </a:rPr>
              <a:t>		    Not serious</a:t>
            </a:r>
          </a:p>
          <a:p>
            <a:pPr>
              <a:buClr>
                <a:schemeClr val="tx1"/>
              </a:buClr>
              <a:buSzPct val="90000"/>
              <a:buFont typeface="Wingdings" pitchFamily="2" charset="2"/>
              <a:buChar char="Ø"/>
            </a:pPr>
            <a:r>
              <a:rPr lang="en-US" sz="3200" b="1" dirty="0" smtClean="0">
                <a:solidFill>
                  <a:srgbClr val="000099"/>
                </a:solidFill>
              </a:rPr>
              <a:t>Deceitful bow </a:t>
            </a:r>
            <a:r>
              <a:rPr lang="en-US" sz="3200" b="1" dirty="0" smtClean="0"/>
              <a:t>(7:16)</a:t>
            </a:r>
            <a:r>
              <a:rPr lang="en-US" sz="3200" b="1" dirty="0" smtClean="0">
                <a:solidFill>
                  <a:srgbClr val="000099"/>
                </a:solidFill>
              </a:rPr>
              <a:t>	    Not dependable</a:t>
            </a:r>
          </a:p>
          <a:p>
            <a:pPr>
              <a:buClr>
                <a:schemeClr val="tx1"/>
              </a:buClr>
              <a:buSzPct val="90000"/>
              <a:buFont typeface="Wingdings" pitchFamily="2" charset="2"/>
              <a:buChar char="Ø"/>
            </a:pPr>
            <a:r>
              <a:rPr lang="en-US" sz="3200" b="1" dirty="0" smtClean="0">
                <a:solidFill>
                  <a:schemeClr val="accent3">
                    <a:lumMod val="75000"/>
                  </a:schemeClr>
                </a:solidFill>
              </a:rPr>
              <a:t>A luxuriant vine </a:t>
            </a:r>
            <a:r>
              <a:rPr lang="en-US" sz="3200" b="1" dirty="0" smtClean="0"/>
              <a:t>(10:1)  </a:t>
            </a:r>
            <a:r>
              <a:rPr lang="en-US" sz="3200" b="1" dirty="0" smtClean="0">
                <a:solidFill>
                  <a:schemeClr val="accent3">
                    <a:lumMod val="75000"/>
                  </a:schemeClr>
                </a:solidFill>
              </a:rPr>
              <a:t>Misused prosperity</a:t>
            </a:r>
          </a:p>
          <a:p>
            <a:pPr>
              <a:buClr>
                <a:schemeClr val="tx1"/>
              </a:buClr>
              <a:buSzPct val="90000"/>
              <a:buFont typeface="Wingdings" pitchFamily="2" charset="2"/>
              <a:buChar char="Ø"/>
            </a:pPr>
            <a:r>
              <a:rPr lang="en-US" sz="3200" b="1" dirty="0" smtClean="0">
                <a:solidFill>
                  <a:srgbClr val="CC0066"/>
                </a:solidFill>
              </a:rPr>
              <a:t>Like a heifer </a:t>
            </a:r>
            <a:r>
              <a:rPr lang="en-US" sz="3200" b="1" dirty="0" smtClean="0"/>
              <a:t>(10:11)</a:t>
            </a:r>
            <a:r>
              <a:rPr lang="en-US" sz="3200" b="1" dirty="0" smtClean="0">
                <a:solidFill>
                  <a:srgbClr val="000099"/>
                </a:solidFill>
              </a:rPr>
              <a:t>	    </a:t>
            </a:r>
            <a:r>
              <a:rPr lang="en-US" sz="3200" b="1" dirty="0" smtClean="0">
                <a:solidFill>
                  <a:srgbClr val="CC0066"/>
                </a:solidFill>
              </a:rPr>
              <a:t>Rebellious</a:t>
            </a:r>
          </a:p>
          <a:p>
            <a:pPr>
              <a:buClr>
                <a:schemeClr val="tx1"/>
              </a:buClr>
              <a:buSzPct val="90000"/>
              <a:buFont typeface="Wingdings" pitchFamily="2" charset="2"/>
              <a:buChar char="Ø"/>
            </a:pPr>
            <a:r>
              <a:rPr lang="en-US" sz="3200" b="1" dirty="0" smtClean="0">
                <a:solidFill>
                  <a:schemeClr val="accent2">
                    <a:lumMod val="50000"/>
                  </a:schemeClr>
                </a:solidFill>
              </a:rPr>
              <a:t>Chaff </a:t>
            </a:r>
            <a:r>
              <a:rPr lang="en-US" sz="3200" b="1" dirty="0" smtClean="0"/>
              <a:t>(13:3)</a:t>
            </a:r>
            <a:r>
              <a:rPr lang="en-US" sz="3200" b="1" dirty="0" smtClean="0">
                <a:solidFill>
                  <a:srgbClr val="000099"/>
                </a:solidFill>
              </a:rPr>
              <a:t>		    </a:t>
            </a:r>
            <a:r>
              <a:rPr lang="en-US" sz="3200" b="1" dirty="0" smtClean="0">
                <a:solidFill>
                  <a:schemeClr val="accent2">
                    <a:lumMod val="50000"/>
                  </a:schemeClr>
                </a:solidFill>
              </a:rPr>
              <a:t>Useless</a:t>
            </a:r>
          </a:p>
          <a:p>
            <a:pPr>
              <a:buClr>
                <a:schemeClr val="tx1"/>
              </a:buClr>
              <a:buSzPct val="90000"/>
              <a:buFont typeface="Wingdings" pitchFamily="2" charset="2"/>
              <a:buChar char="Ø"/>
            </a:pPr>
            <a:r>
              <a:rPr lang="en-US" sz="3200" b="1" dirty="0" smtClean="0">
                <a:solidFill>
                  <a:srgbClr val="C00000"/>
                </a:solidFill>
              </a:rPr>
              <a:t>Smoke</a:t>
            </a:r>
            <a:r>
              <a:rPr lang="en-US" sz="3200" b="1" dirty="0" smtClean="0">
                <a:solidFill>
                  <a:srgbClr val="000099"/>
                </a:solidFill>
              </a:rPr>
              <a:t> </a:t>
            </a:r>
            <a:r>
              <a:rPr lang="en-US" sz="3200" b="1" dirty="0" smtClean="0"/>
              <a:t>(13:3)</a:t>
            </a:r>
            <a:r>
              <a:rPr lang="en-US" sz="3200" b="1" dirty="0" smtClean="0">
                <a:solidFill>
                  <a:srgbClr val="000099"/>
                </a:solidFill>
              </a:rPr>
              <a:t>		    </a:t>
            </a:r>
            <a:r>
              <a:rPr lang="en-US" sz="3200" b="1" dirty="0" smtClean="0">
                <a:solidFill>
                  <a:srgbClr val="C00000"/>
                </a:solidFill>
              </a:rPr>
              <a:t>Vanishes away</a:t>
            </a:r>
          </a:p>
          <a:p>
            <a:pPr>
              <a:buClr>
                <a:schemeClr val="tx1"/>
              </a:buClr>
              <a:buSzPct val="90000"/>
              <a:buFont typeface="Wingdings" pitchFamily="2" charset="2"/>
              <a:buChar char="Ø"/>
            </a:pPr>
            <a:endParaRPr lang="en-US" sz="3200" b="1" dirty="0" smtClean="0">
              <a:solidFill>
                <a:srgbClr val="000099"/>
              </a:solidFill>
            </a:endParaRPr>
          </a:p>
        </p:txBody>
      </p:sp>
    </p:spTree>
    <p:extLst>
      <p:ext uri="{BB962C8B-B14F-4D97-AF65-F5344CB8AC3E}">
        <p14:creationId xmlns:p14="http://schemas.microsoft.com/office/powerpoint/2010/main" val="3449860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 calcmode="lin" valueType="num">
                                      <p:cBhvr additive="base">
                                        <p:cTn id="7" dur="500" fill="hold"/>
                                        <p:tgtEl>
                                          <p:spTgt spid="1003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3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0355">
                                            <p:txEl>
                                              <p:pRg st="1" end="1"/>
                                            </p:txEl>
                                          </p:spTgt>
                                        </p:tgtEl>
                                        <p:attrNameLst>
                                          <p:attrName>style.visibility</p:attrName>
                                        </p:attrNameLst>
                                      </p:cBhvr>
                                      <p:to>
                                        <p:strVal val="visible"/>
                                      </p:to>
                                    </p:set>
                                    <p:anim calcmode="lin" valueType="num">
                                      <p:cBhvr additive="base">
                                        <p:cTn id="13" dur="500" fill="hold"/>
                                        <p:tgtEl>
                                          <p:spTgt spid="1003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03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00355">
                                            <p:txEl>
                                              <p:pRg st="2" end="2"/>
                                            </p:txEl>
                                          </p:spTgt>
                                        </p:tgtEl>
                                        <p:attrNameLst>
                                          <p:attrName>style.visibility</p:attrName>
                                        </p:attrNameLst>
                                      </p:cBhvr>
                                      <p:to>
                                        <p:strVal val="visible"/>
                                      </p:to>
                                    </p:set>
                                    <p:anim calcmode="lin" valueType="num">
                                      <p:cBhvr additive="base">
                                        <p:cTn id="19" dur="500" fill="hold"/>
                                        <p:tgtEl>
                                          <p:spTgt spid="1003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03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00355">
                                            <p:txEl>
                                              <p:pRg st="3" end="3"/>
                                            </p:txEl>
                                          </p:spTgt>
                                        </p:tgtEl>
                                        <p:attrNameLst>
                                          <p:attrName>style.visibility</p:attrName>
                                        </p:attrNameLst>
                                      </p:cBhvr>
                                      <p:to>
                                        <p:strVal val="visible"/>
                                      </p:to>
                                    </p:set>
                                    <p:anim calcmode="lin" valueType="num">
                                      <p:cBhvr additive="base">
                                        <p:cTn id="25" dur="500" fill="hold"/>
                                        <p:tgtEl>
                                          <p:spTgt spid="10035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03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12" fill="hold" nodeType="clickEffect">
                                  <p:stCondLst>
                                    <p:cond delay="0"/>
                                  </p:stCondLst>
                                  <p:childTnLst>
                                    <p:set>
                                      <p:cBhvr>
                                        <p:cTn id="30" dur="1" fill="hold">
                                          <p:stCondLst>
                                            <p:cond delay="0"/>
                                          </p:stCondLst>
                                        </p:cTn>
                                        <p:tgtEl>
                                          <p:spTgt spid="100355">
                                            <p:txEl>
                                              <p:pRg st="4" end="4"/>
                                            </p:txEl>
                                          </p:spTgt>
                                        </p:tgtEl>
                                        <p:attrNameLst>
                                          <p:attrName>style.visibility</p:attrName>
                                        </p:attrNameLst>
                                      </p:cBhvr>
                                      <p:to>
                                        <p:strVal val="visible"/>
                                      </p:to>
                                    </p:set>
                                    <p:anim calcmode="lin" valueType="num">
                                      <p:cBhvr additive="base">
                                        <p:cTn id="31" dur="500" fill="hold"/>
                                        <p:tgtEl>
                                          <p:spTgt spid="10035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03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6" fill="hold" nodeType="clickEffect">
                                  <p:stCondLst>
                                    <p:cond delay="0"/>
                                  </p:stCondLst>
                                  <p:childTnLst>
                                    <p:set>
                                      <p:cBhvr>
                                        <p:cTn id="36" dur="1" fill="hold">
                                          <p:stCondLst>
                                            <p:cond delay="0"/>
                                          </p:stCondLst>
                                        </p:cTn>
                                        <p:tgtEl>
                                          <p:spTgt spid="100355">
                                            <p:txEl>
                                              <p:pRg st="5" end="5"/>
                                            </p:txEl>
                                          </p:spTgt>
                                        </p:tgtEl>
                                        <p:attrNameLst>
                                          <p:attrName>style.visibility</p:attrName>
                                        </p:attrNameLst>
                                      </p:cBhvr>
                                      <p:to>
                                        <p:strVal val="visible"/>
                                      </p:to>
                                    </p:set>
                                    <p:anim calcmode="lin" valueType="num">
                                      <p:cBhvr additive="base">
                                        <p:cTn id="37" dur="500" fill="hold"/>
                                        <p:tgtEl>
                                          <p:spTgt spid="100355">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03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6" fill="hold" nodeType="clickEffect">
                                  <p:stCondLst>
                                    <p:cond delay="0"/>
                                  </p:stCondLst>
                                  <p:childTnLst>
                                    <p:set>
                                      <p:cBhvr>
                                        <p:cTn id="42" dur="1" fill="hold">
                                          <p:stCondLst>
                                            <p:cond delay="0"/>
                                          </p:stCondLst>
                                        </p:cTn>
                                        <p:tgtEl>
                                          <p:spTgt spid="100355">
                                            <p:txEl>
                                              <p:pRg st="6" end="6"/>
                                            </p:txEl>
                                          </p:spTgt>
                                        </p:tgtEl>
                                        <p:attrNameLst>
                                          <p:attrName>style.visibility</p:attrName>
                                        </p:attrNameLst>
                                      </p:cBhvr>
                                      <p:to>
                                        <p:strVal val="visible"/>
                                      </p:to>
                                    </p:set>
                                    <p:anim calcmode="lin" valueType="num">
                                      <p:cBhvr additive="base">
                                        <p:cTn id="43" dur="500" fill="hold"/>
                                        <p:tgtEl>
                                          <p:spTgt spid="100355">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0035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6" fill="hold" nodeType="clickEffect">
                                  <p:stCondLst>
                                    <p:cond delay="0"/>
                                  </p:stCondLst>
                                  <p:childTnLst>
                                    <p:set>
                                      <p:cBhvr>
                                        <p:cTn id="48" dur="1" fill="hold">
                                          <p:stCondLst>
                                            <p:cond delay="0"/>
                                          </p:stCondLst>
                                        </p:cTn>
                                        <p:tgtEl>
                                          <p:spTgt spid="100355">
                                            <p:txEl>
                                              <p:pRg st="7" end="7"/>
                                            </p:txEl>
                                          </p:spTgt>
                                        </p:tgtEl>
                                        <p:attrNameLst>
                                          <p:attrName>style.visibility</p:attrName>
                                        </p:attrNameLst>
                                      </p:cBhvr>
                                      <p:to>
                                        <p:strVal val="visible"/>
                                      </p:to>
                                    </p:set>
                                    <p:anim calcmode="lin" valueType="num">
                                      <p:cBhvr additive="base">
                                        <p:cTn id="49" dur="500" fill="hold"/>
                                        <p:tgtEl>
                                          <p:spTgt spid="100355">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0035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6" fill="hold" nodeType="clickEffect">
                                  <p:stCondLst>
                                    <p:cond delay="0"/>
                                  </p:stCondLst>
                                  <p:childTnLst>
                                    <p:set>
                                      <p:cBhvr>
                                        <p:cTn id="54" dur="1" fill="hold">
                                          <p:stCondLst>
                                            <p:cond delay="0"/>
                                          </p:stCondLst>
                                        </p:cTn>
                                        <p:tgtEl>
                                          <p:spTgt spid="100355">
                                            <p:txEl>
                                              <p:pRg st="8" end="8"/>
                                            </p:txEl>
                                          </p:spTgt>
                                        </p:tgtEl>
                                        <p:attrNameLst>
                                          <p:attrName>style.visibility</p:attrName>
                                        </p:attrNameLst>
                                      </p:cBhvr>
                                      <p:to>
                                        <p:strVal val="visible"/>
                                      </p:to>
                                    </p:set>
                                    <p:anim calcmode="lin" valueType="num">
                                      <p:cBhvr additive="base">
                                        <p:cTn id="55" dur="500" fill="hold"/>
                                        <p:tgtEl>
                                          <p:spTgt spid="100355">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0035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6" fill="hold" nodeType="clickEffect">
                                  <p:stCondLst>
                                    <p:cond delay="0"/>
                                  </p:stCondLst>
                                  <p:childTnLst>
                                    <p:set>
                                      <p:cBhvr>
                                        <p:cTn id="60" dur="1" fill="hold">
                                          <p:stCondLst>
                                            <p:cond delay="0"/>
                                          </p:stCondLst>
                                        </p:cTn>
                                        <p:tgtEl>
                                          <p:spTgt spid="100355">
                                            <p:txEl>
                                              <p:pRg st="9" end="9"/>
                                            </p:txEl>
                                          </p:spTgt>
                                        </p:tgtEl>
                                        <p:attrNameLst>
                                          <p:attrName>style.visibility</p:attrName>
                                        </p:attrNameLst>
                                      </p:cBhvr>
                                      <p:to>
                                        <p:strVal val="visible"/>
                                      </p:to>
                                    </p:set>
                                    <p:anim calcmode="lin" valueType="num">
                                      <p:cBhvr additive="base">
                                        <p:cTn id="61" dur="500" fill="hold"/>
                                        <p:tgtEl>
                                          <p:spTgt spid="100355">
                                            <p:txEl>
                                              <p:pRg st="9" end="9"/>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10035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382000" cy="1371600"/>
          </a:xfrm>
        </p:spPr>
        <p:txBody>
          <a:bodyPr>
            <a:noAutofit/>
          </a:bodyPr>
          <a:lstStyle/>
          <a:p>
            <a:r>
              <a:rPr lang="en-US" sz="4800" dirty="0" smtClean="0">
                <a:solidFill>
                  <a:srgbClr val="C00000"/>
                </a:solidFill>
              </a:rPr>
              <a:t>Israel’s blessings if they           turn back to God</a:t>
            </a:r>
            <a:endParaRPr lang="en-US" sz="4800" dirty="0">
              <a:solidFill>
                <a:srgbClr val="C00000"/>
              </a:solidFill>
            </a:endParaRPr>
          </a:p>
        </p:txBody>
      </p:sp>
      <p:sp>
        <p:nvSpPr>
          <p:cNvPr id="3" name="Content Placeholder 2"/>
          <p:cNvSpPr>
            <a:spLocks noGrp="1"/>
          </p:cNvSpPr>
          <p:nvPr>
            <p:ph idx="1"/>
          </p:nvPr>
        </p:nvSpPr>
        <p:spPr>
          <a:xfrm>
            <a:off x="457200" y="1447800"/>
            <a:ext cx="8229600" cy="5029200"/>
          </a:xfrm>
        </p:spPr>
        <p:txBody>
          <a:bodyPr>
            <a:normAutofit lnSpcReduction="10000"/>
          </a:bodyPr>
          <a:lstStyle/>
          <a:p>
            <a:pPr marL="514350" lvl="0" indent="-514350">
              <a:buFont typeface="+mj-lt"/>
              <a:buAutoNum type="arabicPeriod"/>
            </a:pPr>
            <a:r>
              <a:rPr lang="en-US" b="1" dirty="0"/>
              <a:t>They will blossom like the lily.</a:t>
            </a:r>
          </a:p>
          <a:p>
            <a:pPr marL="514350" lvl="0" indent="-514350">
              <a:buFont typeface="+mj-lt"/>
              <a:buAutoNum type="arabicPeriod"/>
            </a:pPr>
            <a:r>
              <a:rPr lang="en-US" b="1" dirty="0"/>
              <a:t>They will take root like a tree.</a:t>
            </a:r>
          </a:p>
          <a:p>
            <a:pPr marL="514350" lvl="0" indent="-514350">
              <a:buFont typeface="+mj-lt"/>
              <a:buAutoNum type="arabicPeriod"/>
            </a:pPr>
            <a:r>
              <a:rPr lang="en-US" b="1" dirty="0"/>
              <a:t>Their shoots will spread out.</a:t>
            </a:r>
          </a:p>
          <a:p>
            <a:pPr marL="514350" lvl="0" indent="-514350">
              <a:buFont typeface="+mj-lt"/>
              <a:buAutoNum type="arabicPeriod"/>
            </a:pPr>
            <a:r>
              <a:rPr lang="en-US" b="1" dirty="0"/>
              <a:t>Their beauty will be like the olive.</a:t>
            </a:r>
          </a:p>
          <a:p>
            <a:pPr marL="514350" lvl="0" indent="-514350">
              <a:buFont typeface="+mj-lt"/>
              <a:buAutoNum type="arabicPeriod"/>
            </a:pPr>
            <a:r>
              <a:rPr lang="en-US" b="1" dirty="0"/>
              <a:t>Their fragrance will be like Lebanon.</a:t>
            </a:r>
          </a:p>
          <a:p>
            <a:pPr marL="514350" lvl="0" indent="-514350">
              <a:buFont typeface="+mj-lt"/>
              <a:buAutoNum type="arabicPeriod"/>
            </a:pPr>
            <a:r>
              <a:rPr lang="en-US" b="1" dirty="0"/>
              <a:t>They will dwell beneath the Lord’s shadow.</a:t>
            </a:r>
          </a:p>
          <a:p>
            <a:pPr marL="514350" lvl="0" indent="-514350">
              <a:buFont typeface="+mj-lt"/>
              <a:buAutoNum type="arabicPeriod"/>
            </a:pPr>
            <a:r>
              <a:rPr lang="en-US" b="1" dirty="0"/>
              <a:t>They will flourish like grain.</a:t>
            </a:r>
          </a:p>
          <a:p>
            <a:pPr marL="514350" lvl="0" indent="-514350">
              <a:buFont typeface="+mj-lt"/>
              <a:buAutoNum type="arabicPeriod"/>
            </a:pPr>
            <a:r>
              <a:rPr lang="en-US" b="1" dirty="0"/>
              <a:t>They shall blossom like the vine.</a:t>
            </a:r>
          </a:p>
          <a:p>
            <a:pPr marL="514350" lvl="0" indent="-514350">
              <a:buFont typeface="+mj-lt"/>
              <a:buAutoNum type="arabicPeriod"/>
            </a:pPr>
            <a:r>
              <a:rPr lang="en-US" b="1" dirty="0"/>
              <a:t>Their fame will be like the wine of Lebanon.</a:t>
            </a:r>
          </a:p>
        </p:txBody>
      </p:sp>
      <p:sp>
        <p:nvSpPr>
          <p:cNvPr id="4" name="AutoShape 2" descr="data:image/jpeg;base64,/9j/4AAQSkZJRgABAQAAAQABAAD/2wCEAAkGBhQREBQUExAWFBIWFhoaFxgYGR0aGBwYGhcbGhoeGBoaGyYfGh4jGRcWHy8gIycpLSwsFx4yNTAqNSYrLCkBCQoKDgwOGg8PGiokHCUsLCwpKS8uLCwsLDQsLCwsLCksLCwtLy0sLCwpLCwsKSksLCwsLCwpLDQsKSwsLCwsLP/AABEIAJIAeAMBIgACEQEDEQH/xAAbAAACAwEBAQAAAAAAAAAAAAAABAEDBQIGB//EAEQQAAEDAgMDBgoIBQMFAAAAAAEAAhEDIQQSMQVBUQYTImFxkRQyNHSBkqGxs9EVI0JSVHOywRYzNXLwJILhU2Jjk6L/xAAaAQACAwEBAAAAAAAAAAAAAAAAAQMEBQIG/8QAKBEAAgIBAwQABwEBAAAAAAAAAAECEQMSITEEQVGBEyJScaHh8DIF/9oADAMBAAIRAxEAPwB3CYKkzBMqnDsfkwratSfGIDWZo1lxL5vC0HbPwwa1xotDXEBriwhridA0xDidwGu6UrTY52zMjGF7quBFNsR4zm0iJkiB0TddYvCEtpEYcOxDX0JqZGjLSpnpNc5x6ZDZawtEjWVZbafH4KqSa5LvAsNma3mW5nZsrebdLshh+URfKTeNN6s+isPJbzDcwsW5DnkiR0PGuASLXhUVsBz1TE1atLM+pUq82ajRULWw0UpZmuwQZYCLkEzouaFF5qtLqJyfR7sM7M1tnmq4yGB4BGU+LIs4iQUapfSGlfUW1NmUekG0aYcxj3ODmmRlpueAWyCM2Wx9N0YDZ1CrSp1PB2DOxr4iYzNBid8SlcLg6jKjjkJZTwr6FMMY1gOdr7BhMw15sSbB5EHVamyaBp4eixwhzKTGuHWGAH2hdQ3e6OZ7LZlGI2XQYAfB2G4BtoCdbcEm2lRMf6MXB0B3TANt9u9bqA2SANSQO8qRpJWcJtuinZWy8O5hccA50mWuDbFsWABGuYObB3xugrR/h7DuYYwbGulzYe0bo6TSAJmQQe0Wm21TqOaAGugNsBAiBugRuVeMqEguN3RHUATuHp9gWBl61TT0bM1sfT6f9blQ5LYSGu8FpEESej1Tbhb3Jn+E8H+Epeqn8SwBltGxp93Q/wDyrgratIgfJlfwnhPwlL1UfwnhPwlL1VrITtgeX5S8mcKzBYlzcLSa5uHqlpDYIIpuIIPEFStLlX5Bi/Nq3wnIXSA8XsLyTD/kU/0BPLK2VXc3C4YNbP1FOfUb+0+xNuxT5tTP/N+G6w71prgznyNIS4xLjpTPptvhQMYf+m5MVjK4rOIa4gSQCQOJAJA9JsqqWKJI+rcL79yYQBiv2xiLAYN+aRJN2gZo1BuQOlbsWrsOtUrPaTRfTaHSc2vRnW0CTl3z0tFatnZLYpDrJPeSs7r8ksWLZ87FvpYKc91xuX18Uxnjva2xPSIFmiXG+4C54LM2rtCWtLKjSy8lpB6QuAeronthM47CUao+sgiHN1ixsRrf9ikm8isK6pT+rcBJ0e7SHOtewkk2jWyw+mlGORNmnli3Fo9Bjdr0mgCpVYzRzszgIGsa3J4cFotdIkGQsBvILBBoaMOAAIFzMTOszNzfrWlhcKzDNyt6NK+VuoaSS4gb4Mm26O7VbSRUSscfUA1IHaQPeuRXadHN7x8+o9yoxez6dbKXScsxB4iCDxEbilGcmqQdmBfPRnpWOVhZe29pM8ZlNUInlV5Bi/Nq3wnIVfKHDins3EsBJDcLVAkyYFJ0Sd9kLtCPH7C8kw/5FP8AQE8kdheSYf8AIp/oCeWmuDPfIu5j8xIIg7jfuV1OYE6710hMQIVNbGsY4Nc8NLgSJtMQDfTUi07wuW7Qpkgc42SwPEmJYdDfclaHRe82PH99y3HNytYwcAD2AX9sd6w8HiGPqUxnbDnAi4vF47wFu1h0tbRYe9Yv/RnqyQh7NHo41GUjkBXYInnWC0SY3Gcp796qU0SecZlEukxw8UiT1XVeMU5IncqTN9CRZiMxy8+yRrlHS9riAfQV0zFhrgHVWODjDTYHNExAJno3194VzbyiCpeGMPpXzCzh3HtG/wDZAe7e3uPziEc+2QMwk6CeqfcQrFzXgf3MblTWJwGK6BB8Hra2j6p3CUKzlX5Bi/Nq3wnIXcUJni9heSYf8in+gJ5I7C8kw/5FP9ATy1VwZz5BCEJiF8Xs+nVjnGB2XSd1wfe1vcqTsKhIPMMkRFtMsR+kdy72ngTWp5BUNPpA5gJcIuMt4BmLmdNFn0+TtQBrW4qoXy1t8xkAXF32veTMCdbKOW27R2t+56DYWw6LSXik1ozANiwLgBeN/isH+xa9eM44wfePkvOt5FVMgacc/otAaQ3Qgkh133dd3S16Ruu38lIIL8XUeYywS4gjKBcZ9wzX16fGF5nLkjkyud/g2scHGGk2w5rhYgjqPyV+zqI50a+K7eeo8V4bZuPGAc7nhUdzjn3u7LlIcQAdwL4aBJh1ydz1Ll81uIEU6gYwwZZq0zmMAyCALBXY4rla48kDnSPcP2DQJJNISXZt/jSTOvFx9nAKfoSjDRzdmyW3NiQAd/ABZLOX2H0LawPSgc2TIEQbaTIsbjfC29n49tem2oycrpjMINiQZG64UjxrwL4s/LK8PsajTcHMphrm6ETwj02snUITSS4E5OXLMrlX5Bi/Nq3wnIRyr8gxfm1b4TkLuJyeL2F5Jh/yKf6AnWvBEggjqWbsSu3wTDgmJoUxcED+WJvEJgbOYby42H2p7FotyVUilFQd6m16saziYm/BTKXOAbYXgACJ4Io4JrSQAXFx0uT1AAXRc74Q2sdbN39v2MEp3ZeGdmD4jdfc35m3YPSobsMsyuqMsTZgMnNqM27iY3Rda1JmUAf5O9ZHX9Xt8KPsu9L09fO/R2lS6XO7bd3zlNKkYUcT36dkLIxyUXbL8laoqc+NexZOxiRWpENDrk5dDcONjp/mq3MoYCb2FzqYFz7klyYwBLxUL29EEFn2gdBPVG9a3RZNSk+36ZR6iNOK/uxuHatMGHEtOnSEQYJjtgbraXupG1KZ0dmsXWBNhE+8RxlXmg2ZyieMCVAwrB9hvcO33gdyn+Uj+YrobSpvIDXgk6AX3TutuKZVbaDQZDQCNLBWJOuw1fcyuVfkGL82rfCchHKvyDF+bVvhOQnEZ5zk3ydqPwlAhzGMNCiWm51pM+z36n0LdZyTpAWc8O3kEX/2xA9EK7kp/T8H5tR+E1aqkeafkj+FHwYv8MsDT0nuMWuGj2D91pYLD02tmmwNB4C/YTrbgmFS6iQSWmCdQfFPbwPWO4rhzctmxqCjwjnHMBYf+3pD0X90pAFalKpmExxBHWDB7VmFkEtiIMDs3exZnWQpqXouYJWqBCEKgWCHNkQdFVsHZWR7nl+aBlFrwYJkz1BWOvAGpIHeb+yStSjQaxoa0QBuWj0WpX4K2dJ15LEIWdjXYjOeaazIGiM0SXX67DxQeqYV4rmihYlGpjbZmU/tTp97omx+7eOpO4B1ck861oGUQBEh1sw6xIJB4Og6XdAUcq/IMX5tW+E5COVfkGL82rfCchOIByU/p+D82o/CamsdtSnRjnHZQQ4zFoaJcT2AyleSn9Pwfm1H4TVo1cO18ZmNdGkgHXt7B3JdwE6m3aTdS7do0nUkDTW7XC29pTWFxTajczZiSLiLgwdesEehDcGwRFNoiIsLQSRHpc4+k8VXTbIhgyMk3EAm98oi15km/fKKsRZhtHDcHOA7/mSl8ezpNO6CD7x+6cYwAQNFTjaRcy2oIPdr7FDnjqg0SYnUkIoUNdIBGhXLqoAmQsZKy8MYGnLydzbD+4i/cD7epaKU2YPq53kkme23shNrYwx0wSKWR3JghCFMRghCEAZXKvyDF+bVvhOQjlX5Bi/Nq3wnIXUQDkp/T8H5tR+E1aqyuSn9Pwfm1H4TVqrlgQTHYq8K2GDibntdf91zinSMo8ZwjsBsSeoAq+E+wu4IQhIZi4lsPNMWvPY03t23aPTwUtpARDQI0srcSCX5osSW9mXTvJd7FW895IHeY/dZGaOibiv6/wCou43qimaGAjm2x198mfamFyxgAAAgDQLpasVUUinJ22wQhC6ECEIQBlcq/IMX5tW+E5Cjla8DAYuSB/p63wnIXUQOeStdvgWDbmGY4WiQN8c0261qjw0EnQCT6F5fYFMmls/KS13gVO+XMP5bYsTu6Qn/AMnWtrE4WrAmvbM2fqhx7eMIrcTLKOIY05XPbzrsuYE9KSCQPYYHUrqOMY+MtRrp0ggz2cUhW2E59RtR1WXt0PNj3Tx/ywSGI2UMLzb2icrgBFMdEXMDpSAbi2kkneirDg9IhYtXlKGuy+D1ScodOW0OZm1jWYb2ngnsBtNtbNla8ZYnMwtMGYgH+0pUMKlOWVANQ4me53uMJeg2XtHXJ7Bf3wncNdrnaBxnsEAX67XXk6eJxRqObQLCGkXOWCzK8RLh94Ur74fG5VsuBzyxaX39EmPIowafo9mhee2Ri8bzrG1+Y5u4Ja4F7iQcsQQAAYGm/qlarNq0yJk6wBFzJgQN/wDweCtaGQ6kOIS30hTkjNBBi/GY96ZjqSaaGmmCgmFTjsTzVMvyOfH2Wi54x6JPoXk3ue/OA+vlbWqCwJBA6QmwJaXtYBqRJGhSoZtcpqZ8AxZcLnD1jpoOafA9A95QvNbXe44fEvLarRzVbokHKA7DVBJ6g4gAjj3C7iqQN2fPKW1qzWhra9QNAAAD3AAAQABNgAujtiuR5RV9d3zQhdCD6Zr/AIir67vmp+mq/wCIq+u75oQgCPpvEfiav/sd80fTVf8AEVfXd81KEAQ7bFc28Iqx/e75qqjjagJIqPmPvHd6UIQBeNq1gLV6g7Hu+arG06oFq1TX75+alCAA7Tqx/Oqa/fduPap+ma/4ir67vmpQgCPpqv8AiKvru+aBtqvHlFX13fNCEAc1tr1nNc11eoWkEEF7iCCIIIJuCEIQgD//2Q=="/>
          <p:cNvSpPr>
            <a:spLocks noChangeAspect="1" noChangeArrowheads="1"/>
          </p:cNvSpPr>
          <p:nvPr/>
        </p:nvSpPr>
        <p:spPr bwMode="auto">
          <a:xfrm>
            <a:off x="63500" y="-676275"/>
            <a:ext cx="1143000" cy="13906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912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0"/>
                                        <p:tgtEl>
                                          <p:spTgt spid="3">
                                            <p:txEl>
                                              <p:pRg st="5" end="5"/>
                                            </p:txEl>
                                          </p:spTgt>
                                        </p:tgtEl>
                                      </p:cBhvr>
                                    </p:animEffect>
                                    <p:anim calcmode="lin" valueType="num">
                                      <p:cBhvr>
                                        <p:cTn id="4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fade">
                                      <p:cBhvr>
                                        <p:cTn id="52" dur="1000"/>
                                        <p:tgtEl>
                                          <p:spTgt spid="3">
                                            <p:txEl>
                                              <p:pRg st="6" end="6"/>
                                            </p:txEl>
                                          </p:spTgt>
                                        </p:tgtEl>
                                      </p:cBhvr>
                                    </p:animEffect>
                                    <p:anim calcmode="lin" valueType="num">
                                      <p:cBhvr>
                                        <p:cTn id="5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7" end="7"/>
                                            </p:txEl>
                                          </p:spTgt>
                                        </p:tgtEl>
                                        <p:attrNameLst>
                                          <p:attrName>style.visibility</p:attrName>
                                        </p:attrNameLst>
                                      </p:cBhvr>
                                      <p:to>
                                        <p:strVal val="visible"/>
                                      </p:to>
                                    </p:set>
                                    <p:animEffect transition="in" filter="fade">
                                      <p:cBhvr>
                                        <p:cTn id="59" dur="1000"/>
                                        <p:tgtEl>
                                          <p:spTgt spid="3">
                                            <p:txEl>
                                              <p:pRg st="7" end="7"/>
                                            </p:txEl>
                                          </p:spTgt>
                                        </p:tgtEl>
                                      </p:cBhvr>
                                    </p:animEffect>
                                    <p:anim calcmode="lin" valueType="num">
                                      <p:cBhvr>
                                        <p:cTn id="6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
                                            <p:txEl>
                                              <p:pRg st="8" end="8"/>
                                            </p:txEl>
                                          </p:spTgt>
                                        </p:tgtEl>
                                        <p:attrNameLst>
                                          <p:attrName>style.visibility</p:attrName>
                                        </p:attrNameLst>
                                      </p:cBhvr>
                                      <p:to>
                                        <p:strVal val="visible"/>
                                      </p:to>
                                    </p:set>
                                    <p:animEffect transition="in" filter="fade">
                                      <p:cBhvr>
                                        <p:cTn id="66" dur="1000"/>
                                        <p:tgtEl>
                                          <p:spTgt spid="3">
                                            <p:txEl>
                                              <p:pRg st="8" end="8"/>
                                            </p:txEl>
                                          </p:spTgt>
                                        </p:tgtEl>
                                      </p:cBhvr>
                                    </p:animEffect>
                                    <p:anim calcmode="lin" valueType="num">
                                      <p:cBhvr>
                                        <p:cTn id="6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p:cNvSpPr>
          <p:nvPr>
            <p:ph type="title" idx="4294967295"/>
          </p:nvPr>
        </p:nvSpPr>
        <p:spPr bwMode="auto">
          <a:xfrm>
            <a:off x="457200" y="152400"/>
            <a:ext cx="8229600" cy="1143000"/>
          </a:xfrm>
        </p:spPr>
        <p:txBody>
          <a:bodyPr wrap="square" lIns="91440" tIns="45720" rIns="91440" bIns="45720" numCol="1" anchorCtr="0" compatLnSpc="1">
            <a:prstTxWarp prst="textNoShape">
              <a:avLst/>
            </a:prstTxWarp>
          </a:bodyPr>
          <a:lstStyle/>
          <a:p>
            <a:pPr>
              <a:defRPr/>
            </a:pPr>
            <a:r>
              <a:rPr lang="en-US" smtClean="0">
                <a:solidFill>
                  <a:schemeClr val="accent1"/>
                </a:solidFill>
                <a:effectLst/>
              </a:rPr>
              <a:t>THE MINOR PROPHETS</a:t>
            </a:r>
          </a:p>
        </p:txBody>
      </p:sp>
      <p:sp>
        <p:nvSpPr>
          <p:cNvPr id="92163" name="Rectangle 3"/>
          <p:cNvSpPr>
            <a:spLocks noGrp="1"/>
          </p:cNvSpPr>
          <p:nvPr>
            <p:ph type="body" idx="4294967295"/>
          </p:nvPr>
        </p:nvSpPr>
        <p:spPr>
          <a:xfrm>
            <a:off x="457200" y="1066800"/>
            <a:ext cx="8229600" cy="5638800"/>
          </a:xfrm>
        </p:spPr>
        <p:txBody>
          <a:bodyPr>
            <a:normAutofit lnSpcReduction="10000"/>
          </a:bodyPr>
          <a:lstStyle/>
          <a:p>
            <a:r>
              <a:rPr lang="en-US" dirty="0" smtClean="0"/>
              <a:t>Minor Prophets are minor only in the sense that they were shorter.</a:t>
            </a:r>
          </a:p>
          <a:p>
            <a:r>
              <a:rPr lang="en-US" dirty="0" smtClean="0"/>
              <a:t>Hebrew Bible regards these writing as one book, and calls them simply “The Twelve.”</a:t>
            </a:r>
          </a:p>
          <a:p>
            <a:r>
              <a:rPr lang="en-US" dirty="0" smtClean="0"/>
              <a:t>Hosea was the only writing prophet of Israel to Israel.  He is the last prophet to Israel before their fall.  Amos prophecies to Israel but he is from Judah</a:t>
            </a:r>
          </a:p>
          <a:p>
            <a:r>
              <a:rPr lang="en-US" dirty="0" smtClean="0"/>
              <a:t>Three of the Minor Prophets ministered in the Northern Kingdom of Israel.  They were in Chronological order:  Jonah, Amos, Hosea. </a:t>
            </a:r>
          </a:p>
        </p:txBody>
      </p:sp>
    </p:spTree>
    <p:extLst>
      <p:ext uri="{BB962C8B-B14F-4D97-AF65-F5344CB8AC3E}">
        <p14:creationId xmlns:p14="http://schemas.microsoft.com/office/powerpoint/2010/main" val="2482478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75">
          <a:fgClr>
            <a:srgbClr val="FFCC66"/>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6000" dirty="0" smtClean="0"/>
              <a:t>MINOR PROPHETS</a:t>
            </a:r>
            <a:endParaRPr lang="en-US" sz="6000" dirty="0"/>
          </a:p>
        </p:txBody>
      </p:sp>
      <p:sp>
        <p:nvSpPr>
          <p:cNvPr id="3" name="Content Placeholder 2"/>
          <p:cNvSpPr>
            <a:spLocks noGrp="1"/>
          </p:cNvSpPr>
          <p:nvPr>
            <p:ph idx="1"/>
          </p:nvPr>
        </p:nvSpPr>
        <p:spPr>
          <a:xfrm>
            <a:off x="304800" y="1143000"/>
            <a:ext cx="8382000" cy="5486400"/>
          </a:xfrm>
        </p:spPr>
        <p:txBody>
          <a:bodyPr>
            <a:normAutofit/>
          </a:bodyPr>
          <a:lstStyle/>
          <a:p>
            <a:r>
              <a:rPr lang="en-US" sz="3600" b="1" dirty="0" smtClean="0">
                <a:solidFill>
                  <a:srgbClr val="C00000"/>
                </a:solidFill>
              </a:rPr>
              <a:t>Hosea</a:t>
            </a:r>
            <a:r>
              <a:rPr lang="en-US" sz="3600" b="1" dirty="0">
                <a:solidFill>
                  <a:srgbClr val="C00000"/>
                </a:solidFill>
              </a:rPr>
              <a:t>, </a:t>
            </a:r>
            <a:r>
              <a:rPr lang="en-US" sz="3600" b="1" dirty="0" smtClean="0">
                <a:solidFill>
                  <a:srgbClr val="C00000"/>
                </a:solidFill>
              </a:rPr>
              <a:t>Joel, Amos, </a:t>
            </a:r>
            <a:r>
              <a:rPr lang="en-US" sz="3600" b="1" dirty="0">
                <a:solidFill>
                  <a:srgbClr val="C00000"/>
                </a:solidFill>
              </a:rPr>
              <a:t>Micah, Jonah </a:t>
            </a:r>
            <a:r>
              <a:rPr lang="en-US" sz="3600" dirty="0" smtClean="0"/>
              <a:t>– 8</a:t>
            </a:r>
            <a:r>
              <a:rPr lang="en-US" sz="3600" baseline="30000" dirty="0" smtClean="0"/>
              <a:t>th</a:t>
            </a:r>
            <a:r>
              <a:rPr lang="en-US" sz="3600" dirty="0" smtClean="0"/>
              <a:t> century BC before Israel fell in 722 BC.</a:t>
            </a:r>
          </a:p>
          <a:p>
            <a:r>
              <a:rPr lang="en-US" sz="3600" b="1" dirty="0" smtClean="0">
                <a:solidFill>
                  <a:srgbClr val="C00000"/>
                </a:solidFill>
              </a:rPr>
              <a:t>Nahum, Habakkuk, Zephaniah </a:t>
            </a:r>
            <a:r>
              <a:rPr lang="en-US" sz="3600" dirty="0" smtClean="0"/>
              <a:t>– 7</a:t>
            </a:r>
            <a:r>
              <a:rPr lang="en-US" sz="3600" baseline="30000" dirty="0" smtClean="0"/>
              <a:t>th</a:t>
            </a:r>
            <a:r>
              <a:rPr lang="en-US" sz="3600" dirty="0" smtClean="0"/>
              <a:t> century contemporary with Jeremiah, before Jerusalem fell.</a:t>
            </a:r>
          </a:p>
          <a:p>
            <a:r>
              <a:rPr lang="en-US" sz="3600" b="1" dirty="0" smtClean="0">
                <a:solidFill>
                  <a:srgbClr val="C00000"/>
                </a:solidFill>
              </a:rPr>
              <a:t>Obadiah </a:t>
            </a:r>
            <a:r>
              <a:rPr lang="en-US" sz="3600" dirty="0" smtClean="0"/>
              <a:t>– 6</a:t>
            </a:r>
            <a:r>
              <a:rPr lang="en-US" sz="3600" baseline="30000" dirty="0" smtClean="0"/>
              <a:t>th</a:t>
            </a:r>
            <a:r>
              <a:rPr lang="en-US" sz="3600" dirty="0" smtClean="0"/>
              <a:t> century, shortly after fall of Jerusalem 586 BC.</a:t>
            </a:r>
          </a:p>
          <a:p>
            <a:r>
              <a:rPr lang="en-US" sz="3600" b="1" dirty="0" smtClean="0">
                <a:solidFill>
                  <a:srgbClr val="C00000"/>
                </a:solidFill>
              </a:rPr>
              <a:t>Haggai, Zechariah, Malachi</a:t>
            </a:r>
            <a:r>
              <a:rPr lang="en-US" sz="3600" dirty="0" smtClean="0"/>
              <a:t> – 5</a:t>
            </a:r>
            <a:r>
              <a:rPr lang="en-US" sz="3600" baseline="30000" dirty="0" smtClean="0"/>
              <a:t>th</a:t>
            </a:r>
            <a:r>
              <a:rPr lang="en-US" sz="3600" dirty="0" smtClean="0"/>
              <a:t> century after Israel’s return from exile.</a:t>
            </a:r>
            <a:endParaRPr lang="en-US" sz="3600" dirty="0"/>
          </a:p>
        </p:txBody>
      </p:sp>
    </p:spTree>
    <p:extLst>
      <p:ext uri="{BB962C8B-B14F-4D97-AF65-F5344CB8AC3E}">
        <p14:creationId xmlns:p14="http://schemas.microsoft.com/office/powerpoint/2010/main" val="225618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p:cNvSpPr>
          <p:nvPr>
            <p:ph type="title" idx="4294967295"/>
          </p:nvPr>
        </p:nvSpPr>
        <p:spPr bwMode="auto">
          <a:xfrm>
            <a:off x="152400" y="-76200"/>
            <a:ext cx="8763000" cy="1143000"/>
          </a:xfrm>
        </p:spPr>
        <p:txBody>
          <a:bodyPr wrap="square" lIns="91440" tIns="45720" rIns="91440" bIns="45720" numCol="1" anchorCtr="0" compatLnSpc="1">
            <a:prstTxWarp prst="textNoShape">
              <a:avLst/>
            </a:prstTxWarp>
          </a:bodyPr>
          <a:lstStyle/>
          <a:p>
            <a:pPr>
              <a:defRPr/>
            </a:pPr>
            <a:r>
              <a:rPr lang="en-US" smtClean="0">
                <a:solidFill>
                  <a:schemeClr val="accent1"/>
                </a:solidFill>
                <a:effectLst/>
              </a:rPr>
              <a:t>MINOR PROPHETS</a:t>
            </a:r>
            <a:r>
              <a:rPr lang="en-US" sz="3700" smtClean="0">
                <a:effectLst/>
              </a:rPr>
              <a:t> (by recipients):</a:t>
            </a:r>
          </a:p>
        </p:txBody>
      </p:sp>
      <p:sp>
        <p:nvSpPr>
          <p:cNvPr id="93187" name="Rectangle 3"/>
          <p:cNvSpPr>
            <a:spLocks noGrp="1"/>
          </p:cNvSpPr>
          <p:nvPr>
            <p:ph type="body" sz="half" idx="4294967295"/>
          </p:nvPr>
        </p:nvSpPr>
        <p:spPr>
          <a:xfrm>
            <a:off x="457200" y="990600"/>
            <a:ext cx="4038600" cy="4525963"/>
          </a:xfrm>
        </p:spPr>
        <p:txBody>
          <a:bodyPr/>
          <a:lstStyle/>
          <a:p>
            <a:r>
              <a:rPr lang="en-US" sz="2300" dirty="0" smtClean="0"/>
              <a:t>Prophets to Israel</a:t>
            </a:r>
          </a:p>
          <a:p>
            <a:pPr lvl="1"/>
            <a:r>
              <a:rPr lang="en-US" sz="2800" dirty="0" smtClean="0"/>
              <a:t>Hosea</a:t>
            </a:r>
          </a:p>
          <a:p>
            <a:r>
              <a:rPr lang="en-US" sz="2300" dirty="0" smtClean="0"/>
              <a:t>Prophets to Judah</a:t>
            </a:r>
          </a:p>
          <a:p>
            <a:pPr lvl="1"/>
            <a:r>
              <a:rPr lang="en-US" sz="2800" dirty="0" smtClean="0"/>
              <a:t>Joel</a:t>
            </a:r>
          </a:p>
          <a:p>
            <a:pPr lvl="1"/>
            <a:r>
              <a:rPr lang="en-US" sz="2800" dirty="0" smtClean="0"/>
              <a:t>Habakkuk</a:t>
            </a:r>
          </a:p>
          <a:p>
            <a:pPr lvl="1"/>
            <a:r>
              <a:rPr lang="en-US" sz="2800" dirty="0" smtClean="0"/>
              <a:t>Zephaniah</a:t>
            </a:r>
          </a:p>
          <a:p>
            <a:r>
              <a:rPr lang="en-US" sz="2300" dirty="0" smtClean="0"/>
              <a:t>Prophets to both:</a:t>
            </a:r>
          </a:p>
          <a:p>
            <a:pPr lvl="1"/>
            <a:r>
              <a:rPr lang="en-US" sz="2800" dirty="0" smtClean="0"/>
              <a:t>Amos</a:t>
            </a:r>
          </a:p>
          <a:p>
            <a:pPr lvl="1"/>
            <a:r>
              <a:rPr lang="en-US" sz="2800" dirty="0" smtClean="0"/>
              <a:t>Micah</a:t>
            </a:r>
          </a:p>
        </p:txBody>
      </p:sp>
      <p:sp>
        <p:nvSpPr>
          <p:cNvPr id="93188" name="Rectangle 4"/>
          <p:cNvSpPr>
            <a:spLocks noGrp="1"/>
          </p:cNvSpPr>
          <p:nvPr>
            <p:ph type="body" sz="half" idx="4294967295"/>
          </p:nvPr>
        </p:nvSpPr>
        <p:spPr>
          <a:xfrm>
            <a:off x="4648200" y="960438"/>
            <a:ext cx="4343400" cy="4525962"/>
          </a:xfrm>
        </p:spPr>
        <p:txBody>
          <a:bodyPr/>
          <a:lstStyle/>
          <a:p>
            <a:r>
              <a:rPr lang="en-US" sz="2300" dirty="0" smtClean="0"/>
              <a:t>Prophets to the Gentiles</a:t>
            </a:r>
          </a:p>
          <a:p>
            <a:pPr lvl="1"/>
            <a:r>
              <a:rPr lang="en-US" sz="2800" dirty="0" smtClean="0"/>
              <a:t>Obadiah – Edom</a:t>
            </a:r>
          </a:p>
          <a:p>
            <a:pPr lvl="1"/>
            <a:r>
              <a:rPr lang="en-US" sz="2800" dirty="0" smtClean="0"/>
              <a:t>Jonah – Nineveh</a:t>
            </a:r>
          </a:p>
          <a:p>
            <a:pPr lvl="1"/>
            <a:r>
              <a:rPr lang="en-US" sz="2800" dirty="0" smtClean="0"/>
              <a:t>Nahum – Assyria</a:t>
            </a:r>
          </a:p>
          <a:p>
            <a:r>
              <a:rPr lang="en-US" sz="2300" dirty="0" smtClean="0"/>
              <a:t>Prophets after the Exile</a:t>
            </a:r>
          </a:p>
          <a:p>
            <a:pPr lvl="1"/>
            <a:r>
              <a:rPr lang="en-US" sz="2800" dirty="0" smtClean="0"/>
              <a:t>Haggai</a:t>
            </a:r>
          </a:p>
          <a:p>
            <a:pPr lvl="1"/>
            <a:r>
              <a:rPr lang="en-US" sz="2800" dirty="0" smtClean="0"/>
              <a:t>Zechariah</a:t>
            </a:r>
          </a:p>
          <a:p>
            <a:pPr lvl="1"/>
            <a:r>
              <a:rPr lang="en-US" dirty="0" smtClean="0"/>
              <a:t>Malachi</a:t>
            </a:r>
            <a:endParaRPr lang="en-US" sz="2800" dirty="0" smtClean="0"/>
          </a:p>
          <a:p>
            <a:pPr lvl="1"/>
            <a:r>
              <a:rPr lang="en-US" sz="2800" dirty="0" smtClean="0">
                <a:solidFill>
                  <a:schemeClr val="bg1"/>
                </a:solidFill>
              </a:rPr>
              <a:t>Malachi</a:t>
            </a:r>
          </a:p>
        </p:txBody>
      </p:sp>
    </p:spTree>
    <p:extLst>
      <p:ext uri="{BB962C8B-B14F-4D97-AF65-F5344CB8AC3E}">
        <p14:creationId xmlns:p14="http://schemas.microsoft.com/office/powerpoint/2010/main" val="149888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p:cNvSpPr>
          <p:nvPr>
            <p:ph type="title" idx="4294967295"/>
          </p:nvPr>
        </p:nvSpPr>
        <p:spPr bwMode="auto">
          <a:xfrm>
            <a:off x="76200" y="76200"/>
            <a:ext cx="9144000" cy="1143000"/>
          </a:xfrm>
        </p:spPr>
        <p:txBody>
          <a:bodyPr wrap="square" lIns="91440" tIns="45720" rIns="91440" bIns="45720" numCol="1" anchorCtr="0" compatLnSpc="1">
            <a:prstTxWarp prst="textNoShape">
              <a:avLst/>
            </a:prstTxWarp>
          </a:bodyPr>
          <a:lstStyle/>
          <a:p>
            <a:pPr>
              <a:defRPr/>
            </a:pPr>
            <a:r>
              <a:rPr lang="en-US" smtClean="0">
                <a:solidFill>
                  <a:schemeClr val="accent1"/>
                </a:solidFill>
                <a:effectLst/>
              </a:rPr>
              <a:t>  MINOR PROPHETS</a:t>
            </a:r>
            <a:r>
              <a:rPr lang="en-US" smtClean="0">
                <a:effectLst/>
              </a:rPr>
              <a:t> (chronological)</a:t>
            </a:r>
          </a:p>
        </p:txBody>
      </p:sp>
      <p:sp>
        <p:nvSpPr>
          <p:cNvPr id="94211" name="Rectangle 3"/>
          <p:cNvSpPr>
            <a:spLocks noGrp="1"/>
          </p:cNvSpPr>
          <p:nvPr>
            <p:ph type="body" idx="4294967295"/>
          </p:nvPr>
        </p:nvSpPr>
        <p:spPr>
          <a:xfrm>
            <a:off x="457200" y="990600"/>
            <a:ext cx="8229600" cy="5638800"/>
          </a:xfrm>
        </p:spPr>
        <p:txBody>
          <a:bodyPr>
            <a:normAutofit lnSpcReduction="10000"/>
          </a:bodyPr>
          <a:lstStyle/>
          <a:p>
            <a:r>
              <a:rPr lang="en-US" sz="2800" b="1" dirty="0" smtClean="0">
                <a:solidFill>
                  <a:schemeClr val="accent1"/>
                </a:solidFill>
              </a:rPr>
              <a:t>Obadiah 			845</a:t>
            </a:r>
          </a:p>
          <a:p>
            <a:r>
              <a:rPr lang="en-US" sz="2800" b="1" dirty="0" smtClean="0"/>
              <a:t>Joel			835-825</a:t>
            </a:r>
          </a:p>
          <a:p>
            <a:r>
              <a:rPr lang="en-US" sz="2800" b="1" dirty="0" smtClean="0">
                <a:solidFill>
                  <a:schemeClr val="accent1"/>
                </a:solidFill>
              </a:rPr>
              <a:t>Jonah			784-722</a:t>
            </a:r>
          </a:p>
          <a:p>
            <a:r>
              <a:rPr lang="en-US" sz="2800" b="1" dirty="0" smtClean="0"/>
              <a:t>Amos			780-740</a:t>
            </a:r>
          </a:p>
          <a:p>
            <a:r>
              <a:rPr lang="en-US" sz="2800" b="1" dirty="0" smtClean="0">
                <a:solidFill>
                  <a:schemeClr val="accent1"/>
                </a:solidFill>
              </a:rPr>
              <a:t>Hosea			750-722</a:t>
            </a:r>
          </a:p>
          <a:p>
            <a:r>
              <a:rPr lang="en-US" sz="2800" b="1" dirty="0" smtClean="0"/>
              <a:t>Micah			749-697</a:t>
            </a:r>
          </a:p>
          <a:p>
            <a:r>
              <a:rPr lang="en-US" sz="2800" b="1" dirty="0" smtClean="0">
                <a:solidFill>
                  <a:schemeClr val="accent1"/>
                </a:solidFill>
              </a:rPr>
              <a:t>Nahum			650-620</a:t>
            </a:r>
          </a:p>
          <a:p>
            <a:r>
              <a:rPr lang="en-US" sz="2800" b="1" dirty="0" smtClean="0"/>
              <a:t>Habakkuk			600</a:t>
            </a:r>
          </a:p>
          <a:p>
            <a:r>
              <a:rPr lang="en-US" sz="2800" b="1" dirty="0" smtClean="0">
                <a:solidFill>
                  <a:schemeClr val="accent1"/>
                </a:solidFill>
              </a:rPr>
              <a:t>Zephaniah		630</a:t>
            </a:r>
          </a:p>
          <a:p>
            <a:r>
              <a:rPr lang="en-US" sz="2800" b="1" dirty="0" smtClean="0"/>
              <a:t>Haggai			520</a:t>
            </a:r>
          </a:p>
          <a:p>
            <a:r>
              <a:rPr lang="en-US" sz="2800" b="1" dirty="0" smtClean="0">
                <a:solidFill>
                  <a:schemeClr val="accent1"/>
                </a:solidFill>
              </a:rPr>
              <a:t>Zechariah			520-518</a:t>
            </a:r>
          </a:p>
          <a:p>
            <a:r>
              <a:rPr lang="en-US" sz="2800" b="1" dirty="0" smtClean="0"/>
              <a:t>Malachi			436-416</a:t>
            </a:r>
          </a:p>
          <a:p>
            <a:endParaRPr lang="en-US" sz="2800" b="1" dirty="0" smtClean="0"/>
          </a:p>
        </p:txBody>
      </p:sp>
      <p:pic>
        <p:nvPicPr>
          <p:cNvPr id="94212" name="Picture 5" descr="minor-prophets-cover">
            <a:hlinkClick r:id="rId3"/>
          </p:cNvPr>
          <p:cNvPicPr>
            <a:picLocks noChangeAspect="1" noChangeArrowheads="1"/>
          </p:cNvPicPr>
          <p:nvPr/>
        </p:nvPicPr>
        <p:blipFill>
          <a:blip r:embed="rId4" cstate="print"/>
          <a:srcRect t="13715" b="6857"/>
          <a:stretch>
            <a:fillRect/>
          </a:stretch>
        </p:blipFill>
        <p:spPr bwMode="auto">
          <a:xfrm>
            <a:off x="6629400" y="4419600"/>
            <a:ext cx="2316163" cy="2238375"/>
          </a:xfrm>
          <a:prstGeom prst="rect">
            <a:avLst/>
          </a:prstGeom>
          <a:noFill/>
          <a:ln w="9525">
            <a:noFill/>
            <a:miter lim="800000"/>
            <a:headEnd/>
            <a:tailEnd/>
          </a:ln>
        </p:spPr>
      </p:pic>
    </p:spTree>
    <p:extLst>
      <p:ext uri="{BB962C8B-B14F-4D97-AF65-F5344CB8AC3E}">
        <p14:creationId xmlns:p14="http://schemas.microsoft.com/office/powerpoint/2010/main" val="1221638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9600" dirty="0" smtClean="0"/>
              <a:t>JOEL</a:t>
            </a:r>
            <a:endParaRPr lang="en-US" sz="9600" dirty="0"/>
          </a:p>
        </p:txBody>
      </p:sp>
      <p:sp>
        <p:nvSpPr>
          <p:cNvPr id="3" name="Text Placeholder 2"/>
          <p:cNvSpPr>
            <a:spLocks noGrp="1"/>
          </p:cNvSpPr>
          <p:nvPr>
            <p:ph type="body" idx="1"/>
          </p:nvPr>
        </p:nvSpPr>
        <p:spPr>
          <a:xfrm>
            <a:off x="3922713" y="2932113"/>
            <a:ext cx="4572000" cy="1454150"/>
          </a:xfrm>
        </p:spPr>
        <p:txBody>
          <a:bodyPr/>
          <a:lstStyle/>
          <a:p>
            <a:pPr>
              <a:defRPr/>
            </a:pPr>
            <a:r>
              <a:rPr lang="en-US" sz="4000" dirty="0" smtClean="0">
                <a:solidFill>
                  <a:schemeClr val="accent4">
                    <a:lumMod val="50000"/>
                  </a:schemeClr>
                </a:solidFill>
              </a:rPr>
              <a:t>JEHOVAH IS GOD</a:t>
            </a:r>
            <a:endParaRPr lang="en-US" sz="4000" dirty="0">
              <a:solidFill>
                <a:schemeClr val="accent4">
                  <a:lumMod val="50000"/>
                </a:schemeClr>
              </a:solidFill>
            </a:endParaRPr>
          </a:p>
        </p:txBody>
      </p:sp>
    </p:spTree>
    <p:extLst>
      <p:ext uri="{BB962C8B-B14F-4D97-AF65-F5344CB8AC3E}">
        <p14:creationId xmlns:p14="http://schemas.microsoft.com/office/powerpoint/2010/main" val="19036956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noAutofit/>
          </a:bodyPr>
          <a:lstStyle/>
          <a:p>
            <a:pPr>
              <a:defRPr/>
            </a:pPr>
            <a:r>
              <a:rPr lang="en-US" sz="7200" dirty="0" smtClean="0">
                <a:solidFill>
                  <a:schemeClr val="accent4">
                    <a:lumMod val="50000"/>
                  </a:schemeClr>
                </a:solidFill>
              </a:rPr>
              <a:t>JOEL</a:t>
            </a:r>
            <a:endParaRPr lang="en-US" sz="7200" dirty="0">
              <a:solidFill>
                <a:schemeClr val="accent4">
                  <a:lumMod val="50000"/>
                </a:schemeClr>
              </a:solidFill>
            </a:endParaRPr>
          </a:p>
        </p:txBody>
      </p:sp>
      <p:sp>
        <p:nvSpPr>
          <p:cNvPr id="5" name="Content Placeholder 4"/>
          <p:cNvSpPr>
            <a:spLocks noGrp="1"/>
          </p:cNvSpPr>
          <p:nvPr>
            <p:ph idx="1"/>
          </p:nvPr>
        </p:nvSpPr>
        <p:spPr>
          <a:xfrm>
            <a:off x="76200" y="1295400"/>
            <a:ext cx="8991600" cy="4708525"/>
          </a:xfrm>
        </p:spPr>
        <p:txBody>
          <a:bodyPr/>
          <a:lstStyle/>
          <a:p>
            <a:pPr>
              <a:buFont typeface="Wingdings" pitchFamily="2" charset="2"/>
              <a:buChar char="v"/>
              <a:defRPr/>
            </a:pPr>
            <a:r>
              <a:rPr lang="en-US" sz="3200" b="1" dirty="0" smtClean="0">
                <a:solidFill>
                  <a:schemeClr val="accent4">
                    <a:lumMod val="50000"/>
                  </a:schemeClr>
                </a:solidFill>
              </a:rPr>
              <a:t>AUTHOR:  </a:t>
            </a:r>
            <a:r>
              <a:rPr lang="en-US" sz="3200" dirty="0" smtClean="0"/>
              <a:t>Joel—name means Jehovah is God.</a:t>
            </a:r>
          </a:p>
          <a:p>
            <a:pPr>
              <a:buFont typeface="Wingdings" pitchFamily="2" charset="2"/>
              <a:buChar char="v"/>
              <a:defRPr/>
            </a:pPr>
            <a:r>
              <a:rPr lang="en-US" sz="3200" b="1" dirty="0" smtClean="0">
                <a:solidFill>
                  <a:schemeClr val="accent4">
                    <a:lumMod val="50000"/>
                  </a:schemeClr>
                </a:solidFill>
              </a:rPr>
              <a:t>RECIPIENTS:  </a:t>
            </a:r>
            <a:r>
              <a:rPr lang="en-US" sz="3200" dirty="0" smtClean="0"/>
              <a:t>All the inhabitants of the land of Judah.</a:t>
            </a:r>
          </a:p>
          <a:p>
            <a:pPr>
              <a:buFont typeface="Wingdings" pitchFamily="2" charset="2"/>
              <a:buChar char="v"/>
              <a:defRPr/>
            </a:pPr>
            <a:r>
              <a:rPr lang="en-US" sz="3200" b="1" dirty="0" smtClean="0">
                <a:solidFill>
                  <a:schemeClr val="accent4">
                    <a:lumMod val="50000"/>
                  </a:schemeClr>
                </a:solidFill>
              </a:rPr>
              <a:t>DATE:  </a:t>
            </a:r>
            <a:r>
              <a:rPr lang="en-US" sz="3200" dirty="0" smtClean="0"/>
              <a:t>Around 838-756 BC.</a:t>
            </a:r>
          </a:p>
          <a:p>
            <a:pPr>
              <a:buFont typeface="Wingdings" pitchFamily="2" charset="2"/>
              <a:buChar char="v"/>
              <a:defRPr/>
            </a:pPr>
            <a:r>
              <a:rPr lang="en-US" sz="3200" b="1" dirty="0" smtClean="0">
                <a:solidFill>
                  <a:schemeClr val="accent4">
                    <a:lumMod val="50000"/>
                  </a:schemeClr>
                </a:solidFill>
              </a:rPr>
              <a:t>PURPOSE:  </a:t>
            </a:r>
            <a:r>
              <a:rPr lang="en-US" sz="3200" dirty="0" smtClean="0"/>
              <a:t>God was bringing judgment on the people in order to bring them back to Him.</a:t>
            </a:r>
          </a:p>
          <a:p>
            <a:pPr>
              <a:buFont typeface="Wingdings" pitchFamily="2" charset="2"/>
              <a:buChar char="v"/>
              <a:defRPr/>
            </a:pPr>
            <a:r>
              <a:rPr lang="en-US" sz="3200" b="1" dirty="0" smtClean="0">
                <a:solidFill>
                  <a:schemeClr val="accent4">
                    <a:lumMod val="50000"/>
                  </a:schemeClr>
                </a:solidFill>
              </a:rPr>
              <a:t>THEME:  </a:t>
            </a:r>
            <a:r>
              <a:rPr lang="en-US" sz="3200" dirty="0" smtClean="0"/>
              <a:t>The Day of the Lord.  Tribulation—Return of Christ—Millennial Reign.</a:t>
            </a:r>
            <a:endParaRPr lang="en-US" sz="3200" dirty="0"/>
          </a:p>
        </p:txBody>
      </p:sp>
    </p:spTree>
    <p:extLst>
      <p:ext uri="{BB962C8B-B14F-4D97-AF65-F5344CB8AC3E}">
        <p14:creationId xmlns:p14="http://schemas.microsoft.com/office/powerpoint/2010/main" val="25310436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4191000" cy="1828800"/>
          </a:xfrm>
        </p:spPr>
        <p:txBody>
          <a:bodyPr/>
          <a:lstStyle/>
          <a:p>
            <a:pPr>
              <a:defRPr/>
            </a:pPr>
            <a:r>
              <a:rPr lang="en-US" sz="9600" dirty="0" smtClean="0">
                <a:solidFill>
                  <a:srgbClr val="FFC000"/>
                </a:solidFill>
              </a:rPr>
              <a:t>AMOS</a:t>
            </a:r>
            <a:endParaRPr lang="en-US" sz="9600" dirty="0">
              <a:solidFill>
                <a:srgbClr val="FFC000"/>
              </a:solidFill>
            </a:endParaRPr>
          </a:p>
        </p:txBody>
      </p:sp>
      <p:pic>
        <p:nvPicPr>
          <p:cNvPr id="100355" name="Picture 2"/>
          <p:cNvPicPr>
            <a:picLocks noChangeAspect="1" noChangeArrowheads="1"/>
          </p:cNvPicPr>
          <p:nvPr/>
        </p:nvPicPr>
        <p:blipFill>
          <a:blip r:embed="rId3" cstate="print"/>
          <a:srcRect l="10156" t="7701" r="32176" b="17004"/>
          <a:stretch>
            <a:fillRect/>
          </a:stretch>
        </p:blipFill>
        <p:spPr bwMode="auto">
          <a:xfrm>
            <a:off x="4800600" y="152400"/>
            <a:ext cx="4191000" cy="6553200"/>
          </a:xfrm>
          <a:prstGeom prst="rect">
            <a:avLst/>
          </a:prstGeom>
          <a:noFill/>
          <a:ln w="9525">
            <a:noFill/>
            <a:miter lim="800000"/>
            <a:headEnd/>
            <a:tailEnd/>
          </a:ln>
        </p:spPr>
      </p:pic>
    </p:spTree>
    <p:extLst>
      <p:ext uri="{BB962C8B-B14F-4D97-AF65-F5344CB8AC3E}">
        <p14:creationId xmlns:p14="http://schemas.microsoft.com/office/powerpoint/2010/main" val="28877695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457200" y="76200"/>
            <a:ext cx="8229600" cy="1143000"/>
          </a:xfrm>
        </p:spPr>
        <p:txBody>
          <a:bodyPr/>
          <a:lstStyle/>
          <a:p>
            <a:r>
              <a:rPr lang="en-US" sz="7200" b="1" dirty="0" smtClean="0">
                <a:solidFill>
                  <a:srgbClr val="002060"/>
                </a:solidFill>
              </a:rPr>
              <a:t>AMOS</a:t>
            </a:r>
          </a:p>
        </p:txBody>
      </p:sp>
      <p:sp>
        <p:nvSpPr>
          <p:cNvPr id="104451" name="Content Placeholder 2"/>
          <p:cNvSpPr>
            <a:spLocks noGrp="1"/>
          </p:cNvSpPr>
          <p:nvPr>
            <p:ph idx="1"/>
          </p:nvPr>
        </p:nvSpPr>
        <p:spPr>
          <a:xfrm>
            <a:off x="304800" y="1143000"/>
            <a:ext cx="8458200" cy="5257800"/>
          </a:xfrm>
        </p:spPr>
        <p:txBody>
          <a:bodyPr/>
          <a:lstStyle/>
          <a:p>
            <a:r>
              <a:rPr lang="en-US" sz="3600" b="1" dirty="0" smtClean="0"/>
              <a:t>AUTHOR:  Amos (burden)—a sheepherder until called by the Lord to prophesy.</a:t>
            </a:r>
          </a:p>
          <a:p>
            <a:r>
              <a:rPr lang="en-US" sz="3600" b="1" dirty="0" smtClean="0"/>
              <a:t>RECIPIENTS: Israel—zenith of power.</a:t>
            </a:r>
          </a:p>
          <a:p>
            <a:r>
              <a:rPr lang="en-US" sz="3600" b="1" dirty="0" smtClean="0"/>
              <a:t>DATE:  Between 810-785 BC, during reign of </a:t>
            </a:r>
            <a:r>
              <a:rPr lang="en-US" sz="3600" b="1" dirty="0" err="1" smtClean="0"/>
              <a:t>Uzziah</a:t>
            </a:r>
            <a:r>
              <a:rPr lang="en-US" sz="3600" b="1" dirty="0" smtClean="0"/>
              <a:t> in Judah and Jeroboam II in Israel.  Ministry lasted about 10 years.</a:t>
            </a:r>
          </a:p>
          <a:p>
            <a:r>
              <a:rPr lang="en-US" sz="3600" b="1" dirty="0" smtClean="0"/>
              <a:t>PURPOSE:  To pronounce the inevitable judgment of God on sin.</a:t>
            </a:r>
          </a:p>
        </p:txBody>
      </p:sp>
    </p:spTree>
    <p:extLst>
      <p:ext uri="{BB962C8B-B14F-4D97-AF65-F5344CB8AC3E}">
        <p14:creationId xmlns:p14="http://schemas.microsoft.com/office/powerpoint/2010/main" val="34048154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Effect transition="in" filter="wipe(left)">
                                      <p:cBhvr>
                                        <p:cTn id="7" dur="500"/>
                                        <p:tgtEl>
                                          <p:spTgt spid="1044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04451">
                                            <p:txEl>
                                              <p:pRg st="1" end="1"/>
                                            </p:txEl>
                                          </p:spTgt>
                                        </p:tgtEl>
                                        <p:attrNameLst>
                                          <p:attrName>style.visibility</p:attrName>
                                        </p:attrNameLst>
                                      </p:cBhvr>
                                      <p:to>
                                        <p:strVal val="visible"/>
                                      </p:to>
                                    </p:set>
                                    <p:animEffect transition="in" filter="wipe(left)">
                                      <p:cBhvr>
                                        <p:cTn id="12" dur="500"/>
                                        <p:tgtEl>
                                          <p:spTgt spid="1044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04451">
                                            <p:txEl>
                                              <p:pRg st="2" end="2"/>
                                            </p:txEl>
                                          </p:spTgt>
                                        </p:tgtEl>
                                        <p:attrNameLst>
                                          <p:attrName>style.visibility</p:attrName>
                                        </p:attrNameLst>
                                      </p:cBhvr>
                                      <p:to>
                                        <p:strVal val="visible"/>
                                      </p:to>
                                    </p:set>
                                    <p:animEffect transition="in" filter="wipe(left)">
                                      <p:cBhvr>
                                        <p:cTn id="17" dur="500"/>
                                        <p:tgtEl>
                                          <p:spTgt spid="1044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04451">
                                            <p:txEl>
                                              <p:pRg st="3" end="3"/>
                                            </p:txEl>
                                          </p:spTgt>
                                        </p:tgtEl>
                                        <p:attrNameLst>
                                          <p:attrName>style.visibility</p:attrName>
                                        </p:attrNameLst>
                                      </p:cBhvr>
                                      <p:to>
                                        <p:strVal val="visible"/>
                                      </p:to>
                                    </p:set>
                                    <p:animEffect transition="in" filter="wipe(left)">
                                      <p:cBhvr>
                                        <p:cTn id="22" dur="500"/>
                                        <p:tgtEl>
                                          <p:spTgt spid="1044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362"/>
            <a:ext cx="8229600" cy="1417638"/>
          </a:xfrm>
        </p:spPr>
        <p:txBody>
          <a:bodyPr/>
          <a:lstStyle/>
          <a:p>
            <a:r>
              <a:rPr lang="en-US" sz="5400" b="1" dirty="0" smtClean="0">
                <a:solidFill>
                  <a:srgbClr val="002060"/>
                </a:solidFill>
              </a:rPr>
              <a:t>JUDGMENT AGAINST THE </a:t>
            </a:r>
            <a:br>
              <a:rPr lang="en-US" sz="5400" b="1" dirty="0" smtClean="0">
                <a:solidFill>
                  <a:srgbClr val="002060"/>
                </a:solidFill>
              </a:rPr>
            </a:br>
            <a:r>
              <a:rPr lang="en-US" sz="5400" b="1" dirty="0" smtClean="0">
                <a:solidFill>
                  <a:srgbClr val="002060"/>
                </a:solidFill>
              </a:rPr>
              <a:t>GENTILE NATIONS</a:t>
            </a:r>
            <a:endParaRPr lang="en-US" sz="5400" b="1" dirty="0">
              <a:solidFill>
                <a:srgbClr val="002060"/>
              </a:solidFill>
            </a:endParaRPr>
          </a:p>
        </p:txBody>
      </p:sp>
      <p:sp>
        <p:nvSpPr>
          <p:cNvPr id="3" name="Content Placeholder 2"/>
          <p:cNvSpPr>
            <a:spLocks noGrp="1"/>
          </p:cNvSpPr>
          <p:nvPr>
            <p:ph idx="1"/>
          </p:nvPr>
        </p:nvSpPr>
        <p:spPr>
          <a:xfrm>
            <a:off x="457200" y="1798637"/>
            <a:ext cx="8229600" cy="4525963"/>
          </a:xfrm>
        </p:spPr>
        <p:txBody>
          <a:bodyPr/>
          <a:lstStyle/>
          <a:p>
            <a:r>
              <a:rPr lang="en-US" sz="4000" dirty="0" smtClean="0"/>
              <a:t>Damascus (1:3-6)</a:t>
            </a:r>
          </a:p>
          <a:p>
            <a:r>
              <a:rPr lang="en-US" sz="4000" dirty="0" smtClean="0"/>
              <a:t>Gaza (</a:t>
            </a:r>
            <a:r>
              <a:rPr lang="en-US" sz="4000" dirty="0" err="1" smtClean="0"/>
              <a:t>Philista</a:t>
            </a:r>
            <a:r>
              <a:rPr lang="en-US" sz="4000" dirty="0" smtClean="0"/>
              <a:t>) (1:6-8)</a:t>
            </a:r>
          </a:p>
          <a:p>
            <a:r>
              <a:rPr lang="en-US" sz="4000" dirty="0" err="1" smtClean="0"/>
              <a:t>Tyre</a:t>
            </a:r>
            <a:r>
              <a:rPr lang="en-US" sz="4000" dirty="0" smtClean="0"/>
              <a:t> (1:9-10)</a:t>
            </a:r>
          </a:p>
          <a:p>
            <a:r>
              <a:rPr lang="en-US" sz="4000" dirty="0" smtClean="0"/>
              <a:t>Edom (1:11-12)</a:t>
            </a:r>
          </a:p>
          <a:p>
            <a:r>
              <a:rPr lang="en-US" sz="4000" dirty="0" smtClean="0"/>
              <a:t>Ammon (1:13-15)</a:t>
            </a:r>
          </a:p>
          <a:p>
            <a:r>
              <a:rPr lang="en-US" sz="4000" dirty="0" smtClean="0"/>
              <a:t>Moab (2:1-3)</a:t>
            </a:r>
            <a:endParaRPr lang="en-US" sz="4000" dirty="0"/>
          </a:p>
        </p:txBody>
      </p:sp>
    </p:spTree>
    <p:extLst>
      <p:ext uri="{BB962C8B-B14F-4D97-AF65-F5344CB8AC3E}">
        <p14:creationId xmlns:p14="http://schemas.microsoft.com/office/powerpoint/2010/main" val="285867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type="body" idx="1"/>
          </p:nvPr>
        </p:nvSpPr>
        <p:spPr>
          <a:xfrm>
            <a:off x="457200" y="2667000"/>
            <a:ext cx="8229600" cy="3886200"/>
          </a:xfrm>
          <a:solidFill>
            <a:srgbClr val="CCCCFF"/>
          </a:solidFill>
        </p:spPr>
        <p:txBody>
          <a:bodyPr/>
          <a:lstStyle/>
          <a:p>
            <a:endParaRPr lang="en-US" dirty="0"/>
          </a:p>
          <a:p>
            <a:pPr marL="0" indent="0">
              <a:buNone/>
            </a:pPr>
            <a:r>
              <a:rPr lang="en-US" sz="4800" dirty="0">
                <a:solidFill>
                  <a:schemeClr val="bg1"/>
                </a:solidFill>
              </a:rPr>
              <a:t>The Millennial Kingdom will be a period of the full manifestation of the glory of the Lord Jesus Christ on </a:t>
            </a:r>
            <a:r>
              <a:rPr lang="en-US" sz="4800" dirty="0" smtClean="0">
                <a:solidFill>
                  <a:schemeClr val="bg1"/>
                </a:solidFill>
              </a:rPr>
              <a:t>earth</a:t>
            </a:r>
            <a:endParaRPr lang="en-US" sz="4800" dirty="0">
              <a:solidFill>
                <a:schemeClr val="bg1"/>
              </a:solidFill>
            </a:endParaRPr>
          </a:p>
          <a:p>
            <a:pPr>
              <a:buFontTx/>
              <a:buNone/>
            </a:pPr>
            <a:endParaRPr lang="en-US" dirty="0"/>
          </a:p>
        </p:txBody>
      </p:sp>
      <p:pic>
        <p:nvPicPr>
          <p:cNvPr id="90117" name="Picture 5" descr="MPj0309389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67200" cy="2909888"/>
          </a:xfrm>
          <a:prstGeom prst="rect">
            <a:avLst/>
          </a:prstGeom>
          <a:noFill/>
          <a:extLst>
            <a:ext uri="{909E8E84-426E-40DD-AFC4-6F175D3DCCD1}">
              <a14:hiddenFill xmlns:a14="http://schemas.microsoft.com/office/drawing/2010/main">
                <a:solidFill>
                  <a:srgbClr val="FFFFFF"/>
                </a:solidFill>
              </a14:hiddenFill>
            </a:ext>
          </a:extLst>
        </p:spPr>
      </p:pic>
      <p:sp>
        <p:nvSpPr>
          <p:cNvPr id="90118" name="Text Box 6"/>
          <p:cNvSpPr txBox="1">
            <a:spLocks noChangeArrowheads="1"/>
          </p:cNvSpPr>
          <p:nvPr/>
        </p:nvSpPr>
        <p:spPr bwMode="auto">
          <a:xfrm>
            <a:off x="4267200" y="304800"/>
            <a:ext cx="4953000" cy="2101850"/>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sz="4400" smtClean="0">
                <a:solidFill>
                  <a:srgbClr val="000000"/>
                </a:solidFill>
              </a:rPr>
              <a:t>OLD TESTAMENT TEACHING OF KINGDOM AGE</a:t>
            </a:r>
          </a:p>
        </p:txBody>
      </p:sp>
    </p:spTree>
    <p:extLst>
      <p:ext uri="{BB962C8B-B14F-4D97-AF65-F5344CB8AC3E}">
        <p14:creationId xmlns:p14="http://schemas.microsoft.com/office/powerpoint/2010/main" val="4036989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90118"/>
                                        </p:tgtEl>
                                        <p:attrNameLst>
                                          <p:attrName>style.visibility</p:attrName>
                                        </p:attrNameLst>
                                      </p:cBhvr>
                                      <p:to>
                                        <p:strVal val="visible"/>
                                      </p:to>
                                    </p:set>
                                    <p:anim calcmode="lin" valueType="num">
                                      <p:cBhvr>
                                        <p:cTn id="7" dur="500" fill="hold"/>
                                        <p:tgtEl>
                                          <p:spTgt spid="90118"/>
                                        </p:tgtEl>
                                        <p:attrNameLst>
                                          <p:attrName>ppt_w</p:attrName>
                                        </p:attrNameLst>
                                      </p:cBhvr>
                                      <p:tavLst>
                                        <p:tav tm="0">
                                          <p:val>
                                            <p:fltVal val="0"/>
                                          </p:val>
                                        </p:tav>
                                        <p:tav tm="100000">
                                          <p:val>
                                            <p:strVal val="#ppt_w"/>
                                          </p:val>
                                        </p:tav>
                                      </p:tavLst>
                                    </p:anim>
                                    <p:anim calcmode="lin" valueType="num">
                                      <p:cBhvr>
                                        <p:cTn id="8" dur="500" fill="hold"/>
                                        <p:tgtEl>
                                          <p:spTgt spid="90118"/>
                                        </p:tgtEl>
                                        <p:attrNameLst>
                                          <p:attrName>ppt_h</p:attrName>
                                        </p:attrNameLst>
                                      </p:cBhvr>
                                      <p:tavLst>
                                        <p:tav tm="0">
                                          <p:val>
                                            <p:fltVal val="0"/>
                                          </p:val>
                                        </p:tav>
                                        <p:tav tm="100000">
                                          <p:val>
                                            <p:strVal val="#ppt_h"/>
                                          </p:val>
                                        </p:tav>
                                      </p:tavLst>
                                    </p:anim>
                                    <p:animEffect transition="in" filter="fade">
                                      <p:cBhvr>
                                        <p:cTn id="9" dur="500"/>
                                        <p:tgtEl>
                                          <p:spTgt spid="90118"/>
                                        </p:tgtEl>
                                      </p:cBhvr>
                                    </p:animEffect>
                                  </p:childTnLst>
                                </p:cTn>
                              </p:par>
                              <p:par>
                                <p:cTn id="10" presetID="53" presetClass="entr" presetSubtype="0" fill="hold" nodeType="withEffect">
                                  <p:stCondLst>
                                    <p:cond delay="0"/>
                                  </p:stCondLst>
                                  <p:childTnLst>
                                    <p:set>
                                      <p:cBhvr>
                                        <p:cTn id="11" dur="1" fill="hold">
                                          <p:stCondLst>
                                            <p:cond delay="0"/>
                                          </p:stCondLst>
                                        </p:cTn>
                                        <p:tgtEl>
                                          <p:spTgt spid="90117"/>
                                        </p:tgtEl>
                                        <p:attrNameLst>
                                          <p:attrName>style.visibility</p:attrName>
                                        </p:attrNameLst>
                                      </p:cBhvr>
                                      <p:to>
                                        <p:strVal val="visible"/>
                                      </p:to>
                                    </p:set>
                                    <p:anim calcmode="lin" valueType="num">
                                      <p:cBhvr>
                                        <p:cTn id="12" dur="500" fill="hold"/>
                                        <p:tgtEl>
                                          <p:spTgt spid="90117"/>
                                        </p:tgtEl>
                                        <p:attrNameLst>
                                          <p:attrName>ppt_w</p:attrName>
                                        </p:attrNameLst>
                                      </p:cBhvr>
                                      <p:tavLst>
                                        <p:tav tm="0">
                                          <p:val>
                                            <p:fltVal val="0"/>
                                          </p:val>
                                        </p:tav>
                                        <p:tav tm="100000">
                                          <p:val>
                                            <p:strVal val="#ppt_w"/>
                                          </p:val>
                                        </p:tav>
                                      </p:tavLst>
                                    </p:anim>
                                    <p:anim calcmode="lin" valueType="num">
                                      <p:cBhvr>
                                        <p:cTn id="13" dur="500" fill="hold"/>
                                        <p:tgtEl>
                                          <p:spTgt spid="90117"/>
                                        </p:tgtEl>
                                        <p:attrNameLst>
                                          <p:attrName>ppt_h</p:attrName>
                                        </p:attrNameLst>
                                      </p:cBhvr>
                                      <p:tavLst>
                                        <p:tav tm="0">
                                          <p:val>
                                            <p:fltVal val="0"/>
                                          </p:val>
                                        </p:tav>
                                        <p:tav tm="100000">
                                          <p:val>
                                            <p:strVal val="#ppt_h"/>
                                          </p:val>
                                        </p:tav>
                                      </p:tavLst>
                                    </p:anim>
                                    <p:animEffect transition="in" filter="fade">
                                      <p:cBhvr>
                                        <p:cTn id="14" dur="500"/>
                                        <p:tgtEl>
                                          <p:spTgt spid="90117"/>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90115">
                                            <p:bg/>
                                          </p:spTgt>
                                        </p:tgtEl>
                                        <p:attrNameLst>
                                          <p:attrName>style.visibility</p:attrName>
                                        </p:attrNameLst>
                                      </p:cBhvr>
                                      <p:to>
                                        <p:strVal val="visible"/>
                                      </p:to>
                                    </p:set>
                                    <p:anim calcmode="lin" valueType="num">
                                      <p:cBhvr additive="base">
                                        <p:cTn id="17" dur="500" fill="hold"/>
                                        <p:tgtEl>
                                          <p:spTgt spid="90115">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90115">
                                            <p:bg/>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0115">
                                            <p:txEl>
                                              <p:pRg st="1" end="1"/>
                                            </p:txEl>
                                          </p:spTgt>
                                        </p:tgtEl>
                                        <p:attrNameLst>
                                          <p:attrName>style.visibility</p:attrName>
                                        </p:attrNameLst>
                                      </p:cBhvr>
                                      <p:to>
                                        <p:strVal val="visible"/>
                                      </p:to>
                                    </p:set>
                                    <p:anim calcmode="lin" valueType="num">
                                      <p:cBhvr additive="base">
                                        <p:cTn id="21" dur="500" fill="hold"/>
                                        <p:tgtEl>
                                          <p:spTgt spid="90115">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011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animBg="1"/>
      <p:bldP spid="901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65000"/>
          </a:schemeClr>
        </a:solidFill>
        <a:effectLst/>
      </p:bgPr>
    </p:bg>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52400" y="-533400"/>
            <a:ext cx="8229600" cy="1951038"/>
          </a:xfrm>
        </p:spPr>
        <p:txBody>
          <a:bodyPr/>
          <a:lstStyle/>
          <a:p>
            <a:r>
              <a:rPr lang="en-US" sz="4800" b="1" dirty="0">
                <a:solidFill>
                  <a:schemeClr val="bg2">
                    <a:lumMod val="75000"/>
                  </a:schemeClr>
                </a:solidFill>
              </a:rPr>
              <a:t>SOME CHARACTERISTICS ARE:</a:t>
            </a:r>
          </a:p>
        </p:txBody>
      </p:sp>
      <p:sp>
        <p:nvSpPr>
          <p:cNvPr id="92163" name="Rectangle 3"/>
          <p:cNvSpPr>
            <a:spLocks noGrp="1" noChangeArrowheads="1"/>
          </p:cNvSpPr>
          <p:nvPr>
            <p:ph type="body" idx="1"/>
          </p:nvPr>
        </p:nvSpPr>
        <p:spPr>
          <a:xfrm>
            <a:off x="228600" y="990600"/>
            <a:ext cx="8763000" cy="5135562"/>
          </a:xfrm>
        </p:spPr>
        <p:txBody>
          <a:bodyPr/>
          <a:lstStyle/>
          <a:p>
            <a:r>
              <a:rPr lang="en-US" sz="4000" b="1" dirty="0"/>
              <a:t>Righteousness will flourish (Isa </a:t>
            </a:r>
            <a:r>
              <a:rPr lang="en-US" sz="4000" b="1" dirty="0" smtClean="0"/>
              <a:t>11:3-5 cp. Ps 2:9; Rev 2:27; 12:5; 19:15).</a:t>
            </a:r>
            <a:endParaRPr lang="en-US" sz="4000" b="1" dirty="0"/>
          </a:p>
          <a:p>
            <a:r>
              <a:rPr lang="en-US" sz="4000" b="1" dirty="0"/>
              <a:t>Peace universal (Isa </a:t>
            </a:r>
            <a:r>
              <a:rPr lang="en-US" sz="4000" b="1" dirty="0" smtClean="0"/>
              <a:t>2:4; 9:6; Jere 23:5-8).</a:t>
            </a:r>
            <a:endParaRPr lang="en-US" sz="4000" b="1" dirty="0"/>
          </a:p>
          <a:p>
            <a:r>
              <a:rPr lang="en-US" sz="4000" b="1" dirty="0"/>
              <a:t>Productivity (Isa 35:1,2; Amos 9:13).</a:t>
            </a:r>
          </a:p>
          <a:p>
            <a:r>
              <a:rPr lang="en-US" sz="4000" b="1" dirty="0"/>
              <a:t>Longevity (Isa 65:20).</a:t>
            </a:r>
          </a:p>
          <a:p>
            <a:r>
              <a:rPr lang="en-US" sz="4000" b="1" dirty="0"/>
              <a:t>Limitation of curse (Isa 11:6-9; 65:25).</a:t>
            </a:r>
          </a:p>
          <a:p>
            <a:r>
              <a:rPr lang="en-US" sz="4000" b="1" dirty="0"/>
              <a:t>Healing (Isa 29:18; 35:5-6).</a:t>
            </a:r>
          </a:p>
        </p:txBody>
      </p:sp>
    </p:spTree>
    <p:extLst>
      <p:ext uri="{BB962C8B-B14F-4D97-AF65-F5344CB8AC3E}">
        <p14:creationId xmlns:p14="http://schemas.microsoft.com/office/powerpoint/2010/main" val="31186795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92162"/>
                                        </p:tgtEl>
                                        <p:attrNameLst>
                                          <p:attrName>style.visibility</p:attrName>
                                        </p:attrNameLst>
                                      </p:cBhvr>
                                      <p:to>
                                        <p:strVal val="visible"/>
                                      </p:to>
                                    </p:set>
                                    <p:animEffect transition="in" filter="fade">
                                      <p:cBhvr>
                                        <p:cTn id="7" dur="500"/>
                                        <p:tgtEl>
                                          <p:spTgt spid="92162"/>
                                        </p:tgtEl>
                                      </p:cBhvr>
                                    </p:animEffect>
                                    <p:anim calcmode="lin" valueType="num">
                                      <p:cBhvr>
                                        <p:cTn id="8" dur="500" fill="hold"/>
                                        <p:tgtEl>
                                          <p:spTgt spid="92162"/>
                                        </p:tgtEl>
                                        <p:attrNameLst>
                                          <p:attrName>ppt_w</p:attrName>
                                        </p:attrNameLst>
                                      </p:cBhvr>
                                      <p:tavLst>
                                        <p:tav tm="0" fmla="#ppt_w*sin(2.5*pi*$)">
                                          <p:val>
                                            <p:fltVal val="0"/>
                                          </p:val>
                                        </p:tav>
                                        <p:tav tm="100000">
                                          <p:val>
                                            <p:fltVal val="1"/>
                                          </p:val>
                                        </p:tav>
                                      </p:tavLst>
                                    </p:anim>
                                    <p:anim calcmode="lin" valueType="num">
                                      <p:cBhvr>
                                        <p:cTn id="9" dur="500" fill="hold"/>
                                        <p:tgtEl>
                                          <p:spTgt spid="92162"/>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2163">
                                            <p:txEl>
                                              <p:pRg st="0" end="0"/>
                                            </p:txEl>
                                          </p:spTgt>
                                        </p:tgtEl>
                                        <p:attrNameLst>
                                          <p:attrName>style.visibility</p:attrName>
                                        </p:attrNameLst>
                                      </p:cBhvr>
                                      <p:to>
                                        <p:strVal val="visible"/>
                                      </p:to>
                                    </p:set>
                                    <p:anim calcmode="lin" valueType="num">
                                      <p:cBhvr additive="base">
                                        <p:cTn id="14" dur="500" fill="hold"/>
                                        <p:tgtEl>
                                          <p:spTgt spid="9216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921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92163">
                                            <p:txEl>
                                              <p:pRg st="1" end="1"/>
                                            </p:txEl>
                                          </p:spTgt>
                                        </p:tgtEl>
                                        <p:attrNameLst>
                                          <p:attrName>style.visibility</p:attrName>
                                        </p:attrNameLst>
                                      </p:cBhvr>
                                      <p:to>
                                        <p:strVal val="visible"/>
                                      </p:to>
                                    </p:set>
                                    <p:anim calcmode="lin" valueType="num">
                                      <p:cBhvr additive="base">
                                        <p:cTn id="20" dur="500" fill="hold"/>
                                        <p:tgtEl>
                                          <p:spTgt spid="9216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921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92163">
                                            <p:txEl>
                                              <p:pRg st="2" end="2"/>
                                            </p:txEl>
                                          </p:spTgt>
                                        </p:tgtEl>
                                        <p:attrNameLst>
                                          <p:attrName>style.visibility</p:attrName>
                                        </p:attrNameLst>
                                      </p:cBhvr>
                                      <p:to>
                                        <p:strVal val="visible"/>
                                      </p:to>
                                    </p:set>
                                    <p:anim calcmode="lin" valueType="num">
                                      <p:cBhvr additive="base">
                                        <p:cTn id="26" dur="500" fill="hold"/>
                                        <p:tgtEl>
                                          <p:spTgt spid="9216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921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2163">
                                            <p:txEl>
                                              <p:pRg st="3" end="3"/>
                                            </p:txEl>
                                          </p:spTgt>
                                        </p:tgtEl>
                                        <p:attrNameLst>
                                          <p:attrName>style.visibility</p:attrName>
                                        </p:attrNameLst>
                                      </p:cBhvr>
                                      <p:to>
                                        <p:strVal val="visible"/>
                                      </p:to>
                                    </p:set>
                                    <p:anim calcmode="lin" valueType="num">
                                      <p:cBhvr additive="base">
                                        <p:cTn id="32" dur="500" fill="hold"/>
                                        <p:tgtEl>
                                          <p:spTgt spid="92163">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921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92163">
                                            <p:txEl>
                                              <p:pRg st="4" end="4"/>
                                            </p:txEl>
                                          </p:spTgt>
                                        </p:tgtEl>
                                        <p:attrNameLst>
                                          <p:attrName>style.visibility</p:attrName>
                                        </p:attrNameLst>
                                      </p:cBhvr>
                                      <p:to>
                                        <p:strVal val="visible"/>
                                      </p:to>
                                    </p:set>
                                    <p:anim calcmode="lin" valueType="num">
                                      <p:cBhvr additive="base">
                                        <p:cTn id="38" dur="500" fill="hold"/>
                                        <p:tgtEl>
                                          <p:spTgt spid="92163">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921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2163">
                                            <p:txEl>
                                              <p:pRg st="5" end="5"/>
                                            </p:txEl>
                                          </p:spTgt>
                                        </p:tgtEl>
                                        <p:attrNameLst>
                                          <p:attrName>style.visibility</p:attrName>
                                        </p:attrNameLst>
                                      </p:cBhvr>
                                      <p:to>
                                        <p:strVal val="visible"/>
                                      </p:to>
                                    </p:set>
                                    <p:anim calcmode="lin" valueType="num">
                                      <p:cBhvr additive="base">
                                        <p:cTn id="44" dur="500" fill="hold"/>
                                        <p:tgtEl>
                                          <p:spTgt spid="92163">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9216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p:bldP spid="9216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3"/>
          <p:cNvSpPr>
            <a:spLocks noGrp="1" noChangeArrowheads="1"/>
          </p:cNvSpPr>
          <p:nvPr>
            <p:ph type="body" idx="1"/>
          </p:nvPr>
        </p:nvSpPr>
        <p:spPr>
          <a:xfrm>
            <a:off x="228600" y="76200"/>
            <a:ext cx="8915400" cy="6553200"/>
          </a:xfrm>
        </p:spPr>
        <p:txBody>
          <a:bodyPr/>
          <a:lstStyle/>
          <a:p>
            <a:r>
              <a:rPr lang="en-US" sz="4000" dirty="0"/>
              <a:t>Reproduction (Isa 65:23).</a:t>
            </a:r>
          </a:p>
          <a:p>
            <a:r>
              <a:rPr lang="en-US" sz="4000" dirty="0"/>
              <a:t>Fruitful labor (Isa 62:8-9; 65:21-23;    </a:t>
            </a:r>
            <a:r>
              <a:rPr lang="en-US" sz="4000" dirty="0" err="1"/>
              <a:t>Jere</a:t>
            </a:r>
            <a:r>
              <a:rPr lang="en-US" sz="4000" dirty="0"/>
              <a:t> 31:5; </a:t>
            </a:r>
            <a:r>
              <a:rPr lang="en-US" sz="4000" dirty="0" err="1"/>
              <a:t>Ezek</a:t>
            </a:r>
            <a:r>
              <a:rPr lang="en-US" sz="4000" dirty="0"/>
              <a:t> 48:18-19; Isa 30:23-24).</a:t>
            </a:r>
          </a:p>
          <a:p>
            <a:r>
              <a:rPr lang="en-US" sz="4000" dirty="0"/>
              <a:t>Joy (Isa </a:t>
            </a:r>
            <a:r>
              <a:rPr lang="en-US" sz="4000" dirty="0" smtClean="0"/>
              <a:t>35:9-10; </a:t>
            </a:r>
            <a:r>
              <a:rPr lang="en-US" sz="4000" dirty="0" err="1" smtClean="0"/>
              <a:t>Zech</a:t>
            </a:r>
            <a:r>
              <a:rPr lang="en-US" sz="4000" dirty="0" smtClean="0"/>
              <a:t> 8:19).</a:t>
            </a:r>
            <a:endParaRPr lang="en-US" sz="4000" dirty="0"/>
          </a:p>
          <a:p>
            <a:r>
              <a:rPr lang="en-US" sz="4000" dirty="0"/>
              <a:t>Christ will reign personally (</a:t>
            </a:r>
            <a:r>
              <a:rPr lang="en-US" sz="4000" dirty="0" err="1"/>
              <a:t>Ezek</a:t>
            </a:r>
            <a:r>
              <a:rPr lang="en-US" sz="4000" dirty="0"/>
              <a:t> 37:27-28; </a:t>
            </a:r>
            <a:r>
              <a:rPr lang="en-US" sz="4000" dirty="0" err="1"/>
              <a:t>Zech</a:t>
            </a:r>
            <a:r>
              <a:rPr lang="en-US" sz="4000" dirty="0"/>
              <a:t> 2:10-13; Isa 9:6-7).</a:t>
            </a:r>
          </a:p>
          <a:p>
            <a:r>
              <a:rPr lang="en-US" sz="4000" dirty="0"/>
              <a:t>The kingdom had not yet come when Jesus ascended (Acts 1:6-8</a:t>
            </a:r>
            <a:r>
              <a:rPr lang="en-US" sz="4000" dirty="0" smtClean="0"/>
              <a:t>).</a:t>
            </a:r>
          </a:p>
          <a:p>
            <a:r>
              <a:rPr lang="en-US" sz="4000" dirty="0" smtClean="0"/>
              <a:t>It will last 1000 years (Rev 20:1-7).</a:t>
            </a:r>
            <a:endParaRPr lang="en-US" sz="4000" dirty="0"/>
          </a:p>
          <a:p>
            <a:endParaRPr lang="en-US" sz="3600" dirty="0"/>
          </a:p>
        </p:txBody>
      </p:sp>
    </p:spTree>
    <p:extLst>
      <p:ext uri="{BB962C8B-B14F-4D97-AF65-F5344CB8AC3E}">
        <p14:creationId xmlns:p14="http://schemas.microsoft.com/office/powerpoint/2010/main" val="42916934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 calcmode="lin" valueType="num">
                                      <p:cBhvr additive="base">
                                        <p:cTn id="7" dur="500" fill="hold"/>
                                        <p:tgtEl>
                                          <p:spTgt spid="942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42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4211">
                                            <p:txEl>
                                              <p:pRg st="1" end="1"/>
                                            </p:txEl>
                                          </p:spTgt>
                                        </p:tgtEl>
                                        <p:attrNameLst>
                                          <p:attrName>style.visibility</p:attrName>
                                        </p:attrNameLst>
                                      </p:cBhvr>
                                      <p:to>
                                        <p:strVal val="visible"/>
                                      </p:to>
                                    </p:set>
                                    <p:anim calcmode="lin" valueType="num">
                                      <p:cBhvr additive="base">
                                        <p:cTn id="13" dur="500" fill="hold"/>
                                        <p:tgtEl>
                                          <p:spTgt spid="942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42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4211">
                                            <p:txEl>
                                              <p:pRg st="2" end="2"/>
                                            </p:txEl>
                                          </p:spTgt>
                                        </p:tgtEl>
                                        <p:attrNameLst>
                                          <p:attrName>style.visibility</p:attrName>
                                        </p:attrNameLst>
                                      </p:cBhvr>
                                      <p:to>
                                        <p:strVal val="visible"/>
                                      </p:to>
                                    </p:set>
                                    <p:anim calcmode="lin" valueType="num">
                                      <p:cBhvr additive="base">
                                        <p:cTn id="19" dur="500" fill="hold"/>
                                        <p:tgtEl>
                                          <p:spTgt spid="942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42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4211">
                                            <p:txEl>
                                              <p:pRg st="3" end="3"/>
                                            </p:txEl>
                                          </p:spTgt>
                                        </p:tgtEl>
                                        <p:attrNameLst>
                                          <p:attrName>style.visibility</p:attrName>
                                        </p:attrNameLst>
                                      </p:cBhvr>
                                      <p:to>
                                        <p:strVal val="visible"/>
                                      </p:to>
                                    </p:set>
                                    <p:anim calcmode="lin" valueType="num">
                                      <p:cBhvr additive="base">
                                        <p:cTn id="25" dur="500" fill="hold"/>
                                        <p:tgtEl>
                                          <p:spTgt spid="942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42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4211">
                                            <p:txEl>
                                              <p:pRg st="4" end="4"/>
                                            </p:txEl>
                                          </p:spTgt>
                                        </p:tgtEl>
                                        <p:attrNameLst>
                                          <p:attrName>style.visibility</p:attrName>
                                        </p:attrNameLst>
                                      </p:cBhvr>
                                      <p:to>
                                        <p:strVal val="visible"/>
                                      </p:to>
                                    </p:set>
                                    <p:anim calcmode="lin" valueType="num">
                                      <p:cBhvr additive="base">
                                        <p:cTn id="31" dur="500" fill="hold"/>
                                        <p:tgtEl>
                                          <p:spTgt spid="942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42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4211">
                                            <p:txEl>
                                              <p:pRg st="5" end="5"/>
                                            </p:txEl>
                                          </p:spTgt>
                                        </p:tgtEl>
                                        <p:attrNameLst>
                                          <p:attrName>style.visibility</p:attrName>
                                        </p:attrNameLst>
                                      </p:cBhvr>
                                      <p:to>
                                        <p:strVal val="visible"/>
                                      </p:to>
                                    </p:set>
                                    <p:anim calcmode="lin" valueType="num">
                                      <p:cBhvr additive="base">
                                        <p:cTn id="37" dur="500" fill="hold"/>
                                        <p:tgtEl>
                                          <p:spTgt spid="942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42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Grp="1" noChangeArrowheads="1"/>
          </p:cNvSpPr>
          <p:nvPr>
            <p:ph type="title"/>
          </p:nvPr>
        </p:nvSpPr>
        <p:spPr>
          <a:xfrm>
            <a:off x="1981200" y="304800"/>
            <a:ext cx="6858000" cy="1752600"/>
          </a:xfrm>
        </p:spPr>
        <p:txBody>
          <a:bodyPr/>
          <a:lstStyle/>
          <a:p>
            <a:r>
              <a:rPr lang="en-US"/>
              <a:t>A Dispensational Understanding of the Kingdom</a:t>
            </a:r>
          </a:p>
        </p:txBody>
      </p:sp>
      <p:sp>
        <p:nvSpPr>
          <p:cNvPr id="108550" name="Rectangle 6"/>
          <p:cNvSpPr>
            <a:spLocks noGrp="1" noChangeArrowheads="1"/>
          </p:cNvSpPr>
          <p:nvPr>
            <p:ph type="body" idx="1"/>
          </p:nvPr>
        </p:nvSpPr>
        <p:spPr>
          <a:xfrm>
            <a:off x="457200" y="2362200"/>
            <a:ext cx="8229600" cy="4495800"/>
          </a:xfrm>
        </p:spPr>
        <p:txBody>
          <a:bodyPr/>
          <a:lstStyle/>
          <a:p>
            <a:r>
              <a:rPr lang="en-US" dirty="0"/>
              <a:t>Acts 1:3   </a:t>
            </a:r>
          </a:p>
          <a:p>
            <a:r>
              <a:rPr lang="en-US" dirty="0"/>
              <a:t>“Lord, is it at this time You are restoring the kingdom to </a:t>
            </a:r>
            <a:r>
              <a:rPr lang="en-US" dirty="0" smtClean="0"/>
              <a:t>Israel (Acts 1:6)?”</a:t>
            </a:r>
            <a:endParaRPr lang="en-US" dirty="0"/>
          </a:p>
          <a:p>
            <a:r>
              <a:rPr lang="en-US" dirty="0"/>
              <a:t>The kingdom was still coming.</a:t>
            </a:r>
          </a:p>
          <a:p>
            <a:r>
              <a:rPr lang="en-US" dirty="0"/>
              <a:t>John MacArthur states, “If they are mistaken about this, Jesus’ failure            to correct them is mystifying and deceptive.”</a:t>
            </a:r>
          </a:p>
        </p:txBody>
      </p:sp>
      <p:pic>
        <p:nvPicPr>
          <p:cNvPr id="108551" name="Picture 7" descr="MPj0400138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644650" cy="2246313"/>
          </a:xfrm>
          <a:prstGeom prst="rect">
            <a:avLst/>
          </a:prstGeom>
          <a:noFill/>
          <a:extLst>
            <a:ext uri="{909E8E84-426E-40DD-AFC4-6F175D3DCCD1}">
              <a14:hiddenFill xmlns:a14="http://schemas.microsoft.com/office/drawing/2010/main">
                <a:solidFill>
                  <a:srgbClr val="FFFFFF"/>
                </a:solidFill>
              </a14:hiddenFill>
            </a:ext>
          </a:extLst>
        </p:spPr>
      </p:pic>
      <p:pic>
        <p:nvPicPr>
          <p:cNvPr id="108553" name="Picture 9" descr="john_macarthu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0925" y="4572000"/>
            <a:ext cx="1743075"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407060"/>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8550">
                                            <p:txEl>
                                              <p:pRg st="0" end="0"/>
                                            </p:txEl>
                                          </p:spTgt>
                                        </p:tgtEl>
                                        <p:attrNameLst>
                                          <p:attrName>style.visibility</p:attrName>
                                        </p:attrNameLst>
                                      </p:cBhvr>
                                      <p:to>
                                        <p:strVal val="visible"/>
                                      </p:to>
                                    </p:set>
                                    <p:animEffect transition="in" filter="fade">
                                      <p:cBhvr>
                                        <p:cTn id="7" dur="1000"/>
                                        <p:tgtEl>
                                          <p:spTgt spid="108550">
                                            <p:txEl>
                                              <p:pRg st="0" end="0"/>
                                            </p:txEl>
                                          </p:spTgt>
                                        </p:tgtEl>
                                      </p:cBhvr>
                                    </p:animEffect>
                                    <p:anim calcmode="lin" valueType="num">
                                      <p:cBhvr>
                                        <p:cTn id="8" dur="1000" fill="hold"/>
                                        <p:tgtEl>
                                          <p:spTgt spid="108550">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08550">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8550">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8550">
                                            <p:txEl>
                                              <p:pRg st="1" end="1"/>
                                            </p:txEl>
                                          </p:spTgt>
                                        </p:tgtEl>
                                        <p:attrNameLst>
                                          <p:attrName>style.visibility</p:attrName>
                                        </p:attrNameLst>
                                      </p:cBhvr>
                                      <p:to>
                                        <p:strVal val="visible"/>
                                      </p:to>
                                    </p:set>
                                    <p:animEffect transition="in" filter="fade">
                                      <p:cBhvr>
                                        <p:cTn id="15" dur="1000"/>
                                        <p:tgtEl>
                                          <p:spTgt spid="108550">
                                            <p:txEl>
                                              <p:pRg st="1" end="1"/>
                                            </p:txEl>
                                          </p:spTgt>
                                        </p:tgtEl>
                                      </p:cBhvr>
                                    </p:animEffect>
                                    <p:anim calcmode="lin" valueType="num">
                                      <p:cBhvr>
                                        <p:cTn id="16" dur="1000" fill="hold"/>
                                        <p:tgtEl>
                                          <p:spTgt spid="108550">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08550">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08550">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08550">
                                            <p:txEl>
                                              <p:pRg st="2" end="2"/>
                                            </p:txEl>
                                          </p:spTgt>
                                        </p:tgtEl>
                                        <p:attrNameLst>
                                          <p:attrName>style.visibility</p:attrName>
                                        </p:attrNameLst>
                                      </p:cBhvr>
                                      <p:to>
                                        <p:strVal val="visible"/>
                                      </p:to>
                                    </p:set>
                                    <p:animEffect transition="in" filter="fade">
                                      <p:cBhvr>
                                        <p:cTn id="23" dur="1000"/>
                                        <p:tgtEl>
                                          <p:spTgt spid="108550">
                                            <p:txEl>
                                              <p:pRg st="2" end="2"/>
                                            </p:txEl>
                                          </p:spTgt>
                                        </p:tgtEl>
                                      </p:cBhvr>
                                    </p:animEffect>
                                    <p:anim calcmode="lin" valueType="num">
                                      <p:cBhvr>
                                        <p:cTn id="24" dur="1000" fill="hold"/>
                                        <p:tgtEl>
                                          <p:spTgt spid="108550">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08550">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8550">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08550">
                                            <p:txEl>
                                              <p:pRg st="3" end="3"/>
                                            </p:txEl>
                                          </p:spTgt>
                                        </p:tgtEl>
                                        <p:attrNameLst>
                                          <p:attrName>style.visibility</p:attrName>
                                        </p:attrNameLst>
                                      </p:cBhvr>
                                      <p:to>
                                        <p:strVal val="visible"/>
                                      </p:to>
                                    </p:set>
                                    <p:animEffect transition="in" filter="fade">
                                      <p:cBhvr>
                                        <p:cTn id="31" dur="1000"/>
                                        <p:tgtEl>
                                          <p:spTgt spid="108550">
                                            <p:txEl>
                                              <p:pRg st="3" end="3"/>
                                            </p:txEl>
                                          </p:spTgt>
                                        </p:tgtEl>
                                      </p:cBhvr>
                                    </p:animEffect>
                                    <p:anim calcmode="lin" valueType="num">
                                      <p:cBhvr>
                                        <p:cTn id="32" dur="1000" fill="hold"/>
                                        <p:tgtEl>
                                          <p:spTgt spid="108550">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08550">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08550">
                                            <p:txEl>
                                              <p:pRg st="3" end="3"/>
                                            </p:txEl>
                                          </p:spTgt>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108553"/>
                                        </p:tgtEl>
                                        <p:attrNameLst>
                                          <p:attrName>style.visibility</p:attrName>
                                        </p:attrNameLst>
                                      </p:cBhvr>
                                      <p:to>
                                        <p:strVal val="visible"/>
                                      </p:to>
                                    </p:set>
                                    <p:animEffect transition="in" filter="fade">
                                      <p:cBhvr>
                                        <p:cTn id="37" dur="1000"/>
                                        <p:tgtEl>
                                          <p:spTgt spid="108553"/>
                                        </p:tgtEl>
                                      </p:cBhvr>
                                    </p:animEffect>
                                    <p:anim calcmode="lin" valueType="num">
                                      <p:cBhvr>
                                        <p:cTn id="38" dur="1000" fill="hold"/>
                                        <p:tgtEl>
                                          <p:spTgt spid="108553"/>
                                        </p:tgtEl>
                                        <p:attrNameLst>
                                          <p:attrName>ppt_x</p:attrName>
                                        </p:attrNameLst>
                                      </p:cBhvr>
                                      <p:tavLst>
                                        <p:tav tm="0">
                                          <p:val>
                                            <p:strVal val="#ppt_x"/>
                                          </p:val>
                                        </p:tav>
                                        <p:tav tm="100000">
                                          <p:val>
                                            <p:strVal val="#ppt_x"/>
                                          </p:val>
                                        </p:tav>
                                      </p:tavLst>
                                    </p:anim>
                                    <p:anim calcmode="lin" valueType="num">
                                      <p:cBhvr>
                                        <p:cTn id="39" dur="900" decel="100000" fill="hold"/>
                                        <p:tgtEl>
                                          <p:spTgt spid="108553"/>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0855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endParaRPr lang="en-US"/>
          </a:p>
        </p:txBody>
      </p:sp>
      <p:sp>
        <p:nvSpPr>
          <p:cNvPr id="111619" name="Rectangle 3"/>
          <p:cNvSpPr>
            <a:spLocks noGrp="1" noChangeArrowheads="1"/>
          </p:cNvSpPr>
          <p:nvPr>
            <p:ph type="body" idx="1"/>
          </p:nvPr>
        </p:nvSpPr>
        <p:spPr/>
        <p:txBody>
          <a:bodyPr/>
          <a:lstStyle/>
          <a:p>
            <a:r>
              <a:rPr lang="en-US"/>
              <a:t>The kingdom would take form as promised.</a:t>
            </a:r>
          </a:p>
          <a:p>
            <a:r>
              <a:rPr lang="en-US"/>
              <a:t>The kingdom therefore was postponed until Christ would return, but it was never withdrawn altogether,  </a:t>
            </a:r>
          </a:p>
          <a:p>
            <a:r>
              <a:rPr lang="en-US"/>
              <a:t>The promised kingdom was still on the agenda-but when?</a:t>
            </a:r>
          </a:p>
        </p:txBody>
      </p:sp>
    </p:spTree>
    <p:extLst>
      <p:ext uri="{BB962C8B-B14F-4D97-AF65-F5344CB8AC3E}">
        <p14:creationId xmlns:p14="http://schemas.microsoft.com/office/powerpoint/2010/main" val="2174480189"/>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 calcmode="lin" valueType="num">
                                      <p:cBhvr additive="base">
                                        <p:cTn id="7" dur="500" fill="hold"/>
                                        <p:tgtEl>
                                          <p:spTgt spid="1116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61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11619">
                                            <p:txEl>
                                              <p:pRg st="1" end="1"/>
                                            </p:txEl>
                                          </p:spTgt>
                                        </p:tgtEl>
                                        <p:attrNameLst>
                                          <p:attrName>style.visibility</p:attrName>
                                        </p:attrNameLst>
                                      </p:cBhvr>
                                      <p:to>
                                        <p:strVal val="visible"/>
                                      </p:to>
                                    </p:set>
                                    <p:anim calcmode="lin" valueType="num">
                                      <p:cBhvr additive="base">
                                        <p:cTn id="13" dur="500" fill="hold"/>
                                        <p:tgtEl>
                                          <p:spTgt spid="1116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161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111619">
                                            <p:txEl>
                                              <p:pRg st="2" end="2"/>
                                            </p:txEl>
                                          </p:spTgt>
                                        </p:tgtEl>
                                        <p:attrNameLst>
                                          <p:attrName>style.visibility</p:attrName>
                                        </p:attrNameLst>
                                      </p:cBhvr>
                                      <p:to>
                                        <p:strVal val="visible"/>
                                      </p:to>
                                    </p:set>
                                    <p:anim calcmode="lin" valueType="num">
                                      <p:cBhvr additive="base">
                                        <p:cTn id="19" dur="500" fill="hold"/>
                                        <p:tgtEl>
                                          <p:spTgt spid="1116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1619">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“Kingdom of God”	</a:t>
            </a:r>
          </a:p>
        </p:txBody>
      </p:sp>
      <p:sp>
        <p:nvSpPr>
          <p:cNvPr id="112643" name="Rectangle 3"/>
          <p:cNvSpPr>
            <a:spLocks noGrp="1" noChangeArrowheads="1"/>
          </p:cNvSpPr>
          <p:nvPr>
            <p:ph type="body" idx="1"/>
          </p:nvPr>
        </p:nvSpPr>
        <p:spPr/>
        <p:txBody>
          <a:bodyPr/>
          <a:lstStyle/>
          <a:p>
            <a:r>
              <a:rPr lang="en-US" sz="3600"/>
              <a:t>Three essential elements of any kingdom:</a:t>
            </a:r>
          </a:p>
          <a:p>
            <a:endParaRPr lang="en-US" sz="2400"/>
          </a:p>
          <a:p>
            <a:pPr lvl="1"/>
            <a:r>
              <a:rPr lang="en-US" sz="3200"/>
              <a:t>There must be a ruler.</a:t>
            </a:r>
          </a:p>
          <a:p>
            <a:pPr lvl="1"/>
            <a:r>
              <a:rPr lang="en-US" sz="3200"/>
              <a:t>There must be a realm to rule.</a:t>
            </a:r>
          </a:p>
          <a:p>
            <a:pPr lvl="1"/>
            <a:r>
              <a:rPr lang="en-US" sz="3200"/>
              <a:t>There must be the exercising of authority.</a:t>
            </a:r>
          </a:p>
        </p:txBody>
      </p:sp>
    </p:spTree>
    <p:extLst>
      <p:ext uri="{BB962C8B-B14F-4D97-AF65-F5344CB8AC3E}">
        <p14:creationId xmlns:p14="http://schemas.microsoft.com/office/powerpoint/2010/main" val="2418829636"/>
      </p:ext>
    </p:extLst>
  </p:cSld>
  <p:clrMapOvr>
    <a:masterClrMapping/>
  </p:clrMapOvr>
  <p:transition spd="med">
    <p:wipe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12642"/>
                                        </p:tgtEl>
                                        <p:attrNameLst>
                                          <p:attrName>style.visibility</p:attrName>
                                        </p:attrNameLst>
                                      </p:cBhvr>
                                      <p:to>
                                        <p:strVal val="visible"/>
                                      </p:to>
                                    </p:set>
                                    <p:anim calcmode="lin" valueType="num">
                                      <p:cBhvr>
                                        <p:cTn id="7" dur="1000" fill="hold"/>
                                        <p:tgtEl>
                                          <p:spTgt spid="112642"/>
                                        </p:tgtEl>
                                        <p:attrNameLst>
                                          <p:attrName>ppt_w</p:attrName>
                                        </p:attrNameLst>
                                      </p:cBhvr>
                                      <p:tavLst>
                                        <p:tav tm="0">
                                          <p:val>
                                            <p:strVal val="#ppt_w+.3"/>
                                          </p:val>
                                        </p:tav>
                                        <p:tav tm="100000">
                                          <p:val>
                                            <p:strVal val="#ppt_w"/>
                                          </p:val>
                                        </p:tav>
                                      </p:tavLst>
                                    </p:anim>
                                    <p:anim calcmode="lin" valueType="num">
                                      <p:cBhvr>
                                        <p:cTn id="8" dur="1000" fill="hold"/>
                                        <p:tgtEl>
                                          <p:spTgt spid="112642"/>
                                        </p:tgtEl>
                                        <p:attrNameLst>
                                          <p:attrName>ppt_h</p:attrName>
                                        </p:attrNameLst>
                                      </p:cBhvr>
                                      <p:tavLst>
                                        <p:tav tm="0">
                                          <p:val>
                                            <p:strVal val="#ppt_h"/>
                                          </p:val>
                                        </p:tav>
                                        <p:tav tm="100000">
                                          <p:val>
                                            <p:strVal val="#ppt_h"/>
                                          </p:val>
                                        </p:tav>
                                      </p:tavLst>
                                    </p:anim>
                                    <p:animEffect transition="in" filter="fade">
                                      <p:cBhvr>
                                        <p:cTn id="9" dur="1000"/>
                                        <p:tgtEl>
                                          <p:spTgt spid="11264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12643">
                                            <p:txEl>
                                              <p:pRg st="0" end="0"/>
                                            </p:txEl>
                                          </p:spTgt>
                                        </p:tgtEl>
                                        <p:attrNameLst>
                                          <p:attrName>style.visibility</p:attrName>
                                        </p:attrNameLst>
                                      </p:cBhvr>
                                      <p:to>
                                        <p:strVal val="visible"/>
                                      </p:to>
                                    </p:set>
                                    <p:anim calcmode="lin" valueType="num">
                                      <p:cBhvr>
                                        <p:cTn id="12" dur="1000" fill="hold"/>
                                        <p:tgtEl>
                                          <p:spTgt spid="11264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1264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12643">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12643">
                                            <p:txEl>
                                              <p:pRg st="2" end="2"/>
                                            </p:txEl>
                                          </p:spTgt>
                                        </p:tgtEl>
                                        <p:attrNameLst>
                                          <p:attrName>style.visibility</p:attrName>
                                        </p:attrNameLst>
                                      </p:cBhvr>
                                      <p:to>
                                        <p:strVal val="visible"/>
                                      </p:to>
                                    </p:set>
                                    <p:anim calcmode="lin" valueType="num">
                                      <p:cBhvr>
                                        <p:cTn id="19" dur="1000" fill="hold"/>
                                        <p:tgtEl>
                                          <p:spTgt spid="11264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11264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112643">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12643">
                                            <p:txEl>
                                              <p:pRg st="3" end="3"/>
                                            </p:txEl>
                                          </p:spTgt>
                                        </p:tgtEl>
                                        <p:attrNameLst>
                                          <p:attrName>style.visibility</p:attrName>
                                        </p:attrNameLst>
                                      </p:cBhvr>
                                      <p:to>
                                        <p:strVal val="visible"/>
                                      </p:to>
                                    </p:set>
                                    <p:anim calcmode="lin" valueType="num">
                                      <p:cBhvr>
                                        <p:cTn id="26" dur="1000" fill="hold"/>
                                        <p:tgtEl>
                                          <p:spTgt spid="112643">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112643">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112643">
                                            <p:txEl>
                                              <p:pRg st="3" end="3"/>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2643">
                                            <p:txEl>
                                              <p:pRg st="4" end="4"/>
                                            </p:txEl>
                                          </p:spTgt>
                                        </p:tgtEl>
                                        <p:attrNameLst>
                                          <p:attrName>style.visibility</p:attrName>
                                        </p:attrNameLst>
                                      </p:cBhvr>
                                      <p:to>
                                        <p:strVal val="visible"/>
                                      </p:to>
                                    </p:set>
                                    <p:anim calcmode="lin" valueType="num">
                                      <p:cBhvr>
                                        <p:cTn id="33" dur="1000" fill="hold"/>
                                        <p:tgtEl>
                                          <p:spTgt spid="112643">
                                            <p:txEl>
                                              <p:pRg st="4" end="4"/>
                                            </p:txEl>
                                          </p:spTgt>
                                        </p:tgtEl>
                                        <p:attrNameLst>
                                          <p:attrName>ppt_w</p:attrName>
                                        </p:attrNameLst>
                                      </p:cBhvr>
                                      <p:tavLst>
                                        <p:tav tm="0">
                                          <p:val>
                                            <p:strVal val="#ppt_w*0.70"/>
                                          </p:val>
                                        </p:tav>
                                        <p:tav tm="100000">
                                          <p:val>
                                            <p:strVal val="#ppt_w"/>
                                          </p:val>
                                        </p:tav>
                                      </p:tavLst>
                                    </p:anim>
                                    <p:anim calcmode="lin" valueType="num">
                                      <p:cBhvr>
                                        <p:cTn id="34" dur="1000" fill="hold"/>
                                        <p:tgtEl>
                                          <p:spTgt spid="112643">
                                            <p:txEl>
                                              <p:pRg st="4" end="4"/>
                                            </p:txEl>
                                          </p:spTgt>
                                        </p:tgtEl>
                                        <p:attrNameLst>
                                          <p:attrName>ppt_h</p:attrName>
                                        </p:attrNameLst>
                                      </p:cBhvr>
                                      <p:tavLst>
                                        <p:tav tm="0">
                                          <p:val>
                                            <p:strVal val="#ppt_h"/>
                                          </p:val>
                                        </p:tav>
                                        <p:tav tm="100000">
                                          <p:val>
                                            <p:strVal val="#ppt_h"/>
                                          </p:val>
                                        </p:tav>
                                      </p:tavLst>
                                    </p:anim>
                                    <p:animEffect transition="in" filter="fade">
                                      <p:cBhvr>
                                        <p:cTn id="35" dur="1000"/>
                                        <p:tgtEl>
                                          <p:spTgt spid="1126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P spid="11264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t>In Scripture: Six unique     kingdoms as related to God:</a:t>
            </a:r>
          </a:p>
        </p:txBody>
      </p:sp>
      <p:sp>
        <p:nvSpPr>
          <p:cNvPr id="113667" name="Rectangle 3"/>
          <p:cNvSpPr>
            <a:spLocks noGrp="1" noChangeArrowheads="1"/>
          </p:cNvSpPr>
          <p:nvPr>
            <p:ph type="body" idx="1"/>
          </p:nvPr>
        </p:nvSpPr>
        <p:spPr>
          <a:xfrm>
            <a:off x="457200" y="1905000"/>
            <a:ext cx="8229600" cy="4525963"/>
          </a:xfrm>
        </p:spPr>
        <p:txBody>
          <a:bodyPr/>
          <a:lstStyle/>
          <a:p>
            <a:r>
              <a:rPr lang="en-US"/>
              <a:t>Universal kingdom of God.</a:t>
            </a:r>
          </a:p>
          <a:p>
            <a:r>
              <a:rPr lang="en-US"/>
              <a:t>Spiritual kingdom of God.</a:t>
            </a:r>
          </a:p>
          <a:p>
            <a:r>
              <a:rPr lang="en-US"/>
              <a:t>Theocratic kingdom.</a:t>
            </a:r>
          </a:p>
          <a:p>
            <a:r>
              <a:rPr lang="en-US"/>
              <a:t>Mystery form of the kingdom.</a:t>
            </a:r>
          </a:p>
          <a:p>
            <a:r>
              <a:rPr lang="en-US"/>
              <a:t>Messianic kingdom.</a:t>
            </a:r>
          </a:p>
          <a:p>
            <a:r>
              <a:rPr lang="en-US"/>
              <a:t>Eternal kingdom.</a:t>
            </a:r>
          </a:p>
        </p:txBody>
      </p:sp>
    </p:spTree>
    <p:extLst>
      <p:ext uri="{BB962C8B-B14F-4D97-AF65-F5344CB8AC3E}">
        <p14:creationId xmlns:p14="http://schemas.microsoft.com/office/powerpoint/2010/main" val="3889873469"/>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iterate type="lt">
                                    <p:tmPct val="0"/>
                                  </p:iterate>
                                  <p:childTnLst>
                                    <p:set>
                                      <p:cBhvr>
                                        <p:cTn id="6" dur="1" fill="hold">
                                          <p:stCondLst>
                                            <p:cond delay="0"/>
                                          </p:stCondLst>
                                        </p:cTn>
                                        <p:tgtEl>
                                          <p:spTgt spid="113666"/>
                                        </p:tgtEl>
                                        <p:attrNameLst>
                                          <p:attrName>style.visibility</p:attrName>
                                        </p:attrNameLst>
                                      </p:cBhvr>
                                      <p:to>
                                        <p:strVal val="visible"/>
                                      </p:to>
                                    </p:set>
                                    <p:animScale>
                                      <p:cBhvr>
                                        <p:cTn id="7" dur="1000" decel="50000" fill="hold">
                                          <p:stCondLst>
                                            <p:cond delay="0"/>
                                          </p:stCondLst>
                                        </p:cTn>
                                        <p:tgtEl>
                                          <p:spTgt spid="1136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3666"/>
                                        </p:tgtEl>
                                        <p:attrNameLst>
                                          <p:attrName>ppt_x</p:attrName>
                                          <p:attrName>ppt_y</p:attrName>
                                        </p:attrNameLst>
                                      </p:cBhvr>
                                    </p:animMotion>
                                    <p:animEffect transition="in" filter="fade">
                                      <p:cBhvr>
                                        <p:cTn id="9" dur="1000"/>
                                        <p:tgtEl>
                                          <p:spTgt spid="11366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13667">
                                            <p:txEl>
                                              <p:pRg st="0" end="0"/>
                                            </p:txEl>
                                          </p:spTgt>
                                        </p:tgtEl>
                                        <p:attrNameLst>
                                          <p:attrName>style.visibility</p:attrName>
                                        </p:attrNameLst>
                                      </p:cBhvr>
                                      <p:to>
                                        <p:strVal val="visible"/>
                                      </p:to>
                                    </p:set>
                                    <p:anim calcmode="lin" valueType="num">
                                      <p:cBhvr>
                                        <p:cTn id="14" dur="1000" fill="hold"/>
                                        <p:tgtEl>
                                          <p:spTgt spid="113667">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13667">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1366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13667">
                                            <p:txEl>
                                              <p:pRg st="1" end="1"/>
                                            </p:txEl>
                                          </p:spTgt>
                                        </p:tgtEl>
                                        <p:attrNameLst>
                                          <p:attrName>style.visibility</p:attrName>
                                        </p:attrNameLst>
                                      </p:cBhvr>
                                      <p:to>
                                        <p:strVal val="visible"/>
                                      </p:to>
                                    </p:set>
                                    <p:anim calcmode="lin" valueType="num">
                                      <p:cBhvr>
                                        <p:cTn id="21" dur="1000" fill="hold"/>
                                        <p:tgtEl>
                                          <p:spTgt spid="113667">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13667">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13667">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113667">
                                            <p:txEl>
                                              <p:pRg st="2" end="2"/>
                                            </p:txEl>
                                          </p:spTgt>
                                        </p:tgtEl>
                                        <p:attrNameLst>
                                          <p:attrName>style.visibility</p:attrName>
                                        </p:attrNameLst>
                                      </p:cBhvr>
                                      <p:to>
                                        <p:strVal val="visible"/>
                                      </p:to>
                                    </p:set>
                                    <p:anim calcmode="lin" valueType="num">
                                      <p:cBhvr>
                                        <p:cTn id="28" dur="1000" fill="hold"/>
                                        <p:tgtEl>
                                          <p:spTgt spid="113667">
                                            <p:txEl>
                                              <p:pRg st="2" end="2"/>
                                            </p:txEl>
                                          </p:spTgt>
                                        </p:tgtEl>
                                        <p:attrNameLst>
                                          <p:attrName>ppt_w</p:attrName>
                                        </p:attrNameLst>
                                      </p:cBhvr>
                                      <p:tavLst>
                                        <p:tav tm="0">
                                          <p:val>
                                            <p:strVal val="#ppt_w*0.70"/>
                                          </p:val>
                                        </p:tav>
                                        <p:tav tm="100000">
                                          <p:val>
                                            <p:strVal val="#ppt_w"/>
                                          </p:val>
                                        </p:tav>
                                      </p:tavLst>
                                    </p:anim>
                                    <p:anim calcmode="lin" valueType="num">
                                      <p:cBhvr>
                                        <p:cTn id="29" dur="1000" fill="hold"/>
                                        <p:tgtEl>
                                          <p:spTgt spid="113667">
                                            <p:txEl>
                                              <p:pRg st="2" end="2"/>
                                            </p:txEl>
                                          </p:spTgt>
                                        </p:tgtEl>
                                        <p:attrNameLst>
                                          <p:attrName>ppt_h</p:attrName>
                                        </p:attrNameLst>
                                      </p:cBhvr>
                                      <p:tavLst>
                                        <p:tav tm="0">
                                          <p:val>
                                            <p:strVal val="#ppt_h"/>
                                          </p:val>
                                        </p:tav>
                                        <p:tav tm="100000">
                                          <p:val>
                                            <p:strVal val="#ppt_h"/>
                                          </p:val>
                                        </p:tav>
                                      </p:tavLst>
                                    </p:anim>
                                    <p:animEffect transition="in" filter="fade">
                                      <p:cBhvr>
                                        <p:cTn id="30" dur="1000"/>
                                        <p:tgtEl>
                                          <p:spTgt spid="113667">
                                            <p:txEl>
                                              <p:pRg st="2" end="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113667">
                                            <p:txEl>
                                              <p:pRg st="3" end="3"/>
                                            </p:txEl>
                                          </p:spTgt>
                                        </p:tgtEl>
                                        <p:attrNameLst>
                                          <p:attrName>style.visibility</p:attrName>
                                        </p:attrNameLst>
                                      </p:cBhvr>
                                      <p:to>
                                        <p:strVal val="visible"/>
                                      </p:to>
                                    </p:set>
                                    <p:anim calcmode="lin" valueType="num">
                                      <p:cBhvr>
                                        <p:cTn id="35" dur="1000" fill="hold"/>
                                        <p:tgtEl>
                                          <p:spTgt spid="113667">
                                            <p:txEl>
                                              <p:pRg st="3" end="3"/>
                                            </p:txEl>
                                          </p:spTgt>
                                        </p:tgtEl>
                                        <p:attrNameLst>
                                          <p:attrName>ppt_w</p:attrName>
                                        </p:attrNameLst>
                                      </p:cBhvr>
                                      <p:tavLst>
                                        <p:tav tm="0">
                                          <p:val>
                                            <p:strVal val="#ppt_w*0.70"/>
                                          </p:val>
                                        </p:tav>
                                        <p:tav tm="100000">
                                          <p:val>
                                            <p:strVal val="#ppt_w"/>
                                          </p:val>
                                        </p:tav>
                                      </p:tavLst>
                                    </p:anim>
                                    <p:anim calcmode="lin" valueType="num">
                                      <p:cBhvr>
                                        <p:cTn id="36" dur="1000" fill="hold"/>
                                        <p:tgtEl>
                                          <p:spTgt spid="113667">
                                            <p:txEl>
                                              <p:pRg st="3" end="3"/>
                                            </p:txEl>
                                          </p:spTgt>
                                        </p:tgtEl>
                                        <p:attrNameLst>
                                          <p:attrName>ppt_h</p:attrName>
                                        </p:attrNameLst>
                                      </p:cBhvr>
                                      <p:tavLst>
                                        <p:tav tm="0">
                                          <p:val>
                                            <p:strVal val="#ppt_h"/>
                                          </p:val>
                                        </p:tav>
                                        <p:tav tm="100000">
                                          <p:val>
                                            <p:strVal val="#ppt_h"/>
                                          </p:val>
                                        </p:tav>
                                      </p:tavLst>
                                    </p:anim>
                                    <p:animEffect transition="in" filter="fade">
                                      <p:cBhvr>
                                        <p:cTn id="37" dur="1000"/>
                                        <p:tgtEl>
                                          <p:spTgt spid="113667">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113667">
                                            <p:txEl>
                                              <p:pRg st="4" end="4"/>
                                            </p:txEl>
                                          </p:spTgt>
                                        </p:tgtEl>
                                        <p:attrNameLst>
                                          <p:attrName>style.visibility</p:attrName>
                                        </p:attrNameLst>
                                      </p:cBhvr>
                                      <p:to>
                                        <p:strVal val="visible"/>
                                      </p:to>
                                    </p:set>
                                    <p:anim calcmode="lin" valueType="num">
                                      <p:cBhvr>
                                        <p:cTn id="42" dur="1000" fill="hold"/>
                                        <p:tgtEl>
                                          <p:spTgt spid="113667">
                                            <p:txEl>
                                              <p:pRg st="4" end="4"/>
                                            </p:txEl>
                                          </p:spTgt>
                                        </p:tgtEl>
                                        <p:attrNameLst>
                                          <p:attrName>ppt_w</p:attrName>
                                        </p:attrNameLst>
                                      </p:cBhvr>
                                      <p:tavLst>
                                        <p:tav tm="0">
                                          <p:val>
                                            <p:strVal val="#ppt_w*0.70"/>
                                          </p:val>
                                        </p:tav>
                                        <p:tav tm="100000">
                                          <p:val>
                                            <p:strVal val="#ppt_w"/>
                                          </p:val>
                                        </p:tav>
                                      </p:tavLst>
                                    </p:anim>
                                    <p:anim calcmode="lin" valueType="num">
                                      <p:cBhvr>
                                        <p:cTn id="43" dur="1000" fill="hold"/>
                                        <p:tgtEl>
                                          <p:spTgt spid="113667">
                                            <p:txEl>
                                              <p:pRg st="4" end="4"/>
                                            </p:txEl>
                                          </p:spTgt>
                                        </p:tgtEl>
                                        <p:attrNameLst>
                                          <p:attrName>ppt_h</p:attrName>
                                        </p:attrNameLst>
                                      </p:cBhvr>
                                      <p:tavLst>
                                        <p:tav tm="0">
                                          <p:val>
                                            <p:strVal val="#ppt_h"/>
                                          </p:val>
                                        </p:tav>
                                        <p:tav tm="100000">
                                          <p:val>
                                            <p:strVal val="#ppt_h"/>
                                          </p:val>
                                        </p:tav>
                                      </p:tavLst>
                                    </p:anim>
                                    <p:animEffect transition="in" filter="fade">
                                      <p:cBhvr>
                                        <p:cTn id="44" dur="1000"/>
                                        <p:tgtEl>
                                          <p:spTgt spid="113667">
                                            <p:txEl>
                                              <p:pRg st="4" end="4"/>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13667">
                                            <p:txEl>
                                              <p:pRg st="5" end="5"/>
                                            </p:txEl>
                                          </p:spTgt>
                                        </p:tgtEl>
                                        <p:attrNameLst>
                                          <p:attrName>style.visibility</p:attrName>
                                        </p:attrNameLst>
                                      </p:cBhvr>
                                      <p:to>
                                        <p:strVal val="visible"/>
                                      </p:to>
                                    </p:set>
                                    <p:anim calcmode="lin" valueType="num">
                                      <p:cBhvr>
                                        <p:cTn id="49" dur="1000" fill="hold"/>
                                        <p:tgtEl>
                                          <p:spTgt spid="113667">
                                            <p:txEl>
                                              <p:pRg st="5" end="5"/>
                                            </p:txEl>
                                          </p:spTgt>
                                        </p:tgtEl>
                                        <p:attrNameLst>
                                          <p:attrName>ppt_w</p:attrName>
                                        </p:attrNameLst>
                                      </p:cBhvr>
                                      <p:tavLst>
                                        <p:tav tm="0">
                                          <p:val>
                                            <p:strVal val="#ppt_w*0.70"/>
                                          </p:val>
                                        </p:tav>
                                        <p:tav tm="100000">
                                          <p:val>
                                            <p:strVal val="#ppt_w"/>
                                          </p:val>
                                        </p:tav>
                                      </p:tavLst>
                                    </p:anim>
                                    <p:anim calcmode="lin" valueType="num">
                                      <p:cBhvr>
                                        <p:cTn id="50" dur="1000" fill="hold"/>
                                        <p:tgtEl>
                                          <p:spTgt spid="113667">
                                            <p:txEl>
                                              <p:pRg st="5" end="5"/>
                                            </p:txEl>
                                          </p:spTgt>
                                        </p:tgtEl>
                                        <p:attrNameLst>
                                          <p:attrName>ppt_h</p:attrName>
                                        </p:attrNameLst>
                                      </p:cBhvr>
                                      <p:tavLst>
                                        <p:tav tm="0">
                                          <p:val>
                                            <p:strVal val="#ppt_h"/>
                                          </p:val>
                                        </p:tav>
                                        <p:tav tm="100000">
                                          <p:val>
                                            <p:strVal val="#ppt_h"/>
                                          </p:val>
                                        </p:tav>
                                      </p:tavLst>
                                    </p:anim>
                                    <p:animEffect transition="in" filter="fade">
                                      <p:cBhvr>
                                        <p:cTn id="51" dur="1000"/>
                                        <p:tgtEl>
                                          <p:spTgt spid="1136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body" idx="1"/>
          </p:nvPr>
        </p:nvSpPr>
        <p:spPr>
          <a:xfrm>
            <a:off x="533400" y="1371600"/>
            <a:ext cx="8229600" cy="4525963"/>
          </a:xfrm>
        </p:spPr>
        <p:txBody>
          <a:bodyPr/>
          <a:lstStyle/>
          <a:p>
            <a:r>
              <a:rPr lang="en-US"/>
              <a:t>The kingdom is prominent in the Gospels but begins to fade in the Acts and the epistles. </a:t>
            </a:r>
          </a:p>
          <a:p>
            <a:pPr>
              <a:buFontTx/>
              <a:buNone/>
            </a:pPr>
            <a:r>
              <a:rPr lang="en-US"/>
              <a:t> </a:t>
            </a:r>
          </a:p>
          <a:p>
            <a:r>
              <a:rPr lang="en-US"/>
              <a:t>“Kingdom” is found only five more times   in Acts (8:12; 19:8; 20:25; 28:23, 31).</a:t>
            </a:r>
          </a:p>
          <a:p>
            <a:endParaRPr lang="en-US"/>
          </a:p>
        </p:txBody>
      </p:sp>
    </p:spTree>
    <p:extLst>
      <p:ext uri="{BB962C8B-B14F-4D97-AF65-F5344CB8AC3E}">
        <p14:creationId xmlns:p14="http://schemas.microsoft.com/office/powerpoint/2010/main" val="1820168222"/>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additive="base">
                                        <p:cTn id="7" dur="5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4691">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anim calcmode="lin" valueType="num">
                                      <p:cBhvr additive="base">
                                        <p:cTn id="11" dur="5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4691">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2" fill="hold" grpId="0" nodeType="clickEffect">
                                  <p:stCondLst>
                                    <p:cond delay="0"/>
                                  </p:stCondLst>
                                  <p:childTnLst>
                                    <p:set>
                                      <p:cBhvr>
                                        <p:cTn id="16" dur="1" fill="hold">
                                          <p:stCondLst>
                                            <p:cond delay="0"/>
                                          </p:stCondLst>
                                        </p:cTn>
                                        <p:tgtEl>
                                          <p:spTgt spid="114691">
                                            <p:txEl>
                                              <p:pRg st="2" end="2"/>
                                            </p:txEl>
                                          </p:spTgt>
                                        </p:tgtEl>
                                        <p:attrNameLst>
                                          <p:attrName>style.visibility</p:attrName>
                                        </p:attrNameLst>
                                      </p:cBhvr>
                                      <p:to>
                                        <p:strVal val="visible"/>
                                      </p:to>
                                    </p:set>
                                    <p:anim calcmode="lin" valueType="num">
                                      <p:cBhvr additive="base">
                                        <p:cTn id="17" dur="500" fill="hold"/>
                                        <p:tgtEl>
                                          <p:spTgt spid="114691">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1469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3"/>
          <p:cNvSpPr>
            <a:spLocks noGrp="1" noChangeArrowheads="1"/>
          </p:cNvSpPr>
          <p:nvPr>
            <p:ph type="body" idx="1"/>
          </p:nvPr>
        </p:nvSpPr>
        <p:spPr/>
        <p:txBody>
          <a:bodyPr/>
          <a:lstStyle/>
          <a:p>
            <a:pPr>
              <a:lnSpc>
                <a:spcPct val="90000"/>
              </a:lnSpc>
            </a:pPr>
            <a:r>
              <a:rPr lang="en-US"/>
              <a:t>18 references to a kingdom in the   epistles, most are referring to a          future kingdom. </a:t>
            </a:r>
          </a:p>
          <a:p>
            <a:pPr>
              <a:lnSpc>
                <a:spcPct val="90000"/>
              </a:lnSpc>
            </a:pPr>
            <a:r>
              <a:rPr lang="en-US"/>
              <a:t>However, a few passages (only 4 clearly) such as Romans 14:17 and Colossians 1:13 show that God’s kingdom is a mediatorial kingdom.  A kingdom already chartered but which will have its manifestation in the Millennium. </a:t>
            </a:r>
          </a:p>
        </p:txBody>
      </p:sp>
      <p:pic>
        <p:nvPicPr>
          <p:cNvPr id="115716" name="Picture 4" descr="j03542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2288" y="0"/>
            <a:ext cx="2271712"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316848"/>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15716"/>
                                        </p:tgtEl>
                                        <p:attrNameLst>
                                          <p:attrName>style.visibility</p:attrName>
                                        </p:attrNameLst>
                                      </p:cBhvr>
                                      <p:to>
                                        <p:strVal val="visible"/>
                                      </p:to>
                                    </p:set>
                                    <p:animEffect transition="in" filter="dissolve">
                                      <p:cBhvr>
                                        <p:cTn id="7" dur="500"/>
                                        <p:tgtEl>
                                          <p:spTgt spid="115716"/>
                                        </p:tgtEl>
                                      </p:cBhvr>
                                    </p:animEffect>
                                  </p:childTnLst>
                                </p:cTn>
                              </p:par>
                              <p:par>
                                <p:cTn id="8" presetID="29" presetClass="entr" presetSubtype="0" fill="hold" grpId="0" nodeType="withEffect">
                                  <p:stCondLst>
                                    <p:cond delay="0"/>
                                  </p:stCondLst>
                                  <p:childTnLst>
                                    <p:set>
                                      <p:cBhvr>
                                        <p:cTn id="9" dur="1" fill="hold">
                                          <p:stCondLst>
                                            <p:cond delay="0"/>
                                          </p:stCondLst>
                                        </p:cTn>
                                        <p:tgtEl>
                                          <p:spTgt spid="115715">
                                            <p:txEl>
                                              <p:pRg st="0" end="0"/>
                                            </p:txEl>
                                          </p:spTgt>
                                        </p:tgtEl>
                                        <p:attrNameLst>
                                          <p:attrName>style.visibility</p:attrName>
                                        </p:attrNameLst>
                                      </p:cBhvr>
                                      <p:to>
                                        <p:strVal val="visible"/>
                                      </p:to>
                                    </p:set>
                                    <p:anim calcmode="lin" valueType="num">
                                      <p:cBhvr>
                                        <p:cTn id="10" dur="1000" fill="hold"/>
                                        <p:tgtEl>
                                          <p:spTgt spid="115715">
                                            <p:txEl>
                                              <p:pRg st="0" end="0"/>
                                            </p:txEl>
                                          </p:spTgt>
                                        </p:tgtEl>
                                        <p:attrNameLst>
                                          <p:attrName>ppt_x</p:attrName>
                                        </p:attrNameLst>
                                      </p:cBhvr>
                                      <p:tavLst>
                                        <p:tav tm="0">
                                          <p:val>
                                            <p:strVal val="#ppt_x-.2"/>
                                          </p:val>
                                        </p:tav>
                                        <p:tav tm="100000">
                                          <p:val>
                                            <p:strVal val="#ppt_x"/>
                                          </p:val>
                                        </p:tav>
                                      </p:tavLst>
                                    </p:anim>
                                    <p:anim calcmode="lin" valueType="num">
                                      <p:cBhvr>
                                        <p:cTn id="11" dur="1000" fill="hold"/>
                                        <p:tgtEl>
                                          <p:spTgt spid="11571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2" dur="1000"/>
                                        <p:tgtEl>
                                          <p:spTgt spid="1157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9" presetClass="entr" presetSubtype="0" fill="hold" grpId="0" nodeType="clickEffect">
                                  <p:stCondLst>
                                    <p:cond delay="0"/>
                                  </p:stCondLst>
                                  <p:childTnLst>
                                    <p:set>
                                      <p:cBhvr>
                                        <p:cTn id="16" dur="1" fill="hold">
                                          <p:stCondLst>
                                            <p:cond delay="0"/>
                                          </p:stCondLst>
                                        </p:cTn>
                                        <p:tgtEl>
                                          <p:spTgt spid="115715">
                                            <p:txEl>
                                              <p:pRg st="1" end="1"/>
                                            </p:txEl>
                                          </p:spTgt>
                                        </p:tgtEl>
                                        <p:attrNameLst>
                                          <p:attrName>style.visibility</p:attrName>
                                        </p:attrNameLst>
                                      </p:cBhvr>
                                      <p:to>
                                        <p:strVal val="visible"/>
                                      </p:to>
                                    </p:set>
                                    <p:anim calcmode="lin" valueType="num">
                                      <p:cBhvr>
                                        <p:cTn id="17" dur="1000" fill="hold"/>
                                        <p:tgtEl>
                                          <p:spTgt spid="115715">
                                            <p:txEl>
                                              <p:pRg st="1" end="1"/>
                                            </p:txEl>
                                          </p:spTgt>
                                        </p:tgtEl>
                                        <p:attrNameLst>
                                          <p:attrName>ppt_x</p:attrName>
                                        </p:attrNameLst>
                                      </p:cBhvr>
                                      <p:tavLst>
                                        <p:tav tm="0">
                                          <p:val>
                                            <p:strVal val="#ppt_x-.2"/>
                                          </p:val>
                                        </p:tav>
                                        <p:tav tm="100000">
                                          <p:val>
                                            <p:strVal val="#ppt_x"/>
                                          </p:val>
                                        </p:tav>
                                      </p:tavLst>
                                    </p:anim>
                                    <p:anim calcmode="lin" valueType="num">
                                      <p:cBhvr>
                                        <p:cTn id="18" dur="1000" fill="hold"/>
                                        <p:tgtEl>
                                          <p:spTgt spid="11571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57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1905000"/>
            <a:ext cx="8229600" cy="3505200"/>
          </a:xfrm>
        </p:spPr>
        <p:txBody>
          <a:bodyPr/>
          <a:lstStyle/>
          <a:p>
            <a:r>
              <a:rPr lang="en-US" sz="3200"/>
              <a:t>People’s good deeds toward one another and the planet are welcomed, but they       do not form the kingdom, advance the kingdom or hasten the kingdom.  The church’s mandate is not to clean up the planet, wipe out illness, eradicate poverty and injustice and call for peace treaties.  </a:t>
            </a:r>
          </a:p>
        </p:txBody>
      </p:sp>
      <p:pic>
        <p:nvPicPr>
          <p:cNvPr id="116740" name="Picture 4" descr="MMj02969950000[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67638" y="5257800"/>
            <a:ext cx="1147762"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16741" name="Picture 5" descr="MCj01549360000[1]"/>
          <p:cNvPicPr>
            <a:picLocks noGrp="1" noChangeAspect="1" noChangeArrowheads="1"/>
          </p:cNvPicPr>
          <p:nvPr>
            <p:ph type="body" idx="1"/>
          </p:nvPr>
        </p:nvPicPr>
        <p:blipFill>
          <a:blip r:embed="rId3" cstate="print">
            <a:extLst>
              <a:ext uri="{28A0092B-C50C-407E-A947-70E740481C1C}">
                <a14:useLocalDpi xmlns:a14="http://schemas.microsoft.com/office/drawing/2010/main" val="0"/>
              </a:ext>
            </a:extLst>
          </a:blip>
          <a:srcRect/>
          <a:stretch>
            <a:fillRect/>
          </a:stretch>
        </p:blipFill>
        <p:spPr>
          <a:xfrm>
            <a:off x="0" y="0"/>
            <a:ext cx="1831975" cy="17256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81034619"/>
      </p:ext>
    </p:extLst>
  </p:cSld>
  <p:clrMapOvr>
    <a:masterClrMapping/>
  </p:clrMapOvr>
  <p:transition spd="med">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endParaRPr lang="en-US"/>
          </a:p>
        </p:txBody>
      </p:sp>
      <p:sp>
        <p:nvSpPr>
          <p:cNvPr id="117763" name="Rectangle 3"/>
          <p:cNvSpPr>
            <a:spLocks noGrp="1" noChangeArrowheads="1"/>
          </p:cNvSpPr>
          <p:nvPr>
            <p:ph type="body" idx="1"/>
          </p:nvPr>
        </p:nvSpPr>
        <p:spPr>
          <a:xfrm>
            <a:off x="228600" y="1874838"/>
            <a:ext cx="8382000" cy="4525962"/>
          </a:xfrm>
        </p:spPr>
        <p:txBody>
          <a:bodyPr/>
          <a:lstStyle/>
          <a:p>
            <a:pPr>
              <a:buFontTx/>
              <a:buNone/>
            </a:pPr>
            <a:r>
              <a:rPr lang="en-US"/>
              <a:t>   Our mandate is to make disciples of all nations (Matthew 28:19-20).  We are not to set up Christ’s kingdom on earth, that is His job.  We are instead to call sinners to Christ that they might join us in proclaiming “the excellencies of Him who has called you out of darkness into His marvelous light”          (1 Peter 2:9).</a:t>
            </a:r>
          </a:p>
        </p:txBody>
      </p:sp>
      <p:pic>
        <p:nvPicPr>
          <p:cNvPr id="117764" name="Picture 4" descr="j038256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7526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17766" name="Picture 6" descr="MCj0432634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50292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064643"/>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17766"/>
                                        </p:tgtEl>
                                        <p:attrNameLst>
                                          <p:attrName>style.visibility</p:attrName>
                                        </p:attrNameLst>
                                      </p:cBhvr>
                                      <p:to>
                                        <p:strVal val="visible"/>
                                      </p:to>
                                    </p:set>
                                    <p:anim calcmode="lin" valueType="num">
                                      <p:cBhvr>
                                        <p:cTn id="7" dur="500" fill="hold"/>
                                        <p:tgtEl>
                                          <p:spTgt spid="117766"/>
                                        </p:tgtEl>
                                        <p:attrNameLst>
                                          <p:attrName>ppt_w</p:attrName>
                                        </p:attrNameLst>
                                      </p:cBhvr>
                                      <p:tavLst>
                                        <p:tav tm="0">
                                          <p:val>
                                            <p:fltVal val="0"/>
                                          </p:val>
                                        </p:tav>
                                        <p:tav tm="100000">
                                          <p:val>
                                            <p:strVal val="#ppt_w"/>
                                          </p:val>
                                        </p:tav>
                                      </p:tavLst>
                                    </p:anim>
                                    <p:anim calcmode="lin" valueType="num">
                                      <p:cBhvr>
                                        <p:cTn id="8" dur="500" fill="hold"/>
                                        <p:tgtEl>
                                          <p:spTgt spid="117766"/>
                                        </p:tgtEl>
                                        <p:attrNameLst>
                                          <p:attrName>ppt_h</p:attrName>
                                        </p:attrNameLst>
                                      </p:cBhvr>
                                      <p:tavLst>
                                        <p:tav tm="0">
                                          <p:val>
                                            <p:fltVal val="0"/>
                                          </p:val>
                                        </p:tav>
                                        <p:tav tm="100000">
                                          <p:val>
                                            <p:strVal val="#ppt_h"/>
                                          </p:val>
                                        </p:tav>
                                      </p:tavLst>
                                    </p:anim>
                                    <p:anim calcmode="lin" valueType="num">
                                      <p:cBhvr>
                                        <p:cTn id="9" dur="500" fill="hold"/>
                                        <p:tgtEl>
                                          <p:spTgt spid="117766"/>
                                        </p:tgtEl>
                                        <p:attrNameLst>
                                          <p:attrName>style.rotation</p:attrName>
                                        </p:attrNameLst>
                                      </p:cBhvr>
                                      <p:tavLst>
                                        <p:tav tm="0">
                                          <p:val>
                                            <p:fltVal val="360"/>
                                          </p:val>
                                        </p:tav>
                                        <p:tav tm="100000">
                                          <p:val>
                                            <p:fltVal val="0"/>
                                          </p:val>
                                        </p:tav>
                                      </p:tavLst>
                                    </p:anim>
                                    <p:animEffect transition="in" filter="fade">
                                      <p:cBhvr>
                                        <p:cTn id="10" dur="500"/>
                                        <p:tgtEl>
                                          <p:spTgt spid="117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ubtitle 2"/>
          <p:cNvSpPr>
            <a:spLocks noGrp="1"/>
          </p:cNvSpPr>
          <p:nvPr>
            <p:ph type="subTitle" idx="1"/>
          </p:nvPr>
        </p:nvSpPr>
        <p:spPr>
          <a:xfrm>
            <a:off x="4114800" y="3200400"/>
            <a:ext cx="3581400" cy="2209800"/>
          </a:xfrm>
        </p:spPr>
        <p:txBody>
          <a:bodyPr/>
          <a:lstStyle/>
          <a:p>
            <a:pPr eaLnBrk="1" hangingPunct="1"/>
            <a:r>
              <a:rPr lang="en-US" sz="6000" b="1" smtClean="0"/>
              <a:t>THE</a:t>
            </a:r>
          </a:p>
          <a:p>
            <a:pPr eaLnBrk="1" hangingPunct="1"/>
            <a:r>
              <a:rPr lang="en-US" sz="6000" b="1" smtClean="0"/>
              <a:t>PROPHET</a:t>
            </a:r>
          </a:p>
        </p:txBody>
      </p:sp>
      <p:sp>
        <p:nvSpPr>
          <p:cNvPr id="102403" name="Title 1"/>
          <p:cNvSpPr>
            <a:spLocks noGrp="1"/>
          </p:cNvSpPr>
          <p:nvPr>
            <p:ph type="ctrTitle"/>
          </p:nvPr>
        </p:nvSpPr>
        <p:spPr>
          <a:xfrm>
            <a:off x="3810000" y="1506538"/>
            <a:ext cx="4876800" cy="1470025"/>
          </a:xfrm>
        </p:spPr>
        <p:txBody>
          <a:bodyPr/>
          <a:lstStyle/>
          <a:p>
            <a:pPr eaLnBrk="1" hangingPunct="1"/>
            <a:r>
              <a:rPr sz="7200" smtClean="0"/>
              <a:t>OBADIAH</a:t>
            </a:r>
          </a:p>
        </p:txBody>
      </p:sp>
      <p:pic>
        <p:nvPicPr>
          <p:cNvPr id="102404" name="Picture 2"/>
          <p:cNvPicPr>
            <a:picLocks noChangeAspect="1" noChangeArrowheads="1"/>
          </p:cNvPicPr>
          <p:nvPr/>
        </p:nvPicPr>
        <p:blipFill>
          <a:blip r:embed="rId3" cstate="print"/>
          <a:srcRect/>
          <a:stretch>
            <a:fillRect/>
          </a:stretch>
        </p:blipFill>
        <p:spPr bwMode="auto">
          <a:xfrm>
            <a:off x="533400" y="457200"/>
            <a:ext cx="2771775" cy="5905500"/>
          </a:xfrm>
          <a:prstGeom prst="rect">
            <a:avLst/>
          </a:prstGeom>
          <a:noFill/>
          <a:ln w="9525">
            <a:noFill/>
            <a:miter lim="800000"/>
            <a:headEnd/>
            <a:tailEnd/>
          </a:ln>
        </p:spPr>
      </p:pic>
    </p:spTree>
    <p:extLst>
      <p:ext uri="{BB962C8B-B14F-4D97-AF65-F5344CB8AC3E}">
        <p14:creationId xmlns:p14="http://schemas.microsoft.com/office/powerpoint/2010/main" val="21344804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pPr eaLnBrk="1" hangingPunct="1"/>
            <a:r>
              <a:rPr lang="en-US" sz="7200" smtClean="0"/>
              <a:t>OBADIAH</a:t>
            </a:r>
          </a:p>
        </p:txBody>
      </p:sp>
      <p:sp>
        <p:nvSpPr>
          <p:cNvPr id="106499" name="Content Placeholder 2"/>
          <p:cNvSpPr>
            <a:spLocks noGrp="1"/>
          </p:cNvSpPr>
          <p:nvPr>
            <p:ph sz="quarter" idx="1"/>
          </p:nvPr>
        </p:nvSpPr>
        <p:spPr>
          <a:xfrm>
            <a:off x="914400" y="1600200"/>
            <a:ext cx="7772400" cy="4800600"/>
          </a:xfrm>
        </p:spPr>
        <p:txBody>
          <a:bodyPr/>
          <a:lstStyle/>
          <a:p>
            <a:pPr eaLnBrk="1" hangingPunct="1"/>
            <a:r>
              <a:rPr lang="en-US" sz="3600" b="1" dirty="0" smtClean="0">
                <a:solidFill>
                  <a:schemeClr val="accent1"/>
                </a:solidFill>
              </a:rPr>
              <a:t>AUTHOR:  </a:t>
            </a:r>
            <a:r>
              <a:rPr lang="en-US" sz="3600" dirty="0" smtClean="0"/>
              <a:t>The prophet Obadiah.</a:t>
            </a:r>
          </a:p>
          <a:p>
            <a:pPr eaLnBrk="1" hangingPunct="1"/>
            <a:r>
              <a:rPr lang="en-US" sz="3600" b="1" dirty="0" smtClean="0">
                <a:solidFill>
                  <a:schemeClr val="accent1"/>
                </a:solidFill>
              </a:rPr>
              <a:t>RECIPIENTS: </a:t>
            </a:r>
            <a:r>
              <a:rPr lang="en-US" sz="3600" dirty="0" smtClean="0"/>
              <a:t>Edom—a nation descended from Esau, south of the Dead Sea.</a:t>
            </a:r>
          </a:p>
          <a:p>
            <a:pPr eaLnBrk="1" hangingPunct="1"/>
            <a:r>
              <a:rPr lang="en-US" sz="3600" b="1" dirty="0" smtClean="0">
                <a:solidFill>
                  <a:schemeClr val="accent1"/>
                </a:solidFill>
              </a:rPr>
              <a:t>DATE:  </a:t>
            </a:r>
            <a:r>
              <a:rPr lang="en-US" sz="3600" dirty="0" smtClean="0"/>
              <a:t>Either 840 </a:t>
            </a:r>
            <a:r>
              <a:rPr lang="en-US" sz="3600" smtClean="0"/>
              <a:t>or 586 </a:t>
            </a:r>
            <a:r>
              <a:rPr lang="en-US" sz="3600" dirty="0" smtClean="0"/>
              <a:t>BC.</a:t>
            </a:r>
          </a:p>
          <a:p>
            <a:pPr eaLnBrk="1" hangingPunct="1"/>
            <a:r>
              <a:rPr lang="en-US" sz="3600" b="1" dirty="0" smtClean="0">
                <a:solidFill>
                  <a:schemeClr val="accent1"/>
                </a:solidFill>
              </a:rPr>
              <a:t>PURPOSE:  </a:t>
            </a:r>
            <a:r>
              <a:rPr lang="en-US" sz="3600" dirty="0" smtClean="0"/>
              <a:t>To warn Edom of judgment soon to come upon them, because of their pride and malicious treatment of Judah.</a:t>
            </a:r>
          </a:p>
        </p:txBody>
      </p:sp>
    </p:spTree>
    <p:extLst>
      <p:ext uri="{BB962C8B-B14F-4D97-AF65-F5344CB8AC3E}">
        <p14:creationId xmlns:p14="http://schemas.microsoft.com/office/powerpoint/2010/main" val="10872510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strips(upRight)">
                                      <p:cBhvr>
                                        <p:cTn id="7" dur="500"/>
                                        <p:tgtEl>
                                          <p:spTgt spid="1064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nodeType="clickEffect">
                                  <p:stCondLst>
                                    <p:cond delay="0"/>
                                  </p:stCondLst>
                                  <p:childTnLst>
                                    <p:set>
                                      <p:cBhvr>
                                        <p:cTn id="11" dur="1" fill="hold">
                                          <p:stCondLst>
                                            <p:cond delay="0"/>
                                          </p:stCondLst>
                                        </p:cTn>
                                        <p:tgtEl>
                                          <p:spTgt spid="106499">
                                            <p:txEl>
                                              <p:pRg st="1" end="1"/>
                                            </p:txEl>
                                          </p:spTgt>
                                        </p:tgtEl>
                                        <p:attrNameLst>
                                          <p:attrName>style.visibility</p:attrName>
                                        </p:attrNameLst>
                                      </p:cBhvr>
                                      <p:to>
                                        <p:strVal val="visible"/>
                                      </p:to>
                                    </p:set>
                                    <p:animEffect transition="in" filter="strips(upRight)">
                                      <p:cBhvr>
                                        <p:cTn id="12" dur="500"/>
                                        <p:tgtEl>
                                          <p:spTgt spid="1064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nodeType="clickEffect">
                                  <p:stCondLst>
                                    <p:cond delay="0"/>
                                  </p:stCondLst>
                                  <p:childTnLst>
                                    <p:set>
                                      <p:cBhvr>
                                        <p:cTn id="16" dur="1" fill="hold">
                                          <p:stCondLst>
                                            <p:cond delay="0"/>
                                          </p:stCondLst>
                                        </p:cTn>
                                        <p:tgtEl>
                                          <p:spTgt spid="106499">
                                            <p:txEl>
                                              <p:pRg st="2" end="2"/>
                                            </p:txEl>
                                          </p:spTgt>
                                        </p:tgtEl>
                                        <p:attrNameLst>
                                          <p:attrName>style.visibility</p:attrName>
                                        </p:attrNameLst>
                                      </p:cBhvr>
                                      <p:to>
                                        <p:strVal val="visible"/>
                                      </p:to>
                                    </p:set>
                                    <p:animEffect transition="in" filter="strips(upRight)">
                                      <p:cBhvr>
                                        <p:cTn id="17" dur="500"/>
                                        <p:tgtEl>
                                          <p:spTgt spid="1064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3" fill="hold" nodeType="clickEffect">
                                  <p:stCondLst>
                                    <p:cond delay="0"/>
                                  </p:stCondLst>
                                  <p:childTnLst>
                                    <p:set>
                                      <p:cBhvr>
                                        <p:cTn id="21" dur="1" fill="hold">
                                          <p:stCondLst>
                                            <p:cond delay="0"/>
                                          </p:stCondLst>
                                        </p:cTn>
                                        <p:tgtEl>
                                          <p:spTgt spid="106499">
                                            <p:txEl>
                                              <p:pRg st="3" end="3"/>
                                            </p:txEl>
                                          </p:spTgt>
                                        </p:tgtEl>
                                        <p:attrNameLst>
                                          <p:attrName>style.visibility</p:attrName>
                                        </p:attrNameLst>
                                      </p:cBhvr>
                                      <p:to>
                                        <p:strVal val="visible"/>
                                      </p:to>
                                    </p:set>
                                    <p:animEffect transition="in" filter="strips(upRight)">
                                      <p:cBhvr>
                                        <p:cTn id="22" dur="500"/>
                                        <p:tgtEl>
                                          <p:spTgt spid="1064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1447800" cy="5867400"/>
          </a:xfrm>
        </p:spPr>
        <p:txBody>
          <a:bodyPr/>
          <a:lstStyle/>
          <a:p>
            <a:pPr algn="ctr"/>
            <a:r>
              <a:rPr lang="en-US" sz="9600" dirty="0" smtClean="0">
                <a:solidFill>
                  <a:srgbClr val="FFCC00"/>
                </a:solidFill>
              </a:rPr>
              <a:t>E</a:t>
            </a:r>
            <a:br>
              <a:rPr lang="en-US" sz="9600" dirty="0" smtClean="0">
                <a:solidFill>
                  <a:srgbClr val="FFCC00"/>
                </a:solidFill>
              </a:rPr>
            </a:br>
            <a:r>
              <a:rPr lang="en-US" sz="9600" dirty="0" smtClean="0">
                <a:solidFill>
                  <a:srgbClr val="FFCC00"/>
                </a:solidFill>
              </a:rPr>
              <a:t>D</a:t>
            </a:r>
            <a:br>
              <a:rPr lang="en-US" sz="9600" dirty="0" smtClean="0">
                <a:solidFill>
                  <a:srgbClr val="FFCC00"/>
                </a:solidFill>
              </a:rPr>
            </a:br>
            <a:r>
              <a:rPr lang="en-US" sz="9600" dirty="0" smtClean="0">
                <a:solidFill>
                  <a:srgbClr val="FFCC00"/>
                </a:solidFill>
              </a:rPr>
              <a:t>O</a:t>
            </a:r>
            <a:br>
              <a:rPr lang="en-US" sz="9600" dirty="0" smtClean="0">
                <a:solidFill>
                  <a:srgbClr val="FFCC00"/>
                </a:solidFill>
              </a:rPr>
            </a:br>
            <a:r>
              <a:rPr lang="en-US" sz="9600" dirty="0">
                <a:solidFill>
                  <a:srgbClr val="FFCC00"/>
                </a:solidFill>
              </a:rPr>
              <a:t>M</a:t>
            </a:r>
          </a:p>
        </p:txBody>
      </p:sp>
      <p:pic>
        <p:nvPicPr>
          <p:cNvPr id="1030" name="Picture 6" descr="http://upload.wikimedia.org/wikipedia/commons/thumb/d/d2/Kingdoms_around_Israel_830_map.svg/250px-Kingdoms_around_Israel_830_map.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30530"/>
            <a:ext cx="4953000" cy="5903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8871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ile:Kingdoms around Israel 830 map.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42567"/>
            <a:ext cx="5486400" cy="654652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609600"/>
            <a:ext cx="2895600" cy="5078313"/>
          </a:xfrm>
          <a:prstGeom prst="rect">
            <a:avLst/>
          </a:prstGeom>
          <a:solidFill>
            <a:srgbClr val="0070C0"/>
          </a:solidFill>
          <a:ln w="76200">
            <a:solidFill>
              <a:schemeClr val="tx1"/>
            </a:solidFill>
          </a:ln>
        </p:spPr>
        <p:txBody>
          <a:bodyPr wrap="square" rtlCol="0">
            <a:spAutoFit/>
          </a:bodyPr>
          <a:lstStyle/>
          <a:p>
            <a:pPr algn="ctr"/>
            <a:r>
              <a:rPr lang="en-US" sz="3600" dirty="0" smtClean="0">
                <a:solidFill>
                  <a:schemeClr val="bg1"/>
                </a:solidFill>
              </a:rPr>
              <a:t>MODERN</a:t>
            </a:r>
          </a:p>
          <a:p>
            <a:pPr algn="ctr"/>
            <a:endParaRPr lang="en-US" sz="3600" dirty="0" smtClean="0">
              <a:solidFill>
                <a:schemeClr val="bg1"/>
              </a:solidFill>
            </a:endParaRPr>
          </a:p>
          <a:p>
            <a:pPr algn="ctr"/>
            <a:r>
              <a:rPr lang="en-US" sz="3600" dirty="0" smtClean="0">
                <a:solidFill>
                  <a:schemeClr val="bg1"/>
                </a:solidFill>
              </a:rPr>
              <a:t> DAY MAP </a:t>
            </a:r>
          </a:p>
          <a:p>
            <a:pPr algn="ctr"/>
            <a:endParaRPr lang="en-US" sz="3600" dirty="0">
              <a:solidFill>
                <a:schemeClr val="bg1"/>
              </a:solidFill>
            </a:endParaRPr>
          </a:p>
          <a:p>
            <a:pPr algn="ctr"/>
            <a:r>
              <a:rPr lang="en-US" sz="3600" dirty="0" smtClean="0">
                <a:solidFill>
                  <a:schemeClr val="bg1"/>
                </a:solidFill>
              </a:rPr>
              <a:t>OF AREA </a:t>
            </a:r>
          </a:p>
          <a:p>
            <a:pPr algn="ctr"/>
            <a:endParaRPr lang="en-US" sz="3600" dirty="0">
              <a:solidFill>
                <a:schemeClr val="bg1"/>
              </a:solidFill>
            </a:endParaRPr>
          </a:p>
          <a:p>
            <a:pPr algn="ctr"/>
            <a:r>
              <a:rPr lang="en-US" sz="3600" dirty="0" smtClean="0">
                <a:solidFill>
                  <a:schemeClr val="bg1"/>
                </a:solidFill>
              </a:rPr>
              <a:t>INCLUDING </a:t>
            </a:r>
          </a:p>
          <a:p>
            <a:pPr algn="ctr"/>
            <a:endParaRPr lang="en-US" sz="3600" dirty="0">
              <a:solidFill>
                <a:schemeClr val="bg1"/>
              </a:solidFill>
            </a:endParaRPr>
          </a:p>
          <a:p>
            <a:pPr algn="ctr"/>
            <a:r>
              <a:rPr lang="en-US" sz="3600" dirty="0" smtClean="0">
                <a:solidFill>
                  <a:schemeClr val="bg1"/>
                </a:solidFill>
              </a:rPr>
              <a:t>EDOM</a:t>
            </a:r>
            <a:endParaRPr lang="en-US" sz="3600" dirty="0">
              <a:solidFill>
                <a:schemeClr val="bg1"/>
              </a:solidFill>
            </a:endParaRPr>
          </a:p>
        </p:txBody>
      </p:sp>
    </p:spTree>
    <p:extLst>
      <p:ext uri="{BB962C8B-B14F-4D97-AF65-F5344CB8AC3E}">
        <p14:creationId xmlns:p14="http://schemas.microsoft.com/office/powerpoint/2010/main" val="41066193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travelblog.org/pix/maps/middle-east.v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068" y="47625"/>
            <a:ext cx="8201186" cy="6048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23068" y="6096000"/>
            <a:ext cx="8011332" cy="769441"/>
          </a:xfrm>
          <a:prstGeom prst="rect">
            <a:avLst/>
          </a:prstGeom>
          <a:noFill/>
        </p:spPr>
        <p:txBody>
          <a:bodyPr wrap="square" rtlCol="0">
            <a:spAutoFit/>
          </a:bodyPr>
          <a:lstStyle/>
          <a:p>
            <a:r>
              <a:rPr lang="en-US" sz="4400" dirty="0" smtClean="0"/>
              <a:t>MODERN DAY MIDDLE EAST</a:t>
            </a:r>
            <a:endParaRPr lang="en-US" sz="4400" dirty="0"/>
          </a:p>
        </p:txBody>
      </p:sp>
    </p:spTree>
    <p:extLst>
      <p:ext uri="{BB962C8B-B14F-4D97-AF65-F5344CB8AC3E}">
        <p14:creationId xmlns:p14="http://schemas.microsoft.com/office/powerpoint/2010/main" val="35643667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pbs.org/frontlineworld/stories/israel.palestine/images/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095"/>
            <a:ext cx="5105400" cy="67197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410200" y="1771233"/>
            <a:ext cx="2743200" cy="2800767"/>
          </a:xfrm>
          <a:prstGeom prst="rect">
            <a:avLst/>
          </a:prstGeom>
          <a:noFill/>
        </p:spPr>
        <p:txBody>
          <a:bodyPr wrap="square" rtlCol="0">
            <a:spAutoFit/>
          </a:bodyPr>
          <a:lstStyle/>
          <a:p>
            <a:pPr algn="ctr"/>
            <a:r>
              <a:rPr lang="en-US" sz="4400" b="1" dirty="0" smtClean="0">
                <a:solidFill>
                  <a:srgbClr val="C00000"/>
                </a:solidFill>
              </a:rPr>
              <a:t>MODERN DAY</a:t>
            </a:r>
          </a:p>
          <a:p>
            <a:pPr algn="ctr"/>
            <a:r>
              <a:rPr lang="en-US" sz="4400" b="1" dirty="0" smtClean="0">
                <a:solidFill>
                  <a:srgbClr val="C00000"/>
                </a:solidFill>
              </a:rPr>
              <a:t>MIDDLE EAST</a:t>
            </a:r>
          </a:p>
        </p:txBody>
      </p:sp>
    </p:spTree>
    <p:extLst>
      <p:ext uri="{BB962C8B-B14F-4D97-AF65-F5344CB8AC3E}">
        <p14:creationId xmlns:p14="http://schemas.microsoft.com/office/powerpoint/2010/main" val="14919741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1266" name="Picture 2" descr="http://www.bibleplaces.com/images/Nahal_Zered_from_east_with_Kh_et-Tannur,_tb0614041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66800"/>
            <a:ext cx="8129335" cy="540601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440921" y="0"/>
            <a:ext cx="2262158" cy="923330"/>
          </a:xfrm>
          <a:prstGeom prst="rect">
            <a:avLst/>
          </a:prstGeom>
        </p:spPr>
        <p:txBody>
          <a:bodyPr wrap="none">
            <a:spAutoFit/>
          </a:bodyPr>
          <a:lstStyle/>
          <a:p>
            <a:pPr lvl="0"/>
            <a:r>
              <a:rPr lang="en-US" sz="5400" dirty="0">
                <a:solidFill>
                  <a:srgbClr val="FFFFFF"/>
                </a:solidFill>
              </a:rPr>
              <a:t>EDOM</a:t>
            </a:r>
          </a:p>
        </p:txBody>
      </p:sp>
    </p:spTree>
    <p:extLst>
      <p:ext uri="{BB962C8B-B14F-4D97-AF65-F5344CB8AC3E}">
        <p14:creationId xmlns:p14="http://schemas.microsoft.com/office/powerpoint/2010/main" val="41966653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2290" name="Picture 2" descr="Bozrah from northw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71" y="838200"/>
            <a:ext cx="8387729" cy="55778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505200" y="-76200"/>
            <a:ext cx="2438400" cy="923330"/>
          </a:xfrm>
          <a:prstGeom prst="rect">
            <a:avLst/>
          </a:prstGeom>
          <a:noFill/>
        </p:spPr>
        <p:txBody>
          <a:bodyPr wrap="square" rtlCol="0">
            <a:spAutoFit/>
          </a:bodyPr>
          <a:lstStyle/>
          <a:p>
            <a:r>
              <a:rPr lang="en-US" sz="5400" dirty="0" smtClean="0">
                <a:solidFill>
                  <a:schemeClr val="bg1"/>
                </a:solidFill>
              </a:rPr>
              <a:t>EDOM</a:t>
            </a:r>
            <a:endParaRPr lang="en-US" sz="5400" dirty="0">
              <a:solidFill>
                <a:schemeClr val="bg1"/>
              </a:solidFill>
            </a:endParaRPr>
          </a:p>
        </p:txBody>
      </p:sp>
    </p:spTree>
    <p:extLst>
      <p:ext uri="{BB962C8B-B14F-4D97-AF65-F5344CB8AC3E}">
        <p14:creationId xmlns:p14="http://schemas.microsoft.com/office/powerpoint/2010/main" val="14666822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04800"/>
            <a:ext cx="7702987" cy="5168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947219" y="5486400"/>
            <a:ext cx="3758381" cy="1446550"/>
          </a:xfrm>
          <a:prstGeom prst="rect">
            <a:avLst/>
          </a:prstGeom>
          <a:noFill/>
        </p:spPr>
        <p:txBody>
          <a:bodyPr wrap="square" rtlCol="0">
            <a:spAutoFit/>
          </a:bodyPr>
          <a:lstStyle/>
          <a:p>
            <a:r>
              <a:rPr lang="en-US" sz="8800" b="1" dirty="0" smtClean="0"/>
              <a:t>PETRA</a:t>
            </a:r>
            <a:endParaRPr lang="en-US" sz="8800" b="1" dirty="0"/>
          </a:p>
        </p:txBody>
      </p:sp>
    </p:spTree>
    <p:extLst>
      <p:ext uri="{BB962C8B-B14F-4D97-AF65-F5344CB8AC3E}">
        <p14:creationId xmlns:p14="http://schemas.microsoft.com/office/powerpoint/2010/main" val="17061168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t3.gstatic.com/images?q=tbn:ANd9GcT-XHFCgLtzeBqQnpvVr0lEfQoH73-laebOiwPSejnlJGnTfkb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960" y="177798"/>
            <a:ext cx="4876800" cy="65024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486400" y="2438400"/>
            <a:ext cx="3501280" cy="1446550"/>
          </a:xfrm>
          <a:prstGeom prst="rect">
            <a:avLst/>
          </a:prstGeom>
        </p:spPr>
        <p:txBody>
          <a:bodyPr wrap="none">
            <a:spAutoFit/>
          </a:bodyPr>
          <a:lstStyle/>
          <a:p>
            <a:pPr lvl="0"/>
            <a:r>
              <a:rPr lang="en-US" sz="8800" b="1" dirty="0">
                <a:latin typeface="Perpetua"/>
              </a:rPr>
              <a:t>PETRA</a:t>
            </a:r>
          </a:p>
        </p:txBody>
      </p:sp>
    </p:spTree>
    <p:extLst>
      <p:ext uri="{BB962C8B-B14F-4D97-AF65-F5344CB8AC3E}">
        <p14:creationId xmlns:p14="http://schemas.microsoft.com/office/powerpoint/2010/main" val="15424270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Placeholder 3"/>
          <p:cNvSpPr>
            <a:spLocks noGrp="1"/>
          </p:cNvSpPr>
          <p:nvPr>
            <p:ph type="body" sz="half" idx="2"/>
          </p:nvPr>
        </p:nvSpPr>
        <p:spPr>
          <a:xfrm>
            <a:off x="990600" y="5367338"/>
            <a:ext cx="7239000" cy="804862"/>
          </a:xfrm>
        </p:spPr>
        <p:txBody>
          <a:bodyPr/>
          <a:lstStyle/>
          <a:p>
            <a:r>
              <a:rPr lang="en-US" sz="6000" smtClean="0"/>
              <a:t>THE BOOK OF JONAH</a:t>
            </a:r>
          </a:p>
        </p:txBody>
      </p:sp>
      <p:pic>
        <p:nvPicPr>
          <p:cNvPr id="108547" name="Picture 3"/>
          <p:cNvPicPr>
            <a:picLocks noChangeAspect="1" noChangeArrowheads="1"/>
          </p:cNvPicPr>
          <p:nvPr/>
        </p:nvPicPr>
        <p:blipFill>
          <a:blip r:embed="rId3" cstate="print"/>
          <a:srcRect/>
          <a:stretch>
            <a:fillRect/>
          </a:stretch>
        </p:blipFill>
        <p:spPr bwMode="auto">
          <a:xfrm>
            <a:off x="1981200" y="179388"/>
            <a:ext cx="5029200" cy="5002212"/>
          </a:xfrm>
          <a:prstGeom prst="rect">
            <a:avLst/>
          </a:prstGeom>
          <a:noFill/>
          <a:ln w="9525">
            <a:noFill/>
            <a:miter lim="800000"/>
            <a:headEnd/>
            <a:tailEnd/>
          </a:ln>
        </p:spPr>
      </p:pic>
    </p:spTree>
    <p:extLst>
      <p:ext uri="{BB962C8B-B14F-4D97-AF65-F5344CB8AC3E}">
        <p14:creationId xmlns:p14="http://schemas.microsoft.com/office/powerpoint/2010/main" val="719106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108547"/>
                                        </p:tgtEl>
                                        <p:attrNameLst>
                                          <p:attrName>style.visibility</p:attrName>
                                        </p:attrNameLst>
                                      </p:cBhvr>
                                      <p:to>
                                        <p:strVal val="visible"/>
                                      </p:to>
                                    </p:set>
                                    <p:anim calcmode="lin" valueType="num">
                                      <p:cBhvr>
                                        <p:cTn id="7" dur="500" fill="hold"/>
                                        <p:tgtEl>
                                          <p:spTgt spid="108547"/>
                                        </p:tgtEl>
                                        <p:attrNameLst>
                                          <p:attrName>ppt_w</p:attrName>
                                        </p:attrNameLst>
                                      </p:cBhvr>
                                      <p:tavLst>
                                        <p:tav tm="0">
                                          <p:val>
                                            <p:fltVal val="0"/>
                                          </p:val>
                                        </p:tav>
                                        <p:tav tm="100000">
                                          <p:val>
                                            <p:strVal val="#ppt_w"/>
                                          </p:val>
                                        </p:tav>
                                      </p:tavLst>
                                    </p:anim>
                                    <p:anim calcmode="lin" valueType="num">
                                      <p:cBhvr>
                                        <p:cTn id="8" dur="500" fill="hold"/>
                                        <p:tgtEl>
                                          <p:spTgt spid="108547"/>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08546">
                                            <p:txEl>
                                              <p:pRg st="0" end="0"/>
                                            </p:txEl>
                                          </p:spTgt>
                                        </p:tgtEl>
                                        <p:attrNameLst>
                                          <p:attrName>style.visibility</p:attrName>
                                        </p:attrNameLst>
                                      </p:cBhvr>
                                      <p:to>
                                        <p:strVal val="visible"/>
                                      </p:to>
                                    </p:set>
                                    <p:anim calcmode="lin" valueType="num">
                                      <p:cBhvr>
                                        <p:cTn id="12" dur="500" fill="hold"/>
                                        <p:tgtEl>
                                          <p:spTgt spid="108546">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08546">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a:xfrm>
            <a:off x="457200" y="-76200"/>
            <a:ext cx="8229600" cy="1143000"/>
          </a:xfrm>
        </p:spPr>
        <p:txBody>
          <a:bodyPr/>
          <a:lstStyle/>
          <a:p>
            <a:r>
              <a:rPr lang="en-US" sz="8000" smtClean="0">
                <a:solidFill>
                  <a:srgbClr val="000099"/>
                </a:solidFill>
              </a:rPr>
              <a:t>JONAH</a:t>
            </a:r>
          </a:p>
        </p:txBody>
      </p:sp>
      <p:sp>
        <p:nvSpPr>
          <p:cNvPr id="109571" name="Content Placeholder 2"/>
          <p:cNvSpPr>
            <a:spLocks noGrp="1"/>
          </p:cNvSpPr>
          <p:nvPr>
            <p:ph idx="1"/>
          </p:nvPr>
        </p:nvSpPr>
        <p:spPr>
          <a:xfrm>
            <a:off x="304800" y="1143000"/>
            <a:ext cx="8534400" cy="5486400"/>
          </a:xfrm>
        </p:spPr>
        <p:txBody>
          <a:bodyPr/>
          <a:lstStyle/>
          <a:p>
            <a:pPr marL="0" indent="0">
              <a:buNone/>
            </a:pPr>
            <a:r>
              <a:rPr lang="en-US" b="1" dirty="0" smtClean="0">
                <a:solidFill>
                  <a:srgbClr val="000099"/>
                </a:solidFill>
              </a:rPr>
              <a:t>AUTHOR:  </a:t>
            </a:r>
            <a:r>
              <a:rPr lang="en-US" dirty="0" smtClean="0"/>
              <a:t>The prophet Jonah.  Mentioned in 2 Kings 14, Matthew 12, 16; Luke 11.</a:t>
            </a:r>
          </a:p>
          <a:p>
            <a:pPr marL="0" indent="0">
              <a:buNone/>
            </a:pPr>
            <a:r>
              <a:rPr lang="en-US" b="1" dirty="0" smtClean="0">
                <a:solidFill>
                  <a:srgbClr val="000099"/>
                </a:solidFill>
              </a:rPr>
              <a:t>RECIPIENTS:  </a:t>
            </a:r>
            <a:r>
              <a:rPr lang="en-US" dirty="0" smtClean="0"/>
              <a:t>Not stated.  Describes ministry to Nineveh.</a:t>
            </a:r>
          </a:p>
          <a:p>
            <a:pPr marL="0" indent="0">
              <a:buNone/>
            </a:pPr>
            <a:r>
              <a:rPr lang="en-US" b="1" dirty="0" smtClean="0">
                <a:solidFill>
                  <a:srgbClr val="000099"/>
                </a:solidFill>
              </a:rPr>
              <a:t>DATE:  </a:t>
            </a:r>
            <a:r>
              <a:rPr lang="en-US" dirty="0" smtClean="0"/>
              <a:t>About 760 BC.</a:t>
            </a:r>
          </a:p>
          <a:p>
            <a:pPr marL="0" indent="0">
              <a:buNone/>
            </a:pPr>
            <a:r>
              <a:rPr lang="en-US" b="1" dirty="0" smtClean="0">
                <a:solidFill>
                  <a:srgbClr val="000099"/>
                </a:solidFill>
              </a:rPr>
              <a:t>PURPOSE:  </a:t>
            </a:r>
          </a:p>
          <a:p>
            <a:pPr marL="457200" lvl="1" indent="0">
              <a:buNone/>
            </a:pPr>
            <a:r>
              <a:rPr lang="en-US" dirty="0" smtClean="0"/>
              <a:t>1) Show God’s love for Gentiles—as for Israel.</a:t>
            </a:r>
          </a:p>
          <a:p>
            <a:pPr marL="457200" lvl="1" indent="0">
              <a:buNone/>
            </a:pPr>
            <a:r>
              <a:rPr lang="en-US" dirty="0" smtClean="0"/>
              <a:t>2) Show the compassion of God.</a:t>
            </a:r>
          </a:p>
          <a:p>
            <a:pPr marL="457200" lvl="1" indent="0">
              <a:buNone/>
            </a:pPr>
            <a:r>
              <a:rPr lang="en-US" dirty="0" smtClean="0"/>
              <a:t>3) Show God’s method of dealing with his own disobedient servant.</a:t>
            </a:r>
          </a:p>
        </p:txBody>
      </p:sp>
    </p:spTree>
    <p:extLst>
      <p:ext uri="{BB962C8B-B14F-4D97-AF65-F5344CB8AC3E}">
        <p14:creationId xmlns:p14="http://schemas.microsoft.com/office/powerpoint/2010/main" val="1229688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09570"/>
                                        </p:tgtEl>
                                        <p:attrNameLst>
                                          <p:attrName>style.visibility</p:attrName>
                                        </p:attrNameLst>
                                      </p:cBhvr>
                                      <p:to>
                                        <p:strVal val="visible"/>
                                      </p:to>
                                    </p:set>
                                    <p:anim calcmode="lin" valueType="num">
                                      <p:cBhvr>
                                        <p:cTn id="7" dur="500" fill="hold"/>
                                        <p:tgtEl>
                                          <p:spTgt spid="109570"/>
                                        </p:tgtEl>
                                        <p:attrNameLst>
                                          <p:attrName>ppt_w</p:attrName>
                                        </p:attrNameLst>
                                      </p:cBhvr>
                                      <p:tavLst>
                                        <p:tav tm="0">
                                          <p:val>
                                            <p:fltVal val="0"/>
                                          </p:val>
                                        </p:tav>
                                        <p:tav tm="100000">
                                          <p:val>
                                            <p:strVal val="#ppt_w"/>
                                          </p:val>
                                        </p:tav>
                                      </p:tavLst>
                                    </p:anim>
                                    <p:anim calcmode="lin" valueType="num">
                                      <p:cBhvr>
                                        <p:cTn id="8" dur="500" fill="hold"/>
                                        <p:tgtEl>
                                          <p:spTgt spid="109570"/>
                                        </p:tgtEl>
                                        <p:attrNameLst>
                                          <p:attrName>ppt_h</p:attrName>
                                        </p:attrNameLst>
                                      </p:cBhvr>
                                      <p:tavLst>
                                        <p:tav tm="0">
                                          <p:val>
                                            <p:fltVal val="0"/>
                                          </p:val>
                                        </p:tav>
                                        <p:tav tm="100000">
                                          <p:val>
                                            <p:strVal val="#ppt_h"/>
                                          </p:val>
                                        </p:tav>
                                      </p:tavLst>
                                    </p:anim>
                                  </p:childTnLst>
                                </p:cTn>
                              </p:par>
                              <p:par>
                                <p:cTn id="9" presetID="23" presetClass="entr" presetSubtype="528" fill="hold" nodeType="withEffect">
                                  <p:stCondLst>
                                    <p:cond delay="0"/>
                                  </p:stCondLst>
                                  <p:childTnLst>
                                    <p:set>
                                      <p:cBhvr>
                                        <p:cTn id="10" dur="1" fill="hold">
                                          <p:stCondLst>
                                            <p:cond delay="0"/>
                                          </p:stCondLst>
                                        </p:cTn>
                                        <p:tgtEl>
                                          <p:spTgt spid="109571">
                                            <p:txEl>
                                              <p:pRg st="0" end="0"/>
                                            </p:txEl>
                                          </p:spTgt>
                                        </p:tgtEl>
                                        <p:attrNameLst>
                                          <p:attrName>style.visibility</p:attrName>
                                        </p:attrNameLst>
                                      </p:cBhvr>
                                      <p:to>
                                        <p:strVal val="visible"/>
                                      </p:to>
                                    </p:set>
                                    <p:anim calcmode="lin" valueType="num">
                                      <p:cBhvr>
                                        <p:cTn id="11" dur="500" fill="hold"/>
                                        <p:tgtEl>
                                          <p:spTgt spid="109571">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09571">
                                            <p:txEl>
                                              <p:pRg st="0" end="0"/>
                                            </p:txEl>
                                          </p:spTgt>
                                        </p:tgtEl>
                                        <p:attrNameLst>
                                          <p:attrName>ppt_h</p:attrName>
                                        </p:attrNameLst>
                                      </p:cBhvr>
                                      <p:tavLst>
                                        <p:tav tm="0">
                                          <p:val>
                                            <p:fltVal val="0"/>
                                          </p:val>
                                        </p:tav>
                                        <p:tav tm="100000">
                                          <p:val>
                                            <p:strVal val="#ppt_h"/>
                                          </p:val>
                                        </p:tav>
                                      </p:tavLst>
                                    </p:anim>
                                    <p:anim calcmode="lin" valueType="num">
                                      <p:cBhvr>
                                        <p:cTn id="13" dur="500" fill="hold"/>
                                        <p:tgtEl>
                                          <p:spTgt spid="109571">
                                            <p:txEl>
                                              <p:pRg st="0" end="0"/>
                                            </p:txEl>
                                          </p:spTgt>
                                        </p:tgtEl>
                                        <p:attrNameLst>
                                          <p:attrName>ppt_x</p:attrName>
                                        </p:attrNameLst>
                                      </p:cBhvr>
                                      <p:tavLst>
                                        <p:tav tm="0">
                                          <p:val>
                                            <p:fltVal val="0.5"/>
                                          </p:val>
                                        </p:tav>
                                        <p:tav tm="100000">
                                          <p:val>
                                            <p:strVal val="#ppt_x"/>
                                          </p:val>
                                        </p:tav>
                                      </p:tavLst>
                                    </p:anim>
                                    <p:anim calcmode="lin" valueType="num">
                                      <p:cBhvr>
                                        <p:cTn id="14" dur="500" fill="hold"/>
                                        <p:tgtEl>
                                          <p:spTgt spid="109571">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528" fill="hold" nodeType="clickEffect">
                                  <p:stCondLst>
                                    <p:cond delay="0"/>
                                  </p:stCondLst>
                                  <p:childTnLst>
                                    <p:set>
                                      <p:cBhvr>
                                        <p:cTn id="18" dur="1" fill="hold">
                                          <p:stCondLst>
                                            <p:cond delay="0"/>
                                          </p:stCondLst>
                                        </p:cTn>
                                        <p:tgtEl>
                                          <p:spTgt spid="109571">
                                            <p:txEl>
                                              <p:pRg st="1" end="1"/>
                                            </p:txEl>
                                          </p:spTgt>
                                        </p:tgtEl>
                                        <p:attrNameLst>
                                          <p:attrName>style.visibility</p:attrName>
                                        </p:attrNameLst>
                                      </p:cBhvr>
                                      <p:to>
                                        <p:strVal val="visible"/>
                                      </p:to>
                                    </p:set>
                                    <p:anim calcmode="lin" valueType="num">
                                      <p:cBhvr>
                                        <p:cTn id="19" dur="500" fill="hold"/>
                                        <p:tgtEl>
                                          <p:spTgt spid="109571">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109571">
                                            <p:txEl>
                                              <p:pRg st="1" end="1"/>
                                            </p:txEl>
                                          </p:spTgt>
                                        </p:tgtEl>
                                        <p:attrNameLst>
                                          <p:attrName>ppt_h</p:attrName>
                                        </p:attrNameLst>
                                      </p:cBhvr>
                                      <p:tavLst>
                                        <p:tav tm="0">
                                          <p:val>
                                            <p:fltVal val="0"/>
                                          </p:val>
                                        </p:tav>
                                        <p:tav tm="100000">
                                          <p:val>
                                            <p:strVal val="#ppt_h"/>
                                          </p:val>
                                        </p:tav>
                                      </p:tavLst>
                                    </p:anim>
                                    <p:anim calcmode="lin" valueType="num">
                                      <p:cBhvr>
                                        <p:cTn id="21" dur="500" fill="hold"/>
                                        <p:tgtEl>
                                          <p:spTgt spid="109571">
                                            <p:txEl>
                                              <p:pRg st="1" end="1"/>
                                            </p:txEl>
                                          </p:spTgt>
                                        </p:tgtEl>
                                        <p:attrNameLst>
                                          <p:attrName>ppt_x</p:attrName>
                                        </p:attrNameLst>
                                      </p:cBhvr>
                                      <p:tavLst>
                                        <p:tav tm="0">
                                          <p:val>
                                            <p:fltVal val="0.5"/>
                                          </p:val>
                                        </p:tav>
                                        <p:tav tm="100000">
                                          <p:val>
                                            <p:strVal val="#ppt_x"/>
                                          </p:val>
                                        </p:tav>
                                      </p:tavLst>
                                    </p:anim>
                                    <p:anim calcmode="lin" valueType="num">
                                      <p:cBhvr>
                                        <p:cTn id="22" dur="500" fill="hold"/>
                                        <p:tgtEl>
                                          <p:spTgt spid="109571">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528" fill="hold" nodeType="clickEffect">
                                  <p:stCondLst>
                                    <p:cond delay="0"/>
                                  </p:stCondLst>
                                  <p:childTnLst>
                                    <p:set>
                                      <p:cBhvr>
                                        <p:cTn id="26" dur="1" fill="hold">
                                          <p:stCondLst>
                                            <p:cond delay="0"/>
                                          </p:stCondLst>
                                        </p:cTn>
                                        <p:tgtEl>
                                          <p:spTgt spid="109571">
                                            <p:txEl>
                                              <p:pRg st="2" end="2"/>
                                            </p:txEl>
                                          </p:spTgt>
                                        </p:tgtEl>
                                        <p:attrNameLst>
                                          <p:attrName>style.visibility</p:attrName>
                                        </p:attrNameLst>
                                      </p:cBhvr>
                                      <p:to>
                                        <p:strVal val="visible"/>
                                      </p:to>
                                    </p:set>
                                    <p:anim calcmode="lin" valueType="num">
                                      <p:cBhvr>
                                        <p:cTn id="27" dur="500" fill="hold"/>
                                        <p:tgtEl>
                                          <p:spTgt spid="109571">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109571">
                                            <p:txEl>
                                              <p:pRg st="2" end="2"/>
                                            </p:txEl>
                                          </p:spTgt>
                                        </p:tgtEl>
                                        <p:attrNameLst>
                                          <p:attrName>ppt_h</p:attrName>
                                        </p:attrNameLst>
                                      </p:cBhvr>
                                      <p:tavLst>
                                        <p:tav tm="0">
                                          <p:val>
                                            <p:fltVal val="0"/>
                                          </p:val>
                                        </p:tav>
                                        <p:tav tm="100000">
                                          <p:val>
                                            <p:strVal val="#ppt_h"/>
                                          </p:val>
                                        </p:tav>
                                      </p:tavLst>
                                    </p:anim>
                                    <p:anim calcmode="lin" valueType="num">
                                      <p:cBhvr>
                                        <p:cTn id="29" dur="500" fill="hold"/>
                                        <p:tgtEl>
                                          <p:spTgt spid="109571">
                                            <p:txEl>
                                              <p:pRg st="2" end="2"/>
                                            </p:txEl>
                                          </p:spTgt>
                                        </p:tgtEl>
                                        <p:attrNameLst>
                                          <p:attrName>ppt_x</p:attrName>
                                        </p:attrNameLst>
                                      </p:cBhvr>
                                      <p:tavLst>
                                        <p:tav tm="0">
                                          <p:val>
                                            <p:fltVal val="0.5"/>
                                          </p:val>
                                        </p:tav>
                                        <p:tav tm="100000">
                                          <p:val>
                                            <p:strVal val="#ppt_x"/>
                                          </p:val>
                                        </p:tav>
                                      </p:tavLst>
                                    </p:anim>
                                    <p:anim calcmode="lin" valueType="num">
                                      <p:cBhvr>
                                        <p:cTn id="30" dur="500" fill="hold"/>
                                        <p:tgtEl>
                                          <p:spTgt spid="109571">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528" fill="hold" nodeType="clickEffect">
                                  <p:stCondLst>
                                    <p:cond delay="0"/>
                                  </p:stCondLst>
                                  <p:childTnLst>
                                    <p:set>
                                      <p:cBhvr>
                                        <p:cTn id="34" dur="1" fill="hold">
                                          <p:stCondLst>
                                            <p:cond delay="0"/>
                                          </p:stCondLst>
                                        </p:cTn>
                                        <p:tgtEl>
                                          <p:spTgt spid="109571">
                                            <p:txEl>
                                              <p:pRg st="3" end="3"/>
                                            </p:txEl>
                                          </p:spTgt>
                                        </p:tgtEl>
                                        <p:attrNameLst>
                                          <p:attrName>style.visibility</p:attrName>
                                        </p:attrNameLst>
                                      </p:cBhvr>
                                      <p:to>
                                        <p:strVal val="visible"/>
                                      </p:to>
                                    </p:set>
                                    <p:anim calcmode="lin" valueType="num">
                                      <p:cBhvr>
                                        <p:cTn id="35" dur="500" fill="hold"/>
                                        <p:tgtEl>
                                          <p:spTgt spid="109571">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109571">
                                            <p:txEl>
                                              <p:pRg st="3" end="3"/>
                                            </p:txEl>
                                          </p:spTgt>
                                        </p:tgtEl>
                                        <p:attrNameLst>
                                          <p:attrName>ppt_h</p:attrName>
                                        </p:attrNameLst>
                                      </p:cBhvr>
                                      <p:tavLst>
                                        <p:tav tm="0">
                                          <p:val>
                                            <p:fltVal val="0"/>
                                          </p:val>
                                        </p:tav>
                                        <p:tav tm="100000">
                                          <p:val>
                                            <p:strVal val="#ppt_h"/>
                                          </p:val>
                                        </p:tav>
                                      </p:tavLst>
                                    </p:anim>
                                    <p:anim calcmode="lin" valueType="num">
                                      <p:cBhvr>
                                        <p:cTn id="37" dur="500" fill="hold"/>
                                        <p:tgtEl>
                                          <p:spTgt spid="109571">
                                            <p:txEl>
                                              <p:pRg st="3" end="3"/>
                                            </p:txEl>
                                          </p:spTgt>
                                        </p:tgtEl>
                                        <p:attrNameLst>
                                          <p:attrName>ppt_x</p:attrName>
                                        </p:attrNameLst>
                                      </p:cBhvr>
                                      <p:tavLst>
                                        <p:tav tm="0">
                                          <p:val>
                                            <p:fltVal val="0.5"/>
                                          </p:val>
                                        </p:tav>
                                        <p:tav tm="100000">
                                          <p:val>
                                            <p:strVal val="#ppt_x"/>
                                          </p:val>
                                        </p:tav>
                                      </p:tavLst>
                                    </p:anim>
                                    <p:anim calcmode="lin" valueType="num">
                                      <p:cBhvr>
                                        <p:cTn id="38" dur="500" fill="hold"/>
                                        <p:tgtEl>
                                          <p:spTgt spid="109571">
                                            <p:txEl>
                                              <p:pRg st="3" end="3"/>
                                            </p:txEl>
                                          </p:spTgt>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0"/>
                                  </p:stCondLst>
                                  <p:childTnLst>
                                    <p:set>
                                      <p:cBhvr>
                                        <p:cTn id="40" dur="1" fill="hold">
                                          <p:stCondLst>
                                            <p:cond delay="0"/>
                                          </p:stCondLst>
                                        </p:cTn>
                                        <p:tgtEl>
                                          <p:spTgt spid="109571">
                                            <p:txEl>
                                              <p:pRg st="4" end="4"/>
                                            </p:txEl>
                                          </p:spTgt>
                                        </p:tgtEl>
                                        <p:attrNameLst>
                                          <p:attrName>style.visibility</p:attrName>
                                        </p:attrNameLst>
                                      </p:cBhvr>
                                      <p:to>
                                        <p:strVal val="visible"/>
                                      </p:to>
                                    </p:set>
                                    <p:anim calcmode="lin" valueType="num">
                                      <p:cBhvr>
                                        <p:cTn id="41" dur="500" fill="hold"/>
                                        <p:tgtEl>
                                          <p:spTgt spid="109571">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109571">
                                            <p:txEl>
                                              <p:pRg st="4" end="4"/>
                                            </p:txEl>
                                          </p:spTgt>
                                        </p:tgtEl>
                                        <p:attrNameLst>
                                          <p:attrName>ppt_h</p:attrName>
                                        </p:attrNameLst>
                                      </p:cBhvr>
                                      <p:tavLst>
                                        <p:tav tm="0">
                                          <p:val>
                                            <p:fltVal val="0"/>
                                          </p:val>
                                        </p:tav>
                                        <p:tav tm="100000">
                                          <p:val>
                                            <p:strVal val="#ppt_h"/>
                                          </p:val>
                                        </p:tav>
                                      </p:tavLst>
                                    </p:anim>
                                    <p:anim calcmode="lin" valueType="num">
                                      <p:cBhvr>
                                        <p:cTn id="43" dur="500" fill="hold"/>
                                        <p:tgtEl>
                                          <p:spTgt spid="109571">
                                            <p:txEl>
                                              <p:pRg st="4" end="4"/>
                                            </p:txEl>
                                          </p:spTgt>
                                        </p:tgtEl>
                                        <p:attrNameLst>
                                          <p:attrName>ppt_x</p:attrName>
                                        </p:attrNameLst>
                                      </p:cBhvr>
                                      <p:tavLst>
                                        <p:tav tm="0">
                                          <p:val>
                                            <p:fltVal val="0.5"/>
                                          </p:val>
                                        </p:tav>
                                        <p:tav tm="100000">
                                          <p:val>
                                            <p:strVal val="#ppt_x"/>
                                          </p:val>
                                        </p:tav>
                                      </p:tavLst>
                                    </p:anim>
                                    <p:anim calcmode="lin" valueType="num">
                                      <p:cBhvr>
                                        <p:cTn id="44" dur="500" fill="hold"/>
                                        <p:tgtEl>
                                          <p:spTgt spid="109571">
                                            <p:txEl>
                                              <p:pRg st="4" end="4"/>
                                            </p:txEl>
                                          </p:spTgt>
                                        </p:tgtEl>
                                        <p:attrNameLst>
                                          <p:attrName>ppt_y</p:attrName>
                                        </p:attrNameLst>
                                      </p:cBhvr>
                                      <p:tavLst>
                                        <p:tav tm="0">
                                          <p:val>
                                            <p:fltVal val="0.5"/>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09571">
                                            <p:txEl>
                                              <p:pRg st="5" end="5"/>
                                            </p:txEl>
                                          </p:spTgt>
                                        </p:tgtEl>
                                        <p:attrNameLst>
                                          <p:attrName>style.visibility</p:attrName>
                                        </p:attrNameLst>
                                      </p:cBhvr>
                                      <p:to>
                                        <p:strVal val="visible"/>
                                      </p:to>
                                    </p:set>
                                    <p:anim calcmode="lin" valueType="num">
                                      <p:cBhvr>
                                        <p:cTn id="47" dur="500" fill="hold"/>
                                        <p:tgtEl>
                                          <p:spTgt spid="109571">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109571">
                                            <p:txEl>
                                              <p:pRg st="5" end="5"/>
                                            </p:txEl>
                                          </p:spTgt>
                                        </p:tgtEl>
                                        <p:attrNameLst>
                                          <p:attrName>ppt_h</p:attrName>
                                        </p:attrNameLst>
                                      </p:cBhvr>
                                      <p:tavLst>
                                        <p:tav tm="0">
                                          <p:val>
                                            <p:fltVal val="0"/>
                                          </p:val>
                                        </p:tav>
                                        <p:tav tm="100000">
                                          <p:val>
                                            <p:strVal val="#ppt_h"/>
                                          </p:val>
                                        </p:tav>
                                      </p:tavLst>
                                    </p:anim>
                                    <p:anim calcmode="lin" valueType="num">
                                      <p:cBhvr>
                                        <p:cTn id="49" dur="500" fill="hold"/>
                                        <p:tgtEl>
                                          <p:spTgt spid="109571">
                                            <p:txEl>
                                              <p:pRg st="5" end="5"/>
                                            </p:txEl>
                                          </p:spTgt>
                                        </p:tgtEl>
                                        <p:attrNameLst>
                                          <p:attrName>ppt_x</p:attrName>
                                        </p:attrNameLst>
                                      </p:cBhvr>
                                      <p:tavLst>
                                        <p:tav tm="0">
                                          <p:val>
                                            <p:fltVal val="0.5"/>
                                          </p:val>
                                        </p:tav>
                                        <p:tav tm="100000">
                                          <p:val>
                                            <p:strVal val="#ppt_x"/>
                                          </p:val>
                                        </p:tav>
                                      </p:tavLst>
                                    </p:anim>
                                    <p:anim calcmode="lin" valueType="num">
                                      <p:cBhvr>
                                        <p:cTn id="50" dur="500" fill="hold"/>
                                        <p:tgtEl>
                                          <p:spTgt spid="109571">
                                            <p:txEl>
                                              <p:pRg st="5" end="5"/>
                                            </p:txEl>
                                          </p:spTgt>
                                        </p:tgtEl>
                                        <p:attrNameLst>
                                          <p:attrName>ppt_y</p:attrName>
                                        </p:attrNameLst>
                                      </p:cBhvr>
                                      <p:tavLst>
                                        <p:tav tm="0">
                                          <p:val>
                                            <p:fltVal val="0.5"/>
                                          </p:val>
                                        </p:tav>
                                        <p:tav tm="100000">
                                          <p:val>
                                            <p:strVal val="#ppt_y"/>
                                          </p:val>
                                        </p:tav>
                                      </p:tavLst>
                                    </p:anim>
                                  </p:childTnLst>
                                </p:cTn>
                              </p:par>
                              <p:par>
                                <p:cTn id="51" presetID="23" presetClass="entr" presetSubtype="528" fill="hold" nodeType="withEffect">
                                  <p:stCondLst>
                                    <p:cond delay="0"/>
                                  </p:stCondLst>
                                  <p:childTnLst>
                                    <p:set>
                                      <p:cBhvr>
                                        <p:cTn id="52" dur="1" fill="hold">
                                          <p:stCondLst>
                                            <p:cond delay="0"/>
                                          </p:stCondLst>
                                        </p:cTn>
                                        <p:tgtEl>
                                          <p:spTgt spid="109571">
                                            <p:txEl>
                                              <p:pRg st="6" end="6"/>
                                            </p:txEl>
                                          </p:spTgt>
                                        </p:tgtEl>
                                        <p:attrNameLst>
                                          <p:attrName>style.visibility</p:attrName>
                                        </p:attrNameLst>
                                      </p:cBhvr>
                                      <p:to>
                                        <p:strVal val="visible"/>
                                      </p:to>
                                    </p:set>
                                    <p:anim calcmode="lin" valueType="num">
                                      <p:cBhvr>
                                        <p:cTn id="53" dur="500" fill="hold"/>
                                        <p:tgtEl>
                                          <p:spTgt spid="109571">
                                            <p:txEl>
                                              <p:pRg st="6" end="6"/>
                                            </p:txEl>
                                          </p:spTgt>
                                        </p:tgtEl>
                                        <p:attrNameLst>
                                          <p:attrName>ppt_w</p:attrName>
                                        </p:attrNameLst>
                                      </p:cBhvr>
                                      <p:tavLst>
                                        <p:tav tm="0">
                                          <p:val>
                                            <p:fltVal val="0"/>
                                          </p:val>
                                        </p:tav>
                                        <p:tav tm="100000">
                                          <p:val>
                                            <p:strVal val="#ppt_w"/>
                                          </p:val>
                                        </p:tav>
                                      </p:tavLst>
                                    </p:anim>
                                    <p:anim calcmode="lin" valueType="num">
                                      <p:cBhvr>
                                        <p:cTn id="54" dur="500" fill="hold"/>
                                        <p:tgtEl>
                                          <p:spTgt spid="109571">
                                            <p:txEl>
                                              <p:pRg st="6" end="6"/>
                                            </p:txEl>
                                          </p:spTgt>
                                        </p:tgtEl>
                                        <p:attrNameLst>
                                          <p:attrName>ppt_h</p:attrName>
                                        </p:attrNameLst>
                                      </p:cBhvr>
                                      <p:tavLst>
                                        <p:tav tm="0">
                                          <p:val>
                                            <p:fltVal val="0"/>
                                          </p:val>
                                        </p:tav>
                                        <p:tav tm="100000">
                                          <p:val>
                                            <p:strVal val="#ppt_h"/>
                                          </p:val>
                                        </p:tav>
                                      </p:tavLst>
                                    </p:anim>
                                    <p:anim calcmode="lin" valueType="num">
                                      <p:cBhvr>
                                        <p:cTn id="55" dur="500" fill="hold"/>
                                        <p:tgtEl>
                                          <p:spTgt spid="109571">
                                            <p:txEl>
                                              <p:pRg st="6" end="6"/>
                                            </p:txEl>
                                          </p:spTgt>
                                        </p:tgtEl>
                                        <p:attrNameLst>
                                          <p:attrName>ppt_x</p:attrName>
                                        </p:attrNameLst>
                                      </p:cBhvr>
                                      <p:tavLst>
                                        <p:tav tm="0">
                                          <p:val>
                                            <p:fltVal val="0.5"/>
                                          </p:val>
                                        </p:tav>
                                        <p:tav tm="100000">
                                          <p:val>
                                            <p:strVal val="#ppt_x"/>
                                          </p:val>
                                        </p:tav>
                                      </p:tavLst>
                                    </p:anim>
                                    <p:anim calcmode="lin" valueType="num">
                                      <p:cBhvr>
                                        <p:cTn id="56" dur="500" fill="hold"/>
                                        <p:tgtEl>
                                          <p:spTgt spid="109571">
                                            <p:txEl>
                                              <p:pRg st="6" end="6"/>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a:xfrm>
            <a:off x="457200" y="-152400"/>
            <a:ext cx="8229600" cy="1143000"/>
          </a:xfrm>
        </p:spPr>
        <p:txBody>
          <a:bodyPr/>
          <a:lstStyle/>
          <a:p>
            <a:r>
              <a:rPr lang="en-US" sz="7200" smtClean="0"/>
              <a:t>Jonah’s travels</a:t>
            </a:r>
          </a:p>
        </p:txBody>
      </p:sp>
      <p:pic>
        <p:nvPicPr>
          <p:cNvPr id="110597" name="Picture 5" descr="map"/>
          <p:cNvPicPr>
            <a:picLocks noChangeAspect="1" noChangeArrowheads="1"/>
          </p:cNvPicPr>
          <p:nvPr/>
        </p:nvPicPr>
        <p:blipFill>
          <a:blip r:embed="rId3" cstate="print"/>
          <a:srcRect/>
          <a:stretch>
            <a:fillRect/>
          </a:stretch>
        </p:blipFill>
        <p:spPr bwMode="auto">
          <a:xfrm>
            <a:off x="381000" y="1003300"/>
            <a:ext cx="8382000" cy="5702300"/>
          </a:xfrm>
          <a:prstGeom prst="rect">
            <a:avLst/>
          </a:prstGeom>
          <a:noFill/>
          <a:ln w="9525">
            <a:noFill/>
            <a:miter lim="800000"/>
            <a:headEnd/>
            <a:tailEnd/>
          </a:ln>
        </p:spPr>
      </p:pic>
    </p:spTree>
    <p:extLst>
      <p:ext uri="{BB962C8B-B14F-4D97-AF65-F5344CB8AC3E}">
        <p14:creationId xmlns:p14="http://schemas.microsoft.com/office/powerpoint/2010/main" val="35195261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10597"/>
                                        </p:tgtEl>
                                        <p:attrNameLst>
                                          <p:attrName>style.visibility</p:attrName>
                                        </p:attrNameLst>
                                      </p:cBhvr>
                                      <p:to>
                                        <p:strVal val="visible"/>
                                      </p:to>
                                    </p:set>
                                    <p:anim calcmode="lin" valueType="num">
                                      <p:cBhvr>
                                        <p:cTn id="7" dur="1000" fill="hold"/>
                                        <p:tgtEl>
                                          <p:spTgt spid="110597"/>
                                        </p:tgtEl>
                                        <p:attrNameLst>
                                          <p:attrName>ppt_w</p:attrName>
                                        </p:attrNameLst>
                                      </p:cBhvr>
                                      <p:tavLst>
                                        <p:tav tm="0">
                                          <p:val>
                                            <p:strVal val="#ppt_w*0.70"/>
                                          </p:val>
                                        </p:tav>
                                        <p:tav tm="100000">
                                          <p:val>
                                            <p:strVal val="#ppt_w"/>
                                          </p:val>
                                        </p:tav>
                                      </p:tavLst>
                                    </p:anim>
                                    <p:anim calcmode="lin" valueType="num">
                                      <p:cBhvr>
                                        <p:cTn id="8" dur="1000" fill="hold"/>
                                        <p:tgtEl>
                                          <p:spTgt spid="110597"/>
                                        </p:tgtEl>
                                        <p:attrNameLst>
                                          <p:attrName>ppt_h</p:attrName>
                                        </p:attrNameLst>
                                      </p:cBhvr>
                                      <p:tavLst>
                                        <p:tav tm="0">
                                          <p:val>
                                            <p:strVal val="#ppt_h"/>
                                          </p:val>
                                        </p:tav>
                                        <p:tav tm="100000">
                                          <p:val>
                                            <p:strVal val="#ppt_h"/>
                                          </p:val>
                                        </p:tav>
                                      </p:tavLst>
                                    </p:anim>
                                    <p:animEffect transition="in" filter="fade">
                                      <p:cBhvr>
                                        <p:cTn id="9" dur="1000"/>
                                        <p:tgtEl>
                                          <p:spTgt spid="110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4" descr="b"/>
          <p:cNvPicPr>
            <a:picLocks noChangeAspect="1" noChangeArrowheads="1"/>
          </p:cNvPicPr>
          <p:nvPr/>
        </p:nvPicPr>
        <p:blipFill>
          <a:blip r:embed="rId3" cstate="print"/>
          <a:srcRect l="998" t="1320" r="2992" b="5281"/>
          <a:stretch>
            <a:fillRect/>
          </a:stretch>
        </p:blipFill>
        <p:spPr bwMode="auto">
          <a:xfrm>
            <a:off x="-100013" y="-7374"/>
            <a:ext cx="9015413" cy="6465888"/>
          </a:xfrm>
          <a:prstGeom prst="rect">
            <a:avLst/>
          </a:prstGeom>
          <a:noFill/>
          <a:ln w="9525">
            <a:noFill/>
            <a:miter lim="800000"/>
            <a:headEnd/>
            <a:tailEnd/>
          </a:ln>
        </p:spPr>
      </p:pic>
      <p:sp>
        <p:nvSpPr>
          <p:cNvPr id="108547" name="Text Box 5"/>
          <p:cNvSpPr txBox="1">
            <a:spLocks noChangeArrowheads="1"/>
          </p:cNvSpPr>
          <p:nvPr/>
        </p:nvSpPr>
        <p:spPr bwMode="auto">
          <a:xfrm>
            <a:off x="3048000" y="806450"/>
            <a:ext cx="3505200" cy="641350"/>
          </a:xfrm>
          <a:prstGeom prst="rect">
            <a:avLst/>
          </a:prstGeom>
          <a:solidFill>
            <a:schemeClr val="bg1"/>
          </a:solidFill>
          <a:ln w="9525">
            <a:noFill/>
            <a:miter lim="800000"/>
            <a:headEnd/>
            <a:tailEnd/>
          </a:ln>
          <a:effectLst/>
        </p:spPr>
        <p:txBody>
          <a:bodyPr>
            <a:spAutoFit/>
          </a:bodyPr>
          <a:lstStyle/>
          <a:p>
            <a:pPr algn="ctr" fontAlgn="base">
              <a:spcBef>
                <a:spcPct val="50000"/>
              </a:spcBef>
              <a:spcAft>
                <a:spcPct val="0"/>
              </a:spcAft>
            </a:pPr>
            <a:r>
              <a:rPr lang="en-US" b="1" dirty="0">
                <a:solidFill>
                  <a:prstClr val="white"/>
                </a:solidFill>
                <a:latin typeface="Arial" charset="0"/>
                <a:cs typeface="Arial" charset="0"/>
              </a:rPr>
              <a:t>Jonah preaches to Nineveh; Nineveh finds God (</a:t>
            </a:r>
            <a:r>
              <a:rPr lang="en-US" b="1" dirty="0" smtClean="0">
                <a:solidFill>
                  <a:prstClr val="white"/>
                </a:solidFill>
                <a:latin typeface="Arial" charset="0"/>
                <a:cs typeface="Arial" charset="0"/>
              </a:rPr>
              <a:t>chapter </a:t>
            </a:r>
            <a:r>
              <a:rPr lang="en-US" b="1" dirty="0">
                <a:solidFill>
                  <a:prstClr val="white"/>
                </a:solidFill>
                <a:latin typeface="Arial" charset="0"/>
                <a:cs typeface="Arial" charset="0"/>
              </a:rPr>
              <a:t>3 )</a:t>
            </a:r>
          </a:p>
        </p:txBody>
      </p:sp>
    </p:spTree>
    <p:extLst>
      <p:ext uri="{BB962C8B-B14F-4D97-AF65-F5344CB8AC3E}">
        <p14:creationId xmlns:p14="http://schemas.microsoft.com/office/powerpoint/2010/main" val="38406389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r>
              <a:rPr lang="en-US" sz="8000" smtClean="0">
                <a:solidFill>
                  <a:schemeClr val="bg1"/>
                </a:solidFill>
              </a:rPr>
              <a:t>MICAH</a:t>
            </a:r>
          </a:p>
        </p:txBody>
      </p:sp>
      <p:pic>
        <p:nvPicPr>
          <p:cNvPr id="109571" name="Picture 2"/>
          <p:cNvPicPr>
            <a:picLocks noChangeAspect="1" noChangeArrowheads="1"/>
          </p:cNvPicPr>
          <p:nvPr/>
        </p:nvPicPr>
        <p:blipFill>
          <a:blip r:embed="rId3" cstate="print"/>
          <a:srcRect/>
          <a:stretch>
            <a:fillRect/>
          </a:stretch>
        </p:blipFill>
        <p:spPr bwMode="auto">
          <a:xfrm>
            <a:off x="1858963" y="1577975"/>
            <a:ext cx="5532437" cy="4441825"/>
          </a:xfrm>
          <a:prstGeom prst="rect">
            <a:avLst/>
          </a:prstGeom>
          <a:noFill/>
          <a:ln w="9525">
            <a:noFill/>
            <a:miter lim="800000"/>
            <a:headEnd/>
            <a:tailEnd/>
          </a:ln>
        </p:spPr>
      </p:pic>
    </p:spTree>
    <p:extLst>
      <p:ext uri="{BB962C8B-B14F-4D97-AF65-F5344CB8AC3E}">
        <p14:creationId xmlns:p14="http://schemas.microsoft.com/office/powerpoint/2010/main" val="9531044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110594" name="Title 1"/>
          <p:cNvSpPr>
            <a:spLocks noGrp="1"/>
          </p:cNvSpPr>
          <p:nvPr>
            <p:ph type="title"/>
          </p:nvPr>
        </p:nvSpPr>
        <p:spPr>
          <a:xfrm>
            <a:off x="457200" y="-76200"/>
            <a:ext cx="8229600" cy="1143000"/>
          </a:xfrm>
        </p:spPr>
        <p:txBody>
          <a:bodyPr/>
          <a:lstStyle/>
          <a:p>
            <a:r>
              <a:rPr lang="en-US" sz="7200" smtClean="0">
                <a:latin typeface="Andalus" pitchFamily="2" charset="-78"/>
                <a:cs typeface="Andalus" pitchFamily="2" charset="-78"/>
              </a:rPr>
              <a:t>MICAH</a:t>
            </a:r>
          </a:p>
        </p:txBody>
      </p:sp>
      <p:sp>
        <p:nvSpPr>
          <p:cNvPr id="113667" name="Content Placeholder 2"/>
          <p:cNvSpPr>
            <a:spLocks noGrp="1"/>
          </p:cNvSpPr>
          <p:nvPr>
            <p:ph idx="1"/>
          </p:nvPr>
        </p:nvSpPr>
        <p:spPr>
          <a:xfrm>
            <a:off x="0" y="914400"/>
            <a:ext cx="9144000" cy="5715000"/>
          </a:xfrm>
        </p:spPr>
        <p:txBody>
          <a:bodyPr/>
          <a:lstStyle/>
          <a:p>
            <a:r>
              <a:rPr lang="en-US" sz="3600" b="1" dirty="0" smtClean="0">
                <a:latin typeface="Tahoma" pitchFamily="34" charset="0"/>
                <a:cs typeface="Tahoma" pitchFamily="34" charset="0"/>
              </a:rPr>
              <a:t>AUTHOR</a:t>
            </a:r>
            <a:r>
              <a:rPr lang="en-US" sz="3600" b="1" dirty="0">
                <a:latin typeface="Tahoma" pitchFamily="34" charset="0"/>
                <a:cs typeface="Tahoma" pitchFamily="34" charset="0"/>
              </a:rPr>
              <a:t>:</a:t>
            </a:r>
            <a:r>
              <a:rPr lang="en-US" sz="3600" b="1" dirty="0" smtClean="0">
                <a:latin typeface="Tahoma" pitchFamily="34" charset="0"/>
                <a:cs typeface="Tahoma" pitchFamily="34" charset="0"/>
              </a:rPr>
              <a:t> </a:t>
            </a:r>
            <a:r>
              <a:rPr lang="en-US" dirty="0" smtClean="0">
                <a:solidFill>
                  <a:schemeClr val="bg1"/>
                </a:solidFill>
                <a:latin typeface="Tahoma" pitchFamily="34" charset="0"/>
                <a:cs typeface="Tahoma" pitchFamily="34" charset="0"/>
              </a:rPr>
              <a:t>The prophet Micah—a contemporary of Hosea in Israel and Isaiah in Jerusalem.  Prophesied during reigns of </a:t>
            </a:r>
            <a:r>
              <a:rPr lang="en-US" dirty="0" err="1" smtClean="0">
                <a:solidFill>
                  <a:schemeClr val="bg1"/>
                </a:solidFill>
                <a:latin typeface="Tahoma" pitchFamily="34" charset="0"/>
                <a:cs typeface="Tahoma" pitchFamily="34" charset="0"/>
              </a:rPr>
              <a:t>Jotham</a:t>
            </a:r>
            <a:r>
              <a:rPr lang="en-US" dirty="0" smtClean="0">
                <a:solidFill>
                  <a:schemeClr val="bg1"/>
                </a:solidFill>
                <a:latin typeface="Tahoma" pitchFamily="34" charset="0"/>
                <a:cs typeface="Tahoma" pitchFamily="34" charset="0"/>
              </a:rPr>
              <a:t>, </a:t>
            </a:r>
            <a:r>
              <a:rPr lang="en-US" dirty="0" err="1" smtClean="0">
                <a:solidFill>
                  <a:schemeClr val="bg1"/>
                </a:solidFill>
                <a:latin typeface="Tahoma" pitchFamily="34" charset="0"/>
                <a:cs typeface="Tahoma" pitchFamily="34" charset="0"/>
              </a:rPr>
              <a:t>Ahaz</a:t>
            </a:r>
            <a:r>
              <a:rPr lang="en-US" dirty="0" smtClean="0">
                <a:solidFill>
                  <a:schemeClr val="bg1"/>
                </a:solidFill>
                <a:latin typeface="Tahoma" pitchFamily="34" charset="0"/>
                <a:cs typeface="Tahoma" pitchFamily="34" charset="0"/>
              </a:rPr>
              <a:t> and Hezekiah.  Preached primarily to Judah, but also to Israel.</a:t>
            </a:r>
          </a:p>
          <a:p>
            <a:r>
              <a:rPr lang="en-US" sz="3600" b="1" dirty="0" smtClean="0">
                <a:latin typeface="Tahoma" pitchFamily="34" charset="0"/>
                <a:cs typeface="Tahoma" pitchFamily="34" charset="0"/>
              </a:rPr>
              <a:t>RECIPIENTS:  </a:t>
            </a:r>
            <a:r>
              <a:rPr lang="en-US" dirty="0" smtClean="0">
                <a:solidFill>
                  <a:schemeClr val="bg1"/>
                </a:solidFill>
                <a:latin typeface="Tahoma" pitchFamily="34" charset="0"/>
                <a:cs typeface="Tahoma" pitchFamily="34" charset="0"/>
              </a:rPr>
              <a:t>Israel and Judah.</a:t>
            </a:r>
          </a:p>
          <a:p>
            <a:r>
              <a:rPr lang="en-US" sz="3600" b="1" dirty="0" smtClean="0">
                <a:latin typeface="Tahoma" pitchFamily="34" charset="0"/>
                <a:cs typeface="Tahoma" pitchFamily="34" charset="0"/>
              </a:rPr>
              <a:t>DATE:  </a:t>
            </a:r>
            <a:r>
              <a:rPr lang="en-US" dirty="0" smtClean="0">
                <a:solidFill>
                  <a:schemeClr val="bg1"/>
                </a:solidFill>
                <a:latin typeface="Tahoma" pitchFamily="34" charset="0"/>
                <a:cs typeface="Tahoma" pitchFamily="34" charset="0"/>
              </a:rPr>
              <a:t>between 749-697 BC.</a:t>
            </a:r>
          </a:p>
          <a:p>
            <a:r>
              <a:rPr lang="en-US" sz="3600" b="1" dirty="0" smtClean="0">
                <a:latin typeface="Tahoma" pitchFamily="34" charset="0"/>
                <a:cs typeface="Tahoma" pitchFamily="34" charset="0"/>
              </a:rPr>
              <a:t>PURPOSE:  </a:t>
            </a:r>
            <a:r>
              <a:rPr lang="en-US" dirty="0" smtClean="0">
                <a:solidFill>
                  <a:schemeClr val="bg1"/>
                </a:solidFill>
                <a:latin typeface="Tahoma" pitchFamily="34" charset="0"/>
                <a:cs typeface="Tahoma" pitchFamily="34" charset="0"/>
              </a:rPr>
              <a:t>Show sins of Israelites, inevitable coming of judgment and eventual restoration.</a:t>
            </a:r>
          </a:p>
        </p:txBody>
      </p:sp>
    </p:spTree>
    <p:extLst>
      <p:ext uri="{BB962C8B-B14F-4D97-AF65-F5344CB8AC3E}">
        <p14:creationId xmlns:p14="http://schemas.microsoft.com/office/powerpoint/2010/main" val="13447065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 calcmode="lin" valueType="num">
                                      <p:cBhvr>
                                        <p:cTn id="7" dur="1000" fill="hold"/>
                                        <p:tgtEl>
                                          <p:spTgt spid="113667">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1366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366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9" presetClass="entr" presetSubtype="0" fill="hold" nodeType="clickEffect">
                                  <p:stCondLst>
                                    <p:cond delay="0"/>
                                  </p:stCondLst>
                                  <p:childTnLst>
                                    <p:set>
                                      <p:cBhvr>
                                        <p:cTn id="13" dur="1" fill="hold">
                                          <p:stCondLst>
                                            <p:cond delay="0"/>
                                          </p:stCondLst>
                                        </p:cTn>
                                        <p:tgtEl>
                                          <p:spTgt spid="113667">
                                            <p:txEl>
                                              <p:pRg st="1" end="1"/>
                                            </p:txEl>
                                          </p:spTgt>
                                        </p:tgtEl>
                                        <p:attrNameLst>
                                          <p:attrName>style.visibility</p:attrName>
                                        </p:attrNameLst>
                                      </p:cBhvr>
                                      <p:to>
                                        <p:strVal val="visible"/>
                                      </p:to>
                                    </p:set>
                                    <p:anim calcmode="lin" valueType="num">
                                      <p:cBhvr>
                                        <p:cTn id="14" dur="1000" fill="hold"/>
                                        <p:tgtEl>
                                          <p:spTgt spid="113667">
                                            <p:txEl>
                                              <p:pRg st="1" end="1"/>
                                            </p:txEl>
                                          </p:spTgt>
                                        </p:tgtEl>
                                        <p:attrNameLst>
                                          <p:attrName>ppt_x</p:attrName>
                                        </p:attrNameLst>
                                      </p:cBhvr>
                                      <p:tavLst>
                                        <p:tav tm="0">
                                          <p:val>
                                            <p:strVal val="#ppt_x-.2"/>
                                          </p:val>
                                        </p:tav>
                                        <p:tav tm="100000">
                                          <p:val>
                                            <p:strVal val="#ppt_x"/>
                                          </p:val>
                                        </p:tav>
                                      </p:tavLst>
                                    </p:anim>
                                    <p:anim calcmode="lin" valueType="num">
                                      <p:cBhvr>
                                        <p:cTn id="15" dur="1000" fill="hold"/>
                                        <p:tgtEl>
                                          <p:spTgt spid="11366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6" dur="1000"/>
                                        <p:tgtEl>
                                          <p:spTgt spid="11366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9" presetClass="entr" presetSubtype="0" fill="hold" nodeType="clickEffect">
                                  <p:stCondLst>
                                    <p:cond delay="0"/>
                                  </p:stCondLst>
                                  <p:childTnLst>
                                    <p:set>
                                      <p:cBhvr>
                                        <p:cTn id="20" dur="1" fill="hold">
                                          <p:stCondLst>
                                            <p:cond delay="0"/>
                                          </p:stCondLst>
                                        </p:cTn>
                                        <p:tgtEl>
                                          <p:spTgt spid="113667">
                                            <p:txEl>
                                              <p:pRg st="2" end="2"/>
                                            </p:txEl>
                                          </p:spTgt>
                                        </p:tgtEl>
                                        <p:attrNameLst>
                                          <p:attrName>style.visibility</p:attrName>
                                        </p:attrNameLst>
                                      </p:cBhvr>
                                      <p:to>
                                        <p:strVal val="visible"/>
                                      </p:to>
                                    </p:set>
                                    <p:anim calcmode="lin" valueType="num">
                                      <p:cBhvr>
                                        <p:cTn id="21" dur="1000" fill="hold"/>
                                        <p:tgtEl>
                                          <p:spTgt spid="113667">
                                            <p:txEl>
                                              <p:pRg st="2" end="2"/>
                                            </p:txEl>
                                          </p:spTgt>
                                        </p:tgtEl>
                                        <p:attrNameLst>
                                          <p:attrName>ppt_x</p:attrName>
                                        </p:attrNameLst>
                                      </p:cBhvr>
                                      <p:tavLst>
                                        <p:tav tm="0">
                                          <p:val>
                                            <p:strVal val="#ppt_x-.2"/>
                                          </p:val>
                                        </p:tav>
                                        <p:tav tm="100000">
                                          <p:val>
                                            <p:strVal val="#ppt_x"/>
                                          </p:val>
                                        </p:tav>
                                      </p:tavLst>
                                    </p:anim>
                                    <p:anim calcmode="lin" valueType="num">
                                      <p:cBhvr>
                                        <p:cTn id="22" dur="1000" fill="hold"/>
                                        <p:tgtEl>
                                          <p:spTgt spid="11366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13667">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9" presetClass="entr" presetSubtype="0" fill="hold" nodeType="clickEffect">
                                  <p:stCondLst>
                                    <p:cond delay="0"/>
                                  </p:stCondLst>
                                  <p:childTnLst>
                                    <p:set>
                                      <p:cBhvr>
                                        <p:cTn id="27" dur="1" fill="hold">
                                          <p:stCondLst>
                                            <p:cond delay="0"/>
                                          </p:stCondLst>
                                        </p:cTn>
                                        <p:tgtEl>
                                          <p:spTgt spid="113667">
                                            <p:txEl>
                                              <p:pRg st="3" end="3"/>
                                            </p:txEl>
                                          </p:spTgt>
                                        </p:tgtEl>
                                        <p:attrNameLst>
                                          <p:attrName>style.visibility</p:attrName>
                                        </p:attrNameLst>
                                      </p:cBhvr>
                                      <p:to>
                                        <p:strVal val="visible"/>
                                      </p:to>
                                    </p:set>
                                    <p:anim calcmode="lin" valueType="num">
                                      <p:cBhvr>
                                        <p:cTn id="28" dur="1000" fill="hold"/>
                                        <p:tgtEl>
                                          <p:spTgt spid="113667">
                                            <p:txEl>
                                              <p:pRg st="3" end="3"/>
                                            </p:txEl>
                                          </p:spTgt>
                                        </p:tgtEl>
                                        <p:attrNameLst>
                                          <p:attrName>ppt_x</p:attrName>
                                        </p:attrNameLst>
                                      </p:cBhvr>
                                      <p:tavLst>
                                        <p:tav tm="0">
                                          <p:val>
                                            <p:strVal val="#ppt_x-.2"/>
                                          </p:val>
                                        </p:tav>
                                        <p:tav tm="100000">
                                          <p:val>
                                            <p:strVal val="#ppt_x"/>
                                          </p:val>
                                        </p:tav>
                                      </p:tavLst>
                                    </p:anim>
                                    <p:anim calcmode="lin" valueType="num">
                                      <p:cBhvr>
                                        <p:cTn id="29" dur="1000" fill="hold"/>
                                        <p:tgtEl>
                                          <p:spTgt spid="11366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0" dur="1000"/>
                                        <p:tgtEl>
                                          <p:spTgt spid="1136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allAtOnce"/>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b="1" dirty="0" smtClean="0">
                <a:solidFill>
                  <a:schemeClr val="bg1"/>
                </a:solidFill>
              </a:rPr>
              <a:t>Future in the Kingdom Age</a:t>
            </a:r>
            <a:endParaRPr lang="en-US" sz="5400" b="1" dirty="0">
              <a:solidFill>
                <a:schemeClr val="bg1"/>
              </a:solidFill>
            </a:endParaRPr>
          </a:p>
        </p:txBody>
      </p:sp>
      <p:sp>
        <p:nvSpPr>
          <p:cNvPr id="3" name="Content Placeholder 2"/>
          <p:cNvSpPr>
            <a:spLocks noGrp="1"/>
          </p:cNvSpPr>
          <p:nvPr>
            <p:ph idx="1"/>
          </p:nvPr>
        </p:nvSpPr>
        <p:spPr/>
        <p:txBody>
          <a:bodyPr/>
          <a:lstStyle/>
          <a:p>
            <a:pPr lvl="0" algn="just">
              <a:spcBef>
                <a:spcPts val="0"/>
              </a:spcBef>
              <a:spcAft>
                <a:spcPts val="0"/>
              </a:spcAft>
              <a:buFont typeface="Symbol"/>
              <a:buChar char=""/>
            </a:pPr>
            <a:r>
              <a:rPr lang="en-US" dirty="0">
                <a:solidFill>
                  <a:schemeClr val="bg1"/>
                </a:solidFill>
                <a:latin typeface="Tahoma"/>
                <a:ea typeface="Times New Roman"/>
                <a:cs typeface="Times New Roman"/>
              </a:rPr>
              <a:t>Jerusalem will become the center of the earth (v. 1).</a:t>
            </a:r>
            <a:endParaRPr lang="en-US" sz="1800" dirty="0">
              <a:solidFill>
                <a:schemeClr val="bg1"/>
              </a:solidFill>
              <a:latin typeface="Times New Roman"/>
              <a:ea typeface="Times New Roman"/>
            </a:endParaRPr>
          </a:p>
          <a:p>
            <a:pPr lvl="0" algn="just">
              <a:spcBef>
                <a:spcPts val="0"/>
              </a:spcBef>
              <a:spcAft>
                <a:spcPts val="0"/>
              </a:spcAft>
              <a:buFont typeface="Symbol"/>
              <a:buChar char=""/>
            </a:pPr>
            <a:r>
              <a:rPr lang="en-US" dirty="0">
                <a:solidFill>
                  <a:schemeClr val="bg1"/>
                </a:solidFill>
                <a:latin typeface="Tahoma"/>
                <a:ea typeface="Times New Roman"/>
                <a:cs typeface="Times New Roman"/>
              </a:rPr>
              <a:t>Nations will gather there to be taught the ways of the Lord (v. 2).</a:t>
            </a:r>
            <a:endParaRPr lang="en-US" sz="1800" dirty="0">
              <a:solidFill>
                <a:schemeClr val="bg1"/>
              </a:solidFill>
              <a:latin typeface="Times New Roman"/>
              <a:ea typeface="Times New Roman"/>
            </a:endParaRPr>
          </a:p>
          <a:p>
            <a:pPr lvl="0" algn="just">
              <a:spcBef>
                <a:spcPts val="0"/>
              </a:spcBef>
              <a:spcAft>
                <a:spcPts val="0"/>
              </a:spcAft>
              <a:buFont typeface="Symbol"/>
              <a:buChar char=""/>
            </a:pPr>
            <a:r>
              <a:rPr lang="en-US" dirty="0">
                <a:solidFill>
                  <a:schemeClr val="bg1"/>
                </a:solidFill>
                <a:latin typeface="Tahoma"/>
                <a:ea typeface="Times New Roman"/>
                <a:cs typeface="Times New Roman"/>
              </a:rPr>
              <a:t>War will cease and peace will be universal (vv. 3-4, </a:t>
            </a:r>
            <a:r>
              <a:rPr lang="en-US" dirty="0" err="1">
                <a:solidFill>
                  <a:schemeClr val="bg1"/>
                </a:solidFill>
                <a:latin typeface="Tahoma"/>
                <a:ea typeface="Times New Roman"/>
                <a:cs typeface="Times New Roman"/>
              </a:rPr>
              <a:t>cp</a:t>
            </a:r>
            <a:r>
              <a:rPr lang="en-US" dirty="0">
                <a:solidFill>
                  <a:schemeClr val="bg1"/>
                </a:solidFill>
                <a:latin typeface="Tahoma"/>
                <a:ea typeface="Times New Roman"/>
                <a:cs typeface="Times New Roman"/>
              </a:rPr>
              <a:t> Isa 2:4).</a:t>
            </a:r>
            <a:endParaRPr lang="en-US" sz="1800" dirty="0">
              <a:solidFill>
                <a:schemeClr val="bg1"/>
              </a:solidFill>
              <a:latin typeface="Times New Roman"/>
              <a:ea typeface="Times New Roman"/>
            </a:endParaRPr>
          </a:p>
          <a:p>
            <a:pPr lvl="0" algn="just">
              <a:spcBef>
                <a:spcPts val="0"/>
              </a:spcBef>
              <a:spcAft>
                <a:spcPts val="0"/>
              </a:spcAft>
              <a:buFont typeface="Symbol"/>
              <a:buChar char=""/>
            </a:pPr>
            <a:r>
              <a:rPr lang="en-US" dirty="0">
                <a:solidFill>
                  <a:schemeClr val="bg1"/>
                </a:solidFill>
                <a:latin typeface="Tahoma"/>
                <a:ea typeface="Times New Roman"/>
                <a:cs typeface="Times New Roman"/>
              </a:rPr>
              <a:t>The Lord will gather the outcasts and make them into a strong nation (vv. 6-8).</a:t>
            </a:r>
            <a:endParaRPr lang="en-US" sz="1800" dirty="0">
              <a:solidFill>
                <a:schemeClr val="bg1"/>
              </a:solidFill>
              <a:latin typeface="Times New Roman"/>
              <a:ea typeface="Times New Roman"/>
            </a:endParaRPr>
          </a:p>
          <a:p>
            <a:pPr lvl="0" algn="just">
              <a:spcBef>
                <a:spcPts val="0"/>
              </a:spcBef>
              <a:spcAft>
                <a:spcPts val="0"/>
              </a:spcAft>
              <a:buFont typeface="Symbol"/>
              <a:buChar char=""/>
            </a:pPr>
            <a:r>
              <a:rPr lang="en-US" dirty="0">
                <a:solidFill>
                  <a:schemeClr val="bg1"/>
                </a:solidFill>
                <a:latin typeface="Tahoma"/>
                <a:ea typeface="Times New Roman"/>
                <a:cs typeface="Times New Roman"/>
              </a:rPr>
              <a:t>The Lord will reign over them (v. 7b).</a:t>
            </a:r>
            <a:endParaRPr lang="en-US" sz="1800" dirty="0">
              <a:solidFill>
                <a:schemeClr val="bg1"/>
              </a:solidFill>
              <a:effectLst/>
              <a:latin typeface="Times New Roman"/>
              <a:ea typeface="Times New Roman"/>
            </a:endParaRPr>
          </a:p>
        </p:txBody>
      </p:sp>
    </p:spTree>
    <p:extLst>
      <p:ext uri="{BB962C8B-B14F-4D97-AF65-F5344CB8AC3E}">
        <p14:creationId xmlns:p14="http://schemas.microsoft.com/office/powerpoint/2010/main" val="374253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60000"/>
              <a:lumOff val="40000"/>
            </a:schemeClr>
          </a:solidFill>
        </p:spPr>
        <p:txBody>
          <a:bodyPr/>
          <a:lstStyle/>
          <a:p>
            <a:r>
              <a:rPr lang="en-US" dirty="0" smtClean="0"/>
              <a:t>MICAH’S TRUST IN IN THE LORD</a:t>
            </a:r>
            <a:endParaRPr lang="en-US" dirty="0"/>
          </a:p>
        </p:txBody>
      </p:sp>
      <p:sp>
        <p:nvSpPr>
          <p:cNvPr id="3" name="Content Placeholder 2"/>
          <p:cNvSpPr>
            <a:spLocks noGrp="1"/>
          </p:cNvSpPr>
          <p:nvPr>
            <p:ph idx="1"/>
          </p:nvPr>
        </p:nvSpPr>
        <p:spPr>
          <a:xfrm>
            <a:off x="457200" y="1951037"/>
            <a:ext cx="8229600" cy="4525963"/>
          </a:xfrm>
          <a:solidFill>
            <a:schemeClr val="accent3">
              <a:lumMod val="60000"/>
              <a:lumOff val="40000"/>
            </a:schemeClr>
          </a:solidFill>
        </p:spPr>
        <p:txBody>
          <a:bodyPr/>
          <a:lstStyle/>
          <a:p>
            <a:r>
              <a:rPr lang="en-US" sz="4400" dirty="0" smtClean="0"/>
              <a:t>Who </a:t>
            </a:r>
            <a:r>
              <a:rPr lang="en-US" sz="4400" dirty="0"/>
              <a:t>will hear him (v. 7</a:t>
            </a:r>
            <a:r>
              <a:rPr lang="en-US" sz="4400" dirty="0" smtClean="0"/>
              <a:t>)</a:t>
            </a:r>
          </a:p>
          <a:p>
            <a:r>
              <a:rPr lang="en-US" sz="4400" dirty="0" smtClean="0"/>
              <a:t>Raise </a:t>
            </a:r>
            <a:r>
              <a:rPr lang="en-US" sz="4400" dirty="0"/>
              <a:t>him up (v. 8a</a:t>
            </a:r>
            <a:r>
              <a:rPr lang="en-US" sz="4400" dirty="0" smtClean="0"/>
              <a:t>)</a:t>
            </a:r>
          </a:p>
          <a:p>
            <a:r>
              <a:rPr lang="en-US" sz="4400" dirty="0" smtClean="0"/>
              <a:t>Will </a:t>
            </a:r>
            <a:r>
              <a:rPr lang="en-US" sz="4400" dirty="0"/>
              <a:t>be his light (v. </a:t>
            </a:r>
            <a:r>
              <a:rPr lang="en-US" sz="4400" dirty="0" smtClean="0"/>
              <a:t>8b </a:t>
            </a:r>
          </a:p>
          <a:p>
            <a:r>
              <a:rPr lang="en-US" sz="4400" dirty="0" smtClean="0"/>
              <a:t>Plead </a:t>
            </a:r>
            <a:r>
              <a:rPr lang="en-US" sz="4400" dirty="0"/>
              <a:t>his cause (v. 9a</a:t>
            </a:r>
            <a:r>
              <a:rPr lang="en-US" sz="4400" dirty="0" smtClean="0"/>
              <a:t>) </a:t>
            </a:r>
          </a:p>
          <a:p>
            <a:r>
              <a:rPr lang="en-US" sz="4400" dirty="0" smtClean="0"/>
              <a:t>Will </a:t>
            </a:r>
            <a:r>
              <a:rPr lang="en-US" sz="4400" dirty="0"/>
              <a:t>vindicate him (vv. 9b-10</a:t>
            </a:r>
            <a:r>
              <a:rPr lang="en-US" sz="4400" dirty="0" smtClean="0"/>
              <a:t>)</a:t>
            </a:r>
            <a:endParaRPr lang="en-US" sz="4400" dirty="0"/>
          </a:p>
        </p:txBody>
      </p:sp>
    </p:spTree>
    <p:extLst>
      <p:ext uri="{BB962C8B-B14F-4D97-AF65-F5344CB8AC3E}">
        <p14:creationId xmlns:p14="http://schemas.microsoft.com/office/powerpoint/2010/main" val="316420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60000"/>
              <a:lumOff val="40000"/>
            </a:schemeClr>
          </a:solidFill>
        </p:spPr>
        <p:txBody>
          <a:bodyPr/>
          <a:lstStyle/>
          <a:p>
            <a:r>
              <a:rPr lang="en-US" dirty="0" smtClean="0"/>
              <a:t>A NEW DAY FOR ISRAEL</a:t>
            </a:r>
            <a:endParaRPr lang="en-US" dirty="0"/>
          </a:p>
        </p:txBody>
      </p:sp>
      <p:sp>
        <p:nvSpPr>
          <p:cNvPr id="3" name="Content Placeholder 2"/>
          <p:cNvSpPr>
            <a:spLocks noGrp="1"/>
          </p:cNvSpPr>
          <p:nvPr>
            <p:ph idx="1"/>
          </p:nvPr>
        </p:nvSpPr>
        <p:spPr>
          <a:xfrm>
            <a:off x="457200" y="1676401"/>
            <a:ext cx="8229600" cy="4952999"/>
          </a:xfrm>
          <a:solidFill>
            <a:schemeClr val="accent3">
              <a:lumMod val="60000"/>
              <a:lumOff val="40000"/>
            </a:schemeClr>
          </a:solidFill>
        </p:spPr>
        <p:txBody>
          <a:bodyPr/>
          <a:lstStyle/>
          <a:p>
            <a:pPr lvl="0"/>
            <a:r>
              <a:rPr lang="en-US" sz="3600" dirty="0"/>
              <a:t>Build walls (v. 11a)</a:t>
            </a:r>
          </a:p>
          <a:p>
            <a:pPr lvl="0"/>
            <a:r>
              <a:rPr lang="en-US" sz="3600" dirty="0"/>
              <a:t>Extend their boundary (v. 11b)</a:t>
            </a:r>
          </a:p>
          <a:p>
            <a:pPr lvl="0"/>
            <a:r>
              <a:rPr lang="en-US" sz="3600" dirty="0"/>
              <a:t>Have the nations come before them (vv. 12-13)</a:t>
            </a:r>
          </a:p>
          <a:p>
            <a:pPr lvl="0"/>
            <a:r>
              <a:rPr lang="en-US" sz="3600" dirty="0"/>
              <a:t>Be shepherd in the land of their inheritance (vv. 14-15)</a:t>
            </a:r>
          </a:p>
          <a:p>
            <a:r>
              <a:rPr lang="en-US" sz="3600" dirty="0"/>
              <a:t>Will see the nations turn to the Lord and fear Israel (7:16-17)</a:t>
            </a:r>
          </a:p>
        </p:txBody>
      </p:sp>
    </p:spTree>
    <p:extLst>
      <p:ext uri="{BB962C8B-B14F-4D97-AF65-F5344CB8AC3E}">
        <p14:creationId xmlns:p14="http://schemas.microsoft.com/office/powerpoint/2010/main" val="385835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a:solidFill>
            <a:srgbClr val="006600"/>
          </a:solidFill>
        </p:spPr>
        <p:txBody>
          <a:bodyPr/>
          <a:lstStyle/>
          <a:p>
            <a:r>
              <a:rPr lang="en-US" sz="5400" dirty="0" smtClean="0"/>
              <a:t>THE GREATNESS OF GOD</a:t>
            </a:r>
            <a:endParaRPr lang="en-US" sz="5400" dirty="0"/>
          </a:p>
        </p:txBody>
      </p:sp>
      <p:sp>
        <p:nvSpPr>
          <p:cNvPr id="3" name="Content Placeholder 2"/>
          <p:cNvSpPr>
            <a:spLocks noGrp="1"/>
          </p:cNvSpPr>
          <p:nvPr>
            <p:ph sz="quarter" idx="1"/>
          </p:nvPr>
        </p:nvSpPr>
        <p:spPr>
          <a:xfrm>
            <a:off x="685800" y="1676400"/>
            <a:ext cx="7772400" cy="4800600"/>
          </a:xfrm>
          <a:solidFill>
            <a:srgbClr val="006600"/>
          </a:solidFill>
        </p:spPr>
        <p:txBody>
          <a:bodyPr/>
          <a:lstStyle/>
          <a:p>
            <a:pPr marR="0" lvl="0" algn="just">
              <a:spcBef>
                <a:spcPts val="0"/>
              </a:spcBef>
              <a:spcAft>
                <a:spcPts val="0"/>
              </a:spcAft>
              <a:buClr>
                <a:schemeClr val="tx1"/>
              </a:buClr>
              <a:buSzPct val="100000"/>
              <a:buFont typeface="Arial" pitchFamily="34" charset="0"/>
              <a:buChar char="•"/>
            </a:pPr>
            <a:r>
              <a:rPr lang="en-US" sz="3200" dirty="0">
                <a:latin typeface="Tahoma"/>
                <a:ea typeface="Times New Roman"/>
                <a:cs typeface="Times New Roman"/>
              </a:rPr>
              <a:t>Pardons sins (v. 18a)</a:t>
            </a:r>
            <a:endParaRPr lang="en-US" sz="3200" dirty="0">
              <a:latin typeface="Times New Roman"/>
              <a:ea typeface="Times New Roman"/>
            </a:endParaRPr>
          </a:p>
          <a:p>
            <a:pPr marR="0" lvl="0" algn="just">
              <a:spcBef>
                <a:spcPts val="0"/>
              </a:spcBef>
              <a:spcAft>
                <a:spcPts val="0"/>
              </a:spcAft>
              <a:buClr>
                <a:schemeClr val="tx1"/>
              </a:buClr>
              <a:buSzPct val="100000"/>
              <a:buFont typeface="Arial" pitchFamily="34" charset="0"/>
              <a:buChar char="•"/>
            </a:pPr>
            <a:r>
              <a:rPr lang="en-US" sz="3200" dirty="0">
                <a:latin typeface="Tahoma"/>
                <a:ea typeface="Times New Roman"/>
                <a:cs typeface="Times New Roman"/>
              </a:rPr>
              <a:t>Does not stay angry forever (v. 18b)</a:t>
            </a:r>
            <a:endParaRPr lang="en-US" sz="3200" dirty="0">
              <a:latin typeface="Times New Roman"/>
              <a:ea typeface="Times New Roman"/>
            </a:endParaRPr>
          </a:p>
          <a:p>
            <a:pPr marR="0" lvl="0" algn="just">
              <a:spcBef>
                <a:spcPts val="0"/>
              </a:spcBef>
              <a:spcAft>
                <a:spcPts val="0"/>
              </a:spcAft>
              <a:buClr>
                <a:schemeClr val="tx1"/>
              </a:buClr>
              <a:buSzPct val="100000"/>
              <a:buFont typeface="Arial" pitchFamily="34" charset="0"/>
              <a:buChar char="•"/>
            </a:pPr>
            <a:r>
              <a:rPr lang="en-US" sz="3200" dirty="0">
                <a:latin typeface="Tahoma"/>
                <a:ea typeface="Times New Roman"/>
                <a:cs typeface="Times New Roman"/>
              </a:rPr>
              <a:t>Delights in </a:t>
            </a:r>
            <a:r>
              <a:rPr lang="en-US" sz="3200" dirty="0" err="1">
                <a:latin typeface="Tahoma"/>
                <a:ea typeface="Times New Roman"/>
                <a:cs typeface="Times New Roman"/>
              </a:rPr>
              <a:t>lovingkindness</a:t>
            </a:r>
            <a:r>
              <a:rPr lang="en-US" sz="3200" dirty="0">
                <a:latin typeface="Tahoma"/>
                <a:ea typeface="Times New Roman"/>
                <a:cs typeface="Times New Roman"/>
              </a:rPr>
              <a:t> (v. 18c)</a:t>
            </a:r>
            <a:endParaRPr lang="en-US" sz="3200" dirty="0">
              <a:latin typeface="Times New Roman"/>
              <a:ea typeface="Times New Roman"/>
            </a:endParaRPr>
          </a:p>
          <a:p>
            <a:pPr marR="0" lvl="0" algn="just">
              <a:spcBef>
                <a:spcPts val="0"/>
              </a:spcBef>
              <a:spcAft>
                <a:spcPts val="0"/>
              </a:spcAft>
              <a:buClr>
                <a:schemeClr val="tx1"/>
              </a:buClr>
              <a:buSzPct val="100000"/>
              <a:buFont typeface="Arial" pitchFamily="34" charset="0"/>
              <a:buChar char="•"/>
            </a:pPr>
            <a:r>
              <a:rPr lang="en-US" sz="3200" dirty="0">
                <a:latin typeface="Tahoma"/>
                <a:ea typeface="Times New Roman"/>
                <a:cs typeface="Times New Roman"/>
              </a:rPr>
              <a:t>Will again have compassion on Israel (v. 19a)</a:t>
            </a:r>
            <a:endParaRPr lang="en-US" sz="3200" dirty="0">
              <a:latin typeface="Times New Roman"/>
              <a:ea typeface="Times New Roman"/>
            </a:endParaRPr>
          </a:p>
          <a:p>
            <a:pPr marR="0" lvl="0" algn="just">
              <a:spcBef>
                <a:spcPts val="0"/>
              </a:spcBef>
              <a:spcAft>
                <a:spcPts val="0"/>
              </a:spcAft>
              <a:buClr>
                <a:schemeClr val="tx1"/>
              </a:buClr>
              <a:buSzPct val="100000"/>
              <a:buFont typeface="Arial" pitchFamily="34" charset="0"/>
              <a:buChar char="•"/>
            </a:pPr>
            <a:r>
              <a:rPr lang="en-US" sz="3200" dirty="0">
                <a:latin typeface="Tahoma"/>
                <a:ea typeface="Times New Roman"/>
                <a:cs typeface="Times New Roman"/>
              </a:rPr>
              <a:t>Do away completely with all their sins (v. 19b; </a:t>
            </a:r>
            <a:r>
              <a:rPr lang="en-US" sz="3200" dirty="0" err="1">
                <a:latin typeface="Tahoma"/>
                <a:ea typeface="Times New Roman"/>
                <a:cs typeface="Times New Roman"/>
              </a:rPr>
              <a:t>cp</a:t>
            </a:r>
            <a:r>
              <a:rPr lang="en-US" sz="3200" dirty="0">
                <a:latin typeface="Tahoma"/>
                <a:ea typeface="Times New Roman"/>
                <a:cs typeface="Times New Roman"/>
              </a:rPr>
              <a:t> Psalm 103:12)</a:t>
            </a:r>
            <a:endParaRPr lang="en-US" sz="3200" dirty="0">
              <a:latin typeface="Times New Roman"/>
              <a:ea typeface="Times New Roman"/>
            </a:endParaRPr>
          </a:p>
          <a:p>
            <a:pPr>
              <a:buClr>
                <a:schemeClr val="tx1"/>
              </a:buClr>
              <a:buSzPct val="100000"/>
              <a:buFont typeface="Arial" pitchFamily="34" charset="0"/>
              <a:buChar char="•"/>
            </a:pPr>
            <a:r>
              <a:rPr lang="en-US" sz="3200" dirty="0">
                <a:latin typeface="Tahoma"/>
                <a:ea typeface="Times New Roman"/>
                <a:cs typeface="Times New Roman"/>
              </a:rPr>
              <a:t>Will keep His promises to Israel in faithfulness and </a:t>
            </a:r>
            <a:r>
              <a:rPr lang="en-US" sz="3200" dirty="0" err="1">
                <a:latin typeface="Tahoma"/>
                <a:ea typeface="Times New Roman"/>
                <a:cs typeface="Times New Roman"/>
              </a:rPr>
              <a:t>lovingkindness</a:t>
            </a:r>
            <a:r>
              <a:rPr lang="en-US" sz="3200" dirty="0">
                <a:latin typeface="Tahoma"/>
                <a:ea typeface="Times New Roman"/>
                <a:cs typeface="Times New Roman"/>
              </a:rPr>
              <a:t> (v. 20</a:t>
            </a:r>
            <a:r>
              <a:rPr lang="en-US" sz="3200" dirty="0" smtClean="0">
                <a:latin typeface="Tahoma"/>
                <a:ea typeface="Times New Roman"/>
                <a:cs typeface="Times New Roman"/>
              </a:rPr>
              <a:t>)</a:t>
            </a:r>
            <a:endParaRPr lang="en-US" sz="3200" dirty="0"/>
          </a:p>
        </p:txBody>
      </p:sp>
    </p:spTree>
    <p:extLst>
      <p:ext uri="{BB962C8B-B14F-4D97-AF65-F5344CB8AC3E}">
        <p14:creationId xmlns:p14="http://schemas.microsoft.com/office/powerpoint/2010/main" val="201068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7086600" cy="1828800"/>
          </a:xfrm>
        </p:spPr>
        <p:txBody>
          <a:bodyPr/>
          <a:lstStyle/>
          <a:p>
            <a:pPr>
              <a:defRPr/>
            </a:pPr>
            <a:r>
              <a:rPr lang="en-US" sz="8000" dirty="0" smtClean="0">
                <a:solidFill>
                  <a:srgbClr val="000099"/>
                </a:solidFill>
              </a:rPr>
              <a:t>NAHUM</a:t>
            </a:r>
            <a:endParaRPr lang="en-US" sz="8000" dirty="0">
              <a:solidFill>
                <a:srgbClr val="000099"/>
              </a:solidFill>
            </a:endParaRPr>
          </a:p>
        </p:txBody>
      </p:sp>
      <p:pic>
        <p:nvPicPr>
          <p:cNvPr id="114691" name="Picture 2"/>
          <p:cNvPicPr>
            <a:picLocks noChangeAspect="1" noChangeArrowheads="1"/>
          </p:cNvPicPr>
          <p:nvPr/>
        </p:nvPicPr>
        <p:blipFill>
          <a:blip r:embed="rId3" cstate="print"/>
          <a:srcRect/>
          <a:stretch>
            <a:fillRect/>
          </a:stretch>
        </p:blipFill>
        <p:spPr bwMode="auto">
          <a:xfrm>
            <a:off x="2895600" y="2362200"/>
            <a:ext cx="5105400" cy="3375025"/>
          </a:xfrm>
          <a:prstGeom prst="rect">
            <a:avLst/>
          </a:prstGeom>
          <a:noFill/>
          <a:ln w="9525">
            <a:noFill/>
            <a:miter lim="800000"/>
            <a:headEnd/>
            <a:tailEnd/>
          </a:ln>
        </p:spPr>
      </p:pic>
      <p:sp>
        <p:nvSpPr>
          <p:cNvPr id="114692" name="TextBox 4"/>
          <p:cNvSpPr txBox="1">
            <a:spLocks noChangeArrowheads="1"/>
          </p:cNvSpPr>
          <p:nvPr/>
        </p:nvSpPr>
        <p:spPr bwMode="auto">
          <a:xfrm>
            <a:off x="4114800" y="6019800"/>
            <a:ext cx="2362200" cy="646113"/>
          </a:xfrm>
          <a:prstGeom prst="rect">
            <a:avLst/>
          </a:prstGeom>
          <a:noFill/>
          <a:ln w="9525">
            <a:noFill/>
            <a:miter lim="800000"/>
            <a:headEnd/>
            <a:tailEnd/>
          </a:ln>
        </p:spPr>
        <p:txBody>
          <a:bodyPr>
            <a:spAutoFit/>
          </a:bodyPr>
          <a:lstStyle/>
          <a:p>
            <a:pPr fontAlgn="base">
              <a:spcBef>
                <a:spcPct val="0"/>
              </a:spcBef>
              <a:spcAft>
                <a:spcPct val="0"/>
              </a:spcAft>
            </a:pPr>
            <a:r>
              <a:rPr lang="en-US" sz="3600">
                <a:solidFill>
                  <a:prstClr val="white"/>
                </a:solidFill>
                <a:latin typeface="Arial" charset="0"/>
                <a:cs typeface="Arial" charset="0"/>
              </a:rPr>
              <a:t>NINEVEH</a:t>
            </a:r>
          </a:p>
        </p:txBody>
      </p:sp>
    </p:spTree>
    <p:extLst>
      <p:ext uri="{BB962C8B-B14F-4D97-AF65-F5344CB8AC3E}">
        <p14:creationId xmlns:p14="http://schemas.microsoft.com/office/powerpoint/2010/main" val="5528742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114691"/>
                                        </p:tgtEl>
                                        <p:attrNameLst>
                                          <p:attrName>style.visibility</p:attrName>
                                        </p:attrNameLst>
                                      </p:cBhvr>
                                      <p:to>
                                        <p:strVal val="visible"/>
                                      </p:to>
                                    </p:set>
                                    <p:anim calcmode="lin" valueType="num">
                                      <p:cBhvr>
                                        <p:cTn id="7" dur="500" fill="hold"/>
                                        <p:tgtEl>
                                          <p:spTgt spid="114691"/>
                                        </p:tgtEl>
                                        <p:attrNameLst>
                                          <p:attrName>ppt_w</p:attrName>
                                        </p:attrNameLst>
                                      </p:cBhvr>
                                      <p:tavLst>
                                        <p:tav tm="0">
                                          <p:val>
                                            <p:fltVal val="0"/>
                                          </p:val>
                                        </p:tav>
                                        <p:tav tm="100000">
                                          <p:val>
                                            <p:strVal val="#ppt_w"/>
                                          </p:val>
                                        </p:tav>
                                      </p:tavLst>
                                    </p:anim>
                                    <p:anim calcmode="lin" valueType="num">
                                      <p:cBhvr>
                                        <p:cTn id="8" dur="500" fill="hold"/>
                                        <p:tgtEl>
                                          <p:spTgt spid="114691"/>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14692"/>
                                        </p:tgtEl>
                                        <p:attrNameLst>
                                          <p:attrName>style.visibility</p:attrName>
                                        </p:attrNameLst>
                                      </p:cBhvr>
                                      <p:to>
                                        <p:strVal val="visible"/>
                                      </p:to>
                                    </p:set>
                                    <p:anim calcmode="lin" valueType="num">
                                      <p:cBhvr>
                                        <p:cTn id="11" dur="500" fill="hold"/>
                                        <p:tgtEl>
                                          <p:spTgt spid="114692"/>
                                        </p:tgtEl>
                                        <p:attrNameLst>
                                          <p:attrName>ppt_w</p:attrName>
                                        </p:attrNameLst>
                                      </p:cBhvr>
                                      <p:tavLst>
                                        <p:tav tm="0">
                                          <p:val>
                                            <p:fltVal val="0"/>
                                          </p:val>
                                        </p:tav>
                                        <p:tav tm="100000">
                                          <p:val>
                                            <p:strVal val="#ppt_w"/>
                                          </p:val>
                                        </p:tav>
                                      </p:tavLst>
                                    </p:anim>
                                    <p:anim calcmode="lin" valueType="num">
                                      <p:cBhvr>
                                        <p:cTn id="12" dur="500" fill="hold"/>
                                        <p:tgtEl>
                                          <p:spTgt spid="11469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pPr>
              <a:defRPr/>
            </a:pPr>
            <a:r>
              <a:rPr lang="en-US" sz="7200" dirty="0" smtClean="0">
                <a:solidFill>
                  <a:srgbClr val="000099"/>
                </a:solidFill>
              </a:rPr>
              <a:t>NAHUM</a:t>
            </a:r>
            <a:endParaRPr lang="en-US" sz="7200" dirty="0"/>
          </a:p>
        </p:txBody>
      </p:sp>
      <p:sp>
        <p:nvSpPr>
          <p:cNvPr id="115715" name="Content Placeholder 2"/>
          <p:cNvSpPr>
            <a:spLocks noGrp="1"/>
          </p:cNvSpPr>
          <p:nvPr>
            <p:ph idx="1"/>
          </p:nvPr>
        </p:nvSpPr>
        <p:spPr>
          <a:xfrm>
            <a:off x="457200" y="1600200"/>
            <a:ext cx="8229600" cy="5029200"/>
          </a:xfrm>
        </p:spPr>
        <p:txBody>
          <a:bodyPr/>
          <a:lstStyle/>
          <a:p>
            <a:pPr>
              <a:buSzPct val="80000"/>
              <a:buFont typeface="Wingdings" pitchFamily="2" charset="2"/>
              <a:buChar char="q"/>
            </a:pPr>
            <a:r>
              <a:rPr lang="en-US" sz="3200" b="1" dirty="0" smtClean="0"/>
              <a:t>AUTHOR:</a:t>
            </a:r>
            <a:r>
              <a:rPr lang="en-US" sz="3200" b="1" dirty="0" smtClean="0">
                <a:solidFill>
                  <a:srgbClr val="000099"/>
                </a:solidFill>
              </a:rPr>
              <a:t>  Nahum—this is the only mention of him in Scripture.</a:t>
            </a:r>
          </a:p>
          <a:p>
            <a:pPr>
              <a:buSzPct val="80000"/>
              <a:buFont typeface="Wingdings" pitchFamily="2" charset="2"/>
              <a:buChar char="q"/>
            </a:pPr>
            <a:r>
              <a:rPr lang="en-US" sz="3200" b="1" dirty="0" smtClean="0"/>
              <a:t>RECIPIENTS:</a:t>
            </a:r>
            <a:r>
              <a:rPr lang="en-US" sz="3200" b="1" dirty="0" smtClean="0">
                <a:solidFill>
                  <a:srgbClr val="000099"/>
                </a:solidFill>
              </a:rPr>
              <a:t>  Nineveh—the capitol of Assyria.</a:t>
            </a:r>
          </a:p>
          <a:p>
            <a:pPr>
              <a:buSzPct val="80000"/>
              <a:buFont typeface="Wingdings" pitchFamily="2" charset="2"/>
              <a:buChar char="q"/>
            </a:pPr>
            <a:r>
              <a:rPr lang="en-US" sz="3200" b="1" dirty="0" smtClean="0"/>
              <a:t>DATE:</a:t>
            </a:r>
            <a:r>
              <a:rPr lang="en-US" sz="3200" b="1" dirty="0" smtClean="0">
                <a:solidFill>
                  <a:srgbClr val="000099"/>
                </a:solidFill>
              </a:rPr>
              <a:t>  Between 663-612 BC – about 100 years after the revival under Jonah.  Nineveh was destroyed in 612 BC.</a:t>
            </a:r>
          </a:p>
          <a:p>
            <a:pPr>
              <a:buSzPct val="80000"/>
              <a:buFont typeface="Wingdings" pitchFamily="2" charset="2"/>
              <a:buChar char="q"/>
            </a:pPr>
            <a:r>
              <a:rPr lang="en-US" sz="3200" b="1" dirty="0" smtClean="0"/>
              <a:t>PURPOSE:</a:t>
            </a:r>
            <a:r>
              <a:rPr lang="en-US" sz="3200" b="1" dirty="0" smtClean="0">
                <a:solidFill>
                  <a:srgbClr val="000099"/>
                </a:solidFill>
              </a:rPr>
              <a:t>  To announce judgment on Nineveh and show a reason for it.</a:t>
            </a:r>
          </a:p>
        </p:txBody>
      </p:sp>
    </p:spTree>
    <p:extLst>
      <p:ext uri="{BB962C8B-B14F-4D97-AF65-F5344CB8AC3E}">
        <p14:creationId xmlns:p14="http://schemas.microsoft.com/office/powerpoint/2010/main" val="31179886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 calcmode="lin" valueType="num">
                                      <p:cBhvr additive="base">
                                        <p:cTn id="7" dur="500" fill="hold"/>
                                        <p:tgtEl>
                                          <p:spTgt spid="1157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57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5715">
                                            <p:txEl>
                                              <p:pRg st="1" end="1"/>
                                            </p:txEl>
                                          </p:spTgt>
                                        </p:tgtEl>
                                        <p:attrNameLst>
                                          <p:attrName>style.visibility</p:attrName>
                                        </p:attrNameLst>
                                      </p:cBhvr>
                                      <p:to>
                                        <p:strVal val="visible"/>
                                      </p:to>
                                    </p:set>
                                    <p:anim calcmode="lin" valueType="num">
                                      <p:cBhvr additive="base">
                                        <p:cTn id="13" dur="500" fill="hold"/>
                                        <p:tgtEl>
                                          <p:spTgt spid="1157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57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15715">
                                            <p:txEl>
                                              <p:pRg st="2" end="2"/>
                                            </p:txEl>
                                          </p:spTgt>
                                        </p:tgtEl>
                                        <p:attrNameLst>
                                          <p:attrName>style.visibility</p:attrName>
                                        </p:attrNameLst>
                                      </p:cBhvr>
                                      <p:to>
                                        <p:strVal val="visible"/>
                                      </p:to>
                                    </p:set>
                                    <p:anim calcmode="lin" valueType="num">
                                      <p:cBhvr additive="base">
                                        <p:cTn id="19" dur="500" fill="hold"/>
                                        <p:tgtEl>
                                          <p:spTgt spid="1157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57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15715">
                                            <p:txEl>
                                              <p:pRg st="3" end="3"/>
                                            </p:txEl>
                                          </p:spTgt>
                                        </p:tgtEl>
                                        <p:attrNameLst>
                                          <p:attrName>style.visibility</p:attrName>
                                        </p:attrNameLst>
                                      </p:cBhvr>
                                      <p:to>
                                        <p:strVal val="visible"/>
                                      </p:to>
                                    </p:set>
                                    <p:anim calcmode="lin" valueType="num">
                                      <p:cBhvr additive="base">
                                        <p:cTn id="25" dur="500" fill="hold"/>
                                        <p:tgtEl>
                                          <p:spTgt spid="1157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571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06362"/>
            <a:ext cx="8610600" cy="1417638"/>
          </a:xfrm>
        </p:spPr>
        <p:txBody>
          <a:bodyPr>
            <a:noAutofit/>
          </a:bodyPr>
          <a:lstStyle/>
          <a:p>
            <a:r>
              <a:rPr lang="en-US" sz="4800" dirty="0" smtClean="0"/>
              <a:t>The Wrath &amp; </a:t>
            </a:r>
            <a:br>
              <a:rPr lang="en-US" sz="4800" dirty="0" smtClean="0"/>
            </a:br>
            <a:r>
              <a:rPr lang="en-US" sz="4800" dirty="0" smtClean="0"/>
              <a:t>Goodness of God</a:t>
            </a:r>
            <a:endParaRPr lang="en-US" sz="4800" dirty="0"/>
          </a:p>
        </p:txBody>
      </p:sp>
      <p:sp>
        <p:nvSpPr>
          <p:cNvPr id="3" name="Content Placeholder 2"/>
          <p:cNvSpPr>
            <a:spLocks noGrp="1"/>
          </p:cNvSpPr>
          <p:nvPr>
            <p:ph idx="1"/>
          </p:nvPr>
        </p:nvSpPr>
        <p:spPr>
          <a:xfrm>
            <a:off x="228600" y="1600200"/>
            <a:ext cx="8686800" cy="5486400"/>
          </a:xfrm>
        </p:spPr>
        <p:txBody>
          <a:bodyPr/>
          <a:lstStyle/>
          <a:p>
            <a:pPr marL="342900" marR="0" lvl="0" indent="-342900">
              <a:spcBef>
                <a:spcPts val="0"/>
              </a:spcBef>
              <a:spcAft>
                <a:spcPts val="0"/>
              </a:spcAft>
              <a:buFont typeface="Symbol"/>
              <a:buChar char=""/>
            </a:pPr>
            <a:r>
              <a:rPr lang="en-US" sz="3200" dirty="0">
                <a:latin typeface="Tahoma"/>
                <a:ea typeface="Times New Roman"/>
                <a:cs typeface="Times New Roman"/>
              </a:rPr>
              <a:t>The Lord is jealous and avenging (v. 2).</a:t>
            </a:r>
            <a:endParaRPr lang="en-US" sz="3200" dirty="0">
              <a:latin typeface="Times New Roman"/>
              <a:ea typeface="Times New Roman"/>
            </a:endParaRPr>
          </a:p>
          <a:p>
            <a:pPr marL="342900" marR="0" lvl="0" indent="-342900">
              <a:spcBef>
                <a:spcPts val="0"/>
              </a:spcBef>
              <a:spcAft>
                <a:spcPts val="0"/>
              </a:spcAft>
              <a:buFont typeface="Symbol"/>
              <a:buChar char=""/>
            </a:pPr>
            <a:r>
              <a:rPr lang="en-US" sz="3200" dirty="0">
                <a:latin typeface="Tahoma"/>
                <a:ea typeface="Times New Roman"/>
                <a:cs typeface="Times New Roman"/>
              </a:rPr>
              <a:t>The Lord is slow to anger and great in power (v. 3a).</a:t>
            </a:r>
            <a:endParaRPr lang="en-US" sz="3200" dirty="0">
              <a:latin typeface="Times New Roman"/>
              <a:ea typeface="Times New Roman"/>
            </a:endParaRPr>
          </a:p>
          <a:p>
            <a:pPr marL="342900" marR="0" lvl="0" indent="-342900">
              <a:spcBef>
                <a:spcPts val="0"/>
              </a:spcBef>
              <a:spcAft>
                <a:spcPts val="0"/>
              </a:spcAft>
              <a:buFont typeface="Symbol"/>
              <a:buChar char=""/>
            </a:pPr>
            <a:r>
              <a:rPr lang="en-US" sz="3200" dirty="0">
                <a:latin typeface="Tahoma"/>
                <a:ea typeface="Times New Roman"/>
                <a:cs typeface="Times New Roman"/>
              </a:rPr>
              <a:t>The Lord will never clear the guilty.  He will ultimately avenge sin (vv. 3b-5</a:t>
            </a:r>
            <a:r>
              <a:rPr lang="en-US" sz="3200" dirty="0" smtClean="0">
                <a:latin typeface="Tahoma"/>
                <a:ea typeface="Times New Roman"/>
                <a:cs typeface="Times New Roman"/>
              </a:rPr>
              <a:t>).</a:t>
            </a:r>
            <a:endParaRPr lang="en-US" sz="3200" dirty="0">
              <a:latin typeface="Times New Roman"/>
              <a:ea typeface="Times New Roman"/>
            </a:endParaRPr>
          </a:p>
          <a:p>
            <a:pPr marL="342900" marR="0" lvl="0" indent="-342900">
              <a:spcBef>
                <a:spcPts val="0"/>
              </a:spcBef>
              <a:spcAft>
                <a:spcPts val="0"/>
              </a:spcAft>
              <a:buFont typeface="Symbol"/>
              <a:buChar char=""/>
            </a:pPr>
            <a:r>
              <a:rPr lang="en-US" sz="3200" dirty="0">
                <a:latin typeface="Tahoma"/>
                <a:ea typeface="Times New Roman"/>
                <a:cs typeface="Times New Roman"/>
              </a:rPr>
              <a:t>No one can stand before His </a:t>
            </a:r>
            <a:r>
              <a:rPr lang="en-US" sz="3200" dirty="0" smtClean="0">
                <a:latin typeface="Tahoma"/>
                <a:ea typeface="Times New Roman"/>
                <a:cs typeface="Times New Roman"/>
              </a:rPr>
              <a:t>wrath (</a:t>
            </a:r>
            <a:r>
              <a:rPr lang="en-US" sz="3200" dirty="0">
                <a:latin typeface="Tahoma"/>
                <a:ea typeface="Times New Roman"/>
                <a:cs typeface="Times New Roman"/>
              </a:rPr>
              <a:t>v. 6).</a:t>
            </a:r>
            <a:endParaRPr lang="en-US" sz="3200" dirty="0">
              <a:latin typeface="Times New Roman"/>
              <a:ea typeface="Times New Roman"/>
            </a:endParaRPr>
          </a:p>
          <a:p>
            <a:pPr marL="342900" marR="0" lvl="0" indent="-342900">
              <a:spcBef>
                <a:spcPts val="0"/>
              </a:spcBef>
              <a:spcAft>
                <a:spcPts val="0"/>
              </a:spcAft>
              <a:buFont typeface="Symbol"/>
              <a:buChar char=""/>
            </a:pPr>
            <a:r>
              <a:rPr lang="en-US" sz="3200" dirty="0">
                <a:latin typeface="Tahoma"/>
                <a:ea typeface="Times New Roman"/>
                <a:cs typeface="Times New Roman"/>
              </a:rPr>
              <a:t>The Lord is good and a refuge to those who know Him (v. 7).</a:t>
            </a:r>
            <a:endParaRPr lang="en-US" sz="3200" dirty="0">
              <a:latin typeface="Times New Roman"/>
              <a:ea typeface="Times New Roman"/>
            </a:endParaRPr>
          </a:p>
          <a:p>
            <a:pPr marL="342900" marR="0" lvl="0" indent="-342900">
              <a:spcBef>
                <a:spcPts val="0"/>
              </a:spcBef>
              <a:spcAft>
                <a:spcPts val="0"/>
              </a:spcAft>
              <a:buFont typeface="Symbol"/>
              <a:buChar char=""/>
            </a:pPr>
            <a:r>
              <a:rPr lang="en-US" sz="3200" dirty="0">
                <a:latin typeface="Tahoma"/>
                <a:ea typeface="Times New Roman"/>
                <a:cs typeface="Times New Roman"/>
              </a:rPr>
              <a:t>The Lord will destroy those who oppose Him (vv. 8-10).</a:t>
            </a:r>
            <a:endParaRPr lang="en-US" sz="3200" dirty="0">
              <a:effectLst/>
              <a:latin typeface="Times New Roman"/>
              <a:ea typeface="Times New Roman"/>
            </a:endParaRPr>
          </a:p>
        </p:txBody>
      </p:sp>
    </p:spTree>
    <p:extLst>
      <p:ext uri="{BB962C8B-B14F-4D97-AF65-F5344CB8AC3E}">
        <p14:creationId xmlns:p14="http://schemas.microsoft.com/office/powerpoint/2010/main" val="196526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2"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2"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2"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additive="base">
                                        <p:cTn id="32"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12"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12"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additive="base">
                                        <p:cTn id="44"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4800" dirty="0" smtClean="0"/>
              <a:t>Devastation of Nineveh</a:t>
            </a:r>
            <a:endParaRPr lang="en-US" sz="4800" dirty="0"/>
          </a:p>
        </p:txBody>
      </p:sp>
      <p:sp>
        <p:nvSpPr>
          <p:cNvPr id="3" name="Content Placeholder 2"/>
          <p:cNvSpPr>
            <a:spLocks noGrp="1"/>
          </p:cNvSpPr>
          <p:nvPr>
            <p:ph idx="1"/>
          </p:nvPr>
        </p:nvSpPr>
        <p:spPr>
          <a:xfrm>
            <a:off x="0" y="990600"/>
            <a:ext cx="9144000" cy="5715000"/>
          </a:xfrm>
        </p:spPr>
        <p:txBody>
          <a:bodyPr/>
          <a:lstStyle/>
          <a:p>
            <a:pPr marL="342900" marR="0" lvl="0" indent="-342900">
              <a:spcBef>
                <a:spcPts val="0"/>
              </a:spcBef>
              <a:spcAft>
                <a:spcPts val="0"/>
              </a:spcAft>
              <a:buFont typeface="Symbol"/>
              <a:buChar char=""/>
            </a:pPr>
            <a:r>
              <a:rPr lang="en-US" sz="3000" dirty="0">
                <a:latin typeface="Tahoma"/>
                <a:ea typeface="Times New Roman"/>
                <a:cs typeface="Times New Roman"/>
              </a:rPr>
              <a:t>Because of their evil (vv. 1, 4) they will be overrun by superior forces (vv. 2-3).</a:t>
            </a:r>
            <a:endParaRPr lang="en-US" sz="3000" dirty="0">
              <a:latin typeface="Times New Roman"/>
              <a:ea typeface="Times New Roman"/>
            </a:endParaRPr>
          </a:p>
          <a:p>
            <a:pPr marL="342900" marR="0" lvl="0" indent="-342900">
              <a:spcBef>
                <a:spcPts val="0"/>
              </a:spcBef>
              <a:spcAft>
                <a:spcPts val="0"/>
              </a:spcAft>
              <a:buFont typeface="Symbol"/>
              <a:buChar char=""/>
            </a:pPr>
            <a:r>
              <a:rPr lang="en-US" sz="3000" dirty="0">
                <a:latin typeface="Tahoma"/>
                <a:ea typeface="Times New Roman"/>
                <a:cs typeface="Times New Roman"/>
              </a:rPr>
              <a:t>But their destruction ultimately comes from the hand of God since He is against them (vv. 5-7).</a:t>
            </a:r>
            <a:endParaRPr lang="en-US" sz="3000" dirty="0">
              <a:latin typeface="Times New Roman"/>
              <a:ea typeface="Times New Roman"/>
            </a:endParaRPr>
          </a:p>
          <a:p>
            <a:pPr marL="342900" marR="0" lvl="0" indent="-342900">
              <a:spcBef>
                <a:spcPts val="0"/>
              </a:spcBef>
              <a:spcAft>
                <a:spcPts val="0"/>
              </a:spcAft>
              <a:buFont typeface="Symbol"/>
              <a:buChar char=""/>
            </a:pPr>
            <a:r>
              <a:rPr lang="en-US" sz="3000" dirty="0">
                <a:latin typeface="Tahoma"/>
                <a:ea typeface="Times New Roman"/>
                <a:cs typeface="Times New Roman"/>
              </a:rPr>
              <a:t>Thinking they have the means to escape, God informs them that no escape is possible </a:t>
            </a:r>
            <a:r>
              <a:rPr lang="en-US" sz="3000" dirty="0" smtClean="0">
                <a:latin typeface="Tahoma"/>
                <a:ea typeface="Times New Roman"/>
                <a:cs typeface="Times New Roman"/>
              </a:rPr>
              <a:t>(</a:t>
            </a:r>
            <a:r>
              <a:rPr lang="en-US" sz="3000" dirty="0">
                <a:latin typeface="Tahoma"/>
                <a:ea typeface="Times New Roman"/>
                <a:cs typeface="Times New Roman"/>
              </a:rPr>
              <a:t>vv. 8-13).</a:t>
            </a:r>
            <a:endParaRPr lang="en-US" sz="3000" dirty="0">
              <a:latin typeface="Times New Roman"/>
              <a:ea typeface="Times New Roman"/>
            </a:endParaRPr>
          </a:p>
          <a:p>
            <a:pPr marL="342900" marR="0" lvl="0" indent="-342900">
              <a:spcBef>
                <a:spcPts val="0"/>
              </a:spcBef>
              <a:spcAft>
                <a:spcPts val="0"/>
              </a:spcAft>
              <a:buFont typeface="Symbol"/>
              <a:buChar char=""/>
            </a:pPr>
            <a:r>
              <a:rPr lang="en-US" sz="3000" dirty="0">
                <a:latin typeface="Tahoma"/>
                <a:ea typeface="Times New Roman"/>
                <a:cs typeface="Times New Roman"/>
              </a:rPr>
              <a:t>No matter what efforts they make to protect themselves they will inevitably fall and be scattered (vv. 14-17).</a:t>
            </a:r>
            <a:endParaRPr lang="en-US" sz="3000" dirty="0">
              <a:latin typeface="Times New Roman"/>
              <a:ea typeface="Times New Roman"/>
            </a:endParaRPr>
          </a:p>
          <a:p>
            <a:pPr marL="342900" marR="0" lvl="0" indent="-342900">
              <a:spcBef>
                <a:spcPts val="0"/>
              </a:spcBef>
              <a:spcAft>
                <a:spcPts val="0"/>
              </a:spcAft>
              <a:buFont typeface="Symbol"/>
              <a:buChar char=""/>
            </a:pPr>
            <a:r>
              <a:rPr lang="en-US" sz="3000" dirty="0">
                <a:latin typeface="Tahoma"/>
                <a:ea typeface="Times New Roman"/>
                <a:cs typeface="Times New Roman"/>
              </a:rPr>
              <a:t>Assyria’s situation is hopeless and those who hear the news will rejoice because of all their evil </a:t>
            </a:r>
            <a:r>
              <a:rPr lang="en-US" sz="3000" dirty="0" smtClean="0">
                <a:latin typeface="Tahoma"/>
                <a:ea typeface="Times New Roman"/>
                <a:cs typeface="Times New Roman"/>
              </a:rPr>
              <a:t>     (</a:t>
            </a:r>
            <a:r>
              <a:rPr lang="en-US" sz="3000" dirty="0">
                <a:latin typeface="Tahoma"/>
                <a:ea typeface="Times New Roman"/>
                <a:cs typeface="Times New Roman"/>
              </a:rPr>
              <a:t>vv. 18-19).</a:t>
            </a:r>
            <a:endParaRPr lang="en-US" sz="3000" dirty="0">
              <a:effectLst/>
              <a:latin typeface="Times New Roman"/>
              <a:ea typeface="Times New Roman"/>
            </a:endParaRPr>
          </a:p>
        </p:txBody>
      </p:sp>
    </p:spTree>
    <p:extLst>
      <p:ext uri="{BB962C8B-B14F-4D97-AF65-F5344CB8AC3E}">
        <p14:creationId xmlns:p14="http://schemas.microsoft.com/office/powerpoint/2010/main" val="304384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7"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7"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7" presetClass="entr" presetSubtype="0" fill="hold" nodeType="click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1000"/>
                                        <p:tgtEl>
                                          <p:spTgt spid="3">
                                            <p:txEl>
                                              <p:pRg st="4" end="4"/>
                                            </p:txEl>
                                          </p:spTgt>
                                        </p:tgtEl>
                                      </p:cBhvr>
                                    </p:animEffect>
                                    <p:anim calcmode="lin" valueType="num">
                                      <p:cBhvr>
                                        <p:cTn id="4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6"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ctrTitle"/>
          </p:nvPr>
        </p:nvSpPr>
        <p:spPr/>
        <p:txBody>
          <a:bodyPr/>
          <a:lstStyle/>
          <a:p>
            <a:endParaRPr lang="en-US" smtClean="0"/>
          </a:p>
        </p:txBody>
      </p:sp>
      <p:sp>
        <p:nvSpPr>
          <p:cNvPr id="3" name="Subtitle 2"/>
          <p:cNvSpPr>
            <a:spLocks noGrp="1"/>
          </p:cNvSpPr>
          <p:nvPr>
            <p:ph type="subTitle" idx="1"/>
          </p:nvPr>
        </p:nvSpPr>
        <p:spPr/>
        <p:txBody>
          <a:bodyPr/>
          <a:lstStyle/>
          <a:p>
            <a:pPr>
              <a:defRPr/>
            </a:pPr>
            <a:endParaRPr lang="en-US"/>
          </a:p>
        </p:txBody>
      </p:sp>
      <p:pic>
        <p:nvPicPr>
          <p:cNvPr id="113668" name="Picture 2"/>
          <p:cNvPicPr>
            <a:picLocks noChangeAspect="1" noChangeArrowheads="1"/>
          </p:cNvPicPr>
          <p:nvPr/>
        </p:nvPicPr>
        <p:blipFill>
          <a:blip r:embed="rId3" cstate="print"/>
          <a:srcRect/>
          <a:stretch>
            <a:fillRect/>
          </a:stretch>
        </p:blipFill>
        <p:spPr bwMode="auto">
          <a:xfrm>
            <a:off x="-76200" y="0"/>
            <a:ext cx="9448800" cy="6858000"/>
          </a:xfrm>
          <a:prstGeom prst="rect">
            <a:avLst/>
          </a:prstGeom>
          <a:noFill/>
          <a:ln w="9525">
            <a:noFill/>
            <a:miter lim="800000"/>
            <a:headEnd/>
            <a:tailEnd/>
          </a:ln>
        </p:spPr>
      </p:pic>
    </p:spTree>
    <p:extLst>
      <p:ext uri="{BB962C8B-B14F-4D97-AF65-F5344CB8AC3E}">
        <p14:creationId xmlns:p14="http://schemas.microsoft.com/office/powerpoint/2010/main" val="13614304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p:cNvSpPr>
            <a:spLocks noGrp="1"/>
          </p:cNvSpPr>
          <p:nvPr>
            <p:ph type="title"/>
          </p:nvPr>
        </p:nvSpPr>
        <p:spPr>
          <a:xfrm>
            <a:off x="457200" y="0"/>
            <a:ext cx="8229600" cy="1143000"/>
          </a:xfrm>
        </p:spPr>
        <p:txBody>
          <a:bodyPr/>
          <a:lstStyle/>
          <a:p>
            <a:r>
              <a:rPr lang="en-US" sz="7200" b="1" smtClean="0">
                <a:solidFill>
                  <a:srgbClr val="663300"/>
                </a:solidFill>
              </a:rPr>
              <a:t>HABAKKUK</a:t>
            </a:r>
          </a:p>
        </p:txBody>
      </p:sp>
      <p:sp>
        <p:nvSpPr>
          <p:cNvPr id="117763" name="Content Placeholder 2"/>
          <p:cNvSpPr>
            <a:spLocks noGrp="1"/>
          </p:cNvSpPr>
          <p:nvPr>
            <p:ph idx="1"/>
          </p:nvPr>
        </p:nvSpPr>
        <p:spPr>
          <a:xfrm>
            <a:off x="381000" y="1066800"/>
            <a:ext cx="8458200" cy="5562600"/>
          </a:xfrm>
        </p:spPr>
        <p:txBody>
          <a:bodyPr/>
          <a:lstStyle/>
          <a:p>
            <a:r>
              <a:rPr lang="en-US" smtClean="0"/>
              <a:t>AUTHOR:  The prophet, Habakkuk.  Nothing is known of his life.</a:t>
            </a:r>
          </a:p>
          <a:p>
            <a:r>
              <a:rPr lang="en-US" smtClean="0"/>
              <a:t>RECIPIENTS:  Not stated—probably Judah.</a:t>
            </a:r>
          </a:p>
          <a:p>
            <a:r>
              <a:rPr lang="en-US" smtClean="0"/>
              <a:t>DATE:  Written between the reign of Josiah and the time of the final overthrow of Jerusalem.  Possibly during the reign of Jehoiakim          (610-599 BC).</a:t>
            </a:r>
          </a:p>
          <a:p>
            <a:r>
              <a:rPr lang="en-US" smtClean="0"/>
              <a:t>PURPOSE:  To defend God’s goodness and power in view of the existence of evil.</a:t>
            </a:r>
          </a:p>
          <a:p>
            <a:r>
              <a:rPr lang="en-US" smtClean="0"/>
              <a:t>THEME:  “The just shall live by faith.”</a:t>
            </a:r>
          </a:p>
        </p:txBody>
      </p:sp>
    </p:spTree>
    <p:extLst>
      <p:ext uri="{BB962C8B-B14F-4D97-AF65-F5344CB8AC3E}">
        <p14:creationId xmlns:p14="http://schemas.microsoft.com/office/powerpoint/2010/main" val="32568886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 calcmode="lin" valueType="num">
                                      <p:cBhvr>
                                        <p:cTn id="7" dur="1000" fill="hold"/>
                                        <p:tgtEl>
                                          <p:spTgt spid="11776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1776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17763">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117763">
                                            <p:txEl>
                                              <p:pRg st="1" end="1"/>
                                            </p:txEl>
                                          </p:spTgt>
                                        </p:tgtEl>
                                        <p:attrNameLst>
                                          <p:attrName>style.visibility</p:attrName>
                                        </p:attrNameLst>
                                      </p:cBhvr>
                                      <p:to>
                                        <p:strVal val="visible"/>
                                      </p:to>
                                    </p:set>
                                    <p:anim calcmode="lin" valueType="num">
                                      <p:cBhvr>
                                        <p:cTn id="14" dur="1000" fill="hold"/>
                                        <p:tgtEl>
                                          <p:spTgt spid="11776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1776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17763">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117763">
                                            <p:txEl>
                                              <p:pRg st="2" end="2"/>
                                            </p:txEl>
                                          </p:spTgt>
                                        </p:tgtEl>
                                        <p:attrNameLst>
                                          <p:attrName>style.visibility</p:attrName>
                                        </p:attrNameLst>
                                      </p:cBhvr>
                                      <p:to>
                                        <p:strVal val="visible"/>
                                      </p:to>
                                    </p:set>
                                    <p:anim calcmode="lin" valueType="num">
                                      <p:cBhvr>
                                        <p:cTn id="21" dur="1000" fill="hold"/>
                                        <p:tgtEl>
                                          <p:spTgt spid="11776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1776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17763">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5" presetClass="entr" presetSubtype="0" fill="hold" nodeType="clickEffect">
                                  <p:stCondLst>
                                    <p:cond delay="0"/>
                                  </p:stCondLst>
                                  <p:childTnLst>
                                    <p:set>
                                      <p:cBhvr>
                                        <p:cTn id="27" dur="1" fill="hold">
                                          <p:stCondLst>
                                            <p:cond delay="0"/>
                                          </p:stCondLst>
                                        </p:cTn>
                                        <p:tgtEl>
                                          <p:spTgt spid="117763">
                                            <p:txEl>
                                              <p:pRg st="3" end="3"/>
                                            </p:txEl>
                                          </p:spTgt>
                                        </p:tgtEl>
                                        <p:attrNameLst>
                                          <p:attrName>style.visibility</p:attrName>
                                        </p:attrNameLst>
                                      </p:cBhvr>
                                      <p:to>
                                        <p:strVal val="visible"/>
                                      </p:to>
                                    </p:set>
                                    <p:anim calcmode="lin" valueType="num">
                                      <p:cBhvr>
                                        <p:cTn id="28" dur="1000" fill="hold"/>
                                        <p:tgtEl>
                                          <p:spTgt spid="117763">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1776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17763">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5" presetClass="entr" presetSubtype="0" fill="hold" nodeType="clickEffect">
                                  <p:stCondLst>
                                    <p:cond delay="0"/>
                                  </p:stCondLst>
                                  <p:childTnLst>
                                    <p:set>
                                      <p:cBhvr>
                                        <p:cTn id="34" dur="1" fill="hold">
                                          <p:stCondLst>
                                            <p:cond delay="0"/>
                                          </p:stCondLst>
                                        </p:cTn>
                                        <p:tgtEl>
                                          <p:spTgt spid="117763">
                                            <p:txEl>
                                              <p:pRg st="4" end="4"/>
                                            </p:txEl>
                                          </p:spTgt>
                                        </p:tgtEl>
                                        <p:attrNameLst>
                                          <p:attrName>style.visibility</p:attrName>
                                        </p:attrNameLst>
                                      </p:cBhvr>
                                      <p:to>
                                        <p:strVal val="visible"/>
                                      </p:to>
                                    </p:set>
                                    <p:anim calcmode="lin" valueType="num">
                                      <p:cBhvr>
                                        <p:cTn id="35" dur="1000" fill="hold"/>
                                        <p:tgtEl>
                                          <p:spTgt spid="117763">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1776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177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lstStyle/>
          <a:p>
            <a:r>
              <a:rPr lang="en-US" sz="5000" dirty="0">
                <a:solidFill>
                  <a:prstClr val="white"/>
                </a:solidFill>
              </a:rPr>
              <a:t>HABAKKUK COMPLAINS TO GOD</a:t>
            </a:r>
            <a:endParaRPr lang="en-US" sz="5000" dirty="0"/>
          </a:p>
        </p:txBody>
      </p:sp>
      <p:sp>
        <p:nvSpPr>
          <p:cNvPr id="3" name="Content Placeholder 2"/>
          <p:cNvSpPr>
            <a:spLocks noGrp="1"/>
          </p:cNvSpPr>
          <p:nvPr>
            <p:ph idx="1"/>
          </p:nvPr>
        </p:nvSpPr>
        <p:spPr/>
        <p:txBody>
          <a:bodyPr/>
          <a:lstStyle/>
          <a:p>
            <a:pPr marL="742950" indent="-742950">
              <a:buFont typeface="+mj-lt"/>
              <a:buAutoNum type="arabicPeriod"/>
            </a:pPr>
            <a:r>
              <a:rPr lang="en-US" sz="4000" dirty="0" smtClean="0"/>
              <a:t>Lack </a:t>
            </a:r>
            <a:r>
              <a:rPr lang="en-US" sz="4000" dirty="0"/>
              <a:t>of action (v. 2) Why is the Lord waiting so long to act in the face of injustice?</a:t>
            </a:r>
          </a:p>
          <a:p>
            <a:pPr marL="742950" indent="-742950">
              <a:buFont typeface="+mj-lt"/>
              <a:buAutoNum type="arabicPeriod"/>
            </a:pPr>
            <a:r>
              <a:rPr lang="en-US" sz="4000" dirty="0" smtClean="0"/>
              <a:t>Having </a:t>
            </a:r>
            <a:r>
              <a:rPr lang="en-US" sz="4000" dirty="0"/>
              <a:t>to personally face iniquity and its consequences (v. 3).</a:t>
            </a:r>
          </a:p>
          <a:p>
            <a:pPr marL="742950" indent="-742950">
              <a:buFont typeface="+mj-lt"/>
              <a:buAutoNum type="arabicPeriod"/>
            </a:pPr>
            <a:r>
              <a:rPr lang="en-US" sz="4000" dirty="0" smtClean="0"/>
              <a:t>Injustice </a:t>
            </a:r>
            <a:r>
              <a:rPr lang="en-US" sz="4000" dirty="0"/>
              <a:t>(v. 4).</a:t>
            </a:r>
          </a:p>
        </p:txBody>
      </p:sp>
    </p:spTree>
    <p:extLst>
      <p:ext uri="{BB962C8B-B14F-4D97-AF65-F5344CB8AC3E}">
        <p14:creationId xmlns:p14="http://schemas.microsoft.com/office/powerpoint/2010/main" val="1272977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a:xfrm>
            <a:off x="457200" y="-152400"/>
            <a:ext cx="8229600" cy="1143000"/>
          </a:xfrm>
        </p:spPr>
        <p:txBody>
          <a:bodyPr/>
          <a:lstStyle/>
          <a:p>
            <a:r>
              <a:rPr lang="en-US" sz="4800" smtClean="0"/>
              <a:t>HABAKKUK—Lessons in Prayer</a:t>
            </a:r>
          </a:p>
        </p:txBody>
      </p:sp>
      <p:sp>
        <p:nvSpPr>
          <p:cNvPr id="115715" name="Text Placeholder 4"/>
          <p:cNvSpPr>
            <a:spLocks noGrp="1"/>
          </p:cNvSpPr>
          <p:nvPr>
            <p:ph type="body" idx="1"/>
          </p:nvPr>
        </p:nvSpPr>
        <p:spPr>
          <a:xfrm>
            <a:off x="76200" y="609600"/>
            <a:ext cx="3505200" cy="639763"/>
          </a:xfrm>
        </p:spPr>
        <p:txBody>
          <a:bodyPr/>
          <a:lstStyle/>
          <a:p>
            <a:r>
              <a:rPr lang="en-US" sz="2800" dirty="0" smtClean="0"/>
              <a:t>Habakkuk’s Questions</a:t>
            </a:r>
          </a:p>
        </p:txBody>
      </p:sp>
      <p:sp>
        <p:nvSpPr>
          <p:cNvPr id="118788" name="Content Placeholder 5"/>
          <p:cNvSpPr>
            <a:spLocks noGrp="1"/>
          </p:cNvSpPr>
          <p:nvPr>
            <p:ph sz="half" idx="2"/>
          </p:nvPr>
        </p:nvSpPr>
        <p:spPr>
          <a:xfrm>
            <a:off x="76200" y="1295400"/>
            <a:ext cx="3581400" cy="5410200"/>
          </a:xfrm>
          <a:ln w="38100">
            <a:solidFill>
              <a:srgbClr val="A50021"/>
            </a:solidFill>
          </a:ln>
        </p:spPr>
        <p:txBody>
          <a:bodyPr/>
          <a:lstStyle/>
          <a:p>
            <a:pPr>
              <a:buFont typeface="Arial" charset="0"/>
              <a:buNone/>
            </a:pPr>
            <a:r>
              <a:rPr lang="en-US" dirty="0" smtClean="0"/>
              <a:t>“Lord, how can You allow </a:t>
            </a:r>
          </a:p>
          <a:p>
            <a:pPr>
              <a:buFont typeface="Arial" charset="0"/>
              <a:buNone/>
            </a:pPr>
            <a:r>
              <a:rPr lang="en-US" dirty="0" smtClean="0"/>
              <a:t>Judah to remain in sin</a:t>
            </a:r>
          </a:p>
          <a:p>
            <a:pPr>
              <a:buFont typeface="Arial" charset="0"/>
              <a:buNone/>
            </a:pPr>
            <a:r>
              <a:rPr lang="en-US" dirty="0" smtClean="0"/>
              <a:t>without punishing her?”</a:t>
            </a:r>
          </a:p>
          <a:p>
            <a:pPr>
              <a:buFont typeface="Arial" charset="0"/>
              <a:buNone/>
            </a:pPr>
            <a:r>
              <a:rPr lang="en-US" dirty="0" smtClean="0"/>
              <a:t>     (1:1-4)</a:t>
            </a:r>
          </a:p>
          <a:p>
            <a:pPr>
              <a:buFont typeface="Arial" charset="0"/>
              <a:buNone/>
            </a:pPr>
            <a:endParaRPr lang="en-US" sz="1000" dirty="0" smtClean="0"/>
          </a:p>
          <a:p>
            <a:pPr>
              <a:buFont typeface="Arial" charset="0"/>
              <a:buNone/>
            </a:pPr>
            <a:r>
              <a:rPr lang="en-US" dirty="0" smtClean="0"/>
              <a:t>“Lord, how can You punish </a:t>
            </a:r>
          </a:p>
          <a:p>
            <a:pPr>
              <a:buFont typeface="Arial" charset="0"/>
              <a:buNone/>
            </a:pPr>
            <a:r>
              <a:rPr lang="en-US" dirty="0" smtClean="0"/>
              <a:t>Judah with someone more </a:t>
            </a:r>
          </a:p>
          <a:p>
            <a:pPr>
              <a:buFont typeface="Arial" charset="0"/>
              <a:buNone/>
            </a:pPr>
            <a:r>
              <a:rPr lang="en-US" dirty="0" smtClean="0"/>
              <a:t>wicked than herself?” (1:12-2:1)</a:t>
            </a:r>
          </a:p>
          <a:p>
            <a:pPr>
              <a:buFont typeface="Arial" charset="0"/>
              <a:buNone/>
            </a:pPr>
            <a:endParaRPr lang="en-US" sz="1000" dirty="0" smtClean="0"/>
          </a:p>
          <a:p>
            <a:pPr>
              <a:buFont typeface="Arial" charset="0"/>
              <a:buNone/>
            </a:pPr>
            <a:endParaRPr lang="en-US" sz="1000" dirty="0" smtClean="0"/>
          </a:p>
          <a:p>
            <a:pPr>
              <a:buFont typeface="Arial" charset="0"/>
              <a:buNone/>
            </a:pPr>
            <a:r>
              <a:rPr lang="en-US" dirty="0" smtClean="0"/>
              <a:t>“Lord, I don’t understand, </a:t>
            </a:r>
          </a:p>
          <a:p>
            <a:pPr>
              <a:buFont typeface="Arial" charset="0"/>
              <a:buNone/>
            </a:pPr>
            <a:r>
              <a:rPr lang="en-US" dirty="0" smtClean="0"/>
              <a:t>But I will trust You.”      (3:1-19)</a:t>
            </a:r>
          </a:p>
        </p:txBody>
      </p:sp>
      <p:sp>
        <p:nvSpPr>
          <p:cNvPr id="115717" name="Text Placeholder 6"/>
          <p:cNvSpPr>
            <a:spLocks noGrp="1"/>
          </p:cNvSpPr>
          <p:nvPr>
            <p:ph type="body" sz="quarter" idx="3"/>
          </p:nvPr>
        </p:nvSpPr>
        <p:spPr>
          <a:xfrm>
            <a:off x="5638800" y="609600"/>
            <a:ext cx="3051175" cy="639763"/>
          </a:xfrm>
        </p:spPr>
        <p:txBody>
          <a:bodyPr/>
          <a:lstStyle/>
          <a:p>
            <a:pPr algn="ctr"/>
            <a:endParaRPr lang="en-US" dirty="0" smtClean="0"/>
          </a:p>
          <a:p>
            <a:r>
              <a:rPr lang="en-US" sz="2800" dirty="0" smtClean="0"/>
              <a:t>God’s Answers</a:t>
            </a:r>
          </a:p>
        </p:txBody>
      </p:sp>
      <p:sp>
        <p:nvSpPr>
          <p:cNvPr id="118790" name="Content Placeholder 7"/>
          <p:cNvSpPr>
            <a:spLocks noGrp="1"/>
          </p:cNvSpPr>
          <p:nvPr>
            <p:ph sz="quarter" idx="4"/>
          </p:nvPr>
        </p:nvSpPr>
        <p:spPr>
          <a:xfrm>
            <a:off x="5638800" y="1295400"/>
            <a:ext cx="3352800" cy="5410200"/>
          </a:xfrm>
          <a:ln w="38100">
            <a:solidFill>
              <a:srgbClr val="CC0000"/>
            </a:solidFill>
          </a:ln>
        </p:spPr>
        <p:txBody>
          <a:bodyPr/>
          <a:lstStyle/>
          <a:p>
            <a:pPr>
              <a:buFont typeface="Arial" charset="0"/>
              <a:buNone/>
            </a:pPr>
            <a:endParaRPr lang="en-US" smtClean="0"/>
          </a:p>
          <a:p>
            <a:pPr>
              <a:buFont typeface="Arial" charset="0"/>
              <a:buNone/>
            </a:pPr>
            <a:r>
              <a:rPr lang="en-US" smtClean="0"/>
              <a:t>    “I am raising up the Chaldeans to punish Judah.” (1:5-11)</a:t>
            </a:r>
          </a:p>
          <a:p>
            <a:pPr>
              <a:buFont typeface="Arial" charset="0"/>
              <a:buNone/>
            </a:pPr>
            <a:endParaRPr lang="en-US" smtClean="0"/>
          </a:p>
          <a:p>
            <a:pPr>
              <a:buFont typeface="Arial" charset="0"/>
              <a:buNone/>
            </a:pPr>
            <a:endParaRPr lang="en-US" smtClean="0"/>
          </a:p>
          <a:p>
            <a:pPr>
              <a:buFont typeface="Arial" charset="0"/>
              <a:buNone/>
            </a:pPr>
            <a:endParaRPr lang="en-US" smtClean="0"/>
          </a:p>
          <a:p>
            <a:pPr>
              <a:buFont typeface="Arial" charset="0"/>
              <a:buNone/>
            </a:pPr>
            <a:endParaRPr lang="en-US" smtClean="0"/>
          </a:p>
          <a:p>
            <a:pPr>
              <a:buFont typeface="Arial" charset="0"/>
              <a:buNone/>
            </a:pPr>
            <a:endParaRPr lang="en-US" smtClean="0"/>
          </a:p>
          <a:p>
            <a:pPr>
              <a:buFont typeface="Arial" charset="0"/>
              <a:buNone/>
            </a:pPr>
            <a:r>
              <a:rPr lang="en-US" smtClean="0"/>
              <a:t>“The righteous will live by Faith.”  (2:2-20)</a:t>
            </a:r>
          </a:p>
        </p:txBody>
      </p:sp>
      <p:sp>
        <p:nvSpPr>
          <p:cNvPr id="9" name="Right Arrow 8"/>
          <p:cNvSpPr/>
          <p:nvPr/>
        </p:nvSpPr>
        <p:spPr>
          <a:xfrm rot="1122443">
            <a:off x="3505200" y="1447800"/>
            <a:ext cx="2257425" cy="533400"/>
          </a:xfrm>
          <a:prstGeom prst="rightArrow">
            <a:avLst>
              <a:gd name="adj1" fmla="val 64762"/>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0" name="Right Arrow 9"/>
          <p:cNvSpPr>
            <a:spLocks noChangeArrowheads="1"/>
          </p:cNvSpPr>
          <p:nvPr/>
        </p:nvSpPr>
        <p:spPr bwMode="auto">
          <a:xfrm rot="8820876">
            <a:off x="3429000" y="2819400"/>
            <a:ext cx="2471738" cy="681038"/>
          </a:xfrm>
          <a:prstGeom prst="rightArrow">
            <a:avLst>
              <a:gd name="adj1" fmla="val 50000"/>
              <a:gd name="adj2" fmla="val 63212"/>
            </a:avLst>
          </a:prstGeom>
          <a:solidFill>
            <a:schemeClr val="accent1"/>
          </a:solidFill>
          <a:ln w="25400" algn="ctr">
            <a:solidFill>
              <a:srgbClr val="385D8A"/>
            </a:solidFill>
            <a:miter lim="800000"/>
            <a:headEnd/>
            <a:tailEnd/>
          </a:ln>
        </p:spPr>
        <p:txBody>
          <a:bodyPr rot="10800000" anchor="ctr"/>
          <a:lstStyle/>
          <a:p>
            <a:pPr algn="ctr" fontAlgn="base">
              <a:spcBef>
                <a:spcPct val="0"/>
              </a:spcBef>
              <a:spcAft>
                <a:spcPct val="0"/>
              </a:spcAft>
              <a:defRPr/>
            </a:pPr>
            <a:endParaRPr lang="en-US">
              <a:solidFill>
                <a:prstClr val="white"/>
              </a:solidFill>
              <a:cs typeface="Arial" charset="0"/>
            </a:endParaRPr>
          </a:p>
        </p:txBody>
      </p:sp>
      <p:sp>
        <p:nvSpPr>
          <p:cNvPr id="118793" name="TextBox 10"/>
          <p:cNvSpPr txBox="1">
            <a:spLocks noChangeArrowheads="1"/>
          </p:cNvSpPr>
          <p:nvPr/>
        </p:nvSpPr>
        <p:spPr bwMode="auto">
          <a:xfrm rot="1054803">
            <a:off x="3700463" y="1082675"/>
            <a:ext cx="1676400" cy="822325"/>
          </a:xfrm>
          <a:prstGeom prst="rect">
            <a:avLst/>
          </a:prstGeom>
          <a:noFill/>
          <a:ln w="9525">
            <a:noFill/>
            <a:miter lim="800000"/>
            <a:headEnd/>
            <a:tailEnd/>
          </a:ln>
        </p:spPr>
        <p:txBody>
          <a:bodyPr>
            <a:spAutoFit/>
          </a:bodyPr>
          <a:lstStyle/>
          <a:p>
            <a:pPr fontAlgn="base">
              <a:spcBef>
                <a:spcPct val="0"/>
              </a:spcBef>
              <a:spcAft>
                <a:spcPct val="0"/>
              </a:spcAft>
            </a:pPr>
            <a:r>
              <a:rPr lang="en-US" sz="2400">
                <a:solidFill>
                  <a:prstClr val="white"/>
                </a:solidFill>
                <a:latin typeface="Arial" charset="0"/>
                <a:cs typeface="Arial" charset="0"/>
              </a:rPr>
              <a:t>Impatience with God</a:t>
            </a:r>
          </a:p>
        </p:txBody>
      </p:sp>
      <p:sp>
        <p:nvSpPr>
          <p:cNvPr id="118794" name="TextBox 11"/>
          <p:cNvSpPr txBox="1">
            <a:spLocks noChangeArrowheads="1"/>
          </p:cNvSpPr>
          <p:nvPr/>
        </p:nvSpPr>
        <p:spPr bwMode="auto">
          <a:xfrm rot="-1922218">
            <a:off x="3489325" y="2614613"/>
            <a:ext cx="2392363" cy="1016000"/>
          </a:xfrm>
          <a:prstGeom prst="rect">
            <a:avLst/>
          </a:prstGeom>
          <a:noFill/>
          <a:ln w="9525">
            <a:noFill/>
            <a:miter lim="800000"/>
            <a:headEnd/>
            <a:tailEnd/>
          </a:ln>
        </p:spPr>
        <p:txBody>
          <a:bodyPr>
            <a:spAutoFit/>
          </a:bodyPr>
          <a:lstStyle/>
          <a:p>
            <a:pPr fontAlgn="base">
              <a:spcBef>
                <a:spcPct val="0"/>
              </a:spcBef>
              <a:spcAft>
                <a:spcPct val="0"/>
              </a:spcAft>
            </a:pPr>
            <a:r>
              <a:rPr lang="en-US" sz="2000" dirty="0">
                <a:solidFill>
                  <a:prstClr val="white"/>
                </a:solidFill>
                <a:latin typeface="Arial" charset="0"/>
                <a:cs typeface="Arial" charset="0"/>
              </a:rPr>
              <a:t>   You won’t believe what I am going to</a:t>
            </a:r>
          </a:p>
          <a:p>
            <a:pPr fontAlgn="base">
              <a:spcBef>
                <a:spcPct val="0"/>
              </a:spcBef>
              <a:spcAft>
                <a:spcPct val="0"/>
              </a:spcAft>
            </a:pPr>
            <a:r>
              <a:rPr lang="en-US" sz="2000" dirty="0">
                <a:solidFill>
                  <a:prstClr val="white"/>
                </a:solidFill>
                <a:latin typeface="Arial" charset="0"/>
                <a:cs typeface="Arial" charset="0"/>
              </a:rPr>
              <a:t>           do. </a:t>
            </a:r>
          </a:p>
        </p:txBody>
      </p:sp>
      <p:sp>
        <p:nvSpPr>
          <p:cNvPr id="13" name="Right Arrow 12"/>
          <p:cNvSpPr/>
          <p:nvPr/>
        </p:nvSpPr>
        <p:spPr>
          <a:xfrm rot="9274440">
            <a:off x="3338513" y="5299075"/>
            <a:ext cx="2471737" cy="681038"/>
          </a:xfrm>
          <a:prstGeom prst="rightArrow">
            <a:avLst>
              <a:gd name="adj1" fmla="val 50000"/>
              <a:gd name="adj2" fmla="val 6320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4" name="Right Arrow 13"/>
          <p:cNvSpPr/>
          <p:nvPr/>
        </p:nvSpPr>
        <p:spPr>
          <a:xfrm rot="1001634">
            <a:off x="3581400" y="4114800"/>
            <a:ext cx="2354263" cy="681038"/>
          </a:xfrm>
          <a:prstGeom prst="rightArrow">
            <a:avLst>
              <a:gd name="adj1" fmla="val 50000"/>
              <a:gd name="adj2" fmla="val 6320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118797" name="TextBox 14"/>
          <p:cNvSpPr txBox="1">
            <a:spLocks noChangeArrowheads="1"/>
          </p:cNvSpPr>
          <p:nvPr/>
        </p:nvSpPr>
        <p:spPr bwMode="auto">
          <a:xfrm rot="879389">
            <a:off x="3817938" y="4202113"/>
            <a:ext cx="1828800" cy="822325"/>
          </a:xfrm>
          <a:prstGeom prst="rect">
            <a:avLst/>
          </a:prstGeom>
          <a:noFill/>
          <a:ln w="9525">
            <a:noFill/>
            <a:miter lim="800000"/>
            <a:headEnd/>
            <a:tailEnd/>
          </a:ln>
        </p:spPr>
        <p:txBody>
          <a:bodyPr>
            <a:spAutoFit/>
          </a:bodyPr>
          <a:lstStyle/>
          <a:p>
            <a:pPr fontAlgn="base">
              <a:spcBef>
                <a:spcPct val="0"/>
              </a:spcBef>
              <a:spcAft>
                <a:spcPct val="0"/>
              </a:spcAft>
            </a:pPr>
            <a:r>
              <a:rPr lang="en-US" sz="2400">
                <a:solidFill>
                  <a:prstClr val="white"/>
                </a:solidFill>
                <a:latin typeface="Arial" charset="0"/>
                <a:cs typeface="Arial" charset="0"/>
              </a:rPr>
              <a:t>Justify Your actions</a:t>
            </a:r>
          </a:p>
        </p:txBody>
      </p:sp>
      <p:sp>
        <p:nvSpPr>
          <p:cNvPr id="118798" name="TextBox 15"/>
          <p:cNvSpPr txBox="1">
            <a:spLocks noChangeArrowheads="1"/>
          </p:cNvSpPr>
          <p:nvPr/>
        </p:nvSpPr>
        <p:spPr bwMode="auto">
          <a:xfrm rot="-1510265">
            <a:off x="3738563" y="5353050"/>
            <a:ext cx="1981200" cy="460375"/>
          </a:xfrm>
          <a:prstGeom prst="rect">
            <a:avLst/>
          </a:prstGeom>
          <a:noFill/>
          <a:ln w="9525">
            <a:noFill/>
            <a:miter lim="800000"/>
            <a:headEnd/>
            <a:tailEnd/>
          </a:ln>
        </p:spPr>
        <p:txBody>
          <a:bodyPr>
            <a:spAutoFit/>
          </a:bodyPr>
          <a:lstStyle/>
          <a:p>
            <a:pPr fontAlgn="base">
              <a:spcBef>
                <a:spcPct val="0"/>
              </a:spcBef>
              <a:spcAft>
                <a:spcPct val="0"/>
              </a:spcAft>
            </a:pPr>
            <a:r>
              <a:rPr lang="en-US" sz="2400">
                <a:solidFill>
                  <a:prstClr val="white"/>
                </a:solidFill>
                <a:latin typeface="Arial" charset="0"/>
                <a:cs typeface="Arial" charset="0"/>
              </a:rPr>
              <a:t>TRUST GOD</a:t>
            </a:r>
          </a:p>
        </p:txBody>
      </p:sp>
    </p:spTree>
    <p:extLst>
      <p:ext uri="{BB962C8B-B14F-4D97-AF65-F5344CB8AC3E}">
        <p14:creationId xmlns:p14="http://schemas.microsoft.com/office/powerpoint/2010/main" val="20800292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878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78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78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8788">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879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8790">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8794"/>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1878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8788">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8788">
                                            <p:txEl>
                                              <p:pRg st="7" end="7"/>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879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18790">
                                            <p:txEl>
                                              <p:pRg st="7" end="7"/>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879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0"/>
                                          </p:stCondLst>
                                        </p:cTn>
                                        <p:tgtEl>
                                          <p:spTgt spid="118788">
                                            <p:txEl>
                                              <p:pRg st="10" end="1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878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8793" grpId="0"/>
      <p:bldP spid="118794" grpId="0"/>
      <p:bldP spid="13" grpId="0" animBg="1"/>
      <p:bldP spid="14" grpId="0" animBg="1"/>
      <p:bldP spid="118797" grpId="0"/>
      <p:bldP spid="11879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8200" cy="1143000"/>
          </a:xfrm>
        </p:spPr>
        <p:txBody>
          <a:bodyPr/>
          <a:lstStyle/>
          <a:p>
            <a:r>
              <a:rPr lang="en-US" sz="5000" dirty="0" smtClean="0"/>
              <a:t>JUDGMENT ON BABYLONIANS</a:t>
            </a:r>
            <a:endParaRPr lang="en-US" sz="5000" dirty="0"/>
          </a:p>
        </p:txBody>
      </p:sp>
      <p:sp>
        <p:nvSpPr>
          <p:cNvPr id="3" name="Content Placeholder 2"/>
          <p:cNvSpPr>
            <a:spLocks noGrp="1"/>
          </p:cNvSpPr>
          <p:nvPr>
            <p:ph idx="1"/>
          </p:nvPr>
        </p:nvSpPr>
        <p:spPr>
          <a:xfrm>
            <a:off x="457200" y="1371600"/>
            <a:ext cx="8229600" cy="5029200"/>
          </a:xfrm>
        </p:spPr>
        <p:txBody>
          <a:bodyPr/>
          <a:lstStyle/>
          <a:p>
            <a:pPr lvl="0"/>
            <a:r>
              <a:rPr lang="en-US" sz="3600" dirty="0"/>
              <a:t>For plundering the nations (vv. 6b-8).</a:t>
            </a:r>
          </a:p>
          <a:p>
            <a:pPr lvl="0"/>
            <a:r>
              <a:rPr lang="en-US" sz="3600" dirty="0"/>
              <a:t>For getting gain through evil to provide false security (vv. 9-11).</a:t>
            </a:r>
          </a:p>
          <a:p>
            <a:pPr lvl="0"/>
            <a:r>
              <a:rPr lang="en-US" sz="3600" dirty="0"/>
              <a:t>For building cities through the murder of people (vv. 12-14).</a:t>
            </a:r>
          </a:p>
          <a:p>
            <a:pPr lvl="0"/>
            <a:r>
              <a:rPr lang="en-US" sz="3600" dirty="0"/>
              <a:t>For drunkenness and lewdness </a:t>
            </a:r>
            <a:r>
              <a:rPr lang="en-US" sz="3600" dirty="0" smtClean="0"/>
              <a:t>             (</a:t>
            </a:r>
            <a:r>
              <a:rPr lang="en-US" sz="3600" dirty="0"/>
              <a:t>vv. 15-17).</a:t>
            </a:r>
          </a:p>
          <a:p>
            <a:pPr lvl="0"/>
            <a:r>
              <a:rPr lang="en-US" sz="3600" dirty="0"/>
              <a:t>For idolatry (vv. 18-20).</a:t>
            </a:r>
          </a:p>
          <a:p>
            <a:endParaRPr lang="en-US" dirty="0"/>
          </a:p>
        </p:txBody>
      </p:sp>
    </p:spTree>
    <p:extLst>
      <p:ext uri="{BB962C8B-B14F-4D97-AF65-F5344CB8AC3E}">
        <p14:creationId xmlns:p14="http://schemas.microsoft.com/office/powerpoint/2010/main" val="338375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sz="5000" dirty="0" smtClean="0"/>
              <a:t>THOSE WHO HAVE:</a:t>
            </a:r>
            <a:endParaRPr lang="en-US" sz="5000" dirty="0"/>
          </a:p>
        </p:txBody>
      </p:sp>
      <p:sp>
        <p:nvSpPr>
          <p:cNvPr id="3" name="Content Placeholder 2"/>
          <p:cNvSpPr>
            <a:spLocks noGrp="1"/>
          </p:cNvSpPr>
          <p:nvPr>
            <p:ph idx="1"/>
          </p:nvPr>
        </p:nvSpPr>
        <p:spPr>
          <a:xfrm>
            <a:off x="152400" y="762000"/>
            <a:ext cx="8991600" cy="5867400"/>
          </a:xfrm>
        </p:spPr>
        <p:txBody>
          <a:bodyPr/>
          <a:lstStyle/>
          <a:p>
            <a:pPr lvl="0"/>
            <a:r>
              <a:rPr lang="en-US" sz="3600" dirty="0"/>
              <a:t>Plundered others will be plundered (vv. 7-8a).</a:t>
            </a:r>
          </a:p>
          <a:p>
            <a:pPr lvl="0"/>
            <a:r>
              <a:rPr lang="en-US" sz="3600" dirty="0"/>
              <a:t>Received evil gain will forfeit their lives </a:t>
            </a:r>
            <a:r>
              <a:rPr lang="en-US" sz="3600" dirty="0" smtClean="0"/>
              <a:t>      (</a:t>
            </a:r>
            <a:r>
              <a:rPr lang="en-US" sz="3600" dirty="0"/>
              <a:t>vv. 10-11).</a:t>
            </a:r>
          </a:p>
          <a:p>
            <a:pPr lvl="0"/>
            <a:r>
              <a:rPr lang="en-US" sz="3600" dirty="0"/>
              <a:t>Built cities through murder will find that their efforts were in vain (vv. 13-14).</a:t>
            </a:r>
          </a:p>
          <a:p>
            <a:pPr lvl="0"/>
            <a:r>
              <a:rPr lang="en-US" sz="3600" dirty="0"/>
              <a:t>Live for drunkenness and lewdness will be shamed (v. 16) and be violently overwhelmed (v. 17).</a:t>
            </a:r>
          </a:p>
          <a:p>
            <a:pPr lvl="0"/>
            <a:r>
              <a:rPr lang="en-US" sz="3600" dirty="0"/>
              <a:t>Worshiped idols will forfeit the true God </a:t>
            </a:r>
            <a:r>
              <a:rPr lang="en-US" sz="3600" dirty="0" smtClean="0"/>
              <a:t>     (</a:t>
            </a:r>
            <a:r>
              <a:rPr lang="en-US" sz="3600" dirty="0"/>
              <a:t>v. 20).</a:t>
            </a:r>
          </a:p>
        </p:txBody>
      </p:sp>
    </p:spTree>
    <p:extLst>
      <p:ext uri="{BB962C8B-B14F-4D97-AF65-F5344CB8AC3E}">
        <p14:creationId xmlns:p14="http://schemas.microsoft.com/office/powerpoint/2010/main" val="298504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401762"/>
          </a:xfrm>
        </p:spPr>
        <p:txBody>
          <a:bodyPr/>
          <a:lstStyle/>
          <a:p>
            <a:r>
              <a:rPr lang="en-US" sz="5400" dirty="0" smtClean="0"/>
              <a:t>FAITH WILL PRODUCE FAITHFULNESS</a:t>
            </a:r>
            <a:endParaRPr lang="en-US" sz="5400" dirty="0"/>
          </a:p>
        </p:txBody>
      </p:sp>
      <p:sp>
        <p:nvSpPr>
          <p:cNvPr id="3" name="Content Placeholder 2"/>
          <p:cNvSpPr>
            <a:spLocks noGrp="1"/>
          </p:cNvSpPr>
          <p:nvPr>
            <p:ph idx="1"/>
          </p:nvPr>
        </p:nvSpPr>
        <p:spPr>
          <a:xfrm>
            <a:off x="457200" y="1951037"/>
            <a:ext cx="8229600" cy="4525963"/>
          </a:xfrm>
        </p:spPr>
        <p:txBody>
          <a:bodyPr/>
          <a:lstStyle/>
          <a:p>
            <a:r>
              <a:rPr lang="en-US" sz="4000" dirty="0" smtClean="0"/>
              <a:t>In </a:t>
            </a:r>
            <a:r>
              <a:rPr lang="en-US" sz="4000" dirty="0"/>
              <a:t>Romans—the emphasis is on the </a:t>
            </a:r>
            <a:r>
              <a:rPr lang="en-US" sz="4000"/>
              <a:t>“</a:t>
            </a:r>
            <a:r>
              <a:rPr lang="en-US" sz="4000" smtClean="0"/>
              <a:t>RIGHTEOUS” </a:t>
            </a:r>
            <a:r>
              <a:rPr lang="en-US" sz="4000" dirty="0" smtClean="0"/>
              <a:t>(</a:t>
            </a:r>
            <a:r>
              <a:rPr lang="en-US" sz="4000" smtClean="0"/>
              <a:t>1:17).</a:t>
            </a:r>
            <a:endParaRPr lang="en-US" sz="4000" dirty="0"/>
          </a:p>
          <a:p>
            <a:r>
              <a:rPr lang="en-US" sz="4000" dirty="0" smtClean="0"/>
              <a:t>In </a:t>
            </a:r>
            <a:r>
              <a:rPr lang="en-US" sz="4000" dirty="0"/>
              <a:t>Galatians—the emphasis is on “SHALL </a:t>
            </a:r>
            <a:r>
              <a:rPr lang="en-US" sz="4000" dirty="0" smtClean="0"/>
              <a:t>LIVE” (3:11).</a:t>
            </a:r>
            <a:endParaRPr lang="en-US" sz="4000" dirty="0"/>
          </a:p>
          <a:p>
            <a:r>
              <a:rPr lang="en-US" sz="4000" dirty="0" smtClean="0"/>
              <a:t>In Hebrews—the </a:t>
            </a:r>
            <a:r>
              <a:rPr lang="en-US" sz="4000" dirty="0"/>
              <a:t>emphasis is on “BY </a:t>
            </a:r>
            <a:r>
              <a:rPr lang="en-US" sz="4000" dirty="0" smtClean="0"/>
              <a:t>FAITH” (10:38).</a:t>
            </a:r>
            <a:endParaRPr lang="en-US" sz="4000" dirty="0"/>
          </a:p>
          <a:p>
            <a:endParaRPr lang="en-US" dirty="0"/>
          </a:p>
        </p:txBody>
      </p:sp>
    </p:spTree>
    <p:extLst>
      <p:ext uri="{BB962C8B-B14F-4D97-AF65-F5344CB8AC3E}">
        <p14:creationId xmlns:p14="http://schemas.microsoft.com/office/powerpoint/2010/main" val="229653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hidden="1"/>
          <p:cNvSpPr>
            <a:spLocks noGrp="1" noChangeArrowheads="1"/>
          </p:cNvSpPr>
          <p:nvPr>
            <p:ph type="title" idx="4294967295"/>
          </p:nvPr>
        </p:nvSpPr>
        <p:spPr/>
        <p:txBody>
          <a:bodyPr/>
          <a:lstStyle/>
          <a:p>
            <a:pPr eaLnBrk="1" hangingPunct="1"/>
            <a:r>
              <a:rPr lang="en-US" smtClean="0"/>
              <a:t>Ibex on cliff in Machtesh Ramon</a:t>
            </a:r>
          </a:p>
        </p:txBody>
      </p:sp>
      <p:pic>
        <p:nvPicPr>
          <p:cNvPr id="2051" name="Picture 3" descr="Ibex on cliff in Machtesh Ramon10"/>
          <p:cNvPicPr preferRelativeResize="0">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 Box 4"/>
          <p:cNvSpPr txBox="1">
            <a:spLocks noChangeArrowheads="1"/>
          </p:cNvSpPr>
          <p:nvPr/>
        </p:nvSpPr>
        <p:spPr bwMode="auto">
          <a:xfrm>
            <a:off x="0" y="6400800"/>
            <a:ext cx="9144000" cy="457200"/>
          </a:xfrm>
          <a:prstGeom prst="rect">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0"/>
              </a:spcBef>
              <a:spcAft>
                <a:spcPct val="0"/>
              </a:spcAft>
            </a:pPr>
            <a:r>
              <a:rPr lang="en-US" sz="2400" smtClean="0">
                <a:solidFill>
                  <a:prstClr val="black"/>
                </a:solidFill>
                <a:latin typeface="Calibri" pitchFamily="34" charset="0"/>
              </a:rPr>
              <a:t>Ibex on cliff in Machtesh Ramon</a:t>
            </a:r>
          </a:p>
        </p:txBody>
      </p:sp>
      <p:sp>
        <p:nvSpPr>
          <p:cNvPr id="3" name="Rectangle 2"/>
          <p:cNvSpPr/>
          <p:nvPr/>
        </p:nvSpPr>
        <p:spPr>
          <a:xfrm>
            <a:off x="4267200" y="76200"/>
            <a:ext cx="4876800" cy="5016758"/>
          </a:xfrm>
          <a:prstGeom prst="rect">
            <a:avLst/>
          </a:prstGeom>
        </p:spPr>
        <p:txBody>
          <a:bodyPr wrap="square">
            <a:spAutoFit/>
          </a:bodyPr>
          <a:lstStyle/>
          <a:p>
            <a:r>
              <a:rPr lang="en-US" sz="4000" dirty="0" smtClean="0"/>
              <a:t>“</a:t>
            </a:r>
            <a:r>
              <a:rPr lang="en-US" sz="4000" dirty="0"/>
              <a:t>The LORD God is my strength, and </a:t>
            </a:r>
            <a:r>
              <a:rPr lang="en-US" sz="4000" dirty="0" smtClean="0"/>
              <a:t>He has made </a:t>
            </a:r>
            <a:r>
              <a:rPr lang="en-US" sz="4000" dirty="0"/>
              <a:t>my feet like hinds' feet, </a:t>
            </a:r>
            <a:r>
              <a:rPr lang="en-US" sz="4000" dirty="0" smtClean="0"/>
              <a:t>and makes me </a:t>
            </a:r>
            <a:r>
              <a:rPr lang="en-US" sz="4000" dirty="0"/>
              <a:t>to walk </a:t>
            </a:r>
            <a:r>
              <a:rPr lang="en-US" sz="4000" dirty="0" smtClean="0"/>
              <a:t>on my </a:t>
            </a:r>
            <a:r>
              <a:rPr lang="en-US" sz="4000" dirty="0"/>
              <a:t>high places</a:t>
            </a:r>
            <a:r>
              <a:rPr lang="en-US" sz="4000" dirty="0" smtClean="0"/>
              <a:t>.”</a:t>
            </a:r>
          </a:p>
          <a:p>
            <a:endParaRPr lang="en-US" sz="4000" dirty="0"/>
          </a:p>
          <a:p>
            <a:r>
              <a:rPr lang="en-US" sz="4000" dirty="0" smtClean="0"/>
              <a:t>	Habakkuk </a:t>
            </a:r>
            <a:r>
              <a:rPr lang="en-US" sz="4000" dirty="0"/>
              <a:t>3:19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sz="8000" b="1" cap="all" dirty="0" err="1" smtClean="0">
                <a:solidFill>
                  <a:schemeClr val="accent6">
                    <a:lumMod val="50000"/>
                  </a:schemeClr>
                </a:solidFill>
              </a:rPr>
              <a:t>zephaniah</a:t>
            </a:r>
            <a:endParaRPr lang="en-US" sz="8000" b="1" cap="all" dirty="0">
              <a:solidFill>
                <a:schemeClr val="accent6">
                  <a:lumMod val="50000"/>
                </a:schemeClr>
              </a:solidFill>
            </a:endParaRPr>
          </a:p>
        </p:txBody>
      </p:sp>
      <p:pic>
        <p:nvPicPr>
          <p:cNvPr id="116739" name="Picture 2"/>
          <p:cNvPicPr>
            <a:picLocks noChangeAspect="1" noChangeArrowheads="1"/>
          </p:cNvPicPr>
          <p:nvPr/>
        </p:nvPicPr>
        <p:blipFill>
          <a:blip r:embed="rId3" cstate="print"/>
          <a:srcRect/>
          <a:stretch>
            <a:fillRect/>
          </a:stretch>
        </p:blipFill>
        <p:spPr bwMode="auto">
          <a:xfrm>
            <a:off x="3581400" y="1676400"/>
            <a:ext cx="1981200" cy="4811713"/>
          </a:xfrm>
          <a:prstGeom prst="rect">
            <a:avLst/>
          </a:prstGeom>
          <a:noFill/>
          <a:ln w="9525">
            <a:noFill/>
            <a:miter lim="800000"/>
            <a:headEnd/>
            <a:tailEnd/>
          </a:ln>
        </p:spPr>
      </p:pic>
    </p:spTree>
    <p:extLst>
      <p:ext uri="{BB962C8B-B14F-4D97-AF65-F5344CB8AC3E}">
        <p14:creationId xmlns:p14="http://schemas.microsoft.com/office/powerpoint/2010/main" val="7390970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a:xfrm>
            <a:off x="457200" y="-76200"/>
            <a:ext cx="8229600" cy="1143000"/>
          </a:xfrm>
        </p:spPr>
        <p:txBody>
          <a:bodyPr/>
          <a:lstStyle/>
          <a:p>
            <a:r>
              <a:rPr lang="en-US" sz="7200" smtClean="0"/>
              <a:t>ZEPHANIAH</a:t>
            </a:r>
          </a:p>
        </p:txBody>
      </p:sp>
      <p:sp>
        <p:nvSpPr>
          <p:cNvPr id="120835" name="Content Placeholder 2"/>
          <p:cNvSpPr>
            <a:spLocks noGrp="1"/>
          </p:cNvSpPr>
          <p:nvPr>
            <p:ph idx="1"/>
          </p:nvPr>
        </p:nvSpPr>
        <p:spPr>
          <a:xfrm>
            <a:off x="76200" y="914400"/>
            <a:ext cx="8915400" cy="5867400"/>
          </a:xfrm>
        </p:spPr>
        <p:txBody>
          <a:bodyPr/>
          <a:lstStyle/>
          <a:p>
            <a:r>
              <a:rPr lang="en-US" dirty="0" smtClean="0"/>
              <a:t>AUTHOR:  The prophet, Zephaniah, who was the great-great grandson of Hezekiah.</a:t>
            </a:r>
          </a:p>
          <a:p>
            <a:r>
              <a:rPr lang="en-US" dirty="0" smtClean="0"/>
              <a:t>RECIPIENTS:  Judah and Jerusalem.</a:t>
            </a:r>
          </a:p>
          <a:p>
            <a:r>
              <a:rPr lang="en-US" dirty="0" smtClean="0"/>
              <a:t>DATE:  Probably written around 630-625 BC before the great reformation which was in the 18</a:t>
            </a:r>
            <a:r>
              <a:rPr lang="en-US" baseline="30000" dirty="0" smtClean="0"/>
              <a:t>th</a:t>
            </a:r>
            <a:r>
              <a:rPr lang="en-US" dirty="0" smtClean="0"/>
              <a:t> year of Josiah’s reign (2 </a:t>
            </a:r>
            <a:r>
              <a:rPr lang="en-US" dirty="0" err="1" smtClean="0"/>
              <a:t>Chron</a:t>
            </a:r>
            <a:r>
              <a:rPr lang="en-US" dirty="0" smtClean="0"/>
              <a:t> 34:8); that is about 621 BC.</a:t>
            </a:r>
          </a:p>
          <a:p>
            <a:r>
              <a:rPr lang="en-US" dirty="0" smtClean="0"/>
              <a:t>PURPOSE:  To warn Judah of the coming judgment and to comfort the faithful remnant.</a:t>
            </a:r>
          </a:p>
          <a:p>
            <a:r>
              <a:rPr lang="en-US" dirty="0" smtClean="0"/>
              <a:t>THEME:  The Day of the Lord as prefigured by the Babylonian invasion. </a:t>
            </a:r>
          </a:p>
        </p:txBody>
      </p:sp>
    </p:spTree>
    <p:extLst>
      <p:ext uri="{BB962C8B-B14F-4D97-AF65-F5344CB8AC3E}">
        <p14:creationId xmlns:p14="http://schemas.microsoft.com/office/powerpoint/2010/main" val="3180752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additive="base">
                                        <p:cTn id="7" dur="500" fill="hold"/>
                                        <p:tgtEl>
                                          <p:spTgt spid="1208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08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20835">
                                            <p:txEl>
                                              <p:pRg st="1" end="1"/>
                                            </p:txEl>
                                          </p:spTgt>
                                        </p:tgtEl>
                                        <p:attrNameLst>
                                          <p:attrName>style.visibility</p:attrName>
                                        </p:attrNameLst>
                                      </p:cBhvr>
                                      <p:to>
                                        <p:strVal val="visible"/>
                                      </p:to>
                                    </p:set>
                                    <p:anim calcmode="lin" valueType="num">
                                      <p:cBhvr additive="base">
                                        <p:cTn id="13" dur="500" fill="hold"/>
                                        <p:tgtEl>
                                          <p:spTgt spid="12083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08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20835">
                                            <p:txEl>
                                              <p:pRg st="2" end="2"/>
                                            </p:txEl>
                                          </p:spTgt>
                                        </p:tgtEl>
                                        <p:attrNameLst>
                                          <p:attrName>style.visibility</p:attrName>
                                        </p:attrNameLst>
                                      </p:cBhvr>
                                      <p:to>
                                        <p:strVal val="visible"/>
                                      </p:to>
                                    </p:set>
                                    <p:anim calcmode="lin" valueType="num">
                                      <p:cBhvr additive="base">
                                        <p:cTn id="19" dur="500" fill="hold"/>
                                        <p:tgtEl>
                                          <p:spTgt spid="12083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08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120835">
                                            <p:txEl>
                                              <p:pRg st="3" end="3"/>
                                            </p:txEl>
                                          </p:spTgt>
                                        </p:tgtEl>
                                        <p:attrNameLst>
                                          <p:attrName>style.visibility</p:attrName>
                                        </p:attrNameLst>
                                      </p:cBhvr>
                                      <p:to>
                                        <p:strVal val="visible"/>
                                      </p:to>
                                    </p:set>
                                    <p:anim calcmode="lin" valueType="num">
                                      <p:cBhvr additive="base">
                                        <p:cTn id="25" dur="500" fill="hold"/>
                                        <p:tgtEl>
                                          <p:spTgt spid="12083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08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20835">
                                            <p:txEl>
                                              <p:pRg st="4" end="4"/>
                                            </p:txEl>
                                          </p:spTgt>
                                        </p:tgtEl>
                                        <p:attrNameLst>
                                          <p:attrName>style.visibility</p:attrName>
                                        </p:attrNameLst>
                                      </p:cBhvr>
                                      <p:to>
                                        <p:strVal val="visible"/>
                                      </p:to>
                                    </p:set>
                                    <p:anim calcmode="lin" valueType="num">
                                      <p:cBhvr additive="base">
                                        <p:cTn id="31" dur="500" fill="hold"/>
                                        <p:tgtEl>
                                          <p:spTgt spid="12083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083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sz="9600" smtClean="0">
                <a:solidFill>
                  <a:srgbClr val="002060"/>
                </a:solidFill>
              </a:rPr>
              <a:t>HAGGAI</a:t>
            </a:r>
          </a:p>
        </p:txBody>
      </p:sp>
      <p:pic>
        <p:nvPicPr>
          <p:cNvPr id="118787" name="Picture 2"/>
          <p:cNvPicPr>
            <a:picLocks noChangeAspect="1" noChangeArrowheads="1"/>
          </p:cNvPicPr>
          <p:nvPr/>
        </p:nvPicPr>
        <p:blipFill>
          <a:blip r:embed="rId3" cstate="print"/>
          <a:srcRect/>
          <a:stretch>
            <a:fillRect/>
          </a:stretch>
        </p:blipFill>
        <p:spPr bwMode="auto">
          <a:xfrm>
            <a:off x="533400" y="1752600"/>
            <a:ext cx="4441825" cy="4419600"/>
          </a:xfrm>
          <a:prstGeom prst="rect">
            <a:avLst/>
          </a:prstGeom>
          <a:noFill/>
          <a:ln w="9525">
            <a:noFill/>
            <a:miter lim="800000"/>
            <a:headEnd/>
            <a:tailEnd/>
          </a:ln>
        </p:spPr>
      </p:pic>
      <p:pic>
        <p:nvPicPr>
          <p:cNvPr id="118788" name="Picture 3"/>
          <p:cNvPicPr>
            <a:picLocks noChangeAspect="1" noChangeArrowheads="1"/>
          </p:cNvPicPr>
          <p:nvPr/>
        </p:nvPicPr>
        <p:blipFill>
          <a:blip r:embed="rId4" cstate="print"/>
          <a:srcRect/>
          <a:stretch>
            <a:fillRect/>
          </a:stretch>
        </p:blipFill>
        <p:spPr bwMode="auto">
          <a:xfrm>
            <a:off x="5943600" y="1752600"/>
            <a:ext cx="2286000" cy="4541838"/>
          </a:xfrm>
          <a:prstGeom prst="rect">
            <a:avLst/>
          </a:prstGeom>
          <a:noFill/>
          <a:ln w="9525">
            <a:noFill/>
            <a:miter lim="800000"/>
            <a:headEnd/>
            <a:tailEnd/>
          </a:ln>
        </p:spPr>
      </p:pic>
    </p:spTree>
    <p:extLst>
      <p:ext uri="{BB962C8B-B14F-4D97-AF65-F5344CB8AC3E}">
        <p14:creationId xmlns:p14="http://schemas.microsoft.com/office/powerpoint/2010/main" val="35326893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defRPr/>
            </a:pPr>
            <a:r>
              <a:rPr lang="en-US" sz="7200" dirty="0" smtClean="0">
                <a:solidFill>
                  <a:srgbClr val="002060"/>
                </a:solidFill>
                <a:effectLst>
                  <a:outerShdw blurRad="38100" dist="38100" dir="2700000" algn="tl">
                    <a:srgbClr val="000000">
                      <a:alpha val="43137"/>
                    </a:srgbClr>
                  </a:outerShdw>
                </a:effectLst>
              </a:rPr>
              <a:t>HAGGAI</a:t>
            </a:r>
            <a:endParaRPr lang="en-US" sz="7200" dirty="0">
              <a:solidFill>
                <a:srgbClr val="00206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143000"/>
            <a:ext cx="8610600" cy="5486400"/>
          </a:xfrm>
        </p:spPr>
        <p:txBody>
          <a:bodyPr/>
          <a:lstStyle/>
          <a:p>
            <a:pPr>
              <a:defRPr/>
            </a:pPr>
            <a:r>
              <a:rPr lang="en-US" b="1" dirty="0" smtClean="0"/>
              <a:t>AUTHOR:  Haggai.  Jewish tradition says he was a Levite who returned with </a:t>
            </a:r>
            <a:r>
              <a:rPr lang="en-US" b="1" dirty="0" err="1" smtClean="0"/>
              <a:t>Zerubbabel</a:t>
            </a:r>
            <a:r>
              <a:rPr lang="en-US" b="1" dirty="0" smtClean="0"/>
              <a:t> to Jerusalem.</a:t>
            </a:r>
          </a:p>
          <a:p>
            <a:pPr>
              <a:defRPr/>
            </a:pPr>
            <a:r>
              <a:rPr lang="en-US" b="1" dirty="0" smtClean="0"/>
              <a:t>RECIPIENTS:  All returned exiles—especially </a:t>
            </a:r>
            <a:r>
              <a:rPr lang="en-US" b="1" dirty="0" err="1" smtClean="0"/>
              <a:t>Zerubbabel</a:t>
            </a:r>
            <a:r>
              <a:rPr lang="en-US" b="1" dirty="0" smtClean="0"/>
              <a:t> and Joshua.</a:t>
            </a:r>
          </a:p>
          <a:p>
            <a:pPr>
              <a:defRPr/>
            </a:pPr>
            <a:r>
              <a:rPr lang="en-US" b="1" dirty="0" smtClean="0"/>
              <a:t>DATE:  520 BC—covers 4 months during second year of Darius’ reign.  Haggai was contemporary with Zechariah.</a:t>
            </a:r>
          </a:p>
          <a:p>
            <a:pPr>
              <a:defRPr/>
            </a:pPr>
            <a:r>
              <a:rPr lang="en-US" b="1" dirty="0" smtClean="0"/>
              <a:t>PURPOSE:  To encourage the people to rebuild the Temple.</a:t>
            </a:r>
            <a:endParaRPr lang="en-US" b="1" dirty="0"/>
          </a:p>
        </p:txBody>
      </p:sp>
    </p:spTree>
    <p:extLst>
      <p:ext uri="{BB962C8B-B14F-4D97-AF65-F5344CB8AC3E}">
        <p14:creationId xmlns:p14="http://schemas.microsoft.com/office/powerpoint/2010/main" val="1139352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8763"/>
            <a:ext cx="8229600" cy="1417637"/>
          </a:xfrm>
        </p:spPr>
        <p:txBody>
          <a:bodyPr/>
          <a:lstStyle/>
          <a:p>
            <a:pPr>
              <a:defRPr/>
            </a:pPr>
            <a:r>
              <a:rPr lang="en-US" sz="5400" dirty="0" smtClean="0"/>
              <a:t>HAGGAI can be                       divided into 4 messages</a:t>
            </a:r>
            <a:endParaRPr lang="en-US" sz="5400" dirty="0"/>
          </a:p>
        </p:txBody>
      </p:sp>
      <p:sp>
        <p:nvSpPr>
          <p:cNvPr id="3" name="Content Placeholder 2"/>
          <p:cNvSpPr>
            <a:spLocks noGrp="1"/>
          </p:cNvSpPr>
          <p:nvPr>
            <p:ph idx="1"/>
          </p:nvPr>
        </p:nvSpPr>
        <p:spPr>
          <a:xfrm>
            <a:off x="457200" y="2027238"/>
            <a:ext cx="8229600" cy="4525962"/>
          </a:xfrm>
        </p:spPr>
        <p:txBody>
          <a:bodyPr/>
          <a:lstStyle/>
          <a:p>
            <a:pPr marL="857250" indent="-857250">
              <a:buFont typeface="+mj-lt"/>
              <a:buAutoNum type="romanUcPeriod"/>
              <a:defRPr/>
            </a:pPr>
            <a:r>
              <a:rPr lang="en-US" sz="4000" dirty="0" smtClean="0"/>
              <a:t>A word of </a:t>
            </a:r>
            <a:r>
              <a:rPr lang="en-US" sz="4000" b="1" dirty="0" smtClean="0"/>
              <a:t>REPROOF</a:t>
            </a:r>
            <a:r>
              <a:rPr lang="en-US" sz="4000" dirty="0" smtClean="0"/>
              <a:t> (1:2-11).</a:t>
            </a:r>
          </a:p>
          <a:p>
            <a:pPr marL="514350" indent="-514350">
              <a:buFont typeface="+mj-lt"/>
              <a:buAutoNum type="romanUcPeriod"/>
              <a:defRPr/>
            </a:pPr>
            <a:endParaRPr lang="en-US" sz="2000" dirty="0" smtClean="0"/>
          </a:p>
          <a:p>
            <a:pPr marL="857250" indent="-857250">
              <a:buFont typeface="+mj-lt"/>
              <a:buAutoNum type="romanUcPeriod"/>
              <a:defRPr/>
            </a:pPr>
            <a:r>
              <a:rPr lang="en-US" sz="4000" dirty="0" smtClean="0"/>
              <a:t>A word of </a:t>
            </a:r>
            <a:r>
              <a:rPr lang="en-US" sz="4000" b="1" dirty="0" smtClean="0"/>
              <a:t>SUPPORT</a:t>
            </a:r>
            <a:r>
              <a:rPr lang="en-US" sz="4000" dirty="0" smtClean="0"/>
              <a:t> (2:1-9).</a:t>
            </a:r>
          </a:p>
          <a:p>
            <a:pPr marL="514350" indent="-514350">
              <a:buFont typeface="+mj-lt"/>
              <a:buAutoNum type="romanUcPeriod"/>
              <a:defRPr/>
            </a:pPr>
            <a:endParaRPr lang="en-US" sz="2000" dirty="0" smtClean="0"/>
          </a:p>
          <a:p>
            <a:pPr marL="857250" indent="-857250">
              <a:buFont typeface="+mj-lt"/>
              <a:buAutoNum type="romanUcPeriod"/>
              <a:defRPr/>
            </a:pPr>
            <a:r>
              <a:rPr lang="en-US" sz="4000" dirty="0" smtClean="0"/>
              <a:t>A word of </a:t>
            </a:r>
            <a:r>
              <a:rPr lang="en-US" sz="4000" b="1" dirty="0" smtClean="0"/>
              <a:t>BLESSING</a:t>
            </a:r>
            <a:r>
              <a:rPr lang="en-US" sz="4000" dirty="0" smtClean="0"/>
              <a:t> (2:10-19).</a:t>
            </a:r>
          </a:p>
          <a:p>
            <a:pPr marL="514350" indent="-514350">
              <a:buFont typeface="+mj-lt"/>
              <a:buAutoNum type="romanUcPeriod"/>
              <a:defRPr/>
            </a:pPr>
            <a:endParaRPr lang="en-US" sz="2000" dirty="0" smtClean="0"/>
          </a:p>
          <a:p>
            <a:pPr marL="857250" indent="-857250">
              <a:buFont typeface="+mj-lt"/>
              <a:buAutoNum type="romanUcPeriod"/>
              <a:defRPr/>
            </a:pPr>
            <a:r>
              <a:rPr lang="en-US" sz="4000" dirty="0" smtClean="0"/>
              <a:t>A word of </a:t>
            </a:r>
            <a:r>
              <a:rPr lang="en-US" sz="4000" b="1" dirty="0" smtClean="0"/>
              <a:t>PROMISE</a:t>
            </a:r>
            <a:r>
              <a:rPr lang="en-US" sz="4000" dirty="0" smtClean="0"/>
              <a:t> (2:20-23).</a:t>
            </a:r>
          </a:p>
          <a:p>
            <a:pPr>
              <a:defRPr/>
            </a:pPr>
            <a:endParaRPr lang="en-US" dirty="0" smtClean="0"/>
          </a:p>
          <a:p>
            <a:pPr>
              <a:buFont typeface="Arial" charset="0"/>
              <a:buNone/>
              <a:defRPr/>
            </a:pPr>
            <a:endParaRPr lang="en-US" dirty="0"/>
          </a:p>
        </p:txBody>
      </p:sp>
    </p:spTree>
    <p:extLst>
      <p:ext uri="{BB962C8B-B14F-4D97-AF65-F5344CB8AC3E}">
        <p14:creationId xmlns:p14="http://schemas.microsoft.com/office/powerpoint/2010/main" val="414448545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6000" dirty="0" smtClean="0"/>
              <a:t>THE PROPHECY</a:t>
            </a:r>
            <a:endParaRPr lang="en-US" sz="6000" dirty="0"/>
          </a:p>
        </p:txBody>
      </p:sp>
      <p:sp>
        <p:nvSpPr>
          <p:cNvPr id="3" name="Content Placeholder 2"/>
          <p:cNvSpPr>
            <a:spLocks noGrp="1"/>
          </p:cNvSpPr>
          <p:nvPr>
            <p:ph idx="1"/>
          </p:nvPr>
        </p:nvSpPr>
        <p:spPr>
          <a:xfrm>
            <a:off x="457200" y="1066800"/>
            <a:ext cx="8229600" cy="5486400"/>
          </a:xfrm>
        </p:spPr>
        <p:txBody>
          <a:bodyPr/>
          <a:lstStyle/>
          <a:p>
            <a:pPr lvl="0"/>
            <a:r>
              <a:rPr lang="en-US" dirty="0"/>
              <a:t>Be strong and complete the work (v. 4a).</a:t>
            </a:r>
          </a:p>
          <a:p>
            <a:pPr lvl="0"/>
            <a:r>
              <a:rPr lang="en-US" dirty="0"/>
              <a:t>The Lord is with them as promised in His covenant with them so they have no need to fear (vv. 4b-5).</a:t>
            </a:r>
          </a:p>
          <a:p>
            <a:pPr lvl="0"/>
            <a:r>
              <a:rPr lang="en-US" dirty="0"/>
              <a:t>The Lord will yet bring the world’s treasures into this house (vv. 6-7a).</a:t>
            </a:r>
          </a:p>
          <a:p>
            <a:pPr lvl="0"/>
            <a:r>
              <a:rPr lang="en-US" dirty="0"/>
              <a:t>The Lord will fill the temple with glory, so that it will outshine the glory of the first temple (vv. 7b-9a).</a:t>
            </a:r>
          </a:p>
          <a:p>
            <a:pPr lvl="0"/>
            <a:r>
              <a:rPr lang="en-US" dirty="0"/>
              <a:t>The Lord will give peace (v. 9b).</a:t>
            </a:r>
          </a:p>
        </p:txBody>
      </p:sp>
    </p:spTree>
    <p:extLst>
      <p:ext uri="{BB962C8B-B14F-4D97-AF65-F5344CB8AC3E}">
        <p14:creationId xmlns:p14="http://schemas.microsoft.com/office/powerpoint/2010/main" val="47530593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r>
              <a:rPr lang="en-US" sz="7200" smtClean="0">
                <a:latin typeface="Engravers MT" pitchFamily="18" charset="0"/>
              </a:rPr>
              <a:t>ZECHARIAH</a:t>
            </a:r>
          </a:p>
        </p:txBody>
      </p:sp>
      <p:pic>
        <p:nvPicPr>
          <p:cNvPr id="121859" name="Picture 2"/>
          <p:cNvPicPr>
            <a:picLocks noChangeAspect="1" noChangeArrowheads="1"/>
          </p:cNvPicPr>
          <p:nvPr/>
        </p:nvPicPr>
        <p:blipFill>
          <a:blip r:embed="rId3" cstate="print"/>
          <a:srcRect/>
          <a:stretch>
            <a:fillRect/>
          </a:stretch>
        </p:blipFill>
        <p:spPr bwMode="auto">
          <a:xfrm>
            <a:off x="2667000" y="1614488"/>
            <a:ext cx="3657600" cy="5065712"/>
          </a:xfrm>
          <a:prstGeom prst="rect">
            <a:avLst/>
          </a:prstGeom>
          <a:noFill/>
          <a:ln w="9525">
            <a:noFill/>
            <a:miter lim="800000"/>
            <a:headEnd/>
            <a:tailEnd/>
          </a:ln>
        </p:spPr>
      </p:pic>
    </p:spTree>
    <p:extLst>
      <p:ext uri="{BB962C8B-B14F-4D97-AF65-F5344CB8AC3E}">
        <p14:creationId xmlns:p14="http://schemas.microsoft.com/office/powerpoint/2010/main" val="13846648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p:nvPr>
        </p:nvSpPr>
        <p:spPr>
          <a:xfrm>
            <a:off x="457200" y="152400"/>
            <a:ext cx="8229600" cy="1143000"/>
          </a:xfrm>
        </p:spPr>
        <p:txBody>
          <a:bodyPr/>
          <a:lstStyle/>
          <a:p>
            <a:r>
              <a:rPr lang="en-US" sz="6000" smtClean="0">
                <a:latin typeface="Engravers MT" pitchFamily="18" charset="0"/>
              </a:rPr>
              <a:t>ZECHARIAH</a:t>
            </a:r>
            <a:endParaRPr lang="en-US" sz="6000" smtClean="0"/>
          </a:p>
        </p:txBody>
      </p:sp>
      <p:sp>
        <p:nvSpPr>
          <p:cNvPr id="125955" name="Content Placeholder 2"/>
          <p:cNvSpPr>
            <a:spLocks noGrp="1"/>
          </p:cNvSpPr>
          <p:nvPr>
            <p:ph idx="1"/>
          </p:nvPr>
        </p:nvSpPr>
        <p:spPr>
          <a:xfrm>
            <a:off x="304800" y="1371600"/>
            <a:ext cx="8534400" cy="5181600"/>
          </a:xfrm>
        </p:spPr>
        <p:txBody>
          <a:bodyPr/>
          <a:lstStyle/>
          <a:p>
            <a:r>
              <a:rPr lang="en-US" b="1" smtClean="0">
                <a:solidFill>
                  <a:schemeClr val="bg1"/>
                </a:solidFill>
              </a:rPr>
              <a:t>AUTHOR:  </a:t>
            </a:r>
            <a:r>
              <a:rPr lang="en-US" smtClean="0"/>
              <a:t>Zechariah, the grandson of Iddo.</a:t>
            </a:r>
          </a:p>
          <a:p>
            <a:r>
              <a:rPr lang="en-US" b="1" smtClean="0">
                <a:solidFill>
                  <a:schemeClr val="bg1"/>
                </a:solidFill>
              </a:rPr>
              <a:t>RECIPIENTS:  </a:t>
            </a:r>
            <a:r>
              <a:rPr lang="en-US" smtClean="0"/>
              <a:t>All the people who had returned from captivity.</a:t>
            </a:r>
          </a:p>
          <a:p>
            <a:r>
              <a:rPr lang="en-US" b="1" smtClean="0">
                <a:solidFill>
                  <a:schemeClr val="bg1"/>
                </a:solidFill>
              </a:rPr>
              <a:t>DATE:  </a:t>
            </a:r>
            <a:r>
              <a:rPr lang="en-US" smtClean="0"/>
              <a:t>Second to fourth year of King Darius 520-518 BC.</a:t>
            </a:r>
          </a:p>
          <a:p>
            <a:r>
              <a:rPr lang="en-US" b="1" smtClean="0">
                <a:solidFill>
                  <a:schemeClr val="bg1"/>
                </a:solidFill>
              </a:rPr>
              <a:t>PURPOSE:  </a:t>
            </a:r>
            <a:r>
              <a:rPr lang="en-US" smtClean="0"/>
              <a:t>To encourage the people to complete the unfinished Temple.</a:t>
            </a:r>
          </a:p>
          <a:p>
            <a:r>
              <a:rPr lang="en-US" b="1" smtClean="0">
                <a:solidFill>
                  <a:schemeClr val="bg1"/>
                </a:solidFill>
              </a:rPr>
              <a:t>THEME:  </a:t>
            </a:r>
            <a:r>
              <a:rPr lang="en-US" smtClean="0"/>
              <a:t>The two advents of the Messiah, Israel’s great Deliverer.</a:t>
            </a:r>
          </a:p>
        </p:txBody>
      </p:sp>
    </p:spTree>
    <p:extLst>
      <p:ext uri="{BB962C8B-B14F-4D97-AF65-F5344CB8AC3E}">
        <p14:creationId xmlns:p14="http://schemas.microsoft.com/office/powerpoint/2010/main" val="13795909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Effect transition="in" filter="fade">
                                      <p:cBhvr>
                                        <p:cTn id="7" dur="1000"/>
                                        <p:tgtEl>
                                          <p:spTgt spid="125955">
                                            <p:txEl>
                                              <p:pRg st="0" end="0"/>
                                            </p:txEl>
                                          </p:spTgt>
                                        </p:tgtEl>
                                      </p:cBhvr>
                                    </p:animEffect>
                                    <p:anim calcmode="lin" valueType="num">
                                      <p:cBhvr>
                                        <p:cTn id="8" dur="1000" fill="hold"/>
                                        <p:tgtEl>
                                          <p:spTgt spid="1259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59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7" presetClass="entr" presetSubtype="0" fill="hold" nodeType="clickEffect">
                                  <p:stCondLst>
                                    <p:cond delay="0"/>
                                  </p:stCondLst>
                                  <p:childTnLst>
                                    <p:set>
                                      <p:cBhvr>
                                        <p:cTn id="13" dur="1" fill="hold">
                                          <p:stCondLst>
                                            <p:cond delay="0"/>
                                          </p:stCondLst>
                                        </p:cTn>
                                        <p:tgtEl>
                                          <p:spTgt spid="125955">
                                            <p:txEl>
                                              <p:pRg st="1" end="1"/>
                                            </p:txEl>
                                          </p:spTgt>
                                        </p:tgtEl>
                                        <p:attrNameLst>
                                          <p:attrName>style.visibility</p:attrName>
                                        </p:attrNameLst>
                                      </p:cBhvr>
                                      <p:to>
                                        <p:strVal val="visible"/>
                                      </p:to>
                                    </p:set>
                                    <p:animEffect transition="in" filter="fade">
                                      <p:cBhvr>
                                        <p:cTn id="14" dur="1000"/>
                                        <p:tgtEl>
                                          <p:spTgt spid="125955">
                                            <p:txEl>
                                              <p:pRg st="1" end="1"/>
                                            </p:txEl>
                                          </p:spTgt>
                                        </p:tgtEl>
                                      </p:cBhvr>
                                    </p:animEffect>
                                    <p:anim calcmode="lin" valueType="num">
                                      <p:cBhvr>
                                        <p:cTn id="15" dur="1000" fill="hold"/>
                                        <p:tgtEl>
                                          <p:spTgt spid="12595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59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7" presetClass="entr" presetSubtype="0" fill="hold" nodeType="clickEffect">
                                  <p:stCondLst>
                                    <p:cond delay="0"/>
                                  </p:stCondLst>
                                  <p:childTnLst>
                                    <p:set>
                                      <p:cBhvr>
                                        <p:cTn id="20" dur="1" fill="hold">
                                          <p:stCondLst>
                                            <p:cond delay="0"/>
                                          </p:stCondLst>
                                        </p:cTn>
                                        <p:tgtEl>
                                          <p:spTgt spid="125955">
                                            <p:txEl>
                                              <p:pRg st="2" end="2"/>
                                            </p:txEl>
                                          </p:spTgt>
                                        </p:tgtEl>
                                        <p:attrNameLst>
                                          <p:attrName>style.visibility</p:attrName>
                                        </p:attrNameLst>
                                      </p:cBhvr>
                                      <p:to>
                                        <p:strVal val="visible"/>
                                      </p:to>
                                    </p:set>
                                    <p:animEffect transition="in" filter="fade">
                                      <p:cBhvr>
                                        <p:cTn id="21" dur="1000"/>
                                        <p:tgtEl>
                                          <p:spTgt spid="125955">
                                            <p:txEl>
                                              <p:pRg st="2" end="2"/>
                                            </p:txEl>
                                          </p:spTgt>
                                        </p:tgtEl>
                                      </p:cBhvr>
                                    </p:animEffect>
                                    <p:anim calcmode="lin" valueType="num">
                                      <p:cBhvr>
                                        <p:cTn id="22" dur="1000" fill="hold"/>
                                        <p:tgtEl>
                                          <p:spTgt spid="12595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59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7" presetClass="entr" presetSubtype="0" fill="hold" nodeType="clickEffect">
                                  <p:stCondLst>
                                    <p:cond delay="0"/>
                                  </p:stCondLst>
                                  <p:childTnLst>
                                    <p:set>
                                      <p:cBhvr>
                                        <p:cTn id="27" dur="1" fill="hold">
                                          <p:stCondLst>
                                            <p:cond delay="0"/>
                                          </p:stCondLst>
                                        </p:cTn>
                                        <p:tgtEl>
                                          <p:spTgt spid="125955">
                                            <p:txEl>
                                              <p:pRg st="3" end="3"/>
                                            </p:txEl>
                                          </p:spTgt>
                                        </p:tgtEl>
                                        <p:attrNameLst>
                                          <p:attrName>style.visibility</p:attrName>
                                        </p:attrNameLst>
                                      </p:cBhvr>
                                      <p:to>
                                        <p:strVal val="visible"/>
                                      </p:to>
                                    </p:set>
                                    <p:animEffect transition="in" filter="fade">
                                      <p:cBhvr>
                                        <p:cTn id="28" dur="1000"/>
                                        <p:tgtEl>
                                          <p:spTgt spid="125955">
                                            <p:txEl>
                                              <p:pRg st="3" end="3"/>
                                            </p:txEl>
                                          </p:spTgt>
                                        </p:tgtEl>
                                      </p:cBhvr>
                                    </p:animEffect>
                                    <p:anim calcmode="lin" valueType="num">
                                      <p:cBhvr>
                                        <p:cTn id="29" dur="1000" fill="hold"/>
                                        <p:tgtEl>
                                          <p:spTgt spid="12595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59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7" presetClass="entr" presetSubtype="0" fill="hold" nodeType="clickEffect">
                                  <p:stCondLst>
                                    <p:cond delay="0"/>
                                  </p:stCondLst>
                                  <p:childTnLst>
                                    <p:set>
                                      <p:cBhvr>
                                        <p:cTn id="34" dur="1" fill="hold">
                                          <p:stCondLst>
                                            <p:cond delay="0"/>
                                          </p:stCondLst>
                                        </p:cTn>
                                        <p:tgtEl>
                                          <p:spTgt spid="125955">
                                            <p:txEl>
                                              <p:pRg st="4" end="4"/>
                                            </p:txEl>
                                          </p:spTgt>
                                        </p:tgtEl>
                                        <p:attrNameLst>
                                          <p:attrName>style.visibility</p:attrName>
                                        </p:attrNameLst>
                                      </p:cBhvr>
                                      <p:to>
                                        <p:strVal val="visible"/>
                                      </p:to>
                                    </p:set>
                                    <p:animEffect transition="in" filter="fade">
                                      <p:cBhvr>
                                        <p:cTn id="35" dur="1000"/>
                                        <p:tgtEl>
                                          <p:spTgt spid="125955">
                                            <p:txEl>
                                              <p:pRg st="4" end="4"/>
                                            </p:txEl>
                                          </p:spTgt>
                                        </p:tgtEl>
                                      </p:cBhvr>
                                    </p:animEffect>
                                    <p:anim calcmode="lin" valueType="num">
                                      <p:cBhvr>
                                        <p:cTn id="36" dur="1000" fill="hold"/>
                                        <p:tgtEl>
                                          <p:spTgt spid="12595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2595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a:xfrm>
            <a:off x="457200" y="0"/>
            <a:ext cx="8229600" cy="1143000"/>
          </a:xfrm>
        </p:spPr>
        <p:txBody>
          <a:bodyPr/>
          <a:lstStyle/>
          <a:p>
            <a:r>
              <a:rPr lang="en-US" smtClean="0">
                <a:solidFill>
                  <a:schemeClr val="bg1"/>
                </a:solidFill>
              </a:rPr>
              <a:t>THE VISIONS OF ZECHARIAH</a:t>
            </a:r>
          </a:p>
        </p:txBody>
      </p:sp>
      <p:sp>
        <p:nvSpPr>
          <p:cNvPr id="123907" name="Text Placeholder 4"/>
          <p:cNvSpPr>
            <a:spLocks noGrp="1"/>
          </p:cNvSpPr>
          <p:nvPr>
            <p:ph type="body" idx="1"/>
          </p:nvPr>
        </p:nvSpPr>
        <p:spPr>
          <a:xfrm>
            <a:off x="457200" y="685800"/>
            <a:ext cx="4040188" cy="639763"/>
          </a:xfrm>
        </p:spPr>
        <p:txBody>
          <a:bodyPr/>
          <a:lstStyle/>
          <a:p>
            <a:pPr algn="ctr"/>
            <a:r>
              <a:rPr lang="en-US" sz="2800" smtClean="0">
                <a:solidFill>
                  <a:schemeClr val="bg1"/>
                </a:solidFill>
              </a:rPr>
              <a:t>VISION</a:t>
            </a:r>
          </a:p>
        </p:txBody>
      </p:sp>
      <p:sp>
        <p:nvSpPr>
          <p:cNvPr id="3" name="Content Placeholder 2"/>
          <p:cNvSpPr>
            <a:spLocks noGrp="1"/>
          </p:cNvSpPr>
          <p:nvPr>
            <p:ph sz="half" idx="2"/>
          </p:nvPr>
        </p:nvSpPr>
        <p:spPr>
          <a:xfrm>
            <a:off x="74613" y="1371600"/>
            <a:ext cx="4497387" cy="5181600"/>
          </a:xfrm>
          <a:solidFill>
            <a:schemeClr val="accent2"/>
          </a:solidFill>
        </p:spPr>
        <p:txBody>
          <a:bodyPr/>
          <a:lstStyle/>
          <a:p>
            <a:pPr marL="514350" indent="-514350">
              <a:buFont typeface="+mj-lt"/>
              <a:buAutoNum type="arabicPeriod"/>
              <a:defRPr/>
            </a:pPr>
            <a:r>
              <a:rPr lang="en-US" sz="2800" dirty="0" smtClean="0"/>
              <a:t>Horses and riders (1:7-17)</a:t>
            </a:r>
          </a:p>
          <a:p>
            <a:pPr marL="514350" indent="-514350">
              <a:buFont typeface="+mj-lt"/>
              <a:buAutoNum type="arabicPeriod"/>
              <a:defRPr/>
            </a:pPr>
            <a:r>
              <a:rPr lang="en-US" sz="2800" dirty="0" smtClean="0"/>
              <a:t>Four horns &amp; four workmen (1:18-21)</a:t>
            </a:r>
          </a:p>
          <a:p>
            <a:pPr marL="514350" indent="-514350">
              <a:buFont typeface="+mj-lt"/>
              <a:buAutoNum type="arabicPeriod"/>
              <a:defRPr/>
            </a:pPr>
            <a:r>
              <a:rPr lang="en-US" sz="2800" dirty="0" smtClean="0"/>
              <a:t>Surveyor (2:1-13)</a:t>
            </a:r>
          </a:p>
          <a:p>
            <a:pPr marL="514350" indent="-514350">
              <a:buFont typeface="+mj-lt"/>
              <a:buAutoNum type="arabicPeriod"/>
              <a:defRPr/>
            </a:pPr>
            <a:endParaRPr lang="en-US" sz="2800" dirty="0" smtClean="0"/>
          </a:p>
          <a:p>
            <a:pPr>
              <a:buFont typeface="+mj-lt"/>
              <a:buAutoNum type="arabicPeriod"/>
              <a:defRPr/>
            </a:pPr>
            <a:endParaRPr lang="en-US" sz="1800" dirty="0" smtClean="0"/>
          </a:p>
          <a:p>
            <a:pPr marL="514350" indent="-514350">
              <a:buFont typeface="+mj-lt"/>
              <a:buAutoNum type="arabicPeriod"/>
              <a:defRPr/>
            </a:pPr>
            <a:r>
              <a:rPr lang="en-US" sz="2800" dirty="0" smtClean="0"/>
              <a:t>Joshua—the High Priest (3:1-10)</a:t>
            </a:r>
          </a:p>
          <a:p>
            <a:pPr marL="514350" indent="-514350">
              <a:buFont typeface="+mj-lt"/>
              <a:buAutoNum type="arabicPeriod"/>
              <a:defRPr/>
            </a:pPr>
            <a:endParaRPr lang="en-US" sz="2800" dirty="0" smtClean="0"/>
          </a:p>
          <a:p>
            <a:pPr marL="514350" indent="-514350">
              <a:buFont typeface="+mj-lt"/>
              <a:buAutoNum type="arabicPeriod"/>
              <a:defRPr/>
            </a:pPr>
            <a:r>
              <a:rPr lang="en-US" sz="2800" dirty="0" smtClean="0"/>
              <a:t>Golden Lampstand      (4:1-14)</a:t>
            </a:r>
            <a:endParaRPr lang="en-US" sz="2800" dirty="0"/>
          </a:p>
        </p:txBody>
      </p:sp>
      <p:sp>
        <p:nvSpPr>
          <p:cNvPr id="123909" name="Text Placeholder 5"/>
          <p:cNvSpPr>
            <a:spLocks noGrp="1"/>
          </p:cNvSpPr>
          <p:nvPr>
            <p:ph type="body" sz="quarter" idx="3"/>
          </p:nvPr>
        </p:nvSpPr>
        <p:spPr>
          <a:xfrm>
            <a:off x="4645025" y="685800"/>
            <a:ext cx="4041775" cy="639763"/>
          </a:xfrm>
        </p:spPr>
        <p:txBody>
          <a:bodyPr/>
          <a:lstStyle/>
          <a:p>
            <a:pPr algn="ctr"/>
            <a:r>
              <a:rPr lang="en-US" sz="2800" smtClean="0">
                <a:solidFill>
                  <a:schemeClr val="bg1"/>
                </a:solidFill>
              </a:rPr>
              <a:t>INTERPRETATION</a:t>
            </a:r>
          </a:p>
        </p:txBody>
      </p:sp>
      <p:sp>
        <p:nvSpPr>
          <p:cNvPr id="4" name="Content Placeholder 3"/>
          <p:cNvSpPr>
            <a:spLocks noGrp="1"/>
          </p:cNvSpPr>
          <p:nvPr>
            <p:ph sz="quarter" idx="4"/>
          </p:nvPr>
        </p:nvSpPr>
        <p:spPr>
          <a:xfrm>
            <a:off x="4495800" y="1371600"/>
            <a:ext cx="4495800" cy="5334000"/>
          </a:xfrm>
        </p:spPr>
        <p:txBody>
          <a:bodyPr/>
          <a:lstStyle/>
          <a:p>
            <a:pPr marL="514350" indent="-514350">
              <a:buFont typeface="+mj-lt"/>
              <a:buAutoNum type="arabicPeriod"/>
              <a:defRPr/>
            </a:pPr>
            <a:r>
              <a:rPr lang="en-US" sz="2800" dirty="0" smtClean="0"/>
              <a:t>God </a:t>
            </a:r>
            <a:r>
              <a:rPr lang="en-US" sz="2800" i="1" u="sng" dirty="0" smtClean="0"/>
              <a:t>will</a:t>
            </a:r>
            <a:r>
              <a:rPr lang="en-US" sz="2800" dirty="0" smtClean="0"/>
              <a:t> restore Israel</a:t>
            </a:r>
          </a:p>
          <a:p>
            <a:pPr marL="514350" indent="-514350">
              <a:buFont typeface="+mj-lt"/>
              <a:buAutoNum type="arabicPeriod"/>
              <a:defRPr/>
            </a:pPr>
            <a:r>
              <a:rPr lang="en-US" sz="2800" dirty="0" smtClean="0"/>
              <a:t>God </a:t>
            </a:r>
            <a:r>
              <a:rPr lang="en-US" sz="2800" i="1" u="sng" dirty="0" smtClean="0"/>
              <a:t>will</a:t>
            </a:r>
            <a:r>
              <a:rPr lang="en-US" sz="2800" dirty="0" smtClean="0"/>
              <a:t> destroy Israel’s oppressors.</a:t>
            </a:r>
          </a:p>
          <a:p>
            <a:pPr marL="514350" indent="-514350">
              <a:buFont typeface="+mj-lt"/>
              <a:buAutoNum type="arabicPeriod"/>
              <a:defRPr/>
            </a:pPr>
            <a:r>
              <a:rPr lang="en-US" sz="2800" dirty="0" smtClean="0"/>
              <a:t>The </a:t>
            </a:r>
            <a:r>
              <a:rPr lang="en-US" sz="2800" i="1" u="sng" dirty="0" smtClean="0"/>
              <a:t>assured</a:t>
            </a:r>
            <a:r>
              <a:rPr lang="en-US" sz="2800" dirty="0" smtClean="0"/>
              <a:t> restoration &amp; blessing of Israel &amp; Jerusalem.</a:t>
            </a:r>
          </a:p>
          <a:p>
            <a:pPr marL="514350" indent="-514350">
              <a:buFont typeface="+mj-lt"/>
              <a:buAutoNum type="arabicPeriod"/>
              <a:defRPr/>
            </a:pPr>
            <a:r>
              <a:rPr lang="en-US" sz="2800" dirty="0" smtClean="0"/>
              <a:t>Satan </a:t>
            </a:r>
            <a:r>
              <a:rPr lang="en-US" sz="2800" i="1" u="sng" dirty="0" smtClean="0"/>
              <a:t>is</a:t>
            </a:r>
            <a:r>
              <a:rPr lang="en-US" sz="2800" dirty="0" smtClean="0"/>
              <a:t> our accuser, but Joshua given God’s righteousness.</a:t>
            </a:r>
            <a:endParaRPr lang="en-US" sz="2000" dirty="0" smtClean="0"/>
          </a:p>
          <a:p>
            <a:pPr marL="514350" indent="-514350">
              <a:buFont typeface="+mj-lt"/>
              <a:buAutoNum type="arabicPeriod"/>
              <a:defRPr/>
            </a:pPr>
            <a:r>
              <a:rPr lang="en-US" sz="2800" dirty="0" smtClean="0"/>
              <a:t>Through power of the Holy Spirit, </a:t>
            </a:r>
            <a:r>
              <a:rPr lang="en-US" sz="2800" dirty="0" err="1" smtClean="0"/>
              <a:t>Zerubbabel</a:t>
            </a:r>
            <a:r>
              <a:rPr lang="en-US" sz="2800" dirty="0" smtClean="0"/>
              <a:t> </a:t>
            </a:r>
            <a:r>
              <a:rPr lang="en-US" sz="2800" i="1" u="sng" dirty="0" smtClean="0"/>
              <a:t>will</a:t>
            </a:r>
            <a:r>
              <a:rPr lang="en-US" sz="2800" dirty="0" smtClean="0"/>
              <a:t> be able to build Temple.</a:t>
            </a:r>
            <a:endParaRPr lang="en-US" sz="2800" dirty="0"/>
          </a:p>
        </p:txBody>
      </p:sp>
    </p:spTree>
    <p:extLst>
      <p:ext uri="{BB962C8B-B14F-4D97-AF65-F5344CB8AC3E}">
        <p14:creationId xmlns:p14="http://schemas.microsoft.com/office/powerpoint/2010/main" val="25347165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bg/>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 calcmode="lin" valueType="num">
                                      <p:cBhvr additive="base">
                                        <p:cTn id="25"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 calcmode="lin" valueType="num">
                                      <p:cBhvr additive="base">
                                        <p:cTn id="35"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4">
                                            <p:txEl>
                                              <p:pRg st="3" end="3"/>
                                            </p:txEl>
                                          </p:spTgt>
                                        </p:tgtEl>
                                        <p:attrNameLst>
                                          <p:attrName>style.visibility</p:attrName>
                                        </p:attrNameLst>
                                      </p:cBhvr>
                                      <p:to>
                                        <p:strVal val="visible"/>
                                      </p:to>
                                    </p:set>
                                    <p:anim calcmode="lin" valueType="num">
                                      <p:cBhvr additive="base">
                                        <p:cTn id="45"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nodeType="click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 calcmode="lin" valueType="num">
                                      <p:cBhvr additive="base">
                                        <p:cTn id="5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7" end="7"/>
                                            </p:txEl>
                                          </p:spTgt>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 calcmode="lin" valueType="num">
                                      <p:cBhvr additive="base">
                                        <p:cTn id="55"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allAtOnce"/>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p:cNvSpPr>
          <p:nvPr>
            <p:ph type="title"/>
          </p:nvPr>
        </p:nvSpPr>
        <p:spPr>
          <a:xfrm>
            <a:off x="457200" y="0"/>
            <a:ext cx="8229600" cy="1143000"/>
          </a:xfrm>
        </p:spPr>
        <p:txBody>
          <a:bodyPr/>
          <a:lstStyle/>
          <a:p>
            <a:r>
              <a:rPr lang="en-US" sz="5400" smtClean="0">
                <a:solidFill>
                  <a:schemeClr val="bg1"/>
                </a:solidFill>
              </a:rPr>
              <a:t>THE VISIONS OF ZECHARIAH</a:t>
            </a:r>
            <a:endParaRPr lang="en-US" sz="5400" smtClean="0"/>
          </a:p>
        </p:txBody>
      </p:sp>
      <p:sp>
        <p:nvSpPr>
          <p:cNvPr id="124931" name="Text Placeholder 2"/>
          <p:cNvSpPr>
            <a:spLocks noGrp="1"/>
          </p:cNvSpPr>
          <p:nvPr>
            <p:ph type="body" idx="1"/>
          </p:nvPr>
        </p:nvSpPr>
        <p:spPr>
          <a:xfrm>
            <a:off x="457200" y="1066800"/>
            <a:ext cx="4040188" cy="639763"/>
          </a:xfrm>
        </p:spPr>
        <p:txBody>
          <a:bodyPr/>
          <a:lstStyle/>
          <a:p>
            <a:pPr algn="ctr"/>
            <a:r>
              <a:rPr lang="en-US" sz="3200" smtClean="0">
                <a:solidFill>
                  <a:schemeClr val="bg1"/>
                </a:solidFill>
              </a:rPr>
              <a:t>VISION</a:t>
            </a:r>
          </a:p>
        </p:txBody>
      </p:sp>
      <p:sp>
        <p:nvSpPr>
          <p:cNvPr id="4" name="Content Placeholder 3"/>
          <p:cNvSpPr>
            <a:spLocks noGrp="1"/>
          </p:cNvSpPr>
          <p:nvPr>
            <p:ph sz="half" idx="2"/>
          </p:nvPr>
        </p:nvSpPr>
        <p:spPr>
          <a:xfrm>
            <a:off x="457200" y="1752600"/>
            <a:ext cx="4040188" cy="3951288"/>
          </a:xfrm>
          <a:solidFill>
            <a:schemeClr val="accent2"/>
          </a:solidFill>
        </p:spPr>
        <p:txBody>
          <a:bodyPr/>
          <a:lstStyle/>
          <a:p>
            <a:pPr marL="514350" indent="-514350">
              <a:buFont typeface="+mj-lt"/>
              <a:buAutoNum type="arabicPeriod" startAt="6"/>
              <a:defRPr/>
            </a:pPr>
            <a:r>
              <a:rPr lang="en-US" sz="2800" dirty="0" smtClean="0"/>
              <a:t>Flying Scroll (5:1-4)</a:t>
            </a:r>
          </a:p>
          <a:p>
            <a:pPr marL="514350" indent="-514350">
              <a:buFont typeface="+mj-lt"/>
              <a:buAutoNum type="arabicPeriod" startAt="6"/>
              <a:defRPr/>
            </a:pPr>
            <a:endParaRPr lang="en-US" sz="2800" dirty="0" smtClean="0"/>
          </a:p>
          <a:p>
            <a:pPr marL="457200" indent="-457200">
              <a:buFont typeface="+mj-lt"/>
              <a:buAutoNum type="arabicPeriod" startAt="6"/>
              <a:defRPr/>
            </a:pPr>
            <a:endParaRPr lang="en-US" sz="2000" dirty="0" smtClean="0"/>
          </a:p>
          <a:p>
            <a:pPr marL="514350" indent="-514350">
              <a:buFont typeface="+mj-lt"/>
              <a:buAutoNum type="arabicPeriod" startAt="6"/>
              <a:defRPr/>
            </a:pPr>
            <a:r>
              <a:rPr lang="en-US" sz="2800" dirty="0" smtClean="0"/>
              <a:t>Woman in the </a:t>
            </a:r>
            <a:r>
              <a:rPr lang="en-US" sz="2800" dirty="0" err="1" smtClean="0"/>
              <a:t>Ephah</a:t>
            </a:r>
            <a:r>
              <a:rPr lang="en-US" sz="2800" dirty="0" smtClean="0"/>
              <a:t>      (5:5-11)</a:t>
            </a:r>
          </a:p>
          <a:p>
            <a:pPr marL="457200" indent="-457200">
              <a:buFont typeface="+mj-lt"/>
              <a:buAutoNum type="arabicPeriod" startAt="6"/>
              <a:defRPr/>
            </a:pPr>
            <a:endParaRPr lang="en-US" dirty="0" smtClean="0"/>
          </a:p>
          <a:p>
            <a:pPr marL="514350" indent="-514350">
              <a:buFont typeface="+mj-lt"/>
              <a:buAutoNum type="arabicPeriod" startAt="6"/>
              <a:defRPr/>
            </a:pPr>
            <a:r>
              <a:rPr lang="en-US" sz="2800" dirty="0" smtClean="0"/>
              <a:t>Four Chariots (6:1-8)</a:t>
            </a:r>
            <a:endParaRPr lang="en-US" sz="2800" dirty="0"/>
          </a:p>
        </p:txBody>
      </p:sp>
      <p:sp>
        <p:nvSpPr>
          <p:cNvPr id="124933" name="Text Placeholder 4"/>
          <p:cNvSpPr>
            <a:spLocks noGrp="1"/>
          </p:cNvSpPr>
          <p:nvPr>
            <p:ph type="body" sz="quarter" idx="3"/>
          </p:nvPr>
        </p:nvSpPr>
        <p:spPr>
          <a:xfrm>
            <a:off x="4645025" y="1066800"/>
            <a:ext cx="4041775" cy="639763"/>
          </a:xfrm>
        </p:spPr>
        <p:txBody>
          <a:bodyPr/>
          <a:lstStyle/>
          <a:p>
            <a:pPr algn="ctr"/>
            <a:r>
              <a:rPr lang="en-US" sz="3200" smtClean="0">
                <a:solidFill>
                  <a:schemeClr val="bg1"/>
                </a:solidFill>
              </a:rPr>
              <a:t>INTERPRETATION</a:t>
            </a:r>
          </a:p>
        </p:txBody>
      </p:sp>
      <p:sp>
        <p:nvSpPr>
          <p:cNvPr id="128006" name="Content Placeholder 5"/>
          <p:cNvSpPr>
            <a:spLocks noGrp="1"/>
          </p:cNvSpPr>
          <p:nvPr>
            <p:ph sz="quarter" idx="4"/>
          </p:nvPr>
        </p:nvSpPr>
        <p:spPr>
          <a:xfrm>
            <a:off x="4645025" y="1752600"/>
            <a:ext cx="4041775" cy="4953000"/>
          </a:xfrm>
        </p:spPr>
        <p:txBody>
          <a:bodyPr/>
          <a:lstStyle/>
          <a:p>
            <a:pPr marL="514350" indent="-514350">
              <a:buFont typeface="Calibri" pitchFamily="34" charset="0"/>
              <a:buAutoNum type="arabicPeriod" startAt="6"/>
            </a:pPr>
            <a:r>
              <a:rPr lang="en-US" sz="2800" dirty="0" smtClean="0"/>
              <a:t>A curse </a:t>
            </a:r>
            <a:r>
              <a:rPr lang="en-US" sz="2800" i="1" u="sng" dirty="0" smtClean="0"/>
              <a:t>will</a:t>
            </a:r>
            <a:r>
              <a:rPr lang="en-US" sz="2800" dirty="0" smtClean="0"/>
              <a:t> fall on the people if they continue to sin.</a:t>
            </a:r>
          </a:p>
          <a:p>
            <a:pPr marL="514350" indent="-514350">
              <a:buFont typeface="Calibri" pitchFamily="34" charset="0"/>
              <a:buAutoNum type="arabicPeriod" startAt="6"/>
            </a:pPr>
            <a:r>
              <a:rPr lang="en-US" sz="2800" dirty="0" smtClean="0"/>
              <a:t>Wickedness among the people </a:t>
            </a:r>
            <a:r>
              <a:rPr lang="en-US" sz="2800" i="1" u="sng" dirty="0"/>
              <a:t>will</a:t>
            </a:r>
            <a:r>
              <a:rPr lang="en-US" sz="2800" dirty="0" smtClean="0"/>
              <a:t> to be removed.</a:t>
            </a:r>
          </a:p>
          <a:p>
            <a:pPr marL="514350" indent="-514350">
              <a:buFont typeface="Calibri" pitchFamily="34" charset="0"/>
              <a:buAutoNum type="arabicPeriod" startAt="6"/>
            </a:pPr>
            <a:r>
              <a:rPr lang="en-US" sz="2800" dirty="0" smtClean="0"/>
              <a:t>The 4 spirits of the heavens which go out to execute God’s judgment on the great world powers.</a:t>
            </a:r>
          </a:p>
        </p:txBody>
      </p:sp>
    </p:spTree>
    <p:extLst>
      <p:ext uri="{BB962C8B-B14F-4D97-AF65-F5344CB8AC3E}">
        <p14:creationId xmlns:p14="http://schemas.microsoft.com/office/powerpoint/2010/main" val="11234131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8006">
                                            <p:txEl>
                                              <p:pRg st="0" end="0"/>
                                            </p:txEl>
                                          </p:spTgt>
                                        </p:tgtEl>
                                        <p:attrNameLst>
                                          <p:attrName>style.visibility</p:attrName>
                                        </p:attrNameLst>
                                      </p:cBhvr>
                                      <p:to>
                                        <p:strVal val="visible"/>
                                      </p:to>
                                    </p:set>
                                    <p:anim calcmode="lin" valueType="num">
                                      <p:cBhvr additive="base">
                                        <p:cTn id="11" dur="500" fill="hold"/>
                                        <p:tgtEl>
                                          <p:spTgt spid="128006">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2800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8006">
                                            <p:txEl>
                                              <p:pRg st="1" end="1"/>
                                            </p:txEl>
                                          </p:spTgt>
                                        </p:tgtEl>
                                        <p:attrNameLst>
                                          <p:attrName>style.visibility</p:attrName>
                                        </p:attrNameLst>
                                      </p:cBhvr>
                                      <p:to>
                                        <p:strVal val="visible"/>
                                      </p:to>
                                    </p:set>
                                    <p:anim calcmode="lin" valueType="num">
                                      <p:cBhvr additive="base">
                                        <p:cTn id="21" dur="500" fill="hold"/>
                                        <p:tgtEl>
                                          <p:spTgt spid="128006">
                                            <p:txEl>
                                              <p:pRg st="1" end="1"/>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2800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28006">
                                            <p:txEl>
                                              <p:pRg st="2" end="2"/>
                                            </p:txEl>
                                          </p:spTgt>
                                        </p:tgtEl>
                                        <p:attrNameLst>
                                          <p:attrName>style.visibility</p:attrName>
                                        </p:attrNameLst>
                                      </p:cBhvr>
                                      <p:to>
                                        <p:strVal val="visible"/>
                                      </p:to>
                                    </p:set>
                                    <p:anim calcmode="lin" valueType="num">
                                      <p:cBhvr additive="base">
                                        <p:cTn id="31" dur="500" fill="hold"/>
                                        <p:tgtEl>
                                          <p:spTgt spid="128006">
                                            <p:txEl>
                                              <p:pRg st="2" end="2"/>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2800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152400" y="0"/>
            <a:ext cx="8839200" cy="1143000"/>
          </a:xfrm>
        </p:spPr>
        <p:txBody>
          <a:bodyPr/>
          <a:lstStyle/>
          <a:p>
            <a:r>
              <a:rPr lang="en-US" dirty="0" smtClean="0">
                <a:solidFill>
                  <a:srgbClr val="F2F2F2"/>
                </a:solidFill>
              </a:rPr>
              <a:t>REVELATIONS CONCERNING THE KING</a:t>
            </a:r>
          </a:p>
        </p:txBody>
      </p:sp>
      <p:sp>
        <p:nvSpPr>
          <p:cNvPr id="125955" name="Content Placeholder 2"/>
          <p:cNvSpPr>
            <a:spLocks noGrp="1"/>
          </p:cNvSpPr>
          <p:nvPr>
            <p:ph idx="1"/>
          </p:nvPr>
        </p:nvSpPr>
        <p:spPr>
          <a:xfrm>
            <a:off x="457200" y="1295400"/>
            <a:ext cx="8229600" cy="5334000"/>
          </a:xfrm>
        </p:spPr>
        <p:txBody>
          <a:bodyPr/>
          <a:lstStyle/>
          <a:p>
            <a:r>
              <a:rPr lang="en-US" sz="3600" dirty="0" smtClean="0"/>
              <a:t>ZECH 9   ― the </a:t>
            </a:r>
            <a:r>
              <a:rPr lang="en-US" sz="3600" b="1" dirty="0" smtClean="0">
                <a:solidFill>
                  <a:schemeClr val="bg1"/>
                </a:solidFill>
              </a:rPr>
              <a:t>coming</a:t>
            </a:r>
            <a:r>
              <a:rPr lang="en-US" sz="3600" dirty="0" smtClean="0"/>
              <a:t> of the King.</a:t>
            </a:r>
          </a:p>
          <a:p>
            <a:endParaRPr lang="en-US" sz="1400" dirty="0" smtClean="0"/>
          </a:p>
          <a:p>
            <a:r>
              <a:rPr lang="en-US" sz="3600" dirty="0" smtClean="0"/>
              <a:t>ZECH 10 ― the </a:t>
            </a:r>
            <a:r>
              <a:rPr lang="en-US" sz="3600" b="1" dirty="0" smtClean="0">
                <a:solidFill>
                  <a:schemeClr val="bg1"/>
                </a:solidFill>
              </a:rPr>
              <a:t>call</a:t>
            </a:r>
            <a:r>
              <a:rPr lang="en-US" sz="3600" dirty="0" smtClean="0"/>
              <a:t> of the King.</a:t>
            </a:r>
          </a:p>
          <a:p>
            <a:endParaRPr lang="en-US" sz="1400" dirty="0" smtClean="0"/>
          </a:p>
          <a:p>
            <a:r>
              <a:rPr lang="en-US" sz="3600" dirty="0" smtClean="0"/>
              <a:t>ZECH 11 ― the </a:t>
            </a:r>
            <a:r>
              <a:rPr lang="en-US" sz="3600" b="1" dirty="0" smtClean="0">
                <a:solidFill>
                  <a:schemeClr val="bg1"/>
                </a:solidFill>
              </a:rPr>
              <a:t>crucifixion</a:t>
            </a:r>
            <a:r>
              <a:rPr lang="en-US" sz="3600" dirty="0" smtClean="0"/>
              <a:t> of the King.</a:t>
            </a:r>
          </a:p>
          <a:p>
            <a:endParaRPr lang="en-US" sz="1400" dirty="0" smtClean="0"/>
          </a:p>
          <a:p>
            <a:r>
              <a:rPr lang="en-US" sz="3600" dirty="0" smtClean="0"/>
              <a:t>ZECH 12 ― the </a:t>
            </a:r>
            <a:r>
              <a:rPr lang="en-US" sz="3600" b="1" dirty="0" smtClean="0">
                <a:solidFill>
                  <a:schemeClr val="bg1"/>
                </a:solidFill>
              </a:rPr>
              <a:t>curse</a:t>
            </a:r>
            <a:r>
              <a:rPr lang="en-US" sz="3600" dirty="0" smtClean="0"/>
              <a:t> of the King.</a:t>
            </a:r>
          </a:p>
          <a:p>
            <a:endParaRPr lang="en-US" sz="1400" dirty="0" smtClean="0"/>
          </a:p>
          <a:p>
            <a:r>
              <a:rPr lang="en-US" sz="3600" dirty="0" smtClean="0"/>
              <a:t>ZECH 13 ― the </a:t>
            </a:r>
            <a:r>
              <a:rPr lang="en-US" sz="3600" b="1" dirty="0" smtClean="0">
                <a:solidFill>
                  <a:schemeClr val="bg1"/>
                </a:solidFill>
              </a:rPr>
              <a:t>compassion</a:t>
            </a:r>
            <a:r>
              <a:rPr lang="en-US" sz="3600" dirty="0" smtClean="0"/>
              <a:t> of the King.</a:t>
            </a:r>
          </a:p>
          <a:p>
            <a:endParaRPr lang="en-US" sz="1400" dirty="0" smtClean="0"/>
          </a:p>
          <a:p>
            <a:r>
              <a:rPr lang="en-US" sz="3600" dirty="0" smtClean="0"/>
              <a:t>ZECH 14 ― the </a:t>
            </a:r>
            <a:r>
              <a:rPr lang="en-US" sz="3600" b="1" dirty="0" smtClean="0">
                <a:solidFill>
                  <a:schemeClr val="bg1"/>
                </a:solidFill>
              </a:rPr>
              <a:t>coronation</a:t>
            </a:r>
            <a:r>
              <a:rPr lang="en-US" sz="3600" dirty="0" smtClean="0"/>
              <a:t> of the King.</a:t>
            </a:r>
          </a:p>
        </p:txBody>
      </p:sp>
    </p:spTree>
    <p:extLst>
      <p:ext uri="{BB962C8B-B14F-4D97-AF65-F5344CB8AC3E}">
        <p14:creationId xmlns:p14="http://schemas.microsoft.com/office/powerpoint/2010/main" val="43324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Effect transition="in" filter="fade">
                                      <p:cBhvr>
                                        <p:cTn id="7" dur="500"/>
                                        <p:tgtEl>
                                          <p:spTgt spid="1259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5955">
                                            <p:txEl>
                                              <p:pRg st="2" end="2"/>
                                            </p:txEl>
                                          </p:spTgt>
                                        </p:tgtEl>
                                        <p:attrNameLst>
                                          <p:attrName>style.visibility</p:attrName>
                                        </p:attrNameLst>
                                      </p:cBhvr>
                                      <p:to>
                                        <p:strVal val="visible"/>
                                      </p:to>
                                    </p:set>
                                    <p:animEffect transition="in" filter="fade">
                                      <p:cBhvr>
                                        <p:cTn id="12" dur="500"/>
                                        <p:tgtEl>
                                          <p:spTgt spid="1259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5955">
                                            <p:txEl>
                                              <p:pRg st="4" end="4"/>
                                            </p:txEl>
                                          </p:spTgt>
                                        </p:tgtEl>
                                        <p:attrNameLst>
                                          <p:attrName>style.visibility</p:attrName>
                                        </p:attrNameLst>
                                      </p:cBhvr>
                                      <p:to>
                                        <p:strVal val="visible"/>
                                      </p:to>
                                    </p:set>
                                    <p:animEffect transition="in" filter="fade">
                                      <p:cBhvr>
                                        <p:cTn id="17" dur="500"/>
                                        <p:tgtEl>
                                          <p:spTgt spid="12595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5955">
                                            <p:txEl>
                                              <p:pRg st="6" end="6"/>
                                            </p:txEl>
                                          </p:spTgt>
                                        </p:tgtEl>
                                        <p:attrNameLst>
                                          <p:attrName>style.visibility</p:attrName>
                                        </p:attrNameLst>
                                      </p:cBhvr>
                                      <p:to>
                                        <p:strVal val="visible"/>
                                      </p:to>
                                    </p:set>
                                    <p:animEffect transition="in" filter="fade">
                                      <p:cBhvr>
                                        <p:cTn id="22" dur="500"/>
                                        <p:tgtEl>
                                          <p:spTgt spid="12595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5955">
                                            <p:txEl>
                                              <p:pRg st="8" end="8"/>
                                            </p:txEl>
                                          </p:spTgt>
                                        </p:tgtEl>
                                        <p:attrNameLst>
                                          <p:attrName>style.visibility</p:attrName>
                                        </p:attrNameLst>
                                      </p:cBhvr>
                                      <p:to>
                                        <p:strVal val="visible"/>
                                      </p:to>
                                    </p:set>
                                    <p:animEffect transition="in" filter="fade">
                                      <p:cBhvr>
                                        <p:cTn id="27" dur="500"/>
                                        <p:tgtEl>
                                          <p:spTgt spid="12595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5955">
                                            <p:txEl>
                                              <p:pRg st="10" end="10"/>
                                            </p:txEl>
                                          </p:spTgt>
                                        </p:tgtEl>
                                        <p:attrNameLst>
                                          <p:attrName>style.visibility</p:attrName>
                                        </p:attrNameLst>
                                      </p:cBhvr>
                                      <p:to>
                                        <p:strVal val="visible"/>
                                      </p:to>
                                    </p:set>
                                    <p:animEffect transition="in" filter="fade">
                                      <p:cBhvr>
                                        <p:cTn id="32" dur="500"/>
                                        <p:tgtEl>
                                          <p:spTgt spid="12595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defRPr/>
            </a:pPr>
            <a:r>
              <a:rPr lang="en-US" sz="5400" b="1" dirty="0" smtClean="0">
                <a:solidFill>
                  <a:schemeClr val="accent4">
                    <a:lumMod val="75000"/>
                  </a:schemeClr>
                </a:solidFill>
                <a:effectLst>
                  <a:outerShdw blurRad="38100" dist="38100" dir="2700000" algn="tl">
                    <a:srgbClr val="000000">
                      <a:alpha val="43137"/>
                    </a:srgbClr>
                  </a:outerShdw>
                </a:effectLst>
              </a:rPr>
              <a:t>PROPHECIES IN ZECHARIAH</a:t>
            </a:r>
            <a:endParaRPr lang="en-US" sz="5400" b="1" dirty="0">
              <a:solidFill>
                <a:schemeClr val="accent4">
                  <a:lumMod val="75000"/>
                </a:schemeClr>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152400" y="884238"/>
            <a:ext cx="4191000" cy="639762"/>
          </a:xfrm>
          <a:ln w="28575">
            <a:solidFill>
              <a:schemeClr val="accent4">
                <a:lumMod val="75000"/>
              </a:schemeClr>
            </a:solidFill>
          </a:ln>
        </p:spPr>
        <p:txBody>
          <a:bodyPr/>
          <a:lstStyle/>
          <a:p>
            <a:pPr algn="ctr">
              <a:defRPr/>
            </a:pPr>
            <a:r>
              <a:rPr lang="en-US" dirty="0" smtClean="0"/>
              <a:t>PROPHECY OF CHRIST	</a:t>
            </a:r>
            <a:endParaRPr lang="en-US" dirty="0"/>
          </a:p>
        </p:txBody>
      </p:sp>
      <p:sp>
        <p:nvSpPr>
          <p:cNvPr id="4" name="Content Placeholder 3"/>
          <p:cNvSpPr>
            <a:spLocks noGrp="1"/>
          </p:cNvSpPr>
          <p:nvPr>
            <p:ph sz="half" idx="2"/>
          </p:nvPr>
        </p:nvSpPr>
        <p:spPr>
          <a:xfrm>
            <a:off x="152400" y="1524000"/>
            <a:ext cx="4192588" cy="5181600"/>
          </a:xfrm>
          <a:ln w="28575">
            <a:solidFill>
              <a:schemeClr val="accent4">
                <a:lumMod val="50000"/>
              </a:schemeClr>
            </a:solidFill>
          </a:ln>
        </p:spPr>
        <p:txBody>
          <a:bodyPr/>
          <a:lstStyle/>
          <a:p>
            <a:pPr>
              <a:defRPr/>
            </a:pPr>
            <a:r>
              <a:rPr lang="en-US" dirty="0" smtClean="0"/>
              <a:t>SERVANT  (3:8)</a:t>
            </a:r>
          </a:p>
          <a:p>
            <a:pPr>
              <a:defRPr/>
            </a:pPr>
            <a:r>
              <a:rPr lang="en-US" dirty="0" smtClean="0"/>
              <a:t>BRANCH  (3:8; 6:12)</a:t>
            </a:r>
          </a:p>
          <a:p>
            <a:pPr>
              <a:defRPr/>
            </a:pPr>
            <a:r>
              <a:rPr lang="en-US" dirty="0" smtClean="0"/>
              <a:t>KING-PRIEST (6:13)</a:t>
            </a:r>
          </a:p>
          <a:p>
            <a:pPr>
              <a:defRPr/>
            </a:pPr>
            <a:r>
              <a:rPr lang="en-US" dirty="0" smtClean="0"/>
              <a:t>LOWLY KING (9:9-10)</a:t>
            </a:r>
          </a:p>
          <a:p>
            <a:pPr>
              <a:defRPr/>
            </a:pPr>
            <a:r>
              <a:rPr lang="en-US" dirty="0" smtClean="0"/>
              <a:t>BETRAYED (11:12-13)</a:t>
            </a:r>
          </a:p>
          <a:p>
            <a:pPr>
              <a:defRPr/>
            </a:pPr>
            <a:r>
              <a:rPr lang="en-US" dirty="0" smtClean="0"/>
              <a:t>HANDS PIERCED (12:10)</a:t>
            </a:r>
          </a:p>
          <a:p>
            <a:pPr>
              <a:defRPr/>
            </a:pPr>
            <a:r>
              <a:rPr lang="en-US" dirty="0" smtClean="0"/>
              <a:t>CLEANSING FOUNTAIN (13:1)</a:t>
            </a:r>
          </a:p>
          <a:p>
            <a:pPr>
              <a:defRPr/>
            </a:pPr>
            <a:r>
              <a:rPr lang="en-US" dirty="0" smtClean="0"/>
              <a:t>HUMANITY &amp; DEITY (13:7; 6:12) </a:t>
            </a:r>
          </a:p>
          <a:p>
            <a:pPr>
              <a:defRPr/>
            </a:pPr>
            <a:r>
              <a:rPr lang="en-US" dirty="0" smtClean="0"/>
              <a:t>SMITTEN SHEPHERD (13:7-9)</a:t>
            </a:r>
          </a:p>
          <a:p>
            <a:pPr>
              <a:defRPr/>
            </a:pPr>
            <a:r>
              <a:rPr lang="en-US" dirty="0" smtClean="0"/>
              <a:t>SECOND COMING &amp;       	CORONATION  (14:5, 9)		</a:t>
            </a:r>
            <a:endParaRPr lang="en-US" dirty="0"/>
          </a:p>
        </p:txBody>
      </p:sp>
      <p:sp>
        <p:nvSpPr>
          <p:cNvPr id="5" name="Text Placeholder 4"/>
          <p:cNvSpPr>
            <a:spLocks noGrp="1"/>
          </p:cNvSpPr>
          <p:nvPr>
            <p:ph type="body" sz="quarter" idx="3"/>
          </p:nvPr>
        </p:nvSpPr>
        <p:spPr>
          <a:xfrm>
            <a:off x="4495800" y="884238"/>
            <a:ext cx="4495800" cy="639762"/>
          </a:xfrm>
          <a:ln w="28575">
            <a:solidFill>
              <a:schemeClr val="accent4">
                <a:lumMod val="50000"/>
              </a:schemeClr>
            </a:solidFill>
          </a:ln>
        </p:spPr>
        <p:txBody>
          <a:bodyPr/>
          <a:lstStyle/>
          <a:p>
            <a:pPr algn="ctr">
              <a:defRPr/>
            </a:pPr>
            <a:r>
              <a:rPr lang="en-US" dirty="0" smtClean="0"/>
              <a:t>FULFILLMENT IN N. T.</a:t>
            </a:r>
            <a:endParaRPr lang="en-US" dirty="0"/>
          </a:p>
        </p:txBody>
      </p:sp>
      <p:sp>
        <p:nvSpPr>
          <p:cNvPr id="6" name="Content Placeholder 5"/>
          <p:cNvSpPr>
            <a:spLocks noGrp="1"/>
          </p:cNvSpPr>
          <p:nvPr>
            <p:ph sz="quarter" idx="4"/>
          </p:nvPr>
        </p:nvSpPr>
        <p:spPr>
          <a:xfrm>
            <a:off x="4495800" y="1524000"/>
            <a:ext cx="4495800" cy="5181600"/>
          </a:xfrm>
          <a:ln w="28575">
            <a:solidFill>
              <a:schemeClr val="accent4">
                <a:lumMod val="50000"/>
              </a:schemeClr>
            </a:solidFill>
          </a:ln>
        </p:spPr>
        <p:txBody>
          <a:bodyPr/>
          <a:lstStyle/>
          <a:p>
            <a:pPr>
              <a:defRPr/>
            </a:pPr>
            <a:r>
              <a:rPr lang="en-US" dirty="0" smtClean="0"/>
              <a:t>Mark 10:45</a:t>
            </a:r>
          </a:p>
          <a:p>
            <a:pPr>
              <a:defRPr/>
            </a:pPr>
            <a:r>
              <a:rPr lang="en-US" dirty="0" smtClean="0"/>
              <a:t>Luke 1:78, (margin KJV)</a:t>
            </a:r>
          </a:p>
          <a:p>
            <a:pPr>
              <a:defRPr/>
            </a:pPr>
            <a:r>
              <a:rPr lang="en-US" dirty="0" smtClean="0"/>
              <a:t>Hebrews 6:30-7:1</a:t>
            </a:r>
          </a:p>
          <a:p>
            <a:pPr>
              <a:defRPr/>
            </a:pPr>
            <a:r>
              <a:rPr lang="en-US" dirty="0" smtClean="0"/>
              <a:t>Matthew 21:4-5; John 12:14-16</a:t>
            </a:r>
          </a:p>
          <a:p>
            <a:pPr>
              <a:defRPr/>
            </a:pPr>
            <a:r>
              <a:rPr lang="en-US" dirty="0" smtClean="0"/>
              <a:t>Matthew 27:9</a:t>
            </a:r>
          </a:p>
          <a:p>
            <a:pPr>
              <a:defRPr/>
            </a:pPr>
            <a:r>
              <a:rPr lang="en-US" dirty="0" smtClean="0"/>
              <a:t>John 19:37</a:t>
            </a:r>
          </a:p>
          <a:p>
            <a:pPr>
              <a:defRPr/>
            </a:pPr>
            <a:r>
              <a:rPr lang="en-US" dirty="0" smtClean="0"/>
              <a:t>Revelation 1:5</a:t>
            </a:r>
          </a:p>
          <a:p>
            <a:pPr>
              <a:defRPr/>
            </a:pPr>
            <a:r>
              <a:rPr lang="en-US" dirty="0" smtClean="0"/>
              <a:t>John 8:40; 1:1</a:t>
            </a:r>
          </a:p>
          <a:p>
            <a:pPr>
              <a:defRPr/>
            </a:pPr>
            <a:endParaRPr lang="en-US" sz="2000" dirty="0" smtClean="0"/>
          </a:p>
          <a:p>
            <a:pPr>
              <a:defRPr/>
            </a:pPr>
            <a:r>
              <a:rPr lang="en-US" dirty="0" smtClean="0"/>
              <a:t>Matthew 26:31; Mark 14:27</a:t>
            </a:r>
          </a:p>
          <a:p>
            <a:pPr>
              <a:defRPr/>
            </a:pPr>
            <a:r>
              <a:rPr lang="en-US" dirty="0" smtClean="0"/>
              <a:t>John 10:16; Revelation 11:15; 21:27</a:t>
            </a:r>
            <a:endParaRPr lang="en-US" dirty="0"/>
          </a:p>
        </p:txBody>
      </p:sp>
    </p:spTree>
    <p:extLst>
      <p:ext uri="{BB962C8B-B14F-4D97-AF65-F5344CB8AC3E}">
        <p14:creationId xmlns:p14="http://schemas.microsoft.com/office/powerpoint/2010/main" val="24139550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 calcmode="lin" valueType="num">
                                      <p:cBhvr additive="base">
                                        <p:cTn id="1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additive="base">
                                        <p:cTn id="1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 calcmode="lin" valueType="num">
                                      <p:cBhvr additive="base">
                                        <p:cTn id="2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additive="base">
                                        <p:cTn id="2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 calcmode="lin" valueType="num">
                                      <p:cBhvr additive="base">
                                        <p:cTn id="3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 calcmode="lin" valueType="num">
                                      <p:cBhvr additive="base">
                                        <p:cTn id="3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anim calcmode="lin" valueType="num">
                                      <p:cBhvr additive="base">
                                        <p:cTn id="41"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anim calcmode="lin" valueType="num">
                                      <p:cBhvr additive="base">
                                        <p:cTn id="4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4">
                                            <p:txEl>
                                              <p:pRg st="4" end="4"/>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
                                            <p:txEl>
                                              <p:pRg st="4" end="4"/>
                                            </p:txEl>
                                          </p:spTgt>
                                        </p:tgtEl>
                                        <p:attrNameLst>
                                          <p:attrName>style.visibility</p:attrName>
                                        </p:attrNameLst>
                                      </p:cBhvr>
                                      <p:to>
                                        <p:strVal val="visible"/>
                                      </p:to>
                                    </p:set>
                                    <p:anim calcmode="lin" valueType="num">
                                      <p:cBhvr additive="base">
                                        <p:cTn id="5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nodeType="clickEffect">
                                  <p:stCondLst>
                                    <p:cond delay="0"/>
                                  </p:stCondLst>
                                  <p:childTnLst>
                                    <p:set>
                                      <p:cBhvr>
                                        <p:cTn id="56" dur="1" fill="hold">
                                          <p:stCondLst>
                                            <p:cond delay="0"/>
                                          </p:stCondLst>
                                        </p:cTn>
                                        <p:tgtEl>
                                          <p:spTgt spid="4">
                                            <p:txEl>
                                              <p:pRg st="5" end="5"/>
                                            </p:txEl>
                                          </p:spTgt>
                                        </p:tgtEl>
                                        <p:attrNameLst>
                                          <p:attrName>style.visibility</p:attrName>
                                        </p:attrNameLst>
                                      </p:cBhvr>
                                      <p:to>
                                        <p:strVal val="visible"/>
                                      </p:to>
                                    </p:set>
                                    <p:anim calcmode="lin" valueType="num">
                                      <p:cBhvr additive="base">
                                        <p:cTn id="5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4">
                                            <p:txEl>
                                              <p:pRg st="5" end="5"/>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
                                            <p:txEl>
                                              <p:pRg st="5" end="5"/>
                                            </p:txEl>
                                          </p:spTgt>
                                        </p:tgtEl>
                                        <p:attrNameLst>
                                          <p:attrName>style.visibility</p:attrName>
                                        </p:attrNameLst>
                                      </p:cBhvr>
                                      <p:to>
                                        <p:strVal val="visible"/>
                                      </p:to>
                                    </p:set>
                                    <p:anim calcmode="lin" valueType="num">
                                      <p:cBhvr additive="base">
                                        <p:cTn id="6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6" end="6"/>
                                            </p:txEl>
                                          </p:spTgt>
                                        </p:tgtEl>
                                        <p:attrNameLst>
                                          <p:attrName>style.visibility</p:attrName>
                                        </p:attrNameLst>
                                      </p:cBhvr>
                                      <p:to>
                                        <p:strVal val="visible"/>
                                      </p:to>
                                    </p:set>
                                    <p:anim calcmode="lin" valueType="num">
                                      <p:cBhvr additive="base">
                                        <p:cTn id="6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6">
                                            <p:txEl>
                                              <p:pRg st="6" end="6"/>
                                            </p:txEl>
                                          </p:spTgt>
                                        </p:tgtEl>
                                        <p:attrNameLst>
                                          <p:attrName>style.visibility</p:attrName>
                                        </p:attrNameLst>
                                      </p:cBhvr>
                                      <p:to>
                                        <p:strVal val="visible"/>
                                      </p:to>
                                    </p:set>
                                    <p:anim calcmode="lin" valueType="num">
                                      <p:cBhvr additive="base">
                                        <p:cTn id="71"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nodeType="clickEffect">
                                  <p:stCondLst>
                                    <p:cond delay="0"/>
                                  </p:stCondLst>
                                  <p:childTnLst>
                                    <p:set>
                                      <p:cBhvr>
                                        <p:cTn id="76" dur="1" fill="hold">
                                          <p:stCondLst>
                                            <p:cond delay="0"/>
                                          </p:stCondLst>
                                        </p:cTn>
                                        <p:tgtEl>
                                          <p:spTgt spid="4">
                                            <p:txEl>
                                              <p:pRg st="7" end="7"/>
                                            </p:txEl>
                                          </p:spTgt>
                                        </p:tgtEl>
                                        <p:attrNameLst>
                                          <p:attrName>style.visibility</p:attrName>
                                        </p:attrNameLst>
                                      </p:cBhvr>
                                      <p:to>
                                        <p:strVal val="visible"/>
                                      </p:to>
                                    </p:set>
                                    <p:anim calcmode="lin" valueType="num">
                                      <p:cBhvr additive="base">
                                        <p:cTn id="77"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4">
                                            <p:txEl>
                                              <p:pRg st="7" end="7"/>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6">
                                            <p:txEl>
                                              <p:pRg st="7" end="7"/>
                                            </p:txEl>
                                          </p:spTgt>
                                        </p:tgtEl>
                                        <p:attrNameLst>
                                          <p:attrName>style.visibility</p:attrName>
                                        </p:attrNameLst>
                                      </p:cBhvr>
                                      <p:to>
                                        <p:strVal val="visible"/>
                                      </p:to>
                                    </p:set>
                                    <p:anim calcmode="lin" valueType="num">
                                      <p:cBhvr additive="base">
                                        <p:cTn id="81"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4" fill="hold" nodeType="clickEffect">
                                  <p:stCondLst>
                                    <p:cond delay="0"/>
                                  </p:stCondLst>
                                  <p:childTnLst>
                                    <p:set>
                                      <p:cBhvr>
                                        <p:cTn id="86" dur="1" fill="hold">
                                          <p:stCondLst>
                                            <p:cond delay="0"/>
                                          </p:stCondLst>
                                        </p:cTn>
                                        <p:tgtEl>
                                          <p:spTgt spid="4">
                                            <p:txEl>
                                              <p:pRg st="8" end="8"/>
                                            </p:txEl>
                                          </p:spTgt>
                                        </p:tgtEl>
                                        <p:attrNameLst>
                                          <p:attrName>style.visibility</p:attrName>
                                        </p:attrNameLst>
                                      </p:cBhvr>
                                      <p:to>
                                        <p:strVal val="visible"/>
                                      </p:to>
                                    </p:set>
                                    <p:anim calcmode="lin" valueType="num">
                                      <p:cBhvr additive="base">
                                        <p:cTn id="8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4">
                                            <p:txEl>
                                              <p:pRg st="8" end="8"/>
                                            </p:txEl>
                                          </p:spTgt>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6">
                                            <p:txEl>
                                              <p:pRg st="9" end="9"/>
                                            </p:txEl>
                                          </p:spTgt>
                                        </p:tgtEl>
                                        <p:attrNameLst>
                                          <p:attrName>style.visibility</p:attrName>
                                        </p:attrNameLst>
                                      </p:cBhvr>
                                      <p:to>
                                        <p:strVal val="visible"/>
                                      </p:to>
                                    </p:set>
                                    <p:anim calcmode="lin" valueType="num">
                                      <p:cBhvr additive="base">
                                        <p:cTn id="9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4" fill="hold" nodeType="clickEffect">
                                  <p:stCondLst>
                                    <p:cond delay="0"/>
                                  </p:stCondLst>
                                  <p:childTnLst>
                                    <p:set>
                                      <p:cBhvr>
                                        <p:cTn id="96" dur="1" fill="hold">
                                          <p:stCondLst>
                                            <p:cond delay="0"/>
                                          </p:stCondLst>
                                        </p:cTn>
                                        <p:tgtEl>
                                          <p:spTgt spid="4">
                                            <p:txEl>
                                              <p:pRg st="9" end="9"/>
                                            </p:txEl>
                                          </p:spTgt>
                                        </p:tgtEl>
                                        <p:attrNameLst>
                                          <p:attrName>style.visibility</p:attrName>
                                        </p:attrNameLst>
                                      </p:cBhvr>
                                      <p:to>
                                        <p:strVal val="visible"/>
                                      </p:to>
                                    </p:set>
                                    <p:anim calcmode="lin" valueType="num">
                                      <p:cBhvr additive="base">
                                        <p:cTn id="9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4">
                                            <p:txEl>
                                              <p:pRg st="9" end="9"/>
                                            </p:txEl>
                                          </p:spTgt>
                                        </p:tgtEl>
                                        <p:attrNameLst>
                                          <p:attrName>ppt_y</p:attrName>
                                        </p:attrNameLst>
                                      </p:cBhvr>
                                      <p:tavLst>
                                        <p:tav tm="0">
                                          <p:val>
                                            <p:strVal val="1+#ppt_h/2"/>
                                          </p:val>
                                        </p:tav>
                                        <p:tav tm="100000">
                                          <p:val>
                                            <p:strVal val="#ppt_y"/>
                                          </p:val>
                                        </p:tav>
                                      </p:tavLst>
                                    </p:anim>
                                  </p:childTnLst>
                                </p:cTn>
                              </p:par>
                              <p:par>
                                <p:cTn id="99" presetID="2" presetClass="entr" presetSubtype="4" fill="hold" nodeType="withEffect">
                                  <p:stCondLst>
                                    <p:cond delay="0"/>
                                  </p:stCondLst>
                                  <p:childTnLst>
                                    <p:set>
                                      <p:cBhvr>
                                        <p:cTn id="100" dur="1" fill="hold">
                                          <p:stCondLst>
                                            <p:cond delay="0"/>
                                          </p:stCondLst>
                                        </p:cTn>
                                        <p:tgtEl>
                                          <p:spTgt spid="6">
                                            <p:txEl>
                                              <p:pRg st="10" end="10"/>
                                            </p:txEl>
                                          </p:spTgt>
                                        </p:tgtEl>
                                        <p:attrNameLst>
                                          <p:attrName>style.visibility</p:attrName>
                                        </p:attrNameLst>
                                      </p:cBhvr>
                                      <p:to>
                                        <p:strVal val="visible"/>
                                      </p:to>
                                    </p:set>
                                    <p:anim calcmode="lin" valueType="num">
                                      <p:cBhvr additive="base">
                                        <p:cTn id="101"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0"/>
          </a:xfrm>
        </p:spPr>
        <p:txBody>
          <a:bodyPr/>
          <a:lstStyle/>
          <a:p>
            <a:r>
              <a:rPr lang="en-US" sz="5400" b="1" dirty="0" smtClean="0">
                <a:solidFill>
                  <a:schemeClr val="bg1"/>
                </a:solidFill>
              </a:rPr>
              <a:t>Descriptions of the coming </a:t>
            </a:r>
            <a:br>
              <a:rPr lang="en-US" sz="5400" b="1" dirty="0" smtClean="0">
                <a:solidFill>
                  <a:schemeClr val="bg1"/>
                </a:solidFill>
              </a:rPr>
            </a:br>
            <a:r>
              <a:rPr lang="en-US" sz="5400" b="1" dirty="0" smtClean="0">
                <a:solidFill>
                  <a:schemeClr val="bg1"/>
                </a:solidFill>
              </a:rPr>
              <a:t>of the Lord</a:t>
            </a:r>
            <a:endParaRPr lang="en-US" sz="5400" b="1" dirty="0">
              <a:solidFill>
                <a:schemeClr val="bg1"/>
              </a:solidFill>
            </a:endParaRPr>
          </a:p>
        </p:txBody>
      </p:sp>
      <p:sp>
        <p:nvSpPr>
          <p:cNvPr id="3" name="Content Placeholder 2"/>
          <p:cNvSpPr>
            <a:spLocks noGrp="1"/>
          </p:cNvSpPr>
          <p:nvPr>
            <p:ph idx="1"/>
          </p:nvPr>
        </p:nvSpPr>
        <p:spPr>
          <a:xfrm>
            <a:off x="152400" y="1600200"/>
            <a:ext cx="8915400" cy="4953000"/>
          </a:xfrm>
        </p:spPr>
        <p:txBody>
          <a:bodyPr/>
          <a:lstStyle/>
          <a:p>
            <a:r>
              <a:rPr lang="en-US" sz="4000" dirty="0" smtClean="0"/>
              <a:t>Jerusalem falling to their enemies and half the city going into exile (vv. 1-2).</a:t>
            </a:r>
          </a:p>
          <a:p>
            <a:r>
              <a:rPr lang="en-US" sz="4000" dirty="0" smtClean="0"/>
              <a:t>The Lord then battles the invaders (v. 3).</a:t>
            </a:r>
          </a:p>
          <a:p>
            <a:r>
              <a:rPr lang="en-US" sz="4000" dirty="0" smtClean="0"/>
              <a:t>As He returns He will stand on the Mount of Olives and it will split in two (v. 4).</a:t>
            </a:r>
          </a:p>
          <a:p>
            <a:r>
              <a:rPr lang="en-US" sz="4000" dirty="0" smtClean="0"/>
              <a:t>The Jews will flee (v. 5a).</a:t>
            </a:r>
          </a:p>
        </p:txBody>
      </p:sp>
    </p:spTree>
    <p:extLst>
      <p:ext uri="{BB962C8B-B14F-4D97-AF65-F5344CB8AC3E}">
        <p14:creationId xmlns:p14="http://schemas.microsoft.com/office/powerpoint/2010/main" val="162486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z="5400" b="1" dirty="0" smtClean="0">
                <a:solidFill>
                  <a:schemeClr val="bg1"/>
                </a:solidFill>
              </a:rPr>
              <a:t>Coming of the Lord </a:t>
            </a:r>
            <a:r>
              <a:rPr lang="en-US" b="1" dirty="0" smtClean="0">
                <a:solidFill>
                  <a:schemeClr val="bg1"/>
                </a:solidFill>
              </a:rPr>
              <a:t>(cont’d)</a:t>
            </a:r>
            <a:endParaRPr lang="en-US" b="1" dirty="0">
              <a:solidFill>
                <a:schemeClr val="bg1"/>
              </a:solidFill>
            </a:endParaRPr>
          </a:p>
        </p:txBody>
      </p:sp>
      <p:sp>
        <p:nvSpPr>
          <p:cNvPr id="3" name="Content Placeholder 2"/>
          <p:cNvSpPr>
            <a:spLocks noGrp="1"/>
          </p:cNvSpPr>
          <p:nvPr>
            <p:ph idx="1"/>
          </p:nvPr>
        </p:nvSpPr>
        <p:spPr>
          <a:xfrm>
            <a:off x="228600" y="838200"/>
            <a:ext cx="8839200" cy="5867400"/>
          </a:xfrm>
        </p:spPr>
        <p:txBody>
          <a:bodyPr/>
          <a:lstStyle/>
          <a:p>
            <a:r>
              <a:rPr lang="en-US" sz="3800" dirty="0"/>
              <a:t>The Lord returns with His holy ones </a:t>
            </a:r>
            <a:r>
              <a:rPr lang="en-US" sz="3800" dirty="0" smtClean="0"/>
              <a:t>        (</a:t>
            </a:r>
            <a:r>
              <a:rPr lang="en-US" sz="3800" dirty="0"/>
              <a:t>v. 5b).</a:t>
            </a:r>
          </a:p>
          <a:p>
            <a:r>
              <a:rPr lang="en-US" sz="3800" dirty="0" smtClean="0"/>
              <a:t>This will be unlike any other day (vv. 6-7).</a:t>
            </a:r>
          </a:p>
          <a:p>
            <a:r>
              <a:rPr lang="en-US" sz="3800" dirty="0" smtClean="0"/>
              <a:t>Living waters will flow from Jerusalem    (v. 8).</a:t>
            </a:r>
          </a:p>
          <a:p>
            <a:r>
              <a:rPr lang="en-US" sz="3800" dirty="0" smtClean="0"/>
              <a:t>The Lord will be King over all the earth    (v. 9).</a:t>
            </a:r>
          </a:p>
          <a:p>
            <a:r>
              <a:rPr lang="en-US" sz="3800" dirty="0" smtClean="0"/>
              <a:t>The topography of the land will change   (v. 10).</a:t>
            </a:r>
          </a:p>
        </p:txBody>
      </p:sp>
    </p:spTree>
    <p:extLst>
      <p:ext uri="{BB962C8B-B14F-4D97-AF65-F5344CB8AC3E}">
        <p14:creationId xmlns:p14="http://schemas.microsoft.com/office/powerpoint/2010/main" val="158522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sz="5400" b="1" dirty="0">
                <a:solidFill>
                  <a:prstClr val="black"/>
                </a:solidFill>
              </a:rPr>
              <a:t>Coming of the Lord </a:t>
            </a:r>
            <a:r>
              <a:rPr lang="en-US" b="1" dirty="0">
                <a:solidFill>
                  <a:prstClr val="black"/>
                </a:solidFill>
              </a:rPr>
              <a:t>(cont’d)</a:t>
            </a:r>
            <a:endParaRPr lang="en-US" b="1" dirty="0"/>
          </a:p>
        </p:txBody>
      </p:sp>
      <p:sp>
        <p:nvSpPr>
          <p:cNvPr id="3" name="Content Placeholder 2"/>
          <p:cNvSpPr>
            <a:spLocks noGrp="1"/>
          </p:cNvSpPr>
          <p:nvPr>
            <p:ph idx="1"/>
          </p:nvPr>
        </p:nvSpPr>
        <p:spPr>
          <a:xfrm>
            <a:off x="304800" y="838200"/>
            <a:ext cx="8839200" cy="5562600"/>
          </a:xfrm>
        </p:spPr>
        <p:txBody>
          <a:bodyPr/>
          <a:lstStyle/>
          <a:p>
            <a:r>
              <a:rPr lang="en-US" sz="3800" dirty="0" smtClean="0"/>
              <a:t>Jerusalem will dwell in security (v. 11).</a:t>
            </a:r>
          </a:p>
          <a:p>
            <a:r>
              <a:rPr lang="en-US" sz="3800" dirty="0" smtClean="0"/>
              <a:t>The opposing armies will be destroyed (vv. 12-15).</a:t>
            </a:r>
          </a:p>
          <a:p>
            <a:r>
              <a:rPr lang="en-US" sz="3800" dirty="0" smtClean="0"/>
              <a:t>All survivors will worship the Lord and keep the Feast of Booths (v. 16).</a:t>
            </a:r>
          </a:p>
          <a:p>
            <a:r>
              <a:rPr lang="en-US" sz="3800" dirty="0" smtClean="0"/>
              <a:t>Any who do not keep the feast will not receive rain (vv. 17-19).</a:t>
            </a:r>
          </a:p>
          <a:p>
            <a:r>
              <a:rPr lang="en-US" sz="3800" dirty="0" smtClean="0"/>
              <a:t>Life will now be holy to the Lord (vv. 20-21).</a:t>
            </a:r>
            <a:endParaRPr lang="en-US" sz="3800" dirty="0"/>
          </a:p>
        </p:txBody>
      </p:sp>
    </p:spTree>
    <p:extLst>
      <p:ext uri="{BB962C8B-B14F-4D97-AF65-F5344CB8AC3E}">
        <p14:creationId xmlns:p14="http://schemas.microsoft.com/office/powerpoint/2010/main" val="4046971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8000" dirty="0" smtClean="0">
                <a:solidFill>
                  <a:schemeClr val="accent3">
                    <a:lumMod val="50000"/>
                  </a:schemeClr>
                </a:solidFill>
                <a:latin typeface="Bookman Old Style" pitchFamily="18" charset="0"/>
              </a:rPr>
              <a:t>MALACHI</a:t>
            </a:r>
            <a:endParaRPr lang="en-US" sz="8000" dirty="0">
              <a:solidFill>
                <a:schemeClr val="accent3">
                  <a:lumMod val="50000"/>
                </a:schemeClr>
              </a:solidFill>
              <a:latin typeface="Bookman Old Style" pitchFamily="18" charset="0"/>
            </a:endParaRPr>
          </a:p>
        </p:txBody>
      </p:sp>
      <p:pic>
        <p:nvPicPr>
          <p:cNvPr id="128003" name="Picture 3"/>
          <p:cNvPicPr>
            <a:picLocks noChangeAspect="1" noChangeArrowheads="1"/>
          </p:cNvPicPr>
          <p:nvPr/>
        </p:nvPicPr>
        <p:blipFill>
          <a:blip r:embed="rId3" cstate="print"/>
          <a:srcRect/>
          <a:stretch>
            <a:fillRect/>
          </a:stretch>
        </p:blipFill>
        <p:spPr bwMode="auto">
          <a:xfrm>
            <a:off x="1447800" y="1335088"/>
            <a:ext cx="6324600" cy="5218112"/>
          </a:xfrm>
          <a:prstGeom prst="rect">
            <a:avLst/>
          </a:prstGeom>
          <a:noFill/>
          <a:ln w="9525">
            <a:noFill/>
            <a:miter lim="800000"/>
            <a:headEnd/>
            <a:tailEnd/>
          </a:ln>
        </p:spPr>
      </p:pic>
    </p:spTree>
    <p:extLst>
      <p:ext uri="{BB962C8B-B14F-4D97-AF65-F5344CB8AC3E}">
        <p14:creationId xmlns:p14="http://schemas.microsoft.com/office/powerpoint/2010/main" val="202011491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p:cNvSpPr>
          <p:nvPr>
            <p:ph type="title"/>
          </p:nvPr>
        </p:nvSpPr>
        <p:spPr>
          <a:xfrm>
            <a:off x="457200" y="-152400"/>
            <a:ext cx="8229600" cy="1143000"/>
          </a:xfrm>
        </p:spPr>
        <p:txBody>
          <a:bodyPr/>
          <a:lstStyle/>
          <a:p>
            <a:r>
              <a:rPr lang="en-US" sz="7200" dirty="0" smtClean="0">
                <a:latin typeface="Bookman Old Style" pitchFamily="18" charset="0"/>
              </a:rPr>
              <a:t>MALACHI</a:t>
            </a:r>
          </a:p>
        </p:txBody>
      </p:sp>
      <p:sp>
        <p:nvSpPr>
          <p:cNvPr id="132099" name="Content Placeholder 2"/>
          <p:cNvSpPr>
            <a:spLocks noGrp="1"/>
          </p:cNvSpPr>
          <p:nvPr>
            <p:ph idx="1"/>
          </p:nvPr>
        </p:nvSpPr>
        <p:spPr>
          <a:xfrm>
            <a:off x="0" y="914400"/>
            <a:ext cx="9296400" cy="5867400"/>
          </a:xfrm>
        </p:spPr>
        <p:txBody>
          <a:bodyPr/>
          <a:lstStyle/>
          <a:p>
            <a:r>
              <a:rPr lang="en-US" dirty="0" smtClean="0">
                <a:latin typeface="Bookman Old Style" pitchFamily="18" charset="0"/>
              </a:rPr>
              <a:t>AUTHOR:  Malachi.  Nothing else known.</a:t>
            </a:r>
          </a:p>
          <a:p>
            <a:r>
              <a:rPr lang="en-US" dirty="0" smtClean="0">
                <a:latin typeface="Bookman Old Style" pitchFamily="18" charset="0"/>
              </a:rPr>
              <a:t>RECIPIENTS:  People of Israel who had returned to the land after their captivity.</a:t>
            </a:r>
          </a:p>
          <a:p>
            <a:r>
              <a:rPr lang="en-US" dirty="0" smtClean="0">
                <a:latin typeface="Bookman Old Style" pitchFamily="18" charset="0"/>
              </a:rPr>
              <a:t>DATE:  Between 450-400 BC.</a:t>
            </a:r>
          </a:p>
          <a:p>
            <a:r>
              <a:rPr lang="en-US" dirty="0" smtClean="0">
                <a:latin typeface="Bookman Old Style" pitchFamily="18" charset="0"/>
              </a:rPr>
              <a:t>PURPOSE:  People were mechanically keeping the Law but in a backslidden condition.  Malachi rebukes them and calls them to repentance.</a:t>
            </a:r>
          </a:p>
          <a:p>
            <a:r>
              <a:rPr lang="en-US" dirty="0" smtClean="0">
                <a:latin typeface="Bookman Old Style" pitchFamily="18" charset="0"/>
              </a:rPr>
              <a:t>SPECIAL NOTE:  Question &amp; answer method—23 questions in this book.  People use 7 of them for their defense.</a:t>
            </a:r>
          </a:p>
        </p:txBody>
      </p:sp>
    </p:spTree>
    <p:extLst>
      <p:ext uri="{BB962C8B-B14F-4D97-AF65-F5344CB8AC3E}">
        <p14:creationId xmlns:p14="http://schemas.microsoft.com/office/powerpoint/2010/main" val="5452264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nodeType="after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p:cTn id="7" dur="500" fill="hold"/>
                                        <p:tgtEl>
                                          <p:spTgt spid="1320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3209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132099">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132099">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3" presetClass="entr" presetSubtype="528" fill="hold" nodeType="clickEffect">
                                  <p:stCondLst>
                                    <p:cond delay="0"/>
                                  </p:stCondLst>
                                  <p:childTnLst>
                                    <p:set>
                                      <p:cBhvr>
                                        <p:cTn id="14" dur="1" fill="hold">
                                          <p:stCondLst>
                                            <p:cond delay="0"/>
                                          </p:stCondLst>
                                        </p:cTn>
                                        <p:tgtEl>
                                          <p:spTgt spid="132099">
                                            <p:txEl>
                                              <p:pRg st="1" end="1"/>
                                            </p:txEl>
                                          </p:spTgt>
                                        </p:tgtEl>
                                        <p:attrNameLst>
                                          <p:attrName>style.visibility</p:attrName>
                                        </p:attrNameLst>
                                      </p:cBhvr>
                                      <p:to>
                                        <p:strVal val="visible"/>
                                      </p:to>
                                    </p:set>
                                    <p:anim calcmode="lin" valueType="num">
                                      <p:cBhvr>
                                        <p:cTn id="15" dur="500" fill="hold"/>
                                        <p:tgtEl>
                                          <p:spTgt spid="132099">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132099">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132099">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132099">
                                            <p:txEl>
                                              <p:pRg st="1" end="1"/>
                                            </p:txEl>
                                          </p:spTgt>
                                        </p:tgtEl>
                                        <p:attrNameLst>
                                          <p:attrName>ppt_y</p:attrName>
                                        </p:attrNameLst>
                                      </p:cBhvr>
                                      <p:tavLst>
                                        <p:tav tm="0">
                                          <p:val>
                                            <p:fltVal val="0.5"/>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528" fill="hold" nodeType="clickEffect">
                                  <p:stCondLst>
                                    <p:cond delay="0"/>
                                  </p:stCondLst>
                                  <p:childTnLst>
                                    <p:set>
                                      <p:cBhvr>
                                        <p:cTn id="22" dur="1" fill="hold">
                                          <p:stCondLst>
                                            <p:cond delay="0"/>
                                          </p:stCondLst>
                                        </p:cTn>
                                        <p:tgtEl>
                                          <p:spTgt spid="132099">
                                            <p:txEl>
                                              <p:pRg st="2" end="2"/>
                                            </p:txEl>
                                          </p:spTgt>
                                        </p:tgtEl>
                                        <p:attrNameLst>
                                          <p:attrName>style.visibility</p:attrName>
                                        </p:attrNameLst>
                                      </p:cBhvr>
                                      <p:to>
                                        <p:strVal val="visible"/>
                                      </p:to>
                                    </p:set>
                                    <p:anim calcmode="lin" valueType="num">
                                      <p:cBhvr>
                                        <p:cTn id="23" dur="500" fill="hold"/>
                                        <p:tgtEl>
                                          <p:spTgt spid="132099">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32099">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132099">
                                            <p:txEl>
                                              <p:pRg st="2" end="2"/>
                                            </p:txEl>
                                          </p:spTgt>
                                        </p:tgtEl>
                                        <p:attrNameLst>
                                          <p:attrName>ppt_x</p:attrName>
                                        </p:attrNameLst>
                                      </p:cBhvr>
                                      <p:tavLst>
                                        <p:tav tm="0">
                                          <p:val>
                                            <p:fltVal val="0.5"/>
                                          </p:val>
                                        </p:tav>
                                        <p:tav tm="100000">
                                          <p:val>
                                            <p:strVal val="#ppt_x"/>
                                          </p:val>
                                        </p:tav>
                                      </p:tavLst>
                                    </p:anim>
                                    <p:anim calcmode="lin" valueType="num">
                                      <p:cBhvr>
                                        <p:cTn id="26" dur="500" fill="hold"/>
                                        <p:tgtEl>
                                          <p:spTgt spid="132099">
                                            <p:txEl>
                                              <p:pRg st="2" end="2"/>
                                            </p:txEl>
                                          </p:spTgt>
                                        </p:tgtEl>
                                        <p:attrNameLst>
                                          <p:attrName>ppt_y</p:attrName>
                                        </p:attrNameLst>
                                      </p:cBhvr>
                                      <p:tavLst>
                                        <p:tav tm="0">
                                          <p:val>
                                            <p:fltVal val="0.5"/>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528" fill="hold" nodeType="clickEffect">
                                  <p:stCondLst>
                                    <p:cond delay="0"/>
                                  </p:stCondLst>
                                  <p:childTnLst>
                                    <p:set>
                                      <p:cBhvr>
                                        <p:cTn id="30" dur="1" fill="hold">
                                          <p:stCondLst>
                                            <p:cond delay="0"/>
                                          </p:stCondLst>
                                        </p:cTn>
                                        <p:tgtEl>
                                          <p:spTgt spid="132099">
                                            <p:txEl>
                                              <p:pRg st="3" end="3"/>
                                            </p:txEl>
                                          </p:spTgt>
                                        </p:tgtEl>
                                        <p:attrNameLst>
                                          <p:attrName>style.visibility</p:attrName>
                                        </p:attrNameLst>
                                      </p:cBhvr>
                                      <p:to>
                                        <p:strVal val="visible"/>
                                      </p:to>
                                    </p:set>
                                    <p:anim calcmode="lin" valueType="num">
                                      <p:cBhvr>
                                        <p:cTn id="31" dur="500" fill="hold"/>
                                        <p:tgtEl>
                                          <p:spTgt spid="132099">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132099">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132099">
                                            <p:txEl>
                                              <p:pRg st="3" end="3"/>
                                            </p:txEl>
                                          </p:spTgt>
                                        </p:tgtEl>
                                        <p:attrNameLst>
                                          <p:attrName>ppt_x</p:attrName>
                                        </p:attrNameLst>
                                      </p:cBhvr>
                                      <p:tavLst>
                                        <p:tav tm="0">
                                          <p:val>
                                            <p:fltVal val="0.5"/>
                                          </p:val>
                                        </p:tav>
                                        <p:tav tm="100000">
                                          <p:val>
                                            <p:strVal val="#ppt_x"/>
                                          </p:val>
                                        </p:tav>
                                      </p:tavLst>
                                    </p:anim>
                                    <p:anim calcmode="lin" valueType="num">
                                      <p:cBhvr>
                                        <p:cTn id="34" dur="500" fill="hold"/>
                                        <p:tgtEl>
                                          <p:spTgt spid="132099">
                                            <p:txEl>
                                              <p:pRg st="3" end="3"/>
                                            </p:txEl>
                                          </p:spTgt>
                                        </p:tgtEl>
                                        <p:attrNameLst>
                                          <p:attrName>ppt_y</p:attrName>
                                        </p:attrNameLst>
                                      </p:cBhvr>
                                      <p:tavLst>
                                        <p:tav tm="0">
                                          <p:val>
                                            <p:fltVal val="0.5"/>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3" presetClass="entr" presetSubtype="528" fill="hold" nodeType="clickEffect">
                                  <p:stCondLst>
                                    <p:cond delay="0"/>
                                  </p:stCondLst>
                                  <p:childTnLst>
                                    <p:set>
                                      <p:cBhvr>
                                        <p:cTn id="38" dur="1" fill="hold">
                                          <p:stCondLst>
                                            <p:cond delay="0"/>
                                          </p:stCondLst>
                                        </p:cTn>
                                        <p:tgtEl>
                                          <p:spTgt spid="132099">
                                            <p:txEl>
                                              <p:pRg st="4" end="4"/>
                                            </p:txEl>
                                          </p:spTgt>
                                        </p:tgtEl>
                                        <p:attrNameLst>
                                          <p:attrName>style.visibility</p:attrName>
                                        </p:attrNameLst>
                                      </p:cBhvr>
                                      <p:to>
                                        <p:strVal val="visible"/>
                                      </p:to>
                                    </p:set>
                                    <p:anim calcmode="lin" valueType="num">
                                      <p:cBhvr>
                                        <p:cTn id="39" dur="500" fill="hold"/>
                                        <p:tgtEl>
                                          <p:spTgt spid="132099">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132099">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132099">
                                            <p:txEl>
                                              <p:pRg st="4" end="4"/>
                                            </p:txEl>
                                          </p:spTgt>
                                        </p:tgtEl>
                                        <p:attrNameLst>
                                          <p:attrName>ppt_x</p:attrName>
                                        </p:attrNameLst>
                                      </p:cBhvr>
                                      <p:tavLst>
                                        <p:tav tm="0">
                                          <p:val>
                                            <p:fltVal val="0.5"/>
                                          </p:val>
                                        </p:tav>
                                        <p:tav tm="100000">
                                          <p:val>
                                            <p:strVal val="#ppt_x"/>
                                          </p:val>
                                        </p:tav>
                                      </p:tavLst>
                                    </p:anim>
                                    <p:anim calcmode="lin" valueType="num">
                                      <p:cBhvr>
                                        <p:cTn id="42" dur="500" fill="hold"/>
                                        <p:tgtEl>
                                          <p:spTgt spid="132099">
                                            <p:txEl>
                                              <p:pRg st="4" end="4"/>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a:xfrm>
            <a:off x="457200" y="76200"/>
            <a:ext cx="8229600" cy="1219200"/>
          </a:xfrm>
        </p:spPr>
        <p:txBody>
          <a:bodyPr/>
          <a:lstStyle/>
          <a:p>
            <a:r>
              <a:rPr lang="en-US" sz="4800" smtClean="0">
                <a:solidFill>
                  <a:schemeClr val="bg1"/>
                </a:solidFill>
              </a:rPr>
              <a:t>The sins of the people  </a:t>
            </a:r>
            <a:r>
              <a:rPr lang="en-US" sz="4800" smtClean="0"/>
              <a:t>described  by what they lost.</a:t>
            </a:r>
          </a:p>
        </p:txBody>
      </p:sp>
      <p:sp>
        <p:nvSpPr>
          <p:cNvPr id="133123" name="Content Placeholder 2"/>
          <p:cNvSpPr>
            <a:spLocks noGrp="1"/>
          </p:cNvSpPr>
          <p:nvPr>
            <p:ph idx="1"/>
          </p:nvPr>
        </p:nvSpPr>
        <p:spPr>
          <a:xfrm>
            <a:off x="228600" y="1447800"/>
            <a:ext cx="8686800" cy="5257800"/>
          </a:xfrm>
        </p:spPr>
        <p:txBody>
          <a:bodyPr/>
          <a:lstStyle/>
          <a:p>
            <a:pPr marL="514350" indent="-514350">
              <a:buFont typeface="Calibri" pitchFamily="34" charset="0"/>
              <a:buAutoNum type="arabicPeriod"/>
            </a:pPr>
            <a:r>
              <a:rPr lang="en-US" dirty="0" smtClean="0">
                <a:solidFill>
                  <a:schemeClr val="bg1"/>
                </a:solidFill>
              </a:rPr>
              <a:t>Lost their separation</a:t>
            </a:r>
            <a:r>
              <a:rPr lang="en-US" dirty="0" smtClean="0"/>
              <a:t>—married Gentiles (2:11).</a:t>
            </a:r>
          </a:p>
          <a:p>
            <a:pPr marL="514350" indent="-514350">
              <a:buFont typeface="Calibri" pitchFamily="34" charset="0"/>
              <a:buAutoNum type="arabicPeriod"/>
            </a:pPr>
            <a:r>
              <a:rPr lang="en-US" dirty="0" smtClean="0">
                <a:solidFill>
                  <a:schemeClr val="bg1"/>
                </a:solidFill>
              </a:rPr>
              <a:t>Lost their homes</a:t>
            </a:r>
            <a:r>
              <a:rPr lang="en-US" dirty="0" smtClean="0"/>
              <a:t>—through divorce (2:13-16).</a:t>
            </a:r>
          </a:p>
          <a:p>
            <a:pPr marL="514350" indent="-514350">
              <a:buFont typeface="Calibri" pitchFamily="34" charset="0"/>
              <a:buAutoNum type="arabicPeriod"/>
            </a:pPr>
            <a:r>
              <a:rPr lang="en-US" dirty="0" smtClean="0">
                <a:solidFill>
                  <a:schemeClr val="bg1"/>
                </a:solidFill>
              </a:rPr>
              <a:t>Lost their understanding of God</a:t>
            </a:r>
            <a:r>
              <a:rPr lang="en-US" dirty="0" smtClean="0"/>
              <a:t>—thought God favors the evil-doer.  God should have acted by now, </a:t>
            </a:r>
            <a:r>
              <a:rPr lang="en-US" dirty="0" err="1" smtClean="0"/>
              <a:t>etc</a:t>
            </a:r>
            <a:r>
              <a:rPr lang="en-US" dirty="0" smtClean="0"/>
              <a:t> (2:17).</a:t>
            </a:r>
          </a:p>
          <a:p>
            <a:pPr marL="514350" indent="-514350">
              <a:buFont typeface="Calibri" pitchFamily="34" charset="0"/>
              <a:buAutoNum type="arabicPeriod"/>
            </a:pPr>
            <a:r>
              <a:rPr lang="en-US" dirty="0" smtClean="0">
                <a:solidFill>
                  <a:schemeClr val="bg1"/>
                </a:solidFill>
              </a:rPr>
              <a:t>Lost the sensitivity to God’s spirit</a:t>
            </a:r>
            <a:r>
              <a:rPr lang="en-US" dirty="0" smtClean="0"/>
              <a:t>—didn’t know how to return to God (3:7).</a:t>
            </a:r>
          </a:p>
          <a:p>
            <a:pPr marL="514350" indent="-514350">
              <a:buFont typeface="Calibri" pitchFamily="34" charset="0"/>
              <a:buAutoNum type="arabicPeriod"/>
            </a:pPr>
            <a:r>
              <a:rPr lang="en-US" dirty="0" smtClean="0">
                <a:solidFill>
                  <a:schemeClr val="bg1"/>
                </a:solidFill>
              </a:rPr>
              <a:t>Lost the blessing of giving</a:t>
            </a:r>
            <a:r>
              <a:rPr lang="en-US" dirty="0" smtClean="0"/>
              <a:t> (3:8-12).</a:t>
            </a:r>
          </a:p>
          <a:p>
            <a:pPr marL="514350" indent="-514350">
              <a:buFont typeface="Calibri" pitchFamily="34" charset="0"/>
              <a:buAutoNum type="arabicPeriod"/>
            </a:pPr>
            <a:r>
              <a:rPr lang="en-US" dirty="0" smtClean="0">
                <a:solidFill>
                  <a:schemeClr val="bg1"/>
                </a:solidFill>
              </a:rPr>
              <a:t>Lost the joy of service</a:t>
            </a:r>
            <a:r>
              <a:rPr lang="en-US" dirty="0" smtClean="0"/>
              <a:t> (3:13-15)</a:t>
            </a:r>
          </a:p>
        </p:txBody>
      </p:sp>
    </p:spTree>
    <p:extLst>
      <p:ext uri="{BB962C8B-B14F-4D97-AF65-F5344CB8AC3E}">
        <p14:creationId xmlns:p14="http://schemas.microsoft.com/office/powerpoint/2010/main" val="2099573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nodeType="afterEffect">
                                  <p:stCondLst>
                                    <p:cond delay="0"/>
                                  </p:stCondLst>
                                  <p:iterate type="lt">
                                    <p:tmPct val="10000"/>
                                  </p:iterate>
                                  <p:childTnLst>
                                    <p:set>
                                      <p:cBhvr>
                                        <p:cTn id="6" dur="1" fill="hold">
                                          <p:stCondLst>
                                            <p:cond delay="0"/>
                                          </p:stCondLst>
                                        </p:cTn>
                                        <p:tgtEl>
                                          <p:spTgt spid="133123">
                                            <p:txEl>
                                              <p:pRg st="0" end="0"/>
                                            </p:txEl>
                                          </p:spTgt>
                                        </p:tgtEl>
                                        <p:attrNameLst>
                                          <p:attrName>style.visibility</p:attrName>
                                        </p:attrNameLst>
                                      </p:cBhvr>
                                      <p:to>
                                        <p:strVal val="visible"/>
                                      </p:to>
                                    </p:set>
                                    <p:animEffect transition="in" filter="fade">
                                      <p:cBhvr>
                                        <p:cTn id="7" dur="500"/>
                                        <p:tgtEl>
                                          <p:spTgt spid="133123">
                                            <p:txEl>
                                              <p:pRg st="0" end="0"/>
                                            </p:txEl>
                                          </p:spTgt>
                                        </p:tgtEl>
                                      </p:cBhvr>
                                    </p:animEffect>
                                    <p:anim calcmode="lin" valueType="num">
                                      <p:cBhvr>
                                        <p:cTn id="8" dur="500" fill="hold"/>
                                        <p:tgtEl>
                                          <p:spTgt spid="133123">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1331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nodeType="clickEffect">
                                  <p:stCondLst>
                                    <p:cond delay="0"/>
                                  </p:stCondLst>
                                  <p:iterate type="lt">
                                    <p:tmPct val="10000"/>
                                  </p:iterate>
                                  <p:childTnLst>
                                    <p:set>
                                      <p:cBhvr>
                                        <p:cTn id="13" dur="1" fill="hold">
                                          <p:stCondLst>
                                            <p:cond delay="0"/>
                                          </p:stCondLst>
                                        </p:cTn>
                                        <p:tgtEl>
                                          <p:spTgt spid="133123">
                                            <p:txEl>
                                              <p:pRg st="1" end="1"/>
                                            </p:txEl>
                                          </p:spTgt>
                                        </p:tgtEl>
                                        <p:attrNameLst>
                                          <p:attrName>style.visibility</p:attrName>
                                        </p:attrNameLst>
                                      </p:cBhvr>
                                      <p:to>
                                        <p:strVal val="visible"/>
                                      </p:to>
                                    </p:set>
                                    <p:animEffect transition="in" filter="fade">
                                      <p:cBhvr>
                                        <p:cTn id="14" dur="500"/>
                                        <p:tgtEl>
                                          <p:spTgt spid="133123">
                                            <p:txEl>
                                              <p:pRg st="1" end="1"/>
                                            </p:txEl>
                                          </p:spTgt>
                                        </p:tgtEl>
                                      </p:cBhvr>
                                    </p:animEffect>
                                    <p:anim calcmode="lin" valueType="num">
                                      <p:cBhvr>
                                        <p:cTn id="15" dur="500" fill="hold"/>
                                        <p:tgtEl>
                                          <p:spTgt spid="133123">
                                            <p:txEl>
                                              <p:pRg st="1" end="1"/>
                                            </p:txEl>
                                          </p:spTgt>
                                        </p:tgtEl>
                                        <p:attrNameLst>
                                          <p:attrName>ppt_x</p:attrName>
                                        </p:attrNameLst>
                                      </p:cBhvr>
                                      <p:tavLst>
                                        <p:tav tm="0">
                                          <p:val>
                                            <p:strVal val="#ppt_x-.1"/>
                                          </p:val>
                                        </p:tav>
                                        <p:tav tm="100000">
                                          <p:val>
                                            <p:strVal val="#ppt_x"/>
                                          </p:val>
                                        </p:tav>
                                      </p:tavLst>
                                    </p:anim>
                                    <p:anim calcmode="lin" valueType="num">
                                      <p:cBhvr>
                                        <p:cTn id="16" dur="500" fill="hold"/>
                                        <p:tgtEl>
                                          <p:spTgt spid="1331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0" presetClass="entr" presetSubtype="0" fill="hold" nodeType="clickEffect">
                                  <p:stCondLst>
                                    <p:cond delay="0"/>
                                  </p:stCondLst>
                                  <p:iterate type="lt">
                                    <p:tmPct val="10000"/>
                                  </p:iterate>
                                  <p:childTnLst>
                                    <p:set>
                                      <p:cBhvr>
                                        <p:cTn id="20" dur="1" fill="hold">
                                          <p:stCondLst>
                                            <p:cond delay="0"/>
                                          </p:stCondLst>
                                        </p:cTn>
                                        <p:tgtEl>
                                          <p:spTgt spid="133123">
                                            <p:txEl>
                                              <p:pRg st="2" end="2"/>
                                            </p:txEl>
                                          </p:spTgt>
                                        </p:tgtEl>
                                        <p:attrNameLst>
                                          <p:attrName>style.visibility</p:attrName>
                                        </p:attrNameLst>
                                      </p:cBhvr>
                                      <p:to>
                                        <p:strVal val="visible"/>
                                      </p:to>
                                    </p:set>
                                    <p:animEffect transition="in" filter="fade">
                                      <p:cBhvr>
                                        <p:cTn id="21" dur="500"/>
                                        <p:tgtEl>
                                          <p:spTgt spid="133123">
                                            <p:txEl>
                                              <p:pRg st="2" end="2"/>
                                            </p:txEl>
                                          </p:spTgt>
                                        </p:tgtEl>
                                      </p:cBhvr>
                                    </p:animEffect>
                                    <p:anim calcmode="lin" valueType="num">
                                      <p:cBhvr>
                                        <p:cTn id="22" dur="500" fill="hold"/>
                                        <p:tgtEl>
                                          <p:spTgt spid="133123">
                                            <p:txEl>
                                              <p:pRg st="2" end="2"/>
                                            </p:txEl>
                                          </p:spTgt>
                                        </p:tgtEl>
                                        <p:attrNameLst>
                                          <p:attrName>ppt_x</p:attrName>
                                        </p:attrNameLst>
                                      </p:cBhvr>
                                      <p:tavLst>
                                        <p:tav tm="0">
                                          <p:val>
                                            <p:strVal val="#ppt_x-.1"/>
                                          </p:val>
                                        </p:tav>
                                        <p:tav tm="100000">
                                          <p:val>
                                            <p:strVal val="#ppt_x"/>
                                          </p:val>
                                        </p:tav>
                                      </p:tavLst>
                                    </p:anim>
                                    <p:anim calcmode="lin" valueType="num">
                                      <p:cBhvr>
                                        <p:cTn id="23" dur="500" fill="hold"/>
                                        <p:tgtEl>
                                          <p:spTgt spid="1331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0" presetClass="entr" presetSubtype="0" fill="hold" nodeType="clickEffect">
                                  <p:stCondLst>
                                    <p:cond delay="0"/>
                                  </p:stCondLst>
                                  <p:iterate type="lt">
                                    <p:tmPct val="10000"/>
                                  </p:iterate>
                                  <p:childTnLst>
                                    <p:set>
                                      <p:cBhvr>
                                        <p:cTn id="27" dur="1" fill="hold">
                                          <p:stCondLst>
                                            <p:cond delay="0"/>
                                          </p:stCondLst>
                                        </p:cTn>
                                        <p:tgtEl>
                                          <p:spTgt spid="133123">
                                            <p:txEl>
                                              <p:pRg st="3" end="3"/>
                                            </p:txEl>
                                          </p:spTgt>
                                        </p:tgtEl>
                                        <p:attrNameLst>
                                          <p:attrName>style.visibility</p:attrName>
                                        </p:attrNameLst>
                                      </p:cBhvr>
                                      <p:to>
                                        <p:strVal val="visible"/>
                                      </p:to>
                                    </p:set>
                                    <p:animEffect transition="in" filter="fade">
                                      <p:cBhvr>
                                        <p:cTn id="28" dur="500"/>
                                        <p:tgtEl>
                                          <p:spTgt spid="133123">
                                            <p:txEl>
                                              <p:pRg st="3" end="3"/>
                                            </p:txEl>
                                          </p:spTgt>
                                        </p:tgtEl>
                                      </p:cBhvr>
                                    </p:animEffect>
                                    <p:anim calcmode="lin" valueType="num">
                                      <p:cBhvr>
                                        <p:cTn id="29" dur="500" fill="hold"/>
                                        <p:tgtEl>
                                          <p:spTgt spid="133123">
                                            <p:txEl>
                                              <p:pRg st="3" end="3"/>
                                            </p:txEl>
                                          </p:spTgt>
                                        </p:tgtEl>
                                        <p:attrNameLst>
                                          <p:attrName>ppt_x</p:attrName>
                                        </p:attrNameLst>
                                      </p:cBhvr>
                                      <p:tavLst>
                                        <p:tav tm="0">
                                          <p:val>
                                            <p:strVal val="#ppt_x-.1"/>
                                          </p:val>
                                        </p:tav>
                                        <p:tav tm="100000">
                                          <p:val>
                                            <p:strVal val="#ppt_x"/>
                                          </p:val>
                                        </p:tav>
                                      </p:tavLst>
                                    </p:anim>
                                    <p:anim calcmode="lin" valueType="num">
                                      <p:cBhvr>
                                        <p:cTn id="30" dur="500" fill="hold"/>
                                        <p:tgtEl>
                                          <p:spTgt spid="1331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0" presetClass="entr" presetSubtype="0" fill="hold" nodeType="clickEffect">
                                  <p:stCondLst>
                                    <p:cond delay="0"/>
                                  </p:stCondLst>
                                  <p:iterate type="lt">
                                    <p:tmPct val="10000"/>
                                  </p:iterate>
                                  <p:childTnLst>
                                    <p:set>
                                      <p:cBhvr>
                                        <p:cTn id="34" dur="1" fill="hold">
                                          <p:stCondLst>
                                            <p:cond delay="0"/>
                                          </p:stCondLst>
                                        </p:cTn>
                                        <p:tgtEl>
                                          <p:spTgt spid="133123">
                                            <p:txEl>
                                              <p:pRg st="4" end="4"/>
                                            </p:txEl>
                                          </p:spTgt>
                                        </p:tgtEl>
                                        <p:attrNameLst>
                                          <p:attrName>style.visibility</p:attrName>
                                        </p:attrNameLst>
                                      </p:cBhvr>
                                      <p:to>
                                        <p:strVal val="visible"/>
                                      </p:to>
                                    </p:set>
                                    <p:animEffect transition="in" filter="fade">
                                      <p:cBhvr>
                                        <p:cTn id="35" dur="500"/>
                                        <p:tgtEl>
                                          <p:spTgt spid="133123">
                                            <p:txEl>
                                              <p:pRg st="4" end="4"/>
                                            </p:txEl>
                                          </p:spTgt>
                                        </p:tgtEl>
                                      </p:cBhvr>
                                    </p:animEffect>
                                    <p:anim calcmode="lin" valueType="num">
                                      <p:cBhvr>
                                        <p:cTn id="36" dur="500" fill="hold"/>
                                        <p:tgtEl>
                                          <p:spTgt spid="133123">
                                            <p:txEl>
                                              <p:pRg st="4" end="4"/>
                                            </p:txEl>
                                          </p:spTgt>
                                        </p:tgtEl>
                                        <p:attrNameLst>
                                          <p:attrName>ppt_x</p:attrName>
                                        </p:attrNameLst>
                                      </p:cBhvr>
                                      <p:tavLst>
                                        <p:tav tm="0">
                                          <p:val>
                                            <p:strVal val="#ppt_x-.1"/>
                                          </p:val>
                                        </p:tav>
                                        <p:tav tm="100000">
                                          <p:val>
                                            <p:strVal val="#ppt_x"/>
                                          </p:val>
                                        </p:tav>
                                      </p:tavLst>
                                    </p:anim>
                                    <p:anim calcmode="lin" valueType="num">
                                      <p:cBhvr>
                                        <p:cTn id="37" dur="500" fill="hold"/>
                                        <p:tgtEl>
                                          <p:spTgt spid="1331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0" presetClass="entr" presetSubtype="0" fill="hold" nodeType="clickEffect">
                                  <p:stCondLst>
                                    <p:cond delay="0"/>
                                  </p:stCondLst>
                                  <p:iterate type="lt">
                                    <p:tmPct val="10000"/>
                                  </p:iterate>
                                  <p:childTnLst>
                                    <p:set>
                                      <p:cBhvr>
                                        <p:cTn id="41" dur="1" fill="hold">
                                          <p:stCondLst>
                                            <p:cond delay="0"/>
                                          </p:stCondLst>
                                        </p:cTn>
                                        <p:tgtEl>
                                          <p:spTgt spid="133123">
                                            <p:txEl>
                                              <p:pRg st="5" end="5"/>
                                            </p:txEl>
                                          </p:spTgt>
                                        </p:tgtEl>
                                        <p:attrNameLst>
                                          <p:attrName>style.visibility</p:attrName>
                                        </p:attrNameLst>
                                      </p:cBhvr>
                                      <p:to>
                                        <p:strVal val="visible"/>
                                      </p:to>
                                    </p:set>
                                    <p:animEffect transition="in" filter="fade">
                                      <p:cBhvr>
                                        <p:cTn id="42" dur="500"/>
                                        <p:tgtEl>
                                          <p:spTgt spid="133123">
                                            <p:txEl>
                                              <p:pRg st="5" end="5"/>
                                            </p:txEl>
                                          </p:spTgt>
                                        </p:tgtEl>
                                      </p:cBhvr>
                                    </p:animEffect>
                                    <p:anim calcmode="lin" valueType="num">
                                      <p:cBhvr>
                                        <p:cTn id="43" dur="500" fill="hold"/>
                                        <p:tgtEl>
                                          <p:spTgt spid="133123">
                                            <p:txEl>
                                              <p:pRg st="5" end="5"/>
                                            </p:txEl>
                                          </p:spTgt>
                                        </p:tgtEl>
                                        <p:attrNameLst>
                                          <p:attrName>ppt_x</p:attrName>
                                        </p:attrNameLst>
                                      </p:cBhvr>
                                      <p:tavLst>
                                        <p:tav tm="0">
                                          <p:val>
                                            <p:strVal val="#ppt_x-.1"/>
                                          </p:val>
                                        </p:tav>
                                        <p:tav tm="100000">
                                          <p:val>
                                            <p:strVal val="#ppt_x"/>
                                          </p:val>
                                        </p:tav>
                                      </p:tavLst>
                                    </p:anim>
                                    <p:anim calcmode="lin" valueType="num">
                                      <p:cBhvr>
                                        <p:cTn id="44" dur="500" fill="hold"/>
                                        <p:tgtEl>
                                          <p:spTgt spid="13312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lstStyle/>
          <a:p>
            <a:r>
              <a:rPr lang="en-US" sz="4600" dirty="0" smtClean="0"/>
              <a:t>Questions and Statements from the Israelites to God</a:t>
            </a:r>
            <a:endParaRPr lang="en-US" sz="4600" dirty="0"/>
          </a:p>
        </p:txBody>
      </p:sp>
      <p:sp>
        <p:nvSpPr>
          <p:cNvPr id="3" name="Content Placeholder 2"/>
          <p:cNvSpPr>
            <a:spLocks noGrp="1"/>
          </p:cNvSpPr>
          <p:nvPr>
            <p:ph idx="1"/>
          </p:nvPr>
        </p:nvSpPr>
        <p:spPr/>
        <p:txBody>
          <a:bodyPr/>
          <a:lstStyle/>
          <a:p>
            <a:pPr lvl="0" algn="just">
              <a:spcBef>
                <a:spcPts val="0"/>
              </a:spcBef>
              <a:spcAft>
                <a:spcPts val="0"/>
              </a:spcAft>
              <a:buFont typeface="Symbol"/>
              <a:buChar char=""/>
            </a:pPr>
            <a:r>
              <a:rPr lang="en-US" sz="3600" dirty="0">
                <a:latin typeface="Tahoma"/>
                <a:ea typeface="Times New Roman"/>
              </a:rPr>
              <a:t>“How have You loved us” (1:2)?</a:t>
            </a:r>
            <a:endParaRPr lang="en-US" sz="3600" dirty="0">
              <a:latin typeface="Times New Roman"/>
              <a:ea typeface="Times New Roman"/>
            </a:endParaRPr>
          </a:p>
          <a:p>
            <a:pPr lvl="0" algn="just">
              <a:spcBef>
                <a:spcPts val="0"/>
              </a:spcBef>
              <a:spcAft>
                <a:spcPts val="0"/>
              </a:spcAft>
              <a:buFont typeface="Symbol"/>
              <a:buChar char=""/>
            </a:pPr>
            <a:r>
              <a:rPr lang="en-US" sz="3600" dirty="0">
                <a:latin typeface="Tahoma"/>
                <a:ea typeface="Times New Roman"/>
              </a:rPr>
              <a:t>“How have we despised Your name” (1:6)?</a:t>
            </a:r>
            <a:endParaRPr lang="en-US" sz="3600" dirty="0">
              <a:latin typeface="Times New Roman"/>
              <a:ea typeface="Times New Roman"/>
            </a:endParaRPr>
          </a:p>
          <a:p>
            <a:pPr lvl="0" algn="just">
              <a:spcBef>
                <a:spcPts val="0"/>
              </a:spcBef>
              <a:spcAft>
                <a:spcPts val="0"/>
              </a:spcAft>
              <a:buFont typeface="Symbol"/>
              <a:buChar char=""/>
            </a:pPr>
            <a:r>
              <a:rPr lang="en-US" sz="3600" dirty="0">
                <a:latin typeface="Tahoma"/>
                <a:ea typeface="Times New Roman"/>
              </a:rPr>
              <a:t>“How have we defiled You” (1:7)?</a:t>
            </a:r>
            <a:endParaRPr lang="en-US" sz="3600" dirty="0">
              <a:latin typeface="Times New Roman"/>
              <a:ea typeface="Times New Roman"/>
            </a:endParaRPr>
          </a:p>
          <a:p>
            <a:pPr lvl="0" algn="just">
              <a:spcBef>
                <a:spcPts val="0"/>
              </a:spcBef>
              <a:spcAft>
                <a:spcPts val="0"/>
              </a:spcAft>
              <a:buFont typeface="Symbol"/>
              <a:buChar char=""/>
            </a:pPr>
            <a:r>
              <a:rPr lang="en-US" sz="3600" dirty="0">
                <a:latin typeface="Tahoma"/>
                <a:ea typeface="Times New Roman"/>
              </a:rPr>
              <a:t>“The table of the Lord is defiled” (1:12).</a:t>
            </a:r>
            <a:endParaRPr lang="en-US" sz="3600" dirty="0">
              <a:latin typeface="Times New Roman"/>
              <a:ea typeface="Times New Roman"/>
            </a:endParaRPr>
          </a:p>
          <a:p>
            <a:pPr lvl="0" algn="just">
              <a:spcBef>
                <a:spcPts val="0"/>
              </a:spcBef>
              <a:spcAft>
                <a:spcPts val="0"/>
              </a:spcAft>
              <a:buFont typeface="Symbol"/>
              <a:buChar char=""/>
            </a:pPr>
            <a:r>
              <a:rPr lang="en-US" sz="3600" dirty="0">
                <a:latin typeface="Tahoma"/>
                <a:ea typeface="Times New Roman"/>
              </a:rPr>
              <a:t>“What weariness this is” (1:13).</a:t>
            </a:r>
            <a:endParaRPr lang="en-US" sz="3600" dirty="0">
              <a:latin typeface="Times New Roman"/>
              <a:ea typeface="Times New Roman"/>
            </a:endParaRPr>
          </a:p>
          <a:p>
            <a:pPr lvl="0" algn="just">
              <a:spcBef>
                <a:spcPts val="0"/>
              </a:spcBef>
              <a:spcAft>
                <a:spcPts val="0"/>
              </a:spcAft>
              <a:buFont typeface="Symbol"/>
              <a:buChar char=""/>
            </a:pPr>
            <a:r>
              <a:rPr lang="en-US" sz="3600" dirty="0">
                <a:latin typeface="Tahoma"/>
                <a:ea typeface="Times New Roman"/>
              </a:rPr>
              <a:t>“Why does He not” (2:14)?</a:t>
            </a:r>
            <a:endParaRPr lang="en-US" sz="3600" dirty="0">
              <a:latin typeface="Times New Roman"/>
              <a:ea typeface="Times New Roman"/>
            </a:endParaRPr>
          </a:p>
          <a:p>
            <a:endParaRPr lang="en-US" dirty="0"/>
          </a:p>
        </p:txBody>
      </p:sp>
    </p:spTree>
    <p:extLst>
      <p:ext uri="{BB962C8B-B14F-4D97-AF65-F5344CB8AC3E}">
        <p14:creationId xmlns:p14="http://schemas.microsoft.com/office/powerpoint/2010/main" val="114434579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lstStyle/>
          <a:p>
            <a:r>
              <a:rPr lang="en-US" sz="4600" dirty="0">
                <a:solidFill>
                  <a:prstClr val="white"/>
                </a:solidFill>
              </a:rPr>
              <a:t>Questions of the Israelites to God</a:t>
            </a:r>
            <a:endParaRPr lang="en-US" sz="4600" dirty="0"/>
          </a:p>
        </p:txBody>
      </p:sp>
      <p:sp>
        <p:nvSpPr>
          <p:cNvPr id="3" name="Content Placeholder 2"/>
          <p:cNvSpPr>
            <a:spLocks noGrp="1"/>
          </p:cNvSpPr>
          <p:nvPr>
            <p:ph idx="1"/>
          </p:nvPr>
        </p:nvSpPr>
        <p:spPr/>
        <p:txBody>
          <a:bodyPr/>
          <a:lstStyle/>
          <a:p>
            <a:pPr lvl="0" algn="just">
              <a:spcBef>
                <a:spcPts val="0"/>
              </a:spcBef>
              <a:spcAft>
                <a:spcPts val="0"/>
              </a:spcAft>
              <a:buFont typeface="Symbol"/>
              <a:buChar char=""/>
            </a:pPr>
            <a:r>
              <a:rPr lang="en-US" sz="3600" dirty="0">
                <a:solidFill>
                  <a:prstClr val="white"/>
                </a:solidFill>
                <a:latin typeface="Tahoma"/>
                <a:ea typeface="Times New Roman"/>
              </a:rPr>
              <a:t>“How have we wearied Him” (2:17a)?</a:t>
            </a:r>
            <a:endParaRPr lang="en-US" sz="3600" dirty="0">
              <a:solidFill>
                <a:prstClr val="white"/>
              </a:solidFill>
              <a:latin typeface="Times New Roman"/>
              <a:ea typeface="Times New Roman"/>
            </a:endParaRPr>
          </a:p>
          <a:p>
            <a:pPr lvl="0" algn="just">
              <a:spcBef>
                <a:spcPts val="0"/>
              </a:spcBef>
              <a:spcAft>
                <a:spcPts val="0"/>
              </a:spcAft>
              <a:buFont typeface="Symbol"/>
              <a:buChar char=""/>
            </a:pPr>
            <a:r>
              <a:rPr lang="en-US" sz="3600" dirty="0">
                <a:solidFill>
                  <a:prstClr val="white"/>
                </a:solidFill>
                <a:latin typeface="Tahoma"/>
                <a:ea typeface="Times New Roman"/>
              </a:rPr>
              <a:t>“Where is the God of justice” (2:17b)?</a:t>
            </a:r>
            <a:endParaRPr lang="en-US" sz="3600" dirty="0">
              <a:solidFill>
                <a:prstClr val="white"/>
              </a:solidFill>
              <a:latin typeface="Times New Roman"/>
              <a:ea typeface="Times New Roman"/>
            </a:endParaRPr>
          </a:p>
          <a:p>
            <a:pPr lvl="0" algn="just">
              <a:spcBef>
                <a:spcPts val="0"/>
              </a:spcBef>
              <a:spcAft>
                <a:spcPts val="0"/>
              </a:spcAft>
              <a:buFont typeface="Symbol"/>
              <a:buChar char=""/>
            </a:pPr>
            <a:r>
              <a:rPr lang="en-US" sz="3600" dirty="0">
                <a:solidFill>
                  <a:prstClr val="white"/>
                </a:solidFill>
                <a:latin typeface="Tahoma"/>
                <a:ea typeface="Times New Roman"/>
              </a:rPr>
              <a:t>“How shall we return” (3:7)?</a:t>
            </a:r>
            <a:endParaRPr lang="en-US" sz="3600" dirty="0">
              <a:solidFill>
                <a:prstClr val="white"/>
              </a:solidFill>
              <a:latin typeface="Times New Roman"/>
              <a:ea typeface="Times New Roman"/>
            </a:endParaRPr>
          </a:p>
          <a:p>
            <a:pPr lvl="0" algn="just">
              <a:spcBef>
                <a:spcPts val="0"/>
              </a:spcBef>
              <a:spcAft>
                <a:spcPts val="0"/>
              </a:spcAft>
              <a:buFont typeface="Symbol"/>
              <a:buChar char=""/>
            </a:pPr>
            <a:r>
              <a:rPr lang="en-US" sz="3600" dirty="0">
                <a:solidFill>
                  <a:prstClr val="white"/>
                </a:solidFill>
                <a:latin typeface="Tahoma"/>
                <a:ea typeface="Times New Roman"/>
              </a:rPr>
              <a:t>“How have we robbed You” (3:8)?</a:t>
            </a:r>
            <a:endParaRPr lang="en-US" sz="3600" dirty="0">
              <a:solidFill>
                <a:prstClr val="white"/>
              </a:solidFill>
              <a:latin typeface="Times New Roman"/>
              <a:ea typeface="Times New Roman"/>
            </a:endParaRPr>
          </a:p>
          <a:p>
            <a:pPr lvl="0" algn="just">
              <a:spcBef>
                <a:spcPts val="0"/>
              </a:spcBef>
              <a:spcAft>
                <a:spcPts val="0"/>
              </a:spcAft>
              <a:buFont typeface="Symbol"/>
              <a:buChar char=""/>
            </a:pPr>
            <a:r>
              <a:rPr lang="en-US" sz="3600" dirty="0">
                <a:solidFill>
                  <a:prstClr val="white"/>
                </a:solidFill>
                <a:latin typeface="Tahoma"/>
                <a:ea typeface="Times New Roman"/>
              </a:rPr>
              <a:t>“How have we spoken against You” (3:8)?</a:t>
            </a:r>
            <a:endParaRPr lang="en-US" sz="3600" dirty="0">
              <a:solidFill>
                <a:prstClr val="white"/>
              </a:solidFill>
              <a:latin typeface="Times New Roman"/>
              <a:ea typeface="Times New Roman"/>
            </a:endParaRPr>
          </a:p>
          <a:p>
            <a:pPr lvl="0" algn="just">
              <a:spcBef>
                <a:spcPts val="0"/>
              </a:spcBef>
              <a:spcAft>
                <a:spcPts val="0"/>
              </a:spcAft>
              <a:buFont typeface="Symbol"/>
              <a:buChar char=""/>
            </a:pPr>
            <a:r>
              <a:rPr lang="en-US" sz="3600" dirty="0">
                <a:solidFill>
                  <a:prstClr val="white"/>
                </a:solidFill>
                <a:latin typeface="Tahoma"/>
                <a:ea typeface="Times New Roman"/>
              </a:rPr>
              <a:t>“It is vain to serve God” (3:14</a:t>
            </a:r>
            <a:r>
              <a:rPr lang="en-US" sz="3600" dirty="0" smtClean="0">
                <a:solidFill>
                  <a:prstClr val="white"/>
                </a:solidFill>
                <a:latin typeface="Tahoma"/>
                <a:ea typeface="Times New Roman"/>
              </a:rPr>
              <a:t>).</a:t>
            </a:r>
            <a:endParaRPr lang="en-US" sz="3600" dirty="0">
              <a:solidFill>
                <a:prstClr val="white"/>
              </a:solidFill>
              <a:latin typeface="Times New Roman"/>
              <a:ea typeface="Times New Roman"/>
            </a:endParaRPr>
          </a:p>
        </p:txBody>
      </p:sp>
    </p:spTree>
    <p:extLst>
      <p:ext uri="{BB962C8B-B14F-4D97-AF65-F5344CB8AC3E}">
        <p14:creationId xmlns:p14="http://schemas.microsoft.com/office/powerpoint/2010/main" val="325940057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p:cNvSpPr>
          <p:nvPr>
            <p:ph type="ctrTitle"/>
          </p:nvPr>
        </p:nvSpPr>
        <p:spPr>
          <a:xfrm>
            <a:off x="685800" y="457200"/>
            <a:ext cx="7620000" cy="3143250"/>
          </a:xfrm>
        </p:spPr>
        <p:txBody>
          <a:bodyPr/>
          <a:lstStyle/>
          <a:p>
            <a:r>
              <a:rPr lang="en-US" smtClean="0"/>
              <a:t>This power point has been produced by </a:t>
            </a:r>
            <a:br>
              <a:rPr lang="en-US" smtClean="0"/>
            </a:br>
            <a:r>
              <a:rPr lang="en-US" smtClean="0"/>
              <a:t>Southern View Chapel</a:t>
            </a:r>
            <a:br>
              <a:rPr lang="en-US" smtClean="0"/>
            </a:br>
            <a:r>
              <a:rPr lang="en-US" smtClean="0"/>
              <a:t>Springfield, IL</a:t>
            </a:r>
          </a:p>
        </p:txBody>
      </p:sp>
      <p:sp>
        <p:nvSpPr>
          <p:cNvPr id="131075" name="Rectangle 3"/>
          <p:cNvSpPr>
            <a:spLocks noGrp="1"/>
          </p:cNvSpPr>
          <p:nvPr>
            <p:ph type="subTitle" idx="1"/>
          </p:nvPr>
        </p:nvSpPr>
        <p:spPr>
          <a:xfrm>
            <a:off x="1371600" y="3886200"/>
            <a:ext cx="6781800" cy="1752600"/>
          </a:xfrm>
        </p:spPr>
        <p:txBody>
          <a:bodyPr/>
          <a:lstStyle/>
          <a:p>
            <a:pPr>
              <a:lnSpc>
                <a:spcPct val="90000"/>
              </a:lnSpc>
            </a:pPr>
            <a:r>
              <a:rPr lang="en-US" sz="2400" dirty="0" smtClean="0">
                <a:solidFill>
                  <a:schemeClr val="tx1"/>
                </a:solidFill>
              </a:rPr>
              <a:t>All rights are reserved.  May not be </a:t>
            </a:r>
            <a:r>
              <a:rPr lang="en-US" sz="2400" smtClean="0">
                <a:solidFill>
                  <a:schemeClr val="tx1"/>
                </a:solidFill>
              </a:rPr>
              <a:t>reproduced without </a:t>
            </a:r>
            <a:r>
              <a:rPr lang="en-US" sz="2400" dirty="0" smtClean="0">
                <a:solidFill>
                  <a:schemeClr val="tx1"/>
                </a:solidFill>
              </a:rPr>
              <a:t>permission of the publisher.</a:t>
            </a:r>
          </a:p>
          <a:p>
            <a:pPr>
              <a:lnSpc>
                <a:spcPct val="90000"/>
              </a:lnSpc>
            </a:pPr>
            <a:r>
              <a:rPr lang="en-US" sz="2400" dirty="0" smtClean="0">
                <a:solidFill>
                  <a:schemeClr val="tx1"/>
                </a:solidFill>
              </a:rPr>
              <a:t>Please contact us for further information at email:  svchapel@svchapel.org</a:t>
            </a:r>
          </a:p>
        </p:txBody>
      </p:sp>
    </p:spTree>
    <p:extLst>
      <p:ext uri="{BB962C8B-B14F-4D97-AF65-F5344CB8AC3E}">
        <p14:creationId xmlns:p14="http://schemas.microsoft.com/office/powerpoint/2010/main" val="247112716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D:\0Images\0Adds 2002\4b Negev and Wilderness\Southern Wildlife\sr\Ibex on cliff in Machtesh Ramon10.jpg"/>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otalTime>1871</TotalTime>
  <Words>3422</Words>
  <Application>Microsoft Office PowerPoint</Application>
  <PresentationFormat>On-screen Show (4:3)</PresentationFormat>
  <Paragraphs>445</Paragraphs>
  <Slides>78</Slides>
  <Notes>43</Notes>
  <HiddenSlides>0</HiddenSlides>
  <MMClips>0</MMClips>
  <ScaleCrop>false</ScaleCrop>
  <HeadingPairs>
    <vt:vector size="4" baseType="variant">
      <vt:variant>
        <vt:lpstr>Theme</vt:lpstr>
      </vt:variant>
      <vt:variant>
        <vt:i4>11</vt:i4>
      </vt:variant>
      <vt:variant>
        <vt:lpstr>Slide Titles</vt:lpstr>
      </vt:variant>
      <vt:variant>
        <vt:i4>78</vt:i4>
      </vt:variant>
    </vt:vector>
  </HeadingPairs>
  <TitlesOfParts>
    <vt:vector size="89" baseType="lpstr">
      <vt:lpstr>Office Theme</vt:lpstr>
      <vt:lpstr>1_Concourse</vt:lpstr>
      <vt:lpstr>Apex</vt:lpstr>
      <vt:lpstr>1_Office Theme</vt:lpstr>
      <vt:lpstr>Equity</vt:lpstr>
      <vt:lpstr>2_Office Theme</vt:lpstr>
      <vt:lpstr>3_Office Theme</vt:lpstr>
      <vt:lpstr>Default Design</vt:lpstr>
      <vt:lpstr>2_Default Design</vt:lpstr>
      <vt:lpstr>Diseño predeterminado</vt:lpstr>
      <vt:lpstr>4_Office Theme</vt:lpstr>
      <vt:lpstr>OLD TESTAMENT</vt:lpstr>
      <vt:lpstr> </vt:lpstr>
      <vt:lpstr>HOSEA</vt:lpstr>
      <vt:lpstr>Pictures of Israel that can be applied to our Christian commitment:</vt:lpstr>
      <vt:lpstr>Israel’s blessings if they           turn back to God</vt:lpstr>
      <vt:lpstr>THE MINOR PROPHETS</vt:lpstr>
      <vt:lpstr>MINOR PROPHETS</vt:lpstr>
      <vt:lpstr>MINOR PROPHETS (by recipients):</vt:lpstr>
      <vt:lpstr>  MINOR PROPHETS (chronological)</vt:lpstr>
      <vt:lpstr>JOEL</vt:lpstr>
      <vt:lpstr>JOEL</vt:lpstr>
      <vt:lpstr>AMOS</vt:lpstr>
      <vt:lpstr>AMOS</vt:lpstr>
      <vt:lpstr>JUDGMENT AGAINST THE  GENTILE NATIONS</vt:lpstr>
      <vt:lpstr>PowerPoint Presentation</vt:lpstr>
      <vt:lpstr>SOME CHARACTERISTICS ARE:</vt:lpstr>
      <vt:lpstr>PowerPoint Presentation</vt:lpstr>
      <vt:lpstr>A Dispensational Understanding of the Kingdom</vt:lpstr>
      <vt:lpstr>PowerPoint Presentation</vt:lpstr>
      <vt:lpstr>“Kingdom of God” </vt:lpstr>
      <vt:lpstr>In Scripture: Six unique     kingdoms as related to God:</vt:lpstr>
      <vt:lpstr>PowerPoint Presentation</vt:lpstr>
      <vt:lpstr>PowerPoint Presentation</vt:lpstr>
      <vt:lpstr>People’s good deeds toward one another and the planet are welcomed, but they       do not form the kingdom, advance the kingdom or hasten the kingdom.  The church’s mandate is not to clean up the planet, wipe out illness, eradicate poverty and injustice and call for peace treaties.  </vt:lpstr>
      <vt:lpstr>PowerPoint Presentation</vt:lpstr>
      <vt:lpstr>OBADIAH</vt:lpstr>
      <vt:lpstr>OBADIAH</vt:lpstr>
      <vt:lpstr>E D O 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JONAH</vt:lpstr>
      <vt:lpstr>Jonah’s travels</vt:lpstr>
      <vt:lpstr>PowerPoint Presentation</vt:lpstr>
      <vt:lpstr>MICAH</vt:lpstr>
      <vt:lpstr>MICAH</vt:lpstr>
      <vt:lpstr>Future in the Kingdom Age</vt:lpstr>
      <vt:lpstr>MICAH’S TRUST IN IN THE LORD</vt:lpstr>
      <vt:lpstr>A NEW DAY FOR ISRAEL</vt:lpstr>
      <vt:lpstr>THE GREATNESS OF GOD</vt:lpstr>
      <vt:lpstr>NAHUM</vt:lpstr>
      <vt:lpstr>NAHUM</vt:lpstr>
      <vt:lpstr>The Wrath &amp;  Goodness of God</vt:lpstr>
      <vt:lpstr>Devastation of Nineveh</vt:lpstr>
      <vt:lpstr>PowerPoint Presentation</vt:lpstr>
      <vt:lpstr>HABAKKUK</vt:lpstr>
      <vt:lpstr>HABAKKUK COMPLAINS TO GOD</vt:lpstr>
      <vt:lpstr>HABAKKUK—Lessons in Prayer</vt:lpstr>
      <vt:lpstr>JUDGMENT ON BABYLONIANS</vt:lpstr>
      <vt:lpstr>THOSE WHO HAVE:</vt:lpstr>
      <vt:lpstr>FAITH WILL PRODUCE FAITHFULNESS</vt:lpstr>
      <vt:lpstr>Ibex on cliff in Machtesh Ramon</vt:lpstr>
      <vt:lpstr>zephaniah</vt:lpstr>
      <vt:lpstr>ZEPHANIAH</vt:lpstr>
      <vt:lpstr>HAGGAI</vt:lpstr>
      <vt:lpstr>HAGGAI</vt:lpstr>
      <vt:lpstr>HAGGAI can be                       divided into 4 messages</vt:lpstr>
      <vt:lpstr>THE PROPHECY</vt:lpstr>
      <vt:lpstr>ZECHARIAH</vt:lpstr>
      <vt:lpstr>ZECHARIAH</vt:lpstr>
      <vt:lpstr>THE VISIONS OF ZECHARIAH</vt:lpstr>
      <vt:lpstr>THE VISIONS OF ZECHARIAH</vt:lpstr>
      <vt:lpstr>REVELATIONS CONCERNING THE KING</vt:lpstr>
      <vt:lpstr>PROPHECIES IN ZECHARIAH</vt:lpstr>
      <vt:lpstr>Descriptions of the coming  of the Lord</vt:lpstr>
      <vt:lpstr>Coming of the Lord (cont’d)</vt:lpstr>
      <vt:lpstr>Coming of the Lord (cont’d)</vt:lpstr>
      <vt:lpstr>MALACHI</vt:lpstr>
      <vt:lpstr>MALACHI</vt:lpstr>
      <vt:lpstr>The sins of the people  described  by what they lost.</vt:lpstr>
      <vt:lpstr>Questions and Statements from the Israelites to God</vt:lpstr>
      <vt:lpstr>Questions of the Israelites to God</vt:lpstr>
      <vt:lpstr>This power point has been produced by  Southern View Chapel Springfield, IL</vt:lpstr>
    </vt:vector>
  </TitlesOfParts>
  <Company>Southern View Chapel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 TESTAMENT</dc:title>
  <dc:creator>Bev Byerline</dc:creator>
  <cp:lastModifiedBy>Southern View Chapel</cp:lastModifiedBy>
  <cp:revision>79</cp:revision>
  <cp:lastPrinted>2012-08-15T16:21:11Z</cp:lastPrinted>
  <dcterms:created xsi:type="dcterms:W3CDTF">2011-11-11T17:22:01Z</dcterms:created>
  <dcterms:modified xsi:type="dcterms:W3CDTF">2015-10-14T19:57:17Z</dcterms:modified>
</cp:coreProperties>
</file>