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735" r:id="rId5"/>
  </p:sldMasterIdLst>
  <p:notesMasterIdLst>
    <p:notesMasterId r:id="rId158"/>
  </p:notesMasterIdLst>
  <p:handoutMasterIdLst>
    <p:handoutMasterId r:id="rId159"/>
  </p:handoutMasterIdLst>
  <p:sldIdLst>
    <p:sldId id="256" r:id="rId6"/>
    <p:sldId id="257" r:id="rId7"/>
    <p:sldId id="317" r:id="rId8"/>
    <p:sldId id="416" r:id="rId9"/>
    <p:sldId id="417" r:id="rId10"/>
    <p:sldId id="318" r:id="rId11"/>
    <p:sldId id="418" r:id="rId12"/>
    <p:sldId id="419" r:id="rId13"/>
    <p:sldId id="420" r:id="rId14"/>
    <p:sldId id="421" r:id="rId15"/>
    <p:sldId id="319" r:id="rId16"/>
    <p:sldId id="320" r:id="rId17"/>
    <p:sldId id="321" r:id="rId18"/>
    <p:sldId id="322" r:id="rId19"/>
    <p:sldId id="323" r:id="rId20"/>
    <p:sldId id="324" r:id="rId21"/>
    <p:sldId id="325" r:id="rId22"/>
    <p:sldId id="270" r:id="rId23"/>
    <p:sldId id="271" r:id="rId24"/>
    <p:sldId id="272" r:id="rId25"/>
    <p:sldId id="269" r:id="rId26"/>
    <p:sldId id="258" r:id="rId27"/>
    <p:sldId id="326" r:id="rId28"/>
    <p:sldId id="259" r:id="rId29"/>
    <p:sldId id="260" r:id="rId30"/>
    <p:sldId id="327" r:id="rId31"/>
    <p:sldId id="261" r:id="rId32"/>
    <p:sldId id="268" r:id="rId33"/>
    <p:sldId id="329" r:id="rId34"/>
    <p:sldId id="273" r:id="rId35"/>
    <p:sldId id="332" r:id="rId36"/>
    <p:sldId id="331" r:id="rId37"/>
    <p:sldId id="330" r:id="rId38"/>
    <p:sldId id="333" r:id="rId39"/>
    <p:sldId id="334" r:id="rId40"/>
    <p:sldId id="335" r:id="rId41"/>
    <p:sldId id="336" r:id="rId42"/>
    <p:sldId id="262" r:id="rId43"/>
    <p:sldId id="263" r:id="rId44"/>
    <p:sldId id="328" r:id="rId45"/>
    <p:sldId id="264" r:id="rId46"/>
    <p:sldId id="275" r:id="rId47"/>
    <p:sldId id="276" r:id="rId48"/>
    <p:sldId id="277" r:id="rId49"/>
    <p:sldId id="278" r:id="rId50"/>
    <p:sldId id="279" r:id="rId51"/>
    <p:sldId id="280" r:id="rId52"/>
    <p:sldId id="281" r:id="rId53"/>
    <p:sldId id="282" r:id="rId54"/>
    <p:sldId id="283" r:id="rId55"/>
    <p:sldId id="284" r:id="rId56"/>
    <p:sldId id="285" r:id="rId57"/>
    <p:sldId id="287" r:id="rId58"/>
    <p:sldId id="286" r:id="rId59"/>
    <p:sldId id="302" r:id="rId60"/>
    <p:sldId id="300" r:id="rId61"/>
    <p:sldId id="301" r:id="rId62"/>
    <p:sldId id="289" r:id="rId63"/>
    <p:sldId id="290" r:id="rId64"/>
    <p:sldId id="339" r:id="rId65"/>
    <p:sldId id="291" r:id="rId66"/>
    <p:sldId id="340" r:id="rId67"/>
    <p:sldId id="292" r:id="rId68"/>
    <p:sldId id="341" r:id="rId69"/>
    <p:sldId id="293" r:id="rId70"/>
    <p:sldId id="342" r:id="rId71"/>
    <p:sldId id="298" r:id="rId72"/>
    <p:sldId id="295" r:id="rId73"/>
    <p:sldId id="299" r:id="rId74"/>
    <p:sldId id="296" r:id="rId75"/>
    <p:sldId id="313" r:id="rId76"/>
    <p:sldId id="315" r:id="rId77"/>
    <p:sldId id="303" r:id="rId78"/>
    <p:sldId id="304" r:id="rId79"/>
    <p:sldId id="343" r:id="rId80"/>
    <p:sldId id="306" r:id="rId81"/>
    <p:sldId id="307" r:id="rId82"/>
    <p:sldId id="344" r:id="rId83"/>
    <p:sldId id="316" r:id="rId84"/>
    <p:sldId id="309" r:id="rId85"/>
    <p:sldId id="345" r:id="rId86"/>
    <p:sldId id="311" r:id="rId87"/>
    <p:sldId id="346" r:id="rId88"/>
    <p:sldId id="347" r:id="rId89"/>
    <p:sldId id="348" r:id="rId90"/>
    <p:sldId id="349" r:id="rId91"/>
    <p:sldId id="350" r:id="rId92"/>
    <p:sldId id="353" r:id="rId93"/>
    <p:sldId id="352" r:id="rId94"/>
    <p:sldId id="351" r:id="rId95"/>
    <p:sldId id="354" r:id="rId96"/>
    <p:sldId id="355" r:id="rId97"/>
    <p:sldId id="356" r:id="rId98"/>
    <p:sldId id="367" r:id="rId99"/>
    <p:sldId id="368" r:id="rId100"/>
    <p:sldId id="369" r:id="rId101"/>
    <p:sldId id="370" r:id="rId102"/>
    <p:sldId id="371" r:id="rId103"/>
    <p:sldId id="372" r:id="rId104"/>
    <p:sldId id="373" r:id="rId105"/>
    <p:sldId id="374" r:id="rId106"/>
    <p:sldId id="375" r:id="rId107"/>
    <p:sldId id="376" r:id="rId108"/>
    <p:sldId id="378" r:id="rId109"/>
    <p:sldId id="377" r:id="rId110"/>
    <p:sldId id="358" r:id="rId111"/>
    <p:sldId id="357" r:id="rId112"/>
    <p:sldId id="379" r:id="rId113"/>
    <p:sldId id="359" r:id="rId114"/>
    <p:sldId id="360" r:id="rId115"/>
    <p:sldId id="361" r:id="rId116"/>
    <p:sldId id="362" r:id="rId117"/>
    <p:sldId id="363" r:id="rId118"/>
    <p:sldId id="364" r:id="rId119"/>
    <p:sldId id="365" r:id="rId120"/>
    <p:sldId id="366" r:id="rId121"/>
    <p:sldId id="380" r:id="rId122"/>
    <p:sldId id="381" r:id="rId123"/>
    <p:sldId id="382" r:id="rId124"/>
    <p:sldId id="383" r:id="rId125"/>
    <p:sldId id="398" r:id="rId126"/>
    <p:sldId id="399" r:id="rId127"/>
    <p:sldId id="384" r:id="rId128"/>
    <p:sldId id="385" r:id="rId129"/>
    <p:sldId id="386" r:id="rId130"/>
    <p:sldId id="387" r:id="rId131"/>
    <p:sldId id="401" r:id="rId132"/>
    <p:sldId id="388" r:id="rId133"/>
    <p:sldId id="402" r:id="rId134"/>
    <p:sldId id="389" r:id="rId135"/>
    <p:sldId id="403" r:id="rId136"/>
    <p:sldId id="400" r:id="rId137"/>
    <p:sldId id="390" r:id="rId138"/>
    <p:sldId id="404" r:id="rId139"/>
    <p:sldId id="405" r:id="rId140"/>
    <p:sldId id="391" r:id="rId141"/>
    <p:sldId id="392" r:id="rId142"/>
    <p:sldId id="393" r:id="rId143"/>
    <p:sldId id="394" r:id="rId144"/>
    <p:sldId id="395" r:id="rId145"/>
    <p:sldId id="396" r:id="rId146"/>
    <p:sldId id="397" r:id="rId147"/>
    <p:sldId id="406" r:id="rId148"/>
    <p:sldId id="407" r:id="rId149"/>
    <p:sldId id="408" r:id="rId150"/>
    <p:sldId id="409" r:id="rId151"/>
    <p:sldId id="410" r:id="rId152"/>
    <p:sldId id="411" r:id="rId153"/>
    <p:sldId id="412" r:id="rId154"/>
    <p:sldId id="413" r:id="rId155"/>
    <p:sldId id="414" r:id="rId156"/>
    <p:sldId id="415" r:id="rId157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525"/>
    <p:restoredTop sz="94737"/>
  </p:normalViewPr>
  <p:slideViewPr>
    <p:cSldViewPr>
      <p:cViewPr varScale="1">
        <p:scale>
          <a:sx n="43" d="100"/>
          <a:sy n="43" d="100"/>
        </p:scale>
        <p:origin x="1320" y="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984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117" Type="http://schemas.openxmlformats.org/officeDocument/2006/relationships/slide" Target="slides/slide112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84" Type="http://schemas.openxmlformats.org/officeDocument/2006/relationships/slide" Target="slides/slide79.xml"/><Relationship Id="rId89" Type="http://schemas.openxmlformats.org/officeDocument/2006/relationships/slide" Target="slides/slide84.xml"/><Relationship Id="rId112" Type="http://schemas.openxmlformats.org/officeDocument/2006/relationships/slide" Target="slides/slide107.xml"/><Relationship Id="rId133" Type="http://schemas.openxmlformats.org/officeDocument/2006/relationships/slide" Target="slides/slide128.xml"/><Relationship Id="rId138" Type="http://schemas.openxmlformats.org/officeDocument/2006/relationships/slide" Target="slides/slide133.xml"/><Relationship Id="rId154" Type="http://schemas.openxmlformats.org/officeDocument/2006/relationships/slide" Target="slides/slide149.xml"/><Relationship Id="rId159" Type="http://schemas.openxmlformats.org/officeDocument/2006/relationships/handoutMaster" Target="handoutMasters/handoutMaster1.xml"/><Relationship Id="rId16" Type="http://schemas.openxmlformats.org/officeDocument/2006/relationships/slide" Target="slides/slide11.xml"/><Relationship Id="rId107" Type="http://schemas.openxmlformats.org/officeDocument/2006/relationships/slide" Target="slides/slide102.xml"/><Relationship Id="rId11" Type="http://schemas.openxmlformats.org/officeDocument/2006/relationships/slide" Target="slides/slide6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74" Type="http://schemas.openxmlformats.org/officeDocument/2006/relationships/slide" Target="slides/slide69.xml"/><Relationship Id="rId79" Type="http://schemas.openxmlformats.org/officeDocument/2006/relationships/slide" Target="slides/slide74.xml"/><Relationship Id="rId102" Type="http://schemas.openxmlformats.org/officeDocument/2006/relationships/slide" Target="slides/slide97.xml"/><Relationship Id="rId123" Type="http://schemas.openxmlformats.org/officeDocument/2006/relationships/slide" Target="slides/slide118.xml"/><Relationship Id="rId128" Type="http://schemas.openxmlformats.org/officeDocument/2006/relationships/slide" Target="slides/slide123.xml"/><Relationship Id="rId144" Type="http://schemas.openxmlformats.org/officeDocument/2006/relationships/slide" Target="slides/slide139.xml"/><Relationship Id="rId149" Type="http://schemas.openxmlformats.org/officeDocument/2006/relationships/slide" Target="slides/slide144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85.xml"/><Relationship Id="rId95" Type="http://schemas.openxmlformats.org/officeDocument/2006/relationships/slide" Target="slides/slide90.xml"/><Relationship Id="rId160" Type="http://schemas.openxmlformats.org/officeDocument/2006/relationships/presProps" Target="presProps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113" Type="http://schemas.openxmlformats.org/officeDocument/2006/relationships/slide" Target="slides/slide108.xml"/><Relationship Id="rId118" Type="http://schemas.openxmlformats.org/officeDocument/2006/relationships/slide" Target="slides/slide113.xml"/><Relationship Id="rId134" Type="http://schemas.openxmlformats.org/officeDocument/2006/relationships/slide" Target="slides/slide129.xml"/><Relationship Id="rId139" Type="http://schemas.openxmlformats.org/officeDocument/2006/relationships/slide" Target="slides/slide134.xml"/><Relationship Id="rId80" Type="http://schemas.openxmlformats.org/officeDocument/2006/relationships/slide" Target="slides/slide75.xml"/><Relationship Id="rId85" Type="http://schemas.openxmlformats.org/officeDocument/2006/relationships/slide" Target="slides/slide80.xml"/><Relationship Id="rId150" Type="http://schemas.openxmlformats.org/officeDocument/2006/relationships/slide" Target="slides/slide145.xml"/><Relationship Id="rId155" Type="http://schemas.openxmlformats.org/officeDocument/2006/relationships/slide" Target="slides/slide150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59" Type="http://schemas.openxmlformats.org/officeDocument/2006/relationships/slide" Target="slides/slide54.xml"/><Relationship Id="rId103" Type="http://schemas.openxmlformats.org/officeDocument/2006/relationships/slide" Target="slides/slide98.xml"/><Relationship Id="rId108" Type="http://schemas.openxmlformats.org/officeDocument/2006/relationships/slide" Target="slides/slide103.xml"/><Relationship Id="rId124" Type="http://schemas.openxmlformats.org/officeDocument/2006/relationships/slide" Target="slides/slide119.xml"/><Relationship Id="rId129" Type="http://schemas.openxmlformats.org/officeDocument/2006/relationships/slide" Target="slides/slide124.xml"/><Relationship Id="rId54" Type="http://schemas.openxmlformats.org/officeDocument/2006/relationships/slide" Target="slides/slide49.xml"/><Relationship Id="rId70" Type="http://schemas.openxmlformats.org/officeDocument/2006/relationships/slide" Target="slides/slide65.xml"/><Relationship Id="rId75" Type="http://schemas.openxmlformats.org/officeDocument/2006/relationships/slide" Target="slides/slide70.xml"/><Relationship Id="rId91" Type="http://schemas.openxmlformats.org/officeDocument/2006/relationships/slide" Target="slides/slide86.xml"/><Relationship Id="rId96" Type="http://schemas.openxmlformats.org/officeDocument/2006/relationships/slide" Target="slides/slide91.xml"/><Relationship Id="rId140" Type="http://schemas.openxmlformats.org/officeDocument/2006/relationships/slide" Target="slides/slide135.xml"/><Relationship Id="rId145" Type="http://schemas.openxmlformats.org/officeDocument/2006/relationships/slide" Target="slides/slide140.xml"/><Relationship Id="rId16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6" Type="http://schemas.openxmlformats.org/officeDocument/2006/relationships/slide" Target="slides/slide101.xml"/><Relationship Id="rId114" Type="http://schemas.openxmlformats.org/officeDocument/2006/relationships/slide" Target="slides/slide109.xml"/><Relationship Id="rId119" Type="http://schemas.openxmlformats.org/officeDocument/2006/relationships/slide" Target="slides/slide114.xml"/><Relationship Id="rId127" Type="http://schemas.openxmlformats.org/officeDocument/2006/relationships/slide" Target="slides/slide12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slide" Target="slides/slide68.xml"/><Relationship Id="rId78" Type="http://schemas.openxmlformats.org/officeDocument/2006/relationships/slide" Target="slides/slide73.xml"/><Relationship Id="rId81" Type="http://schemas.openxmlformats.org/officeDocument/2006/relationships/slide" Target="slides/slide76.xml"/><Relationship Id="rId86" Type="http://schemas.openxmlformats.org/officeDocument/2006/relationships/slide" Target="slides/slide81.xml"/><Relationship Id="rId94" Type="http://schemas.openxmlformats.org/officeDocument/2006/relationships/slide" Target="slides/slide89.xml"/><Relationship Id="rId99" Type="http://schemas.openxmlformats.org/officeDocument/2006/relationships/slide" Target="slides/slide94.xml"/><Relationship Id="rId101" Type="http://schemas.openxmlformats.org/officeDocument/2006/relationships/slide" Target="slides/slide96.xml"/><Relationship Id="rId122" Type="http://schemas.openxmlformats.org/officeDocument/2006/relationships/slide" Target="slides/slide117.xml"/><Relationship Id="rId130" Type="http://schemas.openxmlformats.org/officeDocument/2006/relationships/slide" Target="slides/slide125.xml"/><Relationship Id="rId135" Type="http://schemas.openxmlformats.org/officeDocument/2006/relationships/slide" Target="slides/slide130.xml"/><Relationship Id="rId143" Type="http://schemas.openxmlformats.org/officeDocument/2006/relationships/slide" Target="slides/slide138.xml"/><Relationship Id="rId148" Type="http://schemas.openxmlformats.org/officeDocument/2006/relationships/slide" Target="slides/slide143.xml"/><Relationship Id="rId151" Type="http://schemas.openxmlformats.org/officeDocument/2006/relationships/slide" Target="slides/slide146.xml"/><Relationship Id="rId156" Type="http://schemas.openxmlformats.org/officeDocument/2006/relationships/slide" Target="slides/slide15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109" Type="http://schemas.openxmlformats.org/officeDocument/2006/relationships/slide" Target="slides/slide10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slide" Target="slides/slide71.xml"/><Relationship Id="rId97" Type="http://schemas.openxmlformats.org/officeDocument/2006/relationships/slide" Target="slides/slide92.xml"/><Relationship Id="rId104" Type="http://schemas.openxmlformats.org/officeDocument/2006/relationships/slide" Target="slides/slide99.xml"/><Relationship Id="rId120" Type="http://schemas.openxmlformats.org/officeDocument/2006/relationships/slide" Target="slides/slide115.xml"/><Relationship Id="rId125" Type="http://schemas.openxmlformats.org/officeDocument/2006/relationships/slide" Target="slides/slide120.xml"/><Relationship Id="rId141" Type="http://schemas.openxmlformats.org/officeDocument/2006/relationships/slide" Target="slides/slide136.xml"/><Relationship Id="rId146" Type="http://schemas.openxmlformats.org/officeDocument/2006/relationships/slide" Target="slides/slide141.xml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92" Type="http://schemas.openxmlformats.org/officeDocument/2006/relationships/slide" Target="slides/slide87.xml"/><Relationship Id="rId16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4" Type="http://schemas.openxmlformats.org/officeDocument/2006/relationships/slide" Target="slides/slide19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66" Type="http://schemas.openxmlformats.org/officeDocument/2006/relationships/slide" Target="slides/slide61.xml"/><Relationship Id="rId87" Type="http://schemas.openxmlformats.org/officeDocument/2006/relationships/slide" Target="slides/slide82.xml"/><Relationship Id="rId110" Type="http://schemas.openxmlformats.org/officeDocument/2006/relationships/slide" Target="slides/slide105.xml"/><Relationship Id="rId115" Type="http://schemas.openxmlformats.org/officeDocument/2006/relationships/slide" Target="slides/slide110.xml"/><Relationship Id="rId131" Type="http://schemas.openxmlformats.org/officeDocument/2006/relationships/slide" Target="slides/slide126.xml"/><Relationship Id="rId136" Type="http://schemas.openxmlformats.org/officeDocument/2006/relationships/slide" Target="slides/slide131.xml"/><Relationship Id="rId157" Type="http://schemas.openxmlformats.org/officeDocument/2006/relationships/slide" Target="slides/slide152.xml"/><Relationship Id="rId61" Type="http://schemas.openxmlformats.org/officeDocument/2006/relationships/slide" Target="slides/slide56.xml"/><Relationship Id="rId82" Type="http://schemas.openxmlformats.org/officeDocument/2006/relationships/slide" Target="slides/slide77.xml"/><Relationship Id="rId152" Type="http://schemas.openxmlformats.org/officeDocument/2006/relationships/slide" Target="slides/slide147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56" Type="http://schemas.openxmlformats.org/officeDocument/2006/relationships/slide" Target="slides/slide51.xml"/><Relationship Id="rId77" Type="http://schemas.openxmlformats.org/officeDocument/2006/relationships/slide" Target="slides/slide72.xml"/><Relationship Id="rId100" Type="http://schemas.openxmlformats.org/officeDocument/2006/relationships/slide" Target="slides/slide95.xml"/><Relationship Id="rId105" Type="http://schemas.openxmlformats.org/officeDocument/2006/relationships/slide" Target="slides/slide100.xml"/><Relationship Id="rId126" Type="http://schemas.openxmlformats.org/officeDocument/2006/relationships/slide" Target="slides/slide121.xml"/><Relationship Id="rId147" Type="http://schemas.openxmlformats.org/officeDocument/2006/relationships/slide" Target="slides/slide142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slide" Target="slides/slide67.xml"/><Relationship Id="rId93" Type="http://schemas.openxmlformats.org/officeDocument/2006/relationships/slide" Target="slides/slide88.xml"/><Relationship Id="rId98" Type="http://schemas.openxmlformats.org/officeDocument/2006/relationships/slide" Target="slides/slide93.xml"/><Relationship Id="rId121" Type="http://schemas.openxmlformats.org/officeDocument/2006/relationships/slide" Target="slides/slide116.xml"/><Relationship Id="rId142" Type="http://schemas.openxmlformats.org/officeDocument/2006/relationships/slide" Target="slides/slide137.xml"/><Relationship Id="rId16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20.xml"/><Relationship Id="rId46" Type="http://schemas.openxmlformats.org/officeDocument/2006/relationships/slide" Target="slides/slide41.xml"/><Relationship Id="rId67" Type="http://schemas.openxmlformats.org/officeDocument/2006/relationships/slide" Target="slides/slide62.xml"/><Relationship Id="rId116" Type="http://schemas.openxmlformats.org/officeDocument/2006/relationships/slide" Target="slides/slide111.xml"/><Relationship Id="rId137" Type="http://schemas.openxmlformats.org/officeDocument/2006/relationships/slide" Target="slides/slide132.xml"/><Relationship Id="rId158" Type="http://schemas.openxmlformats.org/officeDocument/2006/relationships/notesMaster" Target="notesMasters/notesMaster1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62" Type="http://schemas.openxmlformats.org/officeDocument/2006/relationships/slide" Target="slides/slide57.xml"/><Relationship Id="rId83" Type="http://schemas.openxmlformats.org/officeDocument/2006/relationships/slide" Target="slides/slide78.xml"/><Relationship Id="rId88" Type="http://schemas.openxmlformats.org/officeDocument/2006/relationships/slide" Target="slides/slide83.xml"/><Relationship Id="rId111" Type="http://schemas.openxmlformats.org/officeDocument/2006/relationships/slide" Target="slides/slide106.xml"/><Relationship Id="rId132" Type="http://schemas.openxmlformats.org/officeDocument/2006/relationships/slide" Target="slides/slide127.xml"/><Relationship Id="rId153" Type="http://schemas.openxmlformats.org/officeDocument/2006/relationships/slide" Target="slides/slide14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F0388E4-0703-4D44-8419-75CE267D45C9}" type="datetimeFigureOut">
              <a:rPr lang="en-US"/>
              <a:pPr>
                <a:defRPr/>
              </a:pPr>
              <a:t>2/6/2019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F7637D8E-F417-4C83-92DE-1BB974B9BC3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34D68DD-EFF8-443C-B65C-EF25886F2D9A}" type="datetimeFigureOut">
              <a:rPr lang="en-US"/>
              <a:pPr>
                <a:defRPr/>
              </a:pPr>
              <a:t>2/6/2019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D3194AE-BA0F-4936-8F35-123D9EB5369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63491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94EE093-0F93-47DD-B6DC-38CDE881C73F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6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517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02E3C18-6324-4062-BC9E-F820E9DFFDA2}" type="slidenum">
              <a:rPr lang="en-US" smtClean="0"/>
              <a:pPr>
                <a:defRPr/>
              </a:pPr>
              <a:t>74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824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55B6057-CA0A-42B6-9D69-FB567E3F196B}" type="slidenum">
              <a:rPr lang="en-US" smtClean="0"/>
              <a:pPr>
                <a:defRPr/>
              </a:pPr>
              <a:t>76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99F7C6-B388-4A8F-AB17-D2B79710DED7}" type="datetimeFigureOut">
              <a:rPr lang="en-US"/>
              <a:pPr>
                <a:defRPr/>
              </a:pPr>
              <a:t>2/6/2019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95312E-E31F-4762-82FA-EFE81FB8FE0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57AEA5-D36A-42BF-8C36-6C6DE4785035}" type="datetimeFigureOut">
              <a:rPr lang="en-US"/>
              <a:pPr>
                <a:defRPr/>
              </a:pPr>
              <a:t>2/6/2019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B4612D-F746-4496-AE28-3691779B9BE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919E18-F53D-4BD9-BB2F-796C11F9B8A0}" type="datetimeFigureOut">
              <a:rPr lang="en-US"/>
              <a:pPr>
                <a:defRPr/>
              </a:pPr>
              <a:t>2/6/2019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47140B-ABE6-4A5A-9C74-710BFD519DE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EE97AE-4132-4CAF-8923-A093620B0B14}" type="datetimeFigureOut">
              <a:rPr lang="en-US"/>
              <a:pPr>
                <a:defRPr/>
              </a:pPr>
              <a:t>2/6/2019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CFD5FF-61B7-424C-8943-07659B88047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5CDCAE-5806-4813-8916-A880AE5B3E97}" type="datetimeFigureOut">
              <a:rPr lang="en-US"/>
              <a:pPr>
                <a:defRPr/>
              </a:pPr>
              <a:t>2/6/2019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D37B48-CCD3-406D-8CCF-9C76573CA87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180C58-BFF3-4F62-9290-211ED2C424A0}" type="datetimeFigureOut">
              <a:rPr lang="en-US"/>
              <a:pPr>
                <a:defRPr/>
              </a:pPr>
              <a:t>2/6/2019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BD6659-598E-4336-873B-C1B87EDDA79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403A2B-DEAE-48CA-99FF-4860D9B8972F}" type="datetimeFigureOut">
              <a:rPr lang="en-US"/>
              <a:pPr>
                <a:defRPr/>
              </a:pPr>
              <a:t>2/6/2019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E95073-BFC5-4BB1-B4B8-4B5A65AC17D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1BFDF8-86CB-4F17-9523-3CE785BEC714}" type="datetimeFigureOut">
              <a:rPr lang="en-US"/>
              <a:pPr>
                <a:defRPr/>
              </a:pPr>
              <a:t>2/6/2019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768BFB-C708-4B87-A195-13EA841058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C6F475-3930-4186-8CCC-8EC4248F81B9}" type="datetimeFigureOut">
              <a:rPr lang="en-US"/>
              <a:pPr>
                <a:defRPr/>
              </a:pPr>
              <a:t>2/6/2019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092EA0-BBCC-49BF-ABBC-F62E3B940D9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7FB30A-A6D0-4754-A43A-416F08885184}" type="datetimeFigureOut">
              <a:rPr lang="en-US"/>
              <a:pPr>
                <a:defRPr/>
              </a:pPr>
              <a:t>2/6/2019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9EC92C-D0EA-4897-8707-E749098291F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40A624-EA54-4E7C-B2C3-9167E9DF61F0}" type="datetimeFigureOut">
              <a:rPr lang="en-US"/>
              <a:pPr>
                <a:defRPr/>
              </a:pPr>
              <a:t>2/6/2019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08EA20-D934-4B6F-9696-436BF28BFCF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Oval 8"/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1744336-496F-47A6-BBD6-FFAA24741527}" type="datetimeFigureOut">
              <a:rPr lang="en-US"/>
              <a:pPr>
                <a:defRPr/>
              </a:pPr>
              <a:t>2/6/2019</a:t>
            </a:fld>
            <a:endParaRPr lang="en-US" dirty="0"/>
          </a:p>
        </p:txBody>
      </p:sp>
      <p:sp>
        <p:nvSpPr>
          <p:cNvPr id="7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AF64F8F-7F5C-4468-8D92-6F92A474CAE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CA3087-42EE-44E0-8CE1-41700F7A614F}" type="datetimeFigureOut">
              <a:rPr lang="en-US"/>
              <a:pPr>
                <a:defRPr/>
              </a:pPr>
              <a:t>2/6/2019</a:t>
            </a:fld>
            <a:endParaRPr lang="en-US" dirty="0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4F7A36-5BBA-4652-B416-D61B9488934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9"/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Oval 8"/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61697B9-E9E3-4D10-9F50-8776954EE1A4}" type="datetimeFigureOut">
              <a:rPr lang="en-US"/>
              <a:pPr>
                <a:defRPr/>
              </a:pPr>
              <a:t>2/6/2019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2C0F53B-25B5-4194-B8F1-62DBBA5DFE0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718A16-8EC3-4BCF-B517-7788D0CFC953}" type="datetimeFigureOut">
              <a:rPr lang="en-US"/>
              <a:pPr>
                <a:defRPr/>
              </a:pPr>
              <a:t>2/6/2019</a:t>
            </a:fld>
            <a:endParaRPr lang="en-US" dirty="0"/>
          </a:p>
        </p:txBody>
      </p:sp>
      <p:sp>
        <p:nvSpPr>
          <p:cNvPr id="6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AB7692-CFEF-4BFC-88BF-2C235E6F5EB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23124EC-DDC1-4545-AF68-7289D9ECDB18}" type="datetimeFigureOut">
              <a:rPr lang="en-US"/>
              <a:pPr>
                <a:defRPr/>
              </a:pPr>
              <a:t>2/6/2019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7FEC706-2C17-49F4-8B07-93D6EA9F49F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7E9CD2-5984-44ED-B64F-B2FFDB4F8454}" type="datetimeFigureOut">
              <a:rPr lang="en-US"/>
              <a:pPr>
                <a:defRPr/>
              </a:pPr>
              <a:t>2/6/2019</a:t>
            </a:fld>
            <a:endParaRPr lang="en-US" dirty="0"/>
          </a:p>
        </p:txBody>
      </p:sp>
      <p:sp>
        <p:nvSpPr>
          <p:cNvPr id="4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D4B75F-3180-44BB-8579-30B66230CE0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/>
          <p:nvPr/>
        </p:nvSpPr>
        <p:spPr>
          <a:xfrm>
            <a:off x="1014413" y="0"/>
            <a:ext cx="812958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Rectangle 5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D0ADF82-DF4D-4615-AE24-52C09DC0A43A}" type="datetimeFigureOut">
              <a:rPr lang="en-US"/>
              <a:pPr>
                <a:defRPr/>
              </a:pPr>
              <a:t>2/6/2019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30C4101-BD61-4EC8-ACE6-380E7D531F0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288ED8E-9677-4FC2-B1F8-583D1B53EC63}" type="datetimeFigureOut">
              <a:rPr lang="en-US"/>
              <a:pPr>
                <a:defRPr/>
              </a:pPr>
              <a:t>2/6/2019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8F3EE0E-5E2E-4CE2-A54A-2D24A18045D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/>
          <a:p>
            <a:pPr indent="-283464" fontAlgn="auto">
              <a:lnSpc>
                <a:spcPts val="3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3200" dirty="0">
              <a:latin typeface="+mn-lt"/>
            </a:endParaRPr>
          </a:p>
        </p:txBody>
      </p:sp>
      <p:sp>
        <p:nvSpPr>
          <p:cNvPr id="6" name="Flowchart: Process 8"/>
          <p:cNvSpPr/>
          <p:nvPr/>
        </p:nvSpPr>
        <p:spPr>
          <a:xfrm rot="19468671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Flowchart: Process 9"/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885DFA9-55E9-43BA-8901-44BD73BDAC99}" type="datetimeFigureOut">
              <a:rPr lang="en-US"/>
              <a:pPr>
                <a:defRPr/>
              </a:pPr>
              <a:t>2/6/2019</a:t>
            </a:fld>
            <a:endParaRPr lang="en-US" dirty="0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30DC1EC-88C9-4F22-A6AF-AC9EC9AD7D2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084456-64A1-44DC-8389-09327B11A4D6}" type="datetimeFigureOut">
              <a:rPr lang="en-US"/>
              <a:pPr>
                <a:defRPr/>
              </a:pPr>
              <a:t>2/6/2019</a:t>
            </a:fld>
            <a:endParaRPr lang="en-US" dirty="0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28DFF9-0F4C-4F66-8779-8DCE5208E60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0A2652-3862-4661-B0AE-64DE26FAC566}" type="datetimeFigureOut">
              <a:rPr lang="en-US"/>
              <a:pPr>
                <a:defRPr/>
              </a:pPr>
              <a:t>2/6/2019</a:t>
            </a:fld>
            <a:endParaRPr lang="en-US" dirty="0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DC175D-B253-497E-87B8-54AB654736C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7B2BA7-6E9F-495F-B0A5-5AD91B3F329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D678E1-6A33-4B2D-9BFB-22708AE7DB9E}" type="datetimeFigureOut">
              <a:rPr lang="en-US"/>
              <a:pPr>
                <a:defRPr/>
              </a:pPr>
              <a:t>2/6/2019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60151B-C33E-45D1-9188-093B849A8D1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1BD160-EA06-4798-931E-BE315D3D78BA}" type="datetimeFigureOut">
              <a:rPr lang="en-US"/>
              <a:pPr>
                <a:defRPr/>
              </a:pPr>
              <a:t>2/6/2019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4F1D21-7BB3-433E-A0E2-3DBCC8B543D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2054A3-D9C0-429F-AFC9-5A6E76BA5C7F}" type="datetimeFigureOut">
              <a:rPr lang="en-US"/>
              <a:pPr>
                <a:defRPr/>
              </a:pPr>
              <a:t>2/6/2019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318EF9-02A9-4F45-A296-6510E516993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06E56F-17BD-4CD0-B942-E0CB103A2E3D}" type="datetimeFigureOut">
              <a:rPr lang="en-US"/>
              <a:pPr>
                <a:defRPr/>
              </a:pPr>
              <a:t>2/6/2019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483CE4-2500-48B0-AA08-C6FF40B1A27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94ED05-D565-4CF2-974D-D2EB5E8AFBBF}" type="datetimeFigureOut">
              <a:rPr lang="en-US"/>
              <a:pPr>
                <a:defRPr/>
              </a:pPr>
              <a:t>2/6/2019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B4DEC2-A9EF-4389-952D-9540017CF1D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F43243-F4A0-4D9C-9A50-43E9B08C3E10}" type="datetimeFigureOut">
              <a:rPr lang="en-US"/>
              <a:pPr>
                <a:defRPr/>
              </a:pPr>
              <a:t>2/6/2019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860C35-7647-455D-A800-A2048E87359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A5B078-CC45-479D-8CF5-6FEE835C5A5D}" type="datetimeFigureOut">
              <a:rPr lang="en-US"/>
              <a:pPr>
                <a:defRPr/>
              </a:pPr>
              <a:t>2/6/2019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4A5F86-C297-4E0F-A3C5-C43C8D1FE0D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9F5C32-D9C1-4153-AFFD-7A1AA2C15AD3}" type="datetimeFigureOut">
              <a:rPr lang="en-US"/>
              <a:pPr>
                <a:defRPr/>
              </a:pPr>
              <a:t>2/6/2019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6FEECB-799E-4A87-83FE-1885F16C5E9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742DEE-6BE0-4BE4-A76D-ABAE84CA04D4}" type="datetimeFigureOut">
              <a:rPr lang="en-US"/>
              <a:pPr>
                <a:defRPr/>
              </a:pPr>
              <a:t>2/6/2019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2A8C2E-30FC-4C79-BF55-FDDA70F2396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158B5A-8095-4E58-BE90-FD4E5704E458}" type="datetimeFigureOut">
              <a:rPr lang="en-US"/>
              <a:pPr>
                <a:defRPr/>
              </a:pPr>
              <a:t>2/6/2019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13BC61-C639-4AB8-8E7C-3E2F02E1FAE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036F6A-46C5-45CC-AF59-EA7BA65DD297}" type="datetimeFigureOut">
              <a:rPr lang="en-US"/>
              <a:pPr>
                <a:defRPr/>
              </a:pPr>
              <a:t>2/6/2019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AC4102-2FAA-43DC-9BD9-1FCB2E8BA45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5BAACC-1B48-4EBF-AFC9-9CE99D0C2413}" type="datetimeFigureOut">
              <a:rPr lang="en-US"/>
              <a:pPr>
                <a:defRPr/>
              </a:pPr>
              <a:t>2/6/2019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74E0DD-49A2-43AB-A94D-D2CF092FDE5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59BC57-A387-4303-90B3-3C4C413E0DB9}" type="datetimeFigureOut">
              <a:rPr lang="en-US"/>
              <a:pPr>
                <a:defRPr/>
              </a:pPr>
              <a:t>2/6/2019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E8D50C-A76E-49EF-824F-3202B3E61EB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F54CC6-DE85-469B-92DD-D5D373D1B952}" type="datetimeFigureOut">
              <a:rPr lang="en-US"/>
              <a:pPr>
                <a:defRPr/>
              </a:pPr>
              <a:t>2/6/2019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0FEB1E-5325-4CB7-89A1-8FB2D7C4435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502A2C-BB22-41FB-93C1-9A05A46E593F}" type="datetimeFigureOut">
              <a:rPr lang="en-US"/>
              <a:pPr>
                <a:defRPr/>
              </a:pPr>
              <a:t>2/6/2019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647ECD-FABA-4FF4-87FE-F0E51DC3B89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D5D5EF-8407-4B6C-8311-437B5B1ABE9B}" type="datetimeFigureOut">
              <a:rPr lang="en-US"/>
              <a:pPr>
                <a:defRPr/>
              </a:pPr>
              <a:t>2/6/2019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D9FC98-4996-4A29-BDB7-2A68F561C78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C635D7-7227-4833-A8CE-BFBAB4B96178}" type="datetimeFigureOut">
              <a:rPr lang="en-US"/>
              <a:pPr>
                <a:defRPr/>
              </a:pPr>
              <a:t>2/6/2019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888782-CE27-44F7-8504-C65B4C324E8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1A7330-53E3-4D53-8FBE-AF6E0D6626C7}" type="datetimeFigureOut">
              <a:rPr lang="en-US"/>
              <a:pPr>
                <a:defRPr/>
              </a:pPr>
              <a:t>2/6/2019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88FEE3-7A17-4DED-8754-AE562E01FE5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5C7BCA-EDA9-49A4-B01F-C1BE89DA975B}" type="datetimeFigureOut">
              <a:rPr lang="en-US"/>
              <a:pPr>
                <a:defRPr/>
              </a:pPr>
              <a:t>2/6/2019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64837F-3DC6-463D-9475-3FCA97DC8F0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A7C1D6-5E02-4615-9C2E-EEDED251F3F8}" type="datetimeFigureOut">
              <a:rPr lang="en-US"/>
              <a:pPr>
                <a:defRPr/>
              </a:pPr>
              <a:t>2/6/2019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35775A-67CB-4912-9D82-F8C00E6EE06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DD56E2-7C28-49BD-987D-F5E451E6D313}" type="datetimeFigureOut">
              <a:rPr lang="en-US"/>
              <a:pPr>
                <a:defRPr/>
              </a:pPr>
              <a:t>2/6/2019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96E771-D190-479A-AEE8-206FD9F5D29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29C41F-D486-4F17-AE8E-FA91356EC35E}" type="datetimeFigureOut">
              <a:rPr lang="en-US"/>
              <a:pPr>
                <a:defRPr/>
              </a:pPr>
              <a:t>2/6/2019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D593F7-AD77-4423-B836-61B2BF560ED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B0589-B085-4EA9-AFE9-0E0180DA555C}" type="datetimeFigureOut">
              <a:rPr lang="en-US"/>
              <a:pPr>
                <a:defRPr/>
              </a:pPr>
              <a:t>2/6/2019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8F8612-905D-4F4D-B038-12C295C2BF3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017DB2-5629-4A78-BCC3-4BBD974D0FE4}" type="datetimeFigureOut">
              <a:rPr lang="en-US"/>
              <a:pPr>
                <a:defRPr/>
              </a:pPr>
              <a:t>2/6/2019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2075E5-B24B-4E59-B0A5-3C9F0D88DD6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A0BD90-D4A5-449F-A919-7935C9E6D337}" type="datetimeFigureOut">
              <a:rPr lang="en-US"/>
              <a:pPr>
                <a:defRPr/>
              </a:pPr>
              <a:t>2/6/2019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AB2350-A773-46E0-9727-3065C124462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DED34A-BA11-4146-81AF-217B4C8D1537}" type="datetimeFigureOut">
              <a:rPr lang="en-US"/>
              <a:pPr>
                <a:defRPr/>
              </a:pPr>
              <a:t>2/6/2019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F77B54-E1B2-48E1-BB8C-9645B3586C5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2C4DC9-17FD-4EAB-8BFF-284B80F3FFDA}" type="datetimeFigureOut">
              <a:rPr lang="en-US"/>
              <a:pPr>
                <a:defRPr/>
              </a:pPr>
              <a:t>2/6/2019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DCA431-9E4E-4165-AA51-F7A43AA0D1D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D7A94A-8465-491A-93D2-8F0BB504DE6D}" type="datetimeFigureOut">
              <a:rPr lang="en-US"/>
              <a:pPr>
                <a:defRPr/>
              </a:pPr>
              <a:t>2/6/2019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97DF9A-756A-4339-9486-AF050D2FA9F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65AF72-0C88-4A97-8DC3-279BB6D34D3F}" type="datetimeFigureOut">
              <a:rPr lang="en-US"/>
              <a:pPr>
                <a:defRPr/>
              </a:pPr>
              <a:t>2/6/2019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7EF299-6879-4731-960F-7D9EB9EEAC2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DC703A-6824-41D2-93CB-0E73148FC3B9}" type="datetimeFigureOut">
              <a:rPr lang="en-US"/>
              <a:pPr>
                <a:defRPr/>
              </a:pPr>
              <a:t>2/6/2019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2898E6-E976-40D1-A284-4359ADB4F5A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39A57C-BA82-4006-A538-0DD0A55A5849}" type="datetimeFigureOut">
              <a:rPr lang="en-US"/>
              <a:pPr>
                <a:defRPr/>
              </a:pPr>
              <a:t>2/6/2019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1A3974-8C4C-4B55-8CAD-26E7188E78C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F26E8F-82FC-4BCA-8FA9-D65643D4ED8A}" type="datetimeFigureOut">
              <a:rPr lang="en-US"/>
              <a:pPr>
                <a:defRPr/>
              </a:pPr>
              <a:t>2/6/2019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A8EE4D-495C-4ACE-ACC8-2F33C41C0B4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2BA8D4-3192-47CF-9AC6-8915FEE3D953}" type="datetimeFigureOut">
              <a:rPr lang="en-US"/>
              <a:pPr>
                <a:defRPr/>
              </a:pPr>
              <a:t>2/6/2019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4EEBE6F-3BB3-4B01-82A8-34291E78AC1C}" type="datetimeFigureOut">
              <a:rPr lang="en-US"/>
              <a:pPr>
                <a:defRPr/>
              </a:pPr>
              <a:t>2/6/2019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B2A2515-EA6B-49DF-B1CF-6DE1F6EF673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1" r:id="rId2"/>
    <p:sldLayoutId id="2147483750" r:id="rId3"/>
    <p:sldLayoutId id="2147483749" r:id="rId4"/>
    <p:sldLayoutId id="2147483748" r:id="rId5"/>
    <p:sldLayoutId id="2147483747" r:id="rId6"/>
    <p:sldLayoutId id="2147483746" r:id="rId7"/>
    <p:sldLayoutId id="2147483745" r:id="rId8"/>
    <p:sldLayoutId id="2147483744" r:id="rId9"/>
    <p:sldLayoutId id="2147483743" r:id="rId10"/>
    <p:sldLayoutId id="214748374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321" name="Text Placeholder 8"/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E0347458-C5DC-4813-842F-E8A2DA886CFD}" type="datetimeFigureOut">
              <a:rPr lang="en-US"/>
              <a:pPr>
                <a:defRPr/>
              </a:pPr>
              <a:t>2/6/2019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+mn-lt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+mn-lt"/>
              </a:defRPr>
            </a:lvl1pPr>
            <a:extLst/>
          </a:lstStyle>
          <a:p>
            <a:pPr>
              <a:defRPr/>
            </a:pPr>
            <a:fld id="{89FA41C4-FC01-4CBB-9945-2F9A38BA486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5" name="Rectangle 14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57" r:id="rId2"/>
    <p:sldLayoutId id="2147483792" r:id="rId3"/>
    <p:sldLayoutId id="2147483756" r:id="rId4"/>
    <p:sldLayoutId id="2147483793" r:id="rId5"/>
    <p:sldLayoutId id="2147483755" r:id="rId6"/>
    <p:sldLayoutId id="2147483794" r:id="rId7"/>
    <p:sldLayoutId id="2147483795" r:id="rId8"/>
    <p:sldLayoutId id="2147483796" r:id="rId9"/>
    <p:sldLayoutId id="2147483754" r:id="rId10"/>
    <p:sldLayoutId id="214748375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300" kern="1200">
          <a:solidFill>
            <a:srgbClr val="57231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9pPr>
      <a:extLst/>
    </p:titleStyle>
    <p:bodyStyle>
      <a:lvl1pPr marL="365125" indent="-282575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36538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5825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173038" algn="l" rtl="0" eaLnBrk="0" fontAlgn="base" hangingPunct="0">
        <a:spcBef>
          <a:spcPct val="20000"/>
        </a:spcBef>
        <a:spcAft>
          <a:spcPct val="0"/>
        </a:spcAft>
        <a:buClr>
          <a:srgbClr val="C32D2E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6988" indent="-182563" algn="l" rtl="0" eaLnBrk="0" fontAlgn="base" hangingPunct="0">
        <a:spcBef>
          <a:spcPct val="20000"/>
        </a:spcBef>
        <a:spcAft>
          <a:spcPct val="0"/>
        </a:spcAft>
        <a:buClr>
          <a:srgbClr val="84AA33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560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6200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225" y="5648325"/>
            <a:ext cx="549275" cy="396875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80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fld id="{C24E6083-1B9A-4B28-ACD3-37242BE7FEE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7456" y="4048919"/>
            <a:ext cx="23669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738" y="1646237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fld id="{A80D000E-118F-42AE-91E7-03729BEB130E}" type="datetimeFigureOut">
              <a:rPr lang="en-US"/>
              <a:pPr>
                <a:defRPr/>
              </a:pPr>
              <a:t>2/6/2019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7" r:id="rId2"/>
    <p:sldLayoutId id="2147483766" r:id="rId3"/>
    <p:sldLayoutId id="2147483765" r:id="rId4"/>
    <p:sldLayoutId id="2147483764" r:id="rId5"/>
    <p:sldLayoutId id="2147483763" r:id="rId6"/>
    <p:sldLayoutId id="2147483762" r:id="rId7"/>
    <p:sldLayoutId id="2147483761" r:id="rId8"/>
    <p:sldLayoutId id="2147483760" r:id="rId9"/>
    <p:sldLayoutId id="2147483759" r:id="rId10"/>
    <p:sldLayoutId id="2147483758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600" kern="1200" spc="-1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9pPr>
    </p:titleStyle>
    <p:bodyStyle>
      <a:lvl1pPr marL="3429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4888" indent="-228600" algn="l" rtl="0" eaLnBrk="0" fontAlgn="base" hangingPunct="0">
        <a:spcBef>
          <a:spcPct val="20000"/>
        </a:spcBef>
        <a:spcAft>
          <a:spcPct val="0"/>
        </a:spcAft>
        <a:buClr>
          <a:srgbClr val="D2CB6C"/>
        </a:buClr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l" rtl="0" eaLnBrk="0" fontAlgn="base" hangingPunct="0">
        <a:spcBef>
          <a:spcPct val="20000"/>
        </a:spcBef>
        <a:spcAft>
          <a:spcPct val="0"/>
        </a:spcAft>
        <a:buClr>
          <a:srgbClr val="95A39D"/>
        </a:buClr>
        <a:buFont typeface="Arial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163" indent="-228600" algn="l" rtl="0" eaLnBrk="0" fontAlgn="base" hangingPunct="0">
        <a:spcBef>
          <a:spcPct val="20000"/>
        </a:spcBef>
        <a:spcAft>
          <a:spcPct val="0"/>
        </a:spcAft>
        <a:buClr>
          <a:srgbClr val="C89F5D"/>
        </a:buClr>
        <a:buFont typeface="Arial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789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6200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225" y="5648325"/>
            <a:ext cx="549275" cy="396875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80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fld id="{592C8A1D-1E47-4AFC-98D5-C006B61D0ED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7456" y="4048919"/>
            <a:ext cx="23669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738" y="1646237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fld id="{67E3DBA8-BF2F-4529-A194-BA9094338F62}" type="datetimeFigureOut">
              <a:rPr lang="en-US"/>
              <a:pPr>
                <a:defRPr/>
              </a:pPr>
              <a:t>2/6/2019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78" r:id="rId2"/>
    <p:sldLayoutId id="2147483777" r:id="rId3"/>
    <p:sldLayoutId id="2147483776" r:id="rId4"/>
    <p:sldLayoutId id="2147483775" r:id="rId5"/>
    <p:sldLayoutId id="2147483774" r:id="rId6"/>
    <p:sldLayoutId id="2147483773" r:id="rId7"/>
    <p:sldLayoutId id="2147483772" r:id="rId8"/>
    <p:sldLayoutId id="2147483771" r:id="rId9"/>
    <p:sldLayoutId id="2147483770" r:id="rId10"/>
    <p:sldLayoutId id="214748376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600" kern="1200" spc="-1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9pPr>
    </p:titleStyle>
    <p:bodyStyle>
      <a:lvl1pPr marL="3429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4888" indent="-228600" algn="l" rtl="0" eaLnBrk="0" fontAlgn="base" hangingPunct="0">
        <a:spcBef>
          <a:spcPct val="20000"/>
        </a:spcBef>
        <a:spcAft>
          <a:spcPct val="0"/>
        </a:spcAft>
        <a:buClr>
          <a:srgbClr val="D2CB6C"/>
        </a:buClr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l" rtl="0" eaLnBrk="0" fontAlgn="base" hangingPunct="0">
        <a:spcBef>
          <a:spcPct val="20000"/>
        </a:spcBef>
        <a:spcAft>
          <a:spcPct val="0"/>
        </a:spcAft>
        <a:buClr>
          <a:srgbClr val="95A39D"/>
        </a:buClr>
        <a:buFont typeface="Arial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163" indent="-228600" algn="l" rtl="0" eaLnBrk="0" fontAlgn="base" hangingPunct="0">
        <a:spcBef>
          <a:spcPct val="20000"/>
        </a:spcBef>
        <a:spcAft>
          <a:spcPct val="0"/>
        </a:spcAft>
        <a:buClr>
          <a:srgbClr val="C89F5D"/>
        </a:buClr>
        <a:buFont typeface="Arial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017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6200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225" y="5648325"/>
            <a:ext cx="549275" cy="396875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E897EAB9-2906-4D4A-B9CF-F12764832ED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7456" y="4048919"/>
            <a:ext cx="23669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738" y="1646237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D15E37C5-AF18-49EA-BB0E-A970B9B202BD}" type="datetimeFigureOut">
              <a:rPr lang="en-US"/>
              <a:pPr>
                <a:defRPr/>
              </a:pPr>
              <a:t>2/6/2019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0" r:id="rId1"/>
    <p:sldLayoutId id="2147483789" r:id="rId2"/>
    <p:sldLayoutId id="2147483788" r:id="rId3"/>
    <p:sldLayoutId id="2147483787" r:id="rId4"/>
    <p:sldLayoutId id="2147483786" r:id="rId5"/>
    <p:sldLayoutId id="2147483785" r:id="rId6"/>
    <p:sldLayoutId id="2147483784" r:id="rId7"/>
    <p:sldLayoutId id="2147483783" r:id="rId8"/>
    <p:sldLayoutId id="2147483782" r:id="rId9"/>
    <p:sldLayoutId id="2147483781" r:id="rId10"/>
    <p:sldLayoutId id="2147483780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600" kern="1200" spc="-1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9pPr>
    </p:titleStyle>
    <p:bodyStyle>
      <a:lvl1pPr marL="3429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4888" indent="-228600" algn="l" rtl="0" eaLnBrk="0" fontAlgn="base" hangingPunct="0">
        <a:spcBef>
          <a:spcPct val="20000"/>
        </a:spcBef>
        <a:spcAft>
          <a:spcPct val="0"/>
        </a:spcAft>
        <a:buClr>
          <a:srgbClr val="D2CB6C"/>
        </a:buClr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l" rtl="0" eaLnBrk="0" fontAlgn="base" hangingPunct="0">
        <a:spcBef>
          <a:spcPct val="20000"/>
        </a:spcBef>
        <a:spcAft>
          <a:spcPct val="0"/>
        </a:spcAft>
        <a:buClr>
          <a:srgbClr val="95A39D"/>
        </a:buClr>
        <a:buFont typeface="Arial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163" indent="-228600" algn="l" rtl="0" eaLnBrk="0" fontAlgn="base" hangingPunct="0">
        <a:spcBef>
          <a:spcPct val="20000"/>
        </a:spcBef>
        <a:spcAft>
          <a:spcPct val="0"/>
        </a:spcAft>
        <a:buClr>
          <a:srgbClr val="C89F5D"/>
        </a:buClr>
        <a:buFont typeface="Arial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5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5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6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6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6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6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6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6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6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5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1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1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1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1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51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51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51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51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1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29.wmf"/><Relationship Id="rId4" Type="http://schemas.openxmlformats.org/officeDocument/2006/relationships/image" Target="../media/image28.jpeg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6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6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6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6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6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6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6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6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6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6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33.jpeg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6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1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6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6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37.jpeg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39.jpeg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6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41.jpeg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44.png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5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46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6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46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46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46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46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&amp;esrc=s&amp;frm=1&amp;source=images&amp;cd=&amp;cad=rja&amp;docid=OMRsdLB1R4eiQM&amp;tbnid=lyhlcU8UZwzbQM:&amp;ved=0CAUQjRw&amp;url=http://blog.turbotax.intuit.com/2013/01/30/irs-accepting-e-files-file-your-taxes-today/&amp;ei=XGYOU-75AoOSyAGanYGYCQ&amp;bvm=bv.61965928,d.aWc&amp;psig=AFQjCNGUT8AyqhUQZUrPOgQIjcOCWoz5xQ&amp;ust=1393539001437092" TargetMode="External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4.jpeg"/><Relationship Id="rId5" Type="http://schemas.openxmlformats.org/officeDocument/2006/relationships/hyperlink" Target="http://www.google.com/url?sa=i&amp;rct=j&amp;q=&amp;esrc=s&amp;frm=1&amp;source=images&amp;cd=&amp;cad=rja&amp;docid=NypQvf7tfpvm4M&amp;tbnid=faOSWshnk5a1CM:&amp;ved=0CAUQjRw&amp;url=http://www.greatnorthernprepper.com/obama-goes-after-retirement-accounts-whats-the-real-story/&amp;ei=n2YOU43JCuazyAHAn4HwBA&amp;bvm=bv.61965928,d.aWc&amp;psig=AFQjCNGcaS9xPEhS2GU3314HLGw-pHtj5g&amp;ust=1393539091743466" TargetMode="External"/><Relationship Id="rId4" Type="http://schemas.openxmlformats.org/officeDocument/2006/relationships/image" Target="../media/image53.jpeg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3" name="Picture 10" descr="http://library.thinkquest.org/J003358F/money_tree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52600" y="255760"/>
            <a:ext cx="5793053" cy="523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4514" name="AutoShape 2" descr="data:image/jpg;base64,/9j/4AAQSkZJRgABAQAAAQABAAD/2wCEAAkGBhQRERUUExQVFRMWGBoaGRcXGRwZIBwfICAaGx0fHxseHCYeHiEjGh0fIC8hIycpLC0sHB8xNTAqNSYrLCoBCQoKDgwOFQ8PFykcHBwpKSkpKSkpLCksKSkpKSkpKSkpKSkpKSwpKSkpKSkpLCwpKSwpLCwsKSkpKSkpLCwsLP/AABEIAOEA4QMBIgACEQEDEQH/xAAbAAADAAMBAQAAAAAAAAAAAAAEBQYAAwcCAf/EAEwQAAIBAgQEBAMDCAYHBwUBAAECEQMhAAQSMQUGIkETUWFxMoGRQlKhFCMzYnKx0fAVFjRTgsFjc5Ky0uHxByRUg5Oiwhc1Q6TTdP/EABgBAQEBAQEAAAAAAAAAAAAAAAACAQME/8QAIREBAQEAAwEBAAMAAwAAAAAAAAERAiExEkFRYXEDIjL/2gAMAwEAAhEDEQA/ALfmXJnOKDTEVqRb823TqBsRP4j2G04lqXLWYqVGC0Hp6hpZqgAWDO/clewHf6CxWn4yIVkrM6mOwk7GxsBERbvtfVnuZKdAaNRrVbwqxPzOwt3M9/K3n0N8nRWhSSmvwooUD2EYS8Q4zl61YZZnl2mFEkAgEmSOnVuQD5G2JOvzDmc7qp0zDatJp0hqI7NqfYd4JIEr642HkataqtVKVZACiqpYAg6hqeRMnyED6k5n7aJ3juarCs1I6kAOmBALXgknczuACLYsOVOAiiEZQA/dtzfcE+3lbGytwhM3VoZsi4TSUtAYefsZHyGBq/NVSjWFEUdQLBSL67/aW2lh6AzY4vdmQe+buBgMczTXUp6KyCNiRLCQb9iY9fPH3gXES5Snq1OBqQgxrW8G03izfI30NJicWXLoz1j+bJ0su8A22+u/b3wh4pwk5SqppsxpVDroMNkcgG5JFrC52F4aNOJ/oXWdolh4qAh1uV7mAQAQAdUSYWY9sK81wenWPirTDObRr0qp7lo3N+w/jgTNcy1TSV0009DRVIklWW2mDurTK7TtaMNuF5rxdL0gFpmdYcaWH3QqiwUklge8m9sc/Ge174TwoUeomXIi1gB91R2H4nvjbxLhVLMiHGlxswif4Eehn5YJbGuo8YapAcb5fqZUlmEoLKw+G/uegm1jNgADAAxv4PzI/jqK3WGIDbKVnYyIkj4oOygXExiqHHAangqnijaptCg9iTYn9XCnj3JWoGplGg/3c7eiMbjsdJMWgeWOsu+sU65umHZdnpg2P3YnpPcY4pxviRqVnJvcSxmJPUR9Tiq4XzNWy4ajVXUCCmkmHWZ2m4AF4NvLC5uGpVNNh3I39vLtfFcegs5d4dqrM7IGQzDNNoOrUB32jtv74v8Ah9QKjAwFO8/z64D47Qp06VHT0p4WkH1sfrc4+0XApCsGOoAXXaf1gO3ruML2Aa2RpZam9dJqvAWnMwCTMCTqIiSb7C0YTZfilTN16YeCKIklJAJ7GDsZ7ehHbA1bjGl6jSRTBOimDKaiIZgBYCJt69sNOVMsq5bXAGtmJ9ALD6D/ADxUmCg4VVNMVXK6lCAEadQMknqEGFMAEwYn1wHxHlZa/wCcyfRUCKxy5jcgOpRvXyPrEYq+XcgVy7H4XqXEiYGyyJ8u098Icxk6tFwo6SzGL9GptK6qe3Xb4CNKgLtd8c97A3NGo/ktQhlWsPCqqVJMssXEgyCxGkmJ3kYL4Dy/Tr5enIZHClXghgSp03UiCSIM7Yzi9f8ALeH1jtUpkOoPxQIILAbSpa+zXInHnlHiwUVVpgEHw3C6j0yAriTN5A3O53scZvQZJyiRYVQBt8A27bHbBNLlVPtu7eghR+F/xwwr1TFNw6hZlhq0qdjuRJsDY9vLHnO8bpUyVJJYXIVSSB+4D1Jxm0eqtDwaDiioVgpIAG5An+d74neE5kNXYMQUqMZAamARVUbjUzM2oEQGOkeU4ZZXmHxaigeGizs79TfsgCPXe+EGZy7UqnSQgV2pl9Kt5Ohk6UA09IJYHqN4IGErWj/6bN/o/wCfljMaP6x57/Sf7S/8OMxo8cR5lr5sOAWUC+imNgCZ1nVtpHdgIgjaMZwvh9JiTWJLrKqlI6Q8SWArWLwZB06SZO+qDvSiCWBXWFJkHStOBOkhTAct1LMaSWQyJIwbkOCvU3UFA4ZWZdNI/BcUYvOkAjbq+KQDjeh4Gf1jwsv4VKku4UaaYQqLtENZjpMSAd2G5pcnk/CphCdUdxYCSTAEmFE2vtjTw/g1EENPiuvTLgdMDTAXYHSALy3SDJwxYY5cqYQqfBzDJtTrSy+jj4h/iHV8jgDPcWp0Kk1VVGCllYyS8Cyho3mAQLx74b8dyJqU+gw6kMh8mW4+u3zxIc3fnKVHND4QepD2cTEgeR1D/riuInm4e9TNCkS0sdbtJgjc2mJE6Qf2R2xf5NVzFNsrUBKsCVP3Yvb2JkeoOI3k0s1arUa/TEn9qf8AKcdG5XyW9U/a6V/Zm5+Z/djryYh1zD5au1OqAWXpYX/O0yVCaRpMkeZgCB5mW9DiDZaq1RW8WlUVXepUOnp6oCxPVMgCJm0KMO+bOXzWQPTOmtTOpGFv8M/uPYnEJluMUV6K1KaZM+CDDUmEA6bjpb7vp3icc7/28HSVzylNYI0kap2tEz6WvhHmM8+YBZWNLLAHVVNiwG+idh+sfljdkuGNmYasvh0VErRNoA71I/3e3e9sKOIVBnH06j4aVSPDUxKIDMgd2dkRbW1WxM4jTxTmA0KSHLLFEMQ8iCQZE+dzeTdpG2NvCue0kBm8M7SfhP8AAe+GPMPASF1uAyuNNWBADbdtgfh9NI88RGd4Z4DfAtQP8JfsfImb9oNsdZJR0TiNDL5xYchasECotrdr7EHyNj2xN1OD1MtV01ASCSVYfDvcT2bTJ0mO8aonExleOvltSVEa6ygtANxck3X29cXPKfMQzK6GamUiCjmGFuwMyPn7EY3MAfMCHMZXQtmRpHadyB8129R7YhxxTMUdSyVmTpa8bDa4BM/P2vjo3HOCMVNTLk1F2ZVeGA7xMhttrHykgYjjwjwqy1aXXSKnUrXcTAaVgaoMT3mB3EpYFPDeHvmGiQQBJJsFFu38MdL5b4DrVRBFBO5trO/0nf6Y3cvcAy7KrBxVUiRoGlJHaNyR5HFLX1Ko8MAkHa3w32EiZ2tjOXIbgIxN5vmCmXcP1Uj0qgAOoj4mkkQBsPae4w0z9Rqo8NSEZiBUGqSqmdQUixMD5YialU0qlWBDklUDAwqyfUACAD62xEmp5XPFNwekrT4ba6RUoVb4k3sbdQ7AyIE7kk4kODoaNZUO9Ko9HsbMSUPndwDfe1xAGGHL+ZFOprUMV0hFW8uxIAMetyBtYnvgbnDJ+HnHbUFFWmHE/fTykgSYHrMADqxs9xsuxYZcF6D9yslZM+oBJ2sQJ8jhRzLmC1ClBY02+Mr9oqALt37x5xPlh3keIUvDSoWRRUVLTHxARb57+Q9DgepkdaVaVRWcayYkqWAtZ2M2sNVsTCzeke9ZQvSiU4IuSC5Fuwm95ue3rhxx1GIWqCAWpBmJF9SRIDH4dQKg3ExF9sbcpy6waUprTH+kYP8A+1QAT7k/PDLjNEpRDks7U2DE9yD0tEKYsQbC0WwtZxlgL+tH+lofSv8A8OMxL/1bqf8AhK/+038cZilrXNUKdB5ZS7EVGV3uA0FtKjZZifP1viYzmaqVNNR6rQ/wwT0uNgR2GoRbaB5wTeMc21aQmpRp1ac7qSCN9wZHzH4YGXmjIupWpl6lNWhjpuLmQRpI7ibDthiLNHcC4kzOKhmHYU3neb6CfUEFSfbFTvhBwjiXD1BFOuBqIYioSJYbG47e98O6a62V0qqwXV0oRDA7CxMEHv7WxPKdq43p8rLicrZJfEqUH/Q5oEj0qDePUgah6rgzjK5tioWkypqIfw3ViymwKmVYRcxAkgdsTnFTVy+UNN/EasH1q+liKYBBBLwQTY2BMAmTbGcfW6b8B5U09LArSUmZ+Kof4f8ATFki2EbbQO0dvlthHwHmFKuXSr5xIHZtmU+UGd/TBZo+Gk0ZdT5nUIEkkAfEWiJnf8at/lhHzFxxhUUU76WKr5M9gfSFmPr6YEqrlqNVswF11Tp1BWkITuQDYM342mJnB2f4YKyIKMLUp6gKZPeQWuR2JH+cYC4Hy7UavNUaadNtTFiOptydz2IHoJwRbdNuYqrLQWjTJD12+1uqxJAjy/DCzlUkjxm6QEUhQe0HwkmRqkaqpB3mntAwNxHPDNZhi2sQSqwCCtMDrPYEsCFUX6mSI71eWyAlaViPjqC4uYgRBQqAAgUmQIjbC9RYzIZEaGJUDxJLCCJ91JIBM3A9MTfHOTdQIQeJTN9E9S+qnvH1w15i5vp5U6NOtwASAQoUdpY2E9hc7Y8cF5qTMN4bI1KrEhSQwI7wwsSPLGzYOVZ/hNROhgbT6kesHqHnAwHw3L1DV2dT96IBG0ye/pGO35yohIR1DltlIBgdzftAOAc7lKFJgfyenoCs9RtIhQBO8RJOK+96EIOKtRMpUJaLybEfrHbtPnbFHneD083So1KsZfMtemwa+qxG+9gp8xIF7YnuEZc57OERCl9TgbaRA0xEC4Cj3ODuacx49cEakp0yURlGot5+HT3bqIvHSDMEEwoFpVMxka0VD4bnSFdVmlVuQdfqbH0uf1cUPCuZvFbUCRUYatDTBAB+E6ZKzJkdQ7jvgilmqQyFM5mWVugghqhDS1id5AFz5g+YxOZ3l400FTLnx8tY6ReokGelt7SbR326pxN7FlSCV7jodbyO9xJ9Z0xqjz3jAWdyiVJTMIuoj9IOm0nuOwlQLb9rYn+X+Z1F6vXTF/FgzTJ++PaJcRNp1SDh7xXmMI6dIagAGZiAZvY0yDczHnfeIOIuxlF5bhCpU1woVbU0XZZ3Ynux8+0RhVzz0JSrj/8AE4nz0tYidwJjbDfhOZFSWVyU0pFNhpZZvqb1b4p7z9PHH8mK+Xq04+JDHvuPxGMlyq/EhoLUVH5vVSdqZaobBf0i+56mER22GwsuGVDUC1gUCOvUqrcsOk9RvEiw/kwPBqs03UqrCrRJAZVA1UzewvqC6n1EX1HeL1PKnEtSNT8RanhkAMqlQAZgXA1QQTMDfG8p2n9UYMY8VlDKytdWBBHobY1tmAMLa/MVFTGoM33Ulz9BiFaYf0bQ/ul/D+GMwt/ps/3GZ/8AT/54zG9mwh4rmFXM+FFmUsB5GTIjsCL/ACPnj5keD5Q0W8Wnemd1cqSp+GxOkkXHp9cTdLOVaueQVWlhqB6QtofyN/fFxy3H5RpKghkaxg7QRY49F6jCurydlag6K9ZNWgr4iBhLgldJWN4Nt5U4U8X5cNGCmYpFSC+oEod4idu8xPZjFjFnm+WnDs1IIpJ6SjvTI+ESVHSYGvvJ1G4wAeEVUIJWqAEC/DTq/C+oCBeCFU+UlgZk4jQlXPZukvS1exuQRVUCWX7JY/EIg/dMYPXnevTbS7UwI+KqDT+RBg+WBc1lF1Nqp0uhCBINJmlCRuJbQQYJUEyJtbDccbrIVSpLSVWwRwdOsVSIMn4TpEdm7ES2VrTkuewU1vQXQSOukQQTIAPnMkX9MErzpllIJ8WmWI+yxHa0AnzvAxpyuVSs6irk0VjMsKb0jEEhgywCLQRqsSInA3FuVKaV8s1IvesgKuxfpEsdOomNrjvjOhZZvKq4JY6GA+Lyi9/SQCY3geWFPMfFTl8utPUGq1dit5QaZYn1kdvtR2xqqZqvWerSVT4Jbw9aABl6ROrVZlLSLEGAfbB9WyMucNB0HwkiCBEEk2g/sgYmdM/Sfl5dQFWosKir0gi+knSonctV1Of2Kftiv4fSCBuoMzdXkSDJkrtMkzbEZkuaMvSellaKVDTZrMxsJ7jVLESQvaJ+tCmbpirDGHiE1iIEbI3cbW7Rhy0RHOHDnbM1aZ6S7+KCR8Q0nSATuVa2ne5I2vt5byhOZohSSyPrck7AL1FzO5sLi8X9OhZjJpVEVUVx21CY9u4wPmsqlGloooqazB0jyvfuf+vrjpvQX1sz1NUg3tPkqk997wfn3viX5h5hrVKppgwikIUndgRJYn4uq1jI0gx3xQ8Y4oadEstpKKgZZgbBiNzJkx+oRsbyXD8ic3XCvJLN1PMyIJYyLTEbiZPbDj/IouWMkuUyT1mBBqxe0qk6Qe2wJc38vksy1FtRsRUfVJhw9bf4dIBVYMHaCFYqOqanjXB2rVEUKopqsdVwvaQoMloiDYqUmYJBxqFPJoz2ChSajm7GIja3bYCJiB3xNrS7NcNYcPr0wwLq/iRIYoCwaGOxOnUTG974J4ZwZMvU0pUMuRI0MdU9UkltA91EiRjzyvxDLZta3hdL1afXSYiRuJgEjdtxI9tsHcMqu1Om66ASlMEkX6SQwJj7v7zhfGFPFuW0zH52h+arDq26WvbUBKnqE97gW7iX/LXouaNSmAWILUWMI87sjE9JBkyDO3xXjovHuZVyqi2p3nSkhbASWY7BR5x+44jMxzLQzU080lKAQNVJi2gkwCZuBMdQlbXm2E0aaeY1HxsvWqAuZrTpLoouIWLqTaRaYHSMPuEceNSkKlQaJcoJ+1eFP4/UHEtxfg9bJkMSWpqZFdbVEgEBT5iItMEAgRM4L4Jn6tVRmsy006cikkKNT3E2sY2X1kxaCvHQpdK1LNulGm7tTqll3IAYTpjaGBEmfIdsVmUo1yo0U6OUBOxh2n0Cwv1vhJwbnDMZlmJCoiwOkSJ9ySdsPq2fDDVKBtgW7eZ8/YDvGNsv6FnGszl6M+O1fMsAJUWW9xYELfzvtgjK8VHhK1BERWXUAB++I9Ria43nagqgM6MpplJpyL/EszcmbA++BeTs66u1E3QyVHkRJP4YqcJgvv6yU/7pf5+eMxNyMfcZ8wTtTimnN0miQtm9ZGk39BjovAKM5ifuofxIGOZ8Jy/i5iWIgMWPsp29JGOu8t5cpSao4gvLeygGPwk/TFcw1zDwpJ2AJ+gJ/wAsQq8UqFNCvoWlSk3IljJMnfsY/jiuz+YWrQdUcAsNEtIgsNvfSe2JzinLjsztQgpVABgiRYBoJIHafnjnE89zpnD+YqkOKrBwtMOs3uQDBPe30+mH78IoN1GkgNjKjSZ91gzicyvLtQBtYh3dVAF4TpLMT7Aj5nFbOMquP9tSoFUBbAAAd7C3f0wqzLas5SHZEdz8yEH7zhs2Jzxh4+YckAJTRJaYuGYzF4uJjERoDN81ZitUNOnIWNqA1vvYGLrteY3F98A0uWazKTmdNKSCS7mtUsbdK/Q9V5ODuH5yrTpCmhITTq1aRSVTKFhtdApmQDAuCYIG3heRNeoC61IDMJpkgAEk3rTLaTIgEG4I1Scde4MzPI9GpSLLVqtUKgo+oQPtLChQAJv5+ZxQ5fjNJsqr1wpRgNQInr2IC9zIP8cErQCKFUQAIA8sTj5FXNfLMSqllqoReJN4Ho429TiN2hrwrNiqmvJVtS3/ADNWbegJ6l/EeuDqfF11hayGlUvAfYzvpYdLTt5/XHLc7XOXXLaDAVixuZ7zcejHF5wfmFcxRioBUUiCCJMxt/A46WMLufc0xamB8BW6Te5kSvsBAPy9SOVsuMvl3rmJYaKc+/4y8me4UYGPL1DNAnKVSjhpNOpJgwJjvYHsWXt5wJ/2gVwHpZam7I1BNdMAi7bA+6qDbvqO+H9Cg5d4lUDeE0spBIO5U738we2FHOfGdbCkgLKjjxI8/sqBuTqgQJM6R3kEJn6mTyIetH5VUWwAjT5SL7CCSbTMxGFXL/DghbMsT4akCkHnqq/C1RtzCk6RvDavTGZ21R8n8tJlWWoy/n2DSZMLqlii9oFhPc3tYYacHSBUT7lVx8idQ/A4T8rN1M7EB3MhRPUAep5J6pYwCLBdIFoAcZU6c1WX7603/Aof3DE++sI+euH9S1mXVT8M02kEhTq1CQOxIg7jf2MhlOGn9FRJd6krpBB3tLdgF3nzg9sdUzPEyvSEmdtfRPmII2wAappjUgpKJ6vCQHym4A89pm+Kl6DF8opQIbwoWTeYEfOccz54rNSqLSUBKVIdKgQJA3AEfZIj54vsirMZ8SodtwAPxBIwm514HTztNvDYNVVTIW5jzHqt/qRhx92jnPKmWY5hVpm5Utp1RJFwD2bvHv7YrFzRpt1gQPMdSnyj0P8AlhPwrhxoOtVWEjeB9CPW2KrPeDnKR8UBXI/SC3tPYfP5Edul9EtzVxqhUXoZ2qCN5gG/aP5JGFPKzxULb6VafQmwj52+eCOKcr+EC+o1DGlRpgkk22Jkx5TNsF8JavliPGopoRgQXZaeoiSNp1Eb7AklR3xv4Kf+qtbyOMx4/wDqC/8AeZL/APY/4cZiQt5cXK62LMlKCT4bnQXbcAswgLaYm++OitnVNMskPA2UhvSLEiMSVfk+oxNSlm5UmQKialsxYC82DT9T64W1OU82g/RUXNyKiMVe8+ZHwkiB+qB7xcotKufpMBKGB2WLSsSdJtYkQfLHhcpQeysVa9pkgldJsbzp/G+Ig1szSjxFzSWvIFZRETdvYkR6DG7h3OVRSVFSkQJnxEans0C4MC0Ntt62xnz/AALBqopVAhzFzLaXlbagxOogrZAR+6Mb+H5nWpOtHOoxoIPTPTt7Yjs5xNcx11KdSWQD806OFBBMaSAQRf6G+Baj0SG05g028MUgHRkEKQramBP2lIMbHfE3jWeLys1o74QcPZfCr1GYqtSrUuACSLJABtsCJ7YXcKzQpM7tXpigKahV8UN1AASB2Jv6mcenraMnlWgkT4jD0YkmR/j2wkLcH5DO5aQlNCWC9Bq9QJBkKLlU3IsBBPyxRZLNrVph12YfTzB9Qcc+zNSGIS6htShQbB7MvpBAOLbhWWZPEXddYZSO+pQWj/ET9cbynRwujSMIONr4dWlW7K2hj+q9vwbScUHabH1Bwv4rlBVpsh2YFfr/AM8R+qRfOXDAAT91gR2s3Sw/nywp5f4gtCvCOWR7FWAB1bg33m/1jFNxpfHyGtpDqCrx95D/ABH44hM3UIenUTTrUyRAIP3TB3kfOYx6ePcY6W+fBW3T0xYzHa3f/pjXkOBUWb8qqoqpTLOSxJZmEwWYmbbxJvHlhLyv4ubURZg5DMABp77T8IGx+XbBXO3FNWnJUdRVIViDcvaARub7gdyPLE5gA4nxB8xXNTXoUzMg/mkBEkkbTAAMfE3cCzBc61RKakKiLTuKZqDQuxUqDPUsAwGIBLDVGB04U2V0o9mhTHSQ72CKrQQNOrZgATc6RBw2ylJUL16jMyqRI1FhUqAkrv8Ac23YCBBgRibgccv8IFBCSNLPcqTOkdl8p8yAJPoBjZxbOLRzFF2YKHp1EljCyIYSe3e+Jevxxnh2ULeFqUzBF9mMx8mF77YdcW4fWzWTpaCrVA4IadEqdQJnsYMEeYOMk/kl1441zfSDGmE16RJboI2JhZBkHabfPCdObqjMAURlInR1Duw3BHv8I3PuCU5E0jVWrU0BsSZN79yVU7+Rxvr8HyOXE1qrnq0wOmTabIo8wd4uMV0JzLcwZhSrLUZQTJAARPsxIgLFzuTt9dp5pzlVyKQK6j9imAfWdKzPocUfC87kT4r08uPDpXaq4UgkXtJJNv3x3wrzXPeaen/3eklPUdSypYClsGbZeokRHra4w0AUOX85UJPh1AWJlnIE3kEgtffsJw5yXLNdf0jUkXSPtHf6BYB7zOIrjnNmd1Gm+ZabSKf5sD0lYJtik4Nn6Ipqsl2gFnJ1Ek7CT3Mi+w3xQa5ngWXM68xBP90AD8j1f5YXVc9k6bGkKNWubGKjiD3+00W3iLHbB+UpC4ZgWWC8Gwm0HygCY39sCZ/hmXzgZE3Q/EpuDse1wDYjzBxg+f01Q/8ABU/qv/BjMJP6gN/en6Nj7is4jqOeyZBZqaBy9inZiRFyfsgfZHeD2xN8y5SrTLGhWKMQY61AgfYbVaQPgYAH7JtpOBeMc1MxYNVWmonoVr/4iLn2sMSeY5iAaKdMN6sYn1Ajb1JGInGio5T52lvCzDgljCOSJHmHj98yDv54dZtWDMMxRoPTuQ3eADvqBvNtxGIzKZN6y6qlCmZ+6b/Qj/PFPwfiKMgoVmLJsrtcqRsGJ32iT7HscbeMCjPtwxn0FSrldR8M7aexANmETtsI3wLleG5WsYy2eYNtpqCTEzHWBaZMX7e+PXN3LzrBCrK3BVQijse8nv7RiS4JmAMwrCy6/f029Zxs46KbivJ2aYMUNKoS0gpFMm2nciPLz27SZtlyKKtMmIQGmUCyGUqAFjsOm3y2xt5YX/u4m4Jf95xuevSpykEkEElo3jpYk29B33tjny3wBZPLKOqhRgwYdhPYlYMxBPSYMie+NmczBoBWrVN2ACosx1EydlHSSpBm0RMY0ZvmHw/0jrTBi259YBue2ythbxXmlKyaFpMyFwNVRvDWRtMHVuR5biYxOUxi8xso0UKQKrVKaGJLXuGHkCZ84jvMlbVarTqU3zFbw2R21anB1qSIARSZvKjpFiLzgOpxirVJWjqeTGnLLpUwRIZzDmV1CTtY32wRkOUMy++iiGBUyNbkGYHlafTeD542cWZRPA+KJXzWZokFadSGUGzSIDGOxNm+Qwh5t5Tq0CSqhlN1MWMXt5T936Tir4RytRpVVqB6lWqPtlvOVuBvaRBtYxtinzlbw0OrR4SKS7GDt6do89/LFTll6ah+Hj+ick1Qz+VZi6qYlB2n9mZPaSo7Y88ocJ0as5UTUZiiJBLN9p7kDpkiZF5uIXCrPZupnswajU38OYBnTCDtBtJEn3bFJXz9KqER6JCJpCqHBhREqLDcAAkybdr4oZl6b16vS12LX0+QhqxVtQBgqulgNQaRIqSGPMGXKUvDVCtNI0OOobEMHHaZN9ifLfDDIcXyzPK/m3ICww02EwBuIB2AthtE4insxzaqpqMIpFKhgStkYX9IIPrcYqsnlzTppl6ZCtANS5tNzG0gE7qRBi17nnICixakSNQMUgYVjuSARY+gsY2xrSr4CS0tUc95EeVj8IsJjy9MZaiccLuY+FM+nqX8nXSGV56QASahPcxI3vYXnElnA9eolOjKFgVpCSClLqVmYdy1yQR5XlQMMuaOPyvhm6JBqz062kEIJETfUV3vB+FiPVFWydDWb53MyKYMkosTuTMKIMsbWkgAnFSLwJxzQAMpTYihRE1CoDF32VY79W/ra3Tip4Ny5opN4gUPWX87YTcWFttO9tyx8hia5d4YusVLaUJCsQAXckanmLgNZZsCTvoM3CMaNJdUuSQAJvMEkA99rDc4y9DlvMfLbAubl1gOI3A+2PlePfE/lMwoYBmZCNnXt5b2Ii38xjt3F+DCsAw6aiixPl5H+bYnshy7TqZgJVoJqF2JUGw8jF5Pzx048+gqWocjSRMzScIy3qrJDBju4PfqvDTPY4L5cyC5Wq7FmfWAqT2SS3zJa5PrjZmOdqhzLeHFWgz6BTKggxaRAJuZPftaxw5TP5aqQG/M1SPhbb+bjy3He2MtBXjr64zGr+han95R/H+GPuIHIK+aDPpphmOvqbSZJJNvQWI8zvik4Py8alQ16sKsgqk+n2seuE8K8BqilpLOZEWkFrg7wBb1M4oXCPQNNmQBwYkxv3n2HbHXlyDLK1aIp61ZXXY6SCJ8rYVZzLrqDiNLEg++/wBbR9MJDQp5Ea6ju71T8KDcLEuR6TBaBM7Y+vxr8orAUj+Yp3nzJEAXE+e/kcTgOy/Elzivka7lagkUquxNumfMgWPn7xiOHDhkcxozAYVFuhF1beG84P4Rh9neX6jpUzFOTDKGUWaFAOpe8AxPcRI2OHfL/FEzyCjmAq5qnPhVGUEmIII/W2kCNpFxjdwestzUtKii0qblUT4qkU0JFzAPWTeYOkkQRaThTmeYa2ZMIzVGIUstBCgj7SmpdpiLyR8W0CTzwfI0cwUq66+YA1FWkhRaN7BbiBqOKHgefFUvTRBSUKCNNovHlH4YkTOR5PzNSZFOgrCCSPEczvqsRMSO27baox8zuXyWSMVlr5qsTqOsGCb92hb37thhm6tamxJLEyNIqKyEmNA6xCEAy5tHwkm9g83WqVZLGoUCUxqUpUUiPELMGgw2knYbwTAjGdtHZTnKkgAeg1NSSBogg73ix7eXlbDjKcWy73SqASb6zePu9UQPbyxDZjJLqMeGIgkqXolSGKsPDEgtJtG6psJOGOY5cplmNKugcwIzNOewYdSso+CDMG1/XDIH/GeFVair4BWSw1GYCrtaLna5HVAgROF/F3poq5ams0aZgjfW8zf71/q3tgdF/onJlmKnM1elNJJUeTAECBfUbbwJO+NPDaq+Mqtcoga9zJJE/wDt+rYqMEVuHllu/htFtIB/fv8ALEzxLO18pUCvpqgy1rHSO5iw38j74ueN1EWhUraZ8NSdIO/bExlcrTziFq1MrWpdJZTNgZiDIYK1iDsRIwlGjK8y5Z16n0fqsD/lIPuMUvBOYwgHX4lHaZnR/mR6dsQHGKAOoeHNNSQlVRpDRudM+9wYJBwDw7iJy9S1wBcE2YdvpuMXmwd1agHdXkmBYbjvBH17XMDtic5m4oaQLMArk6UDER21GYkqPiM79I+1jxyxzADl2lgqoofUx2pne/cqbAd8IM7nKmdzGlBD1gADq/RUgTqBUbEjzPc2uhxy+exs4Bk0qMa9Uj8ly8sWJJ11BOpjIEjyEDtYEmdRpVM9mdRBV3FgQGFOiCCGBNtRPdTOoEW77eYc6krlKV8vQjxCoBLuZ0rH7W7QQGYWNhgzJPVosFpjVmJ1VAQYYwQEDbBUW24E7XAwtyCkyXCVp32SnZB+HzuYHmSTuxx6p16hDVNBaY00zaYNjDEwQPLcn2OPubD1CtPZQB4hixJBkCZVheIN5g9sSfHs+KlYpDeFT6dIEFYG4Buf3iB5nEztPLli4ynEUqjpNxupEFT6g3/jj5xiqVo6V/SVjoX57n5LJ+mI/gWUBroiuWVh8amHS03PcSIM/MTioYmtmGf7FIGmv7Ru5+Vl+WN8bLoetwpGHhmmVpIIVxGnSoO6tKNJMjv8xhTV5dYnUpDgLEGXEXYAqT4tM3MaS4Gr4Riqy9JKStqIFMgDS0BVAERcxc3v3m+M/I6dWWpVINwWRp7hj3sZH+9bGS1qE/In+5Q/2qv/APDHzHRpr+VP6n/gxmN+hy+hn1fNFZurss+ZJvtfc/gcfeYs+KKPTEgm8SbPurLJ2nftv8pbmPLhcw5puOpy2mZaSYvFo1bGflgOpn61VrmSLCwm9rWne2OuBnxHPPmNCFg2ZcqJUABQARpBGwUEknvJxQZLhq0ECKNRm57sT/MYU8ucDKVBWcEG4Ve5O2w9Nh+7HReB8EKsKtQQ32V8p3J9fTtheoBM1RfJiiwcBFnWIvqIaBO5VmtHYyfVZ/mLl4D/ALzlhpAfVWpoRNJhvGkxE2tMEnttb8Z4WKokAeIAQNUwymZRo3U/xGxYGUXNVKPSGK20anH6K7KENMSJZvh3J6R3UnnKC+CcTp59QlXSucRYDCJZZvt6i47G4sThly3lGSrVkQQFWPq38MQlTJrRqeKsUYbZTq8Mza9gVMCHW32bTa95b5m/KKZBWKyiSh6dXkZvHkd4Mj1xtDPimaNKjUcbhTAOxOwB9ycTGe4tl5P5kNpIV6i/m5YxMaRtvvvg9eaTULIctGkgMHIsfWRB+uF9PnYhNQp5ZDbp1qCCSoMr6d/2cT8l38EZThlKsNVNmILgstVQ8sSrEEiGMhYJkiGPnjdwrlZ6dZWePDRSdKFupoUToIgTBkCbAAWAwsqc4ZgtpSpTiLlKT1AD2GpQQSfTy3x9zHGM6yuQ1QXYIEosJ30ks4CgERMnz9sbJQLxfl/OZ7MkvTanTYFRqKQq3IsGnVP4n0x4z3JGbZ6dRNCELpYF49ewPefoMLszms+YDvVGsWl9oJDN0mY+R388FcPQuSAz1mFmd3JE9xufnp28+wvwUXD+FVVUjMVaHl0t9ZkAY9aMrTXw/GoosEGCt572O539ZOFn9DuPiWmZ7Qf4RhJxDgdMuTTAp1FIkAfO42v6ROJwUmYzHDz8eZB2A0jYCJC6V7wJjCjOZfgzMS3jOQNl1KAII2EY+5blTKml4r1K0AEFVRToM3tebmQb29jguny1kVItmGIMBmdRIKlt1HwlRv8ALG7g1/1i4asIuXqMIEAkwQIYX13uJje2CqfNVKnUPh5TS7AEsWAJF4lokxp87W27KM1k8sKk0hTUEU2/OVWJuQCvS07MLfZCmxnHgZFNYtRMQ0eE7GQE6DOoQ5MSs3PsMY0xzHPmhWZaVGkFMdZ0kmSLARP1v9DjTU59rEKAaF99LatIld1m9idvLBtLiiKU00KSajTA00L9QBYAlQJGpIvDBxtthhwnM5lijMuhDcxoAIhosOsEGPTfyxN/wIOBc0V6ueSnUqTTYMAvhhNRCz3XV232N8NOL8Ldqup59KqAn21AdSkCxIkGNsHcZQeLlnO61gAf2lZYnyvh7SMjGfReyPh2R/JKdSuWFSq/ShCwCTAX1uYny0n1w94fkvDpKm5AufMm5P1wDXqipmVUnooQT61GEqPkl/c4MzWbamwggybAr6bTMfWPnjUyYjedqzPXdSTFIKETcFmXUWZSQD5CTAn6pOW+JVaVZKmgKddNGCWLBiV60mNhIIsSGjbFpxvhyZh1qE+BXgDrAZXAvB9pmf32x44JyaKVQVatQVCplFVYUGAATN2Ii0+mK2Y1XeGfPGYH1HzP1OMxI5BzDwSCshKddWYldhVglgQbCdImTc3Ek4pOEctU6+mqKiy0zpp9QYfEGJJAYG3r23w/43y0uYoim5OtbrUgSp3n6/zN8R/C+I1spXdagHiLBenB/OqAS1QMbatzPvJGqMVui4y3C6OWBeLjd26iZ8vKT5YYvWULq1ALEyTAHv5YVZTjSvLEqaTDpM9vMzeZ6fQgjynM3TAKoyKaDMNIAgA7j1JJ32ED5Yi6E/FeYfEqqqoWUEFaclSx7M3cKN4kepx6/KRmi0KFrgQySQKijdCexHnE6SwmGst44r0a1SpIAqXFUbAb9MG5HbttvtjVwdodahU2kKg3qMQYk9zJk9gBfFWOc5XWt6DEoGLayNAKxZWqHWlQNaAbAFQshhJKEN44hlhljTzFGqVy32H+IITEI5+6dlbytvBNRxzhDVKRZQGcr1pAIcgRIBtrUWUnsex0lVFOs9IDxQKtGorhmaYqaVjTDQE+EgbavQ2GfTqYcKzNDPrqdFWuohulC0XAILK3T9I27YYZfIqoIWnW+Hs0RYuB0KI2iRO8WmMR3E8tUyVVKi1CtKIpu484ISoTcNAgE2IG2qRiq4Fzj+UUXaioaqm9MsVv2gwbMAY9u2F82Al+Fyf7O7W+3VqN9wgHU4HdvMHT6nBCcMUMs0KQpjxNRZRIuSpEk2Igke+2BOBc6rmKnhOqpUOrTpcOrFfiAP3h5HDPj9UjL1T+oR9bYZWOacx8SIV3UBS50rFgqmSLDyW9u7HG/kKqNGnYKQPrf9+FXH8316QupaUMw8ydh8gY/wClzeSnQPVKyEciO+nufoTttjrZ0KTi3HKLVhSSqGrCAVF/+WJbjnGKYziFH1f/AI6gAIi8XO1jce2Hr8Jp0KnjeI3TOkMbBiCLbDuTf0xJcxUKTNWalUB0t4kKdS9YJjeAQ9sZxwV/CHVaqrUUOjkKQwkT9k+4P78O83ykrOxXwkBBAiiCRYix1AWmdtwvliUyeeWtRFRTeLjuGEEj646PSaQD5gH64nl0Js5KnSLN47r4UDpRRYwVW4Oq4keRJvc40O2WoUvGc1Qh00wWgmAenSEWY6Z72UnbG3jfDWrZkINmFN29NJYT9BHzwh5yzYr1RQRdaqCqgCxqHpAnaxI9RMxviZNFRluFZWqgK9aWj84zCwUD7VoCqI9B5YY0qKoNKiFE+tzc73uTOJzh3J65dQaVR1rEDU4PS59afwkT6T6zfBY409K2YXQNhUXqQ+/dfnbEVrOY2001b7tWm3/uGHWWYhCwUsVBhfM3tfz2+eEXMT+JlnKXldQi8wQbRvjZnOYFyoD1Q60yJ8QAsAT9kxtbacBK/wBJ5qg9Qw1OrVJLAggySTMHfT2Imw8jYzLc41IioBUCkkliBHcCNEEgix+KSANsMeFc4jOVDSeirozsFFtSqAOppkEm5tG4EmMb+IcoUalqNVVYGNDNqEi8AzrEb7kDy7Y67P1jZT4wj00KkIJPQWEyDcFS0ncXGoYaZXIsp1LKTupkqe8i8g/XbHPuL8DrUCxqJpXYNEr5TN4i56ogwfTDHhHNy06a0Hd1KsYdTJUfdIMalF+/Y283yOjafTGYm/6xUf8Axh/9If8ADjMZgdcaZky9Z1+IIxHpA3+QviOrUU4jR8NjpzCqNFQgdQhd7bE7iLdsUlCu6kiRJklHmGE7qxsd/a/e+FS8t0HcFKtbLkNIpggQd+km4E9sZ0JrJZ9qDuHXQQT4tOwuSAHQd5GkFftdN+pdNxwpg9ICzU3EqwYmQfXf529YIwJzRyv+UAPTJSvT+BxYn9Un2m/r5Tia4FxlsuWX9GkgOhGpqbXmppO6E2ImTDGQIle4K7wSh8NwDS+JTAKgCNxqiAbaRc3Pvsy/DQjl2JeobSYGkeSqLKP34m8pxN6DOKg1Jao1UtOlmB0ml2LGT2kkHaMVWWUKihWLCJDEyTN5/H5WxFpxbWbyxpqEHe4+uPrOBhHmuINWc0qJiLVKm4T9Uebx9N8TO1a8ccnNK2WpbnTrqbimAQfmxiy/WMBcapjKUhlaQakHW9SwZ7HUQ22rpgzFrCLYp+C5ZEpA01LLJstyTMEkkiTMyce8znPFlGp0WUGCKjKQD8+/tjrOkoPlbhx/KaVNLim61GYKOkLqmWAE6pAv2AtjoPGU1ZeqvfQY+QnAKZg0pRBRpTcBUN/Ptc4PyGsjqKsD3UETf6em2NtHF+KZg6qsnqbUuo/tAj/26RPphvyJTqVQaSIAV3bYk2IL+wtPcjDHiX/Z7XrZzQkrRnU1Q7AQdMDu1yIntNt8PfyVqGXalw8KtNZNXMMZZz30wtz62A2EROLt6wb89wl6ZEMGpwVnTqM7MsT5g/SPPHOeZKBp1HJGkOsHpCyQZAi/viy5WzjUddKqpFBmKm/wtvIjabGe9mBMyZHnbgtejmAtWprRpNKqYAYb3gdJuAY9DsRhx9GzlJCKdQCYJUDykzP0kY69UrCmqyDuq2jeD5m+3v7459yTwYq0t1BOtyokT9gCN/P6Y6Mp8re4/jiedCTj/ERRoNWHTUdAq6u0329J1H+GJXlvJshqVmhhTY06FwNdRgNTXtaSovuWGPPMvEWzOY0KupJ0U5gjVuXjckQzewsb4JqZsVKVKnTVkpaCAWKERPWxbSdLFjZzHU6kxJxmdNOuWa2qmSXksZVNepgo6ZM36iZ2AuLDbDWpRmx/HAXLuQNOnqYsS+2sk6UHwiCTpsSYBsTHbDIrGOd9CCtwNqZLZdvDO5X4qZ/w/Z91x7pcaA6Mynhk2k9VNv8AFED2YYdMlsTfGuMFamhKa1VUgVQTcTEDTvsd9pMWOG6UdkeX6dFqtTLKq1KgEaiSo/ZA2E3gSJA7DCmtwypTILeIoVSAWUVQOo6jrQggshmTfUSPLCLNcUqZXM1PyUhqWsqKZaV1BRq0rMjqiSsC4G+KrinEKtOipU+G6gakU2BaJA6bwT+M7HF5Yy3HjK80VVnUoqIg6iCGF1LRPmGDAkagAuxN8ea3DMjnDYeBXtK7dRmxW0kRewO2PeUztOtr8emmtWVCy2Lajp+JY2mDeL++Cc/yoHOoPqgNC1QGHVrJ6gAfictebgeWH1jZ2Uf1A/09H/0h/wAeMw7/AKt0f7ml9D/DGYfZj5wyhWoqzZqqiUrxqKzcmTYaYI/xbE7xhVxPn2jRUjLU/EK31vIHV3AiT52gEAROFCctZvNnxMw+hCx6q0zE2CoL7CYgWHfDPLcMyeXQQDV1aYqVb2YkaqabtDCYHUPpisjCp+NZmsBVZ2UqwIckU6abAzaDc30hoBB7E4Z5/KHO0xXogLmkAmxC1QDeATOkkQCb23kA40UKJ1Sw01DYl+pzYgFKenT8B3i5pgW13bcM4LVDK79DamIZpJYEkwtIQFDSZEjZTFr5b+tTHD8+jJ4ddfzUkDUI8F21nTAM6BF5gd7SRh3wLP1UrCi/iVOks5b4UMDSEMfD2mbkjSLY+czcF1g5nLEayCHESHX7Qj7wI8u20gSr5ZrZjMjw6bFMqDp1GGYLvoRpuYt6D5jE2S9sUeZzD5hjSomFW1SqO36qebeuwx65ZzyGsKdJdNJC6gnditi0G/xAiTcwT5Y9cWoGhQXwRpFIhtA+0B8QPnaT7xj1lI8ajUW61DYjzYH98z9cJjXnIcx06FKoHMGk9UFIuetvhY9J9txGF1fnAOwK0lDNPxQwAEXkJLSTJ27XvgnO8jVKtaq5qIEdmKiHJAPmLD6HHunyFTBOqsLC8ICR69RY9v5tiumE+Z5vZkUhYdjdtRiIBHSNN79yQLeeKDlzP1czRc5kBaI+GoPzZ6SZ2kER3233x5PK2UpItSo7sgggEgTNwAqqDf7o374Z0Mm1cq1ZdFNbpR7W2L9p8l2GFsHli2YUIoNPKgWFw1Qe+6oe/c98baVKRqB0GjKlVUstpkKDEmLE+kx5FZ/NpRQ1KpCoLbbnsAO5wryXPVFmAZa1JSYDVFgek3kfMYnutLONcHLAmkDpaFKAwYFzSJG0iSjTuSh6WwPlGo5micnXLGmT+aqkaSD5AnuDaCAN1gw0VefyopywANJhDp2IhtrQoMyWJxH8e4UymQzGk9yYnWsXe4kVFHxRd0XVBION41hbW5VzFBjSpUarouzGuVUm1wBABsZGxDRNpw14i5yOSKwEzWZkRqnSIIgNuYB37sx+Trlfja1R4NRw1WnYNfrAtIPfyJFjB3i8lxOhVz/E2pNKASCpAJWmpubiLzMzEsuK/wBAPCMoWRdYX84CCDYqk6nIUj7UQNNxpLCTMvuG5IF9Z0pSKh3GhQAgAKKGEte6tOlmGqQZnG3jVdKrBQoNJVkKIMUh3Qq2pg11Ki8I2xghhmsuaWXZX1CpVGtqnU6hgRCsxlogRJkb3vjLSlue5g1kvoZVBIFRXIPoCBKWHmCPXDvg+dqVFGqGVp01Ba43DjYH1FjiOq1EgDQUqAfEh6W2N/PY2I74pOE5Q0KAUALVqkkb7WjsVk+RjeJxNiOPK0xz/EzSWrUOk00AgFWDKSYEjuNzI7D1xIO+kPXYpVruwWi6woLEGbGBqFheLsszvis4pwLXTRab6DTBgfZYmJ1SfT2GIvPzXZUo3D/mqWkA9M9dQjZdRk+YF+nSDhxivRPJ/DBVqis36KjCUyYksT1MYtMnfzK+sncT4JmNZ6PEUuXkAXidI/VtFh5YpcjwenQorTIApoBcmL9yfc+eFycdy1NiKJasw0gwToELpALGxt+0cbttOU3oBwbgzg0dcyx8V+8RJUE+ZZpj9XFHneJUqSzVqKg9Tf6b4ncxzDVqyocqP9EDP+1BM+2JvOcBU1Cy1X8TeXOo+sg3vPtjfnW+LH+vOS/vT/st/DGYi/6FHp/PyxmHzG6qKNYZh1WuxUhjpqLZiew1bJsLgXjsSSWQ5UGtyWAVjMgana4a7N8PUD2b43EwbSfCc2MxTJtqViGHr5/PcYt+Xs+alPS5l0IB9R2P0xvLpgDiFYZRai06eltGpGmS3UNYkybSCBtiazUhg2tmZlD02EzIuQTEyVNr+fti25hyPiUSQJZOsDuY3HzWR7xid/qqdIiqBQHWCwMgd5XcEKe3/LEzEcpd6E8AzRZgT8NcEz+usSfQlSD7g4eZfLBBAAG9gIF7m3qb4ByCJTC06NN3C3Hl1RqIO11OoSYvt5ZW4oKbjq8VnVlFKmQwJSZaR0rIERe5jEVejK4BGFXANNOo1BhamddInsjSLfssSPYjAuZfN5oxTp1aNMoYJhWDjzJ3UxpsO4OC14BXjLu9SmtWmfzjMT1KQZWwvNjO0icJPw1RZquqIXYwqgk4SHPjKU2r1x11msqiTJEqurYQo9t9zjdxHimVIVamYTpIaFYHVpuJAkx+FsLX5lymk0QHqqx1FSJFzqnqiADf0vGKkHjgPGlr1DVr1E8TWAitZVUjZQTZpBknf6YpczmGRhpBNrgiRY+e4Pb5z2xFVudKdNC9LL0kUEDVUITeOwEnfz7YGfnHMVNKoyGRc0lNQja0Cb339MVY1Uc1ZWpX8I0iIQOzSQCDA0m9pBn0GOdvl2V6lTV0kSy6fjEEATEFtRUrMtcmxE4d8u8QzAz2mua+mqlQItXUBYK06TYEw0ReN8WWS5XytNxUSkNUyJJYA+YBMThuMMeBqwy1JanxeGoYG/YWM7xgarkdLaNBZWbUCPsEdWsk7sGiBtAAuceuK8bSha71DcKP3k9h/MYkOJc0uwJesqL91GA/d1E4ycdA3MeUrZfqQQqMpLKp/NzcFCDGhoPRB0NIEKVw94TxP8uosQFp5vQFeVBJUGdtoN95APmMQtbmFGsKdSpNrnf5Ek/Ixg3huV8J1qUg9CoNg1wfQ3IIItEjHTOhacJ4TS6C1RWqyHqKpUAuB0gqLdEAAgTIN4kGgjEtncquaU1kWKi/pE7+47/Pv7g438s5hy+g1NSgTpPUfYGZHnfEWaGVThKq2umxpXltPwsO8qbA+ovj7lMs5d3YEEWVSTHn2MMIjqgmSfXCrN8+0w2ilTYktplxpHltv27x/FXm+L16jyXLU7fomVEBEyDUYqp7HpLG+1sZ8h7xbPUKauterOv7FOZjykbAgGTbc4VPzIKfRl6KZcFQfEqAKSBKjsSxEbGTcWvgelyvUKwbLqBLagmq4Kg1mGox02RBJHxYa8N4VSQ2bU7COksLsJT84xNYgkaZDAXiO2N6giuI5fN1wz1WMfCBVOmQ0hT4XxL3Ow73Jx74cyCsMuphUEt21Exa3pcxvYbb1fMdILSoAUxTLanZQIggAfM9R+pxzevWqUsxUqXOmoZPzEe3ScdJ2Op/koFLpW4xL80uDQFQuqVEPSdifMDznywdxHxcxlVFEtDwTpbRIiY1303va5gxOAKvA/8AuiU6hC1KZeojTGxNiSZuuxN5g4mdCZ/rXV+6n+z/AM8ZjX+U5b79X+f8WMxQI/JMy9cVcrSq33CI0bmQbQR/HHSeXOG11cVKlPQGSHEix7WBPr8sKM1zFm6jAK7lbz4NIuF/xkQSfIHtJwPWFaqGLu7yYQPUVAIUE6ghd5k7BZgjE22i2znE6dM9dWkgFzJEnzFzYfjhIOM5QvIqPWYeQYgRt1dI27TfyxFV+WWSA1QS1mAR1OkEXOoKZO0wdu8YM4Cy1mK0+mkh0iN2Pc+g9t7k+WM+YKxuaIBWnR9AC2n9ynE5xDnHN0jajTppN2QF4H4fu8t8OcxwmjSUHSDb+bm+EnF8wKNVBvTqWBO6n/MfiPXCSDUlfimYI0msBBkqoQHygwO3ee4x8HJObqGa1Smk2IqVdR9xpm8+vzw14bWLA0NWlXsrGegmOwIsfex9CcF1+C1adQBS7RoJdKSC6atJLMSJGqN7xBHfDcExmOVQlSPENViEtSQRpJFM/EwEgkbwCWHkTj0+Q6gW2MGXrqJAXUy6aUGTsNRG474f0eWqpChlAISIeq0REnpSw0tMRYgmfPHwZSitTUcxTUiR0JPcsBqNiVsBawVcZ9AelnsspVky9ESUglDUbqJkaiD1CJBmG1Aixs04XWzTlSw0UpMiVUEXH6MAsGHuBO4GCKfA6Lk02Ltp0gqzQIjp+ECQQYm9h6YZUssqCEEAkk3JkmJJJJJNh9MRyrcKeOdPg1P7ushnyDShP0bBnF+MDK5cuSNRJCz2/iFHzNsC8w0tWXqAb6SR7i/+WJfnZGr0qTKxCsoJiBYwxudpBH0xvDuidz/GGqMxd2QHfvv5gRJPlsNsCZDMBqh8NJULCrBmdgZMR/Ix9yHLtWqhYALTWCXMkxMADzN8V/CMoEREsdICyABtsPU339TtjvuMauWOUykNWA1t9ny9+xOKzN5CmEKtubRhLzLw5qyDRAixBaAREC8yCNwQJnzxoy2ZWlFGtmFepSQFvPaRPrHzxF2jbSzL5UtUXqKdvvLYx7wI9wMAZ/Kplq9PieUk5YtqqoLaZs1uwINx9kx2iPn9KflAqVNkNl9gN49ycB8C4o3DqnhV1HhOo8RDeQw+JV2I0mDYSAw7DAWGZ4EhzlZmlkqIKtMAKZNvEgMCt7ESLTIvhrk8jID00gkkB3OptOmQ2pjbqOyiPIY8ZiitPLUalI6loEFTMzTNiJ7wpX5Lg3J04bVrZiQRcyCCxYfMAxjnR7fh6ga61SbEEsdIAMGJ8g0kTBv6YJyr09P5rTpv8EEee49b45vzpxCo9er0a1osqqrbA6deoKDLMTAHoD2XA/KWcelXonqBdlSosBVYMWA6QT1LEyI3FpnFfIsecKUik0WDEfUT/ljlGezLr4lQNHWwqL6EkCfeD9Mdq4tlPGpMnfdfcXH8McU4xRNMujC07EwT1W+YaR8sXwFby9nWSgl90FgQRew2/kbYNzVFa86qakRY1Nu4ACj5m48sS3JGS8R6tNGAYgRNtX3hIsPP3w14pmKuTBMOBO5uB237j64WdjR/V1P7lf8A0m/hjML/AOvdb76fQYzG5RU86fp19v8A5HFhy/8Aoz/h/wBxcZjMcxL82f2h/wDVj9z4neQNz/PcYzGYueC34n+j+WJHnr+z0vfGYzGcRtqdv2l/3hjo1X4sZjMTyCTiX9oqf/5n/ecROY3/APJGMxmJRzWHAPj/APIo/wDyw6OMxmI5Os8AcT/Rt+y37jiTz/8AYqP+q/8AgMZjMXwYNyP/ANub9un+8YX5bZf9Z/DGYzHRgjhf9o+Y/fiE5k/tLf6+r/vHGYzG8RTcN/syfsfxwR/2l/FQ/wBT/wAePuMwFPyt/wDav/KrfvfDjhX6Kn+yv7hj7jMcuXoiuZ/7Tmf/ACP3DAXCP7blf9Y/+4uMxmOn4Om44z/2l/2l/wBtv308fcZh/wAfo+cmfpz+0P346bxv+zt7HGYzFX/0ObYzGYzFD//Z"/>
          <p:cNvSpPr>
            <a:spLocks noChangeAspect="1" noChangeArrowheads="1"/>
          </p:cNvSpPr>
          <p:nvPr/>
        </p:nvSpPr>
        <p:spPr bwMode="auto">
          <a:xfrm>
            <a:off x="155575" y="-1028700"/>
            <a:ext cx="2143125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64515" name="Title 1"/>
          <p:cNvSpPr>
            <a:spLocks noGrp="1"/>
          </p:cNvSpPr>
          <p:nvPr>
            <p:ph type="ctrTitle"/>
          </p:nvPr>
        </p:nvSpPr>
        <p:spPr>
          <a:xfrm>
            <a:off x="0" y="5334000"/>
            <a:ext cx="9144000" cy="1470025"/>
          </a:xfrm>
        </p:spPr>
        <p:txBody>
          <a:bodyPr/>
          <a:lstStyle/>
          <a:p>
            <a:pPr eaLnBrk="1" hangingPunct="1"/>
            <a:r>
              <a:rPr lang="en-US" sz="6500" dirty="0">
                <a:cs typeface="Arial" panose="020B0604020202020204" pitchFamily="34" charset="0"/>
              </a:rPr>
              <a:t>MASTERING YOUR MONEY</a:t>
            </a:r>
          </a:p>
        </p:txBody>
      </p:sp>
      <p:sp>
        <p:nvSpPr>
          <p:cNvPr id="64516" name="AutoShape 4" descr="data:image/jpg;base64,/9j/4AAQSkZJRgABAQAAAQABAAD/2wCEAAkGBhQRERUUExQVFRMWGBoaGRcXGRwZIBwfICAaGx0fHxseHCYeHiEjGh0fIC8hIycpLC0sHB8xNTAqNSYrLCoBCQoKDgwOFQ8PFykcHBwpKSkpKSkpLCksKSkpKSkpKSkpKSkpKSwpKSkpKSkpLCwpKSwpLCwsKSkpKSkpLCwsLP/AABEIAOEA4QMBIgACEQEDEQH/xAAbAAADAAMBAQAAAAAAAAAAAAAEBQYAAwcCAf/EAEwQAAIBAgQEBAMDCAYHBwUBAAECEQMhAAQSMQUGIkETUWFxMoGRQlKhFCMzYnKx0fAVFjRTgsFjc5Ky0uHxByRUg5Oiwhc1Q6TTdP/EABgBAQEBAQEAAAAAAAAAAAAAAAACAQME/8QAIREBAQEAAwEBAAMAAwAAAAAAAAERAiExEkFRYXEDIjL/2gAMAwEAAhEDEQA/ALfmXJnOKDTEVqRb823TqBsRP4j2G04lqXLWYqVGC0Hp6hpZqgAWDO/clewHf6CxWn4yIVkrM6mOwk7GxsBERbvtfVnuZKdAaNRrVbwqxPzOwt3M9/K3n0N8nRWhSSmvwooUD2EYS8Q4zl61YZZnl2mFEkAgEmSOnVuQD5G2JOvzDmc7qp0zDatJp0hqI7NqfYd4JIEr642HkataqtVKVZACiqpYAg6hqeRMnyED6k5n7aJ3juarCs1I6kAOmBALXgknczuACLYsOVOAiiEZQA/dtzfcE+3lbGytwhM3VoZsi4TSUtAYefsZHyGBq/NVSjWFEUdQLBSL67/aW2lh6AzY4vdmQe+buBgMczTXUp6KyCNiRLCQb9iY9fPH3gXES5Snq1OBqQgxrW8G03izfI30NJicWXLoz1j+bJ0su8A22+u/b3wh4pwk5SqppsxpVDroMNkcgG5JFrC52F4aNOJ/oXWdolh4qAh1uV7mAQAQAdUSYWY9sK81wenWPirTDObRr0qp7lo3N+w/jgTNcy1TSV0009DRVIklWW2mDurTK7TtaMNuF5rxdL0gFpmdYcaWH3QqiwUklge8m9sc/Ge174TwoUeomXIi1gB91R2H4nvjbxLhVLMiHGlxswif4Eehn5YJbGuo8YapAcb5fqZUlmEoLKw+G/uegm1jNgADAAxv4PzI/jqK3WGIDbKVnYyIkj4oOygXExiqHHAangqnijaptCg9iTYn9XCnj3JWoGplGg/3c7eiMbjsdJMWgeWOsu+sU65umHZdnpg2P3YnpPcY4pxviRqVnJvcSxmJPUR9Tiq4XzNWy4ajVXUCCmkmHWZ2m4AF4NvLC5uGpVNNh3I39vLtfFcegs5d4dqrM7IGQzDNNoOrUB32jtv74v8Ah9QKjAwFO8/z64D47Qp06VHT0p4WkH1sfrc4+0XApCsGOoAXXaf1gO3ruML2Aa2RpZam9dJqvAWnMwCTMCTqIiSb7C0YTZfilTN16YeCKIklJAJ7GDsZ7ehHbA1bjGl6jSRTBOimDKaiIZgBYCJt69sNOVMsq5bXAGtmJ9ALD6D/ADxUmCg4VVNMVXK6lCAEadQMknqEGFMAEwYn1wHxHlZa/wCcyfRUCKxy5jcgOpRvXyPrEYq+XcgVy7H4XqXEiYGyyJ8u098Icxk6tFwo6SzGL9GptK6qe3Xb4CNKgLtd8c97A3NGo/ktQhlWsPCqqVJMssXEgyCxGkmJ3kYL4Dy/Tr5enIZHClXghgSp03UiCSIM7Yzi9f8ALeH1jtUpkOoPxQIILAbSpa+zXInHnlHiwUVVpgEHw3C6j0yAriTN5A3O53scZvQZJyiRYVQBt8A27bHbBNLlVPtu7eghR+F/xwwr1TFNw6hZlhq0qdjuRJsDY9vLHnO8bpUyVJJYXIVSSB+4D1Jxm0eqtDwaDiioVgpIAG5An+d74neE5kNXYMQUqMZAamARVUbjUzM2oEQGOkeU4ZZXmHxaigeGizs79TfsgCPXe+EGZy7UqnSQgV2pl9Kt5Ohk6UA09IJYHqN4IGErWj/6bN/o/wCfljMaP6x57/Sf7S/8OMxo8cR5lr5sOAWUC+imNgCZ1nVtpHdgIgjaMZwvh9JiTWJLrKqlI6Q8SWArWLwZB06SZO+qDvSiCWBXWFJkHStOBOkhTAct1LMaSWQyJIwbkOCvU3UFA4ZWZdNI/BcUYvOkAjbq+KQDjeh4Gf1jwsv4VKku4UaaYQqLtENZjpMSAd2G5pcnk/CphCdUdxYCSTAEmFE2vtjTw/g1EENPiuvTLgdMDTAXYHSALy3SDJwxYY5cqYQqfBzDJtTrSy+jj4h/iHV8jgDPcWp0Kk1VVGCllYyS8Cyho3mAQLx74b8dyJqU+gw6kMh8mW4+u3zxIc3fnKVHND4QepD2cTEgeR1D/riuInm4e9TNCkS0sdbtJgjc2mJE6Qf2R2xf5NVzFNsrUBKsCVP3Yvb2JkeoOI3k0s1arUa/TEn9qf8AKcdG5XyW9U/a6V/Zm5+Z/djryYh1zD5au1OqAWXpYX/O0yVCaRpMkeZgCB5mW9DiDZaq1RW8WlUVXepUOnp6oCxPVMgCJm0KMO+bOXzWQPTOmtTOpGFv8M/uPYnEJluMUV6K1KaZM+CDDUmEA6bjpb7vp3icc7/28HSVzylNYI0kap2tEz6WvhHmM8+YBZWNLLAHVVNiwG+idh+sfljdkuGNmYasvh0VErRNoA71I/3e3e9sKOIVBnH06j4aVSPDUxKIDMgd2dkRbW1WxM4jTxTmA0KSHLLFEMQ8iCQZE+dzeTdpG2NvCue0kBm8M7SfhP8AAe+GPMPASF1uAyuNNWBADbdtgfh9NI88RGd4Z4DfAtQP8JfsfImb9oNsdZJR0TiNDL5xYchasECotrdr7EHyNj2xN1OD1MtV01ASCSVYfDvcT2bTJ0mO8aonExleOvltSVEa6ygtANxck3X29cXPKfMQzK6GamUiCjmGFuwMyPn7EY3MAfMCHMZXQtmRpHadyB8129R7YhxxTMUdSyVmTpa8bDa4BM/P2vjo3HOCMVNTLk1F2ZVeGA7xMhttrHykgYjjwjwqy1aXXSKnUrXcTAaVgaoMT3mB3EpYFPDeHvmGiQQBJJsFFu38MdL5b4DrVRBFBO5trO/0nf6Y3cvcAy7KrBxVUiRoGlJHaNyR5HFLX1Ko8MAkHa3w32EiZ2tjOXIbgIxN5vmCmXcP1Uj0qgAOoj4mkkQBsPae4w0z9Rqo8NSEZiBUGqSqmdQUixMD5YialU0qlWBDklUDAwqyfUACAD62xEmp5XPFNwekrT4ba6RUoVb4k3sbdQ7AyIE7kk4kODoaNZUO9Ko9HsbMSUPndwDfe1xAGGHL+ZFOprUMV0hFW8uxIAMetyBtYnvgbnDJ+HnHbUFFWmHE/fTykgSYHrMADqxs9xsuxYZcF6D9yslZM+oBJ2sQJ8jhRzLmC1ClBY02+Mr9oqALt37x5xPlh3keIUvDSoWRRUVLTHxARb57+Q9DgepkdaVaVRWcayYkqWAtZ2M2sNVsTCzeke9ZQvSiU4IuSC5Fuwm95ue3rhxx1GIWqCAWpBmJF9SRIDH4dQKg3ExF9sbcpy6waUprTH+kYP8A+1QAT7k/PDLjNEpRDks7U2DE9yD0tEKYsQbC0WwtZxlgL+tH+lofSv8A8OMxL/1bqf8AhK/+038cZilrXNUKdB5ZS7EVGV3uA0FtKjZZifP1viYzmaqVNNR6rQ/wwT0uNgR2GoRbaB5wTeMc21aQmpRp1ac7qSCN9wZHzH4YGXmjIupWpl6lNWhjpuLmQRpI7ibDthiLNHcC4kzOKhmHYU3neb6CfUEFSfbFTvhBwjiXD1BFOuBqIYioSJYbG47e98O6a62V0qqwXV0oRDA7CxMEHv7WxPKdq43p8rLicrZJfEqUH/Q5oEj0qDePUgah6rgzjK5tioWkypqIfw3ViymwKmVYRcxAkgdsTnFTVy+UNN/EasH1q+liKYBBBLwQTY2BMAmTbGcfW6b8B5U09LArSUmZ+Kof4f8ATFki2EbbQO0dvlthHwHmFKuXSr5xIHZtmU+UGd/TBZo+Gk0ZdT5nUIEkkAfEWiJnf8at/lhHzFxxhUUU76WKr5M9gfSFmPr6YEqrlqNVswF11Tp1BWkITuQDYM342mJnB2f4YKyIKMLUp6gKZPeQWuR2JH+cYC4Hy7UavNUaadNtTFiOptydz2IHoJwRbdNuYqrLQWjTJD12+1uqxJAjy/DCzlUkjxm6QEUhQe0HwkmRqkaqpB3mntAwNxHPDNZhi2sQSqwCCtMDrPYEsCFUX6mSI71eWyAlaViPjqC4uYgRBQqAAgUmQIjbC9RYzIZEaGJUDxJLCCJ91JIBM3A9MTfHOTdQIQeJTN9E9S+qnvH1w15i5vp5U6NOtwASAQoUdpY2E9hc7Y8cF5qTMN4bI1KrEhSQwI7wwsSPLGzYOVZ/hNROhgbT6kesHqHnAwHw3L1DV2dT96IBG0ye/pGO35yohIR1DltlIBgdzftAOAc7lKFJgfyenoCs9RtIhQBO8RJOK+96EIOKtRMpUJaLybEfrHbtPnbFHneD083So1KsZfMtemwa+qxG+9gp8xIF7YnuEZc57OERCl9TgbaRA0xEC4Cj3ODuacx49cEakp0yURlGot5+HT3bqIvHSDMEEwoFpVMxka0VD4bnSFdVmlVuQdfqbH0uf1cUPCuZvFbUCRUYatDTBAB+E6ZKzJkdQ7jvgilmqQyFM5mWVugghqhDS1id5AFz5g+YxOZ3l400FTLnx8tY6ReokGelt7SbR326pxN7FlSCV7jodbyO9xJ9Z0xqjz3jAWdyiVJTMIuoj9IOm0nuOwlQLb9rYn+X+Z1F6vXTF/FgzTJ++PaJcRNp1SDh7xXmMI6dIagAGZiAZvY0yDczHnfeIOIuxlF5bhCpU1woVbU0XZZ3Ynux8+0RhVzz0JSrj/8AE4nz0tYidwJjbDfhOZFSWVyU0pFNhpZZvqb1b4p7z9PHH8mK+Xq04+JDHvuPxGMlyq/EhoLUVH5vVSdqZaobBf0i+56mER22GwsuGVDUC1gUCOvUqrcsOk9RvEiw/kwPBqs03UqrCrRJAZVA1UzewvqC6n1EX1HeL1PKnEtSNT8RanhkAMqlQAZgXA1QQTMDfG8p2n9UYMY8VlDKytdWBBHobY1tmAMLa/MVFTGoM33Ulz9BiFaYf0bQ/ul/D+GMwt/ps/3GZ/8AT/54zG9mwh4rmFXM+FFmUsB5GTIjsCL/ACPnj5keD5Q0W8Wnemd1cqSp+GxOkkXHp9cTdLOVaueQVWlhqB6QtofyN/fFxy3H5RpKghkaxg7QRY49F6jCurydlag6K9ZNWgr4iBhLgldJWN4Nt5U4U8X5cNGCmYpFSC+oEod4idu8xPZjFjFnm+WnDs1IIpJ6SjvTI+ESVHSYGvvJ1G4wAeEVUIJWqAEC/DTq/C+oCBeCFU+UlgZk4jQlXPZukvS1exuQRVUCWX7JY/EIg/dMYPXnevTbS7UwI+KqDT+RBg+WBc1lF1Nqp0uhCBINJmlCRuJbQQYJUEyJtbDccbrIVSpLSVWwRwdOsVSIMn4TpEdm7ES2VrTkuewU1vQXQSOukQQTIAPnMkX9MErzpllIJ8WmWI+yxHa0AnzvAxpyuVSs6irk0VjMsKb0jEEhgywCLQRqsSInA3FuVKaV8s1IvesgKuxfpEsdOomNrjvjOhZZvKq4JY6GA+Lyi9/SQCY3geWFPMfFTl8utPUGq1dit5QaZYn1kdvtR2xqqZqvWerSVT4Jbw9aABl6ROrVZlLSLEGAfbB9WyMucNB0HwkiCBEEk2g/sgYmdM/Sfl5dQFWosKir0gi+knSonctV1Of2Kftiv4fSCBuoMzdXkSDJkrtMkzbEZkuaMvSellaKVDTZrMxsJ7jVLESQvaJ+tCmbpirDGHiE1iIEbI3cbW7Rhy0RHOHDnbM1aZ6S7+KCR8Q0nSATuVa2ne5I2vt5byhOZohSSyPrck7AL1FzO5sLi8X9OhZjJpVEVUVx21CY9u4wPmsqlGloooqazB0jyvfuf+vrjpvQX1sz1NUg3tPkqk997wfn3viX5h5hrVKppgwikIUndgRJYn4uq1jI0gx3xQ8Y4oadEstpKKgZZgbBiNzJkx+oRsbyXD8ic3XCvJLN1PMyIJYyLTEbiZPbDj/IouWMkuUyT1mBBqxe0qk6Qe2wJc38vksy1FtRsRUfVJhw9bf4dIBVYMHaCFYqOqanjXB2rVEUKopqsdVwvaQoMloiDYqUmYJBxqFPJoz2ChSajm7GIja3bYCJiB3xNrS7NcNYcPr0wwLq/iRIYoCwaGOxOnUTG974J4ZwZMvU0pUMuRI0MdU9UkltA91EiRjzyvxDLZta3hdL1afXSYiRuJgEjdtxI9tsHcMqu1Om66ASlMEkX6SQwJj7v7zhfGFPFuW0zH52h+arDq26WvbUBKnqE97gW7iX/LXouaNSmAWILUWMI87sjE9JBkyDO3xXjovHuZVyqi2p3nSkhbASWY7BR5x+44jMxzLQzU080lKAQNVJi2gkwCZuBMdQlbXm2E0aaeY1HxsvWqAuZrTpLoouIWLqTaRaYHSMPuEceNSkKlQaJcoJ+1eFP4/UHEtxfg9bJkMSWpqZFdbVEgEBT5iItMEAgRM4L4Jn6tVRmsy006cikkKNT3E2sY2X1kxaCvHQpdK1LNulGm7tTqll3IAYTpjaGBEmfIdsVmUo1yo0U6OUBOxh2n0Cwv1vhJwbnDMZlmJCoiwOkSJ9ySdsPq2fDDVKBtgW7eZ8/YDvGNsv6FnGszl6M+O1fMsAJUWW9xYELfzvtgjK8VHhK1BERWXUAB++I9Ria43nagqgM6MpplJpyL/EszcmbA++BeTs66u1E3QyVHkRJP4YqcJgvv6yU/7pf5+eMxNyMfcZ8wTtTimnN0miQtm9ZGk39BjovAKM5ifuofxIGOZ8Jy/i5iWIgMWPsp29JGOu8t5cpSao4gvLeygGPwk/TFcw1zDwpJ2AJ+gJ/wAsQq8UqFNCvoWlSk3IljJMnfsY/jiuz+YWrQdUcAsNEtIgsNvfSe2JzinLjsztQgpVABgiRYBoJIHafnjnE89zpnD+YqkOKrBwtMOs3uQDBPe30+mH78IoN1GkgNjKjSZ91gzicyvLtQBtYh3dVAF4TpLMT7Aj5nFbOMquP9tSoFUBbAAAd7C3f0wqzLas5SHZEdz8yEH7zhs2Jzxh4+YckAJTRJaYuGYzF4uJjERoDN81ZitUNOnIWNqA1vvYGLrteY3F98A0uWazKTmdNKSCS7mtUsbdK/Q9V5ODuH5yrTpCmhITTq1aRSVTKFhtdApmQDAuCYIG3heRNeoC61IDMJpkgAEk3rTLaTIgEG4I1Scde4MzPI9GpSLLVqtUKgo+oQPtLChQAJv5+ZxQ5fjNJsqr1wpRgNQInr2IC9zIP8cErQCKFUQAIA8sTj5FXNfLMSqllqoReJN4Ho429TiN2hrwrNiqmvJVtS3/ADNWbegJ6l/EeuDqfF11hayGlUvAfYzvpYdLTt5/XHLc7XOXXLaDAVixuZ7zcejHF5wfmFcxRioBUUiCCJMxt/A46WMLufc0xamB8BW6Te5kSvsBAPy9SOVsuMvl3rmJYaKc+/4y8me4UYGPL1DNAnKVSjhpNOpJgwJjvYHsWXt5wJ/2gVwHpZam7I1BNdMAi7bA+6qDbvqO+H9Cg5d4lUDeE0spBIO5U738we2FHOfGdbCkgLKjjxI8/sqBuTqgQJM6R3kEJn6mTyIetH5VUWwAjT5SL7CCSbTMxGFXL/DghbMsT4akCkHnqq/C1RtzCk6RvDavTGZ21R8n8tJlWWoy/n2DSZMLqlii9oFhPc3tYYacHSBUT7lVx8idQ/A4T8rN1M7EB3MhRPUAep5J6pYwCLBdIFoAcZU6c1WX7603/Aof3DE++sI+euH9S1mXVT8M02kEhTq1CQOxIg7jf2MhlOGn9FRJd6krpBB3tLdgF3nzg9sdUzPEyvSEmdtfRPmII2wAappjUgpKJ6vCQHym4A89pm+Kl6DF8opQIbwoWTeYEfOccz54rNSqLSUBKVIdKgQJA3AEfZIj54vsirMZ8SodtwAPxBIwm514HTztNvDYNVVTIW5jzHqt/qRhx92jnPKmWY5hVpm5Utp1RJFwD2bvHv7YrFzRpt1gQPMdSnyj0P8AlhPwrhxoOtVWEjeB9CPW2KrPeDnKR8UBXI/SC3tPYfP5Edul9EtzVxqhUXoZ2qCN5gG/aP5JGFPKzxULb6VafQmwj52+eCOKcr+EC+o1DGlRpgkk22Jkx5TNsF8JavliPGopoRgQXZaeoiSNp1Eb7AklR3xv4Kf+qtbyOMx4/wDqC/8AeZL/APY/4cZiQt5cXK62LMlKCT4bnQXbcAswgLaYm++OitnVNMskPA2UhvSLEiMSVfk+oxNSlm5UmQKialsxYC82DT9T64W1OU82g/RUXNyKiMVe8+ZHwkiB+qB7xcotKufpMBKGB2WLSsSdJtYkQfLHhcpQeysVa9pkgldJsbzp/G+Ig1szSjxFzSWvIFZRETdvYkR6DG7h3OVRSVFSkQJnxEans0C4MC0Ntt62xnz/AALBqopVAhzFzLaXlbagxOogrZAR+6Mb+H5nWpOtHOoxoIPTPTt7Yjs5xNcx11KdSWQD806OFBBMaSAQRf6G+Baj0SG05g028MUgHRkEKQramBP2lIMbHfE3jWeLys1o74QcPZfCr1GYqtSrUuACSLJABtsCJ7YXcKzQpM7tXpigKahV8UN1AASB2Jv6mcenraMnlWgkT4jD0YkmR/j2wkLcH5DO5aQlNCWC9Bq9QJBkKLlU3IsBBPyxRZLNrVph12YfTzB9Qcc+zNSGIS6htShQbB7MvpBAOLbhWWZPEXddYZSO+pQWj/ET9cbynRwujSMIONr4dWlW7K2hj+q9vwbScUHabH1Bwv4rlBVpsh2YFfr/AM8R+qRfOXDAAT91gR2s3Sw/nywp5f4gtCvCOWR7FWAB1bg33m/1jFNxpfHyGtpDqCrx95D/ABH44hM3UIenUTTrUyRAIP3TB3kfOYx6ePcY6W+fBW3T0xYzHa3f/pjXkOBUWb8qqoqpTLOSxJZmEwWYmbbxJvHlhLyv4ubURZg5DMABp77T8IGx+XbBXO3FNWnJUdRVIViDcvaARub7gdyPLE5gA4nxB8xXNTXoUzMg/mkBEkkbTAAMfE3cCzBc61RKakKiLTuKZqDQuxUqDPUsAwGIBLDVGB04U2V0o9mhTHSQ72CKrQQNOrZgATc6RBw2ylJUL16jMyqRI1FhUqAkrv8Ac23YCBBgRibgccv8IFBCSNLPcqTOkdl8p8yAJPoBjZxbOLRzFF2YKHp1EljCyIYSe3e+Jevxxnh2ULeFqUzBF9mMx8mF77YdcW4fWzWTpaCrVA4IadEqdQJnsYMEeYOMk/kl1441zfSDGmE16RJboI2JhZBkHabfPCdObqjMAURlInR1Duw3BHv8I3PuCU5E0jVWrU0BsSZN79yVU7+Rxvr8HyOXE1qrnq0wOmTabIo8wd4uMV0JzLcwZhSrLUZQTJAARPsxIgLFzuTt9dp5pzlVyKQK6j9imAfWdKzPocUfC87kT4r08uPDpXaq4UgkXtJJNv3x3wrzXPeaen/3eklPUdSypYClsGbZeokRHra4w0AUOX85UJPh1AWJlnIE3kEgtffsJw5yXLNdf0jUkXSPtHf6BYB7zOIrjnNmd1Gm+ZabSKf5sD0lYJtik4Nn6Ipqsl2gFnJ1Ek7CT3Mi+w3xQa5ngWXM68xBP90AD8j1f5YXVc9k6bGkKNWubGKjiD3+00W3iLHbB+UpC4ZgWWC8Gwm0HygCY39sCZ/hmXzgZE3Q/EpuDse1wDYjzBxg+f01Q/8ABU/qv/BjMJP6gN/en6Nj7is4jqOeyZBZqaBy9inZiRFyfsgfZHeD2xN8y5SrTLGhWKMQY61AgfYbVaQPgYAH7JtpOBeMc1MxYNVWmonoVr/4iLn2sMSeY5iAaKdMN6sYn1Ajb1JGInGio5T52lvCzDgljCOSJHmHj98yDv54dZtWDMMxRoPTuQ3eADvqBvNtxGIzKZN6y6qlCmZ+6b/Qj/PFPwfiKMgoVmLJsrtcqRsGJ32iT7HscbeMCjPtwxn0FSrldR8M7aexANmETtsI3wLleG5WsYy2eYNtpqCTEzHWBaZMX7e+PXN3LzrBCrK3BVQijse8nv7RiS4JmAMwrCy6/f029Zxs46KbivJ2aYMUNKoS0gpFMm2nciPLz27SZtlyKKtMmIQGmUCyGUqAFjsOm3y2xt5YX/u4m4Jf95xuevSpykEkEElo3jpYk29B33tjny3wBZPLKOqhRgwYdhPYlYMxBPSYMie+NmczBoBWrVN2ACosx1EydlHSSpBm0RMY0ZvmHw/0jrTBi259YBue2ythbxXmlKyaFpMyFwNVRvDWRtMHVuR5biYxOUxi8xso0UKQKrVKaGJLXuGHkCZ84jvMlbVarTqU3zFbw2R21anB1qSIARSZvKjpFiLzgOpxirVJWjqeTGnLLpUwRIZzDmV1CTtY32wRkOUMy++iiGBUyNbkGYHlafTeD542cWZRPA+KJXzWZokFadSGUGzSIDGOxNm+Qwh5t5Tq0CSqhlN1MWMXt5T936Tir4RytRpVVqB6lWqPtlvOVuBvaRBtYxtinzlbw0OrR4SKS7GDt6do89/LFTll6ah+Hj+ick1Qz+VZi6qYlB2n9mZPaSo7Y88ocJ0as5UTUZiiJBLN9p7kDpkiZF5uIXCrPZupnswajU38OYBnTCDtBtJEn3bFJXz9KqER6JCJpCqHBhREqLDcAAkybdr4oZl6b16vS12LX0+QhqxVtQBgqulgNQaRIqSGPMGXKUvDVCtNI0OOobEMHHaZN9ifLfDDIcXyzPK/m3ICww02EwBuIB2AthtE4insxzaqpqMIpFKhgStkYX9IIPrcYqsnlzTppl6ZCtANS5tNzG0gE7qRBi17nnICixakSNQMUgYVjuSARY+gsY2xrSr4CS0tUc95EeVj8IsJjy9MZaiccLuY+FM+nqX8nXSGV56QASahPcxI3vYXnElnA9eolOjKFgVpCSClLqVmYdy1yQR5XlQMMuaOPyvhm6JBqz062kEIJETfUV3vB+FiPVFWydDWb53MyKYMkosTuTMKIMsbWkgAnFSLwJxzQAMpTYihRE1CoDF32VY79W/ra3Tip4Ny5opN4gUPWX87YTcWFttO9tyx8hia5d4YusVLaUJCsQAXckanmLgNZZsCTvoM3CMaNJdUuSQAJvMEkA99rDc4y9DlvMfLbAubl1gOI3A+2PlePfE/lMwoYBmZCNnXt5b2Ii38xjt3F+DCsAw6aiixPl5H+bYnshy7TqZgJVoJqF2JUGw8jF5Pzx048+gqWocjSRMzScIy3qrJDBju4PfqvDTPY4L5cyC5Wq7FmfWAqT2SS3zJa5PrjZmOdqhzLeHFWgz6BTKggxaRAJuZPftaxw5TP5aqQG/M1SPhbb+bjy3He2MtBXjr64zGr+han95R/H+GPuIHIK+aDPpphmOvqbSZJJNvQWI8zvik4Py8alQ16sKsgqk+n2seuE8K8BqilpLOZEWkFrg7wBb1M4oXCPQNNmQBwYkxv3n2HbHXlyDLK1aIp61ZXXY6SCJ8rYVZzLrqDiNLEg++/wBbR9MJDQp5Ea6ju71T8KDcLEuR6TBaBM7Y+vxr8orAUj+Yp3nzJEAXE+e/kcTgOy/Elzivka7lagkUquxNumfMgWPn7xiOHDhkcxozAYVFuhF1beG84P4Rh9neX6jpUzFOTDKGUWaFAOpe8AxPcRI2OHfL/FEzyCjmAq5qnPhVGUEmIII/W2kCNpFxjdwestzUtKii0qblUT4qkU0JFzAPWTeYOkkQRaThTmeYa2ZMIzVGIUstBCgj7SmpdpiLyR8W0CTzwfI0cwUq66+YA1FWkhRaN7BbiBqOKHgefFUvTRBSUKCNNovHlH4YkTOR5PzNSZFOgrCCSPEczvqsRMSO27baox8zuXyWSMVlr5qsTqOsGCb92hb37thhm6tamxJLEyNIqKyEmNA6xCEAy5tHwkm9g83WqVZLGoUCUxqUpUUiPELMGgw2knYbwTAjGdtHZTnKkgAeg1NSSBogg73ix7eXlbDjKcWy73SqASb6zePu9UQPbyxDZjJLqMeGIgkqXolSGKsPDEgtJtG6psJOGOY5cplmNKugcwIzNOewYdSso+CDMG1/XDIH/GeFVair4BWSw1GYCrtaLna5HVAgROF/F3poq5ams0aZgjfW8zf71/q3tgdF/onJlmKnM1elNJJUeTAECBfUbbwJO+NPDaq+Mqtcoga9zJJE/wDt+rYqMEVuHllu/htFtIB/fv8ALEzxLO18pUCvpqgy1rHSO5iw38j74ueN1EWhUraZ8NSdIO/bExlcrTziFq1MrWpdJZTNgZiDIYK1iDsRIwlGjK8y5Z16n0fqsD/lIPuMUvBOYwgHX4lHaZnR/mR6dsQHGKAOoeHNNSQlVRpDRudM+9wYJBwDw7iJy9S1wBcE2YdvpuMXmwd1agHdXkmBYbjvBH17XMDtic5m4oaQLMArk6UDER21GYkqPiM79I+1jxyxzADl2lgqoofUx2pne/cqbAd8IM7nKmdzGlBD1gADq/RUgTqBUbEjzPc2uhxy+exs4Bk0qMa9Uj8ly8sWJJ11BOpjIEjyEDtYEmdRpVM9mdRBV3FgQGFOiCCGBNtRPdTOoEW77eYc6krlKV8vQjxCoBLuZ0rH7W7QQGYWNhgzJPVosFpjVmJ1VAQYYwQEDbBUW24E7XAwtyCkyXCVp32SnZB+HzuYHmSTuxx6p16hDVNBaY00zaYNjDEwQPLcn2OPubD1CtPZQB4hixJBkCZVheIN5g9sSfHs+KlYpDeFT6dIEFYG4Buf3iB5nEztPLli4ynEUqjpNxupEFT6g3/jj5xiqVo6V/SVjoX57n5LJ+mI/gWUBroiuWVh8amHS03PcSIM/MTioYmtmGf7FIGmv7Ru5+Vl+WN8bLoetwpGHhmmVpIIVxGnSoO6tKNJMjv8xhTV5dYnUpDgLEGXEXYAqT4tM3MaS4Gr4Riqy9JKStqIFMgDS0BVAERcxc3v3m+M/I6dWWpVINwWRp7hj3sZH+9bGS1qE/In+5Q/2qv/APDHzHRpr+VP6n/gxmN+hy+hn1fNFZurss+ZJvtfc/gcfeYs+KKPTEgm8SbPurLJ2nftv8pbmPLhcw5puOpy2mZaSYvFo1bGflgOpn61VrmSLCwm9rWne2OuBnxHPPmNCFg2ZcqJUABQARpBGwUEknvJxQZLhq0ECKNRm57sT/MYU8ucDKVBWcEG4Ve5O2w9Nh+7HReB8EKsKtQQ32V8p3J9fTtheoBM1RfJiiwcBFnWIvqIaBO5VmtHYyfVZ/mLl4D/ALzlhpAfVWpoRNJhvGkxE2tMEnttb8Z4WKokAeIAQNUwymZRo3U/xGxYGUXNVKPSGK20anH6K7KENMSJZvh3J6R3UnnKC+CcTp59QlXSucRYDCJZZvt6i47G4sThly3lGSrVkQQFWPq38MQlTJrRqeKsUYbZTq8Mza9gVMCHW32bTa95b5m/KKZBWKyiSh6dXkZvHkd4Mj1xtDPimaNKjUcbhTAOxOwB9ycTGe4tl5P5kNpIV6i/m5YxMaRtvvvg9eaTULIctGkgMHIsfWRB+uF9PnYhNQp5ZDbp1qCCSoMr6d/2cT8l38EZThlKsNVNmILgstVQ8sSrEEiGMhYJkiGPnjdwrlZ6dZWePDRSdKFupoUToIgTBkCbAAWAwsqc4ZgtpSpTiLlKT1AD2GpQQSfTy3x9zHGM6yuQ1QXYIEosJ30ks4CgERMnz9sbJQLxfl/OZ7MkvTanTYFRqKQq3IsGnVP4n0x4z3JGbZ6dRNCELpYF49ewPefoMLszms+YDvVGsWl9oJDN0mY+R388FcPQuSAz1mFmd3JE9xufnp28+wvwUXD+FVVUjMVaHl0t9ZkAY9aMrTXw/GoosEGCt572O539ZOFn9DuPiWmZ7Qf4RhJxDgdMuTTAp1FIkAfO42v6ROJwUmYzHDz8eZB2A0jYCJC6V7wJjCjOZfgzMS3jOQNl1KAII2EY+5blTKml4r1K0AEFVRToM3tebmQb29jguny1kVItmGIMBmdRIKlt1HwlRv8ALG7g1/1i4asIuXqMIEAkwQIYX13uJje2CqfNVKnUPh5TS7AEsWAJF4lokxp87W27KM1k8sKk0hTUEU2/OVWJuQCvS07MLfZCmxnHgZFNYtRMQ0eE7GQE6DOoQ5MSs3PsMY0xzHPmhWZaVGkFMdZ0kmSLARP1v9DjTU59rEKAaF99LatIld1m9idvLBtLiiKU00KSajTA00L9QBYAlQJGpIvDBxtthhwnM5lijMuhDcxoAIhosOsEGPTfyxN/wIOBc0V6ueSnUqTTYMAvhhNRCz3XV232N8NOL8Ldqup59KqAn21AdSkCxIkGNsHcZQeLlnO61gAf2lZYnyvh7SMjGfReyPh2R/JKdSuWFSq/ShCwCTAX1uYny0n1w94fkvDpKm5AufMm5P1wDXqipmVUnooQT61GEqPkl/c4MzWbamwggybAr6bTMfWPnjUyYjedqzPXdSTFIKETcFmXUWZSQD5CTAn6pOW+JVaVZKmgKddNGCWLBiV60mNhIIsSGjbFpxvhyZh1qE+BXgDrAZXAvB9pmf32x44JyaKVQVatQVCplFVYUGAATN2Ii0+mK2Y1XeGfPGYH1HzP1OMxI5BzDwSCshKddWYldhVglgQbCdImTc3Ek4pOEctU6+mqKiy0zpp9QYfEGJJAYG3r23w/43y0uYoim5OtbrUgSp3n6/zN8R/C+I1spXdagHiLBenB/OqAS1QMbatzPvJGqMVui4y3C6OWBeLjd26iZ8vKT5YYvWULq1ALEyTAHv5YVZTjSvLEqaTDpM9vMzeZ6fQgjynM3TAKoyKaDMNIAgA7j1JJ32ED5Yi6E/FeYfEqqqoWUEFaclSx7M3cKN4kepx6/KRmi0KFrgQySQKijdCexHnE6SwmGst44r0a1SpIAqXFUbAb9MG5HbttvtjVwdodahU2kKg3qMQYk9zJk9gBfFWOc5XWt6DEoGLayNAKxZWqHWlQNaAbAFQshhJKEN44hlhljTzFGqVy32H+IITEI5+6dlbytvBNRxzhDVKRZQGcr1pAIcgRIBtrUWUnsex0lVFOs9IDxQKtGorhmaYqaVjTDQE+EgbavQ2GfTqYcKzNDPrqdFWuohulC0XAILK3T9I27YYZfIqoIWnW+Hs0RYuB0KI2iRO8WmMR3E8tUyVVKi1CtKIpu484ISoTcNAgE2IG2qRiq4Fzj+UUXaioaqm9MsVv2gwbMAY9u2F82Al+Fyf7O7W+3VqN9wgHU4HdvMHT6nBCcMUMs0KQpjxNRZRIuSpEk2Igke+2BOBc6rmKnhOqpUOrTpcOrFfiAP3h5HDPj9UjL1T+oR9bYZWOacx8SIV3UBS50rFgqmSLDyW9u7HG/kKqNGnYKQPrf9+FXH8316QupaUMw8ydh8gY/wClzeSnQPVKyEciO+nufoTttjrZ0KTi3HKLVhSSqGrCAVF/+WJbjnGKYziFH1f/AI6gAIi8XO1jce2Hr8Jp0KnjeI3TOkMbBiCLbDuTf0xJcxUKTNWalUB0t4kKdS9YJjeAQ9sZxwV/CHVaqrUUOjkKQwkT9k+4P78O83ykrOxXwkBBAiiCRYix1AWmdtwvliUyeeWtRFRTeLjuGEEj646PSaQD5gH64nl0Js5KnSLN47r4UDpRRYwVW4Oq4keRJvc40O2WoUvGc1Qh00wWgmAenSEWY6Z72UnbG3jfDWrZkINmFN29NJYT9BHzwh5yzYr1RQRdaqCqgCxqHpAnaxI9RMxviZNFRluFZWqgK9aWj84zCwUD7VoCqI9B5YY0qKoNKiFE+tzc73uTOJzh3J65dQaVR1rEDU4PS59afwkT6T6zfBY409K2YXQNhUXqQ+/dfnbEVrOY2001b7tWm3/uGHWWYhCwUsVBhfM3tfz2+eEXMT+JlnKXldQi8wQbRvjZnOYFyoD1Q60yJ8QAsAT9kxtbacBK/wBJ5qg9Qw1OrVJLAggySTMHfT2Imw8jYzLc41IioBUCkkliBHcCNEEgix+KSANsMeFc4jOVDSeirozsFFtSqAOppkEm5tG4EmMb+IcoUalqNVVYGNDNqEi8AzrEb7kDy7Y67P1jZT4wj00KkIJPQWEyDcFS0ncXGoYaZXIsp1LKTupkqe8i8g/XbHPuL8DrUCxqJpXYNEr5TN4i56ogwfTDHhHNy06a0Hd1KsYdTJUfdIMalF+/Y283yOjafTGYm/6xUf8Axh/9If8ADjMZgdcaZky9Z1+IIxHpA3+QviOrUU4jR8NjpzCqNFQgdQhd7bE7iLdsUlCu6kiRJklHmGE7qxsd/a/e+FS8t0HcFKtbLkNIpggQd+km4E9sZ0JrJZ9qDuHXQQT4tOwuSAHQd5GkFftdN+pdNxwpg9ICzU3EqwYmQfXf529YIwJzRyv+UAPTJSvT+BxYn9Un2m/r5Tia4FxlsuWX9GkgOhGpqbXmppO6E2ImTDGQIle4K7wSh8NwDS+JTAKgCNxqiAbaRc3Pvsy/DQjl2JeobSYGkeSqLKP34m8pxN6DOKg1Jao1UtOlmB0ml2LGT2kkHaMVWWUKihWLCJDEyTN5/H5WxFpxbWbyxpqEHe4+uPrOBhHmuINWc0qJiLVKm4T9Uebx9N8TO1a8ccnNK2WpbnTrqbimAQfmxiy/WMBcapjKUhlaQakHW9SwZ7HUQ22rpgzFrCLYp+C5ZEpA01LLJstyTMEkkiTMyce8znPFlGp0WUGCKjKQD8+/tjrOkoPlbhx/KaVNLim61GYKOkLqmWAE6pAv2AtjoPGU1ZeqvfQY+QnAKZg0pRBRpTcBUN/Ptc4PyGsjqKsD3UETf6em2NtHF+KZg6qsnqbUuo/tAj/26RPphvyJTqVQaSIAV3bYk2IL+wtPcjDHiX/Z7XrZzQkrRnU1Q7AQdMDu1yIntNt8PfyVqGXalw8KtNZNXMMZZz30wtz62A2EROLt6wb89wl6ZEMGpwVnTqM7MsT5g/SPPHOeZKBp1HJGkOsHpCyQZAi/viy5WzjUddKqpFBmKm/wtvIjabGe9mBMyZHnbgtejmAtWprRpNKqYAYb3gdJuAY9DsRhx9GzlJCKdQCYJUDykzP0kY69UrCmqyDuq2jeD5m+3v7459yTwYq0t1BOtyokT9gCN/P6Y6Mp8re4/jiedCTj/ERRoNWHTUdAq6u0329J1H+GJXlvJshqVmhhTY06FwNdRgNTXtaSovuWGPPMvEWzOY0KupJ0U5gjVuXjckQzewsb4JqZsVKVKnTVkpaCAWKERPWxbSdLFjZzHU6kxJxmdNOuWa2qmSXksZVNepgo6ZM36iZ2AuLDbDWpRmx/HAXLuQNOnqYsS+2sk6UHwiCTpsSYBsTHbDIrGOd9CCtwNqZLZdvDO5X4qZ/w/Z91x7pcaA6Mynhk2k9VNv8AFED2YYdMlsTfGuMFamhKa1VUgVQTcTEDTvsd9pMWOG6UdkeX6dFqtTLKq1KgEaiSo/ZA2E3gSJA7DCmtwypTILeIoVSAWUVQOo6jrQggshmTfUSPLCLNcUqZXM1PyUhqWsqKZaV1BRq0rMjqiSsC4G+KrinEKtOipU+G6gakU2BaJA6bwT+M7HF5Yy3HjK80VVnUoqIg6iCGF1LRPmGDAkagAuxN8ea3DMjnDYeBXtK7dRmxW0kRewO2PeUztOtr8emmtWVCy2Lajp+JY2mDeL++Cc/yoHOoPqgNC1QGHVrJ6gAfictebgeWH1jZ2Uf1A/09H/0h/wAeMw7/AKt0f7ml9D/DGYfZj5wyhWoqzZqqiUrxqKzcmTYaYI/xbE7xhVxPn2jRUjLU/EK31vIHV3AiT52gEAROFCctZvNnxMw+hCx6q0zE2CoL7CYgWHfDPLcMyeXQQDV1aYqVb2YkaqabtDCYHUPpisjCp+NZmsBVZ2UqwIckU6abAzaDc30hoBB7E4Z5/KHO0xXogLmkAmxC1QDeATOkkQCb23kA40UKJ1Sw01DYl+pzYgFKenT8B3i5pgW13bcM4LVDK79DamIZpJYEkwtIQFDSZEjZTFr5b+tTHD8+jJ4ddfzUkDUI8F21nTAM6BF5gd7SRh3wLP1UrCi/iVOks5b4UMDSEMfD2mbkjSLY+czcF1g5nLEayCHESHX7Qj7wI8u20gSr5ZrZjMjw6bFMqDp1GGYLvoRpuYt6D5jE2S9sUeZzD5hjSomFW1SqO36qebeuwx65ZzyGsKdJdNJC6gnditi0G/xAiTcwT5Y9cWoGhQXwRpFIhtA+0B8QPnaT7xj1lI8ajUW61DYjzYH98z9cJjXnIcx06FKoHMGk9UFIuetvhY9J9txGF1fnAOwK0lDNPxQwAEXkJLSTJ27XvgnO8jVKtaq5qIEdmKiHJAPmLD6HHunyFTBOqsLC8ICR69RY9v5tiumE+Z5vZkUhYdjdtRiIBHSNN79yQLeeKDlzP1czRc5kBaI+GoPzZ6SZ2kER3233x5PK2UpItSo7sgggEgTNwAqqDf7o374Z0Mm1cq1ZdFNbpR7W2L9p8l2GFsHli2YUIoNPKgWFw1Qe+6oe/c98baVKRqB0GjKlVUstpkKDEmLE+kx5FZ/NpRQ1KpCoLbbnsAO5wryXPVFmAZa1JSYDVFgek3kfMYnutLONcHLAmkDpaFKAwYFzSJG0iSjTuSh6WwPlGo5micnXLGmT+aqkaSD5AnuDaCAN1gw0VefyopywANJhDp2IhtrQoMyWJxH8e4UymQzGk9yYnWsXe4kVFHxRd0XVBION41hbW5VzFBjSpUarouzGuVUm1wBABsZGxDRNpw14i5yOSKwEzWZkRqnSIIgNuYB37sx+Trlfja1R4NRw1WnYNfrAtIPfyJFjB3i8lxOhVz/E2pNKASCpAJWmpubiLzMzEsuK/wBAPCMoWRdYX84CCDYqk6nIUj7UQNNxpLCTMvuG5IF9Z0pSKh3GhQAgAKKGEte6tOlmGqQZnG3jVdKrBQoNJVkKIMUh3Qq2pg11Ki8I2xghhmsuaWXZX1CpVGtqnU6hgRCsxlogRJkb3vjLSlue5g1kvoZVBIFRXIPoCBKWHmCPXDvg+dqVFGqGVp01Ba43DjYH1FjiOq1EgDQUqAfEh6W2N/PY2I74pOE5Q0KAUALVqkkb7WjsVk+RjeJxNiOPK0xz/EzSWrUOk00AgFWDKSYEjuNzI7D1xIO+kPXYpVruwWi6woLEGbGBqFheLsszvis4pwLXTRab6DTBgfZYmJ1SfT2GIvPzXZUo3D/mqWkA9M9dQjZdRk+YF+nSDhxivRPJ/DBVqis36KjCUyYksT1MYtMnfzK+sncT4JmNZ6PEUuXkAXidI/VtFh5YpcjwenQorTIApoBcmL9yfc+eFycdy1NiKJasw0gwToELpALGxt+0cbttOU3oBwbgzg0dcyx8V+8RJUE+ZZpj9XFHneJUqSzVqKg9Tf6b4ncxzDVqyocqP9EDP+1BM+2JvOcBU1Cy1X8TeXOo+sg3vPtjfnW+LH+vOS/vT/st/DGYi/6FHp/PyxmHzG6qKNYZh1WuxUhjpqLZiew1bJsLgXjsSSWQ5UGtyWAVjMgana4a7N8PUD2b43EwbSfCc2MxTJtqViGHr5/PcYt+Xs+alPS5l0IB9R2P0xvLpgDiFYZRai06eltGpGmS3UNYkybSCBtiazUhg2tmZlD02EzIuQTEyVNr+fti25hyPiUSQJZOsDuY3HzWR7xid/qqdIiqBQHWCwMgd5XcEKe3/LEzEcpd6E8AzRZgT8NcEz+usSfQlSD7g4eZfLBBAAG9gIF7m3qb4ByCJTC06NN3C3Hl1RqIO11OoSYvt5ZW4oKbjq8VnVlFKmQwJSZaR0rIERe5jEVejK4BGFXANNOo1BhamddInsjSLfssSPYjAuZfN5oxTp1aNMoYJhWDjzJ3UxpsO4OC14BXjLu9SmtWmfzjMT1KQZWwvNjO0icJPw1RZquqIXYwqgk4SHPjKU2r1x11msqiTJEqurYQo9t9zjdxHimVIVamYTpIaFYHVpuJAkx+FsLX5lymk0QHqqx1FSJFzqnqiADf0vGKkHjgPGlr1DVr1E8TWAitZVUjZQTZpBknf6YpczmGRhpBNrgiRY+e4Pb5z2xFVudKdNC9LL0kUEDVUITeOwEnfz7YGfnHMVNKoyGRc0lNQja0Cb339MVY1Uc1ZWpX8I0iIQOzSQCDA0m9pBn0GOdvl2V6lTV0kSy6fjEEATEFtRUrMtcmxE4d8u8QzAz2mua+mqlQItXUBYK06TYEw0ReN8WWS5XytNxUSkNUyJJYA+YBMThuMMeBqwy1JanxeGoYG/YWM7xgarkdLaNBZWbUCPsEdWsk7sGiBtAAuceuK8bSha71DcKP3k9h/MYkOJc0uwJesqL91GA/d1E4ycdA3MeUrZfqQQqMpLKp/NzcFCDGhoPRB0NIEKVw94TxP8uosQFp5vQFeVBJUGdtoN95APmMQtbmFGsKdSpNrnf5Ek/Ixg3huV8J1qUg9CoNg1wfQ3IIItEjHTOhacJ4TS6C1RWqyHqKpUAuB0gqLdEAAgTIN4kGgjEtncquaU1kWKi/pE7+47/Pv7g438s5hy+g1NSgTpPUfYGZHnfEWaGVThKq2umxpXltPwsO8qbA+ovj7lMs5d3YEEWVSTHn2MMIjqgmSfXCrN8+0w2ilTYktplxpHltv27x/FXm+L16jyXLU7fomVEBEyDUYqp7HpLG+1sZ8h7xbPUKauterOv7FOZjykbAgGTbc4VPzIKfRl6KZcFQfEqAKSBKjsSxEbGTcWvgelyvUKwbLqBLagmq4Kg1mGox02RBJHxYa8N4VSQ2bU7COksLsJT84xNYgkaZDAXiO2N6giuI5fN1wz1WMfCBVOmQ0hT4XxL3Ow73Jx74cyCsMuphUEt21Exa3pcxvYbb1fMdILSoAUxTLanZQIggAfM9R+pxzevWqUsxUqXOmoZPzEe3ScdJ2Op/koFLpW4xL80uDQFQuqVEPSdifMDznywdxHxcxlVFEtDwTpbRIiY1303va5gxOAKvA/8AuiU6hC1KZeojTGxNiSZuuxN5g4mdCZ/rXV+6n+z/AM8ZjX+U5b79X+f8WMxQI/JMy9cVcrSq33CI0bmQbQR/HHSeXOG11cVKlPQGSHEix7WBPr8sKM1zFm6jAK7lbz4NIuF/xkQSfIHtJwPWFaqGLu7yYQPUVAIUE6ghd5k7BZgjE22i2znE6dM9dWkgFzJEnzFzYfjhIOM5QvIqPWYeQYgRt1dI27TfyxFV+WWSA1QS1mAR1OkEXOoKZO0wdu8YM4Cy1mK0+mkh0iN2Pc+g9t7k+WM+YKxuaIBWnR9AC2n9ynE5xDnHN0jajTppN2QF4H4fu8t8OcxwmjSUHSDb+bm+EnF8wKNVBvTqWBO6n/MfiPXCSDUlfimYI0msBBkqoQHygwO3ee4x8HJObqGa1Smk2IqVdR9xpm8+vzw14bWLA0NWlXsrGegmOwIsfex9CcF1+C1adQBS7RoJdKSC6atJLMSJGqN7xBHfDcExmOVQlSPENViEtSQRpJFM/EwEgkbwCWHkTj0+Q6gW2MGXrqJAXUy6aUGTsNRG474f0eWqpChlAISIeq0REnpSw0tMRYgmfPHwZSitTUcxTUiR0JPcsBqNiVsBawVcZ9AelnsspVky9ESUglDUbqJkaiD1CJBmG1Aixs04XWzTlSw0UpMiVUEXH6MAsGHuBO4GCKfA6Lk02Ltp0gqzQIjp+ECQQYm9h6YZUssqCEEAkk3JkmJJJJJNh9MRyrcKeOdPg1P7ushnyDShP0bBnF+MDK5cuSNRJCz2/iFHzNsC8w0tWXqAb6SR7i/+WJfnZGr0qTKxCsoJiBYwxudpBH0xvDuidz/GGqMxd2QHfvv5gRJPlsNsCZDMBqh8NJULCrBmdgZMR/Ix9yHLtWqhYALTWCXMkxMADzN8V/CMoEREsdICyABtsPU339TtjvuMauWOUykNWA1t9ny9+xOKzN5CmEKtubRhLzLw5qyDRAixBaAREC8yCNwQJnzxoy2ZWlFGtmFepSQFvPaRPrHzxF2jbSzL5UtUXqKdvvLYx7wI9wMAZ/Kplq9PieUk5YtqqoLaZs1uwINx9kx2iPn9KflAqVNkNl9gN49ycB8C4o3DqnhV1HhOo8RDeQw+JV2I0mDYSAw7DAWGZ4EhzlZmlkqIKtMAKZNvEgMCt7ESLTIvhrk8jID00gkkB3OptOmQ2pjbqOyiPIY8ZiitPLUalI6loEFTMzTNiJ7wpX5Lg3J04bVrZiQRcyCCxYfMAxjnR7fh6ga61SbEEsdIAMGJ8g0kTBv6YJyr09P5rTpv8EEee49b45vzpxCo9er0a1osqqrbA6deoKDLMTAHoD2XA/KWcelXonqBdlSosBVYMWA6QT1LEyI3FpnFfIsecKUik0WDEfUT/ljlGezLr4lQNHWwqL6EkCfeD9Mdq4tlPGpMnfdfcXH8McU4xRNMujC07EwT1W+YaR8sXwFby9nWSgl90FgQRew2/kbYNzVFa86qakRY1Nu4ACj5m48sS3JGS8R6tNGAYgRNtX3hIsPP3w14pmKuTBMOBO5uB237j64WdjR/V1P7lf8A0m/hjML/AOvdb76fQYzG5RU86fp19v8A5HFhy/8Aoz/h/wBxcZjMcxL82f2h/wDVj9z4neQNz/PcYzGYueC34n+j+WJHnr+z0vfGYzGcRtqdv2l/3hjo1X4sZjMTyCTiX9oqf/5n/ecROY3/APJGMxmJRzWHAPj/APIo/wDyw6OMxmI5Os8AcT/Rt+y37jiTz/8AYqP+q/8AgMZjMXwYNyP/ANub9un+8YX5bZf9Z/DGYzHRgjhf9o+Y/fiE5k/tLf6+r/vHGYzG8RTcN/syfsfxwR/2l/FQ/wBT/wAePuMwFPyt/wDav/KrfvfDjhX6Kn+yv7hj7jMcuXoiuZ/7Tmf/ACP3DAXCP7blf9Y/+4uMxmOn4Om44z/2l/2l/wBtv308fcZh/wAfo+cmfpz+0P346bxv+zt7HGYzFX/0ObYzGYzFD//Z"/>
          <p:cNvSpPr>
            <a:spLocks noChangeAspect="1" noChangeArrowheads="1"/>
          </p:cNvSpPr>
          <p:nvPr/>
        </p:nvSpPr>
        <p:spPr bwMode="auto">
          <a:xfrm>
            <a:off x="307975" y="-876300"/>
            <a:ext cx="2143125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64517" name="AutoShape 6" descr="data:image/jpg;base64,/9j/4AAQSkZJRgABAQAAAQABAAD/2wCEAAkGBhQRERUUExQVFRMWGBoaGRcXGRwZIBwfICAaGx0fHxseHCYeHiEjGh0fIC8hIycpLC0sHB8xNTAqNSYrLCoBCQoKDgwOFQ8PFykcHBwpKSkpKSkpLCksKSkpKSkpKSkpKSkpKSwpKSkpKSkpLCwpKSwpLCwsKSkpKSkpLCwsLP/AABEIAOEA4QMBIgACEQEDEQH/xAAbAAADAAMBAQAAAAAAAAAAAAAEBQYAAwcCAf/EAEwQAAIBAgQEBAMDCAYHBwUBAAECEQMhAAQSMQUGIkETUWFxMoGRQlKhFCMzYnKx0fAVFjRTgsFjc5Ky0uHxByRUg5Oiwhc1Q6TTdP/EABgBAQEBAQEAAAAAAAAAAAAAAAACAQME/8QAIREBAQEAAwEBAAMAAwAAAAAAAAERAiExEkFRYXEDIjL/2gAMAwEAAhEDEQA/ALfmXJnOKDTEVqRb823TqBsRP4j2G04lqXLWYqVGC0Hp6hpZqgAWDO/clewHf6CxWn4yIVkrM6mOwk7GxsBERbvtfVnuZKdAaNRrVbwqxPzOwt3M9/K3n0N8nRWhSSmvwooUD2EYS8Q4zl61YZZnl2mFEkAgEmSOnVuQD5G2JOvzDmc7qp0zDatJp0hqI7NqfYd4JIEr642HkataqtVKVZACiqpYAg6hqeRMnyED6k5n7aJ3juarCs1I6kAOmBALXgknczuACLYsOVOAiiEZQA/dtzfcE+3lbGytwhM3VoZsi4TSUtAYefsZHyGBq/NVSjWFEUdQLBSL67/aW2lh6AzY4vdmQe+buBgMczTXUp6KyCNiRLCQb9iY9fPH3gXES5Snq1OBqQgxrW8G03izfI30NJicWXLoz1j+bJ0su8A22+u/b3wh4pwk5SqppsxpVDroMNkcgG5JFrC52F4aNOJ/oXWdolh4qAh1uV7mAQAQAdUSYWY9sK81wenWPirTDObRr0qp7lo3N+w/jgTNcy1TSV0009DRVIklWW2mDurTK7TtaMNuF5rxdL0gFpmdYcaWH3QqiwUklge8m9sc/Ge174TwoUeomXIi1gB91R2H4nvjbxLhVLMiHGlxswif4Eehn5YJbGuo8YapAcb5fqZUlmEoLKw+G/uegm1jNgADAAxv4PzI/jqK3WGIDbKVnYyIkj4oOygXExiqHHAangqnijaptCg9iTYn9XCnj3JWoGplGg/3c7eiMbjsdJMWgeWOsu+sU65umHZdnpg2P3YnpPcY4pxviRqVnJvcSxmJPUR9Tiq4XzNWy4ajVXUCCmkmHWZ2m4AF4NvLC5uGpVNNh3I39vLtfFcegs5d4dqrM7IGQzDNNoOrUB32jtv74v8Ah9QKjAwFO8/z64D47Qp06VHT0p4WkH1sfrc4+0XApCsGOoAXXaf1gO3ruML2Aa2RpZam9dJqvAWnMwCTMCTqIiSb7C0YTZfilTN16YeCKIklJAJ7GDsZ7ehHbA1bjGl6jSRTBOimDKaiIZgBYCJt69sNOVMsq5bXAGtmJ9ALD6D/ADxUmCg4VVNMVXK6lCAEadQMknqEGFMAEwYn1wHxHlZa/wCcyfRUCKxy5jcgOpRvXyPrEYq+XcgVy7H4XqXEiYGyyJ8u098Icxk6tFwo6SzGL9GptK6qe3Xb4CNKgLtd8c97A3NGo/ktQhlWsPCqqVJMssXEgyCxGkmJ3kYL4Dy/Tr5enIZHClXghgSp03UiCSIM7Yzi9f8ALeH1jtUpkOoPxQIILAbSpa+zXInHnlHiwUVVpgEHw3C6j0yAriTN5A3O53scZvQZJyiRYVQBt8A27bHbBNLlVPtu7eghR+F/xwwr1TFNw6hZlhq0qdjuRJsDY9vLHnO8bpUyVJJYXIVSSB+4D1Jxm0eqtDwaDiioVgpIAG5An+d74neE5kNXYMQUqMZAamARVUbjUzM2oEQGOkeU4ZZXmHxaigeGizs79TfsgCPXe+EGZy7UqnSQgV2pl9Kt5Ohk6UA09IJYHqN4IGErWj/6bN/o/wCfljMaP6x57/Sf7S/8OMxo8cR5lr5sOAWUC+imNgCZ1nVtpHdgIgjaMZwvh9JiTWJLrKqlI6Q8SWArWLwZB06SZO+qDvSiCWBXWFJkHStOBOkhTAct1LMaSWQyJIwbkOCvU3UFA4ZWZdNI/BcUYvOkAjbq+KQDjeh4Gf1jwsv4VKku4UaaYQqLtENZjpMSAd2G5pcnk/CphCdUdxYCSTAEmFE2vtjTw/g1EENPiuvTLgdMDTAXYHSALy3SDJwxYY5cqYQqfBzDJtTrSy+jj4h/iHV8jgDPcWp0Kk1VVGCllYyS8Cyho3mAQLx74b8dyJqU+gw6kMh8mW4+u3zxIc3fnKVHND4QepD2cTEgeR1D/riuInm4e9TNCkS0sdbtJgjc2mJE6Qf2R2xf5NVzFNsrUBKsCVP3Yvb2JkeoOI3k0s1arUa/TEn9qf8AKcdG5XyW9U/a6V/Zm5+Z/djryYh1zD5au1OqAWXpYX/O0yVCaRpMkeZgCB5mW9DiDZaq1RW8WlUVXepUOnp6oCxPVMgCJm0KMO+bOXzWQPTOmtTOpGFv8M/uPYnEJluMUV6K1KaZM+CDDUmEA6bjpb7vp3icc7/28HSVzylNYI0kap2tEz6WvhHmM8+YBZWNLLAHVVNiwG+idh+sfljdkuGNmYasvh0VErRNoA71I/3e3e9sKOIVBnH06j4aVSPDUxKIDMgd2dkRbW1WxM4jTxTmA0KSHLLFEMQ8iCQZE+dzeTdpG2NvCue0kBm8M7SfhP8AAe+GPMPASF1uAyuNNWBADbdtgfh9NI88RGd4Z4DfAtQP8JfsfImb9oNsdZJR0TiNDL5xYchasECotrdr7EHyNj2xN1OD1MtV01ASCSVYfDvcT2bTJ0mO8aonExleOvltSVEa6ygtANxck3X29cXPKfMQzK6GamUiCjmGFuwMyPn7EY3MAfMCHMZXQtmRpHadyB8129R7YhxxTMUdSyVmTpa8bDa4BM/P2vjo3HOCMVNTLk1F2ZVeGA7xMhttrHykgYjjwjwqy1aXXSKnUrXcTAaVgaoMT3mB3EpYFPDeHvmGiQQBJJsFFu38MdL5b4DrVRBFBO5trO/0nf6Y3cvcAy7KrBxVUiRoGlJHaNyR5HFLX1Ko8MAkHa3w32EiZ2tjOXIbgIxN5vmCmXcP1Uj0qgAOoj4mkkQBsPae4w0z9Rqo8NSEZiBUGqSqmdQUixMD5YialU0qlWBDklUDAwqyfUACAD62xEmp5XPFNwekrT4ba6RUoVb4k3sbdQ7AyIE7kk4kODoaNZUO9Ko9HsbMSUPndwDfe1xAGGHL+ZFOprUMV0hFW8uxIAMetyBtYnvgbnDJ+HnHbUFFWmHE/fTykgSYHrMADqxs9xsuxYZcF6D9yslZM+oBJ2sQJ8jhRzLmC1ClBY02+Mr9oqALt37x5xPlh3keIUvDSoWRRUVLTHxARb57+Q9DgepkdaVaVRWcayYkqWAtZ2M2sNVsTCzeke9ZQvSiU4IuSC5Fuwm95ue3rhxx1GIWqCAWpBmJF9SRIDH4dQKg3ExF9sbcpy6waUprTH+kYP8A+1QAT7k/PDLjNEpRDks7U2DE9yD0tEKYsQbC0WwtZxlgL+tH+lofSv8A8OMxL/1bqf8AhK/+038cZilrXNUKdB5ZS7EVGV3uA0FtKjZZifP1viYzmaqVNNR6rQ/wwT0uNgR2GoRbaB5wTeMc21aQmpRp1ac7qSCN9wZHzH4YGXmjIupWpl6lNWhjpuLmQRpI7ibDthiLNHcC4kzOKhmHYU3neb6CfUEFSfbFTvhBwjiXD1BFOuBqIYioSJYbG47e98O6a62V0qqwXV0oRDA7CxMEHv7WxPKdq43p8rLicrZJfEqUH/Q5oEj0qDePUgah6rgzjK5tioWkypqIfw3ViymwKmVYRcxAkgdsTnFTVy+UNN/EasH1q+liKYBBBLwQTY2BMAmTbGcfW6b8B5U09LArSUmZ+Kof4f8ATFki2EbbQO0dvlthHwHmFKuXSr5xIHZtmU+UGd/TBZo+Gk0ZdT5nUIEkkAfEWiJnf8at/lhHzFxxhUUU76WKr5M9gfSFmPr6YEqrlqNVswF11Tp1BWkITuQDYM342mJnB2f4YKyIKMLUp6gKZPeQWuR2JH+cYC4Hy7UavNUaadNtTFiOptydz2IHoJwRbdNuYqrLQWjTJD12+1uqxJAjy/DCzlUkjxm6QEUhQe0HwkmRqkaqpB3mntAwNxHPDNZhi2sQSqwCCtMDrPYEsCFUX6mSI71eWyAlaViPjqC4uYgRBQqAAgUmQIjbC9RYzIZEaGJUDxJLCCJ91JIBM3A9MTfHOTdQIQeJTN9E9S+qnvH1w15i5vp5U6NOtwASAQoUdpY2E9hc7Y8cF5qTMN4bI1KrEhSQwI7wwsSPLGzYOVZ/hNROhgbT6kesHqHnAwHw3L1DV2dT96IBG0ye/pGO35yohIR1DltlIBgdzftAOAc7lKFJgfyenoCs9RtIhQBO8RJOK+96EIOKtRMpUJaLybEfrHbtPnbFHneD083So1KsZfMtemwa+qxG+9gp8xIF7YnuEZc57OERCl9TgbaRA0xEC4Cj3ODuacx49cEakp0yURlGot5+HT3bqIvHSDMEEwoFpVMxka0VD4bnSFdVmlVuQdfqbH0uf1cUPCuZvFbUCRUYatDTBAB+E6ZKzJkdQ7jvgilmqQyFM5mWVugghqhDS1id5AFz5g+YxOZ3l400FTLnx8tY6ReokGelt7SbR326pxN7FlSCV7jodbyO9xJ9Z0xqjz3jAWdyiVJTMIuoj9IOm0nuOwlQLb9rYn+X+Z1F6vXTF/FgzTJ++PaJcRNp1SDh7xXmMI6dIagAGZiAZvY0yDczHnfeIOIuxlF5bhCpU1woVbU0XZZ3Ynux8+0RhVzz0JSrj/8AE4nz0tYidwJjbDfhOZFSWVyU0pFNhpZZvqb1b4p7z9PHH8mK+Xq04+JDHvuPxGMlyq/EhoLUVH5vVSdqZaobBf0i+56mER22GwsuGVDUC1gUCOvUqrcsOk9RvEiw/kwPBqs03UqrCrRJAZVA1UzewvqC6n1EX1HeL1PKnEtSNT8RanhkAMqlQAZgXA1QQTMDfG8p2n9UYMY8VlDKytdWBBHobY1tmAMLa/MVFTGoM33Ulz9BiFaYf0bQ/ul/D+GMwt/ps/3GZ/8AT/54zG9mwh4rmFXM+FFmUsB5GTIjsCL/ACPnj5keD5Q0W8Wnemd1cqSp+GxOkkXHp9cTdLOVaueQVWlhqB6QtofyN/fFxy3H5RpKghkaxg7QRY49F6jCurydlag6K9ZNWgr4iBhLgldJWN4Nt5U4U8X5cNGCmYpFSC+oEod4idu8xPZjFjFnm+WnDs1IIpJ6SjvTI+ESVHSYGvvJ1G4wAeEVUIJWqAEC/DTq/C+oCBeCFU+UlgZk4jQlXPZukvS1exuQRVUCWX7JY/EIg/dMYPXnevTbS7UwI+KqDT+RBg+WBc1lF1Nqp0uhCBINJmlCRuJbQQYJUEyJtbDccbrIVSpLSVWwRwdOsVSIMn4TpEdm7ES2VrTkuewU1vQXQSOukQQTIAPnMkX9MErzpllIJ8WmWI+yxHa0AnzvAxpyuVSs6irk0VjMsKb0jEEhgywCLQRqsSInA3FuVKaV8s1IvesgKuxfpEsdOomNrjvjOhZZvKq4JY6GA+Lyi9/SQCY3geWFPMfFTl8utPUGq1dit5QaZYn1kdvtR2xqqZqvWerSVT4Jbw9aABl6ROrVZlLSLEGAfbB9WyMucNB0HwkiCBEEk2g/sgYmdM/Sfl5dQFWosKir0gi+knSonctV1Of2Kftiv4fSCBuoMzdXkSDJkrtMkzbEZkuaMvSellaKVDTZrMxsJ7jVLESQvaJ+tCmbpirDGHiE1iIEbI3cbW7Rhy0RHOHDnbM1aZ6S7+KCR8Q0nSATuVa2ne5I2vt5byhOZohSSyPrck7AL1FzO5sLi8X9OhZjJpVEVUVx21CY9u4wPmsqlGloooqazB0jyvfuf+vrjpvQX1sz1NUg3tPkqk997wfn3viX5h5hrVKppgwikIUndgRJYn4uq1jI0gx3xQ8Y4oadEstpKKgZZgbBiNzJkx+oRsbyXD8ic3XCvJLN1PMyIJYyLTEbiZPbDj/IouWMkuUyT1mBBqxe0qk6Qe2wJc38vksy1FtRsRUfVJhw9bf4dIBVYMHaCFYqOqanjXB2rVEUKopqsdVwvaQoMloiDYqUmYJBxqFPJoz2ChSajm7GIja3bYCJiB3xNrS7NcNYcPr0wwLq/iRIYoCwaGOxOnUTG974J4ZwZMvU0pUMuRI0MdU9UkltA91EiRjzyvxDLZta3hdL1afXSYiRuJgEjdtxI9tsHcMqu1Om66ASlMEkX6SQwJj7v7zhfGFPFuW0zH52h+arDq26WvbUBKnqE97gW7iX/LXouaNSmAWILUWMI87sjE9JBkyDO3xXjovHuZVyqi2p3nSkhbASWY7BR5x+44jMxzLQzU080lKAQNVJi2gkwCZuBMdQlbXm2E0aaeY1HxsvWqAuZrTpLoouIWLqTaRaYHSMPuEceNSkKlQaJcoJ+1eFP4/UHEtxfg9bJkMSWpqZFdbVEgEBT5iItMEAgRM4L4Jn6tVRmsy006cikkKNT3E2sY2X1kxaCvHQpdK1LNulGm7tTqll3IAYTpjaGBEmfIdsVmUo1yo0U6OUBOxh2n0Cwv1vhJwbnDMZlmJCoiwOkSJ9ySdsPq2fDDVKBtgW7eZ8/YDvGNsv6FnGszl6M+O1fMsAJUWW9xYELfzvtgjK8VHhK1BERWXUAB++I9Ria43nagqgM6MpplJpyL/EszcmbA++BeTs66u1E3QyVHkRJP4YqcJgvv6yU/7pf5+eMxNyMfcZ8wTtTimnN0miQtm9ZGk39BjovAKM5ifuofxIGOZ8Jy/i5iWIgMWPsp29JGOu8t5cpSao4gvLeygGPwk/TFcw1zDwpJ2AJ+gJ/wAsQq8UqFNCvoWlSk3IljJMnfsY/jiuz+YWrQdUcAsNEtIgsNvfSe2JzinLjsztQgpVABgiRYBoJIHafnjnE89zpnD+YqkOKrBwtMOs3uQDBPe30+mH78IoN1GkgNjKjSZ91gzicyvLtQBtYh3dVAF4TpLMT7Aj5nFbOMquP9tSoFUBbAAAd7C3f0wqzLas5SHZEdz8yEH7zhs2Jzxh4+YckAJTRJaYuGYzF4uJjERoDN81ZitUNOnIWNqA1vvYGLrteY3F98A0uWazKTmdNKSCS7mtUsbdK/Q9V5ODuH5yrTpCmhITTq1aRSVTKFhtdApmQDAuCYIG3heRNeoC61IDMJpkgAEk3rTLaTIgEG4I1Scde4MzPI9GpSLLVqtUKgo+oQPtLChQAJv5+ZxQ5fjNJsqr1wpRgNQInr2IC9zIP8cErQCKFUQAIA8sTj5FXNfLMSqllqoReJN4Ho429TiN2hrwrNiqmvJVtS3/ADNWbegJ6l/EeuDqfF11hayGlUvAfYzvpYdLTt5/XHLc7XOXXLaDAVixuZ7zcejHF5wfmFcxRioBUUiCCJMxt/A46WMLufc0xamB8BW6Te5kSvsBAPy9SOVsuMvl3rmJYaKc+/4y8me4UYGPL1DNAnKVSjhpNOpJgwJjvYHsWXt5wJ/2gVwHpZam7I1BNdMAi7bA+6qDbvqO+H9Cg5d4lUDeE0spBIO5U738we2FHOfGdbCkgLKjjxI8/sqBuTqgQJM6R3kEJn6mTyIetH5VUWwAjT5SL7CCSbTMxGFXL/DghbMsT4akCkHnqq/C1RtzCk6RvDavTGZ21R8n8tJlWWoy/n2DSZMLqlii9oFhPc3tYYacHSBUT7lVx8idQ/A4T8rN1M7EB3MhRPUAep5J6pYwCLBdIFoAcZU6c1WX7603/Aof3DE++sI+euH9S1mXVT8M02kEhTq1CQOxIg7jf2MhlOGn9FRJd6krpBB3tLdgF3nzg9sdUzPEyvSEmdtfRPmII2wAappjUgpKJ6vCQHym4A89pm+Kl6DF8opQIbwoWTeYEfOccz54rNSqLSUBKVIdKgQJA3AEfZIj54vsirMZ8SodtwAPxBIwm514HTztNvDYNVVTIW5jzHqt/qRhx92jnPKmWY5hVpm5Utp1RJFwD2bvHv7YrFzRpt1gQPMdSnyj0P8AlhPwrhxoOtVWEjeB9CPW2KrPeDnKR8UBXI/SC3tPYfP5Edul9EtzVxqhUXoZ2qCN5gG/aP5JGFPKzxULb6VafQmwj52+eCOKcr+EC+o1DGlRpgkk22Jkx5TNsF8JavliPGopoRgQXZaeoiSNp1Eb7AklR3xv4Kf+qtbyOMx4/wDqC/8AeZL/APY/4cZiQt5cXK62LMlKCT4bnQXbcAswgLaYm++OitnVNMskPA2UhvSLEiMSVfk+oxNSlm5UmQKialsxYC82DT9T64W1OU82g/RUXNyKiMVe8+ZHwkiB+qB7xcotKufpMBKGB2WLSsSdJtYkQfLHhcpQeysVa9pkgldJsbzp/G+Ig1szSjxFzSWvIFZRETdvYkR6DG7h3OVRSVFSkQJnxEans0C4MC0Ntt62xnz/AALBqopVAhzFzLaXlbagxOogrZAR+6Mb+H5nWpOtHOoxoIPTPTt7Yjs5xNcx11KdSWQD806OFBBMaSAQRf6G+Baj0SG05g028MUgHRkEKQramBP2lIMbHfE3jWeLys1o74QcPZfCr1GYqtSrUuACSLJABtsCJ7YXcKzQpM7tXpigKahV8UN1AASB2Jv6mcenraMnlWgkT4jD0YkmR/j2wkLcH5DO5aQlNCWC9Bq9QJBkKLlU3IsBBPyxRZLNrVph12YfTzB9Qcc+zNSGIS6htShQbB7MvpBAOLbhWWZPEXddYZSO+pQWj/ET9cbynRwujSMIONr4dWlW7K2hj+q9vwbScUHabH1Bwv4rlBVpsh2YFfr/AM8R+qRfOXDAAT91gR2s3Sw/nywp5f4gtCvCOWR7FWAB1bg33m/1jFNxpfHyGtpDqCrx95D/ABH44hM3UIenUTTrUyRAIP3TB3kfOYx6ePcY6W+fBW3T0xYzHa3f/pjXkOBUWb8qqoqpTLOSxJZmEwWYmbbxJvHlhLyv4ubURZg5DMABp77T8IGx+XbBXO3FNWnJUdRVIViDcvaARub7gdyPLE5gA4nxB8xXNTXoUzMg/mkBEkkbTAAMfE3cCzBc61RKakKiLTuKZqDQuxUqDPUsAwGIBLDVGB04U2V0o9mhTHSQ72CKrQQNOrZgATc6RBw2ylJUL16jMyqRI1FhUqAkrv8Ac23YCBBgRibgccv8IFBCSNLPcqTOkdl8p8yAJPoBjZxbOLRzFF2YKHp1EljCyIYSe3e+Jevxxnh2ULeFqUzBF9mMx8mF77YdcW4fWzWTpaCrVA4IadEqdQJnsYMEeYOMk/kl1441zfSDGmE16RJboI2JhZBkHabfPCdObqjMAURlInR1Duw3BHv8I3PuCU5E0jVWrU0BsSZN79yVU7+Rxvr8HyOXE1qrnq0wOmTabIo8wd4uMV0JzLcwZhSrLUZQTJAARPsxIgLFzuTt9dp5pzlVyKQK6j9imAfWdKzPocUfC87kT4r08uPDpXaq4UgkXtJJNv3x3wrzXPeaen/3eklPUdSypYClsGbZeokRHra4w0AUOX85UJPh1AWJlnIE3kEgtffsJw5yXLNdf0jUkXSPtHf6BYB7zOIrjnNmd1Gm+ZabSKf5sD0lYJtik4Nn6Ipqsl2gFnJ1Ek7CT3Mi+w3xQa5ngWXM68xBP90AD8j1f5YXVc9k6bGkKNWubGKjiD3+00W3iLHbB+UpC4ZgWWC8Gwm0HygCY39sCZ/hmXzgZE3Q/EpuDse1wDYjzBxg+f01Q/8ABU/qv/BjMJP6gN/en6Nj7is4jqOeyZBZqaBy9inZiRFyfsgfZHeD2xN8y5SrTLGhWKMQY61AgfYbVaQPgYAH7JtpOBeMc1MxYNVWmonoVr/4iLn2sMSeY5iAaKdMN6sYn1Ajb1JGInGio5T52lvCzDgljCOSJHmHj98yDv54dZtWDMMxRoPTuQ3eADvqBvNtxGIzKZN6y6qlCmZ+6b/Qj/PFPwfiKMgoVmLJsrtcqRsGJ32iT7HscbeMCjPtwxn0FSrldR8M7aexANmETtsI3wLleG5WsYy2eYNtpqCTEzHWBaZMX7e+PXN3LzrBCrK3BVQijse8nv7RiS4JmAMwrCy6/f029Zxs46KbivJ2aYMUNKoS0gpFMm2nciPLz27SZtlyKKtMmIQGmUCyGUqAFjsOm3y2xt5YX/u4m4Jf95xuevSpykEkEElo3jpYk29B33tjny3wBZPLKOqhRgwYdhPYlYMxBPSYMie+NmczBoBWrVN2ACosx1EydlHSSpBm0RMY0ZvmHw/0jrTBi259YBue2ythbxXmlKyaFpMyFwNVRvDWRtMHVuR5biYxOUxi8xso0UKQKrVKaGJLXuGHkCZ84jvMlbVarTqU3zFbw2R21anB1qSIARSZvKjpFiLzgOpxirVJWjqeTGnLLpUwRIZzDmV1CTtY32wRkOUMy++iiGBUyNbkGYHlafTeD542cWZRPA+KJXzWZokFadSGUGzSIDGOxNm+Qwh5t5Tq0CSqhlN1MWMXt5T936Tir4RytRpVVqB6lWqPtlvOVuBvaRBtYxtinzlbw0OrR4SKS7GDt6do89/LFTll6ah+Hj+ick1Qz+VZi6qYlB2n9mZPaSo7Y88ocJ0as5UTUZiiJBLN9p7kDpkiZF5uIXCrPZupnswajU38OYBnTCDtBtJEn3bFJXz9KqER6JCJpCqHBhREqLDcAAkybdr4oZl6b16vS12LX0+QhqxVtQBgqulgNQaRIqSGPMGXKUvDVCtNI0OOobEMHHaZN9ifLfDDIcXyzPK/m3ICww02EwBuIB2AthtE4insxzaqpqMIpFKhgStkYX9IIPrcYqsnlzTppl6ZCtANS5tNzG0gE7qRBi17nnICixakSNQMUgYVjuSARY+gsY2xrSr4CS0tUc95EeVj8IsJjy9MZaiccLuY+FM+nqX8nXSGV56QASahPcxI3vYXnElnA9eolOjKFgVpCSClLqVmYdy1yQR5XlQMMuaOPyvhm6JBqz062kEIJETfUV3vB+FiPVFWydDWb53MyKYMkosTuTMKIMsbWkgAnFSLwJxzQAMpTYihRE1CoDF32VY79W/ra3Tip4Ny5opN4gUPWX87YTcWFttO9tyx8hia5d4YusVLaUJCsQAXckanmLgNZZsCTvoM3CMaNJdUuSQAJvMEkA99rDc4y9DlvMfLbAubl1gOI3A+2PlePfE/lMwoYBmZCNnXt5b2Ii38xjt3F+DCsAw6aiixPl5H+bYnshy7TqZgJVoJqF2JUGw8jF5Pzx048+gqWocjSRMzScIy3qrJDBju4PfqvDTPY4L5cyC5Wq7FmfWAqT2SS3zJa5PrjZmOdqhzLeHFWgz6BTKggxaRAJuZPftaxw5TP5aqQG/M1SPhbb+bjy3He2MtBXjr64zGr+han95R/H+GPuIHIK+aDPpphmOvqbSZJJNvQWI8zvik4Py8alQ16sKsgqk+n2seuE8K8BqilpLOZEWkFrg7wBb1M4oXCPQNNmQBwYkxv3n2HbHXlyDLK1aIp61ZXXY6SCJ8rYVZzLrqDiNLEg++/wBbR9MJDQp5Ea6ju71T8KDcLEuR6TBaBM7Y+vxr8orAUj+Yp3nzJEAXE+e/kcTgOy/Elzivka7lagkUquxNumfMgWPn7xiOHDhkcxozAYVFuhF1beG84P4Rh9neX6jpUzFOTDKGUWaFAOpe8AxPcRI2OHfL/FEzyCjmAq5qnPhVGUEmIII/W2kCNpFxjdwestzUtKii0qblUT4qkU0JFzAPWTeYOkkQRaThTmeYa2ZMIzVGIUstBCgj7SmpdpiLyR8W0CTzwfI0cwUq66+YA1FWkhRaN7BbiBqOKHgefFUvTRBSUKCNNovHlH4YkTOR5PzNSZFOgrCCSPEczvqsRMSO27baox8zuXyWSMVlr5qsTqOsGCb92hb37thhm6tamxJLEyNIqKyEmNA6xCEAy5tHwkm9g83WqVZLGoUCUxqUpUUiPELMGgw2knYbwTAjGdtHZTnKkgAeg1NSSBogg73ix7eXlbDjKcWy73SqASb6zePu9UQPbyxDZjJLqMeGIgkqXolSGKsPDEgtJtG6psJOGOY5cplmNKugcwIzNOewYdSso+CDMG1/XDIH/GeFVair4BWSw1GYCrtaLna5HVAgROF/F3poq5ams0aZgjfW8zf71/q3tgdF/onJlmKnM1elNJJUeTAECBfUbbwJO+NPDaq+Mqtcoga9zJJE/wDt+rYqMEVuHllu/htFtIB/fv8ALEzxLO18pUCvpqgy1rHSO5iw38j74ueN1EWhUraZ8NSdIO/bExlcrTziFq1MrWpdJZTNgZiDIYK1iDsRIwlGjK8y5Z16n0fqsD/lIPuMUvBOYwgHX4lHaZnR/mR6dsQHGKAOoeHNNSQlVRpDRudM+9wYJBwDw7iJy9S1wBcE2YdvpuMXmwd1agHdXkmBYbjvBH17XMDtic5m4oaQLMArk6UDER21GYkqPiM79I+1jxyxzADl2lgqoofUx2pne/cqbAd8IM7nKmdzGlBD1gADq/RUgTqBUbEjzPc2uhxy+exs4Bk0qMa9Uj8ly8sWJJ11BOpjIEjyEDtYEmdRpVM9mdRBV3FgQGFOiCCGBNtRPdTOoEW77eYc6krlKV8vQjxCoBLuZ0rH7W7QQGYWNhgzJPVosFpjVmJ1VAQYYwQEDbBUW24E7XAwtyCkyXCVp32SnZB+HzuYHmSTuxx6p16hDVNBaY00zaYNjDEwQPLcn2OPubD1CtPZQB4hixJBkCZVheIN5g9sSfHs+KlYpDeFT6dIEFYG4Buf3iB5nEztPLli4ynEUqjpNxupEFT6g3/jj5xiqVo6V/SVjoX57n5LJ+mI/gWUBroiuWVh8amHS03PcSIM/MTioYmtmGf7FIGmv7Ru5+Vl+WN8bLoetwpGHhmmVpIIVxGnSoO6tKNJMjv8xhTV5dYnUpDgLEGXEXYAqT4tM3MaS4Gr4Riqy9JKStqIFMgDS0BVAERcxc3v3m+M/I6dWWpVINwWRp7hj3sZH+9bGS1qE/In+5Q/2qv/APDHzHRpr+VP6n/gxmN+hy+hn1fNFZurss+ZJvtfc/gcfeYs+KKPTEgm8SbPurLJ2nftv8pbmPLhcw5puOpy2mZaSYvFo1bGflgOpn61VrmSLCwm9rWne2OuBnxHPPmNCFg2ZcqJUABQARpBGwUEknvJxQZLhq0ECKNRm57sT/MYU8ucDKVBWcEG4Ve5O2w9Nh+7HReB8EKsKtQQ32V8p3J9fTtheoBM1RfJiiwcBFnWIvqIaBO5VmtHYyfVZ/mLl4D/ALzlhpAfVWpoRNJhvGkxE2tMEnttb8Z4WKokAeIAQNUwymZRo3U/xGxYGUXNVKPSGK20anH6K7KENMSJZvh3J6R3UnnKC+CcTp59QlXSucRYDCJZZvt6i47G4sThly3lGSrVkQQFWPq38MQlTJrRqeKsUYbZTq8Mza9gVMCHW32bTa95b5m/KKZBWKyiSh6dXkZvHkd4Mj1xtDPimaNKjUcbhTAOxOwB9ycTGe4tl5P5kNpIV6i/m5YxMaRtvvvg9eaTULIctGkgMHIsfWRB+uF9PnYhNQp5ZDbp1qCCSoMr6d/2cT8l38EZThlKsNVNmILgstVQ8sSrEEiGMhYJkiGPnjdwrlZ6dZWePDRSdKFupoUToIgTBkCbAAWAwsqc4ZgtpSpTiLlKT1AD2GpQQSfTy3x9zHGM6yuQ1QXYIEosJ30ks4CgERMnz9sbJQLxfl/OZ7MkvTanTYFRqKQq3IsGnVP4n0x4z3JGbZ6dRNCELpYF49ewPefoMLszms+YDvVGsWl9oJDN0mY+R388FcPQuSAz1mFmd3JE9xufnp28+wvwUXD+FVVUjMVaHl0t9ZkAY9aMrTXw/GoosEGCt572O539ZOFn9DuPiWmZ7Qf4RhJxDgdMuTTAp1FIkAfO42v6ROJwUmYzHDz8eZB2A0jYCJC6V7wJjCjOZfgzMS3jOQNl1KAII2EY+5blTKml4r1K0AEFVRToM3tebmQb29jguny1kVItmGIMBmdRIKlt1HwlRv8ALG7g1/1i4asIuXqMIEAkwQIYX13uJje2CqfNVKnUPh5TS7AEsWAJF4lokxp87W27KM1k8sKk0hTUEU2/OVWJuQCvS07MLfZCmxnHgZFNYtRMQ0eE7GQE6DOoQ5MSs3PsMY0xzHPmhWZaVGkFMdZ0kmSLARP1v9DjTU59rEKAaF99LatIld1m9idvLBtLiiKU00KSajTA00L9QBYAlQJGpIvDBxtthhwnM5lijMuhDcxoAIhosOsEGPTfyxN/wIOBc0V6ueSnUqTTYMAvhhNRCz3XV232N8NOL8Ldqup59KqAn21AdSkCxIkGNsHcZQeLlnO61gAf2lZYnyvh7SMjGfReyPh2R/JKdSuWFSq/ShCwCTAX1uYny0n1w94fkvDpKm5AufMm5P1wDXqipmVUnooQT61GEqPkl/c4MzWbamwggybAr6bTMfWPnjUyYjedqzPXdSTFIKETcFmXUWZSQD5CTAn6pOW+JVaVZKmgKddNGCWLBiV60mNhIIsSGjbFpxvhyZh1qE+BXgDrAZXAvB9pmf32x44JyaKVQVatQVCplFVYUGAATN2Ii0+mK2Y1XeGfPGYH1HzP1OMxI5BzDwSCshKddWYldhVglgQbCdImTc3Ek4pOEctU6+mqKiy0zpp9QYfEGJJAYG3r23w/43y0uYoim5OtbrUgSp3n6/zN8R/C+I1spXdagHiLBenB/OqAS1QMbatzPvJGqMVui4y3C6OWBeLjd26iZ8vKT5YYvWULq1ALEyTAHv5YVZTjSvLEqaTDpM9vMzeZ6fQgjynM3TAKoyKaDMNIAgA7j1JJ32ED5Yi6E/FeYfEqqqoWUEFaclSx7M3cKN4kepx6/KRmi0KFrgQySQKijdCexHnE6SwmGst44r0a1SpIAqXFUbAb9MG5HbttvtjVwdodahU2kKg3qMQYk9zJk9gBfFWOc5XWt6DEoGLayNAKxZWqHWlQNaAbAFQshhJKEN44hlhljTzFGqVy32H+IITEI5+6dlbytvBNRxzhDVKRZQGcr1pAIcgRIBtrUWUnsex0lVFOs9IDxQKtGorhmaYqaVjTDQE+EgbavQ2GfTqYcKzNDPrqdFWuohulC0XAILK3T9I27YYZfIqoIWnW+Hs0RYuB0KI2iRO8WmMR3E8tUyVVKi1CtKIpu484ISoTcNAgE2IG2qRiq4Fzj+UUXaioaqm9MsVv2gwbMAY9u2F82Al+Fyf7O7W+3VqN9wgHU4HdvMHT6nBCcMUMs0KQpjxNRZRIuSpEk2Igke+2BOBc6rmKnhOqpUOrTpcOrFfiAP3h5HDPj9UjL1T+oR9bYZWOacx8SIV3UBS50rFgqmSLDyW9u7HG/kKqNGnYKQPrf9+FXH8316QupaUMw8ydh8gY/wClzeSnQPVKyEciO+nufoTttjrZ0KTi3HKLVhSSqGrCAVF/+WJbjnGKYziFH1f/AI6gAIi8XO1jce2Hr8Jp0KnjeI3TOkMbBiCLbDuTf0xJcxUKTNWalUB0t4kKdS9YJjeAQ9sZxwV/CHVaqrUUOjkKQwkT9k+4P78O83ykrOxXwkBBAiiCRYix1AWmdtwvliUyeeWtRFRTeLjuGEEj646PSaQD5gH64nl0Js5KnSLN47r4UDpRRYwVW4Oq4keRJvc40O2WoUvGc1Qh00wWgmAenSEWY6Z72UnbG3jfDWrZkINmFN29NJYT9BHzwh5yzYr1RQRdaqCqgCxqHpAnaxI9RMxviZNFRluFZWqgK9aWj84zCwUD7VoCqI9B5YY0qKoNKiFE+tzc73uTOJzh3J65dQaVR1rEDU4PS59afwkT6T6zfBY409K2YXQNhUXqQ+/dfnbEVrOY2001b7tWm3/uGHWWYhCwUsVBhfM3tfz2+eEXMT+JlnKXldQi8wQbRvjZnOYFyoD1Q60yJ8QAsAT9kxtbacBK/wBJ5qg9Qw1OrVJLAggySTMHfT2Imw8jYzLc41IioBUCkkliBHcCNEEgix+KSANsMeFc4jOVDSeirozsFFtSqAOppkEm5tG4EmMb+IcoUalqNVVYGNDNqEi8AzrEb7kDy7Y67P1jZT4wj00KkIJPQWEyDcFS0ncXGoYaZXIsp1LKTupkqe8i8g/XbHPuL8DrUCxqJpXYNEr5TN4i56ogwfTDHhHNy06a0Hd1KsYdTJUfdIMalF+/Y283yOjafTGYm/6xUf8Axh/9If8ADjMZgdcaZky9Z1+IIxHpA3+QviOrUU4jR8NjpzCqNFQgdQhd7bE7iLdsUlCu6kiRJklHmGE7qxsd/a/e+FS8t0HcFKtbLkNIpggQd+km4E9sZ0JrJZ9qDuHXQQT4tOwuSAHQd5GkFftdN+pdNxwpg9ICzU3EqwYmQfXf529YIwJzRyv+UAPTJSvT+BxYn9Un2m/r5Tia4FxlsuWX9GkgOhGpqbXmppO6E2ImTDGQIle4K7wSh8NwDS+JTAKgCNxqiAbaRc3Pvsy/DQjl2JeobSYGkeSqLKP34m8pxN6DOKg1Jao1UtOlmB0ml2LGT2kkHaMVWWUKihWLCJDEyTN5/H5WxFpxbWbyxpqEHe4+uPrOBhHmuINWc0qJiLVKm4T9Uebx9N8TO1a8ccnNK2WpbnTrqbimAQfmxiy/WMBcapjKUhlaQakHW9SwZ7HUQ22rpgzFrCLYp+C5ZEpA01LLJstyTMEkkiTMyce8znPFlGp0WUGCKjKQD8+/tjrOkoPlbhx/KaVNLim61GYKOkLqmWAE6pAv2AtjoPGU1ZeqvfQY+QnAKZg0pRBRpTcBUN/Ptc4PyGsjqKsD3UETf6em2NtHF+KZg6qsnqbUuo/tAj/26RPphvyJTqVQaSIAV3bYk2IL+wtPcjDHiX/Z7XrZzQkrRnU1Q7AQdMDu1yIntNt8PfyVqGXalw8KtNZNXMMZZz30wtz62A2EROLt6wb89wl6ZEMGpwVnTqM7MsT5g/SPPHOeZKBp1HJGkOsHpCyQZAi/viy5WzjUddKqpFBmKm/wtvIjabGe9mBMyZHnbgtejmAtWprRpNKqYAYb3gdJuAY9DsRhx9GzlJCKdQCYJUDykzP0kY69UrCmqyDuq2jeD5m+3v7459yTwYq0t1BOtyokT9gCN/P6Y6Mp8re4/jiedCTj/ERRoNWHTUdAq6u0329J1H+GJXlvJshqVmhhTY06FwNdRgNTXtaSovuWGPPMvEWzOY0KupJ0U5gjVuXjckQzewsb4JqZsVKVKnTVkpaCAWKERPWxbSdLFjZzHU6kxJxmdNOuWa2qmSXksZVNepgo6ZM36iZ2AuLDbDWpRmx/HAXLuQNOnqYsS+2sk6UHwiCTpsSYBsTHbDIrGOd9CCtwNqZLZdvDO5X4qZ/w/Z91x7pcaA6Mynhk2k9VNv8AFED2YYdMlsTfGuMFamhKa1VUgVQTcTEDTvsd9pMWOG6UdkeX6dFqtTLKq1KgEaiSo/ZA2E3gSJA7DCmtwypTILeIoVSAWUVQOo6jrQggshmTfUSPLCLNcUqZXM1PyUhqWsqKZaV1BRq0rMjqiSsC4G+KrinEKtOipU+G6gakU2BaJA6bwT+M7HF5Yy3HjK80VVnUoqIg6iCGF1LRPmGDAkagAuxN8ea3DMjnDYeBXtK7dRmxW0kRewO2PeUztOtr8emmtWVCy2Lajp+JY2mDeL++Cc/yoHOoPqgNC1QGHVrJ6gAfictebgeWH1jZ2Uf1A/09H/0h/wAeMw7/AKt0f7ml9D/DGYfZj5wyhWoqzZqqiUrxqKzcmTYaYI/xbE7xhVxPn2jRUjLU/EK31vIHV3AiT52gEAROFCctZvNnxMw+hCx6q0zE2CoL7CYgWHfDPLcMyeXQQDV1aYqVb2YkaqabtDCYHUPpisjCp+NZmsBVZ2UqwIckU6abAzaDc30hoBB7E4Z5/KHO0xXogLmkAmxC1QDeATOkkQCb23kA40UKJ1Sw01DYl+pzYgFKenT8B3i5pgW13bcM4LVDK79DamIZpJYEkwtIQFDSZEjZTFr5b+tTHD8+jJ4ddfzUkDUI8F21nTAM6BF5gd7SRh3wLP1UrCi/iVOks5b4UMDSEMfD2mbkjSLY+czcF1g5nLEayCHESHX7Qj7wI8u20gSr5ZrZjMjw6bFMqDp1GGYLvoRpuYt6D5jE2S9sUeZzD5hjSomFW1SqO36qebeuwx65ZzyGsKdJdNJC6gnditi0G/xAiTcwT5Y9cWoGhQXwRpFIhtA+0B8QPnaT7xj1lI8ajUW61DYjzYH98z9cJjXnIcx06FKoHMGk9UFIuetvhY9J9txGF1fnAOwK0lDNPxQwAEXkJLSTJ27XvgnO8jVKtaq5qIEdmKiHJAPmLD6HHunyFTBOqsLC8ICR69RY9v5tiumE+Z5vZkUhYdjdtRiIBHSNN79yQLeeKDlzP1czRc5kBaI+GoPzZ6SZ2kER3233x5PK2UpItSo7sgggEgTNwAqqDf7o374Z0Mm1cq1ZdFNbpR7W2L9p8l2GFsHli2YUIoNPKgWFw1Qe+6oe/c98baVKRqB0GjKlVUstpkKDEmLE+kx5FZ/NpRQ1KpCoLbbnsAO5wryXPVFmAZa1JSYDVFgek3kfMYnutLONcHLAmkDpaFKAwYFzSJG0iSjTuSh6WwPlGo5micnXLGmT+aqkaSD5AnuDaCAN1gw0VefyopywANJhDp2IhtrQoMyWJxH8e4UymQzGk9yYnWsXe4kVFHxRd0XVBION41hbW5VzFBjSpUarouzGuVUm1wBABsZGxDRNpw14i5yOSKwEzWZkRqnSIIgNuYB37sx+Trlfja1R4NRw1WnYNfrAtIPfyJFjB3i8lxOhVz/E2pNKASCpAJWmpubiLzMzEsuK/wBAPCMoWRdYX84CCDYqk6nIUj7UQNNxpLCTMvuG5IF9Z0pSKh3GhQAgAKKGEte6tOlmGqQZnG3jVdKrBQoNJVkKIMUh3Qq2pg11Ki8I2xghhmsuaWXZX1CpVGtqnU6hgRCsxlogRJkb3vjLSlue5g1kvoZVBIFRXIPoCBKWHmCPXDvg+dqVFGqGVp01Ba43DjYH1FjiOq1EgDQUqAfEh6W2N/PY2I74pOE5Q0KAUALVqkkb7WjsVk+RjeJxNiOPK0xz/EzSWrUOk00AgFWDKSYEjuNzI7D1xIO+kPXYpVruwWi6woLEGbGBqFheLsszvis4pwLXTRab6DTBgfZYmJ1SfT2GIvPzXZUo3D/mqWkA9M9dQjZdRk+YF+nSDhxivRPJ/DBVqis36KjCUyYksT1MYtMnfzK+sncT4JmNZ6PEUuXkAXidI/VtFh5YpcjwenQorTIApoBcmL9yfc+eFycdy1NiKJasw0gwToELpALGxt+0cbttOU3oBwbgzg0dcyx8V+8RJUE+ZZpj9XFHneJUqSzVqKg9Tf6b4ncxzDVqyocqP9EDP+1BM+2JvOcBU1Cy1X8TeXOo+sg3vPtjfnW+LH+vOS/vT/st/DGYi/6FHp/PyxmHzG6qKNYZh1WuxUhjpqLZiew1bJsLgXjsSSWQ5UGtyWAVjMgana4a7N8PUD2b43EwbSfCc2MxTJtqViGHr5/PcYt+Xs+alPS5l0IB9R2P0xvLpgDiFYZRai06eltGpGmS3UNYkybSCBtiazUhg2tmZlD02EzIuQTEyVNr+fti25hyPiUSQJZOsDuY3HzWR7xid/qqdIiqBQHWCwMgd5XcEKe3/LEzEcpd6E8AzRZgT8NcEz+usSfQlSD7g4eZfLBBAAG9gIF7m3qb4ByCJTC06NN3C3Hl1RqIO11OoSYvt5ZW4oKbjq8VnVlFKmQwJSZaR0rIERe5jEVejK4BGFXANNOo1BhamddInsjSLfssSPYjAuZfN5oxTp1aNMoYJhWDjzJ3UxpsO4OC14BXjLu9SmtWmfzjMT1KQZWwvNjO0icJPw1RZquqIXYwqgk4SHPjKU2r1x11msqiTJEqurYQo9t9zjdxHimVIVamYTpIaFYHVpuJAkx+FsLX5lymk0QHqqx1FSJFzqnqiADf0vGKkHjgPGlr1DVr1E8TWAitZVUjZQTZpBknf6YpczmGRhpBNrgiRY+e4Pb5z2xFVudKdNC9LL0kUEDVUITeOwEnfz7YGfnHMVNKoyGRc0lNQja0Cb339MVY1Uc1ZWpX8I0iIQOzSQCDA0m9pBn0GOdvl2V6lTV0kSy6fjEEATEFtRUrMtcmxE4d8u8QzAz2mua+mqlQItXUBYK06TYEw0ReN8WWS5XytNxUSkNUyJJYA+YBMThuMMeBqwy1JanxeGoYG/YWM7xgarkdLaNBZWbUCPsEdWsk7sGiBtAAuceuK8bSha71DcKP3k9h/MYkOJc0uwJesqL91GA/d1E4ycdA3MeUrZfqQQqMpLKp/NzcFCDGhoPRB0NIEKVw94TxP8uosQFp5vQFeVBJUGdtoN95APmMQtbmFGsKdSpNrnf5Ek/Ixg3huV8J1qUg9CoNg1wfQ3IIItEjHTOhacJ4TS6C1RWqyHqKpUAuB0gqLdEAAgTIN4kGgjEtncquaU1kWKi/pE7+47/Pv7g438s5hy+g1NSgTpPUfYGZHnfEWaGVThKq2umxpXltPwsO8qbA+ovj7lMs5d3YEEWVSTHn2MMIjqgmSfXCrN8+0w2ilTYktplxpHltv27x/FXm+L16jyXLU7fomVEBEyDUYqp7HpLG+1sZ8h7xbPUKauterOv7FOZjykbAgGTbc4VPzIKfRl6KZcFQfEqAKSBKjsSxEbGTcWvgelyvUKwbLqBLagmq4Kg1mGox02RBJHxYa8N4VSQ2bU7COksLsJT84xNYgkaZDAXiO2N6giuI5fN1wz1WMfCBVOmQ0hT4XxL3Ow73Jx74cyCsMuphUEt21Exa3pcxvYbb1fMdILSoAUxTLanZQIggAfM9R+pxzevWqUsxUqXOmoZPzEe3ScdJ2Op/koFLpW4xL80uDQFQuqVEPSdifMDznywdxHxcxlVFEtDwTpbRIiY1303va5gxOAKvA/8AuiU6hC1KZeojTGxNiSZuuxN5g4mdCZ/rXV+6n+z/AM8ZjX+U5b79X+f8WMxQI/JMy9cVcrSq33CI0bmQbQR/HHSeXOG11cVKlPQGSHEix7WBPr8sKM1zFm6jAK7lbz4NIuF/xkQSfIHtJwPWFaqGLu7yYQPUVAIUE6ghd5k7BZgjE22i2znE6dM9dWkgFzJEnzFzYfjhIOM5QvIqPWYeQYgRt1dI27TfyxFV+WWSA1QS1mAR1OkEXOoKZO0wdu8YM4Cy1mK0+mkh0iN2Pc+g9t7k+WM+YKxuaIBWnR9AC2n9ynE5xDnHN0jajTppN2QF4H4fu8t8OcxwmjSUHSDb+bm+EnF8wKNVBvTqWBO6n/MfiPXCSDUlfimYI0msBBkqoQHygwO3ee4x8HJObqGa1Smk2IqVdR9xpm8+vzw14bWLA0NWlXsrGegmOwIsfex9CcF1+C1adQBS7RoJdKSC6atJLMSJGqN7xBHfDcExmOVQlSPENViEtSQRpJFM/EwEgkbwCWHkTj0+Q6gW2MGXrqJAXUy6aUGTsNRG474f0eWqpChlAISIeq0REnpSw0tMRYgmfPHwZSitTUcxTUiR0JPcsBqNiVsBawVcZ9AelnsspVky9ESUglDUbqJkaiD1CJBmG1Aixs04XWzTlSw0UpMiVUEXH6MAsGHuBO4GCKfA6Lk02Ltp0gqzQIjp+ECQQYm9h6YZUssqCEEAkk3JkmJJJJJNh9MRyrcKeOdPg1P7ushnyDShP0bBnF+MDK5cuSNRJCz2/iFHzNsC8w0tWXqAb6SR7i/+WJfnZGr0qTKxCsoJiBYwxudpBH0xvDuidz/GGqMxd2QHfvv5gRJPlsNsCZDMBqh8NJULCrBmdgZMR/Ix9yHLtWqhYALTWCXMkxMADzN8V/CMoEREsdICyABtsPU339TtjvuMauWOUykNWA1t9ny9+xOKzN5CmEKtubRhLzLw5qyDRAixBaAREC8yCNwQJnzxoy2ZWlFGtmFepSQFvPaRPrHzxF2jbSzL5UtUXqKdvvLYx7wI9wMAZ/Kplq9PieUk5YtqqoLaZs1uwINx9kx2iPn9KflAqVNkNl9gN49ycB8C4o3DqnhV1HhOo8RDeQw+JV2I0mDYSAw7DAWGZ4EhzlZmlkqIKtMAKZNvEgMCt7ESLTIvhrk8jID00gkkB3OptOmQ2pjbqOyiPIY8ZiitPLUalI6loEFTMzTNiJ7wpX5Lg3J04bVrZiQRcyCCxYfMAxjnR7fh6ga61SbEEsdIAMGJ8g0kTBv6YJyr09P5rTpv8EEee49b45vzpxCo9er0a1osqqrbA6deoKDLMTAHoD2XA/KWcelXonqBdlSosBVYMWA6QT1LEyI3FpnFfIsecKUik0WDEfUT/ljlGezLr4lQNHWwqL6EkCfeD9Mdq4tlPGpMnfdfcXH8McU4xRNMujC07EwT1W+YaR8sXwFby9nWSgl90FgQRew2/kbYNzVFa86qakRY1Nu4ACj5m48sS3JGS8R6tNGAYgRNtX3hIsPP3w14pmKuTBMOBO5uB237j64WdjR/V1P7lf8A0m/hjML/AOvdb76fQYzG5RU86fp19v8A5HFhy/8Aoz/h/wBxcZjMcxL82f2h/wDVj9z4neQNz/PcYzGYueC34n+j+WJHnr+z0vfGYzGcRtqdv2l/3hjo1X4sZjMTyCTiX9oqf/5n/ecROY3/APJGMxmJRzWHAPj/APIo/wDyw6OMxmI5Os8AcT/Rt+y37jiTz/8AYqP+q/8AgMZjMXwYNyP/ANub9un+8YX5bZf9Z/DGYzHRgjhf9o+Y/fiE5k/tLf6+r/vHGYzG8RTcN/syfsfxwR/2l/FQ/wBT/wAePuMwFPyt/wDav/KrfvfDjhX6Kn+yv7hj7jMcuXoiuZ/7Tmf/ACP3DAXCP7blf9Y/+4uMxmOn4Om44z/2l/2l/wBtv308fcZh/wAfo+cmfpz+0P346bxv+zt7HGYzFX/0ObYzGYzFD//Z"/>
          <p:cNvSpPr>
            <a:spLocks noChangeAspect="1" noChangeArrowheads="1"/>
          </p:cNvSpPr>
          <p:nvPr/>
        </p:nvSpPr>
        <p:spPr bwMode="auto">
          <a:xfrm>
            <a:off x="460375" y="-723900"/>
            <a:ext cx="2143125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45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45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45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Title 1"/>
          <p:cNvSpPr>
            <a:spLocks noGrp="1"/>
          </p:cNvSpPr>
          <p:nvPr>
            <p:ph type="ctrTitle"/>
          </p:nvPr>
        </p:nvSpPr>
        <p:spPr>
          <a:xfrm>
            <a:off x="76200" y="2133600"/>
            <a:ext cx="9067800" cy="1828800"/>
          </a:xfrm>
        </p:spPr>
        <p:txBody>
          <a:bodyPr/>
          <a:lstStyle/>
          <a:p>
            <a:pPr eaLnBrk="1" hangingPunct="1"/>
            <a:r>
              <a:rPr lang="en-US" sz="5400" b="1" dirty="0">
                <a:solidFill>
                  <a:schemeClr val="bg1"/>
                </a:solidFill>
                <a:cs typeface="Arial" panose="020B0604020202020204" pitchFamily="34" charset="0"/>
              </a:rPr>
              <a:t>GATHERING INFORMATION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55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55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55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3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sz="4000" b="1" dirty="0">
                <a:cs typeface="Arial" panose="020B0604020202020204" pitchFamily="34" charset="0"/>
              </a:rPr>
              <a:t>THE NEED TO MASTER YOUR MONEY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219200"/>
            <a:ext cx="8915400" cy="533400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3600" dirty="0">
                <a:cs typeface="Arial" panose="020B0604020202020204" pitchFamily="34" charset="0"/>
              </a:rPr>
              <a:t>In 2019 </a:t>
            </a:r>
            <a:r>
              <a:rPr lang="en-US" sz="3600" dirty="0" smtClean="0">
                <a:cs typeface="Arial" panose="020B0604020202020204" pitchFamily="34" charset="0"/>
              </a:rPr>
              <a:t>the </a:t>
            </a:r>
            <a:r>
              <a:rPr lang="en-US" sz="3600" dirty="0">
                <a:cs typeface="Arial" panose="020B0604020202020204" pitchFamily="34" charset="0"/>
              </a:rPr>
              <a:t>average personal savings rate is 6.0% of </a:t>
            </a:r>
            <a:r>
              <a:rPr lang="en-US" sz="3600" dirty="0" smtClean="0">
                <a:cs typeface="Arial" panose="020B0604020202020204" pitchFamily="34" charset="0"/>
              </a:rPr>
              <a:t>annual </a:t>
            </a:r>
            <a:r>
              <a:rPr lang="en-US" sz="3600" dirty="0">
                <a:cs typeface="Arial" panose="020B0604020202020204" pitchFamily="34" charset="0"/>
              </a:rPr>
              <a:t>income which included </a:t>
            </a:r>
            <a:r>
              <a:rPr lang="en-US" sz="3600" dirty="0" smtClean="0">
                <a:cs typeface="Arial" panose="020B0604020202020204" pitchFamily="34" charset="0"/>
              </a:rPr>
              <a:t>retirement, </a:t>
            </a:r>
            <a:r>
              <a:rPr lang="en-US" sz="3600" dirty="0">
                <a:cs typeface="Arial" panose="020B0604020202020204" pitchFamily="34" charset="0"/>
              </a:rPr>
              <a:t>compared to an average of 8.82% from 1959-2018.  </a:t>
            </a:r>
            <a:endParaRPr lang="en-US" sz="3600" dirty="0" smtClean="0"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3600" dirty="0"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500" dirty="0"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</a:pPr>
            <a:r>
              <a:rPr lang="en-US" sz="3600">
                <a:cs typeface="Arial" panose="020B0604020202020204" pitchFamily="34" charset="0"/>
              </a:rPr>
              <a:t>The </a:t>
            </a:r>
            <a:r>
              <a:rPr lang="en-US" sz="3600" smtClean="0">
                <a:cs typeface="Arial" panose="020B0604020202020204" pitchFamily="34" charset="0"/>
              </a:rPr>
              <a:t>more disturbing </a:t>
            </a:r>
            <a:r>
              <a:rPr lang="en-US" sz="3600" dirty="0">
                <a:cs typeface="Arial" panose="020B0604020202020204" pitchFamily="34" charset="0"/>
              </a:rPr>
              <a:t>statistic is 57% of Americans have less than $1000 in their savings accounts and 39% have zero retirement or personal savings. </a:t>
            </a:r>
            <a:endParaRPr lang="en-US" sz="24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057400"/>
            <a:ext cx="8915400" cy="2438400"/>
          </a:xfrm>
        </p:spPr>
        <p:txBody>
          <a:bodyPr/>
          <a:lstStyle/>
          <a:p>
            <a:r>
              <a:rPr lang="en-US" sz="3600" dirty="0"/>
              <a:t>According to a 2016 national survey, the average American household contributes 2.1% of its annual income to charity.</a:t>
            </a:r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890164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EBBB1F9-DACB-0C41-A679-BEB5EBE656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8965507"/>
              </p:ext>
            </p:extLst>
          </p:nvPr>
        </p:nvGraphicFramePr>
        <p:xfrm>
          <a:off x="152400" y="762000"/>
          <a:ext cx="8839200" cy="5105400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253134703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1570840892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882093256"/>
                    </a:ext>
                  </a:extLst>
                </a:gridCol>
              </a:tblGrid>
              <a:tr h="437444">
                <a:tc>
                  <a:txBody>
                    <a:bodyPr/>
                    <a:lstStyle/>
                    <a:p>
                      <a:r>
                        <a:rPr lang="en-US" sz="25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Adjusted Gross Income (AGI)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5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Average charitable deduction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5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of AGI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58130356"/>
                  </a:ext>
                </a:extLst>
              </a:tr>
              <a:tr h="437444">
                <a:tc>
                  <a:txBody>
                    <a:bodyPr/>
                    <a:lstStyle/>
                    <a:p>
                      <a:r>
                        <a:rPr lang="en-US" sz="2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Under $25,000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$1,847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12.3%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74788874"/>
                  </a:ext>
                </a:extLst>
              </a:tr>
              <a:tr h="437444">
                <a:tc>
                  <a:txBody>
                    <a:bodyPr/>
                    <a:lstStyle/>
                    <a:p>
                      <a:r>
                        <a:rPr lang="en-US" sz="2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$25,000-$50,000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$2,594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6.8%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42785007"/>
                  </a:ext>
                </a:extLst>
              </a:tr>
              <a:tr h="437444">
                <a:tc>
                  <a:txBody>
                    <a:bodyPr/>
                    <a:lstStyle/>
                    <a:p>
                      <a:r>
                        <a:rPr lang="en-US" sz="2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$50,000-$75,000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$2,970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4.8%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52884190"/>
                  </a:ext>
                </a:extLst>
              </a:tr>
              <a:tr h="437444">
                <a:tc>
                  <a:txBody>
                    <a:bodyPr/>
                    <a:lstStyle/>
                    <a:p>
                      <a:r>
                        <a:rPr lang="en-US" sz="2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$75,000-$100,000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$3,356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3.8%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82966101"/>
                  </a:ext>
                </a:extLst>
              </a:tr>
              <a:tr h="437444">
                <a:tc>
                  <a:txBody>
                    <a:bodyPr/>
                    <a:lstStyle/>
                    <a:p>
                      <a:r>
                        <a:rPr lang="en-US" sz="2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$100,000-$200,000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$4,130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2974525"/>
                  </a:ext>
                </a:extLst>
              </a:tr>
              <a:tr h="437444">
                <a:tc>
                  <a:txBody>
                    <a:bodyPr/>
                    <a:lstStyle/>
                    <a:p>
                      <a:r>
                        <a:rPr lang="en-US" sz="2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$200,000-$500,000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$7,424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2.6%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03454851"/>
                  </a:ext>
                </a:extLst>
              </a:tr>
              <a:tr h="437444">
                <a:tc>
                  <a:txBody>
                    <a:bodyPr/>
                    <a:lstStyle/>
                    <a:p>
                      <a:r>
                        <a:rPr lang="en-US" sz="2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$500,000-$1,000,000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$18,615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2.8%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3915163"/>
                  </a:ext>
                </a:extLst>
              </a:tr>
              <a:tr h="437444">
                <a:tc>
                  <a:txBody>
                    <a:bodyPr/>
                    <a:lstStyle/>
                    <a:p>
                      <a:r>
                        <a:rPr lang="en-US" sz="2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$1,000,000-$2,000,000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$43,944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3.2%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37869502"/>
                  </a:ext>
                </a:extLst>
              </a:tr>
              <a:tr h="437444">
                <a:tc>
                  <a:txBody>
                    <a:bodyPr/>
                    <a:lstStyle/>
                    <a:p>
                      <a:r>
                        <a:rPr lang="en-US" sz="2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$2,000,000 or more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$382,953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5.6%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52973642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6EBB6269-DC37-EF4F-ADC1-209A760F86C3}"/>
              </a:ext>
            </a:extLst>
          </p:cNvPr>
          <p:cNvSpPr txBox="1"/>
          <p:nvPr/>
        </p:nvSpPr>
        <p:spPr>
          <a:xfrm>
            <a:off x="3200400" y="6096000"/>
            <a:ext cx="5638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chemeClr val="bg1"/>
                </a:solidFill>
              </a:rPr>
              <a:t>*SOURCE: IRS STATISTICS OF INCOME 2014</a:t>
            </a:r>
          </a:p>
        </p:txBody>
      </p:sp>
    </p:spTree>
    <p:extLst>
      <p:ext uri="{BB962C8B-B14F-4D97-AF65-F5344CB8AC3E}">
        <p14:creationId xmlns:p14="http://schemas.microsoft.com/office/powerpoint/2010/main" val="3945626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04800"/>
            <a:ext cx="9067800" cy="678180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3600" dirty="0">
                <a:cs typeface="Arial" panose="020B0604020202020204" pitchFamily="34" charset="0"/>
              </a:rPr>
              <a:t>According to the National Council on aging, 75% of Social Security recipients 65+ in 2013 depended on Social Security for most of their monthly income; 14% of seniors 65+ retire with negative net worth contributing to a rise in bankruptcies that has grown at the fastest pace </a:t>
            </a:r>
            <a:r>
              <a:rPr lang="en-US" sz="3600" dirty="0" smtClean="0">
                <a:cs typeface="Arial" panose="020B0604020202020204" pitchFamily="34" charset="0"/>
              </a:rPr>
              <a:t>ever, </a:t>
            </a:r>
            <a:r>
              <a:rPr lang="en-US" sz="3600" dirty="0">
                <a:cs typeface="Arial" panose="020B0604020202020204" pitchFamily="34" charset="0"/>
              </a:rPr>
              <a:t>due to high credit card debt and debts against their home.</a:t>
            </a:r>
          </a:p>
          <a:p>
            <a:pPr marL="0" indent="0">
              <a:spcBef>
                <a:spcPts val="0"/>
              </a:spcBef>
              <a:buNone/>
            </a:pPr>
            <a:endParaRPr lang="en-US" sz="500" dirty="0"/>
          </a:p>
          <a:p>
            <a:pPr>
              <a:spcBef>
                <a:spcPts val="0"/>
              </a:spcBef>
            </a:pPr>
            <a:r>
              <a:rPr lang="en-US" sz="3600" dirty="0">
                <a:cs typeface="Arial" panose="020B0604020202020204" pitchFamily="34" charset="0"/>
              </a:rPr>
              <a:t>According to a Kansas State University researcher, money problems in a marriage is the #1 predictor of divorce.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04800"/>
            <a:ext cx="9067800" cy="678180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4000" dirty="0">
                <a:cs typeface="Arial" panose="020B0604020202020204" pitchFamily="34" charset="0"/>
              </a:rPr>
              <a:t>The median savings of all working age families is just $5,000.  </a:t>
            </a:r>
          </a:p>
          <a:p>
            <a:pPr marL="0" indent="0">
              <a:spcBef>
                <a:spcPts val="0"/>
              </a:spcBef>
              <a:buNone/>
            </a:pPr>
            <a:endParaRPr lang="en-US" sz="1400" dirty="0"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</a:pPr>
            <a:r>
              <a:rPr lang="en-US" sz="4000" dirty="0">
                <a:cs typeface="Arial" panose="020B0604020202020204" pitchFamily="34" charset="0"/>
              </a:rPr>
              <a:t>Median retirement savings by age group:</a:t>
            </a:r>
          </a:p>
          <a:p>
            <a:pPr marL="914400" lvl="2" indent="0">
              <a:spcBef>
                <a:spcPts val="0"/>
              </a:spcBef>
              <a:buNone/>
            </a:pPr>
            <a:r>
              <a:rPr lang="en-US" sz="3600" dirty="0">
                <a:cs typeface="Arial" panose="020B0604020202020204" pitchFamily="34" charset="0"/>
              </a:rPr>
              <a:t>	</a:t>
            </a:r>
          </a:p>
          <a:p>
            <a:pPr marL="914400" lvl="2" indent="0">
              <a:spcBef>
                <a:spcPts val="0"/>
              </a:spcBef>
              <a:buNone/>
            </a:pPr>
            <a:r>
              <a:rPr lang="en-US" sz="3600" dirty="0">
                <a:cs typeface="Arial" panose="020B0604020202020204" pitchFamily="34" charset="0"/>
              </a:rPr>
              <a:t>				</a:t>
            </a:r>
          </a:p>
          <a:p>
            <a:pPr marL="914400" lvl="2" indent="0">
              <a:spcBef>
                <a:spcPts val="0"/>
              </a:spcBef>
              <a:buNone/>
            </a:pPr>
            <a:endParaRPr lang="en-US" sz="3600" i="1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marL="914400" lvl="2" indent="0">
              <a:spcBef>
                <a:spcPts val="0"/>
              </a:spcBef>
              <a:buNone/>
            </a:pPr>
            <a:endParaRPr lang="en-US" sz="3600" i="1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marL="914400" lvl="2" indent="0">
              <a:spcBef>
                <a:spcPts val="0"/>
              </a:spcBef>
              <a:buNone/>
            </a:pPr>
            <a:endParaRPr lang="en-US" sz="3600" i="1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marL="914400" lvl="2" indent="0">
              <a:spcBef>
                <a:spcPts val="0"/>
              </a:spcBef>
              <a:buNone/>
            </a:pPr>
            <a:endParaRPr lang="en-US" sz="3600" i="1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marL="914400" lvl="2" indent="0">
              <a:spcBef>
                <a:spcPts val="0"/>
              </a:spcBef>
              <a:buNone/>
            </a:pPr>
            <a:r>
              <a:rPr lang="en-US" sz="3600" i="1" dirty="0">
                <a:solidFill>
                  <a:schemeClr val="bg1"/>
                </a:solidFill>
                <a:cs typeface="Arial" panose="020B0604020202020204" pitchFamily="34" charset="0"/>
              </a:rPr>
              <a:t>				</a:t>
            </a:r>
          </a:p>
          <a:p>
            <a:pPr marL="914400" lvl="2" indent="0">
              <a:spcBef>
                <a:spcPts val="0"/>
              </a:spcBef>
              <a:buNone/>
            </a:pPr>
            <a:r>
              <a:rPr lang="en-US" sz="3600" i="1" dirty="0">
                <a:solidFill>
                  <a:schemeClr val="bg1"/>
                </a:solidFill>
                <a:cs typeface="Arial" panose="020B0604020202020204" pitchFamily="34" charset="0"/>
              </a:rPr>
              <a:t>				</a:t>
            </a:r>
            <a:r>
              <a:rPr lang="en-US" sz="3000" i="1" dirty="0">
                <a:solidFill>
                  <a:schemeClr val="bg1"/>
                </a:solidFill>
                <a:cs typeface="Arial" panose="020B0604020202020204" pitchFamily="34" charset="0"/>
              </a:rPr>
              <a:t>*American Equity 2/2/18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6BD0070-4D36-6345-A960-FE3831696C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0999658"/>
              </p:ext>
            </p:extLst>
          </p:nvPr>
        </p:nvGraphicFramePr>
        <p:xfrm>
          <a:off x="419100" y="2667000"/>
          <a:ext cx="8229600" cy="3437467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63531148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95051935"/>
                    </a:ext>
                  </a:extLst>
                </a:gridCol>
              </a:tblGrid>
              <a:tr h="541867">
                <a:tc>
                  <a:txBody>
                    <a:bodyPr/>
                    <a:lstStyle/>
                    <a:p>
                      <a:r>
                        <a:rPr lang="en-US" sz="2500" dirty="0"/>
                        <a:t>Age Group</a:t>
                      </a:r>
                      <a:endParaRPr lang="en-US" sz="25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dirty="0"/>
                        <a:t>Median retirement savings</a:t>
                      </a:r>
                      <a:endParaRPr lang="en-US" sz="25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5195493"/>
                  </a:ext>
                </a:extLst>
              </a:tr>
              <a:tr h="541867">
                <a:tc>
                  <a:txBody>
                    <a:bodyPr/>
                    <a:lstStyle/>
                    <a:p>
                      <a:r>
                        <a:rPr lang="en-US" sz="3200" dirty="0"/>
                        <a:t>Age 32-37</a:t>
                      </a:r>
                      <a:endParaRPr lang="en-US" sz="32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$480</a:t>
                      </a:r>
                      <a:endParaRPr lang="en-US" sz="32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784148"/>
                  </a:ext>
                </a:extLst>
              </a:tr>
              <a:tr h="541867">
                <a:tc>
                  <a:txBody>
                    <a:bodyPr/>
                    <a:lstStyle/>
                    <a:p>
                      <a:r>
                        <a:rPr lang="en-US" sz="3200" dirty="0"/>
                        <a:t>Age 38-43</a:t>
                      </a:r>
                      <a:endParaRPr lang="en-US" sz="32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$4,200</a:t>
                      </a:r>
                      <a:endParaRPr lang="en-US" sz="32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0627672"/>
                  </a:ext>
                </a:extLst>
              </a:tr>
              <a:tr h="541867">
                <a:tc>
                  <a:txBody>
                    <a:bodyPr/>
                    <a:lstStyle/>
                    <a:p>
                      <a:r>
                        <a:rPr lang="en-US" sz="3200" dirty="0"/>
                        <a:t>Age 44-49</a:t>
                      </a:r>
                      <a:endParaRPr lang="en-US" sz="32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$6,200</a:t>
                      </a:r>
                      <a:endParaRPr lang="en-US" sz="32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4795452"/>
                  </a:ext>
                </a:extLst>
              </a:tr>
              <a:tr h="541867">
                <a:tc>
                  <a:txBody>
                    <a:bodyPr/>
                    <a:lstStyle/>
                    <a:p>
                      <a:r>
                        <a:rPr lang="en-US" sz="3200" dirty="0"/>
                        <a:t>Age 50-55</a:t>
                      </a:r>
                      <a:endParaRPr lang="en-US" sz="32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$8,000</a:t>
                      </a:r>
                      <a:endParaRPr lang="en-US" sz="32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5543264"/>
                  </a:ext>
                </a:extLst>
              </a:tr>
              <a:tr h="541867">
                <a:tc>
                  <a:txBody>
                    <a:bodyPr/>
                    <a:lstStyle/>
                    <a:p>
                      <a:r>
                        <a:rPr lang="en-US" sz="3200" dirty="0"/>
                        <a:t>Age 56-61</a:t>
                      </a:r>
                      <a:endParaRPr lang="en-US" sz="32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$17,000</a:t>
                      </a:r>
                      <a:endParaRPr lang="en-US" sz="32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62214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4958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38200"/>
            <a:ext cx="9067800" cy="655320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3600" b="1" dirty="0">
                <a:cs typeface="Arial" panose="020B0604020202020204" pitchFamily="34" charset="0"/>
              </a:rPr>
              <a:t>In your 20’s: </a:t>
            </a:r>
            <a:r>
              <a:rPr lang="en-US" sz="3600" dirty="0">
                <a:cs typeface="Arial" panose="020B0604020202020204" pitchFamily="34" charset="0"/>
              </a:rPr>
              <a:t>Aim to save 25% of your overall gross </a:t>
            </a:r>
            <a:r>
              <a:rPr lang="en-US" sz="3600" dirty="0" smtClean="0">
                <a:cs typeface="Arial" panose="020B0604020202020204" pitchFamily="34" charset="0"/>
              </a:rPr>
              <a:t>pay.  </a:t>
            </a:r>
            <a:r>
              <a:rPr lang="en-US" sz="3600" dirty="0">
                <a:cs typeface="Arial" panose="020B0604020202020204" pitchFamily="34" charset="0"/>
              </a:rPr>
              <a:t>That includes any retirement account contributions, matching funds from your company, cash savings or money you have invested </a:t>
            </a:r>
            <a:r>
              <a:rPr lang="en-US" sz="3600" dirty="0" smtClean="0">
                <a:cs typeface="Arial" panose="020B0604020202020204" pitchFamily="34" charset="0"/>
              </a:rPr>
              <a:t>elsewhere.</a:t>
            </a:r>
          </a:p>
          <a:p>
            <a:pPr marL="0" indent="0">
              <a:spcBef>
                <a:spcPts val="0"/>
              </a:spcBef>
              <a:buNone/>
            </a:pPr>
            <a:endParaRPr lang="en-US" sz="3600" dirty="0"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</a:pPr>
            <a:r>
              <a:rPr lang="en-US" sz="3600" b="1" dirty="0">
                <a:cs typeface="Arial" panose="020B0604020202020204" pitchFamily="34" charset="0"/>
              </a:rPr>
              <a:t>By age 30: </a:t>
            </a:r>
            <a:r>
              <a:rPr lang="en-US" sz="3600" dirty="0">
                <a:cs typeface="Arial" panose="020B0604020202020204" pitchFamily="34" charset="0"/>
              </a:rPr>
              <a:t>Have the equivalent of your annual salary saved. So, if you earn $50,000 a year, aim to have $50,000 in savings at age 30.</a:t>
            </a:r>
          </a:p>
          <a:p>
            <a:pPr marL="0" indent="0">
              <a:spcBef>
                <a:spcPts val="0"/>
              </a:spcBef>
              <a:buNone/>
            </a:pPr>
            <a:endParaRPr lang="en-US" sz="1400" dirty="0">
              <a:cs typeface="Arial" panose="020B0604020202020204" pitchFamily="34" charset="0"/>
            </a:endParaRPr>
          </a:p>
          <a:p>
            <a:pPr marL="914400" lvl="2" indent="0">
              <a:spcBef>
                <a:spcPts val="0"/>
              </a:spcBef>
              <a:buNone/>
            </a:pPr>
            <a:r>
              <a:rPr lang="en-US" sz="3600" dirty="0">
                <a:cs typeface="Arial" panose="020B0604020202020204" pitchFamily="34" charset="0"/>
              </a:rPr>
              <a:t>	</a:t>
            </a:r>
          </a:p>
          <a:p>
            <a:pPr marL="914400" lvl="2" indent="0">
              <a:spcBef>
                <a:spcPts val="0"/>
              </a:spcBef>
              <a:buNone/>
            </a:pPr>
            <a:r>
              <a:rPr lang="en-US" sz="3600" dirty="0">
                <a:cs typeface="Arial" panose="020B0604020202020204" pitchFamily="34" charset="0"/>
              </a:rPr>
              <a:t>				</a:t>
            </a:r>
            <a:r>
              <a:rPr lang="en-US" sz="3600" i="1" dirty="0">
                <a:solidFill>
                  <a:schemeClr val="bg1"/>
                </a:solidFill>
                <a:cs typeface="Arial" panose="020B0604020202020204" pitchFamily="34" charset="0"/>
              </a:rPr>
              <a:t>			</a:t>
            </a:r>
            <a:endParaRPr lang="en-US" sz="3000" i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D4A9C8A-C236-0140-9DE9-FEE38408CE84}"/>
              </a:ext>
            </a:extLst>
          </p:cNvPr>
          <p:cNvSpPr/>
          <p:nvPr/>
        </p:nvSpPr>
        <p:spPr>
          <a:xfrm>
            <a:off x="76200" y="39469"/>
            <a:ext cx="9067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>
                <a:cs typeface="Arial" panose="020B0604020202020204" pitchFamily="34" charset="0"/>
              </a:rPr>
              <a:t>HOW MUCH SHOULD YOU HAVE SAVED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009621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457200"/>
            <a:ext cx="9144000" cy="609600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3500" b="1" dirty="0">
                <a:cs typeface="Arial" panose="020B0604020202020204" pitchFamily="34" charset="0"/>
              </a:rPr>
              <a:t>By age 35: </a:t>
            </a:r>
            <a:r>
              <a:rPr lang="en-US" sz="3500" dirty="0">
                <a:cs typeface="Arial" panose="020B0604020202020204" pitchFamily="34" charset="0"/>
              </a:rPr>
              <a:t>Have twice your annual salary saved.</a:t>
            </a:r>
          </a:p>
          <a:p>
            <a:pPr>
              <a:spcBef>
                <a:spcPts val="0"/>
              </a:spcBef>
            </a:pPr>
            <a:r>
              <a:rPr lang="en-US" sz="3500" b="1" dirty="0">
                <a:cs typeface="Arial" panose="020B0604020202020204" pitchFamily="34" charset="0"/>
              </a:rPr>
              <a:t>By age 40: </a:t>
            </a:r>
            <a:r>
              <a:rPr lang="en-US" sz="3500" dirty="0">
                <a:cs typeface="Arial" panose="020B0604020202020204" pitchFamily="34" charset="0"/>
              </a:rPr>
              <a:t>Have three times your annual salary saved.</a:t>
            </a:r>
          </a:p>
          <a:p>
            <a:pPr>
              <a:spcBef>
                <a:spcPts val="0"/>
              </a:spcBef>
            </a:pPr>
            <a:r>
              <a:rPr lang="en-US" sz="3500" b="1" dirty="0">
                <a:cs typeface="Arial" panose="020B0604020202020204" pitchFamily="34" charset="0"/>
              </a:rPr>
              <a:t>By age 45: </a:t>
            </a:r>
            <a:r>
              <a:rPr lang="en-US" sz="3500" dirty="0">
                <a:cs typeface="Arial" panose="020B0604020202020204" pitchFamily="34" charset="0"/>
              </a:rPr>
              <a:t>Four times your annual salary saved.</a:t>
            </a:r>
          </a:p>
          <a:p>
            <a:pPr>
              <a:spcBef>
                <a:spcPts val="0"/>
              </a:spcBef>
            </a:pPr>
            <a:r>
              <a:rPr lang="en-US" sz="3500" b="1" dirty="0">
                <a:cs typeface="Arial" panose="020B0604020202020204" pitchFamily="34" charset="0"/>
              </a:rPr>
              <a:t>By age 50: </a:t>
            </a:r>
            <a:r>
              <a:rPr lang="en-US" sz="3500" dirty="0">
                <a:cs typeface="Arial" panose="020B0604020202020204" pitchFamily="34" charset="0"/>
              </a:rPr>
              <a:t>Five times your annual salary saved.</a:t>
            </a:r>
          </a:p>
          <a:p>
            <a:pPr>
              <a:spcBef>
                <a:spcPts val="0"/>
              </a:spcBef>
            </a:pPr>
            <a:r>
              <a:rPr lang="en-US" sz="3500" b="1" dirty="0">
                <a:cs typeface="Arial" panose="020B0604020202020204" pitchFamily="34" charset="0"/>
              </a:rPr>
              <a:t>By age 55: </a:t>
            </a:r>
            <a:r>
              <a:rPr lang="en-US" sz="3500" dirty="0">
                <a:cs typeface="Arial" panose="020B0604020202020204" pitchFamily="34" charset="0"/>
              </a:rPr>
              <a:t>Six times your annual salary saved.</a:t>
            </a:r>
          </a:p>
          <a:p>
            <a:pPr>
              <a:spcBef>
                <a:spcPts val="0"/>
              </a:spcBef>
            </a:pPr>
            <a:r>
              <a:rPr lang="en-US" sz="3500" b="1" dirty="0">
                <a:cs typeface="Arial" panose="020B0604020202020204" pitchFamily="34" charset="0"/>
              </a:rPr>
              <a:t>By age 60: </a:t>
            </a:r>
            <a:r>
              <a:rPr lang="en-US" sz="3500" dirty="0">
                <a:cs typeface="Arial" panose="020B0604020202020204" pitchFamily="34" charset="0"/>
              </a:rPr>
              <a:t>Seven times your annual salary saved.</a:t>
            </a:r>
          </a:p>
          <a:p>
            <a:pPr>
              <a:spcBef>
                <a:spcPts val="0"/>
              </a:spcBef>
            </a:pPr>
            <a:r>
              <a:rPr lang="en-US" sz="3500" b="1" dirty="0">
                <a:cs typeface="Arial" panose="020B0604020202020204" pitchFamily="34" charset="0"/>
              </a:rPr>
              <a:t>By age 65: </a:t>
            </a:r>
            <a:r>
              <a:rPr lang="en-US" sz="3500" dirty="0">
                <a:cs typeface="Arial" panose="020B0604020202020204" pitchFamily="34" charset="0"/>
              </a:rPr>
              <a:t>Eight times your annual salary saved</a:t>
            </a:r>
            <a:r>
              <a:rPr lang="en-US" sz="3500" dirty="0" smtClean="0">
                <a:cs typeface="Arial" panose="020B0604020202020204" pitchFamily="34" charset="0"/>
              </a:rPr>
              <a:t>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500" dirty="0" smtClean="0">
                <a:solidFill>
                  <a:srgbClr val="FF0000"/>
                </a:solidFill>
                <a:cs typeface="Arial" panose="020B0604020202020204" pitchFamily="34" charset="0"/>
              </a:rPr>
              <a:t>*These numbers should exclude your home</a:t>
            </a:r>
            <a:endParaRPr lang="en-US" sz="3500" dirty="0">
              <a:cs typeface="Arial" panose="020B0604020202020204" pitchFamily="34" charset="0"/>
            </a:endParaRPr>
          </a:p>
          <a:p>
            <a:pPr marL="914400" lvl="2" indent="0">
              <a:spcBef>
                <a:spcPts val="0"/>
              </a:spcBef>
              <a:buNone/>
            </a:pPr>
            <a:r>
              <a:rPr lang="en-US" sz="3600" dirty="0">
                <a:cs typeface="Arial" panose="020B0604020202020204" pitchFamily="34" charset="0"/>
              </a:rPr>
              <a:t>	</a:t>
            </a:r>
          </a:p>
          <a:p>
            <a:pPr marL="914400" lvl="2" indent="0">
              <a:spcBef>
                <a:spcPts val="0"/>
              </a:spcBef>
              <a:buNone/>
            </a:pPr>
            <a:r>
              <a:rPr lang="en-US" sz="3600" dirty="0">
                <a:cs typeface="Arial" panose="020B0604020202020204" pitchFamily="34" charset="0"/>
              </a:rPr>
              <a:t>				</a:t>
            </a:r>
          </a:p>
          <a:p>
            <a:pPr marL="914400" lvl="2" indent="0">
              <a:spcBef>
                <a:spcPts val="0"/>
              </a:spcBef>
              <a:buNone/>
            </a:pPr>
            <a:endParaRPr lang="en-US" sz="3600" i="1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marL="914400" lvl="2" indent="0">
              <a:spcBef>
                <a:spcPts val="0"/>
              </a:spcBef>
              <a:buNone/>
            </a:pPr>
            <a:endParaRPr lang="en-US" sz="3600" i="1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marL="914400" lvl="2" indent="0">
              <a:spcBef>
                <a:spcPts val="0"/>
              </a:spcBef>
              <a:buNone/>
            </a:pPr>
            <a:endParaRPr lang="en-US" sz="3600" i="1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marL="914400" lvl="2" indent="0">
              <a:spcBef>
                <a:spcPts val="0"/>
              </a:spcBef>
              <a:buNone/>
            </a:pPr>
            <a:endParaRPr lang="en-US" sz="3600" i="1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marL="914400" lvl="2" indent="0">
              <a:spcBef>
                <a:spcPts val="0"/>
              </a:spcBef>
              <a:buNone/>
            </a:pPr>
            <a:r>
              <a:rPr lang="en-US" sz="3600" i="1" dirty="0">
                <a:solidFill>
                  <a:schemeClr val="bg1"/>
                </a:solidFill>
                <a:cs typeface="Arial" panose="020B0604020202020204" pitchFamily="34" charset="0"/>
              </a:rPr>
              <a:t>				</a:t>
            </a:r>
          </a:p>
          <a:p>
            <a:pPr marL="914400" lvl="2" indent="0">
              <a:spcBef>
                <a:spcPts val="0"/>
              </a:spcBef>
              <a:buNone/>
            </a:pPr>
            <a:r>
              <a:rPr lang="en-US" sz="3600" i="1" dirty="0">
                <a:solidFill>
                  <a:schemeClr val="bg1"/>
                </a:solidFill>
                <a:cs typeface="Arial" panose="020B0604020202020204" pitchFamily="34" charset="0"/>
              </a:rPr>
              <a:t>				</a:t>
            </a:r>
            <a:endParaRPr lang="en-US" sz="3000" i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2058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286000"/>
            <a:ext cx="9067800" cy="5105400"/>
          </a:xfrm>
        </p:spPr>
        <p:txBody>
          <a:bodyPr/>
          <a:lstStyle/>
          <a:p>
            <a:pPr marL="914400" lvl="2" indent="0">
              <a:spcBef>
                <a:spcPts val="0"/>
              </a:spcBef>
              <a:buNone/>
            </a:pPr>
            <a:r>
              <a:rPr lang="en-US" sz="3600" dirty="0">
                <a:cs typeface="Arial" panose="020B0604020202020204" pitchFamily="34" charset="0"/>
              </a:rPr>
              <a:t>	</a:t>
            </a:r>
          </a:p>
          <a:p>
            <a:pPr marL="914400" lvl="2" indent="0">
              <a:spcBef>
                <a:spcPts val="0"/>
              </a:spcBef>
              <a:buNone/>
            </a:pPr>
            <a:r>
              <a:rPr lang="en-US" sz="3600" dirty="0">
                <a:cs typeface="Arial" panose="020B0604020202020204" pitchFamily="34" charset="0"/>
              </a:rPr>
              <a:t>				</a:t>
            </a:r>
            <a:r>
              <a:rPr lang="en-US" sz="3600" i="1" dirty="0">
                <a:solidFill>
                  <a:schemeClr val="bg1"/>
                </a:solidFill>
                <a:cs typeface="Arial" panose="020B0604020202020204" pitchFamily="34" charset="0"/>
              </a:rPr>
              <a:t>			</a:t>
            </a:r>
            <a:endParaRPr lang="en-US" sz="3000" i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D4A9C8A-C236-0140-9DE9-FEE38408CE84}"/>
              </a:ext>
            </a:extLst>
          </p:cNvPr>
          <p:cNvSpPr/>
          <p:nvPr/>
        </p:nvSpPr>
        <p:spPr>
          <a:xfrm>
            <a:off x="76200" y="39469"/>
            <a:ext cx="90678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500" b="1" dirty="0">
                <a:cs typeface="Arial" panose="020B0604020202020204" pitchFamily="34" charset="0"/>
              </a:rPr>
              <a:t>FOR ENCOURAGMENT NOTE WHAT SAVING $100 A MONTH AT 7% WOULD ACCUMULATE TO:</a:t>
            </a:r>
            <a:endParaRPr lang="en-US" sz="3500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CBBFBBAC-473A-D54A-9162-4203436A2F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3357103"/>
              </p:ext>
            </p:extLst>
          </p:nvPr>
        </p:nvGraphicFramePr>
        <p:xfrm>
          <a:off x="457200" y="1981200"/>
          <a:ext cx="8153400" cy="4660084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4076700">
                  <a:extLst>
                    <a:ext uri="{9D8B030D-6E8A-4147-A177-3AD203B41FA5}">
                      <a16:colId xmlns:a16="http://schemas.microsoft.com/office/drawing/2014/main" val="645670824"/>
                    </a:ext>
                  </a:extLst>
                </a:gridCol>
                <a:gridCol w="4076700">
                  <a:extLst>
                    <a:ext uri="{9D8B030D-6E8A-4147-A177-3AD203B41FA5}">
                      <a16:colId xmlns:a16="http://schemas.microsoft.com/office/drawing/2014/main" val="535271788"/>
                    </a:ext>
                  </a:extLst>
                </a:gridCol>
              </a:tblGrid>
              <a:tr h="1459684">
                <a:tc>
                  <a:txBody>
                    <a:bodyPr/>
                    <a:lstStyle/>
                    <a:p>
                      <a:r>
                        <a:rPr lang="en-US" sz="3200" dirty="0"/>
                        <a:t>SAVING $100 A MONTH AT AGE: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WHAT YOU WILL HAVE BY AGE 70 </a:t>
                      </a:r>
                      <a:r>
                        <a:rPr lang="en-US" sz="2200" dirty="0"/>
                        <a:t>(ASSUMES A 7% AVERAGE ANNUAL RETURN)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3692962"/>
                  </a:ext>
                </a:extLst>
              </a:tr>
              <a:tr h="591983">
                <a:tc>
                  <a:txBody>
                    <a:bodyPr/>
                    <a:lstStyle/>
                    <a:p>
                      <a:r>
                        <a:rPr lang="en-US" sz="3600" dirty="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/>
                        <a:t>$343,000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2825115"/>
                  </a:ext>
                </a:extLst>
              </a:tr>
              <a:tr h="591983">
                <a:tc>
                  <a:txBody>
                    <a:bodyPr/>
                    <a:lstStyle/>
                    <a:p>
                      <a:r>
                        <a:rPr lang="en-US" sz="360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/>
                        <a:t>$240,000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1525128"/>
                  </a:ext>
                </a:extLst>
              </a:tr>
              <a:tr h="591983">
                <a:tc>
                  <a:txBody>
                    <a:bodyPr/>
                    <a:lstStyle/>
                    <a:p>
                      <a:r>
                        <a:rPr lang="en-US" sz="3600" dirty="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/>
                        <a:t>$166,000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6894638"/>
                  </a:ext>
                </a:extLst>
              </a:tr>
              <a:tr h="591983">
                <a:tc>
                  <a:txBody>
                    <a:bodyPr/>
                    <a:lstStyle/>
                    <a:p>
                      <a:r>
                        <a:rPr lang="en-US" sz="360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/>
                        <a:t>$113,000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4467520"/>
                  </a:ext>
                </a:extLst>
              </a:tr>
              <a:tr h="591983">
                <a:tc>
                  <a:txBody>
                    <a:bodyPr/>
                    <a:lstStyle/>
                    <a:p>
                      <a:r>
                        <a:rPr lang="en-US" sz="3600" dirty="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/>
                        <a:t>$76,000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37808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8824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8229600" cy="4525963"/>
          </a:xfrm>
        </p:spPr>
        <p:txBody>
          <a:bodyPr/>
          <a:lstStyle/>
          <a:p>
            <a:pPr marL="0" indent="0">
              <a:buFont typeface="Arial" charset="0"/>
              <a:buNone/>
            </a:pPr>
            <a:r>
              <a:rPr lang="en-US" sz="4800" b="1" dirty="0">
                <a:solidFill>
                  <a:schemeClr val="bg1"/>
                </a:solidFill>
              </a:rPr>
              <a:t>“Most of us are responders rather than planners; we respond to friends, advertising, and our emotions rather than plan our spending.”  Ron Blue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304800"/>
            <a:ext cx="8991600" cy="1143000"/>
          </a:xfrm>
        </p:spPr>
        <p:txBody>
          <a:bodyPr/>
          <a:lstStyle/>
          <a:p>
            <a:r>
              <a:rPr lang="en-US" sz="5400" b="1"/>
              <a:t>The purpose of this course will be threefold: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800" dirty="0"/>
              <a:t>Teach biblical and practical principles of handling finances.</a:t>
            </a:r>
          </a:p>
          <a:p>
            <a:r>
              <a:rPr lang="en-US" sz="4800" dirty="0"/>
              <a:t>Give an opportunity to apply these principles.</a:t>
            </a:r>
          </a:p>
          <a:p>
            <a:r>
              <a:rPr lang="en-US" sz="4800" dirty="0"/>
              <a:t>Encourage you to take control of your finances right now.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4800"/>
            <a:ext cx="8534400" cy="1143000"/>
          </a:xfrm>
        </p:spPr>
        <p:txBody>
          <a:bodyPr/>
          <a:lstStyle/>
          <a:p>
            <a:pPr algn="l"/>
            <a:r>
              <a:rPr lang="en-US" sz="4800" b="1"/>
              <a:t>Biblical Principles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000"/>
              <a:t>All money belongs to God (Haggai 2:8; Deut 8:18; 1 Cor 4:7; Gen 28:22).</a:t>
            </a:r>
          </a:p>
          <a:p>
            <a:r>
              <a:rPr lang="en-US" sz="4000"/>
              <a:t>God does not give us the privilege of having money, or owning possessions, in order for us to live selfishly (1 John 3:17).</a:t>
            </a:r>
          </a:p>
          <a:p>
            <a:r>
              <a:rPr lang="en-US" sz="4000"/>
              <a:t>We are neither to love or worship money ( 1 John 2:15-17).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itle 1"/>
          <p:cNvSpPr>
            <a:spLocks noGrp="1"/>
          </p:cNvSpPr>
          <p:nvPr>
            <p:ph type="title"/>
          </p:nvPr>
        </p:nvSpPr>
        <p:spPr>
          <a:xfrm>
            <a:off x="76200" y="304800"/>
            <a:ext cx="8534400" cy="1143000"/>
          </a:xfrm>
        </p:spPr>
        <p:txBody>
          <a:bodyPr/>
          <a:lstStyle/>
          <a:p>
            <a:pPr algn="l"/>
            <a:r>
              <a:rPr lang="en-US" sz="4800" b="1"/>
              <a:t>Biblical Principles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25963"/>
          </a:xfrm>
        </p:spPr>
        <p:txBody>
          <a:bodyPr/>
          <a:lstStyle/>
          <a:p>
            <a:pPr>
              <a:defRPr/>
            </a:pPr>
            <a:r>
              <a:rPr lang="en-US" sz="4000" dirty="0"/>
              <a:t>We will never possess enough money to be satisfied (Eccl 5:10,11).</a:t>
            </a:r>
          </a:p>
          <a:p>
            <a:pPr>
              <a:defRPr/>
            </a:pPr>
            <a:r>
              <a:rPr lang="en-US" sz="4000" dirty="0"/>
              <a:t>If we cannot be responsible with money, God is not likely to trust us with more important responsibilities (Luke 16:10, 11).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3600" dirty="0"/>
              <a:t/>
            </a:r>
            <a:br>
              <a:rPr lang="en-US" sz="3600" dirty="0"/>
            </a:b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itle 1"/>
          <p:cNvSpPr>
            <a:spLocks noGrp="1"/>
          </p:cNvSpPr>
          <p:nvPr>
            <p:ph type="title"/>
          </p:nvPr>
        </p:nvSpPr>
        <p:spPr>
          <a:xfrm>
            <a:off x="76200" y="304800"/>
            <a:ext cx="8534400" cy="1143000"/>
          </a:xfrm>
        </p:spPr>
        <p:txBody>
          <a:bodyPr/>
          <a:lstStyle/>
          <a:p>
            <a:pPr algn="l"/>
            <a:r>
              <a:rPr lang="en-US" sz="4800" b="1"/>
              <a:t>Biblical Principles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25963"/>
          </a:xfrm>
        </p:spPr>
        <p:txBody>
          <a:bodyPr/>
          <a:lstStyle/>
          <a:p>
            <a:pPr marL="0" indent="0">
              <a:buFont typeface="Arial" charset="0"/>
              <a:buNone/>
            </a:pPr>
            <a:r>
              <a:rPr lang="en-US" sz="4000"/>
              <a:t>“In a sense, money is a good barometer of your spirituality, because the way you handle your money is an indication of your performance as a Christian steward.”</a:t>
            </a:r>
          </a:p>
          <a:p>
            <a:pPr marL="0" indent="0">
              <a:buFont typeface="Arial" charset="0"/>
              <a:buNone/>
            </a:pPr>
            <a:r>
              <a:rPr lang="en-US" sz="3600"/>
              <a:t>					</a:t>
            </a:r>
            <a:r>
              <a:rPr lang="en-US" sz="3600" i="1"/>
              <a:t>John MacArthur</a:t>
            </a:r>
            <a:r>
              <a:rPr lang="en-US" sz="3600"/>
              <a:t/>
            </a:r>
            <a:br>
              <a:rPr lang="en-US" sz="3600"/>
            </a:br>
            <a:endParaRPr lang="en-US" sz="36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itle 1"/>
          <p:cNvSpPr>
            <a:spLocks noGrp="1"/>
          </p:cNvSpPr>
          <p:nvPr>
            <p:ph type="title"/>
          </p:nvPr>
        </p:nvSpPr>
        <p:spPr>
          <a:xfrm>
            <a:off x="76200" y="304800"/>
            <a:ext cx="8534400" cy="1143000"/>
          </a:xfrm>
        </p:spPr>
        <p:txBody>
          <a:bodyPr/>
          <a:lstStyle/>
          <a:p>
            <a:pPr algn="l"/>
            <a:r>
              <a:rPr lang="en-US" sz="4800" b="1"/>
              <a:t>Biblical Principles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25963"/>
          </a:xfrm>
        </p:spPr>
        <p:txBody>
          <a:bodyPr/>
          <a:lstStyle/>
          <a:p>
            <a:r>
              <a:rPr lang="en-US" sz="4000" dirty="0"/>
              <a:t>God expects you to take control of your finances by working (2 Thess 3:10-12), saving (Prov </a:t>
            </a:r>
            <a:r>
              <a:rPr lang="en-US" sz="4000" dirty="0" smtClean="0"/>
              <a:t>12:11; 13:11; 21:20) </a:t>
            </a:r>
            <a:r>
              <a:rPr lang="en-US" sz="4000" dirty="0"/>
              <a:t>and planning (Prov </a:t>
            </a:r>
            <a:r>
              <a:rPr lang="en-US" sz="4000" dirty="0"/>
              <a:t>24:3,4; 30:25).</a:t>
            </a:r>
            <a:endParaRPr lang="en-US" sz="4000" dirty="0"/>
          </a:p>
          <a:p>
            <a:r>
              <a:rPr lang="en-US" sz="4000" dirty="0"/>
              <a:t>Scripture teaches a balance when it comes to money. </a:t>
            </a:r>
            <a:br>
              <a:rPr lang="en-US" sz="4000" dirty="0"/>
            </a:b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304800"/>
            <a:ext cx="8534400" cy="1143000"/>
          </a:xfrm>
        </p:spPr>
        <p:txBody>
          <a:bodyPr/>
          <a:lstStyle/>
          <a:p>
            <a:pPr algn="l"/>
            <a:r>
              <a:rPr lang="en-US" sz="4800" b="1"/>
              <a:t>Getting Started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25963"/>
          </a:xfrm>
        </p:spPr>
        <p:txBody>
          <a:bodyPr/>
          <a:lstStyle/>
          <a:p>
            <a:r>
              <a:rPr lang="en-US" sz="3600"/>
              <a:t>Any number of things may keep us from getting started:</a:t>
            </a:r>
          </a:p>
          <a:p>
            <a:pPr lvl="1"/>
            <a:r>
              <a:rPr lang="en-US"/>
              <a:t>Laziness</a:t>
            </a:r>
          </a:p>
          <a:p>
            <a:pPr lvl="1"/>
            <a:r>
              <a:rPr lang="en-US"/>
              <a:t>Stubbornness</a:t>
            </a:r>
          </a:p>
          <a:p>
            <a:pPr lvl="1"/>
            <a:r>
              <a:rPr lang="en-US"/>
              <a:t>Lack of knowledge</a:t>
            </a:r>
          </a:p>
          <a:p>
            <a:pPr lvl="1"/>
            <a:r>
              <a:rPr lang="en-US"/>
              <a:t>Procrastination</a:t>
            </a:r>
          </a:p>
          <a:p>
            <a:r>
              <a:rPr lang="en-US" sz="3600"/>
              <a:t>It is much easier to accumulate money by starting early in life.</a:t>
            </a:r>
            <a:br>
              <a:rPr lang="en-US" sz="3600"/>
            </a:br>
            <a:endParaRPr lang="en-US" sz="36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pPr eaLnBrk="1" hangingPunct="1"/>
            <a:r>
              <a:rPr lang="en-US" sz="4800"/>
              <a:t>INVESTING $1000 ANNUALLY</a:t>
            </a:r>
            <a:r>
              <a:rPr lang="en-US" sz="5400"/>
              <a:t> 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219200"/>
          <a:ext cx="8229600" cy="548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52450">
                <a:tc>
                  <a:txBody>
                    <a:bodyPr/>
                    <a:lstStyle/>
                    <a:p>
                      <a:r>
                        <a:rPr lang="en-US" sz="3200" dirty="0"/>
                        <a:t>Interest </a:t>
                      </a:r>
                    </a:p>
                    <a:p>
                      <a:r>
                        <a:rPr lang="en-US" sz="3200" dirty="0"/>
                        <a:t>Earned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5   YEARS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10 YEARS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15</a:t>
                      </a:r>
                      <a:r>
                        <a:rPr lang="en-US" sz="3200" baseline="0" dirty="0"/>
                        <a:t> YEARS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20 YEARS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2450"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$5, 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$12, 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$21, 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$33,065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2450"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5, 637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13,181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23, 276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36,786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2450">
                <a:tc>
                  <a:txBody>
                    <a:bodyPr/>
                    <a:lstStyle/>
                    <a:p>
                      <a:r>
                        <a:rPr lang="en-US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5,751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13,816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25,276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40,995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2450">
                <a:tc>
                  <a:txBody>
                    <a:bodyPr/>
                    <a:lstStyle/>
                    <a:p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5,867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14,487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27,152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45,762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2450">
                <a:tc>
                  <a:txBody>
                    <a:bodyPr/>
                    <a:lstStyle/>
                    <a:p>
                      <a:r>
                        <a:rPr lang="en-US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5,985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15,193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29,361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51,160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52450">
                <a:tc>
                  <a:txBody>
                    <a:bodyPr/>
                    <a:lstStyle/>
                    <a:p>
                      <a:r>
                        <a:rPr lang="en-US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6,105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15,937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31,772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57,275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52450">
                <a:tc>
                  <a:txBody>
                    <a:bodyPr/>
                    <a:lstStyle/>
                    <a:p>
                      <a:r>
                        <a:rPr lang="en-US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6,228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16,722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34,405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64,203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52450">
                <a:tc>
                  <a:txBody>
                    <a:bodyPr/>
                    <a:lstStyle/>
                    <a:p>
                      <a:r>
                        <a:rPr lang="en-US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6,353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17,548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37,279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75,052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pPr eaLnBrk="1" hangingPunct="1"/>
            <a:r>
              <a:rPr lang="en-US" sz="4800"/>
              <a:t>HOW TO RETIRE AT AGE 55 WITH       </a:t>
            </a:r>
            <a:br>
              <a:rPr lang="en-US" sz="4800"/>
            </a:br>
            <a:r>
              <a:rPr lang="en-US" sz="4800"/>
              <a:t>$1 MILLION BEFORE TAXES</a:t>
            </a:r>
          </a:p>
        </p:txBody>
      </p:sp>
      <p:pic>
        <p:nvPicPr>
          <p:cNvPr id="76802" name="Picture 4" descr="http://www.stockphotopro.com/photo-thumbs-2/stockphotopro_02960PGV_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24600" y="2362200"/>
            <a:ext cx="253365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6803" name="Picture 4" descr="http://www.stockphotopro.com/photo-thumbs-2/stockphotopro_02960PGV_.jpg"/>
          <p:cNvPicPr>
            <a:picLocks noChangeAspect="1" noChangeArrowheads="1"/>
          </p:cNvPicPr>
          <p:nvPr/>
        </p:nvPicPr>
        <p:blipFill>
          <a:blip r:embed="rId2"/>
          <a:srcRect t="42799"/>
          <a:stretch>
            <a:fillRect/>
          </a:stretch>
        </p:blipFill>
        <p:spPr bwMode="auto">
          <a:xfrm>
            <a:off x="3943350" y="3916363"/>
            <a:ext cx="2533650" cy="2179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6804" name="Picture 4" descr="http://www.stockphotopro.com/photo-thumbs-2/stockphotopro_02960PGV_.jpg"/>
          <p:cNvPicPr>
            <a:picLocks noChangeAspect="1" noChangeArrowheads="1"/>
          </p:cNvPicPr>
          <p:nvPr/>
        </p:nvPicPr>
        <p:blipFill>
          <a:blip r:embed="rId2"/>
          <a:srcRect t="72800"/>
          <a:stretch>
            <a:fillRect/>
          </a:stretch>
        </p:blipFill>
        <p:spPr bwMode="auto">
          <a:xfrm>
            <a:off x="1409700" y="5059363"/>
            <a:ext cx="2533650" cy="1036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6805" name="TextBox 4"/>
          <p:cNvSpPr txBox="1">
            <a:spLocks noChangeArrowheads="1"/>
          </p:cNvSpPr>
          <p:nvPr/>
        </p:nvSpPr>
        <p:spPr bwMode="auto">
          <a:xfrm>
            <a:off x="381000" y="6096000"/>
            <a:ext cx="10287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>
                <a:latin typeface="Calibri" pitchFamily="34" charset="0"/>
              </a:rPr>
              <a:t>AGE</a:t>
            </a:r>
          </a:p>
        </p:txBody>
      </p:sp>
      <p:sp>
        <p:nvSpPr>
          <p:cNvPr id="76806" name="TextBox 7"/>
          <p:cNvSpPr txBox="1">
            <a:spLocks noChangeArrowheads="1"/>
          </p:cNvSpPr>
          <p:nvPr/>
        </p:nvSpPr>
        <p:spPr bwMode="auto">
          <a:xfrm>
            <a:off x="2209800" y="6096000"/>
            <a:ext cx="6096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>
                <a:latin typeface="Calibri" pitchFamily="34" charset="0"/>
              </a:rPr>
              <a:t>20</a:t>
            </a:r>
          </a:p>
        </p:txBody>
      </p:sp>
      <p:sp>
        <p:nvSpPr>
          <p:cNvPr id="76807" name="TextBox 8"/>
          <p:cNvSpPr txBox="1">
            <a:spLocks noChangeArrowheads="1"/>
          </p:cNvSpPr>
          <p:nvPr/>
        </p:nvSpPr>
        <p:spPr bwMode="auto">
          <a:xfrm>
            <a:off x="4648200" y="6172200"/>
            <a:ext cx="6858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>
                <a:latin typeface="Calibri" pitchFamily="34" charset="0"/>
              </a:rPr>
              <a:t>30</a:t>
            </a:r>
          </a:p>
        </p:txBody>
      </p:sp>
      <p:sp>
        <p:nvSpPr>
          <p:cNvPr id="76808" name="TextBox 10"/>
          <p:cNvSpPr txBox="1">
            <a:spLocks noChangeArrowheads="1"/>
          </p:cNvSpPr>
          <p:nvPr/>
        </p:nvSpPr>
        <p:spPr bwMode="auto">
          <a:xfrm>
            <a:off x="7086600" y="6172200"/>
            <a:ext cx="6858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>
                <a:latin typeface="Calibri" pitchFamily="34" charset="0"/>
              </a:rPr>
              <a:t>40</a:t>
            </a:r>
          </a:p>
        </p:txBody>
      </p:sp>
      <p:sp>
        <p:nvSpPr>
          <p:cNvPr id="76809" name="TextBox 11"/>
          <p:cNvSpPr txBox="1">
            <a:spLocks noChangeArrowheads="1"/>
          </p:cNvSpPr>
          <p:nvPr/>
        </p:nvSpPr>
        <p:spPr bwMode="auto">
          <a:xfrm>
            <a:off x="1905000" y="4276725"/>
            <a:ext cx="14478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>
                <a:latin typeface="Calibri" pitchFamily="34" charset="0"/>
              </a:rPr>
              <a:t>$263.39</a:t>
            </a:r>
          </a:p>
        </p:txBody>
      </p:sp>
      <p:sp>
        <p:nvSpPr>
          <p:cNvPr id="76810" name="TextBox 12"/>
          <p:cNvSpPr txBox="1">
            <a:spLocks noChangeArrowheads="1"/>
          </p:cNvSpPr>
          <p:nvPr/>
        </p:nvSpPr>
        <p:spPr bwMode="auto">
          <a:xfrm>
            <a:off x="4267200" y="3286125"/>
            <a:ext cx="1524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>
                <a:latin typeface="Calibri" pitchFamily="34" charset="0"/>
              </a:rPr>
              <a:t>$753.67</a:t>
            </a:r>
          </a:p>
        </p:txBody>
      </p:sp>
      <p:sp>
        <p:nvSpPr>
          <p:cNvPr id="76811" name="TextBox 13"/>
          <p:cNvSpPr txBox="1">
            <a:spLocks noChangeArrowheads="1"/>
          </p:cNvSpPr>
          <p:nvPr/>
        </p:nvSpPr>
        <p:spPr bwMode="auto">
          <a:xfrm>
            <a:off x="6934200" y="2524125"/>
            <a:ext cx="18288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>
                <a:latin typeface="Calibri" pitchFamily="34" charset="0"/>
              </a:rPr>
              <a:t>$2,412.72</a:t>
            </a:r>
          </a:p>
        </p:txBody>
      </p:sp>
      <p:sp>
        <p:nvSpPr>
          <p:cNvPr id="76812" name="TextBox 14"/>
          <p:cNvSpPr txBox="1">
            <a:spLocks noChangeArrowheads="1"/>
          </p:cNvSpPr>
          <p:nvPr/>
        </p:nvSpPr>
        <p:spPr bwMode="auto">
          <a:xfrm>
            <a:off x="457200" y="1600200"/>
            <a:ext cx="83058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>
                <a:latin typeface="Calibri" pitchFamily="34" charset="0"/>
              </a:rPr>
              <a:t>Required amount of money per month at 10% interest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>
                <a:solidFill>
                  <a:srgbClr val="00B050"/>
                </a:solidFill>
              </a:rPr>
              <a:t>SAVING WEEKLY AT 5% INTEREST</a:t>
            </a:r>
          </a:p>
        </p:txBody>
      </p:sp>
      <p:sp>
        <p:nvSpPr>
          <p:cNvPr id="77826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/>
            <a:r>
              <a:rPr lang="en-US" sz="2800">
                <a:solidFill>
                  <a:srgbClr val="00B050"/>
                </a:solidFill>
              </a:rPr>
              <a:t>Amount Saved Per Week</a:t>
            </a:r>
            <a:r>
              <a:rPr lang="en-US">
                <a:solidFill>
                  <a:srgbClr val="00B050"/>
                </a:solidFill>
              </a:rPr>
              <a:t>	</a:t>
            </a:r>
          </a:p>
        </p:txBody>
      </p:sp>
      <p:sp>
        <p:nvSpPr>
          <p:cNvPr id="77827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33600"/>
            <a:ext cx="4040188" cy="3951288"/>
          </a:xfrm>
        </p:spPr>
        <p:txBody>
          <a:bodyPr/>
          <a:lstStyle/>
          <a:p>
            <a:pPr marL="0" indent="0" algn="ctr" eaLnBrk="1" hangingPunct="1">
              <a:buFont typeface="Arial" charset="0"/>
              <a:buNone/>
            </a:pPr>
            <a:r>
              <a:rPr lang="en-US" sz="3200"/>
              <a:t>  $          7.00	</a:t>
            </a:r>
          </a:p>
          <a:p>
            <a:pPr marL="0" indent="0" algn="ctr" eaLnBrk="1" hangingPunct="1">
              <a:buFont typeface="Arial" charset="0"/>
              <a:buNone/>
            </a:pPr>
            <a:r>
              <a:rPr lang="en-US" sz="3200"/>
              <a:t>    14.00</a:t>
            </a:r>
          </a:p>
          <a:p>
            <a:pPr marL="0" indent="0" algn="ctr" eaLnBrk="1" hangingPunct="1">
              <a:buFont typeface="Arial" charset="0"/>
              <a:buNone/>
            </a:pPr>
            <a:r>
              <a:rPr lang="en-US" sz="3200"/>
              <a:t>     21.00</a:t>
            </a:r>
          </a:p>
          <a:p>
            <a:pPr marL="0" indent="0" algn="ctr" eaLnBrk="1" hangingPunct="1">
              <a:buFont typeface="Arial" charset="0"/>
              <a:buNone/>
            </a:pPr>
            <a:r>
              <a:rPr lang="en-US" sz="3200"/>
              <a:t>     28.00</a:t>
            </a:r>
          </a:p>
          <a:p>
            <a:pPr marL="0" indent="0" algn="ctr" eaLnBrk="1" hangingPunct="1">
              <a:buFont typeface="Arial" charset="0"/>
              <a:buNone/>
            </a:pPr>
            <a:r>
              <a:rPr lang="en-US" sz="3200"/>
              <a:t>     35.00</a:t>
            </a:r>
          </a:p>
        </p:txBody>
      </p:sp>
      <p:sp>
        <p:nvSpPr>
          <p:cNvPr id="77828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 eaLnBrk="1" hangingPunct="1"/>
            <a:r>
              <a:rPr lang="en-US" sz="2800">
                <a:solidFill>
                  <a:srgbClr val="00B050"/>
                </a:solidFill>
              </a:rPr>
              <a:t>Value After 10 Years</a:t>
            </a:r>
          </a:p>
        </p:txBody>
      </p:sp>
      <p:sp>
        <p:nvSpPr>
          <p:cNvPr id="77829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0" indent="0" algn="ctr" eaLnBrk="1" hangingPunct="1">
              <a:buFont typeface="Arial" charset="0"/>
              <a:buNone/>
            </a:pPr>
            <a:r>
              <a:rPr lang="en-US" sz="3200"/>
              <a:t>$  4,720</a:t>
            </a:r>
          </a:p>
          <a:p>
            <a:pPr marL="0" indent="0" algn="ctr" eaLnBrk="1" hangingPunct="1">
              <a:buFont typeface="Arial" charset="0"/>
              <a:buNone/>
            </a:pPr>
            <a:r>
              <a:rPr lang="en-US" sz="3200"/>
              <a:t>     9,440</a:t>
            </a:r>
          </a:p>
          <a:p>
            <a:pPr marL="0" indent="0" algn="ctr" eaLnBrk="1" hangingPunct="1">
              <a:buFont typeface="Arial" charset="0"/>
              <a:buNone/>
            </a:pPr>
            <a:r>
              <a:rPr lang="en-US" sz="3200"/>
              <a:t>   14,160</a:t>
            </a:r>
          </a:p>
          <a:p>
            <a:pPr marL="0" indent="0" algn="ctr" eaLnBrk="1" hangingPunct="1">
              <a:buFont typeface="Arial" charset="0"/>
              <a:buNone/>
            </a:pPr>
            <a:r>
              <a:rPr lang="en-US" sz="3200"/>
              <a:t>    18,888</a:t>
            </a:r>
          </a:p>
          <a:p>
            <a:pPr marL="0" indent="0" algn="ctr" eaLnBrk="1" hangingPunct="1">
              <a:buFont typeface="Arial" charset="0"/>
              <a:buNone/>
            </a:pPr>
            <a:r>
              <a:rPr lang="en-US" sz="3200"/>
              <a:t>    23,600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/>
              <a:t>THE SIX STEPS OF THE FINANCIAL PLANNING PROCESS</a:t>
            </a:r>
          </a:p>
        </p:txBody>
      </p:sp>
      <p:sp>
        <p:nvSpPr>
          <p:cNvPr id="3" name="Rectangle 2"/>
          <p:cNvSpPr/>
          <p:nvPr/>
        </p:nvSpPr>
        <p:spPr>
          <a:xfrm>
            <a:off x="960438" y="5570538"/>
            <a:ext cx="7345362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/>
              <a:t>Step 1:  GATHER  PERSONAL &amp; FINANCIAL DATA</a:t>
            </a:r>
          </a:p>
        </p:txBody>
      </p:sp>
      <p:sp>
        <p:nvSpPr>
          <p:cNvPr id="4" name="Rectangle 3"/>
          <p:cNvSpPr/>
          <p:nvPr/>
        </p:nvSpPr>
        <p:spPr>
          <a:xfrm>
            <a:off x="1600200" y="4800600"/>
            <a:ext cx="67056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/>
              <a:t>Step 2:  ESTABLISH FINANCIAL GOALS &amp; OBJECTIVES</a:t>
            </a:r>
          </a:p>
        </p:txBody>
      </p:sp>
      <p:sp>
        <p:nvSpPr>
          <p:cNvPr id="5" name="Rectangle 4"/>
          <p:cNvSpPr/>
          <p:nvPr/>
        </p:nvSpPr>
        <p:spPr>
          <a:xfrm>
            <a:off x="2362200" y="4038600"/>
            <a:ext cx="59436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/>
              <a:t>Step 3:  PROCESS &amp; ANALYZE INFORMATION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3048000" y="3352800"/>
            <a:ext cx="52578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/>
              <a:t>Step 4:  DEVELOP A COMPREHENSIVE FINANCIAL PLAN</a:t>
            </a:r>
          </a:p>
        </p:txBody>
      </p:sp>
      <p:sp>
        <p:nvSpPr>
          <p:cNvPr id="7" name="Rectangle 6"/>
          <p:cNvSpPr/>
          <p:nvPr/>
        </p:nvSpPr>
        <p:spPr>
          <a:xfrm>
            <a:off x="3657600" y="2667000"/>
            <a:ext cx="46482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/>
              <a:t>Step 5:  IMPLEMENT THE PLAN</a:t>
            </a:r>
          </a:p>
        </p:txBody>
      </p:sp>
      <p:sp>
        <p:nvSpPr>
          <p:cNvPr id="8" name="Rectangle 7"/>
          <p:cNvSpPr/>
          <p:nvPr/>
        </p:nvSpPr>
        <p:spPr>
          <a:xfrm>
            <a:off x="4267200" y="2057400"/>
            <a:ext cx="40386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/>
              <a:t>Step 6:  MONITOR THE PLAN</a:t>
            </a:r>
          </a:p>
        </p:txBody>
      </p:sp>
      <p:sp>
        <p:nvSpPr>
          <p:cNvPr id="78857" name="TextBox 8"/>
          <p:cNvSpPr txBox="1">
            <a:spLocks noChangeArrowheads="1"/>
          </p:cNvSpPr>
          <p:nvPr/>
        </p:nvSpPr>
        <p:spPr bwMode="auto">
          <a:xfrm>
            <a:off x="4953000" y="6477000"/>
            <a:ext cx="4038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 pitchFamily="34" charset="0"/>
              </a:rPr>
              <a:t>College for Financial Planning Chart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8686800" cy="533400"/>
          </a:xfrm>
        </p:spPr>
        <p:txBody>
          <a:bodyPr rtlCol="0">
            <a:normAutofit fontScale="90000"/>
          </a:bodyPr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en-US" b="1" dirty="0"/>
              <a:t>NET WORTH</a:t>
            </a:r>
            <a:r>
              <a:rPr lang="en-US" dirty="0"/>
              <a:t>			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19200"/>
            <a:ext cx="9144000" cy="5638800"/>
          </a:xfrm>
        </p:spPr>
        <p:txBody>
          <a:bodyPr rtlCol="0">
            <a:normAutofit/>
          </a:bodyPr>
          <a:lstStyle/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3600" dirty="0"/>
              <a:t>Money in bank or money market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3600" dirty="0"/>
              <a:t>Cash value in life insurance (call agent)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3600" dirty="0"/>
              <a:t>Savings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3600" dirty="0"/>
              <a:t>Stocks and Bonds (present market value) Mutual Funds 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3600" dirty="0"/>
              <a:t>Real Estate (Price in today’s market) </a:t>
            </a:r>
          </a:p>
          <a:p>
            <a:pPr marL="0" indent="0"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en-US" sz="2800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800" dirty="0"/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52400" y="609600"/>
            <a:ext cx="43434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 b="1"/>
              <a:t>What we own</a:t>
            </a:r>
            <a:r>
              <a:rPr lang="en-US"/>
              <a:t>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8686800" cy="533400"/>
          </a:xfrm>
        </p:spPr>
        <p:txBody>
          <a:bodyPr rtlCol="0">
            <a:normAutofit fontScale="90000"/>
          </a:bodyPr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en-US" b="1" dirty="0"/>
              <a:t>NET WORTH</a:t>
            </a:r>
            <a:r>
              <a:rPr lang="en-US" dirty="0"/>
              <a:t>			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763000" cy="5638800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en-US" sz="3600" dirty="0"/>
              <a:t>6.    Other investments</a:t>
            </a:r>
          </a:p>
          <a:p>
            <a:pPr marL="0" indent="0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en-US" sz="3600" dirty="0"/>
              <a:t>7.    Personal Possessions</a:t>
            </a:r>
          </a:p>
          <a:p>
            <a:pPr marL="0" indent="0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en-US" sz="3600" dirty="0"/>
              <a:t>8.    Automobiles </a:t>
            </a:r>
          </a:p>
          <a:p>
            <a:pPr marL="0" indent="0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en-US" sz="3600" dirty="0"/>
              <a:t>9.    Other property (boats, trailers, etc.) </a:t>
            </a:r>
          </a:p>
          <a:p>
            <a:pPr marL="0" indent="0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en-US" sz="3600" dirty="0"/>
              <a:t>10.  Special property (cameras, guns, camping     	equip, etc.)</a:t>
            </a:r>
          </a:p>
          <a:p>
            <a:pPr marL="0" indent="0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en-US" sz="3600" dirty="0"/>
              <a:t>11.  Interest in retirement or pension plan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endParaRPr lang="en-US" sz="2800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800" dirty="0"/>
          </a:p>
        </p:txBody>
      </p:sp>
      <p:sp>
        <p:nvSpPr>
          <p:cNvPr id="81924" name="TextBox 4"/>
          <p:cNvSpPr txBox="1">
            <a:spLocks noChangeArrowheads="1"/>
          </p:cNvSpPr>
          <p:nvPr/>
        </p:nvSpPr>
        <p:spPr bwMode="auto">
          <a:xfrm>
            <a:off x="152400" y="609600"/>
            <a:ext cx="43434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 b="1"/>
              <a:t>What we own</a:t>
            </a:r>
            <a:r>
              <a:rPr lang="en-US"/>
              <a:t>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b="1"/>
              <a:t>What we own TOTALS: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(1-4) Cash and other savings:    ___________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(5)     Real Estate:		          ___________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(6-10) Other Property:		___________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(11)     Retirement:			___________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/>
              <a:t>			</a:t>
            </a:r>
            <a:r>
              <a:rPr lang="en-US" b="1" dirty="0">
                <a:solidFill>
                  <a:srgbClr val="C00000"/>
                </a:solidFill>
              </a:rPr>
              <a:t>GRAND TOTAL	___________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7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pPr algn="l" eaLnBrk="1" hangingPunct="1"/>
            <a:r>
              <a:rPr lang="en-US" b="1">
                <a:solidFill>
                  <a:srgbClr val="C00000"/>
                </a:solidFill>
              </a:rPr>
              <a:t>WHAT WE OWE: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686800" cy="5715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600" dirty="0"/>
              <a:t>Home Mortgage (amount due, monthly payment, estimated annual interest)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600" dirty="0"/>
              <a:t>To Others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3600" dirty="0"/>
              <a:t>Bank	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3600" dirty="0"/>
              <a:t>Loan Co.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3600" dirty="0"/>
              <a:t>Credit union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3600" dirty="0"/>
              <a:t>Insurance Co.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/>
              <a:t>					</a:t>
            </a:r>
            <a:endParaRPr lang="en-US" dirty="0">
              <a:solidFill>
                <a:srgbClr val="FF0000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8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0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pPr algn="l" eaLnBrk="1" hangingPunct="1"/>
            <a:r>
              <a:rPr lang="en-US" b="1">
                <a:solidFill>
                  <a:srgbClr val="C00000"/>
                </a:solidFill>
              </a:rPr>
              <a:t>WHAT WE OWE: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686800" cy="5715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600" dirty="0"/>
              <a:t>Credit Card Co.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600" dirty="0"/>
              <a:t>Other businesses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600" dirty="0"/>
              <a:t>Other family loans, etc.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600" dirty="0"/>
              <a:t>Medical/Dental/Hospital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/>
              <a:t>				</a:t>
            </a:r>
            <a:r>
              <a:rPr lang="en-US" sz="3600" b="1" cap="all" dirty="0">
                <a:solidFill>
                  <a:srgbClr val="C00000"/>
                </a:solidFill>
              </a:rPr>
              <a:t>Grand Total </a:t>
            </a:r>
            <a:r>
              <a:rPr lang="en-US" dirty="0">
                <a:solidFill>
                  <a:srgbClr val="C00000"/>
                </a:solidFill>
              </a:rPr>
              <a:t>__________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b="1">
                <a:solidFill>
                  <a:schemeClr val="tx2"/>
                </a:solidFill>
              </a:rPr>
              <a:t>RECAP:</a:t>
            </a:r>
          </a:p>
        </p:txBody>
      </p:sp>
      <p:sp>
        <p:nvSpPr>
          <p:cNvPr id="69634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763000" cy="4800600"/>
          </a:xfrm>
        </p:spPr>
        <p:txBody>
          <a:bodyPr/>
          <a:lstStyle/>
          <a:p>
            <a:pPr marL="514350" indent="-514350" eaLnBrk="1" hangingPunct="1">
              <a:buFont typeface="Calibri" pitchFamily="34" charset="0"/>
              <a:buAutoNum type="alphaUcPeriod"/>
            </a:pPr>
            <a:r>
              <a:rPr lang="en-US" sz="3600"/>
              <a:t>What we own grand total:	</a:t>
            </a:r>
          </a:p>
          <a:p>
            <a:pPr marL="514350" indent="-514350" eaLnBrk="1" hangingPunct="1">
              <a:buFont typeface="Calibri" pitchFamily="34" charset="0"/>
              <a:buAutoNum type="alphaUcPeriod"/>
            </a:pPr>
            <a:r>
              <a:rPr lang="en-US" sz="3600"/>
              <a:t>Less what we owe grand total: </a:t>
            </a:r>
          </a:p>
          <a:p>
            <a:pPr marL="514350" indent="-514350" eaLnBrk="1" hangingPunct="1">
              <a:buFont typeface="Calibri" pitchFamily="34" charset="0"/>
              <a:buAutoNum type="alphaUcPeriod"/>
            </a:pPr>
            <a:r>
              <a:rPr lang="en-US" sz="3600"/>
              <a:t>What we have accumulated (NET WORTH)</a:t>
            </a:r>
          </a:p>
          <a:p>
            <a:pPr marL="514350" indent="-514350" eaLnBrk="1" hangingPunct="1">
              <a:buFont typeface="Calibri" pitchFamily="34" charset="0"/>
              <a:buAutoNum type="alphaUcPeriod"/>
            </a:pPr>
            <a:r>
              <a:rPr lang="en-US" sz="3600"/>
              <a:t>Number of years of accumulation: </a:t>
            </a:r>
          </a:p>
          <a:p>
            <a:pPr marL="514350" indent="-514350" eaLnBrk="1" hangingPunct="1">
              <a:buFont typeface="Calibri" pitchFamily="34" charset="0"/>
              <a:buAutoNum type="alphaUcPeriod"/>
            </a:pPr>
            <a:r>
              <a:rPr lang="en-US" sz="3600"/>
              <a:t>Average annual accumulation of resources (C divided by D)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96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96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96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96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96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96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96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96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96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96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96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96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Personal Record of _____________</a:t>
            </a:r>
            <a:b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		   Week of _____________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851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INCOME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SPENDING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SUNDAY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MONDAY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TUESDAY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WEDNESDAY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THURSDAY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FRIDAY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SATURDAY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Title 1"/>
          <p:cNvSpPr>
            <a:spLocks noGrp="1"/>
          </p:cNvSpPr>
          <p:nvPr>
            <p:ph type="ctrTitle"/>
          </p:nvPr>
        </p:nvSpPr>
        <p:spPr>
          <a:xfrm>
            <a:off x="76200" y="2133600"/>
            <a:ext cx="9067800" cy="1828800"/>
          </a:xfrm>
        </p:spPr>
        <p:txBody>
          <a:bodyPr/>
          <a:lstStyle/>
          <a:p>
            <a:pPr eaLnBrk="1" hangingPunct="1"/>
            <a:r>
              <a:rPr lang="en-US" sz="5400" b="1"/>
              <a:t>SETTING GOALS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5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3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4800" b="1" dirty="0">
                <a:solidFill>
                  <a:schemeClr val="accent1"/>
                </a:solidFill>
              </a:rPr>
              <a:t>4 TRUTHS</a:t>
            </a:r>
            <a:endParaRPr lang="en-US" sz="4800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79874" name="Content Placeholder 2"/>
          <p:cNvSpPr>
            <a:spLocks noGrp="1"/>
          </p:cNvSpPr>
          <p:nvPr>
            <p:ph idx="1"/>
          </p:nvPr>
        </p:nvSpPr>
        <p:spPr>
          <a:xfrm>
            <a:off x="1066800" y="1371600"/>
            <a:ext cx="7943850" cy="5105400"/>
          </a:xfrm>
        </p:spPr>
        <p:txBody>
          <a:bodyPr/>
          <a:lstStyle/>
          <a:p>
            <a:pPr marL="514350" indent="-514350" eaLnBrk="1" hangingPunct="1">
              <a:buClr>
                <a:schemeClr val="tx2"/>
              </a:buClr>
              <a:buSzPct val="110000"/>
              <a:buFont typeface="Gill Sans MT" pitchFamily="34" charset="0"/>
              <a:buAutoNum type="arabicPeriod"/>
            </a:pPr>
            <a:r>
              <a:rPr lang="en-US" sz="3600"/>
              <a:t>All of us have limited resources.</a:t>
            </a:r>
          </a:p>
          <a:p>
            <a:pPr marL="514350" indent="-514350" eaLnBrk="1" hangingPunct="1">
              <a:buClr>
                <a:schemeClr val="tx2"/>
              </a:buClr>
              <a:buSzPct val="110000"/>
              <a:buFont typeface="Gill Sans MT" pitchFamily="34" charset="0"/>
              <a:buAutoNum type="arabicPeriod"/>
            </a:pPr>
            <a:endParaRPr lang="en-US" sz="3600"/>
          </a:p>
          <a:p>
            <a:pPr marL="514350" indent="-514350" eaLnBrk="1" hangingPunct="1">
              <a:buClr>
                <a:schemeClr val="tx2"/>
              </a:buClr>
              <a:buSzPct val="110000"/>
              <a:buFont typeface="Gill Sans MT" pitchFamily="34" charset="0"/>
              <a:buAutoNum type="arabicPeriod"/>
            </a:pPr>
            <a:r>
              <a:rPr lang="en-US" sz="3600"/>
              <a:t>There are more alternatives than money available.</a:t>
            </a:r>
          </a:p>
          <a:p>
            <a:pPr marL="514350" indent="-514350" eaLnBrk="1" hangingPunct="1">
              <a:buClr>
                <a:schemeClr val="tx2"/>
              </a:buClr>
              <a:buSzPct val="110000"/>
              <a:buFont typeface="Gill Sans MT" pitchFamily="34" charset="0"/>
              <a:buAutoNum type="arabicPeriod"/>
            </a:pPr>
            <a:endParaRPr lang="en-US" sz="3600"/>
          </a:p>
          <a:p>
            <a:pPr marL="514350" indent="-514350" eaLnBrk="1" hangingPunct="1">
              <a:buClr>
                <a:schemeClr val="tx2"/>
              </a:buClr>
              <a:buSzPct val="110000"/>
              <a:buFont typeface="Gill Sans MT" pitchFamily="34" charset="0"/>
              <a:buAutoNum type="arabicPeriod"/>
            </a:pPr>
            <a:r>
              <a:rPr lang="en-US" sz="3600"/>
              <a:t>Today’s decision determine destiny.</a:t>
            </a:r>
          </a:p>
          <a:p>
            <a:pPr marL="514350" indent="-514350" eaLnBrk="1" hangingPunct="1">
              <a:buClr>
                <a:schemeClr val="tx2"/>
              </a:buClr>
              <a:buSzPct val="110000"/>
              <a:buFont typeface="Gill Sans MT" pitchFamily="34" charset="0"/>
              <a:buAutoNum type="arabicPeriod"/>
            </a:pPr>
            <a:endParaRPr lang="en-US" sz="3600"/>
          </a:p>
          <a:p>
            <a:pPr marL="514350" indent="-514350" eaLnBrk="1" hangingPunct="1">
              <a:buClr>
                <a:schemeClr val="tx2"/>
              </a:buClr>
              <a:buSzPct val="110000"/>
              <a:buFont typeface="Gill Sans MT" pitchFamily="34" charset="0"/>
              <a:buAutoNum type="arabicPeriod"/>
            </a:pPr>
            <a:r>
              <a:rPr lang="en-US" sz="3600"/>
              <a:t>The longer the perspective the better.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98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98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98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98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98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98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98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98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98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98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98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98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895600"/>
            <a:ext cx="7499350" cy="1143000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4800" b="1" dirty="0">
                <a:solidFill>
                  <a:schemeClr val="accent1"/>
                </a:solidFill>
              </a:rPr>
              <a:t>Therefore financial planning is allocating limited resources among various unlimited alternatives.</a:t>
            </a:r>
            <a:endParaRPr lang="en-US" sz="4800" dirty="0">
              <a:solidFill>
                <a:schemeClr val="tx2">
                  <a:satMod val="13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4800" b="1" dirty="0">
                <a:solidFill>
                  <a:schemeClr val="accent1"/>
                </a:solidFill>
              </a:rPr>
              <a:t>Definition of Goals</a:t>
            </a:r>
            <a:endParaRPr lang="en-US" sz="4800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79874" name="Content Placeholder 2"/>
          <p:cNvSpPr>
            <a:spLocks noGrp="1"/>
          </p:cNvSpPr>
          <p:nvPr>
            <p:ph idx="1"/>
          </p:nvPr>
        </p:nvSpPr>
        <p:spPr>
          <a:xfrm>
            <a:off x="1066800" y="1524000"/>
            <a:ext cx="7943850" cy="5105400"/>
          </a:xfrm>
        </p:spPr>
        <p:txBody>
          <a:bodyPr/>
          <a:lstStyle/>
          <a:p>
            <a:pPr marL="0" indent="0" eaLnBrk="1" hangingPunct="1">
              <a:buClr>
                <a:schemeClr val="tx2"/>
              </a:buClr>
              <a:buSzPct val="110000"/>
              <a:buFont typeface="Wingdings 2" pitchFamily="18" charset="2"/>
              <a:buNone/>
            </a:pPr>
            <a:r>
              <a:rPr lang="en-US" sz="3600"/>
              <a:t>A goal is a broad, general statement specifying what an individual wants to accomplish either personally or financially.  Under the broad, general statement more specific goals, known as objectives should be set.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98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98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743200"/>
            <a:ext cx="7499350" cy="1143000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4800" b="1" dirty="0">
                <a:solidFill>
                  <a:schemeClr val="accent1"/>
                </a:solidFill>
              </a:rPr>
              <a:t>“People do not plan to fail, they fail to plan.”</a:t>
            </a:r>
            <a:endParaRPr lang="en-US" sz="4800" dirty="0">
              <a:solidFill>
                <a:schemeClr val="tx2">
                  <a:satMod val="13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743200"/>
            <a:ext cx="7499350" cy="1143000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4800" b="1" dirty="0">
                <a:solidFill>
                  <a:schemeClr val="accent1"/>
                </a:solidFill>
              </a:rPr>
              <a:t>The goal-setting process involves determining one’s wants and needs based on values and outside influences.</a:t>
            </a:r>
            <a:endParaRPr lang="en-US" sz="4800" dirty="0">
              <a:solidFill>
                <a:schemeClr val="tx2">
                  <a:satMod val="13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4800" b="1" dirty="0">
                <a:solidFill>
                  <a:schemeClr val="accent1"/>
                </a:solidFill>
              </a:rPr>
              <a:t>Goal Ranges</a:t>
            </a:r>
            <a:endParaRPr lang="en-US" sz="4800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79874" name="Content Placeholder 2"/>
          <p:cNvSpPr>
            <a:spLocks noGrp="1"/>
          </p:cNvSpPr>
          <p:nvPr>
            <p:ph idx="1"/>
          </p:nvPr>
        </p:nvSpPr>
        <p:spPr>
          <a:xfrm>
            <a:off x="1066800" y="1371600"/>
            <a:ext cx="7943850" cy="5105400"/>
          </a:xfrm>
        </p:spPr>
        <p:txBody>
          <a:bodyPr/>
          <a:lstStyle/>
          <a:p>
            <a:pPr marL="0" indent="0" eaLnBrk="1" hangingPunct="1">
              <a:buClr>
                <a:schemeClr val="tx2"/>
              </a:buClr>
              <a:buSzPct val="110000"/>
              <a:buFont typeface="Wingdings 2" pitchFamily="18" charset="2"/>
              <a:buNone/>
              <a:defRPr/>
            </a:pPr>
            <a:r>
              <a:rPr lang="en-US" sz="3600" b="1" dirty="0">
                <a:solidFill>
                  <a:schemeClr val="accent1">
                    <a:lumMod val="75000"/>
                  </a:schemeClr>
                </a:solidFill>
              </a:rPr>
              <a:t>Short-term </a:t>
            </a:r>
            <a:r>
              <a:rPr lang="en-US" sz="3600" dirty="0"/>
              <a:t>goals are defined as by a </a:t>
            </a:r>
          </a:p>
          <a:p>
            <a:pPr marL="0" indent="0" eaLnBrk="1" hangingPunct="1">
              <a:buClr>
                <a:schemeClr val="tx2"/>
              </a:buClr>
              <a:buSzPct val="110000"/>
              <a:buFont typeface="Wingdings 2" pitchFamily="18" charset="2"/>
              <a:buNone/>
              <a:defRPr/>
            </a:pPr>
            <a:r>
              <a:rPr lang="en-US" sz="3600" dirty="0"/>
              <a:t>1-4 week time frame.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98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98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98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98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98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98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4800" b="1" dirty="0">
                <a:solidFill>
                  <a:schemeClr val="accent1"/>
                </a:solidFill>
              </a:rPr>
              <a:t>5 Short-term Goal Setting Alternatives</a:t>
            </a:r>
            <a:endParaRPr lang="en-US" sz="4800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79874" name="Content Placeholder 2"/>
          <p:cNvSpPr>
            <a:spLocks noGrp="1"/>
          </p:cNvSpPr>
          <p:nvPr>
            <p:ph idx="1"/>
          </p:nvPr>
        </p:nvSpPr>
        <p:spPr>
          <a:xfrm>
            <a:off x="1066800" y="1600200"/>
            <a:ext cx="7943850" cy="4876800"/>
          </a:xfrm>
        </p:spPr>
        <p:txBody>
          <a:bodyPr/>
          <a:lstStyle/>
          <a:p>
            <a:pPr marL="0" indent="0" eaLnBrk="1" hangingPunct="1">
              <a:buClr>
                <a:schemeClr val="tx2"/>
              </a:buClr>
              <a:buSzPct val="110000"/>
              <a:buFont typeface="Wingdings 2" pitchFamily="18" charset="2"/>
              <a:buNone/>
              <a:defRPr/>
            </a:pPr>
            <a:endParaRPr lang="en-US" sz="3600" dirty="0"/>
          </a:p>
          <a:p>
            <a:pPr marL="742950" indent="-742950" eaLnBrk="1" hangingPunct="1">
              <a:buClr>
                <a:schemeClr val="tx2"/>
              </a:buClr>
              <a:buSzPct val="110000"/>
              <a:buFont typeface="Wingdings 2" pitchFamily="18" charset="2"/>
              <a:buAutoNum type="arabicPeriod"/>
              <a:defRPr/>
            </a:pPr>
            <a:r>
              <a:rPr lang="en-US" sz="3600" b="1" dirty="0">
                <a:solidFill>
                  <a:schemeClr val="accent1">
                    <a:lumMod val="75000"/>
                  </a:schemeClr>
                </a:solidFill>
              </a:rPr>
              <a:t>Given</a:t>
            </a:r>
            <a:r>
              <a:rPr lang="en-US" sz="3600" dirty="0"/>
              <a:t> away.</a:t>
            </a:r>
          </a:p>
          <a:p>
            <a:pPr marL="742950" indent="-742950" eaLnBrk="1" hangingPunct="1">
              <a:buClr>
                <a:schemeClr val="tx2"/>
              </a:buClr>
              <a:buSzPct val="110000"/>
              <a:buFont typeface="Wingdings 2" pitchFamily="18" charset="2"/>
              <a:buAutoNum type="arabicPeriod"/>
              <a:defRPr/>
            </a:pPr>
            <a:r>
              <a:rPr lang="en-US" sz="3600" b="1" dirty="0">
                <a:solidFill>
                  <a:schemeClr val="accent1">
                    <a:lumMod val="75000"/>
                  </a:schemeClr>
                </a:solidFill>
              </a:rPr>
              <a:t>Spent</a:t>
            </a:r>
            <a:r>
              <a:rPr lang="en-US" sz="3600" dirty="0"/>
              <a:t> to support lifestyle.</a:t>
            </a:r>
          </a:p>
          <a:p>
            <a:pPr marL="742950" indent="-742950" eaLnBrk="1" hangingPunct="1">
              <a:buClr>
                <a:schemeClr val="tx2"/>
              </a:buClr>
              <a:buSzPct val="110000"/>
              <a:buFont typeface="Wingdings 2" pitchFamily="18" charset="2"/>
              <a:buAutoNum type="arabicPeriod"/>
              <a:defRPr/>
            </a:pPr>
            <a:r>
              <a:rPr lang="en-US" sz="3600" b="1" dirty="0">
                <a:solidFill>
                  <a:schemeClr val="accent1">
                    <a:lumMod val="75000"/>
                  </a:schemeClr>
                </a:solidFill>
              </a:rPr>
              <a:t>Used</a:t>
            </a:r>
            <a:r>
              <a:rPr lang="en-US" sz="36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3600" dirty="0"/>
              <a:t>for repayment of debt.</a:t>
            </a:r>
          </a:p>
          <a:p>
            <a:pPr marL="742950" indent="-742950" eaLnBrk="1" hangingPunct="1">
              <a:buClr>
                <a:schemeClr val="tx2"/>
              </a:buClr>
              <a:buSzPct val="110000"/>
              <a:buFont typeface="Wingdings 2" pitchFamily="18" charset="2"/>
              <a:buAutoNum type="arabicPeriod"/>
              <a:defRPr/>
            </a:pPr>
            <a:r>
              <a:rPr lang="en-US" sz="3600" b="1" dirty="0">
                <a:solidFill>
                  <a:schemeClr val="accent1">
                    <a:lumMod val="75000"/>
                  </a:schemeClr>
                </a:solidFill>
              </a:rPr>
              <a:t>Used</a:t>
            </a:r>
            <a:r>
              <a:rPr lang="en-US" sz="3600" dirty="0"/>
              <a:t> to meet tax obligations.</a:t>
            </a:r>
          </a:p>
          <a:p>
            <a:pPr marL="0" indent="0" eaLnBrk="1" hangingPunct="1">
              <a:buClr>
                <a:schemeClr val="tx2"/>
              </a:buClr>
              <a:buSzPct val="110000"/>
              <a:buFont typeface="Wingdings 2" pitchFamily="18" charset="2"/>
              <a:buNone/>
              <a:defRPr/>
            </a:pPr>
            <a:r>
              <a:rPr lang="en-US" sz="3600" b="1" dirty="0">
                <a:solidFill>
                  <a:schemeClr val="tx2">
                    <a:lumMod val="75000"/>
                  </a:schemeClr>
                </a:solidFill>
              </a:rPr>
              <a:t>5.   </a:t>
            </a:r>
            <a:r>
              <a:rPr lang="en-US" sz="3600" dirty="0"/>
              <a:t>Accumulated or </a:t>
            </a:r>
            <a:r>
              <a:rPr lang="en-US" sz="3600" b="1" dirty="0">
                <a:solidFill>
                  <a:schemeClr val="accent1">
                    <a:lumMod val="75000"/>
                  </a:schemeClr>
                </a:solidFill>
              </a:rPr>
              <a:t>saved</a:t>
            </a:r>
            <a:r>
              <a:rPr lang="en-US" sz="3600" b="1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798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98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798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798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798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4800" b="1" dirty="0">
                <a:solidFill>
                  <a:schemeClr val="accent1"/>
                </a:solidFill>
              </a:rPr>
              <a:t>Goal Ranges</a:t>
            </a:r>
            <a:endParaRPr lang="en-US" sz="4800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79874" name="Content Placeholder 2"/>
          <p:cNvSpPr>
            <a:spLocks noGrp="1"/>
          </p:cNvSpPr>
          <p:nvPr>
            <p:ph idx="1"/>
          </p:nvPr>
        </p:nvSpPr>
        <p:spPr>
          <a:xfrm>
            <a:off x="1066800" y="1371600"/>
            <a:ext cx="7943850" cy="5105400"/>
          </a:xfrm>
        </p:spPr>
        <p:txBody>
          <a:bodyPr/>
          <a:lstStyle/>
          <a:p>
            <a:pPr marL="0" indent="0" eaLnBrk="1" hangingPunct="1">
              <a:buClr>
                <a:schemeClr val="tx2"/>
              </a:buClr>
              <a:buSzPct val="110000"/>
              <a:buFont typeface="Wingdings 2" pitchFamily="18" charset="2"/>
              <a:buNone/>
              <a:defRPr/>
            </a:pPr>
            <a:r>
              <a:rPr lang="en-US" sz="3600" b="1" dirty="0">
                <a:solidFill>
                  <a:schemeClr val="accent1">
                    <a:lumMod val="75000"/>
                  </a:schemeClr>
                </a:solidFill>
              </a:rPr>
              <a:t>Short-term </a:t>
            </a:r>
            <a:r>
              <a:rPr lang="en-US" sz="3600" dirty="0"/>
              <a:t>goals are defined as by a 1-4 week time frame.</a:t>
            </a:r>
          </a:p>
          <a:p>
            <a:pPr marL="0" indent="0" eaLnBrk="1" hangingPunct="1">
              <a:buClr>
                <a:schemeClr val="tx2"/>
              </a:buClr>
              <a:buSzPct val="110000"/>
              <a:buFont typeface="Wingdings 2" pitchFamily="18" charset="2"/>
              <a:buNone/>
              <a:defRPr/>
            </a:pPr>
            <a:endParaRPr lang="en-US" sz="3600" dirty="0"/>
          </a:p>
          <a:p>
            <a:pPr marL="0" indent="0" eaLnBrk="1" hangingPunct="1">
              <a:buClr>
                <a:schemeClr val="tx2"/>
              </a:buClr>
              <a:buSzPct val="110000"/>
              <a:buFont typeface="Wingdings 2" pitchFamily="18" charset="2"/>
              <a:buNone/>
              <a:defRPr/>
            </a:pPr>
            <a:r>
              <a:rPr lang="en-US" sz="3600" b="1" dirty="0">
                <a:solidFill>
                  <a:schemeClr val="accent1">
                    <a:lumMod val="75000"/>
                  </a:schemeClr>
                </a:solidFill>
              </a:rPr>
              <a:t>Medium-term</a:t>
            </a:r>
            <a:r>
              <a:rPr lang="en-US" sz="3600" dirty="0"/>
              <a:t> goals are defined as by a 2-12 month range.</a:t>
            </a:r>
          </a:p>
          <a:p>
            <a:pPr marL="0" indent="0" eaLnBrk="1" hangingPunct="1">
              <a:buClr>
                <a:schemeClr val="tx2"/>
              </a:buClr>
              <a:buSzPct val="110000"/>
              <a:buFont typeface="Wingdings 2" pitchFamily="18" charset="2"/>
              <a:buNone/>
              <a:defRPr/>
            </a:pPr>
            <a:endParaRPr lang="en-US" sz="3600" dirty="0"/>
          </a:p>
          <a:p>
            <a:pPr marL="0" indent="0" eaLnBrk="1" hangingPunct="1">
              <a:buClr>
                <a:schemeClr val="tx2"/>
              </a:buClr>
              <a:buSzPct val="110000"/>
              <a:buFont typeface="Wingdings 2" pitchFamily="18" charset="2"/>
              <a:buNone/>
              <a:defRPr/>
            </a:pPr>
            <a:r>
              <a:rPr lang="en-US" sz="3600" b="1" dirty="0">
                <a:solidFill>
                  <a:schemeClr val="accent1">
                    <a:lumMod val="75000"/>
                  </a:schemeClr>
                </a:solidFill>
              </a:rPr>
              <a:t>Long-term</a:t>
            </a:r>
            <a:r>
              <a:rPr lang="en-US" sz="3600" dirty="0"/>
              <a:t> goals are </a:t>
            </a:r>
            <a:r>
              <a:rPr lang="en-US" sz="3600"/>
              <a:t>defined as </a:t>
            </a:r>
            <a:r>
              <a:rPr lang="en-US" sz="3600" dirty="0"/>
              <a:t>more than a year away.</a:t>
            </a:r>
          </a:p>
          <a:p>
            <a:pPr marL="0" indent="0" eaLnBrk="1" hangingPunct="1">
              <a:buClr>
                <a:schemeClr val="tx2"/>
              </a:buClr>
              <a:buSzPct val="110000"/>
              <a:buFont typeface="Wingdings 2" pitchFamily="18" charset="2"/>
              <a:buNone/>
              <a:defRPr/>
            </a:pP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98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98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98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98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98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98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gradFill rotWithShape="0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sz="6000" b="1">
                <a:solidFill>
                  <a:srgbClr val="006600"/>
                </a:solidFill>
              </a:rPr>
              <a:t>INCOME:  </a:t>
            </a:r>
          </a:p>
        </p:txBody>
      </p:sp>
      <p:sp>
        <p:nvSpPr>
          <p:cNvPr id="7065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3600"/>
              <a:t>Salary (Husband):		___________</a:t>
            </a:r>
          </a:p>
          <a:p>
            <a:pPr eaLnBrk="1" hangingPunct="1"/>
            <a:r>
              <a:rPr lang="en-US" sz="3600"/>
              <a:t>Salary (Wife):		___________</a:t>
            </a:r>
          </a:p>
          <a:p>
            <a:pPr eaLnBrk="1" hangingPunct="1"/>
            <a:r>
              <a:rPr lang="en-US" sz="3600"/>
              <a:t>Other:				___________</a:t>
            </a:r>
          </a:p>
          <a:p>
            <a:pPr eaLnBrk="1" hangingPunct="1"/>
            <a:endParaRPr lang="en-US" sz="3600"/>
          </a:p>
          <a:p>
            <a:pPr eaLnBrk="1" hangingPunct="1"/>
            <a:r>
              <a:rPr lang="en-US" sz="3600" b="1">
                <a:solidFill>
                  <a:srgbClr val="006600"/>
                </a:solidFill>
              </a:rPr>
              <a:t>TOTAL	</a:t>
            </a:r>
            <a:r>
              <a:rPr lang="en-US" sz="3600"/>
              <a:t>			____________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06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06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06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706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706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706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57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gradFill rotWithShape="0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pPr algn="l" eaLnBrk="1" hangingPunct="1"/>
            <a:r>
              <a:rPr lang="en-US" sz="6000" b="1">
                <a:solidFill>
                  <a:srgbClr val="FF0000"/>
                </a:solidFill>
              </a:rPr>
              <a:t>EXPENSES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638800"/>
          </a:xfrm>
        </p:spPr>
        <p:txBody>
          <a:bodyPr/>
          <a:lstStyle/>
          <a:p>
            <a:pPr marL="514350" indent="-514350" eaLnBrk="1" hangingPunct="1">
              <a:buFont typeface="Calibri" pitchFamily="34" charset="0"/>
              <a:buAutoNum type="arabicPeriod"/>
            </a:pPr>
            <a:r>
              <a:rPr lang="en-US" sz="3600"/>
              <a:t>Giving</a:t>
            </a:r>
          </a:p>
          <a:p>
            <a:pPr marL="514350" indent="-514350" eaLnBrk="1" hangingPunct="1">
              <a:buFont typeface="Calibri" pitchFamily="34" charset="0"/>
              <a:buAutoNum type="arabicPeriod"/>
            </a:pPr>
            <a:r>
              <a:rPr lang="en-US" sz="3600"/>
              <a:t>Housing</a:t>
            </a:r>
          </a:p>
          <a:p>
            <a:pPr marL="514350" indent="-514350" eaLnBrk="1" hangingPunct="1">
              <a:buFont typeface="Calibri" pitchFamily="34" charset="0"/>
              <a:buAutoNum type="arabicPeriod"/>
            </a:pPr>
            <a:r>
              <a:rPr lang="en-US" sz="3600"/>
              <a:t>Food</a:t>
            </a:r>
          </a:p>
          <a:p>
            <a:pPr marL="514350" indent="-514350" eaLnBrk="1" hangingPunct="1">
              <a:buFont typeface="Calibri" pitchFamily="34" charset="0"/>
              <a:buAutoNum type="arabicPeriod"/>
            </a:pPr>
            <a:r>
              <a:rPr lang="en-US" sz="3600"/>
              <a:t>Insurance</a:t>
            </a:r>
          </a:p>
          <a:p>
            <a:pPr marL="514350" indent="-514350" eaLnBrk="1" hangingPunct="1">
              <a:buFont typeface="Calibri" pitchFamily="34" charset="0"/>
              <a:buAutoNum type="arabicPeriod"/>
            </a:pPr>
            <a:r>
              <a:rPr lang="en-US" sz="3600"/>
              <a:t>Automobiles</a:t>
            </a:r>
          </a:p>
          <a:p>
            <a:pPr marL="514350" indent="-514350" eaLnBrk="1" hangingPunct="1">
              <a:buFont typeface="Calibri" pitchFamily="34" charset="0"/>
              <a:buAutoNum type="arabicPeriod"/>
            </a:pPr>
            <a:r>
              <a:rPr lang="en-US" sz="3600"/>
              <a:t>Debts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6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6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1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gradFill rotWithShape="0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pPr algn="l" eaLnBrk="1" hangingPunct="1"/>
            <a:r>
              <a:rPr lang="en-US" sz="6000" b="1">
                <a:solidFill>
                  <a:srgbClr val="FF0000"/>
                </a:solidFill>
              </a:rPr>
              <a:t>EXPENSES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638800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r>
              <a:rPr lang="en-US" sz="3600"/>
              <a:t>7.   Medical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 sz="3600"/>
              <a:t>8.   Miscellaneous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 sz="3600"/>
              <a:t>9.   Clothing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 sz="3600"/>
              <a:t>10. Entertainment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 sz="3600"/>
              <a:t>11. Vacation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 sz="3600"/>
              <a:t>12. Savings &amp; Investments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gradFill rotWithShape="0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/>
              <a:t>INCOME VS. EXPENSE</a:t>
            </a:r>
          </a:p>
        </p:txBody>
      </p:sp>
      <p:sp>
        <p:nvSpPr>
          <p:cNvPr id="7270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4000" b="1">
                <a:solidFill>
                  <a:srgbClr val="006600"/>
                </a:solidFill>
              </a:rPr>
              <a:t>NET INCOME:	</a:t>
            </a:r>
            <a:r>
              <a:rPr lang="en-US" sz="4000"/>
              <a:t>	___________</a:t>
            </a:r>
          </a:p>
          <a:p>
            <a:pPr eaLnBrk="1" hangingPunct="1"/>
            <a:endParaRPr lang="en-US" sz="4000"/>
          </a:p>
          <a:p>
            <a:pPr eaLnBrk="1" hangingPunct="1"/>
            <a:r>
              <a:rPr lang="en-US" sz="4000" b="1">
                <a:solidFill>
                  <a:srgbClr val="FF0000"/>
                </a:solidFill>
              </a:rPr>
              <a:t>EXPENSES:</a:t>
            </a:r>
            <a:r>
              <a:rPr lang="en-US" sz="4000"/>
              <a:t>			___________</a:t>
            </a:r>
          </a:p>
          <a:p>
            <a:pPr eaLnBrk="1" hangingPunct="1"/>
            <a:endParaRPr lang="en-US" sz="4000"/>
          </a:p>
          <a:p>
            <a:pPr eaLnBrk="1" hangingPunct="1"/>
            <a:r>
              <a:rPr lang="en-US" sz="4000" b="1"/>
              <a:t>DIFFERENCES:	</a:t>
            </a:r>
            <a:r>
              <a:rPr lang="en-US" sz="4000"/>
              <a:t>	___________</a:t>
            </a:r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2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27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27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27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05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7" name="Pictur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17713" y="-76200"/>
            <a:ext cx="51085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1" name="Pictur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78013" y="-228600"/>
            <a:ext cx="53879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5" name="Pictur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39900" y="-76200"/>
            <a:ext cx="56642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49" name="Pictur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01800" y="0"/>
            <a:ext cx="57404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3" name="Pictur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28788" y="-76200"/>
            <a:ext cx="56864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7" name="Pictur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44663" y="-76200"/>
            <a:ext cx="5570537" cy="716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1" name="Pictur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97025" y="-76200"/>
            <a:ext cx="59499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5" name="Pictur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35075" y="-76200"/>
            <a:ext cx="66738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69" name="Pictur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27250" y="-76200"/>
            <a:ext cx="5035550" cy="706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3" name="Pictur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01813" y="-76200"/>
            <a:ext cx="5540375" cy="693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7" name="Pictur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4388" y="990600"/>
            <a:ext cx="7491412" cy="538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2600" y="2590800"/>
            <a:ext cx="5410200" cy="1222375"/>
          </a:xfrm>
        </p:spPr>
        <p:txBody>
          <a:bodyPr wrap="square" numCol="1" anchorCtr="0" compatLnSpc="1">
            <a:prstTxWarp prst="textNoShape">
              <a:avLst/>
            </a:prstTxWarp>
            <a:normAutofit/>
          </a:bodyPr>
          <a:lstStyle/>
          <a:p>
            <a:pPr eaLnBrk="1" hangingPunct="1">
              <a:defRPr/>
            </a:pPr>
            <a:r>
              <a:rPr lang="en-US">
                <a:latin typeface="Aharoni"/>
                <a:ea typeface="Aharoni"/>
                <a:cs typeface="Aharoni"/>
              </a:rPr>
              <a:t>BUDGETING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74638"/>
            <a:ext cx="71628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WHY DEVELOP A BUDGET?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534400" cy="4724400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600" dirty="0">
                <a:latin typeface="Aharoni" panose="02010803020104030203" pitchFamily="2" charset="-79"/>
                <a:cs typeface="Aharoni" panose="02010803020104030203" pitchFamily="2" charset="-79"/>
              </a:rPr>
              <a:t>To determine where money currently is being spent.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600" dirty="0">
                <a:latin typeface="Aharoni" panose="02010803020104030203" pitchFamily="2" charset="-79"/>
                <a:cs typeface="Aharoni" panose="02010803020104030203" pitchFamily="2" charset="-79"/>
              </a:rPr>
              <a:t>To decide where to spend money in the future.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600" dirty="0">
                <a:latin typeface="Aharoni" panose="02010803020104030203" pitchFamily="2" charset="-79"/>
                <a:cs typeface="Aharoni" panose="02010803020104030203" pitchFamily="2" charset="-79"/>
              </a:rPr>
              <a:t>To learn to live on less than available income.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600" dirty="0">
                <a:latin typeface="Aharoni" panose="02010803020104030203" pitchFamily="2" charset="-79"/>
                <a:cs typeface="Aharoni" panose="02010803020104030203" pitchFamily="2" charset="-79"/>
              </a:rPr>
              <a:t>To take control of your financial future beginning now.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/>
          </p:cNvSpPr>
          <p:nvPr>
            <p:ph type="title"/>
          </p:nvPr>
        </p:nvSpPr>
        <p:spPr bwMode="auto">
          <a:xfrm>
            <a:off x="2971800" y="274638"/>
            <a:ext cx="5105400" cy="182562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sz="4200" dirty="0">
                <a:latin typeface="Aharoni" panose="02010803020104030203" pitchFamily="2" charset="-79"/>
                <a:cs typeface="Aharoni" panose="02010803020104030203" pitchFamily="2" charset="-79"/>
              </a:rPr>
              <a:t>Definition</a:t>
            </a:r>
          </a:p>
        </p:txBody>
      </p:sp>
      <p:sp>
        <p:nvSpPr>
          <p:cNvPr id="115714" name="Rectangle 3"/>
          <p:cNvSpPr>
            <a:spLocks noGrp="1"/>
          </p:cNvSpPr>
          <p:nvPr>
            <p:ph type="body" idx="1"/>
          </p:nvPr>
        </p:nvSpPr>
        <p:spPr>
          <a:xfrm>
            <a:off x="457200" y="609600"/>
            <a:ext cx="7696200" cy="5791200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en-US" sz="3600">
                <a:latin typeface="Arial Black" pitchFamily="34" charset="0"/>
              </a:rPr>
              <a:t>  </a:t>
            </a:r>
          </a:p>
          <a:p>
            <a:pPr>
              <a:buFont typeface="Arial" charset="0"/>
              <a:buNone/>
            </a:pPr>
            <a:r>
              <a:rPr lang="en-US" sz="3600">
                <a:latin typeface="Arial Black" pitchFamily="34" charset="0"/>
              </a:rPr>
              <a:t> </a:t>
            </a:r>
            <a:r>
              <a:rPr lang="en-US" sz="3600">
                <a:latin typeface="Aharoni"/>
                <a:ea typeface="Aharoni"/>
                <a:cs typeface="Aharoni"/>
              </a:rPr>
              <a:t>A budget is a systematic plan for managing your money during a given time period.  The more realistic it is, the easier it will be for you to follow.   A budget will help you take control of your finances to ensure enjoyment of the things you value most.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03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03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03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157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354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/>
          </p:cNvSpPr>
          <p:nvPr>
            <p:ph type="title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dirty="0">
                <a:latin typeface="Aharoni" panose="02010803020104030203" pitchFamily="2" charset="-79"/>
                <a:cs typeface="Aharoni" panose="02010803020104030203" pitchFamily="2" charset="-79"/>
              </a:rPr>
              <a:t>How to Develop a Budget</a:t>
            </a:r>
          </a:p>
        </p:txBody>
      </p:sp>
      <p:sp>
        <p:nvSpPr>
          <p:cNvPr id="116738" name="Rectangle 3"/>
          <p:cNvSpPr>
            <a:spLocks noGrp="1"/>
          </p:cNvSpPr>
          <p:nvPr>
            <p:ph type="body" idx="1"/>
          </p:nvPr>
        </p:nvSpPr>
        <p:spPr>
          <a:xfrm>
            <a:off x="228600" y="1600200"/>
            <a:ext cx="8153400" cy="4800600"/>
          </a:xfrm>
        </p:spPr>
        <p:txBody>
          <a:bodyPr/>
          <a:lstStyle/>
          <a:p>
            <a:pPr marL="114300" indent="0">
              <a:lnSpc>
                <a:spcPct val="90000"/>
              </a:lnSpc>
              <a:buFont typeface="Arial" charset="0"/>
              <a:buNone/>
              <a:defRPr/>
            </a:pPr>
            <a:r>
              <a:rPr lang="en-US" sz="3600" dirty="0">
                <a:latin typeface="Aharoni" panose="02010803020104030203" pitchFamily="2" charset="-79"/>
                <a:cs typeface="Aharoni" panose="02010803020104030203" pitchFamily="2" charset="-79"/>
              </a:rPr>
              <a:t>Three basic principles:</a:t>
            </a:r>
          </a:p>
          <a:p>
            <a:pPr marL="114300" indent="0">
              <a:lnSpc>
                <a:spcPct val="90000"/>
              </a:lnSpc>
              <a:buFont typeface="Arial" charset="0"/>
              <a:buNone/>
              <a:defRPr/>
            </a:pPr>
            <a:endParaRPr lang="en-US" sz="3600" dirty="0">
              <a:latin typeface="Arial Black" pitchFamily="34" charset="0"/>
            </a:endParaRPr>
          </a:p>
          <a:p>
            <a:pPr marL="533400" indent="-419100">
              <a:lnSpc>
                <a:spcPct val="90000"/>
              </a:lnSpc>
              <a:buClr>
                <a:srgbClr val="666633"/>
              </a:buClr>
              <a:buFont typeface="Arial" charset="0"/>
              <a:buAutoNum type="arabicParenR"/>
              <a:defRPr/>
            </a:pPr>
            <a:r>
              <a:rPr lang="en-US" sz="3600" dirty="0">
                <a:latin typeface="Aharoni" panose="02010803020104030203" pitchFamily="2" charset="-79"/>
                <a:cs typeface="Aharoni" panose="02010803020104030203" pitchFamily="2" charset="-79"/>
              </a:rPr>
              <a:t>Money has to be pre-allocated.</a:t>
            </a:r>
          </a:p>
          <a:p>
            <a:pPr marL="533400" indent="-419100">
              <a:lnSpc>
                <a:spcPct val="90000"/>
              </a:lnSpc>
              <a:buFont typeface="Arial" charset="0"/>
              <a:buAutoNum type="arabicParenR"/>
              <a:defRPr/>
            </a:pPr>
            <a:endParaRPr lang="en-US" sz="28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533400" indent="-419100">
              <a:lnSpc>
                <a:spcPct val="90000"/>
              </a:lnSpc>
              <a:buClr>
                <a:srgbClr val="666633"/>
              </a:buClr>
              <a:buFont typeface="Arial" charset="0"/>
              <a:buAutoNum type="arabicParenR"/>
              <a:defRPr/>
            </a:pPr>
            <a:r>
              <a:rPr lang="en-US" sz="3600" dirty="0">
                <a:latin typeface="Aharoni" panose="02010803020104030203" pitchFamily="2" charset="-79"/>
                <a:cs typeface="Aharoni" panose="02010803020104030203" pitchFamily="2" charset="-79"/>
              </a:rPr>
              <a:t>Spending stops when the money is gone.</a:t>
            </a:r>
          </a:p>
          <a:p>
            <a:pPr marL="533400" indent="-419100">
              <a:lnSpc>
                <a:spcPct val="90000"/>
              </a:lnSpc>
              <a:buClr>
                <a:srgbClr val="666633"/>
              </a:buClr>
              <a:buFont typeface="Arial" charset="0"/>
              <a:buAutoNum type="arabicParenR"/>
              <a:defRPr/>
            </a:pPr>
            <a:endParaRPr lang="en-US" sz="28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533400" indent="-419100">
              <a:lnSpc>
                <a:spcPct val="90000"/>
              </a:lnSpc>
              <a:buClr>
                <a:srgbClr val="666633"/>
              </a:buClr>
              <a:buFont typeface="Arial" charset="0"/>
              <a:buAutoNum type="arabicParenR"/>
              <a:defRPr/>
            </a:pPr>
            <a:r>
              <a:rPr lang="en-US" sz="3600" dirty="0">
                <a:latin typeface="Aharoni" panose="02010803020104030203" pitchFamily="2" charset="-79"/>
                <a:cs typeface="Aharoni" panose="02010803020104030203" pitchFamily="2" charset="-79"/>
              </a:rPr>
              <a:t>Current awareness of financial situation is necessary.</a:t>
            </a:r>
          </a:p>
          <a:p>
            <a:pPr marL="533400" indent="-419100">
              <a:lnSpc>
                <a:spcPct val="90000"/>
              </a:lnSpc>
              <a:buFont typeface="Arial" charset="0"/>
              <a:buAutoNum type="arabicParenR"/>
              <a:defRPr/>
            </a:pPr>
            <a:endParaRPr lang="en-US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8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67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67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67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67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306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1" name="Rectangle 3"/>
          <p:cNvSpPr>
            <a:spLocks noGrp="1"/>
          </p:cNvSpPr>
          <p:nvPr>
            <p:ph type="body" idx="1"/>
          </p:nvPr>
        </p:nvSpPr>
        <p:spPr>
          <a:xfrm>
            <a:off x="228600" y="381000"/>
            <a:ext cx="7924800" cy="5867400"/>
          </a:xfrm>
        </p:spPr>
        <p:txBody>
          <a:bodyPr/>
          <a:lstStyle/>
          <a:p>
            <a:pPr marL="533400" indent="-419100" algn="ctr">
              <a:buFont typeface="Arial" charset="0"/>
              <a:buNone/>
            </a:pPr>
            <a:r>
              <a:rPr lang="en-US" sz="4000">
                <a:solidFill>
                  <a:schemeClr val="tx2"/>
                </a:solidFill>
                <a:latin typeface="Aharoni"/>
                <a:ea typeface="Aharoni"/>
                <a:cs typeface="Aharoni"/>
              </a:rPr>
              <a:t>	In order to begin to put a budget in place you must take three steps:</a:t>
            </a:r>
          </a:p>
          <a:p>
            <a:pPr marL="533400" indent="-419100">
              <a:buFont typeface="Arial" charset="0"/>
              <a:buNone/>
            </a:pPr>
            <a:endParaRPr lang="en-US" sz="2000">
              <a:latin typeface="Arial" charset="0"/>
            </a:endParaRPr>
          </a:p>
          <a:p>
            <a:pPr marL="533400" indent="-419100">
              <a:buClr>
                <a:srgbClr val="666633"/>
              </a:buClr>
              <a:buFont typeface="Arial" charset="0"/>
              <a:buAutoNum type="arabicParenR"/>
            </a:pPr>
            <a:r>
              <a:rPr lang="en-US" sz="3600">
                <a:latin typeface="Aharoni"/>
                <a:ea typeface="Aharoni"/>
                <a:cs typeface="Aharoni"/>
              </a:rPr>
              <a:t>Estimate your living expenses</a:t>
            </a:r>
          </a:p>
          <a:p>
            <a:pPr marL="533400" indent="-419100">
              <a:buClr>
                <a:srgbClr val="666633"/>
              </a:buClr>
              <a:buFont typeface="Arial" charset="0"/>
              <a:buAutoNum type="arabicParenR"/>
            </a:pPr>
            <a:endParaRPr lang="en-US" sz="2000">
              <a:latin typeface="Aharoni"/>
              <a:ea typeface="Aharoni"/>
              <a:cs typeface="Aharoni"/>
            </a:endParaRPr>
          </a:p>
          <a:p>
            <a:pPr marL="533400" indent="-419100">
              <a:buClr>
                <a:srgbClr val="666633"/>
              </a:buClr>
              <a:buFont typeface="Arial" charset="0"/>
              <a:buAutoNum type="arabicParenR"/>
            </a:pPr>
            <a:r>
              <a:rPr lang="en-US" sz="3600">
                <a:latin typeface="Aharoni"/>
                <a:ea typeface="Aharoni"/>
                <a:cs typeface="Aharoni"/>
              </a:rPr>
              <a:t>Record what actually is being spent</a:t>
            </a:r>
          </a:p>
          <a:p>
            <a:pPr marL="533400" indent="-419100">
              <a:buClr>
                <a:srgbClr val="666633"/>
              </a:buClr>
              <a:buFont typeface="Arial" charset="0"/>
              <a:buAutoNum type="arabicParenR"/>
            </a:pPr>
            <a:endParaRPr lang="en-US" sz="2000">
              <a:latin typeface="Aharoni"/>
              <a:ea typeface="Aharoni"/>
              <a:cs typeface="Aharoni"/>
            </a:endParaRPr>
          </a:p>
          <a:p>
            <a:pPr marL="533400" indent="-419100">
              <a:buClr>
                <a:srgbClr val="666633"/>
              </a:buClr>
              <a:buFont typeface="Arial" charset="0"/>
              <a:buAutoNum type="arabicParenR"/>
            </a:pPr>
            <a:r>
              <a:rPr lang="en-US" sz="3600">
                <a:latin typeface="Aharoni"/>
                <a:ea typeface="Aharoni"/>
                <a:cs typeface="Aharoni"/>
              </a:rPr>
              <a:t> Establish a reasonable budget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77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77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77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77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77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77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77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77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77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776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776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776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5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610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CHRISTIAN FINANCIAL BUDGET</a:t>
            </a:r>
          </a:p>
        </p:txBody>
      </p:sp>
      <p:sp>
        <p:nvSpPr>
          <p:cNvPr id="118786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686800" cy="5334000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r>
              <a:rPr lang="en-US" b="1">
                <a:solidFill>
                  <a:schemeClr val="accent1"/>
                </a:solidFill>
                <a:latin typeface="Aharoni"/>
                <a:ea typeface="Aharoni"/>
                <a:cs typeface="Aharoni"/>
              </a:rPr>
              <a:t>Income Per Month: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>
                <a:latin typeface="Aharoni"/>
                <a:ea typeface="Aharoni"/>
                <a:cs typeface="Aharoni"/>
              </a:rPr>
              <a:t>	Salaries			_________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>
                <a:latin typeface="Aharoni"/>
                <a:ea typeface="Aharoni"/>
                <a:cs typeface="Aharoni"/>
              </a:rPr>
              <a:t>	Rents			_________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>
                <a:latin typeface="Aharoni"/>
                <a:ea typeface="Aharoni"/>
                <a:cs typeface="Aharoni"/>
              </a:rPr>
              <a:t>	Notes			_________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>
                <a:latin typeface="Aharoni"/>
                <a:ea typeface="Aharoni"/>
                <a:cs typeface="Aharoni"/>
              </a:rPr>
              <a:t>	Interest			_________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>
                <a:latin typeface="Aharoni"/>
                <a:ea typeface="Aharoni"/>
                <a:cs typeface="Aharoni"/>
              </a:rPr>
              <a:t>	Dividends		_________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>
                <a:latin typeface="Aharoni"/>
                <a:ea typeface="Aharoni"/>
                <a:cs typeface="Aharoni"/>
              </a:rPr>
              <a:t>	Other			_________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>
                <a:latin typeface="Aharoni"/>
                <a:ea typeface="Aharoni"/>
                <a:cs typeface="Aharoni"/>
              </a:rPr>
              <a:t>	Income tax return</a:t>
            </a:r>
            <a:r>
              <a:rPr lang="en-US"/>
              <a:t>	_________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 b="1">
                <a:solidFill>
                  <a:schemeClr val="accent1"/>
                </a:solidFill>
                <a:latin typeface="Aharoni"/>
                <a:ea typeface="Aharoni"/>
                <a:cs typeface="Aharoni"/>
              </a:rPr>
              <a:t>TOTAL</a:t>
            </a:r>
            <a:r>
              <a:rPr lang="en-US"/>
              <a:t>						</a:t>
            </a:r>
            <a:r>
              <a:rPr lang="en-US" b="1">
                <a:solidFill>
                  <a:schemeClr val="accent1"/>
                </a:solidFill>
              </a:rPr>
              <a:t>$________</a:t>
            </a:r>
          </a:p>
          <a:p>
            <a:pPr marL="0" indent="0" eaLnBrk="1" hangingPunct="1">
              <a:buFont typeface="Arial" charset="0"/>
              <a:buNone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87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87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87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87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87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87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87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87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87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87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87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87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187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87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87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87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87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87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187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87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87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187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87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87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878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878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878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1878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1878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878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785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09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PAYMENTS PER MONTH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715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36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0" indent="0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en-US" sz="3600" dirty="0">
                <a:latin typeface="Aharoni" panose="02010803020104030203" pitchFamily="2" charset="-79"/>
                <a:cs typeface="Aharoni" panose="02010803020104030203" pitchFamily="2" charset="-79"/>
              </a:rPr>
              <a:t>   1. Church &amp; Charity Contributions:</a:t>
            </a:r>
          </a:p>
          <a:p>
            <a:pPr marL="1371600" lvl="2" indent="-514350" eaLnBrk="1" fontAlgn="auto" hangingPunct="1">
              <a:spcAft>
                <a:spcPts val="0"/>
              </a:spcAft>
              <a:buFont typeface="+mj-lt"/>
              <a:buAutoNum type="alphaLcPeriod"/>
              <a:defRPr/>
            </a:pPr>
            <a:r>
              <a:rPr lang="en-US" sz="3600" dirty="0">
                <a:latin typeface="Aharoni" panose="02010803020104030203" pitchFamily="2" charset="-79"/>
                <a:cs typeface="Aharoni" panose="02010803020104030203" pitchFamily="2" charset="-79"/>
              </a:rPr>
              <a:t>Church			_______</a:t>
            </a:r>
            <a:endParaRPr lang="en-US" sz="3600" b="1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1371600" lvl="2" indent="-514350" eaLnBrk="1" fontAlgn="auto" hangingPunct="1">
              <a:spcAft>
                <a:spcPts val="0"/>
              </a:spcAft>
              <a:buFont typeface="+mj-lt"/>
              <a:buAutoNum type="alphaLcPeriod"/>
              <a:defRPr/>
            </a:pPr>
            <a:r>
              <a:rPr lang="en-US" sz="3600" dirty="0">
                <a:latin typeface="Aharoni" panose="02010803020104030203" pitchFamily="2" charset="-79"/>
                <a:cs typeface="Aharoni" panose="02010803020104030203" pitchFamily="2" charset="-79"/>
              </a:rPr>
              <a:t>Other</a:t>
            </a:r>
            <a:r>
              <a:rPr lang="en-US" dirty="0"/>
              <a:t>				</a:t>
            </a:r>
            <a:r>
              <a:rPr lang="en-US" b="1" dirty="0"/>
              <a:t>___________</a:t>
            </a:r>
            <a:endParaRPr lang="en-US" b="1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1371600" lvl="2" indent="-514350" eaLnBrk="1" fontAlgn="auto" hangingPunct="1">
              <a:spcAft>
                <a:spcPts val="0"/>
              </a:spcAft>
              <a:buFont typeface="+mj-lt"/>
              <a:buAutoNum type="alphaLcPeriod"/>
              <a:defRPr/>
            </a:pPr>
            <a:r>
              <a:rPr lang="en-US" sz="3600" dirty="0">
                <a:latin typeface="Aharoni" panose="02010803020104030203" pitchFamily="2" charset="-79"/>
                <a:cs typeface="Aharoni" panose="02010803020104030203" pitchFamily="2" charset="-79"/>
              </a:rPr>
              <a:t>Tithe				_______</a:t>
            </a:r>
          </a:p>
          <a:p>
            <a:pPr marL="457200" lvl="1" indent="0"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en-US" sz="36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457200" lvl="1" indent="0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en-US" sz="3600" dirty="0">
                <a:latin typeface="Aharoni" panose="02010803020104030203" pitchFamily="2" charset="-79"/>
                <a:cs typeface="Aharoni" panose="02010803020104030203" pitchFamily="2" charset="-79"/>
              </a:rPr>
              <a:t>2. Taxes				_______</a:t>
            </a:r>
          </a:p>
          <a:p>
            <a:pPr marL="457200" lvl="1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/>
          </a:p>
          <a:p>
            <a:pPr marL="457200" lvl="1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98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98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98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09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PAYMENTS PER MONTH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1" indent="0" eaLnBrk="1" hangingPunct="1">
              <a:buFont typeface="Arial" charset="0"/>
              <a:buNone/>
            </a:pPr>
            <a:r>
              <a:rPr lang="en-US" sz="3600">
                <a:latin typeface="Aharoni"/>
                <a:ea typeface="Aharoni"/>
                <a:cs typeface="Aharoni"/>
              </a:rPr>
              <a:t>3.	Housing</a:t>
            </a:r>
            <a:r>
              <a:rPr lang="en-US"/>
              <a:t>				</a:t>
            </a:r>
            <a:r>
              <a:rPr lang="en-US" b="1"/>
              <a:t>_________</a:t>
            </a:r>
          </a:p>
          <a:p>
            <a:pPr marL="1371600" lvl="2" indent="-514350" eaLnBrk="1" hangingPunct="1">
              <a:buFont typeface="Calibri" pitchFamily="34" charset="0"/>
              <a:buAutoNum type="alphaLcPeriod"/>
            </a:pPr>
            <a:r>
              <a:rPr lang="en-US" sz="3600">
                <a:latin typeface="Aharoni"/>
                <a:ea typeface="Aharoni"/>
                <a:cs typeface="Aharoni"/>
              </a:rPr>
              <a:t>Payments			_______</a:t>
            </a:r>
          </a:p>
          <a:p>
            <a:pPr marL="1371600" lvl="2" indent="-514350" eaLnBrk="1" hangingPunct="1">
              <a:buFont typeface="Calibri" pitchFamily="34" charset="0"/>
              <a:buAutoNum type="alphaLcPeriod"/>
            </a:pPr>
            <a:r>
              <a:rPr lang="en-US" sz="3600">
                <a:latin typeface="Aharoni"/>
                <a:ea typeface="Aharoni"/>
                <a:cs typeface="Aharoni"/>
              </a:rPr>
              <a:t>Lawn				_______</a:t>
            </a:r>
          </a:p>
          <a:p>
            <a:pPr marL="1371600" lvl="2" indent="-514350" eaLnBrk="1" hangingPunct="1">
              <a:buFont typeface="Calibri" pitchFamily="34" charset="0"/>
              <a:buAutoNum type="alphaLcPeriod"/>
            </a:pPr>
            <a:r>
              <a:rPr lang="en-US" sz="3600">
                <a:latin typeface="Aharoni"/>
                <a:ea typeface="Aharoni"/>
                <a:cs typeface="Aharoni"/>
              </a:rPr>
              <a:t>Maintenance		_______</a:t>
            </a:r>
          </a:p>
          <a:p>
            <a:pPr marL="1371600" lvl="2" indent="-514350" eaLnBrk="1" hangingPunct="1">
              <a:buFont typeface="Calibri" pitchFamily="34" charset="0"/>
              <a:buAutoNum type="alphaLcPeriod"/>
            </a:pPr>
            <a:r>
              <a:rPr lang="en-US" sz="3600">
                <a:latin typeface="Aharoni"/>
                <a:ea typeface="Aharoni"/>
                <a:cs typeface="Aharoni"/>
              </a:rPr>
              <a:t>Taxes</a:t>
            </a:r>
            <a:r>
              <a:rPr lang="en-US"/>
              <a:t>				</a:t>
            </a:r>
            <a:r>
              <a:rPr lang="en-US" b="1"/>
              <a:t>__________</a:t>
            </a:r>
          </a:p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6477000"/>
          </a:xfrm>
        </p:spPr>
        <p:txBody>
          <a:bodyPr rtlCol="0">
            <a:normAutofit lnSpcReduction="10000"/>
          </a:bodyPr>
          <a:lstStyle/>
          <a:p>
            <a:pPr marL="0" indent="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4400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PAYMENTS PER MONTH</a:t>
            </a:r>
            <a:endParaRPr lang="en-US" sz="44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3600" dirty="0">
                <a:latin typeface="Aharoni" panose="02010803020104030203" pitchFamily="2" charset="-79"/>
                <a:cs typeface="Aharoni" panose="02010803020104030203" pitchFamily="2" charset="-79"/>
              </a:rPr>
              <a:t>4. Food</a:t>
            </a:r>
          </a:p>
          <a:p>
            <a:pPr marL="914400" lvl="1" indent="-514350" eaLnBrk="1" fontAlgn="auto" hangingPunct="1">
              <a:spcAft>
                <a:spcPts val="0"/>
              </a:spcAft>
              <a:buFont typeface="+mj-lt"/>
              <a:buAutoNum type="alphaLcPeriod"/>
              <a:defRPr/>
            </a:pPr>
            <a:r>
              <a:rPr lang="en-US" sz="3600" dirty="0">
                <a:latin typeface="Aharoni" panose="02010803020104030203" pitchFamily="2" charset="-79"/>
                <a:cs typeface="Aharoni" panose="02010803020104030203" pitchFamily="2" charset="-79"/>
              </a:rPr>
              <a:t>Groceries			________ </a:t>
            </a:r>
          </a:p>
          <a:p>
            <a:pPr marL="914400" lvl="1" indent="-514350" eaLnBrk="1" fontAlgn="auto" hangingPunct="1">
              <a:spcAft>
                <a:spcPts val="0"/>
              </a:spcAft>
              <a:buFont typeface="+mj-lt"/>
              <a:buAutoNum type="alphaLcPeriod"/>
              <a:defRPr/>
            </a:pPr>
            <a:r>
              <a:rPr lang="en-US" sz="3600" dirty="0">
                <a:latin typeface="Aharoni" panose="02010803020104030203" pitchFamily="2" charset="-79"/>
                <a:cs typeface="Aharoni" panose="02010803020104030203" pitchFamily="2" charset="-79"/>
              </a:rPr>
              <a:t>Milk/bread			________</a:t>
            </a:r>
          </a:p>
          <a:p>
            <a:pPr marL="914400" lvl="1" indent="-514350" eaLnBrk="1" fontAlgn="auto" hangingPunct="1">
              <a:spcAft>
                <a:spcPts val="0"/>
              </a:spcAft>
              <a:buFont typeface="+mj-lt"/>
              <a:buAutoNum type="alphaLcPeriod"/>
              <a:defRPr/>
            </a:pPr>
            <a:r>
              <a:rPr lang="en-US" sz="3600" dirty="0">
                <a:latin typeface="Aharoni" panose="02010803020104030203" pitchFamily="2" charset="-79"/>
                <a:cs typeface="Aharoni" panose="02010803020104030203" pitchFamily="2" charset="-79"/>
              </a:rPr>
              <a:t>Sundry items			________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3600" dirty="0">
                <a:latin typeface="Aharoni" panose="02010803020104030203" pitchFamily="2" charset="-79"/>
                <a:cs typeface="Aharoni" panose="02010803020104030203" pitchFamily="2" charset="-79"/>
              </a:rPr>
              <a:t>5. Auto</a:t>
            </a:r>
          </a:p>
          <a:p>
            <a:pPr marL="914400" lvl="1" indent="-514350" eaLnBrk="1" fontAlgn="auto" hangingPunct="1">
              <a:spcAft>
                <a:spcPts val="0"/>
              </a:spcAft>
              <a:buFont typeface="+mj-lt"/>
              <a:buAutoNum type="alphaLcPeriod"/>
              <a:defRPr/>
            </a:pPr>
            <a:r>
              <a:rPr lang="en-US" sz="3600" dirty="0">
                <a:latin typeface="Aharoni" panose="02010803020104030203" pitchFamily="2" charset="-79"/>
                <a:cs typeface="Aharoni" panose="02010803020104030203" pitchFamily="2" charset="-79"/>
              </a:rPr>
              <a:t>Payments			________</a:t>
            </a:r>
          </a:p>
          <a:p>
            <a:pPr marL="914400" lvl="1" indent="-514350" eaLnBrk="1" fontAlgn="auto" hangingPunct="1">
              <a:spcAft>
                <a:spcPts val="0"/>
              </a:spcAft>
              <a:buFont typeface="+mj-lt"/>
              <a:buAutoNum type="alphaLcPeriod"/>
              <a:defRPr/>
            </a:pPr>
            <a:r>
              <a:rPr lang="en-US" sz="3600" dirty="0">
                <a:latin typeface="Aharoni" panose="02010803020104030203" pitchFamily="2" charset="-79"/>
                <a:cs typeface="Aharoni" panose="02010803020104030203" pitchFamily="2" charset="-79"/>
              </a:rPr>
              <a:t>Gasoline				________</a:t>
            </a:r>
          </a:p>
          <a:p>
            <a:pPr marL="914400" lvl="1" indent="-514350" eaLnBrk="1" fontAlgn="auto" hangingPunct="1">
              <a:spcAft>
                <a:spcPts val="0"/>
              </a:spcAft>
              <a:buFont typeface="+mj-lt"/>
              <a:buAutoNum type="alphaLcPeriod"/>
              <a:defRPr/>
            </a:pPr>
            <a:r>
              <a:rPr lang="en-US" sz="3600" dirty="0">
                <a:latin typeface="Aharoni" panose="02010803020104030203" pitchFamily="2" charset="-79"/>
                <a:cs typeface="Aharoni" panose="02010803020104030203" pitchFamily="2" charset="-79"/>
              </a:rPr>
              <a:t>Maintenance 			________</a:t>
            </a:r>
          </a:p>
          <a:p>
            <a:pPr marL="914400" lvl="1" indent="-514350" eaLnBrk="1" fontAlgn="auto" hangingPunct="1">
              <a:spcAft>
                <a:spcPts val="0"/>
              </a:spcAft>
              <a:buFont typeface="+mj-lt"/>
              <a:buAutoNum type="alphaLcPeriod"/>
              <a:defRPr/>
            </a:pPr>
            <a:r>
              <a:rPr lang="en-US" sz="3600" dirty="0">
                <a:latin typeface="Aharoni" panose="02010803020104030203" pitchFamily="2" charset="-79"/>
                <a:cs typeface="Aharoni" panose="02010803020104030203" pitchFamily="2" charset="-79"/>
              </a:rPr>
              <a:t>License &amp; tag			________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PAYMENTS PER MONTH</a:t>
            </a:r>
            <a:r>
              <a:rPr lang="en-US" dirty="0">
                <a:latin typeface="Aharoni" panose="02010803020104030203" pitchFamily="2" charset="-79"/>
                <a:cs typeface="Aharoni" panose="02010803020104030203" pitchFamily="2" charset="-79"/>
              </a:rPr>
              <a:t/>
            </a:r>
            <a:br>
              <a:rPr lang="en-US" dirty="0">
                <a:latin typeface="Aharoni" panose="02010803020104030203" pitchFamily="2" charset="-79"/>
                <a:cs typeface="Aharoni" panose="02010803020104030203" pitchFamily="2" charset="-79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3600" dirty="0">
                <a:latin typeface="Aharoni" panose="02010803020104030203" pitchFamily="2" charset="-79"/>
                <a:cs typeface="Aharoni" panose="02010803020104030203" pitchFamily="2" charset="-79"/>
              </a:rPr>
              <a:t>6. Utilities</a:t>
            </a:r>
          </a:p>
          <a:p>
            <a:pPr marL="914400" lvl="1" indent="-514350" eaLnBrk="1" fontAlgn="auto" hangingPunct="1">
              <a:spcAft>
                <a:spcPts val="0"/>
              </a:spcAft>
              <a:buFont typeface="+mj-lt"/>
              <a:buAutoNum type="alphaLcPeriod"/>
              <a:defRPr/>
            </a:pPr>
            <a:r>
              <a:rPr lang="en-US" sz="3600" dirty="0">
                <a:latin typeface="Aharoni" panose="02010803020104030203" pitchFamily="2" charset="-79"/>
                <a:cs typeface="Aharoni" panose="02010803020104030203" pitchFamily="2" charset="-79"/>
              </a:rPr>
              <a:t>Electricity			________</a:t>
            </a:r>
          </a:p>
          <a:p>
            <a:pPr marL="914400" lvl="1" indent="-514350" eaLnBrk="1" fontAlgn="auto" hangingPunct="1">
              <a:spcAft>
                <a:spcPts val="0"/>
              </a:spcAft>
              <a:buFont typeface="+mj-lt"/>
              <a:buAutoNum type="alphaLcPeriod"/>
              <a:defRPr/>
            </a:pPr>
            <a:r>
              <a:rPr lang="en-US" sz="3600" dirty="0">
                <a:latin typeface="Aharoni" panose="02010803020104030203" pitchFamily="2" charset="-79"/>
                <a:cs typeface="Aharoni" panose="02010803020104030203" pitchFamily="2" charset="-79"/>
              </a:rPr>
              <a:t>Gas					________</a:t>
            </a:r>
          </a:p>
          <a:p>
            <a:pPr marL="914400" lvl="1" indent="-514350" eaLnBrk="1" fontAlgn="auto" hangingPunct="1">
              <a:spcAft>
                <a:spcPts val="0"/>
              </a:spcAft>
              <a:buFont typeface="+mj-lt"/>
              <a:buAutoNum type="alphaLcPeriod"/>
              <a:defRPr/>
            </a:pPr>
            <a:r>
              <a:rPr lang="en-US" sz="3600" dirty="0">
                <a:latin typeface="Aharoni" panose="02010803020104030203" pitchFamily="2" charset="-79"/>
                <a:cs typeface="Aharoni" panose="02010803020104030203" pitchFamily="2" charset="-79"/>
              </a:rPr>
              <a:t>Water				________</a:t>
            </a:r>
          </a:p>
          <a:p>
            <a:pPr marL="914400" lvl="1" indent="-514350" eaLnBrk="1" fontAlgn="auto" hangingPunct="1">
              <a:spcAft>
                <a:spcPts val="0"/>
              </a:spcAft>
              <a:buFont typeface="+mj-lt"/>
              <a:buAutoNum type="alphaLcPeriod"/>
              <a:defRPr/>
            </a:pPr>
            <a:r>
              <a:rPr lang="en-US" sz="3600" dirty="0">
                <a:latin typeface="Aharoni" panose="02010803020104030203" pitchFamily="2" charset="-79"/>
                <a:cs typeface="Aharoni" panose="02010803020104030203" pitchFamily="2" charset="-79"/>
              </a:rPr>
              <a:t>Garbage			________</a:t>
            </a:r>
          </a:p>
          <a:p>
            <a:pPr marL="914400" lvl="1" indent="-514350" eaLnBrk="1" fontAlgn="auto" hangingPunct="1">
              <a:spcAft>
                <a:spcPts val="0"/>
              </a:spcAft>
              <a:buFont typeface="+mj-lt"/>
              <a:buAutoNum type="alphaLcPeriod"/>
              <a:defRPr/>
            </a:pPr>
            <a:r>
              <a:rPr lang="en-US" sz="3600" dirty="0">
                <a:latin typeface="Aharoni" panose="02010803020104030203" pitchFamily="2" charset="-79"/>
                <a:cs typeface="Aharoni" panose="02010803020104030203" pitchFamily="2" charset="-79"/>
              </a:rPr>
              <a:t>Telephone			________</a:t>
            </a:r>
          </a:p>
          <a:p>
            <a:pPr marL="914400" lvl="1" indent="-514350" eaLnBrk="1" fontAlgn="auto" hangingPunct="1">
              <a:spcAft>
                <a:spcPts val="0"/>
              </a:spcAft>
              <a:buFont typeface="+mj-lt"/>
              <a:buAutoNum type="alphaLcPeriod"/>
              <a:defRPr/>
            </a:pPr>
            <a:r>
              <a:rPr lang="en-US" sz="3600" dirty="0">
                <a:latin typeface="Aharoni" panose="02010803020104030203" pitchFamily="2" charset="-79"/>
                <a:cs typeface="Aharoni" panose="02010803020104030203" pitchFamily="2" charset="-79"/>
              </a:rPr>
              <a:t>Other 				________</a:t>
            </a:r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"/>
            <a:ext cx="8229600" cy="6705600"/>
          </a:xfrm>
        </p:spPr>
        <p:txBody>
          <a:bodyPr rtlCol="0">
            <a:normAutofit fontScale="92500" lnSpcReduction="10000"/>
          </a:bodyPr>
          <a:lstStyle/>
          <a:p>
            <a:pPr marL="0" indent="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4800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PAYMENTS PER MONTH</a:t>
            </a:r>
            <a:endParaRPr lang="en-US" sz="4800" dirty="0"/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3600" dirty="0">
                <a:latin typeface="Aharoni" panose="02010803020104030203" pitchFamily="2" charset="-79"/>
                <a:cs typeface="Aharoni" panose="02010803020104030203" pitchFamily="2" charset="-79"/>
              </a:rPr>
              <a:t>7. Insurance</a:t>
            </a:r>
          </a:p>
          <a:p>
            <a:pPr marL="914400" lvl="1" indent="-514350" eaLnBrk="1" fontAlgn="auto" hangingPunct="1">
              <a:spcAft>
                <a:spcPts val="0"/>
              </a:spcAft>
              <a:buFont typeface="+mj-lt"/>
              <a:buAutoNum type="alphaLcPeriod"/>
              <a:defRPr/>
            </a:pPr>
            <a:r>
              <a:rPr lang="en-US" sz="3600" dirty="0">
                <a:latin typeface="Aharoni" panose="02010803020104030203" pitchFamily="2" charset="-79"/>
                <a:cs typeface="Aharoni" panose="02010803020104030203" pitchFamily="2" charset="-79"/>
              </a:rPr>
              <a:t>Auto				________</a:t>
            </a:r>
          </a:p>
          <a:p>
            <a:pPr marL="914400" lvl="1" indent="-514350" eaLnBrk="1" fontAlgn="auto" hangingPunct="1">
              <a:spcAft>
                <a:spcPts val="0"/>
              </a:spcAft>
              <a:buFont typeface="+mj-lt"/>
              <a:buAutoNum type="alphaLcPeriod"/>
              <a:defRPr/>
            </a:pPr>
            <a:r>
              <a:rPr lang="en-US" sz="3600" dirty="0">
                <a:latin typeface="Aharoni" panose="02010803020104030203" pitchFamily="2" charset="-79"/>
                <a:cs typeface="Aharoni" panose="02010803020104030203" pitchFamily="2" charset="-79"/>
              </a:rPr>
              <a:t>Health				________</a:t>
            </a:r>
          </a:p>
          <a:p>
            <a:pPr marL="914400" lvl="1" indent="-514350" eaLnBrk="1" fontAlgn="auto" hangingPunct="1">
              <a:spcAft>
                <a:spcPts val="0"/>
              </a:spcAft>
              <a:buFont typeface="+mj-lt"/>
              <a:buAutoNum type="alphaLcPeriod"/>
              <a:defRPr/>
            </a:pPr>
            <a:r>
              <a:rPr lang="en-US" sz="3600" dirty="0">
                <a:latin typeface="Aharoni" panose="02010803020104030203" pitchFamily="2" charset="-79"/>
                <a:cs typeface="Aharoni" panose="02010803020104030203" pitchFamily="2" charset="-79"/>
              </a:rPr>
              <a:t>Life					________</a:t>
            </a:r>
          </a:p>
          <a:p>
            <a:pPr marL="914400" lvl="1" indent="-514350" eaLnBrk="1" fontAlgn="auto" hangingPunct="1">
              <a:spcAft>
                <a:spcPts val="0"/>
              </a:spcAft>
              <a:buFont typeface="+mj-lt"/>
              <a:buAutoNum type="alphaLcPeriod"/>
              <a:defRPr/>
            </a:pPr>
            <a:r>
              <a:rPr lang="en-US" sz="3600" dirty="0">
                <a:latin typeface="Aharoni" panose="02010803020104030203" pitchFamily="2" charset="-79"/>
                <a:cs typeface="Aharoni" panose="02010803020104030203" pitchFamily="2" charset="-79"/>
              </a:rPr>
              <a:t>Other				________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3600" dirty="0">
                <a:latin typeface="Aharoni" panose="02010803020104030203" pitchFamily="2" charset="-79"/>
                <a:cs typeface="Aharoni" panose="02010803020104030203" pitchFamily="2" charset="-79"/>
              </a:rPr>
              <a:t>8. Loans</a:t>
            </a:r>
          </a:p>
          <a:p>
            <a:pPr marL="914400" lvl="1" indent="-514350" eaLnBrk="1" fontAlgn="auto" hangingPunct="1">
              <a:spcAft>
                <a:spcPts val="0"/>
              </a:spcAft>
              <a:buFont typeface="+mj-lt"/>
              <a:buAutoNum type="alphaLcPeriod"/>
              <a:defRPr/>
            </a:pPr>
            <a:r>
              <a:rPr lang="en-US" sz="3600" dirty="0">
                <a:latin typeface="Aharoni" panose="02010803020104030203" pitchFamily="2" charset="-79"/>
                <a:cs typeface="Aharoni" panose="02010803020104030203" pitchFamily="2" charset="-79"/>
              </a:rPr>
              <a:t>Major				________</a:t>
            </a:r>
          </a:p>
          <a:p>
            <a:pPr marL="914400" lvl="1" indent="-514350" eaLnBrk="1" fontAlgn="auto" hangingPunct="1">
              <a:spcAft>
                <a:spcPts val="0"/>
              </a:spcAft>
              <a:buFont typeface="+mj-lt"/>
              <a:buAutoNum type="alphaLcPeriod"/>
              <a:defRPr/>
            </a:pPr>
            <a:r>
              <a:rPr lang="en-US" sz="3600" dirty="0">
                <a:latin typeface="Aharoni" panose="02010803020104030203" pitchFamily="2" charset="-79"/>
                <a:cs typeface="Aharoni" panose="02010803020104030203" pitchFamily="2" charset="-79"/>
              </a:rPr>
              <a:t>Credit Card			________</a:t>
            </a:r>
          </a:p>
          <a:p>
            <a:pPr marL="914400" lvl="1" indent="-514350" eaLnBrk="1" fontAlgn="auto" hangingPunct="1">
              <a:spcAft>
                <a:spcPts val="0"/>
              </a:spcAft>
              <a:buFont typeface="+mj-lt"/>
              <a:buAutoNum type="alphaLcPeriod"/>
              <a:defRPr/>
            </a:pPr>
            <a:r>
              <a:rPr lang="en-US" sz="3600" dirty="0">
                <a:latin typeface="Aharoni" panose="02010803020104030203" pitchFamily="2" charset="-79"/>
                <a:cs typeface="Aharoni" panose="02010803020104030203" pitchFamily="2" charset="-79"/>
              </a:rPr>
              <a:t>Installation			________</a:t>
            </a:r>
          </a:p>
          <a:p>
            <a:pPr marL="914400" lvl="1" indent="-514350" eaLnBrk="1" fontAlgn="auto" hangingPunct="1">
              <a:spcAft>
                <a:spcPts val="0"/>
              </a:spcAft>
              <a:buFont typeface="+mj-lt"/>
              <a:buAutoNum type="alphaLcPeriod"/>
              <a:defRPr/>
            </a:pPr>
            <a:r>
              <a:rPr lang="en-US" sz="3600" dirty="0">
                <a:latin typeface="Aharoni" panose="02010803020104030203" pitchFamily="2" charset="-79"/>
                <a:cs typeface="Aharoni" panose="02010803020104030203" pitchFamily="2" charset="-79"/>
              </a:rPr>
              <a:t>Other				________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"/>
            <a:ext cx="8229600" cy="6553200"/>
          </a:xfrm>
        </p:spPr>
        <p:txBody>
          <a:bodyPr rtlCol="0">
            <a:normAutofit/>
          </a:bodyPr>
          <a:lstStyle/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en-US" sz="4400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PAYMENTS PER MONTH</a:t>
            </a:r>
            <a:endParaRPr lang="en-US" sz="44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/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3600" dirty="0">
                <a:latin typeface="Aharoni" panose="02010803020104030203" pitchFamily="2" charset="-79"/>
                <a:cs typeface="Aharoni" panose="02010803020104030203" pitchFamily="2" charset="-79"/>
              </a:rPr>
              <a:t>9. Entertainment-Recreation________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3600" dirty="0">
                <a:latin typeface="Aharoni" panose="02010803020104030203" pitchFamily="2" charset="-79"/>
                <a:cs typeface="Aharoni" panose="02010803020104030203" pitchFamily="2" charset="-79"/>
              </a:rPr>
              <a:t>10. Clothing				   ________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3600" dirty="0">
                <a:latin typeface="Aharoni" panose="02010803020104030203" pitchFamily="2" charset="-79"/>
                <a:cs typeface="Aharoni" panose="02010803020104030203" pitchFamily="2" charset="-79"/>
              </a:rPr>
              <a:t>11. Savings				</a:t>
            </a:r>
          </a:p>
          <a:p>
            <a:pPr marL="914400" lvl="1" indent="-514350" eaLnBrk="1" fontAlgn="auto" hangingPunct="1">
              <a:spcAft>
                <a:spcPts val="0"/>
              </a:spcAft>
              <a:buFont typeface="+mj-lt"/>
              <a:buAutoNum type="alphaLcPeriod"/>
              <a:defRPr/>
            </a:pPr>
            <a:r>
              <a:rPr lang="en-US" sz="3600" dirty="0">
                <a:latin typeface="Aharoni" panose="02010803020104030203" pitchFamily="2" charset="-79"/>
                <a:cs typeface="Aharoni" panose="02010803020104030203" pitchFamily="2" charset="-79"/>
              </a:rPr>
              <a:t>Regular			         ________</a:t>
            </a:r>
          </a:p>
          <a:p>
            <a:pPr marL="914400" lvl="1" indent="-514350" eaLnBrk="1" fontAlgn="auto" hangingPunct="1">
              <a:spcAft>
                <a:spcPts val="0"/>
              </a:spcAft>
              <a:buFont typeface="+mj-lt"/>
              <a:buAutoNum type="alphaLcPeriod"/>
              <a:defRPr/>
            </a:pPr>
            <a:r>
              <a:rPr lang="en-US" sz="3600" dirty="0">
                <a:latin typeface="Aharoni" panose="02010803020104030203" pitchFamily="2" charset="-79"/>
                <a:cs typeface="Aharoni" panose="02010803020104030203" pitchFamily="2" charset="-79"/>
              </a:rPr>
              <a:t>Emergency			  ________</a:t>
            </a:r>
          </a:p>
          <a:p>
            <a:pPr marL="914400" lvl="1" indent="-514350" eaLnBrk="1" fontAlgn="auto" hangingPunct="1">
              <a:spcAft>
                <a:spcPts val="0"/>
              </a:spcAft>
              <a:buFont typeface="+mj-lt"/>
              <a:buAutoNum type="alphaLcPeriod"/>
              <a:defRPr/>
            </a:pPr>
            <a:r>
              <a:rPr lang="en-US" sz="3600" dirty="0">
                <a:latin typeface="Aharoni" panose="02010803020104030203" pitchFamily="2" charset="-79"/>
                <a:cs typeface="Aharoni" panose="02010803020104030203" pitchFamily="2" charset="-79"/>
              </a:rPr>
              <a:t>Retirement			  ________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"/>
            <a:ext cx="8229600" cy="6400800"/>
          </a:xfrm>
        </p:spPr>
        <p:txBody>
          <a:bodyPr rtlCol="0">
            <a:noAutofit/>
          </a:bodyPr>
          <a:lstStyle/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en-US" sz="4400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PAYMENTS PER MONTH</a:t>
            </a:r>
            <a:endParaRPr lang="en-US" sz="44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3600" dirty="0">
                <a:latin typeface="Aharoni" panose="02010803020104030203" pitchFamily="2" charset="-79"/>
                <a:cs typeface="Aharoni" panose="02010803020104030203" pitchFamily="2" charset="-79"/>
              </a:rPr>
              <a:t>12. Medical</a:t>
            </a:r>
          </a:p>
          <a:p>
            <a:pPr marL="914400" lvl="1" indent="-514350" eaLnBrk="1" fontAlgn="auto" hangingPunct="1">
              <a:spcAft>
                <a:spcPts val="0"/>
              </a:spcAft>
              <a:buFont typeface="+mj-lt"/>
              <a:buAutoNum type="alphaLcPeriod"/>
              <a:defRPr/>
            </a:pPr>
            <a:r>
              <a:rPr lang="en-US" sz="3600" dirty="0">
                <a:latin typeface="Aharoni" panose="02010803020104030203" pitchFamily="2" charset="-79"/>
                <a:cs typeface="Aharoni" panose="02010803020104030203" pitchFamily="2" charset="-79"/>
              </a:rPr>
              <a:t>Dentist				________</a:t>
            </a:r>
          </a:p>
          <a:p>
            <a:pPr marL="914400" lvl="1" indent="-514350" eaLnBrk="1" fontAlgn="auto" hangingPunct="1">
              <a:spcAft>
                <a:spcPts val="0"/>
              </a:spcAft>
              <a:buFont typeface="+mj-lt"/>
              <a:buAutoNum type="alphaLcPeriod"/>
              <a:defRPr/>
            </a:pPr>
            <a:r>
              <a:rPr lang="en-US" sz="3600" dirty="0">
                <a:latin typeface="Aharoni" panose="02010803020104030203" pitchFamily="2" charset="-79"/>
                <a:cs typeface="Aharoni" panose="02010803020104030203" pitchFamily="2" charset="-79"/>
              </a:rPr>
              <a:t>Doctor				________</a:t>
            </a:r>
          </a:p>
          <a:p>
            <a:pPr marL="914400" lvl="1" indent="-514350" eaLnBrk="1" fontAlgn="auto" hangingPunct="1">
              <a:spcAft>
                <a:spcPts val="0"/>
              </a:spcAft>
              <a:buFont typeface="+mj-lt"/>
              <a:buAutoNum type="alphaLcPeriod"/>
              <a:defRPr/>
            </a:pPr>
            <a:r>
              <a:rPr lang="en-US" sz="3600" dirty="0">
                <a:latin typeface="Aharoni" panose="02010803020104030203" pitchFamily="2" charset="-79"/>
                <a:cs typeface="Aharoni" panose="02010803020104030203" pitchFamily="2" charset="-79"/>
              </a:rPr>
              <a:t>Other				________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3600" dirty="0">
                <a:latin typeface="Aharoni" panose="02010803020104030203" pitchFamily="2" charset="-79"/>
                <a:cs typeface="Aharoni" panose="02010803020104030203" pitchFamily="2" charset="-79"/>
              </a:rPr>
              <a:t>13. Miscellaneous</a:t>
            </a:r>
          </a:p>
          <a:p>
            <a:pPr marL="914400" lvl="1" indent="-514350" eaLnBrk="1" fontAlgn="auto" hangingPunct="1">
              <a:spcAft>
                <a:spcPts val="0"/>
              </a:spcAft>
              <a:buFont typeface="+mj-lt"/>
              <a:buAutoNum type="alphaLcPeriod"/>
              <a:defRPr/>
            </a:pPr>
            <a:r>
              <a:rPr lang="en-US" sz="3600" dirty="0">
                <a:latin typeface="Aharoni" panose="02010803020104030203" pitchFamily="2" charset="-79"/>
                <a:cs typeface="Aharoni" panose="02010803020104030203" pitchFamily="2" charset="-79"/>
              </a:rPr>
              <a:t>Subscriptions		________</a:t>
            </a:r>
          </a:p>
          <a:p>
            <a:pPr marL="914400" lvl="1" indent="-514350" eaLnBrk="1" fontAlgn="auto" hangingPunct="1">
              <a:spcAft>
                <a:spcPts val="0"/>
              </a:spcAft>
              <a:buFont typeface="+mj-lt"/>
              <a:buAutoNum type="alphaLcPeriod"/>
              <a:defRPr/>
            </a:pPr>
            <a:r>
              <a:rPr lang="en-US" sz="3600" dirty="0">
                <a:latin typeface="Aharoni" panose="02010803020104030203" pitchFamily="2" charset="-79"/>
                <a:cs typeface="Aharoni" panose="02010803020104030203" pitchFamily="2" charset="-79"/>
              </a:rPr>
              <a:t>Gifts, birthdays, Christmas						________</a:t>
            </a:r>
          </a:p>
          <a:p>
            <a:pPr marL="914400" lvl="1" indent="-514350" eaLnBrk="1" fontAlgn="auto" hangingPunct="1">
              <a:spcAft>
                <a:spcPts val="0"/>
              </a:spcAft>
              <a:buFont typeface="+mj-lt"/>
              <a:buAutoNum type="alphaLcPeriod"/>
              <a:defRPr/>
            </a:pPr>
            <a:r>
              <a:rPr lang="en-US" sz="3600" dirty="0">
                <a:latin typeface="Aharoni" panose="02010803020104030203" pitchFamily="2" charset="-79"/>
                <a:cs typeface="Aharoni" panose="02010803020104030203" pitchFamily="2" charset="-79"/>
              </a:rPr>
              <a:t>Vacation			________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"/>
            <a:ext cx="8229600" cy="6400800"/>
          </a:xfrm>
        </p:spPr>
        <p:txBody>
          <a:bodyPr rtlCol="0">
            <a:normAutofit/>
          </a:bodyPr>
          <a:lstStyle/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en-US" sz="4400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PAYMENTS PER MONTH</a:t>
            </a:r>
            <a:endParaRPr lang="en-US" sz="44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/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3600" dirty="0">
                <a:latin typeface="Aharoni" panose="02010803020104030203" pitchFamily="2" charset="-79"/>
                <a:cs typeface="Aharoni" panose="02010803020104030203" pitchFamily="2" charset="-79"/>
              </a:rPr>
              <a:t>TOTAL PAYMENTS										________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3600" b="1" dirty="0">
                <a:solidFill>
                  <a:schemeClr val="accent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INCOME VS. EXPENSES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3600" b="1" dirty="0">
                <a:solidFill>
                  <a:schemeClr val="accent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	Net Monthly Income	________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3600" b="1" dirty="0">
                <a:solidFill>
                  <a:schemeClr val="accent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	Less Expense		________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3600" b="1" dirty="0">
                <a:solidFill>
                  <a:schemeClr val="accent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	Overage			________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BUDGET PERCENTAGE GUIDELINES</a:t>
            </a:r>
            <a:r>
              <a:rPr lang="en-US" dirty="0"/>
              <a:t/>
            </a:r>
            <a:br>
              <a:rPr lang="en-US" dirty="0"/>
            </a:br>
            <a:r>
              <a:rPr lang="en-US" sz="3600" dirty="0">
                <a:latin typeface="Aharoni" panose="02010803020104030203" pitchFamily="2" charset="-79"/>
                <a:cs typeface="Aharoni" panose="02010803020104030203" pitchFamily="2" charset="-79"/>
              </a:rPr>
              <a:t>Salaries for Guideline = ______/year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715000"/>
          </a:xfrm>
        </p:spPr>
        <p:txBody>
          <a:bodyPr rtlCol="0">
            <a:normAutofit fontScale="47500" lnSpcReduction="20000"/>
          </a:bodyPr>
          <a:lstStyle/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5100" dirty="0">
                <a:latin typeface="Aharoni" panose="02010803020104030203" pitchFamily="2" charset="-79"/>
                <a:cs typeface="Aharoni" panose="02010803020104030203" pitchFamily="2" charset="-79"/>
              </a:rPr>
              <a:t>Gross Income Per Month  $________</a:t>
            </a:r>
          </a:p>
          <a:p>
            <a:pPr marL="914400" lvl="1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4500" dirty="0">
                <a:latin typeface="Aharoni" panose="02010803020104030203" pitchFamily="2" charset="-79"/>
                <a:cs typeface="Aharoni" panose="02010803020104030203" pitchFamily="2" charset="-79"/>
              </a:rPr>
              <a:t>Tithe</a:t>
            </a:r>
            <a:r>
              <a:rPr lang="en-US" sz="3400" dirty="0">
                <a:latin typeface="Aharoni" panose="02010803020104030203" pitchFamily="2" charset="-79"/>
                <a:cs typeface="Aharoni" panose="02010803020104030203" pitchFamily="2" charset="-79"/>
              </a:rPr>
              <a:t> 			(</a:t>
            </a:r>
            <a:r>
              <a:rPr lang="en-US" sz="5100" dirty="0">
                <a:latin typeface="Aharoni" panose="02010803020104030203" pitchFamily="2" charset="-79"/>
                <a:cs typeface="Aharoni" panose="02010803020104030203" pitchFamily="2" charset="-79"/>
              </a:rPr>
              <a:t>10% </a:t>
            </a:r>
            <a:r>
              <a:rPr lang="en-US" sz="3400" dirty="0">
                <a:latin typeface="Aharoni" panose="02010803020104030203" pitchFamily="2" charset="-79"/>
                <a:cs typeface="Aharoni" panose="02010803020104030203" pitchFamily="2" charset="-79"/>
              </a:rPr>
              <a:t>of Gross)	_____ = $_____</a:t>
            </a:r>
          </a:p>
          <a:p>
            <a:pPr marL="914400" lvl="1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4500" dirty="0">
                <a:latin typeface="Aharoni" panose="02010803020104030203" pitchFamily="2" charset="-79"/>
                <a:cs typeface="Aharoni" panose="02010803020104030203" pitchFamily="2" charset="-79"/>
              </a:rPr>
              <a:t>Tax</a:t>
            </a:r>
            <a:r>
              <a:rPr lang="en-US" sz="3400" dirty="0">
                <a:latin typeface="Aharoni" panose="02010803020104030203" pitchFamily="2" charset="-79"/>
                <a:cs typeface="Aharoni" panose="02010803020104030203" pitchFamily="2" charset="-79"/>
              </a:rPr>
              <a:t>			(</a:t>
            </a:r>
            <a:r>
              <a:rPr lang="en-US" sz="5100" dirty="0">
                <a:latin typeface="Aharoni" panose="02010803020104030203" pitchFamily="2" charset="-79"/>
                <a:cs typeface="Aharoni" panose="02010803020104030203" pitchFamily="2" charset="-79"/>
              </a:rPr>
              <a:t>12% </a:t>
            </a:r>
            <a:r>
              <a:rPr lang="en-US" sz="3400" dirty="0">
                <a:latin typeface="Aharoni" panose="02010803020104030203" pitchFamily="2" charset="-79"/>
                <a:cs typeface="Aharoni" panose="02010803020104030203" pitchFamily="2" charset="-79"/>
              </a:rPr>
              <a:t>of Gross)	_____ = $_____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4500" dirty="0">
                <a:latin typeface="Aharoni" panose="02010803020104030203" pitchFamily="2" charset="-79"/>
                <a:cs typeface="Aharoni" panose="02010803020104030203" pitchFamily="2" charset="-79"/>
              </a:rPr>
              <a:t>Net Spendable Income      </a:t>
            </a:r>
            <a:r>
              <a:rPr lang="en-US" dirty="0">
                <a:latin typeface="Aharoni" panose="02010803020104030203" pitchFamily="2" charset="-79"/>
                <a:cs typeface="Aharoni" panose="02010803020104030203" pitchFamily="2" charset="-79"/>
              </a:rPr>
              <a:t>$________</a:t>
            </a:r>
          </a:p>
          <a:p>
            <a:pPr marL="914400" lvl="1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4500" dirty="0">
                <a:latin typeface="Aharoni" panose="02010803020104030203" pitchFamily="2" charset="-79"/>
                <a:cs typeface="Aharoni" panose="02010803020104030203" pitchFamily="2" charset="-79"/>
              </a:rPr>
              <a:t>Housing </a:t>
            </a:r>
            <a:r>
              <a:rPr lang="en-US" sz="3400" dirty="0">
                <a:latin typeface="Aharoni" panose="02010803020104030203" pitchFamily="2" charset="-79"/>
                <a:cs typeface="Aharoni" panose="02010803020104030203" pitchFamily="2" charset="-79"/>
              </a:rPr>
              <a:t>		   (</a:t>
            </a:r>
            <a:r>
              <a:rPr lang="en-US" sz="5100" dirty="0">
                <a:latin typeface="Aharoni" panose="02010803020104030203" pitchFamily="2" charset="-79"/>
                <a:cs typeface="Aharoni" panose="02010803020104030203" pitchFamily="2" charset="-79"/>
              </a:rPr>
              <a:t>33% </a:t>
            </a:r>
            <a:r>
              <a:rPr lang="en-US" sz="3400" dirty="0">
                <a:latin typeface="Aharoni" panose="02010803020104030203" pitchFamily="2" charset="-79"/>
                <a:cs typeface="Aharoni" panose="02010803020104030203" pitchFamily="2" charset="-79"/>
              </a:rPr>
              <a:t>of Net)	_____ = $_____</a:t>
            </a:r>
          </a:p>
          <a:p>
            <a:pPr marL="914400" lvl="1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4500" dirty="0">
                <a:latin typeface="Aharoni" panose="02010803020104030203" pitchFamily="2" charset="-79"/>
                <a:cs typeface="Aharoni" panose="02010803020104030203" pitchFamily="2" charset="-79"/>
              </a:rPr>
              <a:t>Food</a:t>
            </a:r>
            <a:r>
              <a:rPr lang="en-US" sz="3400" dirty="0">
                <a:latin typeface="Aharoni" panose="02010803020104030203" pitchFamily="2" charset="-79"/>
                <a:cs typeface="Aharoni" panose="02010803020104030203" pitchFamily="2" charset="-79"/>
              </a:rPr>
              <a:t>			   (</a:t>
            </a:r>
            <a:r>
              <a:rPr lang="en-US" sz="5100" dirty="0">
                <a:latin typeface="Aharoni" panose="02010803020104030203" pitchFamily="2" charset="-79"/>
                <a:cs typeface="Aharoni" panose="02010803020104030203" pitchFamily="2" charset="-79"/>
              </a:rPr>
              <a:t>15% </a:t>
            </a:r>
            <a:r>
              <a:rPr lang="en-US" sz="3400" dirty="0">
                <a:latin typeface="Aharoni" panose="02010803020104030203" pitchFamily="2" charset="-79"/>
                <a:cs typeface="Aharoni" panose="02010803020104030203" pitchFamily="2" charset="-79"/>
              </a:rPr>
              <a:t>of Net)	_____ = $_____</a:t>
            </a:r>
          </a:p>
          <a:p>
            <a:pPr marL="914400" lvl="1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4500" dirty="0">
                <a:latin typeface="Aharoni" panose="02010803020104030203" pitchFamily="2" charset="-79"/>
                <a:cs typeface="Aharoni" panose="02010803020104030203" pitchFamily="2" charset="-79"/>
              </a:rPr>
              <a:t>Auto</a:t>
            </a:r>
            <a:r>
              <a:rPr lang="en-US" sz="3400" dirty="0">
                <a:latin typeface="Aharoni" panose="02010803020104030203" pitchFamily="2" charset="-79"/>
                <a:cs typeface="Aharoni" panose="02010803020104030203" pitchFamily="2" charset="-79"/>
              </a:rPr>
              <a:t>			   (</a:t>
            </a:r>
            <a:r>
              <a:rPr lang="en-US" sz="5100" dirty="0">
                <a:latin typeface="Aharoni" panose="02010803020104030203" pitchFamily="2" charset="-79"/>
                <a:cs typeface="Aharoni" panose="02010803020104030203" pitchFamily="2" charset="-79"/>
              </a:rPr>
              <a:t>15% </a:t>
            </a:r>
            <a:r>
              <a:rPr lang="en-US" sz="3400" dirty="0">
                <a:latin typeface="Aharoni" panose="02010803020104030203" pitchFamily="2" charset="-79"/>
                <a:cs typeface="Aharoni" panose="02010803020104030203" pitchFamily="2" charset="-79"/>
              </a:rPr>
              <a:t>of Net)	_____ = $_____</a:t>
            </a:r>
          </a:p>
          <a:p>
            <a:pPr marL="914400" lvl="1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4500" dirty="0">
                <a:latin typeface="Aharoni" panose="02010803020104030203" pitchFamily="2" charset="-79"/>
                <a:cs typeface="Aharoni" panose="02010803020104030203" pitchFamily="2" charset="-79"/>
              </a:rPr>
              <a:t>Insurance</a:t>
            </a:r>
            <a:r>
              <a:rPr lang="en-US" sz="3400" dirty="0">
                <a:latin typeface="Aharoni" panose="02010803020104030203" pitchFamily="2" charset="-79"/>
                <a:cs typeface="Aharoni" panose="02010803020104030203" pitchFamily="2" charset="-79"/>
              </a:rPr>
              <a:t>		     </a:t>
            </a:r>
            <a:r>
              <a:rPr lang="en-US" sz="5100" dirty="0">
                <a:latin typeface="Aharoni" panose="02010803020104030203" pitchFamily="2" charset="-79"/>
                <a:cs typeface="Aharoni" panose="02010803020104030203" pitchFamily="2" charset="-79"/>
              </a:rPr>
              <a:t>(5% </a:t>
            </a:r>
            <a:r>
              <a:rPr lang="en-US" sz="3400" dirty="0">
                <a:latin typeface="Aharoni" panose="02010803020104030203" pitchFamily="2" charset="-79"/>
                <a:cs typeface="Aharoni" panose="02010803020104030203" pitchFamily="2" charset="-79"/>
              </a:rPr>
              <a:t>of Net)	_____ = $_____</a:t>
            </a:r>
          </a:p>
          <a:p>
            <a:pPr marL="914400" lvl="1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4500" dirty="0">
                <a:latin typeface="Aharoni" panose="02010803020104030203" pitchFamily="2" charset="-79"/>
                <a:cs typeface="Aharoni" panose="02010803020104030203" pitchFamily="2" charset="-79"/>
              </a:rPr>
              <a:t>Debts</a:t>
            </a:r>
            <a:r>
              <a:rPr lang="en-US" sz="3400" dirty="0">
                <a:latin typeface="Aharoni" panose="02010803020104030203" pitchFamily="2" charset="-79"/>
                <a:cs typeface="Aharoni" panose="02010803020104030203" pitchFamily="2" charset="-79"/>
              </a:rPr>
              <a:t>			     (</a:t>
            </a:r>
            <a:r>
              <a:rPr lang="en-US" sz="5100" dirty="0">
                <a:latin typeface="Aharoni" panose="02010803020104030203" pitchFamily="2" charset="-79"/>
                <a:cs typeface="Aharoni" panose="02010803020104030203" pitchFamily="2" charset="-79"/>
              </a:rPr>
              <a:t>5% </a:t>
            </a:r>
            <a:r>
              <a:rPr lang="en-US" sz="3400" dirty="0">
                <a:latin typeface="Aharoni" panose="02010803020104030203" pitchFamily="2" charset="-79"/>
                <a:cs typeface="Aharoni" panose="02010803020104030203" pitchFamily="2" charset="-79"/>
              </a:rPr>
              <a:t>of Net)	_____ = $_____</a:t>
            </a:r>
          </a:p>
          <a:p>
            <a:pPr marL="914400" lvl="1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5100" dirty="0">
                <a:latin typeface="Aharoni" panose="02010803020104030203" pitchFamily="2" charset="-79"/>
                <a:cs typeface="Aharoni" panose="02010803020104030203" pitchFamily="2" charset="-79"/>
              </a:rPr>
              <a:t>Entertainment/Rec.</a:t>
            </a:r>
            <a:r>
              <a:rPr lang="en-US" sz="3400" dirty="0">
                <a:latin typeface="Aharoni" panose="02010803020104030203" pitchFamily="2" charset="-79"/>
                <a:cs typeface="Aharoni" panose="02010803020104030203" pitchFamily="2" charset="-79"/>
              </a:rPr>
              <a:t>	     (</a:t>
            </a:r>
            <a:r>
              <a:rPr lang="en-US" sz="5100" dirty="0">
                <a:latin typeface="Aharoni" panose="02010803020104030203" pitchFamily="2" charset="-79"/>
                <a:cs typeface="Aharoni" panose="02010803020104030203" pitchFamily="2" charset="-79"/>
              </a:rPr>
              <a:t>7% </a:t>
            </a:r>
            <a:r>
              <a:rPr lang="en-US" sz="3400" dirty="0">
                <a:latin typeface="Aharoni" panose="02010803020104030203" pitchFamily="2" charset="-79"/>
                <a:cs typeface="Aharoni" panose="02010803020104030203" pitchFamily="2" charset="-79"/>
              </a:rPr>
              <a:t>of Net)	_____ = $_____</a:t>
            </a:r>
          </a:p>
          <a:p>
            <a:pPr marL="914400" lvl="1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5100" dirty="0">
                <a:latin typeface="Aharoni" panose="02010803020104030203" pitchFamily="2" charset="-79"/>
                <a:cs typeface="Aharoni" panose="02010803020104030203" pitchFamily="2" charset="-79"/>
              </a:rPr>
              <a:t>Clothing</a:t>
            </a:r>
            <a:r>
              <a:rPr lang="en-US" sz="3400" dirty="0">
                <a:latin typeface="Aharoni" panose="02010803020104030203" pitchFamily="2" charset="-79"/>
                <a:cs typeface="Aharoni" panose="02010803020104030203" pitchFamily="2" charset="-79"/>
              </a:rPr>
              <a:t>		     (</a:t>
            </a:r>
            <a:r>
              <a:rPr lang="en-US" sz="5100" dirty="0">
                <a:latin typeface="Aharoni" panose="02010803020104030203" pitchFamily="2" charset="-79"/>
                <a:cs typeface="Aharoni" panose="02010803020104030203" pitchFamily="2" charset="-79"/>
              </a:rPr>
              <a:t>5% </a:t>
            </a:r>
            <a:r>
              <a:rPr lang="en-US" sz="3400" dirty="0">
                <a:latin typeface="Aharoni" panose="02010803020104030203" pitchFamily="2" charset="-79"/>
                <a:cs typeface="Aharoni" panose="02010803020104030203" pitchFamily="2" charset="-79"/>
              </a:rPr>
              <a:t>of Net)	_____ = $_____</a:t>
            </a:r>
          </a:p>
          <a:p>
            <a:pPr marL="914400" lvl="1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5100" dirty="0">
                <a:latin typeface="Aharoni" panose="02010803020104030203" pitchFamily="2" charset="-79"/>
                <a:cs typeface="Aharoni" panose="02010803020104030203" pitchFamily="2" charset="-79"/>
              </a:rPr>
              <a:t>Savings	</a:t>
            </a:r>
            <a:r>
              <a:rPr lang="en-US" sz="3400" dirty="0">
                <a:latin typeface="Aharoni" panose="02010803020104030203" pitchFamily="2" charset="-79"/>
                <a:cs typeface="Aharoni" panose="02010803020104030203" pitchFamily="2" charset="-79"/>
              </a:rPr>
              <a:t>	     (</a:t>
            </a:r>
            <a:r>
              <a:rPr lang="en-US" sz="5100" dirty="0">
                <a:latin typeface="Aharoni" panose="02010803020104030203" pitchFamily="2" charset="-79"/>
                <a:cs typeface="Aharoni" panose="02010803020104030203" pitchFamily="2" charset="-79"/>
              </a:rPr>
              <a:t>5% </a:t>
            </a:r>
            <a:r>
              <a:rPr lang="en-US" sz="3400" dirty="0">
                <a:latin typeface="Aharoni" panose="02010803020104030203" pitchFamily="2" charset="-79"/>
                <a:cs typeface="Aharoni" panose="02010803020104030203" pitchFamily="2" charset="-79"/>
              </a:rPr>
              <a:t>of Net)	_____ = $_____</a:t>
            </a:r>
          </a:p>
          <a:p>
            <a:pPr marL="914400" lvl="1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5100" dirty="0">
                <a:latin typeface="Aharoni" panose="02010803020104030203" pitchFamily="2" charset="-79"/>
                <a:cs typeface="Aharoni" panose="02010803020104030203" pitchFamily="2" charset="-79"/>
              </a:rPr>
              <a:t>Medical/Dental</a:t>
            </a:r>
            <a:r>
              <a:rPr lang="en-US" sz="3400" dirty="0">
                <a:latin typeface="Aharoni" panose="02010803020104030203" pitchFamily="2" charset="-79"/>
                <a:cs typeface="Aharoni" panose="02010803020104030203" pitchFamily="2" charset="-79"/>
              </a:rPr>
              <a:t>	     (</a:t>
            </a:r>
            <a:r>
              <a:rPr lang="en-US" sz="5100" dirty="0">
                <a:latin typeface="Aharoni" panose="02010803020104030203" pitchFamily="2" charset="-79"/>
                <a:cs typeface="Aharoni" panose="02010803020104030203" pitchFamily="2" charset="-79"/>
              </a:rPr>
              <a:t>5% </a:t>
            </a:r>
            <a:r>
              <a:rPr lang="en-US" sz="3400" dirty="0">
                <a:latin typeface="Aharoni" panose="02010803020104030203" pitchFamily="2" charset="-79"/>
                <a:cs typeface="Aharoni" panose="02010803020104030203" pitchFamily="2" charset="-79"/>
              </a:rPr>
              <a:t>of Net)	_____ = $_____</a:t>
            </a:r>
          </a:p>
          <a:p>
            <a:pPr marL="914400" lvl="1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5100" dirty="0">
                <a:latin typeface="Aharoni" panose="02010803020104030203" pitchFamily="2" charset="-79"/>
                <a:cs typeface="Aharoni" panose="02010803020104030203" pitchFamily="2" charset="-79"/>
              </a:rPr>
              <a:t>Miscellaneous</a:t>
            </a:r>
            <a:r>
              <a:rPr lang="en-US" sz="3400" dirty="0">
                <a:latin typeface="Aharoni" panose="02010803020104030203" pitchFamily="2" charset="-79"/>
                <a:cs typeface="Aharoni" panose="02010803020104030203" pitchFamily="2" charset="-79"/>
              </a:rPr>
              <a:t>	     (</a:t>
            </a:r>
            <a:r>
              <a:rPr lang="en-US" sz="5100" dirty="0">
                <a:latin typeface="Aharoni" panose="02010803020104030203" pitchFamily="2" charset="-79"/>
                <a:cs typeface="Aharoni" panose="02010803020104030203" pitchFamily="2" charset="-79"/>
              </a:rPr>
              <a:t>6% </a:t>
            </a:r>
            <a:r>
              <a:rPr lang="en-US" sz="3400" dirty="0">
                <a:latin typeface="Aharoni" panose="02010803020104030203" pitchFamily="2" charset="-79"/>
                <a:cs typeface="Aharoni" panose="02010803020104030203" pitchFamily="2" charset="-79"/>
              </a:rPr>
              <a:t>of Net)	_____ = $_____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5100" dirty="0">
                <a:latin typeface="Aharoni" panose="02010803020104030203" pitchFamily="2" charset="-79"/>
                <a:cs typeface="Aharoni" panose="02010803020104030203" pitchFamily="2" charset="-79"/>
              </a:rPr>
              <a:t>TOTAL (cannot exceed net spendable) $________</a:t>
            </a:r>
            <a:r>
              <a:rPr lang="en-US" dirty="0"/>
              <a:t>	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1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chemeClr val="tx2"/>
                </a:solidFill>
              </a:rPr>
              <a:t>CASH CONTROL OVERVIEW</a:t>
            </a:r>
          </a:p>
        </p:txBody>
      </p:sp>
      <p:sp>
        <p:nvSpPr>
          <p:cNvPr id="3" name="Isosceles Triangle 2"/>
          <p:cNvSpPr/>
          <p:nvPr/>
        </p:nvSpPr>
        <p:spPr>
          <a:xfrm rot="10800000">
            <a:off x="3352800" y="730250"/>
            <a:ext cx="2286000" cy="15240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8003" name="TextBox 3"/>
          <p:cNvSpPr txBox="1">
            <a:spLocks noChangeArrowheads="1"/>
          </p:cNvSpPr>
          <p:nvPr/>
        </p:nvSpPr>
        <p:spPr bwMode="auto">
          <a:xfrm>
            <a:off x="3810000" y="609600"/>
            <a:ext cx="1828800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>
                <a:latin typeface="Calibri" pitchFamily="34" charset="0"/>
              </a:rPr>
              <a:t>Checking Account</a:t>
            </a:r>
          </a:p>
        </p:txBody>
      </p:sp>
      <p:sp>
        <p:nvSpPr>
          <p:cNvPr id="5" name="Down Arrow 4"/>
          <p:cNvSpPr/>
          <p:nvPr/>
        </p:nvSpPr>
        <p:spPr>
          <a:xfrm>
            <a:off x="4114800" y="2362200"/>
            <a:ext cx="685800" cy="91440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8005" name="TextBox 5"/>
          <p:cNvSpPr txBox="1">
            <a:spLocks noChangeArrowheads="1"/>
          </p:cNvSpPr>
          <p:nvPr/>
        </p:nvSpPr>
        <p:spPr bwMode="auto">
          <a:xfrm>
            <a:off x="2819400" y="3352800"/>
            <a:ext cx="3200400" cy="954088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800" b="1">
                <a:latin typeface="Calibri" pitchFamily="34" charset="0"/>
              </a:rPr>
              <a:t>DEPOSITS &amp; EXPENSES LEDGER</a:t>
            </a:r>
          </a:p>
        </p:txBody>
      </p:sp>
      <p:sp>
        <p:nvSpPr>
          <p:cNvPr id="128006" name="TextBox 6"/>
          <p:cNvSpPr txBox="1">
            <a:spLocks noChangeArrowheads="1"/>
          </p:cNvSpPr>
          <p:nvPr/>
        </p:nvSpPr>
        <p:spPr bwMode="auto">
          <a:xfrm>
            <a:off x="457200" y="5181600"/>
            <a:ext cx="1447800" cy="1570038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tx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b="1">
                <a:latin typeface="Calibri" pitchFamily="34" charset="0"/>
              </a:rPr>
              <a:t>Regular Monthly</a:t>
            </a:r>
          </a:p>
          <a:p>
            <a:pPr algn="ctr"/>
            <a:r>
              <a:rPr lang="en-US" sz="2400" b="1">
                <a:latin typeface="Calibri" pitchFamily="34" charset="0"/>
              </a:rPr>
              <a:t>Expenses </a:t>
            </a:r>
          </a:p>
          <a:p>
            <a:pPr algn="ctr"/>
            <a:r>
              <a:rPr lang="en-US" sz="2400" b="1">
                <a:latin typeface="Calibri" pitchFamily="34" charset="0"/>
              </a:rPr>
              <a:t>Account </a:t>
            </a:r>
          </a:p>
        </p:txBody>
      </p:sp>
      <p:sp>
        <p:nvSpPr>
          <p:cNvPr id="128007" name="TextBox 8"/>
          <p:cNvSpPr txBox="1">
            <a:spLocks noChangeArrowheads="1"/>
          </p:cNvSpPr>
          <p:nvPr/>
        </p:nvSpPr>
        <p:spPr bwMode="auto">
          <a:xfrm>
            <a:off x="2514600" y="5181600"/>
            <a:ext cx="1447800" cy="1570038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tx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b="1">
                <a:latin typeface="Calibri" pitchFamily="34" charset="0"/>
              </a:rPr>
              <a:t>Periodic Large Expenses Account</a:t>
            </a:r>
          </a:p>
        </p:txBody>
      </p:sp>
      <p:sp>
        <p:nvSpPr>
          <p:cNvPr id="128008" name="TextBox 9"/>
          <p:cNvSpPr txBox="1">
            <a:spLocks noChangeArrowheads="1"/>
          </p:cNvSpPr>
          <p:nvPr/>
        </p:nvSpPr>
        <p:spPr bwMode="auto">
          <a:xfrm>
            <a:off x="4876800" y="5181600"/>
            <a:ext cx="1600200" cy="1570038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tx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b="1">
                <a:latin typeface="Calibri" pitchFamily="34" charset="0"/>
              </a:rPr>
              <a:t>Debt Reduction Account</a:t>
            </a:r>
          </a:p>
          <a:p>
            <a:endParaRPr lang="en-US" sz="2400">
              <a:latin typeface="Calibri" pitchFamily="34" charset="0"/>
            </a:endParaRPr>
          </a:p>
        </p:txBody>
      </p:sp>
      <p:sp>
        <p:nvSpPr>
          <p:cNvPr id="128009" name="TextBox 10"/>
          <p:cNvSpPr txBox="1">
            <a:spLocks noChangeArrowheads="1"/>
          </p:cNvSpPr>
          <p:nvPr/>
        </p:nvSpPr>
        <p:spPr bwMode="auto">
          <a:xfrm>
            <a:off x="6934200" y="5181600"/>
            <a:ext cx="1676400" cy="1570038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tx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b="1">
                <a:latin typeface="Calibri" pitchFamily="34" charset="0"/>
              </a:rPr>
              <a:t>Savings/ Investment Account</a:t>
            </a:r>
          </a:p>
          <a:p>
            <a:endParaRPr lang="en-US" sz="2400">
              <a:latin typeface="Calibri" pitchFamily="34" charset="0"/>
            </a:endParaRPr>
          </a:p>
        </p:txBody>
      </p:sp>
      <p:sp>
        <p:nvSpPr>
          <p:cNvPr id="12" name="Bent Arrow 11"/>
          <p:cNvSpPr/>
          <p:nvPr/>
        </p:nvSpPr>
        <p:spPr>
          <a:xfrm>
            <a:off x="1181100" y="4267200"/>
            <a:ext cx="723900" cy="762000"/>
          </a:xfrm>
          <a:prstGeom prst="ben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Up Arrow 12"/>
          <p:cNvSpPr/>
          <p:nvPr/>
        </p:nvSpPr>
        <p:spPr>
          <a:xfrm>
            <a:off x="3200400" y="4383088"/>
            <a:ext cx="381000" cy="646112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Up Arrow 14"/>
          <p:cNvSpPr/>
          <p:nvPr/>
        </p:nvSpPr>
        <p:spPr>
          <a:xfrm>
            <a:off x="5410200" y="4383088"/>
            <a:ext cx="381000" cy="646112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7" name="Bent Arrow 16"/>
          <p:cNvSpPr/>
          <p:nvPr/>
        </p:nvSpPr>
        <p:spPr>
          <a:xfrm>
            <a:off x="7391400" y="4267201"/>
            <a:ext cx="685800" cy="762000"/>
          </a:xfrm>
          <a:prstGeom prst="bentArrow">
            <a:avLst/>
          </a:prstGeom>
          <a:solidFill>
            <a:srgbClr val="FF0000"/>
          </a:solidFill>
          <a:scene3d>
            <a:camera prst="orthographicFront">
              <a:rot lat="0" lon="10800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9906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chemeClr val="tx2"/>
                </a:solidFill>
              </a:rPr>
              <a:t>INDIVIDUAL ACCOUNT PAGE </a:t>
            </a:r>
            <a:r>
              <a:rPr lang="en-US" sz="4000" b="1" dirty="0">
                <a:solidFill>
                  <a:schemeClr val="tx2"/>
                </a:solidFill>
              </a:rPr>
              <a:t>Account_________</a:t>
            </a:r>
            <a:r>
              <a:rPr lang="en-US" b="1" dirty="0">
                <a:solidFill>
                  <a:schemeClr val="tx2"/>
                </a:solidFill>
              </a:rPr>
              <a:t>	</a:t>
            </a:r>
            <a:r>
              <a:rPr lang="en-US" sz="4000" b="1" dirty="0">
                <a:solidFill>
                  <a:schemeClr val="tx2"/>
                </a:solidFill>
              </a:rPr>
              <a:t>Allocation_______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304800" y="1397000"/>
          <a:ext cx="8458200" cy="52863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34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068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958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756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362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02492">
                <a:tc>
                  <a:txBody>
                    <a:bodyPr/>
                    <a:lstStyle/>
                    <a:p>
                      <a:r>
                        <a:rPr lang="en-US" sz="2400" dirty="0"/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TRANSACTION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DEPOSIT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W/DRAW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BALANCE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49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249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249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249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249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249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249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249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249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0249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0249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0249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458200" cy="5486400"/>
          </a:xfrm>
        </p:spPr>
        <p:txBody>
          <a:bodyPr/>
          <a:lstStyle/>
          <a:p>
            <a:pPr marL="1257300" lvl="3" indent="0" eaLnBrk="1" hangingPunct="1">
              <a:buFont typeface="Arial" charset="0"/>
              <a:buNone/>
            </a:pPr>
            <a:r>
              <a:rPr lang="en-US" sz="2400">
                <a:latin typeface="Aharoni"/>
                <a:ea typeface="Aharoni"/>
                <a:cs typeface="Aharoni"/>
              </a:rPr>
              <a:t>				   Est. cost      per month	      </a:t>
            </a:r>
          </a:p>
          <a:p>
            <a:pPr marL="514350" indent="-514350" eaLnBrk="1" hangingPunct="1">
              <a:buFont typeface="Calibri" pitchFamily="34" charset="0"/>
              <a:buAutoNum type="arabicPeriod"/>
            </a:pPr>
            <a:r>
              <a:rPr lang="en-US" sz="2400">
                <a:latin typeface="Aharoni"/>
                <a:ea typeface="Aharoni"/>
                <a:cs typeface="Aharoni"/>
              </a:rPr>
              <a:t>Vacation				$______ ÷12= $______</a:t>
            </a:r>
          </a:p>
          <a:p>
            <a:pPr marL="514350" indent="-514350" eaLnBrk="1" hangingPunct="1">
              <a:buFont typeface="Calibri" pitchFamily="34" charset="0"/>
              <a:buAutoNum type="arabicPeriod"/>
            </a:pPr>
            <a:r>
              <a:rPr lang="en-US" sz="2400">
                <a:latin typeface="Aharoni"/>
                <a:ea typeface="Aharoni"/>
                <a:cs typeface="Aharoni"/>
              </a:rPr>
              <a:t>Dentist				$______ ÷12= $______</a:t>
            </a:r>
          </a:p>
          <a:p>
            <a:pPr marL="514350" indent="-514350" eaLnBrk="1" hangingPunct="1">
              <a:buFont typeface="Calibri" pitchFamily="34" charset="0"/>
              <a:buAutoNum type="arabicPeriod"/>
            </a:pPr>
            <a:r>
              <a:rPr lang="en-US" sz="2400">
                <a:latin typeface="Aharoni"/>
                <a:ea typeface="Aharoni"/>
                <a:cs typeface="Aharoni"/>
              </a:rPr>
              <a:t>Doctor				$______ ÷12= $______</a:t>
            </a:r>
          </a:p>
          <a:p>
            <a:pPr marL="514350" indent="-514350" eaLnBrk="1" hangingPunct="1">
              <a:buFont typeface="Calibri" pitchFamily="34" charset="0"/>
              <a:buAutoNum type="arabicPeriod"/>
            </a:pPr>
            <a:r>
              <a:rPr lang="en-US" sz="2400">
                <a:latin typeface="Aharoni"/>
                <a:ea typeface="Aharoni"/>
                <a:cs typeface="Aharoni"/>
              </a:rPr>
              <a:t>Automobile			$______ ÷12= $______</a:t>
            </a:r>
          </a:p>
          <a:p>
            <a:pPr marL="514350" indent="-514350" eaLnBrk="1" hangingPunct="1">
              <a:buFont typeface="Calibri" pitchFamily="34" charset="0"/>
              <a:buAutoNum type="arabicPeriod"/>
            </a:pPr>
            <a:r>
              <a:rPr lang="en-US" sz="2400">
                <a:latin typeface="Aharoni"/>
                <a:ea typeface="Aharoni"/>
                <a:cs typeface="Aharoni"/>
              </a:rPr>
              <a:t>Annual Insurance		$______ ÷12= $______</a:t>
            </a:r>
          </a:p>
          <a:p>
            <a:pPr marL="457200" lvl="1" indent="0" eaLnBrk="1" hangingPunct="1">
              <a:buFont typeface="Arial" charset="0"/>
              <a:buNone/>
            </a:pPr>
            <a:r>
              <a:rPr lang="en-US" sz="2400">
                <a:latin typeface="Aharoni"/>
                <a:ea typeface="Aharoni"/>
                <a:cs typeface="Aharoni"/>
              </a:rPr>
              <a:t> Life				$______ ÷12= $______ </a:t>
            </a:r>
          </a:p>
          <a:p>
            <a:pPr marL="457200" lvl="1" indent="0" eaLnBrk="1" hangingPunct="1">
              <a:buFont typeface="Arial" charset="0"/>
              <a:buNone/>
            </a:pPr>
            <a:r>
              <a:rPr lang="en-US" sz="2400">
                <a:latin typeface="Aharoni"/>
                <a:ea typeface="Aharoni"/>
                <a:cs typeface="Aharoni"/>
              </a:rPr>
              <a:t> Health				$______ ÷12= $______</a:t>
            </a:r>
          </a:p>
          <a:p>
            <a:pPr marL="457200" lvl="1" indent="0" eaLnBrk="1" hangingPunct="1">
              <a:buFont typeface="Arial" charset="0"/>
              <a:buNone/>
            </a:pPr>
            <a:r>
              <a:rPr lang="en-US" sz="2400">
                <a:latin typeface="Aharoni"/>
                <a:ea typeface="Aharoni"/>
                <a:cs typeface="Aharoni"/>
              </a:rPr>
              <a:t> Auto				$______ ÷12= $______</a:t>
            </a:r>
          </a:p>
          <a:p>
            <a:pPr marL="457200" lvl="1" indent="0" eaLnBrk="1" hangingPunct="1">
              <a:buFont typeface="Arial" charset="0"/>
              <a:buNone/>
            </a:pPr>
            <a:r>
              <a:rPr lang="en-US" sz="2400">
                <a:latin typeface="Aharoni"/>
                <a:ea typeface="Aharoni"/>
                <a:cs typeface="Aharoni"/>
              </a:rPr>
              <a:t> Home				$______ ÷12= $______</a:t>
            </a:r>
          </a:p>
          <a:p>
            <a:pPr marL="514350" indent="-514350" eaLnBrk="1" hangingPunct="1">
              <a:buFont typeface="Calibri" pitchFamily="34" charset="0"/>
              <a:buAutoNum type="arabicPeriod"/>
            </a:pPr>
            <a:r>
              <a:rPr lang="en-US" sz="2400">
                <a:latin typeface="Aharoni"/>
                <a:ea typeface="Aharoni"/>
                <a:cs typeface="Aharoni"/>
              </a:rPr>
              <a:t>Clothing				$______ ÷12= $______</a:t>
            </a:r>
          </a:p>
          <a:p>
            <a:pPr marL="514350" indent="-514350" eaLnBrk="1" hangingPunct="1">
              <a:buFont typeface="Calibri" pitchFamily="34" charset="0"/>
              <a:buAutoNum type="arabicPeriod"/>
            </a:pPr>
            <a:r>
              <a:rPr lang="en-US" sz="2400">
                <a:latin typeface="Aharoni"/>
                <a:ea typeface="Aharoni"/>
                <a:cs typeface="Aharoni"/>
              </a:rPr>
              <a:t>Investments			$______ ÷12= $______</a:t>
            </a:r>
          </a:p>
          <a:p>
            <a:pPr marL="514350" indent="-514350" eaLnBrk="1" hangingPunct="1">
              <a:buFont typeface="Calibri" pitchFamily="34" charset="0"/>
              <a:buAutoNum type="arabicPeriod"/>
            </a:pPr>
            <a:r>
              <a:rPr lang="en-US" sz="2400">
                <a:latin typeface="Aharoni"/>
                <a:ea typeface="Aharoni"/>
                <a:cs typeface="Aharoni"/>
              </a:rPr>
              <a:t>Other				$______ ÷12= $______</a:t>
            </a:r>
          </a:p>
        </p:txBody>
      </p:sp>
      <p:sp>
        <p:nvSpPr>
          <p:cNvPr id="126978" name="Title 1"/>
          <p:cNvSpPr>
            <a:spLocks noGrp="1"/>
          </p:cNvSpPr>
          <p:nvPr>
            <p:ph type="title"/>
          </p:nvPr>
        </p:nvSpPr>
        <p:spPr>
          <a:xfrm>
            <a:off x="0" y="-76200"/>
            <a:ext cx="9144000" cy="8382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VARIABLE EXPENSE PLANNING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69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978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514600"/>
            <a:ext cx="7391400" cy="106997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7200" dirty="0">
                <a:latin typeface="Aharoni" panose="02010803020104030203" pitchFamily="2" charset="-79"/>
                <a:cs typeface="Aharoni" panose="02010803020104030203" pitchFamily="2" charset="-79"/>
              </a:rPr>
              <a:t>HOW TO SAVE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5" name="Rectangle 2"/>
          <p:cNvSpPr>
            <a:spLocks noGrp="1"/>
          </p:cNvSpPr>
          <p:nvPr>
            <p:ph type="ctrTitle"/>
          </p:nvPr>
        </p:nvSpPr>
        <p:spPr>
          <a:xfrm>
            <a:off x="152400" y="228600"/>
            <a:ext cx="8839200" cy="1600200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The Most Important Financial Principle</a:t>
            </a:r>
          </a:p>
        </p:txBody>
      </p:sp>
      <p:sp>
        <p:nvSpPr>
          <p:cNvPr id="129026" name="Rectangle 3"/>
          <p:cNvSpPr>
            <a:spLocks noGrp="1"/>
          </p:cNvSpPr>
          <p:nvPr>
            <p:ph type="subTitle" idx="1"/>
          </p:nvPr>
        </p:nvSpPr>
        <p:spPr>
          <a:xfrm>
            <a:off x="1371600" y="2667000"/>
            <a:ext cx="6400800" cy="1752600"/>
          </a:xfrm>
        </p:spPr>
        <p:txBody>
          <a:bodyPr/>
          <a:lstStyle/>
          <a:p>
            <a:r>
              <a:rPr lang="en-US" sz="4800">
                <a:solidFill>
                  <a:schemeClr val="tx1"/>
                </a:solidFill>
                <a:latin typeface="Aharoni"/>
                <a:ea typeface="Aharoni"/>
                <a:cs typeface="Aharoni"/>
              </a:rPr>
              <a:t>Spend less than you earn and do it for a long time and you will be financially successful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90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90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9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90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90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90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025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49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$   HOW TO SAVE   $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/>
          <a:lstStyle/>
          <a:p>
            <a:pPr>
              <a:defRPr/>
            </a:pPr>
            <a:r>
              <a:rPr lang="en-US" sz="3600" dirty="0">
                <a:latin typeface="Aharoni" panose="02010803020104030203" pitchFamily="2" charset="-79"/>
                <a:cs typeface="Aharoni" panose="02010803020104030203" pitchFamily="2" charset="-79"/>
              </a:rPr>
              <a:t>Pay yourself first</a:t>
            </a:r>
          </a:p>
          <a:p>
            <a:pPr lvl="1">
              <a:defRPr/>
            </a:pPr>
            <a:r>
              <a:rPr lang="en-US" sz="3600" dirty="0">
                <a:latin typeface="Aharoni" panose="02010803020104030203" pitchFamily="2" charset="-79"/>
                <a:cs typeface="Aharoni" panose="02010803020104030203" pitchFamily="2" charset="-79"/>
              </a:rPr>
              <a:t>And make your savings untouchable.</a:t>
            </a:r>
          </a:p>
          <a:p>
            <a:pPr>
              <a:defRPr/>
            </a:pPr>
            <a:r>
              <a:rPr lang="en-US" sz="3600" dirty="0">
                <a:latin typeface="Aharoni" panose="02010803020104030203" pitchFamily="2" charset="-79"/>
                <a:cs typeface="Aharoni" panose="02010803020104030203" pitchFamily="2" charset="-79"/>
              </a:rPr>
              <a:t>Make use of the magic of compounding.</a:t>
            </a:r>
          </a:p>
          <a:p>
            <a:pPr lvl="1">
              <a:defRPr/>
            </a:pPr>
            <a:r>
              <a:rPr lang="en-US" sz="3600" dirty="0">
                <a:latin typeface="Aharoni" panose="02010803020104030203" pitchFamily="2" charset="-79"/>
                <a:cs typeface="Aharoni" panose="02010803020104030203" pitchFamily="2" charset="-79"/>
              </a:rPr>
              <a:t>The amount saved</a:t>
            </a:r>
          </a:p>
          <a:p>
            <a:pPr lvl="1">
              <a:defRPr/>
            </a:pPr>
            <a:r>
              <a:rPr lang="en-US" sz="3600" dirty="0">
                <a:latin typeface="Aharoni" panose="02010803020104030203" pitchFamily="2" charset="-79"/>
                <a:cs typeface="Aharoni" panose="02010803020104030203" pitchFamily="2" charset="-79"/>
              </a:rPr>
              <a:t>Time</a:t>
            </a:r>
          </a:p>
          <a:p>
            <a:pPr marL="457200" lvl="1" indent="0">
              <a:buFont typeface="Arial" charset="0"/>
              <a:buNone/>
              <a:defRPr/>
            </a:pPr>
            <a:endParaRPr lang="en-US" sz="36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00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00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0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049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3" name="Title 1"/>
          <p:cNvSpPr>
            <a:spLocks noGrp="1"/>
          </p:cNvSpPr>
          <p:nvPr>
            <p:ph type="title"/>
          </p:nvPr>
        </p:nvSpPr>
        <p:spPr>
          <a:xfrm>
            <a:off x="152400" y="76200"/>
            <a:ext cx="8686800" cy="1143000"/>
          </a:xfrm>
        </p:spPr>
        <p:txBody>
          <a:bodyPr/>
          <a:lstStyle/>
          <a:p>
            <a:pPr>
              <a:defRPr/>
            </a:pPr>
            <a:r>
              <a:rPr lang="en-US" sz="4000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INDIVIDUAL RETIREMENT ACCOUNT  AT 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9% </a:t>
            </a:r>
            <a:r>
              <a:rPr lang="en-US" sz="4000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INTEREST</a:t>
            </a:r>
          </a:p>
        </p:txBody>
      </p:sp>
      <p:graphicFrame>
        <p:nvGraphicFramePr>
          <p:cNvPr id="109634" name="Group 66"/>
          <p:cNvGraphicFramePr>
            <a:graphicFrameLocks noGrp="1"/>
          </p:cNvGraphicFramePr>
          <p:nvPr>
            <p:ph idx="1"/>
          </p:nvPr>
        </p:nvGraphicFramePr>
        <p:xfrm>
          <a:off x="457200" y="1285875"/>
          <a:ext cx="8229600" cy="5200650"/>
        </p:xfrm>
        <a:graphic>
          <a:graphicData uri="http://schemas.openxmlformats.org/drawingml/2006/table">
            <a:tbl>
              <a:tblPr/>
              <a:tblGrid>
                <a:gridCol w="2362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7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AGE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CONTRIBUTIONS EARLY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CONTRIBUTIONS LATER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22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$2000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7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23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$2000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24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$2000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7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$2000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26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$2000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7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27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$2000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28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$2000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7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29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$2000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$2000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7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31…..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0    $18,000 over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$2000     $70,000 over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64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0              9 years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$2000             35 years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7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65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$2000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Amt. available @ 65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$579,471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$470,249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7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49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$   HOW TO SAVE   $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/>
          <a:lstStyle/>
          <a:p>
            <a:r>
              <a:rPr lang="en-US" sz="3600">
                <a:latin typeface="Aharoni"/>
                <a:ea typeface="Aharoni"/>
                <a:cs typeface="Aharoni"/>
              </a:rPr>
              <a:t>Pay yourself first.</a:t>
            </a:r>
          </a:p>
          <a:p>
            <a:pPr lvl="1"/>
            <a:r>
              <a:rPr lang="en-US" sz="3600">
                <a:latin typeface="Aharoni"/>
                <a:ea typeface="Aharoni"/>
                <a:cs typeface="Aharoni"/>
              </a:rPr>
              <a:t>And make your savings untouchable.</a:t>
            </a:r>
          </a:p>
          <a:p>
            <a:r>
              <a:rPr lang="en-US" sz="3600">
                <a:latin typeface="Aharoni"/>
                <a:ea typeface="Aharoni"/>
                <a:cs typeface="Aharoni"/>
              </a:rPr>
              <a:t>Make use of the magic of compounding.</a:t>
            </a:r>
          </a:p>
          <a:p>
            <a:pPr lvl="1"/>
            <a:r>
              <a:rPr lang="en-US" sz="3600">
                <a:latin typeface="Aharoni"/>
                <a:ea typeface="Aharoni"/>
                <a:cs typeface="Aharoni"/>
              </a:rPr>
              <a:t>The amount saved</a:t>
            </a:r>
          </a:p>
          <a:p>
            <a:pPr lvl="1"/>
            <a:r>
              <a:rPr lang="en-US" sz="3600">
                <a:latin typeface="Aharoni"/>
                <a:ea typeface="Aharoni"/>
                <a:cs typeface="Aharoni"/>
              </a:rPr>
              <a:t>Time</a:t>
            </a:r>
          </a:p>
          <a:p>
            <a:pPr lvl="1"/>
            <a:r>
              <a:rPr lang="en-US" sz="3600">
                <a:latin typeface="Aharoni"/>
                <a:ea typeface="Aharoni"/>
                <a:cs typeface="Aharoni"/>
              </a:rPr>
              <a:t>Rate of return</a:t>
            </a:r>
          </a:p>
          <a:p>
            <a:pPr lvl="1"/>
            <a:endParaRPr lang="en-US" sz="3600">
              <a:latin typeface="Aharoni"/>
              <a:ea typeface="Aharoni"/>
              <a:cs typeface="Aharon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RULE OF 72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en-US" dirty="0"/>
              <a:t>______</a:t>
            </a:r>
            <a:r>
              <a:rPr lang="en-US" u="sng" dirty="0"/>
              <a:t>72</a:t>
            </a:r>
            <a:r>
              <a:rPr lang="en-US" dirty="0"/>
              <a:t>______		YEARS TO  DOUBLE</a:t>
            </a:r>
            <a:r>
              <a:rPr lang="en-US" u="sng" dirty="0"/>
              <a:t>       </a:t>
            </a:r>
          </a:p>
          <a:p>
            <a:pPr marL="0" indent="0">
              <a:buFont typeface="Arial" charset="0"/>
              <a:buNone/>
              <a:defRPr/>
            </a:pPr>
            <a:r>
              <a:rPr lang="en-US" dirty="0"/>
              <a:t>    </a:t>
            </a:r>
            <a:r>
              <a:rPr lang="en-US" cap="all" dirty="0"/>
              <a:t>Interest Rate</a:t>
            </a:r>
            <a:r>
              <a:rPr lang="en-US" dirty="0"/>
              <a:t>		     INVESTMENT</a:t>
            </a:r>
          </a:p>
          <a:p>
            <a:pPr marL="0" indent="0">
              <a:buFont typeface="Arial" charset="0"/>
              <a:buNone/>
              <a:defRPr/>
            </a:pPr>
            <a:endParaRPr lang="en-US" dirty="0"/>
          </a:p>
          <a:p>
            <a:pPr marL="0" indent="0">
              <a:buFont typeface="Arial" charset="0"/>
              <a:buNone/>
              <a:defRPr/>
            </a:pPr>
            <a:r>
              <a:rPr lang="en-US" dirty="0"/>
              <a:t>			         </a:t>
            </a:r>
            <a:r>
              <a:rPr lang="en-US" sz="4400" dirty="0"/>
              <a:t>OR</a:t>
            </a:r>
          </a:p>
          <a:p>
            <a:pPr marL="0" indent="0">
              <a:buFont typeface="Arial" charset="0"/>
              <a:buNone/>
              <a:defRPr/>
            </a:pPr>
            <a:r>
              <a:rPr lang="en-US" dirty="0"/>
              <a:t>______</a:t>
            </a:r>
            <a:r>
              <a:rPr lang="en-US" u="sng" dirty="0"/>
              <a:t>72</a:t>
            </a:r>
            <a:r>
              <a:rPr lang="en-US" dirty="0"/>
              <a:t>______</a:t>
            </a:r>
            <a:r>
              <a:rPr lang="en-US" sz="4400" dirty="0"/>
              <a:t>		    </a:t>
            </a:r>
            <a:r>
              <a:rPr lang="en-US" dirty="0"/>
              <a:t>INTEREST RATE</a:t>
            </a:r>
          </a:p>
          <a:p>
            <a:pPr marL="0" indent="0">
              <a:buFont typeface="Arial" charset="0"/>
              <a:buNone/>
              <a:defRPr/>
            </a:pPr>
            <a:r>
              <a:rPr lang="en-US" dirty="0"/>
              <a:t>YEARS TO DOUBLE			REQUIRED</a:t>
            </a:r>
          </a:p>
          <a:p>
            <a:pPr marL="0" indent="0">
              <a:buFont typeface="Arial" charset="0"/>
              <a:buNone/>
              <a:defRPr/>
            </a:pPr>
            <a:r>
              <a:rPr lang="en-US" dirty="0"/>
              <a:t>     INVESTMENT</a:t>
            </a:r>
          </a:p>
          <a:p>
            <a:pPr marL="0" indent="0">
              <a:buFont typeface="Arial" charset="0"/>
              <a:buNone/>
              <a:defRPr/>
            </a:pPr>
            <a:endParaRPr lang="en-US" sz="1400" dirty="0"/>
          </a:p>
          <a:p>
            <a:pPr marL="0" indent="0">
              <a:buFont typeface="Arial" charset="0"/>
              <a:buNone/>
              <a:defRPr/>
            </a:pPr>
            <a:r>
              <a:rPr lang="en-US" sz="1400" dirty="0"/>
              <a:t>				                </a:t>
            </a:r>
            <a:r>
              <a:rPr lang="en-US" sz="1800" dirty="0"/>
              <a:t>Copyright College of Financial Planning</a:t>
            </a:r>
          </a:p>
        </p:txBody>
      </p:sp>
      <p:sp>
        <p:nvSpPr>
          <p:cNvPr id="4" name="Equal 3"/>
          <p:cNvSpPr/>
          <p:nvPr/>
        </p:nvSpPr>
        <p:spPr>
          <a:xfrm>
            <a:off x="3962400" y="1792288"/>
            <a:ext cx="914400" cy="990600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Equal 4"/>
          <p:cNvSpPr/>
          <p:nvPr/>
        </p:nvSpPr>
        <p:spPr>
          <a:xfrm>
            <a:off x="4038600" y="4572000"/>
            <a:ext cx="914400" cy="990600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RULE OF 72: $10,000 INVESTED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310832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INTEREST</a:t>
                      </a:r>
                      <a:r>
                        <a:rPr lang="en-US" sz="2400" baseline="0" dirty="0"/>
                        <a:t> EARNED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6 YEARS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12 YEARS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18 YEARS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24 YEARS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$------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$-----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$-----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$20,000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-----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$20,000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------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$40,000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$20,000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$40,000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$80,000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$160,000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39310" name="TextBox 4"/>
          <p:cNvSpPr txBox="1">
            <a:spLocks noChangeArrowheads="1"/>
          </p:cNvSpPr>
          <p:nvPr/>
        </p:nvSpPr>
        <p:spPr bwMode="auto">
          <a:xfrm>
            <a:off x="4267200" y="6324600"/>
            <a:ext cx="4495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Copyright College of Financial Planning   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49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$   HOW TO SAVE   $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791200"/>
          </a:xfrm>
        </p:spPr>
        <p:txBody>
          <a:bodyPr/>
          <a:lstStyle/>
          <a:p>
            <a:r>
              <a:rPr lang="en-US" sz="3600">
                <a:latin typeface="Aharoni"/>
                <a:ea typeface="Aharoni"/>
                <a:cs typeface="Aharoni"/>
              </a:rPr>
              <a:t>Pay yourself first</a:t>
            </a:r>
          </a:p>
          <a:p>
            <a:pPr lvl="1"/>
            <a:r>
              <a:rPr lang="en-US" sz="3600">
                <a:latin typeface="Aharoni"/>
                <a:ea typeface="Aharoni"/>
                <a:cs typeface="Aharoni"/>
              </a:rPr>
              <a:t>And make your savings untouchable.</a:t>
            </a:r>
          </a:p>
          <a:p>
            <a:r>
              <a:rPr lang="en-US" sz="3600">
                <a:latin typeface="Aharoni"/>
                <a:ea typeface="Aharoni"/>
                <a:cs typeface="Aharoni"/>
              </a:rPr>
              <a:t>Make use of the magic of compounding.</a:t>
            </a:r>
          </a:p>
          <a:p>
            <a:pPr lvl="1"/>
            <a:r>
              <a:rPr lang="en-US" sz="3600">
                <a:latin typeface="Aharoni"/>
                <a:ea typeface="Aharoni"/>
                <a:cs typeface="Aharoni"/>
              </a:rPr>
              <a:t>The amount saved</a:t>
            </a:r>
          </a:p>
          <a:p>
            <a:pPr lvl="1"/>
            <a:r>
              <a:rPr lang="en-US" sz="3600">
                <a:latin typeface="Aharoni"/>
                <a:ea typeface="Aharoni"/>
                <a:cs typeface="Aharoni"/>
              </a:rPr>
              <a:t>Time</a:t>
            </a:r>
          </a:p>
          <a:p>
            <a:pPr lvl="1"/>
            <a:r>
              <a:rPr lang="en-US" sz="3600">
                <a:latin typeface="Aharoni"/>
                <a:ea typeface="Aharoni"/>
                <a:cs typeface="Aharoni"/>
              </a:rPr>
              <a:t>Rate of return</a:t>
            </a:r>
          </a:p>
          <a:p>
            <a:pPr lvl="1"/>
            <a:r>
              <a:rPr lang="en-US" sz="3600">
                <a:latin typeface="Aharoni"/>
                <a:ea typeface="Aharoni"/>
                <a:cs typeface="Aharoni"/>
              </a:rPr>
              <a:t>Adjust your lifestyle</a:t>
            </a:r>
          </a:p>
          <a:p>
            <a:pPr lvl="1"/>
            <a:endParaRPr lang="en-US" sz="3600">
              <a:latin typeface="Aharoni"/>
              <a:ea typeface="Aharoni"/>
              <a:cs typeface="Aharon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3"/>
          <p:cNvSpPr>
            <a:spLocks noGrp="1"/>
          </p:cNvSpPr>
          <p:nvPr>
            <p:ph type="body" idx="1"/>
          </p:nvPr>
        </p:nvSpPr>
        <p:spPr>
          <a:xfrm>
            <a:off x="457200" y="381000"/>
            <a:ext cx="8229600" cy="6888163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en-US" sz="3600" b="1">
                <a:latin typeface="Book Antiqua" pitchFamily="18" charset="0"/>
              </a:rPr>
              <a:t>$1000/yr car payments for 40 years = $40,000</a:t>
            </a:r>
          </a:p>
          <a:p>
            <a:pPr>
              <a:buFont typeface="Arial" charset="0"/>
              <a:buNone/>
            </a:pPr>
            <a:endParaRPr lang="en-US" sz="3600" b="1">
              <a:latin typeface="Book Antiqua" pitchFamily="18" charset="0"/>
            </a:endParaRPr>
          </a:p>
          <a:p>
            <a:pPr>
              <a:buFont typeface="Arial" charset="0"/>
              <a:buNone/>
            </a:pPr>
            <a:r>
              <a:rPr lang="en-US" sz="3600" b="1">
                <a:latin typeface="Book Antiqua" pitchFamily="18" charset="0"/>
              </a:rPr>
              <a:t>Bank lends your $40,000 at 12.5%.  Over the 40 years the bank will have accumulated $1 million</a:t>
            </a:r>
          </a:p>
          <a:p>
            <a:pPr>
              <a:buFont typeface="Arial" charset="0"/>
              <a:buNone/>
            </a:pPr>
            <a:endParaRPr lang="en-US" sz="3600" b="1">
              <a:latin typeface="Book Antiqua" pitchFamily="18" charset="0"/>
            </a:endParaRPr>
          </a:p>
          <a:p>
            <a:pPr>
              <a:buFont typeface="Arial" charset="0"/>
              <a:buNone/>
            </a:pPr>
            <a:r>
              <a:rPr lang="en-US" sz="3600" b="1">
                <a:latin typeface="Book Antiqua" pitchFamily="18" charset="0"/>
              </a:rPr>
              <a:t>The bank has made $960,000 on your $40,000 = avg $24,000/yr in interest = 2400% annual return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8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8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8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82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82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82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82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82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82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76200"/>
          <a:ext cx="8229600" cy="6675438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EXPENSES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Before</a:t>
                      </a:r>
                      <a:r>
                        <a:rPr lang="en-US" sz="2400" baseline="0" dirty="0"/>
                        <a:t> Planning 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After Planning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Actions Taken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Housing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Food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Clothing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Transportation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Entertainment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Medical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Insurance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Children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Gifts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Miscellaneous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Difference from balance Total</a:t>
                      </a:r>
                      <a:r>
                        <a:rPr lang="en-US" sz="2400" b="1" baseline="0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 </a:t>
                      </a:r>
                      <a:endParaRPr lang="en-US" sz="2400" b="1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49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85800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$   HOW TO SAVE   $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6400800"/>
          </a:xfrm>
        </p:spPr>
        <p:txBody>
          <a:bodyPr/>
          <a:lstStyle/>
          <a:p>
            <a:r>
              <a:rPr lang="en-US" sz="3600">
                <a:latin typeface="Aharoni"/>
                <a:ea typeface="Aharoni"/>
                <a:cs typeface="Aharoni"/>
              </a:rPr>
              <a:t>Pay yourself first</a:t>
            </a:r>
          </a:p>
          <a:p>
            <a:pPr lvl="1"/>
            <a:r>
              <a:rPr lang="en-US" sz="3600">
                <a:latin typeface="Aharoni"/>
                <a:ea typeface="Aharoni"/>
                <a:cs typeface="Aharoni"/>
              </a:rPr>
              <a:t>And make your savings untouchable.</a:t>
            </a:r>
          </a:p>
          <a:p>
            <a:r>
              <a:rPr lang="en-US" sz="3600">
                <a:latin typeface="Aharoni"/>
                <a:ea typeface="Aharoni"/>
                <a:cs typeface="Aharoni"/>
              </a:rPr>
              <a:t>Make use of the magic of compounding.</a:t>
            </a:r>
          </a:p>
          <a:p>
            <a:pPr lvl="1"/>
            <a:r>
              <a:rPr lang="en-US" sz="3600">
                <a:latin typeface="Aharoni"/>
                <a:ea typeface="Aharoni"/>
                <a:cs typeface="Aharoni"/>
              </a:rPr>
              <a:t>The amount saved</a:t>
            </a:r>
          </a:p>
          <a:p>
            <a:pPr lvl="1"/>
            <a:r>
              <a:rPr lang="en-US" sz="3600">
                <a:latin typeface="Aharoni"/>
                <a:ea typeface="Aharoni"/>
                <a:cs typeface="Aharoni"/>
              </a:rPr>
              <a:t>Time</a:t>
            </a:r>
          </a:p>
          <a:p>
            <a:pPr lvl="1"/>
            <a:r>
              <a:rPr lang="en-US" sz="3600">
                <a:latin typeface="Aharoni"/>
                <a:ea typeface="Aharoni"/>
                <a:cs typeface="Aharoni"/>
              </a:rPr>
              <a:t>Rate of return</a:t>
            </a:r>
          </a:p>
          <a:p>
            <a:pPr lvl="1"/>
            <a:r>
              <a:rPr lang="en-US" sz="3600">
                <a:latin typeface="Aharoni"/>
                <a:ea typeface="Aharoni"/>
                <a:cs typeface="Aharoni"/>
              </a:rPr>
              <a:t>Adjust your lifestyle</a:t>
            </a:r>
          </a:p>
          <a:p>
            <a:pPr lvl="1"/>
            <a:r>
              <a:rPr lang="en-US" sz="3600">
                <a:latin typeface="Aharoni"/>
                <a:ea typeface="Aharoni"/>
                <a:cs typeface="Aharoni"/>
              </a:rPr>
              <a:t>Re-align your assets</a:t>
            </a:r>
          </a:p>
          <a:p>
            <a:pPr lvl="1"/>
            <a:endParaRPr lang="en-US" sz="3600">
              <a:latin typeface="Aharoni"/>
              <a:ea typeface="Aharoni"/>
              <a:cs typeface="Aharoni"/>
            </a:endParaRPr>
          </a:p>
          <a:p>
            <a:pPr lvl="1"/>
            <a:endParaRPr lang="en-US" sz="3600">
              <a:latin typeface="Aharoni"/>
              <a:ea typeface="Aharoni"/>
              <a:cs typeface="Aharon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8869" name="Group 85"/>
          <p:cNvGraphicFramePr>
            <a:graphicFrameLocks noGrp="1"/>
          </p:cNvGraphicFramePr>
          <p:nvPr/>
        </p:nvGraphicFramePr>
        <p:xfrm>
          <a:off x="228600" y="0"/>
          <a:ext cx="8686800" cy="3587750"/>
        </p:xfrm>
        <a:graphic>
          <a:graphicData uri="http://schemas.openxmlformats.org/drawingml/2006/table">
            <a:tbl>
              <a:tblPr/>
              <a:tblGrid>
                <a:gridCol w="2438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71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717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604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Assets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1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Before </a:t>
                      </a: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Planning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1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After </a:t>
                      </a: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Planning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Actions Taken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64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8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Savings = $5000 @ 1%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D3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         $50/yr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D3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$150/yr (=$100/yr)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D3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           3% T-Bills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D3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8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No IRA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A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            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A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$300/yr at 15% Tax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A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      $2000 in IRA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A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8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Refi Mortgage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D3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    100,000 at 6%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D3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      Save 2000/yr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D3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     100,000 @ 4%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D3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8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Life Insurance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A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$200/mo whole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A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      $50/mo term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A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Switch to term ins.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A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8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Total Assets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D3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D3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D3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D3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20912" name="Group 80"/>
          <p:cNvGraphicFramePr>
            <a:graphicFrameLocks noGrp="1"/>
          </p:cNvGraphicFramePr>
          <p:nvPr/>
        </p:nvGraphicFramePr>
        <p:xfrm>
          <a:off x="228600" y="3657600"/>
          <a:ext cx="8686800" cy="3094038"/>
        </p:xfrm>
        <a:graphic>
          <a:graphicData uri="http://schemas.openxmlformats.org/drawingml/2006/table">
            <a:tbl>
              <a:tblPr/>
              <a:tblGrid>
                <a:gridCol w="2438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71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717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03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LIABILITIES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3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Credit card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$2000 @ 15%=      $300/yr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$2000 @ 6 % = $120/yr = $180 savings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Switch to teaser rate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3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Car payment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$10,000 @ 10% = $1000/yr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0 car payment, saving $1000/yr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Pay cash for car you can afford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3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3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Total Liabilities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28600" y="6248400"/>
          <a:ext cx="8686800" cy="517525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2438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71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717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r>
                        <a:rPr lang="en-US" sz="2800" dirty="0"/>
                        <a:t>NET</a:t>
                      </a:r>
                      <a:r>
                        <a:rPr lang="en-US" sz="2800" baseline="0" dirty="0"/>
                        <a:t> WORTH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49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pPr>
              <a:defRPr/>
            </a:pPr>
            <a:r>
              <a:rPr lang="en-US" sz="4200" dirty="0">
                <a:solidFill>
                  <a:schemeClr val="bg2">
                    <a:lumMod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$   HOW TO SAVE   $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6858000"/>
          </a:xfrm>
        </p:spPr>
        <p:txBody>
          <a:bodyPr/>
          <a:lstStyle/>
          <a:p>
            <a:r>
              <a:rPr lang="en-US" sz="3300">
                <a:latin typeface="Aharoni"/>
                <a:ea typeface="Aharoni"/>
                <a:cs typeface="Aharoni"/>
              </a:rPr>
              <a:t>Pay yourself first</a:t>
            </a:r>
          </a:p>
          <a:p>
            <a:pPr lvl="1"/>
            <a:r>
              <a:rPr lang="en-US" sz="3300">
                <a:latin typeface="Aharoni"/>
                <a:ea typeface="Aharoni"/>
                <a:cs typeface="Aharoni"/>
              </a:rPr>
              <a:t>And make your savings untouchable.</a:t>
            </a:r>
          </a:p>
          <a:p>
            <a:r>
              <a:rPr lang="en-US" sz="3300">
                <a:latin typeface="Aharoni"/>
                <a:ea typeface="Aharoni"/>
                <a:cs typeface="Aharoni"/>
              </a:rPr>
              <a:t>Make use of the magic of compounding.</a:t>
            </a:r>
          </a:p>
          <a:p>
            <a:pPr lvl="1"/>
            <a:r>
              <a:rPr lang="en-US" sz="3300">
                <a:latin typeface="Aharoni"/>
                <a:ea typeface="Aharoni"/>
                <a:cs typeface="Aharoni"/>
              </a:rPr>
              <a:t>The amount saved</a:t>
            </a:r>
          </a:p>
          <a:p>
            <a:pPr lvl="1"/>
            <a:r>
              <a:rPr lang="en-US" sz="3300">
                <a:latin typeface="Aharoni"/>
                <a:ea typeface="Aharoni"/>
                <a:cs typeface="Aharoni"/>
              </a:rPr>
              <a:t>Time</a:t>
            </a:r>
          </a:p>
          <a:p>
            <a:pPr lvl="1"/>
            <a:r>
              <a:rPr lang="en-US" sz="3300">
                <a:latin typeface="Aharoni"/>
                <a:ea typeface="Aharoni"/>
                <a:cs typeface="Aharoni"/>
              </a:rPr>
              <a:t>Rate of return</a:t>
            </a:r>
          </a:p>
          <a:p>
            <a:pPr lvl="1"/>
            <a:r>
              <a:rPr lang="en-US" sz="3300">
                <a:latin typeface="Aharoni"/>
                <a:ea typeface="Aharoni"/>
                <a:cs typeface="Aharoni"/>
              </a:rPr>
              <a:t>Adjust your lifestyle</a:t>
            </a:r>
          </a:p>
          <a:p>
            <a:pPr lvl="1"/>
            <a:r>
              <a:rPr lang="en-US" sz="3300">
                <a:latin typeface="Aharoni"/>
                <a:ea typeface="Aharoni"/>
                <a:cs typeface="Aharoni"/>
              </a:rPr>
              <a:t>Re-align your assets</a:t>
            </a:r>
          </a:p>
          <a:p>
            <a:pPr lvl="1"/>
            <a:r>
              <a:rPr lang="en-US" sz="3300">
                <a:latin typeface="Aharoni"/>
                <a:ea typeface="Aharoni"/>
                <a:cs typeface="Aharoni"/>
              </a:rPr>
              <a:t>Avoid Debt</a:t>
            </a:r>
          </a:p>
          <a:p>
            <a:pPr lvl="1"/>
            <a:endParaRPr lang="en-US" sz="3400">
              <a:latin typeface="Aharoni"/>
              <a:ea typeface="Aharoni"/>
              <a:cs typeface="Aharoni"/>
            </a:endParaRPr>
          </a:p>
          <a:p>
            <a:pPr lvl="1"/>
            <a:endParaRPr lang="en-US" sz="3600">
              <a:latin typeface="Aharoni"/>
              <a:ea typeface="Aharoni"/>
              <a:cs typeface="Aharoni"/>
            </a:endParaRPr>
          </a:p>
          <a:p>
            <a:pPr lvl="1"/>
            <a:endParaRPr lang="en-US" sz="3600">
              <a:latin typeface="Aharoni"/>
              <a:ea typeface="Aharoni"/>
              <a:cs typeface="Aharoni"/>
            </a:endParaRPr>
          </a:p>
          <a:p>
            <a:pPr lvl="1"/>
            <a:endParaRPr lang="en-US" sz="3600">
              <a:latin typeface="Aharoni"/>
              <a:ea typeface="Aharoni"/>
              <a:cs typeface="Aharon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5000" y="2587625"/>
            <a:ext cx="4800600" cy="1069975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>
                <a:latin typeface="Aharoni"/>
                <a:ea typeface="Aharoni"/>
                <a:cs typeface="Aharoni"/>
              </a:rPr>
              <a:t>SPENDING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8800" y="4495800"/>
            <a:ext cx="4800600" cy="1069975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4400" dirty="0">
                <a:latin typeface="Aharoni" panose="02010803020104030203" pitchFamily="2" charset="-79"/>
                <a:cs typeface="Aharoni" panose="02010803020104030203" pitchFamily="2" charset="-79"/>
              </a:rPr>
              <a:t>If you spend less than you earn and do it for a long time, you will be financially successful.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dirty="0">
                <a:latin typeface="Aharoni" panose="02010803020104030203" pitchFamily="2" charset="-79"/>
                <a:cs typeface="Aharoni" panose="02010803020104030203" pitchFamily="2" charset="-79"/>
              </a:rPr>
              <a:t>INFLATION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7620000" cy="5334000"/>
          </a:xfrm>
        </p:spPr>
        <p:txBody>
          <a:bodyPr/>
          <a:lstStyle/>
          <a:p>
            <a:pPr>
              <a:defRPr/>
            </a:pPr>
            <a:r>
              <a:rPr lang="en-US" sz="3600" dirty="0">
                <a:latin typeface="+mj-lt"/>
                <a:cs typeface="Aharoni" panose="02010803020104030203" pitchFamily="2" charset="-79"/>
              </a:rPr>
              <a:t>$10,000 @ 5 ¼ % = </a:t>
            </a:r>
            <a:r>
              <a:rPr lang="en-US" sz="3600" b="1">
                <a:latin typeface="+mj-lt"/>
                <a:cs typeface="Aharoni" panose="02010803020104030203" pitchFamily="2" charset="-79"/>
              </a:rPr>
              <a:t>$10,525.00</a:t>
            </a:r>
            <a:endParaRPr lang="en-US" sz="3600" b="1" dirty="0">
              <a:latin typeface="+mj-lt"/>
              <a:cs typeface="Aharoni" panose="02010803020104030203" pitchFamily="2" charset="-79"/>
            </a:endParaRPr>
          </a:p>
          <a:p>
            <a:pPr>
              <a:defRPr/>
            </a:pPr>
            <a:endParaRPr lang="en-US" sz="1200" dirty="0">
              <a:latin typeface="+mj-lt"/>
              <a:cs typeface="Aharoni" panose="02010803020104030203" pitchFamily="2" charset="-79"/>
            </a:endParaRPr>
          </a:p>
          <a:p>
            <a:pPr>
              <a:defRPr/>
            </a:pPr>
            <a:r>
              <a:rPr lang="en-US" sz="3600" dirty="0">
                <a:latin typeface="+mj-lt"/>
                <a:cs typeface="Aharoni" panose="02010803020104030203" pitchFamily="2" charset="-79"/>
              </a:rPr>
              <a:t>Taxes @ 15% = </a:t>
            </a:r>
            <a:r>
              <a:rPr lang="en-US" sz="3600" b="1" dirty="0">
                <a:latin typeface="+mj-lt"/>
                <a:cs typeface="Aharoni" panose="02010803020104030203" pitchFamily="2" charset="-79"/>
              </a:rPr>
              <a:t>$78.75</a:t>
            </a:r>
          </a:p>
          <a:p>
            <a:pPr>
              <a:defRPr/>
            </a:pPr>
            <a:endParaRPr lang="en-US" sz="1200" dirty="0">
              <a:latin typeface="+mj-lt"/>
              <a:cs typeface="Aharoni" panose="02010803020104030203" pitchFamily="2" charset="-79"/>
            </a:endParaRPr>
          </a:p>
          <a:p>
            <a:pPr>
              <a:defRPr/>
            </a:pPr>
            <a:r>
              <a:rPr lang="en-US" sz="3600" dirty="0">
                <a:latin typeface="+mj-lt"/>
                <a:cs typeface="Aharoni" panose="02010803020104030203" pitchFamily="2" charset="-79"/>
              </a:rPr>
              <a:t>Inflation @ 5% = Money worth </a:t>
            </a:r>
            <a:r>
              <a:rPr lang="en-US" sz="3600" b="1" dirty="0">
                <a:latin typeface="+mj-lt"/>
                <a:cs typeface="Aharoni" panose="02010803020104030203" pitchFamily="2" charset="-79"/>
              </a:rPr>
              <a:t>$9,946.25</a:t>
            </a:r>
          </a:p>
          <a:p>
            <a:pPr>
              <a:defRPr/>
            </a:pPr>
            <a:endParaRPr lang="en-US" sz="1200" dirty="0">
              <a:latin typeface="+mj-lt"/>
              <a:cs typeface="Aharoni" panose="02010803020104030203" pitchFamily="2" charset="-79"/>
            </a:endParaRPr>
          </a:p>
          <a:p>
            <a:pPr>
              <a:defRPr/>
            </a:pPr>
            <a:r>
              <a:rPr lang="en-US" sz="3600" dirty="0">
                <a:latin typeface="+mj-lt"/>
                <a:cs typeface="Aharoni" panose="02010803020104030203" pitchFamily="2" charset="-79"/>
              </a:rPr>
              <a:t>Inflation @ 12% = Money worth </a:t>
            </a:r>
            <a:r>
              <a:rPr lang="en-US" sz="3600" b="1" dirty="0">
                <a:latin typeface="+mj-lt"/>
                <a:cs typeface="Aharoni" panose="02010803020104030203" pitchFamily="2" charset="-79"/>
              </a:rPr>
              <a:t>$9,246.25</a:t>
            </a:r>
          </a:p>
          <a:p>
            <a:pPr>
              <a:defRPr/>
            </a:pPr>
            <a:endParaRPr lang="en-US" sz="1200" b="1" dirty="0">
              <a:latin typeface="+mj-lt"/>
              <a:cs typeface="Aharoni" panose="02010803020104030203" pitchFamily="2" charset="-79"/>
            </a:endParaRPr>
          </a:p>
          <a:p>
            <a:pPr marL="114300" indent="0">
              <a:buFont typeface="Arial" charset="0"/>
              <a:buNone/>
              <a:defRPr/>
            </a:pPr>
            <a:r>
              <a:rPr lang="en-US" sz="3600" dirty="0">
                <a:latin typeface="+mj-lt"/>
                <a:cs typeface="Aharoni" panose="02010803020104030203" pitchFamily="2" charset="-79"/>
              </a:rPr>
              <a:t> </a:t>
            </a:r>
            <a:r>
              <a:rPr lang="en-US" sz="3600" b="1" dirty="0">
                <a:latin typeface="+mj-lt"/>
                <a:cs typeface="Aharoni" panose="02010803020104030203" pitchFamily="2" charset="-79"/>
              </a:rPr>
              <a:t>Money is lost in purchasing power.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b="1" dirty="0">
                <a:cs typeface="Aharoni" panose="02010803020104030203" pitchFamily="2" charset="-79"/>
              </a:rPr>
              <a:t>4 Myths of Inflation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447800"/>
            <a:ext cx="8153400" cy="5334000"/>
          </a:xfrm>
        </p:spPr>
        <p:txBody>
          <a:bodyPr/>
          <a:lstStyle/>
          <a:p>
            <a:pPr>
              <a:defRPr/>
            </a:pPr>
            <a:r>
              <a:rPr lang="en-US" sz="3600" dirty="0">
                <a:latin typeface="+mj-lt"/>
                <a:cs typeface="Aharoni" panose="02010803020104030203" pitchFamily="2" charset="-79"/>
              </a:rPr>
              <a:t>Buy now because it will cost more later.</a:t>
            </a:r>
          </a:p>
          <a:p>
            <a:pPr>
              <a:defRPr/>
            </a:pPr>
            <a:endParaRPr lang="en-US" sz="1200" dirty="0">
              <a:latin typeface="+mj-lt"/>
              <a:cs typeface="Aharoni" panose="02010803020104030203" pitchFamily="2" charset="-79"/>
            </a:endParaRPr>
          </a:p>
          <a:p>
            <a:pPr>
              <a:defRPr/>
            </a:pPr>
            <a:r>
              <a:rPr lang="en-US" sz="3600" dirty="0">
                <a:latin typeface="+mj-lt"/>
                <a:cs typeface="Aharoni" panose="02010803020104030203" pitchFamily="2" charset="-79"/>
              </a:rPr>
              <a:t>Always borrow to buy.</a:t>
            </a:r>
          </a:p>
          <a:p>
            <a:pPr>
              <a:defRPr/>
            </a:pPr>
            <a:endParaRPr lang="en-US" sz="1200" dirty="0">
              <a:latin typeface="+mj-lt"/>
              <a:cs typeface="Aharoni" panose="02010803020104030203" pitchFamily="2" charset="-79"/>
            </a:endParaRPr>
          </a:p>
          <a:p>
            <a:pPr>
              <a:defRPr/>
            </a:pPr>
            <a:r>
              <a:rPr lang="en-US" sz="3600" dirty="0">
                <a:latin typeface="+mj-lt"/>
                <a:cs typeface="Aharoni" panose="02010803020104030203" pitchFamily="2" charset="-79"/>
              </a:rPr>
              <a:t>You can never accumulate enough.</a:t>
            </a:r>
          </a:p>
          <a:p>
            <a:pPr>
              <a:defRPr/>
            </a:pPr>
            <a:endParaRPr lang="en-US" sz="1200" dirty="0">
              <a:latin typeface="+mj-lt"/>
              <a:cs typeface="Aharoni" panose="02010803020104030203" pitchFamily="2" charset="-79"/>
            </a:endParaRPr>
          </a:p>
          <a:p>
            <a:pPr>
              <a:defRPr/>
            </a:pPr>
            <a:r>
              <a:rPr lang="en-US" sz="3600" dirty="0">
                <a:latin typeface="+mj-lt"/>
                <a:cs typeface="Aharoni" panose="02010803020104030203" pitchFamily="2" charset="-79"/>
              </a:rPr>
              <a:t>The rate of inflation is standard for everyone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b="1" dirty="0">
                <a:cs typeface="Aharoni" panose="02010803020104030203" pitchFamily="2" charset="-79"/>
              </a:rPr>
              <a:t>Basic Principles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490663"/>
            <a:ext cx="8077200" cy="5334000"/>
          </a:xfrm>
        </p:spPr>
        <p:txBody>
          <a:bodyPr/>
          <a:lstStyle/>
          <a:p>
            <a:pPr marL="114300" indent="0">
              <a:buFont typeface="Arial" charset="0"/>
              <a:buNone/>
              <a:defRPr/>
            </a:pPr>
            <a:r>
              <a:rPr lang="en-US" sz="3600" dirty="0">
                <a:latin typeface="+mj-lt"/>
                <a:cs typeface="Aharoni" panose="02010803020104030203" pitchFamily="2" charset="-79"/>
              </a:rPr>
              <a:t>1. Begin living on a cash basis</a:t>
            </a:r>
          </a:p>
          <a:p>
            <a:pPr marL="114300" indent="0">
              <a:buFont typeface="Arial" charset="0"/>
              <a:buNone/>
              <a:defRPr/>
            </a:pPr>
            <a:endParaRPr lang="en-US" sz="1200" dirty="0">
              <a:latin typeface="+mj-lt"/>
              <a:cs typeface="Aharoni" panose="02010803020104030203" pitchFamily="2" charset="-79"/>
            </a:endParaRPr>
          </a:p>
          <a:p>
            <a:pPr marL="114300" indent="0">
              <a:buFont typeface="Arial" charset="0"/>
              <a:buNone/>
              <a:defRPr/>
            </a:pPr>
            <a:r>
              <a:rPr lang="en-US" sz="3600" dirty="0">
                <a:latin typeface="+mj-lt"/>
                <a:cs typeface="Aharoni" panose="02010803020104030203" pitchFamily="2" charset="-79"/>
              </a:rPr>
              <a:t>2. Consider how each purchase will increase, or decrease your Christ-like character.</a:t>
            </a:r>
          </a:p>
          <a:p>
            <a:pPr marL="114300" indent="0">
              <a:buFont typeface="Arial" charset="0"/>
              <a:buNone/>
              <a:defRPr/>
            </a:pPr>
            <a:endParaRPr lang="en-US" sz="1200" dirty="0">
              <a:latin typeface="+mj-lt"/>
              <a:cs typeface="Aharoni" panose="02010803020104030203" pitchFamily="2" charset="-79"/>
            </a:endParaRPr>
          </a:p>
          <a:p>
            <a:pPr marL="114300" indent="0">
              <a:buFont typeface="Arial" charset="0"/>
              <a:buNone/>
              <a:defRPr/>
            </a:pPr>
            <a:r>
              <a:rPr lang="en-US" sz="3600" dirty="0">
                <a:latin typeface="+mj-lt"/>
                <a:cs typeface="Aharoni" panose="02010803020104030203" pitchFamily="2" charset="-79"/>
              </a:rPr>
              <a:t>3. Make your spending money difficult to get to:</a:t>
            </a:r>
          </a:p>
          <a:p>
            <a:pPr marL="114300" indent="0">
              <a:buFont typeface="Arial" charset="0"/>
              <a:buNone/>
              <a:defRPr/>
            </a:pPr>
            <a:endParaRPr lang="en-US" sz="1200" dirty="0">
              <a:latin typeface="+mj-lt"/>
              <a:cs typeface="Aharoni" panose="02010803020104030203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b="1" dirty="0">
                <a:cs typeface="Aharoni" panose="02010803020104030203" pitchFamily="2" charset="-79"/>
              </a:rPr>
              <a:t>Basic Principles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447800"/>
            <a:ext cx="8153400" cy="5334000"/>
          </a:xfrm>
        </p:spPr>
        <p:txBody>
          <a:bodyPr/>
          <a:lstStyle/>
          <a:p>
            <a:pPr lvl="1">
              <a:defRPr/>
            </a:pPr>
            <a:r>
              <a:rPr lang="en-US" sz="3400" dirty="0">
                <a:latin typeface="+mj-lt"/>
                <a:cs typeface="Aharoni" panose="02010803020104030203" pitchFamily="2" charset="-79"/>
              </a:rPr>
              <a:t>Don’t carry a lot of cash</a:t>
            </a:r>
          </a:p>
          <a:p>
            <a:pPr lvl="1">
              <a:defRPr/>
            </a:pPr>
            <a:r>
              <a:rPr lang="en-US" sz="3400" dirty="0">
                <a:latin typeface="+mj-lt"/>
                <a:cs typeface="Aharoni" panose="02010803020104030203" pitchFamily="2" charset="-79"/>
              </a:rPr>
              <a:t>If necessary, leave your credit cards home except on a trip.</a:t>
            </a:r>
          </a:p>
          <a:p>
            <a:pPr lvl="1">
              <a:defRPr/>
            </a:pPr>
            <a:r>
              <a:rPr lang="en-US" sz="3400" dirty="0">
                <a:latin typeface="+mj-lt"/>
                <a:cs typeface="Aharoni" panose="02010803020104030203" pitchFamily="2" charset="-79"/>
              </a:rPr>
              <a:t>Know what you want before you shop.</a:t>
            </a:r>
          </a:p>
          <a:p>
            <a:pPr lvl="1">
              <a:defRPr/>
            </a:pPr>
            <a:r>
              <a:rPr lang="en-US" sz="3400" dirty="0">
                <a:latin typeface="+mj-lt"/>
                <a:cs typeface="Aharoni" panose="02010803020104030203" pitchFamily="2" charset="-79"/>
              </a:rPr>
              <a:t>Reject bargain items you weren’t looking for.</a:t>
            </a:r>
          </a:p>
          <a:p>
            <a:pPr>
              <a:defRPr/>
            </a:pPr>
            <a:endParaRPr lang="en-US" sz="500" dirty="0">
              <a:latin typeface="+mj-lt"/>
              <a:cs typeface="Aharoni" panose="02010803020104030203" pitchFamily="2" charset="-79"/>
            </a:endParaRPr>
          </a:p>
          <a:p>
            <a:pPr marL="114300" indent="0">
              <a:buFont typeface="Arial" charset="0"/>
              <a:buNone/>
              <a:defRPr/>
            </a:pPr>
            <a:r>
              <a:rPr lang="en-US" sz="3600" dirty="0">
                <a:latin typeface="+mj-lt"/>
                <a:cs typeface="Aharoni" panose="02010803020104030203" pitchFamily="2" charset="-79"/>
              </a:rPr>
              <a:t>4. Associate cost of purchase with the sacrifice it took to earn.</a:t>
            </a:r>
          </a:p>
          <a:p>
            <a:pPr>
              <a:defRPr/>
            </a:pPr>
            <a:endParaRPr lang="en-US" sz="1200" dirty="0">
              <a:latin typeface="+mj-lt"/>
              <a:cs typeface="Aharoni" panose="02010803020104030203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620000" cy="1143000"/>
          </a:xfrm>
        </p:spPr>
        <p:txBody>
          <a:bodyPr/>
          <a:lstStyle/>
          <a:p>
            <a:pPr algn="ctr">
              <a:defRPr/>
            </a:pPr>
            <a:r>
              <a:rPr lang="en-US" b="1" dirty="0">
                <a:cs typeface="Aharoni" panose="02010803020104030203" pitchFamily="2" charset="-79"/>
              </a:rPr>
              <a:t>Basic Principles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990600"/>
            <a:ext cx="8305800" cy="5867400"/>
          </a:xfrm>
        </p:spPr>
        <p:txBody>
          <a:bodyPr/>
          <a:lstStyle/>
          <a:p>
            <a:pPr marL="114300" indent="0">
              <a:buFont typeface="Arial" charset="0"/>
              <a:buNone/>
              <a:defRPr/>
            </a:pPr>
            <a:r>
              <a:rPr lang="en-US" sz="3600" dirty="0">
                <a:latin typeface="+mj-lt"/>
                <a:cs typeface="Aharoni" panose="02010803020104030203" pitchFamily="2" charset="-79"/>
              </a:rPr>
              <a:t>5. Become a friend to the seller who passes the test of character.</a:t>
            </a:r>
          </a:p>
          <a:p>
            <a:pPr marL="114300" indent="0">
              <a:buFont typeface="Arial" charset="0"/>
              <a:buNone/>
              <a:defRPr/>
            </a:pPr>
            <a:r>
              <a:rPr lang="en-US" sz="3600" dirty="0">
                <a:latin typeface="+mj-lt"/>
                <a:cs typeface="Aharoni" panose="02010803020104030203" pitchFamily="2" charset="-79"/>
              </a:rPr>
              <a:t>6. Build sales resistance.</a:t>
            </a:r>
          </a:p>
          <a:p>
            <a:pPr>
              <a:defRPr/>
            </a:pPr>
            <a:endParaRPr lang="en-US" sz="500" dirty="0">
              <a:latin typeface="+mj-lt"/>
              <a:cs typeface="Aharoni" panose="02010803020104030203" pitchFamily="2" charset="-79"/>
            </a:endParaRPr>
          </a:p>
          <a:p>
            <a:pPr lvl="1">
              <a:defRPr/>
            </a:pPr>
            <a:r>
              <a:rPr lang="en-US" sz="3200" dirty="0">
                <a:latin typeface="+mj-lt"/>
                <a:cs typeface="Aharoni" panose="02010803020104030203" pitchFamily="2" charset="-79"/>
              </a:rPr>
              <a:t>Do I need it?</a:t>
            </a:r>
          </a:p>
          <a:p>
            <a:pPr lvl="1">
              <a:defRPr/>
            </a:pPr>
            <a:r>
              <a:rPr lang="en-US" sz="3200" dirty="0">
                <a:latin typeface="+mj-lt"/>
                <a:cs typeface="Aharoni" panose="02010803020104030203" pitchFamily="2" charset="-79"/>
              </a:rPr>
              <a:t>Am I buying more than I need?</a:t>
            </a:r>
          </a:p>
          <a:p>
            <a:pPr lvl="1">
              <a:defRPr/>
            </a:pPr>
            <a:r>
              <a:rPr lang="en-US" sz="3200" dirty="0">
                <a:latin typeface="+mj-lt"/>
                <a:cs typeface="Aharoni" panose="02010803020104030203" pitchFamily="2" charset="-79"/>
              </a:rPr>
              <a:t>Does it do what it claims?</a:t>
            </a:r>
          </a:p>
          <a:p>
            <a:pPr lvl="1">
              <a:defRPr/>
            </a:pPr>
            <a:r>
              <a:rPr lang="en-US" sz="3200" dirty="0">
                <a:latin typeface="+mj-lt"/>
                <a:cs typeface="Aharoni" panose="02010803020104030203" pitchFamily="2" charset="-79"/>
              </a:rPr>
              <a:t>Will it soon be outdated?</a:t>
            </a:r>
          </a:p>
          <a:p>
            <a:pPr lvl="1">
              <a:defRPr/>
            </a:pPr>
            <a:r>
              <a:rPr lang="en-US" sz="3200" dirty="0">
                <a:latin typeface="+mj-lt"/>
                <a:cs typeface="Aharoni" panose="02010803020104030203" pitchFamily="2" charset="-79"/>
              </a:rPr>
              <a:t>Does my use justify purchase?</a:t>
            </a:r>
          </a:p>
          <a:p>
            <a:pPr lvl="1">
              <a:defRPr/>
            </a:pPr>
            <a:r>
              <a:rPr lang="en-US" sz="3200" dirty="0">
                <a:latin typeface="+mj-lt"/>
                <a:cs typeface="Aharoni" panose="02010803020104030203" pitchFamily="2" charset="-79"/>
              </a:rPr>
              <a:t>Am I paying unnecessary overhead and middle men?</a:t>
            </a:r>
          </a:p>
          <a:p>
            <a:pPr lvl="1">
              <a:defRPr/>
            </a:pPr>
            <a:endParaRPr lang="en-US" sz="3400" dirty="0">
              <a:latin typeface="+mj-lt"/>
              <a:cs typeface="Aharoni" panose="02010803020104030203" pitchFamily="2" charset="-79"/>
            </a:endParaRPr>
          </a:p>
          <a:p>
            <a:pPr>
              <a:defRPr/>
            </a:pPr>
            <a:endParaRPr lang="en-US" sz="1200" dirty="0">
              <a:latin typeface="+mj-lt"/>
              <a:cs typeface="Aharoni" panose="02010803020104030203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b="1" dirty="0">
                <a:cs typeface="Aharoni" panose="02010803020104030203" pitchFamily="2" charset="-79"/>
              </a:rPr>
              <a:t>Basic Principles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490663"/>
            <a:ext cx="8077200" cy="5334000"/>
          </a:xfrm>
        </p:spPr>
        <p:txBody>
          <a:bodyPr/>
          <a:lstStyle/>
          <a:p>
            <a:pPr marL="114300" indent="0">
              <a:buFont typeface="Arial" charset="0"/>
              <a:buNone/>
              <a:defRPr/>
            </a:pPr>
            <a:r>
              <a:rPr lang="en-US" sz="3600" dirty="0">
                <a:latin typeface="+mj-lt"/>
                <a:cs typeface="Aharoni" panose="02010803020104030203" pitchFamily="2" charset="-79"/>
              </a:rPr>
              <a:t>7) We must always love God more than money.</a:t>
            </a:r>
          </a:p>
          <a:p>
            <a:pPr marL="114300" indent="0">
              <a:buFont typeface="Arial" charset="0"/>
              <a:buNone/>
              <a:defRPr/>
            </a:pPr>
            <a:endParaRPr lang="en-US" sz="1200" dirty="0">
              <a:latin typeface="+mj-lt"/>
              <a:cs typeface="Aharoni" panose="02010803020104030203" pitchFamily="2" charset="-79"/>
            </a:endParaRPr>
          </a:p>
          <a:p>
            <a:pPr marL="114300" indent="0">
              <a:buFont typeface="Arial" charset="0"/>
              <a:buNone/>
              <a:defRPr/>
            </a:pPr>
            <a:r>
              <a:rPr lang="en-US" sz="3600" dirty="0">
                <a:latin typeface="+mj-lt"/>
                <a:cs typeface="Aharoni" panose="02010803020104030203" pitchFamily="2" charset="-79"/>
              </a:rPr>
              <a:t>8) Riches cannot be trusted.</a:t>
            </a:r>
          </a:p>
          <a:p>
            <a:pPr marL="114300" indent="0">
              <a:buFont typeface="Arial" charset="0"/>
              <a:buNone/>
              <a:defRPr/>
            </a:pPr>
            <a:endParaRPr lang="en-US" sz="1200" dirty="0">
              <a:latin typeface="+mj-lt"/>
              <a:cs typeface="Aharoni" panose="02010803020104030203" pitchFamily="2" charset="-79"/>
            </a:endParaRPr>
          </a:p>
          <a:p>
            <a:pPr marL="114300" indent="0">
              <a:buFont typeface="Arial" charset="0"/>
              <a:buNone/>
              <a:defRPr/>
            </a:pPr>
            <a:r>
              <a:rPr lang="en-US" sz="3600" dirty="0">
                <a:latin typeface="+mj-lt"/>
                <a:cs typeface="Aharoni" panose="02010803020104030203" pitchFamily="2" charset="-79"/>
              </a:rPr>
              <a:t>9) Wait before making purchases: “use it up, wear it out, make it do, or do without.”</a:t>
            </a:r>
          </a:p>
          <a:p>
            <a:pPr marL="114300" indent="0">
              <a:buFont typeface="Arial" charset="0"/>
              <a:buNone/>
              <a:defRPr/>
            </a:pPr>
            <a:r>
              <a:rPr lang="en-US" sz="3600" dirty="0">
                <a:latin typeface="+mj-lt"/>
                <a:cs typeface="Aharoni" panose="02010803020104030203" pitchFamily="2" charset="-79"/>
              </a:rPr>
              <a:t>10) Learn to just say, “No”.</a:t>
            </a:r>
          </a:p>
          <a:p>
            <a:pPr>
              <a:defRPr/>
            </a:pPr>
            <a:endParaRPr lang="en-US" sz="1200" dirty="0">
              <a:latin typeface="+mj-lt"/>
              <a:cs typeface="Aharoni" panose="02010803020104030203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b="1" dirty="0">
                <a:cs typeface="Aharoni" panose="02010803020104030203" pitchFamily="2" charset="-79"/>
              </a:rPr>
              <a:t>Loaning </a:t>
            </a:r>
            <a:r>
              <a:rPr lang="en-US" b="1">
                <a:cs typeface="Aharoni" panose="02010803020104030203" pitchFamily="2" charset="-79"/>
              </a:rPr>
              <a:t>to Others</a:t>
            </a:r>
            <a:endParaRPr lang="en-US" b="1" dirty="0">
              <a:cs typeface="Aharoni" panose="02010803020104030203" pitchFamily="2" charset="-79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490663"/>
            <a:ext cx="8077200" cy="5334000"/>
          </a:xfrm>
        </p:spPr>
        <p:txBody>
          <a:bodyPr/>
          <a:lstStyle/>
          <a:p>
            <a:pPr>
              <a:defRPr/>
            </a:pPr>
            <a:r>
              <a:rPr lang="en-US" sz="3600" dirty="0">
                <a:latin typeface="+mj-lt"/>
                <a:cs typeface="Aharoni" panose="02010803020104030203" pitchFamily="2" charset="-79"/>
              </a:rPr>
              <a:t>Four principles:</a:t>
            </a:r>
          </a:p>
          <a:p>
            <a:pPr>
              <a:defRPr/>
            </a:pPr>
            <a:endParaRPr lang="en-US" sz="1200" dirty="0">
              <a:latin typeface="+mj-lt"/>
              <a:cs typeface="Aharoni" panose="02010803020104030203" pitchFamily="2" charset="-79"/>
            </a:endParaRPr>
          </a:p>
          <a:p>
            <a:pPr marL="411163" lvl="1" indent="0">
              <a:buFont typeface="Arial" charset="0"/>
              <a:buNone/>
              <a:defRPr/>
            </a:pPr>
            <a:r>
              <a:rPr lang="en-US" sz="3400" dirty="0">
                <a:latin typeface="+mj-lt"/>
                <a:cs typeface="Aharoni" panose="02010803020104030203" pitchFamily="2" charset="-79"/>
              </a:rPr>
              <a:t>1) Don’t become a loan company. (</a:t>
            </a:r>
            <a:r>
              <a:rPr lang="en-US" sz="3400" dirty="0" err="1">
                <a:latin typeface="+mj-lt"/>
                <a:cs typeface="Aharoni" panose="02010803020104030203" pitchFamily="2" charset="-79"/>
              </a:rPr>
              <a:t>Prov</a:t>
            </a:r>
            <a:r>
              <a:rPr lang="en-US" sz="3400" dirty="0">
                <a:latin typeface="+mj-lt"/>
                <a:cs typeface="Aharoni" panose="02010803020104030203" pitchFamily="2" charset="-79"/>
              </a:rPr>
              <a:t> 22:7).</a:t>
            </a:r>
          </a:p>
          <a:p>
            <a:pPr marL="411163" lvl="1" indent="0">
              <a:buFont typeface="Arial" charset="0"/>
              <a:buNone/>
              <a:defRPr/>
            </a:pPr>
            <a:r>
              <a:rPr lang="en-US" sz="3400" dirty="0">
                <a:latin typeface="+mj-lt"/>
                <a:cs typeface="Aharoni" panose="02010803020104030203" pitchFamily="2" charset="-79"/>
              </a:rPr>
              <a:t>2) If the purchase is not necessary, don’t loan (1 John 3:7)</a:t>
            </a:r>
          </a:p>
          <a:p>
            <a:pPr marL="411163" lvl="1" indent="0">
              <a:buFont typeface="Arial" charset="0"/>
              <a:buNone/>
              <a:defRPr/>
            </a:pPr>
            <a:r>
              <a:rPr lang="en-US" sz="3400" dirty="0">
                <a:latin typeface="+mj-lt"/>
                <a:cs typeface="Aharoni" panose="02010803020104030203" pitchFamily="2" charset="-79"/>
              </a:rPr>
              <a:t>3) If it is a need, don’t loan, give expecting nothing in return. (Luke 6:34,35).</a:t>
            </a:r>
          </a:p>
          <a:p>
            <a:pPr marL="411163" lvl="1" indent="0">
              <a:buFont typeface="Arial" charset="0"/>
              <a:buNone/>
              <a:defRPr/>
            </a:pPr>
            <a:r>
              <a:rPr lang="en-US" sz="3400">
                <a:latin typeface="+mj-lt"/>
                <a:cs typeface="Aharoni" panose="02010803020104030203" pitchFamily="2" charset="-79"/>
              </a:rPr>
              <a:t>4) Do </a:t>
            </a:r>
            <a:r>
              <a:rPr lang="en-US" sz="3400" dirty="0">
                <a:latin typeface="+mj-lt"/>
                <a:cs typeface="Aharoni" panose="02010803020104030203" pitchFamily="2" charset="-79"/>
              </a:rPr>
              <a:t>not co-sign (</a:t>
            </a:r>
            <a:r>
              <a:rPr lang="en-US" sz="3400" dirty="0" err="1">
                <a:latin typeface="+mj-lt"/>
                <a:cs typeface="Aharoni" panose="02010803020104030203" pitchFamily="2" charset="-79"/>
              </a:rPr>
              <a:t>Prov</a:t>
            </a:r>
            <a:r>
              <a:rPr lang="en-US" sz="3400" dirty="0">
                <a:latin typeface="+mj-lt"/>
                <a:cs typeface="Aharoni" panose="02010803020104030203" pitchFamily="2" charset="-79"/>
              </a:rPr>
              <a:t> 17:18).</a:t>
            </a:r>
          </a:p>
          <a:p>
            <a:pPr>
              <a:defRPr/>
            </a:pPr>
            <a:endParaRPr lang="en-US" sz="1200" dirty="0">
              <a:latin typeface="+mj-lt"/>
              <a:cs typeface="Aharoni" panose="02010803020104030203" pitchFamily="2" charset="-79"/>
            </a:endParaRPr>
          </a:p>
          <a:p>
            <a:pPr>
              <a:defRPr/>
            </a:pPr>
            <a:endParaRPr lang="en-US" sz="1200" dirty="0">
              <a:latin typeface="+mj-lt"/>
              <a:cs typeface="Aharoni" panose="02010803020104030203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905000"/>
            <a:ext cx="7696200" cy="21336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7200" dirty="0">
                <a:latin typeface="Aharoni" panose="02010803020104030203" pitchFamily="2" charset="-79"/>
                <a:cs typeface="Aharoni" panose="02010803020104030203" pitchFamily="2" charset="-79"/>
              </a:rPr>
              <a:t>CREDIT AND DEBT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550863" y="1030288"/>
            <a:ext cx="7766050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 b="1">
                <a:latin typeface="Agency FB" pitchFamily="34" charset="0"/>
              </a:rPr>
              <a:t>We are going to play a short game today to see how well advertisers are doing in invading your mind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550863" y="4146550"/>
            <a:ext cx="7321550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600" b="1">
                <a:latin typeface="Agency FB" pitchFamily="34" charset="0"/>
              </a:rPr>
              <a:t>I will show you an advertisement and then you try to figure out the company the advertisement represents……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81125" y="311150"/>
            <a:ext cx="6221413" cy="28003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4400" dirty="0"/>
              <a:t>You </a:t>
            </a:r>
            <a:r>
              <a:rPr lang="en-US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DESERVE</a:t>
            </a:r>
            <a:r>
              <a:rPr lang="en-US" sz="4400" b="1" dirty="0"/>
              <a:t> a Break Today</a:t>
            </a:r>
            <a:br>
              <a:rPr lang="en-US" sz="4400" b="1" dirty="0"/>
            </a:br>
            <a:r>
              <a:rPr lang="en-US" sz="4400" b="1" dirty="0"/>
              <a:t>So Get Up and Get Away TO</a:t>
            </a:r>
            <a:endParaRPr lang="en-US" sz="4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2535527" y="3111886"/>
            <a:ext cx="3911958" cy="3425781"/>
          </a:xfrm>
          <a:prstGeom prst="rect">
            <a:avLst/>
          </a:prstGeom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900113"/>
            <a:ext cx="7924800" cy="9239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5400" dirty="0"/>
              <a:t>Because I’m </a:t>
            </a:r>
            <a:r>
              <a:rPr lang="en-US" sz="5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WORTH</a:t>
            </a:r>
            <a:r>
              <a:rPr lang="en-US" sz="5400" dirty="0"/>
              <a:t> It</a:t>
            </a:r>
          </a:p>
        </p:txBody>
      </p:sp>
      <p:sp>
        <p:nvSpPr>
          <p:cNvPr id="4" name="Rectangle 3"/>
          <p:cNvSpPr/>
          <p:nvPr/>
        </p:nvSpPr>
        <p:spPr>
          <a:xfrm>
            <a:off x="2133600" y="2971800"/>
            <a:ext cx="4115229" cy="1569660"/>
          </a:xfrm>
          <a:prstGeom prst="rect">
            <a:avLst/>
          </a:prstGeom>
          <a:solidFill>
            <a:srgbClr val="00B050"/>
          </a:solidFill>
          <a:effectLst>
            <a:softEdge rad="63500"/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600" dirty="0" err="1"/>
              <a:t>L'Oréal</a:t>
            </a:r>
            <a:endParaRPr lang="en-US" sz="9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838200"/>
            <a:ext cx="7624763" cy="10160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6000" dirty="0"/>
              <a:t>You </a:t>
            </a:r>
            <a:r>
              <a:rPr lang="en-US" sz="6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DESERVE</a:t>
            </a:r>
            <a:r>
              <a:rPr lang="en-US" sz="6000" dirty="0"/>
              <a:t> Better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2112081" y="2773184"/>
            <a:ext cx="4314825" cy="3114675"/>
          </a:xfrm>
          <a:prstGeom prst="rect">
            <a:avLst/>
          </a:prstGeom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90600" y="533400"/>
            <a:ext cx="6597650" cy="10160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6000" dirty="0"/>
              <a:t>Have it </a:t>
            </a:r>
            <a:r>
              <a:rPr lang="en-US" sz="6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YOUR</a:t>
            </a:r>
            <a:r>
              <a:rPr lang="en-US" sz="6000" dirty="0"/>
              <a:t> way</a:t>
            </a:r>
          </a:p>
        </p:txBody>
      </p:sp>
      <p:sp>
        <p:nvSpPr>
          <p:cNvPr id="160771" name="AutoShape 2" descr="data:image/jpeg;base64,/9j/4AAQSkZJRgABAQAAAQABAAD/2wCEAAkGBwgHBgkIBwgKCgkLDRYPDQwMDRsUFRAWIB0iIiAdHx8kKDQsJCYxJx8fLT0tMTU3Ojo6Iys/RD84QzQ5OjcBCgoKDQwNGg8PGjclHyU3Nzc3Nzc3Nzc3Nzc3Nzc3Nzc3Nzc3Nzc3Nzc3Nzc3Nzc3Nzc3Nzc3Nzc3Nzc3Nzc3N//AABEIAHQAmwMBEQACEQEDEQH/xAAcAAEAAgMBAQEAAAAAAAAAAAAABQYBBAcDAgj/xABBEAABAwMCAgYIBAMGBwEAAAABAgMEAAURBiESMQcTQVFhkRQiQnGBobHBFSMy0TNSYhZyc5Lw8SQ2RFOC0uEI/8QAGwEBAAIDAQEAAAAAAAAAAAAAAAQFAQIDBgf/xAA2EQACAgIABAQEAwUJAAAAAAAAAQIDBBEFEiExE0FRYSIycZEjM4EUQqHB8AYVNENysdHh8f/aAAwDAQACEQMRAD8A4bQCgFAKAUAoBQGQknAHM8hQG+xZLq+MsWya4MZyiOs/QVnTMcyC7LdUJKl2yalI5kx1gD5Vnll6DmRpLbW2rDiVJPcoYrUyfOKAxQCgFAKAUAoBQCgFAKAUAoBQHvChyZ0pqLCYcfkOq4UNNp4lKPgKAucXSMC2KQm+OuzbgTgWyArPCr+VbgByf6UAnxFSa8Ztc0uiI88hJ8sFtnRdPdH98ktpWG4Wmop24I7AXIUnxVniB96j7qy7aodIR39TCqsl87+xPv6C0pCCDfrjMluHl6XNUCo+CU4zUa3PVfzS0doYql2jsz/Z/o/SnCLWM/zDrQfPOar5ccoT6zf8SSsCb/dRF3HSeh5KCOsmxs9qnlqT5LyK3r4vRZ05vujDwpx8vsU+9dEiX21SNOXOPKB3S2vCT/mGQfIVLjdXPszm4SiUHUmk7xpxY/EYpDSv0vNniQfDPYffWTBB4oDFAKAUAoBQCgFAKAUAoDes1ql3q5R7fbmS7KkK4W0D5k9wA3oDp8CAi0vI03pLhlXOR+XLuSdlOH2kIV7DYxuRzqfVTGqPiW/Yg2Wytl4dZ1vRuirfpmOHCEyLktOHJSk7j+lA9lP17ai3Xyte32JNVUa1pIzerxKdddhWpxLYaHFIlEZDQ8B2nsA7fDFUN2Y7HJQeoR7v19kWNdPKk2tt9kVRMZlt9byesceXsp55ZW4r3ns9wwK8/fkO1+39d/Usq6+VerPWo500YrANKREShzrobxhyCdlN7BZ7lJ7frU3HyLNqL6/yONsI62yT43JEVUW8R2nArKHUKAUk/uD51b1cTlTd4Nz37kOzGU480TlGvdBG2cdxsoUuHzcY5lrxHen6VeppraK/t0Zz6sgUAoBQCgFAKAUAoDI3NAdVs0IaN0e1JUOrvt8bJCuSo0TuHcVbf6FTMOnnnzS7Ih5d3JHlXdnT+inTKbTZxc5Lf/GzkhQyMdW1zSn48z8O6tcu7xJ6XZG2LV4cNvuy16gnfh9pfkALKgABwIKzk7cgM9tVeW7FS/CXxMnVKLmubsURmRc34Xo8Ox3N1C3OMrLIaztgZLhTtVHHh2XOlUtJJfxJ7vpjPn8zxdj3cOKa6q0xXUpKlNzbkEqSAMnKUJV2VtDgnX45m/7ROS3CDZGrukJCgl7UsBHeI0F10D4kjPlXWPC8RdJTbJP7LnzW1Xpe7JC6R7fBsrd1c1TJfYdyGUxI7QU4e4cQPxzyqQ+HYcY7a2cKa8y67wlHTXf2KozqS29cfSXbz1Y9pL7PF5BA+tIUYq/yyfPhN+uly2az+o2w4ENMTiVHCB6aoqPwCedZVFEn8NZtbw2OPBO27W/Y3JGtX2sNKtraMeoUKcUSDywdu/NSY3tdFHsYlwKnlUnY+vsUDVVqZA/FbayWorjnA6zz6lznt/SezyqTXYpopM7Clh28knsrNdCEKAUAoBQCgFAKAsXR/Yf7R6ut1tWnLK3eN/8Aw07q+Qx8aA6JIUNY9IqGscUV2SGkpHIMIHZ4EJJ+NXGvAx/cqU/GvOia/wBZvaWdixoUVl1x5sry4SAgA4Gw515+65wekeu4VwuOZGUpS0kUdXSZqph9t2Wyy2hSQ6llyOUBxB3BBznB781yldbF9Szp4Rg31ycG+m1+p9QbtOuPSdEcMqQG3JYIbLhwlBGeHHLltWsZyld3NrsauvhS+Fb13/UgNQqLurrsSST18kc+4LrlJ/GyzxopYlK/0ka36D6FJL7bqpoUj0dSThITvxgjO+cjyrEWlBrzOtlVjy42J/Ck9npcIcmCmMzJcBS6yiQgIVxBKV/LO2+O6syjytJmMe6N0ZzitPevsSN4kmDccxbJboyEAmI+IySpbZyAsK34sjfPea6zsmlpdiqw8HHvTse3Nd99OpoWcPmWUsXNq2goHG64spynbYY5nw8K516cnt6LDiTkoRca1P8A8NWWoMvu9U6XUcSk9bjPGMnetPN6JCaVUHYte3oyxWJmFPscmA4glTmevBP6s8iPL5VNxmuTR5Xj1VqvU5dn2OVXaA5bLg/DeHrNKIz3jsPlUkojToBQCgFAKAUAoDqPQvG9Fjan1BvmFblNNd3Gvfz9UeZrpVHmsSOdsuWDZYOhuOHNXLcxnqYi1D3kpH3NWWe/wkVuCtzbNjprczqSIjsRDST8Vq/avN5XzI+jf2dTWNN+/wDIrN2Zu9um21y+obe6tlpyM2tziQWRulJxjA2wR9a0sThNbO+G6svHsjXHlW2v+z7t98TF1k3fJDDnAJSn1sg+skKzsM92awpctnMzrbjePgqiuXklv6H00w9fLteblEZcLDaX31YTkjjyEp27TxcvA1hQc3J6FmRXi101Ta2uVfbuSVm0BcLnYpM5xC4czjSIbUn8svjfiBB5Z2wT3dxrrDHfLp9yuyeNRWQpVdY66mI2lobtqDV4v8K23cOcLDBeS8G053SvhOBk77HbzrKrglqb6mtmflSs8Wippa69O/ubqdANWZlU/Ul2aVCZG7cdtQ4yeQyTnfPIDt51mVEILcmcYcWy8mSqpilJkRZrPp24KmLdlXRLEVAWtTi0IBTnHJIz86xX4T307EjMfEq5Qip9ZdNIj5FxgRpTqrRAQGlgp4pJLnqnnhJOE5+Jrm7UvkRMhw+ycE8mxt+i6JGNP3NEFQYTHbKHVgKcBPFudu3kM8q3quaemiNxHhcJ1OyM2+X1ZGdJsAByPPQnc5acPzT96nHkSiUAoBQCgFAKAUB2jo1Z6voe1M+P1OSFA+4JR+5rvjfnROGT+Uzf6FVBOqJaSdzCVj/Oip/EPkX1IWA9SZs9J9mu151glFstsmSEREJK0pwhO6tis4A599eduqlOzfke54ZxGjExeWffb6EZF07FZntv601BFUUlI9CYeMh5fclR9keAz7xTw4qW5PqbWZ2TZVJY1XLH1Ll0k23S0KGLncrW29PVhthCHFNFwgbcXCRlIGPhtXa6UYLeis4ZTkZNvhwm0l3ZV9M66dt9puEONbYUYtxy8wqM0UgK4kpyoZOf1ZznsxUeORLlfQtr+DVePX8T0312QOnZ0q4autr06S8+4ZQUVOLKv9q5VybsTZZZtNdWFNQjroV/kBjlgVyRaeXsWB3UjszSws00la2HUqjuHtQAfVPu2x/8rt4jdfKysrwI1Zvjw7NdV7kG284htxkLIQ5grHfw7iuSelon+HFzUn3WySsSYjceZOmxkSgyEJQyvllR5ny+ddqmoptrZV8ShO+yvHhLlUvP6Hw3cYaJiZEW0Q47hIGU5OPcNgD8K3WRt/KRf7mjGuT8Rs3dcMCRYJe26AHB8CPtmpx5HWuhyc86AxQCgFAKAUAoDufQ+j8Q6K9SQUj1wt3A7yWwR8xXSmXLYmcrlutoj+jCcmFrSDx7IkBbBP8AeGR8wPOrbNjzVfQrMSWrDsetllrSV2WglJ9GXgg1QXPVbPS8NipZdafqfnaKtLcplazhCXEknuGaro6TTPe5MXOqUF5pr7k1rHUD2pb65IwsshXVxmgMkJ5DbvPP44reybslsi4OLDCxtPv3b/r0LjL0unTXRrNckoH4jKLRfVz4BxjCB7u3x+Fd51+HS/UpcbNeXxWDXyrevsUfR/8AzPbP8dNcKvzEXnEv8JMim0dYttsHHHwjPdnFc49yVbLlqcvRGxdrdJtFxegTU8LzR59i09ih4Gtpw5WcMPKjk1qcRBgPTUSlx0la47XWlsDdScgHHjvn4UjFy3o1ysuONKLl2b0fNunGKVqQht5p1PA404OJKhnO4pGTgzGTj1ZtaXN9GjCUKmTAiO0lJcXs2gbIyfpW0dznsWzqxcbUn2WiyahGbRNSeXUL+lWZ8+b31ON0MCgFAKAUAoBQHY//AM6XRDV2udpdIxJZDqEnkSk4PyUKBkVfIT2n9SSozJKHIkjiZV3AEKSfIir6vV1XXzKOadVn0Ou6rvLV06MZNzjbIkst5T2pUpaUqSfEEkV53LjyRlFnrOCNWZlT/rscPZacfebZZQVuuLShCBzUonAHmarEtvR7y6xV1ub8j6Qp2NJCklbTzLgIPJSFpPyIIrPWLMfh31+sZHQ7nrFGotATIsvCLmyWi4AMB1PGPXH3H2qTO3npafc8/jcOlicSg18r3r7FS0a2pzVVsShJKuu4seABJ+lcafnTLXikksWW/b/c+NNWKfepjAhsLLKVILj5ThtABGd+33Cs11yk10OedxCiqqUebb1rX6HUtbaZY1EwhQcDEtjPVPcORg+yrvH086nWVxkup5DCzrMWblDrshdO6dZ08XXXpgflOJ4CUDCUjPZ25qJ4+PR1c0Ss3MvztLl0jxuFlskuV1jsJgyFknIygr8iM1Ft4vTp8sWzlVVfB9J8p4Lbg24BphDMcLVwpCRjiP3qzw5O+lWKOiFk2Pn5bJbIHVbwZsc5R2/KI+J2+9djkcjNAYoBQCgFAKAUBNaOvjmndRwbmgnhZcHWDvQdjQHb+lq0onw4epoH5jakBt8p39U/pV57fEVZYFum62V2bX2mio2m7SE6RvdpUrijq6p9IJ/QrrU5A8DgeVR+MQXhKfmy3/stLecovstv+BpaUjrf1RaG0p4iZrSsDuSoE/IGqGpbmkj3fE7FHEsb9DqHSD0frvL/AOJ2UNImq/jtLVwpe7jnsV9am20Kb2jy3DeLSxfgmtxInT/Ra4Ij7moJnoynEhIRGWDwDiBOVEYz6o7K5KiME3NkrJ47Kc4+DHtvv7lltcXTGlwoWtkuSCOFTpJWtQ7uI9ngNqi2cSxKXqL2/Yr7P2vM62y6HzJv7yxwxmW2kDYZ3I+1Vt3GrZflrlN44Ue83sjHpT75y66tWeYJqttyrrfmkyRGmEOyPHtqOdPI+CvhSXMAqOUtg1aQx3KMcePzPqyLKxLdj7FA1NOEu4FttWWmfVB7z2nz+lfRcHHVFSijyObd4trZXtR3F78GERxziS4sBOeeE7n7VGzoQjJcvclYUpyj8XYqFQSaKAUAoBQCgFAZoDt/Qzq2NcbU5pO+lK0FBSz1iv1oPs/CsqTT2jDSa0zTvtpGkZlwts9l96NKQhUV5BCeNKVZwSQd+QOB9RVhZBZ1ai3rRGxMqfDLnZFbfkS/RtqWw2yatidb40Jx04anZKsD+ValE494wPAVys4f4S3V1Oj4tbky/Hl/wdgkKcXFWYikdYUEtEnKSez4VAtUuRqPRneLW032OfXCTLXJLNxU6l4H+G7tnxSORHiK8bmRyoy/Hb/kXNLq5fgPCof0JG2KAE4FDB5eu+SEIPAOfj7z2CrHCxLLJKUV+vkiPddFd2QGqLymC2uLGWFS1jClJOzSfDx/3r2fCuFxpXPLv6+p5/PzXL4UUpCCpYSkbnYCr+clXHmZTQi5vRVr5MTLmHqjllocCD395+JqhssdknJl5XBQiokdXM6CgFAKAUAoBQCgPaJJeiSG5EZxTbrauJC0ncGgO86U1badf2QWPUJDU5Ay257QUB+pJ/12it6rJVS5omllcbFqRUdTabn6bmdTNTxMrJ6iQgeo6PsfCrum+Nq6dyntolW+puaZ1tedO4ZacEiGP+mf3A/unmn6eFaXYsLOvZm1WTOv3R0KJ0iaavUcM3dkxSeaJLfG3nwUPviq23AnrttFhXmQb76ZtohaemDrLdcE4P8A2ZYWPJROKqreEUSe5QJ1ebLykfK7RGRv6a8fepH7Vw/uXG38rOv7bZryI2dNsVtBMmWyVD2VL41H/wAR+1TKeFVRe4QI1mc/3pFQvmtFvpUxaUFlHLrl/qx4Dsq7pwkus/sVl2a30iVL1nF+0paj7yTU9uMV7EBc0n7kbf7gITa4MdYL6xh5aT/DH8g8e8/CqjKyPEfLHsWuNjqC2+5WKhkwxQCgFAKAUAoBQCgFAejD7kd5LzLikOIOUqScEUB1PSvSqlUP8K1ZHRLhrHCVKRxDHiO/xrKbi9ow0mtMmJOkLZd2jM0jc23EK39FkLwR4JV/7edWFWc+1hAtwk+sCq3O0XG0q4blDej/ANS0+qfcobHzqfG6E+zIUqpw7o0dlb7GuhyM4zTQ2BjIT2nYCm9d2NN9kbht7zbXXzCiIx2uSDw+Q5mo9mVXD3JFeLOXfoQV01Cyyhcez8XrbLlLGFEdoSPZHzqsuyZ2P2LKnGhWt+ZWSSTk1GJBigFAKAUAoBQCgFAKAUAoBQGzCnSoLodhyHGVjtbVigLdbOlDUsFAbXIbkt8il1POs7BuK6SY8g8U7TNtdX/MEjP0rdWzj2Zo6oPujxd19b8fk6Wt6Vf1DP2rPj2PzNfBr9DQla/uikKRBZiQUHb8hoA+daOcn5m6hFdkVqbOlTni7MfcecPatWa1NjWoBQCgFAKAUAoBQCgFAKAUAoBQCgFAKAUAoBQCgFAKAUAoBQCgP//Z"/>
          <p:cNvSpPr>
            <a:spLocks noChangeAspect="1" noChangeArrowheads="1"/>
          </p:cNvSpPr>
          <p:nvPr/>
        </p:nvSpPr>
        <p:spPr bwMode="auto">
          <a:xfrm>
            <a:off x="192088" y="1636713"/>
            <a:ext cx="1108075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3428" y="2362200"/>
            <a:ext cx="4292623" cy="3881839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00200" y="304800"/>
            <a:ext cx="5519738" cy="17541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5400" dirty="0"/>
              <a:t>We want </a:t>
            </a:r>
            <a:r>
              <a:rPr lang="en-US" sz="5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MORE</a:t>
            </a:r>
            <a:r>
              <a:rPr lang="en-US" sz="5400" dirty="0">
                <a:solidFill>
                  <a:srgbClr val="C00000"/>
                </a:solidFill>
              </a:rPr>
              <a:t>, </a:t>
            </a:r>
          </a:p>
          <a:p>
            <a:pPr>
              <a:defRPr/>
            </a:pPr>
            <a:r>
              <a:rPr lang="en-US" sz="5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MORE</a:t>
            </a:r>
            <a:r>
              <a:rPr lang="en-US" sz="5400" dirty="0"/>
              <a:t> is better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2809779" y="2459865"/>
            <a:ext cx="3486955" cy="3979572"/>
          </a:xfrm>
          <a:prstGeom prst="rect">
            <a:avLst/>
          </a:prstGeom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90600" y="595313"/>
            <a:ext cx="6086475" cy="13239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4000" dirty="0"/>
              <a:t>When you </a:t>
            </a:r>
            <a:r>
              <a:rPr lang="en-US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CARE</a:t>
            </a:r>
            <a:r>
              <a:rPr lang="en-US" sz="4000" dirty="0"/>
              <a:t> enough </a:t>
            </a:r>
          </a:p>
          <a:p>
            <a:pPr>
              <a:defRPr/>
            </a:pPr>
            <a:r>
              <a:rPr lang="en-US" sz="4000" dirty="0"/>
              <a:t>to send the </a:t>
            </a:r>
            <a:r>
              <a:rPr lang="en-US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VERY BEST</a:t>
            </a:r>
            <a:endParaRPr lang="en-US" sz="4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772035" y="2390427"/>
            <a:ext cx="7543800" cy="3859911"/>
          </a:xfrm>
          <a:prstGeom prst="rect">
            <a:avLst/>
          </a:prstGeom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76425" y="76200"/>
            <a:ext cx="7191375" cy="193833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6000" dirty="0"/>
              <a:t>Tastes </a:t>
            </a:r>
            <a:r>
              <a:rPr lang="en-US" sz="6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GREAT</a:t>
            </a:r>
            <a:r>
              <a:rPr lang="en-US" sz="6000" dirty="0">
                <a:solidFill>
                  <a:srgbClr val="C00000"/>
                </a:solidFill>
              </a:rPr>
              <a:t>		</a:t>
            </a:r>
          </a:p>
          <a:p>
            <a:pPr>
              <a:defRPr/>
            </a:pPr>
            <a:r>
              <a:rPr lang="en-US" sz="6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LESS</a:t>
            </a:r>
            <a:r>
              <a:rPr lang="en-US" sz="6000" dirty="0">
                <a:solidFill>
                  <a:srgbClr val="C00000"/>
                </a:solidFill>
              </a:rPr>
              <a:t> </a:t>
            </a:r>
            <a:r>
              <a:rPr lang="en-US" sz="6000" dirty="0"/>
              <a:t>Filling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2227996" y="1944710"/>
            <a:ext cx="4269347" cy="3630919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1604963" y="5638800"/>
            <a:ext cx="5514975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200" b="1">
                <a:solidFill>
                  <a:srgbClr val="FFFF00"/>
                </a:solidFill>
              </a:rPr>
              <a:t>You are watching too much football!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336550"/>
            <a:ext cx="8307388" cy="212407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4400" dirty="0"/>
              <a:t>There are some things money can’t buy</a:t>
            </a:r>
            <a:br>
              <a:rPr lang="en-US" sz="4400" dirty="0"/>
            </a:br>
            <a:r>
              <a:rPr lang="en-US" sz="4400" dirty="0"/>
              <a:t>For </a:t>
            </a:r>
            <a:r>
              <a:rPr lang="en-US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EVERYTHING ELSE </a:t>
            </a:r>
            <a:r>
              <a:rPr lang="en-US" sz="4400" dirty="0"/>
              <a:t>there’s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1907683" y="2820474"/>
            <a:ext cx="4568780" cy="3166391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95400" y="138113"/>
            <a:ext cx="6630988" cy="14462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WINNING TAKES CARE </a:t>
            </a:r>
          </a:p>
          <a:p>
            <a:pPr>
              <a:defRPr/>
            </a:pPr>
            <a:r>
              <a:rPr lang="en-US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EVERYTHING</a:t>
            </a:r>
            <a:endParaRPr lang="en-US" sz="4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2024129" y="4038600"/>
            <a:ext cx="4452871" cy="242122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slope"/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2521040" y="1584101"/>
            <a:ext cx="3651160" cy="2085808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28588" y="76200"/>
            <a:ext cx="8518525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600"/>
              <a:t>So then it appears that we are not really responsible. If it weren’t for Satan we would not have a problem with being discontent.</a:t>
            </a:r>
          </a:p>
        </p:txBody>
      </p:sp>
      <p:sp>
        <p:nvSpPr>
          <p:cNvPr id="166915" name="AutoShape 2" descr="data:image/jpeg;base64,/9j/4AAQSkZJRgABAQAAAQABAAD/2wCEAAkGBhQPERQSEhQUFBQWEhQXFRcYFBUVEhwYFBcVFhYWFxUYHSYfFxwjHBYaHy8gJCcpLCwsGh8xNzAqNiYrLCkBCQoKDgwOGg8PGiwkHyUsLykqKi0sLCwsLC8uKjUsLCwqLC0sLCwsNSwpLCksKSoqLDQsLCosKSwsLCwsLC0sNf/AABEIALgAmQMBIgACEQEDEQH/xAAcAAACAgMBAQAAAAAAAAAAAAAABwUGAQMEAgj/xABKEAACAQMBBAUGCwUFBwUAAAABAgMABBESBQYhMRNBUWFxBxQiMoGRFTRCUmOCoaKxstEjYnKSwRYzQ1PwJHOTo8LT4VSUpLPS/8QAGwEAAgMBAQEAAAAAAAAAAAAAAAQBAwUGAgf/xAAxEQACAgECBQIEBQQDAAAAAAAAAQIDEQQhBRIxQVETcTIzkbEiYYGhwQYU8PEjUuH/2gAMAwEAAhEDEQA/AKsTRRRSB1oUUUUAFFFFABRRRQAVhmxzOPE4rinvMkjWI1BwzEgEn5qZ7Os14MCYzHA8xJ9bo5HHizlT9lesY6lEr0uhIK2eRz7c1moc2qhgWcQt2LGYvfrHpe2t9qshBHS5ZTg5VWQ54gjGDgj+tGF2ZEb89iRorRBcknS40vjPapHap7O7mK315ZepJ9AooooJCiiigCw7gzFL+Ijsk+1GFOzzg0kNxvj0Xg/5Gp2U1T8JhcR+avY+daKKKVN0KKKKACiiigAqY3a3Ve//AGhYxW4ONYA6SQjmI88FUctZ9nbXBsrZZvLiO3GQGy0hHMRJ6+D1E5Cj+Km9DCqKFUBVUAKBwAAGAB3YrG4pxB6aPJX8T/ZCts23yr9SN2Vura2v9zBGrfPI1yHvLtk1Laj2n31iiuPsusseZSbKEkuh5lQOMMAw7GAYe41RttbjQNeRrB/sxkt5mPRgaC8bRkFozwIw5GBir3WtoFLByo1KCA2OIDY1AHsOB7qZ0msnp5NpvoyJRz0EvvLsuWzOmZQrqdcbjJjcKRq0k8QdOcqeI769U1N6diC9tJYCqsxQmPVwxIAdDA9RB6+zNKyS3eJ3hlAEkTaHxyPAEMv7rAgjxrr+H65auvf4l1X8l9M3zNMxRRRWiNhRRRQBPbjfHovB/wAjU7KSe43x6Lwf8jU7Kap+EwuI/NXsfOtFFFKm6FFFFABRRWq6chCV9bGF/ib0V+0igiTwsl78muzcRy3RHGVujj/3cRI+8+o/VFXSuTZOzhbQRQLyjjVPao4n2nJrrr57rr/XvlP89vYz15CiiilCQooooAKXHlEtQl5HIP8AFtyG8YW4H+V8eymPS/8AKY/7e1XrEU7ewmMCtjgra1SS8P7Er4l7lVooortR8KKKKAJ7cb49F4P+RqdlJPcb49F4P+RqdlNU/CYXEfmr2PnWiiilTdCiiigAqa3N2F53ca2OIrd43IxkvJ66r3KAAT7BULV38mW5YvFmnnZ/NmkCrCGKpK0IKtJJjiygkqFzg6STnhXiyqdsHCDw33E9ZZ6cCfud5rdH6MSdLL/lQgzy/wAkYOPbitU+1bqIrJLYzR2uGLSZWSZcci8EZJRe08cDqFX7Z+zIrddEMccS/NRFRfcoFdVI1cA00U1LLfkyHqpt7FKW9jMfSh16LTr16ho089WrlioWz3s9DpLmKSGIswjuNEnmrqD6L6iNUYIx64APUTXfb7rRS7UmiXPmsSxXElvgdCbqUvpwvzdK9IU9XUQcVftPVVNP9P1RUlY856fkepap7YKbbXaSrqjdJF+cjK6+9Sa213bQ3Ds5jrWIQS9UsH7GUHtymA3gwIqBzNaTLbXJEmvV5vOAF6TSMtHIo4JKAM8ODAEjBBFZWu4HPTxdlb5kuvkvr1Kk8PYkKWG/Nz0m0HHVFBEntfMjfYVpiXW00jlhhYnXOzrGB+4pdiewYHvIpTbRuelubmX59zLj+FD0a/YlTwOh+o7Gu231/wDGOV4lNI00UUV1Y8FFFFAE9uN8ei8H/I1OyknuN8ei8H/I1OymqfhMLiPzV7HzrRRRSpuhRRRQBkU6fJPIDsm2A5qJFft1rI+rPtpK1J7v7dvbdpLaxZdVyshCucBZFUHpIyeAcqOR4HAqyuahlyM/X1OcFJdj6GopV7M27d3UVvYzyTxTJE8l5IFEUjANpiSOQZBBycuvH0OrNd39lofnXX/vLr/uUnquL6fTSUZZffbcyYaec1lFg3fOnaO0lbgxe1kA6zGbdYwR3a43HiKs2aWx3a0SCeC4uUnRSqO8zzrpJyUdJCdaEjiMjtBBrRsjbG0ra+mnvBJPbSIAkdtiREYFfSEblXAwDyyTnrr3p+LaW/pLHvsROicew0aqnlCI6G3A/vDf2vRduoPl/wDl9JnuofyhxEYit7yR+pfNnj97y6VUd+ah5be4uXa4nKJMI3W2jBLxQaxgsWwDJIeGWwBgYHDJM67XUU1tSksvsFVUpS6Fc2hOGvIr0+pHcyQQnq0w285mcfxSZGexBS22Vds5XqQxlu8tqBZvDLEeymF5Q7dLbZ0UKTRxvFgoGb03Gh45NI4ks2snJ4cTxqlJbYdWXGkRlRjxUjHdgUpw5xlVzLp0Xsm/vk09PF87f1OiiiinzUCiiigCe3G+PReD/kanZST3G+PReD/kanZTVPwmFxH5q9j51ooopU3Ty74GrGRkrzXmOJ4Zz7cYrCS5BODgAE8V6yByzk8T1VN7u7oDaBcvIyRxkKQgXpGZhq9Yg6VA7jknqxXTtrcIWUJmjkZ1UjWrquoBjp1Kw54JGQe891KS11EbfRcvxCjtkp4zsV6uvYcMz3UTW6qXhbUzPkRKGRlw5HEkg5CjicVwXE2hWbsBOPwHvpkbu7IFrbpH8vGqU9Zkbi5P4eCirrpKMd++xGqswuVdzV8HXCSC5WfpJwuhldQls0ZOoxhUGY8N6QbLHPPNdg3inX17GQ/7uaCQfaVP2V10Vj2UU2454r7fYz02ujOb+07/APorv/4//drH9rkX+8t7uIdpgLr74i1dVZqj+w03/X92evUl5OnZ+1IrldcMiSLyJU5wewjmp7iK6qrd9sZXbpoyYbgerMgGo/uyLylTtDewipDYe2DOHjlUJcRYEqA5X0vVkjJ4lG6uwgg8RWXrOH+kvUreV38r/PJZCzOzIvb12baVjDCpaTomuppFaQLEzrCqquRr6zoBwBk4Oape8OzFtbyaGPhGNEiL1KJQSUHcGBx3GrtvJvg1hKI2h6VZIy0ehwrDTgOJNXADJGCvV1Uvri5eaR5pSDJI2pseqMcFRf3VAAHv663uFQt5VKSwsdc5z/rcuoi/UyjxRXiKZXGVII7v9cK5tpSMgV1PJuPYQwxy6+P+uFbQ/nbJ1GQDgSB7QD7q9VES26ufS4sevPpezs9ldGzp3fn6qrjvJ4c/ADq7ahNPoW21SqxzY38Ft3G+PReD/kanZST3G+PReD/kanZTdPwnP8Q+avY+dTWNX447s88Z5Z7qk9hbF86kYMxSGNdc8gGSqZPBe12PBR4nBxVx33mSHZUKaUiWWaN4IgABHEi6/SPNnxxZvnPjxpjXlZNC3VKFigt/JXdwtrMs89uq8ZItcbHOnpEVgARjgpyMk/Nqz7RBcCMm8dGhbplaO3X0iMaBrQA8eOoZH2VWthbKaJZJJOlhkJjCqCySdFlWmfSOJYI4OniVU6sceEhte/s4I/RjgmZuSLpYkHmS+GKjvaseVS/uJSUVnbqu/kRtlzz/AAv6FN2ZZ+cywQ/PYMxPzIcO/tOkD201iaUsYZCrIxR0bMbA5ZccAMkYb0eByONWax39ZeFxCW+khwffExyPYTTl9cp4wXX1zzzfkXOioSDfS0dQ3SOARkFoZhnwOnBrZ/amJv7pLiY/R28mP5nCr9tKelPwK8yJeiocbwP12V4B26Ij9gkzW6z3iglbow+iT/LkVopfYrgZ9mah1yW4ZRJVG3x6K6tZxw1SebSd6TAlM/wyKpHie2pKozbA1yWkQ5veRN9WDVK5+6B7RVbScWn0w8/Qkq/lXuWS4iK8xanHi0uM/ZVSubp0MWMkFRnPIk45nqPXVz8qtprntyOZgkHdlJEYD7TVDuZH0KjKRpIwxzyAIGcDHZxzT/DMPS148DHPKKfU6Y16KcjHCTGO7nwHdn8RUrY7Wa3njeEK8yk6UILKQysrBgCOGkk8SBw7Ki7eN5XWR+AHFRyz2Y68cc5PYK6LqIj9pGSsig4KnBI6x7qcez26jME5QeFt2LFd7xLHs97NrIRSSyFjL6HR6i2vMagEqwAwEzgDkccKqFhfLErK5b1zjgT2V3SbXaaEKdXHSWLMGGVOcoMZGT2ngKjba26SQ9mSWPdnGPaf61UptvDGatO4U8zWHll18n84e8hZeREnVj5DdtO+knuKP9ti8H/I1OynKuhi6/axZ8FD2PsUps9kjU6hEzyHh6V1IpXGcgaIV5HOPVPNTU/ZbvQXASeeNGRItFujKNCQnHp6DwDuAGJ6hgDGDnVd7KaGynSK5EiJFJ0qMA3padcoVwwMeoEnS2oDVw4VM7Qtxd27LG+FlQFWHFSrYYA446WXgcYOCcEGroozLZvOfJE2uwlvLaF3ZgzRJk4ViwXJiZtQPpgHIcYbieNL/fPc827zTrLJIEa3WQSaS2JFIVwVA5N6JzngRxyOLT2JtqO5TC6VdODxg8V6gQOGYzjKtjBGKp/lKc28c+SzLeLCiD5KvCys2eHXGpIOeYI6xXmcItZwetLZONqx5FjRRRSJ1x17N3jnsVKxaHi1atDh/Q1H0mQoc446iuD1450x7a5EiK4ZXDKCGU5Q55lT2Uvdhbu3O0HZbWMMEOHkdtEKn5urBLN16VBI68VO7q7qTRrcaLjo5Fu5Uwql7RujCK37JsEelq9JSDwPOldZyVw9Sbx+ZkXKHPiH6otNa7i2SQAOquAQQGUMARyIzyNcZe9j4PapL+9DOoB+pKAR7zWOmvH4LaBO+W4jCj2Rhiaz1bXjKmvqinD8Hbc3Kxo0kjBVUZZjyA7TWrYNm0kjXcqlSy6II24MkJOSzDqeQgEjqAUdtZs93CzrLdSCZ1OUQLotkI5MsZyXYfOcnHUBU5WTrdfFxdVTznq/4RdCt5yyieU9PSs2/enX3orf9NUPa5PR8OtgD4cT+IFMvyi2DzRW3RrrfztVVcgEmVHXAJ4DjjnVBnhKs0UqMjj143GGAPDwI7xke6t7hDb0kX4z9xqqUXmDe5GWV2QgAwwHDj6LcPDIrM8pb1uWRhRy9vaa17Nts61yQVI7McMryP8ADWx49LkE5wBjhjnnNPWcyybGhdViisfi/YxoHh4HFeCNALJwI4+PaD21sFaXOIz4H8TVEW8mtqK4crTXZlx8ntyJLyFhyIfxB0NkGnjXz75MnK7QjXqPS59iMQf6e2voGtSrocDxBNWLPgRtjti4mugNfo3E4EkcaYVstqCgaweaqPWBwOfUWJsnbrQBrTo5A5VjbK2otk51qXZQQikhtTDgpI46RlSrcmJhIvrRsJF8YzrH4Yr6DuLOK6RDIiuvB1DDI4jh9hxjka90tyRTxGqNUlhbFHs5DA0l1G4cRxska+bTsrpHHFHrEyHGGMGRwIAbPGonyhbblmijil6A6Z42BgLSRnVC7Y6YkYYfN08ipzxxV829sSDoiBBCGd44w3RJkdK6xlgccwGJHhS03t2ZFFEjRRRx5nHqoq8GjnYDgOXDH1RUyjyxeCnStTti/wAysVjo3cqkYzJI6xxjtdyFXPdxye4Gs1bfJVsfzjaHTEehaxlu7pZgVQeITWfaKVgss6HU2+nW2MKLdiWytYI7GQB4FOpHH7Gctgv0hA1IxbJDjkTxBFQG6L4txG2RNG7i4Rhh1mdmkcEdhLZB5EYIq4b2bZa0tmeMBpmZIoFPJppmCRg92Tk9wNVzbezGspLOdnaQuq2lzI2NTs2WhlbHDhICo7BJilOL6V6jTNLqt/fBhUT5Z79ztooqOvrmSSRbW2x5w66ixGUhjzgzOOs9Sr8pu4GuB0+nnqLFXBbs05zUFlhe7w20DaZJ41b5mrVJ/IuW+ytce2nm4W1pdT55MY+gi8TJNp4eANTO69qlndTWKooCwwzRyY/bSB9STNK/N36VSxPY47KteK7Kn+ntPHebb/ZGfLVSfQo6bkz3gXz6RY4w6uILcsG1LxUvcnDZH7gXxNRnlW3ZhhsIZIY1j82ljRQowOjmbQ69/pMrcesZ66ZdVTyp2+vZN3+7GH/4bpJ/01uVUV0w5K1hFMbHzqTEDB6Nw4+cCfwb/wDVe70aWDdRwp8Rkg+7PurxenTOjdRx+JU/Y9br/kv8Y/BqosWVudLopONmF2f3OVpQATzx2VqliLqEXGWIHd1k591bSOPipz769WsIEi4zyfrz2fqaVglk3dVKfJJ9uhL+TKMjaUYxjSJNXV/hsB4nPX+tfQmKR+5Fsp2hC/ygJBn6jDjTxrTq3Rw+uz6iT8Hzsls0rCJBl5GEaDtZzpH459hr6LtYBGioOIVVUfVAH9KT3k2tVN207hisCAjClgJJiyKzfNVVVySeAzmr5tbefSqsHMUchIh0rquZ8DJaNSCI4wOOtgeHH0eGZp/DHmZVxObssUF2JjbnqRnsurbP/FQfiaXO88fTxvbxaZJxcwhIwy6jiW7jIJ5JwIPHHMdorp2nGLpGWS9KlsYT05gCDkZV8FzkDkq9wrp2Xsm5YxukcqMXVypgiht8h42Oo8GKehqAC6sse0illra7HiKb7dGUV1yqw/1IW18kN84y8trFw9X9pKw7iw0j3VNeTyE7LvriwnljkaZYpEZAyoJFVgYjq/xDGFkC59UZq97xbZ8zt3l062GFiQc3lkISKMfxMQPeeqo+x3Nj8z6C4/ayO/TTSglXNwTqMyOOKFTgKRyVQKbUUuh7svss2kzXtRfOdp20PNLaN7qTs6R9UNuD/wA1vqipPeXY/nlrNBnDOh0H5rr6UbfVcKfZXNu3u41o07yztcSSunpsqq4jiQJGjaeDEekSwAyWPCp3FS1kpFra7fe4jhWFA91MhPRE4SModErzEerGjhh2sRgceVz3b3dWzRvSMk0ja55SMM74xy+SoHBVHAD2k7NlbuwWsk0kSBXnk6SVuZLf0GcnA4ZJPXUpikdHoKtLlwW77/wW2Wyn1KztgdHtOxk/zI7q3P8AKk6//U1Waq3vxC/RwTxo8jW95BKUjXVIUJMUoVes6JGOO6vHw9fTcILAxA8nupkjA7+ji1ufDhT5UWVmwM1Ttr37bXSS0syPN2DR3F3gNHgghorfqlc8i/qqM8zwHX/ZF7njtCdrgf5EYMNn4MgJaYfxsR3VL7R2hDYwF3xHGgCqqr2+ikcaLzYnACgcaAPmPacbBFDDDo7xsOxlyp+8le7i8STSFYE51EDj8k8zy66bmzvJRHePcXN8HTziSSSO3VwDF0nHU7r60nXjiqk/K5163p8k8l1OHhmijiEaIkZjOECDiF0kA5OW6uJpeyt8uEbGk1kI3KU3hbZ/QTufSx+7/X/xW224SDvVh+U/gDVnu/JbfxSNGsPSjUdMisgRh1HDNleHUeVG1vJpe2sIuJERlRtUiRsXlRRx14AwQOvSSQKTjVNS6HR38R00qWudZe5u3G+PReD/AJGp2ZpJbiMDexEEEEOQRywUblTsp+rocpr3/wAi9j59s9ptbMWRI5GbSoV4hLltR0BFyPSJbGOIPDhwp17n7uSQg3N43S3sqjpH4YjTmIIgOCop549Y5PHhS98lWwhc3zTOMpaqCvZ00ucH6qAnxYU6RU1p8u5XrZRdr5UYArNZrVc3KxIzucKiszHqCqCSfcK94EyuXR882kkXOKyQTP2G4mDLCp/gj1v9dKs4qubhW7ea+cSDEt3I1y+eY6XHRr9WIIvsqyVIBRRRQAUUUUAFFFFAGDVU2YnwjePcvxgtpHitV+S0q+jPcdhIOYlPVpc/Kqa3l2l5rZ3E45xwSuPFVJX7cV53Y2YLWzt4R8iFAe9sAux7yxJ9tAEnijFZooAxisEV6ooAV15ugNn7WhkhXFtOZcAD0Y5ejdmQdiMAWA6iGHZTBr3tcfs/rJ+YVrqMHqUnLGSu7jbAfZUMscgEjyztIWj4qBpVEXLYOcL2ddWX4U+jk+7+tFFCIbct2Hwp9HJ939aid6le8tJbeNWQygIzHGOjZgJcYyclNQHeeqsUVJBKR7QCgAROAAAAAuABwA517+FPo5Pu/rRRQAfCn0cn3f1o+FPo5Pu/rRRQAfCn0cn3f1o+FPo5Pu/rRRQAfCn0cn3f1o+FPo5Pu/rRRQBE71I15aTW6IytImkFvVHEE5xk8geqpUbT+jk+7+tZooAPhT6OT7v60fCn0cn3f1oooAPhT6OT7v60fCn0cn3f1oooA03l0ZU0hGB1Lzx1EHqPdW7ojWaKAP/Z"/>
          <p:cNvSpPr>
            <a:spLocks noChangeAspect="1" noChangeArrowheads="1"/>
          </p:cNvSpPr>
          <p:nvPr/>
        </p:nvSpPr>
        <p:spPr bwMode="auto">
          <a:xfrm>
            <a:off x="47625" y="-144463"/>
            <a:ext cx="2286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51716" y="2286001"/>
            <a:ext cx="5389808" cy="4571999"/>
          </a:xfrm>
          <a:prstGeom prst="rect">
            <a:avLst/>
          </a:prstGeom>
          <a:effectLst>
            <a:softEdge rad="317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4" presetClass="entr" presetSubtype="1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905000"/>
            <a:ext cx="7696200" cy="21336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7200" dirty="0">
                <a:latin typeface="Aharoni" panose="02010803020104030203" pitchFamily="2" charset="-79"/>
                <a:cs typeface="Aharoni" panose="02010803020104030203" pitchFamily="2" charset="-79"/>
              </a:rPr>
              <a:t>CREDIT AND DEBT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/>
          </p:cNvSpPr>
          <p:nvPr>
            <p:ph type="title"/>
          </p:nvPr>
        </p:nvSpPr>
        <p:spPr bwMode="auto">
          <a:xfrm>
            <a:off x="2819400" y="838200"/>
            <a:ext cx="5105400" cy="182563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sz="4800" dirty="0"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Definition</a:t>
            </a:r>
          </a:p>
        </p:txBody>
      </p:sp>
      <p:sp>
        <p:nvSpPr>
          <p:cNvPr id="115714" name="Rectangle 3"/>
          <p:cNvSpPr>
            <a:spLocks noGrp="1"/>
          </p:cNvSpPr>
          <p:nvPr>
            <p:ph type="body" idx="1"/>
          </p:nvPr>
        </p:nvSpPr>
        <p:spPr>
          <a:xfrm>
            <a:off x="457200" y="914400"/>
            <a:ext cx="7696200" cy="2438400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en-US" sz="3600">
                <a:latin typeface="Arial Black" pitchFamily="34" charset="0"/>
              </a:rPr>
              <a:t>  </a:t>
            </a:r>
          </a:p>
          <a:p>
            <a:pPr algn="ctr">
              <a:buFont typeface="Arial" charset="0"/>
              <a:buNone/>
            </a:pPr>
            <a:r>
              <a:rPr lang="en-US" sz="6000">
                <a:latin typeface="Arial Black" pitchFamily="34" charset="0"/>
              </a:rPr>
              <a:t> </a:t>
            </a:r>
            <a:r>
              <a:rPr lang="en-US" sz="4800">
                <a:latin typeface="Aharoni"/>
                <a:ea typeface="Aharoni"/>
                <a:cs typeface="Aharoni"/>
              </a:rPr>
              <a:t>Debt is any money owed to anyone for anything</a:t>
            </a:r>
          </a:p>
        </p:txBody>
      </p:sp>
      <p:pic>
        <p:nvPicPr>
          <p:cNvPr id="168964" name="Picture 3" descr="C:\Users\Bev\AppData\Local\Microsoft\Windows\Temporary Internet Files\Content.IE5\06P9042Y\MC910217527[1]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53200" y="125413"/>
            <a:ext cx="1787525" cy="182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8965" name="Picture 4" descr="C:\Users\Bev\AppData\Local\Microsoft\Windows\Temporary Internet Files\Content.IE5\F3WYAFFW\MP900387492[1]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24200" y="4635500"/>
            <a:ext cx="2667000" cy="190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8966" name="Picture 5" descr="C:\Users\Bev\AppData\Local\Microsoft\Windows\Temporary Internet Files\Content.IE5\F3WYAFFW\MC900240395[1].wm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2400" y="152400"/>
            <a:ext cx="1022350" cy="179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03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03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0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57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57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57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354" grpId="0"/>
    </p:bld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b="1" dirty="0">
                <a:cs typeface="Aharoni" panose="02010803020104030203" pitchFamily="2" charset="-79"/>
              </a:rPr>
              <a:t>The danger of debt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719263"/>
            <a:ext cx="8077200" cy="4148137"/>
          </a:xfrm>
        </p:spPr>
        <p:txBody>
          <a:bodyPr/>
          <a:lstStyle/>
          <a:p>
            <a:pPr>
              <a:defRPr/>
            </a:pPr>
            <a:r>
              <a:rPr lang="en-US" sz="3600" dirty="0">
                <a:latin typeface="+mj-lt"/>
                <a:cs typeface="Aharoni" panose="02010803020104030203" pitchFamily="2" charset="-79"/>
              </a:rPr>
              <a:t>Compounding works against us.</a:t>
            </a:r>
          </a:p>
          <a:p>
            <a:pPr marL="114300" indent="0">
              <a:buFont typeface="Arial" charset="0"/>
              <a:buNone/>
              <a:defRPr/>
            </a:pPr>
            <a:r>
              <a:rPr lang="en-US" sz="3600" dirty="0">
                <a:latin typeface="+mj-lt"/>
                <a:cs typeface="Aharoni" panose="02010803020104030203" pitchFamily="2" charset="-79"/>
              </a:rPr>
              <a:t>	</a:t>
            </a:r>
            <a:r>
              <a:rPr lang="en-US" sz="3600" b="1" dirty="0">
                <a:latin typeface="+mj-lt"/>
                <a:cs typeface="Aharoni" panose="02010803020104030203" pitchFamily="2" charset="-79"/>
              </a:rPr>
              <a:t>$15,000 </a:t>
            </a:r>
            <a:r>
              <a:rPr lang="en-US" sz="3600" dirty="0">
                <a:latin typeface="+mj-lt"/>
                <a:cs typeface="Aharoni" panose="02010803020104030203" pitchFamily="2" charset="-79"/>
              </a:rPr>
              <a:t>car loan x </a:t>
            </a:r>
            <a:r>
              <a:rPr lang="en-US" sz="3600" b="1" dirty="0">
                <a:latin typeface="+mj-lt"/>
                <a:cs typeface="Aharoni" panose="02010803020104030203" pitchFamily="2" charset="-79"/>
              </a:rPr>
              <a:t>6 </a:t>
            </a:r>
            <a:r>
              <a:rPr lang="en-US" sz="3600" b="1" dirty="0" err="1">
                <a:latin typeface="+mj-lt"/>
                <a:cs typeface="Aharoni" panose="02010803020104030203" pitchFamily="2" charset="-79"/>
              </a:rPr>
              <a:t>yrs</a:t>
            </a:r>
            <a:r>
              <a:rPr lang="en-US" sz="3600" b="1" dirty="0">
                <a:latin typeface="+mj-lt"/>
                <a:cs typeface="Aharoni" panose="02010803020104030203" pitchFamily="2" charset="-79"/>
              </a:rPr>
              <a:t> </a:t>
            </a:r>
            <a:r>
              <a:rPr lang="en-US" sz="3600" dirty="0">
                <a:latin typeface="+mj-lt"/>
                <a:cs typeface="Aharoni" panose="02010803020104030203" pitchFamily="2" charset="-79"/>
              </a:rPr>
              <a:t>@</a:t>
            </a:r>
            <a:r>
              <a:rPr lang="en-US" sz="3600" b="1" dirty="0">
                <a:latin typeface="+mj-lt"/>
                <a:cs typeface="Aharoni" panose="02010803020104030203" pitchFamily="2" charset="-79"/>
              </a:rPr>
              <a:t>12%</a:t>
            </a:r>
          </a:p>
          <a:p>
            <a:pPr marL="114300" indent="0">
              <a:buFont typeface="Arial" charset="0"/>
              <a:buNone/>
              <a:defRPr/>
            </a:pPr>
            <a:r>
              <a:rPr lang="en-US" sz="3600" dirty="0">
                <a:latin typeface="+mj-lt"/>
                <a:cs typeface="Aharoni" panose="02010803020104030203" pitchFamily="2" charset="-79"/>
              </a:rPr>
              <a:t>	= </a:t>
            </a:r>
            <a:r>
              <a:rPr lang="en-US" sz="3600" b="1" dirty="0">
                <a:latin typeface="+mj-lt"/>
                <a:cs typeface="Aharoni" panose="02010803020104030203" pitchFamily="2" charset="-79"/>
              </a:rPr>
              <a:t>$21,114 </a:t>
            </a:r>
            <a:r>
              <a:rPr lang="en-US" sz="3600" dirty="0">
                <a:latin typeface="+mj-lt"/>
                <a:cs typeface="Aharoni" panose="02010803020104030203" pitchFamily="2" charset="-79"/>
              </a:rPr>
              <a:t>total payment for a car 	now worth </a:t>
            </a:r>
            <a:r>
              <a:rPr lang="en-US" sz="3600" b="1" dirty="0">
                <a:latin typeface="+mj-lt"/>
                <a:cs typeface="Aharoni" panose="02010803020104030203" pitchFamily="2" charset="-79"/>
              </a:rPr>
              <a:t>$5,000</a:t>
            </a:r>
            <a:r>
              <a:rPr lang="en-US" sz="3600" dirty="0">
                <a:latin typeface="+mj-lt"/>
                <a:cs typeface="Aharoni" panose="02010803020104030203" pitchFamily="2" charset="-79"/>
              </a:rPr>
              <a:t>.</a:t>
            </a:r>
          </a:p>
          <a:p>
            <a:pPr marL="114300" indent="0">
              <a:buFont typeface="Arial" charset="0"/>
              <a:buNone/>
              <a:defRPr/>
            </a:pPr>
            <a:endParaRPr lang="en-US" sz="3600" dirty="0">
              <a:latin typeface="+mj-lt"/>
              <a:cs typeface="Aharoni" panose="02010803020104030203" pitchFamily="2" charset="-79"/>
            </a:endParaRPr>
          </a:p>
          <a:p>
            <a:pPr>
              <a:defRPr/>
            </a:pPr>
            <a:r>
              <a:rPr lang="en-US" sz="3600" dirty="0">
                <a:latin typeface="+mj-lt"/>
                <a:cs typeface="Aharoni" panose="02010803020104030203" pitchFamily="2" charset="-79"/>
              </a:rPr>
              <a:t>Debt becomes a trap.</a:t>
            </a:r>
          </a:p>
          <a:p>
            <a:pPr>
              <a:defRPr/>
            </a:pPr>
            <a:endParaRPr lang="en-US" sz="3600" dirty="0">
              <a:latin typeface="+mj-lt"/>
              <a:cs typeface="Aharoni" panose="02010803020104030203" pitchFamily="2" charset="-79"/>
            </a:endParaRPr>
          </a:p>
          <a:p>
            <a:pPr>
              <a:defRPr/>
            </a:pPr>
            <a:endParaRPr lang="en-US" sz="1200" dirty="0">
              <a:latin typeface="+mj-lt"/>
              <a:cs typeface="Aharoni" panose="02010803020104030203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b="1" dirty="0">
                <a:cs typeface="Aharoni" panose="02010803020104030203" pitchFamily="2" charset="-79"/>
              </a:rPr>
              <a:t>The danger of debt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490663"/>
            <a:ext cx="8077200" cy="5334000"/>
          </a:xfrm>
        </p:spPr>
        <p:txBody>
          <a:bodyPr/>
          <a:lstStyle/>
          <a:p>
            <a:pPr>
              <a:defRPr/>
            </a:pPr>
            <a:r>
              <a:rPr lang="en-US" sz="3600" dirty="0">
                <a:cs typeface="Aharoni" panose="02010803020104030203" pitchFamily="2" charset="-79"/>
              </a:rPr>
              <a:t>Debt always mortgages the future.</a:t>
            </a:r>
          </a:p>
          <a:p>
            <a:pPr marL="114300" indent="0">
              <a:buFont typeface="Arial" charset="0"/>
              <a:buNone/>
              <a:defRPr/>
            </a:pPr>
            <a:r>
              <a:rPr lang="en-US" sz="3600" dirty="0">
                <a:latin typeface="+mj-lt"/>
                <a:cs typeface="Aharoni" panose="02010803020104030203" pitchFamily="2" charset="-79"/>
              </a:rPr>
              <a:t>	</a:t>
            </a:r>
            <a:r>
              <a:rPr lang="en-US" sz="3600" b="1" dirty="0">
                <a:latin typeface="+mj-lt"/>
                <a:cs typeface="Aharoni" panose="02010803020104030203" pitchFamily="2" charset="-79"/>
              </a:rPr>
              <a:t>$5,000 </a:t>
            </a:r>
            <a:r>
              <a:rPr lang="en-US" sz="3600" dirty="0">
                <a:latin typeface="+mj-lt"/>
                <a:cs typeface="Aharoni" panose="02010803020104030203" pitchFamily="2" charset="-79"/>
              </a:rPr>
              <a:t>credit card debt @ </a:t>
            </a:r>
            <a:r>
              <a:rPr lang="en-US" sz="3600" b="1" dirty="0">
                <a:latin typeface="+mj-lt"/>
                <a:cs typeface="Aharoni" panose="02010803020104030203" pitchFamily="2" charset="-79"/>
              </a:rPr>
              <a:t>	$250/</a:t>
            </a:r>
            <a:r>
              <a:rPr lang="en-US" sz="3600" b="1" dirty="0" err="1">
                <a:latin typeface="+mj-lt"/>
                <a:cs typeface="Aharoni" panose="02010803020104030203" pitchFamily="2" charset="-79"/>
              </a:rPr>
              <a:t>mo</a:t>
            </a:r>
            <a:r>
              <a:rPr lang="en-US" sz="3600" b="1" dirty="0">
                <a:latin typeface="+mj-lt"/>
                <a:cs typeface="Aharoni" panose="02010803020104030203" pitchFamily="2" charset="-79"/>
              </a:rPr>
              <a:t> payments </a:t>
            </a:r>
            <a:r>
              <a:rPr lang="en-US" sz="3600" dirty="0">
                <a:latin typeface="+mj-lt"/>
                <a:cs typeface="Aharoni" panose="02010803020104030203" pitchFamily="2" charset="-79"/>
              </a:rPr>
              <a:t>would take </a:t>
            </a:r>
            <a:r>
              <a:rPr lang="en-US" sz="3600" b="1" dirty="0">
                <a:latin typeface="+mj-lt"/>
                <a:cs typeface="Aharoni" panose="02010803020104030203" pitchFamily="2" charset="-79"/>
              </a:rPr>
              <a:t>2 	years </a:t>
            </a:r>
            <a:r>
              <a:rPr lang="en-US" sz="3600" dirty="0">
                <a:latin typeface="+mj-lt"/>
                <a:cs typeface="Aharoni" panose="02010803020104030203" pitchFamily="2" charset="-79"/>
              </a:rPr>
              <a:t>@</a:t>
            </a:r>
            <a:r>
              <a:rPr lang="en-US" sz="3600" b="1" dirty="0">
                <a:latin typeface="+mj-lt"/>
                <a:cs typeface="Aharoni" panose="02010803020104030203" pitchFamily="2" charset="-79"/>
              </a:rPr>
              <a:t>18% </a:t>
            </a:r>
            <a:r>
              <a:rPr lang="en-US" sz="3600" dirty="0">
                <a:latin typeface="+mj-lt"/>
                <a:cs typeface="Aharoni" panose="02010803020104030203" pitchFamily="2" charset="-79"/>
              </a:rPr>
              <a:t>interest.</a:t>
            </a:r>
          </a:p>
          <a:p>
            <a:pPr>
              <a:defRPr/>
            </a:pPr>
            <a:endParaRPr lang="en-US" sz="3600" dirty="0">
              <a:latin typeface="+mj-lt"/>
              <a:cs typeface="Aharoni" panose="02010803020104030203" pitchFamily="2" charset="-79"/>
            </a:endParaRPr>
          </a:p>
          <a:p>
            <a:pPr>
              <a:defRPr/>
            </a:pPr>
            <a:endParaRPr lang="en-US" sz="1200" dirty="0">
              <a:latin typeface="+mj-lt"/>
              <a:cs typeface="Aharoni" panose="02010803020104030203" pitchFamily="2" charset="-79"/>
            </a:endParaRPr>
          </a:p>
        </p:txBody>
      </p:sp>
      <p:pic>
        <p:nvPicPr>
          <p:cNvPr id="171012" name="Picture 3" descr="C:\Users\Bev\AppData\Local\Microsoft\Windows\Temporary Internet Files\Content.IE5\F3WYAFFW\MC900441327[1]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86400" y="3886200"/>
            <a:ext cx="2946400" cy="294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b="1" dirty="0">
                <a:cs typeface="Aharoni" panose="02010803020104030203" pitchFamily="2" charset="-79"/>
              </a:rPr>
              <a:t>Principles concerning debt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490663"/>
            <a:ext cx="8077200" cy="5291137"/>
          </a:xfrm>
        </p:spPr>
        <p:txBody>
          <a:bodyPr/>
          <a:lstStyle/>
          <a:p>
            <a:pPr>
              <a:defRPr/>
            </a:pPr>
            <a:r>
              <a:rPr lang="en-US" sz="3600" dirty="0">
                <a:latin typeface="+mj-lt"/>
                <a:cs typeface="Aharoni" panose="02010803020104030203" pitchFamily="2" charset="-79"/>
              </a:rPr>
              <a:t>The wicked borrow and do not repay</a:t>
            </a:r>
          </a:p>
          <a:p>
            <a:pPr marL="114300" indent="0">
              <a:buFont typeface="Arial" charset="0"/>
              <a:buNone/>
              <a:defRPr/>
            </a:pPr>
            <a:r>
              <a:rPr lang="en-US" sz="3600" dirty="0">
                <a:latin typeface="+mj-lt"/>
                <a:cs typeface="Aharoni" panose="02010803020104030203" pitchFamily="2" charset="-79"/>
              </a:rPr>
              <a:t>(Psalm 37:21).</a:t>
            </a:r>
          </a:p>
          <a:p>
            <a:pPr>
              <a:defRPr/>
            </a:pPr>
            <a:r>
              <a:rPr lang="en-US" sz="3600" dirty="0">
                <a:latin typeface="+mj-lt"/>
                <a:cs typeface="Aharoni" panose="02010803020104030203" pitchFamily="2" charset="-79"/>
              </a:rPr>
              <a:t>You are in bondage to the lender</a:t>
            </a:r>
          </a:p>
          <a:p>
            <a:pPr marL="114300" indent="0">
              <a:buFont typeface="Arial" charset="0"/>
              <a:buNone/>
              <a:defRPr/>
            </a:pPr>
            <a:r>
              <a:rPr lang="en-US" sz="3600" dirty="0">
                <a:latin typeface="+mj-lt"/>
                <a:cs typeface="Aharoni" panose="02010803020104030203" pitchFamily="2" charset="-79"/>
              </a:rPr>
              <a:t>(Proverbs 22:7).</a:t>
            </a:r>
          </a:p>
          <a:p>
            <a:pPr>
              <a:defRPr/>
            </a:pPr>
            <a:r>
              <a:rPr lang="en-US" sz="3600" dirty="0">
                <a:latin typeface="+mj-lt"/>
                <a:cs typeface="Aharoni" panose="02010803020104030203" pitchFamily="2" charset="-79"/>
              </a:rPr>
              <a:t>You are responsible to provide for your own family (1 Timothy 5:8).</a:t>
            </a:r>
          </a:p>
          <a:p>
            <a:pPr>
              <a:defRPr/>
            </a:pPr>
            <a:r>
              <a:rPr lang="en-US" sz="3600" dirty="0">
                <a:latin typeface="+mj-lt"/>
                <a:cs typeface="Aharoni" panose="02010803020104030203" pitchFamily="2" charset="-79"/>
              </a:rPr>
              <a:t>Debt makes it easier to fund our greed (Luke 12:15).</a:t>
            </a:r>
          </a:p>
          <a:p>
            <a:pPr marL="114300" indent="0">
              <a:buFont typeface="Arial" charset="0"/>
              <a:buNone/>
              <a:defRPr/>
            </a:pPr>
            <a:endParaRPr lang="en-US" sz="3600" dirty="0">
              <a:latin typeface="+mj-lt"/>
              <a:cs typeface="Aharoni" panose="02010803020104030203" pitchFamily="2" charset="-79"/>
            </a:endParaRPr>
          </a:p>
          <a:p>
            <a:pPr>
              <a:defRPr/>
            </a:pPr>
            <a:endParaRPr lang="en-US" sz="1200" dirty="0">
              <a:latin typeface="+mj-lt"/>
              <a:cs typeface="Aharoni" panose="02010803020104030203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b="1" dirty="0">
                <a:cs typeface="Aharoni" panose="02010803020104030203" pitchFamily="2" charset="-79"/>
              </a:rPr>
              <a:t>When is debt acceptable?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490663"/>
            <a:ext cx="8077200" cy="5291137"/>
          </a:xfrm>
        </p:spPr>
        <p:txBody>
          <a:bodyPr/>
          <a:lstStyle/>
          <a:p>
            <a:pPr>
              <a:defRPr/>
            </a:pPr>
            <a:r>
              <a:rPr lang="en-US" sz="3600" dirty="0">
                <a:latin typeface="+mj-lt"/>
                <a:cs typeface="Aharoni" panose="02010803020104030203" pitchFamily="2" charset="-79"/>
              </a:rPr>
              <a:t>When it makes economic sense.</a:t>
            </a:r>
          </a:p>
          <a:p>
            <a:pPr marL="114300" indent="0">
              <a:buFont typeface="Arial" charset="0"/>
              <a:buNone/>
              <a:defRPr/>
            </a:pPr>
            <a:endParaRPr lang="en-US" sz="2500" dirty="0">
              <a:latin typeface="+mj-lt"/>
              <a:cs typeface="Aharoni" panose="02010803020104030203" pitchFamily="2" charset="-79"/>
            </a:endParaRPr>
          </a:p>
          <a:p>
            <a:pPr>
              <a:defRPr/>
            </a:pPr>
            <a:r>
              <a:rPr lang="en-US" sz="3600" dirty="0">
                <a:latin typeface="+mj-lt"/>
                <a:cs typeface="Aharoni" panose="02010803020104030203" pitchFamily="2" charset="-79"/>
              </a:rPr>
              <a:t>When there is a guaranteed way of repayment.</a:t>
            </a:r>
          </a:p>
          <a:p>
            <a:pPr marL="114300" indent="0">
              <a:buFont typeface="Arial" charset="0"/>
              <a:buNone/>
              <a:defRPr/>
            </a:pPr>
            <a:endParaRPr lang="en-US" sz="2500" dirty="0">
              <a:latin typeface="+mj-lt"/>
              <a:cs typeface="Aharoni" panose="02010803020104030203" pitchFamily="2" charset="-79"/>
            </a:endParaRPr>
          </a:p>
          <a:p>
            <a:pPr>
              <a:defRPr/>
            </a:pPr>
            <a:r>
              <a:rPr lang="en-US" sz="3600" dirty="0">
                <a:latin typeface="+mj-lt"/>
                <a:cs typeface="Aharoni" panose="02010803020104030203" pitchFamily="2" charset="-79"/>
              </a:rPr>
              <a:t>When we are not in violation of personal and biblical values and goals.</a:t>
            </a:r>
          </a:p>
          <a:p>
            <a:pPr marL="114300" indent="0">
              <a:buFont typeface="Arial" charset="0"/>
              <a:buNone/>
              <a:defRPr/>
            </a:pPr>
            <a:endParaRPr lang="en-US" sz="3600" dirty="0">
              <a:latin typeface="+mj-lt"/>
              <a:cs typeface="Aharoni" panose="02010803020104030203" pitchFamily="2" charset="-79"/>
            </a:endParaRPr>
          </a:p>
          <a:p>
            <a:pPr>
              <a:defRPr/>
            </a:pPr>
            <a:endParaRPr lang="en-US" sz="1200" dirty="0">
              <a:latin typeface="+mj-lt"/>
              <a:cs typeface="Aharoni" panose="02010803020104030203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b="1" dirty="0">
                <a:cs typeface="Aharoni" panose="02010803020104030203" pitchFamily="2" charset="-79"/>
              </a:rPr>
              <a:t>Kinds of debt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490663"/>
            <a:ext cx="8077200" cy="5291137"/>
          </a:xfrm>
        </p:spPr>
        <p:txBody>
          <a:bodyPr/>
          <a:lstStyle/>
          <a:p>
            <a:pPr>
              <a:defRPr/>
            </a:pPr>
            <a:r>
              <a:rPr lang="en-US" sz="3600" dirty="0">
                <a:latin typeface="+mj-lt"/>
                <a:cs typeface="Aharoni" panose="02010803020104030203" pitchFamily="2" charset="-79"/>
              </a:rPr>
              <a:t>Credit card debt</a:t>
            </a:r>
          </a:p>
          <a:p>
            <a:pPr marL="114300" indent="0">
              <a:buFont typeface="Arial" charset="0"/>
              <a:buNone/>
              <a:defRPr/>
            </a:pPr>
            <a:endParaRPr lang="en-US" sz="2500" dirty="0">
              <a:latin typeface="+mj-lt"/>
              <a:cs typeface="Aharoni" panose="02010803020104030203" pitchFamily="2" charset="-79"/>
            </a:endParaRPr>
          </a:p>
          <a:p>
            <a:pPr>
              <a:defRPr/>
            </a:pPr>
            <a:r>
              <a:rPr lang="en-US" sz="3600" dirty="0">
                <a:latin typeface="+mj-lt"/>
                <a:cs typeface="Aharoni" panose="02010803020104030203" pitchFamily="2" charset="-79"/>
              </a:rPr>
              <a:t>Consumer debt</a:t>
            </a:r>
          </a:p>
          <a:p>
            <a:pPr marL="114300" indent="0">
              <a:buFont typeface="Arial" charset="0"/>
              <a:buNone/>
              <a:defRPr/>
            </a:pPr>
            <a:endParaRPr lang="en-US" sz="2500" dirty="0">
              <a:latin typeface="+mj-lt"/>
              <a:cs typeface="Aharoni" panose="02010803020104030203" pitchFamily="2" charset="-79"/>
            </a:endParaRPr>
          </a:p>
          <a:p>
            <a:pPr>
              <a:defRPr/>
            </a:pPr>
            <a:r>
              <a:rPr lang="en-US" sz="3600" dirty="0">
                <a:latin typeface="+mj-lt"/>
                <a:cs typeface="Aharoni" panose="02010803020104030203" pitchFamily="2" charset="-79"/>
              </a:rPr>
              <a:t>Mortgage debt</a:t>
            </a:r>
          </a:p>
          <a:p>
            <a:pPr>
              <a:defRPr/>
            </a:pPr>
            <a:endParaRPr lang="en-US" sz="3600" dirty="0">
              <a:latin typeface="+mj-lt"/>
              <a:cs typeface="Aharoni" panose="02010803020104030203" pitchFamily="2" charset="-79"/>
            </a:endParaRPr>
          </a:p>
          <a:p>
            <a:pPr>
              <a:defRPr/>
            </a:pPr>
            <a:r>
              <a:rPr lang="en-US" sz="3600" dirty="0">
                <a:latin typeface="+mj-lt"/>
                <a:cs typeface="Aharoni" panose="02010803020104030203" pitchFamily="2" charset="-79"/>
              </a:rPr>
              <a:t>Investment business debt</a:t>
            </a:r>
          </a:p>
          <a:p>
            <a:pPr>
              <a:defRPr/>
            </a:pPr>
            <a:endParaRPr lang="en-US" sz="3600" dirty="0">
              <a:latin typeface="+mj-lt"/>
              <a:cs typeface="Aharoni" panose="02010803020104030203" pitchFamily="2" charset="-79"/>
            </a:endParaRPr>
          </a:p>
          <a:p>
            <a:pPr marL="114300" indent="0">
              <a:buFont typeface="Arial" charset="0"/>
              <a:buNone/>
              <a:defRPr/>
            </a:pPr>
            <a:endParaRPr lang="en-US" sz="3600" dirty="0">
              <a:latin typeface="+mj-lt"/>
              <a:cs typeface="Aharoni" panose="02010803020104030203" pitchFamily="2" charset="-79"/>
            </a:endParaRPr>
          </a:p>
          <a:p>
            <a:pPr marL="114300" indent="0">
              <a:buFont typeface="Arial" charset="0"/>
              <a:buNone/>
              <a:defRPr/>
            </a:pPr>
            <a:endParaRPr lang="en-US" sz="3600" dirty="0">
              <a:latin typeface="+mj-lt"/>
              <a:cs typeface="Aharoni" panose="02010803020104030203" pitchFamily="2" charset="-79"/>
            </a:endParaRPr>
          </a:p>
          <a:p>
            <a:pPr>
              <a:defRPr/>
            </a:pPr>
            <a:endParaRPr lang="en-US" sz="1200" dirty="0">
              <a:latin typeface="+mj-lt"/>
              <a:cs typeface="Aharoni" panose="02010803020104030203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b="1" dirty="0">
                <a:cs typeface="Aharoni" panose="02010803020104030203" pitchFamily="2" charset="-79"/>
              </a:rPr>
              <a:t>Common Mistakes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490663"/>
            <a:ext cx="8077200" cy="5291137"/>
          </a:xfrm>
        </p:spPr>
        <p:txBody>
          <a:bodyPr/>
          <a:lstStyle/>
          <a:p>
            <a:pPr marL="114300" indent="0" algn="ctr">
              <a:buFont typeface="Arial" charset="0"/>
              <a:buNone/>
              <a:defRPr/>
            </a:pPr>
            <a:r>
              <a:rPr lang="en-US" sz="3600" dirty="0">
                <a:latin typeface="+mj-lt"/>
                <a:cs typeface="Aharoni" panose="02010803020104030203" pitchFamily="2" charset="-79"/>
              </a:rPr>
              <a:t>Mistake #1</a:t>
            </a:r>
          </a:p>
          <a:p>
            <a:pPr marL="114300" indent="0" algn="ctr">
              <a:buFont typeface="Arial" charset="0"/>
              <a:buNone/>
              <a:defRPr/>
            </a:pPr>
            <a:endParaRPr lang="en-US" sz="2500" dirty="0">
              <a:latin typeface="+mj-lt"/>
              <a:cs typeface="Aharoni" panose="02010803020104030203" pitchFamily="2" charset="-79"/>
            </a:endParaRPr>
          </a:p>
          <a:p>
            <a:pPr marL="411163" lvl="1" indent="0" algn="ctr">
              <a:buFont typeface="Arial" charset="0"/>
              <a:buNone/>
              <a:defRPr/>
            </a:pPr>
            <a:r>
              <a:rPr lang="en-US" sz="3400" b="1" dirty="0">
                <a:latin typeface="+mj-lt"/>
                <a:cs typeface="Aharoni" panose="02010803020104030203" pitchFamily="2" charset="-79"/>
              </a:rPr>
              <a:t>CONSUMPTIVE LIFESTYLE</a:t>
            </a:r>
          </a:p>
          <a:p>
            <a:pPr lvl="1" algn="ctr">
              <a:defRPr/>
            </a:pPr>
            <a:endParaRPr lang="en-US" sz="3400" dirty="0">
              <a:latin typeface="+mj-lt"/>
              <a:cs typeface="Aharoni" panose="02010803020104030203" pitchFamily="2" charset="-79"/>
            </a:endParaRPr>
          </a:p>
          <a:p>
            <a:pPr marL="411163" lvl="1" indent="0" algn="ctr">
              <a:buFont typeface="Arial" charset="0"/>
              <a:buNone/>
              <a:defRPr/>
            </a:pPr>
            <a:r>
              <a:rPr lang="en-US" sz="3400" dirty="0">
                <a:latin typeface="+mj-lt"/>
                <a:cs typeface="Aharoni" panose="02010803020104030203" pitchFamily="2" charset="-79"/>
              </a:rPr>
              <a:t>Solution:</a:t>
            </a:r>
          </a:p>
          <a:p>
            <a:pPr marL="411163" lvl="1" indent="0" algn="ctr">
              <a:buFont typeface="Arial" charset="0"/>
              <a:buNone/>
              <a:defRPr/>
            </a:pPr>
            <a:endParaRPr lang="en-US" sz="2500" dirty="0">
              <a:latin typeface="+mj-lt"/>
              <a:cs typeface="Aharoni" panose="02010803020104030203" pitchFamily="2" charset="-79"/>
            </a:endParaRPr>
          </a:p>
          <a:p>
            <a:pPr marL="411163" lvl="1" indent="0" algn="ctr">
              <a:buFont typeface="Arial" charset="0"/>
              <a:buNone/>
              <a:defRPr/>
            </a:pPr>
            <a:r>
              <a:rPr lang="en-US" sz="3400" dirty="0">
                <a:latin typeface="+mj-lt"/>
                <a:cs typeface="Aharoni" panose="02010803020104030203" pitchFamily="2" charset="-79"/>
              </a:rPr>
              <a:t>	</a:t>
            </a:r>
            <a:r>
              <a:rPr lang="en-US" sz="3400" b="1" dirty="0">
                <a:latin typeface="+mj-lt"/>
                <a:cs typeface="Aharoni" panose="02010803020104030203" pitchFamily="2" charset="-79"/>
              </a:rPr>
              <a:t>Don’t allow others to control your 	spending</a:t>
            </a:r>
          </a:p>
          <a:p>
            <a:pPr marL="114300" indent="0">
              <a:buFont typeface="Arial" charset="0"/>
              <a:buNone/>
              <a:defRPr/>
            </a:pPr>
            <a:endParaRPr lang="en-US" sz="3600" dirty="0">
              <a:latin typeface="+mj-lt"/>
              <a:cs typeface="Aharoni" panose="02010803020104030203" pitchFamily="2" charset="-79"/>
            </a:endParaRPr>
          </a:p>
          <a:p>
            <a:pPr marL="114300" indent="0">
              <a:buFont typeface="Arial" charset="0"/>
              <a:buNone/>
              <a:defRPr/>
            </a:pPr>
            <a:endParaRPr lang="en-US" sz="3600" dirty="0">
              <a:latin typeface="+mj-lt"/>
              <a:cs typeface="Aharoni" panose="02010803020104030203" pitchFamily="2" charset="-79"/>
            </a:endParaRPr>
          </a:p>
          <a:p>
            <a:pPr>
              <a:defRPr/>
            </a:pPr>
            <a:endParaRPr lang="en-US" sz="1200" dirty="0">
              <a:latin typeface="+mj-lt"/>
              <a:cs typeface="Aharoni" panose="02010803020104030203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b="1" dirty="0">
                <a:cs typeface="Aharoni" panose="02010803020104030203" pitchFamily="2" charset="-79"/>
              </a:rPr>
              <a:t>Common Mistakes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490663"/>
            <a:ext cx="8077200" cy="5291137"/>
          </a:xfrm>
        </p:spPr>
        <p:txBody>
          <a:bodyPr/>
          <a:lstStyle/>
          <a:p>
            <a:pPr marL="114300" indent="0" algn="ctr">
              <a:buFont typeface="Arial" charset="0"/>
              <a:buNone/>
              <a:defRPr/>
            </a:pPr>
            <a:r>
              <a:rPr lang="en-US" sz="3600" dirty="0">
                <a:latin typeface="+mj-lt"/>
                <a:cs typeface="Aharoni" panose="02010803020104030203" pitchFamily="2" charset="-79"/>
              </a:rPr>
              <a:t>Mistake #2</a:t>
            </a:r>
          </a:p>
          <a:p>
            <a:pPr marL="114300" indent="0" algn="ctr">
              <a:buFont typeface="Arial" charset="0"/>
              <a:buNone/>
              <a:defRPr/>
            </a:pPr>
            <a:endParaRPr lang="en-US" sz="2500" dirty="0">
              <a:latin typeface="+mj-lt"/>
              <a:cs typeface="Aharoni" panose="02010803020104030203" pitchFamily="2" charset="-79"/>
            </a:endParaRPr>
          </a:p>
          <a:p>
            <a:pPr marL="411163" lvl="1" indent="0" algn="ctr">
              <a:buFont typeface="Arial" charset="0"/>
              <a:buNone/>
              <a:defRPr/>
            </a:pPr>
            <a:r>
              <a:rPr lang="en-US" sz="3400" b="1" dirty="0">
                <a:latin typeface="+mj-lt"/>
                <a:cs typeface="Aharoni" panose="02010803020104030203" pitchFamily="2" charset="-79"/>
              </a:rPr>
              <a:t>LACK OF BUDGET</a:t>
            </a:r>
          </a:p>
          <a:p>
            <a:pPr lvl="1" algn="ctr">
              <a:defRPr/>
            </a:pPr>
            <a:endParaRPr lang="en-US" sz="3400" dirty="0">
              <a:latin typeface="+mj-lt"/>
              <a:cs typeface="Aharoni" panose="02010803020104030203" pitchFamily="2" charset="-79"/>
            </a:endParaRPr>
          </a:p>
          <a:p>
            <a:pPr marL="411163" lvl="1" indent="0" algn="ctr">
              <a:buFont typeface="Arial" charset="0"/>
              <a:buNone/>
              <a:defRPr/>
            </a:pPr>
            <a:r>
              <a:rPr lang="en-US" sz="3400" dirty="0">
                <a:latin typeface="+mj-lt"/>
                <a:cs typeface="Aharoni" panose="02010803020104030203" pitchFamily="2" charset="-79"/>
              </a:rPr>
              <a:t>Solution:</a:t>
            </a:r>
          </a:p>
          <a:p>
            <a:pPr marL="411163" lvl="1" indent="0" algn="ctr">
              <a:buFont typeface="Arial" charset="0"/>
              <a:buNone/>
              <a:defRPr/>
            </a:pPr>
            <a:endParaRPr lang="en-US" sz="2500" dirty="0">
              <a:latin typeface="+mj-lt"/>
              <a:cs typeface="Aharoni" panose="02010803020104030203" pitchFamily="2" charset="-79"/>
            </a:endParaRPr>
          </a:p>
          <a:p>
            <a:pPr marL="411163" lvl="1" indent="0" algn="ctr">
              <a:buFont typeface="Arial" charset="0"/>
              <a:buNone/>
              <a:defRPr/>
            </a:pPr>
            <a:r>
              <a:rPr lang="en-US" sz="3400" dirty="0">
                <a:latin typeface="+mj-lt"/>
                <a:cs typeface="Aharoni" panose="02010803020104030203" pitchFamily="2" charset="-79"/>
              </a:rPr>
              <a:t>	</a:t>
            </a:r>
            <a:r>
              <a:rPr lang="en-US" sz="3400" b="1" dirty="0">
                <a:latin typeface="+mj-lt"/>
                <a:cs typeface="Aharoni" panose="02010803020104030203" pitchFamily="2" charset="-79"/>
              </a:rPr>
              <a:t>Develop a budget according to the first 4 lessons in this series.</a:t>
            </a:r>
          </a:p>
          <a:p>
            <a:pPr marL="114300" indent="0">
              <a:buFont typeface="Arial" charset="0"/>
              <a:buNone/>
              <a:defRPr/>
            </a:pPr>
            <a:endParaRPr lang="en-US" sz="3600" dirty="0">
              <a:latin typeface="+mj-lt"/>
              <a:cs typeface="Aharoni" panose="02010803020104030203" pitchFamily="2" charset="-79"/>
            </a:endParaRPr>
          </a:p>
          <a:p>
            <a:pPr marL="114300" indent="0">
              <a:buFont typeface="Arial" charset="0"/>
              <a:buNone/>
              <a:defRPr/>
            </a:pPr>
            <a:endParaRPr lang="en-US" sz="3600" dirty="0">
              <a:latin typeface="+mj-lt"/>
              <a:cs typeface="Aharoni" panose="02010803020104030203" pitchFamily="2" charset="-79"/>
            </a:endParaRPr>
          </a:p>
          <a:p>
            <a:pPr>
              <a:defRPr/>
            </a:pPr>
            <a:endParaRPr lang="en-US" sz="1200" dirty="0">
              <a:latin typeface="+mj-lt"/>
              <a:cs typeface="Aharoni" panose="02010803020104030203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b="1" dirty="0">
                <a:cs typeface="Aharoni" panose="02010803020104030203" pitchFamily="2" charset="-79"/>
              </a:rPr>
              <a:t>Common Mistakes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490663"/>
            <a:ext cx="8077200" cy="5291137"/>
          </a:xfrm>
        </p:spPr>
        <p:txBody>
          <a:bodyPr/>
          <a:lstStyle/>
          <a:p>
            <a:pPr marL="114300" indent="0" algn="ctr">
              <a:buFont typeface="Arial" charset="0"/>
              <a:buNone/>
              <a:defRPr/>
            </a:pPr>
            <a:r>
              <a:rPr lang="en-US" sz="3600" dirty="0">
                <a:latin typeface="+mj-lt"/>
                <a:cs typeface="Aharoni" panose="02010803020104030203" pitchFamily="2" charset="-79"/>
              </a:rPr>
              <a:t>Mistake #3</a:t>
            </a:r>
          </a:p>
          <a:p>
            <a:pPr marL="114300" indent="0" algn="ctr">
              <a:buFont typeface="Arial" charset="0"/>
              <a:buNone/>
              <a:defRPr/>
            </a:pPr>
            <a:endParaRPr lang="en-US" sz="2500" dirty="0">
              <a:latin typeface="+mj-lt"/>
              <a:cs typeface="Aharoni" panose="02010803020104030203" pitchFamily="2" charset="-79"/>
            </a:endParaRPr>
          </a:p>
          <a:p>
            <a:pPr marL="411163" lvl="1" indent="0" algn="ctr">
              <a:buFont typeface="Arial" charset="0"/>
              <a:buNone/>
              <a:defRPr/>
            </a:pPr>
            <a:r>
              <a:rPr lang="en-US" sz="3400" b="1" dirty="0">
                <a:latin typeface="+mj-lt"/>
                <a:cs typeface="Aharoni" panose="02010803020104030203" pitchFamily="2" charset="-79"/>
              </a:rPr>
              <a:t>BUYING AND SELLING AUTOMOBILES</a:t>
            </a:r>
          </a:p>
          <a:p>
            <a:pPr lvl="1" algn="ctr">
              <a:defRPr/>
            </a:pPr>
            <a:endParaRPr lang="en-US" sz="2500" dirty="0">
              <a:latin typeface="+mj-lt"/>
              <a:cs typeface="Aharoni" panose="02010803020104030203" pitchFamily="2" charset="-79"/>
            </a:endParaRPr>
          </a:p>
          <a:p>
            <a:pPr marL="411163" lvl="1" indent="0" algn="ctr">
              <a:buFont typeface="Arial" charset="0"/>
              <a:buNone/>
              <a:defRPr/>
            </a:pPr>
            <a:r>
              <a:rPr lang="en-US" sz="3400" dirty="0">
                <a:latin typeface="+mj-lt"/>
                <a:cs typeface="Aharoni" panose="02010803020104030203" pitchFamily="2" charset="-79"/>
              </a:rPr>
              <a:t>Solution:</a:t>
            </a:r>
          </a:p>
          <a:p>
            <a:pPr marL="411163" lvl="1" indent="0" algn="ctr">
              <a:buFont typeface="Arial" charset="0"/>
              <a:buNone/>
              <a:defRPr/>
            </a:pPr>
            <a:r>
              <a:rPr lang="en-US" sz="3400" dirty="0">
                <a:latin typeface="+mj-lt"/>
                <a:cs typeface="Aharoni" panose="02010803020104030203" pitchFamily="2" charset="-79"/>
              </a:rPr>
              <a:t>	</a:t>
            </a:r>
            <a:r>
              <a:rPr lang="en-US" sz="3400" b="1" dirty="0">
                <a:latin typeface="+mj-lt"/>
                <a:cs typeface="Aharoni" panose="02010803020104030203" pitchFamily="2" charset="-79"/>
              </a:rPr>
              <a:t>Drive your present car until it is at least 10 </a:t>
            </a:r>
            <a:r>
              <a:rPr lang="en-US" sz="3400" b="1" dirty="0" err="1">
                <a:latin typeface="+mj-lt"/>
                <a:cs typeface="Aharoni" panose="02010803020104030203" pitchFamily="2" charset="-79"/>
              </a:rPr>
              <a:t>yrs</a:t>
            </a:r>
            <a:r>
              <a:rPr lang="en-US" sz="3400" b="1" dirty="0">
                <a:latin typeface="+mj-lt"/>
                <a:cs typeface="Aharoni" panose="02010803020104030203" pitchFamily="2" charset="-79"/>
              </a:rPr>
              <a:t> old.  When car is paid off, continue to make payments to yourself until you have cash for the next vehicle.</a:t>
            </a:r>
          </a:p>
          <a:p>
            <a:pPr marL="114300" indent="0">
              <a:buFont typeface="Arial" charset="0"/>
              <a:buNone/>
              <a:defRPr/>
            </a:pPr>
            <a:endParaRPr lang="en-US" sz="3600" dirty="0">
              <a:latin typeface="+mj-lt"/>
              <a:cs typeface="Aharoni" panose="02010803020104030203" pitchFamily="2" charset="-79"/>
            </a:endParaRPr>
          </a:p>
          <a:p>
            <a:pPr marL="114300" indent="0">
              <a:buFont typeface="Arial" charset="0"/>
              <a:buNone/>
              <a:defRPr/>
            </a:pPr>
            <a:endParaRPr lang="en-US" sz="3600" dirty="0">
              <a:latin typeface="+mj-lt"/>
              <a:cs typeface="Aharoni" panose="02010803020104030203" pitchFamily="2" charset="-79"/>
            </a:endParaRPr>
          </a:p>
          <a:p>
            <a:pPr>
              <a:defRPr/>
            </a:pPr>
            <a:endParaRPr lang="en-US" sz="1200" dirty="0">
              <a:latin typeface="+mj-lt"/>
              <a:cs typeface="Aharoni" panose="02010803020104030203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b="1" dirty="0">
                <a:cs typeface="Aharoni" panose="02010803020104030203" pitchFamily="2" charset="-79"/>
              </a:rPr>
              <a:t>Common Mistakes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490663"/>
            <a:ext cx="8077200" cy="3157537"/>
          </a:xfrm>
        </p:spPr>
        <p:txBody>
          <a:bodyPr/>
          <a:lstStyle/>
          <a:p>
            <a:pPr marL="114300" indent="0" algn="ctr">
              <a:buFont typeface="Arial" charset="0"/>
              <a:buNone/>
              <a:defRPr/>
            </a:pPr>
            <a:r>
              <a:rPr lang="en-US" sz="6000" dirty="0">
                <a:latin typeface="+mj-lt"/>
                <a:cs typeface="Aharoni" panose="02010803020104030203" pitchFamily="2" charset="-79"/>
              </a:rPr>
              <a:t>The cheapest car in America to own is the car you presently own.</a:t>
            </a:r>
            <a:endParaRPr lang="en-US" sz="6000" b="1" dirty="0">
              <a:latin typeface="+mj-lt"/>
              <a:cs typeface="Aharoni" panose="02010803020104030203" pitchFamily="2" charset="-79"/>
            </a:endParaRPr>
          </a:p>
          <a:p>
            <a:pPr marL="114300" indent="0">
              <a:buFont typeface="Arial" charset="0"/>
              <a:buNone/>
              <a:defRPr/>
            </a:pPr>
            <a:endParaRPr lang="en-US" sz="3600" dirty="0">
              <a:latin typeface="+mj-lt"/>
              <a:cs typeface="Aharoni" panose="02010803020104030203" pitchFamily="2" charset="-79"/>
            </a:endParaRPr>
          </a:p>
          <a:p>
            <a:pPr marL="114300" indent="0">
              <a:buFont typeface="Arial" charset="0"/>
              <a:buNone/>
              <a:defRPr/>
            </a:pPr>
            <a:endParaRPr lang="en-US" sz="3600" dirty="0">
              <a:latin typeface="+mj-lt"/>
              <a:cs typeface="Aharoni" panose="02010803020104030203" pitchFamily="2" charset="-79"/>
            </a:endParaRPr>
          </a:p>
          <a:p>
            <a:pPr>
              <a:defRPr/>
            </a:pPr>
            <a:endParaRPr lang="en-US" sz="1200" dirty="0">
              <a:latin typeface="+mj-lt"/>
              <a:cs typeface="Aharoni" panose="02010803020104030203" pitchFamily="2" charset="-79"/>
            </a:endParaRPr>
          </a:p>
        </p:txBody>
      </p:sp>
      <p:pic>
        <p:nvPicPr>
          <p:cNvPr id="1030" name="Picture 6" descr="C:\Users\Bev\AppData\Local\Microsoft\Windows\Temporary Internet Files\Content.IE5\06P9042Y\MC900388754[1]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24138" y="4749800"/>
            <a:ext cx="3235325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b="1" dirty="0">
                <a:cs typeface="Aharoni" panose="02010803020104030203" pitchFamily="2" charset="-79"/>
              </a:rPr>
              <a:t>3 ways out of debt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490663"/>
            <a:ext cx="8077200" cy="5291137"/>
          </a:xfrm>
        </p:spPr>
        <p:txBody>
          <a:bodyPr/>
          <a:lstStyle/>
          <a:p>
            <a:pPr>
              <a:defRPr/>
            </a:pPr>
            <a:r>
              <a:rPr lang="en-US" sz="3600" dirty="0">
                <a:latin typeface="+mj-lt"/>
                <a:cs typeface="Aharoni" panose="02010803020104030203" pitchFamily="2" charset="-79"/>
              </a:rPr>
              <a:t>Sell assets to reduce debt</a:t>
            </a:r>
          </a:p>
          <a:p>
            <a:pPr marL="114300" indent="0">
              <a:buFont typeface="Arial" charset="0"/>
              <a:buNone/>
              <a:defRPr/>
            </a:pPr>
            <a:endParaRPr lang="en-US" sz="2500" dirty="0">
              <a:latin typeface="+mj-lt"/>
              <a:cs typeface="Aharoni" panose="02010803020104030203" pitchFamily="2" charset="-79"/>
            </a:endParaRPr>
          </a:p>
          <a:p>
            <a:pPr>
              <a:defRPr/>
            </a:pPr>
            <a:r>
              <a:rPr lang="en-US" sz="3600" dirty="0">
                <a:latin typeface="+mj-lt"/>
                <a:cs typeface="Aharoni" panose="02010803020104030203" pitchFamily="2" charset="-79"/>
              </a:rPr>
              <a:t>Set up a repayment schedule</a:t>
            </a:r>
          </a:p>
          <a:p>
            <a:pPr marL="114300" indent="0">
              <a:buFont typeface="Arial" charset="0"/>
              <a:buNone/>
              <a:defRPr/>
            </a:pPr>
            <a:endParaRPr lang="en-US" sz="2500" dirty="0">
              <a:latin typeface="+mj-lt"/>
              <a:cs typeface="Aharoni" panose="02010803020104030203" pitchFamily="2" charset="-79"/>
            </a:endParaRPr>
          </a:p>
          <a:p>
            <a:pPr>
              <a:defRPr/>
            </a:pPr>
            <a:r>
              <a:rPr lang="en-US" sz="3600" dirty="0">
                <a:latin typeface="+mj-lt"/>
                <a:cs typeface="Aharoni" panose="02010803020104030203" pitchFamily="2" charset="-79"/>
              </a:rPr>
              <a:t>Apply any unexpected money that may come your way to debt reduction.</a:t>
            </a:r>
          </a:p>
          <a:p>
            <a:pPr>
              <a:defRPr/>
            </a:pPr>
            <a:endParaRPr lang="en-US" sz="3600" dirty="0">
              <a:latin typeface="+mj-lt"/>
              <a:cs typeface="Aharoni" panose="02010803020104030203" pitchFamily="2" charset="-79"/>
            </a:endParaRPr>
          </a:p>
          <a:p>
            <a:pPr marL="114300" indent="0" algn="ctr">
              <a:buFont typeface="Arial" charset="0"/>
              <a:buNone/>
              <a:defRPr/>
            </a:pPr>
            <a:r>
              <a:rPr lang="en-US" sz="3600" b="1" dirty="0">
                <a:latin typeface="+mj-lt"/>
                <a:cs typeface="Aharoni" panose="02010803020104030203" pitchFamily="2" charset="-79"/>
              </a:rPr>
              <a:t>Creditkarma.com – free annual credit report with credit score</a:t>
            </a:r>
          </a:p>
          <a:p>
            <a:pPr>
              <a:defRPr/>
            </a:pPr>
            <a:endParaRPr lang="en-US" sz="3600" dirty="0">
              <a:latin typeface="+mj-lt"/>
              <a:cs typeface="Aharoni" panose="02010803020104030203" pitchFamily="2" charset="-79"/>
            </a:endParaRPr>
          </a:p>
          <a:p>
            <a:pPr marL="114300" indent="0">
              <a:buFont typeface="Arial" charset="0"/>
              <a:buNone/>
              <a:defRPr/>
            </a:pPr>
            <a:endParaRPr lang="en-US" sz="3600" dirty="0">
              <a:latin typeface="+mj-lt"/>
              <a:cs typeface="Aharoni" panose="02010803020104030203" pitchFamily="2" charset="-79"/>
            </a:endParaRPr>
          </a:p>
          <a:p>
            <a:pPr marL="114300" indent="0">
              <a:buFont typeface="Arial" charset="0"/>
              <a:buNone/>
              <a:defRPr/>
            </a:pPr>
            <a:endParaRPr lang="en-US" sz="3600" dirty="0">
              <a:latin typeface="+mj-lt"/>
              <a:cs typeface="Aharoni" panose="02010803020104030203" pitchFamily="2" charset="-79"/>
            </a:endParaRPr>
          </a:p>
          <a:p>
            <a:pPr>
              <a:defRPr/>
            </a:pPr>
            <a:endParaRPr lang="en-US" sz="1200" dirty="0">
              <a:latin typeface="+mj-lt"/>
              <a:cs typeface="Aharoni" panose="02010803020104030203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548953">
            <a:off x="1036638" y="2951163"/>
            <a:ext cx="7772400" cy="1470025"/>
          </a:xfrm>
        </p:spPr>
        <p:txBody>
          <a:bodyPr/>
          <a:lstStyle/>
          <a:p>
            <a:pPr>
              <a:defRPr/>
            </a:pPr>
            <a:r>
              <a:rPr lang="en-US" sz="8800" b="1" dirty="0">
                <a:solidFill>
                  <a:schemeClr val="accent3">
                    <a:lumMod val="50000"/>
                  </a:schemeClr>
                </a:solidFill>
              </a:rPr>
              <a:t>INVESTMENTS</a:t>
            </a:r>
          </a:p>
        </p:txBody>
      </p:sp>
      <p:pic>
        <p:nvPicPr>
          <p:cNvPr id="180227" name="Picture 2" descr="http://t3.gstatic.com/images?q=tbn:ANd9GcQaIAtUXJwUU7RJP4AfGzptjQ9JxdNNo_owip3M7Uanp122JmtxkQ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204788"/>
            <a:ext cx="4343400" cy="3300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0228" name="Picture 4" descr="http://t0.gstatic.com/images?q=tbn:ANd9GcT--zgS2it7Wn6I5b-TacmYVZ_JWVEXXkAtTprd6pItqLFAH0hy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34000" y="3962400"/>
            <a:ext cx="3662363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0163"/>
            <a:ext cx="8686800" cy="1189037"/>
          </a:xfrm>
        </p:spPr>
        <p:txBody>
          <a:bodyPr/>
          <a:lstStyle/>
          <a:p>
            <a:pPr algn="ctr">
              <a:defRPr/>
            </a:pPr>
            <a:r>
              <a:rPr lang="en-US" sz="4000" b="1" dirty="0"/>
              <a:t>ACCUMULATION STRATEGY             </a:t>
            </a:r>
            <a:br>
              <a:rPr lang="en-US" sz="4000" b="1" dirty="0"/>
            </a:br>
            <a:r>
              <a:rPr lang="en-US" sz="4000" b="1" dirty="0"/>
              <a:t>4 STEP PLAN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371600"/>
            <a:ext cx="8229600" cy="5181600"/>
          </a:xfrm>
        </p:spPr>
        <p:txBody>
          <a:bodyPr/>
          <a:lstStyle/>
          <a:p>
            <a:pPr>
              <a:defRPr/>
            </a:pPr>
            <a:r>
              <a:rPr lang="en-US" sz="4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Eliminate all credit card and consumer debt.</a:t>
            </a:r>
          </a:p>
          <a:p>
            <a:pPr>
              <a:defRPr/>
            </a:pP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defRPr/>
            </a:pPr>
            <a:r>
              <a:rPr lang="en-US" sz="4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Set up an emergency fund.</a:t>
            </a:r>
          </a:p>
          <a:p>
            <a:pPr>
              <a:defRPr/>
            </a:pP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defRPr/>
            </a:pPr>
            <a:r>
              <a:rPr lang="en-US" sz="4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Set up separate accounts for major purchases.</a:t>
            </a:r>
          </a:p>
          <a:p>
            <a:pPr>
              <a:defRPr/>
            </a:pP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defRPr/>
            </a:pPr>
            <a:r>
              <a:rPr lang="en-US" sz="4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Invest for long range goals.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52400"/>
            <a:ext cx="8382000" cy="1143000"/>
          </a:xfrm>
        </p:spPr>
        <p:txBody>
          <a:bodyPr/>
          <a:lstStyle/>
          <a:p>
            <a:pPr algn="ctr">
              <a:defRPr/>
            </a:pPr>
            <a:r>
              <a:rPr lang="en-US" sz="6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RISK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762000"/>
            <a:ext cx="8229600" cy="5943600"/>
          </a:xfrm>
        </p:spPr>
        <p:txBody>
          <a:bodyPr/>
          <a:lstStyle/>
          <a:p>
            <a:pPr marL="857250" indent="-742950">
              <a:buFont typeface="+mj-lt"/>
              <a:buAutoNum type="arabicPeriod"/>
              <a:defRPr/>
            </a:pPr>
            <a:r>
              <a:rPr lang="en-US" sz="4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Types of risk</a:t>
            </a:r>
          </a:p>
          <a:p>
            <a:pPr lvl="2">
              <a:buClrTx/>
              <a:defRPr/>
            </a:pPr>
            <a:r>
              <a:rPr lang="en-US" sz="3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Business</a:t>
            </a:r>
          </a:p>
          <a:p>
            <a:pPr lvl="2">
              <a:buClrTx/>
              <a:defRPr/>
            </a:pPr>
            <a:r>
              <a:rPr lang="en-US" sz="3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Financial</a:t>
            </a:r>
          </a:p>
          <a:p>
            <a:pPr lvl="2">
              <a:buClrTx/>
              <a:defRPr/>
            </a:pPr>
            <a:r>
              <a:rPr lang="en-US" sz="3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Market</a:t>
            </a:r>
          </a:p>
          <a:p>
            <a:pPr lvl="2">
              <a:buClrTx/>
              <a:defRPr/>
            </a:pPr>
            <a:r>
              <a:rPr lang="en-US" sz="3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Interest rate</a:t>
            </a:r>
          </a:p>
          <a:p>
            <a:pPr lvl="2">
              <a:buClrTx/>
              <a:defRPr/>
            </a:pPr>
            <a:r>
              <a:rPr lang="en-US" sz="3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Purchasing power</a:t>
            </a:r>
          </a:p>
          <a:p>
            <a:pPr marL="857250" indent="-742950">
              <a:buFont typeface="+mj-lt"/>
              <a:buAutoNum type="arabicPeriod"/>
              <a:defRPr/>
            </a:pPr>
            <a:r>
              <a:rPr lang="en-US" sz="4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Risk tolerance</a:t>
            </a:r>
          </a:p>
          <a:p>
            <a:pPr lvl="2">
              <a:buClrTx/>
              <a:defRPr/>
            </a:pPr>
            <a:r>
              <a:rPr lang="en-US" sz="3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Is the stock market riskier than an interest savings account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57200"/>
            <a:ext cx="8001000" cy="1143000"/>
          </a:xfrm>
          <a:solidFill>
            <a:schemeClr val="tx2"/>
          </a:solidFill>
        </p:spPr>
        <p:txBody>
          <a:bodyPr/>
          <a:lstStyle/>
          <a:p>
            <a:pPr>
              <a:defRPr/>
            </a:pPr>
            <a:r>
              <a:rPr lang="en-US" sz="7200" dirty="0">
                <a:solidFill>
                  <a:schemeClr val="bg1"/>
                </a:solidFill>
              </a:rPr>
              <a:t>DIVERSIFICATION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981200"/>
            <a:ext cx="8001000" cy="4419600"/>
          </a:xfrm>
          <a:solidFill>
            <a:schemeClr val="tx2">
              <a:lumMod val="75000"/>
            </a:schemeClr>
          </a:solidFill>
        </p:spPr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en-US" sz="4000" dirty="0">
                <a:solidFill>
                  <a:schemeClr val="bg1"/>
                </a:solidFill>
              </a:rPr>
              <a:t>Diversify across many types of investments:</a:t>
            </a:r>
          </a:p>
          <a:p>
            <a:pPr marL="296863" lvl="1" indent="0">
              <a:defRPr/>
            </a:pPr>
            <a:r>
              <a:rPr lang="en-US" sz="3800" dirty="0">
                <a:solidFill>
                  <a:schemeClr val="bg1"/>
                </a:solidFill>
              </a:rPr>
              <a:t>Liquid</a:t>
            </a:r>
          </a:p>
          <a:p>
            <a:pPr marL="296863" lvl="1" indent="0">
              <a:defRPr/>
            </a:pPr>
            <a:r>
              <a:rPr lang="en-US" sz="3800" dirty="0">
                <a:solidFill>
                  <a:schemeClr val="bg1"/>
                </a:solidFill>
              </a:rPr>
              <a:t>Growth</a:t>
            </a:r>
          </a:p>
          <a:p>
            <a:pPr marL="296863" lvl="1" indent="0">
              <a:defRPr/>
            </a:pPr>
            <a:r>
              <a:rPr lang="en-US" sz="3800" dirty="0">
                <a:solidFill>
                  <a:schemeClr val="bg1"/>
                </a:solidFill>
              </a:rPr>
              <a:t>Non-liquid</a:t>
            </a:r>
          </a:p>
          <a:p>
            <a:pPr marL="296863" lvl="1" indent="0">
              <a:defRPr/>
            </a:pPr>
            <a:r>
              <a:rPr lang="en-US" sz="3800" dirty="0">
                <a:solidFill>
                  <a:schemeClr val="bg1"/>
                </a:solidFill>
              </a:rPr>
              <a:t>Real Estate</a:t>
            </a:r>
          </a:p>
          <a:p>
            <a:pPr marL="296863" lvl="1" indent="0">
              <a:buFont typeface="Arial" charset="0"/>
              <a:buNone/>
              <a:defRPr/>
            </a:pPr>
            <a:endParaRPr lang="en-US" sz="3800" dirty="0">
              <a:solidFill>
                <a:schemeClr val="bg1"/>
              </a:solidFill>
            </a:endParaRPr>
          </a:p>
          <a:p>
            <a:pPr marL="0" indent="0">
              <a:buFont typeface="Arial" charset="0"/>
              <a:buNone/>
              <a:defRPr/>
            </a:pPr>
            <a:endParaRPr lang="en-US" sz="4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uiExpand="1" build="p"/>
    </p:bld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7620000" cy="1143000"/>
          </a:xfrm>
        </p:spPr>
        <p:txBody>
          <a:bodyPr/>
          <a:lstStyle/>
          <a:p>
            <a:pPr algn="ctr">
              <a:defRPr/>
            </a:pPr>
            <a:r>
              <a:rPr lang="en-US" b="1" dirty="0"/>
              <a:t>REASONS FOR FAILURE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990600"/>
            <a:ext cx="8077200" cy="5410200"/>
          </a:xfrm>
        </p:spPr>
        <p:txBody>
          <a:bodyPr/>
          <a:lstStyle/>
          <a:p>
            <a:r>
              <a:rPr lang="en-US" sz="3600"/>
              <a:t>“In my thirty years of experience in the financial field, I have learned that 90% of all investors, investing in anything, make no money over a ten-year period.”</a:t>
            </a:r>
          </a:p>
          <a:p>
            <a:r>
              <a:rPr lang="en-US" sz="3600"/>
              <a:t>He gives the following reasons for failure:</a:t>
            </a:r>
          </a:p>
          <a:p>
            <a:pPr marL="925513" lvl="1" indent="-514350">
              <a:buClrTx/>
              <a:buFont typeface="Cambria" pitchFamily="18" charset="0"/>
              <a:buAutoNum type="arabicPeriod"/>
            </a:pPr>
            <a:r>
              <a:rPr lang="en-US" sz="3600"/>
              <a:t>Investors have no financial goals.</a:t>
            </a:r>
          </a:p>
          <a:p>
            <a:pPr marL="925513" lvl="1" indent="-514350">
              <a:buClrTx/>
              <a:buFont typeface="Cambria" pitchFamily="18" charset="0"/>
              <a:buAutoNum type="arabicPeriod"/>
            </a:pPr>
            <a:r>
              <a:rPr lang="en-US" sz="3600"/>
              <a:t>Investors do not understand the laws of compound growth.</a:t>
            </a:r>
          </a:p>
          <a:p>
            <a:pPr>
              <a:buFont typeface="Arial" charset="0"/>
              <a:buNone/>
            </a:pPr>
            <a:endParaRPr lang="en-US" sz="36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76200"/>
            <a:ext cx="7848600" cy="1143000"/>
          </a:xfrm>
        </p:spPr>
        <p:txBody>
          <a:bodyPr/>
          <a:lstStyle/>
          <a:p>
            <a:pPr>
              <a:defRPr/>
            </a:pPr>
            <a:r>
              <a:rPr lang="en-US" dirty="0"/>
              <a:t>REASONS FOR FAILURE (</a:t>
            </a:r>
            <a:r>
              <a:rPr lang="en-US" sz="3600" dirty="0"/>
              <a:t>CONT’D)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066800"/>
            <a:ext cx="7696200" cy="5486400"/>
          </a:xfrm>
        </p:spPr>
        <p:txBody>
          <a:bodyPr/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3600"/>
              <a:t>3. Investors follow complex investment 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3600"/>
              <a:t>    strategies.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3600"/>
              <a:t>4. Investors are greedy.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3600"/>
              <a:t>5. Investors are influenced by, and act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3600"/>
              <a:t>    upon, what they read in the financial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3600"/>
              <a:t>    press.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3600"/>
              <a:t>6. Investors rely on gurus, brokers, etc.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3600"/>
              <a:t>    for investment advice. 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3600"/>
              <a:t>7. Investors chase investments, acting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3600"/>
              <a:t>    emotionally rather than rationally.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-76200"/>
            <a:ext cx="8534400" cy="1143000"/>
          </a:xfrm>
        </p:spPr>
        <p:txBody>
          <a:bodyPr/>
          <a:lstStyle/>
          <a:p>
            <a:pPr>
              <a:defRPr/>
            </a:pPr>
            <a:r>
              <a:rPr lang="en-US" sz="4000" b="1" dirty="0">
                <a:solidFill>
                  <a:schemeClr val="accent3">
                    <a:lumMod val="50000"/>
                  </a:schemeClr>
                </a:solidFill>
              </a:rPr>
              <a:t>BIBLICAL PRINCIPLES OF INVESTING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838200"/>
            <a:ext cx="8610600" cy="6019800"/>
          </a:xfrm>
        </p:spPr>
        <p:txBody>
          <a:bodyPr/>
          <a:lstStyle/>
          <a:p>
            <a:pPr marL="514350" indent="-514350">
              <a:buClrTx/>
              <a:buFont typeface="Cambria" pitchFamily="18" charset="0"/>
              <a:buAutoNum type="arabicPeriod"/>
            </a:pPr>
            <a:r>
              <a:rPr lang="en-US" sz="3400"/>
              <a:t>Do not presume upon the future             	(James 4:13-15).</a:t>
            </a:r>
          </a:p>
          <a:p>
            <a:pPr marL="514350" indent="-514350">
              <a:buClrTx/>
              <a:buFont typeface="Cambria" pitchFamily="18" charset="0"/>
              <a:buAutoNum type="arabicPeriod"/>
            </a:pPr>
            <a:r>
              <a:rPr lang="en-US" sz="3400"/>
              <a:t>Avoid speculation and hasty investment    	(Prov 28:20; 13:11).</a:t>
            </a:r>
          </a:p>
          <a:p>
            <a:pPr marL="514350" indent="-514350">
              <a:buClrTx/>
              <a:buFont typeface="Cambria" pitchFamily="18" charset="0"/>
              <a:buAutoNum type="arabicPeriod"/>
            </a:pPr>
            <a:r>
              <a:rPr lang="en-US" sz="3400"/>
              <a:t>Never cosign (Prov 22:26-27; 11:15; 17:18)</a:t>
            </a:r>
          </a:p>
          <a:p>
            <a:pPr marL="514350" indent="-514350">
              <a:buClrTx/>
              <a:buFont typeface="Cambria" pitchFamily="18" charset="0"/>
              <a:buAutoNum type="arabicPeriod"/>
            </a:pPr>
            <a:r>
              <a:rPr lang="en-US" sz="3400"/>
              <a:t>Evaluate the risk (Luke 14:28).</a:t>
            </a:r>
          </a:p>
          <a:p>
            <a:pPr marL="514350" indent="-514350">
              <a:buClrTx/>
              <a:buFont typeface="Cambria" pitchFamily="18" charset="0"/>
              <a:buAutoNum type="arabicPeriod"/>
            </a:pPr>
            <a:r>
              <a:rPr lang="en-US" sz="3400"/>
              <a:t>Avoid investments that cause anxiety        	(Matt 6:31).</a:t>
            </a:r>
          </a:p>
          <a:p>
            <a:pPr marL="514350" indent="-514350">
              <a:buClrTx/>
              <a:buFont typeface="Cambria" pitchFamily="18" charset="0"/>
              <a:buAutoNum type="arabicPeriod"/>
            </a:pPr>
            <a:r>
              <a:rPr lang="en-US" sz="3400"/>
              <a:t>Never trust in riches (1 Tim 6:17).</a:t>
            </a:r>
          </a:p>
          <a:p>
            <a:pPr marL="514350" indent="-514350">
              <a:buClrTx/>
              <a:buFont typeface="Cambria" pitchFamily="18" charset="0"/>
              <a:buAutoNum type="arabicPeriod"/>
            </a:pPr>
            <a:r>
              <a:rPr lang="en-US" sz="3400"/>
              <a:t>Diversify (Eccl 11:1, 2)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394" name="Picture 1"/>
          <p:cNvPicPr>
            <a:picLocks noChangeAspect="1"/>
          </p:cNvPicPr>
          <p:nvPr/>
        </p:nvPicPr>
        <p:blipFill>
          <a:blip r:embed="rId3"/>
          <a:srcRect t="1987" b="7877"/>
          <a:stretch>
            <a:fillRect/>
          </a:stretch>
        </p:blipFill>
        <p:spPr bwMode="auto">
          <a:xfrm>
            <a:off x="1371600" y="0"/>
            <a:ext cx="62484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533400"/>
            <a:ext cx="8001000" cy="1143000"/>
          </a:xfrm>
          <a:solidFill>
            <a:schemeClr val="bg1"/>
          </a:solidFill>
        </p:spPr>
        <p:txBody>
          <a:bodyPr/>
          <a:lstStyle/>
          <a:p>
            <a:pPr>
              <a:defRPr/>
            </a:pPr>
            <a:r>
              <a:rPr lang="en-US" sz="4000" b="1" dirty="0">
                <a:solidFill>
                  <a:schemeClr val="accent3">
                    <a:lumMod val="50000"/>
                  </a:schemeClr>
                </a:solidFill>
              </a:rPr>
              <a:t>INTEREST BEARING INVESTMENTS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2057400"/>
            <a:ext cx="6477000" cy="3962400"/>
          </a:xfrm>
          <a:solidFill>
            <a:schemeClr val="bg1"/>
          </a:solidFill>
        </p:spPr>
        <p:txBody>
          <a:bodyPr/>
          <a:lstStyle/>
          <a:p>
            <a:r>
              <a:rPr lang="en-US" sz="3600"/>
              <a:t>Insured savings accounts</a:t>
            </a:r>
          </a:p>
          <a:p>
            <a:r>
              <a:rPr lang="en-US" sz="3600"/>
              <a:t>U. S. Savings Bonds</a:t>
            </a:r>
          </a:p>
          <a:p>
            <a:r>
              <a:rPr lang="en-US" sz="3600"/>
              <a:t>Certificates of Deposit</a:t>
            </a:r>
          </a:p>
          <a:p>
            <a:r>
              <a:rPr lang="en-US" sz="3600"/>
              <a:t>Money market</a:t>
            </a:r>
          </a:p>
          <a:p>
            <a:r>
              <a:rPr lang="en-US" sz="3600"/>
              <a:t>College savings bond</a:t>
            </a:r>
          </a:p>
          <a:p>
            <a:r>
              <a:rPr lang="en-US" sz="3600"/>
              <a:t>Annuities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4638"/>
            <a:ext cx="8229600" cy="1143000"/>
          </a:xfrm>
        </p:spPr>
        <p:txBody>
          <a:bodyPr/>
          <a:lstStyle/>
          <a:p>
            <a:pPr algn="ctr">
              <a:defRPr/>
            </a:pPr>
            <a:r>
              <a:rPr lang="en-US" sz="4000" b="1" dirty="0"/>
              <a:t>BONDS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495800"/>
          </a:xfrm>
        </p:spPr>
        <p:txBody>
          <a:bodyPr/>
          <a:lstStyle/>
          <a:p>
            <a:pPr>
              <a:defRPr/>
            </a:pPr>
            <a:r>
              <a:rPr lang="en-US" sz="3600" dirty="0"/>
              <a:t>Treasury securities (notes, bills, bonds)</a:t>
            </a:r>
          </a:p>
          <a:p>
            <a:pPr marL="114300" indent="0">
              <a:buFont typeface="Arial" charset="0"/>
              <a:buNone/>
              <a:defRPr/>
            </a:pPr>
            <a:endParaRPr lang="en-US" sz="1500" dirty="0"/>
          </a:p>
          <a:p>
            <a:pPr>
              <a:defRPr/>
            </a:pPr>
            <a:r>
              <a:rPr lang="en-US" sz="3600" dirty="0"/>
              <a:t>Corporate bonds.</a:t>
            </a:r>
          </a:p>
          <a:p>
            <a:pPr marL="114300" indent="0">
              <a:buFont typeface="Arial" charset="0"/>
              <a:buNone/>
              <a:defRPr/>
            </a:pPr>
            <a:endParaRPr lang="en-US" sz="1500" dirty="0"/>
          </a:p>
          <a:p>
            <a:pPr>
              <a:defRPr/>
            </a:pPr>
            <a:r>
              <a:rPr lang="en-US" sz="3600" dirty="0"/>
              <a:t>Municipal bonds.</a:t>
            </a:r>
          </a:p>
        </p:txBody>
      </p:sp>
      <p:sp>
        <p:nvSpPr>
          <p:cNvPr id="189444" name="AutoShape 6" descr="data:image/jpg;base64,/9j/4AAQSkZJRgABAQAAAQABAAD/2wBDAAkGBwgHBgkIBwgKCgkLDRYPDQwMDRsUFRAWIB0iIiAdHx8kKDQsJCYxJx8fLT0tMTU3Ojo6Iys/RD84QzQ5Ojf/2wBDAQoKCg0MDRoPDxo3JR8lNzc3Nzc3Nzc3Nzc3Nzc3Nzc3Nzc3Nzc3Nzc3Nzc3Nzc3Nzc3Nzc3Nzc3Nzc3Nzc3Nzf/wAARCAC3AJgDASIAAhEBAxEB/8QAHAAAAQUBAQEAAAAAAAAAAAAABQADBAYHAgEI/8QAPBAAAgECBQIEAwYEBgIDAQAAAQIDBBEABRIhMQZBEyJRYRQycQcjgZGhsRVCwfAzUmJy0eEk8RY0Q1P/xAAZAQADAQEBAAAAAAAAAAAAAAABAgMEAAX/xAAkEQADAAICAgICAwEAAAAAAAAAAQIDESExEkEEEzJRFCJhcf/aAAwDAQACEQMRAD8AsfTHWM1FVx5Rn8FRTVJRfCM8Bj18bAHvcgWGxPy2Pkxbq2jjrKcvQPH94dVlYhWPc/Xb07YyeGuy7qajhpMwjeKtq6+NqyqlqNbeZgmiMEAWXUoMZ2UC51c4MZX1FV9IVklBnEhkpIpDD4zuS1wbBiDdtwLgG7W41qLKlwqXI005ZaZZJYrLLHcoWYgEg3B7bc8G374emQbs3chJD7aucTjT5dncBraRk8aWJV8VTfUN9N7GzDc2P5HESeneGcRSIQrBtXdd9z+t8YcmNwzXGRV/05IDRgNqXQQUYDj23/bDWYyPTU8jjXqYBbAXtf8Av8DhzT90rXLorXJNrj3OFUsRTTEncD698THXZBo5nihWPTFd5CVDFizE839Ta2JccupESayOSCApt5/6XHOISUyw/DBaaaZY38rqx+7uIzc255/TEiOGOnrJUsdUrlztfSSAD+GwH44A9afJIIaMat/ECksOQNwLgeuOiD4IYHW6boe5JH69vzx3Gx8Q6CFCgk7bAfjhUyMcxogqlY2lZ/KbKAFYna3rbb3w0rb0Tp6Wz0wHSw0kB1Nzba/rjxVEi6HutgGYg282xtixTPFChMzIi3AuTYbkAfrhnxqSQ+EZIS1vl1gH8sXfx/0yP3/4A5AVkeSSMt4yAaR3JvfjHjXSREZvIRtvzbbfuSMH2pKeUh/DUkAgEDDT5ZTSKFsQoOoWPf8APAeCvQVmn9AojWfDkYkOCpJHHpvjmNpVUF3sRsxC3UEe+Cn8MjUNaaTc9yNh6Y4OW2kciUKrm/HH97YV4b/QftkgRHSzhwEKsVfTx9f6/jjxVkUaQfPGADqFrj2vie9BI8gOtd732/I46WkkFja4H4m2B9dfoP2IGMAy6QUYNvpYbG3vhYmJRTxb2uq3C79sLA8H+jnaM76gyH44zVFJI6SXuUF9gu/oSD/qXzDb5gNoGUV0SJPl+bQRwx1VQkuZ1nwzVE9Qu1kktcAMdg6XFjsATc3WLytfzBVG4sDcW2/pgPmGRRV9KjraKcBmWVQAVubkWO34HY97HzC2PM1xQt4k+UVTLOqJ8mzeaXIy9RlgmZRTXCuiXJBA/wAxVdTA7bC4DebGt5NnOX9TUIZGGrupBDK1txY7hhfg7/UWJxbMsvFOyQSUqLVSyqlPuQrDluflA5KncbE3G5nZXmEkVYr0NS6R0kXhQOxv4w1kln38ylr2sRpvYEW308UjNyma3U0z0V2ezoRbUN9VyBx64HyhHk8GezJsdAJHmueT6cbY66W6vo84V6WqZFqE2catSnsSDbcf6hb3ANrzJ8hHxUkqyMYpLFlAuV2A7/TnnnGTJh8eUacWVP8AIgrDG5W+k3vzfn1vbbjHgjjjkDR318KQzdwRuOO4P4Y8FKjMywMCiPpDtYWN+1vx5x0aOOSFphIyvGUV1sLC9hyOdicZ/Zo2v2P6TNFoEl20+W/N+4J/vviRltpcypQyC6pLJuN12Vf6n9MDcvvDRxeKgZjuLG/mLcHBfKFLVskmskeDuCeGLb/timL80Sy8Swb9qFS9N0hPoNmeeFb2v/OD/TGOLm2ZU1TURRZjmkKCQ6VEzFDvewu4G4IsOSCtuSRq32uuq9P0yEEu1ZGVGsINri9yCBbVffGXZTkwr8zAywvUwBrud1s5DNpJsu2rQOPQC9sb0zJoJ03U2ZQMSM3aXw1OgssJMnFhbSWu22+2xvwMT8t666oEPiN4MykEh2RlB53UeIAR5fT8rHEHL6TPZs4qaLL8sjSKnPhyRS0RZGBFgCuwFxvsRYW38u5jq7p+uodFbNKMuy8qBMUNxFIfKvBuRdgF9ADffckBJX7Q89gVo5svpnnIIW7SC7W28hW5+gN/pzgLXZ31JPOZqrOqiE7/AHcMpjUbXt5Nr2tb5r6tibWMvJjWVlFVJRF8wRUYKZKSTVGb8KwHmG26gg352vgXWZZ8BPGc4eaKeUAC6FBYtawOnfkeVbW0krYEkccWLJOts5ymc0+ev8ZS6igntaRCtx2G58t9B81t97WxY4vtIyVifEaWLzHeWGQXtseEI/XFIymjkheakr6eWspkjV4hAt2K7kAb+UbXBBIUgi5vfEDMSkC6pskEcRbSQW1sOARtsCbOORyN+LccahD1/wBPSAkZjALchpVU2+jEHCxlpyV1MdZFVU9PFLCHVKmoCGS5B8q7mxFmBIsLWuBhYIDQpVW8ajZb6mO/I4GEyjwpFvpkYAgm9xb0/TDj6bMSbmY2BIBO3NseAhGDNewJC9t7bAi+PMZ6KIGYZfTVpmSSygqo3NtJFzvx67EWI7Eb4oWaZCuTzLLVLLUU7EsoVlUjsNbnsP8AMB3AOk2xo8cYKfeA3c6pCRezE77jDFQIqh5WqDpTVcb8C1r/AFN7b/jfFMeVwLeJWjPZqyri8KBpFp4nGqDwW0pBKD5WHlJXc6DyWDnc2Nr10V1tPrGW53C8U6FVEgQhGve1vQm3yX7jSeFxVc6yCSBSacE0x8yxRgkxkCwKepAJsp9fLf5QCWhlmpfDkqf/AA9NljUnddrAA2G2lOTYkvv3xtmlS2jHcOXpm71NGrq1XlsqqXuWUNs/fY9je/698DZKiOKmlhZX8SZ7IG2B7gD9Tb3xTenuqpMqtFWTa6RSFMjsWI3sC3JO1jq5tudQPlvrinzalSanlYPbUjgg6T247W7g/QnEcmFPlFIy64ZCMscoaNgAXW9u4seRifkdQ3/kHytpKJfi9gT+5wGlhkpJzGyEcKSOAtybj2uP17YOZcD4TMygMzbkd7Ab4ninVFMr/qVP7XZ3myukp0IVnkLet7An9Cqn98ZtmQlXKacojigW3jGK5KoQNr+3mva9yQSeLX37S5PEzfKYL2K3a4NreYD+uA2XZlNlebV9NHpp0eQskaKAti3YW50kW9bm25GNW+dGbXGyZ0T47dZ5QtCp/hsFLIySQtrV0Km4Lemort2O/JJxbftSiiqsryfL52KwVuc00Utja6kkke3GKJldV1fFUyJR5nXRq51O608UqA73Yl7WF799voDZ7M88znNkqMsq8zynMlgYNaeieBjIpPmR1cEFSPmFufS5wQGndUzrk/SOaT0gEC01DKYlQWCHQQtgPe35YHdA0MdT9nmVUldEKiGSm0yRzjUGBY8g9sU+bqPPazpmoyfP8vjzCOohED1FFUpHONXBZDdb3HO2/YY6k+0WrpMujynJenZoKiGNYIzXTrZbLsSq7k2F7beuOOLN0105DUwVlFmLmry+hrJaekgeQlWQd5N/Ow1FN+yjviIyUU32jf8AxqLLKAZdBlvxDoKdQRKXBBBH0H4m/piF0vnc/SFMafP5ZaymqnaokroE1+HMxvIpUb2uR2uCeLEEd5RnHTyde5x1JN1DlXw9RSQw096oK4sBrBU7j5B274JxC+0Xp5KKSCTWskOYTeAlRUEl6aY+ZbsAS6kBgL3IOnfghYg9d9X0XVNdl9DlMgfLKKsSoqcwcFIy4DaI1Nt7778fkThY5ALWx8UxuSGKKU0hSQDcXPG9/XHFxOoSNSUD6ibckD19sO6XVhEQqxkDVZbL7998cxHQZCjqsdyFuP5fX97Y8w9MZnbxKUyLYRKL6TYam9xzfbHE5RYfHlcrHTKzmw9ib27mwO3/ALw4n3thGreHygG+r3+mBlZUU8ub00Ebla2mLPF4g+7kLizBbd9xZhvsbXF7mVtnU9I5ynOYs2hpqqRESKrhcwgShwAu7KwsNJ4vyO1+Lw84yYzSPLTG0rMbrYlXFrENzc8+b2sQeRBmoapfj8ny2nkjiZmnr3iXSSrbeDCDfYhefXmwFsFJMyjyuOCCpEiQVOiCCBGaaVW82q1t2UAL68m1xYYul48yZ9+XFFPqqhmlMDq8QRrNE4JEupmAN9wCRpIN7ebZibliGR9SVGTVOtJGMTEs1KSv3ZJOoKb2J242B5NidYsGa5PSZskc9N4euMEwzIENwQd1Jtbv6DndW82Kc9BVRVjCqADAHS6k2JAvcXvax3IINu4OxNoyKyN43H/DbMkznLs/oxo0ByCCg2N+4HcEdwdx7ggknRUnwtOUJVruzEgc3N/2xgWTSTZTNJLQNpqgVYxm6iRQdvLf1Ox8hHItvjVelusoc3jEUsojqUHnSQi43tvsLj0YbHg6TsXcrexE+NFS6/qRN9o1BSJrRI0QllG/Nz3HYX5/axlVFHS1RMNWnivC2kvbSw77N6c7fpiR1Z0vUVHV0XUGrxqUJaVFA8SAqpswvyLkcWI+m+GZLxzzkBnU2Z5EW+k2PKjexC/vjLmpqjb8eU4ewbmmXywJE2WOTBG1jAGOx3AOljYkhiNuwGBoplmqGkqsprJGY2chGAJsBvcD1cflvxayuSyAhHYXDM1r2FjbHkbagCvmUAgbjbBWVpAfx02A55aWqgbLVoRl88YJjABLM1vzLbg2XkEFbWBxFapzAN4cYRpFYos5PCKxbsbCx0E2BZdSnc3wZzPLYa4h51kjKxLGsiIG8w81mHDAeh9drdxq5BmZmMSZlGkd1vN94G0i2keosADs3YW2uDSc8tckr+PSfBPpWggy8UbZi0FWLFmK3Qk7hXXtfm253J7gYFyU9WauKurXomSJg73RDHIfK1mvsbl7Ekna9rkjBqjyOjpKbwlVJZZSIyahEs382kC3lB4t68k7HDFV05lk7hzFUUzhh92rmw44vf0HBHA9rd987O/jXoF5nDl2YWngq8xNPFJ/9aGm1RpqJAKkD+YAkBhfgX3uFi20VJDQQwxUcNooiXcRsSbtazNfcnb9B7YWJv5L3whv4q9skSMGZYgpEagBibaifQ/THniLGtkSO7Gzudgo9B+2OaVgyqRGG1Ke97E3FyceRgOphj1FAQxk41kd+L2/6xmNSQ87kRroN2LlT30j8P72wxUQw1LGKSzw6SvYg3I1cdjYXF9xsfZNLfUqB21MQug2aT2H9jbHgkYrHpZXifcGIgggdlPcbcHc+3GGnsFLgGTgq0NJmuqZG8qVSagzkndQFsQthc3vtzfbAyqpaylzSllp3ebMKuo+HirIlVY6anUAssa7gErcW3vpNuNy88PwYM1Ogmo2BMsAv5m3OvVue1va+9hc4bp5aSPKzLRM9ZQyv4fw4ZQkKgctfcEgG5JAJIPl+bFfLXRnU7emQsvqGpZmynJJzUUlG0j5jW1cnlDsdWnUB897k22G/vgqvwGe0AaAo0ZIszLYgji/pxsffbY4EvllJ8FR0lPNGvT0euSQxX1SNe/nPOnje17AXHBw9VZpFlsOWVUs4YsTTGpeIxxQagrbotjawGkG1gS3fB97XYNvp9A2syyOGo0VLGxfyTmwJJNrkgWuTsGtb/adsMw1JpqbUkzMZJWp6N32IIIBkBI2IFltexub3AINvVBWQ1EVZA8YjkZLNcKSLglL8qeN+bG4IxUM/wAglikgehdZYVHw4jUf4YBJKjTcg/6Nzvdb7KKY8yfDFy4dcovWQdUeGyU1ex0OwjhmtpDm3AHY7fLv20nhcF63KI6h1rsvYayBdUNg4Hceh/vY4x+jqHpIviafVWtYg1U8QKADYhEY7i6m7G+xOy7nFoyTrFstqlWoLPQTWZCxuYgbeRuSQLgA/NbkMNhWpVLTIxbl7QXWnleaaKISNOZ2VY1BHHa3oBbD1aKLK2i/i8338pLLSwAPI/v2AHO527X7YuGXTUmYU8lRRiJp3jHm7sLHTqIvdebEX9jjJZaTN6bqetbqOJVq6h2ZZBcpoCmwQ/5dgB3ABvvjPOHxb2Xv5Drosy57RU6BaTIDMXBV2nqFFl532b07gYeXOqwyhX6UoF1Aa0+JswsO5MdvoMcR5alRHHIqhiiamWYlYrrYhiQdwf8AKdvywRqofFpYNIaN2Uh2Ljkne1gdX4cg4Vqd9E90/YMObZFKlq/L67LnWQr5B4qel9u2+9x398OgRV8KT5ZNHXUkLvHI6A3jbkBlO4Nzzx374amp2neMNTMiyN4hYroPZVGk7nZeceSZNHlsyzUlfJS1EiuxeF9JVQQV2OzBb2IIt5twcc5ljzlqX2PBtMmuMnk6WGFh7LplzOKdpII1zGiJFbCqkK430yoOdLaTt2N/xWJOWno0zlmlshj71z4TkRgWuLXcjk/THTtGYHVmfzsFAC8jv+H/ABj1IDIbalVmA1EHa+++JTZVWgLO1O0kToGRo7G1wNjbcE+tsdrfQ+0uwLmNOMxppYRURo7nSWsSjoCC0flIYAgWa2/4cRKGSShqYqFEhLVJ8UvYqDuS2lEBCBQAN7duTc4LyRMTIbiOQDW2ra9trm2/48jtjmB1AYgW3+YC5F97Hb9tr/q01rhgqdryQ9JZYvEWwJXUfRiDsth7WscQ6yGs0xvl0iRMHLvEyAh9RBYkAeZu25tvyNjiWAFlDvpS29htvb9/24Hclx1VHTSlpW3Y20hU/wCT/XAp65OS2tAaGaRwKmghkiePzS0RcsQFBARAfl+YE2ta6/7T1PS0ub0NVSLIipM16qFVVvNcElW9yOQD3sQTie+X0rVdPI6r4qvqsp0k8gE23ax/c+4wOMk8qyRTSGirVczsEBWOXcBVZ/QsbbG5HO5sH8traI+Pi+RnqDqODJ6eOmokSpzCbyQUw84U8eYel/5eTxwDiDkuXvQUWYz1E9VPnLXerjlQtGzW2hI3DX2sRvYgiwFiWkpImzSmkeKkhzsUv3zCI6XBYgKSCbNYWve4tbzLsWKvOpcqozLU0tOtbOSYKKFzIxY8s7C1wTbgeg54M9aQLfPkyFnWWappWpWRKpUElTTuxfQezMf5h21gG9rNqG4AUy1MGuOIuhDm8T2JUkXB9GuSXuNrLYXFsGcnyxTnFTPnHxZzR1WaSpRgFp4yNirX+c2totwLW03JnLlsuY5XBPVwxU9b4ZZo4/KAb3Ox2F9iV+W9+D5hWb8eGTrH5ryQPybPK3JakzRzFkZtRhvZRfclTuBcWJ5XY3F7sumUmZZV1bQCKoRDJHKVC3s8Ui86eSrC2437/Mu+MezvxMqilWsOiUDaTT5QQOTcc3IOnna+4Clo2Q1VXSVUtXTMIJACzzDeGcBrn2732IA5BU837Rna0ajXpX5ElmvU0mkBZFW1yDspA3Bt2HNr+2ItM8sMwny15aiJioSJI31EDncDSRtwbcnfgC2dMS1Oa5WkuZUhjEyW8OXcuhHLA8X7Xsbc74h1WSS5cwekrkXKFX/Ak1aksL2Ug3e/ufz5xC59oeWB7S0lb8SHdQVKEruL33F+FsT8wsLk4hRiaHwq+odqmfT4dRTkCTVE5A0AAfd722a3BuTe4L0tTK6eIDDUeOpuHkC2BAJuoB7EDbizb4jfxOvyqGVkpGl8VGKm+tQ3AAVRqa9xsL8te3ea2MwD0vO1D1pTS0pmqY6pZKZiQSEBkDKCRsG8Ozm/rbYnCwZyLMq6ulhmemhpqGIs0Bp4mjWVrFXKhgpAu5G43IJvhYZv/BSbQQGsmhgYWEj7sw30jdrfgCPxGLowjW8lyu3Ia34Yr/TSvJJUVDxlI4vuYr8PcBmYeo3UfgcV/wC1LPJKEZfQQTmJrtVSuCfKiAgce+o276cNhnUlM97rX6LxPSQ1hYVMEbKTvqUhrc7HnA2sySIREU7yx+urzgDvYg7Yy7p77Qc+p1RZFgrbAkiNxGwA5JG45vvoUe+9sXvLvtCy6o8lcrUxAuzSDSLet7kW9yV5G2KPGn2TnJSPZcvljQ+QSwgHdN/pt/1iETIXWy/euoBivtt3Ppz+uLPDLR1CiSmkQrILq6Na/wBGGx/AnHU9EHjZWKy3/wD6L29yPfEqw76LT8jXaKQ+aUclRHQRSpNr8xkiljfxJACStlYlbWJG1ve/L9UFaJhKwO33bta8R3AYgiwIvsbflglP0tRpT/D0jTUMTNcrGCV0HmMMPNGrHm3qbWvtAiyTNsvhoofhjXpqPi1UE1woYtYaD5ioG25JAt829p1ic9FZzTX5EdqCFqVIpZDIICJA8g13YC2ohr3/ABxBqZJFroKXNNqq4FHWRrqfUFOptJ2A23FiN9/UF0UxK8ZjfwbWMbXBj9wD29vy9MczEvpmUBkZdKkMR7Xse5t++JK2mV+pdohUUNeJy1e1J4LzFXFJGwL7BQ7s1ze2wA9DcntJViIiisxFzYgm5AsOfY491WAjQ6XkF7/6fW3fEHNsyp8spHqZHBYWAjJ+YbbE322ub/8ArBSbYK1KIHWNVRU9GfiI1epqVISI37H5jbsD3Fjc+XBXojoqOMw19cjeCQskFLKvm123aTnVbkdmJvYcFvobpOfNKo9S9RpqLHVDG4A1dgSo4t6f2ugVdVT0FNNV5hKkFHBGWmkY2AHoLft9MbInxRhyX5Mcr8xpMny2fM8xmWKljXVI9rlrmwAHck2Fu97YyqXrpOoM1M2mnidQ3wqVr6UpogCCQdw0rX3t/KLA83BdbdaVfVdWIVPgZVC+qnphsXI2Dyf6vQcD3OB0dEgycTNfeVfvAL+HyA3G3N/oD3w1dEwj07Hmk4EZmksLuVUG9z/QWt9MafkuYVKxLTBWJ1aDfa/0/L9MUbpydEfSV0TKFRyDc+biw9CBti7ZRWwvTlllsdYCty1iTbb3JGIWUQzU1mU0s5yutzCGmmXw3klmmChXZTpK6mux2N+diQTvhYgdTPIk1JTyz08rqzOfDgaNhtY3JLXF78Ec735wsFSmgNl8y+D4ShhhLEuBd2Pdjuf1P6YxPrSvXNup81njqHj8NhGhJXTIqAeRd1NzuLANuT2xrvVmZrk/T1bWPsRHoTuWLDsP6YwOjZAtRmFQiyTIzOFFhd7qfzJbkcAbWNibpccCt+yTSUfhUprayc0662CWSxuPuyTxvyLWJNiL7k4I02XR5pSOctr4GVGL1MRiCSR8BW033FzYEWAIJbtZl8zmr8hEmeJSfDqR8JHFGY5NQvtdDcqRqBHYbixsDreT9KZN/DYJkpZomqaYBkaS5RZEGqPYAEWNjt2vhhTLcuAgnvlOZMkjEXUP4Yc2HpYH5vQ7LyPmNhh6j6ihhaDUgkBsXmhAK/sp9flvYXwHyzKhnFRVRZFk1VV0dNUvCtesyp4gWw1BmIF78AdrbDfBTqXK87iWP46V46aCAeJV6eV51Egni1z8o8u1yb4ATuDqbqKnYPLVpNY/JJEuk23I2CnjcaTwR74u2R59SZ3SGYgQVEe0sbNxfYENtdTbY88jGUKZqKFaynfx4VfTJGTY7kMBcG9jdrHy7kc3FzNRQVFOiVNLUpTiVQ6lJ2jZibWIAsbN5SORuRzjjjU6inWpUpUKs0T7FZF7exwNkymn1mSMPCdRZredSe/v+HtigRdWZzlBbxAtTCDYE2U/zW3XbcL3XuPXB/KftBpKrQK6mmhYgW2LDuOVv6d1Ue+EeOWPOSp9j9flNZT0ks8MLVbRIfJTDWzb8advXj0vgP0b0nVdQZl/F+oKaSKliI8GncFdRB9CLhf+fy0DLs3ynM6YS01TEY7XMiMLA8/OpI/XBYB1QBJi1+C+/wCuBMKeg1kddkaulpqOjleodKemgi8SSVjpVFA/a2MG636zbqKuSGl8SLKqaQGCG1vEI/8A0cepHyjsPQm41nrnJanqPKhQfG1FFGram+HXxFltwHGzEC19vrvjJ6/7Os/y+T7qKLMYdV2NI/3lv9jWYHYcXw66JlbkiiZ9cbhGUXsNw237f+u2JeU18tDU+HMQYJVKSxOuqORDyGHcfrtcWIuGaqkehlENbH4YDExl1KshvuNJtt6i1u/rjnWgDwzJvuPWxPcH++cDRxaZOnaubK0zDp1Ja2jSwMEThqmlPOhgf8RfRhvYDba+IuT9SVuUsYPAEltnTSyMltyGFtu9zbbDfSvUFT03XrIpDRsdLqTYSJfdT773B7H2Jwc65FZma5V1XJ4q0UkppmheQOsUZYhW22BNhq9wMJ70wkjMeooc9EKCgeCZHuZJJBwRYjYd9j+HrhYA5JQ5g1f4EUT+IX8O9zvY23/vbCx3C4O2WP7Y80NTUZfkUD7t97IOLk7Lc/iD6bHFXyabL4M+rYZ6KOSmIEciSOy6m1BLjewuSSedrgAk2x3DUydQdY5hmwkGmBm8PXcggEqLWG1hqNj7c4k1mSPVzNXZfIsVRv4iuLrMLbkC3oN+xt2788im9MvOF1j2iPlNb0nI/gZnS5tTUEFR4kbX8cBeSrEAMoPfZttr3xq+ddRU+YdG5vVdNVlPXTpSSeGtM4LqSpHy8ggEm1u2MsoZcro80K1WXSfGx6tUkVU6I1tLW0gA8E3uex/CDLNBUV809fSpBUarw1VEngsliwFilif9xufKb/KcV75M7Wnpm49G0lJSdKZTDRmMUy0cbBgRYkqGZr+tyTisfZvJJnmd9QdUOX8GplFHRA8CFNxb6+X8ScVPJ84zXp/LTQ0U4zSgqQyCin1QzLrDXaJ29TfYgi/vfBbIvtDyzp/JYcnoenc0ElKnhiMyRNra4uS4O5JPp3+mO0cE8w6ehg6vqqDLaCOSCuo1qnRmKQ0ziQgt5dxq5Cra5B7cQ8+6Oho4VnzesymMTzLDHojljZpXNgAbse57bc9gQX6Bzitrc4zX+OpFTZnVCKWGnVr6acKQEB7katR/3g99ovUQfqP7VMnylVDUWTRivqb8eI3yX/JPzOOOKq/T0uSx1dNnzzkyK3hUtMiu7R7qWBay2+Q2UmxAvbawaZKSWJ6nJpJpI4TqMdRYSAWv/LYHgtxfby3sTjVftVlipujZqyRgtRSzwyUzMRfxPEUWF/VSwPa2M4o48ny+rrqEGvp611LQzTSIyEEN/pXTy3O3c3tY9vjZxXqLxIJ2mgFTTsh1tUUsmlgvAJtcgXKgb22Flbex7LevM7yzxGLrPGg1OrEKSNhsy88jdg3Pe+GcoySOveRKeolSrgLRtHKP8NbkDy7XBC2JB5BW3F48/T9fTqPEojJFILEw/N9QpF78gFb8/mvnO9DfXWtpF8yn7WKGVEbNIjTlrjVKBsRz5lv+ZVcXKhz7J82hEkU0Mkd9nLK6g/71JH6j6Y+d3pqqO8AVWC6dcTrYqQNR8pNwAAAOPXviXlZly/MVklp4IQkMshMN1YhY3Is4OoWbSO3b1F20vQp9BZjklNmcWmoMNVSvuYamNZFH+1tiN/rb2xRM6+y6knBNEtVlsiDYqfiILDtYkOB/dsVvIur80y+iWV64ShYy0vjLZncG1tS27i3mD+uL5R/aHDBAjZzCKckKHIbWI2K6gGKjYkb+ZV2x2tAMzzfobqPLomeOkWvgQW8Si+8It6pYOPyP1xafsqM1XSZzldYiCjl0RBJ4tStKwJcFTsTp07bXIGNKpM3yzM4BNTVMUiNv4iuN7f61Nv1xIrcspq+kenqI0mikNzrJ1G1rEMtiCPXkYWltaCgTHlFLlstXVMx031K2/luova3qSdvfCxKzTLTLTQxtPInhrpHilpFPG7Nzfbk4WMtRey8fW1yzG+m8uNJ08ZQ6pLUIWkXTv6ra3N1/X9TcWhhaMr4QIKtbYjkfhbDEeqCmhdSPC8VGuqkaQuxBHttiWumGcLFB8y+IyBzpBPcD3xOn5PZvheM6B+a5XDmdWZWfw5YitpVAOsKb7rtffvzzhqHLc0pVvS1iVLovlVorM9hxe53IDeouT63BRImUD4c6oxuQ5AZff3H/AHjtHlT5WCu11UFdI9zhpy0hLwxXortZXyZrQLVtKRU0wJVrAK1gSG7KNQRe5Fw21zjhamtMzGKkUVBsvjOLaf5Rp1WC3Asfcx7dsSK7JS8r1VEyQOo0zRv5dzcEDSDa92NjcHna+OKXJ88mkMZlhpgb3YuCWJG+6i+9xe5Fz6G1tSyy12YqwWnpInZ5HLFTZfNmLTGWPSIq+lkYSwPc7G+9vN7c2twMcdP9X9RxV9SMufKswqZKcSS1FXSmGaVIx3ZPnsL8j9b4T5bVUyvFlsxldUAkgnCgOSOQRa257nkfML4GwSZqKzw8ryeamnJOlkjIMZudwbBQQLAEk2sTvscNOSWuxaxXL1o4zTqOuz3M8vm6izGnnijl1Q0eXi8UL7aXa58/PF77ci+/GYUUdBWyZhmOb01UwAEYpUZdN1uo0m1jY8betyd8Fs0y7MnqxU0+VZdPM9g70bCPzm2oAEj1O6nc3NgTt10pkeYxZhUZlmainqAgVItjsbAjYnSLLYb33ubdxWSVO9hnDTrTR50PSVb5pVZtNA8MM0bBEcW8QllNgDa4ATm307jF6jRFdYz95FKdgx4BA7f3thsoGYyu4Vw/mv3Q9rnvt+uH1d2knD3VtWnTfdbcWxhu/J7NswpnSItTlNDmAMFZTqVCDSwANufMNQsD9LHAOt6QRkEtHUMEWJoDG5JCowN9iQe/+fa5OLS7KacC9wBfY7mO+H43CnWxuo5uNrc/lgzkpexKxyzLx0zV5XMs9Vl61axjXHFEgHisCCAbkGw0jyjUDbTe2+INTQuPEaCo8Ss8MmphkWwkJBJRlNm3NjuN+1rY1+EIVW1jFa+i1wOef+PfESryagrdcddSo99xqVSApPodh+Fudji8/JfTRCsC9Ge5fltHS5BUZhFLUxZ0a40yx0kt3RS2zng2BZjqBt8oOLBlGadR0FDHWQ1MeY0ryGMSFRE6918RRbTdArAkOSGHFxjrMui45kaSimYRqR5HGtRvfYObje5NnHPfAiroOoqGnrKeV5aqCtgMcsayM/jxqpKrZiGBJ2DKzbNa9hi05Zoi8dIuVB9pFGsng5rBUUTgqNUyEKQSQpUgbg2uLqvIwsVFeqo80zeip84pZaSkoofBmoY6XxQ0a2JIV7MgOykgMSAACLm6w4g9ECpj06WRQVVWF9QPIvye2DdD01UyyuzMYYhZYy1y4AuLAeliN9sR8hWlg8OWQCWstbWRdVNuRf8AK/5bYE9b9XTPNH0/l0zRyFQa2ZL6hfiMEcGxBY+4Hc4wzjbN1/I1wiRned5NktZJlmXUP8WrlBSbxHtDEb7hiOSO4A24JvhU3VVeEbXkeWubeTRG4vf87/ocU3K8vWlzVY7MrMGYR2AtawBFjwLtv+O+L/Jk0MtIjNBDeJCjePIRCzXGna99XY32sTf0xZzM8Gfzpvs4k6iVlVsy6WUo4R9UEw1N3FgVF7b73t74mUa5XmkzRZNVmKuWMv8ABViMrja21/TvbVh2siLQQ+BHL4zDX5owug7WB7AC1r8Wtiv19DSVZKA+JUSgBRrBbSAQWv6G6++wwjmWMslz7C01IaUhKyJ45oLWfjVfsfUc/l7Y4iAiYGWPVJq2eNex2P7jnEGgr6miE9L1HNUVGWA3gqDd3pmjK3O+7JYgkb+17HBWeJqRmUjXqAZZIvMHU8MPW4tY4jc+LNmLN5r/AE5hXwCY5gGjUXEq8MNvxBx2m8bVIFiQQyObAEHym/fY/vhMdciAEsqhWa52J9P+8dqPh2iRW1RvdgrDkFflPvhSjY/MVXSNyrOGsxOxtsB67jEh7sUCkhiimQjuoPO+GEZHjmDstgu9uVtx/XDiodfiMFKtGrLvYC3I398cI2PKQkgmUARFWAtuBY2It73x6kTiJdIAYeYJvx6f37Y8kBkgEG4ZixCn24/A/rj1JBpVyu4Oyg73tx/3jhWSEk1BSQQWNrn19MdECUGMA/d8XOxPcf374ahJB3szAWNr8Y7BSAXN/CYlox3ueQfywRToSRq5kbyj/Ke5vxii0fWdRSjMJa6GnqKalLpI6DQxKi7BbFlIDMiAnkvfbe12kjkK3UXkUX8Mtckf3bAbMOmqSrMgicgBw+ma7prDhuAQwF1H8x7WG2Hhpdk7TfQ09XkWcRTRVXhRCmKpMJwBHE7C4XVul+2xvfb6rAKt6azCIK8sck0aVZrJPAczySsd97gMACsf8rGw74WLan0yW37Q1U5vTZVRSVMwdkiOkIB5mJ2AHpc+vGKD8TVzZo1TURJLJXSM7QA2XubX9BhYWKwuCDCVFm0SeCZ0dRHHoLRncnvf8MXPLc5NVGKeoY+FK0rod9rkMfodj+F8LCwKQUFMtlmpkaiq1E/ip92Co0kdj7E9xuMJMxhgSqmrlXTHp8J4ogqsAAu4G99Vhv3343wsLEhjmfN/4h8RLJCEFGIl8N920OfNe23FrAE/nwukZ1zTpudI9RbJ6lkhJ21QvZlF+1rkW/0jCwsdS/qNDatEoR2j1hwsqjzlhdXsOf2xIg+8EpcWtpKexH/N8LCxmR6L6OvDMtEpI87KSSe6g3I/fEl1R4lj4El2UjsNv3wsLHCM9lQsniGyqpKsp/y29voceQfDSzNAZdM62YrHcaCdx2sRx+nvhYWClyTp8DwSa+jRGxDabDynnf2/bCSUVD6QxTSBYsL2Nr3P5nCwsFo46ErJ5f8A9G2JH8owm0wyggXjchkF/Xm+FhY5gGcwzOLKstqq+p1eFCGLKu52H/YwsLCxbFjVLbJVTTP/2Q=="/>
          <p:cNvSpPr>
            <a:spLocks noChangeAspect="1" noChangeArrowheads="1"/>
          </p:cNvSpPr>
          <p:nvPr/>
        </p:nvSpPr>
        <p:spPr bwMode="auto">
          <a:xfrm>
            <a:off x="155575" y="-617538"/>
            <a:ext cx="1066800" cy="1295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2056" name="Picture 8" descr="http://t3.gstatic.com/images?q=tbn:ANd9GcSBcT8q0iuvc-3x5NerCh0N7g6gGo-2X786o8rQhhgOzjMFSihn0w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0" y="3106738"/>
            <a:ext cx="2171700" cy="262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49362"/>
          </a:xfrm>
        </p:spPr>
        <p:txBody>
          <a:bodyPr/>
          <a:lstStyle/>
          <a:p>
            <a:r>
              <a:rPr lang="en-US" sz="5400"/>
              <a:t>READING FINANCIAL DATA</a:t>
            </a:r>
            <a:br>
              <a:rPr lang="en-US" sz="5400"/>
            </a:br>
            <a:r>
              <a:rPr lang="en-US"/>
              <a:t>Bond Financials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81000" y="2057400"/>
          <a:ext cx="8610600" cy="3108325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7540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67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95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3008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3008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3008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3008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87680">
                <a:tc>
                  <a:txBody>
                    <a:bodyPr/>
                    <a:lstStyle/>
                    <a:p>
                      <a:r>
                        <a:rPr lang="en-US" sz="3200" dirty="0"/>
                        <a:t>BONDS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Cur </a:t>
                      </a:r>
                      <a:r>
                        <a:rPr lang="en-US" sz="3200" dirty="0" err="1"/>
                        <a:t>Ytd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/>
                        <a:t>Vol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High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Close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Net </a:t>
                      </a:r>
                      <a:r>
                        <a:rPr lang="en-US" sz="3200" dirty="0" err="1"/>
                        <a:t>Chg</a:t>
                      </a:r>
                      <a:endParaRPr lang="en-US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7680">
                <a:tc>
                  <a:txBody>
                    <a:bodyPr/>
                    <a:lstStyle/>
                    <a:p>
                      <a:r>
                        <a:rPr lang="en-US" sz="2800" dirty="0" err="1"/>
                        <a:t>PrCl</a:t>
                      </a:r>
                      <a:r>
                        <a:rPr lang="en-US" sz="2800" dirty="0"/>
                        <a:t>   9s11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14.1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65.25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63.75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63.75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—1.10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7680">
                <a:tc>
                  <a:txBody>
                    <a:bodyPr/>
                    <a:lstStyle/>
                    <a:p>
                      <a:r>
                        <a:rPr lang="en-US" sz="2800" dirty="0"/>
                        <a:t>DXY 8s91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8.4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95.25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95.85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95.25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+.75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7680">
                <a:tc>
                  <a:txBody>
                    <a:bodyPr/>
                    <a:lstStyle/>
                    <a:p>
                      <a:r>
                        <a:rPr lang="en-US" sz="2800" dirty="0"/>
                        <a:t>DOGS zr97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22.50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22.50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—.25 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768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0" y="914400"/>
            <a:ext cx="4114800" cy="1143000"/>
          </a:xfrm>
        </p:spPr>
        <p:txBody>
          <a:bodyPr/>
          <a:lstStyle/>
          <a:p>
            <a:pPr>
              <a:defRPr/>
            </a:pPr>
            <a:r>
              <a:rPr lang="en-US" sz="7200" dirty="0"/>
              <a:t>STOCKS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640138"/>
            <a:ext cx="8229600" cy="2684462"/>
          </a:xfrm>
        </p:spPr>
        <p:txBody>
          <a:bodyPr/>
          <a:lstStyle/>
          <a:p>
            <a:r>
              <a:rPr lang="en-US" sz="4800"/>
              <a:t>Income</a:t>
            </a:r>
          </a:p>
          <a:p>
            <a:r>
              <a:rPr lang="en-US" sz="4800"/>
              <a:t>Growth</a:t>
            </a:r>
          </a:p>
          <a:p>
            <a:r>
              <a:rPr lang="en-US" sz="4800"/>
              <a:t>Blue-chips</a:t>
            </a:r>
          </a:p>
        </p:txBody>
      </p:sp>
      <p:sp>
        <p:nvSpPr>
          <p:cNvPr id="191492" name="AutoShape 2" descr="data:image/jpg;base64,/9j/4AAQSkZJRgABAQAAAQABAAD/2wBDAAkGBwgHBgkIBwgKCgkLDRYPDQwMDRsUFRAWIB0iIiAdHx8kKDQsJCYxJx8fLT0tMTU3Ojo6Iys/RD84QzQ5Ojf/2wBDAQoKCg0MDRoPDxo3JR8lNzc3Nzc3Nzc3Nzc3Nzc3Nzc3Nzc3Nzc3Nzc3Nzc3Nzc3Nzc3Nzc3Nzc3Nzc3Nzc3Nzf/wAARCACnAN8DASIAAhEBAxEB/8QAHAAAAgMBAQEBAAAAAAAAAAAABQYCAwQAAQcI/8QAQhAAAgEDAgMFBQUGBAUFAQAAAQIDAAQRBSESMUEGEyJRYRQycYGhI0KRsdEVUmJywfAzkuHxBxZDU4IkJVSTosL/xAAaAQACAwEBAAAAAAAAAAAAAAACAwEEBQAG/8QALBEAAgICAgEDBAAGAwAAAAAAAQIAAxEhBBIxBRNBIjJRoRQVI3GRsWGB0f/aAAwDAQACEQMRAD8A+cunC5X93aqyN6tkJYlmwSSScGqjuarCZPxOAqyMb8s+lQAqyPnUyJpj4OXcJ8zU2VOkSA/OoRkZq7AYbUJMEy3T4A8+/l0/1ootqmObD5ismlRhrkDiXcHpRVlCbEA+u1KYynafqivPFwykKTzPPFSS1Mg99B/NV0wBnIAHvHp61st4YWIDyKvxBow2I8NqYf2bJjAmhP8A5VZb6XOW+6w6Yaj0Frb8hPFj1BohYaaDIpj7phz98cqE2QlfcC31jPDFHEEbDDibGN6snimtbO1tTG/FITPIPIclFNP7BluZuN1t+EH97Jx8qItpTd7NIUw0ihI8R7IARtn5UPfUsh8xHuruV1XvopRwqADg9K26oiJYvIUIaRi/xZt/6UW1LTtQt/HEvEhByAp2PwrXrVxK1pZmWKIgAc4xjdev4UAYRlb9TuLcJWw0SGaUJhpS6rjJfyH/AOat0a3upr+T22TNvBIym3LZUSDl6bc+dERLFdi2SSztysEJwDHtnnxflRBlaeRbGG3ia9uMlyFI7pCd9uhIxn5Ci7R3vCB5Vk7RXxtonYadbNxTuGIDnnjP4/nWXXdbS8nSws5O60+Fwi8Gcc8cR88DpRztHcWelWg0XTYlQcP27LnLHqKC6np2nxaRZrAsZmkXvHkOc74HToOWOvOjyAIJftPO1iQCRbaycIIYghwTxEjPvEbEnmfI7UkXC3MbAGSTB6ZohercW6OTJIVUHJztWJCJWUPLhztluQB6/lTFGNyQ2dSq3he4uY4GlAZmAZnJ2Hyr6PofZ06PqS3wKQxxW5VlwC4Zs8+nGRvtyBx0NZOz/Zk2d5Y33eRhQGl7yQZB6BgOgzuvnj1FfQNH04ylLydFMaMGt1b7xJ99/Pl+mwGeLSxWp+Zt0PT2DC8vI+Byv2UW57lfgfvbn8fM4o6Jd+HBzxcs9AedZo4x3UTYJlI4iobm3P8Armhuo3YmL2sb/YoStzMp4eMjfulPQAHxN90ep24b3GyOrX0V1GfF/wC3R5MjMcC4IO4J/wC2DzP3jsOuQlrp03aq6eW4Lx6fGdlZd5Gx7xHn5L90fGp2ltJ2kvgkYKaZCV3AwHxywOgA90f+R50x6hqundnoYYpCsa8PgjBAGPiTRE5hDXjzPzBgk7HNTFWd2o5KR86hjeumGZ7ipKeE5wK8FTVS/LHzroMtW6ZfuJ81q0X78uBMfCqDbScwU+bVW0Uinfg+TCowJOCRDGlX6LdrxQ9D7rY6UZa+hdTiBgfPjzSvpyv7Wuw5GjiQvgeE0pl3KXI02IvzSM07nLAcZ2zV8ci53uGX5VXLHiVuLIyx6V3crnngedHgSyCMTdFOgIBuzj50Utbo2yF0uOLcY8WNqBQ2+eWSQeZowlmspSEvwqoyx+NAcQ1YTS+r3bEGKVsZ2AINbNI1SZ7pUvLmYl28KltqE31kqKhti5MS+Lf1zmqIbiWW6hV5eLMi5YqM+8Otd1BjVcCPl0zNhkkbjQ7AE0PvRdy6fwGSUgSlU4hk59D88Vg1S9njk7uOTGckkfGtcE09vaW6yzyCNAZmkJ909BjzI/Ol9dyx7igbmKzkubRDdP3rSSeC3hA989SfQUWW8m7O2UpllMuqXRyWySVB5n8enWp2NxPaxnWtRlO4C2sBAyoxtjyP99aw6XfC91KW71MpIViZ1R1BTI/oOgpgxFGxZmtYLe6025uZWMl1LNwKXY5Xr+PmaE3kM9uOGKVyqjmOtFbi/mjHgtLXh/dCYxQi91oyAqbW3/8AFeVcATIZswRe3DsUR3JPvHP0o9ofZxpvZbod2/2oLM5yhAGSPUDqfUjpVGnaGdRt5LgIOMMB4W2XfGP5ue3p8K+i6dBa3GYTFIkMSqkrR8tsAIvz/XpRlsDEfVqEdJsV1JmllJa1V8tlcd6w6eijl9OfJji4UVuDxEyHPPJIzy/vaqLJrONWEcbouyKANgAOQ9KzXl8kbGKDAuCvEXC8QgTPP1Y9B1PoKGWVfctv7sJI9tbOFkyFmmUZMQPKNf4z9B4j0oBFHLr9wLGwwmnRbO4PhcZ5A9Vz/nOSdqlGTqs50/TyUgUN38g3yT7w4uuT7x68hsKaIfYtGtRBCQCo/wAMbsx8yOn5CpzrEaDMB7R9ntLiNlDdw97FkGMA5LDnxHlz60saxqGmyzWt/rBE8RLSMqKZMIRwgbHlxEb+Y8qB9pbO5kvLm9tbIzStJ3yyQMZEjAByhGMHnknetfZGS+azng02COMkCTjeFnD9CoI5kZGc+VQzHIhrifKOI/2RUWY5r1nXouPnUAcmmzEM9DnrXqykZqtjgVCMPLKsUSl3c4VRzJrpKoScCXoZriZYbeN5ZW5Iikk/IVvsNJmnIa4PApPujc/6U5dk7C10K9trS4cPqk6mR+E/4ajfH5/GgurXBstZvrYD/DuHH1yKpHlF2KqNTao4KKoL+YBjlksryVVILRsV3Ga2ftm64feXH8lDr2Q+2yPjHH128q0afpt7rE3s9jGGI99mPCqjzPl+dWCR17NMq7ig2lQMzLNdEyAt1NaYLoFt61r2ca1upIL4EzRsVZRyz+lZdYsxaSxyw4EbbEeRrvcVjgR7+nslfciMGmmOUjOdhvy3FbLdVaRnWJeEHALdaX9OuB3WfTb4UwaUycA441YOTwjGM4FCVwZSCgTKSqs3f26lXbpnBHpWpbfTo7mGW2jLKxUcDNum43Bqi5YxO0RhXgDeEYOfxrRYGJODvIiI3zgg9Rv1qMxgxNMsccl5I8UQJXwgucjOf96ts4TeO8srkafb+Is//UfmT9PyqAxcuLKEFSMmaTbCj9341Rq9/wB9/wCjsUItIF8WAN+gO3TP1qRCbB1PbvUl1bU4/aCqWqyBVUkgAZ/r1qjWY47i5lktbu1QZ2KrjNeX89lcWttCJVRVjGQFHPr8fWglxb24IK3Qz6LUgZkdVEhNaXXFg3sTj0krbpGizXjSO5iZYx+/gD1Y+XkOecVn06xW8vkhQmTqRjHLzPQetN2nWRtke3tipaRy4wpCr5MfTyFGTgQlUGT0q1nht4bIGMNGuZHAx3YJ3+LHlTXaiSCGNI4+FFyVXh3xy39fOh8FrHaxKiEnYkk9Wx7xrWbp4euZJARGgf5knyUdT6ChjxiaJbq7t/Ci/buMqhHhjXq746DbbmTgCgkk11e3P7OsOMtxE3E7+9xHmSejHkce6MAbmue6urib2OxkkluZSDLNjGD026Y6D7o3O5pg02OPR7XgLHbd3I3Yj6+f51BODiMGJdYra6FpqKpCRoMkhcF29B9BWJlGoyHUNUDrbMQI4k24sciavBN0P2hqxMNjAMor4AAxzP8Ae9I+o/8AEHj7QxTLAZNMgyogLBS4IxxHyPl5CpG4XYA4MbV120e5Gmxw3Fl3qqVngUYYZ6tuMZ5/DFVXINtPa2kEzjvTKpa1lVOABiwwS2PMb0vQ3+n263crTC7MTFbSHgPExbJ5g8hnfAGc1m0ntBc3lw0V/GJlA4e7EIVgB5csYP8AWhPjMcCJ80ztXKcnAIz8cVW/Fv4Tt6VDD5AKsM+lWMTHCky94pduW/rnNMmk20XZrTjquoRhr6QcNpC3TPU/3+dedm7aKHTm1HUQVtoyeHiG7npisN1ePqt8bi5GANkjxkIPKqbubn6DwPP/AJNOin2K/ds8/E80K8vF7V2d/dM7PJcASMeobY/DnRf/AIhxey9p5pBsJo0lH+XB+oNCu8WF1kQDKENnh8t6Y+2ljLrdxpEtoMmSFkZuigMGyf8ANQ3FVtUnQxH8K17OxibZ6Zd65fpFZJnbDP8AdQeZ/Sme/wBYtey8UWk6OFlljbiuZeZZuq/H8tqs1C9i7P2K6RowJu3XM0g94eZPr+VL8dhBworxzyTP7zAczUIP4gZf7P8Af/MnkWJxj2H3Rt1qdNT0qDWbTBCgJLtvw8gfkdqVrqVrmNlfqPrTD2ee20+Q6fKJHguAVZZOpI3AHw+ooLqti+mahNbEcQTdG/fU7g/MY+tV6v6Tmv8AHj+0s1WpyKu4gqz9pQ8KYbfBGKYLO7l9pjTC8MKY3XkfM0Bkj+2SWN+H5Z36U1afBHe2YWBx3x2ZuEghv0rR7ZGZg8mpqbN+J62oyN4JbeCVXcYz4MdPhXXGoTKFiit042P2YDY4fXnt6UJu45baVkm8Uqnc4PPyFZoLuaBGBLNcMTv5Dy9KjHzIVGb7BDNxfvaRC0tUPfy7SOHOTmpWeotFbTwPAeJyDxqwOw/v86XO5ubfN9xZYHLLn+te2V8BKrOucnxEUWiNSba3rGT5hqZbRwWPep8MGsqRWcsyxI87MzBcBRvn1q68tJbiLjhiZig48Y5DrW/TdPjjtIGdHL54wF6k8h6nlnyrlGBK9Ll/MN6fpccLI1m7SM6d2sYOAd9x8B5/Gj1va+zIOPeQnLtxe8fT0rFotq0M3eSZ4wpLlRso8h5CpT3OczSDZzjCblz0UDzoc7jwdzTczLGQ5XjY7Rxjm7Y5fhzPQUOlu5Hm7i1Ky3coGXHIDmNvIdB1949BWW7unaXgjIkuphjA3Cg9B5jr/EfQUSsbaLT4i8kvHO3vyZyW8wPOijQYR0tLLSYjGZoTMx8bFhxOeeBv6/OsWqx3197U8c5hQQMVjEgHGQduu+d+VJ2u8U19PcQQN9pghU8YXHPi269Kv0O9t1ile4tvaO6KtlyTwjOw58s/nQEbkkkCZ9S/b3c+y3D3Hs4w3AZDw8tjjNL8kLq5zE+epxmiGtyXDq80cMywd6XRzkBQeQHSgxu5wciWT5GmoNRIcnZhPTriWESQxRuJJcBW4RxD0HXf03p00iKOys59Wn0e6a5cqAI5cRKDtnYlsnBzk9aStKu7mymW7EnG6g44umQQfoad+yOtLLo0vtMlwoZ+FEiyTJg5JA+e55ULCNqs7HA+Ik6b2WuLiLN3di0mkQtBE2CT/N5Cp6JoMjXUs2rK0MFu32neciw/pQC4urm5ujdTzO05OQ+cEeg8q3X2tahqFsLe4lHdYHEqjHGR1Pn+VIaq9tdhv9S5VyuNWDhfH7heeaXXbpDAFj0+3bEcZ5OR1IquSGZZ5OLg99h4R615oF1NbQZi4ffPNc45VRPqt17VM2YyWck+CmInT6R8TJv5jci4lvH4k5IONT3lGbHWWEFtaRxsJeHuxISPD6gdTsKB/tec44ooW+K1v0nV3W/gcWdu3C4fAB3xQ20LYB2+ISct6FYocZmi7tJbaDvIYmRhJ43K+Js+Z5mt/Zm3uLm+PE4PBGT4jj0/rV/aHtLFLZLD+zIUZ3DZV+grN2V7RwW1/IXtCQ6FQBJ1BzUb64EzzYz1lmbJlXbHSrmC5tpInQOcuG7zcEHnXmrxnWOz6XiY9ssh9oq9U+8Pkcn4E1u7W67b3htnWGVAoIOcHyNBtF1uKDVliORHMeEhgMEnp89xSbkYoHHlf3Nj0jkKv0Z0YrySjGOtHOy1w3eSqnEdgTz2NDe0eky2GstbW6M8c3jt8DPEpOMfI7fKjmmWEHZyxN7qch75wMRhtvgB1PrRG5EQEbJ8Ca1/G9/R1j5m+7gtgW1LU24YkXARj7x/qfSrdYjt7zRrbUrZRiLCtgAFkb3c/A7fOlTULq41S6S5vyUgG8UONlHrTR2LuYLxLzSpHzG6EYA2CN1x6HBqvdVYoFpOx/jE6i6lT7Kf5goyRdyy7FWGD8KXLaFnvxAoz48KB5f7VrvY7iyvJ7OcFZYHMbj1G1QsiIbxZzgsF68qu1Ng4gc+vvV2xsT6R2ZiikjuEdSVVu6IwcEY5jz57URgs/ZJ2D+F1OFwT4V9NvKgPY+6xeI8xKo/LbOD508XcK3E8EisQDnjOCAB5/nXHKmedX+k+PiTlmWz0grLhWmIO3PHQD40AvLt9gqhppAVVFC+EeX6n5VZrmosbxgIywTwRR77evx/L415awezQG6uOLvMZdufD8Nv9qkSwhOJ7Z2KWQaefhM7DMjtjYVmkjGpymWVStpEcYXIZv8ASoTalbXd2IZbgRxJgsC3v/OgOu9ommuo4rIMlvC4PLHGQfyrhkw+2IelurW2YwxWzRRtlVkiOCPPc/Ef2a9s4DHOLa3ucFlkDMqBhgnIOPXOKCrqVrc97cJEz3EigiADwhzzPwAq7szqdy+pdzchn4AVAC4K7gfLehIOITsCpmPtbpGprFHLezF7ZDhRxgbA7EL5fKlu10+Ke4iiLlA7BSx6U2dstPeJopXcTxlmQqr5KHPIj6UMtdHulZJ1066CoQxY5AA555U1W+mJX7YZ1DslaDTnli1S3JVAAOWB60M7J6XBdagbC6ux3AVmAXOM+mPyrZqVtaSW1xwCVZAM+9z65qrsYkX7YQAvlYmGeR6dKHscQ6GGYkQ2vee8SnxFbE0tSue/UD4VRbTJychfmaM2M8UeHWWIkfvpkfgaYxMr5hHQtDM1lxx3CZ4z4Sp9KBXenSpeTIxAIcjcHej9vq9xEcQ3K4x92PAr0a1e99xGRduvAP0pILAysEZWJxAlpoOoXjhLaLvCfl9TR5OzFzo8Jmuntw58pQSfQDqancalqU5Ui7QDoAQuPpWG5ju5AWeSKRvNnyfxouxPmSyFvMF3sVzNKztH4eS4IO1VRQ3EMiyJGwKnNF/tREFdYscsLvVZGx8OKnOBJ6qBiWFU1G1CrkOD7vPBpev7eRZyGRkIIBHlRCNjFcBkYqc8wcUbh1G4XH2MMw23dOKuBI1FVBqz9Mz2evLLBb95ZSz30alVHDgD1z09apvIGnn9ovgWkxkBlIC+ig9PWmKHXb5VxFbJBnrDCAfxqia+leQvPHLI52LOnEaQlKI2VmpdzeReoVmwInXExcAMoLZ59MVTpF9+ytYt7wbojYkHLKnY/T8qabq4h7s4ixnziBpevhC44skNnYcGKs6dSp8GKqb22BB8Rl/4iacoubbVojmO5TgkYDYuoGD8wRSn3fwJHI0+dm+LtF2Ml0yXBuIFwmefEuSn4jIpJCniwVKnJyD0qhWSpKnyJ6athZX/AHhHS7opwkscjmegpxOrcOnicMwIHgTPNuWT6+XkK+fROI5eFsBTuBnmab9EhWaEtONh4lBOwq8cMMzz3LoKv1/ElamW3je8uXaSTHEFBJxVM3aOS5xEJZUQjYA5LE8qJm3F2GSNSYxjxcYANDbjQUjljeK5lLk4JADAAdM0ORAEE6nc3hzIhuIww2jZMDYAMfxoT+07zGDLxD1UUyXulwSTss2rN3ajwlYyzHPMfQUDn02NWbgmc4OAGjxkUa4gtmT02e8uZHVHQd4O7OV55pg0Wae1juZvZYpp0AVphkgDkDj0pYgWazcvE5B58s0x6BrDxWsnGkRmlYoBw5bHPl1PPHLrQsIClySPiG9Mupb6xaC+jEwRD4pOZHFnFDNZS99hEkHesq4LQjI553G/lirTLqtyhe3ThBZFUZxxF98DAHTzNZNS03VSl5It05W3dYwRKwLsTy57c64ASyo6riZ9E16CHigvLYLKEIRnYgn/AFrX2Uuc9oczJJIe6YBmbJIGMZoFqukara3MkVyzzNCFdyG4uHI/sUT7FvfrrkfGvF9kwyyjepKjGolQQ2ooW80fuyAKB14c0RhubNUwZR/kNBVqYppGYEOJc2gJKyjPqCKkLqLjH2iY/mIoIKkKApAJjDxwykcM8YI55kq9jEwAFxFj+cUsrtzqec7jB+dCUgGMhdBHjiBPoVry3UNJjh6+lLwJUgDrvzr1SRnff0qOkgmOUNtDxZa2jbfnwVslhRU+ytwp9EpFjmkDLiRufLiNXG7mDnhmcY8mNd0MkMBG1ZLlWwSR8Rj+lWG4uUYZfbyH+1KH7QvP/lTADl46muq367e0y/M1AUzu8Zp5pSG8Q+n6UJubdXiMsiqMnC5xtWJNUv3PiuGIzv4R+laJrqW5Ve9c59ef4V3UyVO5f2T1AaXr6LkpFP4GxyB+7+B/OrO2NgLTWXlhXEF2O9jAGynPiHyOaC3S4PGrcDDrncGnMSJ2g7ORTcI7+Ad6B122cf1qpys1uLPzqeg9Nt7KU/ES/ZyRxgE8PiAo7pN2ZjwcWEAyxziocEcaY8uVL93cNZ3riNVKnxDGdx61YpOdSPUKyR3EfINRguHa3hcqqp4STs7eXKvUmitcMzCJJBkLuSB548s0kwao5UcCsmORVzRCLUmn4Um42Y7El8Y8ufSiKbmMHxoxluZbJLeD2hGm8PgHGACcdRz6UuXCr3jFFCgnIAOQPrRWK/slkFo44z1YkMM488VXc/sq1EgkguZWADKysBgctxioUYhEZgw3/cQsgtoSM9Uyas0J1l1B2CRrmJvCinA+VYHuNOlOEF0cnnkVp0iaxiv2FuZie7YHjxvTMakoGzHiLhYJl14hcxHc+gr27iPsWqBZ4cG5UnPwFD7S5R0UFuACeHz8hWq6ngFnqo7z/qqSOE+QoI7Mz62GW61f7RGBt0OF+IoT2ZQJr8IVvDwHr/DRbVJIGutQYTr4rMHBz/DQ3szLGmu2x79ADF5/wmpzqCfMVlt4BsYk/Ch8KqbpVIUKXwc7iikGrXlqPFaxkdcqDVdjq0i30Tm3tj9pxFTGCOdHkyggIByYRtbO1fnBGQeRKmiVvptizhTaQt6FWq+LWHnJzZ2oz+7His95qHskiN3TAvy4NsfWkkk+JSyxOAYWj0bS1IMmjd4D+5xirZNL0JUI/wCX58+jNQRe095EVETXajy4h+tGrDWby9h4/aJlAPCeNjsflQHsNkzm7qMmA9W0rTmjJsrSe1lG4V3yKXYogTkjAHPfBr6adN9rQs9xlvMq5pHudOaC7mUTZCyMuBGw60yt86jKHZjgyFnp0FxNHGgkaVmAADDnTt/yz2dhRY5UlZwN3BBz60N7H20ETvdywXDlSVjIPI9TvTbx2smWeGVMDOXIFBZYc6gXW7wIDfsv2cK8Ia5HFt4UyR9KS9R0q3tbmSBZZ3ZDjxJjI6V9JupInWNoccJGxBBz86UO1yK4WeEZkUcMm2duhqK7CTiBVee3U4ioF4GKqx360x6ZpaPCslwSwI2Xlil1eeTzp2thxKin3QBgD4U5yYzkWFRqYptMtpRkwqI16Dm1doc4sNQMSoOA74HI9GHzFb7+dIYizsF6HApYu9XgS4UQo4ZCD050i2s21FZZ9L5T13K/x8yvtEW0/Up7UMSqkGM+aHcH8KAnjvJkQPh2OBmmztbCt9o1pqsAJaH7OQ43KNuv4HI/Ck3OOWR86DjPlAfkantbqw6lfzNsNrcKSCm42IBonZwXMfCqwOSzjfG5HlWPT7jjly2Bnnyo8t1CkK4iQEdRzq4zTyj19WwZbd6esEjTNFJxFduEDA/U0O1C/YEkwSnJxyO/pyrXNeApEW4mdyM9SeeKthsLWK3S41d1VAeEAvwgE+vn+VJsuWsb8mXuLxGuP0xLmnjEpMcDjfK+P1+FW6bOY7vjbKgqcZ60Z1nszLZq11Yfb2fNiN2jHr5j1G3woKgB5b9AaJeQrjKy/wDy4DRO4x2t8xXYn/EjP5UTmn47fVRueLgP0pXg7+LZFPMHl5UZt9SbhuweLLKMcvI+lHkN4lG2gocGb7xw91Nts2nk/TND9B8Os2Z6GE/kwosmod7cxLIow1mykkD92qtEmRL+zlKp7rjBUHoag6EqlcGLSHfpWWWNY7+IoMcRBI6VejZqmZs3tuv3gd/xpmJnJ5MMQSGM5GD8azazcMe5OE6/0olaaZcz47tYznlxSAUR/wCUNSuFUvbwuBy+2X9aVkAyup6tnEUI7wKADAjeuTTL2b1hLe2lBskYlwQS58q1jsRf9LCJvhKv61dH2V1W3XhWx4V/hdf1qHIYQ7rSy4AmxO0XCMLZKB6StStPqUk2pSotsvjkY47xtt6Mz6VfW4+1t2UdcgUH0q0Ms8s4TiLMeH0350KgAZleqxkBJjfZa5a20KRR2JARcZWXn61DWe0qyabJDb2UveSeEESZ4R1NY49IvmUFLaRlI6EVYNG1AZxZy7+maDAzmJWywHOMyjSNXYWghuYJwY9lyeanl0qFx3c3H4fC/n5Vq/Zd8NjaT/KOvGsLiMFpLeZfVkxUjGcxdrMzZxiJd1A1vcPGRyO3qKcISQu3lzoTrloJIhOgJZBhh5j/AEoxb8MkEZ58SBlxRO2QI22zvWpmLXF7zTZCoJYEbYz1pNmTOcZHzNfQWUEYbl5VintoyDhAc/wipRwsmjle2MGYuycq31lcaZcN4HUpxH7oPI/JsGk67gktLiW3nXhkicoy+RBxTavFZ3ccijC54WHDjY1g7f2vBdW+pxr4LocMhH/cXmfmMH8aqr9HIK/Db/7nu/TeX/EcYMfI1AFvOsLEuGw3LBrUl73wVEPP3c9aEqkkzrFGjMzbAcyTTlo2i22hW76nqrqJEGyncL6DzarVly1rjyfgQbOEbrew0Pma7G3g0qyN/qbcBQDbG6noB5n8qWru6vu1OqCKJAIkzwR5HDGPMnzqrUtQu+0eoBVBSFNo06RjzPm1G9J02O3WBI12KMxJG525mgpp6n3LPuP6g8nlV0L7dfgTZpMepaTFbJEwkhOQVeQfStZ0vTtXDT2RS2uh70e3A59f3T9M0O7jKWWB99hQ7TxJDdB4mKuvEeL8NqG3jZPes4P+4jj+pMD1fYhh7BrSRopojG6bFW51Rcwph+7bgZlIyOvxoxa6nb6lCtpqQw4ACSjmpI6eY/hNLnaKC90t/tMPbsfs5kHhb0PkfSk1WN36tpprEJamRsSMV46XcQfOViZSMk9DUrC/KSW5Gcgt5+Rpbe7csCCwx1B3q/Sra/vpeGz4mMecsWwB86v9hjLamXbxD2+gZmmG6RvcdQ38ewq63s2e4SZ7u2wGB9+gKMPOtaQeEM0iKDuOLYmmlZkmtVjvbX2nQKPaXkYY37tlrbHregKQXi1I/BkNIqQxZAzGxP8AHR2DRkMUbS3ljFxDKq1wAcfhSmQRBqrjImt9nv8AptqiH+Vf1qUmt6OUIS41QkfAf/1S9No6wRLMLi1njZuH7K4UkH4VKbSWjtUukMbxP95ZVPCfIjmKWVEA1oBqS1PVGlXhtnue76tI4LY+Ve2ms29rGsaQsQowMoCcVoks3sYkE7wB2Ge7DqWUevlU7C1W7maJpEQBWYeNOYUn+lSMYi3oQiXw9qCIJBHEwbhIXK8j+NVW2oai4BjuJsjnws29Y2sZZSOAw/8A2RiiNvoF2bdJDc2UXFnAadc/Su6iSiKksk1DWcAK92Sds8RFal7TTR2ypfWdwzqMFidjWS60i+sYonlkSRJCeB4n4hWdtMn9n9pnngiikyFEhOfwFQQDIsVXXc8n12xmyFt5UU81BzkVistWNqDGUMkKk8O+GArNfWndBZBJHJG5IVo+WR0rIBiiVQREJRXggeIyLrtuVx3UmfLAqs63bk7pJj+UfrQJc5GK02ltJczcEBUHh4iW5AVPVYJ41Y3DttqHt8EgjiThjOPGgzUNQtV1PRbmzlCmRQWi9JF93HxGRXmhW7Q+0xTsA/EOoAxjnRC7t5LQu6L3uVyArDLH0qpyUZlBTyJrejcxabyj/YdRf0fSLTQbVr7UZF70DxMBkIf3R5mgGo3l32ivwEUpbpsidEB6n+I+dEtY0/V9RkSW+eO3j34IRJkqM89uvrmmG37PjS4Rb99Zx44WPeN4jnJ3oqqip9yzbH9Td5vqVSJ0qOpRpOk29pFCotEO4JZgck+ZozDawMtuRbxAkN9xvKqpI1gnRO8icbENGcjrtWqMILOKfOeF+ADzypPn6Uwkzz72ljkzEdPi7i0PCo+1b7rDrQeCzRZ8cA2L+Y8qNGQGC3ChP8U8j6j1rLp1rLd3LhFUKGbLHYAnkM+dSGOIPfByYOms0eOXwfcQ/lWmK7aFprW7iWa1KDiV14sgnkR/ZFaXj4Tcx7ZVVU4862XWk5mmD3ECMYQeEscj40Lotgw0uUcxqTkGJ1/2Sinnhm0m4HskhyyucmMfHqPrRae603sxaR24jMkhAxCpwz/xMelXCwns1tDa3agMSpIUsG350Hj0ATXbzXExkcyHiZwcnY0k0PZq1sqP3NhPVKlTKj6okLRWNy0MYUxjC4yy5rq6tRpjWiVOndsCHDFvIYoiYllWBhIg4VAIZOZrq6gaVbDoGTu+7FuP8LjLc0TG2KlpMpEzBm8JXcYrq6owIvGUmdpGd2dzlmOScbmt1ndyB8M2VCNjwj9011dXEDEFwCJTJPLKF48MF9APyrfZWwZIp0mQMc5V0JA+ldXULDAibSQupbqUhFvAGm4pFJ2jBVQKjZwKyJMs694rEskqEj8t66uoMYEWzEV5l2qOq2kIMiGVWJ8CkKAfTHOs728Qso7lZCXdsFcV1dUjxAQnqJQM/I7Gi0bwWlgI5DI73Ay3AcYHlXV1S0bYMkCe3ksd5aCWNnSWAAEOcll+NS0+59og9mupG4YT3it1x1FdXVHxAAwpEqub+5mmln4wMkYGPdFGdY124jkZEWB8xIOKSIEjnXV1cRGOT2USu21y/RoisygrjGY16D4UQTtLqUlnHxzIXL/9peXCfSurqEiOZmAGDBcuqT3Bge4EbZnw2EAyNttq1WOqW9xqcSdw6KkmI1UgKvrjHOurqgqMQXHYZMjqEye0XBiUjYcXEc756eVGRNdSXDst1a8PcgjMGMY+VdXUBGoNzFFGIL1G/iZdOaOKEkOFkZVKgtxbkCsV9epaX0kcUUci8fEWJYb711dRAQ0sbK78if/Z"/>
          <p:cNvSpPr>
            <a:spLocks noChangeAspect="1" noChangeArrowheads="1"/>
          </p:cNvSpPr>
          <p:nvPr/>
        </p:nvSpPr>
        <p:spPr bwMode="auto">
          <a:xfrm>
            <a:off x="155575" y="-509588"/>
            <a:ext cx="1419225" cy="1066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191493" name="Picture 4" descr="http://t1.gstatic.com/images?q=tbn:ANd9GcQOsQaT7Jci0LHt_e1KwyUt7-yw_L1naDUFLwzXUK51b5Afp5h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67200" y="3468688"/>
            <a:ext cx="4038600" cy="302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1494" name="Picture 6" descr="http://t2.gstatic.com/images?q=tbn:ANd9GcTZk8WcQUq3ltdiaM6_WuYgr9jbNTvgG0MEyqHkcACY4WfNrAIouipoQa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" y="304800"/>
            <a:ext cx="38100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3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77962"/>
          </a:xfrm>
        </p:spPr>
        <p:txBody>
          <a:bodyPr/>
          <a:lstStyle/>
          <a:p>
            <a:r>
              <a:rPr lang="en-US" sz="5400"/>
              <a:t>READING FINANCIAL DATA</a:t>
            </a:r>
            <a:r>
              <a:rPr lang="en-US"/>
              <a:t/>
            </a:r>
            <a:br>
              <a:rPr lang="en-US"/>
            </a:br>
            <a:r>
              <a:rPr lang="en-US"/>
              <a:t>Stock Financials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76200" y="2286000"/>
          <a:ext cx="9067800" cy="236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49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4905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9874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77148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52 week</a:t>
                      </a:r>
                    </a:p>
                    <a:p>
                      <a:r>
                        <a:rPr lang="en-US" dirty="0"/>
                        <a:t>High                 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Stocks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Div.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Ytd</a:t>
                      </a:r>
                      <a:r>
                        <a:rPr lang="en-US" dirty="0"/>
                        <a:t>.</a:t>
                      </a:r>
                    </a:p>
                    <a:p>
                      <a:r>
                        <a:rPr lang="en-US" dirty="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P-E</a:t>
                      </a:r>
                    </a:p>
                    <a:p>
                      <a:r>
                        <a:rPr lang="en-US" dirty="0"/>
                        <a:t>Ratio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Sales  in 100s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High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Close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Net Chg.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0240">
                <a:tc>
                  <a:txBody>
                    <a:bodyPr/>
                    <a:lstStyle/>
                    <a:p>
                      <a:r>
                        <a:rPr lang="en-US" dirty="0"/>
                        <a:t>50.75            32.50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AMR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.</a:t>
                      </a:r>
                      <a:r>
                        <a:rPr lang="en-US" baseline="0" dirty="0"/>
                        <a:t> . 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    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42.25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-1.40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0240">
                <a:tc>
                  <a:txBody>
                    <a:bodyPr/>
                    <a:lstStyle/>
                    <a:p>
                      <a:r>
                        <a:rPr lang="en-US" dirty="0"/>
                        <a:t>24.50            18.60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AMR pf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2.18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. . 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24.50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24.40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24.40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. . 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0240">
                <a:tc>
                  <a:txBody>
                    <a:bodyPr/>
                    <a:lstStyle/>
                    <a:p>
                      <a:r>
                        <a:rPr lang="en-US" dirty="0"/>
                        <a:t>55.75            32.75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. . 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35.50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34.60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35.25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375" y="746125"/>
            <a:ext cx="5715000" cy="1143000"/>
          </a:xfrm>
        </p:spPr>
        <p:txBody>
          <a:bodyPr/>
          <a:lstStyle/>
          <a:p>
            <a:pPr>
              <a:defRPr/>
            </a:pPr>
            <a:r>
              <a:rPr lang="en-US" sz="6000" b="1" dirty="0">
                <a:solidFill>
                  <a:schemeClr val="tx1"/>
                </a:solidFill>
              </a:rPr>
              <a:t>MUTUAL FUNDS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67188" y="3048000"/>
            <a:ext cx="4724400" cy="3581400"/>
          </a:xfrm>
        </p:spPr>
        <p:txBody>
          <a:bodyPr/>
          <a:lstStyle/>
          <a:p>
            <a:r>
              <a:rPr lang="en-US" sz="3600" b="1"/>
              <a:t>Income funds</a:t>
            </a:r>
          </a:p>
          <a:p>
            <a:r>
              <a:rPr lang="en-US" sz="3600" b="1"/>
              <a:t>Growth funds.</a:t>
            </a:r>
          </a:p>
          <a:p>
            <a:r>
              <a:rPr lang="en-US" sz="3600" b="1"/>
              <a:t>Total-return funds.</a:t>
            </a:r>
          </a:p>
          <a:p>
            <a:r>
              <a:rPr lang="en-US" sz="3600" b="1"/>
              <a:t>Sector funds.</a:t>
            </a:r>
          </a:p>
          <a:p>
            <a:r>
              <a:rPr lang="en-US" sz="3600" b="1"/>
              <a:t>International funds.</a:t>
            </a:r>
          </a:p>
        </p:txBody>
      </p:sp>
      <p:pic>
        <p:nvPicPr>
          <p:cNvPr id="193540" name="Picture 2" descr="http://t2.gstatic.com/images?q=tbn:ANd9GcRAgEB-GX3m9B-U3wwwFwy6-LSKl1T4a0GyS23KgELefQIc1fF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0975" y="3048000"/>
            <a:ext cx="4011613" cy="358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3541" name="AutoShape 4" descr="data:image/jpg;base64,/9j/4AAQSkZJRgABAQAAAQABAAD/2wBDAAkGBwgHBgkIBwgKCgkLDRYPDQwMDRsUFRAWIB0iIiAdHx8kKDQsJCYxJx8fLT0tMTU3Ojo6Iys/RD84QzQ5Ojf/2wBDAQoKCg0MDRoPDxo3JR8lNzc3Nzc3Nzc3Nzc3Nzc3Nzc3Nzc3Nzc3Nzc3Nzc3Nzc3Nzc3Nzc3Nzc3Nzc3Nzc3Nzf/wAARCAC5AMkDASIAAhEBAxEB/8QAHAAAAgIDAQEAAAAAAAAAAAAABAUDBwECBgAI/8QAThAAAgEDAgQDBAYGBwMJCQAAAQIDAAQRBSEGEhMxIkFRFGFxgQcjMkKR0hVScqGx0RYkM2KClMFThLM0Q1VzdIOSk7IlNURFVGPC4fD/xAAWAQEBAQAAAAAAAAAAAAAAAAAAAQL/xAAZEQEBAQEBAQAAAAAAAAAAAAAAEQFBITH/2gAMAwEAAhEDEQA/AO80LTdG/QmmmXSrBnazhJJtYySTGp9KYDRtEYZGk6cB77SL8tJtI5zo2mAHf2KD/hJTaG0uGAyxAPvqUDT6bo/U5E0rTv8AJxflqSPQtKA5n0zTse+yh/LTGPTVA5mbJoS5coWXm2FE6yuh6K+66Vpx/wBzi/LWf0Fo/wD0Rp3+Si/LQ9lcvHPysdjTxcFciilJ0PSf+itO/wAnF+Wg7vQtMTLDSrA+5bOLH/ppnNdATcnYVI2JI++dqajmxpmmq22macPcbOI//jRdtpmlSNj9Faaf9yi/LUtzD0zkjGajRzGMq2BUUf8AoTRlA5tK07P/AGOL8tYOi6LnA0nTj/ucX5ajtmkuHHiOPjTNUVRscmgT3OhaOpBbTdPHws4vy0K9ho0Ww0vTz8bOL8tOb6AypsSDSWeFom8RJomCF0vSZIiU0rTs+6yi/LUC6Hp5bLaVp+PL+pRflqezm5CFPY0dcFin1Y8vI0UA2iaWRtpmnf5OL8tAXeh6ZHlhpdj8rSP8tMLeZ1kKOTmiJF6ikNQcvLpmnZwNOsE/3WP8tajTtPX/AOX2LfC0j/LTG8t2ifI3z2qFGOMMQKg0t7TTV76Vp4+NpF+Wpn0/TJjkabp+T6WkX5aHkChsjJNHWThccxFKAZdJsYfF+jbD52kX5a2tbfTSfHpun/5OL8tOLhFnTbB+FJ7mB4DttVE76PpjTROmmWO7r/8ACR+v7NUj0x/sov8Ayk/lV46VdAzRI7Z+sX+NUzyUF2aJzJpOmMu+LSD/AISU6iu5WAUYpNpVrc/oXTDEpZDZW5yP+qSmVvazRsGckDzzVDIPJynm8xQtzB1I8+dFdVAoBYGtwVKY70RzpBVxjYg02sbpXUITgj1oe+tX5w8S5qOz0+ZHEjnANFbajCciQdxvW9lMzpjlwRR7orqVODQdxdQWi4CZNEbXMfXQDzFK+QhzGBkimsMnUQSgYXO4qG+gIxNF51AEeeMjpty+4VJHdujE5LGhzJvy4JJqa0KRzHqgYzRTG0unmHiG3vrNzCJfIUPd6jHAp9nXmPoBS1LjUbt8qvKlGUs1nOzfVjAzTGyR40CSfvrETSwQEucnFByXcjDmJwBRTCSGMeNsbUM9xG7lV+1WtpdrcgpncetR3NswPNCPFQYnAkXlOM0ju1MTcuDkHvToIyrljuKjuLdZl5/vCmnpOjswwRWSSm/evO4SQry71MNl3HcedRRFvMRGGWt51N3DkYLUvE622eo2QdgBWiajMmVgjJB7bUHoBJHeRgZ2kXy99U51JKvTSUmkuo3mjxl1/iKpXA/VFUfSXCwH9GNJHl7FB/w1poUVhgqCPhSnhYE8O6VuRiyg2/7tacDNUQeyQ/qCtXs0JBU8tE1h25Rk1QHNauq/VeI++llzaaiSCoHKe/uroAdq0Z1HnvU0c3bSywcwkVmx7qIRba4c5+33wRTUCIseYA1loLXnWURpzAYzQKmubeA9E53rUtgcpGUbtRt/aQcplRV6nlQir7QOiBhh2IPnUCGRLpLlwyKiE7E1pIiq/ikLt/dp3OiurRSbuo2+NLEgnhl60qLGo9T3olMrBITAMrjHkRU5KjZRj4UCNUtzIkSkMT6VqbswzN7QeSP7rGrUHEc3elt/C0al1HMD5Co5tetkysfjb0HnQ6XuoXpxFCI0zsWGKg2jt5gySRAr6inCMSoB74pZd6k9n043jLOR3UZr1ndXcs3ii+rPnRR9w0cQMkpOMUJHcQzAyQMCPTOanu7ZbgYc+H0oeOK1sFKjwg+7agXXyPzGSBNvOgI7nmTpyt4yfu09LBcsrBoW2NLLuz9nlMkAXkbfJqKXyqzSgIhbHmTREEwglDSuq4xtmo7pgiKHn3fySh2WN26cULsT3YkipR1ljOsssTxNkdRdvmKonJq3NGMqX8UbSqAJF8I79xVQ1qj6U4VOOGtK/wCxQ/8ADWmvNtk7fGuZ4U1C2l0DTVgu4XK2cIYLICVIjXIxT9izoMDOR3qiYv2xvUcp5lz5iowWHKSPKo5HDHckj0FKNyXI81HritSmV5s5Hn76y0xKHwkqO1Ql8Lg5JPkKgkYIuWb7ROwoeaXk3Gw9K9K3MGycYoGZxsBkmqN5JyzYzj41JHKsO69z50IMee5rEhAAByc1ASX5n52I+NQXrrdOFcAqPPNasV5QMHFQl+XbFBMukxm2d4GWOTyxSlNMnueeK4DSqTkAnGKbC6DLyg8vLv271rHcBdwfKgC06C1t1KNAI5FOMYplzcw8OMD0FDvOjNug+NDahNK8HSgcRc3dl70B3TV2yVG3qKgvLkWq8xXw9thUFh14nUyzc6Yxg963muopOaKVGPpgUA1lqk8k/JNGqIW2Od6zqVssuXmc9PyUVpJpDSmMySlBnOQaOi5EQRtuF7E+dAo0+WXqiARP0fU0dIoAa3nyUbYE+VFtIiRnKj1Axig4LhNQdoumVO/K3vqBJd20trcrHBaBx35y1DTSSRyf1i5SNP1U7ind3aSXyezPK0M8RyrD7wpDLZ29hM7GKa5uS3nuKkGsV9a294r28U08wdcHBOd6qv2qT/Yn8auCKK8ZFbmgtUZl3Pcb1Uf1n/1MP4VcF/6Nwxod9oWmPcWKdT2OFmkjyjZ6a75FENwxNBGI9L1zULWPyQyCRR8mGf30dw9n+jelKpG9lBnI/wDtrR5fH2s7eecfhWoOdlh4ssweldabqMaD/nEMLn5jIob+k+o2Kj9LcOahEu/M9sRMo9+xz+6gfpM4wm0Ozt7bTpDHdTNzGXlDCOMHvjzydt/fWv0e8U6nry6i2pNbiG0CfXRqY++ebm3wMAb4rJDW3450W4cwtfLGcZCOpRh8Q2KYR6pa3HjhnUjGRggkj5Vyc3HXDOo3BtJ7B7tJJelG3QEokOcZx3Az61674Z4Wg1D2WK+TSb/G8VnemF9/s4UnBz8KG467m5lzzAoPPPeonbDnYgj7uK5a40LiOwJ/RmvQ3SY2S+h5Wz+2nn8j3oRdX4psQq6jokssYbDTWjLcA+/Aww/A1R2gDuwDDyzkHavSjMgJyAO21cnacfaQX6d64glOV5JSY2Hvw4GKd22rafKgdJ05W+9KxUfj2/fUoKkGU8TZPqa0jwyFWPbbIrMsqMoKrsfMj+BrCN04WPh3wQAN6pUT5ZiANhWUQn7R8P8ACtVk8WSCFP7688uSAnY7Zz+NBmQ4XCjv60G7sMkjFTs5clipAAOMenlWGjzsR4QN/Wg0huHxjB92aOXCEMyjJoeJcsrYGM4wamALSEjPfbPcUBTL1sE/d8hUb6ObrDiYoUHyrfnJkU4zt2HkaMjmIX0z299ALDaNlBOyMQN8DvWkjGKV1W3ZQoyCoAyaKknAOV+0TsK1GWcdQj49xQIvbBeu6tHLa3UfiAl2z8+2KF1CO6vjE+n3CQzLkSI3mPX1rp5LaO5QRyAMPhUq6Pp7TrcyWqe0KhVXGxA9M0grZLO0i5ZtSvLi7+tHNH2AwRtVYdWz/wBmPwNfS8ei2guVcwo+WU5K586+ffZYP1RTM0fQfD78nDWlHbl9ih3/AO7WpL+7jtLOa6uZFSGFGeWUj7KgZONu+M0m0XUlttA043FjeoFs4PrUg6qn6pd/AWOPiBXtZh0riTTZtP8A0h0UkKlzHKI5NjkDlYdsjtjyFCKYvLm44hu9a4gvQwt4wvT+1sznEcS7fq5Y49D61tbalcycL3GkacfZbJWa51K77iQkYjjG2W7HbzwScKM1Y+r8AM/C8Gj6beRwr7X7TNNcRnMxII+4cbLgAbUh424P1lbfTtJ4bsjJpkOJJphKvUnmO3Oyk5wo2HfGTWYuFf0cWtrZe18VaipWx0tT0ucAdWUjAAPnjI+ZFe4RtxrfEd9xTrTf1PTs3lxKU8JlOSqgY7Abjv2X1o76SrKfQ+G9D0S0izp/K7Tz8vhkmHm5+bMP4bVzuua9Y2vAdloWhyu/XPV1CVozHzPseUZ7jOO3kg9auYaZcI3+t8R8cTX0V3c2yBzPPCk3KghXZYznbLYAz6cxqW/+kDizh/V/YdasbKV2PUWHmHhRicYZT7vMfKuj4G02Hg/g973UmMc8qNc3hJ3AA8K/EDy75aq74XiuuNeOpL66EnR5+vPgZCxg+GMfHZfxrSa77T+NtM4pE41nRikdvA0kskyrNCiL33IBBJ2AA71DZaHwZr0Us/Ddw9rMmC36PuHjKj1dX7DY98UB9L+qwRQx6RaLDHPcES3ZjQLmIHwqcDfLZPfsvvpDqQbhX6PYrBCo1LXWEs/L3WHAIH4Yz+0RQjq5+F+JdLZn07VYrhT4ulcxGF2z6smxPxFZl4g4k0ffVtDuHjGT1YFE6D5pgj51B9Hz/wBGeCZtd1u6laOb6yGCRy2EGyBQTsWOTt5YPakWifSNrl1qsEFzZ280VxcBUCAxunM2Bhh3Iye48qEdXp/Hek37iIuY5DgEc4zn3q3K23uBrora/tLpeSC4hJPlzYIHwOD+6l3FTcNWscZ4jt7R45X5EaSAszHGT4lGcbd6XxcD6Hf6ZBdcO6tdQwSc3J0JetEcd/A42x2xtUR1Y3wqoUQnsPT1rwViSAuxOfSuL/RfGOnPz2k9rfoM5jRzbvjHocpn8akj4yutN21zSLqycfelgZVHrl0DA7HvyrSDtghwqhQWGScjGKkjBBPPnI7A+ea57T+MtHvOQJdheoMHlIflB9SmcfMCndtd2c/SW1uY5AwxyhxnP40E8W0ycmDv5d8VIhJ6nkSdhjtUY5iwwuGGB6Yz/r2qaBBuiHmZjkFvMDG/zorTkCyEu23qRijIow3cZUb/AA2qFwELMQSP1iOwqaNx0VAYcx2ILeXoKAmGNME9ioG1ZdjkHOAANz5+uKGMgZ1HMe3bO5Oa9LNjlXOSWO+du3l/CgJikIeMZxllwPXevnLm94r6AWb+sRsS28iDPzHavn7rfCqLo0DVrE6fp9q1wsbraW6sW8KhumoC8x2O4I29DTx0guYws0cU8YXIaTDD3kZzXAaIkUmk6dHPogSf2aDpSRAKOZkXcg7E4y3N5HHnXUi1hFvBo9nEUgCZdc79MHz9Sxx8gahoxrSxiwlkklsvctazGNcfI4I+NDyxX0SKY79bhQM4vIATv2AZOX19DRTJ4zzkHG/uHwH/APdqwJWlJCHZRvnsPdRKDmluWiaO/wBKjuInGHEcqyL8OVgD+40ltLTheyuevBplhZ3a/Z61qISDn7vMOU/I10exBYAbjG4xih5o1dQjqpHmGGc/KhXPcZ6Hf8SaMbKzvIrbnkDuZckSgbhQR5ZwfkKzwHw0OFtEe3uGT2u4k5p5ImJGNwoB9wz+NHDRrSJibPq2TNv/AFSQxrn3p9g/Nam6Oow5YXCXR22nTpt/4l2+WKqqS1Jkl+kiduKupDbrdkzDkJ+rX7Ax+rgKPgaIvppePuOuXBS2J5VOMCG3XdnOTttk7+bCrX1ax0u/BGuaK0oQYErRdVQPcy+ID4ioY+H+G73SbnTtHliso7lVWdrPlErD0PNkke40FecRanDxpxLp+jW9xFZaHbkRxO5CLyrsz5Pc4GFHw9TQ/B9vBqX0kqLaPls7d3kiAAIEcYITB9ccu/rXcSfRZpNvoc9nGrXd/wArNBPLIY8t90MBtyjv2pNw1wxrXBNnrmrXdh1LwW4isxbjqFnYnJHuGAdxQJvpEvLjijjKLSNMIxbOLWFebZpT9tvhnbP93NW9pllDpelW9lAxEFtEsYIGC+2SfiTvVI8BazpfDvEEt7ryTLMkXJEejkqzfaLAkHcZB79zV12+oW97bQXdm/WgmQOj8pGQfUHtUVnU9Sh07T7m+uMCO3jaWQZ3IUYAB9SdqqzTvpX1EBzfaZDPChBY2xZCgPkc5Hu8qO+mLXjHZW2iWzAPORPPynACgnlHwJGf8IoH6PJNe0CaGy/o/I8GpujtdvzDlTHfIyMAEnBx3q4joTe8Ea1osWs6tp0FrHcXDQJLNHyOzqASQ0ZzgZ75rMHBVpe26TcP8QXixvvCGdbqEnfbBGfL/TFcT9J1+dX4qi0jTVzDakQJGg2MrHLHHrkgfKiPpDuRpi6VwvpsrdPTYg8nI2C0rfDzxk/4qDuG0rjfR41eCaz1GJRnpwztEx95WQMv4AVIvGep6cudc0G8hXzf2ZuQHH6yc4O3uHwrnOLeJtZ4S0jRNIhv5JNRSHrXktx9a3izhDzZ2ySP8Ipzb8fy2/AllruowxTXM1y1v0425AxBOSO+AFxQOLD6QNDu5VQXHK2eyyIR5+pBH4U4TVrG6XmS6VcrsZjyfvbA/Cuav9Y4Xv8Ahuy1/iHS4oorxhFEk8CzP97ByoB7AnPftQWn6RwLqcudA1WWwuCcKlnevG/lnwPv7qgsJAGAkyWQDAMbZH41rOQURkGN/j5VxVxwhqtr/wC6+IOZ8kt7TbgM2/m8ZBqFpuOdPQs9ta6guNzb3Xix8JACfxNFjuVfE8QJwA6jBPYZqg81YUPG95ZzwnWtFvrSJXAZmtmK7b91zVYfpSx/WP76JF2cJtex6TBNf3P9WS0h6atg7CMb+vbai5r6eytDcQ25lu7hwFj3z7h7gB/rWulR+1adpkGQEjsrZ5P/AClwKj1XUYoL0RrKyMpwWz2PuHnRNZh1y0kfke5RH5uQ5J5c+443phaXMNwC1vKkq5IZlO2RSR4LW/UoHtZk89um2/wo7T+la24iggfkXIHKeYD51KGfP4soNhvgnvWgAZy8jeeSTQvtkDHAlHN25W2NSxxknBOQex71Ub+EsVU9t8mtlOHzlcYrReUZAH/7oc3tq5ZUljJVsMObtRRgYnxE4IOVGdvjWGEFwAJYbed0G/OoYqf9K9EnUIZMY7AilOoJFp0cmNTNtNdTZ6jAeM+nbyAoGy2EUY5beSe3JO4SUsPwbOKhnN5HIxWSG4XOAJMo2PiM/wAKRWk+sxTRw9SK4iLAK3PkgdyxP+lNRdSve9AKrALzSN6HyoAdWFleKU1XSBKPN2iEq/iN/wB1F21xZPDGlpLAVRORY1bBRQMdu4qeV2Iycc1Bva29xkzwRyMfMjBHzG9FcTxJwFeatxUNTuLuA2csqGSIgho4xtgdwdh++u7vJHispBZqhKRHpDHmF8K4/CgZbGSKQex3U0O24J51PyPb8a2QalGwLRW8y+sZKt+B/nRFM8D32nadxM2pcQySK9uryKGUktMfI4Hfc/OmfA0EnFPHzapqIHs0Mpup2Iwq4+ypPyH4GrPutA4d1F+trGjosx7yvEQW+JHeiG0fSv0Lc6ZpLQWUVxGUPQA5t/P30q1T2rmbi/WuINVH/J4YnmQ+YVMKg+eM/jSKwN5rDadoMRzGJ26QHq5HMx+S/uq6tG4KXRuG9T02K4NxPexPGJXXl5QVIA2ztXMfR/wVqPD+rXOp6vbr/VYmEARg3OxBzjHupgVfSxeibWtO4d07HRsYkjRF83bAGffgL+JoX6S9K0/QP0RY2ceL5bUNdyhj9YduU48jse2NsUv0fUooONxrHEiTxKszTFWiJ8X3R8tvwoy15uNPpD9qZX9k6gkbO/LEvYfPHb31R0XFHFutcP8AD+i6dFJy6hNZq887qGIHljO2cefuoC44l4y4bm06bUbwajb3UKTCMrzDlJ+zzADBrp9Xk4f4/gltLGZ11OyVmjdoiMLncHyxSL6LeI7qPVDw5ex9e2y/R5zzdJl7j4VFW3ZMWFuwUqSUODtscd6ovnHq1XrC/Ncxb7cy7fOqFzRFx6Rz2+gWTocyPZwnv3+rXApa8951EW6tYiwBzKw3Ga9HLDdaXp0YuOmY7OA7HuemtaRG4ZXSOVpz5YPapqahZNPefpGNw5HiaMnemdhbhrtWgvP6uuCIU7jHrQC3k0Uyi6tAFAwWUZpxpa2ltCZ4lESt69zRB7pFMeaeJNu2RQpseZs28rxH0DbUWHWZeZSCD51pPIsETNjdR29TVULK9zZREyOrxkbZ2Nc42gwm7MyvNE5bqFQcgn30yk1SK+bmcOqpvv291QWo9o1FbiGYEA77+VQMdMZ7eEQyXXUkXuSd/hSPVL2KeRDqlozRCXCkA5jA86e3jW6sC8Jbm3JUUonvIbiRrU85VzjHfagl0GDT7a2a8sndosHHMd85yaYac2IWmnYI0zFsk428qFMaRQw6fAAq9zgeVCayq3Uy8sjL0VIVRsCalNN5HkeTAxyjuazGpTJ5q5db7WLQLzwpcJj7pxiultC88CGROVyMsPSqJrdS7czZ28qPCIAGI2PlXrSBScv5CpfCXPp5VUELylBjcVBNa2spHPChf1xvW7OETlUfOoi7bNtmgHmsFjTEUskUn91tvwNBSjUYVwJYZhnIDLg0wlmJ8uYjue9KRflIpJ7lGChiF5R3FSrjaeG3uF/9p6asgA/UDip9Nj0u0idbGGCDnG6heQn41iy1WzuhhXVH28JO4pkscBGZkRsjYEUFdX/0bsNRlveH9Xaz6uQwByMHuBim3BvA8PDbyXM0xubyQYMmMACupbTrflZoudM/qnFD+y3YYdK5flHk1Uo23x7RGfR1/iKojNXcjXUUkZaNXPOv2dvOqM53/wBk1FWTZTWlxptlH08OtpCCff01qWCIW4C2dxyEnLZNA6fIG0y1VkAUW8WWHpyLTBIbCSMFX5W88VlNF2zXJlCZV083I704ls0niEbgco9KR2sTJOiwzeDO+TT/AJwAFXfFXEawItunIn2R2pRrV3J9iFhzHuKaSOeU742/CubuAgkc9XMgJJOe1NEFxcKsapPHyhx4gKZ6PbR29vzxKRznsaSwpcT3YVgrRDPY9q6LnVAFO2PfUxUN3Pdxo6qnMD9motMj5yZ5k5HSpX1GIEKhyc7+dZnlMirHGCC3c1R6ECQzT9sgqDXO3aamAHt2V0RssD94elPL+9jtF9lwe25H76X2qQzjMFwd+y5rKorfVZXR/abFoyncjt76cwahGtqtwJuVO2GoFILqING6JLGdzipAYb4JZtasqDcnG2atD+11DqRAoFceoqRbtS26kH0xXPyaSlu3JaXTow7LzbVqINZgYElZATuTTNSOjmu0KeA+LGcUg/pJIssiT2zgKcKQp3FH2Eck7N11Ax6UQ+mRt2YfhVVjTb1b2PKqR8RQ2uSTCHksekxVslW7GiY0ltEKIqkUm1C0ldneNmR23yDmp9HtMT2u6QXFl0mByWHnTtS8+oEr/ZxjAFLtFe4t7JzdMGcfZOKn68lrbdVASzHNEOSyxgKx3HeozLucdqRy69AwAlJR/Oi7K7S7QmJwwHY1c0hrG+ZYd/8AnF/iKojPvq74SOrEM786/wAao2qruNKjuYbGzdwJIzBGflyCjhImfHHgH3UNoi3PsFp4+ZRbx7Y/uLRzXaRn62PIHnjvWegqHTmdOpFIy57UytVeFAJGJPrQNtrNuVCDw+6iZZuomU+VVIF1O/MLhV3HurndQiExZ1YqzbnBxmi71545Hd05lxtQljci8uOkVxy7bjzqaQ00K0kgg8RLZ8zRV7NHGniXLetE8hihAjpXcSyPKEC5OaiptNt4JXLgYPftR9onNKzkbDtWoTpwKFHiPepJD0IcD7RqhTfsz3TF4uZM7msQ29jJIGX6th+rtUjyzI2y8+e+1bIyq+ZYgoPnUBFnA6ykpPlB901hXu7a4aQRK6Y+6KJtrSObxRMV9wpzBbrFEAd/XNXMHPw3sU9wXlhZSPXajl1W1lZog45h237Ue0EJY+BQPhXNaxbW0MpMeFZts5oCme8Vy0LB177Vpp2oX09y0c0ZVAcA1tps8VvFh5M+Q3pmvTKF0GD7qDR51H2zWsN3bzN0wRk1lrZJh4tqEtNHjtrgz8xzvvVBN2g51iU+HzxUWoyrDEoONuwNYZiZHYbYrnbu+uhdOHHMnlUQSvs90TzKuSaYWDQWaFUxg+m2KTRTwyPujKT67VtNBhueOU5B232qVXUW14nXi8O3Ou/zqlsj1qxkNwvT5XDDmG+cedVXib0/fWsFq6LE3sFkQXx7PFnwn9RaOmjZmVEhcj9g1TsP/J4f2U/9NbnsfjUguP8ARKth+i4P7BrYzLa+Bo3223U1T57UJL9urBdErxy7dNjn1U1i307kk6kcDk+5D/KqaH2hRMXc0gud7W4dTyRyDb9Q/wAqFtdNuY5y8kUhH/VmqljqQ0gucRSNIMwvgf3DQl+4dzGVfH7BqoYezfCg5f7U0FwrBN3USEfsn+VM9Ps+qD1o3PxQ1SCdqli+98akF+x2QhXEcLj/AAH+VYk6oH9lLj9g/wAqog1G/etC8pWkCk9KT/wH+VcxftLJc+KGTA/uH+VVkn2j8KHP9o1NwWjCGlmEZifv+qc10MSSRxhelJ281P8AKqKH+tFD7IqQXBc3UsRwkbn/AAmi43nktxzRuMj9U1Rk3eiY/wCyX4UFuX8wtoDlXBPmVPf8KQol07s6gsp3xymq2vO3yrRPsD4UgtaBGaQLJbuP8Jo2e1RlVei4J32U1T8f9oKIP2hUgs/9E3wZGjSTHOMAqfWqq9nuv1JP3/youP7aftD+NIKuYP/Z"/>
          <p:cNvSpPr>
            <a:spLocks noChangeAspect="1" noChangeArrowheads="1"/>
          </p:cNvSpPr>
          <p:nvPr/>
        </p:nvSpPr>
        <p:spPr bwMode="auto">
          <a:xfrm>
            <a:off x="155575" y="-631825"/>
            <a:ext cx="1438275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3542" name="AutoShape 6" descr="data:image/jpg;base64,/9j/4AAQSkZJRgABAQAAAQABAAD/2wBDAAkGBwgHBgkIBwgKCgkLDRYPDQwMDRsUFRAWIB0iIiAdHx8kKDQsJCYxJx8fLT0tMTU3Ojo6Iys/RD84QzQ5Ojf/2wBDAQoKCg0MDRoPDxo3JR8lNzc3Nzc3Nzc3Nzc3Nzc3Nzc3Nzc3Nzc3Nzc3Nzc3Nzc3Nzc3Nzc3Nzc3Nzc3Nzc3Nzf/wAARCAC5AMkDASIAAhEBAxEB/8QAHAAAAgIDAQEAAAAAAAAAAAAABAUDBwECBgAI/8QAThAAAgEDAgQDBAYGBwMJCQAAAQIDAAQRBSEGEhMxIkFRFGFxgQcjMkKR0hVScqGx0RYkM2KClMFThLM0Q1VzdIOSk7IlNURFVGPC4fD/xAAWAQEBAQAAAAAAAAAAAAAAAAAAAQL/xAAZEQEBAQEBAQAAAAAAAAAAAAAAEQFBITH/2gAMAwEAAhEDEQA/AO80LTdG/QmmmXSrBnazhJJtYySTGp9KYDRtEYZGk6cB77SL8tJtI5zo2mAHf2KD/hJTaG0uGAyxAPvqUDT6bo/U5E0rTv8AJxflqSPQtKA5n0zTse+yh/LTGPTVA5mbJoS5coWXm2FE6yuh6K+66Vpx/wBzi/LWf0Fo/wD0Rp3+Si/LQ9lcvHPysdjTxcFciilJ0PSf+itO/wAnF+Wg7vQtMTLDSrA+5bOLH/ppnNdATcnYVI2JI++dqajmxpmmq22macPcbOI//jRdtpmlSNj9Faaf9yi/LUtzD0zkjGajRzGMq2BUUf8AoTRlA5tK07P/AGOL8tYOi6LnA0nTj/ucX5ajtmkuHHiOPjTNUVRscmgT3OhaOpBbTdPHws4vy0K9ho0Ww0vTz8bOL8tOb6AypsSDSWeFom8RJomCF0vSZIiU0rTs+6yi/LUC6Hp5bLaVp+PL+pRflqezm5CFPY0dcFin1Y8vI0UA2iaWRtpmnf5OL8tAXeh6ZHlhpdj8rSP8tMLeZ1kKOTmiJF6ikNQcvLpmnZwNOsE/3WP8tajTtPX/AOX2LfC0j/LTG8t2ifI3z2qFGOMMQKg0t7TTV76Vp4+NpF+Wpn0/TJjkabp+T6WkX5aHkChsjJNHWThccxFKAZdJsYfF+jbD52kX5a2tbfTSfHpun/5OL8tOLhFnTbB+FJ7mB4DttVE76PpjTROmmWO7r/8ACR+v7NUj0x/sov8Ayk/lV46VdAzRI7Z+sX+NUzyUF2aJzJpOmMu+LSD/AISU6iu5WAUYpNpVrc/oXTDEpZDZW5yP+qSmVvazRsGckDzzVDIPJynm8xQtzB1I8+dFdVAoBYGtwVKY70RzpBVxjYg02sbpXUITgj1oe+tX5w8S5qOz0+ZHEjnANFbajCciQdxvW9lMzpjlwRR7orqVODQdxdQWi4CZNEbXMfXQDzFK+QhzGBkimsMnUQSgYXO4qG+gIxNF51AEeeMjpty+4VJHdujE5LGhzJvy4JJqa0KRzHqgYzRTG0unmHiG3vrNzCJfIUPd6jHAp9nXmPoBS1LjUbt8qvKlGUs1nOzfVjAzTGyR40CSfvrETSwQEucnFByXcjDmJwBRTCSGMeNsbUM9xG7lV+1WtpdrcgpncetR3NswPNCPFQYnAkXlOM0ju1MTcuDkHvToIyrljuKjuLdZl5/vCmnpOjswwRWSSm/evO4SQry71MNl3HcedRRFvMRGGWt51N3DkYLUvE622eo2QdgBWiajMmVgjJB7bUHoBJHeRgZ2kXy99U51JKvTSUmkuo3mjxl1/iKpXA/VFUfSXCwH9GNJHl7FB/w1poUVhgqCPhSnhYE8O6VuRiyg2/7tacDNUQeyQ/qCtXs0JBU8tE1h25Rk1QHNauq/VeI++llzaaiSCoHKe/uroAdq0Z1HnvU0c3bSywcwkVmx7qIRba4c5+33wRTUCIseYA1loLXnWURpzAYzQKmubeA9E53rUtgcpGUbtRt/aQcplRV6nlQir7QOiBhh2IPnUCGRLpLlwyKiE7E1pIiq/ikLt/dp3OiurRSbuo2+NLEgnhl60qLGo9T3olMrBITAMrjHkRU5KjZRj4UCNUtzIkSkMT6VqbswzN7QeSP7rGrUHEc3elt/C0al1HMD5Co5tetkysfjb0HnQ6XuoXpxFCI0zsWGKg2jt5gySRAr6inCMSoB74pZd6k9n043jLOR3UZr1ndXcs3ii+rPnRR9w0cQMkpOMUJHcQzAyQMCPTOanu7ZbgYc+H0oeOK1sFKjwg+7agXXyPzGSBNvOgI7nmTpyt4yfu09LBcsrBoW2NLLuz9nlMkAXkbfJqKXyqzSgIhbHmTREEwglDSuq4xtmo7pgiKHn3fySh2WN26cULsT3YkipR1ljOsssTxNkdRdvmKonJq3NGMqX8UbSqAJF8I79xVQ1qj6U4VOOGtK/wCxQ/8ADWmvNtk7fGuZ4U1C2l0DTVgu4XK2cIYLICVIjXIxT9izoMDOR3qiYv2xvUcp5lz5iowWHKSPKo5HDHckj0FKNyXI81HritSmV5s5Hn76y0xKHwkqO1Ql8Lg5JPkKgkYIuWb7ROwoeaXk3Gw9K9K3MGycYoGZxsBkmqN5JyzYzj41JHKsO69z50IMee5rEhAAByc1ASX5n52I+NQXrrdOFcAqPPNasV5QMHFQl+XbFBMukxm2d4GWOTyxSlNMnueeK4DSqTkAnGKbC6DLyg8vLv271rHcBdwfKgC06C1t1KNAI5FOMYplzcw8OMD0FDvOjNug+NDahNK8HSgcRc3dl70B3TV2yVG3qKgvLkWq8xXw9thUFh14nUyzc6Yxg963muopOaKVGPpgUA1lqk8k/JNGqIW2Od6zqVssuXmc9PyUVpJpDSmMySlBnOQaOi5EQRtuF7E+dAo0+WXqiARP0fU0dIoAa3nyUbYE+VFtIiRnKj1Axig4LhNQdoumVO/K3vqBJd20trcrHBaBx35y1DTSSRyf1i5SNP1U7ind3aSXyezPK0M8RyrD7wpDLZ29hM7GKa5uS3nuKkGsV9a294r28U08wdcHBOd6qv2qT/Yn8auCKK8ZFbmgtUZl3Pcb1Uf1n/1MP4VcF/6Nwxod9oWmPcWKdT2OFmkjyjZ6a75FENwxNBGI9L1zULWPyQyCRR8mGf30dw9n+jelKpG9lBnI/wDtrR5fH2s7eecfhWoOdlh4ssweldabqMaD/nEMLn5jIob+k+o2Kj9LcOahEu/M9sRMo9+xz+6gfpM4wm0Ozt7bTpDHdTNzGXlDCOMHvjzydt/fWv0e8U6nry6i2pNbiG0CfXRqY++ebm3wMAb4rJDW3450W4cwtfLGcZCOpRh8Q2KYR6pa3HjhnUjGRggkj5Vyc3HXDOo3BtJ7B7tJJelG3QEokOcZx3Az61674Z4Wg1D2WK+TSb/G8VnemF9/s4UnBz8KG467m5lzzAoPPPeonbDnYgj7uK5a40LiOwJ/RmvQ3SY2S+h5Wz+2nn8j3oRdX4psQq6jokssYbDTWjLcA+/Aww/A1R2gDuwDDyzkHavSjMgJyAO21cnacfaQX6d64glOV5JSY2Hvw4GKd22rafKgdJ05W+9KxUfj2/fUoKkGU8TZPqa0jwyFWPbbIrMsqMoKrsfMj+BrCN04WPh3wQAN6pUT5ZiANhWUQn7R8P8ACtVk8WSCFP7688uSAnY7Zz+NBmQ4XCjv60G7sMkjFTs5clipAAOMenlWGjzsR4QN/Wg0huHxjB92aOXCEMyjJoeJcsrYGM4wamALSEjPfbPcUBTL1sE/d8hUb6ObrDiYoUHyrfnJkU4zt2HkaMjmIX0z299ALDaNlBOyMQN8DvWkjGKV1W3ZQoyCoAyaKknAOV+0TsK1GWcdQj49xQIvbBeu6tHLa3UfiAl2z8+2KF1CO6vjE+n3CQzLkSI3mPX1rp5LaO5QRyAMPhUq6Pp7TrcyWqe0KhVXGxA9M0grZLO0i5ZtSvLi7+tHNH2AwRtVYdWz/wBmPwNfS8ei2guVcwo+WU5K586+ffZYP1RTM0fQfD78nDWlHbl9ih3/AO7WpL+7jtLOa6uZFSGFGeWUj7KgZONu+M0m0XUlttA043FjeoFs4PrUg6qn6pd/AWOPiBXtZh0riTTZtP8A0h0UkKlzHKI5NjkDlYdsjtjyFCKYvLm44hu9a4gvQwt4wvT+1sznEcS7fq5Y49D61tbalcycL3GkacfZbJWa51K77iQkYjjG2W7HbzwScKM1Y+r8AM/C8Gj6beRwr7X7TNNcRnMxII+4cbLgAbUh424P1lbfTtJ4bsjJpkOJJphKvUnmO3Oyk5wo2HfGTWYuFf0cWtrZe18VaipWx0tT0ucAdWUjAAPnjI+ZFe4RtxrfEd9xTrTf1PTs3lxKU8JlOSqgY7Abjv2X1o76SrKfQ+G9D0S0izp/K7Tz8vhkmHm5+bMP4bVzuua9Y2vAdloWhyu/XPV1CVozHzPseUZ7jOO3kg9auYaZcI3+t8R8cTX0V3c2yBzPPCk3KghXZYznbLYAz6cxqW/+kDizh/V/YdasbKV2PUWHmHhRicYZT7vMfKuj4G02Hg/g973UmMc8qNc3hJ3AA8K/EDy75aq74XiuuNeOpL66EnR5+vPgZCxg+GMfHZfxrSa77T+NtM4pE41nRikdvA0kskyrNCiL33IBBJ2AA71DZaHwZr0Us/Ddw9rMmC36PuHjKj1dX7DY98UB9L+qwRQx6RaLDHPcES3ZjQLmIHwqcDfLZPfsvvpDqQbhX6PYrBCo1LXWEs/L3WHAIH4Yz+0RQjq5+F+JdLZn07VYrhT4ulcxGF2z6smxPxFZl4g4k0ffVtDuHjGT1YFE6D5pgj51B9Hz/wBGeCZtd1u6laOb6yGCRy2EGyBQTsWOTt5YPakWifSNrl1qsEFzZ280VxcBUCAxunM2Bhh3Iye48qEdXp/Hek37iIuY5DgEc4zn3q3K23uBrora/tLpeSC4hJPlzYIHwOD+6l3FTcNWscZ4jt7R45X5EaSAszHGT4lGcbd6XxcD6Hf6ZBdcO6tdQwSc3J0JetEcd/A42x2xtUR1Y3wqoUQnsPT1rwViSAuxOfSuL/RfGOnPz2k9rfoM5jRzbvjHocpn8akj4yutN21zSLqycfelgZVHrl0DA7HvyrSDtghwqhQWGScjGKkjBBPPnI7A+ea57T+MtHvOQJdheoMHlIflB9SmcfMCndtd2c/SW1uY5AwxyhxnP40E8W0ycmDv5d8VIhJ6nkSdhjtUY5iwwuGGB6Yz/r2qaBBuiHmZjkFvMDG/zorTkCyEu23qRijIow3cZUb/AA2qFwELMQSP1iOwqaNx0VAYcx2ILeXoKAmGNME9ioG1ZdjkHOAANz5+uKGMgZ1HMe3bO5Oa9LNjlXOSWO+du3l/CgJikIeMZxllwPXevnLm94r6AWb+sRsS28iDPzHavn7rfCqLo0DVrE6fp9q1wsbraW6sW8KhumoC8x2O4I29DTx0guYws0cU8YXIaTDD3kZzXAaIkUmk6dHPogSf2aDpSRAKOZkXcg7E4y3N5HHnXUi1hFvBo9nEUgCZdc79MHz9Sxx8gahoxrSxiwlkklsvctazGNcfI4I+NDyxX0SKY79bhQM4vIATv2AZOX19DRTJ4zzkHG/uHwH/APdqwJWlJCHZRvnsPdRKDmluWiaO/wBKjuInGHEcqyL8OVgD+40ltLTheyuevBplhZ3a/Z61qISDn7vMOU/I10exBYAbjG4xih5o1dQjqpHmGGc/KhXPcZ6Hf8SaMbKzvIrbnkDuZckSgbhQR5ZwfkKzwHw0OFtEe3uGT2u4k5p5ImJGNwoB9wz+NHDRrSJibPq2TNv/AFSQxrn3p9g/Nam6Oow5YXCXR22nTpt/4l2+WKqqS1Jkl+kiduKupDbrdkzDkJ+rX7Ax+rgKPgaIvppePuOuXBS2J5VOMCG3XdnOTttk7+bCrX1ax0u/BGuaK0oQYErRdVQPcy+ID4ioY+H+G73SbnTtHliso7lVWdrPlErD0PNkke40FecRanDxpxLp+jW9xFZaHbkRxO5CLyrsz5Pc4GFHw9TQ/B9vBqX0kqLaPls7d3kiAAIEcYITB9ccu/rXcSfRZpNvoc9nGrXd/wArNBPLIY8t90MBtyjv2pNw1wxrXBNnrmrXdh1LwW4isxbjqFnYnJHuGAdxQJvpEvLjijjKLSNMIxbOLWFebZpT9tvhnbP93NW9pllDpelW9lAxEFtEsYIGC+2SfiTvVI8BazpfDvEEt7ryTLMkXJEejkqzfaLAkHcZB79zV12+oW97bQXdm/WgmQOj8pGQfUHtUVnU9Sh07T7m+uMCO3jaWQZ3IUYAB9SdqqzTvpX1EBzfaZDPChBY2xZCgPkc5Hu8qO+mLXjHZW2iWzAPORPPynACgnlHwJGf8IoH6PJNe0CaGy/o/I8GpujtdvzDlTHfIyMAEnBx3q4joTe8Ea1osWs6tp0FrHcXDQJLNHyOzqASQ0ZzgZ75rMHBVpe26TcP8QXixvvCGdbqEnfbBGfL/TFcT9J1+dX4qi0jTVzDakQJGg2MrHLHHrkgfKiPpDuRpi6VwvpsrdPTYg8nI2C0rfDzxk/4qDuG0rjfR41eCaz1GJRnpwztEx95WQMv4AVIvGep6cudc0G8hXzf2ZuQHH6yc4O3uHwrnOLeJtZ4S0jRNIhv5JNRSHrXktx9a3izhDzZ2ySP8Ipzb8fy2/AllruowxTXM1y1v0425AxBOSO+AFxQOLD6QNDu5VQXHK2eyyIR5+pBH4U4TVrG6XmS6VcrsZjyfvbA/Cuav9Y4Xv8Ahuy1/iHS4oorxhFEk8CzP97ByoB7AnPftQWn6RwLqcudA1WWwuCcKlnevG/lnwPv7qgsJAGAkyWQDAMbZH41rOQURkGN/j5VxVxwhqtr/wC6+IOZ8kt7TbgM2/m8ZBqFpuOdPQs9ta6guNzb3Xix8JACfxNFjuVfE8QJwA6jBPYZqg81YUPG95ZzwnWtFvrSJXAZmtmK7b91zVYfpSx/WP76JF2cJtex6TBNf3P9WS0h6atg7CMb+vbai5r6eytDcQ25lu7hwFj3z7h7gB/rWulR+1adpkGQEjsrZ5P/AClwKj1XUYoL0RrKyMpwWz2PuHnRNZh1y0kfke5RH5uQ5J5c+443phaXMNwC1vKkq5IZlO2RSR4LW/UoHtZk89um2/wo7T+la24iggfkXIHKeYD51KGfP4soNhvgnvWgAZy8jeeSTQvtkDHAlHN25W2NSxxknBOQex71Ub+EsVU9t8mtlOHzlcYrReUZAH/7oc3tq5ZUljJVsMObtRRgYnxE4IOVGdvjWGEFwAJYbed0G/OoYqf9K9EnUIZMY7AilOoJFp0cmNTNtNdTZ6jAeM+nbyAoGy2EUY5beSe3JO4SUsPwbOKhnN5HIxWSG4XOAJMo2PiM/wAKRWk+sxTRw9SK4iLAK3PkgdyxP+lNRdSve9AKrALzSN6HyoAdWFleKU1XSBKPN2iEq/iN/wB1F21xZPDGlpLAVRORY1bBRQMdu4qeV2Iycc1Bva29xkzwRyMfMjBHzG9FcTxJwFeatxUNTuLuA2csqGSIgho4xtgdwdh++u7vJHispBZqhKRHpDHmF8K4/CgZbGSKQex3U0O24J51PyPb8a2QalGwLRW8y+sZKt+B/nRFM8D32nadxM2pcQySK9uryKGUktMfI4Hfc/OmfA0EnFPHzapqIHs0Mpup2Iwq4+ypPyH4GrPutA4d1F+trGjosx7yvEQW+JHeiG0fSv0Lc6ZpLQWUVxGUPQA5t/P30q1T2rmbi/WuINVH/J4YnmQ+YVMKg+eM/jSKwN5rDadoMRzGJ26QHq5HMx+S/uq6tG4KXRuG9T02K4NxPexPGJXXl5QVIA2ztXMfR/wVqPD+rXOp6vbr/VYmEARg3OxBzjHupgVfSxeibWtO4d07HRsYkjRF83bAGffgL+JoX6S9K0/QP0RY2ceL5bUNdyhj9YduU48jse2NsUv0fUooONxrHEiTxKszTFWiJ8X3R8tvwoy15uNPpD9qZX9k6gkbO/LEvYfPHb31R0XFHFutcP8AD+i6dFJy6hNZq887qGIHljO2cefuoC44l4y4bm06bUbwajb3UKTCMrzDlJ+zzADBrp9Xk4f4/gltLGZ11OyVmjdoiMLncHyxSL6LeI7qPVDw5ex9e2y/R5zzdJl7j4VFW3ZMWFuwUqSUODtscd6ovnHq1XrC/Ncxb7cy7fOqFzRFx6Rz2+gWTocyPZwnv3+rXApa8951EW6tYiwBzKw3Ga9HLDdaXp0YuOmY7OA7HuemtaRG4ZXSOVpz5YPapqahZNPefpGNw5HiaMnemdhbhrtWgvP6uuCIU7jHrQC3k0Uyi6tAFAwWUZpxpa2ltCZ4lESt69zRB7pFMeaeJNu2RQpseZs28rxH0DbUWHWZeZSCD51pPIsETNjdR29TVULK9zZREyOrxkbZ2Nc42gwm7MyvNE5bqFQcgn30yk1SK+bmcOqpvv291QWo9o1FbiGYEA77+VQMdMZ7eEQyXXUkXuSd/hSPVL2KeRDqlozRCXCkA5jA86e3jW6sC8Jbm3JUUonvIbiRrU85VzjHfagl0GDT7a2a8sndosHHMd85yaYac2IWmnYI0zFsk428qFMaRQw6fAAq9zgeVCayq3Uy8sjL0VIVRsCalNN5HkeTAxyjuazGpTJ5q5db7WLQLzwpcJj7pxiultC88CGROVyMsPSqJrdS7czZ28qPCIAGI2PlXrSBScv5CpfCXPp5VUELylBjcVBNa2spHPChf1xvW7OETlUfOoi7bNtmgHmsFjTEUskUn91tvwNBSjUYVwJYZhnIDLg0wlmJ8uYjue9KRflIpJ7lGChiF5R3FSrjaeG3uF/9p6asgA/UDip9Nj0u0idbGGCDnG6heQn41iy1WzuhhXVH28JO4pkscBGZkRsjYEUFdX/0bsNRlveH9Xaz6uQwByMHuBim3BvA8PDbyXM0xubyQYMmMACupbTrflZoudM/qnFD+y3YYdK5flHk1Uo23x7RGfR1/iKojNXcjXUUkZaNXPOv2dvOqM53/wBk1FWTZTWlxptlH08OtpCCff01qWCIW4C2dxyEnLZNA6fIG0y1VkAUW8WWHpyLTBIbCSMFX5W88VlNF2zXJlCZV083I704ls0niEbgco9KR2sTJOiwzeDO+TT/AJwAFXfFXEawItunIn2R2pRrV3J9iFhzHuKaSOeU742/CubuAgkc9XMgJJOe1NEFxcKsapPHyhx4gKZ6PbR29vzxKRznsaSwpcT3YVgrRDPY9q6LnVAFO2PfUxUN3Pdxo6qnMD9motMj5yZ5k5HSpX1GIEKhyc7+dZnlMirHGCC3c1R6ECQzT9sgqDXO3aamAHt2V0RssD94elPL+9jtF9lwe25H76X2qQzjMFwd+y5rKorfVZXR/abFoyncjt76cwahGtqtwJuVO2GoFILqING6JLGdzipAYb4JZtasqDcnG2atD+11DqRAoFceoqRbtS26kH0xXPyaSlu3JaXTow7LzbVqINZgYElZATuTTNSOjmu0KeA+LGcUg/pJIssiT2zgKcKQp3FH2Eck7N11Ax6UQ+mRt2YfhVVjTb1b2PKqR8RQ2uSTCHksekxVslW7GiY0ltEKIqkUm1C0ldneNmR23yDmp9HtMT2u6QXFl0mByWHnTtS8+oEr/ZxjAFLtFe4t7JzdMGcfZOKn68lrbdVASzHNEOSyxgKx3HeozLucdqRy69AwAlJR/Oi7K7S7QmJwwHY1c0hrG+ZYd/8AnF/iKojPvq74SOrEM786/wAao2qruNKjuYbGzdwJIzBGflyCjhImfHHgH3UNoi3PsFp4+ZRbx7Y/uLRzXaRn62PIHnjvWegqHTmdOpFIy57UytVeFAJGJPrQNtrNuVCDw+6iZZuomU+VVIF1O/MLhV3HurndQiExZ1YqzbnBxmi71545Hd05lxtQljci8uOkVxy7bjzqaQ00K0kgg8RLZ8zRV7NHGniXLetE8hihAjpXcSyPKEC5OaiptNt4JXLgYPftR9onNKzkbDtWoTpwKFHiPepJD0IcD7RqhTfsz3TF4uZM7msQ29jJIGX6th+rtUjyzI2y8+e+1bIyq+ZYgoPnUBFnA6ykpPlB901hXu7a4aQRK6Y+6KJtrSObxRMV9wpzBbrFEAd/XNXMHPw3sU9wXlhZSPXajl1W1lZog45h237Ue0EJY+BQPhXNaxbW0MpMeFZts5oCme8Vy0LB177Vpp2oX09y0c0ZVAcA1tps8VvFh5M+Q3pmvTKF0GD7qDR51H2zWsN3bzN0wRk1lrZJh4tqEtNHjtrgz8xzvvVBN2g51iU+HzxUWoyrDEoONuwNYZiZHYbYrnbu+uhdOHHMnlUQSvs90TzKuSaYWDQWaFUxg+m2KTRTwyPujKT67VtNBhueOU5B232qVXUW14nXi8O3Ou/zqlsj1qxkNwvT5XDDmG+cedVXib0/fWsFq6LE3sFkQXx7PFnwn9RaOmjZmVEhcj9g1TsP/J4f2U/9NbnsfjUguP8ARKth+i4P7BrYzLa+Bo3223U1T57UJL9urBdErxy7dNjn1U1i307kk6kcDk+5D/KqaH2hRMXc0gud7W4dTyRyDb9Q/wAqFtdNuY5y8kUhH/VmqljqQ0gucRSNIMwvgf3DQl+4dzGVfH7BqoYezfCg5f7U0FwrBN3USEfsn+VM9Ps+qD1o3PxQ1SCdqli+98akF+x2QhXEcLj/AAH+VYk6oH9lLj9g/wAqog1G/etC8pWkCk9KT/wH+VcxftLJc+KGTA/uH+VVkn2j8KHP9o1NwWjCGlmEZifv+qc10MSSRxhelJ281P8AKqKH+tFD7IqQXBc3UsRwkbn/AAmi43nktxzRuMj9U1Rk3eiY/wCyX4UFuX8wtoDlXBPmVPf8KQol07s6gsp3xymq2vO3yrRPsD4UgtaBGaQLJbuP8Jo2e1RlVei4J32U1T8f9oKIP2hUgs/9E3wZGjSTHOMAqfWqq9nuv1JP3/youP7aftD+NIKuYP/Z"/>
          <p:cNvSpPr>
            <a:spLocks noChangeAspect="1" noChangeArrowheads="1"/>
          </p:cNvSpPr>
          <p:nvPr/>
        </p:nvSpPr>
        <p:spPr bwMode="auto">
          <a:xfrm>
            <a:off x="307975" y="-479425"/>
            <a:ext cx="1438275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3543" name="AutoShape 8" descr="data:image/jpg;base64,/9j/4AAQSkZJRgABAQAAAQABAAD/2wBDAAkGBwgHBgkIBwgKCgkLDRYPDQwMDRsUFRAWIB0iIiAdHx8kKDQsJCYxJx8fLT0tMTU3Ojo6Iys/RD84QzQ5Ojf/2wBDAQoKCg0MDRoPDxo3JR8lNzc3Nzc3Nzc3Nzc3Nzc3Nzc3Nzc3Nzc3Nzc3Nzc3Nzc3Nzc3Nzc3Nzc3Nzc3Nzc3Nzf/wAARCAC5AMkDASIAAhEBAxEB/8QAHAAAAgIDAQEAAAAAAAAAAAAABAUDBwECBgAI/8QAThAAAgEDAgQDBAYGBwMJCQAAAQIDAAQRBSEGEhMxIkFRFGFxgQcjMkKR0hVScqGx0RYkM2KClMFThLM0Q1VzdIOSk7IlNURFVGPC4fD/xAAWAQEBAQAAAAAAAAAAAAAAAAAAAQL/xAAZEQEBAQEBAQAAAAAAAAAAAAAAEQFBITH/2gAMAwEAAhEDEQA/AO80LTdG/QmmmXSrBnazhJJtYySTGp9KYDRtEYZGk6cB77SL8tJtI5zo2mAHf2KD/hJTaG0uGAyxAPvqUDT6bo/U5E0rTv8AJxflqSPQtKA5n0zTse+yh/LTGPTVA5mbJoS5coWXm2FE6yuh6K+66Vpx/wBzi/LWf0Fo/wD0Rp3+Si/LQ9lcvHPysdjTxcFciilJ0PSf+itO/wAnF+Wg7vQtMTLDSrA+5bOLH/ppnNdATcnYVI2JI++dqajmxpmmq22macPcbOI//jRdtpmlSNj9Faaf9yi/LUtzD0zkjGajRzGMq2BUUf8AoTRlA5tK07P/AGOL8tYOi6LnA0nTj/ucX5ajtmkuHHiOPjTNUVRscmgT3OhaOpBbTdPHws4vy0K9ho0Ww0vTz8bOL8tOb6AypsSDSWeFom8RJomCF0vSZIiU0rTs+6yi/LUC6Hp5bLaVp+PL+pRflqezm5CFPY0dcFin1Y8vI0UA2iaWRtpmnf5OL8tAXeh6ZHlhpdj8rSP8tMLeZ1kKOTmiJF6ikNQcvLpmnZwNOsE/3WP8tajTtPX/AOX2LfC0j/LTG8t2ifI3z2qFGOMMQKg0t7TTV76Vp4+NpF+Wpn0/TJjkabp+T6WkX5aHkChsjJNHWThccxFKAZdJsYfF+jbD52kX5a2tbfTSfHpun/5OL8tOLhFnTbB+FJ7mB4DttVE76PpjTROmmWO7r/8ACR+v7NUj0x/sov8Ayk/lV46VdAzRI7Z+sX+NUzyUF2aJzJpOmMu+LSD/AISU6iu5WAUYpNpVrc/oXTDEpZDZW5yP+qSmVvazRsGckDzzVDIPJynm8xQtzB1I8+dFdVAoBYGtwVKY70RzpBVxjYg02sbpXUITgj1oe+tX5w8S5qOz0+ZHEjnANFbajCciQdxvW9lMzpjlwRR7orqVODQdxdQWi4CZNEbXMfXQDzFK+QhzGBkimsMnUQSgYXO4qG+gIxNF51AEeeMjpty+4VJHdujE5LGhzJvy4JJqa0KRzHqgYzRTG0unmHiG3vrNzCJfIUPd6jHAp9nXmPoBS1LjUbt8qvKlGUs1nOzfVjAzTGyR40CSfvrETSwQEucnFByXcjDmJwBRTCSGMeNsbUM9xG7lV+1WtpdrcgpncetR3NswPNCPFQYnAkXlOM0ju1MTcuDkHvToIyrljuKjuLdZl5/vCmnpOjswwRWSSm/evO4SQry71MNl3HcedRRFvMRGGWt51N3DkYLUvE622eo2QdgBWiajMmVgjJB7bUHoBJHeRgZ2kXy99U51JKvTSUmkuo3mjxl1/iKpXA/VFUfSXCwH9GNJHl7FB/w1poUVhgqCPhSnhYE8O6VuRiyg2/7tacDNUQeyQ/qCtXs0JBU8tE1h25Rk1QHNauq/VeI++llzaaiSCoHKe/uroAdq0Z1HnvU0c3bSywcwkVmx7qIRba4c5+33wRTUCIseYA1loLXnWURpzAYzQKmubeA9E53rUtgcpGUbtRt/aQcplRV6nlQir7QOiBhh2IPnUCGRLpLlwyKiE7E1pIiq/ikLt/dp3OiurRSbuo2+NLEgnhl60qLGo9T3olMrBITAMrjHkRU5KjZRj4UCNUtzIkSkMT6VqbswzN7QeSP7rGrUHEc3elt/C0al1HMD5Co5tetkysfjb0HnQ6XuoXpxFCI0zsWGKg2jt5gySRAr6inCMSoB74pZd6k9n043jLOR3UZr1ndXcs3ii+rPnRR9w0cQMkpOMUJHcQzAyQMCPTOanu7ZbgYc+H0oeOK1sFKjwg+7agXXyPzGSBNvOgI7nmTpyt4yfu09LBcsrBoW2NLLuz9nlMkAXkbfJqKXyqzSgIhbHmTREEwglDSuq4xtmo7pgiKHn3fySh2WN26cULsT3YkipR1ljOsssTxNkdRdvmKonJq3NGMqX8UbSqAJF8I79xVQ1qj6U4VOOGtK/wCxQ/8ADWmvNtk7fGuZ4U1C2l0DTVgu4XK2cIYLICVIjXIxT9izoMDOR3qiYv2xvUcp5lz5iowWHKSPKo5HDHckj0FKNyXI81HritSmV5s5Hn76y0xKHwkqO1Ql8Lg5JPkKgkYIuWb7ROwoeaXk3Gw9K9K3MGycYoGZxsBkmqN5JyzYzj41JHKsO69z50IMee5rEhAAByc1ASX5n52I+NQXrrdOFcAqPPNasV5QMHFQl+XbFBMukxm2d4GWOTyxSlNMnueeK4DSqTkAnGKbC6DLyg8vLv271rHcBdwfKgC06C1t1KNAI5FOMYplzcw8OMD0FDvOjNug+NDahNK8HSgcRc3dl70B3TV2yVG3qKgvLkWq8xXw9thUFh14nUyzc6Yxg963muopOaKVGPpgUA1lqk8k/JNGqIW2Od6zqVssuXmc9PyUVpJpDSmMySlBnOQaOi5EQRtuF7E+dAo0+WXqiARP0fU0dIoAa3nyUbYE+VFtIiRnKj1Axig4LhNQdoumVO/K3vqBJd20trcrHBaBx35y1DTSSRyf1i5SNP1U7ind3aSXyezPK0M8RyrD7wpDLZ29hM7GKa5uS3nuKkGsV9a294r28U08wdcHBOd6qv2qT/Yn8auCKK8ZFbmgtUZl3Pcb1Uf1n/1MP4VcF/6Nwxod9oWmPcWKdT2OFmkjyjZ6a75FENwxNBGI9L1zULWPyQyCRR8mGf30dw9n+jelKpG9lBnI/wDtrR5fH2s7eecfhWoOdlh4ssweldabqMaD/nEMLn5jIob+k+o2Kj9LcOahEu/M9sRMo9+xz+6gfpM4wm0Ozt7bTpDHdTNzGXlDCOMHvjzydt/fWv0e8U6nry6i2pNbiG0CfXRqY++ebm3wMAb4rJDW3450W4cwtfLGcZCOpRh8Q2KYR6pa3HjhnUjGRggkj5Vyc3HXDOo3BtJ7B7tJJelG3QEokOcZx3Az61674Z4Wg1D2WK+TSb/G8VnemF9/s4UnBz8KG467m5lzzAoPPPeonbDnYgj7uK5a40LiOwJ/RmvQ3SY2S+h5Wz+2nn8j3oRdX4psQq6jokssYbDTWjLcA+/Aww/A1R2gDuwDDyzkHavSjMgJyAO21cnacfaQX6d64glOV5JSY2Hvw4GKd22rafKgdJ05W+9KxUfj2/fUoKkGU8TZPqa0jwyFWPbbIrMsqMoKrsfMj+BrCN04WPh3wQAN6pUT5ZiANhWUQn7R8P8ACtVk8WSCFP7688uSAnY7Zz+NBmQ4XCjv60G7sMkjFTs5clipAAOMenlWGjzsR4QN/Wg0huHxjB92aOXCEMyjJoeJcsrYGM4wamALSEjPfbPcUBTL1sE/d8hUb6ObrDiYoUHyrfnJkU4zt2HkaMjmIX0z299ALDaNlBOyMQN8DvWkjGKV1W3ZQoyCoAyaKknAOV+0TsK1GWcdQj49xQIvbBeu6tHLa3UfiAl2z8+2KF1CO6vjE+n3CQzLkSI3mPX1rp5LaO5QRyAMPhUq6Pp7TrcyWqe0KhVXGxA9M0grZLO0i5ZtSvLi7+tHNH2AwRtVYdWz/wBmPwNfS8ei2guVcwo+WU5K586+ffZYP1RTM0fQfD78nDWlHbl9ih3/AO7WpL+7jtLOa6uZFSGFGeWUj7KgZONu+M0m0XUlttA043FjeoFs4PrUg6qn6pd/AWOPiBXtZh0riTTZtP8A0h0UkKlzHKI5NjkDlYdsjtjyFCKYvLm44hu9a4gvQwt4wvT+1sznEcS7fq5Y49D61tbalcycL3GkacfZbJWa51K77iQkYjjG2W7HbzwScKM1Y+r8AM/C8Gj6beRwr7X7TNNcRnMxII+4cbLgAbUh424P1lbfTtJ4bsjJpkOJJphKvUnmO3Oyk5wo2HfGTWYuFf0cWtrZe18VaipWx0tT0ucAdWUjAAPnjI+ZFe4RtxrfEd9xTrTf1PTs3lxKU8JlOSqgY7Abjv2X1o76SrKfQ+G9D0S0izp/K7Tz8vhkmHm5+bMP4bVzuua9Y2vAdloWhyu/XPV1CVozHzPseUZ7jOO3kg9auYaZcI3+t8R8cTX0V3c2yBzPPCk3KghXZYznbLYAz6cxqW/+kDizh/V/YdasbKV2PUWHmHhRicYZT7vMfKuj4G02Hg/g973UmMc8qNc3hJ3AA8K/EDy75aq74XiuuNeOpL66EnR5+vPgZCxg+GMfHZfxrSa77T+NtM4pE41nRikdvA0kskyrNCiL33IBBJ2AA71DZaHwZr0Us/Ddw9rMmC36PuHjKj1dX7DY98UB9L+qwRQx6RaLDHPcES3ZjQLmIHwqcDfLZPfsvvpDqQbhX6PYrBCo1LXWEs/L3WHAIH4Yz+0RQjq5+F+JdLZn07VYrhT4ulcxGF2z6smxPxFZl4g4k0ffVtDuHjGT1YFE6D5pgj51B9Hz/wBGeCZtd1u6laOb6yGCRy2EGyBQTsWOTt5YPakWifSNrl1qsEFzZ280VxcBUCAxunM2Bhh3Iye48qEdXp/Hek37iIuY5DgEc4zn3q3K23uBrora/tLpeSC4hJPlzYIHwOD+6l3FTcNWscZ4jt7R45X5EaSAszHGT4lGcbd6XxcD6Hf6ZBdcO6tdQwSc3J0JetEcd/A42x2xtUR1Y3wqoUQnsPT1rwViSAuxOfSuL/RfGOnPz2k9rfoM5jRzbvjHocpn8akj4yutN21zSLqycfelgZVHrl0DA7HvyrSDtghwqhQWGScjGKkjBBPPnI7A+ea57T+MtHvOQJdheoMHlIflB9SmcfMCndtd2c/SW1uY5AwxyhxnP40E8W0ycmDv5d8VIhJ6nkSdhjtUY5iwwuGGB6Yz/r2qaBBuiHmZjkFvMDG/zorTkCyEu23qRijIow3cZUb/AA2qFwELMQSP1iOwqaNx0VAYcx2ILeXoKAmGNME9ioG1ZdjkHOAANz5+uKGMgZ1HMe3bO5Oa9LNjlXOSWO+du3l/CgJikIeMZxllwPXevnLm94r6AWb+sRsS28iDPzHavn7rfCqLo0DVrE6fp9q1wsbraW6sW8KhumoC8x2O4I29DTx0guYws0cU8YXIaTDD3kZzXAaIkUmk6dHPogSf2aDpSRAKOZkXcg7E4y3N5HHnXUi1hFvBo9nEUgCZdc79MHz9Sxx8gahoxrSxiwlkklsvctazGNcfI4I+NDyxX0SKY79bhQM4vIATv2AZOX19DRTJ4zzkHG/uHwH/APdqwJWlJCHZRvnsPdRKDmluWiaO/wBKjuInGHEcqyL8OVgD+40ltLTheyuevBplhZ3a/Z61qISDn7vMOU/I10exBYAbjG4xih5o1dQjqpHmGGc/KhXPcZ6Hf8SaMbKzvIrbnkDuZckSgbhQR5ZwfkKzwHw0OFtEe3uGT2u4k5p5ImJGNwoB9wz+NHDRrSJibPq2TNv/AFSQxrn3p9g/Nam6Oow5YXCXR22nTpt/4l2+WKqqS1Jkl+kiduKupDbrdkzDkJ+rX7Ax+rgKPgaIvppePuOuXBS2J5VOMCG3XdnOTttk7+bCrX1ax0u/BGuaK0oQYErRdVQPcy+ID4ioY+H+G73SbnTtHliso7lVWdrPlErD0PNkke40FecRanDxpxLp+jW9xFZaHbkRxO5CLyrsz5Pc4GFHw9TQ/B9vBqX0kqLaPls7d3kiAAIEcYITB9ccu/rXcSfRZpNvoc9nGrXd/wArNBPLIY8t90MBtyjv2pNw1wxrXBNnrmrXdh1LwW4isxbjqFnYnJHuGAdxQJvpEvLjijjKLSNMIxbOLWFebZpT9tvhnbP93NW9pllDpelW9lAxEFtEsYIGC+2SfiTvVI8BazpfDvEEt7ryTLMkXJEejkqzfaLAkHcZB79zV12+oW97bQXdm/WgmQOj8pGQfUHtUVnU9Sh07T7m+uMCO3jaWQZ3IUYAB9SdqqzTvpX1EBzfaZDPChBY2xZCgPkc5Hu8qO+mLXjHZW2iWzAPORPPynACgnlHwJGf8IoH6PJNe0CaGy/o/I8GpujtdvzDlTHfIyMAEnBx3q4joTe8Ea1osWs6tp0FrHcXDQJLNHyOzqASQ0ZzgZ75rMHBVpe26TcP8QXixvvCGdbqEnfbBGfL/TFcT9J1+dX4qi0jTVzDakQJGg2MrHLHHrkgfKiPpDuRpi6VwvpsrdPTYg8nI2C0rfDzxk/4qDuG0rjfR41eCaz1GJRnpwztEx95WQMv4AVIvGep6cudc0G8hXzf2ZuQHH6yc4O3uHwrnOLeJtZ4S0jRNIhv5JNRSHrXktx9a3izhDzZ2ySP8Ipzb8fy2/AllruowxTXM1y1v0425AxBOSO+AFxQOLD6QNDu5VQXHK2eyyIR5+pBH4U4TVrG6XmS6VcrsZjyfvbA/Cuav9Y4Xv8Ahuy1/iHS4oorxhFEk8CzP97ByoB7AnPftQWn6RwLqcudA1WWwuCcKlnevG/lnwPv7qgsJAGAkyWQDAMbZH41rOQURkGN/j5VxVxwhqtr/wC6+IOZ8kt7TbgM2/m8ZBqFpuOdPQs9ta6guNzb3Xix8JACfxNFjuVfE8QJwA6jBPYZqg81YUPG95ZzwnWtFvrSJXAZmtmK7b91zVYfpSx/WP76JF2cJtex6TBNf3P9WS0h6atg7CMb+vbai5r6eytDcQ25lu7hwFj3z7h7gB/rWulR+1adpkGQEjsrZ5P/AClwKj1XUYoL0RrKyMpwWz2PuHnRNZh1y0kfke5RH5uQ5J5c+443phaXMNwC1vKkq5IZlO2RSR4LW/UoHtZk89um2/wo7T+la24iggfkXIHKeYD51KGfP4soNhvgnvWgAZy8jeeSTQvtkDHAlHN25W2NSxxknBOQex71Ub+EsVU9t8mtlOHzlcYrReUZAH/7oc3tq5ZUljJVsMObtRRgYnxE4IOVGdvjWGEFwAJYbed0G/OoYqf9K9EnUIZMY7AilOoJFp0cmNTNtNdTZ6jAeM+nbyAoGy2EUY5beSe3JO4SUsPwbOKhnN5HIxWSG4XOAJMo2PiM/wAKRWk+sxTRw9SK4iLAK3PkgdyxP+lNRdSve9AKrALzSN6HyoAdWFleKU1XSBKPN2iEq/iN/wB1F21xZPDGlpLAVRORY1bBRQMdu4qeV2Iycc1Bva29xkzwRyMfMjBHzG9FcTxJwFeatxUNTuLuA2csqGSIgho4xtgdwdh++u7vJHispBZqhKRHpDHmF8K4/CgZbGSKQex3U0O24J51PyPb8a2QalGwLRW8y+sZKt+B/nRFM8D32nadxM2pcQySK9uryKGUktMfI4Hfc/OmfA0EnFPHzapqIHs0Mpup2Iwq4+ypPyH4GrPutA4d1F+trGjosx7yvEQW+JHeiG0fSv0Lc6ZpLQWUVxGUPQA5t/P30q1T2rmbi/WuINVH/J4YnmQ+YVMKg+eM/jSKwN5rDadoMRzGJ26QHq5HMx+S/uq6tG4KXRuG9T02K4NxPexPGJXXl5QVIA2ztXMfR/wVqPD+rXOp6vbr/VYmEARg3OxBzjHupgVfSxeibWtO4d07HRsYkjRF83bAGffgL+JoX6S9K0/QP0RY2ceL5bUNdyhj9YduU48jse2NsUv0fUooONxrHEiTxKszTFWiJ8X3R8tvwoy15uNPpD9qZX9k6gkbO/LEvYfPHb31R0XFHFutcP8AD+i6dFJy6hNZq887qGIHljO2cefuoC44l4y4bm06bUbwajb3UKTCMrzDlJ+zzADBrp9Xk4f4/gltLGZ11OyVmjdoiMLncHyxSL6LeI7qPVDw5ex9e2y/R5zzdJl7j4VFW3ZMWFuwUqSUODtscd6ovnHq1XrC/Ncxb7cy7fOqFzRFx6Rz2+gWTocyPZwnv3+rXApa8951EW6tYiwBzKw3Ga9HLDdaXp0YuOmY7OA7HuemtaRG4ZXSOVpz5YPapqahZNPefpGNw5HiaMnemdhbhrtWgvP6uuCIU7jHrQC3k0Uyi6tAFAwWUZpxpa2ltCZ4lESt69zRB7pFMeaeJNu2RQpseZs28rxH0DbUWHWZeZSCD51pPIsETNjdR29TVULK9zZREyOrxkbZ2Nc42gwm7MyvNE5bqFQcgn30yk1SK+bmcOqpvv291QWo9o1FbiGYEA77+VQMdMZ7eEQyXXUkXuSd/hSPVL2KeRDqlozRCXCkA5jA86e3jW6sC8Jbm3JUUonvIbiRrU85VzjHfagl0GDT7a2a8sndosHHMd85yaYac2IWmnYI0zFsk428qFMaRQw6fAAq9zgeVCayq3Uy8sjL0VIVRsCalNN5HkeTAxyjuazGpTJ5q5db7WLQLzwpcJj7pxiultC88CGROVyMsPSqJrdS7czZ28qPCIAGI2PlXrSBScv5CpfCXPp5VUELylBjcVBNa2spHPChf1xvW7OETlUfOoi7bNtmgHmsFjTEUskUn91tvwNBSjUYVwJYZhnIDLg0wlmJ8uYjue9KRflIpJ7lGChiF5R3FSrjaeG3uF/9p6asgA/UDip9Nj0u0idbGGCDnG6heQn41iy1WzuhhXVH28JO4pkscBGZkRsjYEUFdX/0bsNRlveH9Xaz6uQwByMHuBim3BvA8PDbyXM0xubyQYMmMACupbTrflZoudM/qnFD+y3YYdK5flHk1Uo23x7RGfR1/iKojNXcjXUUkZaNXPOv2dvOqM53/wBk1FWTZTWlxptlH08OtpCCff01qWCIW4C2dxyEnLZNA6fIG0y1VkAUW8WWHpyLTBIbCSMFX5W88VlNF2zXJlCZV083I704ls0niEbgco9KR2sTJOiwzeDO+TT/AJwAFXfFXEawItunIn2R2pRrV3J9iFhzHuKaSOeU742/CubuAgkc9XMgJJOe1NEFxcKsapPHyhx4gKZ6PbR29vzxKRznsaSwpcT3YVgrRDPY9q6LnVAFO2PfUxUN3Pdxo6qnMD9motMj5yZ5k5HSpX1GIEKhyc7+dZnlMirHGCC3c1R6ECQzT9sgqDXO3aamAHt2V0RssD94elPL+9jtF9lwe25H76X2qQzjMFwd+y5rKorfVZXR/abFoyncjt76cwahGtqtwJuVO2GoFILqING6JLGdzipAYb4JZtasqDcnG2atD+11DqRAoFceoqRbtS26kH0xXPyaSlu3JaXTow7LzbVqINZgYElZATuTTNSOjmu0KeA+LGcUg/pJIssiT2zgKcKQp3FH2Eck7N11Ax6UQ+mRt2YfhVVjTb1b2PKqR8RQ2uSTCHksekxVslW7GiY0ltEKIqkUm1C0ldneNmR23yDmp9HtMT2u6QXFl0mByWHnTtS8+oEr/ZxjAFLtFe4t7JzdMGcfZOKn68lrbdVASzHNEOSyxgKx3HeozLucdqRy69AwAlJR/Oi7K7S7QmJwwHY1c0hrG+ZYd/8AnF/iKojPvq74SOrEM786/wAao2qruNKjuYbGzdwJIzBGflyCjhImfHHgH3UNoi3PsFp4+ZRbx7Y/uLRzXaRn62PIHnjvWegqHTmdOpFIy57UytVeFAJGJPrQNtrNuVCDw+6iZZuomU+VVIF1O/MLhV3HurndQiExZ1YqzbnBxmi71545Hd05lxtQljci8uOkVxy7bjzqaQ00K0kgg8RLZ8zRV7NHGniXLetE8hihAjpXcSyPKEC5OaiptNt4JXLgYPftR9onNKzkbDtWoTpwKFHiPepJD0IcD7RqhTfsz3TF4uZM7msQ29jJIGX6th+rtUjyzI2y8+e+1bIyq+ZYgoPnUBFnA6ykpPlB901hXu7a4aQRK6Y+6KJtrSObxRMV9wpzBbrFEAd/XNXMHPw3sU9wXlhZSPXajl1W1lZog45h237Ue0EJY+BQPhXNaxbW0MpMeFZts5oCme8Vy0LB177Vpp2oX09y0c0ZVAcA1tps8VvFh5M+Q3pmvTKF0GD7qDR51H2zWsN3bzN0wRk1lrZJh4tqEtNHjtrgz8xzvvVBN2g51iU+HzxUWoyrDEoONuwNYZiZHYbYrnbu+uhdOHHMnlUQSvs90TzKuSaYWDQWaFUxg+m2KTRTwyPujKT67VtNBhueOU5B232qVXUW14nXi8O3Ou/zqlsj1qxkNwvT5XDDmG+cedVXib0/fWsFq6LE3sFkQXx7PFnwn9RaOmjZmVEhcj9g1TsP/J4f2U/9NbnsfjUguP8ARKth+i4P7BrYzLa+Bo3223U1T57UJL9urBdErxy7dNjn1U1i307kk6kcDk+5D/KqaH2hRMXc0gud7W4dTyRyDb9Q/wAqFtdNuY5y8kUhH/VmqljqQ0gucRSNIMwvgf3DQl+4dzGVfH7BqoYezfCg5f7U0FwrBN3USEfsn+VM9Ps+qD1o3PxQ1SCdqli+98akF+x2QhXEcLj/AAH+VYk6oH9lLj9g/wAqog1G/etC8pWkCk9KT/wH+VcxftLJc+KGTA/uH+VVkn2j8KHP9o1NwWjCGlmEZifv+qc10MSSRxhelJ281P8AKqKH+tFD7IqQXBc3UsRwkbn/AAmi43nktxzRuMj9U1Rk3eiY/wCyX4UFuX8wtoDlXBPmVPf8KQol07s6gsp3xymq2vO3yrRPsD4UgtaBGaQLJbuP8Jo2e1RlVei4J32U1T8f9oKIP2hUgs/9E3wZGjSTHOMAqfWqq9nuv1JP3/youP7aftD+NIKuYP/Z"/>
          <p:cNvSpPr>
            <a:spLocks noChangeAspect="1" noChangeArrowheads="1"/>
          </p:cNvSpPr>
          <p:nvPr/>
        </p:nvSpPr>
        <p:spPr bwMode="auto">
          <a:xfrm>
            <a:off x="460375" y="-327025"/>
            <a:ext cx="1438275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193544" name="Picture 10" descr="http://t1.gstatic.com/images?q=tbn:ANd9GcQb8G_WTXJTA-UE4NuvuTDHVGSJL2ZRtO0u2ciL0pclSy8jYGp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77000" y="182563"/>
            <a:ext cx="2484438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1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/>
              <a:t>READING FINANCIAL DATA</a:t>
            </a:r>
            <a:br>
              <a:rPr lang="en-US"/>
            </a:br>
            <a:r>
              <a:rPr lang="en-US"/>
              <a:t>Mutual Fund Financials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52400" y="1371600"/>
          <a:ext cx="8839200" cy="612616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7827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368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Fund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NAV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Offer Price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NAV Chg.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AARP Invest Program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     Cap </a:t>
                      </a:r>
                      <a:r>
                        <a:rPr lang="en-US" sz="2400" dirty="0" err="1"/>
                        <a:t>Grw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24.09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N.L.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+.23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     Gen </a:t>
                      </a:r>
                      <a:r>
                        <a:rPr lang="en-US" sz="2400" dirty="0" err="1"/>
                        <a:t>Bnd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14.90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N.L.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+.08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     </a:t>
                      </a:r>
                      <a:r>
                        <a:rPr lang="en-US" sz="2400" dirty="0" err="1"/>
                        <a:t>Ginnie</a:t>
                      </a:r>
                      <a:r>
                        <a:rPr lang="en-US" sz="2400" dirty="0"/>
                        <a:t> 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15.18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N.L.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+.07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Franklin Temp</a:t>
                      </a:r>
                      <a:r>
                        <a:rPr lang="en-US" sz="2400" baseline="0" dirty="0"/>
                        <a:t> </a:t>
                      </a:r>
                      <a:r>
                        <a:rPr lang="en-US" sz="2400" baseline="0" dirty="0" err="1"/>
                        <a:t>bal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20.00</a:t>
                      </a:r>
                      <a:r>
                        <a:rPr lang="en-US" sz="2400" baseline="0" dirty="0"/>
                        <a:t> (5.75% </a:t>
                      </a:r>
                      <a:r>
                        <a:rPr lang="en-US" sz="2400" baseline="0" dirty="0" err="1"/>
                        <a:t>Ld</a:t>
                      </a:r>
                      <a:r>
                        <a:rPr lang="en-US" sz="2400" baseline="0" dirty="0"/>
                        <a:t>)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21.15  one</a:t>
                      </a:r>
                      <a:r>
                        <a:rPr lang="en-US" sz="2400" baseline="0" dirty="0"/>
                        <a:t> </a:t>
                      </a:r>
                      <a:r>
                        <a:rPr lang="en-US" sz="2400" baseline="0" dirty="0" err="1"/>
                        <a:t>yr</a:t>
                      </a:r>
                      <a:r>
                        <a:rPr lang="en-US" sz="2400" baseline="0" dirty="0"/>
                        <a:t> w </a:t>
                      </a:r>
                      <a:r>
                        <a:rPr lang="en-US" sz="2400" baseline="0" dirty="0" err="1"/>
                        <a:t>Ld</a:t>
                      </a:r>
                      <a:r>
                        <a:rPr lang="en-US" sz="2400" baseline="0" dirty="0"/>
                        <a:t> = 13. 1%; with </a:t>
                      </a:r>
                      <a:r>
                        <a:rPr lang="en-US" sz="2400" baseline="0" dirty="0" err="1"/>
                        <a:t>ld</a:t>
                      </a:r>
                      <a:r>
                        <a:rPr lang="en-US" sz="2400" baseline="0" dirty="0"/>
                        <a:t> = 6.56%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+.29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Vanguard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     </a:t>
                      </a:r>
                      <a:r>
                        <a:rPr lang="en-US" sz="2400" dirty="0" err="1"/>
                        <a:t>Bd</a:t>
                      </a:r>
                      <a:r>
                        <a:rPr lang="en-US" sz="2400" dirty="0"/>
                        <a:t> </a:t>
                      </a:r>
                      <a:r>
                        <a:rPr lang="en-US" sz="2400" dirty="0" err="1"/>
                        <a:t>Mkt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9.25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N.L.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+.06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     </a:t>
                      </a:r>
                      <a:r>
                        <a:rPr lang="en-US" sz="2400" dirty="0" err="1"/>
                        <a:t>Explor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29.48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N.L.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-.01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     </a:t>
                      </a:r>
                      <a:r>
                        <a:rPr lang="en-US" sz="2400" dirty="0" err="1"/>
                        <a:t>HiY</a:t>
                      </a:r>
                      <a:r>
                        <a:rPr lang="en-US" sz="2400" dirty="0"/>
                        <a:t> </a:t>
                      </a:r>
                      <a:r>
                        <a:rPr lang="en-US" sz="2400" dirty="0" err="1"/>
                        <a:t>Bnd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8.48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N.L.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—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7772400" cy="609600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sz="3600" b="1"/>
              <a:t/>
            </a:r>
            <a:br>
              <a:rPr lang="en-US" sz="3600" b="1"/>
            </a:br>
            <a:r>
              <a:rPr lang="en-US" sz="3600" b="1"/>
              <a:t>REASONS TO USE MUTUAL FUNDS</a:t>
            </a:r>
            <a:r>
              <a:rPr lang="en-US" sz="4400" b="1"/>
              <a:t/>
            </a:r>
            <a:br>
              <a:rPr lang="en-US" sz="4400" b="1"/>
            </a:br>
            <a:endParaRPr lang="en-US" sz="4400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7620000" cy="5943600"/>
          </a:xfrm>
        </p:spPr>
        <p:txBody>
          <a:bodyPr/>
          <a:lstStyle/>
          <a:p>
            <a:pPr marL="571500" indent="-457200">
              <a:buClrTx/>
              <a:buFont typeface="Cambria" pitchFamily="18" charset="0"/>
              <a:buAutoNum type="arabicPeriod"/>
            </a:pPr>
            <a:r>
              <a:rPr lang="en-US" sz="3600"/>
              <a:t>Professional management (a good place to get started)</a:t>
            </a:r>
          </a:p>
          <a:p>
            <a:pPr marL="571500" indent="-457200">
              <a:buClrTx/>
              <a:buFont typeface="Cambria" pitchFamily="18" charset="0"/>
              <a:buAutoNum type="arabicPeriod"/>
            </a:pPr>
            <a:r>
              <a:rPr lang="en-US" sz="3600"/>
              <a:t>Diversification</a:t>
            </a:r>
          </a:p>
          <a:p>
            <a:pPr marL="571500" indent="-457200">
              <a:buClrTx/>
              <a:buFont typeface="Cambria" pitchFamily="18" charset="0"/>
              <a:buAutoNum type="arabicPeriod"/>
            </a:pPr>
            <a:r>
              <a:rPr lang="en-US" sz="3600"/>
              <a:t>Record keeping</a:t>
            </a:r>
          </a:p>
          <a:p>
            <a:pPr marL="571500" indent="-457200">
              <a:buClrTx/>
              <a:buFont typeface="Cambria" pitchFamily="18" charset="0"/>
              <a:buAutoNum type="arabicPeriod"/>
            </a:pPr>
            <a:r>
              <a:rPr lang="en-US" sz="3600"/>
              <a:t>Automatic reinvestment of dividends</a:t>
            </a:r>
          </a:p>
          <a:p>
            <a:pPr marL="571500" indent="-457200">
              <a:buClrTx/>
              <a:buFont typeface="Cambria" pitchFamily="18" charset="0"/>
              <a:buAutoNum type="arabicPeriod"/>
            </a:pPr>
            <a:r>
              <a:rPr lang="en-US" sz="3600"/>
              <a:t>A ready market for buying and selling shares</a:t>
            </a:r>
          </a:p>
          <a:p>
            <a:pPr marL="571500" indent="-457200">
              <a:buClrTx/>
              <a:buFont typeface="Cambria" pitchFamily="18" charset="0"/>
              <a:buAutoNum type="arabicPeriod"/>
            </a:pPr>
            <a:r>
              <a:rPr lang="en-US" sz="3600"/>
              <a:t>Variety of objectives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92113"/>
            <a:ext cx="8229600" cy="1143000"/>
          </a:xfrm>
        </p:spPr>
        <p:txBody>
          <a:bodyPr/>
          <a:lstStyle/>
          <a:p>
            <a:pPr algn="ctr">
              <a:defRPr/>
            </a:pPr>
            <a:r>
              <a:rPr lang="en-US" sz="4000" b="1" dirty="0"/>
              <a:t>REAL ESTATE</a:t>
            </a:r>
          </a:p>
        </p:txBody>
      </p:sp>
      <p:sp>
        <p:nvSpPr>
          <p:cNvPr id="196611" name="AutoShape 2" descr="data:image/jpg;base64,/9j/4AAQSkZJRgABAQAAAQABAAD/2wBDAAkGBwgHBgkIBwgKCgkLDRYPDQwMDRsUFRAWIB0iIiAdHx8kKDQsJCYxJx8fLT0tMTU3Ojo6Iys/RD84QzQ5Ojf/2wBDAQoKCg0MDRoPDxo3JR8lNzc3Nzc3Nzc3Nzc3Nzc3Nzc3Nzc3Nzc3Nzc3Nzc3Nzc3Nzc3Nzc3Nzc3Nzc3Nzc3Nzf/wAARCACnAN8DASIAAhEBAxEB/8QAHAAAAQUBAQEAAAAAAAAAAAAABgACAwQFBwEI/8QARRAAAgEDAwIEAwUECAQEBwAAAQIDAAQRBRIhMUEGEyJRYXGBFDKRobEHI0LBFSQ0UmJyktEWM4KyRKLh8ENTY3N04vH/xAAZAQADAQEBAAAAAAAAAAAAAAAAAQIDBAX/xAAhEQACAgICAwEBAQAAAAAAAAAAAQIRAxIhMQQTQVFhUv/aAAwDAQACEQMRAD8A5+qU8LTwor3bXvJHlNjcUttP207bx0ooCMLS21e0yxOoX8FqjhGlbblug+JroT+AbQ2Cxqu6UY/eoTk/Q8VnPJGDpmkYOXRy/FejirmoWM1jdy29wCHjbBJHUdjVfZ3q1TVozfDoaeRSxxj3pxXHUUttOhplu3uijRqO3FaB5ArFXg57irkN4V4cVhkx2uDWE67Lm34GpoEO8Agjmm288cmMHOfarMc0ceScHFc+jNtkEli6CFQRzUk88MALKPUaxkvVChh0xVa91RSpCcmpWNtg50h15MJ5CxHwqg5UMBimx3RY5YYplzcqGyK1UGS5EvUEjpUJHNM+1FjtXpSVWDZzkGq0J3JQo7nApi3EPm7M4x3BqCeYrkVRyck96uOIl5C7LdYkwDkDvThqIRuFyexqieevWvMVp60Ruzch1SFYtz5Le1Mi1SOSXa0ZVSSQc81j16vFL1IfsYVOEjUPI+Afuj3pRkNyuMfCsB76eRVDtnaMCprbUJUGMisnhZayIyQte7al2nsKsWVlJeSiOMfM+1dTaXLOdK3SKYWp7KBJ7uKKRgiu20sewrRl0OeK6igLoxk6EdvnRRonhawgZZ72dpGxwvRQf51lPLGK7NI45Nm54Z8O6Xb26uqFpCdxeQjcPhmikmO3VU3biRwuccUNJNHANkPCA8Z70pL5pCSWwT1Irzptyds7FSPNf8NaZq92JXVopyRukQ5LfD2qiP2d6XIXK3FyTn0nK+n4dK3LKbBXDZB960Y5Y1Oe9NZZx4TBwizlWteD59MQyI5lXfjlcYGDyaGShyRjpXd7uCK7hMcgBU9RQJqnhizW8LRRlVJ5AbiunF5P+jCeH8AIL9Knt7G4nUNGnpzgknpRa2l20KPGsYUEernrVGZFjUKikKOFAGcnsMdSauXkfhKxDdMjjs1KZyzfeJ70+fT1mLSiRVwMgHvXtxbvAJDJNCZrcL9qt1OXtgcY3kcdTggE7SQD14hSZiRnp7GsFk2do1cKVGPNdTMGQ+nnFMVyCCwJrYltYp5DIy+o0vsUWMFa6FljRj65GQCzHOTTsK33jzVu5sAMNHnHtVIROGAKHJrROMkS012JwqOMZNSbmUZJx7AV4zsqkMhBHfFRl3IwxzTqyboY53Hmm4p+Oa8xVpE2NIpAU7FegUBY3bSxT8V7igLGgV6BinAV7toCzwAd62dElWPcQM4xzVa7sli9Ubgr7VDbM0bEqce9RKpxKi3CQUGZpZFEagbec1pxSq0GxgMihJL8g7+M/CtCHUlZN8h2qOtcc8TSOmM0zZYsoxmopJ0hQyTyKiDqSawbrxDsRhbKrkEYZgQB78d6xJZ5rh2a4lZyOQSe/wAP9q5HOuDdRsKLjxebdlFhCJFHBaQfyBqS28cTbs3VlER7xSkHHvg5/Wg8AKw2gEKO/A9/wr0HByCNp7Y6VDkyqOiw+O9LY7JEuogeAxjBB/0kn8qstrekXHEV7Exbsx2n865kW4OeeOeOnzq3p2nXGqXf2a1VN20O7yNhYlzjcx9u3uTwM0KTCrCfVHE92lvZgzzzZ8qKEglyBk/IAdzgAd62NB0iKynhnuZBJdS5USxklI/SSRHx3AILnlugAHWfQ/D9ppNqVgUtJIP3s7piSTHQH2Xphfqa12VWwDuHIIIPTHT9KieZvhFwxpcnOvE2hXGiaiNX0W2RERW8xEJZWXkMHUgcEHkfM8VSIgkijvbMn7HKdqhjkxOBzGfcjse4weua6ZcRC8tpre+iiZGyp2g8r29sH5Vy9NMv7HxTc6LoZjvIp1K3COTsjUHhnIxhkPORjsB1IpY8jiwnCx/mgfxDv0p/m44PXvVzXY7vwolpHYqLmCX+23EyA/az0MZH8MYByFHfnqKz544/LhurNneyuATCXwWBHLRt7uuRn3yDXRHMpOjJwaJQ4PPtXo2k5wM1XVxjgcU7dW2xnR5c23nKSpwazWiZGKt1Faiyds15KiyjJUH2rfFma4Zlkx2rRl7aW2pjHilsrsXJykO2vdtTbKWygCLbXu2pdtLbQIi217tqXbTH52qvUnHAz2P+1TOagrZUYuTpGiZ43hwyeqqvXI2jbT9lVNVmFtYSyHOSuFwcHJqXrCLkO3NpD5m8qIyMpEf95uF/HpVYyM0ZPl7iRkHt+X8qsaRqPje/07fZapqctuhKehhJjgHuM9xT7i58RWkcaX9vaOJBuUXWnRhj7kEKp/OvIyeRLI+T0YYYwRUy4ZVIGcZ9Rx//AGkmW3s+Q3bDc9MVeh1q4hVoW8OaRPzgMiyqfph/zFVV1mxckXehbQeMW1642D4bw1ZbVwzRK+iIkKoJCnjtjj617tKjCnBHIPvU41HROs9prgJ6BZoTj4Z2D9Kp3+paPEqvYyahuLeqOe3RSB8GVuTn3Wi0FGxoui3WqSna6RWyOBJcSLwCewH8T/D8cV0nStLgsbOKK2jYQgbhlsl26b2YD1NgdegxgCub3uvWGpLa/atM1C3tYY/3VtbTp5S56lQ65ye5yTVeLVNMicta6hq1ih6holcD5lHX/tNS3sUuDsIU44H4Uz+MCubrrc7W5CeNId6kZS4jnix9Wjbn5Vm6n4p1FbZ7E63DNFIgzJblZGZf7vABBPfdjipcSrDDVtXvNWvW0bw0371R/Wr3OI7cd+R/7PatzQtHtNHsvs1irevmadvvzt7t8PYdvia51aeItOj0a104aZqFskTiR5LWdN08g43MCvXpjB47V03S5d2nW8koljYoC4uSu8cZy23jOBQ/xAv6O1DT4L60ktrld0UgwcdQexHxHauVy28nhvUptPv1aXT7gDf5fX/DKnswOfnyO9Fl54/gh1Tbb6bc3FgcR/aAx9fPDKCMD5Hk4rW8QWNhr2hibzkMJj82C4P8HA6/oaKcRXZzi8iayn2M6PGyh45U+7Kh6OPgcHj3yO1MV2PI6HpWjo2h65PbJYXOnu1pJmW0mjKsYGOCVdVJPltxnsDtPQGsW+afTxN58ZimjyGSRSCrDqCK6IZP0xlH8Lob/wBao3WuWdsWQM07jjbGM4PxPT9aHbm+urtWSaVypP3RwB9O/wBav+FfD914h1JLS2OyNRulmcemFPc++egHvWrypdErHfZr6J9p1UT6jeI9vpFjh5RCcPKT92NW6ZJxkj7o59s6Ev2e6gS+sl2wysVeL/5MnUoP8OOVPtx2NdKtNKsrTTF023h22aJs8sjO/P3mb/EepPv07VzzUbOTwvqskEnmSaZdDDhSRlQeD/nUkH5gdiRWePypqabZU8EXHgp7KWyrc8HkyFPMVxgMrrwHU8qw+BHNR7K9qElKOyPKknF0yDZXuyrCxFvuqT8hXrRMh9SsCPcYpgVtv1H60P6rcf1l41lwV4Ct+ePhWzqpmSNRBKqbs7lOOcDPGOT9Peg/Ur7zyuYlRkG1mBLE49z/ALV5fnZLWh2ePH6dA2e4of8AFsuBBbLnc53Njv2Hy7/jXQv+Gr7dtVY2PsWxQn4s8L3VhPFql1MhjlfykiHVSFz171t5WVOFIzwYmp2wo/ZhEE0ScDtccf6FolvrS2uFsvPSNyqSFC45GSen0rE/ZwuzRCfe4OPjgLVnxQzW/wBgQGT0233gGx+XH415nUrPSlyibTNKt7XWbOa0hCCOEqSobjg4GSMCtKbTLGYkTWds/vmJaHPCbrL4gTy5C6iBy4B7464xRaSArMeAATUzdsILgC/HVhYWl95sCbLh4VIjiQBV92+ornl/bqEYZz6gOT2rp3jKJ5NUkfzMqsUfoeJGHT2YGubXDtIJjIVGJiFwoHHPsMVdqiObOseEbeP/AIWsVkRWXy8kMuR1PvVbxJeaHZwXkVrDp1xqsBCLC0afumP8TA4BA9q0PDLKnhex74iBPyzXNvHAaXXPELPbh1F8AM2xIYAHqwGSOOpP61MI2zST4H38u23kt9TsrKaZ4FMNyqqrR44wdpwehxn3HOaGPs4FymcdziooQm1+IuUJJGQCdw7Z+NW0PFtkc+WOaqUUQmdR/Z6inQpAVVgLk/eAP8K0WYztXCnIZeRnqpoV/Z1zocv/AOS3/YlFLHGD8D0/ymsumafAOvtIt4BI0+j6cxQKqv5IIwxIJO0ggYxwPjxWjpun2+oeFjYyqEt/OdNkBZQACOm7JwTk8+5qCe7mlBSVUlDYZt8SnP1UA/nWp4dkWXRwVSNB58g2xhsDn/ESfzrSb4M4qmAviHwjZeHLZtU061N36tjwS7hhTn1boyrcY98UHajrdtfWriPTpLaViDva8aYMO59S5z05Lfrx1b9ocoi8K3mHCsWRV5wSSe30zXGYIGmmSKNWZ2YBUUZJJPA4+lKDKkSaXpt1qt9DZWcJlnlbAVRwBjkn4AZP0ruvh7RLbQNNWytRvJw88x6yvjr/AJR2Has3wb4ZTw9Ys0hR9RuF/rEqkERjr5S/XqR1I+FEgbC89u1KcrHFfSvfXE9vD/VrV7lg/q2PtZeMjnsDg+/fiszUba28TaVcW81q1tNFKUIchvLfAPGOq9ug+nWp9d1caPG0ptlmV3CsGk2BQFY56HPSq/hW7gvLe/mtY3jWS53tuKnlh2x2x8qElVit2BGmGSGc6JfL5c0TEWzE42nOSnTkMeR/iwehNao04lAwJwenp5rR8c+H1vrY31sv9YiX1juyD+Y/SpfAXiCG5DJfOPPQ4kJUDcSeGz1JJ65/iI98V04PIcFRhmwKbsyVsZF+4rH8qralFerGvlKFIPLsm/tn3+H58V0DVNMjafzrXyVjYD0tmh7VtIE0kQuIsGNgV2NgHkHH5D4/LJz2e7ZHL6tWc31i+UAG+gIfftQCPYpAGSDz/ePsfjQzdRwy7BAxLuu9yXGMk57Dj2x+lHWreBrnU765+ybYIwFEfmcggsxI+fI+ABA6g4B9X0ySzRVkXEjufVvDcADHQ5HXuBXFl2u2dUKrg+krlJpF3JOEB4O0c4oD/aHKo0/T7YSF/Lkdhnt6QP51ox3msQR8LC4+LjP40A+JNfj1HWIbaJ0k8svvZDlQSBwD36delEo12NNPo6P4CUL4bi4+9JIT/qx/KiMNMMbLmZABgKNuP0/nWD4ITHhiyOcbt7fPLmt8AkgYHPA+dcrfJ0Loes83HmS+bjpvUZFMlAkjaPGN4Kj4ZGKcyMCQeD7V5j3pAQ3Fuly+Z7a1kUgK29Dk4GOua494jMC6rex21vHBGLhsIhPGMjvXXdTvI9OsZruYgrGu4ju3sBXFLyZp7iSRgAXkLHHTJOTj61SEwht9R1FRFb2l9c+kALAsx457Dof1q3/S3iiGZ4o77U9/OULM5B/A0KAlJ7xoiUkJX1pwwHfms2S8vbaV1hu7lO3plYZ/OntSJ7CXxC2t35STULu6WRFwPPt+CCenKisCSx1hD5i+XOg4xsK/h2qGHW9WtmJhv7pCf/qk/rUkPiLWGnQNqNzyfvGQ8UbhqdR/ZjeRPpUlrM6w3XnF/KZhkjagyPfpRpIpbaVxlWBwRnPBGD+NCHhfRLu/09LvW7+6clgYog4GBjOWOCcnPTqP0Mvbkjj2qG7LRUktIGUbrOzdgOSVYfoaUSxWls0cVvFbwozPiNiRnHJOflVnB7DI7/AUDftB10xxtpds3rb+0Opxx2X68Z+FHIAn4r1keINRcNfRpaxMfIiWNmOMkbj23EfH8Kf4XvdK0CWe7mtL6aZkKQTRtGrQ5+8yg5AOOPhmsaxTE7fEUc+A1U6rKpUHMDYBHxFO2gqzV8DzwXUEpsW1GO3jb7l0I2TJ7KVOc9zx3ooZe9exRpEMRoqDrhQBTjipGUNU06HUYGinWVl3BgIpdhJAI64PHJ7UzStNtdKgeG1E4Erb282QPhvnge/tWgeuAM0hnnIxTsKGE9Mjoea5xqej6qviW5u/CsSsLU/vVaQKGLffQcg7cHH1x2FdIJB46kc4oV1DwRpV5dPPOZjLI5cksCMk59qadA1Zt2V672StdWUsFxtGRIdxB9iRkEj378HvgUdRv2tbSackEjCh2UlVJ7nuR8uvSgK2t9V0mctZw3No4yC8UTL+JGB+tag8danZbjqFjJdHyyBLHGyHOONxAx8+O1dMZpI53Gyrrfja9gwYYpLcQsFldo1O5udwAJzgAHBH1xxQOviGS1lzYq0bqNvmM25iPhz6M9Tg8n4cUR+JPFtrr1hco/2mN5FQbGKkJjP3ckYU9Tn6cZoDuYGU8lGOBgIQcZ5GccZxUyk2+xpIP/HnjBGiaz01AqlsO+SRIm3sPbPHxoctkICSbYV9OfRGo7e4oevLl7md5HYtuOB8qI4eLWNu2wfpU7N9jSSOyeEiT4OtduQTBIRj33NUPim91y01Ob7DqPkwmJDHHhSVcsqnqD7mrHhIiLwnZkjIEJb5+pjT/EscL3s/nEjy4gQccZ4I7++Khdly6IPCWu6lqWpXltfurrbwg5CDO447/jRI3IOO+MUK+DIlTV9YI3DIUgMoX/17irfi/Wv6KsRHA+Lqc4TDYKDu38vnRLsIvgFPHniR7jVbnTwYzBazEJtx6uO570HPJvjDbVUb/SF9qg1Bib2buu/A9IP509D+5T/P/IVdcEXyEHhvSY9X1C9t5ZHjAtnkDIAeVGR9KwPF0Z0rXb6ziCSpDKFV3X1EFQeaMf2fA/0ven2spf0oV/aGpPirVGI/+Ov/AGCoSKYPi8d85iizjPT41aiTe8LYA3AHArPiHrb5fzFatsP7J/lFDQJn0VEALeI8chf+0VNCN0sfOME/pUSf2OA/4V/7RUtuf38ffmo+lsFdV8RXumjJltZJcMgHkEZyRzjd7ZNc71djI5kkYu7tudiOpPWjfXLKe4uriT7BfsFz6o7csCB7cUC6pP567sMMMVwy7SMZ7Vu9deDFbXyUbQ4mo18CuF1ksQTiB8j3GVoHt2/fUZ+A2P8ATqA87opBj6A/yrGRqjpERd0dbQIZQgKeYSFJOcZ6+xqk0Xir30Zv+h/96u2KhdQCAekjceenEgrVIzVQSaJbdg20PiracroxGORsf/emIviqNFX7NpMgUbfvMMY+tE2D/e/OkQf7355qtUK2DE03iWGF5G0rTX2qThZ2ycewzTtI1FNWsluRH5Mm4pJGM4DD2z2okbIU8n8aF9Hx9o1deMLqMmOPck0pKiosA9R0PVEv7hrdNRCea7KYy+CCxxiqQ03WJpvsovb+KWZSqrcTMgk9xz1rtkQ/dIf8I/SsPxVEGfS5DzsugMnqMg/zFGqoVuzlVt4Vs9MgvW8QylWe36KFJh67SM5y3A6dAcUN67BFocpTTZ5QZQr+oFAOuV2gnOMjBJPWjb9o+sWen6w1rd2bTtNboQfMIXG5wcgewWuZJF9sZnRVXk+gDhfx7VUpRjFNE07PYLGNCspl8zaAxUphd3sSTyOta1i3mRSjfu3ED7uM4+JPt+naqaqkoZvOWJ+pTOQh6YxxyP8AfHSrauXkDb1di4JVVxuOPmcHGMcYxWEmxnaPDig+GbGJTkG2VenXPSqfiaDVbjVpf6NbUGj9H9llbA4XOMHjvQxfa6V8KWun6Rfr9pZVEz8rsU87QcfED8aEIZ7/AE24FzHK0bgkCaNzkn6Y7UlkpjbOr+G/6Q0uTVZ9cN8lukBZHundgAHGdu4/pQHrOqSapqUl1OxG5sRrnhFHQD/33pms+Lr3Vrc27HyLcnLRxyt6/mSefl8KHoJIvMZzP5i+3eq9nNi2+Dr1rtr2UxvMELbhh8AD8adBIWt0WR9zhiSC2cDivGa1duHc559QyBVJ7RodRhmgWR4H9RwmPmDVrKnwHB2Pwjpdpp1tBqAlYNeWMoO8+kEgYxgULeONJU3mv6hKfUssXlDt6l6/MbT+NanhLxNp1xb2una9G9lFZ220SSOcTPkDgDtjdx3Bq3q+qeHtUuZ4zbxTpIysxad0DbRgYAHHU/CpuinTRx9cKznGAB8+4rVt/wDwf+UVs3HhO2ZmMUpCseQY3JA+e6knhuVXjKXO4R8AGIj891VsmJI7cHVdOid3VVVFJLHAA2isnTvFGiXupxWdvqMMkxkA2AkZ57EjBob8Q+I01XR7rRV0++hSS3ESXATIZhgDjsOK5xpelapbXkU0lq5WJ1YqHXJPUAe3apNE0H/iu2XRw9xqEcUKTMyxfvQWZs5wACT074oCs23WW3dkiQnrng9Pz/WtrxQ+peIbbNxp0Vo8LMYzHIpDKcZU85zkDnjvQ0+kaqI0RoU3sTuK3CDHPTr16c1SkiZVQ5LlY5PWSuOoPGKN/AEok8QWxU5GyTP+k0F32laleu9xL9ljkkwWVrlSc++fj+Vbfgu9l0TVoZ7+D90isuY5UbOQQO/xpSaEpLg7dbYFxHjvgH8H/wB60qAbLx7pwvx51tOkOxh5m5GweCOAc9iPr86uyftE0jH7uOd/oB/vTjJJdkt8hhwT1rzIOMd/hQav7Q9PPAtpM/8A3P8A0pv/AB3CABDZDA6brj/9arZfogzbOMUJ6KT/AElranoL0n/zGqknjq4B4sIQPjIT+mKwB4gu4ry8uIGSL7VJvZfLDAfjmiTtFLs6jEf6uh6+kdKx/FfptLWQ8BbyI88ccj+dCaeM9USJY1kgCgY5hBqtf+I9R1CDybi4Rk3B/SgU7gcg5x70J8BQPftZt4NQ1uCa1urdpY4jHIu/od7EdviaDrTSHRW/fRhicgpz+dE76HZPK0rrMzsSWPnNySck1JHpVinWOb/qcmoadcA/4YraNbtN5uZw+dxIccn8KsRWUEAPlo27GFYuWK/Eds9e3epBMPZs/DFL7QANuWHwIIrl9kjC2VU0/Z92WfGeh4H6VPFbCNWDL5gbqJFDVILgdC/Hzpxmz90lh71OzsezITaw7Nv2eED3EK5/SmR2cEX3IUHvhQP0qx5wB9ZYUjLEf4x9aNmKyNVVRhVAHtipCRjtTQwP8I/GvQAe1IBMxxgU3cxAB6D4V6eK860WwLEWoXMK7FnfHxOa9fULpv8AxEvy3GqwHPTNPDMOgUUbMLYnubp/vTyN/wBZqLzped0jHnOWOac29l4FRuCBjnPwotjtnnJHpPPwFMeeOPh2C9eD2pjxuRtdxjtkc/lVKaxuTny3BGM8MapK+2FsutdwKOJkYewbn86YNQth94kH/Ev+1ZBt5sZMRx71GYmGSQFHxq/XF/QN9NQtP4ZUB7ZBFP8A6Tt04M34DNDZU14Rin6ogE6aha7eJRj2p6XkTDPmr16E0KZxXqyMvAo9S+AGcd2wX93Jgewan/0k6jaZk47MR/vQS0zHqT+NeGUkckn604wa+j5DkaiDjein/K1OF6h5O9PpmgLzD9PjUiXc8f3JnUewatFuvo7YdrOr/dkB+YxTjJJ2PHwagiPU7pDnzN/wfkVdh1tx/wAxTn3jfaPzp7tdorZlzdz6o1+jU8HjOWA9gaYD/hH4U8Dj/lt9K5TIcZCB6myp7Mua9DEjCqpX8KZyOikfWoy3P3sfSgCVl5/i/GvUIVhnP4A1EMdGINO2DsDj50ASO4b1DaP+mvBID1wfjnFNCs33Qw+deH0HB5+OKQEykHpu/wBVSZIHp4PuSDVcFT0Gf+mnjb16EdPTQBJ5si43YPxqQz+/T51EG/xfTFIMpOC2B8qALKsGHT/zCo5FBx6lH1BqIBecEZrz1LyQcfKgCR442XGVLe5f+VRAFTtXnHsalVlwD/IUjySdpI+YFFANKkA71YDHccVCLaKT1GKN16dOakZmQ53HH900vOXqQP8ATT6AgfTrRugK/Wom0q2wP+Z9D1q75kfdaXJ5GfrxRbAyX02VSfJiDe+4g1Xawuc/8n6AYrdBYHG45/GkZDnDMc/AVW7GDr2c+cmBhj4VBJCy/eQqfbFFIfv1HypZV+30FNZGFgokEjcopI+VPa2dU3leBwRuFE23B9PX8PyqOWCI8tErZ6nbVewdgwVI/hNMOR71vGwjJJUMnxBrw6ZD3eQ/Tmq9iHZPngHnB+NMDkn0sw+ppUqxIJVMvaRhXpaXPrbdj3pUqQhK+0fcXk4+de71OfSRnsDSpUDPPNXGVLDBxyTTlZjyTSpUAeg7gM9CfavRhSBk8/ClSpAS43fxHHtXpiI5OKVKgB6ByeMdOOelLaZCOzUqVADXXYVy5JY4ApmAcuCeOtKlTA9Y7RnvxXmR/dAPwpUqYDGQh87iB8K93YwW5+PelSpAPDtghPTg84ppcKVUknd7UqVMBbAq9O/c5qNyVJA7UqVACXdzwPocU7PcdjSpU0hjGZevORTt5ySv5mlSooD/2Q=="/>
          <p:cNvSpPr>
            <a:spLocks noChangeAspect="1" noChangeArrowheads="1"/>
          </p:cNvSpPr>
          <p:nvPr/>
        </p:nvSpPr>
        <p:spPr bwMode="auto">
          <a:xfrm>
            <a:off x="155575" y="-884238"/>
            <a:ext cx="2466975" cy="1847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6612" name="AutoShape 4" descr="data:image/jpg;base64,/9j/4AAQSkZJRgABAQAAAQABAAD/2wBDAAkGBwgHBgkIBwgKCgkLDRYPDQwMDRsUFRAWIB0iIiAdHx8kKDQsJCYxJx8fLT0tMTU3Ojo6Iys/RD84QzQ5Ojf/2wBDAQoKCg0MDRoPDxo3JR8lNzc3Nzc3Nzc3Nzc3Nzc3Nzc3Nzc3Nzc3Nzc3Nzc3Nzc3Nzc3Nzc3Nzc3Nzc3Nzc3Nzf/wAARCACnAN8DASIAAhEBAxEB/8QAHAAAAQUBAQEAAAAAAAAAAAAABgACAwQFBwEI/8QARRAAAgEDAwIEAwUECAQEBwAAAQIDAAQRBRIhMUEGEyJRYXGBFDKRobEHI0LBFSQ0UmJyktEWM4KyRKLh8ENTY3N04vH/xAAZAQADAQEBAAAAAAAAAAAAAAAAAQIDBAX/xAAhEQACAgICAwEBAQAAAAAAAAAAAQIRAxIhMQQTQVFhUv/aAAwDAQACEQMRAD8A5+qU8LTwor3bXvJHlNjcUttP207bx0ooCMLS21e0yxOoX8FqjhGlbblug+JroT+AbQ2Cxqu6UY/eoTk/Q8VnPJGDpmkYOXRy/FejirmoWM1jdy29wCHjbBJHUdjVfZ3q1TVozfDoaeRSxxj3pxXHUUttOhplu3uijRqO3FaB5ArFXg57irkN4V4cVhkx2uDWE67Lm34GpoEO8Agjmm288cmMHOfarMc0ceScHFc+jNtkEli6CFQRzUk88MALKPUaxkvVChh0xVa91RSpCcmpWNtg50h15MJ5CxHwqg5UMBimx3RY5YYplzcqGyK1UGS5EvUEjpUJHNM+1FjtXpSVWDZzkGq0J3JQo7nApi3EPm7M4x3BqCeYrkVRyck96uOIl5C7LdYkwDkDvThqIRuFyexqieevWvMVp60Ruzch1SFYtz5Le1Mi1SOSXa0ZVSSQc81j16vFL1IfsYVOEjUPI+Afuj3pRkNyuMfCsB76eRVDtnaMCprbUJUGMisnhZayIyQte7al2nsKsWVlJeSiOMfM+1dTaXLOdK3SKYWp7KBJ7uKKRgiu20sewrRl0OeK6igLoxk6EdvnRRonhawgZZ72dpGxwvRQf51lPLGK7NI45Nm54Z8O6Xb26uqFpCdxeQjcPhmikmO3VU3biRwuccUNJNHANkPCA8Z70pL5pCSWwT1Irzptyds7FSPNf8NaZq92JXVopyRukQ5LfD2qiP2d6XIXK3FyTn0nK+n4dK3LKbBXDZB960Y5Y1Oe9NZZx4TBwizlWteD59MQyI5lXfjlcYGDyaGShyRjpXd7uCK7hMcgBU9RQJqnhizW8LRRlVJ5AbiunF5P+jCeH8AIL9Knt7G4nUNGnpzgknpRa2l20KPGsYUEernrVGZFjUKikKOFAGcnsMdSauXkfhKxDdMjjs1KZyzfeJ70+fT1mLSiRVwMgHvXtxbvAJDJNCZrcL9qt1OXtgcY3kcdTggE7SQD14hSZiRnp7GsFk2do1cKVGPNdTMGQ+nnFMVyCCwJrYltYp5DIy+o0vsUWMFa6FljRj65GQCzHOTTsK33jzVu5sAMNHnHtVIROGAKHJrROMkS012JwqOMZNSbmUZJx7AV4zsqkMhBHfFRl3IwxzTqyboY53Hmm4p+Oa8xVpE2NIpAU7FegUBY3bSxT8V7igLGgV6BinAV7toCzwAd62dElWPcQM4xzVa7sli9Ubgr7VDbM0bEqce9RKpxKi3CQUGZpZFEagbec1pxSq0GxgMihJL8g7+M/CtCHUlZN8h2qOtcc8TSOmM0zZYsoxmopJ0hQyTyKiDqSawbrxDsRhbKrkEYZgQB78d6xJZ5rh2a4lZyOQSe/wAP9q5HOuDdRsKLjxebdlFhCJFHBaQfyBqS28cTbs3VlER7xSkHHvg5/Wg8AKw2gEKO/A9/wr0HByCNp7Y6VDkyqOiw+O9LY7JEuogeAxjBB/0kn8qstrekXHEV7Exbsx2n865kW4OeeOeOnzq3p2nXGqXf2a1VN20O7yNhYlzjcx9u3uTwM0KTCrCfVHE92lvZgzzzZ8qKEglyBk/IAdzgAd62NB0iKynhnuZBJdS5USxklI/SSRHx3AILnlugAHWfQ/D9ppNqVgUtJIP3s7piSTHQH2Xphfqa12VWwDuHIIIPTHT9KieZvhFwxpcnOvE2hXGiaiNX0W2RERW8xEJZWXkMHUgcEHkfM8VSIgkijvbMn7HKdqhjkxOBzGfcjse4weua6ZcRC8tpre+iiZGyp2g8r29sH5Vy9NMv7HxTc6LoZjvIp1K3COTsjUHhnIxhkPORjsB1IpY8jiwnCx/mgfxDv0p/m44PXvVzXY7vwolpHYqLmCX+23EyA/az0MZH8MYByFHfnqKz544/LhurNneyuATCXwWBHLRt7uuRn3yDXRHMpOjJwaJQ4PPtXo2k5wM1XVxjgcU7dW2xnR5c23nKSpwazWiZGKt1Faiyds15KiyjJUH2rfFma4Zlkx2rRl7aW2pjHilsrsXJykO2vdtTbKWygCLbXu2pdtLbQIi217tqXbTH52qvUnHAz2P+1TOagrZUYuTpGiZ43hwyeqqvXI2jbT9lVNVmFtYSyHOSuFwcHJqXrCLkO3NpD5m8qIyMpEf95uF/HpVYyM0ZPl7iRkHt+X8qsaRqPje/07fZapqctuhKehhJjgHuM9xT7i58RWkcaX9vaOJBuUXWnRhj7kEKp/OvIyeRLI+T0YYYwRUy4ZVIGcZ9Rx//AGkmW3s+Q3bDc9MVeh1q4hVoW8OaRPzgMiyqfph/zFVV1mxckXehbQeMW1642D4bw1ZbVwzRK+iIkKoJCnjtjj617tKjCnBHIPvU41HROs9prgJ6BZoTj4Z2D9Kp3+paPEqvYyahuLeqOe3RSB8GVuTn3Wi0FGxoui3WqSna6RWyOBJcSLwCewH8T/D8cV0nStLgsbOKK2jYQgbhlsl26b2YD1NgdegxgCub3uvWGpLa/atM1C3tYY/3VtbTp5S56lQ65ye5yTVeLVNMicta6hq1ih6holcD5lHX/tNS3sUuDsIU44H4Uz+MCubrrc7W5CeNId6kZS4jnix9Wjbn5Vm6n4p1FbZ7E63DNFIgzJblZGZf7vABBPfdjipcSrDDVtXvNWvW0bw0371R/Wr3OI7cd+R/7PatzQtHtNHsvs1irevmadvvzt7t8PYdvia51aeItOj0a104aZqFskTiR5LWdN08g43MCvXpjB47V03S5d2nW8koljYoC4uSu8cZy23jOBQ/xAv6O1DT4L60ktrld0UgwcdQexHxHauVy28nhvUptPv1aXT7gDf5fX/DKnswOfnyO9Fl54/gh1Tbb6bc3FgcR/aAx9fPDKCMD5Hk4rW8QWNhr2hibzkMJj82C4P8HA6/oaKcRXZzi8iayn2M6PGyh45U+7Kh6OPgcHj3yO1MV2PI6HpWjo2h65PbJYXOnu1pJmW0mjKsYGOCVdVJPltxnsDtPQGsW+afTxN58ZimjyGSRSCrDqCK6IZP0xlH8Lob/wBao3WuWdsWQM07jjbGM4PxPT9aHbm+urtWSaVypP3RwB9O/wBav+FfD914h1JLS2OyNRulmcemFPc++egHvWrypdErHfZr6J9p1UT6jeI9vpFjh5RCcPKT92NW6ZJxkj7o59s6Ev2e6gS+sl2wysVeL/5MnUoP8OOVPtx2NdKtNKsrTTF023h22aJs8sjO/P3mb/EepPv07VzzUbOTwvqskEnmSaZdDDhSRlQeD/nUkH5gdiRWePypqabZU8EXHgp7KWyrc8HkyFPMVxgMrrwHU8qw+BHNR7K9qElKOyPKknF0yDZXuyrCxFvuqT8hXrRMh9SsCPcYpgVtv1H60P6rcf1l41lwV4Ct+ePhWzqpmSNRBKqbs7lOOcDPGOT9Peg/Ur7zyuYlRkG1mBLE49z/ALV5fnZLWh2ePH6dA2e4of8AFsuBBbLnc53Njv2Hy7/jXQv+Gr7dtVY2PsWxQn4s8L3VhPFql1MhjlfykiHVSFz171t5WVOFIzwYmp2wo/ZhEE0ScDtccf6FolvrS2uFsvPSNyqSFC45GSen0rE/ZwuzRCfe4OPjgLVnxQzW/wBgQGT0233gGx+XH415nUrPSlyibTNKt7XWbOa0hCCOEqSobjg4GSMCtKbTLGYkTWds/vmJaHPCbrL4gTy5C6iBy4B7464xRaSArMeAATUzdsILgC/HVhYWl95sCbLh4VIjiQBV92+ornl/bqEYZz6gOT2rp3jKJ5NUkfzMqsUfoeJGHT2YGubXDtIJjIVGJiFwoHHPsMVdqiObOseEbeP/AIWsVkRWXy8kMuR1PvVbxJeaHZwXkVrDp1xqsBCLC0afumP8TA4BA9q0PDLKnhex74iBPyzXNvHAaXXPELPbh1F8AM2xIYAHqwGSOOpP61MI2zST4H38u23kt9TsrKaZ4FMNyqqrR44wdpwehxn3HOaGPs4FymcdziooQm1+IuUJJGQCdw7Z+NW0PFtkc+WOaqUUQmdR/Z6inQpAVVgLk/eAP8K0WYztXCnIZeRnqpoV/Z1zocv/AOS3/YlFLHGD8D0/ymsumafAOvtIt4BI0+j6cxQKqv5IIwxIJO0ggYxwPjxWjpun2+oeFjYyqEt/OdNkBZQACOm7JwTk8+5qCe7mlBSVUlDYZt8SnP1UA/nWp4dkWXRwVSNB58g2xhsDn/ESfzrSb4M4qmAviHwjZeHLZtU061N36tjwS7hhTn1boyrcY98UHajrdtfWriPTpLaViDva8aYMO59S5z05Lfrx1b9ocoi8K3mHCsWRV5wSSe30zXGYIGmmSKNWZ2YBUUZJJPA4+lKDKkSaXpt1qt9DZWcJlnlbAVRwBjkn4AZP0ruvh7RLbQNNWytRvJw88x6yvjr/AJR2Has3wb4ZTw9Ys0hR9RuF/rEqkERjr5S/XqR1I+FEgbC89u1KcrHFfSvfXE9vD/VrV7lg/q2PtZeMjnsDg+/fiszUba28TaVcW81q1tNFKUIchvLfAPGOq9ug+nWp9d1caPG0ptlmV3CsGk2BQFY56HPSq/hW7gvLe/mtY3jWS53tuKnlh2x2x8qElVit2BGmGSGc6JfL5c0TEWzE42nOSnTkMeR/iwehNao04lAwJwenp5rR8c+H1vrY31sv9YiX1juyD+Y/SpfAXiCG5DJfOPPQ4kJUDcSeGz1JJ65/iI98V04PIcFRhmwKbsyVsZF+4rH8qralFerGvlKFIPLsm/tn3+H58V0DVNMjafzrXyVjYD0tmh7VtIE0kQuIsGNgV2NgHkHH5D4/LJz2e7ZHL6tWc31i+UAG+gIfftQCPYpAGSDz/ePsfjQzdRwy7BAxLuu9yXGMk57Dj2x+lHWreBrnU765+ybYIwFEfmcggsxI+fI+ABA6g4B9X0ySzRVkXEjufVvDcADHQ5HXuBXFl2u2dUKrg+krlJpF3JOEB4O0c4oD/aHKo0/T7YSF/Lkdhnt6QP51ox3msQR8LC4+LjP40A+JNfj1HWIbaJ0k8svvZDlQSBwD36delEo12NNPo6P4CUL4bi4+9JIT/qx/KiMNMMbLmZABgKNuP0/nWD4ITHhiyOcbt7fPLmt8AkgYHPA+dcrfJ0Loes83HmS+bjpvUZFMlAkjaPGN4Kj4ZGKcyMCQeD7V5j3pAQ3Fuly+Z7a1kUgK29Dk4GOua494jMC6rex21vHBGLhsIhPGMjvXXdTvI9OsZruYgrGu4ju3sBXFLyZp7iSRgAXkLHHTJOTj61SEwht9R1FRFb2l9c+kALAsx457Dof1q3/S3iiGZ4o77U9/OULM5B/A0KAlJ7xoiUkJX1pwwHfms2S8vbaV1hu7lO3plYZ/OntSJ7CXxC2t35STULu6WRFwPPt+CCenKisCSx1hD5i+XOg4xsK/h2qGHW9WtmJhv7pCf/qk/rUkPiLWGnQNqNzyfvGQ8UbhqdR/ZjeRPpUlrM6w3XnF/KZhkjagyPfpRpIpbaVxlWBwRnPBGD+NCHhfRLu/09LvW7+6clgYog4GBjOWOCcnPTqP0Mvbkjj2qG7LRUktIGUbrOzdgOSVYfoaUSxWls0cVvFbwozPiNiRnHJOflVnB7DI7/AUDftB10xxtpds3rb+0Opxx2X68Z+FHIAn4r1keINRcNfRpaxMfIiWNmOMkbj23EfH8Kf4XvdK0CWe7mtL6aZkKQTRtGrQ5+8yg5AOOPhmsaxTE7fEUc+A1U6rKpUHMDYBHxFO2gqzV8DzwXUEpsW1GO3jb7l0I2TJ7KVOc9zx3ooZe9exRpEMRoqDrhQBTjipGUNU06HUYGinWVl3BgIpdhJAI64PHJ7UzStNtdKgeG1E4Erb282QPhvnge/tWgeuAM0hnnIxTsKGE9Mjoea5xqej6qviW5u/CsSsLU/vVaQKGLffQcg7cHH1x2FdIJB46kc4oV1DwRpV5dPPOZjLI5cksCMk59qadA1Zt2V672StdWUsFxtGRIdxB9iRkEj378HvgUdRv2tbSackEjCh2UlVJ7nuR8uvSgK2t9V0mctZw3No4yC8UTL+JGB+tag8danZbjqFjJdHyyBLHGyHOONxAx8+O1dMZpI53Gyrrfja9gwYYpLcQsFldo1O5udwAJzgAHBH1xxQOviGS1lzYq0bqNvmM25iPhz6M9Tg8n4cUR+JPFtrr1hco/2mN5FQbGKkJjP3ckYU9Tn6cZoDuYGU8lGOBgIQcZ5GccZxUyk2+xpIP/HnjBGiaz01AqlsO+SRIm3sPbPHxoctkICSbYV9OfRGo7e4oevLl7md5HYtuOB8qI4eLWNu2wfpU7N9jSSOyeEiT4OtduQTBIRj33NUPim91y01Ob7DqPkwmJDHHhSVcsqnqD7mrHhIiLwnZkjIEJb5+pjT/EscL3s/nEjy4gQccZ4I7++Khdly6IPCWu6lqWpXltfurrbwg5CDO447/jRI3IOO+MUK+DIlTV9YI3DIUgMoX/17irfi/Wv6KsRHA+Lqc4TDYKDu38vnRLsIvgFPHniR7jVbnTwYzBazEJtx6uO570HPJvjDbVUb/SF9qg1Bib2buu/A9IP509D+5T/P/IVdcEXyEHhvSY9X1C9t5ZHjAtnkDIAeVGR9KwPF0Z0rXb6ziCSpDKFV3X1EFQeaMf2fA/0ven2spf0oV/aGpPirVGI/+Ov/AGCoSKYPi8d85iizjPT41aiTe8LYA3AHArPiHrb5fzFatsP7J/lFDQJn0VEALeI8chf+0VNCN0sfOME/pUSf2OA/4V/7RUtuf38ffmo+lsFdV8RXumjJltZJcMgHkEZyRzjd7ZNc71djI5kkYu7tudiOpPWjfXLKe4uriT7BfsFz6o7csCB7cUC6pP567sMMMVwy7SMZ7Vu9deDFbXyUbQ4mo18CuF1ksQTiB8j3GVoHt2/fUZ+A2P8ATqA87opBj6A/yrGRqjpERd0dbQIZQgKeYSFJOcZ6+xqk0Xir30Zv+h/96u2KhdQCAekjceenEgrVIzVQSaJbdg20PiracroxGORsf/emIviqNFX7NpMgUbfvMMY+tE2D/e/OkQf7355qtUK2DE03iWGF5G0rTX2qThZ2ycewzTtI1FNWsluRH5Mm4pJGM4DD2z2okbIU8n8aF9Hx9o1deMLqMmOPck0pKiosA9R0PVEv7hrdNRCea7KYy+CCxxiqQ03WJpvsovb+KWZSqrcTMgk9xz1rtkQ/dIf8I/SsPxVEGfS5DzsugMnqMg/zFGqoVuzlVt4Vs9MgvW8QylWe36KFJh67SM5y3A6dAcUN67BFocpTTZ5QZQr+oFAOuV2gnOMjBJPWjb9o+sWen6w1rd2bTtNboQfMIXG5wcgewWuZJF9sZnRVXk+gDhfx7VUpRjFNE07PYLGNCspl8zaAxUphd3sSTyOta1i3mRSjfu3ED7uM4+JPt+naqaqkoZvOWJ+pTOQh6YxxyP8AfHSrauXkDb1di4JVVxuOPmcHGMcYxWEmxnaPDig+GbGJTkG2VenXPSqfiaDVbjVpf6NbUGj9H9llbA4XOMHjvQxfa6V8KWun6Rfr9pZVEz8rsU87QcfED8aEIZ7/AE24FzHK0bgkCaNzkn6Y7UlkpjbOr+G/6Q0uTVZ9cN8lukBZHundgAHGdu4/pQHrOqSapqUl1OxG5sRrnhFHQD/33pms+Lr3Vrc27HyLcnLRxyt6/mSefl8KHoJIvMZzP5i+3eq9nNi2+Dr1rtr2UxvMELbhh8AD8adBIWt0WR9zhiSC2cDivGa1duHc559QyBVJ7RodRhmgWR4H9RwmPmDVrKnwHB2Pwjpdpp1tBqAlYNeWMoO8+kEgYxgULeONJU3mv6hKfUssXlDt6l6/MbT+NanhLxNp1xb2una9G9lFZ220SSOcTPkDgDtjdx3Bq3q+qeHtUuZ4zbxTpIysxad0DbRgYAHHU/CpuinTRx9cKznGAB8+4rVt/wDwf+UVs3HhO2ZmMUpCseQY3JA+e6knhuVXjKXO4R8AGIj891VsmJI7cHVdOid3VVVFJLHAA2isnTvFGiXupxWdvqMMkxkA2AkZ57EjBob8Q+I01XR7rRV0++hSS3ESXATIZhgDjsOK5xpelapbXkU0lq5WJ1YqHXJPUAe3apNE0H/iu2XRw9xqEcUKTMyxfvQWZs5wACT074oCs23WW3dkiQnrng9Pz/WtrxQ+peIbbNxp0Vo8LMYzHIpDKcZU85zkDnjvQ0+kaqI0RoU3sTuK3CDHPTr16c1SkiZVQ5LlY5PWSuOoPGKN/AEok8QWxU5GyTP+k0F32laleu9xL9ljkkwWVrlSc++fj+Vbfgu9l0TVoZ7+D90isuY5UbOQQO/xpSaEpLg7dbYFxHjvgH8H/wB60qAbLx7pwvx51tOkOxh5m5GweCOAc9iPr86uyftE0jH7uOd/oB/vTjJJdkt8hhwT1rzIOMd/hQav7Q9PPAtpM/8A3P8A0pv/AB3CABDZDA6brj/9arZfogzbOMUJ6KT/AElranoL0n/zGqknjq4B4sIQPjIT+mKwB4gu4ry8uIGSL7VJvZfLDAfjmiTtFLs6jEf6uh6+kdKx/FfptLWQ8BbyI88ccj+dCaeM9USJY1kgCgY5hBqtf+I9R1CDybi4Rk3B/SgU7gcg5x70J8BQPftZt4NQ1uCa1urdpY4jHIu/od7EdviaDrTSHRW/fRhicgpz+dE76HZPK0rrMzsSWPnNySck1JHpVinWOb/qcmoadcA/4YraNbtN5uZw+dxIccn8KsRWUEAPlo27GFYuWK/Eds9e3epBMPZs/DFL7QANuWHwIIrl9kjC2VU0/Z92WfGeh4H6VPFbCNWDL5gbqJFDVILgdC/Hzpxmz90lh71OzsezITaw7Nv2eED3EK5/SmR2cEX3IUHvhQP0qx5wB9ZYUjLEf4x9aNmKyNVVRhVAHtipCRjtTQwP8I/GvQAe1IBMxxgU3cxAB6D4V6eK860WwLEWoXMK7FnfHxOa9fULpv8AxEvy3GqwHPTNPDMOgUUbMLYnubp/vTyN/wBZqLzped0jHnOWOac29l4FRuCBjnPwotjtnnJHpPPwFMeeOPh2C9eD2pjxuRtdxjtkc/lVKaxuTny3BGM8MapK+2FsutdwKOJkYewbn86YNQth94kH/Ev+1ZBt5sZMRx71GYmGSQFHxq/XF/QN9NQtP4ZUB7ZBFP8A6Tt04M34DNDZU14Rin6ogE6aha7eJRj2p6XkTDPmr16E0KZxXqyMvAo9S+AGcd2wX93Jgewan/0k6jaZk47MR/vQS0zHqT+NeGUkckn604wa+j5DkaiDjein/K1OF6h5O9PpmgLzD9PjUiXc8f3JnUewatFuvo7YdrOr/dkB+YxTjJJ2PHwagiPU7pDnzN/wfkVdh1tx/wAxTn3jfaPzp7tdorZlzdz6o1+jU8HjOWA9gaYD/hH4U8Dj/lt9K5TIcZCB6myp7Mua9DEjCqpX8KZyOikfWoy3P3sfSgCVl5/i/GvUIVhnP4A1EMdGINO2DsDj50ASO4b1DaP+mvBID1wfjnFNCs33Qw+deH0HB5+OKQEykHpu/wBVSZIHp4PuSDVcFT0Gf+mnjb16EdPTQBJ5si43YPxqQz+/T51EG/xfTFIMpOC2B8qALKsGHT/zCo5FBx6lH1BqIBecEZrz1LyQcfKgCR442XGVLe5f+VRAFTtXnHsalVlwD/IUjySdpI+YFFANKkA71YDHccVCLaKT1GKN16dOakZmQ53HH900vOXqQP8ATT6AgfTrRugK/Wom0q2wP+Z9D1q75kfdaXJ5GfrxRbAyX02VSfJiDe+4g1Xawuc/8n6AYrdBYHG45/GkZDnDMc/AVW7GDr2c+cmBhj4VBJCy/eQqfbFFIfv1HypZV+30FNZGFgokEjcopI+VPa2dU3leBwRuFE23B9PX8PyqOWCI8tErZ6nbVewdgwVI/hNMOR71vGwjJJUMnxBrw6ZD3eQ/Tmq9iHZPngHnB+NMDkn0sw+ppUqxIJVMvaRhXpaXPrbdj3pUqQhK+0fcXk4+de71OfSRnsDSpUDPPNXGVLDBxyTTlZjyTSpUAeg7gM9CfavRhSBk8/ClSpAS43fxHHtXpiI5OKVKgB6ByeMdOOelLaZCOzUqVADXXYVy5JY4ApmAcuCeOtKlTA9Y7RnvxXmR/dAPwpUqYDGQh87iB8K93YwW5+PelSpAPDtghPTg84ppcKVUknd7UqVMBbAq9O/c5qNyVJA7UqVACXdzwPocU7PcdjSpU0hjGZevORTt5ySv5mlSooD/2Q=="/>
          <p:cNvSpPr>
            <a:spLocks noChangeAspect="1" noChangeArrowheads="1"/>
          </p:cNvSpPr>
          <p:nvPr/>
        </p:nvSpPr>
        <p:spPr bwMode="auto">
          <a:xfrm>
            <a:off x="307975" y="-731838"/>
            <a:ext cx="2466975" cy="1847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196613" name="Picture 2" descr="C:\Users\Bev\AppData\Local\Microsoft\Windows\Temporary Internet Files\Content.IE5\11T38O74\MC900318594[1]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72200" y="4419600"/>
            <a:ext cx="1928813" cy="2373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6614" name="Picture 3" descr="C:\Users\Bev\AppData\Local\Microsoft\Windows\Temporary Internet Files\Content.IE5\06P9042Y\MP900448432[1]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63663" y="1981200"/>
            <a:ext cx="4495800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249362"/>
          </a:xfrm>
        </p:spPr>
        <p:txBody>
          <a:bodyPr/>
          <a:lstStyle/>
          <a:p>
            <a:pPr algn="ctr">
              <a:defRPr/>
            </a:pPr>
            <a:r>
              <a:rPr lang="en-US" dirty="0"/>
              <a:t>TYPES OF REAL ESTATE INVESTMENTS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620000" cy="4800600"/>
          </a:xfrm>
        </p:spPr>
        <p:txBody>
          <a:bodyPr/>
          <a:lstStyle/>
          <a:p>
            <a:r>
              <a:rPr lang="en-US" sz="4000"/>
              <a:t>Most Important—your own house</a:t>
            </a:r>
          </a:p>
          <a:p>
            <a:endParaRPr lang="en-US" sz="2400"/>
          </a:p>
          <a:p>
            <a:r>
              <a:rPr lang="en-US" sz="4000"/>
              <a:t>Rental Property</a:t>
            </a:r>
          </a:p>
          <a:p>
            <a:endParaRPr lang="en-US" sz="2400"/>
          </a:p>
          <a:p>
            <a:r>
              <a:rPr lang="en-US" sz="4000"/>
              <a:t>Real Estate Investment Trust</a:t>
            </a:r>
          </a:p>
          <a:p>
            <a:endParaRPr lang="en-US" sz="2400"/>
          </a:p>
          <a:p>
            <a:r>
              <a:rPr lang="en-US" sz="4000"/>
              <a:t>Real Estate Limited Partnerships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dirty="0"/>
              <a:t>OTHER INVESTMENTS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Font typeface="Arial" charset="0"/>
              <a:buNone/>
              <a:defRPr/>
            </a:pPr>
            <a:r>
              <a:rPr lang="en-US" sz="4000" dirty="0"/>
              <a:t>Commodities</a:t>
            </a:r>
          </a:p>
          <a:p>
            <a:pPr>
              <a:defRPr/>
            </a:pPr>
            <a:endParaRPr lang="en-US" sz="4000" dirty="0"/>
          </a:p>
          <a:p>
            <a:pPr lvl="8">
              <a:defRPr/>
            </a:pPr>
            <a:r>
              <a:rPr lang="en-US" sz="4000" dirty="0"/>
              <a:t>                 Gold and Silver</a:t>
            </a:r>
          </a:p>
          <a:p>
            <a:pPr>
              <a:defRPr/>
            </a:pPr>
            <a:endParaRPr lang="en-US" sz="4000" dirty="0"/>
          </a:p>
          <a:p>
            <a:pPr>
              <a:defRPr/>
            </a:pPr>
            <a:endParaRPr lang="en-US" sz="4000" dirty="0"/>
          </a:p>
          <a:p>
            <a:pPr marL="114300" indent="0">
              <a:buFont typeface="Arial" charset="0"/>
              <a:buNone/>
              <a:defRPr/>
            </a:pPr>
            <a:r>
              <a:rPr lang="en-US" sz="4000" dirty="0"/>
              <a:t>Collectibles</a:t>
            </a:r>
          </a:p>
        </p:txBody>
      </p:sp>
      <p:pic>
        <p:nvPicPr>
          <p:cNvPr id="19865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78288" y="1295400"/>
            <a:ext cx="2771775" cy="164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8660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0600" y="2738438"/>
            <a:ext cx="260985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8661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21150" y="4491038"/>
            <a:ext cx="2362200" cy="193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41600" y="871538"/>
            <a:ext cx="3505200" cy="914400"/>
          </a:xfrm>
        </p:spPr>
        <p:txBody>
          <a:bodyPr/>
          <a:lstStyle/>
          <a:p>
            <a:pPr>
              <a:defRPr/>
            </a:pPr>
            <a:r>
              <a:rPr lang="en-US" sz="4800" b="1" dirty="0"/>
              <a:t>INSURANCE</a:t>
            </a:r>
          </a:p>
        </p:txBody>
      </p:sp>
      <p:sp>
        <p:nvSpPr>
          <p:cNvPr id="199683" name="AutoShape 2" descr="data:image/jpg;base64,/9j/4AAQSkZJRgABAQAAAQABAAD/2wBDAAkGBwgHBgkIBwgKCgkLDRYPDQwMDRsUFRAWIB0iIiAdHx8kKDQsJCYxJx8fLT0tMTU3Ojo6Iys/RD84QzQ5Ojf/2wBDAQoKCg0MDRoPDxo3JR8lNzc3Nzc3Nzc3Nzc3Nzc3Nzc3Nzc3Nzc3Nzc3Nzc3Nzc3Nzc3Nzc3Nzc3Nzc3Nzc3Nzf/wAARCACyAJ0DASIAAhEBAxEB/8QAGwAAAgMBAQEAAAAAAAAAAAAABAUCAwYAAQf/xAA5EAABAwMDAgMHAQcEAwEAAAABAgMEAAUREiExQVEGE2EUIjJxgZGhQhVSYrHB0fAjM3LhBySC8f/EABcBAQEBAQAAAAAAAAAAAAAAAAEAAgP/xAAZEQEBAQEBAQAAAAAAAAAAAAAAARExIUH/2gAMAwEAAhEDEQA/APrIGTSy5HL6R2TTTG3alM85lr9NqI6INCjW0+7QjQ3o1AwN60noTUVJFZzxNdZZukOw2aQlme+Q468QD5LQ3Ox6n/OaNvd9atMqDDDLkqXMcCENNkBWnqo9P8PagaOcaIOppWk9ccGpIdWnZadu4NSJqBqK1L6SSAfvU0rBoF1GeDioIedQcHcUYjPOa4ihWpAV1x86JbUFUJxFeaT2q8BIGVGoKcxskfWpKygAZO1Duu6dkDfvVjhUrk1UoVYQzalB06ySlXfpVqgai4nG4qaTqSDSleN66pkVEihHQ35pI+dclxX8VPOATjO1ZCTd2WFPLW26PLVuAkZ3NMBwyN6tnSHIkB+QzHckONoKkMtjKlnoBSeJ4gtxUApxxGeqmzin0d9mQ3qYcQsfwnNaVYqN4egIscm7eL2g5MfPtT7hJSpn91CSDkEDbHfA6Uls7v7Btq/E1ybfkSpR8i2RnnCtYQSdIyd9/wCQ9a+kXGLEnxVxprDb7KuULGQe1I/E9lduQtz8BxluTbnw8yh1JLSsADScbjgcVM4UTb34gsjcKZevYFsypCWlxGUKDjWrPCs4URjcVpnblDan+wLkNplFsuBs5yUA41Z4ArLzLfMMoX/xY9H9ntrZcYhxNSkhX7xKsEnYfjilD8dhu1SfEfiSCiXcbiQmHDWCQkHZtAH5PX6mo6+ilQIBBGDxivD6186aYvPhmJZLZGufmTJLu8HyUlCUHdZKjuAM4zxzjitTP8VWiDLcjOyFuONDLwZaU55Q7rKQcfWpSnKhvkVNDy0DkelDsvtSWUPx3EOMuJCkLQchQPWpE7UEQiTlWFqOaKQ4FDY5pSob7ivUvLbPcdqMJudxVak0K1MT+sEUUlwKGxyKkqcTtUGvdJT33olQyKqUnCgakiRUCN6tUKjQjgDald3gIlt4KB9qaprlICuRUGLcsqEnZOKoNtU2ctqUk90nBraOMA8AUI9GRnmosy05MYUDrUsDovf80xYubasJfQWj35H3oxURKjzVK7eg8b0pYVpUnIIIPUHmgJVshy58WbIa1vxMlklRwknrjjPG/pXjkZbCtTStPy60tX4lhR0Prfc1NsOBp5TQKi2o/vCkKnLNMjSbxd/OTKuTrKkQtKSAykJ2SAeuevXHrWa8Lw2XLcmDbfEa4s6W2fbYbrKVLK8HVgEBQOPUj719EbcQ4kKQQpKhsRXulGvWEJ14xqwM/ekYAhRolgsrbAcKYsNk6lq5wMkk/ms3a27j4s13GZLkwbYSfZY0ZehSxn4lK/zrT/xNAeulhnQY6gl15rSgnjOQcH0OMUibvF1YtTFugeH5rVwbbS0PMQAyjAxq1cEdal9XeGpkhq+3WzOS3JkeIEKbdeOVoJ5QT13/AJVpVV86uEBixsW+3zpOtyRI9uuL4zlYRwkdTlRwB1NNIXieWbjcpN2CIlujNI0sFOXAtXwpJ6qI6eoqWtbnFSDqkA6FEUoiXyM4iOmYFQ5L7RdSw+feCQeSeBTHUlSQUKCkkbFJyKjo5iedgvn+dGoeS4n3dyaz6jiqjIcaVqQsgijDrUY29agRSmDeElaUSSB/EOPrTVt5t1OsHAPFZ9RyBjnaqlPHhH3NeYzuSTVMp9qMyp6Q6hppAypbigAPmTTIHOOLUfeWfptVClf/AKaTx/F9hmT0Qo9wQp1w4bJSoJWeyVEYJqiLMdiXi7sT7qiSEI9pajIbwqO1vsTjfp3pxaeFVVrdSMJUsJKuATv9Kzvhy9XC+FqaTb2re6CW2EuFT4GcDV0HqMVlHAh2zveJ3yV3KJdNS1qJ9xtLmnQBwBgikabQfFi4EF6LcWZU2RCfdRKdbSD5TYVstXzzwO1e3NpufMutsZbZDUy3CUw42jCnTvkk9d9OKpmz4Nqvl8amLAYucRDzYSkq8xWkoIGOSdjRtls01pvw3KUkJciRVMyULO+hQBA9SDipFsebIbR4cuDLykNy0+zvo6FWNsjvqB+9NIHiZLlxk26cx5UllwpSEZOtPIVxtR8Dw1GjRjFedXIjJk+0MNL28hWScAjkZNNXYTasqSkBRGCcb4+dBwHGuESWVpYfQpbatK053SecH70RilbVjYhhzyQrK1lxSlHJKj61xnJhI0OrCj0BO9ReSbFAfvDV1fZLsltvQjWcpSBwQO+53pFD8OiA9Nu98eEpaXnJLbTaSUpP72P1KwABnitXFktzGg41nHUEbirSmoWPnrzaG7a/4gvkNEm4z1BESK6nVoB+BAB69TUo9wX4fYgeHIrkczynW87IXhpkqJOPU9hW0k2+JIkx5L7CXHo5JaWrfQTscVnZdklsXWfJZiwp8aeUqW3JVpLZAxtsQRSMdbfEAdiTXbithAhveU4+0SW18bj71O6XiJDjCQpepsuJb/0/ewT37UDNt7dxujdoajJYtcLDshCUaEurPwpHcdSao8SxItutvnxIrSfKcBSkZCEqJ+NSRzj1pXpxqOxHXpRzMhSUABRHypHbFy1IV7YplzcaHWhgLHfHSmiTtUX0RJrN/wDkOH7X4TmlKQpccB9II/dO/wCCa0KDUJjKZUR6OvBS62pBB7EEf1oVYvxqyxdPAIuDKEpXHZaksLSANB2yB2G/4od55TfinwzdXBgXOCYz2eqiAoZ+pqNrsN/n2ONZbp5UO1snDhzqffSFEhPZI/NbJ2DFWGAuM0oR92dSQfLOMDTnjbbNQfOrrYYMuaGLBYZkKc3KCjPUgtNNgK94glW+RwAKeyPCUV6fIeXJkeySXfOfgggNOuDqevritStPOMmh3XENpKnFBKRyScCg4GYisxmmmWmwG2kBDY5KQONzvRWrbc0inX9ptWiOkuEcKJ900tXLnTlFKlqwf0p2AoLVLlsNjLjqBj+IUKq9sK2YDjy+gSnA+9JWbWeXlfQUc0whlOEDHelIy3Z0xOhakMIPIbOSajEixWMlSdas51K3q8mq1CrALUhlYHlnQe42qGJaD7q0uJ7EUAmWyZSoocw+lIXoIwSnuO/9KLbkqSRk04V4kJ4dQps8bjP5qxaQoBSTkd69afQ4MLCT8xVvkNEZaUEn13FCLXk+78uKzF9hz3XHFQ5Leh1vy3GX05TjuPXetjIjrCCSUH1BrPSXm3FENrC8H9O9IA2uMIUJmKF6w0gJ1HrTRptS05AyKphMF5wJ6dT2pylSGUhCAPtUsahCqtB2oVs7b0Hc75HgK8o+/IUMpbB3Hz7CiozcKUjUpQSkc52FK5F6gNggPpWodEb1kpM6TdJCvaHVBAydGdgPQVBLITkNhW9GnDmff9adMVshXdY4pG+8/KWVPLUvPQnajottU7gugoT17mnjESO0B5TKR3Khk1Ijg2VTwDknUlB4T1P9qciOhpAQ2gJSOABRqUV6pvalF+jAxjeoFHejVt7+tAXdANtlAyvZCWlASNWnyjjZWemKQoLzPtXsvnNmRo1+VqGrTxnHOKqdlR23/IU+355SVhrWNZA5IHPSs0xeG3PD0LxGIzL0uKtMac9jKg2DhZSfXKT9TRlr8hvxhdWn0NqekJakRXikEqa06SEnsMHYetQ0uE+Vd/Y3nGG4jr6S7a3gsqyRnLa/+Q6f1FPrXORcYokJSW1pJQ60rltY2KT9fvtWeXb5j0U262IEi2uyg9EntrH/AKmF5UCDvsQcY5zWkiWxqPJ9sWAqa42lDziSUhwgbnTnGdqVBaVdqMjq1J2NBKwkE5wkck0quF5CGTHgqJUoYU52+VFaWX68FRXCi8/C44D+BQ9utqko8xXu1RboZUrWseu/WnbY4rM9T1hIaTpT15NW5qOK6tgXeL0GGfLiLCnjsVYzo/7pHao71wnuPPKK1KO6jvVnsSiCVjHoa01khpixkHA1qGTWekNPsKUoRKiAh9vBUgcLFDtFJGQAOvFaZKhq36Vn3be/EW5ka2islCh2O+9Ui1Y2ScajvRTZoBtVEtr2pAtKh3oM3i3/ALWFqElBnaCssjcgAA79jg5x2rIzvFc+2eMXIszR+yUBtKilAygOAaVk+itu2DSm/wDmRfFtzvUbKl21yI6oJPxNKQEr/pULW6vd5TbltRmYcidOeSVNxo+NRSOVEngdPnWZvd2i3yF4ckLaUm3ybgESWnehAICVdCNVQ8SynI3i2HKbuaYMG4wQyJqm9WgAlXuk7JJynBPGfSmUKBab9YX7NDZc/ZUcpSxMCv8Acc3KlJyN8Hk8HJFA6BbZiQ/FtzsbvloiXeKHUtAABK8FKgANtwCdu1XW/wANJm2WFG8QMlUqFqbadbdKVFAOBuDncY29Kd2ixR7Whai67LkuK1OSpB1uHA0gA9BjamCxntUcBMRWYsZqPHbS000nSlCRsB2oW4zGYTeXTkn4UjlVU3S9sRyW4+HXeDg7JPzrMuKdlOlxxRWtXJq0rplxkTVnJKWzwlPH/dThQ9XvKqyJE/UsetMFLbjMLdcIS2hJUpXYCrpXMthAAFEDAxSKPdVKu8dtJSqHMj647mOVA7/g0pS6u43suNPPiUxMUFoBIQ0wnnI4ya1jOtnmvarS4lwBTagpKtwRwasA2qLRzIbajqUM79RVFyuUa0wHJcpelpsbBO5WTwAOpNH3DOEY4JzWWvrDovdsuDrDkuEwrQWG06i04ThLukfFjj0rMRj4aTdHGn593cUlyUoLahjGmOjoPUkc02jyY01orjvNPNlRQVIUFDIO4+lZu5XmbLvCLL4dKC+2oLmS1p1IjpB+HHVR7f4F8S9lm6P2HwdbohLC3HJKpLulClZGdGCSc/jsMUjWlmQC0S418P7vWhUqxTeC+5JiMvPsLjuLQCtheCUHsSNjVMmGhzKkEJX+DUWHv8Vhfi23iWjVFuUV2E8D1I95P1zjHyqrwrYpzMy+QruhbkdyO3FbfUNnUJCgCPUJI+o9K1brCfNT7QyhS2zqbUpIOk9xttRGoAaicDHXpUMA2e0Ih2SLbJ6mpwYSBqdaGDvtgHPHGfSmqEpQkJQkJSBgJSMAD5Upk32HHSdK/NVn9AyPvSaVfpcjKWcMI3GE7k/Wg40VwuUaCnMhzCuQhO6j9Ky91vb84ltjUyx2B3V86CDKlnKiVHuetXtRCelGkEllSyOfnTOFASfeUMJHXFEsQ0AZVjFXuKwNKQAkdKZEoeUhpClDOlIJ2G+BQIvdrXHirefaSmYn/TQv9WdsH+Ve3C6QrcpsTH0tlw4SCDv6/L1rOfs+Mhi/Q38ZbR50daj8CDlQ0n/lmtM2iZapDkOWlQBm2iV5zQSAMtHcYA6acj6UY1a0XJ5dxt09xmLNSDIaSj4yPXpRtrt6y/HuS1aXHIaW3myPjOxBP5FNgENjAwhCR9AKg5htDLSEIGlCEhI+QoJ68Nh1SY7bj4TyU8A0DKmO3SR7HA2byAtwdR2Faq1WdiJFSjy05O5yKLT1qnUBxspNAJSQrBJBBxTAHNDyG8744ohYmSoec94b8JNezurcUqfMAOmODudzyo527fkL7lPYsUtiyWGLFZEAj2i6SmC4IyljckjqdsnjfHSt8lQQo7AEnJ9T3pNJs8lq5yLhaJLDa5QSJTElsrbdwMAjG4ONux60ixX4bv7s24TLXKeiynYqEuCXE/23Eq6Eb4UPQ4p8teM0PGhQ4AWmFFYYC1aleS2lAUfXArnF1FTNSZDKkJcU2cbKTyKyNzgT2nNTilvoVwtOT9xWtJzVZTk1JiEIyeKKZZyRtWkctjDpJLQBPVOxqIs6U7pUofMVmwlseKD0opTSWk9M0Q4j2XYkKPYdKDdcySc/WqRV4peDgDmll3ubFriefI1qGrAQhOVE8nb0G9Ezn1R4b7yGy4pDZUEDlWBxWWirW7c7fcJbrjjNzacR5alZS0SPdA/+cj55rbNqyS5FlXG5NSlI8t+ChbKl8FGDnH1waMt1mjzottlzkrU83GQhSc4Cuo1Driq7ZZ2nYMdF0jJW5DWtDSl9UA+6fUfOn7PWoCNQSPpWfus16ZJMCIoaD/uKB/Fe3e8O+cqBBBC8YcdG5T8qZ+GbMWsOLTlR3JNGk18PWlqFHSSgasdqdE42rkjSgCvCayTZJrlAKFQBqQVUgr7WQfwRQpcU38VMyARQrzWRxUQZeUr5elQWrPFc6ypOSg4NDx5TQJS/qQoem1IFNtFXSiEx+pxVaLjDSN1E/IUNJvOCUxk425IBP9qUYFpCE6llKR3JpZNuLY1Nxtz1XSqXNPlqdkvYbSMla1bD6mhUTY7kT2pp5Ko+kqDidwQOtK0S44tRyaQq8Qx3IU95lK9cRLhUhSTyk4Ge2ecc4qNxvBDNrlRlJMSW+lCypO+lQOPlvz8qW29EeLcbrZFtOFqQsLbSlJICVJ9456Y7moWuajuxLnaJqZTry5wKJOtWUqyjVsOAB/KmFqtYZgojzEJWI8pTkffgZOn+dda7S3bw2VyXZKmk6GS7j/ST1AA/nR7z6WmlOOKCUpG6jQosWsAZUcDrk0jnXh18qi27IB2U6OvyoGbOfujvls5RHzjHVVPLHZwnBKc1JPw9ZvhUsEq6k75rbxmUstgJHSqoMZLKE4GKKJrJcTUDzXE14TUTPNe6qr1V2aQtCq5QyKqzUtVCVuNA0ivMYoUHBwrmtDnNDy46X2FoPKh9jSmQLhBwcn513m1OYythzS4kg9+9DHalE/jCSBbmo5yfaJCEEJTqJAOTt14/NLra67brk5DXGkN2yctRYDicqaV1BAzgHPWnsiI1IlRpDhUVRlFTYzgBRGM461ct5tsHUtKfmripms/Dss162tW24FLUeM4VNqZXla8KJSeNgMn/AAVoirHzoGTc2G0+6Q4rsj+9LlzJMnIIUlPQJ/vUhtyuaYqVaPfcxsOgPrSUNSrg6FvqKhn4eg+lGotrkkpGlQTkE561prdagkJyPxRpgG0WjGk6a1kGIG2xxU4sRDY4oo4SMCrTj3OBiok1xNQJoTjXhNcTUSakY16K6upTq96V1dQnorlcV1dUia8AaeBWbc+JVdXVoltxcWlJ0rUPkaToAUdStz3NdXVMikJSFJwBx2phFSnVwPtXV1VR3DA22FO4oGBtXV1ZIw9Kgqurqiiaga6uqDyvK6uqT//Z"/>
          <p:cNvSpPr>
            <a:spLocks noChangeAspect="1" noChangeArrowheads="1"/>
          </p:cNvSpPr>
          <p:nvPr/>
        </p:nvSpPr>
        <p:spPr bwMode="auto">
          <a:xfrm>
            <a:off x="155575" y="-661988"/>
            <a:ext cx="1219200" cy="1381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9684" name="AutoShape 4" descr="data:image/jpg;base64,/9j/4AAQSkZJRgABAQAAAQABAAD/2wBDAAkGBwgHBgkIBwgKCgkLDRYPDQwMDRsUFRAWIB0iIiAdHx8kKDQsJCYxJx8fLT0tMTU3Ojo6Iys/RD84QzQ5Ojf/2wBDAQoKCg0MDRoPDxo3JR8lNzc3Nzc3Nzc3Nzc3Nzc3Nzc3Nzc3Nzc3Nzc3Nzc3Nzc3Nzc3Nzc3Nzc3Nzc3Nzc3Nzf/wAARCACyAJ0DASIAAhEBAxEB/8QAGwAAAgMBAQEAAAAAAAAAAAAABAUCAwYAAQf/xAA5EAABAwMDAgMHAQcEAwEAAAABAgMEAAUREiExQVEGE2EUIjJxgZGhQhVSYrHB0fAjM3LhBySC8f/EABcBAQEBAQAAAAAAAAAAAAAAAAEAAgP/xAAZEQEBAQEBAQAAAAAAAAAAAAAAARExIUH/2gAMAwEAAhEDEQA/APrIGTSy5HL6R2TTTG3alM85lr9NqI6INCjW0+7QjQ3o1AwN60noTUVJFZzxNdZZukOw2aQlme+Q468QD5LQ3Ox6n/OaNvd9atMqDDDLkqXMcCENNkBWnqo9P8PagaOcaIOppWk9ccGpIdWnZadu4NSJqBqK1L6SSAfvU0rBoF1GeDioIedQcHcUYjPOa4ihWpAV1x86JbUFUJxFeaT2q8BIGVGoKcxskfWpKygAZO1Duu6dkDfvVjhUrk1UoVYQzalB06ySlXfpVqgai4nG4qaTqSDSleN66pkVEihHQ35pI+dclxX8VPOATjO1ZCTd2WFPLW26PLVuAkZ3NMBwyN6tnSHIkB+QzHckONoKkMtjKlnoBSeJ4gtxUApxxGeqmzin0d9mQ3qYcQsfwnNaVYqN4egIscm7eL2g5MfPtT7hJSpn91CSDkEDbHfA6Uls7v7Btq/E1ybfkSpR8i2RnnCtYQSdIyd9/wCQ9a+kXGLEnxVxprDb7KuULGQe1I/E9lduQtz8BxluTbnw8yh1JLSsADScbjgcVM4UTb34gsjcKZevYFsypCWlxGUKDjWrPCs4URjcVpnblDan+wLkNplFsuBs5yUA41Z4ArLzLfMMoX/xY9H9ntrZcYhxNSkhX7xKsEnYfjilD8dhu1SfEfiSCiXcbiQmHDWCQkHZtAH5PX6mo6+ilQIBBGDxivD6186aYvPhmJZLZGufmTJLu8HyUlCUHdZKjuAM4zxzjitTP8VWiDLcjOyFuONDLwZaU55Q7rKQcfWpSnKhvkVNDy0DkelDsvtSWUPx3EOMuJCkLQchQPWpE7UEQiTlWFqOaKQ4FDY5pSob7ivUvLbPcdqMJudxVak0K1MT+sEUUlwKGxyKkqcTtUGvdJT33olQyKqUnCgakiRUCN6tUKjQjgDald3gIlt4KB9qaprlICuRUGLcsqEnZOKoNtU2ctqUk90nBraOMA8AUI9GRnmosy05MYUDrUsDovf80xYubasJfQWj35H3oxURKjzVK7eg8b0pYVpUnIIIPUHmgJVshy58WbIa1vxMlklRwknrjjPG/pXjkZbCtTStPy60tX4lhR0Prfc1NsOBp5TQKi2o/vCkKnLNMjSbxd/OTKuTrKkQtKSAykJ2SAeuevXHrWa8Lw2XLcmDbfEa4s6W2fbYbrKVLK8HVgEBQOPUj719EbcQ4kKQQpKhsRXulGvWEJ14xqwM/ekYAhRolgsrbAcKYsNk6lq5wMkk/ms3a27j4s13GZLkwbYSfZY0ZehSxn4lK/zrT/xNAeulhnQY6gl15rSgnjOQcH0OMUibvF1YtTFugeH5rVwbbS0PMQAyjAxq1cEdal9XeGpkhq+3WzOS3JkeIEKbdeOVoJ5QT13/AJVpVV86uEBixsW+3zpOtyRI9uuL4zlYRwkdTlRwB1NNIXieWbjcpN2CIlujNI0sFOXAtXwpJ6qI6eoqWtbnFSDqkA6FEUoiXyM4iOmYFQ5L7RdSw+feCQeSeBTHUlSQUKCkkbFJyKjo5iedgvn+dGoeS4n3dyaz6jiqjIcaVqQsgijDrUY29agRSmDeElaUSSB/EOPrTVt5t1OsHAPFZ9RyBjnaqlPHhH3NeYzuSTVMp9qMyp6Q6hppAypbigAPmTTIHOOLUfeWfptVClf/AKaTx/F9hmT0Qo9wQp1w4bJSoJWeyVEYJqiLMdiXi7sT7qiSEI9pajIbwqO1vsTjfp3pxaeFVVrdSMJUsJKuATv9Kzvhy9XC+FqaTb2re6CW2EuFT4GcDV0HqMVlHAh2zveJ3yV3KJdNS1qJ9xtLmnQBwBgikabQfFi4EF6LcWZU2RCfdRKdbSD5TYVstXzzwO1e3NpufMutsZbZDUy3CUw42jCnTvkk9d9OKpmz4Nqvl8amLAYucRDzYSkq8xWkoIGOSdjRtls01pvw3KUkJciRVMyULO+hQBA9SDipFsebIbR4cuDLykNy0+zvo6FWNsjvqB+9NIHiZLlxk26cx5UllwpSEZOtPIVxtR8Dw1GjRjFedXIjJk+0MNL28hWScAjkZNNXYTasqSkBRGCcb4+dBwHGuESWVpYfQpbatK053SecH70RilbVjYhhzyQrK1lxSlHJKj61xnJhI0OrCj0BO9ReSbFAfvDV1fZLsltvQjWcpSBwQO+53pFD8OiA9Nu98eEpaXnJLbTaSUpP72P1KwABnitXFktzGg41nHUEbirSmoWPnrzaG7a/4gvkNEm4z1BESK6nVoB+BAB69TUo9wX4fYgeHIrkczynW87IXhpkqJOPU9hW0k2+JIkx5L7CXHo5JaWrfQTscVnZdklsXWfJZiwp8aeUqW3JVpLZAxtsQRSMdbfEAdiTXbithAhveU4+0SW18bj71O6XiJDjCQpepsuJb/0/ewT37UDNt7dxujdoajJYtcLDshCUaEurPwpHcdSao8SxItutvnxIrSfKcBSkZCEqJ+NSRzj1pXpxqOxHXpRzMhSUABRHypHbFy1IV7YplzcaHWhgLHfHSmiTtUX0RJrN/wDkOH7X4TmlKQpccB9II/dO/wCCa0KDUJjKZUR6OvBS62pBB7EEf1oVYvxqyxdPAIuDKEpXHZaksLSANB2yB2G/4od55TfinwzdXBgXOCYz2eqiAoZ+pqNrsN/n2ONZbp5UO1snDhzqffSFEhPZI/NbJ2DFWGAuM0oR92dSQfLOMDTnjbbNQfOrrYYMuaGLBYZkKc3KCjPUgtNNgK94glW+RwAKeyPCUV6fIeXJkeySXfOfgggNOuDqevritStPOMmh3XENpKnFBKRyScCg4GYisxmmmWmwG2kBDY5KQONzvRWrbc0inX9ptWiOkuEcKJ900tXLnTlFKlqwf0p2AoLVLlsNjLjqBj+IUKq9sK2YDjy+gSnA+9JWbWeXlfQUc0whlOEDHelIy3Z0xOhakMIPIbOSajEixWMlSdas51K3q8mq1CrALUhlYHlnQe42qGJaD7q0uJ7EUAmWyZSoocw+lIXoIwSnuO/9KLbkqSRk04V4kJ4dQps8bjP5qxaQoBSTkd69afQ4MLCT8xVvkNEZaUEn13FCLXk+78uKzF9hz3XHFQ5Leh1vy3GX05TjuPXetjIjrCCSUH1BrPSXm3FENrC8H9O9IA2uMIUJmKF6w0gJ1HrTRptS05AyKphMF5wJ6dT2pylSGUhCAPtUsahCqtB2oVs7b0Hc75HgK8o+/IUMpbB3Hz7CiozcKUjUpQSkc52FK5F6gNggPpWodEb1kpM6TdJCvaHVBAydGdgPQVBLITkNhW9GnDmff9adMVshXdY4pG+8/KWVPLUvPQnajottU7gugoT17mnjESO0B5TKR3Khk1Ijg2VTwDknUlB4T1P9qciOhpAQ2gJSOABRqUV6pvalF+jAxjeoFHejVt7+tAXdANtlAyvZCWlASNWnyjjZWemKQoLzPtXsvnNmRo1+VqGrTxnHOKqdlR23/IU+355SVhrWNZA5IHPSs0xeG3PD0LxGIzL0uKtMac9jKg2DhZSfXKT9TRlr8hvxhdWn0NqekJakRXikEqa06SEnsMHYetQ0uE+Vd/Y3nGG4jr6S7a3gsqyRnLa/+Q6f1FPrXORcYokJSW1pJQ60rltY2KT9fvtWeXb5j0U262IEi2uyg9EntrH/AKmF5UCDvsQcY5zWkiWxqPJ9sWAqa42lDziSUhwgbnTnGdqVBaVdqMjq1J2NBKwkE5wkck0quF5CGTHgqJUoYU52+VFaWX68FRXCi8/C44D+BQ9utqko8xXu1RboZUrWseu/WnbY4rM9T1hIaTpT15NW5qOK6tgXeL0GGfLiLCnjsVYzo/7pHao71wnuPPKK1KO6jvVnsSiCVjHoa01khpixkHA1qGTWekNPsKUoRKiAh9vBUgcLFDtFJGQAOvFaZKhq36Vn3be/EW5ka2islCh2O+9Ui1Y2ScajvRTZoBtVEtr2pAtKh3oM3i3/ALWFqElBnaCssjcgAA79jg5x2rIzvFc+2eMXIszR+yUBtKilAygOAaVk+itu2DSm/wDmRfFtzvUbKl21yI6oJPxNKQEr/pULW6vd5TbltRmYcidOeSVNxo+NRSOVEngdPnWZvd2i3yF4ckLaUm3ybgESWnehAICVdCNVQ8SynI3i2HKbuaYMG4wQyJqm9WgAlXuk7JJynBPGfSmUKBab9YX7NDZc/ZUcpSxMCv8Acc3KlJyN8Hk8HJFA6BbZiQ/FtzsbvloiXeKHUtAABK8FKgANtwCdu1XW/wANJm2WFG8QMlUqFqbadbdKVFAOBuDncY29Kd2ixR7Whai67LkuK1OSpB1uHA0gA9BjamCxntUcBMRWYsZqPHbS000nSlCRsB2oW4zGYTeXTkn4UjlVU3S9sRyW4+HXeDg7JPzrMuKdlOlxxRWtXJq0rplxkTVnJKWzwlPH/dThQ9XvKqyJE/UsetMFLbjMLdcIS2hJUpXYCrpXMthAAFEDAxSKPdVKu8dtJSqHMj647mOVA7/g0pS6u43suNPPiUxMUFoBIQ0wnnI4ya1jOtnmvarS4lwBTagpKtwRwasA2qLRzIbajqUM79RVFyuUa0wHJcpelpsbBO5WTwAOpNH3DOEY4JzWWvrDovdsuDrDkuEwrQWG06i04ThLukfFjj0rMRj4aTdHGn593cUlyUoLahjGmOjoPUkc02jyY01orjvNPNlRQVIUFDIO4+lZu5XmbLvCLL4dKC+2oLmS1p1IjpB+HHVR7f4F8S9lm6P2HwdbohLC3HJKpLulClZGdGCSc/jsMUjWlmQC0S418P7vWhUqxTeC+5JiMvPsLjuLQCtheCUHsSNjVMmGhzKkEJX+DUWHv8Vhfi23iWjVFuUV2E8D1I95P1zjHyqrwrYpzMy+QruhbkdyO3FbfUNnUJCgCPUJI+o9K1brCfNT7QyhS2zqbUpIOk9xttRGoAaicDHXpUMA2e0Ih2SLbJ6mpwYSBqdaGDvtgHPHGfSmqEpQkJQkJSBgJSMAD5Upk32HHSdK/NVn9AyPvSaVfpcjKWcMI3GE7k/Wg40VwuUaCnMhzCuQhO6j9Ky91vb84ltjUyx2B3V86CDKlnKiVHuetXtRCelGkEllSyOfnTOFASfeUMJHXFEsQ0AZVjFXuKwNKQAkdKZEoeUhpClDOlIJ2G+BQIvdrXHirefaSmYn/TQv9WdsH+Ve3C6QrcpsTH0tlw4SCDv6/L1rOfs+Mhi/Q38ZbR50daj8CDlQ0n/lmtM2iZapDkOWlQBm2iV5zQSAMtHcYA6acj6UY1a0XJ5dxt09xmLNSDIaSj4yPXpRtrt6y/HuS1aXHIaW3myPjOxBP5FNgENjAwhCR9AKg5htDLSEIGlCEhI+QoJ68Nh1SY7bj4TyU8A0DKmO3SR7HA2byAtwdR2Faq1WdiJFSjy05O5yKLT1qnUBxspNAJSQrBJBBxTAHNDyG8744ohYmSoec94b8JNezurcUqfMAOmODudzyo527fkL7lPYsUtiyWGLFZEAj2i6SmC4IyljckjqdsnjfHSt8lQQo7AEnJ9T3pNJs8lq5yLhaJLDa5QSJTElsrbdwMAjG4ONux60ixX4bv7s24TLXKeiynYqEuCXE/23Eq6Eb4UPQ4p8teM0PGhQ4AWmFFYYC1aleS2lAUfXArnF1FTNSZDKkJcU2cbKTyKyNzgT2nNTilvoVwtOT9xWtJzVZTk1JiEIyeKKZZyRtWkctjDpJLQBPVOxqIs6U7pUofMVmwlseKD0opTSWk9M0Q4j2XYkKPYdKDdcySc/WqRV4peDgDmll3ubFriefI1qGrAQhOVE8nb0G9Ezn1R4b7yGy4pDZUEDlWBxWWirW7c7fcJbrjjNzacR5alZS0SPdA/+cj55rbNqyS5FlXG5NSlI8t+ChbKl8FGDnH1waMt1mjzottlzkrU83GQhSc4Cuo1Driq7ZZ2nYMdF0jJW5DWtDSl9UA+6fUfOn7PWoCNQSPpWfus16ZJMCIoaD/uKB/Fe3e8O+cqBBBC8YcdG5T8qZ+GbMWsOLTlR3JNGk18PWlqFHSSgasdqdE42rkjSgCvCayTZJrlAKFQBqQVUgr7WQfwRQpcU38VMyARQrzWRxUQZeUr5elQWrPFc6ypOSg4NDx5TQJS/qQoem1IFNtFXSiEx+pxVaLjDSN1E/IUNJvOCUxk425IBP9qUYFpCE6llKR3JpZNuLY1Nxtz1XSqXNPlqdkvYbSMla1bD6mhUTY7kT2pp5Ko+kqDidwQOtK0S44tRyaQq8Qx3IU95lK9cRLhUhSTyk4Ge2ecc4qNxvBDNrlRlJMSW+lCypO+lQOPlvz8qW29EeLcbrZFtOFqQsLbSlJICVJ9456Y7moWuajuxLnaJqZTry5wKJOtWUqyjVsOAB/KmFqtYZgojzEJWI8pTkffgZOn+dda7S3bw2VyXZKmk6GS7j/ST1AA/nR7z6WmlOOKCUpG6jQosWsAZUcDrk0jnXh18qi27IB2U6OvyoGbOfujvls5RHzjHVVPLHZwnBKc1JPw9ZvhUsEq6k75rbxmUstgJHSqoMZLKE4GKKJrJcTUDzXE14TUTPNe6qr1V2aQtCq5QyKqzUtVCVuNA0ivMYoUHBwrmtDnNDy46X2FoPKh9jSmQLhBwcn513m1OYythzS4kg9+9DHalE/jCSBbmo5yfaJCEEJTqJAOTt14/NLra67brk5DXGkN2yctRYDicqaV1BAzgHPWnsiI1IlRpDhUVRlFTYzgBRGM461ct5tsHUtKfmripms/Dss162tW24FLUeM4VNqZXla8KJSeNgMn/AAVoirHzoGTc2G0+6Q4rsj+9LlzJMnIIUlPQJ/vUhtyuaYqVaPfcxsOgPrSUNSrg6FvqKhn4eg+lGotrkkpGlQTkE561prdagkJyPxRpgG0WjGk6a1kGIG2xxU4sRDY4oo4SMCrTj3OBiok1xNQJoTjXhNcTUSakY16K6upTq96V1dQnorlcV1dUia8AaeBWbc+JVdXVoltxcWlJ0rUPkaToAUdStz3NdXVMikJSFJwBx2phFSnVwPtXV1VR3DA22FO4oGBtXV1ZIw9Kgqurqiiaga6uqDyvK6uqT//Z"/>
          <p:cNvSpPr>
            <a:spLocks noChangeAspect="1" noChangeArrowheads="1"/>
          </p:cNvSpPr>
          <p:nvPr/>
        </p:nvSpPr>
        <p:spPr bwMode="auto">
          <a:xfrm>
            <a:off x="307975" y="-509588"/>
            <a:ext cx="1219200" cy="1381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199685" name="Picture 6" descr="http://t3.gstatic.com/images?q=tbn:ANd9GcSxAD8w627VxSq1GEVbw0bFSBcbgS7jxc24oIERkaOJWNnSGwJw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71800" y="2590800"/>
            <a:ext cx="2998788" cy="339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7924800" cy="1143000"/>
          </a:xfrm>
        </p:spPr>
        <p:txBody>
          <a:bodyPr/>
          <a:lstStyle/>
          <a:p>
            <a:pPr>
              <a:defRPr/>
            </a:pPr>
            <a:r>
              <a:rPr lang="en-US" sz="4400" b="1" dirty="0"/>
              <a:t>MAIN TYPES OF INSURANCE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878388"/>
          </a:xfrm>
        </p:spPr>
        <p:txBody>
          <a:bodyPr/>
          <a:lstStyle/>
          <a:p>
            <a:r>
              <a:rPr lang="en-US" sz="4000" b="1">
                <a:solidFill>
                  <a:schemeClr val="tx2"/>
                </a:solidFill>
              </a:rPr>
              <a:t>Automobile</a:t>
            </a:r>
          </a:p>
          <a:p>
            <a:r>
              <a:rPr lang="en-US" sz="4000" b="1">
                <a:solidFill>
                  <a:schemeClr val="tx2"/>
                </a:solidFill>
              </a:rPr>
              <a:t>Homeowners/renters</a:t>
            </a:r>
          </a:p>
          <a:p>
            <a:r>
              <a:rPr lang="en-US" sz="4000" b="1">
                <a:solidFill>
                  <a:schemeClr val="tx2"/>
                </a:solidFill>
              </a:rPr>
              <a:t>Life</a:t>
            </a:r>
          </a:p>
          <a:p>
            <a:r>
              <a:rPr lang="en-US" sz="4000" b="1">
                <a:solidFill>
                  <a:schemeClr val="tx2"/>
                </a:solidFill>
              </a:rPr>
              <a:t>Medical and disability</a:t>
            </a:r>
          </a:p>
          <a:p>
            <a:r>
              <a:rPr lang="en-US" sz="4000" b="1">
                <a:solidFill>
                  <a:schemeClr val="tx2"/>
                </a:solidFill>
              </a:rPr>
              <a:t>Long term care</a:t>
            </a:r>
          </a:p>
          <a:p>
            <a:r>
              <a:rPr lang="en-US" sz="4000" b="1">
                <a:solidFill>
                  <a:schemeClr val="tx2"/>
                </a:solidFill>
              </a:rPr>
              <a:t>Liability</a:t>
            </a:r>
          </a:p>
        </p:txBody>
      </p:sp>
      <p:pic>
        <p:nvPicPr>
          <p:cNvPr id="200707" name="Picture 2" descr="http://t2.gstatic.com/images?q=tbn:ANd9GcRuTTg_sqtxHaIP5cgUBSwn9mvih55DBdLrE1KwDkMHo91U8qFC8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38800" y="3200400"/>
            <a:ext cx="3187700" cy="3201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57200"/>
            <a:ext cx="6019800" cy="1143000"/>
          </a:xfrm>
        </p:spPr>
        <p:txBody>
          <a:bodyPr/>
          <a:lstStyle/>
          <a:p>
            <a:pPr>
              <a:defRPr/>
            </a:pPr>
            <a:r>
              <a:rPr lang="en-US" sz="5400" b="1" dirty="0"/>
              <a:t>LIFE INSURANCE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951038"/>
            <a:ext cx="8229600" cy="4525962"/>
          </a:xfrm>
        </p:spPr>
        <p:txBody>
          <a:bodyPr/>
          <a:lstStyle/>
          <a:p>
            <a:pPr marL="114300" indent="0">
              <a:buFont typeface="Arial" charset="0"/>
              <a:buNone/>
            </a:pPr>
            <a:r>
              <a:rPr lang="en-US" sz="4000"/>
              <a:t>Three questions:</a:t>
            </a:r>
          </a:p>
          <a:p>
            <a:pPr marL="114300" indent="0">
              <a:buFont typeface="Arial" charset="0"/>
              <a:buNone/>
            </a:pPr>
            <a:endParaRPr lang="en-US" sz="4000"/>
          </a:p>
          <a:p>
            <a:pPr lvl="1"/>
            <a:r>
              <a:rPr lang="en-US" sz="4000"/>
              <a:t>Why do we need life insurance?</a:t>
            </a:r>
          </a:p>
          <a:p>
            <a:pPr lvl="1"/>
            <a:endParaRPr lang="en-US" sz="4000"/>
          </a:p>
          <a:p>
            <a:pPr lvl="1"/>
            <a:r>
              <a:rPr lang="en-US" sz="4000"/>
              <a:t>How much insurance do you need?</a:t>
            </a:r>
          </a:p>
        </p:txBody>
      </p:sp>
      <p:pic>
        <p:nvPicPr>
          <p:cNvPr id="201732" name="Picture 2" descr="http://t0.gstatic.com/images?q=tbn:ANd9GcStef_GjspShfoNS8XABIljQ2iIjSBwDBO_8msObsSHUD9lh-_ru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72200" y="19050"/>
            <a:ext cx="3203575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753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8458200" cy="6858000"/>
          </a:xfrm>
        </p:spPr>
      </p:pic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777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8458200" cy="6858000"/>
          </a:xfrm>
        </p:spPr>
      </p:pic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01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8458200" cy="6858000"/>
          </a:xfrm>
        </p:spPr>
      </p:pic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825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8458200" cy="6858000"/>
          </a:xfrm>
        </p:spPr>
      </p:pic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7924800" cy="5638800"/>
          </a:xfrm>
        </p:spPr>
        <p:txBody>
          <a:bodyPr/>
          <a:lstStyle/>
          <a:p>
            <a:pPr>
              <a:buClr>
                <a:schemeClr val="tx2"/>
              </a:buClr>
            </a:pPr>
            <a:r>
              <a:rPr lang="en-US" sz="4600">
                <a:solidFill>
                  <a:srgbClr val="2F2B20"/>
                </a:solidFill>
              </a:rPr>
              <a:t>What kind of insurance should you purchase?</a:t>
            </a:r>
          </a:p>
          <a:p>
            <a:pPr marL="411163" lvl="1" indent="0">
              <a:buClr>
                <a:srgbClr val="9CBEBD"/>
              </a:buClr>
              <a:buFont typeface="Arial" charset="0"/>
              <a:buNone/>
            </a:pPr>
            <a:endParaRPr lang="en-US" sz="3200">
              <a:solidFill>
                <a:srgbClr val="2F2B20"/>
              </a:solidFill>
            </a:endParaRPr>
          </a:p>
          <a:p>
            <a:pPr lvl="2">
              <a:buClr>
                <a:srgbClr val="8D873E"/>
              </a:buClr>
            </a:pPr>
            <a:r>
              <a:rPr lang="en-US" sz="4000">
                <a:solidFill>
                  <a:srgbClr val="2F2B20"/>
                </a:solidFill>
              </a:rPr>
              <a:t>Term: (Annual, 5-15 year renewal, Decreasing): see Zander Insurance Group for rates.</a:t>
            </a:r>
          </a:p>
          <a:p>
            <a:pPr lvl="2">
              <a:buClr>
                <a:srgbClr val="8D873E"/>
              </a:buClr>
            </a:pPr>
            <a:r>
              <a:rPr lang="en-US" sz="4000">
                <a:solidFill>
                  <a:srgbClr val="2F2B20"/>
                </a:solidFill>
              </a:rPr>
              <a:t>Cash value (Whole, Universal, Variable)</a:t>
            </a:r>
          </a:p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7620000" cy="1143000"/>
          </a:xfrm>
        </p:spPr>
        <p:txBody>
          <a:bodyPr/>
          <a:lstStyle/>
          <a:p>
            <a:pPr>
              <a:defRPr/>
            </a:pPr>
            <a:r>
              <a:rPr lang="en-US" dirty="0"/>
              <a:t>POLICY – 15 YEAR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990600"/>
          <a:ext cx="7620000" cy="50831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52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49300">
                <a:tc>
                  <a:txBody>
                    <a:bodyPr/>
                    <a:lstStyle/>
                    <a:p>
                      <a:r>
                        <a:rPr lang="en-US" sz="2800" dirty="0"/>
                        <a:t>POLICY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ANNUAL PREMIUM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15 YEAR 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9300">
                <a:tc>
                  <a:txBody>
                    <a:bodyPr/>
                    <a:lstStyle/>
                    <a:p>
                      <a:r>
                        <a:rPr lang="en-US" sz="2800" dirty="0"/>
                        <a:t>15 YR. LEVEL TERM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$398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$5,973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9300">
                <a:tc>
                  <a:txBody>
                    <a:bodyPr/>
                    <a:lstStyle/>
                    <a:p>
                      <a:r>
                        <a:rPr lang="en-US" sz="2800" dirty="0"/>
                        <a:t>5 YR.</a:t>
                      </a:r>
                      <a:r>
                        <a:rPr lang="en-US" sz="2800" baseline="0" dirty="0"/>
                        <a:t> RENEWABLE TERM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$473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$7, 108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49300">
                <a:tc>
                  <a:txBody>
                    <a:bodyPr/>
                    <a:lstStyle/>
                    <a:p>
                      <a:r>
                        <a:rPr lang="en-US" sz="2800" dirty="0"/>
                        <a:t>ANNUAL</a:t>
                      </a:r>
                      <a:r>
                        <a:rPr lang="en-US" sz="2800" baseline="0" dirty="0"/>
                        <a:t> RENEWABLE TERM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$508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$7,617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49300">
                <a:tc>
                  <a:txBody>
                    <a:bodyPr/>
                    <a:lstStyle/>
                    <a:p>
                      <a:r>
                        <a:rPr lang="en-US" sz="2800" dirty="0"/>
                        <a:t>UNIVERSAL</a:t>
                      </a:r>
                      <a:r>
                        <a:rPr lang="en-US" sz="2800" baseline="0" dirty="0"/>
                        <a:t> LIFE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$866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$13,302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49300">
                <a:tc>
                  <a:txBody>
                    <a:bodyPr/>
                    <a:lstStyle/>
                    <a:p>
                      <a:r>
                        <a:rPr lang="en-US" sz="2800" dirty="0"/>
                        <a:t>WHOLE 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$2183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$32,751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7620000" cy="1143000"/>
          </a:xfrm>
        </p:spPr>
        <p:txBody>
          <a:bodyPr/>
          <a:lstStyle/>
          <a:p>
            <a:pPr>
              <a:defRPr/>
            </a:pPr>
            <a:r>
              <a:rPr lang="en-US" sz="5400" dirty="0"/>
              <a:t>THINGS TO CONSIDER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7620000" cy="5181600"/>
          </a:xfrm>
        </p:spPr>
        <p:txBody>
          <a:bodyPr/>
          <a:lstStyle/>
          <a:p>
            <a:r>
              <a:rPr lang="en-US" sz="3600"/>
              <a:t>Life insurance is not a permanent need</a:t>
            </a:r>
          </a:p>
          <a:p>
            <a:r>
              <a:rPr lang="en-US" sz="3600"/>
              <a:t>Cash-value life insurance is seldom wise</a:t>
            </a:r>
          </a:p>
          <a:p>
            <a:r>
              <a:rPr lang="en-US" sz="3600"/>
              <a:t>Insurance dividends are a refund</a:t>
            </a:r>
          </a:p>
          <a:p>
            <a:r>
              <a:rPr lang="en-US" sz="3600"/>
              <a:t>Add a rider for spouse and children</a:t>
            </a:r>
          </a:p>
          <a:p>
            <a:r>
              <a:rPr lang="en-US" sz="3600"/>
              <a:t>Mortgage insurance is a form of decreasing term insurance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1925" y="360363"/>
            <a:ext cx="7559675" cy="1471612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4800" dirty="0"/>
              <a:t>TAXES, ESTATE PLANNING, &amp; GIVING</a:t>
            </a:r>
          </a:p>
        </p:txBody>
      </p:sp>
      <p:pic>
        <p:nvPicPr>
          <p:cNvPr id="209922" name="Picture 2"/>
          <p:cNvPicPr>
            <a:picLocks noChangeAspect="1" noChangeArrowheads="1"/>
          </p:cNvPicPr>
          <p:nvPr/>
        </p:nvPicPr>
        <p:blipFill>
          <a:blip r:embed="rId2"/>
          <a:srcRect r="15569"/>
          <a:stretch>
            <a:fillRect/>
          </a:stretch>
        </p:blipFill>
        <p:spPr bwMode="auto">
          <a:xfrm rot="-2451225">
            <a:off x="1676400" y="2998788"/>
            <a:ext cx="3252788" cy="163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9923" name="Picture 4" descr="https://encrypted-tbn1.gstatic.com/images?q=tbn:ANd9GcRGD83FYfaLrRY4-GlYn75SVdAUwOS15zH8NxmcjwEQT_TfKXtt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56113" y="4214813"/>
            <a:ext cx="23622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9924" name="Picture 6" descr="https://encrypted-tbn2.gstatic.com/images?q=tbn:ANd9GcRJU_n5LxHOTGAlzW-ASXy_jPdrTOcz9FqlxaBMLbZRW-53l0U">
            <a:hlinkClick r:id="rId5"/>
          </p:cNvPr>
          <p:cNvPicPr>
            <a:picLocks noChangeAspect="1" noChangeArrowheads="1"/>
          </p:cNvPicPr>
          <p:nvPr/>
        </p:nvPicPr>
        <p:blipFill>
          <a:blip r:embed="rId6"/>
          <a:srcRect l="14003" t="19502" r="8383" b="8757"/>
          <a:stretch>
            <a:fillRect/>
          </a:stretch>
        </p:blipFill>
        <p:spPr bwMode="auto">
          <a:xfrm rot="750458">
            <a:off x="5418138" y="2162175"/>
            <a:ext cx="3489325" cy="2360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554162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4800" dirty="0"/>
              <a:t>Objective in Tax Planning is to Reduce the Effective Tax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7800" y="2057400"/>
            <a:ext cx="7499350" cy="4800600"/>
          </a:xfrm>
        </p:spPr>
        <p:txBody>
          <a:bodyPr/>
          <a:lstStyle/>
          <a:p>
            <a:r>
              <a:rPr lang="en-US" sz="4800"/>
              <a:t>Four Ways:</a:t>
            </a:r>
          </a:p>
          <a:p>
            <a:pPr lvl="1"/>
            <a:r>
              <a:rPr lang="en-US" sz="4000"/>
              <a:t>Timing strategies</a:t>
            </a:r>
          </a:p>
          <a:p>
            <a:pPr lvl="1"/>
            <a:r>
              <a:rPr lang="en-US" sz="4000"/>
              <a:t>Shifting strategies</a:t>
            </a:r>
          </a:p>
          <a:p>
            <a:pPr lvl="1"/>
            <a:r>
              <a:rPr lang="en-US" sz="4000"/>
              <a:t>Investments</a:t>
            </a:r>
          </a:p>
          <a:p>
            <a:pPr lvl="1"/>
            <a:r>
              <a:rPr lang="en-US" sz="4000"/>
              <a:t>Tax-deferred investments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0"/>
            <a:ext cx="7791450" cy="1143000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en-US" dirty="0"/>
              <a:t>INDIVIDUAL RETIREMENT ACCOUNTS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100" y="1219200"/>
            <a:ext cx="7499350" cy="5334000"/>
          </a:xfrm>
        </p:spPr>
        <p:txBody>
          <a:bodyPr/>
          <a:lstStyle/>
          <a:p>
            <a:pPr>
              <a:spcBef>
                <a:spcPct val="0"/>
              </a:spcBef>
            </a:pPr>
            <a:r>
              <a:rPr lang="en-US"/>
              <a:t>Can be established in almost any kind of investment</a:t>
            </a:r>
          </a:p>
          <a:p>
            <a:pPr>
              <a:spcBef>
                <a:spcPct val="0"/>
              </a:spcBef>
            </a:pPr>
            <a:r>
              <a:rPr lang="en-US"/>
              <a:t>Anyone who has earned income</a:t>
            </a:r>
          </a:p>
          <a:p>
            <a:pPr>
              <a:spcBef>
                <a:spcPct val="0"/>
              </a:spcBef>
            </a:pPr>
            <a:r>
              <a:rPr lang="en-US"/>
              <a:t>You may have as many IRAs as you wish</a:t>
            </a:r>
          </a:p>
          <a:p>
            <a:pPr>
              <a:spcBef>
                <a:spcPct val="0"/>
              </a:spcBef>
            </a:pPr>
            <a:r>
              <a:rPr lang="en-US"/>
              <a:t>Intended to be funds set aside for retirement</a:t>
            </a:r>
          </a:p>
          <a:p>
            <a:pPr>
              <a:spcBef>
                <a:spcPct val="0"/>
              </a:spcBef>
            </a:pPr>
            <a:r>
              <a:rPr lang="en-US"/>
              <a:t> Contributions to IRA can be made for current year until April 15 of following year or until you file tax forms.</a:t>
            </a:r>
          </a:p>
          <a:p>
            <a:pPr>
              <a:spcBef>
                <a:spcPct val="0"/>
              </a:spcBef>
            </a:pPr>
            <a:r>
              <a:rPr lang="en-US"/>
              <a:t>Roth IRA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TRUSTS</a:t>
            </a:r>
          </a:p>
        </p:txBody>
      </p:sp>
      <p:sp>
        <p:nvSpPr>
          <p:cNvPr id="21299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ESTATE PLANNING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If you do not plan the distribution of your estate the government will.</a:t>
            </a:r>
          </a:p>
          <a:p>
            <a:pPr marL="82550" indent="0">
              <a:buFont typeface="Wingdings 2" pitchFamily="18" charset="2"/>
              <a:buNone/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The state will determine guardians for your children if you do not.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100" y="0"/>
            <a:ext cx="7499350" cy="1143000"/>
          </a:xfrm>
        </p:spPr>
        <p:txBody>
          <a:bodyPr/>
          <a:lstStyle/>
          <a:p>
            <a:pPr>
              <a:defRPr/>
            </a:pPr>
            <a:r>
              <a:rPr lang="en-US" sz="4800" dirty="0"/>
              <a:t>ESTATE PLANNING </a:t>
            </a:r>
            <a:r>
              <a:rPr lang="en-US" sz="2800" dirty="0"/>
              <a:t>(CONT’D)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990600"/>
            <a:ext cx="7848600" cy="5715000"/>
          </a:xfrm>
        </p:spPr>
        <p:txBody>
          <a:bodyPr/>
          <a:lstStyle/>
          <a:p>
            <a:pPr marL="82550" indent="0">
              <a:buFont typeface="Wingdings 2" pitchFamily="18" charset="2"/>
              <a:buNone/>
            </a:pPr>
            <a:r>
              <a:rPr lang="en-US" sz="4000"/>
              <a:t>Plans for our estate should include:</a:t>
            </a:r>
          </a:p>
          <a:p>
            <a:pPr lvl="1"/>
            <a:r>
              <a:rPr lang="en-US" sz="3200"/>
              <a:t>Will</a:t>
            </a:r>
          </a:p>
          <a:p>
            <a:pPr lvl="1"/>
            <a:r>
              <a:rPr lang="en-US" sz="3200"/>
              <a:t>Life Insurance</a:t>
            </a:r>
          </a:p>
          <a:p>
            <a:pPr lvl="1"/>
            <a:r>
              <a:rPr lang="en-US" sz="3200"/>
              <a:t>Property deeded appropriately</a:t>
            </a:r>
          </a:p>
          <a:p>
            <a:pPr lvl="1"/>
            <a:r>
              <a:rPr lang="en-US" sz="3200"/>
              <a:t>Instructions as to wishes/desires</a:t>
            </a:r>
          </a:p>
          <a:p>
            <a:pPr lvl="1"/>
            <a:r>
              <a:rPr lang="en-US" sz="3200"/>
              <a:t>Proper and easily located records</a:t>
            </a:r>
          </a:p>
          <a:p>
            <a:pPr lvl="1"/>
            <a:r>
              <a:rPr lang="en-US" sz="3200"/>
              <a:t>Advisors properly selected and instructed</a:t>
            </a:r>
          </a:p>
          <a:p>
            <a:pPr lvl="1"/>
            <a:r>
              <a:rPr lang="en-US" sz="3200"/>
              <a:t>Both spouses should know how to handle the finances</a:t>
            </a:r>
          </a:p>
          <a:p>
            <a:pPr lvl="1"/>
            <a:r>
              <a:rPr lang="en-US" sz="3200"/>
              <a:t>Leaving money to adult children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5400" dirty="0"/>
              <a:t>ESTATE TAXES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/>
              <a:t>Unified credit</a:t>
            </a:r>
          </a:p>
          <a:p>
            <a:r>
              <a:rPr lang="en-US" sz="3600"/>
              <a:t>Ways to minimize your estate/gift taxes</a:t>
            </a:r>
          </a:p>
          <a:p>
            <a:pPr lvl="1"/>
            <a:r>
              <a:rPr lang="en-US" sz="3200"/>
              <a:t>Annual gift exclusions</a:t>
            </a:r>
          </a:p>
          <a:p>
            <a:pPr lvl="1"/>
            <a:r>
              <a:rPr lang="en-US" sz="3200"/>
              <a:t>Marital deduction</a:t>
            </a:r>
          </a:p>
          <a:p>
            <a:pPr lvl="1"/>
            <a:r>
              <a:rPr lang="en-US" sz="3200"/>
              <a:t>Marital gift exclusion</a:t>
            </a:r>
          </a:p>
          <a:p>
            <a:pPr lvl="1"/>
            <a:r>
              <a:rPr lang="en-US" sz="3200"/>
              <a:t>Charitable gifts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3593</TotalTime>
  <Words>3720</Words>
  <Application>Microsoft Office PowerPoint</Application>
  <PresentationFormat>On-screen Show (4:3)</PresentationFormat>
  <Paragraphs>1069</Paragraphs>
  <Slides>152</Slides>
  <Notes>3</Notes>
  <HiddenSlides>15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152</vt:i4>
      </vt:variant>
    </vt:vector>
  </HeadingPairs>
  <TitlesOfParts>
    <vt:vector size="167" baseType="lpstr">
      <vt:lpstr>Agency FB</vt:lpstr>
      <vt:lpstr>Aharoni</vt:lpstr>
      <vt:lpstr>Arial</vt:lpstr>
      <vt:lpstr>Arial Black</vt:lpstr>
      <vt:lpstr>Book Antiqua</vt:lpstr>
      <vt:lpstr>Calibri</vt:lpstr>
      <vt:lpstr>Cambria</vt:lpstr>
      <vt:lpstr>Gill Sans MT</vt:lpstr>
      <vt:lpstr>Verdana</vt:lpstr>
      <vt:lpstr>Wingdings 2</vt:lpstr>
      <vt:lpstr>Office Theme</vt:lpstr>
      <vt:lpstr>Solstice</vt:lpstr>
      <vt:lpstr>Adjacency</vt:lpstr>
      <vt:lpstr>1_Adjacency</vt:lpstr>
      <vt:lpstr>2_Adjacency</vt:lpstr>
      <vt:lpstr>MASTERING YOUR MONEY</vt:lpstr>
      <vt:lpstr>GATHERING INFORMATION</vt:lpstr>
      <vt:lpstr>THE NEED TO MASTER YOUR MONEY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purpose of this course will be threefold:</vt:lpstr>
      <vt:lpstr>Biblical Principles</vt:lpstr>
      <vt:lpstr>Biblical Principles</vt:lpstr>
      <vt:lpstr>Biblical Principles</vt:lpstr>
      <vt:lpstr>Biblical Principles</vt:lpstr>
      <vt:lpstr>Getting Started</vt:lpstr>
      <vt:lpstr>INVESTING $1000 ANNUALLY </vt:lpstr>
      <vt:lpstr>HOW TO RETIRE AT AGE 55 WITH        $1 MILLION BEFORE TAXES</vt:lpstr>
      <vt:lpstr>SAVING WEEKLY AT 5% INTEREST</vt:lpstr>
      <vt:lpstr>THE SIX STEPS OF THE FINANCIAL PLANNING PROCESS</vt:lpstr>
      <vt:lpstr>NET WORTH    </vt:lpstr>
      <vt:lpstr>NET WORTH    </vt:lpstr>
      <vt:lpstr>What we own TOTALS:</vt:lpstr>
      <vt:lpstr>WHAT WE OWE:</vt:lpstr>
      <vt:lpstr>WHAT WE OWE:</vt:lpstr>
      <vt:lpstr>RECAP:</vt:lpstr>
      <vt:lpstr>Personal Record of _____________      Week of _____________</vt:lpstr>
      <vt:lpstr>SETTING GOALS</vt:lpstr>
      <vt:lpstr>4 TRUTHS</vt:lpstr>
      <vt:lpstr>Therefore financial planning is allocating limited resources among various unlimited alternatives.</vt:lpstr>
      <vt:lpstr>Definition of Goals</vt:lpstr>
      <vt:lpstr>“People do not plan to fail, they fail to plan.”</vt:lpstr>
      <vt:lpstr>The goal-setting process involves determining one’s wants and needs based on values and outside influences.</vt:lpstr>
      <vt:lpstr>Goal Ranges</vt:lpstr>
      <vt:lpstr>5 Short-term Goal Setting Alternatives</vt:lpstr>
      <vt:lpstr>Goal Ranges</vt:lpstr>
      <vt:lpstr>INCOME:  </vt:lpstr>
      <vt:lpstr>EXPENSES</vt:lpstr>
      <vt:lpstr>EXPENSES</vt:lpstr>
      <vt:lpstr>INCOME VS. EXPENSE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BUDGETING</vt:lpstr>
      <vt:lpstr>WHY DEVELOP A BUDGET?</vt:lpstr>
      <vt:lpstr>Definition</vt:lpstr>
      <vt:lpstr>How to Develop a Budget</vt:lpstr>
      <vt:lpstr>PowerPoint Presentation</vt:lpstr>
      <vt:lpstr>CHRISTIAN FINANCIAL BUDGET</vt:lpstr>
      <vt:lpstr>PAYMENTS PER MONTH</vt:lpstr>
      <vt:lpstr>PAYMENTS PER MONTH</vt:lpstr>
      <vt:lpstr>PowerPoint Presentation</vt:lpstr>
      <vt:lpstr>PAYMENTS PER MONTH </vt:lpstr>
      <vt:lpstr>PowerPoint Presentation</vt:lpstr>
      <vt:lpstr>PowerPoint Presentation</vt:lpstr>
      <vt:lpstr>PowerPoint Presentation</vt:lpstr>
      <vt:lpstr>PowerPoint Presentation</vt:lpstr>
      <vt:lpstr>BUDGET PERCENTAGE GUIDELINES Salaries for Guideline = ______/year</vt:lpstr>
      <vt:lpstr>CASH CONTROL OVERVIEW</vt:lpstr>
      <vt:lpstr>INDIVIDUAL ACCOUNT PAGE Account_________ Allocation_______</vt:lpstr>
      <vt:lpstr>VARIABLE EXPENSE PLANNING</vt:lpstr>
      <vt:lpstr>HOW TO SAVE</vt:lpstr>
      <vt:lpstr>The Most Important Financial Principle</vt:lpstr>
      <vt:lpstr>$   HOW TO SAVE   $</vt:lpstr>
      <vt:lpstr>INDIVIDUAL RETIREMENT ACCOUNT  AT 9% INTEREST</vt:lpstr>
      <vt:lpstr>$   HOW TO SAVE   $</vt:lpstr>
      <vt:lpstr>RULE OF 72</vt:lpstr>
      <vt:lpstr>RULE OF 72: $10,000 INVESTED</vt:lpstr>
      <vt:lpstr>$   HOW TO SAVE   $</vt:lpstr>
      <vt:lpstr>PowerPoint Presentation</vt:lpstr>
      <vt:lpstr>PowerPoint Presentation</vt:lpstr>
      <vt:lpstr>$   HOW TO SAVE   $</vt:lpstr>
      <vt:lpstr>PowerPoint Presentation</vt:lpstr>
      <vt:lpstr>$   HOW TO SAVE   $</vt:lpstr>
      <vt:lpstr>SPENDING</vt:lpstr>
      <vt:lpstr>If you spend less than you earn and do it for a long time, you will be financially successful.</vt:lpstr>
      <vt:lpstr>INFLATION</vt:lpstr>
      <vt:lpstr>4 Myths of Inflation</vt:lpstr>
      <vt:lpstr>Basic Principles</vt:lpstr>
      <vt:lpstr>Basic Principles</vt:lpstr>
      <vt:lpstr>Basic Principles</vt:lpstr>
      <vt:lpstr>Basic Principles</vt:lpstr>
      <vt:lpstr>Loaning to Others</vt:lpstr>
      <vt:lpstr>CREDIT AND DEBT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CREDIT AND DEBT</vt:lpstr>
      <vt:lpstr>Definition</vt:lpstr>
      <vt:lpstr>The danger of debt</vt:lpstr>
      <vt:lpstr>The danger of debt</vt:lpstr>
      <vt:lpstr>Principles concerning debt</vt:lpstr>
      <vt:lpstr>When is debt acceptable?</vt:lpstr>
      <vt:lpstr>Kinds of debt</vt:lpstr>
      <vt:lpstr>Common Mistakes</vt:lpstr>
      <vt:lpstr>Common Mistakes</vt:lpstr>
      <vt:lpstr>Common Mistakes</vt:lpstr>
      <vt:lpstr>Common Mistakes</vt:lpstr>
      <vt:lpstr>3 ways out of debt</vt:lpstr>
      <vt:lpstr>INVESTMENTS</vt:lpstr>
      <vt:lpstr>ACCUMULATION STRATEGY              4 STEP PLAN</vt:lpstr>
      <vt:lpstr>RISK</vt:lpstr>
      <vt:lpstr>DIVERSIFICATION</vt:lpstr>
      <vt:lpstr>REASONS FOR FAILURE</vt:lpstr>
      <vt:lpstr>REASONS FOR FAILURE (CONT’D)</vt:lpstr>
      <vt:lpstr>BIBLICAL PRINCIPLES OF INVESTING</vt:lpstr>
      <vt:lpstr>PowerPoint Presentation</vt:lpstr>
      <vt:lpstr>INTEREST BEARING INVESTMENTS</vt:lpstr>
      <vt:lpstr>BONDS</vt:lpstr>
      <vt:lpstr>READING FINANCIAL DATA Bond Financials</vt:lpstr>
      <vt:lpstr>STOCKS</vt:lpstr>
      <vt:lpstr>READING FINANCIAL DATA Stock Financials</vt:lpstr>
      <vt:lpstr>MUTUAL FUNDS</vt:lpstr>
      <vt:lpstr>READING FINANCIAL DATA Mutual Fund Financials</vt:lpstr>
      <vt:lpstr> REASONS TO USE MUTUAL FUNDS </vt:lpstr>
      <vt:lpstr>REAL ESTATE</vt:lpstr>
      <vt:lpstr>TYPES OF REAL ESTATE INVESTMENTS</vt:lpstr>
      <vt:lpstr>OTHER INVESTMENTS </vt:lpstr>
      <vt:lpstr>INSURANCE</vt:lpstr>
      <vt:lpstr>MAIN TYPES OF INSURANCE</vt:lpstr>
      <vt:lpstr>LIFE INSURANCE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POLICY – 15 YEAR</vt:lpstr>
      <vt:lpstr>THINGS TO CONSIDER</vt:lpstr>
      <vt:lpstr>TAXES, ESTATE PLANNING, &amp; GIVING</vt:lpstr>
      <vt:lpstr>Objective in Tax Planning is to Reduce the Effective Tax</vt:lpstr>
      <vt:lpstr>INDIVIDUAL RETIREMENT ACCOUNTS</vt:lpstr>
      <vt:lpstr>TRUSTS</vt:lpstr>
      <vt:lpstr>ESTATE PLANNING</vt:lpstr>
      <vt:lpstr>ESTATE PLANNING (CONT’D)</vt:lpstr>
      <vt:lpstr>ESTATE TAXES</vt:lpstr>
    </vt:vector>
  </TitlesOfParts>
  <Company>Southern View Chapel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FINANCE COURSE</dc:title>
  <dc:creator>Bev Byerline</dc:creator>
  <cp:lastModifiedBy>Gary</cp:lastModifiedBy>
  <cp:revision>319</cp:revision>
  <cp:lastPrinted>2019-02-06T19:00:58Z</cp:lastPrinted>
  <dcterms:created xsi:type="dcterms:W3CDTF">2010-12-22T20:16:44Z</dcterms:created>
  <dcterms:modified xsi:type="dcterms:W3CDTF">2019-02-06T21:56:22Z</dcterms:modified>
</cp:coreProperties>
</file>