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Default Extension="tiff" ContentType="image/tiff"/>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1"/>
  </p:notesMasterIdLst>
  <p:handoutMasterIdLst>
    <p:handoutMasterId r:id="rId42"/>
  </p:handoutMasterIdLst>
  <p:sldIdLst>
    <p:sldId id="415" r:id="rId2"/>
    <p:sldId id="418" r:id="rId3"/>
    <p:sldId id="427" r:id="rId4"/>
    <p:sldId id="421" r:id="rId5"/>
    <p:sldId id="422" r:id="rId6"/>
    <p:sldId id="419" r:id="rId7"/>
    <p:sldId id="425" r:id="rId8"/>
    <p:sldId id="426" r:id="rId9"/>
    <p:sldId id="423" r:id="rId10"/>
    <p:sldId id="424" r:id="rId11"/>
    <p:sldId id="420" r:id="rId12"/>
    <p:sldId id="405" r:id="rId13"/>
    <p:sldId id="406" r:id="rId14"/>
    <p:sldId id="407" r:id="rId15"/>
    <p:sldId id="408" r:id="rId16"/>
    <p:sldId id="409" r:id="rId17"/>
    <p:sldId id="410" r:id="rId18"/>
    <p:sldId id="414" r:id="rId19"/>
    <p:sldId id="288" r:id="rId20"/>
    <p:sldId id="304" r:id="rId21"/>
    <p:sldId id="365" r:id="rId22"/>
    <p:sldId id="318" r:id="rId23"/>
    <p:sldId id="349" r:id="rId24"/>
    <p:sldId id="368" r:id="rId25"/>
    <p:sldId id="350" r:id="rId26"/>
    <p:sldId id="351" r:id="rId27"/>
    <p:sldId id="352" r:id="rId28"/>
    <p:sldId id="369" r:id="rId29"/>
    <p:sldId id="353" r:id="rId30"/>
    <p:sldId id="354" r:id="rId31"/>
    <p:sldId id="355" r:id="rId32"/>
    <p:sldId id="367" r:id="rId33"/>
    <p:sldId id="372" r:id="rId34"/>
    <p:sldId id="387" r:id="rId35"/>
    <p:sldId id="385" r:id="rId36"/>
    <p:sldId id="370" r:id="rId37"/>
    <p:sldId id="386" r:id="rId38"/>
    <p:sldId id="403" r:id="rId39"/>
    <p:sldId id="282" r:id="rId40"/>
  </p:sldIdLst>
  <p:sldSz cx="9144000" cy="6858000" type="screen4x3"/>
  <p:notesSz cx="9288463" cy="7007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6699"/>
    <a:srgbClr val="CC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84050" autoAdjust="0"/>
  </p:normalViewPr>
  <p:slideViewPr>
    <p:cSldViewPr>
      <p:cViewPr varScale="1">
        <p:scale>
          <a:sx n="69" d="100"/>
          <a:sy n="69" d="100"/>
        </p:scale>
        <p:origin x="-1332" y="-108"/>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5916"/>
    </p:cViewPr>
  </p:sorterViewPr>
  <p:notesViewPr>
    <p:cSldViewPr>
      <p:cViewPr varScale="1">
        <p:scale>
          <a:sx n="69" d="100"/>
          <a:sy n="69" d="100"/>
        </p:scale>
        <p:origin x="-1956" y="-90"/>
      </p:cViewPr>
      <p:guideLst>
        <p:guide orient="horz" pos="2207"/>
        <p:guide pos="2926"/>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5562" cy="35090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260797" y="0"/>
            <a:ext cx="4025562" cy="350901"/>
          </a:xfrm>
          <a:prstGeom prst="rect">
            <a:avLst/>
          </a:prstGeom>
        </p:spPr>
        <p:txBody>
          <a:bodyPr vert="horz" lIns="91440" tIns="45720" rIns="91440" bIns="45720" rtlCol="0"/>
          <a:lstStyle>
            <a:lvl1pPr algn="r">
              <a:defRPr sz="1200"/>
            </a:lvl1pPr>
          </a:lstStyle>
          <a:p>
            <a:fld id="{7E8AEB83-05CF-4EF2-8CA0-4DAB6E675963}" type="datetimeFigureOut">
              <a:rPr lang="en-US" smtClean="0"/>
              <a:pPr/>
              <a:t>1/11/2017</a:t>
            </a:fld>
            <a:endParaRPr lang="en-US"/>
          </a:p>
        </p:txBody>
      </p:sp>
      <p:sp>
        <p:nvSpPr>
          <p:cNvPr id="4" name="Footer Placeholder 3"/>
          <p:cNvSpPr>
            <a:spLocks noGrp="1"/>
          </p:cNvSpPr>
          <p:nvPr>
            <p:ph type="ftr" sz="quarter" idx="2"/>
          </p:nvPr>
        </p:nvSpPr>
        <p:spPr>
          <a:xfrm>
            <a:off x="0" y="6655127"/>
            <a:ext cx="4025562" cy="350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260797" y="6655127"/>
            <a:ext cx="4025562" cy="350900"/>
          </a:xfrm>
          <a:prstGeom prst="rect">
            <a:avLst/>
          </a:prstGeom>
        </p:spPr>
        <p:txBody>
          <a:bodyPr vert="horz" lIns="91440" tIns="45720" rIns="91440" bIns="45720" rtlCol="0" anchor="b"/>
          <a:lstStyle>
            <a:lvl1pPr algn="r">
              <a:defRPr sz="1200"/>
            </a:lvl1pPr>
          </a:lstStyle>
          <a:p>
            <a:fld id="{BA9D09A5-B349-4C65-9491-F7B4EB5322F4}"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5000" cy="350361"/>
          </a:xfrm>
          <a:prstGeom prst="rect">
            <a:avLst/>
          </a:prstGeom>
        </p:spPr>
        <p:txBody>
          <a:bodyPr vert="horz" lIns="93113" tIns="46557" rIns="93113" bIns="46557" rtlCol="0"/>
          <a:lstStyle>
            <a:lvl1pPr algn="l">
              <a:defRPr sz="1200"/>
            </a:lvl1pPr>
          </a:lstStyle>
          <a:p>
            <a:endParaRPr lang="en-US"/>
          </a:p>
        </p:txBody>
      </p:sp>
      <p:sp>
        <p:nvSpPr>
          <p:cNvPr id="3" name="Date Placeholder 2"/>
          <p:cNvSpPr>
            <a:spLocks noGrp="1"/>
          </p:cNvSpPr>
          <p:nvPr>
            <p:ph type="dt" idx="1"/>
          </p:nvPr>
        </p:nvSpPr>
        <p:spPr>
          <a:xfrm>
            <a:off x="5261313" y="0"/>
            <a:ext cx="4025000" cy="350361"/>
          </a:xfrm>
          <a:prstGeom prst="rect">
            <a:avLst/>
          </a:prstGeom>
        </p:spPr>
        <p:txBody>
          <a:bodyPr vert="horz" lIns="93113" tIns="46557" rIns="93113" bIns="46557" rtlCol="0"/>
          <a:lstStyle>
            <a:lvl1pPr algn="r">
              <a:defRPr sz="1200"/>
            </a:lvl1pPr>
          </a:lstStyle>
          <a:p>
            <a:fld id="{17623C50-3AFE-4157-A178-30EC7CF2402E}" type="datetimeFigureOut">
              <a:rPr lang="en-US" smtClean="0"/>
              <a:pPr/>
              <a:t>1/11/2017</a:t>
            </a:fld>
            <a:endParaRPr lang="en-US"/>
          </a:p>
        </p:txBody>
      </p:sp>
      <p:sp>
        <p:nvSpPr>
          <p:cNvPr id="4" name="Slide Image Placeholder 3"/>
          <p:cNvSpPr>
            <a:spLocks noGrp="1" noRot="1" noChangeAspect="1"/>
          </p:cNvSpPr>
          <p:nvPr>
            <p:ph type="sldImg" idx="2"/>
          </p:nvPr>
        </p:nvSpPr>
        <p:spPr>
          <a:xfrm>
            <a:off x="2892425" y="525463"/>
            <a:ext cx="3503613" cy="2627312"/>
          </a:xfrm>
          <a:prstGeom prst="rect">
            <a:avLst/>
          </a:prstGeom>
          <a:noFill/>
          <a:ln w="12700">
            <a:solidFill>
              <a:prstClr val="black"/>
            </a:solidFill>
          </a:ln>
        </p:spPr>
        <p:txBody>
          <a:bodyPr vert="horz" lIns="93113" tIns="46557" rIns="93113" bIns="46557" rtlCol="0" anchor="ctr"/>
          <a:lstStyle/>
          <a:p>
            <a:endParaRPr lang="en-US"/>
          </a:p>
        </p:txBody>
      </p:sp>
      <p:sp>
        <p:nvSpPr>
          <p:cNvPr id="5" name="Notes Placeholder 4"/>
          <p:cNvSpPr>
            <a:spLocks noGrp="1"/>
          </p:cNvSpPr>
          <p:nvPr>
            <p:ph type="body" sz="quarter" idx="3"/>
          </p:nvPr>
        </p:nvSpPr>
        <p:spPr>
          <a:xfrm>
            <a:off x="928847" y="3328432"/>
            <a:ext cx="7430770" cy="3153251"/>
          </a:xfrm>
          <a:prstGeom prst="rect">
            <a:avLst/>
          </a:prstGeom>
        </p:spPr>
        <p:txBody>
          <a:bodyPr vert="horz" lIns="93113" tIns="46557" rIns="93113" bIns="4655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655648"/>
            <a:ext cx="4025000" cy="350361"/>
          </a:xfrm>
          <a:prstGeom prst="rect">
            <a:avLst/>
          </a:prstGeom>
        </p:spPr>
        <p:txBody>
          <a:bodyPr vert="horz" lIns="93113" tIns="46557" rIns="93113" bIns="46557" rtlCol="0" anchor="b"/>
          <a:lstStyle>
            <a:lvl1pPr algn="l">
              <a:defRPr sz="1200"/>
            </a:lvl1pPr>
          </a:lstStyle>
          <a:p>
            <a:endParaRPr lang="en-US"/>
          </a:p>
        </p:txBody>
      </p:sp>
      <p:sp>
        <p:nvSpPr>
          <p:cNvPr id="7" name="Slide Number Placeholder 6"/>
          <p:cNvSpPr>
            <a:spLocks noGrp="1"/>
          </p:cNvSpPr>
          <p:nvPr>
            <p:ph type="sldNum" sz="quarter" idx="5"/>
          </p:nvPr>
        </p:nvSpPr>
        <p:spPr>
          <a:xfrm>
            <a:off x="5261313" y="6655648"/>
            <a:ext cx="4025000" cy="350361"/>
          </a:xfrm>
          <a:prstGeom prst="rect">
            <a:avLst/>
          </a:prstGeom>
        </p:spPr>
        <p:txBody>
          <a:bodyPr vert="horz" lIns="93113" tIns="46557" rIns="93113" bIns="46557" rtlCol="0" anchor="b"/>
          <a:lstStyle>
            <a:lvl1pPr algn="r">
              <a:defRPr sz="1200"/>
            </a:lvl1pPr>
          </a:lstStyle>
          <a:p>
            <a:fld id="{754625B4-92B9-4926-885E-3F48778366A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625B4-92B9-4926-885E-3F48778366A0}" type="slidenum">
              <a:rPr lang="en-US" smtClean="0"/>
              <a:pPr/>
              <a:t>20</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625B4-92B9-4926-885E-3F48778366A0}" type="slidenum">
              <a:rPr lang="en-US" smtClean="0"/>
              <a:pPr/>
              <a:t>21</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625B4-92B9-4926-885E-3F48778366A0}" type="slidenum">
              <a:rPr lang="en-US" smtClean="0"/>
              <a:pPr/>
              <a:t>22</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625B4-92B9-4926-885E-3F48778366A0}" type="slidenum">
              <a:rPr lang="en-US" smtClean="0"/>
              <a:pPr/>
              <a:t>23</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625B4-92B9-4926-885E-3F48778366A0}" type="slidenum">
              <a:rPr lang="en-US" smtClean="0"/>
              <a:pPr/>
              <a:t>24</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 want to repeat this: the 144,000 witnesses in the Great Tribulation period are going to do in seven years what the church up to the present has not done in over nineteen hundred years. Do not boast about your missionary program. None of us are reaching very many. But, during the Great Tribulation, there will be a great company of people who will be </a:t>
            </a:r>
            <a:r>
              <a:rPr lang="en-US" dirty="0" err="1" smtClean="0"/>
              <a:t>saved.Thru</a:t>
            </a:r>
            <a:r>
              <a:rPr lang="en-US" dirty="0" smtClean="0"/>
              <a:t> The Bible with J. Vernon McGee.</a:t>
            </a:r>
          </a:p>
          <a:p>
            <a:endParaRPr lang="en-US" dirty="0"/>
          </a:p>
        </p:txBody>
      </p:sp>
      <p:sp>
        <p:nvSpPr>
          <p:cNvPr id="4" name="Slide Number Placeholder 3"/>
          <p:cNvSpPr>
            <a:spLocks noGrp="1"/>
          </p:cNvSpPr>
          <p:nvPr>
            <p:ph type="sldNum" sz="quarter" idx="10"/>
          </p:nvPr>
        </p:nvSpPr>
        <p:spPr/>
        <p:txBody>
          <a:bodyPr/>
          <a:lstStyle/>
          <a:p>
            <a:fld id="{754625B4-92B9-4926-885E-3F48778366A0}" type="slidenum">
              <a:rPr lang="en-US" smtClean="0"/>
              <a:pPr/>
              <a:t>25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0349F32-E770-4F2C-85DD-2CC4B34EF849}" type="datetime1">
              <a:rPr lang="en-US" smtClean="0"/>
              <a:pPr/>
              <a:t>1/11/2017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555970-2B84-4BCC-8D8B-95055D2CD051}" type="datetime1">
              <a:rPr lang="en-US" smtClean="0"/>
              <a:pPr/>
              <a:t>1/11/2017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FA217B6-A5D1-47D3-9185-551C88359725}" type="datetime1">
              <a:rPr lang="en-US" smtClean="0"/>
              <a:pPr/>
              <a:t>1/11/2017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F4A9186-7158-45FE-B87F-B0ECFCB9AB24}" type="datetime1">
              <a:rPr lang="en-US" smtClean="0"/>
              <a:pPr/>
              <a:t>1/11/2017</a:t>
            </a:fld>
            <a:endParaRPr lang="en-US"/>
          </a:p>
        </p:txBody>
      </p:sp>
      <p:sp>
        <p:nvSpPr>
          <p:cNvPr id="6" name="Footer Placeholder 5"/>
          <p:cNvSpPr>
            <a:spLocks noGrp="1"/>
          </p:cNvSpPr>
          <p:nvPr>
            <p:ph type="ftr" sz="quarter" idx="11"/>
          </p:nvPr>
        </p:nvSpPr>
        <p:spPr/>
        <p:txBody>
          <a:bodyPr/>
          <a:lstStyle/>
          <a:p>
            <a:r>
              <a:rPr lang="en-US" smtClean="0"/>
              <a:t>David Tye</a:t>
            </a:r>
            <a:endParaRPr lang="en-US"/>
          </a:p>
        </p:txBody>
      </p:sp>
      <p:sp>
        <p:nvSpPr>
          <p:cNvPr id="7" name="Slide Number Placeholder 6"/>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D551F45-849D-453D-B7A1-8375C45C6368}" type="datetime1">
              <a:rPr lang="en-US" smtClean="0"/>
              <a:pPr/>
              <a:t>1/11/2017</a:t>
            </a:fld>
            <a:endParaRPr lang="en-US"/>
          </a:p>
        </p:txBody>
      </p:sp>
      <p:sp>
        <p:nvSpPr>
          <p:cNvPr id="8" name="Footer Placeholder 7"/>
          <p:cNvSpPr>
            <a:spLocks noGrp="1"/>
          </p:cNvSpPr>
          <p:nvPr>
            <p:ph type="ftr" sz="quarter" idx="11"/>
          </p:nvPr>
        </p:nvSpPr>
        <p:spPr/>
        <p:txBody>
          <a:bodyPr/>
          <a:lstStyle/>
          <a:p>
            <a:r>
              <a:rPr lang="en-US" smtClean="0"/>
              <a:t>David Tye</a:t>
            </a:r>
            <a:endParaRPr lang="en-US"/>
          </a:p>
        </p:txBody>
      </p:sp>
      <p:sp>
        <p:nvSpPr>
          <p:cNvPr id="9" name="Slide Number Placeholder 8"/>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493FE8-888C-4434-AD7C-BF830D379F5E}" type="datetime1">
              <a:rPr lang="en-US" smtClean="0"/>
              <a:pPr/>
              <a:t>1/11/2017</a:t>
            </a:fld>
            <a:endParaRPr lang="en-US"/>
          </a:p>
        </p:txBody>
      </p:sp>
      <p:sp>
        <p:nvSpPr>
          <p:cNvPr id="4" name="Footer Placeholder 3"/>
          <p:cNvSpPr>
            <a:spLocks noGrp="1"/>
          </p:cNvSpPr>
          <p:nvPr>
            <p:ph type="ftr" sz="quarter" idx="11"/>
          </p:nvPr>
        </p:nvSpPr>
        <p:spPr/>
        <p:txBody>
          <a:bodyPr/>
          <a:lstStyle/>
          <a:p>
            <a:r>
              <a:rPr lang="en-US" smtClean="0"/>
              <a:t>David Tye</a:t>
            </a:r>
            <a:endParaRPr lang="en-US"/>
          </a:p>
        </p:txBody>
      </p:sp>
      <p:sp>
        <p:nvSpPr>
          <p:cNvPr id="5" name="Slide Number Placeholder 4"/>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303F6C-CA7F-421B-8EF8-CEB95EA7549B}" type="datetime1">
              <a:rPr lang="en-US" smtClean="0"/>
              <a:pPr/>
              <a:t>1/11/2017</a:t>
            </a:fld>
            <a:endParaRPr lang="en-US"/>
          </a:p>
        </p:txBody>
      </p:sp>
      <p:sp>
        <p:nvSpPr>
          <p:cNvPr id="3" name="Footer Placeholder 2"/>
          <p:cNvSpPr>
            <a:spLocks noGrp="1"/>
          </p:cNvSpPr>
          <p:nvPr>
            <p:ph type="ftr" sz="quarter" idx="11"/>
          </p:nvPr>
        </p:nvSpPr>
        <p:spPr/>
        <p:txBody>
          <a:bodyPr/>
          <a:lstStyle/>
          <a:p>
            <a:r>
              <a:rPr lang="en-US" smtClean="0"/>
              <a:t>David Tye</a:t>
            </a:r>
            <a:endParaRPr lang="en-US"/>
          </a:p>
        </p:txBody>
      </p:sp>
      <p:sp>
        <p:nvSpPr>
          <p:cNvPr id="4" name="Slide Number Placeholder 3"/>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84EC8A-043A-481C-8127-6D23DD0F98DE}" type="datetime1">
              <a:rPr lang="en-US" smtClean="0"/>
              <a:pPr/>
              <a:t>1/11/2017</a:t>
            </a:fld>
            <a:endParaRPr lang="en-US"/>
          </a:p>
        </p:txBody>
      </p:sp>
      <p:sp>
        <p:nvSpPr>
          <p:cNvPr id="6" name="Footer Placeholder 5"/>
          <p:cNvSpPr>
            <a:spLocks noGrp="1"/>
          </p:cNvSpPr>
          <p:nvPr>
            <p:ph type="ftr" sz="quarter" idx="11"/>
          </p:nvPr>
        </p:nvSpPr>
        <p:spPr/>
        <p:txBody>
          <a:bodyPr/>
          <a:lstStyle/>
          <a:p>
            <a:r>
              <a:rPr lang="en-US" smtClean="0"/>
              <a:t>David Tye</a:t>
            </a:r>
            <a:endParaRPr lang="en-US"/>
          </a:p>
        </p:txBody>
      </p:sp>
      <p:sp>
        <p:nvSpPr>
          <p:cNvPr id="7" name="Slide Number Placeholder 6"/>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565DA1-1254-46FE-8045-D8BD58E0831C}" type="datetime1">
              <a:rPr lang="en-US" smtClean="0"/>
              <a:pPr/>
              <a:t>1/11/2017</a:t>
            </a:fld>
            <a:endParaRPr lang="en-US"/>
          </a:p>
        </p:txBody>
      </p:sp>
      <p:sp>
        <p:nvSpPr>
          <p:cNvPr id="6" name="Footer Placeholder 5"/>
          <p:cNvSpPr>
            <a:spLocks noGrp="1"/>
          </p:cNvSpPr>
          <p:nvPr>
            <p:ph type="ftr" sz="quarter" idx="11"/>
          </p:nvPr>
        </p:nvSpPr>
        <p:spPr/>
        <p:txBody>
          <a:bodyPr/>
          <a:lstStyle/>
          <a:p>
            <a:r>
              <a:rPr lang="en-US" smtClean="0"/>
              <a:t>David Tye</a:t>
            </a:r>
            <a:endParaRPr lang="en-US"/>
          </a:p>
        </p:txBody>
      </p:sp>
      <p:sp>
        <p:nvSpPr>
          <p:cNvPr id="7" name="Slide Number Placeholder 6"/>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B883BE-F66E-4C6E-865A-632FA67D52E8}" type="datetime1">
              <a:rPr lang="en-US" smtClean="0"/>
              <a:pPr/>
              <a:t>1/11/2017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7EAB04-4619-41CF-AF5A-F97987350AAA}" type="datetime1">
              <a:rPr lang="en-US" smtClean="0"/>
              <a:pPr/>
              <a:t>1/11/2017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BF10DA-13EF-4C81-9B6D-5B15BE4C7B3A}" type="datetime1">
              <a:rPr lang="en-US" smtClean="0"/>
              <a:pPr/>
              <a:t>1/11/2017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David Tye</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0E11CA-64D2-4375-B622-C832B1B1927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hyperlink" Target="http://www.11th-hour.info/Articles/Gog_Maps.htm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www.crossbooks.com/verse.asp?ref=Ro+15:8-10"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Revelation of Jesus Christ</a:t>
            </a:r>
            <a:br>
              <a:rPr lang="en-US" dirty="0" smtClean="0"/>
            </a:br>
            <a:r>
              <a:rPr lang="en-US" dirty="0" smtClean="0"/>
              <a:t>Finish Rev 6</a:t>
            </a:r>
            <a:endParaRPr lang="en-US" dirty="0"/>
          </a:p>
        </p:txBody>
      </p:sp>
      <p:sp>
        <p:nvSpPr>
          <p:cNvPr id="3" name="Subtitle 2"/>
          <p:cNvSpPr>
            <a:spLocks noGrp="1"/>
          </p:cNvSpPr>
          <p:nvPr>
            <p:ph type="subTitle" idx="1"/>
          </p:nvPr>
        </p:nvSpPr>
        <p:spPr/>
        <p:txBody>
          <a:bodyPr/>
          <a:lstStyle/>
          <a:p>
            <a:endParaRPr lang="en-US" dirty="0"/>
          </a:p>
        </p:txBody>
      </p:sp>
      <p:sp>
        <p:nvSpPr>
          <p:cNvPr id="5" name="TextBox 4"/>
          <p:cNvSpPr txBox="1"/>
          <p:nvPr/>
        </p:nvSpPr>
        <p:spPr>
          <a:xfrm>
            <a:off x="762000" y="5105400"/>
            <a:ext cx="7772400" cy="830997"/>
          </a:xfrm>
          <a:prstGeom prst="rect">
            <a:avLst/>
          </a:prstGeom>
          <a:noFill/>
        </p:spPr>
        <p:txBody>
          <a:bodyPr wrap="square" rtlCol="0">
            <a:spAutoFit/>
          </a:bodyPr>
          <a:lstStyle/>
          <a:p>
            <a:r>
              <a:rPr lang="en-US" sz="2000" b="1" i="1" dirty="0" smtClean="0">
                <a:solidFill>
                  <a:schemeClr val="tx2"/>
                </a:solidFill>
              </a:rPr>
              <a:t>Rev. 1:3</a:t>
            </a:r>
            <a:r>
              <a:rPr lang="en-US" sz="2000" i="1" dirty="0" smtClean="0">
                <a:solidFill>
                  <a:schemeClr val="tx2"/>
                </a:solidFill>
              </a:rPr>
              <a:t> </a:t>
            </a:r>
            <a:r>
              <a:rPr lang="en-US" sz="2000" i="1" dirty="0" smtClean="0">
                <a:solidFill>
                  <a:srgbClr val="FF0000"/>
                </a:solidFill>
              </a:rPr>
              <a:t>Blessed is he who </a:t>
            </a:r>
            <a:r>
              <a:rPr lang="en-US" sz="2800" b="1" i="1" u="sng" dirty="0" smtClean="0">
                <a:solidFill>
                  <a:schemeClr val="tx2">
                    <a:lumMod val="75000"/>
                  </a:schemeClr>
                </a:solidFill>
              </a:rPr>
              <a:t>reads</a:t>
            </a:r>
            <a:r>
              <a:rPr lang="en-US" sz="2800" i="1" dirty="0" smtClean="0">
                <a:solidFill>
                  <a:srgbClr val="FF0000"/>
                </a:solidFill>
              </a:rPr>
              <a:t> </a:t>
            </a:r>
            <a:r>
              <a:rPr lang="en-US" sz="2000" i="1" dirty="0" smtClean="0">
                <a:solidFill>
                  <a:srgbClr val="FF0000"/>
                </a:solidFill>
              </a:rPr>
              <a:t>and those who </a:t>
            </a:r>
            <a:r>
              <a:rPr lang="en-US" sz="2000" b="1" i="1" u="sng" dirty="0" smtClean="0">
                <a:solidFill>
                  <a:srgbClr val="FF0000"/>
                </a:solidFill>
              </a:rPr>
              <a:t>hear</a:t>
            </a:r>
            <a:r>
              <a:rPr lang="en-US" sz="2000" i="1" dirty="0" smtClean="0">
                <a:solidFill>
                  <a:srgbClr val="FF0000"/>
                </a:solidFill>
              </a:rPr>
              <a:t> the words of the prophecy, and </a:t>
            </a:r>
            <a:r>
              <a:rPr lang="en-US" sz="2000" b="1" i="1" u="sng" dirty="0" smtClean="0">
                <a:solidFill>
                  <a:srgbClr val="FF0000"/>
                </a:solidFill>
              </a:rPr>
              <a:t>heed</a:t>
            </a:r>
            <a:r>
              <a:rPr lang="en-US" sz="2000" i="1" dirty="0" smtClean="0">
                <a:solidFill>
                  <a:srgbClr val="FF0000"/>
                </a:solidFill>
              </a:rPr>
              <a:t> the things which are written in it; for the time is near</a:t>
            </a:r>
            <a:r>
              <a:rPr lang="en-US" sz="2000" i="1" dirty="0" smtClean="0"/>
              <a:t>.</a:t>
            </a:r>
            <a:r>
              <a:rPr lang="en-US" sz="2000" dirty="0" smtClean="0"/>
              <a:t> </a:t>
            </a:r>
          </a:p>
        </p:txBody>
      </p:sp>
      <p:sp>
        <p:nvSpPr>
          <p:cNvPr id="13313" name="Text Box 1"/>
          <p:cNvSpPr txBox="1">
            <a:spLocks noChangeArrowheads="1"/>
          </p:cNvSpPr>
          <p:nvPr/>
        </p:nvSpPr>
        <p:spPr bwMode="auto">
          <a:xfrm>
            <a:off x="3048000" y="457200"/>
            <a:ext cx="4876800" cy="1015663"/>
          </a:xfrm>
          <a:prstGeom prst="rect">
            <a:avLst/>
          </a:prstGeom>
          <a:solidFill>
            <a:srgbClr val="FFFFFF"/>
          </a:solidFill>
          <a:ln w="9525">
            <a:solidFill>
              <a:srgbClr val="000000"/>
            </a:solidFill>
            <a:miter lim="800000"/>
            <a:headEnd/>
            <a:tailEnd/>
          </a:ln>
          <a:effectLst>
            <a:outerShdw dist="107763" dir="2700000" algn="ctr" rotWithShape="0">
              <a:srgbClr val="808080">
                <a:alpha val="50000"/>
              </a:srgbClr>
            </a:outerShdw>
          </a:effectLst>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2000" b="1" i="0" u="none" strike="noStrike" cap="none" normalizeH="0" baseline="0" dirty="0" smtClean="0">
                <a:ln>
                  <a:noFill/>
                </a:ln>
                <a:solidFill>
                  <a:srgbClr val="0000FF"/>
                </a:solidFill>
                <a:effectLst/>
                <a:latin typeface="Times New Roman" pitchFamily="18" charset="0"/>
              </a:rPr>
              <a:t>Rev. 22:10</a:t>
            </a:r>
            <a:r>
              <a:rPr kumimoji="0" lang="en-US" sz="2000" b="0" i="0" u="none" strike="noStrike" cap="none" normalizeH="0" baseline="0" dirty="0" smtClean="0">
                <a:ln>
                  <a:noFill/>
                </a:ln>
                <a:solidFill>
                  <a:schemeClr val="tx1"/>
                </a:solidFill>
                <a:effectLst/>
                <a:latin typeface="Times New Roman" pitchFamily="18" charset="0"/>
              </a:rPr>
              <a:t> And he said to me, "</a:t>
            </a:r>
            <a:r>
              <a:rPr kumimoji="0" lang="en-US" sz="2000" b="0" i="0" u="none" strike="noStrike" cap="none" normalizeH="0" baseline="0" dirty="0" smtClean="0">
                <a:ln>
                  <a:noFill/>
                </a:ln>
                <a:solidFill>
                  <a:srgbClr val="FF0000"/>
                </a:solidFill>
                <a:effectLst/>
                <a:latin typeface="Times New Roman" pitchFamily="18" charset="0"/>
              </a:rPr>
              <a:t>Do not seal up the words of the prophecy of th</a:t>
            </a:r>
            <a:r>
              <a:rPr kumimoji="0" lang="en-US" sz="2000" b="0" i="0" u="none" strike="noStrike" cap="none" normalizeH="0" baseline="0" dirty="0" smtClean="0">
                <a:ln>
                  <a:noFill/>
                </a:ln>
                <a:solidFill>
                  <a:srgbClr val="FF0000"/>
                </a:solidFill>
                <a:effectLst/>
                <a:latin typeface="Calibri" pitchFamily="34" charset="0"/>
              </a:rPr>
              <a:t>is book, for the time is near.</a:t>
            </a:r>
            <a:r>
              <a:rPr kumimoji="0" lang="en-US" sz="2000" b="0" i="0" u="none" strike="noStrike" cap="none" normalizeH="0" baseline="0" dirty="0" smtClean="0">
                <a:ln>
                  <a:noFill/>
                </a:ln>
                <a:effectLst/>
                <a:latin typeface="Calibri" pitchFamily="34" charset="0"/>
              </a:rPr>
              <a:t>”</a:t>
            </a:r>
            <a:r>
              <a:rPr kumimoji="0" lang="en-US" sz="2000" b="0" i="0" u="none" strike="noStrike" cap="none" normalizeH="0" baseline="0" dirty="0" smtClean="0">
                <a:ln>
                  <a:noFill/>
                </a:ln>
                <a:solidFill>
                  <a:srgbClr val="FF0000"/>
                </a:solidFill>
                <a:effectLst/>
                <a:latin typeface="Calibri" pitchFamily="34" charset="0"/>
              </a:rPr>
              <a:t> </a:t>
            </a:r>
            <a:endParaRPr kumimoji="0" lang="en-US" sz="2800" b="0" i="0" u="none" strike="noStrike" cap="none" normalizeH="0" baseline="0" dirty="0" smtClean="0">
              <a:ln>
                <a:noFill/>
              </a:ln>
              <a:solidFill>
                <a:srgbClr val="FF0000"/>
              </a:solidFill>
              <a:effectLst/>
              <a:latin typeface="Arial" pitchFamily="34" charset="0"/>
            </a:endParaRPr>
          </a:p>
        </p:txBody>
      </p:sp>
      <p:pic>
        <p:nvPicPr>
          <p:cNvPr id="7" name="Picture 6" descr="http://dedication.www3.50megs.com/jpg/scroll.jpg"/>
          <p:cNvPicPr/>
          <p:nvPr/>
        </p:nvPicPr>
        <p:blipFill>
          <a:blip r:embed="rId2" cstate="print"/>
          <a:srcRect/>
          <a:stretch>
            <a:fillRect/>
          </a:stretch>
        </p:blipFill>
        <p:spPr bwMode="auto">
          <a:xfrm>
            <a:off x="6553200" y="2895600"/>
            <a:ext cx="1676400" cy="2286000"/>
          </a:xfrm>
          <a:prstGeom prst="rect">
            <a:avLst/>
          </a:prstGeom>
          <a:noFill/>
          <a:ln w="9525">
            <a:noFill/>
            <a:miter lim="800000"/>
            <a:headEnd/>
            <a:tailEnd/>
          </a:ln>
        </p:spPr>
      </p:pic>
      <p:pic>
        <p:nvPicPr>
          <p:cNvPr id="9" name="Picture 2" descr="E:\BIBLE STUDY\MBC Community Teaching\DTW\Final-Revelation development files\PatSmith-jpgs\10.jpg"/>
          <p:cNvPicPr>
            <a:picLocks noChangeAspect="1" noChangeArrowheads="1"/>
          </p:cNvPicPr>
          <p:nvPr/>
        </p:nvPicPr>
        <p:blipFill>
          <a:blip r:embed="rId3" cstate="print"/>
          <a:srcRect/>
          <a:stretch>
            <a:fillRect/>
          </a:stretch>
        </p:blipFill>
        <p:spPr bwMode="auto">
          <a:xfrm>
            <a:off x="14925" y="0"/>
            <a:ext cx="2777765" cy="19812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Insight on </a:t>
            </a:r>
            <a:r>
              <a:rPr lang="en-US" b="1" dirty="0" smtClean="0">
                <a:solidFill>
                  <a:srgbClr val="0000FF"/>
                </a:solidFill>
              </a:rPr>
              <a:t>Dan 11 </a:t>
            </a:r>
            <a:endParaRPr lang="en-US" b="1" dirty="0">
              <a:solidFill>
                <a:srgbClr val="0000FF"/>
              </a:solidFill>
            </a:endParaRPr>
          </a:p>
        </p:txBody>
      </p:sp>
      <p:sp>
        <p:nvSpPr>
          <p:cNvPr id="3" name="Content Placeholder 2"/>
          <p:cNvSpPr>
            <a:spLocks noGrp="1"/>
          </p:cNvSpPr>
          <p:nvPr>
            <p:ph idx="1"/>
          </p:nvPr>
        </p:nvSpPr>
        <p:spPr/>
        <p:txBody>
          <a:bodyPr>
            <a:normAutofit/>
          </a:bodyPr>
          <a:lstStyle/>
          <a:p>
            <a:pPr>
              <a:buNone/>
            </a:pPr>
            <a:r>
              <a:rPr lang="en-US" b="1" dirty="0" smtClean="0">
                <a:solidFill>
                  <a:srgbClr val="0000FF"/>
                </a:solidFill>
                <a:latin typeface="Times New Roman" pitchFamily="18" charset="0"/>
                <a:cs typeface="Times New Roman" pitchFamily="18" charset="0"/>
              </a:rPr>
              <a:t>Daniel 11:41 </a:t>
            </a:r>
            <a:r>
              <a:rPr lang="en-US" dirty="0" smtClean="0">
                <a:latin typeface="Times New Roman" pitchFamily="18" charset="0"/>
                <a:cs typeface="Times New Roman" pitchFamily="18" charset="0"/>
              </a:rPr>
              <a:t>"</a:t>
            </a:r>
            <a:r>
              <a:rPr lang="en-US" b="1" u="sng" dirty="0" smtClean="0">
                <a:solidFill>
                  <a:srgbClr val="C00000"/>
                </a:solidFill>
                <a:latin typeface="Times New Roman" pitchFamily="18" charset="0"/>
                <a:cs typeface="Times New Roman" pitchFamily="18" charset="0"/>
              </a:rPr>
              <a:t>He</a:t>
            </a:r>
            <a:r>
              <a:rPr lang="en-US" dirty="0" smtClean="0">
                <a:latin typeface="Times New Roman" pitchFamily="18" charset="0"/>
                <a:cs typeface="Times New Roman" pitchFamily="18" charset="0"/>
              </a:rPr>
              <a:t> </a:t>
            </a:r>
            <a:r>
              <a:rPr lang="en-US" b="1" u="sng" dirty="0" smtClean="0">
                <a:latin typeface="Times New Roman" pitchFamily="18" charset="0"/>
                <a:cs typeface="Times New Roman" pitchFamily="18" charset="0"/>
              </a:rPr>
              <a:t>will also enter the Beautiful Land</a:t>
            </a:r>
            <a:r>
              <a:rPr lang="en-US" u="sng" dirty="0" smtClean="0">
                <a:latin typeface="Times New Roman" pitchFamily="18" charset="0"/>
                <a:cs typeface="Times New Roman" pitchFamily="18" charset="0"/>
              </a:rPr>
              <a:t>, and many </a:t>
            </a:r>
            <a:r>
              <a:rPr lang="en-US" i="1" u="sng" dirty="0" smtClean="0">
                <a:latin typeface="Times New Roman" pitchFamily="18" charset="0"/>
                <a:cs typeface="Times New Roman" pitchFamily="18" charset="0"/>
              </a:rPr>
              <a:t>countries</a:t>
            </a:r>
            <a:r>
              <a:rPr lang="en-US" u="sng" dirty="0" smtClean="0">
                <a:latin typeface="Times New Roman" pitchFamily="18" charset="0"/>
                <a:cs typeface="Times New Roman" pitchFamily="18" charset="0"/>
              </a:rPr>
              <a:t> will fall</a:t>
            </a:r>
            <a:r>
              <a:rPr lang="en-US" dirty="0" smtClean="0">
                <a:latin typeface="Times New Roman" pitchFamily="18" charset="0"/>
                <a:cs typeface="Times New Roman" pitchFamily="18" charset="0"/>
              </a:rPr>
              <a:t>; </a:t>
            </a:r>
            <a:r>
              <a:rPr lang="en-US" u="sng" dirty="0" smtClean="0">
                <a:latin typeface="Times New Roman" pitchFamily="18" charset="0"/>
                <a:cs typeface="Times New Roman" pitchFamily="18" charset="0"/>
              </a:rPr>
              <a:t>but these will be rescued out of his hand:</a:t>
            </a:r>
            <a:r>
              <a:rPr lang="en-US" u="sng" dirty="0" smtClean="0">
                <a:solidFill>
                  <a:schemeClr val="accent3">
                    <a:lumMod val="75000"/>
                  </a:schemeClr>
                </a:solidFill>
                <a:latin typeface="Times New Roman" pitchFamily="18" charset="0"/>
                <a:cs typeface="Times New Roman" pitchFamily="18" charset="0"/>
              </a:rPr>
              <a:t> Edom, Moab and the foremost of the sons of </a:t>
            </a:r>
            <a:r>
              <a:rPr lang="en-US" u="sng" dirty="0" err="1" smtClean="0">
                <a:solidFill>
                  <a:schemeClr val="accent3">
                    <a:lumMod val="75000"/>
                  </a:schemeClr>
                </a:solidFill>
                <a:latin typeface="Times New Roman" pitchFamily="18" charset="0"/>
                <a:cs typeface="Times New Roman" pitchFamily="18" charset="0"/>
              </a:rPr>
              <a:t>Ammon</a:t>
            </a:r>
            <a:r>
              <a:rPr lang="en-US" u="sng" dirty="0" smtClean="0">
                <a:solidFill>
                  <a:schemeClr val="accent3">
                    <a:lumMod val="75000"/>
                  </a:schemeClr>
                </a:solidFill>
                <a:latin typeface="Times New Roman" pitchFamily="18" charset="0"/>
                <a:cs typeface="Times New Roman" pitchFamily="18" charset="0"/>
              </a:rPr>
              <a:t>.</a:t>
            </a:r>
            <a:r>
              <a:rPr lang="en-US" u="sng"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t>
            </a:r>
            <a:r>
              <a:rPr lang="en-US" b="1" i="1" u="sng" dirty="0" smtClean="0">
                <a:solidFill>
                  <a:srgbClr val="C00000"/>
                </a:solidFill>
                <a:latin typeface="Times New Roman" pitchFamily="18" charset="0"/>
                <a:cs typeface="Times New Roman" pitchFamily="18" charset="0"/>
              </a:rPr>
              <a:t>present Jordan</a:t>
            </a:r>
            <a:r>
              <a:rPr lang="en-US" dirty="0" smtClean="0">
                <a:latin typeface="Times New Roman" pitchFamily="18" charset="0"/>
                <a:cs typeface="Times New Roman" pitchFamily="18" charset="0"/>
              </a:rPr>
              <a:t>] </a:t>
            </a:r>
          </a:p>
          <a:p>
            <a:pPr>
              <a:buNone/>
            </a:pPr>
            <a:endParaRPr lang="en-US" dirty="0" smtClean="0">
              <a:latin typeface="Times New Roman" pitchFamily="18" charset="0"/>
              <a:cs typeface="Times New Roman" pitchFamily="18" charset="0"/>
            </a:endParaRPr>
          </a:p>
          <a:p>
            <a:pPr algn="ctr">
              <a:buNone/>
            </a:pPr>
            <a:r>
              <a:rPr lang="en-US" i="1" dirty="0" smtClean="0">
                <a:latin typeface="Times New Roman" pitchFamily="18" charset="0"/>
                <a:cs typeface="Times New Roman" pitchFamily="18" charset="0"/>
              </a:rPr>
              <a:t>The question is, “why Jordan is spared?”</a:t>
            </a:r>
          </a:p>
          <a:p>
            <a:pPr>
              <a:buNone/>
            </a:pP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1/11/2017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a:t>
            </a:fld>
            <a:endParaRPr lang="en-US"/>
          </a:p>
        </p:txBody>
      </p:sp>
      <p:pic>
        <p:nvPicPr>
          <p:cNvPr id="7"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19800"/>
            <a:ext cx="8229600" cy="304800"/>
          </a:xfrm>
        </p:spPr>
        <p:txBody>
          <a:bodyPr>
            <a:noAutofit/>
          </a:bodyPr>
          <a:lstStyle/>
          <a:p>
            <a:r>
              <a:rPr lang="en-US" sz="2400" u="sng" dirty="0" smtClean="0">
                <a:hlinkClick r:id="rId2"/>
              </a:rPr>
              <a:t>http://www.11th-hour.info/Articles/Gog_Maps.html</a:t>
            </a:r>
            <a:endParaRPr lang="en-US" sz="2400" dirty="0"/>
          </a:p>
        </p:txBody>
      </p:sp>
      <p:sp>
        <p:nvSpPr>
          <p:cNvPr id="4" name="Date Placeholder 3"/>
          <p:cNvSpPr>
            <a:spLocks noGrp="1"/>
          </p:cNvSpPr>
          <p:nvPr>
            <p:ph type="dt" sz="half" idx="10"/>
          </p:nvPr>
        </p:nvSpPr>
        <p:spPr/>
        <p:txBody>
          <a:bodyPr/>
          <a:lstStyle/>
          <a:p>
            <a:fld id="{9B555970-2B84-4BCC-8D8B-95055D2CD051}" type="datetime1">
              <a:rPr lang="en-US" smtClean="0"/>
              <a:pPr/>
              <a:t>1/11/2017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a:t>
            </a:fld>
            <a:endParaRPr lang="en-US"/>
          </a:p>
        </p:txBody>
      </p:sp>
      <p:pic>
        <p:nvPicPr>
          <p:cNvPr id="7" name="Picture 6" descr="http://www.11th-hour.info/images/m.gif"/>
          <p:cNvPicPr/>
          <p:nvPr/>
        </p:nvPicPr>
        <p:blipFill>
          <a:blip r:embed="rId3" cstate="print"/>
          <a:srcRect/>
          <a:stretch>
            <a:fillRect/>
          </a:stretch>
        </p:blipFill>
        <p:spPr bwMode="auto">
          <a:xfrm>
            <a:off x="685800" y="0"/>
            <a:ext cx="7315200" cy="6048375"/>
          </a:xfrm>
          <a:prstGeom prst="rect">
            <a:avLst/>
          </a:prstGeom>
          <a:noFill/>
          <a:ln w="9525">
            <a:noFill/>
            <a:miter lim="800000"/>
            <a:headEnd/>
            <a:tailEnd/>
          </a:ln>
        </p:spPr>
      </p:pic>
      <p:sp>
        <p:nvSpPr>
          <p:cNvPr id="13" name="7-Point Star 12"/>
          <p:cNvSpPr/>
          <p:nvPr/>
        </p:nvSpPr>
        <p:spPr>
          <a:xfrm>
            <a:off x="3200400" y="1524000"/>
            <a:ext cx="990600" cy="1066800"/>
          </a:xfrm>
          <a:prstGeom prst="star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Up-Down Arrow 10"/>
          <p:cNvSpPr/>
          <p:nvPr/>
        </p:nvSpPr>
        <p:spPr>
          <a:xfrm rot="1776423">
            <a:off x="1640492" y="2821777"/>
            <a:ext cx="381000" cy="1405253"/>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During the Great Tribulation…</a:t>
            </a:r>
            <a:endParaRPr lang="en-US" dirty="0"/>
          </a:p>
        </p:txBody>
      </p:sp>
      <p:sp>
        <p:nvSpPr>
          <p:cNvPr id="3" name="Content Placeholder 2"/>
          <p:cNvSpPr>
            <a:spLocks noGrp="1"/>
          </p:cNvSpPr>
          <p:nvPr>
            <p:ph idx="1"/>
          </p:nvPr>
        </p:nvSpPr>
        <p:spPr/>
        <p:txBody>
          <a:bodyPr/>
          <a:lstStyle/>
          <a:p>
            <a:pPr>
              <a:buNone/>
            </a:pPr>
            <a:r>
              <a:rPr lang="en-US" b="1" dirty="0" smtClean="0">
                <a:solidFill>
                  <a:srgbClr val="0000FF"/>
                </a:solidFill>
                <a:latin typeface="Times New Roman" pitchFamily="18" charset="0"/>
                <a:cs typeface="Times New Roman" pitchFamily="18" charset="0"/>
              </a:rPr>
              <a:t>Revelation 12:5-6 </a:t>
            </a:r>
            <a:r>
              <a:rPr lang="en-US" dirty="0" smtClean="0">
                <a:latin typeface="Times New Roman" pitchFamily="18" charset="0"/>
                <a:cs typeface="Times New Roman" pitchFamily="18" charset="0"/>
              </a:rPr>
              <a:t>And she gave birth to a son, a male </a:t>
            </a:r>
            <a:r>
              <a:rPr lang="en-US" i="1" dirty="0" smtClean="0">
                <a:latin typeface="Times New Roman" pitchFamily="18" charset="0"/>
                <a:cs typeface="Times New Roman" pitchFamily="18" charset="0"/>
              </a:rPr>
              <a:t>child,</a:t>
            </a:r>
            <a:r>
              <a:rPr lang="en-US" dirty="0" smtClean="0">
                <a:latin typeface="Times New Roman" pitchFamily="18" charset="0"/>
                <a:cs typeface="Times New Roman" pitchFamily="18" charset="0"/>
              </a:rPr>
              <a:t> who is to rule all the nations with a rod of iron; and her child was caught up to God and to His throne. </a:t>
            </a:r>
            <a:r>
              <a:rPr lang="en-US" baseline="30000" dirty="0" smtClean="0">
                <a:solidFill>
                  <a:srgbClr val="0000FF"/>
                </a:solidFill>
                <a:latin typeface="Times New Roman" pitchFamily="18" charset="0"/>
                <a:cs typeface="Times New Roman" pitchFamily="18" charset="0"/>
              </a:rPr>
              <a:t>6</a:t>
            </a:r>
            <a:r>
              <a:rPr lang="en-US" baseline="3000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Then </a:t>
            </a:r>
            <a:r>
              <a:rPr lang="en-US" b="1" u="sng" dirty="0" smtClean="0">
                <a:latin typeface="Times New Roman" pitchFamily="18" charset="0"/>
                <a:cs typeface="Times New Roman" pitchFamily="18" charset="0"/>
              </a:rPr>
              <a:t>the woman fled into the wilderness where she *had a place prepared by God</a:t>
            </a:r>
            <a:r>
              <a:rPr lang="en-US" dirty="0" smtClean="0">
                <a:latin typeface="Times New Roman" pitchFamily="18" charset="0"/>
                <a:cs typeface="Times New Roman" pitchFamily="18" charset="0"/>
              </a:rPr>
              <a:t>, so that there she would be nourished for one thousand two hundred and sixty days [</a:t>
            </a:r>
            <a:r>
              <a:rPr lang="en-US" sz="2400" i="1" dirty="0" smtClean="0">
                <a:latin typeface="Times New Roman" pitchFamily="18" charset="0"/>
                <a:cs typeface="Times New Roman" pitchFamily="18" charset="0"/>
              </a:rPr>
              <a:t>3 ½ years</a:t>
            </a:r>
            <a:r>
              <a:rPr lang="en-US" dirty="0" smtClean="0">
                <a:latin typeface="Times New Roman" pitchFamily="18" charset="0"/>
                <a:cs typeface="Times New Roman" pitchFamily="18" charset="0"/>
              </a:rPr>
              <a:t>]. </a:t>
            </a:r>
          </a:p>
          <a:p>
            <a:pPr>
              <a:buNone/>
            </a:pPr>
            <a:endParaRPr lang="en-US"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9B555970-2B84-4BCC-8D8B-95055D2CD051}" type="datetime1">
              <a:rPr lang="en-US" smtClean="0"/>
              <a:pPr/>
              <a:t>1/11/2017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4</a:t>
            </a:fld>
            <a:endParaRPr lang="en-US"/>
          </a:p>
        </p:txBody>
      </p:sp>
      <p:pic>
        <p:nvPicPr>
          <p:cNvPr id="7"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r>
              <a:rPr lang="en-US" sz="3600" dirty="0" smtClean="0"/>
              <a:t>The Lord returns from Jordan after defeating His enemies there…</a:t>
            </a:r>
            <a:endParaRPr lang="en-US" sz="3600" dirty="0"/>
          </a:p>
        </p:txBody>
      </p:sp>
      <p:sp>
        <p:nvSpPr>
          <p:cNvPr id="3" name="Content Placeholder 2"/>
          <p:cNvSpPr>
            <a:spLocks noGrp="1"/>
          </p:cNvSpPr>
          <p:nvPr>
            <p:ph idx="1"/>
          </p:nvPr>
        </p:nvSpPr>
        <p:spPr>
          <a:xfrm>
            <a:off x="0" y="1295400"/>
            <a:ext cx="9144000" cy="5410200"/>
          </a:xfrm>
        </p:spPr>
        <p:txBody>
          <a:bodyPr>
            <a:noAutofit/>
          </a:bodyPr>
          <a:lstStyle/>
          <a:p>
            <a:pPr>
              <a:buNone/>
            </a:pPr>
            <a:r>
              <a:rPr lang="en-US" sz="2800" b="1" dirty="0" smtClean="0">
                <a:solidFill>
                  <a:srgbClr val="0000FF"/>
                </a:solidFill>
                <a:latin typeface="Times New Roman" pitchFamily="18" charset="0"/>
                <a:cs typeface="Times New Roman" pitchFamily="18" charset="0"/>
              </a:rPr>
              <a:t>Isaiah 63:1-4 </a:t>
            </a:r>
            <a:r>
              <a:rPr lang="en-US" sz="2800" dirty="0" smtClean="0">
                <a:latin typeface="Times New Roman" pitchFamily="18" charset="0"/>
                <a:cs typeface="Times New Roman" pitchFamily="18" charset="0"/>
              </a:rPr>
              <a:t>Who is this who </a:t>
            </a:r>
            <a:r>
              <a:rPr lang="en-US" sz="2800" b="1" u="sng" dirty="0" smtClean="0">
                <a:latin typeface="Times New Roman" pitchFamily="18" charset="0"/>
                <a:cs typeface="Times New Roman" pitchFamily="18" charset="0"/>
              </a:rPr>
              <a:t>comes from Edom</a:t>
            </a:r>
            <a:r>
              <a:rPr lang="en-US" sz="2800" dirty="0" smtClean="0">
                <a:latin typeface="Times New Roman" pitchFamily="18" charset="0"/>
                <a:cs typeface="Times New Roman" pitchFamily="18" charset="0"/>
              </a:rPr>
              <a:t>, With garments of glowing colors </a:t>
            </a:r>
            <a:r>
              <a:rPr lang="en-US" sz="2800" b="1" u="sng" dirty="0" smtClean="0">
                <a:latin typeface="Times New Roman" pitchFamily="18" charset="0"/>
                <a:cs typeface="Times New Roman" pitchFamily="18" charset="0"/>
              </a:rPr>
              <a:t>from </a:t>
            </a:r>
            <a:r>
              <a:rPr lang="en-US" sz="2800" b="1" u="sng" dirty="0" err="1" smtClean="0">
                <a:latin typeface="Times New Roman" pitchFamily="18" charset="0"/>
                <a:cs typeface="Times New Roman" pitchFamily="18" charset="0"/>
              </a:rPr>
              <a:t>Bozrah</a:t>
            </a:r>
            <a:r>
              <a:rPr lang="en-US" sz="2800" dirty="0" smtClean="0">
                <a:latin typeface="Times New Roman" pitchFamily="18" charset="0"/>
                <a:cs typeface="Times New Roman" pitchFamily="18" charset="0"/>
              </a:rPr>
              <a:t>, This One who is majestic in His apparel, Marching in the greatness of His strength? "It is I who speak in righteousness, mighty to save." </a:t>
            </a:r>
            <a:r>
              <a:rPr lang="en-US" sz="2800" b="1" baseline="30000" dirty="0" smtClean="0">
                <a:solidFill>
                  <a:srgbClr val="0000FF"/>
                </a:solidFill>
                <a:latin typeface="Times New Roman" pitchFamily="18" charset="0"/>
                <a:cs typeface="Times New Roman" pitchFamily="18" charset="0"/>
              </a:rPr>
              <a:t>2</a:t>
            </a:r>
            <a:r>
              <a:rPr lang="en-US" sz="2800" baseline="300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 Why is Your apparel red, And Your garments like the one who treads in the wine press? </a:t>
            </a:r>
            <a:r>
              <a:rPr lang="en-US" sz="2800" b="1" baseline="30000" dirty="0" smtClean="0">
                <a:solidFill>
                  <a:srgbClr val="0000FF"/>
                </a:solidFill>
                <a:latin typeface="Times New Roman" pitchFamily="18" charset="0"/>
                <a:cs typeface="Times New Roman" pitchFamily="18" charset="0"/>
              </a:rPr>
              <a:t>3</a:t>
            </a:r>
            <a:r>
              <a:rPr lang="en-US" sz="2800" baseline="300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 "</a:t>
            </a:r>
            <a:r>
              <a:rPr lang="en-US" sz="2800" b="1" u="sng" dirty="0" smtClean="0">
                <a:latin typeface="Times New Roman" pitchFamily="18" charset="0"/>
                <a:cs typeface="Times New Roman" pitchFamily="18" charset="0"/>
              </a:rPr>
              <a:t>I have trodden the wine trough alone, And from the peoples there was no man with Me. I also trod them in My anger And trampled them in My wrath</a:t>
            </a:r>
            <a:r>
              <a:rPr lang="en-US" sz="2800" dirty="0" smtClean="0">
                <a:latin typeface="Times New Roman" pitchFamily="18" charset="0"/>
                <a:cs typeface="Times New Roman" pitchFamily="18" charset="0"/>
              </a:rPr>
              <a:t>; And their lifeblood is sprinkled on My garments, And I stained all My raiment. </a:t>
            </a:r>
            <a:r>
              <a:rPr lang="en-US" sz="2800" b="1" baseline="30000" dirty="0" smtClean="0">
                <a:solidFill>
                  <a:srgbClr val="0000FF"/>
                </a:solidFill>
                <a:latin typeface="Times New Roman" pitchFamily="18" charset="0"/>
                <a:cs typeface="Times New Roman" pitchFamily="18" charset="0"/>
              </a:rPr>
              <a:t>4</a:t>
            </a:r>
            <a:r>
              <a:rPr lang="en-US" sz="2800" baseline="300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 "</a:t>
            </a:r>
            <a:r>
              <a:rPr lang="en-US" sz="2800" b="1" u="sng" dirty="0" smtClean="0">
                <a:latin typeface="Times New Roman" pitchFamily="18" charset="0"/>
                <a:cs typeface="Times New Roman" pitchFamily="18" charset="0"/>
              </a:rPr>
              <a:t>For the day of vengeance was in My heart, And My year of redemption has come.</a:t>
            </a:r>
            <a:r>
              <a:rPr lang="en-US" sz="2800" dirty="0" smtClean="0">
                <a:latin typeface="Times New Roman" pitchFamily="18" charset="0"/>
                <a:cs typeface="Times New Roman" pitchFamily="18" charset="0"/>
              </a:rPr>
              <a:t>"</a:t>
            </a:r>
            <a:endParaRPr lang="en-US" sz="2800" b="1" u="sng" dirty="0" smtClean="0">
              <a:latin typeface="Times New Roman" pitchFamily="18" charset="0"/>
              <a:cs typeface="Times New Roman" pitchFamily="18" charset="0"/>
            </a:endParaRPr>
          </a:p>
          <a:p>
            <a:pPr>
              <a:buNone/>
            </a:pPr>
            <a:endParaRPr lang="en-US" sz="28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9B555970-2B84-4BCC-8D8B-95055D2CD051}" type="datetime1">
              <a:rPr lang="en-US" smtClean="0"/>
              <a:pPr/>
              <a:t>1/11/2017</a:t>
            </a:fld>
            <a:endParaRPr lang="en-US"/>
          </a:p>
        </p:txBody>
      </p:sp>
      <p:sp>
        <p:nvSpPr>
          <p:cNvPr id="5" name="Footer Placeholder 4"/>
          <p:cNvSpPr>
            <a:spLocks noGrp="1"/>
          </p:cNvSpPr>
          <p:nvPr>
            <p:ph type="ftr" sz="quarter" idx="11"/>
          </p:nvPr>
        </p:nvSpPr>
        <p:spPr/>
        <p:txBody>
          <a:bodyPr/>
          <a:lstStyle/>
          <a:p>
            <a:r>
              <a:rPr lang="en-US" dirty="0" smtClean="0"/>
              <a:t>David Tye</a:t>
            </a:r>
            <a:endParaRPr lang="en-US" dirty="0"/>
          </a:p>
        </p:txBody>
      </p:sp>
      <p:sp>
        <p:nvSpPr>
          <p:cNvPr id="6" name="Slide Number Placeholder 5"/>
          <p:cNvSpPr>
            <a:spLocks noGrp="1"/>
          </p:cNvSpPr>
          <p:nvPr>
            <p:ph type="sldNum" sz="quarter" idx="12"/>
          </p:nvPr>
        </p:nvSpPr>
        <p:spPr/>
        <p:txBody>
          <a:bodyPr/>
          <a:lstStyle/>
          <a:p>
            <a:fld id="{3B0E11CA-64D2-4375-B622-C832B1B19270}" type="slidenum">
              <a:rPr lang="en-US" smtClean="0"/>
              <a:pPr/>
              <a:t>5</a:t>
            </a:fld>
            <a:endParaRPr lang="en-US"/>
          </a:p>
        </p:txBody>
      </p:sp>
      <p:pic>
        <p:nvPicPr>
          <p:cNvPr id="7"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Where is Petra?</a:t>
            </a:r>
            <a:br>
              <a:rPr lang="en-US" dirty="0" smtClean="0"/>
            </a:b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1/11/2017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6</a:t>
            </a:fld>
            <a:endParaRPr lang="en-US"/>
          </a:p>
        </p:txBody>
      </p:sp>
      <p:pic>
        <p:nvPicPr>
          <p:cNvPr id="1027" name="Picture 3"/>
          <p:cNvPicPr>
            <a:picLocks noChangeAspect="1" noChangeArrowheads="1"/>
          </p:cNvPicPr>
          <p:nvPr/>
        </p:nvPicPr>
        <p:blipFill>
          <a:blip r:embed="rId2" cstate="print"/>
          <a:srcRect/>
          <a:stretch>
            <a:fillRect/>
          </a:stretch>
        </p:blipFill>
        <p:spPr bwMode="auto">
          <a:xfrm>
            <a:off x="0" y="747532"/>
            <a:ext cx="9143999" cy="5362936"/>
          </a:xfrm>
          <a:prstGeom prst="rect">
            <a:avLst/>
          </a:prstGeom>
          <a:noFill/>
          <a:ln w="9525">
            <a:noFill/>
            <a:miter lim="800000"/>
            <a:headEnd/>
            <a:tailEnd/>
          </a:ln>
        </p:spPr>
      </p:pic>
      <p:pic>
        <p:nvPicPr>
          <p:cNvPr id="9" name="Picture 2" descr="http://comps.canstockphoto.com/can-stock-photo_csp17222415.jpg"/>
          <p:cNvPicPr>
            <a:picLocks noChangeAspect="1" noChangeArrowheads="1"/>
          </p:cNvPicPr>
          <p:nvPr/>
        </p:nvPicPr>
        <p:blipFill>
          <a:blip r:embed="rId3"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1/11/2017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7</a:t>
            </a:fld>
            <a:endParaRPr lang="en-US"/>
          </a:p>
        </p:txBody>
      </p:sp>
      <p:pic>
        <p:nvPicPr>
          <p:cNvPr id="1026" name="Picture 2"/>
          <p:cNvPicPr>
            <a:picLocks noChangeAspect="1" noChangeArrowheads="1"/>
          </p:cNvPicPr>
          <p:nvPr/>
        </p:nvPicPr>
        <p:blipFill>
          <a:blip r:embed="rId2" cstate="print"/>
          <a:srcRect/>
          <a:stretch>
            <a:fillRect/>
          </a:stretch>
        </p:blipFill>
        <p:spPr bwMode="auto">
          <a:xfrm>
            <a:off x="1143000" y="-359833"/>
            <a:ext cx="6781800" cy="749347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303F6C-CA7F-421B-8EF8-CEB95EA7549B}" type="datetime1">
              <a:rPr lang="en-US" smtClean="0"/>
              <a:pPr/>
              <a:t>1/11/2017</a:t>
            </a:fld>
            <a:endParaRPr lang="en-US"/>
          </a:p>
        </p:txBody>
      </p:sp>
      <p:sp>
        <p:nvSpPr>
          <p:cNvPr id="3" name="Footer Placeholder 2"/>
          <p:cNvSpPr>
            <a:spLocks noGrp="1"/>
          </p:cNvSpPr>
          <p:nvPr>
            <p:ph type="ftr" sz="quarter" idx="11"/>
          </p:nvPr>
        </p:nvSpPr>
        <p:spPr/>
        <p:txBody>
          <a:bodyPr/>
          <a:lstStyle/>
          <a:p>
            <a:r>
              <a:rPr lang="en-US" smtClean="0"/>
              <a:t>David Tye</a:t>
            </a:r>
            <a:endParaRPr lang="en-US"/>
          </a:p>
        </p:txBody>
      </p:sp>
      <p:sp>
        <p:nvSpPr>
          <p:cNvPr id="4" name="Slide Number Placeholder 3"/>
          <p:cNvSpPr>
            <a:spLocks noGrp="1"/>
          </p:cNvSpPr>
          <p:nvPr>
            <p:ph type="sldNum" sz="quarter" idx="12"/>
          </p:nvPr>
        </p:nvSpPr>
        <p:spPr/>
        <p:txBody>
          <a:bodyPr/>
          <a:lstStyle/>
          <a:p>
            <a:fld id="{3B0E11CA-64D2-4375-B622-C832B1B19270}" type="slidenum">
              <a:rPr lang="en-US" smtClean="0"/>
              <a:pPr/>
              <a:t>8</a:t>
            </a:fld>
            <a:endParaRPr lang="en-US"/>
          </a:p>
        </p:txBody>
      </p:sp>
      <p:pic>
        <p:nvPicPr>
          <p:cNvPr id="2050" name="Picture 2"/>
          <p:cNvPicPr>
            <a:picLocks noChangeAspect="1" noChangeArrowheads="1"/>
          </p:cNvPicPr>
          <p:nvPr/>
        </p:nvPicPr>
        <p:blipFill>
          <a:blip r:embed="rId2" cstate="print"/>
          <a:srcRect/>
          <a:stretch>
            <a:fillRect/>
          </a:stretch>
        </p:blipFill>
        <p:spPr bwMode="auto">
          <a:xfrm>
            <a:off x="-413951" y="0"/>
            <a:ext cx="9971902" cy="68579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1/11/2017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9</a:t>
            </a:fld>
            <a:endParaRPr lang="en-US"/>
          </a:p>
        </p:txBody>
      </p:sp>
      <p:pic>
        <p:nvPicPr>
          <p:cNvPr id="1026" name="Picture 2" descr="http://www.globotreks.com/wp-content/uploads/2012/03/Petra-Siq.jpg"/>
          <p:cNvPicPr>
            <a:picLocks noChangeAspect="1" noChangeArrowheads="1"/>
          </p:cNvPicPr>
          <p:nvPr/>
        </p:nvPicPr>
        <p:blipFill>
          <a:blip r:embed="rId2" cstate="print"/>
          <a:srcRect/>
          <a:stretch>
            <a:fillRect/>
          </a:stretch>
        </p:blipFill>
        <p:spPr bwMode="auto">
          <a:xfrm>
            <a:off x="-571813" y="0"/>
            <a:ext cx="10292631" cy="68580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303F6C-CA7F-421B-8EF8-CEB95EA7549B}" type="datetime1">
              <a:rPr lang="en-US" smtClean="0"/>
              <a:pPr/>
              <a:t>1/11/2017</a:t>
            </a:fld>
            <a:endParaRPr lang="en-US"/>
          </a:p>
        </p:txBody>
      </p:sp>
      <p:sp>
        <p:nvSpPr>
          <p:cNvPr id="3" name="Footer Placeholder 2"/>
          <p:cNvSpPr>
            <a:spLocks noGrp="1"/>
          </p:cNvSpPr>
          <p:nvPr>
            <p:ph type="ftr" sz="quarter" idx="11"/>
          </p:nvPr>
        </p:nvSpPr>
        <p:spPr/>
        <p:txBody>
          <a:bodyPr/>
          <a:lstStyle/>
          <a:p>
            <a:r>
              <a:rPr lang="en-US" smtClean="0"/>
              <a:t>David Tye</a:t>
            </a:r>
            <a:endParaRPr lang="en-US"/>
          </a:p>
        </p:txBody>
      </p:sp>
      <p:sp>
        <p:nvSpPr>
          <p:cNvPr id="4" name="Slide Number Placeholder 3"/>
          <p:cNvSpPr>
            <a:spLocks noGrp="1"/>
          </p:cNvSpPr>
          <p:nvPr>
            <p:ph type="sldNum" sz="quarter" idx="12"/>
          </p:nvPr>
        </p:nvSpPr>
        <p:spPr/>
        <p:txBody>
          <a:bodyPr/>
          <a:lstStyle/>
          <a:p>
            <a:fld id="{3B0E11CA-64D2-4375-B622-C832B1B19270}" type="slidenum">
              <a:rPr lang="en-US" smtClean="0"/>
              <a:pPr/>
              <a:t>10</a:t>
            </a:fld>
            <a:endParaRPr lang="en-US"/>
          </a:p>
        </p:txBody>
      </p:sp>
      <p:pic>
        <p:nvPicPr>
          <p:cNvPr id="90114" name="Picture 2" descr="http://i.telegraph.co.uk/multimedia/archive/01403/Jordan_-Petra_1403420i.jpg"/>
          <p:cNvPicPr>
            <a:picLocks noChangeAspect="1" noChangeArrowheads="1"/>
          </p:cNvPicPr>
          <p:nvPr/>
        </p:nvPicPr>
        <p:blipFill>
          <a:blip r:embed="rId2" cstate="print"/>
          <a:srcRect/>
          <a:stretch>
            <a:fillRect/>
          </a:stretch>
        </p:blipFill>
        <p:spPr bwMode="auto">
          <a:xfrm>
            <a:off x="-304800" y="0"/>
            <a:ext cx="10629900" cy="68580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a:buNone/>
            </a:pPr>
            <a:r>
              <a:rPr lang="en-US" sz="4000" dirty="0" smtClean="0"/>
              <a:t>We stopped after the first 5 seals of </a:t>
            </a:r>
            <a:r>
              <a:rPr lang="en-US" sz="4000" b="1" dirty="0" smtClean="0">
                <a:solidFill>
                  <a:srgbClr val="0000FF"/>
                </a:solidFill>
              </a:rPr>
              <a:t>Rev 6</a:t>
            </a:r>
            <a:r>
              <a:rPr lang="en-US" sz="4000" dirty="0" smtClean="0"/>
              <a:t>…</a:t>
            </a:r>
            <a:endParaRPr lang="en-US" sz="4000" dirty="0"/>
          </a:p>
        </p:txBody>
      </p:sp>
      <p:sp>
        <p:nvSpPr>
          <p:cNvPr id="4" name="Date Placeholder 3"/>
          <p:cNvSpPr>
            <a:spLocks noGrp="1"/>
          </p:cNvSpPr>
          <p:nvPr>
            <p:ph type="dt" sz="half" idx="10"/>
          </p:nvPr>
        </p:nvSpPr>
        <p:spPr/>
        <p:txBody>
          <a:bodyPr/>
          <a:lstStyle/>
          <a:p>
            <a:fld id="{9B555970-2B84-4BCC-8D8B-95055D2CD051}" type="datetime1">
              <a:rPr lang="en-US" smtClean="0"/>
              <a:pPr/>
              <a:t>1/11/2017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020580" y="3520190"/>
            <a:ext cx="2133600" cy="381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Table 8"/>
          <p:cNvGraphicFramePr>
            <a:graphicFrameLocks noGrp="1"/>
          </p:cNvGraphicFramePr>
          <p:nvPr/>
        </p:nvGraphicFramePr>
        <p:xfrm>
          <a:off x="990600" y="457200"/>
          <a:ext cx="8153400" cy="5659120"/>
        </p:xfrm>
        <a:graphic>
          <a:graphicData uri="http://schemas.openxmlformats.org/drawingml/2006/table">
            <a:tbl>
              <a:tblPr/>
              <a:tblGrid>
                <a:gridCol w="3776313"/>
                <a:gridCol w="4377087"/>
              </a:tblGrid>
              <a:tr h="5638800">
                <a:tc>
                  <a:txBody>
                    <a:bodyPr/>
                    <a:lstStyle/>
                    <a:p>
                      <a:r>
                        <a:rPr lang="en-US" sz="2000" baseline="30000" dirty="0" smtClean="0">
                          <a:solidFill>
                            <a:srgbClr val="1F497D"/>
                          </a:solidFill>
                          <a:latin typeface="Times New Roman"/>
                        </a:rPr>
                        <a:t>9</a:t>
                      </a:r>
                      <a:r>
                        <a:rPr lang="en-US" sz="2000" dirty="0" smtClean="0">
                          <a:latin typeface="Times New Roman"/>
                        </a:rPr>
                        <a:t>And </a:t>
                      </a:r>
                      <a:r>
                        <a:rPr lang="en-US" sz="2000" dirty="0">
                          <a:latin typeface="Times New Roman"/>
                        </a:rPr>
                        <a:t>when He broke the </a:t>
                      </a:r>
                      <a:r>
                        <a:rPr lang="en-US" sz="2000" b="1" u="sng" dirty="0">
                          <a:solidFill>
                            <a:srgbClr val="C00000"/>
                          </a:solidFill>
                          <a:latin typeface="Times New Roman"/>
                        </a:rPr>
                        <a:t>fifth seal</a:t>
                      </a:r>
                      <a:r>
                        <a:rPr lang="en-US" sz="2000" dirty="0">
                          <a:latin typeface="Times New Roman"/>
                        </a:rPr>
                        <a:t>, I saw </a:t>
                      </a:r>
                      <a:r>
                        <a:rPr lang="en-US" sz="2000" u="sng" dirty="0">
                          <a:latin typeface="Times New Roman"/>
                        </a:rPr>
                        <a:t>underneath the altar the </a:t>
                      </a:r>
                      <a:r>
                        <a:rPr lang="en-US" sz="2000" b="1" u="sng" dirty="0">
                          <a:latin typeface="Times New Roman"/>
                        </a:rPr>
                        <a:t>souls of those who had been slain</a:t>
                      </a:r>
                      <a:r>
                        <a:rPr lang="en-US" sz="2000" u="sng" dirty="0">
                          <a:latin typeface="Times New Roman"/>
                        </a:rPr>
                        <a:t> because of the word of God, and because of the testimony which they had maintained</a:t>
                      </a:r>
                      <a:r>
                        <a:rPr lang="en-US" sz="2000" dirty="0">
                          <a:latin typeface="Times New Roman"/>
                        </a:rPr>
                        <a:t>; </a:t>
                      </a:r>
                      <a:r>
                        <a:rPr lang="en-US" sz="2000" baseline="30000" dirty="0">
                          <a:solidFill>
                            <a:srgbClr val="1F497D"/>
                          </a:solidFill>
                          <a:latin typeface="Times New Roman"/>
                        </a:rPr>
                        <a:t>10</a:t>
                      </a:r>
                      <a:r>
                        <a:rPr lang="en-US" sz="2000" dirty="0">
                          <a:latin typeface="Times New Roman"/>
                        </a:rPr>
                        <a:t>and they cried out with a loud voice, saying, "How long, O Lord, holy and true, wilt Thou refrain from judging and avenging our blood on those who </a:t>
                      </a:r>
                      <a:r>
                        <a:rPr lang="en-US" sz="2000" b="1" u="sng" kern="1200" dirty="0">
                          <a:solidFill>
                            <a:srgbClr val="C00000"/>
                          </a:solidFill>
                          <a:latin typeface="Times New Roman"/>
                          <a:ea typeface="+mn-ea"/>
                          <a:cs typeface="+mn-cs"/>
                        </a:rPr>
                        <a:t>dwell on the earth</a:t>
                      </a:r>
                      <a:r>
                        <a:rPr lang="en-US" sz="2000" dirty="0">
                          <a:latin typeface="Times New Roman"/>
                        </a:rPr>
                        <a:t>?" </a:t>
                      </a:r>
                      <a:r>
                        <a:rPr lang="en-US" sz="2000" baseline="30000" dirty="0">
                          <a:solidFill>
                            <a:srgbClr val="1F497D"/>
                          </a:solidFill>
                          <a:latin typeface="Times New Roman"/>
                        </a:rPr>
                        <a:t>11</a:t>
                      </a:r>
                      <a:r>
                        <a:rPr lang="en-US" sz="2000" dirty="0">
                          <a:latin typeface="Times New Roman"/>
                        </a:rPr>
                        <a:t>And </a:t>
                      </a:r>
                      <a:r>
                        <a:rPr lang="en-US" sz="2000" u="sng" dirty="0">
                          <a:latin typeface="Times New Roman"/>
                        </a:rPr>
                        <a:t>there was given to each of them a white robe</a:t>
                      </a:r>
                      <a:r>
                        <a:rPr lang="en-US" sz="2000" dirty="0">
                          <a:latin typeface="Times New Roman"/>
                        </a:rPr>
                        <a:t>; and they were told that they should </a:t>
                      </a:r>
                      <a:r>
                        <a:rPr lang="en-US" sz="2000" u="sng" dirty="0">
                          <a:latin typeface="Times New Roman"/>
                        </a:rPr>
                        <a:t>rest for a little while longer, until </a:t>
                      </a:r>
                      <a:r>
                        <a:rPr lang="en-US" sz="2000" i="1" u="sng" dirty="0">
                          <a:latin typeface="Times New Roman"/>
                        </a:rPr>
                        <a:t>the number of</a:t>
                      </a:r>
                      <a:r>
                        <a:rPr lang="en-US" sz="2000" u="sng" dirty="0">
                          <a:latin typeface="Times New Roman"/>
                        </a:rPr>
                        <a:t> </a:t>
                      </a:r>
                      <a:r>
                        <a:rPr lang="en-US" sz="2000" b="1" u="sng" dirty="0">
                          <a:latin typeface="Times New Roman"/>
                        </a:rPr>
                        <a:t>their fellow servants and their brethren who were to be killed</a:t>
                      </a:r>
                      <a:r>
                        <a:rPr lang="en-US" sz="2000" dirty="0">
                          <a:latin typeface="Times New Roman"/>
                        </a:rPr>
                        <a:t> even as they had been, should be completed also. </a:t>
                      </a:r>
                      <a:endParaRPr lang="en-US" sz="1800" dirty="0">
                        <a:latin typeface="Times New Roman"/>
                      </a:endParaRPr>
                    </a:p>
                  </a:txBody>
                  <a:tcPr marL="50450" marR="50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2870" marR="0" indent="-102870">
                        <a:spcBef>
                          <a:spcPts val="0"/>
                        </a:spcBef>
                        <a:spcAft>
                          <a:spcPts val="0"/>
                        </a:spcAft>
                      </a:pPr>
                      <a:r>
                        <a:rPr lang="en-US" sz="2000" baseline="30000" dirty="0">
                          <a:solidFill>
                            <a:srgbClr val="1F497D"/>
                          </a:solidFill>
                          <a:latin typeface="Times New Roman"/>
                          <a:ea typeface="Times New Roman"/>
                        </a:rPr>
                        <a:t>9</a:t>
                      </a:r>
                      <a:r>
                        <a:rPr lang="en-US" sz="2000" dirty="0">
                          <a:solidFill>
                            <a:srgbClr val="FF0000"/>
                          </a:solidFill>
                          <a:latin typeface="Times New Roman"/>
                          <a:ea typeface="Times New Roman"/>
                        </a:rPr>
                        <a:t>"</a:t>
                      </a:r>
                      <a:r>
                        <a:rPr lang="en-US" sz="2000" u="sng" dirty="0">
                          <a:solidFill>
                            <a:srgbClr val="FF0000"/>
                          </a:solidFill>
                          <a:latin typeface="Times New Roman"/>
                          <a:ea typeface="Times New Roman"/>
                        </a:rPr>
                        <a:t>Then they will deliver you to tribulation, and will kill you</a:t>
                      </a:r>
                      <a:r>
                        <a:rPr lang="en-US" sz="2000" dirty="0">
                          <a:solidFill>
                            <a:srgbClr val="FF0000"/>
                          </a:solidFill>
                          <a:latin typeface="Times New Roman"/>
                          <a:ea typeface="Times New Roman"/>
                        </a:rPr>
                        <a:t>, and you will be hated by all nations on account of My name</a:t>
                      </a:r>
                      <a:r>
                        <a:rPr lang="en-US" sz="2000" dirty="0" smtClean="0">
                          <a:solidFill>
                            <a:srgbClr val="FF0000"/>
                          </a:solidFill>
                          <a:latin typeface="Times New Roman"/>
                          <a:ea typeface="Times New Roman"/>
                        </a:rPr>
                        <a:t>.</a:t>
                      </a:r>
                    </a:p>
                    <a:p>
                      <a:pPr marL="102870" marR="0" indent="-102870">
                        <a:spcBef>
                          <a:spcPts val="0"/>
                        </a:spcBef>
                        <a:spcAft>
                          <a:spcPts val="0"/>
                        </a:spcAft>
                      </a:pPr>
                      <a:endParaRPr lang="en-US" sz="1800" dirty="0">
                        <a:latin typeface="Times New Roman"/>
                        <a:ea typeface="Times New Roman"/>
                      </a:endParaRPr>
                    </a:p>
                    <a:p>
                      <a:pPr marL="102870" marR="0" indent="-102870">
                        <a:spcBef>
                          <a:spcPts val="0"/>
                        </a:spcBef>
                        <a:spcAft>
                          <a:spcPts val="0"/>
                        </a:spcAft>
                      </a:pPr>
                      <a:r>
                        <a:rPr lang="en-US" sz="2000" baseline="30000" dirty="0">
                          <a:solidFill>
                            <a:srgbClr val="1F497D"/>
                          </a:solidFill>
                          <a:latin typeface="Times New Roman"/>
                          <a:ea typeface="Times New Roman"/>
                        </a:rPr>
                        <a:t>10</a:t>
                      </a:r>
                      <a:r>
                        <a:rPr lang="en-US" sz="2000" dirty="0">
                          <a:solidFill>
                            <a:srgbClr val="FF0000"/>
                          </a:solidFill>
                          <a:latin typeface="Times New Roman"/>
                          <a:ea typeface="Times New Roman"/>
                        </a:rPr>
                        <a:t>"And at that time many will fall away and will deliver up one another and hate one another. </a:t>
                      </a:r>
                      <a:r>
                        <a:rPr lang="en-US" sz="2000" baseline="30000" dirty="0">
                          <a:solidFill>
                            <a:srgbClr val="0000FF"/>
                          </a:solidFill>
                          <a:latin typeface="Times New Roman"/>
                          <a:ea typeface="Times New Roman"/>
                        </a:rPr>
                        <a:t>11</a:t>
                      </a:r>
                      <a:r>
                        <a:rPr lang="en-US" sz="2000" dirty="0">
                          <a:solidFill>
                            <a:srgbClr val="FF0000"/>
                          </a:solidFill>
                          <a:latin typeface="Times New Roman"/>
                          <a:ea typeface="Times New Roman"/>
                        </a:rPr>
                        <a:t>"And many false prophets will arise, and will mislead many. </a:t>
                      </a:r>
                      <a:r>
                        <a:rPr lang="en-US" sz="2000" baseline="30000" dirty="0">
                          <a:solidFill>
                            <a:srgbClr val="0000FF"/>
                          </a:solidFill>
                          <a:latin typeface="Times New Roman"/>
                          <a:ea typeface="Times New Roman"/>
                        </a:rPr>
                        <a:t>12</a:t>
                      </a:r>
                      <a:r>
                        <a:rPr lang="en-US" sz="2000" dirty="0">
                          <a:solidFill>
                            <a:srgbClr val="FF0000"/>
                          </a:solidFill>
                          <a:latin typeface="Times New Roman"/>
                          <a:ea typeface="Times New Roman"/>
                        </a:rPr>
                        <a:t>"And because lawlessness is increased, most people's love will grow cold. </a:t>
                      </a:r>
                      <a:endParaRPr lang="en-US" sz="2000" dirty="0" smtClean="0">
                        <a:solidFill>
                          <a:srgbClr val="FF0000"/>
                        </a:solidFill>
                        <a:latin typeface="Times New Roman"/>
                        <a:ea typeface="Times New Roman"/>
                      </a:endParaRPr>
                    </a:p>
                    <a:p>
                      <a:pPr marL="102870" marR="0" indent="-102870">
                        <a:spcBef>
                          <a:spcPts val="0"/>
                        </a:spcBef>
                        <a:spcAft>
                          <a:spcPts val="0"/>
                        </a:spcAft>
                      </a:pPr>
                      <a:endParaRPr lang="en-US" sz="2000" baseline="30000" dirty="0" smtClean="0">
                        <a:solidFill>
                          <a:srgbClr val="FF0000"/>
                        </a:solidFill>
                        <a:latin typeface="Times New Roman"/>
                        <a:ea typeface="Times New Roman"/>
                      </a:endParaRPr>
                    </a:p>
                    <a:p>
                      <a:pPr marL="102870" marR="0" indent="-102870">
                        <a:spcBef>
                          <a:spcPts val="0"/>
                        </a:spcBef>
                        <a:spcAft>
                          <a:spcPts val="0"/>
                        </a:spcAft>
                      </a:pPr>
                      <a:r>
                        <a:rPr lang="en-US" sz="2000" baseline="30000" dirty="0" smtClean="0">
                          <a:solidFill>
                            <a:srgbClr val="0000FF"/>
                          </a:solidFill>
                          <a:latin typeface="Times New Roman"/>
                          <a:ea typeface="Times New Roman"/>
                        </a:rPr>
                        <a:t>13</a:t>
                      </a:r>
                      <a:r>
                        <a:rPr lang="en-US" sz="2000" dirty="0" smtClean="0">
                          <a:solidFill>
                            <a:srgbClr val="FF0000"/>
                          </a:solidFill>
                          <a:latin typeface="Times New Roman"/>
                          <a:ea typeface="Times New Roman"/>
                        </a:rPr>
                        <a:t>"But </a:t>
                      </a:r>
                      <a:r>
                        <a:rPr lang="en-US" sz="2000" dirty="0">
                          <a:solidFill>
                            <a:srgbClr val="FF0000"/>
                          </a:solidFill>
                          <a:latin typeface="Times New Roman"/>
                          <a:ea typeface="Times New Roman"/>
                        </a:rPr>
                        <a:t>the </a:t>
                      </a:r>
                      <a:r>
                        <a:rPr lang="en-US" sz="2000" b="1" u="sng" dirty="0">
                          <a:solidFill>
                            <a:srgbClr val="FF0000"/>
                          </a:solidFill>
                          <a:latin typeface="Times New Roman"/>
                          <a:ea typeface="Times New Roman"/>
                        </a:rPr>
                        <a:t>one who endures to the end, he shall be saved</a:t>
                      </a:r>
                      <a:r>
                        <a:rPr lang="en-US" sz="2000" dirty="0">
                          <a:solidFill>
                            <a:srgbClr val="FF0000"/>
                          </a:solidFill>
                          <a:latin typeface="Times New Roman"/>
                          <a:ea typeface="Times New Roman"/>
                        </a:rPr>
                        <a:t>. </a:t>
                      </a:r>
                      <a:r>
                        <a:rPr lang="en-US" sz="2000" baseline="30000" dirty="0">
                          <a:solidFill>
                            <a:srgbClr val="0000FF"/>
                          </a:solidFill>
                          <a:latin typeface="Times New Roman"/>
                          <a:ea typeface="Times New Roman"/>
                        </a:rPr>
                        <a:t>14</a:t>
                      </a:r>
                      <a:r>
                        <a:rPr lang="en-US" sz="2000" b="1" dirty="0">
                          <a:solidFill>
                            <a:srgbClr val="FF0000"/>
                          </a:solidFill>
                          <a:latin typeface="Times New Roman"/>
                          <a:ea typeface="Times New Roman"/>
                        </a:rPr>
                        <a:t>"</a:t>
                      </a:r>
                      <a:r>
                        <a:rPr lang="en-US" sz="2000" b="1" u="sng" dirty="0">
                          <a:solidFill>
                            <a:srgbClr val="FF0000"/>
                          </a:solidFill>
                          <a:latin typeface="Times New Roman"/>
                          <a:ea typeface="Times New Roman"/>
                        </a:rPr>
                        <a:t>And this gospel of the kingdom shall be preached in the whole world for a witness to all the nations, </a:t>
                      </a:r>
                      <a:r>
                        <a:rPr lang="en-US" sz="2000" b="1" u="sng" dirty="0" smtClean="0">
                          <a:solidFill>
                            <a:srgbClr val="FF0000"/>
                          </a:solidFill>
                          <a:latin typeface="Times New Roman"/>
                          <a:ea typeface="Times New Roman"/>
                        </a:rPr>
                        <a:t>and </a:t>
                      </a:r>
                      <a:r>
                        <a:rPr lang="en-US" sz="2000" b="1" u="sng" dirty="0">
                          <a:solidFill>
                            <a:srgbClr val="FF0000"/>
                          </a:solidFill>
                          <a:latin typeface="Times New Roman"/>
                          <a:ea typeface="Times New Roman"/>
                        </a:rPr>
                        <a:t>then the end shall come. </a:t>
                      </a:r>
                      <a:endParaRPr lang="en-US" sz="2000" b="1" u="sng" dirty="0" smtClean="0">
                        <a:solidFill>
                          <a:srgbClr val="FF0000"/>
                        </a:solidFill>
                        <a:latin typeface="Times New Roman"/>
                        <a:ea typeface="Times New Roman"/>
                      </a:endParaRPr>
                    </a:p>
                    <a:p>
                      <a:pPr marL="102870" marR="0" indent="-102870">
                        <a:spcBef>
                          <a:spcPts val="0"/>
                        </a:spcBef>
                        <a:spcAft>
                          <a:spcPts val="0"/>
                        </a:spcAft>
                      </a:pPr>
                      <a:endParaRPr lang="en-US" sz="2000" b="1" u="sng" dirty="0" smtClean="0">
                        <a:solidFill>
                          <a:srgbClr val="FF0000"/>
                        </a:solidFill>
                        <a:latin typeface="Times New Roman"/>
                        <a:ea typeface="Times New Roman"/>
                      </a:endParaRPr>
                    </a:p>
                    <a:p>
                      <a:pPr marL="102870" marR="0" indent="-102870">
                        <a:spcBef>
                          <a:spcPts val="0"/>
                        </a:spcBef>
                        <a:spcAft>
                          <a:spcPts val="0"/>
                        </a:spcAft>
                      </a:pPr>
                      <a:r>
                        <a:rPr lang="en-US" sz="2000" b="1" i="1" u="none" dirty="0" smtClean="0">
                          <a:solidFill>
                            <a:srgbClr val="0000FF"/>
                          </a:solidFill>
                          <a:latin typeface="Times New Roman"/>
                          <a:ea typeface="Times New Roman"/>
                        </a:rPr>
                        <a:t>Rom 11:25</a:t>
                      </a:r>
                      <a:endParaRPr lang="en-US" sz="1800" b="1" i="1" u="none" dirty="0">
                        <a:solidFill>
                          <a:srgbClr val="0000FF"/>
                        </a:solidFill>
                        <a:latin typeface="Times New Roman"/>
                        <a:ea typeface="Times New Roman"/>
                      </a:endParaRPr>
                    </a:p>
                  </a:txBody>
                  <a:tcPr marL="50450" marR="50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Date Placeholder 3"/>
          <p:cNvSpPr>
            <a:spLocks noGrp="1"/>
          </p:cNvSpPr>
          <p:nvPr>
            <p:ph type="dt" sz="half" idx="10"/>
          </p:nvPr>
        </p:nvSpPr>
        <p:spPr/>
        <p:txBody>
          <a:bodyPr/>
          <a:lstStyle/>
          <a:p>
            <a:fld id="{9B555970-2B84-4BCC-8D8B-95055D2CD051}" type="datetime1">
              <a:rPr lang="en-US" smtClean="0"/>
              <a:pPr/>
              <a:t>1/11/2017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12</a:t>
            </a:fld>
            <a:endParaRPr lang="en-US"/>
          </a:p>
        </p:txBody>
      </p:sp>
      <p:grpSp>
        <p:nvGrpSpPr>
          <p:cNvPr id="2" name="Group 7"/>
          <p:cNvGrpSpPr/>
          <p:nvPr/>
        </p:nvGrpSpPr>
        <p:grpSpPr>
          <a:xfrm>
            <a:off x="76200" y="381000"/>
            <a:ext cx="762000" cy="762000"/>
            <a:chOff x="609600" y="381000"/>
            <a:chExt cx="1066800" cy="1066800"/>
          </a:xfrm>
        </p:grpSpPr>
        <p:sp>
          <p:nvSpPr>
            <p:cNvPr id="10" name="Text Box 10"/>
            <p:cNvSpPr txBox="1">
              <a:spLocks noChangeArrowheads="1"/>
            </p:cNvSpPr>
            <p:nvPr/>
          </p:nvSpPr>
          <p:spPr bwMode="auto">
            <a:xfrm>
              <a:off x="716280" y="639580"/>
              <a:ext cx="796823" cy="646331"/>
            </a:xfrm>
            <a:prstGeom prst="rect">
              <a:avLst/>
            </a:prstGeom>
            <a:solidFill>
              <a:schemeClr val="bg1"/>
            </a:solidFill>
            <a:ln w="9525">
              <a:noFill/>
              <a:miter lim="800000"/>
              <a:headEnd/>
              <a:tailEnd/>
            </a:ln>
          </p:spPr>
          <p:txBody>
            <a:bodyPr wrap="square">
              <a:spAutoFit/>
            </a:bodyPr>
            <a:lstStyle/>
            <a:p>
              <a:pPr algn="ctr"/>
              <a:r>
                <a:rPr lang="en-US" sz="2400" b="1" dirty="0" smtClean="0"/>
                <a:t>5</a:t>
              </a:r>
              <a:r>
                <a:rPr lang="en-US" sz="2400" b="1" baseline="30000" dirty="0" smtClean="0"/>
                <a:t>th</a:t>
              </a:r>
              <a:r>
                <a:rPr lang="en-US" sz="2400" b="1" dirty="0" smtClean="0"/>
                <a:t> </a:t>
              </a:r>
              <a:endParaRPr lang="en-US" sz="2800" b="1" dirty="0"/>
            </a:p>
          </p:txBody>
        </p:sp>
        <p:sp>
          <p:nvSpPr>
            <p:cNvPr id="11" name="AutoShape 3"/>
            <p:cNvSpPr>
              <a:spLocks noChangeArrowheads="1"/>
            </p:cNvSpPr>
            <p:nvPr/>
          </p:nvSpPr>
          <p:spPr bwMode="auto">
            <a:xfrm>
              <a:off x="609600" y="381000"/>
              <a:ext cx="1066800" cy="1066800"/>
            </a:xfrm>
            <a:prstGeom prst="star8">
              <a:avLst>
                <a:gd name="adj" fmla="val 38250"/>
              </a:avLst>
            </a:prstGeom>
            <a:noFill/>
            <a:ln w="50800">
              <a:solidFill>
                <a:schemeClr val="tx1"/>
              </a:solidFill>
              <a:miter lim="800000"/>
              <a:headEnd/>
              <a:tailEnd/>
            </a:ln>
          </p:spPr>
          <p:txBody>
            <a:bodyPr wrap="none" anchor="ctr"/>
            <a:lstStyle/>
            <a:p>
              <a:endParaRPr lang="en-US"/>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1/11/2017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13</a:t>
            </a:fld>
            <a:endParaRPr lang="en-US"/>
          </a:p>
        </p:txBody>
      </p:sp>
      <p:graphicFrame>
        <p:nvGraphicFramePr>
          <p:cNvPr id="7" name="Table 6"/>
          <p:cNvGraphicFramePr>
            <a:graphicFrameLocks noGrp="1"/>
          </p:cNvGraphicFramePr>
          <p:nvPr/>
        </p:nvGraphicFramePr>
        <p:xfrm>
          <a:off x="990600" y="381000"/>
          <a:ext cx="8077200" cy="6096000"/>
        </p:xfrm>
        <a:graphic>
          <a:graphicData uri="http://schemas.openxmlformats.org/drawingml/2006/table">
            <a:tbl>
              <a:tblPr/>
              <a:tblGrid>
                <a:gridCol w="2983470"/>
                <a:gridCol w="5093730"/>
              </a:tblGrid>
              <a:tr h="5562599">
                <a:tc>
                  <a:txBody>
                    <a:bodyPr/>
                    <a:lstStyle/>
                    <a:p>
                      <a:r>
                        <a:rPr lang="en-US" sz="2000" baseline="30000" dirty="0" smtClean="0">
                          <a:solidFill>
                            <a:srgbClr val="1F497D"/>
                          </a:solidFill>
                          <a:latin typeface="Times New Roman"/>
                        </a:rPr>
                        <a:t>12</a:t>
                      </a:r>
                      <a:r>
                        <a:rPr lang="en-US" sz="2000" dirty="0" smtClean="0">
                          <a:latin typeface="Times New Roman"/>
                        </a:rPr>
                        <a:t>And </a:t>
                      </a:r>
                      <a:r>
                        <a:rPr lang="en-US" sz="2000" dirty="0">
                          <a:latin typeface="Times New Roman"/>
                        </a:rPr>
                        <a:t>I looked when He broke the </a:t>
                      </a:r>
                      <a:r>
                        <a:rPr lang="en-US" sz="2000" b="1" u="sng" dirty="0">
                          <a:solidFill>
                            <a:srgbClr val="C00000"/>
                          </a:solidFill>
                          <a:latin typeface="Times New Roman"/>
                        </a:rPr>
                        <a:t>sixth seal</a:t>
                      </a:r>
                      <a:r>
                        <a:rPr lang="en-US" sz="2000" dirty="0">
                          <a:latin typeface="Times New Roman"/>
                        </a:rPr>
                        <a:t>, and there was a </a:t>
                      </a:r>
                      <a:r>
                        <a:rPr lang="en-US" sz="2000" b="1" u="sng" dirty="0">
                          <a:solidFill>
                            <a:srgbClr val="C00000"/>
                          </a:solidFill>
                          <a:latin typeface="Times New Roman"/>
                        </a:rPr>
                        <a:t>great earthquake</a:t>
                      </a:r>
                      <a:r>
                        <a:rPr lang="en-US" sz="2000" dirty="0">
                          <a:latin typeface="Times New Roman"/>
                        </a:rPr>
                        <a:t>; and </a:t>
                      </a:r>
                      <a:r>
                        <a:rPr lang="en-US" sz="2000" u="sng" dirty="0">
                          <a:latin typeface="Times New Roman"/>
                        </a:rPr>
                        <a:t>the </a:t>
                      </a:r>
                      <a:r>
                        <a:rPr lang="en-US" sz="2000" b="1" u="sng" dirty="0">
                          <a:latin typeface="Times New Roman"/>
                        </a:rPr>
                        <a:t>sun became black</a:t>
                      </a:r>
                      <a:r>
                        <a:rPr lang="en-US" sz="2000" dirty="0">
                          <a:latin typeface="Times New Roman"/>
                        </a:rPr>
                        <a:t> as sackcloth </a:t>
                      </a:r>
                      <a:r>
                        <a:rPr lang="en-US" sz="2000" i="1" dirty="0">
                          <a:latin typeface="Times New Roman"/>
                        </a:rPr>
                        <a:t>made</a:t>
                      </a:r>
                      <a:r>
                        <a:rPr lang="en-US" sz="2000" dirty="0">
                          <a:latin typeface="Times New Roman"/>
                        </a:rPr>
                        <a:t> of hair, and </a:t>
                      </a:r>
                      <a:r>
                        <a:rPr lang="en-US" sz="2000" u="sng" dirty="0">
                          <a:latin typeface="Times New Roman"/>
                        </a:rPr>
                        <a:t>the whole moon became like blood</a:t>
                      </a:r>
                      <a:r>
                        <a:rPr lang="en-US" sz="2000" dirty="0">
                          <a:latin typeface="Times New Roman"/>
                        </a:rPr>
                        <a:t>; </a:t>
                      </a:r>
                      <a:r>
                        <a:rPr lang="en-US" sz="2000" baseline="30000" dirty="0">
                          <a:solidFill>
                            <a:srgbClr val="1F497D"/>
                          </a:solidFill>
                          <a:latin typeface="Times New Roman"/>
                        </a:rPr>
                        <a:t>13</a:t>
                      </a:r>
                      <a:r>
                        <a:rPr lang="en-US" sz="2000" dirty="0">
                          <a:latin typeface="Times New Roman"/>
                        </a:rPr>
                        <a:t>and the </a:t>
                      </a:r>
                      <a:r>
                        <a:rPr lang="en-US" sz="2000" b="1" u="sng" dirty="0">
                          <a:solidFill>
                            <a:srgbClr val="C00000"/>
                          </a:solidFill>
                          <a:latin typeface="Times New Roman"/>
                        </a:rPr>
                        <a:t>stars of the sky fell to the earth</a:t>
                      </a:r>
                      <a:r>
                        <a:rPr lang="en-US" sz="2000" dirty="0">
                          <a:latin typeface="Times New Roman"/>
                        </a:rPr>
                        <a:t>, as a fig tree casts its unripe figs when shaken by a great wind. </a:t>
                      </a:r>
                      <a:r>
                        <a:rPr lang="en-US" sz="2000" baseline="30000" dirty="0">
                          <a:solidFill>
                            <a:srgbClr val="1F497D"/>
                          </a:solidFill>
                          <a:latin typeface="Times New Roman"/>
                        </a:rPr>
                        <a:t>14</a:t>
                      </a:r>
                      <a:r>
                        <a:rPr lang="en-US" sz="2000" dirty="0">
                          <a:latin typeface="Times New Roman"/>
                        </a:rPr>
                        <a:t>And the </a:t>
                      </a:r>
                      <a:r>
                        <a:rPr lang="en-US" sz="2000" b="1" u="sng" dirty="0">
                          <a:solidFill>
                            <a:srgbClr val="C00000"/>
                          </a:solidFill>
                          <a:latin typeface="Times New Roman"/>
                        </a:rPr>
                        <a:t>sky was split apart like a scroll</a:t>
                      </a:r>
                      <a:r>
                        <a:rPr lang="en-US" sz="2000" u="sng" dirty="0">
                          <a:latin typeface="Times New Roman"/>
                        </a:rPr>
                        <a:t> </a:t>
                      </a:r>
                      <a:r>
                        <a:rPr lang="en-US" sz="2000" dirty="0">
                          <a:latin typeface="Times New Roman"/>
                        </a:rPr>
                        <a:t>when it is rolled up; and </a:t>
                      </a:r>
                      <a:r>
                        <a:rPr lang="en-US" sz="2000" u="sng" dirty="0">
                          <a:latin typeface="Times New Roman"/>
                        </a:rPr>
                        <a:t>every mountain and island were moved </a:t>
                      </a:r>
                      <a:r>
                        <a:rPr lang="en-US" sz="2000" dirty="0">
                          <a:latin typeface="Times New Roman"/>
                        </a:rPr>
                        <a:t>out of their places.</a:t>
                      </a:r>
                      <a:r>
                        <a:rPr lang="en-US" sz="1800" dirty="0">
                          <a:latin typeface="Times New Roman"/>
                        </a:rPr>
                        <a:t> </a:t>
                      </a:r>
                    </a:p>
                  </a:txBody>
                  <a:tcPr marL="50450" marR="50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2870" marR="0" indent="-102870">
                        <a:spcBef>
                          <a:spcPts val="0"/>
                        </a:spcBef>
                        <a:spcAft>
                          <a:spcPts val="0"/>
                        </a:spcAft>
                      </a:pPr>
                      <a:r>
                        <a:rPr lang="en-US" sz="2000" baseline="30000" dirty="0">
                          <a:solidFill>
                            <a:srgbClr val="0000FF"/>
                          </a:solidFill>
                          <a:latin typeface="Times New Roman"/>
                          <a:ea typeface="Times New Roman"/>
                        </a:rPr>
                        <a:t>15</a:t>
                      </a:r>
                      <a:r>
                        <a:rPr lang="en-US" sz="2000" dirty="0">
                          <a:solidFill>
                            <a:srgbClr val="FF0000"/>
                          </a:solidFill>
                          <a:latin typeface="Times New Roman"/>
                          <a:ea typeface="Times New Roman"/>
                        </a:rPr>
                        <a:t>"Therefore when you see the </a:t>
                      </a:r>
                      <a:r>
                        <a:rPr lang="en-US" sz="2000" cap="small" dirty="0">
                          <a:solidFill>
                            <a:srgbClr val="FF0000"/>
                          </a:solidFill>
                          <a:latin typeface="Times New Roman"/>
                          <a:ea typeface="Times New Roman"/>
                        </a:rPr>
                        <a:t>abomination of desolation</a:t>
                      </a:r>
                      <a:r>
                        <a:rPr lang="en-US" sz="2000" dirty="0">
                          <a:solidFill>
                            <a:srgbClr val="FF0000"/>
                          </a:solidFill>
                          <a:latin typeface="Times New Roman"/>
                          <a:ea typeface="Times New Roman"/>
                        </a:rPr>
                        <a:t> which was spoken of through Daniel the prophet, standing in the holy place (let the reader understand), </a:t>
                      </a:r>
                      <a:r>
                        <a:rPr lang="en-US" sz="2000" baseline="30000" dirty="0">
                          <a:solidFill>
                            <a:srgbClr val="0000FF"/>
                          </a:solidFill>
                          <a:latin typeface="Times New Roman"/>
                          <a:ea typeface="Times New Roman"/>
                        </a:rPr>
                        <a:t>16</a:t>
                      </a:r>
                      <a:r>
                        <a:rPr lang="en-US" sz="2000" dirty="0">
                          <a:solidFill>
                            <a:srgbClr val="FF0000"/>
                          </a:solidFill>
                          <a:latin typeface="Times New Roman"/>
                          <a:ea typeface="Times New Roman"/>
                        </a:rPr>
                        <a:t>then let those who are in Judea flee to the mountains; </a:t>
                      </a:r>
                      <a:r>
                        <a:rPr lang="en-US" sz="2000" baseline="30000" dirty="0">
                          <a:solidFill>
                            <a:srgbClr val="0000FF"/>
                          </a:solidFill>
                          <a:latin typeface="Times New Roman"/>
                          <a:ea typeface="Times New Roman"/>
                        </a:rPr>
                        <a:t>17</a:t>
                      </a:r>
                      <a:r>
                        <a:rPr lang="en-US" sz="2000" dirty="0">
                          <a:solidFill>
                            <a:srgbClr val="FF0000"/>
                          </a:solidFill>
                          <a:latin typeface="Times New Roman"/>
                          <a:ea typeface="Times New Roman"/>
                        </a:rPr>
                        <a:t>let him who is on the housetop not go down to get the things out that are in his house; </a:t>
                      </a:r>
                      <a:r>
                        <a:rPr lang="en-US" sz="2000" baseline="30000" dirty="0">
                          <a:solidFill>
                            <a:srgbClr val="0000FF"/>
                          </a:solidFill>
                          <a:latin typeface="Times New Roman"/>
                          <a:ea typeface="Times New Roman"/>
                        </a:rPr>
                        <a:t>18</a:t>
                      </a:r>
                      <a:r>
                        <a:rPr lang="en-US" sz="2000" dirty="0">
                          <a:solidFill>
                            <a:srgbClr val="FF0000"/>
                          </a:solidFill>
                          <a:latin typeface="Times New Roman"/>
                          <a:ea typeface="Times New Roman"/>
                        </a:rPr>
                        <a:t>and let him who is in the field not turn back to get his cloak. </a:t>
                      </a:r>
                      <a:r>
                        <a:rPr lang="en-US" sz="2000" baseline="30000" dirty="0">
                          <a:solidFill>
                            <a:srgbClr val="0000FF"/>
                          </a:solidFill>
                          <a:latin typeface="Times New Roman"/>
                          <a:ea typeface="Times New Roman"/>
                        </a:rPr>
                        <a:t>19</a:t>
                      </a:r>
                      <a:r>
                        <a:rPr lang="en-US" sz="2000" dirty="0">
                          <a:solidFill>
                            <a:srgbClr val="FF0000"/>
                          </a:solidFill>
                          <a:latin typeface="Times New Roman"/>
                          <a:ea typeface="Times New Roman"/>
                        </a:rPr>
                        <a:t>"But woe to those who are with child and to those who nurse babes in those days! </a:t>
                      </a:r>
                      <a:r>
                        <a:rPr lang="en-US" sz="2000" baseline="30000" dirty="0">
                          <a:solidFill>
                            <a:srgbClr val="0000FF"/>
                          </a:solidFill>
                          <a:latin typeface="Times New Roman"/>
                          <a:ea typeface="Times New Roman"/>
                        </a:rPr>
                        <a:t>20</a:t>
                      </a:r>
                      <a:r>
                        <a:rPr lang="en-US" sz="2000" dirty="0">
                          <a:solidFill>
                            <a:srgbClr val="FF0000"/>
                          </a:solidFill>
                          <a:latin typeface="Times New Roman"/>
                          <a:ea typeface="Times New Roman"/>
                        </a:rPr>
                        <a:t>"But pray that your flight may not be in the winter, or on a Sabbath; </a:t>
                      </a:r>
                      <a:r>
                        <a:rPr lang="en-US" sz="2000" baseline="30000" dirty="0">
                          <a:solidFill>
                            <a:srgbClr val="0000FF"/>
                          </a:solidFill>
                          <a:latin typeface="Times New Roman"/>
                          <a:ea typeface="Times New Roman"/>
                        </a:rPr>
                        <a:t>21</a:t>
                      </a:r>
                      <a:r>
                        <a:rPr lang="en-US" sz="2000" u="sng" dirty="0">
                          <a:solidFill>
                            <a:srgbClr val="FF0000"/>
                          </a:solidFill>
                          <a:latin typeface="Times New Roman"/>
                          <a:ea typeface="Times New Roman"/>
                        </a:rPr>
                        <a:t>for then there will be a </a:t>
                      </a:r>
                      <a:r>
                        <a:rPr lang="en-US" sz="2000" b="1" u="sng" dirty="0">
                          <a:solidFill>
                            <a:srgbClr val="FF0000"/>
                          </a:solidFill>
                          <a:latin typeface="Times New Roman"/>
                          <a:ea typeface="Times New Roman"/>
                        </a:rPr>
                        <a:t>great tribulation</a:t>
                      </a:r>
                      <a:r>
                        <a:rPr lang="en-US" sz="2000" dirty="0">
                          <a:solidFill>
                            <a:srgbClr val="FF0000"/>
                          </a:solidFill>
                          <a:latin typeface="Times New Roman"/>
                          <a:ea typeface="Times New Roman"/>
                        </a:rPr>
                        <a:t>, such as has not occurred since the beginning of the world until now, nor ever shall. </a:t>
                      </a:r>
                      <a:endParaRPr lang="en-US" sz="1800" dirty="0">
                        <a:latin typeface="Times New Roman"/>
                        <a:ea typeface="Times New Roman"/>
                      </a:endParaRPr>
                    </a:p>
                    <a:p>
                      <a:pPr marL="102870" marR="0" indent="-102870">
                        <a:spcBef>
                          <a:spcPts val="0"/>
                        </a:spcBef>
                        <a:spcAft>
                          <a:spcPts val="0"/>
                        </a:spcAft>
                      </a:pPr>
                      <a:r>
                        <a:rPr lang="en-US" sz="2000" baseline="30000" dirty="0">
                          <a:solidFill>
                            <a:srgbClr val="0000FF"/>
                          </a:solidFill>
                          <a:latin typeface="Times New Roman"/>
                          <a:ea typeface="Times New Roman"/>
                        </a:rPr>
                        <a:t>29</a:t>
                      </a:r>
                      <a:r>
                        <a:rPr lang="en-US" sz="2000" dirty="0">
                          <a:solidFill>
                            <a:srgbClr val="FF0000"/>
                          </a:solidFill>
                          <a:latin typeface="Times New Roman"/>
                          <a:ea typeface="Times New Roman"/>
                        </a:rPr>
                        <a:t>"But </a:t>
                      </a:r>
                      <a:r>
                        <a:rPr lang="en-US" sz="2000" b="1" u="sng" dirty="0">
                          <a:solidFill>
                            <a:srgbClr val="FF0000"/>
                          </a:solidFill>
                          <a:latin typeface="Times New Roman"/>
                          <a:ea typeface="Times New Roman"/>
                        </a:rPr>
                        <a:t>immediately after</a:t>
                      </a:r>
                      <a:r>
                        <a:rPr lang="en-US" sz="2000" dirty="0">
                          <a:solidFill>
                            <a:srgbClr val="FF0000"/>
                          </a:solidFill>
                          <a:latin typeface="Times New Roman"/>
                          <a:ea typeface="Times New Roman"/>
                        </a:rPr>
                        <a:t> the </a:t>
                      </a:r>
                      <a:r>
                        <a:rPr lang="en-US" sz="2000" b="1" u="sng" dirty="0">
                          <a:solidFill>
                            <a:srgbClr val="FF0000"/>
                          </a:solidFill>
                          <a:latin typeface="Times New Roman"/>
                          <a:ea typeface="Times New Roman"/>
                        </a:rPr>
                        <a:t>tribulation of those days</a:t>
                      </a:r>
                      <a:r>
                        <a:rPr lang="en-US" sz="2000" dirty="0">
                          <a:solidFill>
                            <a:srgbClr val="FF0000"/>
                          </a:solidFill>
                          <a:latin typeface="Times New Roman"/>
                          <a:ea typeface="Times New Roman"/>
                        </a:rPr>
                        <a:t> </a:t>
                      </a:r>
                      <a:r>
                        <a:rPr lang="en-US" sz="2000" u="sng" cap="small" dirty="0">
                          <a:solidFill>
                            <a:srgbClr val="FF0000"/>
                          </a:solidFill>
                          <a:latin typeface="Times New Roman"/>
                          <a:ea typeface="Times New Roman"/>
                        </a:rPr>
                        <a:t>the sun will be darkened, and the moon will not give its light</a:t>
                      </a:r>
                      <a:r>
                        <a:rPr lang="en-US" sz="2000" cap="small" dirty="0">
                          <a:solidFill>
                            <a:srgbClr val="FF0000"/>
                          </a:solidFill>
                          <a:latin typeface="Times New Roman"/>
                          <a:ea typeface="Times New Roman"/>
                        </a:rPr>
                        <a:t>, and THE STARS WILL FALL</a:t>
                      </a:r>
                      <a:r>
                        <a:rPr lang="en-US" sz="2000" dirty="0">
                          <a:solidFill>
                            <a:srgbClr val="FF0000"/>
                          </a:solidFill>
                          <a:latin typeface="Times New Roman"/>
                          <a:ea typeface="Times New Roman"/>
                        </a:rPr>
                        <a:t> from the sky, and the powers of the heavens will be shaken,</a:t>
                      </a:r>
                      <a:endParaRPr lang="en-US" sz="1800" dirty="0">
                        <a:latin typeface="Times New Roman"/>
                        <a:ea typeface="Times New Roman"/>
                      </a:endParaRPr>
                    </a:p>
                  </a:txBody>
                  <a:tcPr marL="50450" marR="50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pSp>
        <p:nvGrpSpPr>
          <p:cNvPr id="2" name="Group 7"/>
          <p:cNvGrpSpPr/>
          <p:nvPr/>
        </p:nvGrpSpPr>
        <p:grpSpPr>
          <a:xfrm>
            <a:off x="0" y="381000"/>
            <a:ext cx="762000" cy="838200"/>
            <a:chOff x="609600" y="381000"/>
            <a:chExt cx="1066800" cy="1066800"/>
          </a:xfrm>
        </p:grpSpPr>
        <p:sp>
          <p:nvSpPr>
            <p:cNvPr id="9" name="Text Box 10"/>
            <p:cNvSpPr txBox="1">
              <a:spLocks noChangeArrowheads="1"/>
            </p:cNvSpPr>
            <p:nvPr/>
          </p:nvSpPr>
          <p:spPr bwMode="auto">
            <a:xfrm>
              <a:off x="818367" y="639580"/>
              <a:ext cx="796823" cy="587574"/>
            </a:xfrm>
            <a:prstGeom prst="rect">
              <a:avLst/>
            </a:prstGeom>
            <a:solidFill>
              <a:schemeClr val="bg1"/>
            </a:solidFill>
            <a:ln w="9525">
              <a:noFill/>
              <a:miter lim="800000"/>
              <a:headEnd/>
              <a:tailEnd/>
            </a:ln>
          </p:spPr>
          <p:txBody>
            <a:bodyPr wrap="square">
              <a:spAutoFit/>
            </a:bodyPr>
            <a:lstStyle/>
            <a:p>
              <a:pPr algn="ctr"/>
              <a:r>
                <a:rPr lang="en-US" sz="2400" b="1" dirty="0" smtClean="0"/>
                <a:t>6</a:t>
              </a:r>
              <a:r>
                <a:rPr lang="en-US" sz="2400" b="1" baseline="30000" dirty="0" smtClean="0"/>
                <a:t>th</a:t>
              </a:r>
              <a:r>
                <a:rPr lang="en-US" sz="2400" b="1" dirty="0" smtClean="0"/>
                <a:t>  </a:t>
              </a:r>
              <a:endParaRPr lang="en-US" sz="2800" b="1" dirty="0"/>
            </a:p>
          </p:txBody>
        </p:sp>
        <p:sp>
          <p:nvSpPr>
            <p:cNvPr id="10" name="AutoShape 3"/>
            <p:cNvSpPr>
              <a:spLocks noChangeArrowheads="1"/>
            </p:cNvSpPr>
            <p:nvPr/>
          </p:nvSpPr>
          <p:spPr bwMode="auto">
            <a:xfrm>
              <a:off x="609600" y="381000"/>
              <a:ext cx="1066800" cy="1066800"/>
            </a:xfrm>
            <a:prstGeom prst="star8">
              <a:avLst>
                <a:gd name="adj" fmla="val 38250"/>
              </a:avLst>
            </a:prstGeom>
            <a:noFill/>
            <a:ln w="50800">
              <a:solidFill>
                <a:schemeClr val="tx1"/>
              </a:solidFill>
              <a:miter lim="800000"/>
              <a:headEnd/>
              <a:tailEnd/>
            </a:ln>
          </p:spPr>
          <p:txBody>
            <a:bodyPr wrap="none" anchor="ctr"/>
            <a:lstStyle/>
            <a:p>
              <a:endParaRPr lang="en-US"/>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303F6C-CA7F-421B-8EF8-CEB95EA7549B}" type="datetime1">
              <a:rPr lang="en-US" smtClean="0"/>
              <a:pPr/>
              <a:t>1/11/2017</a:t>
            </a:fld>
            <a:endParaRPr lang="en-US"/>
          </a:p>
        </p:txBody>
      </p:sp>
      <p:sp>
        <p:nvSpPr>
          <p:cNvPr id="3" name="Footer Placeholder 2"/>
          <p:cNvSpPr>
            <a:spLocks noGrp="1"/>
          </p:cNvSpPr>
          <p:nvPr>
            <p:ph type="ftr" sz="quarter" idx="11"/>
          </p:nvPr>
        </p:nvSpPr>
        <p:spPr/>
        <p:txBody>
          <a:bodyPr/>
          <a:lstStyle/>
          <a:p>
            <a:r>
              <a:rPr lang="en-US" smtClean="0"/>
              <a:t>David Tye</a:t>
            </a:r>
            <a:endParaRPr lang="en-US"/>
          </a:p>
        </p:txBody>
      </p:sp>
      <p:sp>
        <p:nvSpPr>
          <p:cNvPr id="4" name="Slide Number Placeholder 3"/>
          <p:cNvSpPr>
            <a:spLocks noGrp="1"/>
          </p:cNvSpPr>
          <p:nvPr>
            <p:ph type="sldNum" sz="quarter" idx="12"/>
          </p:nvPr>
        </p:nvSpPr>
        <p:spPr/>
        <p:txBody>
          <a:bodyPr/>
          <a:lstStyle/>
          <a:p>
            <a:fld id="{3B0E11CA-64D2-4375-B622-C832B1B19270}" type="slidenum">
              <a:rPr lang="en-US" smtClean="0"/>
              <a:pPr/>
              <a:t>14</a:t>
            </a:fld>
            <a:endParaRPr lang="en-US"/>
          </a:p>
        </p:txBody>
      </p:sp>
      <p:pic>
        <p:nvPicPr>
          <p:cNvPr id="2050" name="Picture 2" descr="E:\BIBLE STUDY\MBC Community Teaching\DTW\Final-Revelation development files\PatSmith-jpgs\10.jpg"/>
          <p:cNvPicPr>
            <a:picLocks noChangeAspect="1" noChangeArrowheads="1"/>
          </p:cNvPicPr>
          <p:nvPr/>
        </p:nvPicPr>
        <p:blipFill>
          <a:blip r:embed="rId2" cstate="print"/>
          <a:srcRect/>
          <a:stretch>
            <a:fillRect/>
          </a:stretch>
        </p:blipFill>
        <p:spPr bwMode="auto">
          <a:xfrm>
            <a:off x="14926" y="0"/>
            <a:ext cx="9615340" cy="6858000"/>
          </a:xfrm>
          <a:prstGeom prst="rect">
            <a:avLst/>
          </a:prstGeom>
          <a:noFill/>
        </p:spPr>
      </p:pic>
      <p:sp>
        <p:nvSpPr>
          <p:cNvPr id="6" name="TextBox 5"/>
          <p:cNvSpPr txBox="1"/>
          <p:nvPr/>
        </p:nvSpPr>
        <p:spPr>
          <a:xfrm>
            <a:off x="1447800" y="0"/>
            <a:ext cx="5867400" cy="1754326"/>
          </a:xfrm>
          <a:prstGeom prst="rect">
            <a:avLst/>
          </a:prstGeom>
          <a:solidFill>
            <a:schemeClr val="accent1">
              <a:lumMod val="20000"/>
              <a:lumOff val="80000"/>
            </a:schemeClr>
          </a:solidFill>
        </p:spPr>
        <p:txBody>
          <a:bodyPr wrap="square" rtlCol="0">
            <a:spAutoFit/>
          </a:bodyPr>
          <a:lstStyle/>
          <a:p>
            <a:pPr>
              <a:buNone/>
            </a:pPr>
            <a:r>
              <a:rPr lang="en-US" b="1" dirty="0" smtClean="0">
                <a:latin typeface="Times New Roman" pitchFamily="18" charset="0"/>
                <a:cs typeface="Times New Roman" pitchFamily="18" charset="0"/>
              </a:rPr>
              <a:t>J.V. McGee states:</a:t>
            </a:r>
            <a:endParaRPr lang="en-US" dirty="0" smtClean="0">
              <a:latin typeface="Times New Roman" pitchFamily="18" charset="0"/>
              <a:cs typeface="Times New Roman" pitchFamily="18" charset="0"/>
            </a:endParaRPr>
          </a:p>
          <a:p>
            <a:pPr lvl="0">
              <a:buNone/>
            </a:pPr>
            <a:r>
              <a:rPr lang="en-US" b="1" dirty="0" smtClean="0">
                <a:latin typeface="Times New Roman" pitchFamily="18" charset="0"/>
                <a:cs typeface="Times New Roman" pitchFamily="18" charset="0"/>
              </a:rPr>
              <a:t>The Great Tribulation begins and ends with these signs:</a:t>
            </a:r>
            <a:endParaRPr lang="en-US" dirty="0" smtClean="0">
              <a:latin typeface="Times New Roman" pitchFamily="18" charset="0"/>
              <a:cs typeface="Times New Roman" pitchFamily="18" charset="0"/>
            </a:endParaRPr>
          </a:p>
          <a:p>
            <a:pPr>
              <a:buNone/>
            </a:pPr>
            <a:r>
              <a:rPr lang="en-US" b="1" dirty="0" smtClean="0">
                <a:solidFill>
                  <a:srgbClr val="0000FF"/>
                </a:solidFill>
                <a:latin typeface="Times New Roman" pitchFamily="18" charset="0"/>
                <a:cs typeface="Times New Roman" pitchFamily="18" charset="0"/>
              </a:rPr>
              <a:t>Joel 2:31</a:t>
            </a:r>
            <a:r>
              <a:rPr lang="en-US" dirty="0" smtClean="0">
                <a:solidFill>
                  <a:srgbClr val="0000FF"/>
                </a:solidFill>
                <a:latin typeface="Times New Roman" pitchFamily="18" charset="0"/>
                <a:cs typeface="Times New Roman" pitchFamily="18" charset="0"/>
              </a:rPr>
              <a:t> </a:t>
            </a:r>
            <a:r>
              <a:rPr lang="en-US" dirty="0" smtClean="0">
                <a:latin typeface="Times New Roman" pitchFamily="18" charset="0"/>
                <a:cs typeface="Times New Roman" pitchFamily="18" charset="0"/>
              </a:rPr>
              <a:t>"The </a:t>
            </a:r>
            <a:r>
              <a:rPr lang="en-US" b="1" u="sng" dirty="0" smtClean="0">
                <a:latin typeface="Times New Roman" pitchFamily="18" charset="0"/>
                <a:cs typeface="Times New Roman" pitchFamily="18" charset="0"/>
              </a:rPr>
              <a:t>sun will be turned into darkness</a:t>
            </a:r>
            <a:r>
              <a:rPr lang="en-US" dirty="0" smtClean="0">
                <a:latin typeface="Times New Roman" pitchFamily="18" charset="0"/>
                <a:cs typeface="Times New Roman" pitchFamily="18" charset="0"/>
              </a:rPr>
              <a:t>, And the moon into blood, </a:t>
            </a:r>
            <a:r>
              <a:rPr lang="en-US" b="1" u="sng" dirty="0" smtClean="0">
                <a:latin typeface="Times New Roman" pitchFamily="18" charset="0"/>
                <a:cs typeface="Times New Roman" pitchFamily="18" charset="0"/>
              </a:rPr>
              <a:t>Before</a:t>
            </a:r>
            <a:r>
              <a:rPr lang="en-US" dirty="0" smtClean="0">
                <a:latin typeface="Times New Roman" pitchFamily="18" charset="0"/>
                <a:cs typeface="Times New Roman" pitchFamily="18" charset="0"/>
              </a:rPr>
              <a:t> the </a:t>
            </a:r>
            <a:r>
              <a:rPr lang="en-US" b="1" u="sng" dirty="0" smtClean="0">
                <a:latin typeface="Times New Roman" pitchFamily="18" charset="0"/>
                <a:cs typeface="Times New Roman" pitchFamily="18" charset="0"/>
              </a:rPr>
              <a:t>great and awesome day of the L</a:t>
            </a:r>
            <a:r>
              <a:rPr lang="en-US" b="1" u="sng" cap="small" dirty="0" smtClean="0">
                <a:latin typeface="Times New Roman" pitchFamily="18" charset="0"/>
                <a:cs typeface="Times New Roman" pitchFamily="18" charset="0"/>
              </a:rPr>
              <a:t>ord</a:t>
            </a:r>
            <a:r>
              <a:rPr lang="en-US" dirty="0" smtClean="0">
                <a:latin typeface="Times New Roman" pitchFamily="18" charset="0"/>
                <a:cs typeface="Times New Roman" pitchFamily="18" charset="0"/>
              </a:rPr>
              <a:t> comes.</a:t>
            </a:r>
          </a:p>
          <a:p>
            <a:pPr>
              <a:buNone/>
            </a:pPr>
            <a:r>
              <a:rPr lang="en-US" b="1" dirty="0" smtClean="0">
                <a:solidFill>
                  <a:srgbClr val="0000FF"/>
                </a:solidFill>
                <a:latin typeface="Times New Roman" pitchFamily="18" charset="0"/>
                <a:cs typeface="Times New Roman" pitchFamily="18" charset="0"/>
              </a:rPr>
              <a:t>Joel 3 </a:t>
            </a:r>
            <a:r>
              <a:rPr lang="en-US" dirty="0" smtClean="0">
                <a:latin typeface="Times New Roman" pitchFamily="18" charset="0"/>
                <a:cs typeface="Times New Roman" pitchFamily="18" charset="0"/>
              </a:rPr>
              <a:t>– Armageddon </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229600" cy="838200"/>
          </a:xfrm>
        </p:spPr>
        <p:txBody>
          <a:bodyPr/>
          <a:lstStyle/>
          <a:p>
            <a:r>
              <a:rPr lang="en-US" dirty="0" smtClean="0"/>
              <a:t>Stars of Revelation</a:t>
            </a:r>
            <a:endParaRPr lang="en-US" dirty="0"/>
          </a:p>
        </p:txBody>
      </p:sp>
      <p:sp>
        <p:nvSpPr>
          <p:cNvPr id="6" name="Content Placeholder 5"/>
          <p:cNvSpPr>
            <a:spLocks noGrp="1"/>
          </p:cNvSpPr>
          <p:nvPr>
            <p:ph idx="1"/>
          </p:nvPr>
        </p:nvSpPr>
        <p:spPr>
          <a:xfrm>
            <a:off x="457200" y="960437"/>
            <a:ext cx="8229600" cy="4525963"/>
          </a:xfrm>
        </p:spPr>
        <p:txBody>
          <a:bodyPr>
            <a:noAutofit/>
          </a:bodyPr>
          <a:lstStyle/>
          <a:p>
            <a:pPr>
              <a:buNone/>
            </a:pPr>
            <a:r>
              <a:rPr lang="en-US" sz="2000" b="1" dirty="0" smtClean="0">
                <a:solidFill>
                  <a:srgbClr val="0000FF"/>
                </a:solidFill>
                <a:latin typeface="Times New Roman" pitchFamily="18" charset="0"/>
                <a:cs typeface="Times New Roman" pitchFamily="18" charset="0"/>
              </a:rPr>
              <a:t>Isaiah 14:12-15 </a:t>
            </a:r>
            <a:r>
              <a:rPr lang="en-US" sz="2000" dirty="0" smtClean="0">
                <a:latin typeface="Times New Roman" pitchFamily="18" charset="0"/>
                <a:cs typeface="Times New Roman" pitchFamily="18" charset="0"/>
              </a:rPr>
              <a:t>"How you have fallen from heaven, </a:t>
            </a:r>
            <a:r>
              <a:rPr lang="en-US" sz="2000" b="1" u="sng" dirty="0" smtClean="0">
                <a:latin typeface="Times New Roman" pitchFamily="18" charset="0"/>
                <a:cs typeface="Times New Roman" pitchFamily="18" charset="0"/>
              </a:rPr>
              <a:t>O star of the morning</a:t>
            </a:r>
            <a:r>
              <a:rPr lang="en-US" sz="2000" dirty="0" smtClean="0">
                <a:latin typeface="Times New Roman" pitchFamily="18" charset="0"/>
                <a:cs typeface="Times New Roman" pitchFamily="18" charset="0"/>
              </a:rPr>
              <a:t>, son of the dawn! You have been cut down to the earth, You who have weakened the nations! </a:t>
            </a:r>
            <a:r>
              <a:rPr lang="en-US" sz="2000" baseline="30000" dirty="0" smtClean="0">
                <a:latin typeface="Times New Roman" pitchFamily="18" charset="0"/>
                <a:cs typeface="Times New Roman" pitchFamily="18" charset="0"/>
              </a:rPr>
              <a:t>13 </a:t>
            </a:r>
            <a:r>
              <a:rPr lang="en-US" sz="2000" dirty="0" smtClean="0">
                <a:latin typeface="Times New Roman" pitchFamily="18" charset="0"/>
                <a:cs typeface="Times New Roman" pitchFamily="18" charset="0"/>
              </a:rPr>
              <a:t>"But you said in your heart, 'I will ascend to heaven; …' </a:t>
            </a:r>
            <a:r>
              <a:rPr lang="en-US" sz="2000" baseline="30000" dirty="0" smtClean="0">
                <a:solidFill>
                  <a:srgbClr val="0000FF"/>
                </a:solidFill>
                <a:latin typeface="Times New Roman" pitchFamily="18" charset="0"/>
                <a:cs typeface="Times New Roman" pitchFamily="18" charset="0"/>
              </a:rPr>
              <a:t>15</a:t>
            </a:r>
            <a:r>
              <a:rPr lang="en-US" sz="2000" baseline="30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"Nevertheless </a:t>
            </a:r>
            <a:r>
              <a:rPr lang="en-US" sz="2000" b="1" u="sng" dirty="0" smtClean="0">
                <a:latin typeface="Times New Roman" pitchFamily="18" charset="0"/>
                <a:cs typeface="Times New Roman" pitchFamily="18" charset="0"/>
              </a:rPr>
              <a:t>you will be thrust down to </a:t>
            </a:r>
            <a:r>
              <a:rPr lang="en-US" sz="2000" b="1" u="sng" dirty="0" err="1" smtClean="0">
                <a:latin typeface="Times New Roman" pitchFamily="18" charset="0"/>
                <a:cs typeface="Times New Roman" pitchFamily="18" charset="0"/>
              </a:rPr>
              <a:t>Sheol</a:t>
            </a:r>
            <a:r>
              <a:rPr lang="en-US" sz="2000" dirty="0" smtClean="0">
                <a:latin typeface="Times New Roman" pitchFamily="18" charset="0"/>
                <a:cs typeface="Times New Roman" pitchFamily="18" charset="0"/>
              </a:rPr>
              <a:t>, To the recesses of the pit. </a:t>
            </a:r>
          </a:p>
          <a:p>
            <a:pPr>
              <a:buNone/>
            </a:pPr>
            <a:endParaRPr lang="en-US" sz="2000" b="1" dirty="0" smtClean="0">
              <a:solidFill>
                <a:srgbClr val="0000FF"/>
              </a:solidFill>
              <a:latin typeface="Times New Roman" pitchFamily="18" charset="0"/>
              <a:cs typeface="Times New Roman" pitchFamily="18" charset="0"/>
            </a:endParaRPr>
          </a:p>
          <a:p>
            <a:pPr>
              <a:buNone/>
            </a:pPr>
            <a:r>
              <a:rPr lang="en-US" sz="2000" b="1" dirty="0" smtClean="0">
                <a:solidFill>
                  <a:srgbClr val="0000FF"/>
                </a:solidFill>
                <a:latin typeface="Times New Roman" pitchFamily="18" charset="0"/>
                <a:cs typeface="Times New Roman" pitchFamily="18" charset="0"/>
              </a:rPr>
              <a:t>Revelation 12:9 </a:t>
            </a:r>
            <a:r>
              <a:rPr lang="en-US" sz="2000" dirty="0" smtClean="0">
                <a:latin typeface="Times New Roman" pitchFamily="18" charset="0"/>
                <a:cs typeface="Times New Roman" pitchFamily="18" charset="0"/>
              </a:rPr>
              <a:t>And the </a:t>
            </a:r>
            <a:r>
              <a:rPr lang="en-US" sz="2000" b="1" u="sng" dirty="0" smtClean="0">
                <a:latin typeface="Times New Roman" pitchFamily="18" charset="0"/>
                <a:cs typeface="Times New Roman" pitchFamily="18" charset="0"/>
              </a:rPr>
              <a:t>great dragon was thrown down</a:t>
            </a:r>
            <a:r>
              <a:rPr lang="en-US" sz="2000" dirty="0" smtClean="0">
                <a:latin typeface="Times New Roman" pitchFamily="18" charset="0"/>
                <a:cs typeface="Times New Roman" pitchFamily="18" charset="0"/>
              </a:rPr>
              <a:t>, the serpent of old who is called the devil and Satan, who deceives the whole world; he was thrown down to the earth, </a:t>
            </a:r>
            <a:r>
              <a:rPr lang="en-US" sz="2000" b="1" u="sng" dirty="0" smtClean="0">
                <a:latin typeface="Times New Roman" pitchFamily="18" charset="0"/>
                <a:cs typeface="Times New Roman" pitchFamily="18" charset="0"/>
              </a:rPr>
              <a:t>and his angels were thrown down with him</a:t>
            </a:r>
            <a:r>
              <a:rPr lang="en-US" sz="2000" dirty="0" smtClean="0">
                <a:latin typeface="Times New Roman" pitchFamily="18" charset="0"/>
                <a:cs typeface="Times New Roman" pitchFamily="18" charset="0"/>
              </a:rPr>
              <a:t>. </a:t>
            </a:r>
          </a:p>
        </p:txBody>
      </p:sp>
      <p:sp>
        <p:nvSpPr>
          <p:cNvPr id="2" name="Date Placeholder 1"/>
          <p:cNvSpPr>
            <a:spLocks noGrp="1"/>
          </p:cNvSpPr>
          <p:nvPr>
            <p:ph type="dt" sz="half" idx="10"/>
          </p:nvPr>
        </p:nvSpPr>
        <p:spPr/>
        <p:txBody>
          <a:bodyPr/>
          <a:lstStyle/>
          <a:p>
            <a:fld id="{2E303F6C-CA7F-421B-8EF8-CEB95EA7549B}" type="datetime1">
              <a:rPr lang="en-US" smtClean="0"/>
              <a:pPr/>
              <a:t>1/11/2017</a:t>
            </a:fld>
            <a:endParaRPr lang="en-US"/>
          </a:p>
        </p:txBody>
      </p:sp>
      <p:sp>
        <p:nvSpPr>
          <p:cNvPr id="3" name="Footer Placeholder 2"/>
          <p:cNvSpPr>
            <a:spLocks noGrp="1"/>
          </p:cNvSpPr>
          <p:nvPr>
            <p:ph type="ftr" sz="quarter" idx="11"/>
          </p:nvPr>
        </p:nvSpPr>
        <p:spPr/>
        <p:txBody>
          <a:bodyPr/>
          <a:lstStyle/>
          <a:p>
            <a:r>
              <a:rPr lang="en-US" smtClean="0"/>
              <a:t>David Tye</a:t>
            </a:r>
            <a:endParaRPr lang="en-US"/>
          </a:p>
        </p:txBody>
      </p:sp>
      <p:sp>
        <p:nvSpPr>
          <p:cNvPr id="4" name="Slide Number Placeholder 3"/>
          <p:cNvSpPr>
            <a:spLocks noGrp="1"/>
          </p:cNvSpPr>
          <p:nvPr>
            <p:ph type="sldNum" sz="quarter" idx="12"/>
          </p:nvPr>
        </p:nvSpPr>
        <p:spPr/>
        <p:txBody>
          <a:bodyPr/>
          <a:lstStyle/>
          <a:p>
            <a:fld id="{3B0E11CA-64D2-4375-B622-C832B1B19270}"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1/11/2017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16</a:t>
            </a:fld>
            <a:endParaRPr lang="en-US"/>
          </a:p>
        </p:txBody>
      </p:sp>
      <p:graphicFrame>
        <p:nvGraphicFramePr>
          <p:cNvPr id="7" name="Table 6"/>
          <p:cNvGraphicFramePr>
            <a:graphicFrameLocks noGrp="1"/>
          </p:cNvGraphicFramePr>
          <p:nvPr/>
        </p:nvGraphicFramePr>
        <p:xfrm>
          <a:off x="990600" y="533400"/>
          <a:ext cx="7772400" cy="5562600"/>
        </p:xfrm>
        <a:graphic>
          <a:graphicData uri="http://schemas.openxmlformats.org/drawingml/2006/table">
            <a:tbl>
              <a:tblPr/>
              <a:tblGrid>
                <a:gridCol w="4030133"/>
                <a:gridCol w="3742267"/>
              </a:tblGrid>
              <a:tr h="5562600">
                <a:tc>
                  <a:txBody>
                    <a:bodyPr/>
                    <a:lstStyle/>
                    <a:p>
                      <a:pPr marL="102870" marR="0" indent="-102870">
                        <a:spcBef>
                          <a:spcPts val="0"/>
                        </a:spcBef>
                        <a:spcAft>
                          <a:spcPts val="0"/>
                        </a:spcAft>
                      </a:pPr>
                      <a:r>
                        <a:rPr lang="en-US" sz="2400" baseline="30000" dirty="0">
                          <a:solidFill>
                            <a:srgbClr val="1F497D"/>
                          </a:solidFill>
                          <a:latin typeface="Times New Roman"/>
                          <a:ea typeface="Times New Roman"/>
                        </a:rPr>
                        <a:t>15</a:t>
                      </a:r>
                      <a:r>
                        <a:rPr lang="en-US" sz="2400" dirty="0">
                          <a:latin typeface="Times New Roman"/>
                          <a:ea typeface="Times New Roman"/>
                        </a:rPr>
                        <a:t>And the </a:t>
                      </a:r>
                      <a:r>
                        <a:rPr lang="en-US" sz="2400" u="sng" dirty="0">
                          <a:latin typeface="Times New Roman"/>
                          <a:ea typeface="Times New Roman"/>
                        </a:rPr>
                        <a:t>kings of the earth and the great men and the commanders and the rich and the strong and every slave and free man</a:t>
                      </a:r>
                      <a:r>
                        <a:rPr lang="en-US" sz="2400" dirty="0">
                          <a:latin typeface="Times New Roman"/>
                          <a:ea typeface="Times New Roman"/>
                        </a:rPr>
                        <a:t>, hid themselves in the caves and among the rocks of the mountains; </a:t>
                      </a:r>
                      <a:r>
                        <a:rPr lang="en-US" sz="2400" baseline="30000" dirty="0">
                          <a:solidFill>
                            <a:srgbClr val="1F497D"/>
                          </a:solidFill>
                          <a:latin typeface="Times New Roman"/>
                          <a:ea typeface="Times New Roman"/>
                        </a:rPr>
                        <a:t>16</a:t>
                      </a:r>
                      <a:r>
                        <a:rPr lang="en-US" sz="2400" dirty="0">
                          <a:latin typeface="Times New Roman"/>
                          <a:ea typeface="Times New Roman"/>
                        </a:rPr>
                        <a:t>and they said to the mountains and to the rocks, </a:t>
                      </a:r>
                      <a:r>
                        <a:rPr lang="en-US" sz="2400" u="sng" dirty="0">
                          <a:latin typeface="Times New Roman"/>
                          <a:ea typeface="Times New Roman"/>
                        </a:rPr>
                        <a:t>"Fall on us and hide us from the presence of Him who sits on the throne, and from the </a:t>
                      </a:r>
                      <a:r>
                        <a:rPr lang="en-US" sz="2400" b="1" u="sng" dirty="0">
                          <a:solidFill>
                            <a:srgbClr val="C00000"/>
                          </a:solidFill>
                          <a:latin typeface="Times New Roman"/>
                          <a:ea typeface="Times New Roman"/>
                        </a:rPr>
                        <a:t>wrath</a:t>
                      </a:r>
                      <a:r>
                        <a:rPr lang="en-US" sz="2400" u="sng" dirty="0">
                          <a:latin typeface="Times New Roman"/>
                          <a:ea typeface="Times New Roman"/>
                        </a:rPr>
                        <a:t> </a:t>
                      </a:r>
                      <a:r>
                        <a:rPr lang="en-US" sz="2400" b="1" u="sng" dirty="0">
                          <a:solidFill>
                            <a:srgbClr val="C00000"/>
                          </a:solidFill>
                          <a:latin typeface="Times New Roman"/>
                          <a:ea typeface="Times New Roman"/>
                        </a:rPr>
                        <a:t>of</a:t>
                      </a:r>
                      <a:r>
                        <a:rPr lang="en-US" sz="2400" u="sng" dirty="0">
                          <a:latin typeface="Times New Roman"/>
                          <a:ea typeface="Times New Roman"/>
                        </a:rPr>
                        <a:t> </a:t>
                      </a:r>
                      <a:r>
                        <a:rPr lang="en-US" sz="2400" b="1" u="sng" dirty="0">
                          <a:solidFill>
                            <a:srgbClr val="C00000"/>
                          </a:solidFill>
                          <a:latin typeface="Times New Roman"/>
                          <a:ea typeface="Times New Roman"/>
                        </a:rPr>
                        <a:t>the</a:t>
                      </a:r>
                      <a:r>
                        <a:rPr lang="en-US" sz="2400" u="sng" dirty="0">
                          <a:latin typeface="Times New Roman"/>
                          <a:ea typeface="Times New Roman"/>
                        </a:rPr>
                        <a:t> </a:t>
                      </a:r>
                      <a:r>
                        <a:rPr lang="en-US" sz="2400" b="1" u="sng" dirty="0">
                          <a:solidFill>
                            <a:srgbClr val="C00000"/>
                          </a:solidFill>
                          <a:latin typeface="Times New Roman"/>
                          <a:ea typeface="Times New Roman"/>
                        </a:rPr>
                        <a:t>Lamb</a:t>
                      </a:r>
                      <a:r>
                        <a:rPr lang="en-US" sz="2400" dirty="0">
                          <a:latin typeface="Times New Roman"/>
                          <a:ea typeface="Times New Roman"/>
                        </a:rPr>
                        <a:t>; </a:t>
                      </a:r>
                      <a:r>
                        <a:rPr lang="en-US" sz="2400" baseline="30000" dirty="0">
                          <a:solidFill>
                            <a:srgbClr val="1F497D"/>
                          </a:solidFill>
                          <a:latin typeface="Times New Roman"/>
                          <a:ea typeface="Times New Roman"/>
                        </a:rPr>
                        <a:t>17</a:t>
                      </a:r>
                      <a:r>
                        <a:rPr lang="en-US" sz="2400" dirty="0">
                          <a:latin typeface="Times New Roman"/>
                          <a:ea typeface="Times New Roman"/>
                        </a:rPr>
                        <a:t>for the great day of </a:t>
                      </a:r>
                      <a:r>
                        <a:rPr lang="en-US" sz="2400" b="1" u="sng" dirty="0">
                          <a:latin typeface="Times New Roman"/>
                          <a:ea typeface="Times New Roman"/>
                        </a:rPr>
                        <a:t>their wrath</a:t>
                      </a:r>
                      <a:r>
                        <a:rPr lang="en-US" sz="2400" b="0" u="none" dirty="0">
                          <a:latin typeface="Times New Roman"/>
                          <a:ea typeface="Times New Roman"/>
                        </a:rPr>
                        <a:t> </a:t>
                      </a:r>
                      <a:r>
                        <a:rPr lang="en-US" sz="2400" dirty="0">
                          <a:latin typeface="Times New Roman"/>
                          <a:ea typeface="Times New Roman"/>
                        </a:rPr>
                        <a:t>has come; </a:t>
                      </a:r>
                      <a:r>
                        <a:rPr lang="en-US" sz="2400" b="1" u="sng" dirty="0">
                          <a:solidFill>
                            <a:srgbClr val="C00000"/>
                          </a:solidFill>
                          <a:latin typeface="Times New Roman"/>
                          <a:ea typeface="Times New Roman"/>
                        </a:rPr>
                        <a:t>and who is able to stand</a:t>
                      </a:r>
                      <a:r>
                        <a:rPr lang="en-US" sz="2400" b="1" dirty="0">
                          <a:latin typeface="Times New Roman"/>
                          <a:ea typeface="Times New Roman"/>
                        </a:rPr>
                        <a:t>?"</a:t>
                      </a:r>
                      <a:endParaRPr lang="en-US" sz="2000" dirty="0">
                        <a:latin typeface="Times New Roman"/>
                        <a:ea typeface="Times New Roman"/>
                      </a:endParaRPr>
                    </a:p>
                  </a:txBody>
                  <a:tcPr marL="50450" marR="50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2870" marR="0" indent="-102870">
                        <a:spcBef>
                          <a:spcPts val="0"/>
                        </a:spcBef>
                        <a:spcAft>
                          <a:spcPts val="0"/>
                        </a:spcAft>
                      </a:pPr>
                      <a:r>
                        <a:rPr lang="en-US" sz="2400" baseline="30000" dirty="0">
                          <a:solidFill>
                            <a:srgbClr val="0000FF"/>
                          </a:solidFill>
                          <a:latin typeface="Times New Roman"/>
                          <a:ea typeface="Times New Roman"/>
                        </a:rPr>
                        <a:t>32</a:t>
                      </a:r>
                      <a:r>
                        <a:rPr lang="en-US" sz="2400" dirty="0">
                          <a:solidFill>
                            <a:srgbClr val="FF0000"/>
                          </a:solidFill>
                          <a:latin typeface="Times New Roman"/>
                          <a:ea typeface="Times New Roman"/>
                        </a:rPr>
                        <a:t>"Now learn the parable from the fig tree: when its branch has already become tender, and puts forth its leaves, you know that summer is near; </a:t>
                      </a:r>
                      <a:r>
                        <a:rPr lang="en-US" sz="2400" baseline="30000" dirty="0">
                          <a:solidFill>
                            <a:srgbClr val="0000FF"/>
                          </a:solidFill>
                          <a:latin typeface="Times New Roman"/>
                          <a:ea typeface="Times New Roman"/>
                        </a:rPr>
                        <a:t>33</a:t>
                      </a:r>
                      <a:r>
                        <a:rPr lang="en-US" sz="2400" dirty="0">
                          <a:solidFill>
                            <a:srgbClr val="FF0000"/>
                          </a:solidFill>
                          <a:latin typeface="Times New Roman"/>
                          <a:ea typeface="Times New Roman"/>
                        </a:rPr>
                        <a:t>even so you too, when you see all these things, recognize that He is near, </a:t>
                      </a:r>
                      <a:r>
                        <a:rPr lang="en-US" sz="2400" i="1" dirty="0">
                          <a:solidFill>
                            <a:srgbClr val="FF0000"/>
                          </a:solidFill>
                          <a:latin typeface="Times New Roman"/>
                          <a:ea typeface="Times New Roman"/>
                        </a:rPr>
                        <a:t>right</a:t>
                      </a:r>
                      <a:r>
                        <a:rPr lang="en-US" sz="2400" dirty="0">
                          <a:solidFill>
                            <a:srgbClr val="FF0000"/>
                          </a:solidFill>
                          <a:latin typeface="Times New Roman"/>
                          <a:ea typeface="Times New Roman"/>
                        </a:rPr>
                        <a:t> at the door. </a:t>
                      </a:r>
                      <a:r>
                        <a:rPr lang="en-US" sz="2400" baseline="30000" dirty="0">
                          <a:solidFill>
                            <a:srgbClr val="0000FF"/>
                          </a:solidFill>
                          <a:latin typeface="Times New Roman"/>
                          <a:ea typeface="Times New Roman"/>
                        </a:rPr>
                        <a:t>34</a:t>
                      </a:r>
                      <a:r>
                        <a:rPr lang="en-US" sz="2400" dirty="0">
                          <a:solidFill>
                            <a:srgbClr val="FF0000"/>
                          </a:solidFill>
                          <a:latin typeface="Times New Roman"/>
                          <a:ea typeface="Times New Roman"/>
                        </a:rPr>
                        <a:t>"Truly I say to you, this generation will not pass away until all these things take place. </a:t>
                      </a:r>
                      <a:endParaRPr lang="en-US" sz="2000" dirty="0">
                        <a:latin typeface="Times New Roman"/>
                        <a:ea typeface="Times New Roman"/>
                      </a:endParaRPr>
                    </a:p>
                  </a:txBody>
                  <a:tcPr marL="50450" marR="50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pSp>
        <p:nvGrpSpPr>
          <p:cNvPr id="2" name="Group 7"/>
          <p:cNvGrpSpPr/>
          <p:nvPr/>
        </p:nvGrpSpPr>
        <p:grpSpPr>
          <a:xfrm>
            <a:off x="76200" y="457200"/>
            <a:ext cx="762000" cy="838200"/>
            <a:chOff x="609600" y="381000"/>
            <a:chExt cx="1066800" cy="1066800"/>
          </a:xfrm>
        </p:grpSpPr>
        <p:sp>
          <p:nvSpPr>
            <p:cNvPr id="9" name="Text Box 10"/>
            <p:cNvSpPr txBox="1">
              <a:spLocks noChangeArrowheads="1"/>
            </p:cNvSpPr>
            <p:nvPr/>
          </p:nvSpPr>
          <p:spPr bwMode="auto">
            <a:xfrm>
              <a:off x="818367" y="639580"/>
              <a:ext cx="796823" cy="587574"/>
            </a:xfrm>
            <a:prstGeom prst="rect">
              <a:avLst/>
            </a:prstGeom>
            <a:solidFill>
              <a:schemeClr val="bg1"/>
            </a:solidFill>
            <a:ln w="9525">
              <a:noFill/>
              <a:miter lim="800000"/>
              <a:headEnd/>
              <a:tailEnd/>
            </a:ln>
          </p:spPr>
          <p:txBody>
            <a:bodyPr wrap="square">
              <a:spAutoFit/>
            </a:bodyPr>
            <a:lstStyle/>
            <a:p>
              <a:pPr algn="ctr"/>
              <a:r>
                <a:rPr lang="en-US" sz="2400" b="1" dirty="0" smtClean="0"/>
                <a:t>6</a:t>
              </a:r>
              <a:r>
                <a:rPr lang="en-US" sz="2400" b="1" baseline="30000" dirty="0" smtClean="0"/>
                <a:t>th</a:t>
              </a:r>
              <a:r>
                <a:rPr lang="en-US" sz="2400" b="1" dirty="0" smtClean="0"/>
                <a:t>  </a:t>
              </a:r>
              <a:endParaRPr lang="en-US" sz="2800" b="1" dirty="0"/>
            </a:p>
          </p:txBody>
        </p:sp>
        <p:sp>
          <p:nvSpPr>
            <p:cNvPr id="10" name="AutoShape 3"/>
            <p:cNvSpPr>
              <a:spLocks noChangeArrowheads="1"/>
            </p:cNvSpPr>
            <p:nvPr/>
          </p:nvSpPr>
          <p:spPr bwMode="auto">
            <a:xfrm>
              <a:off x="609600" y="381000"/>
              <a:ext cx="1066800" cy="1066800"/>
            </a:xfrm>
            <a:prstGeom prst="star8">
              <a:avLst>
                <a:gd name="adj" fmla="val 38250"/>
              </a:avLst>
            </a:prstGeom>
            <a:noFill/>
            <a:ln w="50800">
              <a:solidFill>
                <a:schemeClr val="tx1"/>
              </a:solidFill>
              <a:miter lim="800000"/>
              <a:headEnd/>
              <a:tailEnd/>
            </a:ln>
          </p:spPr>
          <p:txBody>
            <a:bodyPr wrap="none" anchor="ctr"/>
            <a:lstStyle/>
            <a:p>
              <a:endParaRPr lang="en-US"/>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AutoShape 2"/>
          <p:cNvSpPr>
            <a:spLocks noChangeArrowheads="1"/>
          </p:cNvSpPr>
          <p:nvPr/>
        </p:nvSpPr>
        <p:spPr bwMode="auto">
          <a:xfrm>
            <a:off x="4800600" y="1825823"/>
            <a:ext cx="4038600" cy="3276600"/>
          </a:xfrm>
          <a:prstGeom prst="horizontalScroll">
            <a:avLst>
              <a:gd name="adj" fmla="val 12500"/>
            </a:avLst>
          </a:prstGeom>
          <a:noFill/>
          <a:ln w="50800">
            <a:solidFill>
              <a:schemeClr val="tx1"/>
            </a:solidFill>
            <a:round/>
            <a:headEnd/>
            <a:tailEnd/>
          </a:ln>
        </p:spPr>
        <p:txBody>
          <a:bodyPr wrap="none" anchor="ctr"/>
          <a:lstStyle/>
          <a:p>
            <a:endParaRPr lang="en-US"/>
          </a:p>
        </p:txBody>
      </p:sp>
      <p:sp>
        <p:nvSpPr>
          <p:cNvPr id="24" name="Text Box 10"/>
          <p:cNvSpPr txBox="1">
            <a:spLocks noChangeArrowheads="1"/>
          </p:cNvSpPr>
          <p:nvPr/>
        </p:nvSpPr>
        <p:spPr bwMode="auto">
          <a:xfrm>
            <a:off x="295275" y="3121223"/>
            <a:ext cx="482600" cy="365125"/>
          </a:xfrm>
          <a:prstGeom prst="rect">
            <a:avLst/>
          </a:prstGeom>
          <a:solidFill>
            <a:schemeClr val="bg1"/>
          </a:solidFill>
          <a:ln w="9525">
            <a:noFill/>
            <a:miter lim="800000"/>
            <a:headEnd/>
            <a:tailEnd/>
          </a:ln>
        </p:spPr>
        <p:txBody>
          <a:bodyPr wrap="none">
            <a:spAutoFit/>
          </a:bodyPr>
          <a:lstStyle/>
          <a:p>
            <a:pPr algn="ctr"/>
            <a:r>
              <a:rPr lang="en-US" sz="900" b="1"/>
              <a:t>1</a:t>
            </a:r>
          </a:p>
          <a:p>
            <a:pPr algn="ctr"/>
            <a:r>
              <a:rPr lang="en-US" sz="900" b="1"/>
              <a:t>White</a:t>
            </a:r>
          </a:p>
        </p:txBody>
      </p:sp>
      <p:sp>
        <p:nvSpPr>
          <p:cNvPr id="25" name="Text Box 18"/>
          <p:cNvSpPr txBox="1">
            <a:spLocks noChangeArrowheads="1"/>
          </p:cNvSpPr>
          <p:nvPr/>
        </p:nvSpPr>
        <p:spPr bwMode="auto">
          <a:xfrm>
            <a:off x="4070350" y="3121223"/>
            <a:ext cx="444500" cy="365125"/>
          </a:xfrm>
          <a:prstGeom prst="rect">
            <a:avLst/>
          </a:prstGeom>
          <a:solidFill>
            <a:schemeClr val="bg1"/>
          </a:solidFill>
          <a:ln w="9525">
            <a:noFill/>
            <a:miter lim="800000"/>
            <a:headEnd/>
            <a:tailEnd/>
          </a:ln>
        </p:spPr>
        <p:txBody>
          <a:bodyPr wrap="none">
            <a:spAutoFit/>
          </a:bodyPr>
          <a:lstStyle/>
          <a:p>
            <a:pPr algn="ctr"/>
            <a:r>
              <a:rPr lang="en-US" sz="900" b="1" dirty="0"/>
              <a:t>6</a:t>
            </a:r>
          </a:p>
          <a:p>
            <a:pPr algn="ctr"/>
            <a:r>
              <a:rPr lang="en-US" sz="900" b="1" dirty="0"/>
              <a:t>Signs</a:t>
            </a:r>
          </a:p>
        </p:txBody>
      </p:sp>
      <p:sp>
        <p:nvSpPr>
          <p:cNvPr id="26" name="Text Box 19"/>
          <p:cNvSpPr txBox="1">
            <a:spLocks noChangeArrowheads="1"/>
          </p:cNvSpPr>
          <p:nvPr/>
        </p:nvSpPr>
        <p:spPr bwMode="auto">
          <a:xfrm>
            <a:off x="3241675" y="3121223"/>
            <a:ext cx="590550" cy="365125"/>
          </a:xfrm>
          <a:prstGeom prst="rect">
            <a:avLst/>
          </a:prstGeom>
          <a:solidFill>
            <a:schemeClr val="bg1"/>
          </a:solidFill>
          <a:ln w="9525">
            <a:noFill/>
            <a:miter lim="800000"/>
            <a:headEnd/>
            <a:tailEnd/>
          </a:ln>
        </p:spPr>
        <p:txBody>
          <a:bodyPr wrap="none">
            <a:spAutoFit/>
          </a:bodyPr>
          <a:lstStyle/>
          <a:p>
            <a:pPr algn="ctr"/>
            <a:r>
              <a:rPr lang="en-US" sz="900" b="1"/>
              <a:t>5</a:t>
            </a:r>
          </a:p>
          <a:p>
            <a:pPr algn="ctr"/>
            <a:r>
              <a:rPr lang="en-US" sz="900" b="1"/>
              <a:t>Martyrs</a:t>
            </a:r>
          </a:p>
        </p:txBody>
      </p:sp>
      <p:sp>
        <p:nvSpPr>
          <p:cNvPr id="27" name="Text Box 20"/>
          <p:cNvSpPr txBox="1">
            <a:spLocks noChangeArrowheads="1"/>
          </p:cNvSpPr>
          <p:nvPr/>
        </p:nvSpPr>
        <p:spPr bwMode="auto">
          <a:xfrm>
            <a:off x="2549525" y="3121223"/>
            <a:ext cx="488950" cy="365125"/>
          </a:xfrm>
          <a:prstGeom prst="rect">
            <a:avLst/>
          </a:prstGeom>
          <a:solidFill>
            <a:schemeClr val="bg1"/>
          </a:solidFill>
          <a:ln w="9525">
            <a:noFill/>
            <a:miter lim="800000"/>
            <a:headEnd/>
            <a:tailEnd/>
          </a:ln>
        </p:spPr>
        <p:txBody>
          <a:bodyPr wrap="none">
            <a:spAutoFit/>
          </a:bodyPr>
          <a:lstStyle/>
          <a:p>
            <a:pPr algn="ctr"/>
            <a:r>
              <a:rPr lang="en-US" sz="900" b="1"/>
              <a:t>4</a:t>
            </a:r>
          </a:p>
          <a:p>
            <a:pPr algn="ctr"/>
            <a:r>
              <a:rPr lang="en-US" sz="900" b="1"/>
              <a:t>Ashen</a:t>
            </a:r>
          </a:p>
        </p:txBody>
      </p:sp>
      <p:sp>
        <p:nvSpPr>
          <p:cNvPr id="28" name="Text Box 21"/>
          <p:cNvSpPr txBox="1">
            <a:spLocks noChangeArrowheads="1"/>
          </p:cNvSpPr>
          <p:nvPr/>
        </p:nvSpPr>
        <p:spPr bwMode="auto">
          <a:xfrm>
            <a:off x="1785938" y="3121223"/>
            <a:ext cx="463550" cy="365125"/>
          </a:xfrm>
          <a:prstGeom prst="rect">
            <a:avLst/>
          </a:prstGeom>
          <a:solidFill>
            <a:schemeClr val="bg1"/>
          </a:solidFill>
          <a:ln w="9525">
            <a:noFill/>
            <a:miter lim="800000"/>
            <a:headEnd/>
            <a:tailEnd/>
          </a:ln>
        </p:spPr>
        <p:txBody>
          <a:bodyPr wrap="none">
            <a:spAutoFit/>
          </a:bodyPr>
          <a:lstStyle/>
          <a:p>
            <a:pPr algn="ctr"/>
            <a:r>
              <a:rPr lang="en-US" sz="900" b="1"/>
              <a:t>3</a:t>
            </a:r>
          </a:p>
          <a:p>
            <a:pPr algn="ctr"/>
            <a:r>
              <a:rPr lang="en-US" sz="900" b="1"/>
              <a:t>Black</a:t>
            </a:r>
          </a:p>
        </p:txBody>
      </p:sp>
      <p:sp>
        <p:nvSpPr>
          <p:cNvPr id="29" name="Text Box 22"/>
          <p:cNvSpPr txBox="1">
            <a:spLocks noChangeArrowheads="1"/>
          </p:cNvSpPr>
          <p:nvPr/>
        </p:nvSpPr>
        <p:spPr bwMode="auto">
          <a:xfrm>
            <a:off x="1093788" y="3121223"/>
            <a:ext cx="381000" cy="365125"/>
          </a:xfrm>
          <a:prstGeom prst="rect">
            <a:avLst/>
          </a:prstGeom>
          <a:solidFill>
            <a:schemeClr val="bg1"/>
          </a:solidFill>
          <a:ln w="9525">
            <a:noFill/>
            <a:miter lim="800000"/>
            <a:headEnd/>
            <a:tailEnd/>
          </a:ln>
        </p:spPr>
        <p:txBody>
          <a:bodyPr wrap="none">
            <a:spAutoFit/>
          </a:bodyPr>
          <a:lstStyle/>
          <a:p>
            <a:pPr algn="ctr"/>
            <a:r>
              <a:rPr lang="en-US" sz="900" b="1"/>
              <a:t>2</a:t>
            </a:r>
          </a:p>
          <a:p>
            <a:pPr algn="ctr"/>
            <a:r>
              <a:rPr lang="en-US" sz="900" b="1"/>
              <a:t>Red</a:t>
            </a:r>
          </a:p>
        </p:txBody>
      </p:sp>
      <p:grpSp>
        <p:nvGrpSpPr>
          <p:cNvPr id="3" name="Group 25"/>
          <p:cNvGrpSpPr>
            <a:grpSpLocks/>
          </p:cNvGrpSpPr>
          <p:nvPr/>
        </p:nvGrpSpPr>
        <p:grpSpPr bwMode="auto">
          <a:xfrm>
            <a:off x="7726365" y="4264230"/>
            <a:ext cx="1019175" cy="304801"/>
            <a:chOff x="2095" y="1440"/>
            <a:chExt cx="642" cy="192"/>
          </a:xfrm>
        </p:grpSpPr>
        <p:sp>
          <p:nvSpPr>
            <p:cNvPr id="85" name="AutoShape 23"/>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86" name="Text Box 24"/>
            <p:cNvSpPr txBox="1">
              <a:spLocks noChangeArrowheads="1"/>
            </p:cNvSpPr>
            <p:nvPr/>
          </p:nvSpPr>
          <p:spPr bwMode="auto">
            <a:xfrm>
              <a:off x="2095" y="1440"/>
              <a:ext cx="642" cy="154"/>
            </a:xfrm>
            <a:prstGeom prst="rect">
              <a:avLst/>
            </a:prstGeom>
            <a:noFill/>
            <a:ln w="9525">
              <a:noFill/>
              <a:miter lim="800000"/>
              <a:headEnd/>
              <a:tailEnd/>
            </a:ln>
          </p:spPr>
          <p:txBody>
            <a:bodyPr wrap="none">
              <a:spAutoFit/>
            </a:bodyPr>
            <a:lstStyle/>
            <a:p>
              <a:pPr algn="ctr"/>
              <a:r>
                <a:rPr lang="en-US" sz="1000"/>
                <a:t>Earthquake, hail</a:t>
              </a:r>
            </a:p>
          </p:txBody>
        </p:sp>
      </p:grpSp>
      <p:grpSp>
        <p:nvGrpSpPr>
          <p:cNvPr id="7" name="Group 26"/>
          <p:cNvGrpSpPr>
            <a:grpSpLocks/>
          </p:cNvGrpSpPr>
          <p:nvPr/>
        </p:nvGrpSpPr>
        <p:grpSpPr bwMode="auto">
          <a:xfrm>
            <a:off x="7710488" y="3959430"/>
            <a:ext cx="987425" cy="304801"/>
            <a:chOff x="2104" y="1440"/>
            <a:chExt cx="622" cy="192"/>
          </a:xfrm>
        </p:grpSpPr>
        <p:sp>
          <p:nvSpPr>
            <p:cNvPr id="83" name="AutoShape 27"/>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84" name="Text Box 28"/>
            <p:cNvSpPr txBox="1">
              <a:spLocks noChangeArrowheads="1"/>
            </p:cNvSpPr>
            <p:nvPr/>
          </p:nvSpPr>
          <p:spPr bwMode="auto">
            <a:xfrm>
              <a:off x="2104" y="1440"/>
              <a:ext cx="622" cy="154"/>
            </a:xfrm>
            <a:prstGeom prst="rect">
              <a:avLst/>
            </a:prstGeom>
            <a:noFill/>
            <a:ln w="9525">
              <a:noFill/>
              <a:miter lim="800000"/>
              <a:headEnd/>
              <a:tailEnd/>
            </a:ln>
          </p:spPr>
          <p:txBody>
            <a:bodyPr wrap="none">
              <a:spAutoFit/>
            </a:bodyPr>
            <a:lstStyle/>
            <a:p>
              <a:pPr algn="ctr"/>
              <a:r>
                <a:rPr lang="en-US" sz="1000"/>
                <a:t>Euphrates dried</a:t>
              </a:r>
            </a:p>
          </p:txBody>
        </p:sp>
      </p:grpSp>
      <p:grpSp>
        <p:nvGrpSpPr>
          <p:cNvPr id="8" name="Group 29"/>
          <p:cNvGrpSpPr>
            <a:grpSpLocks/>
          </p:cNvGrpSpPr>
          <p:nvPr/>
        </p:nvGrpSpPr>
        <p:grpSpPr bwMode="auto">
          <a:xfrm>
            <a:off x="7685088" y="3654630"/>
            <a:ext cx="1068388" cy="304801"/>
            <a:chOff x="2081" y="1440"/>
            <a:chExt cx="673" cy="192"/>
          </a:xfrm>
        </p:grpSpPr>
        <p:sp>
          <p:nvSpPr>
            <p:cNvPr id="81" name="AutoShape 30"/>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82" name="Text Box 31"/>
            <p:cNvSpPr txBox="1">
              <a:spLocks noChangeArrowheads="1"/>
            </p:cNvSpPr>
            <p:nvPr/>
          </p:nvSpPr>
          <p:spPr bwMode="auto">
            <a:xfrm>
              <a:off x="2081" y="1440"/>
              <a:ext cx="673" cy="154"/>
            </a:xfrm>
            <a:prstGeom prst="rect">
              <a:avLst/>
            </a:prstGeom>
            <a:noFill/>
            <a:ln w="9525">
              <a:noFill/>
              <a:miter lim="800000"/>
              <a:headEnd/>
              <a:tailEnd/>
            </a:ln>
          </p:spPr>
          <p:txBody>
            <a:bodyPr wrap="none">
              <a:spAutoFit/>
            </a:bodyPr>
            <a:lstStyle/>
            <a:p>
              <a:pPr algn="ctr"/>
              <a:r>
                <a:rPr lang="en-US" sz="1000"/>
                <a:t>Earth in darkness</a:t>
              </a:r>
            </a:p>
          </p:txBody>
        </p:sp>
      </p:grpSp>
      <p:grpSp>
        <p:nvGrpSpPr>
          <p:cNvPr id="9" name="Group 32"/>
          <p:cNvGrpSpPr>
            <a:grpSpLocks/>
          </p:cNvGrpSpPr>
          <p:nvPr/>
        </p:nvGrpSpPr>
        <p:grpSpPr bwMode="auto">
          <a:xfrm>
            <a:off x="7756525" y="3349830"/>
            <a:ext cx="852488" cy="304801"/>
            <a:chOff x="2147" y="1440"/>
            <a:chExt cx="537" cy="192"/>
          </a:xfrm>
        </p:grpSpPr>
        <p:sp>
          <p:nvSpPr>
            <p:cNvPr id="79" name="AutoShape 33"/>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80" name="Text Box 34"/>
            <p:cNvSpPr txBox="1">
              <a:spLocks noChangeArrowheads="1"/>
            </p:cNvSpPr>
            <p:nvPr/>
          </p:nvSpPr>
          <p:spPr bwMode="auto">
            <a:xfrm>
              <a:off x="2147" y="1440"/>
              <a:ext cx="537" cy="154"/>
            </a:xfrm>
            <a:prstGeom prst="rect">
              <a:avLst/>
            </a:prstGeom>
            <a:noFill/>
            <a:ln w="9525">
              <a:noFill/>
              <a:miter lim="800000"/>
              <a:headEnd/>
              <a:tailEnd/>
            </a:ln>
          </p:spPr>
          <p:txBody>
            <a:bodyPr wrap="none">
              <a:spAutoFit/>
            </a:bodyPr>
            <a:lstStyle/>
            <a:p>
              <a:pPr algn="ctr"/>
              <a:r>
                <a:rPr lang="en-US" sz="1000"/>
                <a:t>Sun scorches</a:t>
              </a:r>
            </a:p>
          </p:txBody>
        </p:sp>
      </p:grpSp>
      <p:grpSp>
        <p:nvGrpSpPr>
          <p:cNvPr id="10" name="Group 35"/>
          <p:cNvGrpSpPr>
            <a:grpSpLocks/>
          </p:cNvGrpSpPr>
          <p:nvPr/>
        </p:nvGrpSpPr>
        <p:grpSpPr bwMode="auto">
          <a:xfrm>
            <a:off x="7659688" y="3045030"/>
            <a:ext cx="966788" cy="304801"/>
            <a:chOff x="2111" y="1440"/>
            <a:chExt cx="609" cy="192"/>
          </a:xfrm>
        </p:grpSpPr>
        <p:sp>
          <p:nvSpPr>
            <p:cNvPr id="77" name="AutoShape 36"/>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78" name="Text Box 37"/>
            <p:cNvSpPr txBox="1">
              <a:spLocks noChangeArrowheads="1"/>
            </p:cNvSpPr>
            <p:nvPr/>
          </p:nvSpPr>
          <p:spPr bwMode="auto">
            <a:xfrm>
              <a:off x="2111" y="1440"/>
              <a:ext cx="609" cy="154"/>
            </a:xfrm>
            <a:prstGeom prst="rect">
              <a:avLst/>
            </a:prstGeom>
            <a:noFill/>
            <a:ln w="9525">
              <a:noFill/>
              <a:miter lim="800000"/>
              <a:headEnd/>
              <a:tailEnd/>
            </a:ln>
          </p:spPr>
          <p:txBody>
            <a:bodyPr wrap="none">
              <a:spAutoFit/>
            </a:bodyPr>
            <a:lstStyle/>
            <a:p>
              <a:pPr algn="ctr"/>
              <a:r>
                <a:rPr lang="en-US" sz="1000"/>
                <a:t>Rivers to blood</a:t>
              </a:r>
            </a:p>
          </p:txBody>
        </p:sp>
      </p:grpSp>
      <p:grpSp>
        <p:nvGrpSpPr>
          <p:cNvPr id="11" name="Group 38"/>
          <p:cNvGrpSpPr>
            <a:grpSpLocks/>
          </p:cNvGrpSpPr>
          <p:nvPr/>
        </p:nvGrpSpPr>
        <p:grpSpPr bwMode="auto">
          <a:xfrm>
            <a:off x="7845425" y="2435430"/>
            <a:ext cx="533400" cy="304801"/>
            <a:chOff x="2254" y="1440"/>
            <a:chExt cx="336" cy="192"/>
          </a:xfrm>
        </p:grpSpPr>
        <p:sp>
          <p:nvSpPr>
            <p:cNvPr id="75" name="AutoShape 39"/>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76" name="Text Box 40"/>
            <p:cNvSpPr txBox="1">
              <a:spLocks noChangeArrowheads="1"/>
            </p:cNvSpPr>
            <p:nvPr/>
          </p:nvSpPr>
          <p:spPr bwMode="auto">
            <a:xfrm>
              <a:off x="2268" y="1440"/>
              <a:ext cx="294" cy="154"/>
            </a:xfrm>
            <a:prstGeom prst="rect">
              <a:avLst/>
            </a:prstGeom>
            <a:noFill/>
            <a:ln w="9525">
              <a:noFill/>
              <a:miter lim="800000"/>
              <a:headEnd/>
              <a:tailEnd/>
            </a:ln>
          </p:spPr>
          <p:txBody>
            <a:bodyPr wrap="none">
              <a:spAutoFit/>
            </a:bodyPr>
            <a:lstStyle/>
            <a:p>
              <a:pPr algn="ctr"/>
              <a:r>
                <a:rPr lang="en-US" sz="1000"/>
                <a:t>Sores</a:t>
              </a:r>
            </a:p>
          </p:txBody>
        </p:sp>
      </p:grpSp>
      <p:grpSp>
        <p:nvGrpSpPr>
          <p:cNvPr id="12" name="Group 41"/>
          <p:cNvGrpSpPr>
            <a:grpSpLocks/>
          </p:cNvGrpSpPr>
          <p:nvPr/>
        </p:nvGrpSpPr>
        <p:grpSpPr bwMode="auto">
          <a:xfrm>
            <a:off x="7720013" y="2740230"/>
            <a:ext cx="819150" cy="304801"/>
            <a:chOff x="2156" y="1440"/>
            <a:chExt cx="516" cy="192"/>
          </a:xfrm>
        </p:grpSpPr>
        <p:sp>
          <p:nvSpPr>
            <p:cNvPr id="73" name="AutoShape 42"/>
            <p:cNvSpPr>
              <a:spLocks noChangeArrowheads="1"/>
            </p:cNvSpPr>
            <p:nvPr/>
          </p:nvSpPr>
          <p:spPr bwMode="auto">
            <a:xfrm rot="10744239">
              <a:off x="2254" y="1535"/>
              <a:ext cx="336" cy="97"/>
            </a:xfrm>
            <a:custGeom>
              <a:avLst/>
              <a:gdLst>
                <a:gd name="T0" fmla="*/ 3 w 21600"/>
                <a:gd name="T1" fmla="*/ 0 h 21600"/>
                <a:gd name="T2" fmla="*/ 1 w 21600"/>
                <a:gd name="T3" fmla="*/ 0 h 21600"/>
                <a:gd name="T4" fmla="*/ 3 w 21600"/>
                <a:gd name="T5" fmla="*/ 0 h 21600"/>
                <a:gd name="T6" fmla="*/ 5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74" name="Text Box 43"/>
            <p:cNvSpPr txBox="1">
              <a:spLocks noChangeArrowheads="1"/>
            </p:cNvSpPr>
            <p:nvPr/>
          </p:nvSpPr>
          <p:spPr bwMode="auto">
            <a:xfrm>
              <a:off x="2156" y="1440"/>
              <a:ext cx="516" cy="154"/>
            </a:xfrm>
            <a:prstGeom prst="rect">
              <a:avLst/>
            </a:prstGeom>
            <a:noFill/>
            <a:ln w="9525">
              <a:noFill/>
              <a:miter lim="800000"/>
              <a:headEnd/>
              <a:tailEnd/>
            </a:ln>
          </p:spPr>
          <p:txBody>
            <a:bodyPr wrap="none">
              <a:spAutoFit/>
            </a:bodyPr>
            <a:lstStyle/>
            <a:p>
              <a:pPr algn="ctr"/>
              <a:r>
                <a:rPr lang="en-US" sz="1000"/>
                <a:t>Sea to blood</a:t>
              </a:r>
            </a:p>
          </p:txBody>
        </p:sp>
      </p:grpSp>
      <p:grpSp>
        <p:nvGrpSpPr>
          <p:cNvPr id="13" name="Group 50"/>
          <p:cNvGrpSpPr>
            <a:grpSpLocks/>
          </p:cNvGrpSpPr>
          <p:nvPr/>
        </p:nvGrpSpPr>
        <p:grpSpPr bwMode="auto">
          <a:xfrm>
            <a:off x="5184775" y="2465586"/>
            <a:ext cx="758825" cy="298450"/>
            <a:chOff x="1344" y="2687"/>
            <a:chExt cx="480" cy="235"/>
          </a:xfrm>
        </p:grpSpPr>
        <p:sp>
          <p:nvSpPr>
            <p:cNvPr id="71" name="Freeform 48"/>
            <p:cNvSpPr>
              <a:spLocks/>
            </p:cNvSpPr>
            <p:nvPr/>
          </p:nvSpPr>
          <p:spPr bwMode="auto">
            <a:xfrm>
              <a:off x="1440" y="2778"/>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72" name="Text Box 49"/>
            <p:cNvSpPr txBox="1">
              <a:spLocks noChangeArrowheads="1"/>
            </p:cNvSpPr>
            <p:nvPr/>
          </p:nvSpPr>
          <p:spPr bwMode="auto">
            <a:xfrm>
              <a:off x="1344" y="2687"/>
              <a:ext cx="414" cy="194"/>
            </a:xfrm>
            <a:prstGeom prst="rect">
              <a:avLst/>
            </a:prstGeom>
            <a:noFill/>
            <a:ln w="9525">
              <a:noFill/>
              <a:miter lim="800000"/>
              <a:headEnd/>
              <a:tailEnd/>
            </a:ln>
          </p:spPr>
          <p:txBody>
            <a:bodyPr wrap="none">
              <a:spAutoFit/>
            </a:bodyPr>
            <a:lstStyle/>
            <a:p>
              <a:r>
                <a:rPr lang="en-US" sz="1000"/>
                <a:t>1/3 Earth</a:t>
              </a:r>
            </a:p>
          </p:txBody>
        </p:sp>
      </p:grpSp>
      <p:grpSp>
        <p:nvGrpSpPr>
          <p:cNvPr id="16" name="Group 51"/>
          <p:cNvGrpSpPr>
            <a:grpSpLocks/>
          </p:cNvGrpSpPr>
          <p:nvPr/>
        </p:nvGrpSpPr>
        <p:grpSpPr bwMode="auto">
          <a:xfrm>
            <a:off x="5337175" y="2717987"/>
            <a:ext cx="758825" cy="317499"/>
            <a:chOff x="1344" y="2738"/>
            <a:chExt cx="480" cy="253"/>
          </a:xfrm>
        </p:grpSpPr>
        <p:sp>
          <p:nvSpPr>
            <p:cNvPr id="69" name="Freeform 52"/>
            <p:cNvSpPr>
              <a:spLocks/>
            </p:cNvSpPr>
            <p:nvPr/>
          </p:nvSpPr>
          <p:spPr bwMode="auto">
            <a:xfrm>
              <a:off x="1440" y="2846"/>
              <a:ext cx="384" cy="145"/>
            </a:xfrm>
            <a:custGeom>
              <a:avLst/>
              <a:gdLst>
                <a:gd name="T0" fmla="*/ 0 w 816"/>
                <a:gd name="T1" fmla="*/ 104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5 h 336"/>
                <a:gd name="T14" fmla="*/ 339 w 816"/>
                <a:gd name="T15" fmla="*/ 124 h 336"/>
                <a:gd name="T16" fmla="*/ 203 w 816"/>
                <a:gd name="T17" fmla="*/ 104 h 336"/>
                <a:gd name="T18" fmla="*/ 45 w 816"/>
                <a:gd name="T19" fmla="*/ 104 h 336"/>
                <a:gd name="T20" fmla="*/ 0 w 816"/>
                <a:gd name="T21" fmla="*/ 124 h 336"/>
                <a:gd name="T22" fmla="*/ 0 w 816"/>
                <a:gd name="T23" fmla="*/ 104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70" name="Text Box 53"/>
            <p:cNvSpPr txBox="1">
              <a:spLocks noChangeArrowheads="1"/>
            </p:cNvSpPr>
            <p:nvPr/>
          </p:nvSpPr>
          <p:spPr bwMode="auto">
            <a:xfrm>
              <a:off x="1344" y="2738"/>
              <a:ext cx="355" cy="195"/>
            </a:xfrm>
            <a:prstGeom prst="rect">
              <a:avLst/>
            </a:prstGeom>
            <a:noFill/>
            <a:ln w="9525">
              <a:noFill/>
              <a:miter lim="800000"/>
              <a:headEnd/>
              <a:tailEnd/>
            </a:ln>
          </p:spPr>
          <p:txBody>
            <a:bodyPr wrap="none">
              <a:spAutoFit/>
            </a:bodyPr>
            <a:lstStyle/>
            <a:p>
              <a:r>
                <a:rPr lang="en-US" sz="1000"/>
                <a:t>1/3 Sea</a:t>
              </a:r>
            </a:p>
          </p:txBody>
        </p:sp>
      </p:grpSp>
      <p:grpSp>
        <p:nvGrpSpPr>
          <p:cNvPr id="17" name="Group 54"/>
          <p:cNvGrpSpPr>
            <a:grpSpLocks/>
          </p:cNvGrpSpPr>
          <p:nvPr/>
        </p:nvGrpSpPr>
        <p:grpSpPr bwMode="auto">
          <a:xfrm>
            <a:off x="5486400" y="3021222"/>
            <a:ext cx="760413" cy="320676"/>
            <a:chOff x="1344" y="2771"/>
            <a:chExt cx="480" cy="253"/>
          </a:xfrm>
        </p:grpSpPr>
        <p:sp>
          <p:nvSpPr>
            <p:cNvPr id="67" name="Freeform 55"/>
            <p:cNvSpPr>
              <a:spLocks/>
            </p:cNvSpPr>
            <p:nvPr/>
          </p:nvSpPr>
          <p:spPr bwMode="auto">
            <a:xfrm>
              <a:off x="1440" y="2880"/>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8" name="Text Box 56"/>
            <p:cNvSpPr txBox="1">
              <a:spLocks noChangeArrowheads="1"/>
            </p:cNvSpPr>
            <p:nvPr/>
          </p:nvSpPr>
          <p:spPr bwMode="auto">
            <a:xfrm>
              <a:off x="1344" y="2771"/>
              <a:ext cx="448" cy="193"/>
            </a:xfrm>
            <a:prstGeom prst="rect">
              <a:avLst/>
            </a:prstGeom>
            <a:noFill/>
            <a:ln w="9525">
              <a:noFill/>
              <a:miter lim="800000"/>
              <a:headEnd/>
              <a:tailEnd/>
            </a:ln>
          </p:spPr>
          <p:txBody>
            <a:bodyPr wrap="none">
              <a:spAutoFit/>
            </a:bodyPr>
            <a:lstStyle/>
            <a:p>
              <a:r>
                <a:rPr lang="en-US" sz="1000"/>
                <a:t>1/3 Rivers</a:t>
              </a:r>
            </a:p>
          </p:txBody>
        </p:sp>
      </p:grpSp>
      <p:grpSp>
        <p:nvGrpSpPr>
          <p:cNvPr id="18" name="Group 57"/>
          <p:cNvGrpSpPr>
            <a:grpSpLocks/>
          </p:cNvGrpSpPr>
          <p:nvPr/>
        </p:nvGrpSpPr>
        <p:grpSpPr bwMode="auto">
          <a:xfrm>
            <a:off x="5908675" y="3632398"/>
            <a:ext cx="1039813" cy="374650"/>
            <a:chOff x="1344" y="2889"/>
            <a:chExt cx="656" cy="295"/>
          </a:xfrm>
        </p:grpSpPr>
        <p:sp>
          <p:nvSpPr>
            <p:cNvPr id="65" name="Freeform 58"/>
            <p:cNvSpPr>
              <a:spLocks/>
            </p:cNvSpPr>
            <p:nvPr/>
          </p:nvSpPr>
          <p:spPr bwMode="auto">
            <a:xfrm>
              <a:off x="1440" y="3040"/>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6" name="Text Box 59"/>
            <p:cNvSpPr txBox="1">
              <a:spLocks noChangeArrowheads="1"/>
            </p:cNvSpPr>
            <p:nvPr/>
          </p:nvSpPr>
          <p:spPr bwMode="auto">
            <a:xfrm>
              <a:off x="1344" y="2889"/>
              <a:ext cx="656" cy="193"/>
            </a:xfrm>
            <a:prstGeom prst="rect">
              <a:avLst/>
            </a:prstGeom>
            <a:noFill/>
            <a:ln w="9525">
              <a:noFill/>
              <a:miter lim="800000"/>
              <a:headEnd/>
              <a:tailEnd/>
            </a:ln>
          </p:spPr>
          <p:txBody>
            <a:bodyPr wrap="none">
              <a:spAutoFit/>
            </a:bodyPr>
            <a:lstStyle/>
            <a:p>
              <a:r>
                <a:rPr lang="en-US" sz="1000"/>
                <a:t>1</a:t>
              </a:r>
              <a:r>
                <a:rPr lang="en-US" sz="1000" baseline="30000"/>
                <a:t>st</a:t>
              </a:r>
              <a:r>
                <a:rPr lang="en-US" sz="1000"/>
                <a:t> Woe, Locusts</a:t>
              </a:r>
            </a:p>
          </p:txBody>
        </p:sp>
      </p:grpSp>
      <p:grpSp>
        <p:nvGrpSpPr>
          <p:cNvPr id="19" name="Group 60"/>
          <p:cNvGrpSpPr>
            <a:grpSpLocks/>
          </p:cNvGrpSpPr>
          <p:nvPr/>
        </p:nvGrpSpPr>
        <p:grpSpPr bwMode="auto">
          <a:xfrm>
            <a:off x="5703888" y="3308557"/>
            <a:ext cx="817563" cy="376239"/>
            <a:chOff x="1344" y="2810"/>
            <a:chExt cx="516" cy="296"/>
          </a:xfrm>
        </p:grpSpPr>
        <p:sp>
          <p:nvSpPr>
            <p:cNvPr id="63" name="Freeform 61"/>
            <p:cNvSpPr>
              <a:spLocks/>
            </p:cNvSpPr>
            <p:nvPr/>
          </p:nvSpPr>
          <p:spPr bwMode="auto">
            <a:xfrm>
              <a:off x="1440" y="2962"/>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4" name="Text Box 62"/>
            <p:cNvSpPr txBox="1">
              <a:spLocks noChangeArrowheads="1"/>
            </p:cNvSpPr>
            <p:nvPr/>
          </p:nvSpPr>
          <p:spPr bwMode="auto">
            <a:xfrm>
              <a:off x="1344" y="2810"/>
              <a:ext cx="516" cy="193"/>
            </a:xfrm>
            <a:prstGeom prst="rect">
              <a:avLst/>
            </a:prstGeom>
            <a:noFill/>
            <a:ln w="9525">
              <a:noFill/>
              <a:miter lim="800000"/>
              <a:headEnd/>
              <a:tailEnd/>
            </a:ln>
          </p:spPr>
          <p:txBody>
            <a:bodyPr wrap="none">
              <a:spAutoFit/>
            </a:bodyPr>
            <a:lstStyle/>
            <a:p>
              <a:r>
                <a:rPr lang="en-US" sz="1000"/>
                <a:t>1/3 Heavens</a:t>
              </a:r>
            </a:p>
          </p:txBody>
        </p:sp>
      </p:grpSp>
      <p:grpSp>
        <p:nvGrpSpPr>
          <p:cNvPr id="20" name="Group 63"/>
          <p:cNvGrpSpPr>
            <a:grpSpLocks/>
          </p:cNvGrpSpPr>
          <p:nvPr/>
        </p:nvGrpSpPr>
        <p:grpSpPr bwMode="auto">
          <a:xfrm>
            <a:off x="6361113" y="4273748"/>
            <a:ext cx="1077913" cy="377825"/>
            <a:chOff x="1344" y="3036"/>
            <a:chExt cx="680" cy="298"/>
          </a:xfrm>
        </p:grpSpPr>
        <p:sp>
          <p:nvSpPr>
            <p:cNvPr id="61" name="Freeform 64"/>
            <p:cNvSpPr>
              <a:spLocks/>
            </p:cNvSpPr>
            <p:nvPr/>
          </p:nvSpPr>
          <p:spPr bwMode="auto">
            <a:xfrm>
              <a:off x="1440" y="3190"/>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2" name="Text Box 65"/>
            <p:cNvSpPr txBox="1">
              <a:spLocks noChangeArrowheads="1"/>
            </p:cNvSpPr>
            <p:nvPr/>
          </p:nvSpPr>
          <p:spPr bwMode="auto">
            <a:xfrm>
              <a:off x="1344" y="3036"/>
              <a:ext cx="680" cy="193"/>
            </a:xfrm>
            <a:prstGeom prst="rect">
              <a:avLst/>
            </a:prstGeom>
            <a:noFill/>
            <a:ln w="9525">
              <a:noFill/>
              <a:miter lim="800000"/>
              <a:headEnd/>
              <a:tailEnd/>
            </a:ln>
          </p:spPr>
          <p:txBody>
            <a:bodyPr wrap="none">
              <a:spAutoFit/>
            </a:bodyPr>
            <a:lstStyle/>
            <a:p>
              <a:r>
                <a:rPr lang="en-US" sz="1000"/>
                <a:t>3</a:t>
              </a:r>
              <a:r>
                <a:rPr lang="en-US" sz="1000" baseline="30000"/>
                <a:t>rd</a:t>
              </a:r>
              <a:r>
                <a:rPr lang="en-US" sz="1000"/>
                <a:t> Woe, 7 Bowls</a:t>
              </a:r>
            </a:p>
          </p:txBody>
        </p:sp>
      </p:grpSp>
      <p:grpSp>
        <p:nvGrpSpPr>
          <p:cNvPr id="21" name="Group 66"/>
          <p:cNvGrpSpPr>
            <a:grpSpLocks/>
          </p:cNvGrpSpPr>
          <p:nvPr/>
        </p:nvGrpSpPr>
        <p:grpSpPr bwMode="auto">
          <a:xfrm>
            <a:off x="6107113" y="3959423"/>
            <a:ext cx="1316038" cy="381000"/>
            <a:chOff x="1344" y="2964"/>
            <a:chExt cx="830" cy="300"/>
          </a:xfrm>
        </p:grpSpPr>
        <p:sp>
          <p:nvSpPr>
            <p:cNvPr id="59" name="Freeform 67"/>
            <p:cNvSpPr>
              <a:spLocks/>
            </p:cNvSpPr>
            <p:nvPr/>
          </p:nvSpPr>
          <p:spPr bwMode="auto">
            <a:xfrm>
              <a:off x="1440" y="3120"/>
              <a:ext cx="384" cy="144"/>
            </a:xfrm>
            <a:custGeom>
              <a:avLst/>
              <a:gdLst>
                <a:gd name="T0" fmla="*/ 0 w 816"/>
                <a:gd name="T1" fmla="*/ 103 h 336"/>
                <a:gd name="T2" fmla="*/ 0 w 816"/>
                <a:gd name="T3" fmla="*/ 41 h 336"/>
                <a:gd name="T4" fmla="*/ 45 w 816"/>
                <a:gd name="T5" fmla="*/ 62 h 336"/>
                <a:gd name="T6" fmla="*/ 203 w 816"/>
                <a:gd name="T7" fmla="*/ 62 h 336"/>
                <a:gd name="T8" fmla="*/ 316 w 816"/>
                <a:gd name="T9" fmla="*/ 41 h 336"/>
                <a:gd name="T10" fmla="*/ 384 w 816"/>
                <a:gd name="T11" fmla="*/ 0 h 336"/>
                <a:gd name="T12" fmla="*/ 384 w 816"/>
                <a:gd name="T13" fmla="*/ 144 h 336"/>
                <a:gd name="T14" fmla="*/ 339 w 816"/>
                <a:gd name="T15" fmla="*/ 123 h 336"/>
                <a:gd name="T16" fmla="*/ 203 w 816"/>
                <a:gd name="T17" fmla="*/ 103 h 336"/>
                <a:gd name="T18" fmla="*/ 45 w 816"/>
                <a:gd name="T19" fmla="*/ 103 h 336"/>
                <a:gd name="T20" fmla="*/ 0 w 816"/>
                <a:gd name="T21" fmla="*/ 123 h 336"/>
                <a:gd name="T22" fmla="*/ 0 w 816"/>
                <a:gd name="T23" fmla="*/ 103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60" name="Text Box 68"/>
            <p:cNvSpPr txBox="1">
              <a:spLocks noChangeArrowheads="1"/>
            </p:cNvSpPr>
            <p:nvPr/>
          </p:nvSpPr>
          <p:spPr bwMode="auto">
            <a:xfrm>
              <a:off x="1344" y="2964"/>
              <a:ext cx="830" cy="193"/>
            </a:xfrm>
            <a:prstGeom prst="rect">
              <a:avLst/>
            </a:prstGeom>
            <a:noFill/>
            <a:ln w="9525">
              <a:noFill/>
              <a:miter lim="800000"/>
              <a:headEnd/>
              <a:tailEnd/>
            </a:ln>
          </p:spPr>
          <p:txBody>
            <a:bodyPr wrap="none">
              <a:spAutoFit/>
            </a:bodyPr>
            <a:lstStyle/>
            <a:p>
              <a:r>
                <a:rPr lang="en-US" sz="1000"/>
                <a:t>2</a:t>
              </a:r>
              <a:r>
                <a:rPr lang="en-US" sz="1000" baseline="30000"/>
                <a:t>nd</a:t>
              </a:r>
              <a:r>
                <a:rPr lang="en-US" sz="1000"/>
                <a:t> Woe, 1/3 Men Die</a:t>
              </a:r>
            </a:p>
          </p:txBody>
        </p:sp>
      </p:grpSp>
      <p:sp>
        <p:nvSpPr>
          <p:cNvPr id="44" name="AutoShape 3"/>
          <p:cNvSpPr>
            <a:spLocks noChangeArrowheads="1"/>
          </p:cNvSpPr>
          <p:nvPr/>
        </p:nvSpPr>
        <p:spPr bwMode="auto">
          <a:xfrm>
            <a:off x="228600" y="3045023"/>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5" name="AutoShape 4"/>
          <p:cNvSpPr>
            <a:spLocks noChangeArrowheads="1"/>
          </p:cNvSpPr>
          <p:nvPr/>
        </p:nvSpPr>
        <p:spPr bwMode="auto">
          <a:xfrm>
            <a:off x="973138" y="3045023"/>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6" name="AutoShape 5"/>
          <p:cNvSpPr>
            <a:spLocks noChangeArrowheads="1"/>
          </p:cNvSpPr>
          <p:nvPr/>
        </p:nvSpPr>
        <p:spPr bwMode="auto">
          <a:xfrm>
            <a:off x="1706563" y="3045023"/>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7" name="AutoShape 6"/>
          <p:cNvSpPr>
            <a:spLocks noChangeArrowheads="1"/>
          </p:cNvSpPr>
          <p:nvPr/>
        </p:nvSpPr>
        <p:spPr bwMode="auto">
          <a:xfrm>
            <a:off x="2484438" y="3045023"/>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8" name="AutoShape 7"/>
          <p:cNvSpPr>
            <a:spLocks noChangeArrowheads="1"/>
          </p:cNvSpPr>
          <p:nvPr/>
        </p:nvSpPr>
        <p:spPr bwMode="auto">
          <a:xfrm>
            <a:off x="3230563" y="3045023"/>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49" name="AutoShape 8"/>
          <p:cNvSpPr>
            <a:spLocks noChangeArrowheads="1"/>
          </p:cNvSpPr>
          <p:nvPr/>
        </p:nvSpPr>
        <p:spPr bwMode="auto">
          <a:xfrm>
            <a:off x="3981450" y="3045023"/>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50" name="AutoShape 9"/>
          <p:cNvSpPr>
            <a:spLocks noChangeArrowheads="1"/>
          </p:cNvSpPr>
          <p:nvPr/>
        </p:nvSpPr>
        <p:spPr bwMode="auto">
          <a:xfrm>
            <a:off x="4724400" y="3045023"/>
            <a:ext cx="646113" cy="609600"/>
          </a:xfrm>
          <a:prstGeom prst="star8">
            <a:avLst>
              <a:gd name="adj" fmla="val 38250"/>
            </a:avLst>
          </a:prstGeom>
          <a:solidFill>
            <a:schemeClr val="bg1"/>
          </a:solidFill>
          <a:ln w="50800">
            <a:solidFill>
              <a:schemeClr val="tx1"/>
            </a:solidFill>
            <a:miter lim="800000"/>
            <a:headEnd/>
            <a:tailEnd/>
          </a:ln>
        </p:spPr>
        <p:txBody>
          <a:bodyPr wrap="none" anchor="ctr"/>
          <a:lstStyle/>
          <a:p>
            <a:pPr algn="ctr"/>
            <a:r>
              <a:rPr lang="en-US" sz="900" dirty="0" smtClean="0"/>
              <a:t>7</a:t>
            </a:r>
          </a:p>
          <a:p>
            <a:pPr algn="ctr"/>
            <a:r>
              <a:rPr lang="en-US" sz="900" dirty="0" smtClean="0"/>
              <a:t>Wrath</a:t>
            </a:r>
            <a:endParaRPr lang="en-US" sz="900" dirty="0"/>
          </a:p>
        </p:txBody>
      </p:sp>
      <p:sp>
        <p:nvSpPr>
          <p:cNvPr id="51" name="TextBox 61"/>
          <p:cNvSpPr txBox="1">
            <a:spLocks noChangeArrowheads="1"/>
          </p:cNvSpPr>
          <p:nvPr/>
        </p:nvSpPr>
        <p:spPr bwMode="auto">
          <a:xfrm>
            <a:off x="2286000" y="2359223"/>
            <a:ext cx="824265" cy="646331"/>
          </a:xfrm>
          <a:prstGeom prst="rect">
            <a:avLst/>
          </a:prstGeom>
          <a:noFill/>
          <a:ln w="9525">
            <a:noFill/>
            <a:miter lim="800000"/>
            <a:headEnd/>
            <a:tailEnd/>
          </a:ln>
        </p:spPr>
        <p:txBody>
          <a:bodyPr>
            <a:spAutoFit/>
          </a:bodyPr>
          <a:lstStyle/>
          <a:p>
            <a:r>
              <a:rPr lang="en-US" sz="1200" dirty="0"/>
              <a:t>The Lamb</a:t>
            </a:r>
          </a:p>
          <a:p>
            <a:r>
              <a:rPr lang="en-US" sz="1200" dirty="0"/>
              <a:t>opens the</a:t>
            </a:r>
          </a:p>
          <a:p>
            <a:r>
              <a:rPr lang="en-US" sz="1200" dirty="0"/>
              <a:t>seals.</a:t>
            </a:r>
          </a:p>
        </p:txBody>
      </p:sp>
      <p:sp>
        <p:nvSpPr>
          <p:cNvPr id="52" name="TextBox 62"/>
          <p:cNvSpPr txBox="1">
            <a:spLocks noChangeArrowheads="1"/>
          </p:cNvSpPr>
          <p:nvPr/>
        </p:nvSpPr>
        <p:spPr bwMode="auto">
          <a:xfrm>
            <a:off x="5298357" y="4188023"/>
            <a:ext cx="1102443" cy="461665"/>
          </a:xfrm>
          <a:prstGeom prst="rect">
            <a:avLst/>
          </a:prstGeom>
          <a:noFill/>
          <a:ln w="9525">
            <a:noFill/>
            <a:miter lim="800000"/>
            <a:headEnd/>
            <a:tailEnd/>
          </a:ln>
        </p:spPr>
        <p:txBody>
          <a:bodyPr wrap="square">
            <a:spAutoFit/>
          </a:bodyPr>
          <a:lstStyle/>
          <a:p>
            <a:r>
              <a:rPr lang="en-US" sz="1200" dirty="0"/>
              <a:t>Angels sound</a:t>
            </a:r>
          </a:p>
          <a:p>
            <a:r>
              <a:rPr lang="en-US" sz="1200" dirty="0" smtClean="0"/>
              <a:t>the trumpets</a:t>
            </a:r>
            <a:r>
              <a:rPr lang="en-US" sz="1200" dirty="0"/>
              <a:t>.</a:t>
            </a:r>
          </a:p>
        </p:txBody>
      </p:sp>
      <p:sp>
        <p:nvSpPr>
          <p:cNvPr id="53" name="TextBox 63"/>
          <p:cNvSpPr txBox="1">
            <a:spLocks noChangeArrowheads="1"/>
          </p:cNvSpPr>
          <p:nvPr/>
        </p:nvSpPr>
        <p:spPr bwMode="auto">
          <a:xfrm>
            <a:off x="6629400" y="2359223"/>
            <a:ext cx="1135247" cy="830997"/>
          </a:xfrm>
          <a:prstGeom prst="rect">
            <a:avLst/>
          </a:prstGeom>
          <a:noFill/>
          <a:ln w="9525">
            <a:noFill/>
            <a:miter lim="800000"/>
            <a:headEnd/>
            <a:tailEnd/>
          </a:ln>
        </p:spPr>
        <p:txBody>
          <a:bodyPr>
            <a:spAutoFit/>
          </a:bodyPr>
          <a:lstStyle/>
          <a:p>
            <a:r>
              <a:rPr lang="en-US" sz="1200" dirty="0"/>
              <a:t>God sends the</a:t>
            </a:r>
          </a:p>
          <a:p>
            <a:r>
              <a:rPr lang="en-US" sz="1200" dirty="0"/>
              <a:t>bowls  out, full</a:t>
            </a:r>
          </a:p>
          <a:p>
            <a:r>
              <a:rPr lang="en-US" sz="1200" dirty="0"/>
              <a:t>of  the wrath </a:t>
            </a:r>
            <a:r>
              <a:rPr lang="en-US" sz="1200" dirty="0" smtClean="0"/>
              <a:t>of  God</a:t>
            </a:r>
            <a:r>
              <a:rPr lang="en-US" sz="1200" dirty="0"/>
              <a:t>.</a:t>
            </a:r>
          </a:p>
        </p:txBody>
      </p:sp>
      <p:cxnSp>
        <p:nvCxnSpPr>
          <p:cNvPr id="54" name="Straight Connector 53"/>
          <p:cNvCxnSpPr/>
          <p:nvPr/>
        </p:nvCxnSpPr>
        <p:spPr bwMode="auto">
          <a:xfrm rot="5400000">
            <a:off x="3048000" y="4721423"/>
            <a:ext cx="45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TextBox 68"/>
          <p:cNvSpPr txBox="1">
            <a:spLocks noChangeArrowheads="1"/>
          </p:cNvSpPr>
          <p:nvPr/>
        </p:nvSpPr>
        <p:spPr bwMode="auto">
          <a:xfrm>
            <a:off x="1600200" y="4797623"/>
            <a:ext cx="1143000" cy="307777"/>
          </a:xfrm>
          <a:prstGeom prst="rect">
            <a:avLst/>
          </a:prstGeom>
          <a:noFill/>
          <a:ln w="9525">
            <a:noFill/>
            <a:miter lim="800000"/>
            <a:headEnd/>
            <a:tailEnd/>
          </a:ln>
        </p:spPr>
        <p:txBody>
          <a:bodyPr>
            <a:spAutoFit/>
          </a:bodyPr>
          <a:lstStyle/>
          <a:p>
            <a:r>
              <a:rPr lang="en-US" sz="1400" b="1" dirty="0"/>
              <a:t>Tribulation</a:t>
            </a:r>
          </a:p>
        </p:txBody>
      </p:sp>
      <p:sp>
        <p:nvSpPr>
          <p:cNvPr id="56" name="TextBox 69"/>
          <p:cNvSpPr txBox="1">
            <a:spLocks noChangeArrowheads="1"/>
          </p:cNvSpPr>
          <p:nvPr/>
        </p:nvSpPr>
        <p:spPr bwMode="auto">
          <a:xfrm>
            <a:off x="5715000" y="4721423"/>
            <a:ext cx="1600200" cy="307777"/>
          </a:xfrm>
          <a:prstGeom prst="rect">
            <a:avLst/>
          </a:prstGeom>
          <a:noFill/>
          <a:ln w="9525">
            <a:noFill/>
            <a:miter lim="800000"/>
            <a:headEnd/>
            <a:tailEnd/>
          </a:ln>
        </p:spPr>
        <p:txBody>
          <a:bodyPr>
            <a:spAutoFit/>
          </a:bodyPr>
          <a:lstStyle/>
          <a:p>
            <a:r>
              <a:rPr lang="en-US" sz="1400" b="1"/>
              <a:t>Great Tribulation</a:t>
            </a:r>
          </a:p>
        </p:txBody>
      </p:sp>
      <p:cxnSp>
        <p:nvCxnSpPr>
          <p:cNvPr id="57" name="Straight Connector 56"/>
          <p:cNvCxnSpPr/>
          <p:nvPr/>
        </p:nvCxnSpPr>
        <p:spPr>
          <a:xfrm rot="10800000">
            <a:off x="609600" y="4721422"/>
            <a:ext cx="411480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auto">
          <a:xfrm rot="5400000">
            <a:off x="381000" y="4688765"/>
            <a:ext cx="45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0"/>
            <a:ext cx="8229600" cy="1143000"/>
          </a:xfrm>
        </p:spPr>
        <p:txBody>
          <a:bodyPr/>
          <a:lstStyle/>
          <a:p>
            <a:r>
              <a:rPr lang="en-US" dirty="0" smtClean="0"/>
              <a:t>The Judgments</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1/11/2017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17</a:t>
            </a:fld>
            <a:endParaRPr lang="en-US"/>
          </a:p>
        </p:txBody>
      </p:sp>
      <p:sp>
        <p:nvSpPr>
          <p:cNvPr id="14" name="Right Brace 13"/>
          <p:cNvSpPr/>
          <p:nvPr/>
        </p:nvSpPr>
        <p:spPr>
          <a:xfrm rot="5400000">
            <a:off x="4057650" y="2873573"/>
            <a:ext cx="495300" cy="2057400"/>
          </a:xfrm>
          <a:prstGeom prst="rightBrace">
            <a:avLst>
              <a:gd name="adj1" fmla="val 8333"/>
              <a:gd name="adj2" fmla="val 48844"/>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p:cNvSpPr txBox="1"/>
          <p:nvPr/>
        </p:nvSpPr>
        <p:spPr>
          <a:xfrm>
            <a:off x="3482739" y="4035623"/>
            <a:ext cx="1317861" cy="369332"/>
          </a:xfrm>
          <a:prstGeom prst="rect">
            <a:avLst/>
          </a:prstGeom>
          <a:noFill/>
        </p:spPr>
        <p:txBody>
          <a:bodyPr wrap="none" rtlCol="0">
            <a:spAutoFit/>
          </a:bodyPr>
          <a:lstStyle/>
          <a:p>
            <a:r>
              <a:rPr lang="en-US" dirty="0" smtClean="0"/>
              <a:t>compressed</a:t>
            </a:r>
            <a:endParaRPr lang="en-US" dirty="0"/>
          </a:p>
        </p:txBody>
      </p:sp>
      <p:sp>
        <p:nvSpPr>
          <p:cNvPr id="87" name="Diamond 86"/>
          <p:cNvSpPr/>
          <p:nvPr/>
        </p:nvSpPr>
        <p:spPr>
          <a:xfrm>
            <a:off x="4572000" y="2667000"/>
            <a:ext cx="228600" cy="533400"/>
          </a:xfrm>
          <a:prstGeom prst="diamond">
            <a:avLst/>
          </a:prstGeom>
          <a:solidFill>
            <a:srgbClr val="F79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533400" y="2895601"/>
            <a:ext cx="8153400" cy="1219200"/>
          </a:xfrm>
        </p:spPr>
        <p:txBody>
          <a:bodyPr>
            <a:normAutofit lnSpcReduction="10000"/>
          </a:bodyPr>
          <a:lstStyle/>
          <a:p>
            <a:pPr algn="ctr">
              <a:buNone/>
            </a:pPr>
            <a:r>
              <a:rPr lang="en-US" sz="8000" dirty="0" smtClean="0"/>
              <a:t>End of </a:t>
            </a:r>
            <a:r>
              <a:rPr lang="en-US" sz="8000" b="1" dirty="0" smtClean="0">
                <a:solidFill>
                  <a:srgbClr val="0000FF"/>
                </a:solidFill>
              </a:rPr>
              <a:t>Rev 6</a:t>
            </a:r>
            <a:endParaRPr lang="en-US" sz="8000" b="1" dirty="0">
              <a:solidFill>
                <a:srgbClr val="0000FF"/>
              </a:solidFill>
            </a:endParaRPr>
          </a:p>
        </p:txBody>
      </p:sp>
      <p:sp>
        <p:nvSpPr>
          <p:cNvPr id="4" name="Date Placeholder 3"/>
          <p:cNvSpPr>
            <a:spLocks noGrp="1"/>
          </p:cNvSpPr>
          <p:nvPr>
            <p:ph type="dt" sz="half" idx="10"/>
          </p:nvPr>
        </p:nvSpPr>
        <p:spPr/>
        <p:txBody>
          <a:bodyPr/>
          <a:lstStyle/>
          <a:p>
            <a:fld id="{9B555970-2B84-4BCC-8D8B-95055D2CD051}" type="datetime1">
              <a:rPr lang="en-US" smtClean="0"/>
              <a:pPr/>
              <a:t>1/11/2017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492375"/>
            <a:ext cx="7772400" cy="1470025"/>
          </a:xfrm>
        </p:spPr>
        <p:txBody>
          <a:bodyPr>
            <a:normAutofit/>
          </a:bodyPr>
          <a:lstStyle/>
          <a:p>
            <a:r>
              <a:rPr lang="en-US" dirty="0" smtClean="0"/>
              <a:t>The Revelation of Jesus Christ</a:t>
            </a:r>
            <a:br>
              <a:rPr lang="en-US" dirty="0" smtClean="0"/>
            </a:br>
            <a:r>
              <a:rPr lang="en-US" dirty="0" smtClean="0"/>
              <a:t> Chapter 7 of 22 </a:t>
            </a:r>
            <a:endParaRPr lang="en-US" dirty="0"/>
          </a:p>
        </p:txBody>
      </p:sp>
      <p:sp>
        <p:nvSpPr>
          <p:cNvPr id="5" name="TextBox 4"/>
          <p:cNvSpPr txBox="1"/>
          <p:nvPr/>
        </p:nvSpPr>
        <p:spPr>
          <a:xfrm>
            <a:off x="762000" y="5105400"/>
            <a:ext cx="7772400" cy="830997"/>
          </a:xfrm>
          <a:prstGeom prst="rect">
            <a:avLst/>
          </a:prstGeom>
          <a:noFill/>
        </p:spPr>
        <p:txBody>
          <a:bodyPr wrap="square" rtlCol="0">
            <a:spAutoFit/>
          </a:bodyPr>
          <a:lstStyle/>
          <a:p>
            <a:r>
              <a:rPr lang="en-US" sz="2000" b="1" i="1" dirty="0" smtClean="0">
                <a:solidFill>
                  <a:schemeClr val="tx2"/>
                </a:solidFill>
              </a:rPr>
              <a:t>Rev. 1:3</a:t>
            </a:r>
            <a:r>
              <a:rPr lang="en-US" sz="2000" i="1" dirty="0" smtClean="0">
                <a:solidFill>
                  <a:schemeClr val="tx2"/>
                </a:solidFill>
              </a:rPr>
              <a:t> </a:t>
            </a:r>
            <a:r>
              <a:rPr lang="en-US" sz="2000" i="1" dirty="0" smtClean="0">
                <a:solidFill>
                  <a:srgbClr val="FF0000"/>
                </a:solidFill>
              </a:rPr>
              <a:t>Blessed is he who </a:t>
            </a:r>
            <a:r>
              <a:rPr lang="en-US" sz="2800" b="1" i="1" u="sng" dirty="0" smtClean="0">
                <a:solidFill>
                  <a:schemeClr val="tx2">
                    <a:lumMod val="75000"/>
                  </a:schemeClr>
                </a:solidFill>
              </a:rPr>
              <a:t>reads</a:t>
            </a:r>
            <a:r>
              <a:rPr lang="en-US" sz="2800" i="1" dirty="0" smtClean="0">
                <a:solidFill>
                  <a:srgbClr val="FF0000"/>
                </a:solidFill>
              </a:rPr>
              <a:t> </a:t>
            </a:r>
            <a:r>
              <a:rPr lang="en-US" sz="2000" i="1" dirty="0" smtClean="0">
                <a:solidFill>
                  <a:srgbClr val="FF0000"/>
                </a:solidFill>
              </a:rPr>
              <a:t>and those who </a:t>
            </a:r>
            <a:r>
              <a:rPr lang="en-US" sz="2000" b="1" i="1" u="sng" dirty="0" smtClean="0">
                <a:solidFill>
                  <a:srgbClr val="FF0000"/>
                </a:solidFill>
              </a:rPr>
              <a:t>hear</a:t>
            </a:r>
            <a:r>
              <a:rPr lang="en-US" sz="2000" i="1" dirty="0" smtClean="0">
                <a:solidFill>
                  <a:srgbClr val="FF0000"/>
                </a:solidFill>
              </a:rPr>
              <a:t> the words of the prophecy, and </a:t>
            </a:r>
            <a:r>
              <a:rPr lang="en-US" sz="2000" b="1" i="1" u="sng" dirty="0" smtClean="0">
                <a:solidFill>
                  <a:srgbClr val="FF0000"/>
                </a:solidFill>
              </a:rPr>
              <a:t>heed</a:t>
            </a:r>
            <a:r>
              <a:rPr lang="en-US" sz="2000" i="1" dirty="0" smtClean="0">
                <a:solidFill>
                  <a:srgbClr val="FF0000"/>
                </a:solidFill>
              </a:rPr>
              <a:t> the things which are written in it; for the time is near</a:t>
            </a:r>
            <a:r>
              <a:rPr lang="en-US" sz="2000" i="1" dirty="0" smtClean="0"/>
              <a:t>.</a:t>
            </a:r>
            <a:r>
              <a:rPr lang="en-US" sz="2000" dirty="0" smtClean="0"/>
              <a:t> </a:t>
            </a:r>
          </a:p>
        </p:txBody>
      </p:sp>
      <p:sp>
        <p:nvSpPr>
          <p:cNvPr id="13313" name="Text Box 1"/>
          <p:cNvSpPr txBox="1">
            <a:spLocks noChangeArrowheads="1"/>
          </p:cNvSpPr>
          <p:nvPr/>
        </p:nvSpPr>
        <p:spPr bwMode="auto">
          <a:xfrm>
            <a:off x="2209800" y="304800"/>
            <a:ext cx="6858000" cy="1323439"/>
          </a:xfrm>
          <a:prstGeom prst="rect">
            <a:avLst/>
          </a:prstGeom>
          <a:solidFill>
            <a:srgbClr val="FFFFFF"/>
          </a:solidFill>
          <a:ln w="9525">
            <a:solidFill>
              <a:srgbClr val="000000"/>
            </a:solidFill>
            <a:miter lim="800000"/>
            <a:headEnd/>
            <a:tailEnd/>
          </a:ln>
          <a:effectLst>
            <a:outerShdw dist="107763" dir="2700000" algn="ctr" rotWithShape="0">
              <a:srgbClr val="808080">
                <a:alpha val="50000"/>
              </a:srgbClr>
            </a:outerShdw>
          </a:effectLst>
        </p:spPr>
        <p:txBody>
          <a:bodyPr vert="horz" wrap="square" lIns="91440" tIns="45720" rIns="91440" bIns="45720" numCol="1" anchor="t" anchorCtr="0" compatLnSpc="1">
            <a:prstTxWarp prst="textNoShape">
              <a:avLst/>
            </a:prstTxWarp>
            <a:spAutoFit/>
          </a:bodyPr>
          <a:lstStyle/>
          <a:p>
            <a:r>
              <a:rPr lang="en-US" sz="2000" b="1" i="1" dirty="0" smtClean="0">
                <a:solidFill>
                  <a:srgbClr val="0000FF"/>
                </a:solidFill>
              </a:rPr>
              <a:t>Deut. 32:43</a:t>
            </a:r>
            <a:r>
              <a:rPr lang="en-US" sz="2000" i="1" dirty="0" smtClean="0">
                <a:solidFill>
                  <a:srgbClr val="0000FF"/>
                </a:solidFill>
              </a:rPr>
              <a:t> </a:t>
            </a:r>
            <a:r>
              <a:rPr lang="en-US" sz="2000" i="1" dirty="0" smtClean="0"/>
              <a:t>"</a:t>
            </a:r>
            <a:r>
              <a:rPr lang="en-US" sz="2000" b="1" i="1" u="sng" dirty="0" smtClean="0">
                <a:solidFill>
                  <a:srgbClr val="C00000"/>
                </a:solidFill>
              </a:rPr>
              <a:t>Rejoice, O nations, with His people</a:t>
            </a:r>
            <a:r>
              <a:rPr lang="en-US" sz="2000" i="1" dirty="0" smtClean="0"/>
              <a:t>; For He will </a:t>
            </a:r>
            <a:r>
              <a:rPr lang="en-US" sz="2000" i="1" u="sng" dirty="0" smtClean="0"/>
              <a:t>avenge the blood of His servants</a:t>
            </a:r>
            <a:r>
              <a:rPr lang="en-US" sz="2000" i="1" dirty="0" smtClean="0"/>
              <a:t>, And will render vengeance on His adversaries, And </a:t>
            </a:r>
            <a:r>
              <a:rPr lang="en-US" sz="2000" b="1" i="1" u="sng" dirty="0" smtClean="0">
                <a:solidFill>
                  <a:srgbClr val="C00000"/>
                </a:solidFill>
              </a:rPr>
              <a:t>will atone for His land and His people</a:t>
            </a:r>
            <a:r>
              <a:rPr lang="en-US" sz="2000" i="1" dirty="0" smtClean="0"/>
              <a:t>."</a:t>
            </a:r>
            <a:endParaRPr lang="en-US" sz="2000" dirty="0" smtClean="0"/>
          </a:p>
          <a:p>
            <a:pPr algn="ctr"/>
            <a:r>
              <a:rPr lang="en-US" sz="2000" i="1" dirty="0" smtClean="0"/>
              <a:t>[Song of Moses]</a:t>
            </a:r>
            <a:endParaRPr lang="en-US" sz="2000" dirty="0" smtClean="0"/>
          </a:p>
        </p:txBody>
      </p:sp>
      <p:pic>
        <p:nvPicPr>
          <p:cNvPr id="7" name="Picture 6" descr="E:\BIBLE STUDY\MBC Community Teaching\DTW\Final-Revelation development files\PatSmith-jpgs\11.jpg"/>
          <p:cNvPicPr/>
          <p:nvPr/>
        </p:nvPicPr>
        <p:blipFill>
          <a:blip r:embed="rId2" cstate="print"/>
          <a:srcRect/>
          <a:stretch>
            <a:fillRect/>
          </a:stretch>
        </p:blipFill>
        <p:spPr bwMode="auto">
          <a:xfrm>
            <a:off x="0" y="0"/>
            <a:ext cx="2106675" cy="1552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Outline of Revelation</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1/11/2017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20</a:t>
            </a:fld>
            <a:endParaRPr lang="en-US"/>
          </a:p>
        </p:txBody>
      </p:sp>
      <p:graphicFrame>
        <p:nvGraphicFramePr>
          <p:cNvPr id="7" name="Table 6"/>
          <p:cNvGraphicFramePr>
            <a:graphicFrameLocks noGrp="1"/>
          </p:cNvGraphicFramePr>
          <p:nvPr/>
        </p:nvGraphicFramePr>
        <p:xfrm>
          <a:off x="304800" y="1100802"/>
          <a:ext cx="8534400" cy="5260624"/>
        </p:xfrm>
        <a:graphic>
          <a:graphicData uri="http://schemas.openxmlformats.org/drawingml/2006/table">
            <a:tbl>
              <a:tblPr/>
              <a:tblGrid>
                <a:gridCol w="1805680"/>
                <a:gridCol w="6728720"/>
              </a:tblGrid>
              <a:tr h="342892">
                <a:tc>
                  <a:txBody>
                    <a:bodyPr/>
                    <a:lstStyle/>
                    <a:p>
                      <a:pPr marL="0" marR="0" algn="ctr">
                        <a:lnSpc>
                          <a:spcPct val="115000"/>
                        </a:lnSpc>
                        <a:spcBef>
                          <a:spcPts val="0"/>
                        </a:spcBef>
                        <a:spcAft>
                          <a:spcPts val="0"/>
                        </a:spcAft>
                      </a:pPr>
                      <a:r>
                        <a:rPr lang="en-US" sz="2000" b="1" dirty="0">
                          <a:latin typeface="Calibri"/>
                          <a:ea typeface="MS Mincho"/>
                          <a:cs typeface="Times New Roman"/>
                        </a:rPr>
                        <a:t>Chapters</a:t>
                      </a:r>
                      <a:endParaRPr lang="en-US" sz="1400" dirty="0">
                        <a:latin typeface="Calibri"/>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latin typeface="Calibri"/>
                          <a:ea typeface="MS Mincho"/>
                          <a:cs typeface="Times New Roman"/>
                        </a:rPr>
                        <a:t>Topic</a:t>
                      </a:r>
                      <a:endParaRPr lang="en-US" sz="1400" dirty="0">
                        <a:latin typeface="Calibri"/>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0012">
                <a:tc>
                  <a:txBody>
                    <a:bodyPr/>
                    <a:lstStyle/>
                    <a:p>
                      <a:pPr marL="0" marR="0" algn="ctr">
                        <a:lnSpc>
                          <a:spcPct val="115000"/>
                        </a:lnSpc>
                        <a:spcBef>
                          <a:spcPts val="0"/>
                        </a:spcBef>
                        <a:spcAft>
                          <a:spcPts val="0"/>
                        </a:spcAft>
                      </a:pPr>
                      <a:r>
                        <a:rPr lang="en-US" sz="1400" dirty="0">
                          <a:latin typeface="+mn-lt"/>
                          <a:ea typeface="MS Mincho"/>
                          <a:cs typeface="Times New Roman"/>
                        </a:rPr>
                        <a:t>1</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marL="0" marR="0">
                        <a:lnSpc>
                          <a:spcPct val="115000"/>
                        </a:lnSpc>
                        <a:spcBef>
                          <a:spcPts val="0"/>
                        </a:spcBef>
                        <a:spcAft>
                          <a:spcPts val="0"/>
                        </a:spcAft>
                      </a:pPr>
                      <a:r>
                        <a:rPr lang="en-US" sz="1400" b="1" i="1" kern="1200" dirty="0">
                          <a:solidFill>
                            <a:srgbClr val="FF0000"/>
                          </a:solidFill>
                          <a:latin typeface="+mn-lt"/>
                          <a:ea typeface="MS Mincho"/>
                          <a:cs typeface="Times New Roman"/>
                        </a:rPr>
                        <a:t>Things</a:t>
                      </a:r>
                      <a:r>
                        <a:rPr lang="en-US" sz="1400" dirty="0">
                          <a:latin typeface="+mn-lt"/>
                          <a:ea typeface="MS Mincho"/>
                          <a:cs typeface="Times New Roman"/>
                        </a:rPr>
                        <a:t> </a:t>
                      </a:r>
                      <a:r>
                        <a:rPr lang="en-US" sz="1400" b="1" i="1" dirty="0">
                          <a:solidFill>
                            <a:srgbClr val="FF0000"/>
                          </a:solidFill>
                          <a:latin typeface="+mn-lt"/>
                          <a:ea typeface="MS Mincho"/>
                          <a:cs typeface="Times New Roman"/>
                        </a:rPr>
                        <a:t>which you have seen  </a:t>
                      </a:r>
                      <a:r>
                        <a:rPr lang="en-US" sz="1400" dirty="0">
                          <a:latin typeface="+mn-lt"/>
                          <a:ea typeface="Calibri"/>
                          <a:cs typeface="Times New Roman"/>
                        </a:rPr>
                        <a:t>─ </a:t>
                      </a:r>
                      <a:r>
                        <a:rPr lang="en-US" sz="1400" dirty="0" smtClean="0">
                          <a:latin typeface="+mn-lt"/>
                          <a:ea typeface="Calibri"/>
                          <a:cs typeface="Times New Roman"/>
                        </a:rPr>
                        <a:t>Glorified </a:t>
                      </a:r>
                      <a:r>
                        <a:rPr lang="en-US" sz="1400" dirty="0" smtClean="0">
                          <a:latin typeface="+mn-lt"/>
                          <a:ea typeface="MS Mincho"/>
                          <a:cs typeface="Times New Roman"/>
                        </a:rPr>
                        <a:t>Christ </a:t>
                      </a:r>
                      <a:r>
                        <a:rPr lang="en-US" sz="1400" dirty="0">
                          <a:latin typeface="+mn-lt"/>
                          <a:ea typeface="MS Mincho"/>
                          <a:cs typeface="Times New Roman"/>
                        </a:rPr>
                        <a:t>in heaven</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r>
              <a:tr h="240012">
                <a:tc>
                  <a:txBody>
                    <a:bodyPr/>
                    <a:lstStyle/>
                    <a:p>
                      <a:pPr marL="0" marR="0" algn="ctr">
                        <a:lnSpc>
                          <a:spcPct val="115000"/>
                        </a:lnSpc>
                        <a:spcBef>
                          <a:spcPts val="0"/>
                        </a:spcBef>
                        <a:spcAft>
                          <a:spcPts val="0"/>
                        </a:spcAft>
                      </a:pPr>
                      <a:r>
                        <a:rPr lang="en-US" sz="1400" dirty="0">
                          <a:latin typeface="+mn-lt"/>
                          <a:ea typeface="MS Mincho"/>
                          <a:cs typeface="Times New Roman"/>
                        </a:rPr>
                        <a:t>2-3</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nSpc>
                          <a:spcPct val="115000"/>
                        </a:lnSpc>
                        <a:spcBef>
                          <a:spcPts val="0"/>
                        </a:spcBef>
                        <a:spcAft>
                          <a:spcPts val="0"/>
                        </a:spcAft>
                      </a:pPr>
                      <a:r>
                        <a:rPr lang="en-US" sz="1400" b="1" i="1" kern="1200" dirty="0">
                          <a:solidFill>
                            <a:srgbClr val="FF0000"/>
                          </a:solidFill>
                          <a:latin typeface="+mn-lt"/>
                          <a:ea typeface="MS Mincho"/>
                          <a:cs typeface="Times New Roman"/>
                        </a:rPr>
                        <a:t>Things which are </a:t>
                      </a:r>
                      <a:r>
                        <a:rPr lang="en-US" sz="1400" dirty="0">
                          <a:latin typeface="+mn-lt"/>
                          <a:ea typeface="Calibri"/>
                          <a:cs typeface="Times New Roman"/>
                        </a:rPr>
                        <a:t>─ 7 </a:t>
                      </a:r>
                      <a:r>
                        <a:rPr lang="en-US" sz="1400" dirty="0">
                          <a:latin typeface="+mn-lt"/>
                          <a:ea typeface="MS Mincho"/>
                          <a:cs typeface="Times New Roman"/>
                        </a:rPr>
                        <a:t>letters to the 7 churches</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240012">
                <a:tc>
                  <a:txBody>
                    <a:bodyPr/>
                    <a:lstStyle/>
                    <a:p>
                      <a:pPr marL="0" marR="0" algn="ctr">
                        <a:lnSpc>
                          <a:spcPct val="115000"/>
                        </a:lnSpc>
                        <a:spcBef>
                          <a:spcPts val="0"/>
                        </a:spcBef>
                        <a:spcAft>
                          <a:spcPts val="0"/>
                        </a:spcAft>
                      </a:pPr>
                      <a:r>
                        <a:rPr lang="en-US" sz="1400" dirty="0">
                          <a:latin typeface="+mn-lt"/>
                          <a:ea typeface="MS Mincho"/>
                          <a:cs typeface="Times New Roman"/>
                        </a:rPr>
                        <a:t>4-5</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b="1" i="1" kern="1200" dirty="0" smtClean="0">
                          <a:solidFill>
                            <a:srgbClr val="FF0000"/>
                          </a:solidFill>
                          <a:latin typeface="+mn-lt"/>
                          <a:ea typeface="MS Mincho"/>
                          <a:cs typeface="Times New Roman"/>
                        </a:rPr>
                        <a:t>Things which shall take place </a:t>
                      </a:r>
                      <a:r>
                        <a:rPr lang="en-US" sz="1400" dirty="0" smtClean="0">
                          <a:latin typeface="+mn-lt"/>
                          <a:ea typeface="Calibri"/>
                          <a:cs typeface="Times New Roman"/>
                        </a:rPr>
                        <a:t>─ </a:t>
                      </a:r>
                      <a:r>
                        <a:rPr lang="en-US" sz="1400" b="1" i="1" kern="1200" dirty="0" smtClean="0">
                          <a:solidFill>
                            <a:srgbClr val="FF0000"/>
                          </a:solidFill>
                          <a:latin typeface="+mn-lt"/>
                          <a:ea typeface="MS Mincho"/>
                          <a:cs typeface="Times New Roman"/>
                        </a:rPr>
                        <a:t> </a:t>
                      </a:r>
                      <a:r>
                        <a:rPr lang="en-US" sz="1400" dirty="0" smtClean="0">
                          <a:latin typeface="+mn-lt"/>
                          <a:ea typeface="MS Mincho"/>
                          <a:cs typeface="Times New Roman"/>
                        </a:rPr>
                        <a:t>Introduction / background </a:t>
                      </a:r>
                      <a:r>
                        <a:rPr lang="en-US" sz="1400" dirty="0">
                          <a:latin typeface="+mn-lt"/>
                          <a:ea typeface="MS Mincho"/>
                          <a:cs typeface="Times New Roman"/>
                        </a:rPr>
                        <a:t>to the future — 7 sealed scroll</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6</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6 seals</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21060">
                <a:tc>
                  <a:txBody>
                    <a:bodyPr/>
                    <a:lstStyle/>
                    <a:p>
                      <a:pPr marL="0" marR="0" algn="ctr">
                        <a:lnSpc>
                          <a:spcPct val="115000"/>
                        </a:lnSpc>
                        <a:spcBef>
                          <a:spcPts val="0"/>
                        </a:spcBef>
                        <a:spcAft>
                          <a:spcPts val="0"/>
                        </a:spcAft>
                      </a:pPr>
                      <a:r>
                        <a:rPr lang="en-US" sz="1400" dirty="0">
                          <a:latin typeface="+mn-lt"/>
                          <a:ea typeface="MS Mincho"/>
                          <a:cs typeface="Times New Roman"/>
                        </a:rPr>
                        <a:t>7</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dirty="0">
                          <a:solidFill>
                            <a:srgbClr val="FF0000"/>
                          </a:solidFill>
                          <a:latin typeface="+mn-lt"/>
                          <a:ea typeface="MS Mincho"/>
                          <a:cs typeface="Times New Roman"/>
                        </a:rPr>
                        <a:t>1</a:t>
                      </a:r>
                      <a:r>
                        <a:rPr lang="en-US" sz="1400" b="1" baseline="30000" dirty="0">
                          <a:solidFill>
                            <a:srgbClr val="FF0000"/>
                          </a:solidFill>
                          <a:latin typeface="+mn-lt"/>
                          <a:ea typeface="MS Mincho"/>
                          <a:cs typeface="Times New Roman"/>
                        </a:rPr>
                        <a:t>st</a:t>
                      </a:r>
                      <a:r>
                        <a:rPr lang="en-US" sz="1400" b="1" dirty="0">
                          <a:solidFill>
                            <a:srgbClr val="FF0000"/>
                          </a:solidFill>
                          <a:latin typeface="+mn-lt"/>
                          <a:ea typeface="MS Mincho"/>
                          <a:cs typeface="Times New Roman"/>
                        </a:rPr>
                        <a:t> parenthetic  </a:t>
                      </a:r>
                      <a:r>
                        <a:rPr lang="en-US" sz="1400" dirty="0">
                          <a:latin typeface="+mn-lt"/>
                          <a:ea typeface="Calibri"/>
                          <a:cs typeface="Times New Roman"/>
                        </a:rPr>
                        <a:t>─ </a:t>
                      </a:r>
                      <a:r>
                        <a:rPr lang="en-US" sz="1400" dirty="0">
                          <a:latin typeface="+mn-lt"/>
                          <a:ea typeface="MS Mincho"/>
                          <a:cs typeface="Times New Roman"/>
                        </a:rPr>
                        <a:t>2 groups (</a:t>
                      </a:r>
                      <a:r>
                        <a:rPr lang="en-US" sz="1400" dirty="0" smtClean="0">
                          <a:latin typeface="+mn-lt"/>
                          <a:ea typeface="MS Mincho"/>
                          <a:cs typeface="Times New Roman"/>
                        </a:rPr>
                        <a:t>144,000,</a:t>
                      </a:r>
                      <a:r>
                        <a:rPr lang="en-US" sz="1400" baseline="0" dirty="0" smtClean="0">
                          <a:latin typeface="+mn-lt"/>
                          <a:ea typeface="MS Mincho"/>
                          <a:cs typeface="Times New Roman"/>
                        </a:rPr>
                        <a:t> </a:t>
                      </a:r>
                      <a:r>
                        <a:rPr lang="en-US" sz="1400" kern="1200" dirty="0" smtClean="0">
                          <a:solidFill>
                            <a:schemeClr val="tx1"/>
                          </a:solidFill>
                          <a:latin typeface="+mn-lt"/>
                          <a:ea typeface="MS Mincho"/>
                          <a:cs typeface="Times New Roman"/>
                        </a:rPr>
                        <a:t>multitude from all nations in </a:t>
                      </a:r>
                      <a:r>
                        <a:rPr lang="en-US" sz="1400" kern="1200" dirty="0">
                          <a:solidFill>
                            <a:schemeClr val="tx1"/>
                          </a:solidFill>
                          <a:latin typeface="+mn-lt"/>
                          <a:ea typeface="MS Mincho"/>
                          <a:cs typeface="Times New Roman"/>
                        </a:rPr>
                        <a:t>white </a:t>
                      </a:r>
                      <a:r>
                        <a:rPr lang="en-US" sz="1400" dirty="0">
                          <a:latin typeface="+mn-lt"/>
                          <a:ea typeface="MS Mincho"/>
                          <a:cs typeface="Times New Roman"/>
                        </a:rPr>
                        <a:t>robes</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8</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7</a:t>
                      </a:r>
                      <a:r>
                        <a:rPr lang="en-US" sz="1400" baseline="30000" dirty="0">
                          <a:latin typeface="+mn-lt"/>
                          <a:ea typeface="MS Mincho"/>
                          <a:cs typeface="Times New Roman"/>
                        </a:rPr>
                        <a:t>th</a:t>
                      </a:r>
                      <a:r>
                        <a:rPr lang="en-US" sz="1400" dirty="0">
                          <a:latin typeface="+mn-lt"/>
                          <a:ea typeface="MS Mincho"/>
                          <a:cs typeface="Times New Roman"/>
                        </a:rPr>
                        <a:t> seal and first 4 trumpets</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9</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5</a:t>
                      </a:r>
                      <a:r>
                        <a:rPr lang="en-US" sz="1400" baseline="30000" dirty="0">
                          <a:latin typeface="+mn-lt"/>
                          <a:ea typeface="MS Mincho"/>
                          <a:cs typeface="Times New Roman"/>
                        </a:rPr>
                        <a:t>th</a:t>
                      </a:r>
                      <a:r>
                        <a:rPr lang="en-US" sz="1400" dirty="0">
                          <a:latin typeface="+mn-lt"/>
                          <a:ea typeface="MS Mincho"/>
                          <a:cs typeface="Times New Roman"/>
                        </a:rPr>
                        <a:t> &amp; 6</a:t>
                      </a:r>
                      <a:r>
                        <a:rPr lang="en-US" sz="1400" baseline="30000" dirty="0">
                          <a:latin typeface="+mn-lt"/>
                          <a:ea typeface="MS Mincho"/>
                          <a:cs typeface="Times New Roman"/>
                        </a:rPr>
                        <a:t>th</a:t>
                      </a:r>
                      <a:r>
                        <a:rPr lang="en-US" sz="1400" dirty="0">
                          <a:latin typeface="+mn-lt"/>
                          <a:ea typeface="MS Mincho"/>
                          <a:cs typeface="Times New Roman"/>
                        </a:rPr>
                        <a:t> trumpets, 1</a:t>
                      </a:r>
                      <a:r>
                        <a:rPr lang="en-US" sz="1400" baseline="30000" dirty="0">
                          <a:latin typeface="+mn-lt"/>
                          <a:ea typeface="MS Mincho"/>
                          <a:cs typeface="Times New Roman"/>
                        </a:rPr>
                        <a:t>st</a:t>
                      </a:r>
                      <a:r>
                        <a:rPr lang="en-US" sz="1400" dirty="0">
                          <a:latin typeface="+mn-lt"/>
                          <a:ea typeface="MS Mincho"/>
                          <a:cs typeface="Times New Roman"/>
                        </a:rPr>
                        <a:t> </a:t>
                      </a:r>
                      <a:r>
                        <a:rPr lang="en-US" sz="1400" dirty="0" smtClean="0">
                          <a:latin typeface="+mn-lt"/>
                          <a:ea typeface="MS Mincho"/>
                          <a:cs typeface="Times New Roman"/>
                        </a:rPr>
                        <a:t>&amp; 2</a:t>
                      </a:r>
                      <a:r>
                        <a:rPr lang="en-US" sz="1400" baseline="30000" dirty="0" smtClean="0">
                          <a:latin typeface="+mn-lt"/>
                          <a:ea typeface="MS Mincho"/>
                          <a:cs typeface="Times New Roman"/>
                        </a:rPr>
                        <a:t>nd</a:t>
                      </a:r>
                      <a:r>
                        <a:rPr lang="en-US" sz="1400" baseline="0" dirty="0" smtClean="0">
                          <a:latin typeface="+mn-lt"/>
                          <a:ea typeface="MS Mincho"/>
                          <a:cs typeface="Times New Roman"/>
                        </a:rPr>
                        <a:t> </a:t>
                      </a:r>
                      <a:r>
                        <a:rPr lang="en-US" sz="1400" dirty="0" smtClean="0">
                          <a:latin typeface="+mn-lt"/>
                          <a:ea typeface="MS Mincho"/>
                          <a:cs typeface="Times New Roman"/>
                        </a:rPr>
                        <a:t>Woes</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dirty="0">
                          <a:latin typeface="+mn-lt"/>
                          <a:ea typeface="MS Mincho"/>
                          <a:cs typeface="Times New Roman"/>
                        </a:rPr>
                        <a:t>10-11:14</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2</a:t>
                      </a:r>
                      <a:r>
                        <a:rPr lang="en-US" sz="1400" b="1" kern="1200" baseline="30000" dirty="0" smtClean="0">
                          <a:solidFill>
                            <a:srgbClr val="FF0000"/>
                          </a:solidFill>
                          <a:latin typeface="+mn-lt"/>
                          <a:ea typeface="MS Mincho"/>
                          <a:cs typeface="Times New Roman"/>
                        </a:rPr>
                        <a:t>nd</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a:t>
                      </a:r>
                      <a:r>
                        <a:rPr lang="en-US" sz="1400" dirty="0">
                          <a:latin typeface="+mn-lt"/>
                          <a:ea typeface="MS Mincho"/>
                          <a:cs typeface="Times New Roman"/>
                        </a:rPr>
                        <a:t>  </a:t>
                      </a:r>
                      <a:r>
                        <a:rPr lang="en-US" sz="1400" dirty="0">
                          <a:latin typeface="+mn-lt"/>
                          <a:ea typeface="Calibri"/>
                          <a:cs typeface="Times New Roman"/>
                        </a:rPr>
                        <a:t>─ the little book, the two </a:t>
                      </a:r>
                      <a:r>
                        <a:rPr lang="en-US" sz="1400" dirty="0" smtClean="0">
                          <a:latin typeface="+mn-lt"/>
                          <a:ea typeface="Calibri"/>
                          <a:cs typeface="Times New Roman"/>
                        </a:rPr>
                        <a:t>witnesses, end of 2</a:t>
                      </a:r>
                      <a:r>
                        <a:rPr lang="en-US" sz="1400" baseline="30000" dirty="0" smtClean="0">
                          <a:latin typeface="+mn-lt"/>
                          <a:ea typeface="Calibri"/>
                          <a:cs typeface="Times New Roman"/>
                        </a:rPr>
                        <a:t>nd</a:t>
                      </a:r>
                      <a:r>
                        <a:rPr lang="en-US" sz="1400" dirty="0" smtClean="0">
                          <a:latin typeface="+mn-lt"/>
                          <a:ea typeface="Calibri"/>
                          <a:cs typeface="Times New Roman"/>
                        </a:rPr>
                        <a:t> Woe</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11:15-19</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7</a:t>
                      </a:r>
                      <a:r>
                        <a:rPr lang="en-US" sz="1400" baseline="30000" dirty="0">
                          <a:latin typeface="+mn-lt"/>
                          <a:ea typeface="MS Mincho"/>
                          <a:cs typeface="Times New Roman"/>
                        </a:rPr>
                        <a:t>th</a:t>
                      </a:r>
                      <a:r>
                        <a:rPr lang="en-US" sz="1400" dirty="0">
                          <a:latin typeface="+mn-lt"/>
                          <a:ea typeface="MS Mincho"/>
                          <a:cs typeface="Times New Roman"/>
                        </a:rPr>
                        <a:t> trumpet, 3</a:t>
                      </a:r>
                      <a:r>
                        <a:rPr lang="en-US" sz="1400" baseline="30000" dirty="0">
                          <a:latin typeface="+mn-lt"/>
                          <a:ea typeface="MS Mincho"/>
                          <a:cs typeface="Times New Roman"/>
                        </a:rPr>
                        <a:t>rd</a:t>
                      </a:r>
                      <a:r>
                        <a:rPr lang="en-US" sz="1400" dirty="0">
                          <a:latin typeface="+mn-lt"/>
                          <a:ea typeface="MS Mincho"/>
                          <a:cs typeface="Times New Roman"/>
                        </a:rPr>
                        <a:t> Woe</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12</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3</a:t>
                      </a:r>
                      <a:r>
                        <a:rPr lang="en-US" sz="1400" b="1" kern="1200" baseline="30000" dirty="0" smtClean="0">
                          <a:solidFill>
                            <a:srgbClr val="FF0000"/>
                          </a:solidFill>
                          <a:latin typeface="+mn-lt"/>
                          <a:ea typeface="MS Mincho"/>
                          <a:cs typeface="Times New Roman"/>
                        </a:rPr>
                        <a:t>rd</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 </a:t>
                      </a:r>
                      <a:r>
                        <a:rPr lang="en-US" sz="1400" dirty="0">
                          <a:latin typeface="+mn-lt"/>
                          <a:ea typeface="Calibri"/>
                          <a:cs typeface="Times New Roman"/>
                        </a:rPr>
                        <a:t>─ important characters</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13</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3</a:t>
                      </a:r>
                      <a:r>
                        <a:rPr lang="en-US" sz="1400" b="1" kern="1200" baseline="30000" dirty="0" smtClean="0">
                          <a:solidFill>
                            <a:srgbClr val="FF0000"/>
                          </a:solidFill>
                          <a:latin typeface="+mn-lt"/>
                          <a:ea typeface="MS Mincho"/>
                          <a:cs typeface="Times New Roman"/>
                        </a:rPr>
                        <a:t>rd</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a:t>
                      </a:r>
                      <a:r>
                        <a:rPr lang="en-US" sz="1400" dirty="0">
                          <a:latin typeface="+mn-lt"/>
                          <a:ea typeface="MS Mincho"/>
                          <a:cs typeface="Times New Roman"/>
                        </a:rPr>
                        <a:t> </a:t>
                      </a:r>
                      <a:r>
                        <a:rPr lang="en-US" sz="1400" dirty="0">
                          <a:latin typeface="+mn-lt"/>
                          <a:ea typeface="Calibri"/>
                          <a:cs typeface="Times New Roman"/>
                        </a:rPr>
                        <a:t>─ wicked </a:t>
                      </a:r>
                      <a:r>
                        <a:rPr lang="en-US" sz="1400" dirty="0" smtClean="0">
                          <a:latin typeface="+mn-lt"/>
                          <a:ea typeface="Calibri"/>
                          <a:cs typeface="Times New Roman"/>
                        </a:rPr>
                        <a:t>rulers</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14</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3</a:t>
                      </a:r>
                      <a:r>
                        <a:rPr lang="en-US" sz="1400" b="1" kern="1200" baseline="30000" dirty="0" smtClean="0">
                          <a:solidFill>
                            <a:srgbClr val="FF0000"/>
                          </a:solidFill>
                          <a:latin typeface="+mn-lt"/>
                          <a:ea typeface="MS Mincho"/>
                          <a:cs typeface="Times New Roman"/>
                        </a:rPr>
                        <a:t>rd</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 </a:t>
                      </a:r>
                      <a:r>
                        <a:rPr lang="en-US" sz="1400" dirty="0">
                          <a:latin typeface="+mn-lt"/>
                          <a:ea typeface="Calibri"/>
                          <a:cs typeface="Times New Roman"/>
                        </a:rPr>
                        <a:t>─ visions of Christ triumphant</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15-16</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7 bowls leading to the 2</a:t>
                      </a:r>
                      <a:r>
                        <a:rPr lang="en-US" sz="1400" baseline="30000" dirty="0">
                          <a:latin typeface="+mn-lt"/>
                          <a:ea typeface="MS Mincho"/>
                          <a:cs typeface="Times New Roman"/>
                        </a:rPr>
                        <a:t>nd</a:t>
                      </a:r>
                      <a:r>
                        <a:rPr lang="en-US" sz="1400" dirty="0">
                          <a:latin typeface="+mn-lt"/>
                          <a:ea typeface="MS Mincho"/>
                          <a:cs typeface="Times New Roman"/>
                        </a:rPr>
                        <a:t> coming of Christ</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17</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4</a:t>
                      </a:r>
                      <a:r>
                        <a:rPr lang="en-US" sz="1400" b="1" kern="1200" baseline="30000" dirty="0" smtClean="0">
                          <a:solidFill>
                            <a:srgbClr val="FF0000"/>
                          </a:solidFill>
                          <a:latin typeface="+mn-lt"/>
                          <a:ea typeface="MS Mincho"/>
                          <a:cs typeface="Times New Roman"/>
                        </a:rPr>
                        <a:t>th</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  </a:t>
                      </a:r>
                      <a:r>
                        <a:rPr lang="en-US" sz="1400" dirty="0">
                          <a:latin typeface="+mn-lt"/>
                          <a:ea typeface="Calibri"/>
                          <a:cs typeface="Times New Roman"/>
                        </a:rPr>
                        <a:t>─ </a:t>
                      </a:r>
                      <a:r>
                        <a:rPr lang="en-US" sz="1400" dirty="0">
                          <a:latin typeface="+mn-lt"/>
                          <a:ea typeface="MS Mincho"/>
                          <a:cs typeface="Times New Roman"/>
                        </a:rPr>
                        <a:t>Destruction of ecclesiastic Babylon</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18</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400" b="1" kern="1200" dirty="0" smtClean="0">
                          <a:solidFill>
                            <a:srgbClr val="FF0000"/>
                          </a:solidFill>
                          <a:latin typeface="+mn-lt"/>
                          <a:ea typeface="MS Mincho"/>
                          <a:cs typeface="Times New Roman"/>
                        </a:rPr>
                        <a:t>4</a:t>
                      </a:r>
                      <a:r>
                        <a:rPr lang="en-US" sz="1400" b="1" kern="1200" baseline="30000" dirty="0" smtClean="0">
                          <a:solidFill>
                            <a:srgbClr val="FF0000"/>
                          </a:solidFill>
                          <a:latin typeface="+mn-lt"/>
                          <a:ea typeface="MS Mincho"/>
                          <a:cs typeface="Times New Roman"/>
                        </a:rPr>
                        <a:t>th</a:t>
                      </a:r>
                      <a:r>
                        <a:rPr lang="en-US" sz="1400" b="1" kern="1200" dirty="0" smtClean="0">
                          <a:solidFill>
                            <a:srgbClr val="FF0000"/>
                          </a:solidFill>
                          <a:latin typeface="+mn-lt"/>
                          <a:ea typeface="MS Mincho"/>
                          <a:cs typeface="Times New Roman"/>
                        </a:rPr>
                        <a:t> </a:t>
                      </a:r>
                      <a:r>
                        <a:rPr lang="en-US" sz="1400" b="1" kern="1200" dirty="0">
                          <a:solidFill>
                            <a:srgbClr val="FF0000"/>
                          </a:solidFill>
                          <a:latin typeface="+mn-lt"/>
                          <a:ea typeface="MS Mincho"/>
                          <a:cs typeface="Times New Roman"/>
                        </a:rPr>
                        <a:t>parenthetic </a:t>
                      </a:r>
                      <a:r>
                        <a:rPr lang="en-US" sz="1400" dirty="0">
                          <a:latin typeface="+mn-lt"/>
                          <a:ea typeface="MS Mincho"/>
                          <a:cs typeface="Times New Roman"/>
                        </a:rPr>
                        <a:t> </a:t>
                      </a:r>
                      <a:r>
                        <a:rPr lang="en-US" sz="1400" dirty="0">
                          <a:latin typeface="+mn-lt"/>
                          <a:ea typeface="Calibri"/>
                          <a:cs typeface="Times New Roman"/>
                        </a:rPr>
                        <a:t>─ </a:t>
                      </a:r>
                      <a:r>
                        <a:rPr lang="en-US" sz="1400" dirty="0">
                          <a:latin typeface="+mn-lt"/>
                          <a:ea typeface="MS Mincho"/>
                          <a:cs typeface="Times New Roman"/>
                        </a:rPr>
                        <a:t>Destruction of political Babylon</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19</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2</a:t>
                      </a:r>
                      <a:r>
                        <a:rPr lang="en-US" sz="1400" baseline="30000" dirty="0">
                          <a:latin typeface="+mn-lt"/>
                          <a:ea typeface="MS Mincho"/>
                          <a:cs typeface="Times New Roman"/>
                        </a:rPr>
                        <a:t>nd</a:t>
                      </a:r>
                      <a:r>
                        <a:rPr lang="en-US" sz="1400" dirty="0">
                          <a:latin typeface="+mn-lt"/>
                          <a:ea typeface="MS Mincho"/>
                          <a:cs typeface="Times New Roman"/>
                        </a:rPr>
                        <a:t> Coming of Christ, the great supper of God</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493552">
                <a:tc>
                  <a:txBody>
                    <a:bodyPr/>
                    <a:lstStyle/>
                    <a:p>
                      <a:pPr marL="0" marR="0" algn="ctr">
                        <a:lnSpc>
                          <a:spcPct val="115000"/>
                        </a:lnSpc>
                        <a:spcBef>
                          <a:spcPts val="0"/>
                        </a:spcBef>
                        <a:spcAft>
                          <a:spcPts val="0"/>
                        </a:spcAft>
                      </a:pPr>
                      <a:r>
                        <a:rPr lang="en-US" sz="1400">
                          <a:latin typeface="+mn-lt"/>
                          <a:ea typeface="MS Mincho"/>
                          <a:cs typeface="Times New Roman"/>
                        </a:rPr>
                        <a:t>20</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Millennial reign of Christ </a:t>
                      </a:r>
                      <a:r>
                        <a:rPr lang="en-US" sz="1400" dirty="0" smtClean="0">
                          <a:latin typeface="+mn-lt"/>
                          <a:ea typeface="Calibri"/>
                          <a:cs typeface="Times New Roman"/>
                        </a:rPr>
                        <a:t>─ </a:t>
                      </a:r>
                      <a:r>
                        <a:rPr lang="en-US" sz="1400" dirty="0">
                          <a:latin typeface="+mn-lt"/>
                          <a:ea typeface="Calibri"/>
                          <a:cs typeface="Times New Roman"/>
                        </a:rPr>
                        <a:t>Satan bound, 1000 year reign, Satan released, great white throne judgment</a:t>
                      </a:r>
                      <a:endParaRPr lang="en-US" sz="1400" dirty="0">
                        <a:latin typeface="+mn-lt"/>
                        <a:ea typeface="MS Mincho"/>
                        <a:cs typeface="Times New Roman"/>
                      </a:endParaRP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21</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New Jerusalem, new heaven and new earth</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240012">
                <a:tc>
                  <a:txBody>
                    <a:bodyPr/>
                    <a:lstStyle/>
                    <a:p>
                      <a:pPr marL="0" marR="0" algn="ctr">
                        <a:lnSpc>
                          <a:spcPct val="115000"/>
                        </a:lnSpc>
                        <a:spcBef>
                          <a:spcPts val="0"/>
                        </a:spcBef>
                        <a:spcAft>
                          <a:spcPts val="0"/>
                        </a:spcAft>
                      </a:pPr>
                      <a:r>
                        <a:rPr lang="en-US" sz="1400">
                          <a:latin typeface="+mn-lt"/>
                          <a:ea typeface="MS Mincho"/>
                          <a:cs typeface="Times New Roman"/>
                        </a:rPr>
                        <a:t>22</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400" dirty="0">
                          <a:latin typeface="+mn-lt"/>
                          <a:ea typeface="MS Mincho"/>
                          <a:cs typeface="Times New Roman"/>
                        </a:rPr>
                        <a:t>Concluding revelations</a:t>
                      </a:r>
                    </a:p>
                  </a:txBody>
                  <a:tcPr marL="64909" marR="64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bl>
          </a:graphicData>
        </a:graphic>
      </p:graphicFrame>
      <p:sp>
        <p:nvSpPr>
          <p:cNvPr id="8" name="Diamond 7"/>
          <p:cNvSpPr/>
          <p:nvPr/>
        </p:nvSpPr>
        <p:spPr>
          <a:xfrm>
            <a:off x="838200" y="2286000"/>
            <a:ext cx="228600" cy="533400"/>
          </a:xfrm>
          <a:prstGeom prst="diamond">
            <a:avLst/>
          </a:prstGeom>
          <a:solidFill>
            <a:srgbClr val="F7964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pic>
        <p:nvPicPr>
          <p:cNvPr id="9" name="Picture 2" descr="http://comps.canstockphoto.com/can-stock-photo_csp17222415.jpg"/>
          <p:cNvPicPr>
            <a:picLocks noChangeAspect="1" noChangeArrowheads="1"/>
          </p:cNvPicPr>
          <p:nvPr/>
        </p:nvPicPr>
        <p:blipFill>
          <a:blip r:embed="rId3"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4"/>
          <p:cNvGrpSpPr>
            <a:grpSpLocks/>
          </p:cNvGrpSpPr>
          <p:nvPr/>
        </p:nvGrpSpPr>
        <p:grpSpPr bwMode="auto">
          <a:xfrm>
            <a:off x="228600" y="1600200"/>
            <a:ext cx="8610600" cy="3276600"/>
            <a:chOff x="228600" y="762000"/>
            <a:chExt cx="8610600" cy="3276600"/>
          </a:xfrm>
        </p:grpSpPr>
        <p:sp>
          <p:nvSpPr>
            <p:cNvPr id="2052" name="AutoShape 2"/>
            <p:cNvSpPr>
              <a:spLocks noChangeArrowheads="1"/>
            </p:cNvSpPr>
            <p:nvPr/>
          </p:nvSpPr>
          <p:spPr bwMode="auto">
            <a:xfrm>
              <a:off x="4800600" y="762000"/>
              <a:ext cx="4038600" cy="3276600"/>
            </a:xfrm>
            <a:prstGeom prst="horizontalScroll">
              <a:avLst>
                <a:gd name="adj" fmla="val 12500"/>
              </a:avLst>
            </a:prstGeom>
            <a:noFill/>
            <a:ln w="50800">
              <a:solidFill>
                <a:schemeClr val="tx1"/>
              </a:solidFill>
              <a:round/>
              <a:headEnd/>
              <a:tailEnd/>
            </a:ln>
          </p:spPr>
          <p:txBody>
            <a:bodyPr wrap="none" anchor="ctr"/>
            <a:lstStyle/>
            <a:p>
              <a:endParaRPr lang="en-US"/>
            </a:p>
          </p:txBody>
        </p:sp>
        <p:sp>
          <p:nvSpPr>
            <p:cNvPr id="2053" name="Text Box 10"/>
            <p:cNvSpPr txBox="1">
              <a:spLocks noChangeArrowheads="1"/>
            </p:cNvSpPr>
            <p:nvPr/>
          </p:nvSpPr>
          <p:spPr bwMode="auto">
            <a:xfrm>
              <a:off x="295275" y="2057400"/>
              <a:ext cx="482600" cy="365125"/>
            </a:xfrm>
            <a:prstGeom prst="rect">
              <a:avLst/>
            </a:prstGeom>
            <a:solidFill>
              <a:schemeClr val="bg1"/>
            </a:solidFill>
            <a:ln w="9525">
              <a:noFill/>
              <a:miter lim="800000"/>
              <a:headEnd/>
              <a:tailEnd/>
            </a:ln>
          </p:spPr>
          <p:txBody>
            <a:bodyPr wrap="none">
              <a:spAutoFit/>
            </a:bodyPr>
            <a:lstStyle/>
            <a:p>
              <a:pPr algn="ctr"/>
              <a:r>
                <a:rPr lang="en-US" sz="900" b="1"/>
                <a:t>1</a:t>
              </a:r>
            </a:p>
            <a:p>
              <a:pPr algn="ctr"/>
              <a:r>
                <a:rPr lang="en-US" sz="900" b="1"/>
                <a:t>White</a:t>
              </a:r>
            </a:p>
          </p:txBody>
        </p:sp>
        <p:sp>
          <p:nvSpPr>
            <p:cNvPr id="2054" name="Text Box 18"/>
            <p:cNvSpPr txBox="1">
              <a:spLocks noChangeArrowheads="1"/>
            </p:cNvSpPr>
            <p:nvPr/>
          </p:nvSpPr>
          <p:spPr bwMode="auto">
            <a:xfrm>
              <a:off x="4070350" y="2057400"/>
              <a:ext cx="444500" cy="365125"/>
            </a:xfrm>
            <a:prstGeom prst="rect">
              <a:avLst/>
            </a:prstGeom>
            <a:solidFill>
              <a:schemeClr val="bg1"/>
            </a:solidFill>
            <a:ln w="9525">
              <a:noFill/>
              <a:miter lim="800000"/>
              <a:headEnd/>
              <a:tailEnd/>
            </a:ln>
          </p:spPr>
          <p:txBody>
            <a:bodyPr wrap="none">
              <a:spAutoFit/>
            </a:bodyPr>
            <a:lstStyle/>
            <a:p>
              <a:pPr algn="ctr"/>
              <a:r>
                <a:rPr lang="en-US" sz="900" b="1"/>
                <a:t>6</a:t>
              </a:r>
            </a:p>
            <a:p>
              <a:pPr algn="ctr"/>
              <a:r>
                <a:rPr lang="en-US" sz="900" b="1"/>
                <a:t>Signs</a:t>
              </a:r>
            </a:p>
          </p:txBody>
        </p:sp>
        <p:sp>
          <p:nvSpPr>
            <p:cNvPr id="2055" name="Text Box 19"/>
            <p:cNvSpPr txBox="1">
              <a:spLocks noChangeArrowheads="1"/>
            </p:cNvSpPr>
            <p:nvPr/>
          </p:nvSpPr>
          <p:spPr bwMode="auto">
            <a:xfrm>
              <a:off x="3241675" y="2057400"/>
              <a:ext cx="590550" cy="365125"/>
            </a:xfrm>
            <a:prstGeom prst="rect">
              <a:avLst/>
            </a:prstGeom>
            <a:solidFill>
              <a:schemeClr val="bg1"/>
            </a:solidFill>
            <a:ln w="9525">
              <a:noFill/>
              <a:miter lim="800000"/>
              <a:headEnd/>
              <a:tailEnd/>
            </a:ln>
          </p:spPr>
          <p:txBody>
            <a:bodyPr wrap="none">
              <a:spAutoFit/>
            </a:bodyPr>
            <a:lstStyle/>
            <a:p>
              <a:pPr algn="ctr"/>
              <a:r>
                <a:rPr lang="en-US" sz="900" b="1"/>
                <a:t>5</a:t>
              </a:r>
            </a:p>
            <a:p>
              <a:pPr algn="ctr"/>
              <a:r>
                <a:rPr lang="en-US" sz="900" b="1"/>
                <a:t>Martyrs</a:t>
              </a:r>
            </a:p>
          </p:txBody>
        </p:sp>
        <p:sp>
          <p:nvSpPr>
            <p:cNvPr id="2056" name="Text Box 20"/>
            <p:cNvSpPr txBox="1">
              <a:spLocks noChangeArrowheads="1"/>
            </p:cNvSpPr>
            <p:nvPr/>
          </p:nvSpPr>
          <p:spPr bwMode="auto">
            <a:xfrm>
              <a:off x="2549525" y="2057400"/>
              <a:ext cx="488950" cy="365125"/>
            </a:xfrm>
            <a:prstGeom prst="rect">
              <a:avLst/>
            </a:prstGeom>
            <a:solidFill>
              <a:schemeClr val="bg1"/>
            </a:solidFill>
            <a:ln w="9525">
              <a:noFill/>
              <a:miter lim="800000"/>
              <a:headEnd/>
              <a:tailEnd/>
            </a:ln>
          </p:spPr>
          <p:txBody>
            <a:bodyPr wrap="none">
              <a:spAutoFit/>
            </a:bodyPr>
            <a:lstStyle/>
            <a:p>
              <a:pPr algn="ctr"/>
              <a:r>
                <a:rPr lang="en-US" sz="900" b="1"/>
                <a:t>4</a:t>
              </a:r>
            </a:p>
            <a:p>
              <a:pPr algn="ctr"/>
              <a:r>
                <a:rPr lang="en-US" sz="900" b="1"/>
                <a:t>Ashen</a:t>
              </a:r>
            </a:p>
          </p:txBody>
        </p:sp>
        <p:sp>
          <p:nvSpPr>
            <p:cNvPr id="2057" name="Text Box 21"/>
            <p:cNvSpPr txBox="1">
              <a:spLocks noChangeArrowheads="1"/>
            </p:cNvSpPr>
            <p:nvPr/>
          </p:nvSpPr>
          <p:spPr bwMode="auto">
            <a:xfrm>
              <a:off x="1785938" y="2057400"/>
              <a:ext cx="463550" cy="365125"/>
            </a:xfrm>
            <a:prstGeom prst="rect">
              <a:avLst/>
            </a:prstGeom>
            <a:solidFill>
              <a:schemeClr val="bg1"/>
            </a:solidFill>
            <a:ln w="9525">
              <a:noFill/>
              <a:miter lim="800000"/>
              <a:headEnd/>
              <a:tailEnd/>
            </a:ln>
          </p:spPr>
          <p:txBody>
            <a:bodyPr wrap="none">
              <a:spAutoFit/>
            </a:bodyPr>
            <a:lstStyle/>
            <a:p>
              <a:pPr algn="ctr"/>
              <a:r>
                <a:rPr lang="en-US" sz="900" b="1"/>
                <a:t>3</a:t>
              </a:r>
            </a:p>
            <a:p>
              <a:pPr algn="ctr"/>
              <a:r>
                <a:rPr lang="en-US" sz="900" b="1"/>
                <a:t>Black</a:t>
              </a:r>
            </a:p>
          </p:txBody>
        </p:sp>
        <p:sp>
          <p:nvSpPr>
            <p:cNvPr id="2058" name="Text Box 22"/>
            <p:cNvSpPr txBox="1">
              <a:spLocks noChangeArrowheads="1"/>
            </p:cNvSpPr>
            <p:nvPr/>
          </p:nvSpPr>
          <p:spPr bwMode="auto">
            <a:xfrm>
              <a:off x="1093788" y="2057400"/>
              <a:ext cx="381000" cy="365125"/>
            </a:xfrm>
            <a:prstGeom prst="rect">
              <a:avLst/>
            </a:prstGeom>
            <a:solidFill>
              <a:schemeClr val="bg1"/>
            </a:solidFill>
            <a:ln w="9525">
              <a:noFill/>
              <a:miter lim="800000"/>
              <a:headEnd/>
              <a:tailEnd/>
            </a:ln>
          </p:spPr>
          <p:txBody>
            <a:bodyPr wrap="none">
              <a:spAutoFit/>
            </a:bodyPr>
            <a:lstStyle/>
            <a:p>
              <a:pPr algn="ctr"/>
              <a:r>
                <a:rPr lang="en-US" sz="900" b="1"/>
                <a:t>2</a:t>
              </a:r>
            </a:p>
            <a:p>
              <a:pPr algn="ctr"/>
              <a:r>
                <a:rPr lang="en-US" sz="900" b="1"/>
                <a:t>Red</a:t>
              </a:r>
            </a:p>
          </p:txBody>
        </p:sp>
        <p:grpSp>
          <p:nvGrpSpPr>
            <p:cNvPr id="3" name="Group 25"/>
            <p:cNvGrpSpPr>
              <a:grpSpLocks/>
            </p:cNvGrpSpPr>
            <p:nvPr/>
          </p:nvGrpSpPr>
          <p:grpSpPr bwMode="auto">
            <a:xfrm>
              <a:off x="7726363" y="3200400"/>
              <a:ext cx="1019175" cy="304800"/>
              <a:chOff x="2095" y="1440"/>
              <a:chExt cx="642" cy="192"/>
            </a:xfrm>
          </p:grpSpPr>
          <p:sp>
            <p:nvSpPr>
              <p:cNvPr id="2114" name="AutoShape 23"/>
              <p:cNvSpPr>
                <a:spLocks noChangeArrowheads="1"/>
              </p:cNvSpPr>
              <p:nvPr/>
            </p:nvSpPr>
            <p:spPr bwMode="auto">
              <a:xfrm rot="10744239">
                <a:off x="2254" y="1535"/>
                <a:ext cx="336" cy="9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2115" name="Text Box 24"/>
              <p:cNvSpPr txBox="1">
                <a:spLocks noChangeArrowheads="1"/>
              </p:cNvSpPr>
              <p:nvPr/>
            </p:nvSpPr>
            <p:spPr bwMode="auto">
              <a:xfrm>
                <a:off x="2095" y="1440"/>
                <a:ext cx="642" cy="154"/>
              </a:xfrm>
              <a:prstGeom prst="rect">
                <a:avLst/>
              </a:prstGeom>
              <a:noFill/>
              <a:ln w="9525">
                <a:noFill/>
                <a:miter lim="800000"/>
                <a:headEnd/>
                <a:tailEnd/>
              </a:ln>
            </p:spPr>
            <p:txBody>
              <a:bodyPr wrap="none">
                <a:spAutoFit/>
              </a:bodyPr>
              <a:lstStyle/>
              <a:p>
                <a:pPr algn="ctr"/>
                <a:r>
                  <a:rPr lang="en-US" sz="1000"/>
                  <a:t>Earthquake, hail</a:t>
                </a:r>
              </a:p>
            </p:txBody>
          </p:sp>
        </p:grpSp>
        <p:grpSp>
          <p:nvGrpSpPr>
            <p:cNvPr id="4" name="Group 26"/>
            <p:cNvGrpSpPr>
              <a:grpSpLocks/>
            </p:cNvGrpSpPr>
            <p:nvPr/>
          </p:nvGrpSpPr>
          <p:grpSpPr bwMode="auto">
            <a:xfrm>
              <a:off x="7710488" y="2895600"/>
              <a:ext cx="987425" cy="304800"/>
              <a:chOff x="2104" y="1440"/>
              <a:chExt cx="622" cy="192"/>
            </a:xfrm>
          </p:grpSpPr>
          <p:sp>
            <p:nvSpPr>
              <p:cNvPr id="2112" name="AutoShape 27"/>
              <p:cNvSpPr>
                <a:spLocks noChangeArrowheads="1"/>
              </p:cNvSpPr>
              <p:nvPr/>
            </p:nvSpPr>
            <p:spPr bwMode="auto">
              <a:xfrm rot="10744239">
                <a:off x="2254" y="1535"/>
                <a:ext cx="336" cy="9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2113" name="Text Box 28"/>
              <p:cNvSpPr txBox="1">
                <a:spLocks noChangeArrowheads="1"/>
              </p:cNvSpPr>
              <p:nvPr/>
            </p:nvSpPr>
            <p:spPr bwMode="auto">
              <a:xfrm>
                <a:off x="2104" y="1440"/>
                <a:ext cx="622" cy="154"/>
              </a:xfrm>
              <a:prstGeom prst="rect">
                <a:avLst/>
              </a:prstGeom>
              <a:noFill/>
              <a:ln w="9525">
                <a:noFill/>
                <a:miter lim="800000"/>
                <a:headEnd/>
                <a:tailEnd/>
              </a:ln>
            </p:spPr>
            <p:txBody>
              <a:bodyPr wrap="none">
                <a:spAutoFit/>
              </a:bodyPr>
              <a:lstStyle/>
              <a:p>
                <a:pPr algn="ctr"/>
                <a:r>
                  <a:rPr lang="en-US" sz="1000"/>
                  <a:t>Euphrates dried</a:t>
                </a:r>
              </a:p>
            </p:txBody>
          </p:sp>
        </p:grpSp>
        <p:grpSp>
          <p:nvGrpSpPr>
            <p:cNvPr id="5" name="Group 29"/>
            <p:cNvGrpSpPr>
              <a:grpSpLocks/>
            </p:cNvGrpSpPr>
            <p:nvPr/>
          </p:nvGrpSpPr>
          <p:grpSpPr bwMode="auto">
            <a:xfrm>
              <a:off x="7685088" y="2590800"/>
              <a:ext cx="1068388" cy="304800"/>
              <a:chOff x="2081" y="1440"/>
              <a:chExt cx="673" cy="192"/>
            </a:xfrm>
          </p:grpSpPr>
          <p:sp>
            <p:nvSpPr>
              <p:cNvPr id="2110" name="AutoShape 30"/>
              <p:cNvSpPr>
                <a:spLocks noChangeArrowheads="1"/>
              </p:cNvSpPr>
              <p:nvPr/>
            </p:nvSpPr>
            <p:spPr bwMode="auto">
              <a:xfrm rot="10744239">
                <a:off x="2254" y="1535"/>
                <a:ext cx="336" cy="9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2111" name="Text Box 31"/>
              <p:cNvSpPr txBox="1">
                <a:spLocks noChangeArrowheads="1"/>
              </p:cNvSpPr>
              <p:nvPr/>
            </p:nvSpPr>
            <p:spPr bwMode="auto">
              <a:xfrm>
                <a:off x="2081" y="1440"/>
                <a:ext cx="673" cy="154"/>
              </a:xfrm>
              <a:prstGeom prst="rect">
                <a:avLst/>
              </a:prstGeom>
              <a:noFill/>
              <a:ln w="9525">
                <a:noFill/>
                <a:miter lim="800000"/>
                <a:headEnd/>
                <a:tailEnd/>
              </a:ln>
            </p:spPr>
            <p:txBody>
              <a:bodyPr wrap="none">
                <a:spAutoFit/>
              </a:bodyPr>
              <a:lstStyle/>
              <a:p>
                <a:pPr algn="ctr"/>
                <a:r>
                  <a:rPr lang="en-US" sz="1000"/>
                  <a:t>Earth in darkness</a:t>
                </a:r>
              </a:p>
            </p:txBody>
          </p:sp>
        </p:grpSp>
        <p:grpSp>
          <p:nvGrpSpPr>
            <p:cNvPr id="6" name="Group 32"/>
            <p:cNvGrpSpPr>
              <a:grpSpLocks/>
            </p:cNvGrpSpPr>
            <p:nvPr/>
          </p:nvGrpSpPr>
          <p:grpSpPr bwMode="auto">
            <a:xfrm>
              <a:off x="7756525" y="2286000"/>
              <a:ext cx="852488" cy="304800"/>
              <a:chOff x="2147" y="1440"/>
              <a:chExt cx="537" cy="192"/>
            </a:xfrm>
          </p:grpSpPr>
          <p:sp>
            <p:nvSpPr>
              <p:cNvPr id="2108" name="AutoShape 33"/>
              <p:cNvSpPr>
                <a:spLocks noChangeArrowheads="1"/>
              </p:cNvSpPr>
              <p:nvPr/>
            </p:nvSpPr>
            <p:spPr bwMode="auto">
              <a:xfrm rot="10744239">
                <a:off x="2254" y="1535"/>
                <a:ext cx="336" cy="9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2109" name="Text Box 34"/>
              <p:cNvSpPr txBox="1">
                <a:spLocks noChangeArrowheads="1"/>
              </p:cNvSpPr>
              <p:nvPr/>
            </p:nvSpPr>
            <p:spPr bwMode="auto">
              <a:xfrm>
                <a:off x="2147" y="1440"/>
                <a:ext cx="537" cy="154"/>
              </a:xfrm>
              <a:prstGeom prst="rect">
                <a:avLst/>
              </a:prstGeom>
              <a:noFill/>
              <a:ln w="9525">
                <a:noFill/>
                <a:miter lim="800000"/>
                <a:headEnd/>
                <a:tailEnd/>
              </a:ln>
            </p:spPr>
            <p:txBody>
              <a:bodyPr wrap="none">
                <a:spAutoFit/>
              </a:bodyPr>
              <a:lstStyle/>
              <a:p>
                <a:pPr algn="ctr"/>
                <a:r>
                  <a:rPr lang="en-US" sz="1000"/>
                  <a:t>Sun scorches</a:t>
                </a:r>
              </a:p>
            </p:txBody>
          </p:sp>
        </p:grpSp>
        <p:grpSp>
          <p:nvGrpSpPr>
            <p:cNvPr id="7" name="Group 35"/>
            <p:cNvGrpSpPr>
              <a:grpSpLocks/>
            </p:cNvGrpSpPr>
            <p:nvPr/>
          </p:nvGrpSpPr>
          <p:grpSpPr bwMode="auto">
            <a:xfrm>
              <a:off x="7659688" y="1981200"/>
              <a:ext cx="966788" cy="304800"/>
              <a:chOff x="2111" y="1440"/>
              <a:chExt cx="609" cy="192"/>
            </a:xfrm>
          </p:grpSpPr>
          <p:sp>
            <p:nvSpPr>
              <p:cNvPr id="2106" name="AutoShape 36"/>
              <p:cNvSpPr>
                <a:spLocks noChangeArrowheads="1"/>
              </p:cNvSpPr>
              <p:nvPr/>
            </p:nvSpPr>
            <p:spPr bwMode="auto">
              <a:xfrm rot="10744239">
                <a:off x="2254" y="1535"/>
                <a:ext cx="336" cy="9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2107" name="Text Box 37"/>
              <p:cNvSpPr txBox="1">
                <a:spLocks noChangeArrowheads="1"/>
              </p:cNvSpPr>
              <p:nvPr/>
            </p:nvSpPr>
            <p:spPr bwMode="auto">
              <a:xfrm>
                <a:off x="2111" y="1440"/>
                <a:ext cx="609" cy="154"/>
              </a:xfrm>
              <a:prstGeom prst="rect">
                <a:avLst/>
              </a:prstGeom>
              <a:noFill/>
              <a:ln w="9525">
                <a:noFill/>
                <a:miter lim="800000"/>
                <a:headEnd/>
                <a:tailEnd/>
              </a:ln>
            </p:spPr>
            <p:txBody>
              <a:bodyPr wrap="none">
                <a:spAutoFit/>
              </a:bodyPr>
              <a:lstStyle/>
              <a:p>
                <a:pPr algn="ctr"/>
                <a:r>
                  <a:rPr lang="en-US" sz="1000"/>
                  <a:t>Rivers to blood</a:t>
                </a:r>
              </a:p>
            </p:txBody>
          </p:sp>
        </p:grpSp>
        <p:grpSp>
          <p:nvGrpSpPr>
            <p:cNvPr id="8" name="Group 38"/>
            <p:cNvGrpSpPr>
              <a:grpSpLocks/>
            </p:cNvGrpSpPr>
            <p:nvPr/>
          </p:nvGrpSpPr>
          <p:grpSpPr bwMode="auto">
            <a:xfrm>
              <a:off x="7845425" y="1371600"/>
              <a:ext cx="533400" cy="304800"/>
              <a:chOff x="2254" y="1440"/>
              <a:chExt cx="336" cy="192"/>
            </a:xfrm>
          </p:grpSpPr>
          <p:sp>
            <p:nvSpPr>
              <p:cNvPr id="2104" name="AutoShape 39"/>
              <p:cNvSpPr>
                <a:spLocks noChangeArrowheads="1"/>
              </p:cNvSpPr>
              <p:nvPr/>
            </p:nvSpPr>
            <p:spPr bwMode="auto">
              <a:xfrm rot="10744239">
                <a:off x="2254" y="1535"/>
                <a:ext cx="336" cy="9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2105" name="Text Box 40"/>
              <p:cNvSpPr txBox="1">
                <a:spLocks noChangeArrowheads="1"/>
              </p:cNvSpPr>
              <p:nvPr/>
            </p:nvSpPr>
            <p:spPr bwMode="auto">
              <a:xfrm>
                <a:off x="2268" y="1440"/>
                <a:ext cx="294" cy="154"/>
              </a:xfrm>
              <a:prstGeom prst="rect">
                <a:avLst/>
              </a:prstGeom>
              <a:noFill/>
              <a:ln w="9525">
                <a:noFill/>
                <a:miter lim="800000"/>
                <a:headEnd/>
                <a:tailEnd/>
              </a:ln>
            </p:spPr>
            <p:txBody>
              <a:bodyPr wrap="none">
                <a:spAutoFit/>
              </a:bodyPr>
              <a:lstStyle/>
              <a:p>
                <a:pPr algn="ctr"/>
                <a:r>
                  <a:rPr lang="en-US" sz="1000"/>
                  <a:t>Sores</a:t>
                </a:r>
              </a:p>
            </p:txBody>
          </p:sp>
        </p:grpSp>
        <p:grpSp>
          <p:nvGrpSpPr>
            <p:cNvPr id="9" name="Group 41"/>
            <p:cNvGrpSpPr>
              <a:grpSpLocks/>
            </p:cNvGrpSpPr>
            <p:nvPr/>
          </p:nvGrpSpPr>
          <p:grpSpPr bwMode="auto">
            <a:xfrm>
              <a:off x="7720013" y="1676400"/>
              <a:ext cx="819150" cy="304800"/>
              <a:chOff x="2156" y="1440"/>
              <a:chExt cx="516" cy="192"/>
            </a:xfrm>
          </p:grpSpPr>
          <p:sp>
            <p:nvSpPr>
              <p:cNvPr id="2102" name="AutoShape 42"/>
              <p:cNvSpPr>
                <a:spLocks noChangeArrowheads="1"/>
              </p:cNvSpPr>
              <p:nvPr/>
            </p:nvSpPr>
            <p:spPr bwMode="auto">
              <a:xfrm rot="10744239">
                <a:off x="2254" y="1535"/>
                <a:ext cx="336" cy="9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2103" name="Text Box 43"/>
              <p:cNvSpPr txBox="1">
                <a:spLocks noChangeArrowheads="1"/>
              </p:cNvSpPr>
              <p:nvPr/>
            </p:nvSpPr>
            <p:spPr bwMode="auto">
              <a:xfrm>
                <a:off x="2156" y="1440"/>
                <a:ext cx="516" cy="154"/>
              </a:xfrm>
              <a:prstGeom prst="rect">
                <a:avLst/>
              </a:prstGeom>
              <a:noFill/>
              <a:ln w="9525">
                <a:noFill/>
                <a:miter lim="800000"/>
                <a:headEnd/>
                <a:tailEnd/>
              </a:ln>
            </p:spPr>
            <p:txBody>
              <a:bodyPr wrap="none">
                <a:spAutoFit/>
              </a:bodyPr>
              <a:lstStyle/>
              <a:p>
                <a:pPr algn="ctr"/>
                <a:r>
                  <a:rPr lang="en-US" sz="1000"/>
                  <a:t>Sea to blood</a:t>
                </a:r>
              </a:p>
            </p:txBody>
          </p:sp>
        </p:grpSp>
        <p:grpSp>
          <p:nvGrpSpPr>
            <p:cNvPr id="10" name="Group 50"/>
            <p:cNvGrpSpPr>
              <a:grpSpLocks/>
            </p:cNvGrpSpPr>
            <p:nvPr/>
          </p:nvGrpSpPr>
          <p:grpSpPr bwMode="auto">
            <a:xfrm>
              <a:off x="5184775" y="1401763"/>
              <a:ext cx="758825" cy="298450"/>
              <a:chOff x="1344" y="2687"/>
              <a:chExt cx="480" cy="235"/>
            </a:xfrm>
          </p:grpSpPr>
          <p:sp>
            <p:nvSpPr>
              <p:cNvPr id="2100" name="Freeform 48"/>
              <p:cNvSpPr>
                <a:spLocks/>
              </p:cNvSpPr>
              <p:nvPr/>
            </p:nvSpPr>
            <p:spPr bwMode="auto">
              <a:xfrm>
                <a:off x="1440" y="2778"/>
                <a:ext cx="384" cy="144"/>
              </a:xfrm>
              <a:custGeom>
                <a:avLst/>
                <a:gdLst>
                  <a:gd name="T0" fmla="*/ 0 w 816"/>
                  <a:gd name="T1" fmla="*/ 44 h 336"/>
                  <a:gd name="T2" fmla="*/ 0 w 816"/>
                  <a:gd name="T3" fmla="*/ 18 h 336"/>
                  <a:gd name="T4" fmla="*/ 21 w 816"/>
                  <a:gd name="T5" fmla="*/ 27 h 336"/>
                  <a:gd name="T6" fmla="*/ 96 w 816"/>
                  <a:gd name="T7" fmla="*/ 27 h 336"/>
                  <a:gd name="T8" fmla="*/ 149 w 816"/>
                  <a:gd name="T9" fmla="*/ 18 h 336"/>
                  <a:gd name="T10" fmla="*/ 181 w 816"/>
                  <a:gd name="T11" fmla="*/ 0 h 336"/>
                  <a:gd name="T12" fmla="*/ 181 w 816"/>
                  <a:gd name="T13" fmla="*/ 62 h 336"/>
                  <a:gd name="T14" fmla="*/ 160 w 816"/>
                  <a:gd name="T15" fmla="*/ 53 h 336"/>
                  <a:gd name="T16" fmla="*/ 96 w 816"/>
                  <a:gd name="T17" fmla="*/ 44 h 336"/>
                  <a:gd name="T18" fmla="*/ 21 w 816"/>
                  <a:gd name="T19" fmla="*/ 44 h 336"/>
                  <a:gd name="T20" fmla="*/ 0 w 816"/>
                  <a:gd name="T21" fmla="*/ 53 h 336"/>
                  <a:gd name="T22" fmla="*/ 0 w 816"/>
                  <a:gd name="T23" fmla="*/ 44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2101" name="Text Box 49"/>
              <p:cNvSpPr txBox="1">
                <a:spLocks noChangeArrowheads="1"/>
              </p:cNvSpPr>
              <p:nvPr/>
            </p:nvSpPr>
            <p:spPr bwMode="auto">
              <a:xfrm>
                <a:off x="1344" y="2687"/>
                <a:ext cx="414" cy="194"/>
              </a:xfrm>
              <a:prstGeom prst="rect">
                <a:avLst/>
              </a:prstGeom>
              <a:noFill/>
              <a:ln w="9525">
                <a:noFill/>
                <a:miter lim="800000"/>
                <a:headEnd/>
                <a:tailEnd/>
              </a:ln>
            </p:spPr>
            <p:txBody>
              <a:bodyPr wrap="none">
                <a:spAutoFit/>
              </a:bodyPr>
              <a:lstStyle/>
              <a:p>
                <a:r>
                  <a:rPr lang="en-US" sz="1000"/>
                  <a:t>1/3 Earth</a:t>
                </a:r>
              </a:p>
            </p:txBody>
          </p:sp>
        </p:grpSp>
        <p:grpSp>
          <p:nvGrpSpPr>
            <p:cNvPr id="11" name="Group 51"/>
            <p:cNvGrpSpPr>
              <a:grpSpLocks/>
            </p:cNvGrpSpPr>
            <p:nvPr/>
          </p:nvGrpSpPr>
          <p:grpSpPr bwMode="auto">
            <a:xfrm>
              <a:off x="5337175" y="1654175"/>
              <a:ext cx="758825" cy="317500"/>
              <a:chOff x="1344" y="2738"/>
              <a:chExt cx="480" cy="253"/>
            </a:xfrm>
          </p:grpSpPr>
          <p:sp>
            <p:nvSpPr>
              <p:cNvPr id="2098" name="Freeform 52"/>
              <p:cNvSpPr>
                <a:spLocks/>
              </p:cNvSpPr>
              <p:nvPr/>
            </p:nvSpPr>
            <p:spPr bwMode="auto">
              <a:xfrm>
                <a:off x="1440" y="2846"/>
                <a:ext cx="384" cy="145"/>
              </a:xfrm>
              <a:custGeom>
                <a:avLst/>
                <a:gdLst>
                  <a:gd name="T0" fmla="*/ 0 w 816"/>
                  <a:gd name="T1" fmla="*/ 45 h 336"/>
                  <a:gd name="T2" fmla="*/ 0 w 816"/>
                  <a:gd name="T3" fmla="*/ 18 h 336"/>
                  <a:gd name="T4" fmla="*/ 21 w 816"/>
                  <a:gd name="T5" fmla="*/ 27 h 336"/>
                  <a:gd name="T6" fmla="*/ 96 w 816"/>
                  <a:gd name="T7" fmla="*/ 27 h 336"/>
                  <a:gd name="T8" fmla="*/ 149 w 816"/>
                  <a:gd name="T9" fmla="*/ 18 h 336"/>
                  <a:gd name="T10" fmla="*/ 181 w 816"/>
                  <a:gd name="T11" fmla="*/ 0 h 336"/>
                  <a:gd name="T12" fmla="*/ 181 w 816"/>
                  <a:gd name="T13" fmla="*/ 63 h 336"/>
                  <a:gd name="T14" fmla="*/ 160 w 816"/>
                  <a:gd name="T15" fmla="*/ 54 h 336"/>
                  <a:gd name="T16" fmla="*/ 96 w 816"/>
                  <a:gd name="T17" fmla="*/ 45 h 336"/>
                  <a:gd name="T18" fmla="*/ 21 w 816"/>
                  <a:gd name="T19" fmla="*/ 45 h 336"/>
                  <a:gd name="T20" fmla="*/ 0 w 816"/>
                  <a:gd name="T21" fmla="*/ 54 h 336"/>
                  <a:gd name="T22" fmla="*/ 0 w 816"/>
                  <a:gd name="T23" fmla="*/ 45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2099" name="Text Box 53"/>
              <p:cNvSpPr txBox="1">
                <a:spLocks noChangeArrowheads="1"/>
              </p:cNvSpPr>
              <p:nvPr/>
            </p:nvSpPr>
            <p:spPr bwMode="auto">
              <a:xfrm>
                <a:off x="1344" y="2738"/>
                <a:ext cx="355" cy="195"/>
              </a:xfrm>
              <a:prstGeom prst="rect">
                <a:avLst/>
              </a:prstGeom>
              <a:noFill/>
              <a:ln w="9525">
                <a:noFill/>
                <a:miter lim="800000"/>
                <a:headEnd/>
                <a:tailEnd/>
              </a:ln>
            </p:spPr>
            <p:txBody>
              <a:bodyPr wrap="none">
                <a:spAutoFit/>
              </a:bodyPr>
              <a:lstStyle/>
              <a:p>
                <a:r>
                  <a:rPr lang="en-US" sz="1000"/>
                  <a:t>1/3 Sea</a:t>
                </a:r>
              </a:p>
            </p:txBody>
          </p:sp>
        </p:grpSp>
        <p:grpSp>
          <p:nvGrpSpPr>
            <p:cNvPr id="12" name="Group 54"/>
            <p:cNvGrpSpPr>
              <a:grpSpLocks/>
            </p:cNvGrpSpPr>
            <p:nvPr/>
          </p:nvGrpSpPr>
          <p:grpSpPr bwMode="auto">
            <a:xfrm>
              <a:off x="5486400" y="1957388"/>
              <a:ext cx="760413" cy="320675"/>
              <a:chOff x="1344" y="2771"/>
              <a:chExt cx="480" cy="253"/>
            </a:xfrm>
          </p:grpSpPr>
          <p:sp>
            <p:nvSpPr>
              <p:cNvPr id="2096" name="Freeform 55"/>
              <p:cNvSpPr>
                <a:spLocks/>
              </p:cNvSpPr>
              <p:nvPr/>
            </p:nvSpPr>
            <p:spPr bwMode="auto">
              <a:xfrm>
                <a:off x="1440" y="2880"/>
                <a:ext cx="384" cy="144"/>
              </a:xfrm>
              <a:custGeom>
                <a:avLst/>
                <a:gdLst>
                  <a:gd name="T0" fmla="*/ 0 w 816"/>
                  <a:gd name="T1" fmla="*/ 44 h 336"/>
                  <a:gd name="T2" fmla="*/ 0 w 816"/>
                  <a:gd name="T3" fmla="*/ 18 h 336"/>
                  <a:gd name="T4" fmla="*/ 21 w 816"/>
                  <a:gd name="T5" fmla="*/ 27 h 336"/>
                  <a:gd name="T6" fmla="*/ 96 w 816"/>
                  <a:gd name="T7" fmla="*/ 27 h 336"/>
                  <a:gd name="T8" fmla="*/ 149 w 816"/>
                  <a:gd name="T9" fmla="*/ 18 h 336"/>
                  <a:gd name="T10" fmla="*/ 181 w 816"/>
                  <a:gd name="T11" fmla="*/ 0 h 336"/>
                  <a:gd name="T12" fmla="*/ 181 w 816"/>
                  <a:gd name="T13" fmla="*/ 62 h 336"/>
                  <a:gd name="T14" fmla="*/ 160 w 816"/>
                  <a:gd name="T15" fmla="*/ 53 h 336"/>
                  <a:gd name="T16" fmla="*/ 96 w 816"/>
                  <a:gd name="T17" fmla="*/ 44 h 336"/>
                  <a:gd name="T18" fmla="*/ 21 w 816"/>
                  <a:gd name="T19" fmla="*/ 44 h 336"/>
                  <a:gd name="T20" fmla="*/ 0 w 816"/>
                  <a:gd name="T21" fmla="*/ 53 h 336"/>
                  <a:gd name="T22" fmla="*/ 0 w 816"/>
                  <a:gd name="T23" fmla="*/ 44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2097" name="Text Box 56"/>
              <p:cNvSpPr txBox="1">
                <a:spLocks noChangeArrowheads="1"/>
              </p:cNvSpPr>
              <p:nvPr/>
            </p:nvSpPr>
            <p:spPr bwMode="auto">
              <a:xfrm>
                <a:off x="1344" y="2771"/>
                <a:ext cx="448" cy="193"/>
              </a:xfrm>
              <a:prstGeom prst="rect">
                <a:avLst/>
              </a:prstGeom>
              <a:noFill/>
              <a:ln w="9525">
                <a:noFill/>
                <a:miter lim="800000"/>
                <a:headEnd/>
                <a:tailEnd/>
              </a:ln>
            </p:spPr>
            <p:txBody>
              <a:bodyPr wrap="none">
                <a:spAutoFit/>
              </a:bodyPr>
              <a:lstStyle/>
              <a:p>
                <a:r>
                  <a:rPr lang="en-US" sz="1000"/>
                  <a:t>1/3 Rivers</a:t>
                </a:r>
              </a:p>
            </p:txBody>
          </p:sp>
        </p:grpSp>
        <p:grpSp>
          <p:nvGrpSpPr>
            <p:cNvPr id="13" name="Group 57"/>
            <p:cNvGrpSpPr>
              <a:grpSpLocks/>
            </p:cNvGrpSpPr>
            <p:nvPr/>
          </p:nvGrpSpPr>
          <p:grpSpPr bwMode="auto">
            <a:xfrm>
              <a:off x="5908675" y="2568575"/>
              <a:ext cx="1039813" cy="374650"/>
              <a:chOff x="1344" y="2889"/>
              <a:chExt cx="656" cy="295"/>
            </a:xfrm>
          </p:grpSpPr>
          <p:sp>
            <p:nvSpPr>
              <p:cNvPr id="2094" name="Freeform 58"/>
              <p:cNvSpPr>
                <a:spLocks/>
              </p:cNvSpPr>
              <p:nvPr/>
            </p:nvSpPr>
            <p:spPr bwMode="auto">
              <a:xfrm>
                <a:off x="1440" y="3040"/>
                <a:ext cx="384" cy="144"/>
              </a:xfrm>
              <a:custGeom>
                <a:avLst/>
                <a:gdLst>
                  <a:gd name="T0" fmla="*/ 0 w 816"/>
                  <a:gd name="T1" fmla="*/ 44 h 336"/>
                  <a:gd name="T2" fmla="*/ 0 w 816"/>
                  <a:gd name="T3" fmla="*/ 18 h 336"/>
                  <a:gd name="T4" fmla="*/ 21 w 816"/>
                  <a:gd name="T5" fmla="*/ 27 h 336"/>
                  <a:gd name="T6" fmla="*/ 96 w 816"/>
                  <a:gd name="T7" fmla="*/ 27 h 336"/>
                  <a:gd name="T8" fmla="*/ 149 w 816"/>
                  <a:gd name="T9" fmla="*/ 18 h 336"/>
                  <a:gd name="T10" fmla="*/ 181 w 816"/>
                  <a:gd name="T11" fmla="*/ 0 h 336"/>
                  <a:gd name="T12" fmla="*/ 181 w 816"/>
                  <a:gd name="T13" fmla="*/ 62 h 336"/>
                  <a:gd name="T14" fmla="*/ 160 w 816"/>
                  <a:gd name="T15" fmla="*/ 53 h 336"/>
                  <a:gd name="T16" fmla="*/ 96 w 816"/>
                  <a:gd name="T17" fmla="*/ 44 h 336"/>
                  <a:gd name="T18" fmla="*/ 21 w 816"/>
                  <a:gd name="T19" fmla="*/ 44 h 336"/>
                  <a:gd name="T20" fmla="*/ 0 w 816"/>
                  <a:gd name="T21" fmla="*/ 53 h 336"/>
                  <a:gd name="T22" fmla="*/ 0 w 816"/>
                  <a:gd name="T23" fmla="*/ 44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2095" name="Text Box 59"/>
              <p:cNvSpPr txBox="1">
                <a:spLocks noChangeArrowheads="1"/>
              </p:cNvSpPr>
              <p:nvPr/>
            </p:nvSpPr>
            <p:spPr bwMode="auto">
              <a:xfrm>
                <a:off x="1344" y="2889"/>
                <a:ext cx="656" cy="193"/>
              </a:xfrm>
              <a:prstGeom prst="rect">
                <a:avLst/>
              </a:prstGeom>
              <a:noFill/>
              <a:ln w="9525">
                <a:noFill/>
                <a:miter lim="800000"/>
                <a:headEnd/>
                <a:tailEnd/>
              </a:ln>
            </p:spPr>
            <p:txBody>
              <a:bodyPr wrap="none">
                <a:spAutoFit/>
              </a:bodyPr>
              <a:lstStyle/>
              <a:p>
                <a:r>
                  <a:rPr lang="en-US" sz="1000"/>
                  <a:t>1</a:t>
                </a:r>
                <a:r>
                  <a:rPr lang="en-US" sz="1000" baseline="30000"/>
                  <a:t>st</a:t>
                </a:r>
                <a:r>
                  <a:rPr lang="en-US" sz="1000"/>
                  <a:t> Woe, Locusts</a:t>
                </a:r>
              </a:p>
            </p:txBody>
          </p:sp>
        </p:grpSp>
        <p:grpSp>
          <p:nvGrpSpPr>
            <p:cNvPr id="14" name="Group 60"/>
            <p:cNvGrpSpPr>
              <a:grpSpLocks/>
            </p:cNvGrpSpPr>
            <p:nvPr/>
          </p:nvGrpSpPr>
          <p:grpSpPr bwMode="auto">
            <a:xfrm>
              <a:off x="5703888" y="2244725"/>
              <a:ext cx="817563" cy="376238"/>
              <a:chOff x="1344" y="2810"/>
              <a:chExt cx="516" cy="296"/>
            </a:xfrm>
          </p:grpSpPr>
          <p:sp>
            <p:nvSpPr>
              <p:cNvPr id="2092" name="Freeform 61"/>
              <p:cNvSpPr>
                <a:spLocks/>
              </p:cNvSpPr>
              <p:nvPr/>
            </p:nvSpPr>
            <p:spPr bwMode="auto">
              <a:xfrm>
                <a:off x="1440" y="2962"/>
                <a:ext cx="384" cy="144"/>
              </a:xfrm>
              <a:custGeom>
                <a:avLst/>
                <a:gdLst>
                  <a:gd name="T0" fmla="*/ 0 w 816"/>
                  <a:gd name="T1" fmla="*/ 44 h 336"/>
                  <a:gd name="T2" fmla="*/ 0 w 816"/>
                  <a:gd name="T3" fmla="*/ 18 h 336"/>
                  <a:gd name="T4" fmla="*/ 21 w 816"/>
                  <a:gd name="T5" fmla="*/ 27 h 336"/>
                  <a:gd name="T6" fmla="*/ 96 w 816"/>
                  <a:gd name="T7" fmla="*/ 27 h 336"/>
                  <a:gd name="T8" fmla="*/ 149 w 816"/>
                  <a:gd name="T9" fmla="*/ 18 h 336"/>
                  <a:gd name="T10" fmla="*/ 181 w 816"/>
                  <a:gd name="T11" fmla="*/ 0 h 336"/>
                  <a:gd name="T12" fmla="*/ 181 w 816"/>
                  <a:gd name="T13" fmla="*/ 62 h 336"/>
                  <a:gd name="T14" fmla="*/ 160 w 816"/>
                  <a:gd name="T15" fmla="*/ 53 h 336"/>
                  <a:gd name="T16" fmla="*/ 96 w 816"/>
                  <a:gd name="T17" fmla="*/ 44 h 336"/>
                  <a:gd name="T18" fmla="*/ 21 w 816"/>
                  <a:gd name="T19" fmla="*/ 44 h 336"/>
                  <a:gd name="T20" fmla="*/ 0 w 816"/>
                  <a:gd name="T21" fmla="*/ 53 h 336"/>
                  <a:gd name="T22" fmla="*/ 0 w 816"/>
                  <a:gd name="T23" fmla="*/ 44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2093" name="Text Box 62"/>
              <p:cNvSpPr txBox="1">
                <a:spLocks noChangeArrowheads="1"/>
              </p:cNvSpPr>
              <p:nvPr/>
            </p:nvSpPr>
            <p:spPr bwMode="auto">
              <a:xfrm>
                <a:off x="1344" y="2810"/>
                <a:ext cx="516" cy="193"/>
              </a:xfrm>
              <a:prstGeom prst="rect">
                <a:avLst/>
              </a:prstGeom>
              <a:noFill/>
              <a:ln w="9525">
                <a:noFill/>
                <a:miter lim="800000"/>
                <a:headEnd/>
                <a:tailEnd/>
              </a:ln>
            </p:spPr>
            <p:txBody>
              <a:bodyPr wrap="none">
                <a:spAutoFit/>
              </a:bodyPr>
              <a:lstStyle/>
              <a:p>
                <a:r>
                  <a:rPr lang="en-US" sz="1000"/>
                  <a:t>1/3 Heavens</a:t>
                </a:r>
              </a:p>
            </p:txBody>
          </p:sp>
        </p:grpSp>
        <p:grpSp>
          <p:nvGrpSpPr>
            <p:cNvPr id="15" name="Group 63"/>
            <p:cNvGrpSpPr>
              <a:grpSpLocks/>
            </p:cNvGrpSpPr>
            <p:nvPr/>
          </p:nvGrpSpPr>
          <p:grpSpPr bwMode="auto">
            <a:xfrm>
              <a:off x="6361113" y="3209925"/>
              <a:ext cx="1077913" cy="377825"/>
              <a:chOff x="1344" y="3036"/>
              <a:chExt cx="680" cy="298"/>
            </a:xfrm>
          </p:grpSpPr>
          <p:sp>
            <p:nvSpPr>
              <p:cNvPr id="2090" name="Freeform 64"/>
              <p:cNvSpPr>
                <a:spLocks/>
              </p:cNvSpPr>
              <p:nvPr/>
            </p:nvSpPr>
            <p:spPr bwMode="auto">
              <a:xfrm>
                <a:off x="1440" y="3190"/>
                <a:ext cx="384" cy="144"/>
              </a:xfrm>
              <a:custGeom>
                <a:avLst/>
                <a:gdLst>
                  <a:gd name="T0" fmla="*/ 0 w 816"/>
                  <a:gd name="T1" fmla="*/ 44 h 336"/>
                  <a:gd name="T2" fmla="*/ 0 w 816"/>
                  <a:gd name="T3" fmla="*/ 18 h 336"/>
                  <a:gd name="T4" fmla="*/ 21 w 816"/>
                  <a:gd name="T5" fmla="*/ 27 h 336"/>
                  <a:gd name="T6" fmla="*/ 96 w 816"/>
                  <a:gd name="T7" fmla="*/ 27 h 336"/>
                  <a:gd name="T8" fmla="*/ 149 w 816"/>
                  <a:gd name="T9" fmla="*/ 18 h 336"/>
                  <a:gd name="T10" fmla="*/ 181 w 816"/>
                  <a:gd name="T11" fmla="*/ 0 h 336"/>
                  <a:gd name="T12" fmla="*/ 181 w 816"/>
                  <a:gd name="T13" fmla="*/ 62 h 336"/>
                  <a:gd name="T14" fmla="*/ 160 w 816"/>
                  <a:gd name="T15" fmla="*/ 53 h 336"/>
                  <a:gd name="T16" fmla="*/ 96 w 816"/>
                  <a:gd name="T17" fmla="*/ 44 h 336"/>
                  <a:gd name="T18" fmla="*/ 21 w 816"/>
                  <a:gd name="T19" fmla="*/ 44 h 336"/>
                  <a:gd name="T20" fmla="*/ 0 w 816"/>
                  <a:gd name="T21" fmla="*/ 53 h 336"/>
                  <a:gd name="T22" fmla="*/ 0 w 816"/>
                  <a:gd name="T23" fmla="*/ 44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2091" name="Text Box 65"/>
              <p:cNvSpPr txBox="1">
                <a:spLocks noChangeArrowheads="1"/>
              </p:cNvSpPr>
              <p:nvPr/>
            </p:nvSpPr>
            <p:spPr bwMode="auto">
              <a:xfrm>
                <a:off x="1344" y="3036"/>
                <a:ext cx="680" cy="193"/>
              </a:xfrm>
              <a:prstGeom prst="rect">
                <a:avLst/>
              </a:prstGeom>
              <a:noFill/>
              <a:ln w="9525">
                <a:noFill/>
                <a:miter lim="800000"/>
                <a:headEnd/>
                <a:tailEnd/>
              </a:ln>
            </p:spPr>
            <p:txBody>
              <a:bodyPr wrap="none">
                <a:spAutoFit/>
              </a:bodyPr>
              <a:lstStyle/>
              <a:p>
                <a:r>
                  <a:rPr lang="en-US" sz="1000"/>
                  <a:t>3</a:t>
                </a:r>
                <a:r>
                  <a:rPr lang="en-US" sz="1000" baseline="30000"/>
                  <a:t>rd</a:t>
                </a:r>
                <a:r>
                  <a:rPr lang="en-US" sz="1000"/>
                  <a:t> Woe, 7 Bowls</a:t>
                </a:r>
              </a:p>
            </p:txBody>
          </p:sp>
        </p:grpSp>
        <p:grpSp>
          <p:nvGrpSpPr>
            <p:cNvPr id="16" name="Group 66"/>
            <p:cNvGrpSpPr>
              <a:grpSpLocks/>
            </p:cNvGrpSpPr>
            <p:nvPr/>
          </p:nvGrpSpPr>
          <p:grpSpPr bwMode="auto">
            <a:xfrm>
              <a:off x="6107113" y="2895600"/>
              <a:ext cx="1316038" cy="381000"/>
              <a:chOff x="1344" y="2964"/>
              <a:chExt cx="830" cy="300"/>
            </a:xfrm>
          </p:grpSpPr>
          <p:sp>
            <p:nvSpPr>
              <p:cNvPr id="2088" name="Freeform 67"/>
              <p:cNvSpPr>
                <a:spLocks/>
              </p:cNvSpPr>
              <p:nvPr/>
            </p:nvSpPr>
            <p:spPr bwMode="auto">
              <a:xfrm>
                <a:off x="1440" y="3120"/>
                <a:ext cx="384" cy="144"/>
              </a:xfrm>
              <a:custGeom>
                <a:avLst/>
                <a:gdLst>
                  <a:gd name="T0" fmla="*/ 0 w 816"/>
                  <a:gd name="T1" fmla="*/ 44 h 336"/>
                  <a:gd name="T2" fmla="*/ 0 w 816"/>
                  <a:gd name="T3" fmla="*/ 18 h 336"/>
                  <a:gd name="T4" fmla="*/ 21 w 816"/>
                  <a:gd name="T5" fmla="*/ 27 h 336"/>
                  <a:gd name="T6" fmla="*/ 96 w 816"/>
                  <a:gd name="T7" fmla="*/ 27 h 336"/>
                  <a:gd name="T8" fmla="*/ 149 w 816"/>
                  <a:gd name="T9" fmla="*/ 18 h 336"/>
                  <a:gd name="T10" fmla="*/ 181 w 816"/>
                  <a:gd name="T11" fmla="*/ 0 h 336"/>
                  <a:gd name="T12" fmla="*/ 181 w 816"/>
                  <a:gd name="T13" fmla="*/ 62 h 336"/>
                  <a:gd name="T14" fmla="*/ 160 w 816"/>
                  <a:gd name="T15" fmla="*/ 53 h 336"/>
                  <a:gd name="T16" fmla="*/ 96 w 816"/>
                  <a:gd name="T17" fmla="*/ 44 h 336"/>
                  <a:gd name="T18" fmla="*/ 21 w 816"/>
                  <a:gd name="T19" fmla="*/ 44 h 336"/>
                  <a:gd name="T20" fmla="*/ 0 w 816"/>
                  <a:gd name="T21" fmla="*/ 53 h 336"/>
                  <a:gd name="T22" fmla="*/ 0 w 816"/>
                  <a:gd name="T23" fmla="*/ 44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2089" name="Text Box 68"/>
              <p:cNvSpPr txBox="1">
                <a:spLocks noChangeArrowheads="1"/>
              </p:cNvSpPr>
              <p:nvPr/>
            </p:nvSpPr>
            <p:spPr bwMode="auto">
              <a:xfrm>
                <a:off x="1344" y="2964"/>
                <a:ext cx="830" cy="193"/>
              </a:xfrm>
              <a:prstGeom prst="rect">
                <a:avLst/>
              </a:prstGeom>
              <a:noFill/>
              <a:ln w="9525">
                <a:noFill/>
                <a:miter lim="800000"/>
                <a:headEnd/>
                <a:tailEnd/>
              </a:ln>
            </p:spPr>
            <p:txBody>
              <a:bodyPr wrap="none">
                <a:spAutoFit/>
              </a:bodyPr>
              <a:lstStyle/>
              <a:p>
                <a:r>
                  <a:rPr lang="en-US" sz="1000"/>
                  <a:t>2</a:t>
                </a:r>
                <a:r>
                  <a:rPr lang="en-US" sz="1000" baseline="30000"/>
                  <a:t>nd</a:t>
                </a:r>
                <a:r>
                  <a:rPr lang="en-US" sz="1000"/>
                  <a:t> Woe, 1/3 Men Die</a:t>
                </a:r>
              </a:p>
            </p:txBody>
          </p:sp>
        </p:grpSp>
        <p:sp>
          <p:nvSpPr>
            <p:cNvPr id="2073" name="AutoShape 3"/>
            <p:cNvSpPr>
              <a:spLocks noChangeArrowheads="1"/>
            </p:cNvSpPr>
            <p:nvPr/>
          </p:nvSpPr>
          <p:spPr bwMode="auto">
            <a:xfrm>
              <a:off x="228600" y="19812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2074" name="AutoShape 4"/>
            <p:cNvSpPr>
              <a:spLocks noChangeArrowheads="1"/>
            </p:cNvSpPr>
            <p:nvPr/>
          </p:nvSpPr>
          <p:spPr bwMode="auto">
            <a:xfrm>
              <a:off x="973138" y="19812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2075" name="AutoShape 5"/>
            <p:cNvSpPr>
              <a:spLocks noChangeArrowheads="1"/>
            </p:cNvSpPr>
            <p:nvPr/>
          </p:nvSpPr>
          <p:spPr bwMode="auto">
            <a:xfrm>
              <a:off x="1706563" y="19812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2076" name="AutoShape 6"/>
            <p:cNvSpPr>
              <a:spLocks noChangeArrowheads="1"/>
            </p:cNvSpPr>
            <p:nvPr/>
          </p:nvSpPr>
          <p:spPr bwMode="auto">
            <a:xfrm>
              <a:off x="2484438" y="19812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2077" name="AutoShape 7"/>
            <p:cNvSpPr>
              <a:spLocks noChangeArrowheads="1"/>
            </p:cNvSpPr>
            <p:nvPr/>
          </p:nvSpPr>
          <p:spPr bwMode="auto">
            <a:xfrm>
              <a:off x="3230563" y="19812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2078" name="AutoShape 8"/>
            <p:cNvSpPr>
              <a:spLocks noChangeArrowheads="1"/>
            </p:cNvSpPr>
            <p:nvPr/>
          </p:nvSpPr>
          <p:spPr bwMode="auto">
            <a:xfrm>
              <a:off x="3981450" y="19812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2079" name="AutoShape 9"/>
            <p:cNvSpPr>
              <a:spLocks noChangeArrowheads="1"/>
            </p:cNvSpPr>
            <p:nvPr/>
          </p:nvSpPr>
          <p:spPr bwMode="auto">
            <a:xfrm>
              <a:off x="4724400" y="1981200"/>
              <a:ext cx="646113" cy="609600"/>
            </a:xfrm>
            <a:prstGeom prst="star8">
              <a:avLst>
                <a:gd name="adj" fmla="val 38250"/>
              </a:avLst>
            </a:prstGeom>
            <a:solidFill>
              <a:schemeClr val="bg1"/>
            </a:solidFill>
            <a:ln w="50800">
              <a:solidFill>
                <a:schemeClr val="tx1"/>
              </a:solidFill>
              <a:miter lim="800000"/>
              <a:headEnd/>
              <a:tailEnd/>
            </a:ln>
          </p:spPr>
          <p:txBody>
            <a:bodyPr wrap="none" anchor="ctr"/>
            <a:lstStyle/>
            <a:p>
              <a:pPr algn="ctr"/>
              <a:r>
                <a:rPr lang="en-US" sz="900"/>
                <a:t>7</a:t>
              </a:r>
            </a:p>
            <a:p>
              <a:pPr algn="ctr"/>
              <a:r>
                <a:rPr lang="en-US" sz="900"/>
                <a:t>Wrath</a:t>
              </a:r>
            </a:p>
          </p:txBody>
        </p:sp>
        <p:sp>
          <p:nvSpPr>
            <p:cNvPr id="2080" name="TextBox 61"/>
            <p:cNvSpPr txBox="1">
              <a:spLocks noChangeArrowheads="1"/>
            </p:cNvSpPr>
            <p:nvPr/>
          </p:nvSpPr>
          <p:spPr bwMode="auto">
            <a:xfrm>
              <a:off x="2286000" y="1295400"/>
              <a:ext cx="1371600" cy="461665"/>
            </a:xfrm>
            <a:prstGeom prst="rect">
              <a:avLst/>
            </a:prstGeom>
            <a:noFill/>
            <a:ln w="9525">
              <a:noFill/>
              <a:miter lim="800000"/>
              <a:headEnd/>
              <a:tailEnd/>
            </a:ln>
          </p:spPr>
          <p:txBody>
            <a:bodyPr wrap="square">
              <a:spAutoFit/>
            </a:bodyPr>
            <a:lstStyle/>
            <a:p>
              <a:r>
                <a:rPr lang="en-US" sz="1200" dirty="0"/>
                <a:t>The </a:t>
              </a:r>
              <a:r>
                <a:rPr lang="en-US" sz="1200" dirty="0" smtClean="0"/>
                <a:t>Lamb opens the seals</a:t>
              </a:r>
              <a:r>
                <a:rPr lang="en-US" sz="1200" dirty="0"/>
                <a:t>.</a:t>
              </a:r>
            </a:p>
          </p:txBody>
        </p:sp>
        <p:sp>
          <p:nvSpPr>
            <p:cNvPr id="2081" name="TextBox 62"/>
            <p:cNvSpPr txBox="1">
              <a:spLocks noChangeArrowheads="1"/>
            </p:cNvSpPr>
            <p:nvPr/>
          </p:nvSpPr>
          <p:spPr bwMode="auto">
            <a:xfrm>
              <a:off x="5257800" y="2971800"/>
              <a:ext cx="1102443" cy="461665"/>
            </a:xfrm>
            <a:prstGeom prst="rect">
              <a:avLst/>
            </a:prstGeom>
            <a:noFill/>
            <a:ln w="9525">
              <a:noFill/>
              <a:miter lim="800000"/>
              <a:headEnd/>
              <a:tailEnd/>
            </a:ln>
          </p:spPr>
          <p:txBody>
            <a:bodyPr wrap="square">
              <a:spAutoFit/>
            </a:bodyPr>
            <a:lstStyle/>
            <a:p>
              <a:r>
                <a:rPr lang="en-US" sz="1200" dirty="0"/>
                <a:t>Angels sound</a:t>
              </a:r>
            </a:p>
            <a:p>
              <a:r>
                <a:rPr lang="en-US" sz="1200" dirty="0" smtClean="0"/>
                <a:t>the trumpets</a:t>
              </a:r>
              <a:r>
                <a:rPr lang="en-US" sz="1200" dirty="0"/>
                <a:t>.</a:t>
              </a:r>
            </a:p>
          </p:txBody>
        </p:sp>
        <p:sp>
          <p:nvSpPr>
            <p:cNvPr id="2082" name="TextBox 63"/>
            <p:cNvSpPr txBox="1">
              <a:spLocks noChangeArrowheads="1"/>
            </p:cNvSpPr>
            <p:nvPr/>
          </p:nvSpPr>
          <p:spPr bwMode="auto">
            <a:xfrm>
              <a:off x="6629400" y="1295400"/>
              <a:ext cx="1135247" cy="830997"/>
            </a:xfrm>
            <a:prstGeom prst="rect">
              <a:avLst/>
            </a:prstGeom>
            <a:noFill/>
            <a:ln w="9525">
              <a:noFill/>
              <a:miter lim="800000"/>
              <a:headEnd/>
              <a:tailEnd/>
            </a:ln>
          </p:spPr>
          <p:txBody>
            <a:bodyPr>
              <a:spAutoFit/>
            </a:bodyPr>
            <a:lstStyle/>
            <a:p>
              <a:r>
                <a:rPr lang="en-US" sz="1200" dirty="0"/>
                <a:t>God sends the</a:t>
              </a:r>
            </a:p>
            <a:p>
              <a:r>
                <a:rPr lang="en-US" sz="1200" dirty="0"/>
                <a:t>bowls  out, full</a:t>
              </a:r>
            </a:p>
            <a:p>
              <a:r>
                <a:rPr lang="en-US" sz="1200" dirty="0"/>
                <a:t>of  the wrath </a:t>
              </a:r>
              <a:r>
                <a:rPr lang="en-US" sz="1200" dirty="0" smtClean="0"/>
                <a:t>of God</a:t>
              </a:r>
              <a:r>
                <a:rPr lang="en-US" sz="1200" dirty="0"/>
                <a:t>.</a:t>
              </a:r>
            </a:p>
          </p:txBody>
        </p:sp>
        <p:cxnSp>
          <p:nvCxnSpPr>
            <p:cNvPr id="67" name="Straight Connector 66"/>
            <p:cNvCxnSpPr/>
            <p:nvPr/>
          </p:nvCxnSpPr>
          <p:spPr bwMode="auto">
            <a:xfrm rot="5400000">
              <a:off x="5105400" y="3657600"/>
              <a:ext cx="45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084" name="TextBox 68"/>
            <p:cNvSpPr txBox="1">
              <a:spLocks noChangeArrowheads="1"/>
            </p:cNvSpPr>
            <p:nvPr/>
          </p:nvSpPr>
          <p:spPr bwMode="auto">
            <a:xfrm>
              <a:off x="2590800" y="3657600"/>
              <a:ext cx="1143000" cy="307777"/>
            </a:xfrm>
            <a:prstGeom prst="rect">
              <a:avLst/>
            </a:prstGeom>
            <a:noFill/>
            <a:ln w="9525">
              <a:noFill/>
              <a:miter lim="800000"/>
              <a:headEnd/>
              <a:tailEnd/>
            </a:ln>
          </p:spPr>
          <p:txBody>
            <a:bodyPr>
              <a:spAutoFit/>
            </a:bodyPr>
            <a:lstStyle/>
            <a:p>
              <a:r>
                <a:rPr lang="en-US" sz="1400" b="1"/>
                <a:t>Tribulation</a:t>
              </a:r>
            </a:p>
          </p:txBody>
        </p:sp>
        <p:sp>
          <p:nvSpPr>
            <p:cNvPr id="2085" name="TextBox 69"/>
            <p:cNvSpPr txBox="1">
              <a:spLocks noChangeArrowheads="1"/>
            </p:cNvSpPr>
            <p:nvPr/>
          </p:nvSpPr>
          <p:spPr bwMode="auto">
            <a:xfrm>
              <a:off x="5715000" y="3657600"/>
              <a:ext cx="1600200" cy="307777"/>
            </a:xfrm>
            <a:prstGeom prst="rect">
              <a:avLst/>
            </a:prstGeom>
            <a:noFill/>
            <a:ln w="9525">
              <a:noFill/>
              <a:miter lim="800000"/>
              <a:headEnd/>
              <a:tailEnd/>
            </a:ln>
          </p:spPr>
          <p:txBody>
            <a:bodyPr>
              <a:spAutoFit/>
            </a:bodyPr>
            <a:lstStyle/>
            <a:p>
              <a:r>
                <a:rPr lang="en-US" sz="1400" b="1"/>
                <a:t>Great Tribulation</a:t>
              </a:r>
            </a:p>
          </p:txBody>
        </p:sp>
        <p:cxnSp>
          <p:nvCxnSpPr>
            <p:cNvPr id="70" name="Straight Connector 69"/>
            <p:cNvCxnSpPr/>
            <p:nvPr/>
          </p:nvCxnSpPr>
          <p:spPr>
            <a:xfrm rot="10800000">
              <a:off x="609600" y="3629025"/>
              <a:ext cx="411480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bwMode="auto">
            <a:xfrm rot="5400000">
              <a:off x="381000" y="3624263"/>
              <a:ext cx="45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4" name="Diamond 73"/>
          <p:cNvSpPr/>
          <p:nvPr/>
        </p:nvSpPr>
        <p:spPr>
          <a:xfrm>
            <a:off x="4540770" y="2286000"/>
            <a:ext cx="228600" cy="533400"/>
          </a:xfrm>
          <a:prstGeom prst="diamond">
            <a:avLst/>
          </a:prstGeom>
          <a:solidFill>
            <a:srgbClr val="F7964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
        <p:nvSpPr>
          <p:cNvPr id="68" name="Title 1"/>
          <p:cNvSpPr txBox="1">
            <a:spLocks/>
          </p:cNvSpPr>
          <p:nvPr/>
        </p:nvSpPr>
        <p:spPr>
          <a:xfrm>
            <a:off x="457200" y="274638"/>
            <a:ext cx="82296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smtClean="0">
                <a:ln>
                  <a:noFill/>
                </a:ln>
                <a:solidFill>
                  <a:schemeClr val="tx1"/>
                </a:solidFill>
                <a:effectLst/>
                <a:uLnTx/>
                <a:uFillTx/>
                <a:latin typeface="+mj-lt"/>
                <a:ea typeface="+mj-ea"/>
                <a:cs typeface="+mj-cs"/>
              </a:rPr>
              <a:t>The Judgments</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cxnSp>
        <p:nvCxnSpPr>
          <p:cNvPr id="69" name="AutoShape 3"/>
          <p:cNvCxnSpPr>
            <a:cxnSpLocks noChangeShapeType="1"/>
            <a:endCxn id="72" idx="1"/>
          </p:cNvCxnSpPr>
          <p:nvPr/>
        </p:nvCxnSpPr>
        <p:spPr bwMode="auto">
          <a:xfrm flipV="1">
            <a:off x="4916630" y="2476500"/>
            <a:ext cx="3818660" cy="73316"/>
          </a:xfrm>
          <a:prstGeom prst="straightConnector1">
            <a:avLst/>
          </a:prstGeom>
          <a:noFill/>
          <a:ln w="50800">
            <a:solidFill>
              <a:srgbClr val="FABF8F"/>
            </a:solidFill>
            <a:prstDash val="dash"/>
            <a:round/>
            <a:headEnd type="triangle" w="med" len="med"/>
            <a:tailEnd type="triangle" w="med" len="med"/>
          </a:ln>
        </p:spPr>
      </p:cxnSp>
      <p:sp>
        <p:nvSpPr>
          <p:cNvPr id="72" name="Diamond 71"/>
          <p:cNvSpPr/>
          <p:nvPr/>
        </p:nvSpPr>
        <p:spPr>
          <a:xfrm>
            <a:off x="8735290" y="2209800"/>
            <a:ext cx="228600" cy="533400"/>
          </a:xfrm>
          <a:prstGeom prst="diamond">
            <a:avLst/>
          </a:prstGeom>
          <a:solidFill>
            <a:srgbClr val="F79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sz="4000" dirty="0" smtClean="0">
                <a:effectLst>
                  <a:innerShdw blurRad="63500" dist="50800">
                    <a:prstClr val="black">
                      <a:alpha val="50000"/>
                    </a:prstClr>
                  </a:innerShdw>
                </a:effectLst>
              </a:rPr>
              <a:t>Third Major Section of Revelation: Ch 4-22 </a:t>
            </a:r>
            <a:r>
              <a:rPr lang="en-US" b="1" dirty="0" smtClean="0"/>
              <a:t/>
            </a:r>
            <a:br>
              <a:rPr lang="en-US" b="1" dirty="0" smtClean="0"/>
            </a:br>
            <a:r>
              <a:rPr lang="en-US" sz="2200" dirty="0" smtClean="0"/>
              <a:t>(Benware</a:t>
            </a:r>
            <a:r>
              <a:rPr lang="en-US" sz="2200" i="1" dirty="0" smtClean="0"/>
              <a:t>, “Understanding End Times Prophecy”)</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1/11/2017</a:t>
            </a:fld>
            <a:endParaRPr lang="en-US" dirty="0"/>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22</a:t>
            </a:fld>
            <a:endParaRPr lang="en-US"/>
          </a:p>
        </p:txBody>
      </p:sp>
      <p:sp>
        <p:nvSpPr>
          <p:cNvPr id="27649" name="Rectangle 1"/>
          <p:cNvSpPr>
            <a:spLocks noChangeArrowheads="1"/>
          </p:cNvSpPr>
          <p:nvPr/>
        </p:nvSpPr>
        <p:spPr bwMode="auto">
          <a:xfrm>
            <a:off x="1143000" y="1371600"/>
            <a:ext cx="71628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FF"/>
                </a:solidFill>
                <a:effectLst/>
                <a:latin typeface="Arial" pitchFamily="34" charset="0"/>
                <a:ea typeface="Times New Roman" pitchFamily="18" charset="0"/>
              </a:rPr>
              <a:t>Rev. 1:19</a:t>
            </a:r>
            <a:r>
              <a:rPr kumimoji="0" lang="en-US" sz="16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1600" b="0" i="0" u="none" strike="noStrike" cap="none" normalizeH="0" baseline="0" dirty="0" smtClean="0">
                <a:ln>
                  <a:noFill/>
                </a:ln>
                <a:solidFill>
                  <a:srgbClr val="FF0000"/>
                </a:solidFill>
                <a:effectLst/>
                <a:latin typeface="Arial" pitchFamily="34" charset="0"/>
                <a:ea typeface="Times New Roman" pitchFamily="18" charset="0"/>
              </a:rPr>
              <a:t>"Write therefore the things which you have seen, and the things which are, and </a:t>
            </a:r>
            <a:r>
              <a:rPr kumimoji="0" lang="en-US" sz="1600" b="1" i="0" u="sng" strike="noStrike" cap="none" normalizeH="0" baseline="0" dirty="0" smtClean="0">
                <a:ln>
                  <a:noFill/>
                </a:ln>
                <a:solidFill>
                  <a:srgbClr val="FF0000"/>
                </a:solidFill>
                <a:effectLst/>
                <a:latin typeface="Arial" pitchFamily="34" charset="0"/>
                <a:ea typeface="Times New Roman" pitchFamily="18" charset="0"/>
              </a:rPr>
              <a:t>the things which shall take place after these things</a:t>
            </a:r>
            <a:r>
              <a:rPr kumimoji="0" lang="en-US" sz="1600" b="0" i="0" u="none" strike="noStrike" cap="none" normalizeH="0" baseline="0" dirty="0" smtClean="0">
                <a:ln>
                  <a:noFill/>
                </a:ln>
                <a:solidFill>
                  <a:srgbClr val="FF0000"/>
                </a:solidFill>
                <a:effectLst/>
                <a:latin typeface="Arial" pitchFamily="34" charset="0"/>
                <a:ea typeface="Times New Roman" pitchFamily="18" charset="0"/>
              </a:rPr>
              <a:t>. </a:t>
            </a:r>
            <a:endParaRPr kumimoji="0" lang="en-US" sz="2400" b="0" i="0" u="none" strike="noStrike" cap="none" normalizeH="0" baseline="0" dirty="0" smtClean="0">
              <a:ln>
                <a:noFill/>
              </a:ln>
              <a:solidFill>
                <a:schemeClr val="tx1"/>
              </a:solidFill>
              <a:effectLst/>
              <a:latin typeface="Arial" pitchFamily="34" charset="0"/>
            </a:endParaRPr>
          </a:p>
        </p:txBody>
      </p:sp>
      <p:pic>
        <p:nvPicPr>
          <p:cNvPr id="1026" name="Picture 2"/>
          <p:cNvPicPr>
            <a:picLocks noChangeAspect="1" noChangeArrowheads="1"/>
          </p:cNvPicPr>
          <p:nvPr/>
        </p:nvPicPr>
        <p:blipFill>
          <a:blip r:embed="rId3" cstate="print"/>
          <a:srcRect/>
          <a:stretch>
            <a:fillRect/>
          </a:stretch>
        </p:blipFill>
        <p:spPr bwMode="auto">
          <a:xfrm>
            <a:off x="1340681" y="1905000"/>
            <a:ext cx="6660319" cy="4572000"/>
          </a:xfrm>
          <a:prstGeom prst="rect">
            <a:avLst/>
          </a:prstGeom>
          <a:noFill/>
          <a:ln w="9525">
            <a:noFill/>
            <a:miter lim="800000"/>
            <a:headEnd/>
            <a:tailEnd/>
          </a:ln>
        </p:spPr>
      </p:pic>
      <p:sp>
        <p:nvSpPr>
          <p:cNvPr id="8" name="Diamond 7"/>
          <p:cNvSpPr/>
          <p:nvPr/>
        </p:nvSpPr>
        <p:spPr>
          <a:xfrm>
            <a:off x="2622030" y="3140440"/>
            <a:ext cx="228600" cy="533400"/>
          </a:xfrm>
          <a:prstGeom prst="diamond">
            <a:avLst/>
          </a:prstGeom>
          <a:solidFill>
            <a:srgbClr val="F7964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1/11/2017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23</a:t>
            </a:fld>
            <a:endParaRPr lang="en-US"/>
          </a:p>
        </p:txBody>
      </p:sp>
      <p:sp>
        <p:nvSpPr>
          <p:cNvPr id="8" name="TextBox 7"/>
          <p:cNvSpPr txBox="1"/>
          <p:nvPr/>
        </p:nvSpPr>
        <p:spPr>
          <a:xfrm>
            <a:off x="457200" y="228600"/>
            <a:ext cx="8543236" cy="461665"/>
          </a:xfrm>
          <a:prstGeom prst="rect">
            <a:avLst/>
          </a:prstGeom>
          <a:noFill/>
        </p:spPr>
        <p:txBody>
          <a:bodyPr wrap="none" rtlCol="0">
            <a:spAutoFit/>
          </a:bodyPr>
          <a:lstStyle/>
          <a:p>
            <a:r>
              <a:rPr lang="en-US" sz="2400" b="1" dirty="0" smtClean="0">
                <a:solidFill>
                  <a:srgbClr val="0000FF"/>
                </a:solidFill>
              </a:rPr>
              <a:t>Rev 7 – Those who can stand: 144,000 and the multitude of saints</a:t>
            </a:r>
            <a:endParaRPr lang="en-US" sz="2400" b="1" dirty="0">
              <a:solidFill>
                <a:srgbClr val="0000FF"/>
              </a:solidFill>
            </a:endParaRPr>
          </a:p>
        </p:txBody>
      </p:sp>
      <p:graphicFrame>
        <p:nvGraphicFramePr>
          <p:cNvPr id="9" name="Table 8"/>
          <p:cNvGraphicFramePr>
            <a:graphicFrameLocks noGrp="1"/>
          </p:cNvGraphicFramePr>
          <p:nvPr/>
        </p:nvGraphicFramePr>
        <p:xfrm>
          <a:off x="381000" y="762000"/>
          <a:ext cx="8382000" cy="5486400"/>
        </p:xfrm>
        <a:graphic>
          <a:graphicData uri="http://schemas.openxmlformats.org/drawingml/2006/table">
            <a:tbl>
              <a:tblPr/>
              <a:tblGrid>
                <a:gridCol w="2386927"/>
                <a:gridCol w="2942026"/>
                <a:gridCol w="3053047"/>
              </a:tblGrid>
              <a:tr h="5105400">
                <a:tc>
                  <a:txBody>
                    <a:bodyPr/>
                    <a:lstStyle/>
                    <a:p>
                      <a:pPr marL="102870" marR="0" indent="-102870">
                        <a:spcBef>
                          <a:spcPts val="0"/>
                        </a:spcBef>
                        <a:spcAft>
                          <a:spcPts val="0"/>
                        </a:spcAft>
                      </a:pPr>
                      <a:r>
                        <a:rPr lang="en-US" sz="1800" baseline="30000" dirty="0" smtClean="0">
                          <a:solidFill>
                            <a:srgbClr val="1F497D"/>
                          </a:solidFill>
                          <a:latin typeface="Times New Roman"/>
                          <a:ea typeface="Times New Roman"/>
                        </a:rPr>
                        <a:t>1 </a:t>
                      </a:r>
                      <a:r>
                        <a:rPr lang="en-US" sz="1800" b="1" u="sng" dirty="0" smtClean="0">
                          <a:solidFill>
                            <a:srgbClr val="C00000"/>
                          </a:solidFill>
                          <a:latin typeface="Times New Roman"/>
                          <a:ea typeface="Times New Roman"/>
                        </a:rPr>
                        <a:t>After </a:t>
                      </a:r>
                      <a:r>
                        <a:rPr lang="en-US" sz="1800" b="1" u="sng" dirty="0">
                          <a:solidFill>
                            <a:srgbClr val="C00000"/>
                          </a:solidFill>
                          <a:latin typeface="Times New Roman"/>
                          <a:ea typeface="Times New Roman"/>
                        </a:rPr>
                        <a:t>this </a:t>
                      </a:r>
                      <a:r>
                        <a:rPr lang="en-US" sz="1800" dirty="0">
                          <a:solidFill>
                            <a:srgbClr val="000000"/>
                          </a:solidFill>
                          <a:latin typeface="Times New Roman"/>
                          <a:ea typeface="Times New Roman"/>
                        </a:rPr>
                        <a:t>I saw four angels standing at the </a:t>
                      </a:r>
                      <a:r>
                        <a:rPr lang="en-US" sz="1800" b="1" u="sng" dirty="0">
                          <a:solidFill>
                            <a:srgbClr val="000000"/>
                          </a:solidFill>
                          <a:latin typeface="Times New Roman"/>
                          <a:ea typeface="Times New Roman"/>
                        </a:rPr>
                        <a:t>four corners</a:t>
                      </a:r>
                      <a:r>
                        <a:rPr lang="en-US" sz="1800" dirty="0">
                          <a:solidFill>
                            <a:srgbClr val="000000"/>
                          </a:solidFill>
                          <a:latin typeface="Times New Roman"/>
                          <a:ea typeface="Times New Roman"/>
                        </a:rPr>
                        <a:t> of the earth, holding back the </a:t>
                      </a:r>
                      <a:r>
                        <a:rPr lang="en-US" sz="1800" b="1" u="sng" dirty="0">
                          <a:solidFill>
                            <a:srgbClr val="000000"/>
                          </a:solidFill>
                          <a:latin typeface="Times New Roman"/>
                          <a:ea typeface="Times New Roman"/>
                        </a:rPr>
                        <a:t>four winds</a:t>
                      </a:r>
                      <a:r>
                        <a:rPr lang="en-US" sz="1800" dirty="0">
                          <a:solidFill>
                            <a:srgbClr val="000000"/>
                          </a:solidFill>
                          <a:latin typeface="Times New Roman"/>
                          <a:ea typeface="Times New Roman"/>
                        </a:rPr>
                        <a:t> of the earth, so that </a:t>
                      </a:r>
                      <a:r>
                        <a:rPr lang="en-US" sz="1800" b="1" u="sng" dirty="0">
                          <a:solidFill>
                            <a:srgbClr val="000000"/>
                          </a:solidFill>
                          <a:latin typeface="Times New Roman"/>
                          <a:ea typeface="Times New Roman"/>
                        </a:rPr>
                        <a:t>no</a:t>
                      </a:r>
                      <a:r>
                        <a:rPr lang="en-US" sz="1800" u="sng" dirty="0">
                          <a:solidFill>
                            <a:srgbClr val="000000"/>
                          </a:solidFill>
                          <a:latin typeface="Times New Roman"/>
                          <a:ea typeface="Times New Roman"/>
                        </a:rPr>
                        <a:t> </a:t>
                      </a:r>
                      <a:r>
                        <a:rPr lang="en-US" sz="1800" b="1" u="sng" dirty="0">
                          <a:solidFill>
                            <a:srgbClr val="000000"/>
                          </a:solidFill>
                          <a:latin typeface="Times New Roman"/>
                          <a:ea typeface="Times New Roman"/>
                        </a:rPr>
                        <a:t>wind should blow</a:t>
                      </a:r>
                      <a:r>
                        <a:rPr lang="en-US" sz="1800" dirty="0">
                          <a:solidFill>
                            <a:srgbClr val="000000"/>
                          </a:solidFill>
                          <a:latin typeface="Times New Roman"/>
                          <a:ea typeface="Times New Roman"/>
                        </a:rPr>
                        <a:t> on the earth or on the sea or on any tree. </a:t>
                      </a:r>
                      <a:r>
                        <a:rPr lang="en-US" sz="1800" baseline="30000" dirty="0">
                          <a:solidFill>
                            <a:srgbClr val="000000"/>
                          </a:solidFill>
                          <a:latin typeface="Times New Roman"/>
                          <a:ea typeface="Times New Roman"/>
                        </a:rPr>
                        <a:t>2</a:t>
                      </a:r>
                      <a:r>
                        <a:rPr lang="en-US" sz="1800" dirty="0">
                          <a:solidFill>
                            <a:srgbClr val="000000"/>
                          </a:solidFill>
                          <a:latin typeface="Times New Roman"/>
                          <a:ea typeface="Times New Roman"/>
                        </a:rPr>
                        <a:t>And I saw </a:t>
                      </a:r>
                      <a:r>
                        <a:rPr lang="en-US" sz="1800" b="1" u="sng" dirty="0">
                          <a:solidFill>
                            <a:srgbClr val="000000"/>
                          </a:solidFill>
                          <a:latin typeface="Times New Roman"/>
                          <a:ea typeface="Times New Roman"/>
                        </a:rPr>
                        <a:t>another angel</a:t>
                      </a:r>
                      <a:r>
                        <a:rPr lang="en-US" sz="1800" dirty="0">
                          <a:solidFill>
                            <a:srgbClr val="000000"/>
                          </a:solidFill>
                          <a:latin typeface="Times New Roman"/>
                          <a:ea typeface="Times New Roman"/>
                        </a:rPr>
                        <a:t> ascending </a:t>
                      </a:r>
                      <a:r>
                        <a:rPr lang="en-US" sz="1800" b="1" u="sng" dirty="0">
                          <a:solidFill>
                            <a:srgbClr val="000000"/>
                          </a:solidFill>
                          <a:latin typeface="Times New Roman"/>
                          <a:ea typeface="Times New Roman"/>
                        </a:rPr>
                        <a:t>from the rising of the sun</a:t>
                      </a:r>
                      <a:r>
                        <a:rPr lang="en-US" sz="1800" dirty="0">
                          <a:solidFill>
                            <a:srgbClr val="000000"/>
                          </a:solidFill>
                          <a:latin typeface="Times New Roman"/>
                          <a:ea typeface="Times New Roman"/>
                        </a:rPr>
                        <a:t>, </a:t>
                      </a:r>
                      <a:r>
                        <a:rPr lang="en-US" sz="1800" b="1" u="sng" kern="1200" dirty="0">
                          <a:solidFill>
                            <a:srgbClr val="C00000"/>
                          </a:solidFill>
                          <a:latin typeface="Times New Roman"/>
                          <a:ea typeface="Times New Roman"/>
                          <a:cs typeface="+mn-cs"/>
                        </a:rPr>
                        <a:t>having the seal of the living God</a:t>
                      </a:r>
                      <a:r>
                        <a:rPr lang="en-US" sz="1800" dirty="0">
                          <a:solidFill>
                            <a:srgbClr val="000000"/>
                          </a:solidFill>
                          <a:latin typeface="Times New Roman"/>
                          <a:ea typeface="Times New Roman"/>
                        </a:rPr>
                        <a:t>; and he cried out with a </a:t>
                      </a:r>
                      <a:r>
                        <a:rPr lang="en-US" sz="1800" b="1" u="sng" dirty="0">
                          <a:solidFill>
                            <a:srgbClr val="C00000"/>
                          </a:solidFill>
                          <a:latin typeface="Times New Roman"/>
                          <a:ea typeface="Times New Roman"/>
                        </a:rPr>
                        <a:t>loud voice</a:t>
                      </a:r>
                      <a:r>
                        <a:rPr lang="en-US" sz="1800" dirty="0">
                          <a:solidFill>
                            <a:srgbClr val="000000"/>
                          </a:solidFill>
                          <a:latin typeface="Times New Roman"/>
                          <a:ea typeface="Times New Roman"/>
                        </a:rPr>
                        <a:t> </a:t>
                      </a:r>
                      <a:r>
                        <a:rPr lang="en-US" sz="1800" u="sng" dirty="0">
                          <a:solidFill>
                            <a:srgbClr val="000000"/>
                          </a:solidFill>
                          <a:latin typeface="Times New Roman"/>
                          <a:ea typeface="Times New Roman"/>
                        </a:rPr>
                        <a:t>to the four angels </a:t>
                      </a:r>
                      <a:r>
                        <a:rPr lang="en-US" sz="1800" dirty="0">
                          <a:solidFill>
                            <a:srgbClr val="000000"/>
                          </a:solidFill>
                          <a:latin typeface="Times New Roman"/>
                          <a:ea typeface="Times New Roman"/>
                        </a:rPr>
                        <a:t>to whom it was </a:t>
                      </a:r>
                      <a:r>
                        <a:rPr lang="en-US" sz="1800" b="1" u="sng" dirty="0">
                          <a:solidFill>
                            <a:srgbClr val="000000"/>
                          </a:solidFill>
                          <a:latin typeface="Times New Roman"/>
                          <a:ea typeface="Times New Roman"/>
                        </a:rPr>
                        <a:t>granted to harm the earth and the sea</a:t>
                      </a:r>
                      <a:r>
                        <a:rPr lang="en-US" sz="1800" dirty="0">
                          <a:solidFill>
                            <a:srgbClr val="000000"/>
                          </a:solidFill>
                          <a:latin typeface="Times New Roman"/>
                          <a:ea typeface="Times New Roman"/>
                        </a:rPr>
                        <a:t>,</a:t>
                      </a:r>
                      <a:endParaRPr lang="en-US" sz="1800" dirty="0">
                        <a:latin typeface="Times New Roman"/>
                        <a:ea typeface="Times New Roman"/>
                      </a:endParaRPr>
                    </a:p>
                  </a:txBody>
                  <a:tcPr marL="48445" marR="48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2870" marR="0" indent="-102870">
                        <a:spcBef>
                          <a:spcPts val="0"/>
                        </a:spcBef>
                        <a:spcAft>
                          <a:spcPts val="0"/>
                        </a:spcAft>
                      </a:pPr>
                      <a:r>
                        <a:rPr lang="en-US" sz="1800" b="1" dirty="0">
                          <a:solidFill>
                            <a:srgbClr val="0000FF"/>
                          </a:solidFill>
                          <a:latin typeface="Times New Roman"/>
                          <a:ea typeface="Times New Roman"/>
                        </a:rPr>
                        <a:t>Ezekiel 7:2</a:t>
                      </a:r>
                      <a:r>
                        <a:rPr lang="en-US" sz="1800" dirty="0">
                          <a:solidFill>
                            <a:srgbClr val="000000"/>
                          </a:solidFill>
                          <a:latin typeface="Times New Roman"/>
                          <a:ea typeface="Times New Roman"/>
                        </a:rPr>
                        <a:t> "And you, son of man, thus says the Lord G</a:t>
                      </a:r>
                      <a:r>
                        <a:rPr lang="en-US" sz="1800" cap="small" dirty="0">
                          <a:solidFill>
                            <a:srgbClr val="000000"/>
                          </a:solidFill>
                          <a:latin typeface="Times New Roman"/>
                          <a:ea typeface="Times New Roman"/>
                        </a:rPr>
                        <a:t>od</a:t>
                      </a:r>
                      <a:r>
                        <a:rPr lang="en-US" sz="1800" dirty="0">
                          <a:solidFill>
                            <a:srgbClr val="000000"/>
                          </a:solidFill>
                          <a:latin typeface="Times New Roman"/>
                          <a:ea typeface="Times New Roman"/>
                        </a:rPr>
                        <a:t> to the land of Israel, 'An end! The end is coming on the </a:t>
                      </a:r>
                      <a:r>
                        <a:rPr lang="en-US" sz="1800" b="1" u="sng" dirty="0">
                          <a:solidFill>
                            <a:srgbClr val="000000"/>
                          </a:solidFill>
                          <a:latin typeface="Times New Roman"/>
                          <a:ea typeface="Times New Roman"/>
                        </a:rPr>
                        <a:t>four corners</a:t>
                      </a:r>
                      <a:r>
                        <a:rPr lang="en-US" sz="1800" dirty="0">
                          <a:solidFill>
                            <a:srgbClr val="000000"/>
                          </a:solidFill>
                          <a:latin typeface="Times New Roman"/>
                          <a:ea typeface="Times New Roman"/>
                        </a:rPr>
                        <a:t> of the land</a:t>
                      </a:r>
                      <a:r>
                        <a:rPr lang="en-US" sz="1800" dirty="0" smtClean="0">
                          <a:solidFill>
                            <a:srgbClr val="000000"/>
                          </a:solidFill>
                          <a:latin typeface="Times New Roman"/>
                          <a:ea typeface="Times New Roman"/>
                        </a:rPr>
                        <a:t>.”</a:t>
                      </a:r>
                    </a:p>
                    <a:p>
                      <a:pPr marL="102870" marR="0" indent="-102870">
                        <a:spcBef>
                          <a:spcPts val="0"/>
                        </a:spcBef>
                        <a:spcAft>
                          <a:spcPts val="0"/>
                        </a:spcAft>
                      </a:pPr>
                      <a:endParaRPr lang="en-US" sz="1800" dirty="0" smtClean="0">
                        <a:latin typeface="Times New Roman"/>
                        <a:ea typeface="Times New Roman"/>
                      </a:endParaRPr>
                    </a:p>
                    <a:p>
                      <a:pPr marL="102870" marR="0" indent="-102870">
                        <a:spcBef>
                          <a:spcPts val="0"/>
                        </a:spcBef>
                        <a:spcAft>
                          <a:spcPts val="0"/>
                        </a:spcAft>
                      </a:pPr>
                      <a:endParaRPr lang="en-US" sz="1800" dirty="0" smtClean="0">
                        <a:latin typeface="Times New Roman"/>
                        <a:ea typeface="Times New Roman"/>
                      </a:endParaRPr>
                    </a:p>
                    <a:p>
                      <a:pPr marL="102870" marR="0" indent="-102870">
                        <a:spcBef>
                          <a:spcPts val="0"/>
                        </a:spcBef>
                        <a:spcAft>
                          <a:spcPts val="0"/>
                        </a:spcAft>
                      </a:pPr>
                      <a:endParaRPr lang="en-US" sz="1800" dirty="0">
                        <a:latin typeface="Times New Roman"/>
                        <a:ea typeface="Times New Roman"/>
                      </a:endParaRPr>
                    </a:p>
                    <a:p>
                      <a:pPr marL="102870" marR="0" indent="-102870">
                        <a:spcBef>
                          <a:spcPts val="0"/>
                        </a:spcBef>
                        <a:spcAft>
                          <a:spcPts val="0"/>
                        </a:spcAft>
                      </a:pPr>
                      <a:r>
                        <a:rPr lang="en-US" sz="1800" b="1" dirty="0">
                          <a:solidFill>
                            <a:srgbClr val="0000FF"/>
                          </a:solidFill>
                          <a:latin typeface="Times New Roman"/>
                          <a:ea typeface="Times New Roman"/>
                        </a:rPr>
                        <a:t>Jeremiah 49:36</a:t>
                      </a:r>
                      <a:r>
                        <a:rPr lang="en-US" sz="1800" dirty="0">
                          <a:latin typeface="Times New Roman"/>
                          <a:ea typeface="Times New Roman"/>
                        </a:rPr>
                        <a:t> 'And I shall bring upon Elam the </a:t>
                      </a:r>
                      <a:r>
                        <a:rPr lang="en-US" sz="1800" b="1" u="sng" dirty="0">
                          <a:solidFill>
                            <a:srgbClr val="000000"/>
                          </a:solidFill>
                          <a:latin typeface="Times New Roman"/>
                          <a:ea typeface="Times New Roman"/>
                        </a:rPr>
                        <a:t>four winds</a:t>
                      </a:r>
                      <a:r>
                        <a:rPr lang="en-US" sz="1800" dirty="0">
                          <a:latin typeface="Times New Roman"/>
                          <a:ea typeface="Times New Roman"/>
                        </a:rPr>
                        <a:t> From the four ends of heaven, And shall scatter them to all these winds; And there will be no nation To which the outcasts of Elam will not go. </a:t>
                      </a:r>
                      <a:endParaRPr lang="en-US" sz="1800" dirty="0" smtClean="0">
                        <a:latin typeface="Times New Roman"/>
                        <a:ea typeface="Times New Roman"/>
                      </a:endParaRPr>
                    </a:p>
                    <a:p>
                      <a:pPr marL="102870" marR="0" indent="-102870">
                        <a:spcBef>
                          <a:spcPts val="0"/>
                        </a:spcBef>
                        <a:spcAft>
                          <a:spcPts val="0"/>
                        </a:spcAft>
                      </a:pPr>
                      <a:endParaRPr lang="en-US" sz="1800" dirty="0">
                        <a:latin typeface="Times New Roman"/>
                        <a:ea typeface="Times New Roman"/>
                      </a:endParaRPr>
                    </a:p>
                  </a:txBody>
                  <a:tcPr marL="48445" marR="48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spcBef>
                          <a:spcPts val="0"/>
                        </a:spcBef>
                        <a:spcAft>
                          <a:spcPts val="0"/>
                        </a:spcAft>
                        <a:buFont typeface="Symbol"/>
                        <a:buChar char=""/>
                      </a:pPr>
                      <a:r>
                        <a:rPr lang="en-US" sz="1800" dirty="0">
                          <a:solidFill>
                            <a:srgbClr val="000000"/>
                          </a:solidFill>
                          <a:latin typeface="Times New Roman"/>
                          <a:ea typeface="Times New Roman"/>
                        </a:rPr>
                        <a:t>For our benefit, explanatory interludes occur between the 6</a:t>
                      </a:r>
                      <a:r>
                        <a:rPr lang="en-US" sz="1800" baseline="30000" dirty="0">
                          <a:solidFill>
                            <a:srgbClr val="000000"/>
                          </a:solidFill>
                          <a:latin typeface="Times New Roman"/>
                          <a:ea typeface="Times New Roman"/>
                        </a:rPr>
                        <a:t>th</a:t>
                      </a:r>
                      <a:r>
                        <a:rPr lang="en-US" sz="1800" dirty="0">
                          <a:solidFill>
                            <a:srgbClr val="000000"/>
                          </a:solidFill>
                          <a:latin typeface="Times New Roman"/>
                          <a:ea typeface="Times New Roman"/>
                        </a:rPr>
                        <a:t> and 7</a:t>
                      </a:r>
                      <a:r>
                        <a:rPr lang="en-US" sz="1800" baseline="30000" dirty="0">
                          <a:solidFill>
                            <a:srgbClr val="000000"/>
                          </a:solidFill>
                          <a:latin typeface="Times New Roman"/>
                          <a:ea typeface="Times New Roman"/>
                        </a:rPr>
                        <a:t>th</a:t>
                      </a:r>
                      <a:r>
                        <a:rPr lang="en-US" sz="1800" dirty="0">
                          <a:solidFill>
                            <a:srgbClr val="000000"/>
                          </a:solidFill>
                          <a:latin typeface="Times New Roman"/>
                          <a:ea typeface="Times New Roman"/>
                        </a:rPr>
                        <a:t> seals and the 6</a:t>
                      </a:r>
                      <a:r>
                        <a:rPr lang="en-US" sz="1800" baseline="30000" dirty="0">
                          <a:solidFill>
                            <a:srgbClr val="000000"/>
                          </a:solidFill>
                          <a:latin typeface="Times New Roman"/>
                          <a:ea typeface="Times New Roman"/>
                        </a:rPr>
                        <a:t>th</a:t>
                      </a:r>
                      <a:r>
                        <a:rPr lang="en-US" sz="1800" dirty="0">
                          <a:solidFill>
                            <a:srgbClr val="000000"/>
                          </a:solidFill>
                          <a:latin typeface="Times New Roman"/>
                          <a:ea typeface="Times New Roman"/>
                        </a:rPr>
                        <a:t> and 7</a:t>
                      </a:r>
                      <a:r>
                        <a:rPr lang="en-US" sz="1800" baseline="30000" dirty="0">
                          <a:solidFill>
                            <a:srgbClr val="000000"/>
                          </a:solidFill>
                          <a:latin typeface="Times New Roman"/>
                          <a:ea typeface="Times New Roman"/>
                        </a:rPr>
                        <a:t>th</a:t>
                      </a:r>
                      <a:r>
                        <a:rPr lang="en-US" sz="1800" dirty="0">
                          <a:solidFill>
                            <a:srgbClr val="000000"/>
                          </a:solidFill>
                          <a:latin typeface="Times New Roman"/>
                          <a:ea typeface="Times New Roman"/>
                        </a:rPr>
                        <a:t> trumpets</a:t>
                      </a:r>
                      <a:endParaRPr lang="en-US" sz="1800" dirty="0">
                        <a:latin typeface="Times New Roman"/>
                        <a:ea typeface="Times New Roman"/>
                      </a:endParaRPr>
                    </a:p>
                    <a:p>
                      <a:pPr marL="342900" marR="0" lvl="0" indent="-342900">
                        <a:spcBef>
                          <a:spcPts val="0"/>
                        </a:spcBef>
                        <a:spcAft>
                          <a:spcPts val="0"/>
                        </a:spcAft>
                        <a:buFont typeface="Symbol"/>
                        <a:buChar char=""/>
                      </a:pPr>
                      <a:r>
                        <a:rPr lang="en-US" sz="1800" b="0" dirty="0" smtClean="0">
                          <a:solidFill>
                            <a:schemeClr val="tx1"/>
                          </a:solidFill>
                          <a:latin typeface="Times New Roman"/>
                          <a:ea typeface="Times New Roman"/>
                        </a:rPr>
                        <a:t> </a:t>
                      </a:r>
                      <a:r>
                        <a:rPr lang="en-US" sz="1800" b="1" dirty="0" smtClean="0">
                          <a:solidFill>
                            <a:srgbClr val="0000FF"/>
                          </a:solidFill>
                          <a:latin typeface="Times New Roman"/>
                          <a:ea typeface="Times New Roman"/>
                        </a:rPr>
                        <a:t>Rev </a:t>
                      </a:r>
                      <a:r>
                        <a:rPr lang="en-US" sz="1800" b="1" dirty="0">
                          <a:solidFill>
                            <a:srgbClr val="0000FF"/>
                          </a:solidFill>
                          <a:latin typeface="Times New Roman"/>
                          <a:ea typeface="Times New Roman"/>
                        </a:rPr>
                        <a:t>7 </a:t>
                      </a:r>
                      <a:r>
                        <a:rPr lang="en-US" sz="1800" dirty="0">
                          <a:solidFill>
                            <a:srgbClr val="000000"/>
                          </a:solidFill>
                          <a:latin typeface="Times New Roman"/>
                          <a:ea typeface="Times New Roman"/>
                        </a:rPr>
                        <a:t>is a parenthetic insertion to answer the question asked in </a:t>
                      </a:r>
                      <a:r>
                        <a:rPr lang="en-US" sz="1800" b="1" dirty="0">
                          <a:solidFill>
                            <a:srgbClr val="0000FF"/>
                          </a:solidFill>
                          <a:latin typeface="Times New Roman"/>
                          <a:ea typeface="Times New Roman"/>
                        </a:rPr>
                        <a:t>Rev 6:17</a:t>
                      </a:r>
                      <a:r>
                        <a:rPr lang="en-US" sz="1800" dirty="0">
                          <a:solidFill>
                            <a:srgbClr val="000000"/>
                          </a:solidFill>
                          <a:latin typeface="Times New Roman"/>
                          <a:ea typeface="Times New Roman"/>
                        </a:rPr>
                        <a:t>.</a:t>
                      </a:r>
                      <a:endParaRPr lang="en-US" sz="1800" dirty="0">
                        <a:latin typeface="Times New Roman"/>
                        <a:ea typeface="Times New Roman"/>
                      </a:endParaRPr>
                    </a:p>
                    <a:p>
                      <a:pPr marL="342900" marR="0" lvl="0" indent="-342900">
                        <a:spcBef>
                          <a:spcPts val="0"/>
                        </a:spcBef>
                        <a:spcAft>
                          <a:spcPts val="0"/>
                        </a:spcAft>
                        <a:buFont typeface="Symbol"/>
                        <a:buChar char=""/>
                      </a:pPr>
                      <a:r>
                        <a:rPr lang="en-US" sz="1800" dirty="0">
                          <a:solidFill>
                            <a:srgbClr val="000000"/>
                          </a:solidFill>
                          <a:latin typeface="Times New Roman"/>
                          <a:ea typeface="Times New Roman"/>
                        </a:rPr>
                        <a:t>Wind is a symbol of judgment.</a:t>
                      </a:r>
                      <a:endParaRPr lang="en-US" sz="1800" dirty="0">
                        <a:latin typeface="Times New Roman"/>
                        <a:ea typeface="Times New Roman"/>
                      </a:endParaRPr>
                    </a:p>
                    <a:p>
                      <a:pPr marL="342900" marR="0" lvl="0" indent="-342900">
                        <a:spcBef>
                          <a:spcPts val="0"/>
                        </a:spcBef>
                        <a:spcAft>
                          <a:spcPts val="0"/>
                        </a:spcAft>
                        <a:buFont typeface="Symbol"/>
                        <a:buChar char=""/>
                      </a:pPr>
                      <a:r>
                        <a:rPr lang="en-US" sz="1800" b="0" u="none" dirty="0" smtClean="0">
                          <a:solidFill>
                            <a:schemeClr val="tx1"/>
                          </a:solidFill>
                          <a:latin typeface="Times New Roman"/>
                          <a:ea typeface="Times New Roman"/>
                        </a:rPr>
                        <a:t> </a:t>
                      </a:r>
                      <a:r>
                        <a:rPr lang="en-US" sz="1800" b="1" u="sng" dirty="0" smtClean="0">
                          <a:solidFill>
                            <a:srgbClr val="C00000"/>
                          </a:solidFill>
                          <a:latin typeface="Times New Roman"/>
                          <a:ea typeface="Times New Roman"/>
                        </a:rPr>
                        <a:t>Loud </a:t>
                      </a:r>
                      <a:r>
                        <a:rPr lang="en-US" sz="1800" b="1" u="sng" dirty="0">
                          <a:solidFill>
                            <a:srgbClr val="C00000"/>
                          </a:solidFill>
                          <a:latin typeface="Times New Roman"/>
                          <a:ea typeface="Times New Roman"/>
                        </a:rPr>
                        <a:t>voice</a:t>
                      </a:r>
                      <a:r>
                        <a:rPr lang="en-US" sz="1800" b="1" u="sng" dirty="0">
                          <a:solidFill>
                            <a:srgbClr val="000000"/>
                          </a:solidFill>
                          <a:latin typeface="Times New Roman"/>
                          <a:ea typeface="Times New Roman"/>
                        </a:rPr>
                        <a:t> </a:t>
                      </a:r>
                      <a:r>
                        <a:rPr lang="en-US" sz="1800" dirty="0">
                          <a:solidFill>
                            <a:srgbClr val="000000"/>
                          </a:solidFill>
                          <a:latin typeface="Times New Roman"/>
                          <a:ea typeface="Times New Roman"/>
                        </a:rPr>
                        <a:t>– GK: </a:t>
                      </a:r>
                      <a:r>
                        <a:rPr lang="en-US" sz="1800" i="1" dirty="0">
                          <a:solidFill>
                            <a:srgbClr val="000000"/>
                          </a:solidFill>
                          <a:latin typeface="Times New Roman"/>
                          <a:ea typeface="Times New Roman"/>
                        </a:rPr>
                        <a:t>phone </a:t>
                      </a:r>
                      <a:r>
                        <a:rPr lang="en-US" sz="1800" i="1" dirty="0" err="1" smtClean="0">
                          <a:solidFill>
                            <a:srgbClr val="000000"/>
                          </a:solidFill>
                          <a:latin typeface="Times New Roman"/>
                          <a:ea typeface="Times New Roman"/>
                        </a:rPr>
                        <a:t>megale</a:t>
                      </a:r>
                      <a:r>
                        <a:rPr lang="en-US" sz="1800" dirty="0" smtClean="0">
                          <a:solidFill>
                            <a:srgbClr val="000000"/>
                          </a:solidFill>
                          <a:latin typeface="Times New Roman"/>
                          <a:ea typeface="Times New Roman"/>
                        </a:rPr>
                        <a:t>, </a:t>
                      </a:r>
                      <a:r>
                        <a:rPr lang="en-US" sz="1800" dirty="0">
                          <a:solidFill>
                            <a:srgbClr val="000000"/>
                          </a:solidFill>
                          <a:latin typeface="Times New Roman"/>
                          <a:ea typeface="Times New Roman"/>
                        </a:rPr>
                        <a:t>or megaphone! Something important coming!!</a:t>
                      </a:r>
                      <a:endParaRPr lang="en-US" sz="1800" dirty="0">
                        <a:latin typeface="Times New Roman"/>
                        <a:ea typeface="Times New Roman"/>
                      </a:endParaRPr>
                    </a:p>
                    <a:p>
                      <a:pPr marL="219710" marR="0" indent="-219710">
                        <a:spcBef>
                          <a:spcPts val="0"/>
                        </a:spcBef>
                        <a:spcAft>
                          <a:spcPts val="0"/>
                        </a:spcAft>
                      </a:pPr>
                      <a:r>
                        <a:rPr lang="en-US" sz="1800" b="1" dirty="0">
                          <a:solidFill>
                            <a:srgbClr val="0000FF"/>
                          </a:solidFill>
                          <a:latin typeface="Times New Roman"/>
                          <a:ea typeface="Times New Roman"/>
                        </a:rPr>
                        <a:t>2 Peter 3:9</a:t>
                      </a:r>
                      <a:r>
                        <a:rPr lang="en-US" sz="1800" b="1" dirty="0">
                          <a:latin typeface="Times New Roman"/>
                          <a:ea typeface="Times New Roman"/>
                        </a:rPr>
                        <a:t> </a:t>
                      </a:r>
                      <a:r>
                        <a:rPr lang="en-US" sz="1800" dirty="0">
                          <a:latin typeface="Times New Roman"/>
                          <a:ea typeface="Times New Roman"/>
                        </a:rPr>
                        <a:t>The Lord is not slow about His promise, as some count slowness, but </a:t>
                      </a:r>
                      <a:r>
                        <a:rPr lang="en-US" sz="1800" b="1" u="sng" dirty="0">
                          <a:solidFill>
                            <a:srgbClr val="C00000"/>
                          </a:solidFill>
                          <a:latin typeface="Times New Roman"/>
                          <a:ea typeface="Times New Roman"/>
                        </a:rPr>
                        <a:t>is patient toward you, not wishing for any to perish but for all to come to repentance. </a:t>
                      </a:r>
                      <a:endParaRPr lang="en-US" sz="1800" dirty="0">
                        <a:latin typeface="Times New Roman"/>
                        <a:ea typeface="Times New Roman"/>
                      </a:endParaRPr>
                    </a:p>
                  </a:txBody>
                  <a:tcPr marL="48445" marR="48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303F6C-CA7F-421B-8EF8-CEB95EA7549B}" type="datetime1">
              <a:rPr lang="en-US" smtClean="0"/>
              <a:pPr/>
              <a:t>1/11/2017</a:t>
            </a:fld>
            <a:endParaRPr lang="en-US"/>
          </a:p>
        </p:txBody>
      </p:sp>
      <p:sp>
        <p:nvSpPr>
          <p:cNvPr id="3" name="Footer Placeholder 2"/>
          <p:cNvSpPr>
            <a:spLocks noGrp="1"/>
          </p:cNvSpPr>
          <p:nvPr>
            <p:ph type="ftr" sz="quarter" idx="11"/>
          </p:nvPr>
        </p:nvSpPr>
        <p:spPr/>
        <p:txBody>
          <a:bodyPr/>
          <a:lstStyle/>
          <a:p>
            <a:r>
              <a:rPr lang="en-US" smtClean="0"/>
              <a:t>David Tye</a:t>
            </a:r>
            <a:endParaRPr lang="en-US"/>
          </a:p>
        </p:txBody>
      </p:sp>
      <p:sp>
        <p:nvSpPr>
          <p:cNvPr id="4" name="Slide Number Placeholder 3"/>
          <p:cNvSpPr>
            <a:spLocks noGrp="1"/>
          </p:cNvSpPr>
          <p:nvPr>
            <p:ph type="sldNum" sz="quarter" idx="12"/>
          </p:nvPr>
        </p:nvSpPr>
        <p:spPr/>
        <p:txBody>
          <a:bodyPr/>
          <a:lstStyle/>
          <a:p>
            <a:fld id="{3B0E11CA-64D2-4375-B622-C832B1B19270}" type="slidenum">
              <a:rPr lang="en-US" smtClean="0"/>
              <a:pPr/>
              <a:t>24</a:t>
            </a:fld>
            <a:endParaRPr lang="en-US"/>
          </a:p>
        </p:txBody>
      </p:sp>
      <p:pic>
        <p:nvPicPr>
          <p:cNvPr id="1026" name="Picture 2" descr="E:\BIBLE STUDY\MBC Community Teaching\DTW\Final-Revelation development files\PatSmith-jpgs\11.jpg"/>
          <p:cNvPicPr>
            <a:picLocks noChangeAspect="1" noChangeArrowheads="1"/>
          </p:cNvPicPr>
          <p:nvPr/>
        </p:nvPicPr>
        <p:blipFill>
          <a:blip r:embed="rId3" cstate="print"/>
          <a:srcRect/>
          <a:stretch>
            <a:fillRect/>
          </a:stretch>
        </p:blipFill>
        <p:spPr bwMode="auto">
          <a:xfrm>
            <a:off x="-1" y="0"/>
            <a:ext cx="9222949" cy="68580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1/11/2017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25</a:t>
            </a:fld>
            <a:endParaRPr lang="en-US"/>
          </a:p>
        </p:txBody>
      </p:sp>
      <p:sp>
        <p:nvSpPr>
          <p:cNvPr id="8" name="TextBox 7"/>
          <p:cNvSpPr txBox="1"/>
          <p:nvPr/>
        </p:nvSpPr>
        <p:spPr>
          <a:xfrm>
            <a:off x="457200" y="76200"/>
            <a:ext cx="8543236" cy="461665"/>
          </a:xfrm>
          <a:prstGeom prst="rect">
            <a:avLst/>
          </a:prstGeom>
          <a:noFill/>
        </p:spPr>
        <p:txBody>
          <a:bodyPr wrap="none" rtlCol="0">
            <a:spAutoFit/>
          </a:bodyPr>
          <a:lstStyle/>
          <a:p>
            <a:r>
              <a:rPr lang="en-US" sz="2400" b="1" dirty="0" smtClean="0">
                <a:solidFill>
                  <a:srgbClr val="0000FF"/>
                </a:solidFill>
              </a:rPr>
              <a:t>Rev 7 – Those who can stand: 144,000 and the multitude of saints</a:t>
            </a:r>
            <a:endParaRPr lang="en-US" sz="2400" b="1" dirty="0">
              <a:solidFill>
                <a:srgbClr val="0000FF"/>
              </a:solidFill>
            </a:endParaRPr>
          </a:p>
        </p:txBody>
      </p:sp>
      <p:graphicFrame>
        <p:nvGraphicFramePr>
          <p:cNvPr id="9" name="Table 8"/>
          <p:cNvGraphicFramePr>
            <a:graphicFrameLocks noGrp="1"/>
          </p:cNvGraphicFramePr>
          <p:nvPr/>
        </p:nvGraphicFramePr>
        <p:xfrm>
          <a:off x="228600" y="533400"/>
          <a:ext cx="8610599" cy="6096000"/>
        </p:xfrm>
        <a:graphic>
          <a:graphicData uri="http://schemas.openxmlformats.org/drawingml/2006/table">
            <a:tbl>
              <a:tblPr/>
              <a:tblGrid>
                <a:gridCol w="1981200"/>
                <a:gridCol w="3810000"/>
                <a:gridCol w="2819399"/>
              </a:tblGrid>
              <a:tr h="5486400">
                <a:tc>
                  <a:txBody>
                    <a:bodyPr/>
                    <a:lstStyle/>
                    <a:p>
                      <a:pPr marL="102870" marR="0" indent="-102870">
                        <a:spcBef>
                          <a:spcPts val="0"/>
                        </a:spcBef>
                        <a:spcAft>
                          <a:spcPts val="0"/>
                        </a:spcAft>
                      </a:pPr>
                      <a:r>
                        <a:rPr lang="en-US" sz="1600" baseline="30000" dirty="0">
                          <a:solidFill>
                            <a:srgbClr val="1F497D"/>
                          </a:solidFill>
                          <a:latin typeface="Times New Roman"/>
                          <a:ea typeface="Times New Roman"/>
                        </a:rPr>
                        <a:t>3</a:t>
                      </a:r>
                      <a:r>
                        <a:rPr lang="en-US" sz="1600" dirty="0">
                          <a:solidFill>
                            <a:srgbClr val="000000"/>
                          </a:solidFill>
                          <a:latin typeface="Times New Roman"/>
                          <a:ea typeface="Times New Roman"/>
                        </a:rPr>
                        <a:t>saying, "Do not harm the earth or the sea or the trees, </a:t>
                      </a:r>
                      <a:r>
                        <a:rPr lang="en-US" sz="1600" b="1" u="sng" dirty="0">
                          <a:solidFill>
                            <a:srgbClr val="C00000"/>
                          </a:solidFill>
                          <a:latin typeface="Times New Roman"/>
                          <a:ea typeface="Times New Roman"/>
                        </a:rPr>
                        <a:t>until</a:t>
                      </a:r>
                      <a:r>
                        <a:rPr lang="en-US" sz="1600" dirty="0">
                          <a:solidFill>
                            <a:srgbClr val="000000"/>
                          </a:solidFill>
                          <a:latin typeface="Times New Roman"/>
                          <a:ea typeface="Times New Roman"/>
                        </a:rPr>
                        <a:t> we have </a:t>
                      </a:r>
                      <a:r>
                        <a:rPr lang="en-US" sz="1600" b="1" u="sng" dirty="0">
                          <a:solidFill>
                            <a:srgbClr val="000000"/>
                          </a:solidFill>
                          <a:latin typeface="Times New Roman"/>
                          <a:ea typeface="Times New Roman"/>
                        </a:rPr>
                        <a:t>sealed the </a:t>
                      </a:r>
                      <a:r>
                        <a:rPr lang="en-US" sz="1600" b="1" u="sng" dirty="0">
                          <a:solidFill>
                            <a:srgbClr val="C00000"/>
                          </a:solidFill>
                          <a:latin typeface="Times New Roman"/>
                          <a:ea typeface="Times New Roman"/>
                        </a:rPr>
                        <a:t>bond-servants</a:t>
                      </a:r>
                      <a:r>
                        <a:rPr lang="en-US" sz="1600" b="1" u="sng" dirty="0">
                          <a:solidFill>
                            <a:srgbClr val="000000"/>
                          </a:solidFill>
                          <a:latin typeface="Times New Roman"/>
                          <a:ea typeface="Times New Roman"/>
                        </a:rPr>
                        <a:t> of our God on their foreheads</a:t>
                      </a:r>
                      <a:r>
                        <a:rPr lang="en-US" sz="1600" dirty="0">
                          <a:solidFill>
                            <a:srgbClr val="000000"/>
                          </a:solidFill>
                          <a:latin typeface="Times New Roman"/>
                          <a:ea typeface="Times New Roman"/>
                        </a:rPr>
                        <a:t>." </a:t>
                      </a:r>
                      <a:r>
                        <a:rPr lang="en-US" sz="1600" baseline="30000" dirty="0">
                          <a:solidFill>
                            <a:srgbClr val="1F497D"/>
                          </a:solidFill>
                          <a:latin typeface="Times New Roman"/>
                          <a:ea typeface="Times New Roman"/>
                        </a:rPr>
                        <a:t>4</a:t>
                      </a:r>
                      <a:r>
                        <a:rPr lang="en-US" sz="1600" dirty="0">
                          <a:solidFill>
                            <a:srgbClr val="000000"/>
                          </a:solidFill>
                          <a:latin typeface="Times New Roman"/>
                          <a:ea typeface="Times New Roman"/>
                        </a:rPr>
                        <a:t>And I heard the number of those who were sealed, </a:t>
                      </a:r>
                      <a:r>
                        <a:rPr lang="en-US" sz="1600" b="1" u="sng" dirty="0">
                          <a:solidFill>
                            <a:srgbClr val="000000"/>
                          </a:solidFill>
                          <a:latin typeface="Times New Roman"/>
                          <a:ea typeface="Times New Roman"/>
                        </a:rPr>
                        <a:t>one hundred and forty-four thousand</a:t>
                      </a:r>
                      <a:r>
                        <a:rPr lang="en-US" sz="1600" dirty="0">
                          <a:solidFill>
                            <a:srgbClr val="000000"/>
                          </a:solidFill>
                          <a:latin typeface="Times New Roman"/>
                          <a:ea typeface="Times New Roman"/>
                        </a:rPr>
                        <a:t> </a:t>
                      </a:r>
                      <a:r>
                        <a:rPr lang="en-US" sz="1600" b="1" u="sng" dirty="0">
                          <a:solidFill>
                            <a:srgbClr val="000000"/>
                          </a:solidFill>
                          <a:latin typeface="Times New Roman"/>
                          <a:ea typeface="Times New Roman"/>
                        </a:rPr>
                        <a:t>sealed</a:t>
                      </a:r>
                      <a:r>
                        <a:rPr lang="en-US" sz="1600" dirty="0">
                          <a:solidFill>
                            <a:srgbClr val="000000"/>
                          </a:solidFill>
                          <a:latin typeface="Times New Roman"/>
                          <a:ea typeface="Times New Roman"/>
                        </a:rPr>
                        <a:t> </a:t>
                      </a:r>
                      <a:r>
                        <a:rPr lang="en-US" sz="1600" b="1" u="sng" dirty="0">
                          <a:solidFill>
                            <a:srgbClr val="C00000"/>
                          </a:solidFill>
                          <a:latin typeface="Times New Roman"/>
                          <a:ea typeface="Times New Roman"/>
                        </a:rPr>
                        <a:t>from every tribe of the sons of Israel</a:t>
                      </a:r>
                      <a:r>
                        <a:rPr lang="en-US" sz="1600" dirty="0" smtClean="0">
                          <a:solidFill>
                            <a:srgbClr val="000000"/>
                          </a:solidFill>
                          <a:latin typeface="Times New Roman"/>
                          <a:ea typeface="Times New Roman"/>
                        </a:rPr>
                        <a:t>:</a:t>
                      </a:r>
                    </a:p>
                    <a:p>
                      <a:pPr marL="102870" marR="0" indent="-102870">
                        <a:spcBef>
                          <a:spcPts val="0"/>
                        </a:spcBef>
                        <a:spcAft>
                          <a:spcPts val="0"/>
                        </a:spcAft>
                      </a:pPr>
                      <a:endParaRPr lang="en-US" sz="1600" dirty="0" smtClean="0">
                        <a:solidFill>
                          <a:srgbClr val="000000"/>
                        </a:solidFill>
                        <a:latin typeface="Times New Roman"/>
                        <a:ea typeface="Times New Roman"/>
                      </a:endParaRPr>
                    </a:p>
                  </a:txBody>
                  <a:tcPr marL="48445" marR="48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2870" marR="0" indent="-102870">
                        <a:spcBef>
                          <a:spcPts val="0"/>
                        </a:spcBef>
                        <a:spcAft>
                          <a:spcPts val="0"/>
                        </a:spcAft>
                      </a:pPr>
                      <a:r>
                        <a:rPr lang="en-US" sz="1600" b="1" dirty="0" smtClean="0">
                          <a:solidFill>
                            <a:srgbClr val="0000FF"/>
                          </a:solidFill>
                          <a:latin typeface="Times New Roman"/>
                          <a:ea typeface="Times New Roman"/>
                        </a:rPr>
                        <a:t>Ezekiel </a:t>
                      </a:r>
                      <a:r>
                        <a:rPr lang="en-US" sz="1600" b="1" dirty="0">
                          <a:solidFill>
                            <a:srgbClr val="0000FF"/>
                          </a:solidFill>
                          <a:latin typeface="Times New Roman"/>
                          <a:ea typeface="Times New Roman"/>
                        </a:rPr>
                        <a:t>9:4-5</a:t>
                      </a:r>
                      <a:r>
                        <a:rPr lang="en-US" sz="1600" dirty="0">
                          <a:solidFill>
                            <a:srgbClr val="000000"/>
                          </a:solidFill>
                          <a:latin typeface="Times New Roman"/>
                          <a:ea typeface="Times New Roman"/>
                        </a:rPr>
                        <a:t> …And the L</a:t>
                      </a:r>
                      <a:r>
                        <a:rPr lang="en-US" sz="1600" cap="small" dirty="0">
                          <a:solidFill>
                            <a:srgbClr val="000000"/>
                          </a:solidFill>
                          <a:latin typeface="Times New Roman"/>
                          <a:ea typeface="Times New Roman"/>
                        </a:rPr>
                        <a:t>ord</a:t>
                      </a:r>
                      <a:r>
                        <a:rPr lang="en-US" sz="1600" dirty="0">
                          <a:solidFill>
                            <a:srgbClr val="000000"/>
                          </a:solidFill>
                          <a:latin typeface="Times New Roman"/>
                          <a:ea typeface="Times New Roman"/>
                        </a:rPr>
                        <a:t> said to him, "Go through the midst of the city, </a:t>
                      </a:r>
                      <a:r>
                        <a:rPr lang="en-US" sz="1600" i="1" dirty="0">
                          <a:solidFill>
                            <a:srgbClr val="000000"/>
                          </a:solidFill>
                          <a:latin typeface="Times New Roman"/>
                          <a:ea typeface="Times New Roman"/>
                        </a:rPr>
                        <a:t>even</a:t>
                      </a:r>
                      <a:r>
                        <a:rPr lang="en-US" sz="1600" dirty="0">
                          <a:solidFill>
                            <a:srgbClr val="000000"/>
                          </a:solidFill>
                          <a:latin typeface="Times New Roman"/>
                          <a:ea typeface="Times New Roman"/>
                        </a:rPr>
                        <a:t> through the midst of Jerusalem, and </a:t>
                      </a:r>
                      <a:r>
                        <a:rPr lang="en-US" sz="1600" b="1" u="sng" dirty="0">
                          <a:solidFill>
                            <a:srgbClr val="000000"/>
                          </a:solidFill>
                          <a:latin typeface="Times New Roman"/>
                          <a:ea typeface="Times New Roman"/>
                        </a:rPr>
                        <a:t>put a mark on the foreheads</a:t>
                      </a:r>
                      <a:r>
                        <a:rPr lang="en-US" sz="1600" dirty="0">
                          <a:solidFill>
                            <a:srgbClr val="000000"/>
                          </a:solidFill>
                          <a:latin typeface="Times New Roman"/>
                          <a:ea typeface="Times New Roman"/>
                        </a:rPr>
                        <a:t> of the men who sigh and groan over all the abominations which are being committed in its midst.</a:t>
                      </a:r>
                      <a:endParaRPr lang="en-US" sz="1600" dirty="0">
                        <a:latin typeface="Times New Roman"/>
                        <a:ea typeface="Times New Roman"/>
                      </a:endParaRPr>
                    </a:p>
                    <a:p>
                      <a:pPr marL="102870" marR="0" indent="-102870">
                        <a:spcBef>
                          <a:spcPts val="0"/>
                        </a:spcBef>
                        <a:spcAft>
                          <a:spcPts val="0"/>
                        </a:spcAft>
                      </a:pPr>
                      <a:endParaRPr lang="en-US" sz="1600" b="1" dirty="0" smtClean="0">
                        <a:solidFill>
                          <a:srgbClr val="0000FF"/>
                        </a:solidFill>
                        <a:latin typeface="Times New Roman"/>
                        <a:ea typeface="Times New Roman"/>
                      </a:endParaRPr>
                    </a:p>
                    <a:p>
                      <a:pPr marL="102870" marR="0" indent="-102870">
                        <a:spcBef>
                          <a:spcPts val="0"/>
                        </a:spcBef>
                        <a:spcAft>
                          <a:spcPts val="0"/>
                        </a:spcAft>
                      </a:pPr>
                      <a:r>
                        <a:rPr lang="en-US" sz="1600" b="1" dirty="0" smtClean="0">
                          <a:solidFill>
                            <a:srgbClr val="0000FF"/>
                          </a:solidFill>
                          <a:latin typeface="Times New Roman"/>
                          <a:ea typeface="Times New Roman"/>
                        </a:rPr>
                        <a:t>Rev</a:t>
                      </a:r>
                      <a:r>
                        <a:rPr lang="en-US" sz="1600" b="1" dirty="0">
                          <a:solidFill>
                            <a:srgbClr val="0000FF"/>
                          </a:solidFill>
                          <a:latin typeface="Times New Roman"/>
                          <a:ea typeface="Times New Roman"/>
                        </a:rPr>
                        <a:t>. 9:4</a:t>
                      </a:r>
                      <a:r>
                        <a:rPr lang="en-US" sz="1600" dirty="0">
                          <a:latin typeface="Times New Roman"/>
                          <a:ea typeface="Times New Roman"/>
                        </a:rPr>
                        <a:t> And </a:t>
                      </a:r>
                      <a:r>
                        <a:rPr lang="en-US" sz="1600" b="1" u="sng" dirty="0">
                          <a:solidFill>
                            <a:srgbClr val="C00000"/>
                          </a:solidFill>
                          <a:latin typeface="Times New Roman"/>
                          <a:ea typeface="Times New Roman"/>
                        </a:rPr>
                        <a:t>they</a:t>
                      </a:r>
                      <a:r>
                        <a:rPr lang="en-US" sz="1600" dirty="0">
                          <a:latin typeface="Times New Roman"/>
                          <a:ea typeface="Times New Roman"/>
                        </a:rPr>
                        <a:t> were told that they should not hurt the grass of the earth, nor any green thing, nor any tree, </a:t>
                      </a:r>
                      <a:r>
                        <a:rPr lang="en-US" sz="1600" b="1" u="sng" dirty="0">
                          <a:solidFill>
                            <a:srgbClr val="C00000"/>
                          </a:solidFill>
                          <a:latin typeface="Times New Roman"/>
                          <a:ea typeface="Times New Roman"/>
                        </a:rPr>
                        <a:t>but only the men who do not have the seal of God on their foreheads</a:t>
                      </a:r>
                      <a:r>
                        <a:rPr lang="en-US" sz="1600" dirty="0">
                          <a:latin typeface="Times New Roman"/>
                          <a:ea typeface="Times New Roman"/>
                        </a:rPr>
                        <a:t>. </a:t>
                      </a:r>
                      <a:endParaRPr lang="en-US" sz="1600" dirty="0" smtClean="0">
                        <a:latin typeface="Times New Roman"/>
                        <a:ea typeface="Times New Roman"/>
                      </a:endParaRPr>
                    </a:p>
                    <a:p>
                      <a:pPr marL="102870" marR="0" indent="-102870">
                        <a:spcBef>
                          <a:spcPts val="0"/>
                        </a:spcBef>
                        <a:spcAft>
                          <a:spcPts val="0"/>
                        </a:spcAft>
                      </a:pPr>
                      <a:endParaRPr lang="en-US" sz="1600" dirty="0">
                        <a:latin typeface="Times New Roman"/>
                        <a:ea typeface="Times New Roman"/>
                      </a:endParaRPr>
                    </a:p>
                    <a:p>
                      <a:pPr marL="102870" marR="0" indent="-102870">
                        <a:spcBef>
                          <a:spcPts val="0"/>
                        </a:spcBef>
                        <a:spcAft>
                          <a:spcPts val="0"/>
                        </a:spcAft>
                      </a:pPr>
                      <a:r>
                        <a:rPr lang="en-US" sz="1600" b="1" kern="1200" dirty="0" smtClean="0">
                          <a:solidFill>
                            <a:srgbClr val="0000FF"/>
                          </a:solidFill>
                          <a:latin typeface="Times New Roman" pitchFamily="18" charset="0"/>
                          <a:ea typeface="+mn-ea"/>
                          <a:cs typeface="Times New Roman" pitchFamily="18" charset="0"/>
                        </a:rPr>
                        <a:t>Rev 14:1-5 </a:t>
                      </a:r>
                      <a:r>
                        <a:rPr lang="en-US" sz="1600" kern="1200" dirty="0" smtClean="0">
                          <a:solidFill>
                            <a:schemeClr val="tx1"/>
                          </a:solidFill>
                          <a:latin typeface="Times New Roman" pitchFamily="18" charset="0"/>
                          <a:ea typeface="+mn-ea"/>
                          <a:cs typeface="Times New Roman" pitchFamily="18" charset="0"/>
                        </a:rPr>
                        <a:t>Then I looked, and behold, the Lamb </a:t>
                      </a:r>
                      <a:r>
                        <a:rPr lang="en-US" sz="1600" i="1" kern="1200" dirty="0" smtClean="0">
                          <a:solidFill>
                            <a:schemeClr val="tx1"/>
                          </a:solidFill>
                          <a:latin typeface="Times New Roman" pitchFamily="18" charset="0"/>
                          <a:ea typeface="+mn-ea"/>
                          <a:cs typeface="Times New Roman" pitchFamily="18" charset="0"/>
                        </a:rPr>
                        <a:t>was</a:t>
                      </a:r>
                      <a:r>
                        <a:rPr lang="en-US" sz="1600" kern="1200" dirty="0" smtClean="0">
                          <a:solidFill>
                            <a:schemeClr val="tx1"/>
                          </a:solidFill>
                          <a:latin typeface="Times New Roman" pitchFamily="18" charset="0"/>
                          <a:ea typeface="+mn-ea"/>
                          <a:cs typeface="Times New Roman" pitchFamily="18" charset="0"/>
                        </a:rPr>
                        <a:t> standing on Mount Zion, and with Him </a:t>
                      </a:r>
                      <a:r>
                        <a:rPr lang="en-US" sz="1600" b="1" u="sng" kern="1200" dirty="0" smtClean="0">
                          <a:solidFill>
                            <a:schemeClr val="tx1"/>
                          </a:solidFill>
                          <a:latin typeface="Times New Roman" pitchFamily="18" charset="0"/>
                          <a:ea typeface="+mn-ea"/>
                          <a:cs typeface="Times New Roman" pitchFamily="18" charset="0"/>
                        </a:rPr>
                        <a:t>one hundred and forty-four thousand</a:t>
                      </a:r>
                      <a:r>
                        <a:rPr lang="en-US" sz="1600" kern="1200" dirty="0" smtClean="0">
                          <a:solidFill>
                            <a:schemeClr val="tx1"/>
                          </a:solidFill>
                          <a:latin typeface="Times New Roman" pitchFamily="18" charset="0"/>
                          <a:ea typeface="+mn-ea"/>
                          <a:cs typeface="Times New Roman" pitchFamily="18" charset="0"/>
                        </a:rPr>
                        <a:t>, having </a:t>
                      </a:r>
                      <a:r>
                        <a:rPr lang="en-US" sz="1600" b="1" u="sng" kern="1200" dirty="0" smtClean="0">
                          <a:solidFill>
                            <a:schemeClr val="tx1"/>
                          </a:solidFill>
                          <a:latin typeface="Times New Roman" pitchFamily="18" charset="0"/>
                          <a:ea typeface="+mn-ea"/>
                          <a:cs typeface="Times New Roman" pitchFamily="18" charset="0"/>
                        </a:rPr>
                        <a:t>His name and the name of His Father written on their foreheads</a:t>
                      </a:r>
                      <a:r>
                        <a:rPr lang="en-US" sz="1600" kern="1200" dirty="0" smtClean="0">
                          <a:solidFill>
                            <a:schemeClr val="tx1"/>
                          </a:solidFill>
                          <a:latin typeface="Times New Roman" pitchFamily="18" charset="0"/>
                          <a:ea typeface="+mn-ea"/>
                          <a:cs typeface="Times New Roman" pitchFamily="18" charset="0"/>
                        </a:rPr>
                        <a:t>… </a:t>
                      </a:r>
                      <a:r>
                        <a:rPr lang="en-US" sz="1600" b="0" kern="1200" baseline="30000" dirty="0" smtClean="0">
                          <a:solidFill>
                            <a:srgbClr val="0000FF"/>
                          </a:solidFill>
                          <a:latin typeface="Times New Roman" pitchFamily="18" charset="0"/>
                          <a:ea typeface="+mn-ea"/>
                          <a:cs typeface="Times New Roman" pitchFamily="18" charset="0"/>
                        </a:rPr>
                        <a:t>3 </a:t>
                      </a:r>
                      <a:r>
                        <a:rPr lang="en-US" sz="1600" kern="1200" dirty="0" smtClean="0">
                          <a:solidFill>
                            <a:schemeClr val="tx1"/>
                          </a:solidFill>
                          <a:latin typeface="Times New Roman" pitchFamily="18" charset="0"/>
                          <a:ea typeface="+mn-ea"/>
                          <a:cs typeface="Times New Roman" pitchFamily="18" charset="0"/>
                        </a:rPr>
                        <a:t>And they *sang a new song …; and no one could learn the song except the one hundred and forty-four thousand who had been purchased from the earth. </a:t>
                      </a:r>
                      <a:r>
                        <a:rPr lang="en-US" sz="1600" b="0" kern="1200" baseline="30000" dirty="0" smtClean="0">
                          <a:solidFill>
                            <a:srgbClr val="0000FF"/>
                          </a:solidFill>
                          <a:latin typeface="Times New Roman" pitchFamily="18" charset="0"/>
                          <a:ea typeface="+mn-ea"/>
                          <a:cs typeface="Times New Roman" pitchFamily="18" charset="0"/>
                        </a:rPr>
                        <a:t>4</a:t>
                      </a:r>
                      <a:r>
                        <a:rPr lang="en-US" sz="1600" kern="1200" dirty="0" smtClean="0">
                          <a:solidFill>
                            <a:schemeClr val="tx1"/>
                          </a:solidFill>
                          <a:latin typeface="Times New Roman" pitchFamily="18" charset="0"/>
                          <a:ea typeface="+mn-ea"/>
                          <a:cs typeface="Times New Roman" pitchFamily="18" charset="0"/>
                        </a:rPr>
                        <a:t> These are the ones who have not been defiled with women, for they have kept themselves chaste… </a:t>
                      </a:r>
                      <a:endParaRPr lang="en-US" sz="1400" b="1" dirty="0" smtClean="0">
                        <a:solidFill>
                          <a:srgbClr val="0000FF"/>
                        </a:solidFill>
                        <a:latin typeface="Times New Roman" pitchFamily="18" charset="0"/>
                        <a:ea typeface="Times New Roman"/>
                        <a:cs typeface="Times New Roman" pitchFamily="18" charset="0"/>
                      </a:endParaRPr>
                    </a:p>
                  </a:txBody>
                  <a:tcPr marL="48445" marR="48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spcBef>
                          <a:spcPts val="0"/>
                        </a:spcBef>
                        <a:spcAft>
                          <a:spcPts val="0"/>
                        </a:spcAft>
                        <a:buFont typeface="Symbol"/>
                        <a:buChar char=""/>
                      </a:pPr>
                      <a:r>
                        <a:rPr lang="en-US" sz="1600" dirty="0" smtClean="0">
                          <a:solidFill>
                            <a:srgbClr val="000000"/>
                          </a:solidFill>
                          <a:latin typeface="Times New Roman"/>
                          <a:ea typeface="Times New Roman"/>
                        </a:rPr>
                        <a:t>Here is</a:t>
                      </a:r>
                      <a:r>
                        <a:rPr lang="en-US" sz="1600" baseline="0" dirty="0" smtClean="0">
                          <a:solidFill>
                            <a:srgbClr val="000000"/>
                          </a:solidFill>
                          <a:latin typeface="Times New Roman"/>
                          <a:ea typeface="Times New Roman"/>
                        </a:rPr>
                        <a:t> the reason for the pause.</a:t>
                      </a:r>
                      <a:endParaRPr lang="en-US" sz="1600" dirty="0" smtClean="0">
                        <a:solidFill>
                          <a:srgbClr val="000000"/>
                        </a:solidFill>
                        <a:latin typeface="Times New Roman"/>
                        <a:ea typeface="Times New Roman"/>
                      </a:endParaRPr>
                    </a:p>
                    <a:p>
                      <a:pPr marL="342900" marR="0" lvl="0" indent="-342900">
                        <a:spcBef>
                          <a:spcPts val="0"/>
                        </a:spcBef>
                        <a:spcAft>
                          <a:spcPts val="0"/>
                        </a:spcAft>
                        <a:buFont typeface="Symbol"/>
                        <a:buChar char=""/>
                      </a:pPr>
                      <a:r>
                        <a:rPr lang="en-US" sz="1600" dirty="0" smtClean="0">
                          <a:solidFill>
                            <a:srgbClr val="000000"/>
                          </a:solidFill>
                          <a:latin typeface="Times New Roman"/>
                          <a:ea typeface="Times New Roman"/>
                        </a:rPr>
                        <a:t>“</a:t>
                      </a:r>
                      <a:r>
                        <a:rPr lang="en-US" sz="1600" b="1" u="sng" dirty="0">
                          <a:solidFill>
                            <a:srgbClr val="C00000"/>
                          </a:solidFill>
                          <a:latin typeface="Times New Roman"/>
                          <a:ea typeface="Times New Roman"/>
                        </a:rPr>
                        <a:t>until</a:t>
                      </a:r>
                      <a:r>
                        <a:rPr lang="en-US" sz="1600" dirty="0">
                          <a:solidFill>
                            <a:srgbClr val="000000"/>
                          </a:solidFill>
                          <a:latin typeface="Times New Roman"/>
                          <a:ea typeface="Times New Roman"/>
                        </a:rPr>
                        <a:t>” indicates judgment restrained but imminent.</a:t>
                      </a:r>
                      <a:endParaRPr lang="en-US" sz="1600" dirty="0">
                        <a:latin typeface="Times New Roman"/>
                        <a:ea typeface="Times New Roman"/>
                      </a:endParaRPr>
                    </a:p>
                    <a:p>
                      <a:pPr marL="342900" marR="0" lvl="0" indent="-342900">
                        <a:spcBef>
                          <a:spcPts val="0"/>
                        </a:spcBef>
                        <a:spcAft>
                          <a:spcPts val="0"/>
                        </a:spcAft>
                        <a:buFont typeface="Symbol"/>
                        <a:buChar char=""/>
                      </a:pPr>
                      <a:r>
                        <a:rPr lang="en-US" sz="1600" dirty="0">
                          <a:solidFill>
                            <a:srgbClr val="000000"/>
                          </a:solidFill>
                          <a:latin typeface="Times New Roman"/>
                          <a:ea typeface="Times New Roman"/>
                        </a:rPr>
                        <a:t>“</a:t>
                      </a:r>
                      <a:r>
                        <a:rPr lang="en-US" sz="1600" b="1" u="sng" dirty="0">
                          <a:solidFill>
                            <a:srgbClr val="C00000"/>
                          </a:solidFill>
                          <a:latin typeface="Times New Roman"/>
                          <a:ea typeface="Times New Roman"/>
                        </a:rPr>
                        <a:t>bond-servants</a:t>
                      </a:r>
                      <a:r>
                        <a:rPr lang="en-US" sz="1600" dirty="0">
                          <a:solidFill>
                            <a:srgbClr val="000000"/>
                          </a:solidFill>
                          <a:latin typeface="Times New Roman"/>
                          <a:ea typeface="Times New Roman"/>
                        </a:rPr>
                        <a:t>” - This </a:t>
                      </a:r>
                      <a:r>
                        <a:rPr lang="en-US" sz="1600" b="1" u="sng" dirty="0">
                          <a:solidFill>
                            <a:srgbClr val="000000"/>
                          </a:solidFill>
                          <a:latin typeface="Times New Roman"/>
                          <a:ea typeface="Times New Roman"/>
                        </a:rPr>
                        <a:t>begins</a:t>
                      </a:r>
                      <a:r>
                        <a:rPr lang="en-US" sz="1600" dirty="0">
                          <a:solidFill>
                            <a:srgbClr val="000000"/>
                          </a:solidFill>
                          <a:latin typeface="Times New Roman"/>
                          <a:ea typeface="Times New Roman"/>
                        </a:rPr>
                        <a:t> the conclusion of the </a:t>
                      </a:r>
                      <a:r>
                        <a:rPr lang="en-US" sz="1600" dirty="0" smtClean="0">
                          <a:solidFill>
                            <a:srgbClr val="000000"/>
                          </a:solidFill>
                          <a:latin typeface="Times New Roman"/>
                          <a:ea typeface="Times New Roman"/>
                        </a:rPr>
                        <a:t>prophesy</a:t>
                      </a:r>
                      <a:endParaRPr lang="en-US" sz="1600" dirty="0">
                        <a:latin typeface="Times New Roman"/>
                        <a:ea typeface="Times New Roman"/>
                      </a:endParaRPr>
                    </a:p>
                    <a:p>
                      <a:pPr marL="342900" marR="0" lvl="0" indent="-342900">
                        <a:spcBef>
                          <a:spcPts val="0"/>
                        </a:spcBef>
                        <a:spcAft>
                          <a:spcPts val="0"/>
                        </a:spcAft>
                        <a:buFont typeface="Symbol"/>
                        <a:buChar char=""/>
                      </a:pPr>
                      <a:r>
                        <a:rPr lang="en-US" sz="1600" dirty="0">
                          <a:solidFill>
                            <a:srgbClr val="000000"/>
                          </a:solidFill>
                          <a:latin typeface="Times New Roman"/>
                          <a:ea typeface="Times New Roman"/>
                        </a:rPr>
                        <a:t>McGee notes that in dealing with Israel scripture uses numbers and dates but never with the Church or other saints.</a:t>
                      </a:r>
                      <a:endParaRPr lang="en-US" sz="1600" dirty="0">
                        <a:latin typeface="Times New Roman"/>
                        <a:ea typeface="Times New Roman"/>
                      </a:endParaRPr>
                    </a:p>
                    <a:p>
                      <a:pPr marL="102870" marR="0" indent="-102870">
                        <a:spcBef>
                          <a:spcPts val="0"/>
                        </a:spcBef>
                        <a:spcAft>
                          <a:spcPts val="0"/>
                        </a:spcAft>
                      </a:pPr>
                      <a:endParaRPr lang="en-US" sz="1600" b="1" dirty="0" smtClean="0">
                        <a:solidFill>
                          <a:srgbClr val="0000FF"/>
                        </a:solidFill>
                        <a:latin typeface="Times New Roman"/>
                        <a:ea typeface="Times New Roman"/>
                      </a:endParaRPr>
                    </a:p>
                    <a:p>
                      <a:pPr marL="102870" marR="0" indent="-102870" algn="l" defTabSz="914400" rtl="0" eaLnBrk="1" fontAlgn="auto" latinLnBrk="0" hangingPunct="1">
                        <a:lnSpc>
                          <a:spcPct val="100000"/>
                        </a:lnSpc>
                        <a:spcBef>
                          <a:spcPts val="0"/>
                        </a:spcBef>
                        <a:spcAft>
                          <a:spcPts val="0"/>
                        </a:spcAft>
                        <a:buClrTx/>
                        <a:buSzTx/>
                        <a:buFontTx/>
                        <a:buNone/>
                        <a:tabLst/>
                        <a:defRPr/>
                      </a:pPr>
                      <a:r>
                        <a:rPr lang="en-US" sz="1600" b="1" i="1" kern="1200" dirty="0" smtClean="0">
                          <a:solidFill>
                            <a:srgbClr val="0000FF"/>
                          </a:solidFill>
                          <a:latin typeface="+mn-lt"/>
                          <a:ea typeface="+mn-ea"/>
                          <a:cs typeface="+mn-cs"/>
                        </a:rPr>
                        <a:t>Rom 11:25-27 </a:t>
                      </a:r>
                      <a:r>
                        <a:rPr lang="en-US" sz="1600" i="1" kern="1200" dirty="0" smtClean="0">
                          <a:solidFill>
                            <a:schemeClr val="tx1"/>
                          </a:solidFill>
                          <a:latin typeface="+mn-lt"/>
                          <a:ea typeface="+mn-ea"/>
                          <a:cs typeface="+mn-cs"/>
                        </a:rPr>
                        <a:t>For I do not want you, brethren, to be uninformed of this mystery—so that you will not be wise in your own estimation—that a </a:t>
                      </a:r>
                      <a:r>
                        <a:rPr lang="en-US" sz="1600" b="1" i="1" u="sng" kern="1200" dirty="0" smtClean="0">
                          <a:solidFill>
                            <a:schemeClr val="tx1"/>
                          </a:solidFill>
                          <a:latin typeface="+mn-lt"/>
                          <a:ea typeface="+mn-ea"/>
                          <a:cs typeface="+mn-cs"/>
                        </a:rPr>
                        <a:t>partial hardening has happened to Israel</a:t>
                      </a:r>
                      <a:r>
                        <a:rPr lang="en-US" sz="1600" i="1" kern="1200" dirty="0" smtClean="0">
                          <a:solidFill>
                            <a:schemeClr val="tx1"/>
                          </a:solidFill>
                          <a:latin typeface="+mn-lt"/>
                          <a:ea typeface="+mn-ea"/>
                          <a:cs typeface="+mn-cs"/>
                        </a:rPr>
                        <a:t> </a:t>
                      </a:r>
                      <a:r>
                        <a:rPr lang="en-US" sz="1600" b="1" i="1" u="sng" kern="1200" dirty="0" smtClean="0">
                          <a:solidFill>
                            <a:schemeClr val="tx1"/>
                          </a:solidFill>
                          <a:latin typeface="+mn-lt"/>
                          <a:ea typeface="+mn-ea"/>
                          <a:cs typeface="+mn-cs"/>
                        </a:rPr>
                        <a:t>until the fullness of the Gentiles</a:t>
                      </a:r>
                      <a:r>
                        <a:rPr lang="en-US" sz="1600" i="1" kern="1200" dirty="0" smtClean="0">
                          <a:solidFill>
                            <a:schemeClr val="tx1"/>
                          </a:solidFill>
                          <a:latin typeface="+mn-lt"/>
                          <a:ea typeface="+mn-ea"/>
                          <a:cs typeface="+mn-cs"/>
                        </a:rPr>
                        <a:t> has come in; ...</a:t>
                      </a:r>
                      <a:r>
                        <a:rPr lang="en-US" sz="1600" i="1" kern="1200" baseline="30000" dirty="0" smtClean="0">
                          <a:solidFill>
                            <a:schemeClr val="tx1"/>
                          </a:solidFill>
                          <a:latin typeface="+mn-lt"/>
                          <a:ea typeface="+mn-ea"/>
                          <a:cs typeface="+mn-cs"/>
                        </a:rPr>
                        <a:t>.</a:t>
                      </a:r>
                      <a:r>
                        <a:rPr lang="en-US" sz="1600" i="1" kern="1200" dirty="0" smtClean="0">
                          <a:solidFill>
                            <a:schemeClr val="tx1"/>
                          </a:solidFill>
                          <a:latin typeface="+mn-lt"/>
                          <a:ea typeface="+mn-ea"/>
                          <a:cs typeface="+mn-cs"/>
                        </a:rPr>
                        <a:t> </a:t>
                      </a:r>
                      <a:r>
                        <a:rPr lang="en-US" sz="1600" i="1" kern="1200" baseline="30000" dirty="0" smtClean="0">
                          <a:solidFill>
                            <a:schemeClr val="tx1"/>
                          </a:solidFill>
                          <a:latin typeface="+mn-lt"/>
                          <a:ea typeface="+mn-ea"/>
                          <a:cs typeface="+mn-cs"/>
                        </a:rPr>
                        <a:t>27 </a:t>
                      </a:r>
                      <a:r>
                        <a:rPr lang="en-US" sz="1600" i="1" kern="1200" dirty="0" smtClean="0">
                          <a:solidFill>
                            <a:schemeClr val="tx1"/>
                          </a:solidFill>
                          <a:latin typeface="+mn-lt"/>
                          <a:ea typeface="+mn-ea"/>
                          <a:cs typeface="+mn-cs"/>
                        </a:rPr>
                        <a:t>"</a:t>
                      </a:r>
                      <a:r>
                        <a:rPr lang="en-US" sz="1600" b="1" i="1" u="sng" kern="1200" dirty="0" smtClean="0">
                          <a:solidFill>
                            <a:srgbClr val="FF0000"/>
                          </a:solidFill>
                          <a:latin typeface="+mn-lt"/>
                          <a:ea typeface="+mn-ea"/>
                          <a:cs typeface="+mn-cs"/>
                        </a:rPr>
                        <a:t>THIS IS MY COVENANT WITH THEM, WHEN I TAKE AWAY THEIR SINS</a:t>
                      </a:r>
                      <a:r>
                        <a:rPr lang="en-US" sz="1600" i="1" kern="1200" dirty="0" smtClean="0">
                          <a:solidFill>
                            <a:schemeClr val="tx1"/>
                          </a:solidFill>
                          <a:latin typeface="+mn-lt"/>
                          <a:ea typeface="+mn-ea"/>
                          <a:cs typeface="+mn-cs"/>
                        </a:rPr>
                        <a:t>." </a:t>
                      </a:r>
                      <a:endParaRPr lang="en-US" sz="2000" kern="1200" dirty="0" smtClean="0">
                        <a:solidFill>
                          <a:schemeClr val="tx1"/>
                        </a:solidFill>
                        <a:latin typeface="+mn-lt"/>
                        <a:ea typeface="+mn-ea"/>
                        <a:cs typeface="+mn-cs"/>
                      </a:endParaRPr>
                    </a:p>
                  </a:txBody>
                  <a:tcPr marL="48445" marR="48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1/11/2017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26</a:t>
            </a:fld>
            <a:endParaRPr lang="en-US"/>
          </a:p>
        </p:txBody>
      </p:sp>
      <p:sp>
        <p:nvSpPr>
          <p:cNvPr id="8" name="TextBox 7"/>
          <p:cNvSpPr txBox="1"/>
          <p:nvPr/>
        </p:nvSpPr>
        <p:spPr>
          <a:xfrm>
            <a:off x="457200" y="228600"/>
            <a:ext cx="8543236" cy="461665"/>
          </a:xfrm>
          <a:prstGeom prst="rect">
            <a:avLst/>
          </a:prstGeom>
          <a:noFill/>
        </p:spPr>
        <p:txBody>
          <a:bodyPr wrap="none" rtlCol="0">
            <a:spAutoFit/>
          </a:bodyPr>
          <a:lstStyle/>
          <a:p>
            <a:r>
              <a:rPr lang="en-US" sz="2400" b="1" dirty="0" smtClean="0">
                <a:solidFill>
                  <a:srgbClr val="0000FF"/>
                </a:solidFill>
              </a:rPr>
              <a:t>Rev 7 – Those who can stand: 144,000 and the multitude of saints</a:t>
            </a:r>
            <a:endParaRPr lang="en-US" sz="2400" b="1" dirty="0">
              <a:solidFill>
                <a:srgbClr val="0000FF"/>
              </a:solidFill>
            </a:endParaRPr>
          </a:p>
        </p:txBody>
      </p:sp>
      <p:graphicFrame>
        <p:nvGraphicFramePr>
          <p:cNvPr id="9" name="Table 8"/>
          <p:cNvGraphicFramePr>
            <a:graphicFrameLocks noGrp="1"/>
          </p:cNvGraphicFramePr>
          <p:nvPr/>
        </p:nvGraphicFramePr>
        <p:xfrm>
          <a:off x="381000" y="762000"/>
          <a:ext cx="8458199" cy="5852160"/>
        </p:xfrm>
        <a:graphic>
          <a:graphicData uri="http://schemas.openxmlformats.org/drawingml/2006/table">
            <a:tbl>
              <a:tblPr/>
              <a:tblGrid>
                <a:gridCol w="2408626"/>
                <a:gridCol w="2968773"/>
                <a:gridCol w="3080800"/>
              </a:tblGrid>
              <a:tr h="5105400">
                <a:tc>
                  <a:txBody>
                    <a:bodyPr/>
                    <a:lstStyle/>
                    <a:p>
                      <a:pPr marL="102870" marR="0" indent="-102870">
                        <a:spcBef>
                          <a:spcPts val="0"/>
                        </a:spcBef>
                        <a:spcAft>
                          <a:spcPts val="0"/>
                        </a:spcAft>
                      </a:pPr>
                      <a:r>
                        <a:rPr lang="en-US" sz="1600" baseline="30000" dirty="0">
                          <a:solidFill>
                            <a:srgbClr val="1F497D"/>
                          </a:solidFill>
                          <a:latin typeface="Times New Roman"/>
                          <a:ea typeface="Times New Roman"/>
                        </a:rPr>
                        <a:t>5</a:t>
                      </a:r>
                      <a:r>
                        <a:rPr lang="en-US" sz="1600" dirty="0">
                          <a:solidFill>
                            <a:srgbClr val="000000"/>
                          </a:solidFill>
                          <a:latin typeface="Times New Roman"/>
                          <a:ea typeface="Times New Roman"/>
                        </a:rPr>
                        <a:t>from the tribe of </a:t>
                      </a:r>
                      <a:r>
                        <a:rPr lang="en-US" sz="1600" b="1" u="sng" dirty="0">
                          <a:solidFill>
                            <a:srgbClr val="000000"/>
                          </a:solidFill>
                          <a:latin typeface="Times New Roman"/>
                          <a:ea typeface="Times New Roman"/>
                        </a:rPr>
                        <a:t>Judah</a:t>
                      </a:r>
                      <a:r>
                        <a:rPr lang="en-US" sz="1600" dirty="0">
                          <a:solidFill>
                            <a:srgbClr val="000000"/>
                          </a:solidFill>
                          <a:latin typeface="Times New Roman"/>
                          <a:ea typeface="Times New Roman"/>
                        </a:rPr>
                        <a:t>, twelve thousand </a:t>
                      </a:r>
                      <a:r>
                        <a:rPr lang="en-US" sz="1600" i="1" dirty="0">
                          <a:solidFill>
                            <a:srgbClr val="000000"/>
                          </a:solidFill>
                          <a:latin typeface="Times New Roman"/>
                          <a:ea typeface="Times New Roman"/>
                        </a:rPr>
                        <a:t>were</a:t>
                      </a:r>
                      <a:r>
                        <a:rPr lang="en-US" sz="1600" dirty="0">
                          <a:solidFill>
                            <a:srgbClr val="000000"/>
                          </a:solidFill>
                          <a:latin typeface="Times New Roman"/>
                          <a:ea typeface="Times New Roman"/>
                        </a:rPr>
                        <a:t> sealed, from the tribe of </a:t>
                      </a:r>
                      <a:r>
                        <a:rPr lang="en-US" sz="1600" b="1" u="sng" dirty="0">
                          <a:solidFill>
                            <a:srgbClr val="000000"/>
                          </a:solidFill>
                          <a:latin typeface="Times New Roman"/>
                          <a:ea typeface="Times New Roman"/>
                        </a:rPr>
                        <a:t>Reuben</a:t>
                      </a:r>
                      <a:r>
                        <a:rPr lang="en-US" sz="1600" dirty="0">
                          <a:solidFill>
                            <a:srgbClr val="000000"/>
                          </a:solidFill>
                          <a:latin typeface="Times New Roman"/>
                          <a:ea typeface="Times New Roman"/>
                        </a:rPr>
                        <a:t> twelve thousand, from the tribe of </a:t>
                      </a:r>
                      <a:r>
                        <a:rPr lang="en-US" sz="1600" b="1" u="sng" dirty="0">
                          <a:solidFill>
                            <a:srgbClr val="000000"/>
                          </a:solidFill>
                          <a:latin typeface="Times New Roman"/>
                          <a:ea typeface="Times New Roman"/>
                        </a:rPr>
                        <a:t>Gad</a:t>
                      </a:r>
                      <a:r>
                        <a:rPr lang="en-US" sz="1600" dirty="0">
                          <a:solidFill>
                            <a:srgbClr val="000000"/>
                          </a:solidFill>
                          <a:latin typeface="Times New Roman"/>
                          <a:ea typeface="Times New Roman"/>
                        </a:rPr>
                        <a:t> twelve thousand, </a:t>
                      </a:r>
                      <a:r>
                        <a:rPr lang="en-US" sz="1600" baseline="30000" dirty="0">
                          <a:solidFill>
                            <a:srgbClr val="1F497D"/>
                          </a:solidFill>
                          <a:latin typeface="Times New Roman"/>
                          <a:ea typeface="Times New Roman"/>
                        </a:rPr>
                        <a:t>6</a:t>
                      </a:r>
                      <a:r>
                        <a:rPr lang="en-US" sz="1600" dirty="0">
                          <a:solidFill>
                            <a:srgbClr val="000000"/>
                          </a:solidFill>
                          <a:latin typeface="Times New Roman"/>
                          <a:ea typeface="Times New Roman"/>
                        </a:rPr>
                        <a:t>from the tribe of </a:t>
                      </a:r>
                      <a:r>
                        <a:rPr lang="en-US" sz="1600" b="1" u="sng" dirty="0">
                          <a:solidFill>
                            <a:srgbClr val="000000"/>
                          </a:solidFill>
                          <a:latin typeface="Times New Roman"/>
                          <a:ea typeface="Times New Roman"/>
                        </a:rPr>
                        <a:t>Asher</a:t>
                      </a:r>
                      <a:r>
                        <a:rPr lang="en-US" sz="1600" dirty="0">
                          <a:solidFill>
                            <a:srgbClr val="000000"/>
                          </a:solidFill>
                          <a:latin typeface="Times New Roman"/>
                          <a:ea typeface="Times New Roman"/>
                        </a:rPr>
                        <a:t> twelve thousand, from the tribe of </a:t>
                      </a:r>
                      <a:r>
                        <a:rPr lang="en-US" sz="1600" b="1" u="sng" dirty="0">
                          <a:solidFill>
                            <a:srgbClr val="000000"/>
                          </a:solidFill>
                          <a:latin typeface="Times New Roman"/>
                          <a:ea typeface="Times New Roman"/>
                        </a:rPr>
                        <a:t>Naphtali</a:t>
                      </a:r>
                      <a:r>
                        <a:rPr lang="en-US" sz="1600" dirty="0">
                          <a:solidFill>
                            <a:srgbClr val="000000"/>
                          </a:solidFill>
                          <a:latin typeface="Times New Roman"/>
                          <a:ea typeface="Times New Roman"/>
                        </a:rPr>
                        <a:t> twelve thousand, from the tribe of </a:t>
                      </a:r>
                      <a:r>
                        <a:rPr lang="en-US" sz="1600" b="1" u="sng" dirty="0">
                          <a:solidFill>
                            <a:srgbClr val="000000"/>
                          </a:solidFill>
                          <a:latin typeface="Times New Roman"/>
                          <a:ea typeface="Times New Roman"/>
                        </a:rPr>
                        <a:t>Manasseh</a:t>
                      </a:r>
                      <a:r>
                        <a:rPr lang="en-US" sz="1600" dirty="0">
                          <a:solidFill>
                            <a:srgbClr val="000000"/>
                          </a:solidFill>
                          <a:latin typeface="Times New Roman"/>
                          <a:ea typeface="Times New Roman"/>
                        </a:rPr>
                        <a:t> twelve thousand, </a:t>
                      </a:r>
                      <a:r>
                        <a:rPr lang="en-US" sz="1600" baseline="30000" dirty="0">
                          <a:solidFill>
                            <a:srgbClr val="1F497D"/>
                          </a:solidFill>
                          <a:latin typeface="Times New Roman"/>
                          <a:ea typeface="Times New Roman"/>
                        </a:rPr>
                        <a:t>7</a:t>
                      </a:r>
                      <a:r>
                        <a:rPr lang="en-US" sz="1600" dirty="0">
                          <a:solidFill>
                            <a:srgbClr val="000000"/>
                          </a:solidFill>
                          <a:latin typeface="Times New Roman"/>
                          <a:ea typeface="Times New Roman"/>
                        </a:rPr>
                        <a:t>from the tribe of </a:t>
                      </a:r>
                      <a:r>
                        <a:rPr lang="en-US" sz="1600" b="1" u="sng" dirty="0">
                          <a:solidFill>
                            <a:srgbClr val="000000"/>
                          </a:solidFill>
                          <a:latin typeface="Times New Roman"/>
                          <a:ea typeface="Times New Roman"/>
                        </a:rPr>
                        <a:t>Simeon</a:t>
                      </a:r>
                      <a:r>
                        <a:rPr lang="en-US" sz="1600" dirty="0">
                          <a:solidFill>
                            <a:srgbClr val="000000"/>
                          </a:solidFill>
                          <a:latin typeface="Times New Roman"/>
                          <a:ea typeface="Times New Roman"/>
                        </a:rPr>
                        <a:t> twelve thousand, from the tribe of </a:t>
                      </a:r>
                      <a:r>
                        <a:rPr lang="en-US" sz="1600" b="1" u="sng" dirty="0">
                          <a:solidFill>
                            <a:srgbClr val="000000"/>
                          </a:solidFill>
                          <a:latin typeface="Times New Roman"/>
                          <a:ea typeface="Times New Roman"/>
                        </a:rPr>
                        <a:t>Levi</a:t>
                      </a:r>
                      <a:r>
                        <a:rPr lang="en-US" sz="1600" dirty="0">
                          <a:solidFill>
                            <a:srgbClr val="000000"/>
                          </a:solidFill>
                          <a:latin typeface="Times New Roman"/>
                          <a:ea typeface="Times New Roman"/>
                        </a:rPr>
                        <a:t> twelve thousand, from the tribe of </a:t>
                      </a:r>
                      <a:r>
                        <a:rPr lang="en-US" sz="1600" b="1" u="sng" dirty="0">
                          <a:solidFill>
                            <a:srgbClr val="000000"/>
                          </a:solidFill>
                          <a:latin typeface="Times New Roman"/>
                          <a:ea typeface="Times New Roman"/>
                        </a:rPr>
                        <a:t>Issachar</a:t>
                      </a:r>
                      <a:r>
                        <a:rPr lang="en-US" sz="1600" dirty="0">
                          <a:solidFill>
                            <a:srgbClr val="000000"/>
                          </a:solidFill>
                          <a:latin typeface="Times New Roman"/>
                          <a:ea typeface="Times New Roman"/>
                        </a:rPr>
                        <a:t> twelve thousand, </a:t>
                      </a:r>
                      <a:r>
                        <a:rPr lang="en-US" sz="1600" baseline="30000" dirty="0">
                          <a:solidFill>
                            <a:srgbClr val="1F497D"/>
                          </a:solidFill>
                          <a:latin typeface="Times New Roman"/>
                          <a:ea typeface="Times New Roman"/>
                        </a:rPr>
                        <a:t>8</a:t>
                      </a:r>
                      <a:r>
                        <a:rPr lang="en-US" sz="1600" dirty="0">
                          <a:solidFill>
                            <a:srgbClr val="000000"/>
                          </a:solidFill>
                          <a:latin typeface="Times New Roman"/>
                          <a:ea typeface="Times New Roman"/>
                        </a:rPr>
                        <a:t>from the tribe of </a:t>
                      </a:r>
                      <a:r>
                        <a:rPr lang="en-US" sz="1600" b="1" u="sng" dirty="0" err="1">
                          <a:solidFill>
                            <a:srgbClr val="000000"/>
                          </a:solidFill>
                          <a:latin typeface="Times New Roman"/>
                          <a:ea typeface="Times New Roman"/>
                        </a:rPr>
                        <a:t>Zebulun</a:t>
                      </a:r>
                      <a:r>
                        <a:rPr lang="en-US" sz="1600" dirty="0">
                          <a:solidFill>
                            <a:srgbClr val="000000"/>
                          </a:solidFill>
                          <a:latin typeface="Times New Roman"/>
                          <a:ea typeface="Times New Roman"/>
                        </a:rPr>
                        <a:t> twelve thousand, from the tribe of </a:t>
                      </a:r>
                      <a:r>
                        <a:rPr lang="en-US" sz="1600" b="1" u="sng" dirty="0">
                          <a:solidFill>
                            <a:srgbClr val="000000"/>
                          </a:solidFill>
                          <a:latin typeface="Times New Roman"/>
                          <a:ea typeface="Times New Roman"/>
                        </a:rPr>
                        <a:t>Joseph</a:t>
                      </a:r>
                      <a:r>
                        <a:rPr lang="en-US" sz="1600" dirty="0">
                          <a:solidFill>
                            <a:srgbClr val="000000"/>
                          </a:solidFill>
                          <a:latin typeface="Times New Roman"/>
                          <a:ea typeface="Times New Roman"/>
                        </a:rPr>
                        <a:t> twelve thousand, from the tribe of </a:t>
                      </a:r>
                      <a:r>
                        <a:rPr lang="en-US" sz="1600" b="1" u="sng" dirty="0">
                          <a:solidFill>
                            <a:srgbClr val="000000"/>
                          </a:solidFill>
                          <a:latin typeface="Times New Roman"/>
                          <a:ea typeface="Times New Roman"/>
                        </a:rPr>
                        <a:t>Benjamin</a:t>
                      </a:r>
                      <a:r>
                        <a:rPr lang="en-US" sz="1600" dirty="0">
                          <a:solidFill>
                            <a:srgbClr val="000000"/>
                          </a:solidFill>
                          <a:latin typeface="Times New Roman"/>
                          <a:ea typeface="Times New Roman"/>
                        </a:rPr>
                        <a:t>, twelve thousand </a:t>
                      </a:r>
                      <a:r>
                        <a:rPr lang="en-US" sz="1600" i="1" dirty="0">
                          <a:solidFill>
                            <a:srgbClr val="000000"/>
                          </a:solidFill>
                          <a:latin typeface="Times New Roman"/>
                          <a:ea typeface="Times New Roman"/>
                        </a:rPr>
                        <a:t>were</a:t>
                      </a:r>
                      <a:r>
                        <a:rPr lang="en-US" sz="1600" dirty="0">
                          <a:solidFill>
                            <a:srgbClr val="000000"/>
                          </a:solidFill>
                          <a:latin typeface="Times New Roman"/>
                          <a:ea typeface="Times New Roman"/>
                        </a:rPr>
                        <a:t> sealed.</a:t>
                      </a:r>
                      <a:endParaRPr lang="en-US" sz="1600" dirty="0">
                        <a:latin typeface="Times New Roman"/>
                        <a:ea typeface="Times New Roman"/>
                      </a:endParaRPr>
                    </a:p>
                  </a:txBody>
                  <a:tcPr marL="48445" marR="48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2870" marR="0" indent="-102870">
                        <a:spcBef>
                          <a:spcPts val="0"/>
                        </a:spcBef>
                        <a:spcAft>
                          <a:spcPts val="0"/>
                        </a:spcAft>
                      </a:pPr>
                      <a:r>
                        <a:rPr lang="en-US" sz="1600" b="1" dirty="0">
                          <a:solidFill>
                            <a:srgbClr val="0000FF"/>
                          </a:solidFill>
                          <a:latin typeface="Times New Roman"/>
                          <a:ea typeface="Times New Roman"/>
                        </a:rPr>
                        <a:t>Romans 9:27</a:t>
                      </a:r>
                      <a:r>
                        <a:rPr lang="en-US" sz="1600" dirty="0">
                          <a:solidFill>
                            <a:srgbClr val="000000"/>
                          </a:solidFill>
                          <a:latin typeface="Times New Roman"/>
                          <a:ea typeface="Times New Roman"/>
                        </a:rPr>
                        <a:t> And Isaiah cries out concerning Israel, "T</a:t>
                      </a:r>
                      <a:r>
                        <a:rPr lang="en-US" sz="1600" cap="small" dirty="0">
                          <a:solidFill>
                            <a:srgbClr val="000000"/>
                          </a:solidFill>
                          <a:latin typeface="Times New Roman"/>
                          <a:ea typeface="Times New Roman"/>
                        </a:rPr>
                        <a:t>hough the number of the sons of</a:t>
                      </a:r>
                      <a:r>
                        <a:rPr lang="en-US" sz="1600" dirty="0">
                          <a:solidFill>
                            <a:srgbClr val="000000"/>
                          </a:solidFill>
                          <a:latin typeface="Times New Roman"/>
                          <a:ea typeface="Times New Roman"/>
                        </a:rPr>
                        <a:t> I</a:t>
                      </a:r>
                      <a:r>
                        <a:rPr lang="en-US" sz="1600" cap="small" dirty="0">
                          <a:solidFill>
                            <a:srgbClr val="000000"/>
                          </a:solidFill>
                          <a:latin typeface="Times New Roman"/>
                          <a:ea typeface="Times New Roman"/>
                        </a:rPr>
                        <a:t>srael be AS THE SAND OF THE SEA, </a:t>
                      </a:r>
                      <a:r>
                        <a:rPr lang="en-US" sz="1600" b="1" u="sng" cap="small" dirty="0">
                          <a:solidFill>
                            <a:srgbClr val="C00000"/>
                          </a:solidFill>
                          <a:latin typeface="Times New Roman"/>
                          <a:ea typeface="Times New Roman"/>
                        </a:rPr>
                        <a:t>IT IS THE REMNANT THAT WILL BE SAVED</a:t>
                      </a:r>
                      <a:r>
                        <a:rPr lang="en-US" sz="1600" dirty="0">
                          <a:solidFill>
                            <a:srgbClr val="000000"/>
                          </a:solidFill>
                          <a:latin typeface="Times New Roman"/>
                          <a:ea typeface="Times New Roman"/>
                        </a:rPr>
                        <a:t>; </a:t>
                      </a:r>
                      <a:endParaRPr lang="en-US" sz="1600" dirty="0" smtClean="0">
                        <a:solidFill>
                          <a:srgbClr val="000000"/>
                        </a:solidFill>
                        <a:latin typeface="Times New Roman"/>
                        <a:ea typeface="Times New Roman"/>
                      </a:endParaRPr>
                    </a:p>
                    <a:p>
                      <a:pPr marL="102870" marR="0" indent="-102870">
                        <a:spcBef>
                          <a:spcPts val="0"/>
                        </a:spcBef>
                        <a:spcAft>
                          <a:spcPts val="0"/>
                        </a:spcAft>
                      </a:pPr>
                      <a:endParaRPr lang="en-US" sz="1600" dirty="0">
                        <a:latin typeface="Times New Roman"/>
                        <a:ea typeface="Times New Roman"/>
                      </a:endParaRPr>
                    </a:p>
                    <a:p>
                      <a:pPr marL="102870" marR="0" indent="-102870">
                        <a:spcBef>
                          <a:spcPts val="0"/>
                        </a:spcBef>
                        <a:spcAft>
                          <a:spcPts val="0"/>
                        </a:spcAft>
                      </a:pPr>
                      <a:r>
                        <a:rPr lang="en-US" sz="1600" b="1" dirty="0">
                          <a:solidFill>
                            <a:srgbClr val="0000FF"/>
                          </a:solidFill>
                          <a:latin typeface="Times New Roman"/>
                          <a:ea typeface="Times New Roman"/>
                        </a:rPr>
                        <a:t>Romans 11:5-6</a:t>
                      </a:r>
                      <a:r>
                        <a:rPr lang="en-US" sz="1600" dirty="0">
                          <a:solidFill>
                            <a:srgbClr val="000000"/>
                          </a:solidFill>
                          <a:latin typeface="Times New Roman"/>
                          <a:ea typeface="Times New Roman"/>
                        </a:rPr>
                        <a:t> In the same way then, there has also come to be at the present time </a:t>
                      </a:r>
                      <a:r>
                        <a:rPr lang="en-US" sz="1600" b="1" u="sng" dirty="0">
                          <a:solidFill>
                            <a:srgbClr val="C00000"/>
                          </a:solidFill>
                          <a:latin typeface="Times New Roman"/>
                          <a:ea typeface="Times New Roman"/>
                        </a:rPr>
                        <a:t>a remnant according to </a:t>
                      </a:r>
                      <a:r>
                        <a:rPr lang="en-US" sz="1600" b="1" i="1" u="sng" dirty="0">
                          <a:solidFill>
                            <a:srgbClr val="C00000"/>
                          </a:solidFill>
                          <a:latin typeface="Times New Roman"/>
                          <a:ea typeface="Times New Roman"/>
                        </a:rPr>
                        <a:t>God's</a:t>
                      </a:r>
                      <a:r>
                        <a:rPr lang="en-US" sz="1600" b="1" u="sng" dirty="0">
                          <a:solidFill>
                            <a:srgbClr val="C00000"/>
                          </a:solidFill>
                          <a:latin typeface="Times New Roman"/>
                          <a:ea typeface="Times New Roman"/>
                        </a:rPr>
                        <a:t> gracious choice</a:t>
                      </a:r>
                      <a:r>
                        <a:rPr lang="en-US" sz="1600" dirty="0">
                          <a:solidFill>
                            <a:srgbClr val="000000"/>
                          </a:solidFill>
                          <a:latin typeface="Times New Roman"/>
                          <a:ea typeface="Times New Roman"/>
                        </a:rPr>
                        <a:t>. </a:t>
                      </a:r>
                      <a:r>
                        <a:rPr lang="en-US" sz="1600" baseline="30000" dirty="0">
                          <a:solidFill>
                            <a:srgbClr val="1F497D"/>
                          </a:solidFill>
                          <a:latin typeface="Times New Roman"/>
                          <a:ea typeface="Times New Roman"/>
                        </a:rPr>
                        <a:t>6</a:t>
                      </a:r>
                      <a:r>
                        <a:rPr lang="en-US" sz="1600" dirty="0">
                          <a:solidFill>
                            <a:srgbClr val="000000"/>
                          </a:solidFill>
                          <a:latin typeface="Times New Roman"/>
                          <a:ea typeface="Times New Roman"/>
                        </a:rPr>
                        <a:t>But if it is </a:t>
                      </a:r>
                      <a:r>
                        <a:rPr lang="en-US" sz="1600" b="1" u="sng" dirty="0">
                          <a:solidFill>
                            <a:srgbClr val="000000"/>
                          </a:solidFill>
                          <a:latin typeface="Times New Roman"/>
                          <a:ea typeface="Times New Roman"/>
                        </a:rPr>
                        <a:t>by grace</a:t>
                      </a:r>
                      <a:r>
                        <a:rPr lang="en-US" sz="1600" dirty="0">
                          <a:solidFill>
                            <a:srgbClr val="000000"/>
                          </a:solidFill>
                          <a:latin typeface="Times New Roman"/>
                          <a:ea typeface="Times New Roman"/>
                        </a:rPr>
                        <a:t>, it is no longer on the basis of works; otherwise grace is no longer grace. </a:t>
                      </a:r>
                      <a:endParaRPr lang="en-US" sz="1600" dirty="0" smtClean="0">
                        <a:solidFill>
                          <a:srgbClr val="000000"/>
                        </a:solidFill>
                        <a:latin typeface="Times New Roman"/>
                        <a:ea typeface="Times New Roman"/>
                      </a:endParaRPr>
                    </a:p>
                    <a:p>
                      <a:pPr marL="102870" marR="0" indent="-102870">
                        <a:spcBef>
                          <a:spcPts val="0"/>
                        </a:spcBef>
                        <a:spcAft>
                          <a:spcPts val="0"/>
                        </a:spcAft>
                      </a:pPr>
                      <a:endParaRPr lang="en-US" sz="1600" dirty="0">
                        <a:latin typeface="Times New Roman"/>
                        <a:ea typeface="Times New Roman"/>
                      </a:endParaRPr>
                    </a:p>
                    <a:p>
                      <a:pPr marL="102870" marR="0" indent="-102870">
                        <a:spcBef>
                          <a:spcPts val="0"/>
                        </a:spcBef>
                        <a:spcAft>
                          <a:spcPts val="0"/>
                        </a:spcAft>
                      </a:pPr>
                      <a:r>
                        <a:rPr lang="en-US" sz="1600" b="1" dirty="0">
                          <a:solidFill>
                            <a:srgbClr val="0000FF"/>
                          </a:solidFill>
                          <a:latin typeface="Times New Roman"/>
                          <a:ea typeface="Times New Roman"/>
                        </a:rPr>
                        <a:t>Romans 11:11</a:t>
                      </a:r>
                      <a:r>
                        <a:rPr lang="en-US" sz="1600" dirty="0">
                          <a:latin typeface="Times New Roman"/>
                          <a:ea typeface="Times New Roman"/>
                        </a:rPr>
                        <a:t> I say then, they did not stumble so as to fall, did they? May it never be! But </a:t>
                      </a:r>
                      <a:r>
                        <a:rPr lang="en-US" sz="1600" b="1" u="sng" dirty="0">
                          <a:solidFill>
                            <a:srgbClr val="C00000"/>
                          </a:solidFill>
                          <a:latin typeface="Times New Roman"/>
                          <a:ea typeface="Times New Roman"/>
                        </a:rPr>
                        <a:t>by their transgression salvation </a:t>
                      </a:r>
                      <a:r>
                        <a:rPr lang="en-US" sz="1600" b="1" i="1" u="sng" dirty="0">
                          <a:solidFill>
                            <a:srgbClr val="C00000"/>
                          </a:solidFill>
                          <a:latin typeface="Times New Roman"/>
                          <a:ea typeface="Times New Roman"/>
                        </a:rPr>
                        <a:t>has come</a:t>
                      </a:r>
                      <a:r>
                        <a:rPr lang="en-US" sz="1600" b="1" u="sng" dirty="0">
                          <a:solidFill>
                            <a:srgbClr val="C00000"/>
                          </a:solidFill>
                          <a:latin typeface="Times New Roman"/>
                          <a:ea typeface="Times New Roman"/>
                        </a:rPr>
                        <a:t> to the Gentiles</a:t>
                      </a:r>
                      <a:r>
                        <a:rPr lang="en-US" sz="1600" dirty="0">
                          <a:solidFill>
                            <a:srgbClr val="C00000"/>
                          </a:solidFill>
                          <a:latin typeface="Times New Roman"/>
                          <a:ea typeface="Times New Roman"/>
                        </a:rPr>
                        <a:t>,</a:t>
                      </a:r>
                      <a:r>
                        <a:rPr lang="en-US" sz="1600" dirty="0">
                          <a:latin typeface="Times New Roman"/>
                          <a:ea typeface="Times New Roman"/>
                        </a:rPr>
                        <a:t> to make them jealous. </a:t>
                      </a:r>
                    </a:p>
                  </a:txBody>
                  <a:tcPr marL="48445" marR="48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spcBef>
                          <a:spcPts val="0"/>
                        </a:spcBef>
                        <a:spcAft>
                          <a:spcPts val="0"/>
                        </a:spcAft>
                        <a:buFont typeface="Symbol"/>
                        <a:buChar char=""/>
                      </a:pPr>
                      <a:r>
                        <a:rPr lang="en-US" sz="1600" dirty="0">
                          <a:solidFill>
                            <a:srgbClr val="000000"/>
                          </a:solidFill>
                          <a:latin typeface="Times New Roman"/>
                          <a:ea typeface="Times New Roman"/>
                        </a:rPr>
                        <a:t>Note</a:t>
                      </a:r>
                      <a:r>
                        <a:rPr lang="en-US" sz="1600" dirty="0">
                          <a:latin typeface="Times New Roman"/>
                          <a:ea typeface="Times New Roman"/>
                        </a:rPr>
                        <a:t>: there are still 12 tribes of Israel! God knows who they are.</a:t>
                      </a:r>
                    </a:p>
                    <a:p>
                      <a:pPr marL="342900" marR="0" lvl="0" indent="-342900">
                        <a:spcBef>
                          <a:spcPts val="0"/>
                        </a:spcBef>
                        <a:spcAft>
                          <a:spcPts val="0"/>
                        </a:spcAft>
                        <a:buFont typeface="Symbol"/>
                        <a:buChar char=""/>
                      </a:pPr>
                      <a:r>
                        <a:rPr lang="en-US" sz="1600" b="1" u="sng" dirty="0">
                          <a:latin typeface="Times New Roman"/>
                          <a:ea typeface="Times New Roman"/>
                        </a:rPr>
                        <a:t>Dan</a:t>
                      </a:r>
                      <a:r>
                        <a:rPr lang="en-US" sz="1600" dirty="0">
                          <a:latin typeface="Times New Roman"/>
                          <a:ea typeface="Times New Roman"/>
                        </a:rPr>
                        <a:t> is </a:t>
                      </a:r>
                      <a:r>
                        <a:rPr lang="en-US" sz="1600" kern="1200" dirty="0" smtClean="0">
                          <a:solidFill>
                            <a:schemeClr val="tx1"/>
                          </a:solidFill>
                          <a:latin typeface="Times New Roman"/>
                          <a:ea typeface="Times New Roman"/>
                          <a:cs typeface="+mn-cs"/>
                        </a:rPr>
                        <a:t>omitted – first into idolatry? (</a:t>
                      </a:r>
                      <a:r>
                        <a:rPr lang="en-US" sz="1600" b="1" kern="1200" dirty="0" smtClean="0">
                          <a:solidFill>
                            <a:srgbClr val="0000FF"/>
                          </a:solidFill>
                          <a:latin typeface="Times New Roman"/>
                          <a:ea typeface="Times New Roman"/>
                          <a:cs typeface="+mn-cs"/>
                        </a:rPr>
                        <a:t>Judges 18:30</a:t>
                      </a:r>
                      <a:r>
                        <a:rPr lang="en-US" sz="1600" kern="1200" dirty="0" smtClean="0">
                          <a:solidFill>
                            <a:schemeClr val="tx1"/>
                          </a:solidFill>
                          <a:latin typeface="Times New Roman"/>
                          <a:ea typeface="Times New Roman"/>
                          <a:cs typeface="+mn-cs"/>
                        </a:rPr>
                        <a:t>). In Scripture there are 29 listings of 12 tribes of Israel with many variations of the names.</a:t>
                      </a:r>
                      <a:endParaRPr lang="en-US" sz="1600" kern="1200" dirty="0">
                        <a:solidFill>
                          <a:schemeClr val="tx1"/>
                        </a:solidFill>
                        <a:latin typeface="Times New Roman"/>
                        <a:ea typeface="Times New Roman"/>
                        <a:cs typeface="+mn-cs"/>
                      </a:endParaRPr>
                    </a:p>
                    <a:p>
                      <a:pPr marL="102870" marR="0" indent="-102870">
                        <a:spcBef>
                          <a:spcPts val="0"/>
                        </a:spcBef>
                        <a:spcAft>
                          <a:spcPts val="0"/>
                        </a:spcAft>
                      </a:pPr>
                      <a:r>
                        <a:rPr lang="en-US" sz="1600" b="1" dirty="0">
                          <a:solidFill>
                            <a:srgbClr val="0000FF"/>
                          </a:solidFill>
                          <a:latin typeface="Times New Roman"/>
                          <a:ea typeface="Times New Roman"/>
                        </a:rPr>
                        <a:t>Zechariah 13:8-9</a:t>
                      </a:r>
                      <a:r>
                        <a:rPr lang="en-US" sz="1600" b="1" dirty="0">
                          <a:latin typeface="Times New Roman"/>
                          <a:ea typeface="Times New Roman"/>
                        </a:rPr>
                        <a:t> </a:t>
                      </a:r>
                      <a:r>
                        <a:rPr lang="en-US" sz="1600" dirty="0">
                          <a:latin typeface="Times New Roman"/>
                          <a:ea typeface="Times New Roman"/>
                        </a:rPr>
                        <a:t>"It will come about in all the land," Declares the Lord, "That </a:t>
                      </a:r>
                      <a:r>
                        <a:rPr lang="en-US" sz="1600" b="1" u="sng" dirty="0">
                          <a:latin typeface="Times New Roman"/>
                          <a:ea typeface="Times New Roman"/>
                        </a:rPr>
                        <a:t>two parts in it will be cut off </a:t>
                      </a:r>
                      <a:r>
                        <a:rPr lang="en-US" sz="1600" b="1" i="1" u="sng" dirty="0">
                          <a:latin typeface="Times New Roman"/>
                          <a:ea typeface="Times New Roman"/>
                        </a:rPr>
                        <a:t>and</a:t>
                      </a:r>
                      <a:r>
                        <a:rPr lang="en-US" sz="1600" b="1" u="sng" dirty="0">
                          <a:latin typeface="Times New Roman"/>
                          <a:ea typeface="Times New Roman"/>
                        </a:rPr>
                        <a:t> perish</a:t>
                      </a:r>
                      <a:r>
                        <a:rPr lang="en-US" sz="1600" dirty="0">
                          <a:latin typeface="Times New Roman"/>
                          <a:ea typeface="Times New Roman"/>
                        </a:rPr>
                        <a:t>; But </a:t>
                      </a:r>
                      <a:r>
                        <a:rPr lang="en-US" sz="1600" b="1" u="sng" dirty="0">
                          <a:solidFill>
                            <a:srgbClr val="C00000"/>
                          </a:solidFill>
                          <a:latin typeface="Times New Roman"/>
                          <a:ea typeface="Times New Roman"/>
                        </a:rPr>
                        <a:t>the third will be left in it</a:t>
                      </a:r>
                      <a:r>
                        <a:rPr lang="en-US" sz="1600" dirty="0">
                          <a:latin typeface="Times New Roman"/>
                          <a:ea typeface="Times New Roman"/>
                        </a:rPr>
                        <a:t>.</a:t>
                      </a:r>
                      <a:r>
                        <a:rPr lang="en-US" sz="1600" b="1" dirty="0">
                          <a:solidFill>
                            <a:srgbClr val="0000FF"/>
                          </a:solidFill>
                          <a:latin typeface="Times New Roman"/>
                          <a:ea typeface="Times New Roman"/>
                        </a:rPr>
                        <a:t> </a:t>
                      </a:r>
                      <a:r>
                        <a:rPr lang="en-US" sz="1600" b="1" baseline="30000" dirty="0">
                          <a:solidFill>
                            <a:srgbClr val="0000FF"/>
                          </a:solidFill>
                          <a:latin typeface="Times New Roman"/>
                          <a:ea typeface="Times New Roman"/>
                        </a:rPr>
                        <a:t>9</a:t>
                      </a:r>
                      <a:r>
                        <a:rPr lang="en-US" sz="1600" baseline="30000" dirty="0">
                          <a:solidFill>
                            <a:srgbClr val="000000"/>
                          </a:solidFill>
                          <a:latin typeface="Times New Roman"/>
                          <a:ea typeface="Times New Roman"/>
                        </a:rPr>
                        <a:t> </a:t>
                      </a:r>
                      <a:r>
                        <a:rPr lang="en-US" sz="1600" dirty="0">
                          <a:latin typeface="Times New Roman"/>
                          <a:ea typeface="Times New Roman"/>
                        </a:rPr>
                        <a:t>"And </a:t>
                      </a:r>
                      <a:r>
                        <a:rPr lang="en-US" sz="1600" b="1" u="sng" dirty="0">
                          <a:latin typeface="Times New Roman"/>
                          <a:ea typeface="Times New Roman"/>
                        </a:rPr>
                        <a:t>I will</a:t>
                      </a:r>
                      <a:r>
                        <a:rPr lang="en-US" sz="1600" dirty="0">
                          <a:latin typeface="Times New Roman"/>
                          <a:ea typeface="Times New Roman"/>
                        </a:rPr>
                        <a:t> bring the third part through the fire, </a:t>
                      </a:r>
                      <a:r>
                        <a:rPr lang="en-US" sz="1600" b="1" u="sng" dirty="0">
                          <a:latin typeface="Times New Roman"/>
                          <a:ea typeface="Times New Roman"/>
                        </a:rPr>
                        <a:t>Refine them as silver</a:t>
                      </a:r>
                      <a:r>
                        <a:rPr lang="en-US" sz="1600" dirty="0">
                          <a:latin typeface="Times New Roman"/>
                          <a:ea typeface="Times New Roman"/>
                        </a:rPr>
                        <a:t> is refined, And </a:t>
                      </a:r>
                      <a:r>
                        <a:rPr lang="en-US" sz="1600" b="1" u="sng" dirty="0">
                          <a:latin typeface="Times New Roman"/>
                          <a:ea typeface="Times New Roman"/>
                        </a:rPr>
                        <a:t>test them as gold is tested</a:t>
                      </a:r>
                      <a:r>
                        <a:rPr lang="en-US" sz="1600" dirty="0">
                          <a:latin typeface="Times New Roman"/>
                          <a:ea typeface="Times New Roman"/>
                        </a:rPr>
                        <a:t>. </a:t>
                      </a:r>
                      <a:r>
                        <a:rPr lang="en-US" sz="1600" b="1" u="sng" dirty="0">
                          <a:latin typeface="Times New Roman"/>
                          <a:ea typeface="Times New Roman"/>
                        </a:rPr>
                        <a:t>They will call on My name, And I will answer them</a:t>
                      </a:r>
                      <a:r>
                        <a:rPr lang="en-US" sz="1600" dirty="0">
                          <a:latin typeface="Times New Roman"/>
                          <a:ea typeface="Times New Roman"/>
                        </a:rPr>
                        <a:t>; I will say, 'They are My people,' And </a:t>
                      </a:r>
                      <a:r>
                        <a:rPr lang="en-US" sz="1600" b="1" u="sng" dirty="0">
                          <a:solidFill>
                            <a:srgbClr val="C00000"/>
                          </a:solidFill>
                          <a:latin typeface="Times New Roman"/>
                          <a:ea typeface="Times New Roman"/>
                        </a:rPr>
                        <a:t>they will say, 'The Lord is my God</a:t>
                      </a:r>
                      <a:r>
                        <a:rPr lang="en-US" sz="1600" dirty="0">
                          <a:latin typeface="Times New Roman"/>
                          <a:ea typeface="Times New Roman"/>
                        </a:rPr>
                        <a:t>.'" </a:t>
                      </a:r>
                    </a:p>
                    <a:p>
                      <a:pPr marL="342900" marR="0" lvl="0" indent="-342900">
                        <a:spcBef>
                          <a:spcPts val="0"/>
                        </a:spcBef>
                        <a:spcAft>
                          <a:spcPts val="0"/>
                        </a:spcAft>
                        <a:buFont typeface="Symbol"/>
                        <a:buChar char=""/>
                      </a:pPr>
                      <a:r>
                        <a:rPr lang="en-US" sz="1600" dirty="0">
                          <a:latin typeface="Times New Roman"/>
                          <a:ea typeface="Times New Roman"/>
                        </a:rPr>
                        <a:t>2010 population of Israel = 5.75M Jewish, 1.8M gentile </a:t>
                      </a:r>
                      <a:r>
                        <a:rPr lang="en-US" sz="1600" dirty="0">
                          <a:latin typeface="Times New Roman"/>
                          <a:ea typeface="Times New Roman"/>
                          <a:sym typeface="Wingdings"/>
                        </a:rPr>
                        <a:t></a:t>
                      </a:r>
                      <a:r>
                        <a:rPr lang="en-US" sz="1600" dirty="0">
                          <a:latin typeface="Times New Roman"/>
                          <a:ea typeface="Times New Roman"/>
                        </a:rPr>
                        <a:t> 1.9M Jewish saved, 3.8M lost</a:t>
                      </a:r>
                    </a:p>
                  </a:txBody>
                  <a:tcPr marL="48445" marR="48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1/11/2017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27</a:t>
            </a:fld>
            <a:endParaRPr lang="en-US"/>
          </a:p>
        </p:txBody>
      </p:sp>
      <p:sp>
        <p:nvSpPr>
          <p:cNvPr id="8" name="TextBox 7"/>
          <p:cNvSpPr txBox="1"/>
          <p:nvPr/>
        </p:nvSpPr>
        <p:spPr>
          <a:xfrm>
            <a:off x="457200" y="228600"/>
            <a:ext cx="8543236" cy="461665"/>
          </a:xfrm>
          <a:prstGeom prst="rect">
            <a:avLst/>
          </a:prstGeom>
          <a:noFill/>
        </p:spPr>
        <p:txBody>
          <a:bodyPr wrap="none" rtlCol="0">
            <a:spAutoFit/>
          </a:bodyPr>
          <a:lstStyle/>
          <a:p>
            <a:r>
              <a:rPr lang="en-US" sz="2400" b="1" dirty="0" smtClean="0">
                <a:solidFill>
                  <a:srgbClr val="0000FF"/>
                </a:solidFill>
              </a:rPr>
              <a:t>Rev 7 – Those who can stand: 144,000 and the multitude of saints</a:t>
            </a:r>
            <a:endParaRPr lang="en-US" sz="2400" b="1" dirty="0">
              <a:solidFill>
                <a:srgbClr val="0000FF"/>
              </a:solidFill>
            </a:endParaRPr>
          </a:p>
        </p:txBody>
      </p:sp>
      <p:graphicFrame>
        <p:nvGraphicFramePr>
          <p:cNvPr id="9" name="Table 8"/>
          <p:cNvGraphicFramePr>
            <a:graphicFrameLocks noGrp="1"/>
          </p:cNvGraphicFramePr>
          <p:nvPr/>
        </p:nvGraphicFramePr>
        <p:xfrm>
          <a:off x="304801" y="762000"/>
          <a:ext cx="8610599" cy="5760720"/>
        </p:xfrm>
        <a:graphic>
          <a:graphicData uri="http://schemas.openxmlformats.org/drawingml/2006/table">
            <a:tbl>
              <a:tblPr/>
              <a:tblGrid>
                <a:gridCol w="2971799"/>
                <a:gridCol w="2362200"/>
                <a:gridCol w="3276600"/>
              </a:tblGrid>
              <a:tr h="5486400">
                <a:tc>
                  <a:txBody>
                    <a:bodyPr/>
                    <a:lstStyle/>
                    <a:p>
                      <a:pPr marL="102870" marR="0" indent="-102870">
                        <a:spcBef>
                          <a:spcPts val="0"/>
                        </a:spcBef>
                        <a:spcAft>
                          <a:spcPts val="0"/>
                        </a:spcAft>
                      </a:pPr>
                      <a:r>
                        <a:rPr lang="en-US" sz="1800" baseline="30000" dirty="0">
                          <a:solidFill>
                            <a:srgbClr val="1F497D"/>
                          </a:solidFill>
                          <a:latin typeface="Times New Roman"/>
                          <a:ea typeface="Times New Roman"/>
                        </a:rPr>
                        <a:t>9</a:t>
                      </a:r>
                      <a:r>
                        <a:rPr lang="en-US" sz="1800" b="1" u="sng" dirty="0">
                          <a:solidFill>
                            <a:srgbClr val="000000"/>
                          </a:solidFill>
                          <a:latin typeface="Times New Roman"/>
                          <a:ea typeface="Times New Roman"/>
                        </a:rPr>
                        <a:t>After these things</a:t>
                      </a:r>
                      <a:r>
                        <a:rPr lang="en-US" sz="1800" dirty="0">
                          <a:solidFill>
                            <a:srgbClr val="000000"/>
                          </a:solidFill>
                          <a:latin typeface="Times New Roman"/>
                          <a:ea typeface="Times New Roman"/>
                        </a:rPr>
                        <a:t> I looked, and </a:t>
                      </a:r>
                      <a:r>
                        <a:rPr lang="en-US" sz="1800" b="1" u="sng" dirty="0">
                          <a:solidFill>
                            <a:srgbClr val="C00000"/>
                          </a:solidFill>
                          <a:latin typeface="Times New Roman"/>
                          <a:ea typeface="Times New Roman"/>
                        </a:rPr>
                        <a:t>behold</a:t>
                      </a:r>
                      <a:r>
                        <a:rPr lang="en-US" sz="1800" dirty="0">
                          <a:solidFill>
                            <a:srgbClr val="000000"/>
                          </a:solidFill>
                          <a:latin typeface="Times New Roman"/>
                          <a:ea typeface="Times New Roman"/>
                        </a:rPr>
                        <a:t>, a great multitude, which no one could count, </a:t>
                      </a:r>
                      <a:r>
                        <a:rPr lang="en-US" sz="1800" b="1" u="sng" dirty="0">
                          <a:solidFill>
                            <a:srgbClr val="000000"/>
                          </a:solidFill>
                          <a:latin typeface="Times New Roman"/>
                          <a:ea typeface="Times New Roman"/>
                        </a:rPr>
                        <a:t>from every nation and </a:t>
                      </a:r>
                      <a:r>
                        <a:rPr lang="en-US" sz="1800" b="1" i="1" u="sng" dirty="0">
                          <a:solidFill>
                            <a:srgbClr val="000000"/>
                          </a:solidFill>
                          <a:latin typeface="Times New Roman"/>
                          <a:ea typeface="Times New Roman"/>
                        </a:rPr>
                        <a:t>all</a:t>
                      </a:r>
                      <a:r>
                        <a:rPr lang="en-US" sz="1800" b="1" u="sng" dirty="0">
                          <a:solidFill>
                            <a:srgbClr val="000000"/>
                          </a:solidFill>
                          <a:latin typeface="Times New Roman"/>
                          <a:ea typeface="Times New Roman"/>
                        </a:rPr>
                        <a:t> tribes and peoples and tongues</a:t>
                      </a:r>
                      <a:r>
                        <a:rPr lang="en-US" sz="1800" dirty="0">
                          <a:solidFill>
                            <a:srgbClr val="000000"/>
                          </a:solidFill>
                          <a:latin typeface="Times New Roman"/>
                          <a:ea typeface="Times New Roman"/>
                        </a:rPr>
                        <a:t>, standing before the throne and before the Lamb, clothed in </a:t>
                      </a:r>
                      <a:r>
                        <a:rPr lang="en-US" sz="1800" b="1" u="sng" dirty="0">
                          <a:solidFill>
                            <a:srgbClr val="000000"/>
                          </a:solidFill>
                          <a:latin typeface="Times New Roman"/>
                          <a:ea typeface="Times New Roman"/>
                        </a:rPr>
                        <a:t>white robes</a:t>
                      </a:r>
                      <a:r>
                        <a:rPr lang="en-US" sz="1800" dirty="0">
                          <a:solidFill>
                            <a:srgbClr val="000000"/>
                          </a:solidFill>
                          <a:latin typeface="Times New Roman"/>
                          <a:ea typeface="Times New Roman"/>
                        </a:rPr>
                        <a:t>, and </a:t>
                      </a:r>
                      <a:r>
                        <a:rPr lang="en-US" sz="1800" b="1" u="sng" dirty="0">
                          <a:solidFill>
                            <a:srgbClr val="000000"/>
                          </a:solidFill>
                          <a:latin typeface="Times New Roman"/>
                          <a:ea typeface="Times New Roman"/>
                        </a:rPr>
                        <a:t>palm branches</a:t>
                      </a:r>
                      <a:r>
                        <a:rPr lang="en-US" sz="1800" dirty="0">
                          <a:solidFill>
                            <a:srgbClr val="000000"/>
                          </a:solidFill>
                          <a:latin typeface="Times New Roman"/>
                          <a:ea typeface="Times New Roman"/>
                        </a:rPr>
                        <a:t> </a:t>
                      </a:r>
                      <a:r>
                        <a:rPr lang="en-US" sz="1800" i="1" dirty="0">
                          <a:solidFill>
                            <a:srgbClr val="000000"/>
                          </a:solidFill>
                          <a:latin typeface="Times New Roman"/>
                          <a:ea typeface="Times New Roman"/>
                        </a:rPr>
                        <a:t>were</a:t>
                      </a:r>
                      <a:r>
                        <a:rPr lang="en-US" sz="1800" dirty="0">
                          <a:solidFill>
                            <a:srgbClr val="000000"/>
                          </a:solidFill>
                          <a:latin typeface="Times New Roman"/>
                          <a:ea typeface="Times New Roman"/>
                        </a:rPr>
                        <a:t> in their hands; </a:t>
                      </a:r>
                      <a:endParaRPr lang="en-US" sz="1800" dirty="0">
                        <a:latin typeface="Times New Roman"/>
                        <a:ea typeface="Times New Roman"/>
                      </a:endParaRPr>
                    </a:p>
                    <a:p>
                      <a:pPr marL="102870" marR="0" indent="-102870">
                        <a:spcBef>
                          <a:spcPts val="0"/>
                        </a:spcBef>
                        <a:spcAft>
                          <a:spcPts val="0"/>
                        </a:spcAft>
                      </a:pPr>
                      <a:r>
                        <a:rPr lang="en-US" sz="1800" baseline="30000" dirty="0">
                          <a:solidFill>
                            <a:srgbClr val="1F497D"/>
                          </a:solidFill>
                          <a:latin typeface="Times New Roman"/>
                          <a:ea typeface="Times New Roman"/>
                        </a:rPr>
                        <a:t>10</a:t>
                      </a:r>
                      <a:r>
                        <a:rPr lang="en-US" sz="1800" dirty="0">
                          <a:solidFill>
                            <a:srgbClr val="000000"/>
                          </a:solidFill>
                          <a:latin typeface="Times New Roman"/>
                          <a:ea typeface="Times New Roman"/>
                        </a:rPr>
                        <a:t>and they cry out with a loud voice, saying, "</a:t>
                      </a:r>
                      <a:r>
                        <a:rPr lang="en-US" sz="1800" b="1" dirty="0">
                          <a:solidFill>
                            <a:srgbClr val="C00000"/>
                          </a:solidFill>
                          <a:latin typeface="Times New Roman"/>
                          <a:ea typeface="Times New Roman"/>
                        </a:rPr>
                        <a:t>Salvation to our God who sits on the throne, and to the Lamb</a:t>
                      </a:r>
                      <a:r>
                        <a:rPr lang="en-US" sz="1800" dirty="0">
                          <a:solidFill>
                            <a:srgbClr val="000000"/>
                          </a:solidFill>
                          <a:latin typeface="Times New Roman"/>
                          <a:ea typeface="Times New Roman"/>
                        </a:rPr>
                        <a:t>." </a:t>
                      </a:r>
                      <a:r>
                        <a:rPr lang="en-US" sz="1800" baseline="30000" dirty="0">
                          <a:solidFill>
                            <a:srgbClr val="1F497D"/>
                          </a:solidFill>
                          <a:latin typeface="Times New Roman"/>
                          <a:ea typeface="Times New Roman"/>
                        </a:rPr>
                        <a:t>11</a:t>
                      </a:r>
                      <a:r>
                        <a:rPr lang="en-US" sz="1800" dirty="0">
                          <a:solidFill>
                            <a:srgbClr val="000000"/>
                          </a:solidFill>
                          <a:latin typeface="Times New Roman"/>
                          <a:ea typeface="Times New Roman"/>
                        </a:rPr>
                        <a:t>And all the angels were standing around the throne and </a:t>
                      </a:r>
                      <a:r>
                        <a:rPr lang="en-US" sz="1800" i="1" dirty="0">
                          <a:solidFill>
                            <a:srgbClr val="000000"/>
                          </a:solidFill>
                          <a:latin typeface="Times New Roman"/>
                          <a:ea typeface="Times New Roman"/>
                        </a:rPr>
                        <a:t>around</a:t>
                      </a:r>
                      <a:r>
                        <a:rPr lang="en-US" sz="1800" dirty="0">
                          <a:solidFill>
                            <a:srgbClr val="000000"/>
                          </a:solidFill>
                          <a:latin typeface="Times New Roman"/>
                          <a:ea typeface="Times New Roman"/>
                        </a:rPr>
                        <a:t> the elders and the four living creatures; and </a:t>
                      </a:r>
                      <a:r>
                        <a:rPr lang="en-US" sz="1800" b="1" u="sng" dirty="0">
                          <a:solidFill>
                            <a:srgbClr val="000000"/>
                          </a:solidFill>
                          <a:latin typeface="Times New Roman"/>
                          <a:ea typeface="Times New Roman"/>
                        </a:rPr>
                        <a:t>they fell on their faces</a:t>
                      </a:r>
                      <a:r>
                        <a:rPr lang="en-US" sz="1800" dirty="0">
                          <a:solidFill>
                            <a:srgbClr val="000000"/>
                          </a:solidFill>
                          <a:latin typeface="Times New Roman"/>
                          <a:ea typeface="Times New Roman"/>
                        </a:rPr>
                        <a:t> before the throne and worshiped God,</a:t>
                      </a:r>
                      <a:endParaRPr lang="en-US" sz="1800" dirty="0">
                        <a:latin typeface="Times New Roman"/>
                        <a:ea typeface="Times New Roman"/>
                      </a:endParaRPr>
                    </a:p>
                  </a:txBody>
                  <a:tcPr marL="48445" marR="48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2870" marR="0" indent="-102870">
                        <a:spcBef>
                          <a:spcPts val="0"/>
                        </a:spcBef>
                        <a:spcAft>
                          <a:spcPts val="0"/>
                        </a:spcAft>
                      </a:pPr>
                      <a:r>
                        <a:rPr lang="en-US" sz="1800" b="1" u="sng" dirty="0">
                          <a:solidFill>
                            <a:srgbClr val="0000FF"/>
                          </a:solidFill>
                          <a:latin typeface="Times New Roman"/>
                          <a:ea typeface="Times New Roman"/>
                          <a:hlinkClick r:id="rId2"/>
                        </a:rPr>
                        <a:t>Romans 15:8-10</a:t>
                      </a:r>
                      <a:r>
                        <a:rPr lang="en-US" sz="1800" b="1" dirty="0">
                          <a:latin typeface="Times New Roman"/>
                          <a:ea typeface="Times New Roman"/>
                        </a:rPr>
                        <a:t> </a:t>
                      </a:r>
                      <a:r>
                        <a:rPr lang="en-US" sz="1800" dirty="0">
                          <a:latin typeface="Times New Roman"/>
                          <a:ea typeface="Times New Roman"/>
                        </a:rPr>
                        <a:t>For I say that </a:t>
                      </a:r>
                      <a:r>
                        <a:rPr lang="en-US" sz="1800" u="sng" dirty="0">
                          <a:latin typeface="Times New Roman"/>
                          <a:ea typeface="Times New Roman"/>
                        </a:rPr>
                        <a:t>Christ has become a servant to the </a:t>
                      </a:r>
                      <a:r>
                        <a:rPr lang="en-US" sz="1800" b="1" u="sng" dirty="0">
                          <a:solidFill>
                            <a:srgbClr val="C00000"/>
                          </a:solidFill>
                          <a:latin typeface="Times New Roman"/>
                          <a:ea typeface="Times New Roman"/>
                        </a:rPr>
                        <a:t>circumcision</a:t>
                      </a:r>
                      <a:r>
                        <a:rPr lang="en-US" sz="1800" u="none" dirty="0">
                          <a:latin typeface="Times New Roman"/>
                          <a:ea typeface="Times New Roman"/>
                        </a:rPr>
                        <a:t> </a:t>
                      </a:r>
                      <a:r>
                        <a:rPr lang="en-US" sz="1800" u="sng" dirty="0">
                          <a:latin typeface="Times New Roman"/>
                          <a:ea typeface="Times New Roman"/>
                        </a:rPr>
                        <a:t>on behalf of the truth of God to confirm the promises </a:t>
                      </a:r>
                      <a:r>
                        <a:rPr lang="en-US" sz="1800" i="1" u="sng" dirty="0">
                          <a:latin typeface="Times New Roman"/>
                          <a:ea typeface="Times New Roman"/>
                        </a:rPr>
                        <a:t>given</a:t>
                      </a:r>
                      <a:r>
                        <a:rPr lang="en-US" sz="1800" u="sng" dirty="0">
                          <a:latin typeface="Times New Roman"/>
                          <a:ea typeface="Times New Roman"/>
                        </a:rPr>
                        <a:t> to the fathers</a:t>
                      </a:r>
                      <a:r>
                        <a:rPr lang="en-US" sz="1800" dirty="0">
                          <a:latin typeface="Times New Roman"/>
                          <a:ea typeface="Times New Roman"/>
                        </a:rPr>
                        <a:t>, </a:t>
                      </a:r>
                      <a:r>
                        <a:rPr lang="en-US" sz="1800" baseline="30000" dirty="0" smtClean="0">
                          <a:solidFill>
                            <a:srgbClr val="0000FF"/>
                          </a:solidFill>
                          <a:latin typeface="Times New Roman"/>
                          <a:ea typeface="Times New Roman"/>
                        </a:rPr>
                        <a:t>9</a:t>
                      </a:r>
                      <a:r>
                        <a:rPr lang="en-US" sz="1800" b="1" u="sng" dirty="0" smtClean="0">
                          <a:solidFill>
                            <a:srgbClr val="000000"/>
                          </a:solidFill>
                          <a:latin typeface="Times New Roman"/>
                          <a:ea typeface="Times New Roman"/>
                        </a:rPr>
                        <a:t>and</a:t>
                      </a:r>
                      <a:r>
                        <a:rPr lang="en-US" sz="1800" u="sng" dirty="0" smtClean="0">
                          <a:latin typeface="Times New Roman"/>
                          <a:ea typeface="Times New Roman"/>
                        </a:rPr>
                        <a:t> </a:t>
                      </a:r>
                      <a:r>
                        <a:rPr lang="en-US" sz="1800" u="sng" dirty="0">
                          <a:latin typeface="Times New Roman"/>
                          <a:ea typeface="Times New Roman"/>
                        </a:rPr>
                        <a:t>for the Gentiles to glorify God for His mercy</a:t>
                      </a:r>
                      <a:r>
                        <a:rPr lang="en-US" sz="1800" dirty="0">
                          <a:latin typeface="Times New Roman"/>
                          <a:ea typeface="Times New Roman"/>
                        </a:rPr>
                        <a:t>; as it is written, "Therefore I will give PRAISE TO YOU AMONG THE GENTILES, And I will sing to Your name." </a:t>
                      </a:r>
                      <a:r>
                        <a:rPr lang="en-US" sz="1800" kern="1200" baseline="30000" dirty="0" smtClean="0">
                          <a:solidFill>
                            <a:srgbClr val="0000FF"/>
                          </a:solidFill>
                          <a:latin typeface="Times New Roman"/>
                          <a:ea typeface="Times New Roman"/>
                          <a:cs typeface="+mn-cs"/>
                        </a:rPr>
                        <a:t>10</a:t>
                      </a:r>
                      <a:r>
                        <a:rPr lang="en-US" sz="1800" dirty="0" smtClean="0">
                          <a:latin typeface="Times New Roman"/>
                          <a:ea typeface="Times New Roman"/>
                        </a:rPr>
                        <a:t>Again </a:t>
                      </a:r>
                      <a:r>
                        <a:rPr lang="en-US" sz="1800" dirty="0">
                          <a:latin typeface="Times New Roman"/>
                          <a:ea typeface="Times New Roman"/>
                        </a:rPr>
                        <a:t>he says, "</a:t>
                      </a:r>
                      <a:r>
                        <a:rPr lang="en-US" sz="1800" b="1" u="sng" dirty="0">
                          <a:solidFill>
                            <a:srgbClr val="C00000"/>
                          </a:solidFill>
                          <a:latin typeface="Times New Roman"/>
                          <a:ea typeface="Times New Roman"/>
                        </a:rPr>
                        <a:t>Rejoice , O Gentiles , with His people</a:t>
                      </a:r>
                      <a:r>
                        <a:rPr lang="en-US" sz="1800" dirty="0">
                          <a:latin typeface="Times New Roman"/>
                          <a:ea typeface="Times New Roman"/>
                        </a:rPr>
                        <a:t>." </a:t>
                      </a:r>
                      <a:endParaRPr lang="en-US" sz="1800" dirty="0" smtClean="0">
                        <a:latin typeface="Times New Roman"/>
                        <a:ea typeface="Times New Roman"/>
                      </a:endParaRPr>
                    </a:p>
                    <a:p>
                      <a:pPr marL="102870" marR="0" indent="-102870">
                        <a:spcBef>
                          <a:spcPts val="0"/>
                        </a:spcBef>
                        <a:spcAft>
                          <a:spcPts val="0"/>
                        </a:spcAft>
                      </a:pPr>
                      <a:endParaRPr lang="en-US" sz="1800" dirty="0">
                        <a:latin typeface="Times New Roman"/>
                        <a:ea typeface="Times New Roman"/>
                      </a:endParaRPr>
                    </a:p>
                    <a:p>
                      <a:pPr marL="102870" marR="0" indent="-102870">
                        <a:spcBef>
                          <a:spcPts val="0"/>
                        </a:spcBef>
                        <a:spcAft>
                          <a:spcPts val="0"/>
                        </a:spcAft>
                      </a:pPr>
                      <a:r>
                        <a:rPr lang="en-US" sz="1800" b="1" dirty="0">
                          <a:solidFill>
                            <a:srgbClr val="C00000"/>
                          </a:solidFill>
                          <a:latin typeface="Times New Roman"/>
                          <a:ea typeface="Times New Roman"/>
                        </a:rPr>
                        <a:t>Doxology [7:10]</a:t>
                      </a:r>
                      <a:endParaRPr lang="en-US" sz="1800" dirty="0">
                        <a:latin typeface="Times New Roman"/>
                        <a:ea typeface="Times New Roman"/>
                      </a:endParaRPr>
                    </a:p>
                  </a:txBody>
                  <a:tcPr marL="48445" marR="48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spcBef>
                          <a:spcPts val="0"/>
                        </a:spcBef>
                        <a:spcAft>
                          <a:spcPts val="0"/>
                        </a:spcAft>
                        <a:buFont typeface="Symbol"/>
                        <a:buChar char=""/>
                      </a:pPr>
                      <a:r>
                        <a:rPr lang="en-US" sz="1800" dirty="0">
                          <a:solidFill>
                            <a:srgbClr val="000000"/>
                          </a:solidFill>
                          <a:latin typeface="Times New Roman"/>
                          <a:ea typeface="Times New Roman"/>
                        </a:rPr>
                        <a:t>Palm branches are a symbol of celebration, joy, and/or victory.</a:t>
                      </a:r>
                      <a:endParaRPr lang="en-US" sz="1800" dirty="0">
                        <a:latin typeface="Times New Roman"/>
                        <a:ea typeface="Times New Roman"/>
                      </a:endParaRPr>
                    </a:p>
                    <a:p>
                      <a:pPr marL="102870" marR="0" indent="-102870">
                        <a:spcBef>
                          <a:spcPts val="0"/>
                        </a:spcBef>
                        <a:spcAft>
                          <a:spcPts val="0"/>
                        </a:spcAft>
                      </a:pPr>
                      <a:r>
                        <a:rPr lang="en-US" sz="1800" b="1" dirty="0">
                          <a:solidFill>
                            <a:srgbClr val="0000FF"/>
                          </a:solidFill>
                          <a:latin typeface="Times New Roman"/>
                          <a:ea typeface="Times New Roman"/>
                        </a:rPr>
                        <a:t>Rev. 20:4-5</a:t>
                      </a:r>
                      <a:r>
                        <a:rPr lang="en-US" sz="1800" dirty="0">
                          <a:latin typeface="Times New Roman"/>
                          <a:ea typeface="Times New Roman"/>
                        </a:rPr>
                        <a:t> And I saw thrones, and they sat upon them, and judgment was given to them. And I </a:t>
                      </a:r>
                      <a:r>
                        <a:rPr lang="en-US" sz="1800" i="1" dirty="0">
                          <a:latin typeface="Times New Roman"/>
                          <a:ea typeface="Times New Roman"/>
                        </a:rPr>
                        <a:t>saw</a:t>
                      </a:r>
                      <a:r>
                        <a:rPr lang="en-US" sz="1800" dirty="0">
                          <a:latin typeface="Times New Roman"/>
                          <a:ea typeface="Times New Roman"/>
                        </a:rPr>
                        <a:t> the </a:t>
                      </a:r>
                      <a:r>
                        <a:rPr lang="en-US" sz="1800" b="1" u="sng" dirty="0">
                          <a:latin typeface="Times New Roman"/>
                          <a:ea typeface="Times New Roman"/>
                        </a:rPr>
                        <a:t>souls of those who had been beheaded</a:t>
                      </a:r>
                      <a:r>
                        <a:rPr lang="en-US" sz="1800" dirty="0">
                          <a:latin typeface="Times New Roman"/>
                          <a:ea typeface="Times New Roman"/>
                        </a:rPr>
                        <a:t> because of the testimony of Jesus and because of the word of God, and those </a:t>
                      </a:r>
                      <a:r>
                        <a:rPr lang="en-US" sz="1800" b="1" u="sng" dirty="0">
                          <a:latin typeface="Times New Roman"/>
                          <a:ea typeface="Times New Roman"/>
                        </a:rPr>
                        <a:t>who had not worshiped the beast or his image</a:t>
                      </a:r>
                      <a:r>
                        <a:rPr lang="en-US" sz="1800" dirty="0">
                          <a:latin typeface="Times New Roman"/>
                          <a:ea typeface="Times New Roman"/>
                        </a:rPr>
                        <a:t>, and </a:t>
                      </a:r>
                      <a:r>
                        <a:rPr lang="en-US" sz="1800" b="1" u="sng" dirty="0">
                          <a:solidFill>
                            <a:srgbClr val="C00000"/>
                          </a:solidFill>
                          <a:latin typeface="Times New Roman"/>
                          <a:ea typeface="Times New Roman"/>
                        </a:rPr>
                        <a:t>had not received the mark upon their forehead </a:t>
                      </a:r>
                      <a:r>
                        <a:rPr lang="en-US" sz="1800" dirty="0">
                          <a:latin typeface="Times New Roman"/>
                          <a:ea typeface="Times New Roman"/>
                        </a:rPr>
                        <a:t>and upon their hand; and </a:t>
                      </a:r>
                      <a:r>
                        <a:rPr lang="en-US" sz="1800" b="1" u="sng" dirty="0">
                          <a:latin typeface="Times New Roman"/>
                          <a:ea typeface="Times New Roman"/>
                        </a:rPr>
                        <a:t>they came to life and reigned with Christ for a thousand years</a:t>
                      </a:r>
                      <a:r>
                        <a:rPr lang="en-US" sz="1800" dirty="0">
                          <a:latin typeface="Times New Roman"/>
                          <a:ea typeface="Times New Roman"/>
                        </a:rPr>
                        <a:t>. </a:t>
                      </a:r>
                      <a:r>
                        <a:rPr lang="en-US" sz="1800" kern="1200" baseline="30000" dirty="0">
                          <a:solidFill>
                            <a:srgbClr val="0000FF"/>
                          </a:solidFill>
                          <a:latin typeface="Times New Roman"/>
                          <a:ea typeface="Times New Roman"/>
                          <a:cs typeface="+mn-cs"/>
                        </a:rPr>
                        <a:t>5</a:t>
                      </a:r>
                      <a:r>
                        <a:rPr lang="en-US" sz="1800" b="1" u="sng" dirty="0">
                          <a:latin typeface="Times New Roman"/>
                          <a:ea typeface="Times New Roman"/>
                        </a:rPr>
                        <a:t>The rest of the dead did not come to life until the thousand years were completed. This is the </a:t>
                      </a:r>
                      <a:r>
                        <a:rPr lang="en-US" sz="1800" b="1" u="sng" dirty="0">
                          <a:solidFill>
                            <a:srgbClr val="C00000"/>
                          </a:solidFill>
                          <a:latin typeface="Times New Roman"/>
                          <a:ea typeface="Times New Roman"/>
                        </a:rPr>
                        <a:t>first</a:t>
                      </a:r>
                      <a:r>
                        <a:rPr lang="en-US" sz="1800" i="1" dirty="0">
                          <a:latin typeface="Times New Roman"/>
                          <a:ea typeface="Times New Roman"/>
                        </a:rPr>
                        <a:t> [best, or chief] </a:t>
                      </a:r>
                      <a:r>
                        <a:rPr lang="en-US" sz="1800" b="1" u="sng" dirty="0">
                          <a:solidFill>
                            <a:srgbClr val="C00000"/>
                          </a:solidFill>
                          <a:latin typeface="Times New Roman"/>
                          <a:ea typeface="Times New Roman"/>
                        </a:rPr>
                        <a:t>resurrection</a:t>
                      </a:r>
                      <a:r>
                        <a:rPr lang="en-US" sz="1800" b="1" u="sng" dirty="0">
                          <a:latin typeface="Times New Roman"/>
                          <a:ea typeface="Times New Roman"/>
                        </a:rPr>
                        <a:t>.</a:t>
                      </a:r>
                      <a:endParaRPr lang="en-US" sz="1800" dirty="0">
                        <a:latin typeface="Times New Roman"/>
                        <a:ea typeface="Times New Roman"/>
                      </a:endParaRPr>
                    </a:p>
                  </a:txBody>
                  <a:tcPr marL="48445" marR="48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TextBox 6"/>
          <p:cNvSpPr txBox="1"/>
          <p:nvPr/>
        </p:nvSpPr>
        <p:spPr>
          <a:xfrm>
            <a:off x="1143000" y="2961382"/>
            <a:ext cx="7086600" cy="1077218"/>
          </a:xfrm>
          <a:prstGeom prst="rect">
            <a:avLst/>
          </a:prstGeom>
          <a:solidFill>
            <a:schemeClr val="accent3">
              <a:lumMod val="60000"/>
              <a:lumOff val="40000"/>
            </a:schemeClr>
          </a:solidFill>
          <a:ln w="38100">
            <a:solidFill>
              <a:schemeClr val="tx1"/>
            </a:solidFill>
          </a:ln>
        </p:spPr>
        <p:txBody>
          <a:bodyPr wrap="square" rtlCol="0">
            <a:spAutoFit/>
          </a:bodyPr>
          <a:lstStyle/>
          <a:p>
            <a:pPr marL="457200" indent="-457200"/>
            <a:r>
              <a:rPr lang="en-US" sz="3200" b="1" dirty="0" smtClean="0">
                <a:solidFill>
                  <a:srgbClr val="0000FF"/>
                </a:solidFill>
                <a:latin typeface="Times New Roman" pitchFamily="18" charset="0"/>
                <a:cs typeface="Times New Roman" pitchFamily="18" charset="0"/>
              </a:rPr>
              <a:t>Psalm 116:15 </a:t>
            </a:r>
            <a:r>
              <a:rPr lang="en-US" sz="3200" dirty="0" smtClean="0">
                <a:latin typeface="Times New Roman" pitchFamily="18" charset="0"/>
                <a:cs typeface="Times New Roman" pitchFamily="18" charset="0"/>
              </a:rPr>
              <a:t> Precious in the sight of the </a:t>
            </a:r>
            <a:r>
              <a:rPr lang="en-US" sz="3200" cap="small" dirty="0" smtClean="0">
                <a:latin typeface="Times New Roman" pitchFamily="18" charset="0"/>
                <a:cs typeface="Times New Roman" pitchFamily="18" charset="0"/>
              </a:rPr>
              <a:t>LORD</a:t>
            </a:r>
            <a:r>
              <a:rPr lang="en-US" sz="3200" dirty="0" smtClean="0">
                <a:latin typeface="Times New Roman" pitchFamily="18" charset="0"/>
                <a:cs typeface="Times New Roman" pitchFamily="18" charset="0"/>
              </a:rPr>
              <a:t> Is the death of His godly ones.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1" nodeType="clickEffect">
                                  <p:stCondLst>
                                    <p:cond delay="0"/>
                                  </p:stCondLst>
                                  <p:childTnLst>
                                    <p:anim calcmode="lin" valueType="num">
                                      <p:cBhvr additive="base">
                                        <p:cTn id="12" dur="500"/>
                                        <p:tgtEl>
                                          <p:spTgt spid="7"/>
                                        </p:tgtEl>
                                        <p:attrNameLst>
                                          <p:attrName>ppt_x</p:attrName>
                                        </p:attrNameLst>
                                      </p:cBhvr>
                                      <p:tavLst>
                                        <p:tav tm="0">
                                          <p:val>
                                            <p:strVal val="ppt_x"/>
                                          </p:val>
                                        </p:tav>
                                        <p:tav tm="100000">
                                          <p:val>
                                            <p:strVal val="ppt_x"/>
                                          </p:val>
                                        </p:tav>
                                      </p:tavLst>
                                    </p:anim>
                                    <p:anim calcmode="lin" valueType="num">
                                      <p:cBhvr additive="base">
                                        <p:cTn id="13" dur="500"/>
                                        <p:tgtEl>
                                          <p:spTgt spid="7"/>
                                        </p:tgtEl>
                                        <p:attrNameLst>
                                          <p:attrName>ppt_y</p:attrName>
                                        </p:attrNameLst>
                                      </p:cBhvr>
                                      <p:tavLst>
                                        <p:tav tm="0">
                                          <p:val>
                                            <p:strVal val="ppt_y"/>
                                          </p:val>
                                        </p:tav>
                                        <p:tav tm="100000">
                                          <p:val>
                                            <p:strVal val="1+ppt_h/2"/>
                                          </p:val>
                                        </p:tav>
                                      </p:tavLst>
                                    </p:anim>
                                    <p:set>
                                      <p:cBhvr>
                                        <p:cTn id="14"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303F6C-CA7F-421B-8EF8-CEB95EA7549B}" type="datetime1">
              <a:rPr lang="en-US" smtClean="0"/>
              <a:pPr/>
              <a:t>1/11/2017</a:t>
            </a:fld>
            <a:endParaRPr lang="en-US"/>
          </a:p>
        </p:txBody>
      </p:sp>
      <p:sp>
        <p:nvSpPr>
          <p:cNvPr id="3" name="Footer Placeholder 2"/>
          <p:cNvSpPr>
            <a:spLocks noGrp="1"/>
          </p:cNvSpPr>
          <p:nvPr>
            <p:ph type="ftr" sz="quarter" idx="11"/>
          </p:nvPr>
        </p:nvSpPr>
        <p:spPr/>
        <p:txBody>
          <a:bodyPr/>
          <a:lstStyle/>
          <a:p>
            <a:r>
              <a:rPr lang="en-US" smtClean="0"/>
              <a:t>David Tye</a:t>
            </a:r>
            <a:endParaRPr lang="en-US"/>
          </a:p>
        </p:txBody>
      </p:sp>
      <p:sp>
        <p:nvSpPr>
          <p:cNvPr id="4" name="Slide Number Placeholder 3"/>
          <p:cNvSpPr>
            <a:spLocks noGrp="1"/>
          </p:cNvSpPr>
          <p:nvPr>
            <p:ph type="sldNum" sz="quarter" idx="12"/>
          </p:nvPr>
        </p:nvSpPr>
        <p:spPr/>
        <p:txBody>
          <a:bodyPr/>
          <a:lstStyle/>
          <a:p>
            <a:fld id="{3B0E11CA-64D2-4375-B622-C832B1B19270}" type="slidenum">
              <a:rPr lang="en-US" smtClean="0"/>
              <a:pPr/>
              <a:t>28</a:t>
            </a:fld>
            <a:endParaRPr lang="en-US"/>
          </a:p>
        </p:txBody>
      </p:sp>
      <p:pic>
        <p:nvPicPr>
          <p:cNvPr id="2050" name="Picture 2" descr="E:\BIBLE STUDY\MBC Community Teaching\DTW\Final-Revelation development files\PatSmith-jpgs\12.jpg"/>
          <p:cNvPicPr>
            <a:picLocks noChangeAspect="1" noChangeArrowheads="1"/>
          </p:cNvPicPr>
          <p:nvPr/>
        </p:nvPicPr>
        <p:blipFill>
          <a:blip r:embed="rId2" cstate="print"/>
          <a:srcRect/>
          <a:stretch>
            <a:fillRect/>
          </a:stretch>
        </p:blipFill>
        <p:spPr bwMode="auto">
          <a:xfrm>
            <a:off x="-449451" y="0"/>
            <a:ext cx="10042902" cy="6858000"/>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1/11/2017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29</a:t>
            </a:fld>
            <a:endParaRPr lang="en-US"/>
          </a:p>
        </p:txBody>
      </p:sp>
      <p:sp>
        <p:nvSpPr>
          <p:cNvPr id="8" name="TextBox 7"/>
          <p:cNvSpPr txBox="1"/>
          <p:nvPr/>
        </p:nvSpPr>
        <p:spPr>
          <a:xfrm>
            <a:off x="457200" y="76200"/>
            <a:ext cx="8543236" cy="461665"/>
          </a:xfrm>
          <a:prstGeom prst="rect">
            <a:avLst/>
          </a:prstGeom>
          <a:noFill/>
        </p:spPr>
        <p:txBody>
          <a:bodyPr wrap="none" rtlCol="0">
            <a:spAutoFit/>
          </a:bodyPr>
          <a:lstStyle/>
          <a:p>
            <a:r>
              <a:rPr lang="en-US" sz="2400" b="1" dirty="0" smtClean="0">
                <a:solidFill>
                  <a:srgbClr val="0000FF"/>
                </a:solidFill>
              </a:rPr>
              <a:t>Rev 7 – Those who can stand: 144,000 and the multitude of saints</a:t>
            </a:r>
            <a:endParaRPr lang="en-US" sz="2400" b="1" dirty="0">
              <a:solidFill>
                <a:srgbClr val="0000FF"/>
              </a:solidFill>
            </a:endParaRPr>
          </a:p>
        </p:txBody>
      </p:sp>
      <p:graphicFrame>
        <p:nvGraphicFramePr>
          <p:cNvPr id="9" name="Table 8"/>
          <p:cNvGraphicFramePr>
            <a:graphicFrameLocks noGrp="1"/>
          </p:cNvGraphicFramePr>
          <p:nvPr/>
        </p:nvGraphicFramePr>
        <p:xfrm>
          <a:off x="228600" y="609600"/>
          <a:ext cx="8610599" cy="6096000"/>
        </p:xfrm>
        <a:graphic>
          <a:graphicData uri="http://schemas.openxmlformats.org/drawingml/2006/table">
            <a:tbl>
              <a:tblPr/>
              <a:tblGrid>
                <a:gridCol w="2133599"/>
                <a:gridCol w="3886200"/>
                <a:gridCol w="2590800"/>
              </a:tblGrid>
              <a:tr h="5410200">
                <a:tc>
                  <a:txBody>
                    <a:bodyPr/>
                    <a:lstStyle/>
                    <a:p>
                      <a:pPr marL="102870" marR="0" indent="-102870">
                        <a:spcBef>
                          <a:spcPts val="0"/>
                        </a:spcBef>
                        <a:spcAft>
                          <a:spcPts val="0"/>
                        </a:spcAft>
                      </a:pPr>
                      <a:r>
                        <a:rPr lang="en-US" sz="1600" baseline="30000" dirty="0">
                          <a:solidFill>
                            <a:srgbClr val="1F497D"/>
                          </a:solidFill>
                          <a:latin typeface="Times New Roman"/>
                          <a:ea typeface="Times New Roman"/>
                        </a:rPr>
                        <a:t>12</a:t>
                      </a:r>
                      <a:r>
                        <a:rPr lang="en-US" sz="1600" dirty="0">
                          <a:solidFill>
                            <a:srgbClr val="000000"/>
                          </a:solidFill>
                          <a:latin typeface="Times New Roman"/>
                          <a:ea typeface="Times New Roman"/>
                        </a:rPr>
                        <a:t>saying, "</a:t>
                      </a:r>
                      <a:r>
                        <a:rPr lang="en-US" sz="1600" b="1" dirty="0">
                          <a:solidFill>
                            <a:srgbClr val="C00000"/>
                          </a:solidFill>
                          <a:latin typeface="Times New Roman"/>
                          <a:ea typeface="Times New Roman"/>
                        </a:rPr>
                        <a:t>Amen, blessing and glory and wisdom and thanksgiving and honor and power and might, </a:t>
                      </a:r>
                      <a:r>
                        <a:rPr lang="en-US" sz="1600" b="1" i="1" dirty="0">
                          <a:solidFill>
                            <a:srgbClr val="C00000"/>
                          </a:solidFill>
                          <a:latin typeface="Times New Roman"/>
                          <a:ea typeface="Times New Roman"/>
                        </a:rPr>
                        <a:t>be</a:t>
                      </a:r>
                      <a:r>
                        <a:rPr lang="en-US" sz="1600" b="1" dirty="0">
                          <a:solidFill>
                            <a:srgbClr val="C00000"/>
                          </a:solidFill>
                          <a:latin typeface="Times New Roman"/>
                          <a:ea typeface="Times New Roman"/>
                        </a:rPr>
                        <a:t> to our God forever and ever. Amen</a:t>
                      </a:r>
                      <a:r>
                        <a:rPr lang="en-US" sz="1600" dirty="0">
                          <a:solidFill>
                            <a:srgbClr val="000000"/>
                          </a:solidFill>
                          <a:latin typeface="Times New Roman"/>
                          <a:ea typeface="Times New Roman"/>
                        </a:rPr>
                        <a:t>." </a:t>
                      </a:r>
                      <a:r>
                        <a:rPr lang="en-US" sz="1600" baseline="30000" dirty="0">
                          <a:solidFill>
                            <a:srgbClr val="1F497D"/>
                          </a:solidFill>
                          <a:latin typeface="Times New Roman"/>
                          <a:ea typeface="Times New Roman"/>
                        </a:rPr>
                        <a:t>13</a:t>
                      </a:r>
                      <a:r>
                        <a:rPr lang="en-US" sz="1600" dirty="0">
                          <a:solidFill>
                            <a:srgbClr val="000000"/>
                          </a:solidFill>
                          <a:latin typeface="Times New Roman"/>
                          <a:ea typeface="Times New Roman"/>
                        </a:rPr>
                        <a:t>And one of the elders answered, saying to me, "These who are clothed in the white robes, </a:t>
                      </a:r>
                      <a:r>
                        <a:rPr lang="en-US" sz="1600" b="1" u="sng" dirty="0">
                          <a:solidFill>
                            <a:srgbClr val="000000"/>
                          </a:solidFill>
                          <a:latin typeface="Times New Roman"/>
                          <a:ea typeface="Times New Roman"/>
                        </a:rPr>
                        <a:t>who are they</a:t>
                      </a:r>
                      <a:r>
                        <a:rPr lang="en-US" sz="1600" dirty="0">
                          <a:solidFill>
                            <a:srgbClr val="000000"/>
                          </a:solidFill>
                          <a:latin typeface="Times New Roman"/>
                          <a:ea typeface="Times New Roman"/>
                        </a:rPr>
                        <a:t>, and from where have they come?" </a:t>
                      </a:r>
                      <a:r>
                        <a:rPr lang="en-US" sz="1600" baseline="30000" dirty="0">
                          <a:solidFill>
                            <a:srgbClr val="1F497D"/>
                          </a:solidFill>
                          <a:latin typeface="Times New Roman"/>
                          <a:ea typeface="Times New Roman"/>
                        </a:rPr>
                        <a:t>14</a:t>
                      </a:r>
                      <a:r>
                        <a:rPr lang="en-US" sz="1600" dirty="0">
                          <a:solidFill>
                            <a:srgbClr val="000000"/>
                          </a:solidFill>
                          <a:latin typeface="Times New Roman"/>
                          <a:ea typeface="Times New Roman"/>
                        </a:rPr>
                        <a:t>And I said to him, "My lord, you know." And he said to me, "</a:t>
                      </a:r>
                      <a:r>
                        <a:rPr lang="en-US" sz="1600" b="1" u="sng" dirty="0">
                          <a:solidFill>
                            <a:srgbClr val="000000"/>
                          </a:solidFill>
                          <a:latin typeface="Times New Roman"/>
                          <a:ea typeface="Times New Roman"/>
                        </a:rPr>
                        <a:t>These are the ones who come out of the</a:t>
                      </a:r>
                      <a:r>
                        <a:rPr lang="en-US" sz="1600" dirty="0">
                          <a:solidFill>
                            <a:srgbClr val="000000"/>
                          </a:solidFill>
                          <a:latin typeface="Times New Roman"/>
                          <a:ea typeface="Times New Roman"/>
                        </a:rPr>
                        <a:t> </a:t>
                      </a:r>
                      <a:r>
                        <a:rPr lang="en-US" sz="1600" b="1" u="sng" dirty="0">
                          <a:solidFill>
                            <a:srgbClr val="C00000"/>
                          </a:solidFill>
                          <a:latin typeface="Times New Roman"/>
                          <a:ea typeface="Times New Roman"/>
                        </a:rPr>
                        <a:t>great tribulation</a:t>
                      </a:r>
                      <a:r>
                        <a:rPr lang="en-US" sz="1600" dirty="0">
                          <a:solidFill>
                            <a:srgbClr val="000000"/>
                          </a:solidFill>
                          <a:latin typeface="Times New Roman"/>
                          <a:ea typeface="Times New Roman"/>
                        </a:rPr>
                        <a:t>, and they have </a:t>
                      </a:r>
                      <a:r>
                        <a:rPr lang="en-US" sz="1600" b="1" u="sng" dirty="0">
                          <a:solidFill>
                            <a:srgbClr val="000000"/>
                          </a:solidFill>
                          <a:latin typeface="Times New Roman"/>
                          <a:ea typeface="Times New Roman"/>
                        </a:rPr>
                        <a:t>washed their robes and made them white in the blood of the Lamb</a:t>
                      </a:r>
                      <a:r>
                        <a:rPr lang="en-US" sz="1600" dirty="0">
                          <a:solidFill>
                            <a:srgbClr val="000000"/>
                          </a:solidFill>
                          <a:latin typeface="Times New Roman"/>
                          <a:ea typeface="Times New Roman"/>
                        </a:rPr>
                        <a:t>.</a:t>
                      </a:r>
                      <a:endParaRPr lang="en-US" sz="1600" dirty="0">
                        <a:latin typeface="Times New Roman"/>
                        <a:ea typeface="Times New Roman"/>
                      </a:endParaRPr>
                    </a:p>
                  </a:txBody>
                  <a:tcPr marL="48445" marR="48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2870" marR="0" indent="-102870">
                        <a:spcBef>
                          <a:spcPts val="0"/>
                        </a:spcBef>
                        <a:spcAft>
                          <a:spcPts val="0"/>
                        </a:spcAft>
                      </a:pPr>
                      <a:r>
                        <a:rPr lang="en-US" sz="1600" b="1" dirty="0">
                          <a:solidFill>
                            <a:srgbClr val="C00000"/>
                          </a:solidFill>
                          <a:latin typeface="Times New Roman"/>
                          <a:ea typeface="Times New Roman"/>
                        </a:rPr>
                        <a:t>Doxology [7:12] – seven </a:t>
                      </a:r>
                      <a:r>
                        <a:rPr lang="en-US" sz="1600" b="1" dirty="0" smtClean="0">
                          <a:solidFill>
                            <a:srgbClr val="C00000"/>
                          </a:solidFill>
                          <a:latin typeface="Times New Roman"/>
                          <a:ea typeface="Times New Roman"/>
                        </a:rPr>
                        <a:t>fold</a:t>
                      </a:r>
                    </a:p>
                    <a:p>
                      <a:pPr marL="102870" marR="0" indent="-102870">
                        <a:spcBef>
                          <a:spcPts val="0"/>
                        </a:spcBef>
                        <a:spcAft>
                          <a:spcPts val="0"/>
                        </a:spcAft>
                      </a:pPr>
                      <a:endParaRPr lang="en-US" sz="1600" dirty="0">
                        <a:latin typeface="Times New Roman"/>
                        <a:ea typeface="Times New Roman"/>
                      </a:endParaRPr>
                    </a:p>
                    <a:p>
                      <a:pPr marL="102870" marR="0" indent="-102870">
                        <a:spcBef>
                          <a:spcPts val="0"/>
                        </a:spcBef>
                        <a:spcAft>
                          <a:spcPts val="0"/>
                        </a:spcAft>
                      </a:pPr>
                      <a:r>
                        <a:rPr lang="en-US" sz="1600" b="1" dirty="0">
                          <a:solidFill>
                            <a:srgbClr val="0000FF"/>
                          </a:solidFill>
                          <a:latin typeface="Times New Roman"/>
                          <a:ea typeface="Times New Roman"/>
                        </a:rPr>
                        <a:t>Rev. 6:11</a:t>
                      </a:r>
                      <a:r>
                        <a:rPr lang="en-US" sz="1600" dirty="0">
                          <a:latin typeface="Times New Roman"/>
                          <a:ea typeface="Times New Roman"/>
                        </a:rPr>
                        <a:t> And there was given to each of them a white robe; and they were told that they should rest for a little while longer, </a:t>
                      </a:r>
                      <a:r>
                        <a:rPr lang="en-US" sz="1600" b="1" u="sng" dirty="0">
                          <a:latin typeface="Times New Roman"/>
                          <a:ea typeface="Times New Roman"/>
                        </a:rPr>
                        <a:t>until </a:t>
                      </a:r>
                      <a:r>
                        <a:rPr lang="en-US" sz="1600" b="1" i="1" u="sng" dirty="0">
                          <a:latin typeface="Times New Roman"/>
                          <a:ea typeface="Times New Roman"/>
                        </a:rPr>
                        <a:t>the number of</a:t>
                      </a:r>
                      <a:r>
                        <a:rPr lang="en-US" sz="1600" b="1" u="sng" dirty="0">
                          <a:latin typeface="Times New Roman"/>
                          <a:ea typeface="Times New Roman"/>
                        </a:rPr>
                        <a:t> </a:t>
                      </a:r>
                      <a:r>
                        <a:rPr lang="en-US" sz="1600" b="1" u="sng" dirty="0">
                          <a:solidFill>
                            <a:srgbClr val="C00000"/>
                          </a:solidFill>
                          <a:latin typeface="Times New Roman"/>
                          <a:ea typeface="Times New Roman"/>
                        </a:rPr>
                        <a:t>their fellow servants </a:t>
                      </a:r>
                      <a:r>
                        <a:rPr lang="en-US" sz="1600" b="1" u="sng" dirty="0">
                          <a:latin typeface="Times New Roman"/>
                          <a:ea typeface="Times New Roman"/>
                        </a:rPr>
                        <a:t>and </a:t>
                      </a:r>
                      <a:r>
                        <a:rPr lang="en-US" sz="1600" b="1" u="sng" dirty="0">
                          <a:solidFill>
                            <a:srgbClr val="C00000"/>
                          </a:solidFill>
                          <a:latin typeface="Times New Roman"/>
                          <a:ea typeface="Times New Roman"/>
                        </a:rPr>
                        <a:t>their brethren </a:t>
                      </a:r>
                      <a:r>
                        <a:rPr lang="en-US" sz="1600" b="1" u="sng" dirty="0">
                          <a:latin typeface="Times New Roman"/>
                          <a:ea typeface="Times New Roman"/>
                        </a:rPr>
                        <a:t>who were to be killed even as they had been, should be completed also</a:t>
                      </a:r>
                      <a:r>
                        <a:rPr lang="en-US" sz="1600" dirty="0" smtClean="0">
                          <a:latin typeface="Times New Roman"/>
                          <a:ea typeface="Times New Roman"/>
                        </a:rPr>
                        <a:t>.</a:t>
                      </a:r>
                    </a:p>
                    <a:p>
                      <a:pPr marL="102870" marR="0" indent="-102870">
                        <a:spcBef>
                          <a:spcPts val="0"/>
                        </a:spcBef>
                        <a:spcAft>
                          <a:spcPts val="0"/>
                        </a:spcAft>
                      </a:pPr>
                      <a:endParaRPr lang="en-US" sz="1600" dirty="0">
                        <a:latin typeface="Times New Roman"/>
                        <a:ea typeface="Times New Roman"/>
                      </a:endParaRPr>
                    </a:p>
                    <a:p>
                      <a:pPr marL="102870" marR="0" indent="-102870">
                        <a:spcBef>
                          <a:spcPts val="0"/>
                        </a:spcBef>
                        <a:spcAft>
                          <a:spcPts val="0"/>
                        </a:spcAft>
                      </a:pPr>
                      <a:r>
                        <a:rPr lang="en-US" sz="1600" b="1" dirty="0">
                          <a:solidFill>
                            <a:srgbClr val="0000FF"/>
                          </a:solidFill>
                          <a:latin typeface="Times New Roman"/>
                          <a:ea typeface="Times New Roman"/>
                        </a:rPr>
                        <a:t>Rev. 13:15</a:t>
                      </a:r>
                      <a:r>
                        <a:rPr lang="en-US" sz="1600" dirty="0">
                          <a:latin typeface="Times New Roman"/>
                          <a:ea typeface="Times New Roman"/>
                        </a:rPr>
                        <a:t> And there was given to him to give breath to the image of the beast, that the image of the beast might even speak and </a:t>
                      </a:r>
                      <a:r>
                        <a:rPr lang="en-US" sz="1600" b="1" u="sng" dirty="0">
                          <a:latin typeface="Times New Roman"/>
                          <a:ea typeface="Times New Roman"/>
                        </a:rPr>
                        <a:t>cause as many as do not worship the image of the beast to be killed</a:t>
                      </a:r>
                      <a:r>
                        <a:rPr lang="en-US" sz="1600" dirty="0" smtClean="0">
                          <a:latin typeface="Times New Roman"/>
                          <a:ea typeface="Times New Roman"/>
                        </a:rPr>
                        <a:t>.</a:t>
                      </a:r>
                    </a:p>
                    <a:p>
                      <a:pPr marL="102870" marR="0" indent="-102870">
                        <a:spcBef>
                          <a:spcPts val="0"/>
                        </a:spcBef>
                        <a:spcAft>
                          <a:spcPts val="0"/>
                        </a:spcAft>
                      </a:pPr>
                      <a:endParaRPr lang="en-US" sz="1600" dirty="0" smtClean="0">
                        <a:latin typeface="Times New Roman"/>
                        <a:ea typeface="Times New Roman"/>
                      </a:endParaRPr>
                    </a:p>
                    <a:p>
                      <a:r>
                        <a:rPr lang="en-US" sz="1600" i="1" kern="1200" dirty="0" smtClean="0">
                          <a:solidFill>
                            <a:schemeClr val="tx1"/>
                          </a:solidFill>
                          <a:latin typeface="+mn-lt"/>
                          <a:ea typeface="+mn-ea"/>
                          <a:cs typeface="+mn-cs"/>
                        </a:rPr>
                        <a:t>But what about:</a:t>
                      </a:r>
                      <a:endParaRPr lang="en-US" sz="1600" kern="1200" dirty="0" smtClean="0">
                        <a:solidFill>
                          <a:schemeClr val="tx1"/>
                        </a:solidFill>
                        <a:latin typeface="+mn-lt"/>
                        <a:ea typeface="+mn-ea"/>
                        <a:cs typeface="+mn-cs"/>
                      </a:endParaRPr>
                    </a:p>
                    <a:p>
                      <a:pPr marL="401638" indent="-401638"/>
                      <a:r>
                        <a:rPr lang="en-US" sz="1600" b="1" i="1" kern="1200" dirty="0" smtClean="0">
                          <a:solidFill>
                            <a:srgbClr val="0000FF"/>
                          </a:solidFill>
                          <a:latin typeface="+mn-lt"/>
                          <a:ea typeface="+mn-ea"/>
                          <a:cs typeface="+mn-cs"/>
                        </a:rPr>
                        <a:t>2 Thessalonians 2:7-8</a:t>
                      </a:r>
                      <a:r>
                        <a:rPr lang="en-US" sz="1600" b="1" i="1" kern="1200" dirty="0" smtClean="0">
                          <a:solidFill>
                            <a:schemeClr val="tx1"/>
                          </a:solidFill>
                          <a:latin typeface="+mn-lt"/>
                          <a:ea typeface="+mn-ea"/>
                          <a:cs typeface="+mn-cs"/>
                        </a:rPr>
                        <a:t> </a:t>
                      </a:r>
                      <a:r>
                        <a:rPr lang="en-US" sz="1600" i="1" kern="1200" dirty="0" smtClean="0">
                          <a:solidFill>
                            <a:schemeClr val="tx1"/>
                          </a:solidFill>
                          <a:latin typeface="+mn-lt"/>
                          <a:ea typeface="+mn-ea"/>
                          <a:cs typeface="+mn-cs"/>
                        </a:rPr>
                        <a:t>For the mystery of lawlessness is already at work; only </a:t>
                      </a:r>
                      <a:r>
                        <a:rPr lang="en-US" sz="1600" b="1" i="1" u="sng" kern="1200" dirty="0" smtClean="0">
                          <a:solidFill>
                            <a:schemeClr val="tx1"/>
                          </a:solidFill>
                          <a:latin typeface="+mn-lt"/>
                          <a:ea typeface="+mn-ea"/>
                          <a:cs typeface="+mn-cs"/>
                        </a:rPr>
                        <a:t>he who now restrains will do so until he is taken out of the way</a:t>
                      </a:r>
                      <a:r>
                        <a:rPr lang="en-US" sz="1600" i="1" kern="1200" dirty="0" smtClean="0">
                          <a:solidFill>
                            <a:schemeClr val="tx1"/>
                          </a:solidFill>
                          <a:latin typeface="+mn-lt"/>
                          <a:ea typeface="+mn-ea"/>
                          <a:cs typeface="+mn-cs"/>
                        </a:rPr>
                        <a:t>.</a:t>
                      </a:r>
                      <a:r>
                        <a:rPr lang="en-US" sz="1600" b="1" i="1" kern="1200" dirty="0" smtClean="0">
                          <a:solidFill>
                            <a:schemeClr val="tx1"/>
                          </a:solidFill>
                          <a:latin typeface="+mn-lt"/>
                          <a:ea typeface="+mn-ea"/>
                          <a:cs typeface="+mn-cs"/>
                        </a:rPr>
                        <a:t> </a:t>
                      </a:r>
                      <a:r>
                        <a:rPr lang="en-US" sz="1600" b="1" i="1" kern="1200" baseline="30000" dirty="0" smtClean="0">
                          <a:solidFill>
                            <a:schemeClr val="tx1"/>
                          </a:solidFill>
                          <a:latin typeface="+mn-lt"/>
                          <a:ea typeface="+mn-ea"/>
                          <a:cs typeface="+mn-cs"/>
                        </a:rPr>
                        <a:t>8</a:t>
                      </a:r>
                      <a:r>
                        <a:rPr lang="en-US" sz="1600" b="1" i="1" kern="1200" dirty="0" smtClean="0">
                          <a:solidFill>
                            <a:schemeClr val="tx1"/>
                          </a:solidFill>
                          <a:latin typeface="+mn-lt"/>
                          <a:ea typeface="+mn-ea"/>
                          <a:cs typeface="+mn-cs"/>
                        </a:rPr>
                        <a:t> </a:t>
                      </a:r>
                      <a:r>
                        <a:rPr lang="en-US" sz="1600" i="1" kern="1200" dirty="0" smtClean="0">
                          <a:solidFill>
                            <a:schemeClr val="tx1"/>
                          </a:solidFill>
                          <a:latin typeface="+mn-lt"/>
                          <a:ea typeface="+mn-ea"/>
                          <a:cs typeface="+mn-cs"/>
                        </a:rPr>
                        <a:t>Then that lawless one will be revealed whom the Lord will slay with the breath of His mouth and bring to an end by the appearance of His coming;</a:t>
                      </a:r>
                      <a:r>
                        <a:rPr lang="en-US" sz="1600" kern="1200" dirty="0" smtClean="0">
                          <a:solidFill>
                            <a:schemeClr val="tx1"/>
                          </a:solidFill>
                          <a:latin typeface="+mn-lt"/>
                          <a:ea typeface="+mn-ea"/>
                          <a:cs typeface="+mn-cs"/>
                        </a:rPr>
                        <a:t> </a:t>
                      </a:r>
                      <a:endParaRPr lang="en-US" sz="1400" dirty="0">
                        <a:latin typeface="Times New Roman"/>
                        <a:ea typeface="Times New Roman"/>
                      </a:endParaRPr>
                    </a:p>
                  </a:txBody>
                  <a:tcPr marL="48445" marR="48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spcBef>
                          <a:spcPts val="0"/>
                        </a:spcBef>
                        <a:spcAft>
                          <a:spcPts val="0"/>
                        </a:spcAft>
                        <a:buFont typeface="Symbol"/>
                        <a:buChar char=""/>
                      </a:pPr>
                      <a:r>
                        <a:rPr lang="en-US" sz="1600" dirty="0">
                          <a:solidFill>
                            <a:srgbClr val="000000"/>
                          </a:solidFill>
                          <a:latin typeface="Times New Roman"/>
                          <a:ea typeface="Times New Roman"/>
                        </a:rPr>
                        <a:t>Living tribulation saints are not included here</a:t>
                      </a:r>
                      <a:r>
                        <a:rPr lang="en-US" sz="1600" dirty="0" smtClean="0">
                          <a:solidFill>
                            <a:srgbClr val="000000"/>
                          </a:solidFill>
                          <a:latin typeface="Times New Roman"/>
                          <a:ea typeface="Times New Roman"/>
                        </a:rPr>
                        <a:t>.</a:t>
                      </a:r>
                    </a:p>
                    <a:p>
                      <a:pPr marL="342900" marR="0" lvl="0" indent="-342900">
                        <a:spcBef>
                          <a:spcPts val="0"/>
                        </a:spcBef>
                        <a:spcAft>
                          <a:spcPts val="0"/>
                        </a:spcAft>
                        <a:buFont typeface="Symbol"/>
                        <a:buChar char=""/>
                      </a:pPr>
                      <a:endParaRPr lang="en-US" sz="1600" dirty="0">
                        <a:latin typeface="Times New Roman"/>
                        <a:ea typeface="Times New Roman"/>
                      </a:endParaRPr>
                    </a:p>
                    <a:p>
                      <a:pPr marL="342900" marR="0" lvl="0" indent="-342900">
                        <a:spcBef>
                          <a:spcPts val="0"/>
                        </a:spcBef>
                        <a:spcAft>
                          <a:spcPts val="0"/>
                        </a:spcAft>
                        <a:buFont typeface="Symbol"/>
                        <a:buChar char=""/>
                      </a:pPr>
                      <a:r>
                        <a:rPr lang="en-US" sz="1600" dirty="0">
                          <a:solidFill>
                            <a:srgbClr val="000000"/>
                          </a:solidFill>
                          <a:latin typeface="Times New Roman"/>
                          <a:ea typeface="Times New Roman"/>
                        </a:rPr>
                        <a:t>Holy Spirit still at work (omnipresent), just not restraining now</a:t>
                      </a:r>
                      <a:r>
                        <a:rPr lang="en-US" sz="1600" dirty="0" smtClean="0">
                          <a:solidFill>
                            <a:srgbClr val="000000"/>
                          </a:solidFill>
                          <a:latin typeface="Times New Roman"/>
                          <a:ea typeface="Times New Roman"/>
                        </a:rPr>
                        <a:t>.</a:t>
                      </a:r>
                    </a:p>
                    <a:p>
                      <a:pPr marL="342900" marR="0" lvl="0" indent="-342900">
                        <a:spcBef>
                          <a:spcPts val="0"/>
                        </a:spcBef>
                        <a:spcAft>
                          <a:spcPts val="0"/>
                        </a:spcAft>
                        <a:buFont typeface="Symbol"/>
                        <a:buChar char=""/>
                      </a:pPr>
                      <a:endParaRPr lang="en-US" sz="1600" dirty="0">
                        <a:latin typeface="Times New Roman"/>
                        <a:ea typeface="Times New Roman"/>
                      </a:endParaRPr>
                    </a:p>
                    <a:p>
                      <a:pPr marL="342900" marR="0" lvl="0" indent="-342900">
                        <a:spcBef>
                          <a:spcPts val="0"/>
                        </a:spcBef>
                        <a:spcAft>
                          <a:spcPts val="0"/>
                        </a:spcAft>
                        <a:buFont typeface="Symbol"/>
                        <a:buChar char=""/>
                      </a:pPr>
                      <a:r>
                        <a:rPr lang="en-US" sz="1600" dirty="0">
                          <a:solidFill>
                            <a:srgbClr val="000000"/>
                          </a:solidFill>
                          <a:latin typeface="Times New Roman"/>
                          <a:ea typeface="Times New Roman"/>
                        </a:rPr>
                        <a:t>These are likely the ones referred to in </a:t>
                      </a:r>
                      <a:r>
                        <a:rPr lang="en-US" sz="1600" b="1" u="sng" dirty="0">
                          <a:solidFill>
                            <a:srgbClr val="0000FF"/>
                          </a:solidFill>
                          <a:latin typeface="Times New Roman"/>
                          <a:ea typeface="Times New Roman"/>
                        </a:rPr>
                        <a:t>Rev 6:11</a:t>
                      </a:r>
                      <a:r>
                        <a:rPr lang="en-US" sz="1600" dirty="0">
                          <a:solidFill>
                            <a:srgbClr val="000000"/>
                          </a:solidFill>
                          <a:latin typeface="Times New Roman"/>
                          <a:ea typeface="Times New Roman"/>
                        </a:rPr>
                        <a:t> as “brethren” to the martyrs under the altar</a:t>
                      </a:r>
                      <a:r>
                        <a:rPr lang="en-US" sz="1600" dirty="0" smtClean="0">
                          <a:solidFill>
                            <a:srgbClr val="000000"/>
                          </a:solidFill>
                          <a:latin typeface="Times New Roman"/>
                          <a:ea typeface="Times New Roman"/>
                        </a:rPr>
                        <a:t>.</a:t>
                      </a:r>
                    </a:p>
                    <a:p>
                      <a:pPr marL="342900" marR="0" lvl="0" indent="-342900">
                        <a:spcBef>
                          <a:spcPts val="0"/>
                        </a:spcBef>
                        <a:spcAft>
                          <a:spcPts val="0"/>
                        </a:spcAft>
                        <a:buFont typeface="Symbol"/>
                        <a:buChar char=""/>
                      </a:pPr>
                      <a:endParaRPr lang="en-US" sz="1600" dirty="0">
                        <a:latin typeface="Times New Roman"/>
                        <a:ea typeface="Times New Roman"/>
                      </a:endParaRPr>
                    </a:p>
                    <a:p>
                      <a:pPr marL="342900" marR="0" lvl="0" indent="-342900">
                        <a:spcBef>
                          <a:spcPts val="0"/>
                        </a:spcBef>
                        <a:spcAft>
                          <a:spcPts val="0"/>
                        </a:spcAft>
                        <a:buFont typeface="Symbol"/>
                        <a:buChar char=""/>
                      </a:pPr>
                      <a:r>
                        <a:rPr lang="en-US" sz="1600" dirty="0">
                          <a:solidFill>
                            <a:srgbClr val="000000"/>
                          </a:solidFill>
                          <a:latin typeface="Times New Roman"/>
                          <a:ea typeface="Times New Roman"/>
                        </a:rPr>
                        <a:t>The 144k bond-servants are at least partially responsible for this harvest</a:t>
                      </a:r>
                      <a:r>
                        <a:rPr lang="en-US" sz="1600" dirty="0" smtClean="0">
                          <a:solidFill>
                            <a:srgbClr val="000000"/>
                          </a:solidFill>
                          <a:latin typeface="Times New Roman"/>
                          <a:ea typeface="Times New Roman"/>
                        </a:rPr>
                        <a:t>.</a:t>
                      </a:r>
                    </a:p>
                    <a:p>
                      <a:pPr marL="342900" marR="0" lvl="0" indent="-342900">
                        <a:spcBef>
                          <a:spcPts val="0"/>
                        </a:spcBef>
                        <a:spcAft>
                          <a:spcPts val="0"/>
                        </a:spcAft>
                        <a:buFont typeface="Symbol"/>
                        <a:buChar char=""/>
                      </a:pPr>
                      <a:endParaRPr lang="en-US" sz="1600" dirty="0">
                        <a:latin typeface="Times New Roman"/>
                        <a:ea typeface="Times New Roman"/>
                      </a:endParaRPr>
                    </a:p>
                    <a:p>
                      <a:pPr marL="342900" marR="0" lvl="0" indent="-342900">
                        <a:spcBef>
                          <a:spcPts val="0"/>
                        </a:spcBef>
                        <a:spcAft>
                          <a:spcPts val="0"/>
                        </a:spcAft>
                        <a:buFont typeface="Symbol"/>
                        <a:buChar char=""/>
                      </a:pPr>
                      <a:r>
                        <a:rPr lang="en-US" sz="1600" dirty="0">
                          <a:solidFill>
                            <a:srgbClr val="000000"/>
                          </a:solidFill>
                          <a:latin typeface="Times New Roman"/>
                          <a:ea typeface="Times New Roman"/>
                        </a:rPr>
                        <a:t>Robes washed white in the blood of the Lamb </a:t>
                      </a:r>
                      <a:r>
                        <a:rPr lang="en-US" sz="1600" dirty="0">
                          <a:latin typeface="Times New Roman"/>
                          <a:ea typeface="Times New Roman"/>
                          <a:sym typeface="Wingdings"/>
                        </a:rPr>
                        <a:t></a:t>
                      </a:r>
                      <a:r>
                        <a:rPr lang="en-US" sz="1600" dirty="0">
                          <a:solidFill>
                            <a:srgbClr val="000000"/>
                          </a:solidFill>
                          <a:latin typeface="Times New Roman"/>
                          <a:ea typeface="Times New Roman"/>
                        </a:rPr>
                        <a:t> this is </a:t>
                      </a:r>
                      <a:r>
                        <a:rPr lang="en-US" sz="1600" b="1" u="sng" dirty="0" err="1">
                          <a:solidFill>
                            <a:srgbClr val="000000"/>
                          </a:solidFill>
                          <a:latin typeface="Times New Roman"/>
                          <a:ea typeface="Times New Roman"/>
                        </a:rPr>
                        <a:t>substitutionary</a:t>
                      </a:r>
                      <a:r>
                        <a:rPr lang="en-US" sz="1600" b="1" u="sng" dirty="0">
                          <a:solidFill>
                            <a:srgbClr val="000000"/>
                          </a:solidFill>
                          <a:latin typeface="Times New Roman"/>
                          <a:ea typeface="Times New Roman"/>
                        </a:rPr>
                        <a:t> </a:t>
                      </a:r>
                      <a:r>
                        <a:rPr lang="en-US" sz="1600" b="1" u="sng" dirty="0" smtClean="0">
                          <a:solidFill>
                            <a:srgbClr val="000000"/>
                          </a:solidFill>
                          <a:latin typeface="Times New Roman"/>
                          <a:ea typeface="Times New Roman"/>
                        </a:rPr>
                        <a:t>atonement</a:t>
                      </a:r>
                    </a:p>
                    <a:p>
                      <a:pPr marL="342900" marR="0" lvl="0" indent="-342900">
                        <a:spcBef>
                          <a:spcPts val="0"/>
                        </a:spcBef>
                        <a:spcAft>
                          <a:spcPts val="0"/>
                        </a:spcAft>
                        <a:buFont typeface="Symbol"/>
                        <a:buChar char=""/>
                      </a:pPr>
                      <a:endParaRPr lang="en-US" sz="1600" dirty="0">
                        <a:latin typeface="Times New Roman"/>
                        <a:ea typeface="Times New Roman"/>
                      </a:endParaRPr>
                    </a:p>
                    <a:p>
                      <a:pPr marL="342900" marR="0" lvl="0" indent="-342900">
                        <a:spcBef>
                          <a:spcPts val="0"/>
                        </a:spcBef>
                        <a:spcAft>
                          <a:spcPts val="0"/>
                        </a:spcAft>
                        <a:buFont typeface="Symbol"/>
                        <a:buChar char=""/>
                      </a:pPr>
                      <a:r>
                        <a:rPr lang="en-US" sz="1600" b="0" dirty="0" smtClean="0">
                          <a:solidFill>
                            <a:schemeClr val="tx1"/>
                          </a:solidFill>
                          <a:latin typeface="Times New Roman"/>
                          <a:ea typeface="Times New Roman"/>
                        </a:rPr>
                        <a:t> </a:t>
                      </a:r>
                      <a:r>
                        <a:rPr lang="en-US" sz="1600" b="1" dirty="0" smtClean="0">
                          <a:solidFill>
                            <a:srgbClr val="C00000"/>
                          </a:solidFill>
                          <a:latin typeface="Times New Roman"/>
                          <a:ea typeface="Times New Roman"/>
                        </a:rPr>
                        <a:t>Great </a:t>
                      </a:r>
                      <a:r>
                        <a:rPr lang="en-US" sz="1600" b="1" dirty="0">
                          <a:solidFill>
                            <a:srgbClr val="C00000"/>
                          </a:solidFill>
                          <a:latin typeface="Times New Roman"/>
                          <a:ea typeface="Times New Roman"/>
                        </a:rPr>
                        <a:t>Tribulation</a:t>
                      </a:r>
                      <a:r>
                        <a:rPr lang="en-US" sz="1600" dirty="0">
                          <a:solidFill>
                            <a:srgbClr val="000000"/>
                          </a:solidFill>
                          <a:latin typeface="Times New Roman"/>
                          <a:ea typeface="Times New Roman"/>
                        </a:rPr>
                        <a:t>: see </a:t>
                      </a:r>
                      <a:r>
                        <a:rPr lang="en-US" sz="1600" b="1" dirty="0">
                          <a:solidFill>
                            <a:srgbClr val="0000FF"/>
                          </a:solidFill>
                          <a:latin typeface="Times New Roman"/>
                          <a:ea typeface="Times New Roman"/>
                        </a:rPr>
                        <a:t>Dan 12:1</a:t>
                      </a:r>
                    </a:p>
                    <a:p>
                      <a:pPr marL="102870" marR="0" indent="-102870">
                        <a:spcBef>
                          <a:spcPts val="0"/>
                        </a:spcBef>
                        <a:spcAft>
                          <a:spcPts val="0"/>
                        </a:spcAft>
                      </a:pPr>
                      <a:r>
                        <a:rPr lang="en-US" sz="1600" dirty="0">
                          <a:latin typeface="Times New Roman"/>
                          <a:ea typeface="Times New Roman"/>
                        </a:rPr>
                        <a:t> </a:t>
                      </a:r>
                    </a:p>
                  </a:txBody>
                  <a:tcPr marL="48445" marR="48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1/11/2017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30</a:t>
            </a:fld>
            <a:endParaRPr lang="en-US"/>
          </a:p>
        </p:txBody>
      </p:sp>
      <p:sp>
        <p:nvSpPr>
          <p:cNvPr id="8" name="TextBox 7"/>
          <p:cNvSpPr txBox="1"/>
          <p:nvPr/>
        </p:nvSpPr>
        <p:spPr>
          <a:xfrm>
            <a:off x="457200" y="228600"/>
            <a:ext cx="8543236" cy="461665"/>
          </a:xfrm>
          <a:prstGeom prst="rect">
            <a:avLst/>
          </a:prstGeom>
          <a:noFill/>
        </p:spPr>
        <p:txBody>
          <a:bodyPr wrap="none" rtlCol="0">
            <a:spAutoFit/>
          </a:bodyPr>
          <a:lstStyle/>
          <a:p>
            <a:r>
              <a:rPr lang="en-US" sz="2400" b="1" dirty="0" smtClean="0">
                <a:solidFill>
                  <a:srgbClr val="0000FF"/>
                </a:solidFill>
              </a:rPr>
              <a:t>Rev 7 – Those who can stand: 144,000 and the multitude of saints</a:t>
            </a:r>
            <a:endParaRPr lang="en-US" sz="2400" b="1" dirty="0">
              <a:solidFill>
                <a:srgbClr val="0000FF"/>
              </a:solidFill>
            </a:endParaRPr>
          </a:p>
        </p:txBody>
      </p:sp>
      <p:graphicFrame>
        <p:nvGraphicFramePr>
          <p:cNvPr id="9" name="Table 8"/>
          <p:cNvGraphicFramePr>
            <a:graphicFrameLocks noGrp="1"/>
          </p:cNvGraphicFramePr>
          <p:nvPr/>
        </p:nvGraphicFramePr>
        <p:xfrm>
          <a:off x="381000" y="838200"/>
          <a:ext cx="8458199" cy="5364480"/>
        </p:xfrm>
        <a:graphic>
          <a:graphicData uri="http://schemas.openxmlformats.org/drawingml/2006/table">
            <a:tbl>
              <a:tblPr/>
              <a:tblGrid>
                <a:gridCol w="2362200"/>
                <a:gridCol w="2514600"/>
                <a:gridCol w="3581399"/>
              </a:tblGrid>
              <a:tr h="5257800">
                <a:tc>
                  <a:txBody>
                    <a:bodyPr/>
                    <a:lstStyle/>
                    <a:p>
                      <a:pPr marL="102870" marR="0" indent="-102870">
                        <a:spcBef>
                          <a:spcPts val="0"/>
                        </a:spcBef>
                        <a:spcAft>
                          <a:spcPts val="0"/>
                        </a:spcAft>
                      </a:pPr>
                      <a:r>
                        <a:rPr lang="en-US" sz="1600" baseline="30000" dirty="0">
                          <a:solidFill>
                            <a:srgbClr val="1F497D"/>
                          </a:solidFill>
                          <a:latin typeface="Times New Roman" pitchFamily="18" charset="0"/>
                          <a:ea typeface="Times New Roman"/>
                          <a:cs typeface="Times New Roman" pitchFamily="18" charset="0"/>
                        </a:rPr>
                        <a:t>15</a:t>
                      </a:r>
                      <a:r>
                        <a:rPr lang="en-US" sz="1600" dirty="0">
                          <a:solidFill>
                            <a:srgbClr val="000000"/>
                          </a:solidFill>
                          <a:latin typeface="Times New Roman" pitchFamily="18" charset="0"/>
                          <a:ea typeface="Times New Roman"/>
                          <a:cs typeface="Times New Roman" pitchFamily="18" charset="0"/>
                        </a:rPr>
                        <a:t>"For this reason, they are before the throne of God; and they serve Him day and night </a:t>
                      </a:r>
                      <a:r>
                        <a:rPr lang="en-US" sz="1600" b="1" u="sng" dirty="0">
                          <a:solidFill>
                            <a:srgbClr val="000000"/>
                          </a:solidFill>
                          <a:latin typeface="Times New Roman" pitchFamily="18" charset="0"/>
                          <a:ea typeface="Times New Roman"/>
                          <a:cs typeface="Times New Roman" pitchFamily="18" charset="0"/>
                        </a:rPr>
                        <a:t>in His temple</a:t>
                      </a:r>
                      <a:r>
                        <a:rPr lang="en-US" sz="1600" dirty="0">
                          <a:solidFill>
                            <a:srgbClr val="000000"/>
                          </a:solidFill>
                          <a:latin typeface="Times New Roman" pitchFamily="18" charset="0"/>
                          <a:ea typeface="Times New Roman"/>
                          <a:cs typeface="Times New Roman" pitchFamily="18" charset="0"/>
                        </a:rPr>
                        <a:t>; and He who sits on the throne </a:t>
                      </a:r>
                      <a:r>
                        <a:rPr lang="en-US" sz="1600" b="1" u="sng" dirty="0">
                          <a:solidFill>
                            <a:srgbClr val="C00000"/>
                          </a:solidFill>
                          <a:latin typeface="Times New Roman" pitchFamily="18" charset="0"/>
                          <a:ea typeface="Times New Roman"/>
                          <a:cs typeface="Times New Roman" pitchFamily="18" charset="0"/>
                        </a:rPr>
                        <a:t>shall spread His tabernacle over them</a:t>
                      </a:r>
                      <a:r>
                        <a:rPr lang="en-US" sz="1600" dirty="0">
                          <a:solidFill>
                            <a:srgbClr val="000000"/>
                          </a:solidFill>
                          <a:latin typeface="Times New Roman" pitchFamily="18" charset="0"/>
                          <a:ea typeface="Times New Roman"/>
                          <a:cs typeface="Times New Roman" pitchFamily="18" charset="0"/>
                        </a:rPr>
                        <a:t>. </a:t>
                      </a:r>
                      <a:endParaRPr lang="en-US" sz="1600" dirty="0" smtClean="0">
                        <a:solidFill>
                          <a:srgbClr val="000000"/>
                        </a:solidFill>
                        <a:latin typeface="Times New Roman" pitchFamily="18" charset="0"/>
                        <a:ea typeface="Times New Roman"/>
                        <a:cs typeface="Times New Roman" pitchFamily="18" charset="0"/>
                      </a:endParaRPr>
                    </a:p>
                    <a:p>
                      <a:pPr marL="102870" marR="0" indent="-102870">
                        <a:spcBef>
                          <a:spcPts val="0"/>
                        </a:spcBef>
                        <a:spcAft>
                          <a:spcPts val="0"/>
                        </a:spcAft>
                      </a:pPr>
                      <a:endParaRPr lang="en-US" sz="1600" dirty="0">
                        <a:latin typeface="Times New Roman" pitchFamily="18" charset="0"/>
                        <a:ea typeface="Times New Roman"/>
                        <a:cs typeface="Times New Roman" pitchFamily="18" charset="0"/>
                      </a:endParaRPr>
                    </a:p>
                    <a:p>
                      <a:pPr marL="102870" marR="0" indent="-102870">
                        <a:spcBef>
                          <a:spcPts val="0"/>
                        </a:spcBef>
                        <a:spcAft>
                          <a:spcPts val="0"/>
                        </a:spcAft>
                      </a:pPr>
                      <a:r>
                        <a:rPr lang="en-US" sz="1600" baseline="30000" dirty="0">
                          <a:solidFill>
                            <a:srgbClr val="1F497D"/>
                          </a:solidFill>
                          <a:latin typeface="Times New Roman" pitchFamily="18" charset="0"/>
                          <a:ea typeface="Times New Roman"/>
                          <a:cs typeface="Times New Roman" pitchFamily="18" charset="0"/>
                        </a:rPr>
                        <a:t>16</a:t>
                      </a:r>
                      <a:r>
                        <a:rPr lang="en-US" sz="1600" dirty="0">
                          <a:solidFill>
                            <a:srgbClr val="000000"/>
                          </a:solidFill>
                          <a:latin typeface="Times New Roman" pitchFamily="18" charset="0"/>
                          <a:ea typeface="Times New Roman"/>
                          <a:cs typeface="Times New Roman" pitchFamily="18" charset="0"/>
                        </a:rPr>
                        <a:t>"They </a:t>
                      </a:r>
                      <a:r>
                        <a:rPr lang="en-US" sz="1600" b="1" u="sng" dirty="0">
                          <a:solidFill>
                            <a:srgbClr val="C00000"/>
                          </a:solidFill>
                          <a:latin typeface="Times New Roman" pitchFamily="18" charset="0"/>
                          <a:ea typeface="Times New Roman"/>
                          <a:cs typeface="Times New Roman" pitchFamily="18" charset="0"/>
                        </a:rPr>
                        <a:t>shall</a:t>
                      </a:r>
                      <a:r>
                        <a:rPr lang="en-US" sz="1600" dirty="0">
                          <a:solidFill>
                            <a:srgbClr val="000000"/>
                          </a:solidFill>
                          <a:latin typeface="Times New Roman" pitchFamily="18" charset="0"/>
                          <a:ea typeface="Times New Roman"/>
                          <a:cs typeface="Times New Roman" pitchFamily="18" charset="0"/>
                        </a:rPr>
                        <a:t> hunger no more, neither thirst anymore; neither </a:t>
                      </a:r>
                      <a:r>
                        <a:rPr lang="en-US" sz="1600" b="1" u="sng" dirty="0">
                          <a:solidFill>
                            <a:srgbClr val="C00000"/>
                          </a:solidFill>
                          <a:latin typeface="Times New Roman" pitchFamily="18" charset="0"/>
                          <a:ea typeface="Times New Roman"/>
                          <a:cs typeface="Times New Roman" pitchFamily="18" charset="0"/>
                        </a:rPr>
                        <a:t>shall</a:t>
                      </a:r>
                      <a:r>
                        <a:rPr lang="en-US" sz="1600" dirty="0">
                          <a:solidFill>
                            <a:srgbClr val="000000"/>
                          </a:solidFill>
                          <a:latin typeface="Times New Roman" pitchFamily="18" charset="0"/>
                          <a:ea typeface="Times New Roman"/>
                          <a:cs typeface="Times New Roman" pitchFamily="18" charset="0"/>
                        </a:rPr>
                        <a:t> the sun beat down on them, nor any heat; </a:t>
                      </a:r>
                      <a:r>
                        <a:rPr lang="en-US" sz="1600" baseline="30000" dirty="0">
                          <a:solidFill>
                            <a:srgbClr val="1F497D"/>
                          </a:solidFill>
                          <a:latin typeface="Times New Roman" pitchFamily="18" charset="0"/>
                          <a:ea typeface="Times New Roman"/>
                          <a:cs typeface="Times New Roman" pitchFamily="18" charset="0"/>
                        </a:rPr>
                        <a:t>17</a:t>
                      </a:r>
                      <a:r>
                        <a:rPr lang="en-US" sz="1600" dirty="0">
                          <a:solidFill>
                            <a:srgbClr val="000000"/>
                          </a:solidFill>
                          <a:latin typeface="Times New Roman" pitchFamily="18" charset="0"/>
                          <a:ea typeface="Times New Roman"/>
                          <a:cs typeface="Times New Roman" pitchFamily="18" charset="0"/>
                        </a:rPr>
                        <a:t>for the </a:t>
                      </a:r>
                      <a:r>
                        <a:rPr lang="en-US" sz="1600" b="1" u="sng" dirty="0">
                          <a:solidFill>
                            <a:srgbClr val="000000"/>
                          </a:solidFill>
                          <a:latin typeface="Times New Roman" pitchFamily="18" charset="0"/>
                          <a:ea typeface="Times New Roman"/>
                          <a:cs typeface="Times New Roman" pitchFamily="18" charset="0"/>
                        </a:rPr>
                        <a:t>Lamb in the center of the throne </a:t>
                      </a:r>
                      <a:r>
                        <a:rPr lang="en-US" sz="1600" b="1" u="sng" dirty="0">
                          <a:solidFill>
                            <a:srgbClr val="C00000"/>
                          </a:solidFill>
                          <a:latin typeface="Times New Roman" pitchFamily="18" charset="0"/>
                          <a:ea typeface="Times New Roman"/>
                          <a:cs typeface="Times New Roman" pitchFamily="18" charset="0"/>
                        </a:rPr>
                        <a:t>shall</a:t>
                      </a:r>
                      <a:r>
                        <a:rPr lang="en-US" sz="1600" b="1" u="sng" dirty="0">
                          <a:solidFill>
                            <a:srgbClr val="000000"/>
                          </a:solidFill>
                          <a:latin typeface="Times New Roman" pitchFamily="18" charset="0"/>
                          <a:ea typeface="Times New Roman"/>
                          <a:cs typeface="Times New Roman" pitchFamily="18" charset="0"/>
                        </a:rPr>
                        <a:t> be their shepherd</a:t>
                      </a:r>
                      <a:r>
                        <a:rPr lang="en-US" sz="1600" dirty="0">
                          <a:solidFill>
                            <a:srgbClr val="000000"/>
                          </a:solidFill>
                          <a:latin typeface="Times New Roman" pitchFamily="18" charset="0"/>
                          <a:ea typeface="Times New Roman"/>
                          <a:cs typeface="Times New Roman" pitchFamily="18" charset="0"/>
                        </a:rPr>
                        <a:t>, and </a:t>
                      </a:r>
                      <a:r>
                        <a:rPr lang="en-US" sz="1600" b="1" u="sng" dirty="0">
                          <a:solidFill>
                            <a:srgbClr val="C00000"/>
                          </a:solidFill>
                          <a:latin typeface="Times New Roman" pitchFamily="18" charset="0"/>
                          <a:ea typeface="Times New Roman"/>
                          <a:cs typeface="Times New Roman" pitchFamily="18" charset="0"/>
                        </a:rPr>
                        <a:t>shall</a:t>
                      </a:r>
                      <a:r>
                        <a:rPr lang="en-US" sz="1600" dirty="0">
                          <a:solidFill>
                            <a:srgbClr val="000000"/>
                          </a:solidFill>
                          <a:latin typeface="Times New Roman" pitchFamily="18" charset="0"/>
                          <a:ea typeface="Times New Roman"/>
                          <a:cs typeface="Times New Roman" pitchFamily="18" charset="0"/>
                        </a:rPr>
                        <a:t> guide them to springs of the water of life; and </a:t>
                      </a:r>
                      <a:r>
                        <a:rPr lang="en-US" sz="1600" b="1" u="sng" dirty="0">
                          <a:solidFill>
                            <a:srgbClr val="000000"/>
                          </a:solidFill>
                          <a:latin typeface="Times New Roman" pitchFamily="18" charset="0"/>
                          <a:ea typeface="Times New Roman"/>
                          <a:cs typeface="Times New Roman" pitchFamily="18" charset="0"/>
                        </a:rPr>
                        <a:t>God </a:t>
                      </a:r>
                      <a:r>
                        <a:rPr lang="en-US" sz="1600" b="1" u="sng" dirty="0">
                          <a:solidFill>
                            <a:srgbClr val="C00000"/>
                          </a:solidFill>
                          <a:latin typeface="Times New Roman" pitchFamily="18" charset="0"/>
                          <a:ea typeface="Times New Roman"/>
                          <a:cs typeface="Times New Roman" pitchFamily="18" charset="0"/>
                        </a:rPr>
                        <a:t>shall</a:t>
                      </a:r>
                      <a:r>
                        <a:rPr lang="en-US" sz="1600" b="1" u="sng" dirty="0">
                          <a:solidFill>
                            <a:srgbClr val="000000"/>
                          </a:solidFill>
                          <a:latin typeface="Times New Roman" pitchFamily="18" charset="0"/>
                          <a:ea typeface="Times New Roman"/>
                          <a:cs typeface="Times New Roman" pitchFamily="18" charset="0"/>
                        </a:rPr>
                        <a:t> wipe every tear from their eyes</a:t>
                      </a:r>
                      <a:r>
                        <a:rPr lang="en-US" sz="1600" dirty="0">
                          <a:solidFill>
                            <a:srgbClr val="000000"/>
                          </a:solidFill>
                          <a:latin typeface="Times New Roman" pitchFamily="18" charset="0"/>
                          <a:ea typeface="Times New Roman"/>
                          <a:cs typeface="Times New Roman" pitchFamily="18" charset="0"/>
                        </a:rPr>
                        <a:t>." </a:t>
                      </a:r>
                      <a:endParaRPr lang="en-US" sz="1600" dirty="0">
                        <a:latin typeface="Times New Roman" pitchFamily="18" charset="0"/>
                        <a:ea typeface="Times New Roman"/>
                        <a:cs typeface="Times New Roman" pitchFamily="18" charset="0"/>
                      </a:endParaRPr>
                    </a:p>
                  </a:txBody>
                  <a:tcPr marL="48445" marR="48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2870" marR="0" indent="-102870" algn="l" defTabSz="914400" rtl="0" eaLnBrk="1" fontAlgn="auto" latinLnBrk="0" hangingPunct="1">
                        <a:lnSpc>
                          <a:spcPct val="100000"/>
                        </a:lnSpc>
                        <a:spcBef>
                          <a:spcPts val="0"/>
                        </a:spcBef>
                        <a:spcAft>
                          <a:spcPts val="0"/>
                        </a:spcAft>
                        <a:buClrTx/>
                        <a:buSzTx/>
                        <a:buFontTx/>
                        <a:buNone/>
                        <a:tabLst/>
                        <a:defRPr/>
                      </a:pPr>
                      <a:r>
                        <a:rPr lang="en-US" sz="1600" dirty="0">
                          <a:solidFill>
                            <a:srgbClr val="000000"/>
                          </a:solidFill>
                          <a:latin typeface="Times New Roman" pitchFamily="18" charset="0"/>
                          <a:ea typeface="Times New Roman"/>
                          <a:cs typeface="Times New Roman" pitchFamily="18" charset="0"/>
                        </a:rPr>
                        <a:t> </a:t>
                      </a:r>
                      <a:endParaRPr lang="en-US" sz="1600" dirty="0" smtClean="0">
                        <a:solidFill>
                          <a:srgbClr val="000000"/>
                        </a:solidFill>
                        <a:latin typeface="Times New Roman" pitchFamily="18" charset="0"/>
                        <a:ea typeface="Times New Roman"/>
                        <a:cs typeface="Times New Roman" pitchFamily="18" charset="0"/>
                      </a:endParaRPr>
                    </a:p>
                    <a:p>
                      <a:pPr marL="102870" marR="0" indent="-10287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000000"/>
                        </a:solidFill>
                        <a:latin typeface="Times New Roman" pitchFamily="18" charset="0"/>
                        <a:ea typeface="Times New Roman"/>
                        <a:cs typeface="Times New Roman" pitchFamily="18" charset="0"/>
                      </a:endParaRPr>
                    </a:p>
                    <a:p>
                      <a:pPr marL="102870" marR="0" indent="-10287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000000"/>
                        </a:solidFill>
                        <a:latin typeface="Times New Roman" pitchFamily="18" charset="0"/>
                        <a:ea typeface="Times New Roman"/>
                        <a:cs typeface="Times New Roman" pitchFamily="18" charset="0"/>
                      </a:endParaRPr>
                    </a:p>
                    <a:p>
                      <a:pPr marL="102870" marR="0" indent="-10287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000000"/>
                        </a:solidFill>
                        <a:latin typeface="Times New Roman" pitchFamily="18" charset="0"/>
                        <a:ea typeface="Times New Roman"/>
                        <a:cs typeface="Times New Roman" pitchFamily="18" charset="0"/>
                      </a:endParaRPr>
                    </a:p>
                    <a:p>
                      <a:pPr marL="102870" marR="0" indent="-10287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000000"/>
                        </a:solidFill>
                        <a:latin typeface="Times New Roman" pitchFamily="18" charset="0"/>
                        <a:ea typeface="Times New Roman"/>
                        <a:cs typeface="Times New Roman" pitchFamily="18" charset="0"/>
                      </a:endParaRPr>
                    </a:p>
                    <a:p>
                      <a:pPr marL="102870" marR="0" indent="-10287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000000"/>
                        </a:solidFill>
                        <a:latin typeface="Times New Roman" pitchFamily="18" charset="0"/>
                        <a:ea typeface="Times New Roman"/>
                        <a:cs typeface="Times New Roman" pitchFamily="18" charset="0"/>
                      </a:endParaRPr>
                    </a:p>
                    <a:p>
                      <a:pPr marL="102870" marR="0" indent="-10287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000000"/>
                        </a:solidFill>
                        <a:latin typeface="Times New Roman" pitchFamily="18" charset="0"/>
                        <a:ea typeface="Times New Roman"/>
                        <a:cs typeface="Times New Roman" pitchFamily="18" charset="0"/>
                      </a:endParaRPr>
                    </a:p>
                    <a:p>
                      <a:pPr marL="102870" marR="0" indent="-10287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rgbClr val="0000FF"/>
                          </a:solidFill>
                          <a:latin typeface="Times New Roman" pitchFamily="18" charset="0"/>
                          <a:ea typeface="Times New Roman"/>
                          <a:cs typeface="Times New Roman" pitchFamily="18" charset="0"/>
                        </a:rPr>
                        <a:t>Revelation 13:17 </a:t>
                      </a:r>
                      <a:r>
                        <a:rPr lang="en-US" sz="1600" kern="1200" dirty="0" smtClean="0">
                          <a:solidFill>
                            <a:srgbClr val="000000"/>
                          </a:solidFill>
                          <a:latin typeface="Times New Roman" pitchFamily="18" charset="0"/>
                          <a:ea typeface="Times New Roman"/>
                          <a:cs typeface="Times New Roman" pitchFamily="18" charset="0"/>
                        </a:rPr>
                        <a:t> and he provides that no one will be able to buy or to sell, except the one who has the mark, either the name of the beast or the number of his name.</a:t>
                      </a:r>
                    </a:p>
                    <a:p>
                      <a:pPr marL="102870" marR="0" indent="-10287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0000FF"/>
                        </a:solidFill>
                        <a:latin typeface="Times New Roman" pitchFamily="18" charset="0"/>
                        <a:ea typeface="Times New Roman"/>
                        <a:cs typeface="Times New Roman" pitchFamily="18" charset="0"/>
                      </a:endParaRPr>
                    </a:p>
                    <a:p>
                      <a:pPr marL="102870" marR="0" indent="-102870" algn="l" defTabSz="914400" rtl="0" eaLnBrk="1" fontAlgn="auto" latinLnBrk="0" hangingPunct="1">
                        <a:lnSpc>
                          <a:spcPct val="100000"/>
                        </a:lnSpc>
                        <a:spcBef>
                          <a:spcPts val="0"/>
                        </a:spcBef>
                        <a:spcAft>
                          <a:spcPts val="0"/>
                        </a:spcAft>
                        <a:buClrTx/>
                        <a:buSzTx/>
                        <a:buFontTx/>
                        <a:buNone/>
                        <a:tabLst/>
                        <a:defRPr/>
                      </a:pPr>
                      <a:r>
                        <a:rPr lang="en-US" sz="1600" b="1" dirty="0" smtClean="0">
                          <a:solidFill>
                            <a:srgbClr val="0000FF"/>
                          </a:solidFill>
                          <a:latin typeface="Times New Roman" pitchFamily="18" charset="0"/>
                          <a:ea typeface="Times New Roman"/>
                          <a:cs typeface="Times New Roman" pitchFamily="18" charset="0"/>
                        </a:rPr>
                        <a:t>Isaiah 25:8</a:t>
                      </a:r>
                      <a:r>
                        <a:rPr lang="en-US" sz="1600" dirty="0" smtClean="0">
                          <a:latin typeface="Times New Roman" pitchFamily="18" charset="0"/>
                          <a:ea typeface="Times New Roman"/>
                          <a:cs typeface="Times New Roman" pitchFamily="18" charset="0"/>
                        </a:rPr>
                        <a:t> He will swallow up death for all time, And the </a:t>
                      </a:r>
                      <a:r>
                        <a:rPr lang="en-US" sz="1600" b="1" u="sng" dirty="0" smtClean="0">
                          <a:latin typeface="Times New Roman" pitchFamily="18" charset="0"/>
                          <a:ea typeface="Times New Roman"/>
                          <a:cs typeface="Times New Roman" pitchFamily="18" charset="0"/>
                        </a:rPr>
                        <a:t>Lord G</a:t>
                      </a:r>
                      <a:r>
                        <a:rPr lang="en-US" sz="1600" b="1" u="sng" cap="small" dirty="0" smtClean="0">
                          <a:latin typeface="Times New Roman" pitchFamily="18" charset="0"/>
                          <a:ea typeface="Times New Roman"/>
                          <a:cs typeface="Times New Roman" pitchFamily="18" charset="0"/>
                        </a:rPr>
                        <a:t>od</a:t>
                      </a:r>
                      <a:r>
                        <a:rPr lang="en-US" sz="1600" b="1" u="sng" dirty="0" smtClean="0">
                          <a:latin typeface="Times New Roman" pitchFamily="18" charset="0"/>
                          <a:ea typeface="Times New Roman"/>
                          <a:cs typeface="Times New Roman" pitchFamily="18" charset="0"/>
                        </a:rPr>
                        <a:t> will wipe tears away from all faces</a:t>
                      </a:r>
                      <a:r>
                        <a:rPr lang="en-US" sz="1600" dirty="0" smtClean="0">
                          <a:latin typeface="Times New Roman" pitchFamily="18" charset="0"/>
                          <a:ea typeface="Times New Roman"/>
                          <a:cs typeface="Times New Roman" pitchFamily="18" charset="0"/>
                        </a:rPr>
                        <a:t>, </a:t>
                      </a:r>
                      <a:r>
                        <a:rPr lang="en-US" sz="1600" b="0" u="none" dirty="0" smtClean="0">
                          <a:latin typeface="Times New Roman" pitchFamily="18" charset="0"/>
                          <a:ea typeface="Times New Roman"/>
                          <a:cs typeface="Times New Roman" pitchFamily="18" charset="0"/>
                        </a:rPr>
                        <a:t>And </a:t>
                      </a:r>
                      <a:r>
                        <a:rPr lang="en-US" sz="1600" b="1" u="sng" dirty="0" smtClean="0">
                          <a:latin typeface="Times New Roman" pitchFamily="18" charset="0"/>
                          <a:ea typeface="Times New Roman"/>
                          <a:cs typeface="Times New Roman" pitchFamily="18" charset="0"/>
                        </a:rPr>
                        <a:t>He will remove the reproach of His people from all the earth</a:t>
                      </a:r>
                      <a:r>
                        <a:rPr lang="en-US" sz="1600" dirty="0" smtClean="0">
                          <a:latin typeface="Times New Roman" pitchFamily="18" charset="0"/>
                          <a:ea typeface="Times New Roman"/>
                          <a:cs typeface="Times New Roman" pitchFamily="18" charset="0"/>
                        </a:rPr>
                        <a:t>; For the L</a:t>
                      </a:r>
                      <a:r>
                        <a:rPr lang="en-US" sz="1600" cap="small" dirty="0" smtClean="0">
                          <a:latin typeface="Times New Roman" pitchFamily="18" charset="0"/>
                          <a:ea typeface="Times New Roman"/>
                          <a:cs typeface="Times New Roman" pitchFamily="18" charset="0"/>
                        </a:rPr>
                        <a:t>ord</a:t>
                      </a:r>
                      <a:r>
                        <a:rPr lang="en-US" sz="1600" dirty="0" smtClean="0">
                          <a:latin typeface="Times New Roman" pitchFamily="18" charset="0"/>
                          <a:ea typeface="Times New Roman"/>
                          <a:cs typeface="Times New Roman" pitchFamily="18" charset="0"/>
                        </a:rPr>
                        <a:t> has spoken. </a:t>
                      </a:r>
                    </a:p>
                  </a:txBody>
                  <a:tcPr marL="48445" marR="48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spcBef>
                          <a:spcPts val="0"/>
                        </a:spcBef>
                        <a:spcAft>
                          <a:spcPts val="0"/>
                        </a:spcAft>
                        <a:buFont typeface="Symbol"/>
                        <a:buChar char=""/>
                      </a:pPr>
                      <a:r>
                        <a:rPr lang="en-US" sz="1600" dirty="0">
                          <a:solidFill>
                            <a:srgbClr val="000000"/>
                          </a:solidFill>
                          <a:latin typeface="Times New Roman" pitchFamily="18" charset="0"/>
                          <a:ea typeface="Times New Roman"/>
                          <a:cs typeface="Times New Roman" pitchFamily="18" charset="0"/>
                        </a:rPr>
                        <a:t>These two groups, the 144,000 and the great multitude </a:t>
                      </a:r>
                      <a:r>
                        <a:rPr lang="en-US" sz="1600" strike="sngStrike" dirty="0">
                          <a:solidFill>
                            <a:srgbClr val="000000"/>
                          </a:solidFill>
                          <a:latin typeface="Times New Roman" pitchFamily="18" charset="0"/>
                          <a:ea typeface="Times New Roman"/>
                          <a:cs typeface="Times New Roman" pitchFamily="18" charset="0"/>
                        </a:rPr>
                        <a:t>of gentiles</a:t>
                      </a:r>
                      <a:r>
                        <a:rPr lang="en-US" sz="1600" dirty="0">
                          <a:solidFill>
                            <a:srgbClr val="000000"/>
                          </a:solidFill>
                          <a:latin typeface="Times New Roman" pitchFamily="18" charset="0"/>
                          <a:ea typeface="Times New Roman"/>
                          <a:cs typeface="Times New Roman" pitchFamily="18" charset="0"/>
                        </a:rPr>
                        <a:t>, are distinguished from the 24 elders. Therefore they cannot be the Church. Conversely, this means that the Church is not the “true Israel” which Covenant Theology teaches</a:t>
                      </a:r>
                      <a:r>
                        <a:rPr lang="en-US" sz="1600" dirty="0" smtClean="0">
                          <a:solidFill>
                            <a:srgbClr val="000000"/>
                          </a:solidFill>
                          <a:latin typeface="Times New Roman" pitchFamily="18" charset="0"/>
                          <a:ea typeface="Times New Roman"/>
                          <a:cs typeface="Times New Roman" pitchFamily="18" charset="0"/>
                        </a:rPr>
                        <a:t>.</a:t>
                      </a:r>
                    </a:p>
                    <a:p>
                      <a:pPr marL="342900" marR="0" lvl="0" indent="-342900">
                        <a:spcBef>
                          <a:spcPts val="0"/>
                        </a:spcBef>
                        <a:spcAft>
                          <a:spcPts val="0"/>
                        </a:spcAft>
                        <a:buFont typeface="Symbol"/>
                        <a:buChar char=""/>
                      </a:pPr>
                      <a:endParaRPr lang="en-US" sz="1600" dirty="0" smtClean="0">
                        <a:solidFill>
                          <a:srgbClr val="000000"/>
                        </a:solidFill>
                        <a:latin typeface="Times New Roman" pitchFamily="18" charset="0"/>
                        <a:ea typeface="Times New Roman"/>
                        <a:cs typeface="Times New Roman" pitchFamily="18" charset="0"/>
                      </a:endParaRPr>
                    </a:p>
                    <a:p>
                      <a:pPr marL="342900" marR="0" lvl="0" indent="-342900">
                        <a:spcBef>
                          <a:spcPts val="0"/>
                        </a:spcBef>
                        <a:spcAft>
                          <a:spcPts val="0"/>
                        </a:spcAft>
                        <a:buFont typeface="Symbol"/>
                        <a:buChar char=""/>
                      </a:pPr>
                      <a:r>
                        <a:rPr lang="en-US" sz="1600" dirty="0" smtClean="0">
                          <a:solidFill>
                            <a:srgbClr val="000000"/>
                          </a:solidFill>
                          <a:latin typeface="Times New Roman" pitchFamily="18" charset="0"/>
                          <a:ea typeface="Times New Roman"/>
                          <a:cs typeface="Times New Roman" pitchFamily="18" charset="0"/>
                        </a:rPr>
                        <a:t>Note </a:t>
                      </a:r>
                      <a:r>
                        <a:rPr lang="en-US" sz="1600" dirty="0">
                          <a:solidFill>
                            <a:srgbClr val="000000"/>
                          </a:solidFill>
                          <a:latin typeface="Times New Roman" pitchFamily="18" charset="0"/>
                          <a:ea typeface="Times New Roman"/>
                          <a:cs typeface="Times New Roman" pitchFamily="18" charset="0"/>
                        </a:rPr>
                        <a:t>the tense here is future; meaning John’s view is of events future to his current vision</a:t>
                      </a:r>
                      <a:r>
                        <a:rPr lang="en-US" sz="1600" dirty="0" smtClean="0">
                          <a:solidFill>
                            <a:srgbClr val="000000"/>
                          </a:solidFill>
                          <a:latin typeface="Times New Roman" pitchFamily="18" charset="0"/>
                          <a:ea typeface="Times New Roman"/>
                          <a:cs typeface="Times New Roman" pitchFamily="18" charset="0"/>
                        </a:rPr>
                        <a:t>.</a:t>
                      </a:r>
                    </a:p>
                    <a:p>
                      <a:pPr marL="342900" marR="0" lvl="0" indent="-342900">
                        <a:spcBef>
                          <a:spcPts val="0"/>
                        </a:spcBef>
                        <a:spcAft>
                          <a:spcPts val="0"/>
                        </a:spcAft>
                        <a:buFont typeface="Symbol"/>
                        <a:buChar char=""/>
                      </a:pPr>
                      <a:endParaRPr lang="en-US" sz="1600" dirty="0" smtClean="0">
                        <a:solidFill>
                          <a:srgbClr val="000000"/>
                        </a:solidFill>
                        <a:latin typeface="Times New Roman" pitchFamily="18" charset="0"/>
                        <a:ea typeface="Times New Roman"/>
                        <a:cs typeface="Times New Roman" pitchFamily="18" charset="0"/>
                      </a:endParaRPr>
                    </a:p>
                    <a:p>
                      <a:pPr marL="342900" marR="0" lvl="0" indent="-342900">
                        <a:spcBef>
                          <a:spcPts val="0"/>
                        </a:spcBef>
                        <a:spcAft>
                          <a:spcPts val="0"/>
                        </a:spcAft>
                        <a:buFont typeface="Symbol"/>
                        <a:buChar char=""/>
                      </a:pPr>
                      <a:r>
                        <a:rPr lang="en-US" sz="1600" kern="1200" dirty="0" smtClean="0">
                          <a:solidFill>
                            <a:schemeClr val="tx1"/>
                          </a:solidFill>
                          <a:latin typeface="Times New Roman" pitchFamily="18" charset="0"/>
                          <a:ea typeface="+mn-ea"/>
                          <a:cs typeface="Times New Roman" pitchFamily="18" charset="0"/>
                        </a:rPr>
                        <a:t>In </a:t>
                      </a:r>
                      <a:r>
                        <a:rPr lang="en-US" sz="1600" kern="1200" dirty="0" smtClean="0">
                          <a:solidFill>
                            <a:srgbClr val="000000"/>
                          </a:solidFill>
                          <a:latin typeface="Times New Roman" pitchFamily="18" charset="0"/>
                          <a:ea typeface="Times New Roman"/>
                          <a:cs typeface="Times New Roman" pitchFamily="18" charset="0"/>
                        </a:rPr>
                        <a:t>distinguishing between the 144K Jews and the great multitude that no one could count God is clearly stating the latter are special. Being protected, they are largely responsible for the salvation of the latter – which is in keeping with God’s general purposes for the Jewish nation throughout history.</a:t>
                      </a:r>
                      <a:endParaRPr lang="en-US" sz="1600" kern="1200" dirty="0">
                        <a:solidFill>
                          <a:srgbClr val="000000"/>
                        </a:solidFill>
                        <a:latin typeface="Times New Roman" pitchFamily="18" charset="0"/>
                        <a:ea typeface="Times New Roman"/>
                        <a:cs typeface="Times New Roman" pitchFamily="18" charset="0"/>
                      </a:endParaRPr>
                    </a:p>
                  </a:txBody>
                  <a:tcPr marL="48445" marR="48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1/11/2017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31</a:t>
            </a:fld>
            <a:endParaRPr lang="en-US"/>
          </a:p>
        </p:txBody>
      </p:sp>
      <p:sp>
        <p:nvSpPr>
          <p:cNvPr id="1025" name="Rectangle 1"/>
          <p:cNvSpPr>
            <a:spLocks noChangeArrowheads="1"/>
          </p:cNvSpPr>
          <p:nvPr/>
        </p:nvSpPr>
        <p:spPr bwMode="auto">
          <a:xfrm>
            <a:off x="0" y="290899"/>
            <a:ext cx="8915400" cy="5816977"/>
          </a:xfrm>
          <a:prstGeom prst="rect">
            <a:avLst/>
          </a:prstGeom>
          <a:noFill/>
          <a:ln w="9525">
            <a:noFill/>
            <a:miter lim="800000"/>
            <a:headEnd/>
            <a:tailEnd/>
          </a:ln>
          <a:effectLst/>
        </p:spPr>
        <p:txBody>
          <a:bodyPr vert="horz" wrap="square" lIns="1942488"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28600" algn="l"/>
              </a:tabLst>
            </a:pPr>
            <a:r>
              <a:rPr kumimoji="0" lang="en-US" sz="2400" b="1" i="0" u="none" strike="noStrike" cap="none" normalizeH="0" baseline="0" dirty="0" smtClean="0">
                <a:ln>
                  <a:noFill/>
                </a:ln>
                <a:solidFill>
                  <a:schemeClr val="tx1"/>
                </a:solidFill>
                <a:effectLst/>
                <a:latin typeface="Univers" pitchFamily="34" charset="0"/>
                <a:ea typeface="Times New Roman" pitchFamily="18" charset="0"/>
              </a:rPr>
              <a:t>Timeline Review:</a:t>
            </a:r>
          </a:p>
          <a:p>
            <a:pPr marL="0" marR="0" lvl="0" indent="0" algn="l" defTabSz="914400" rtl="0" eaLnBrk="1" fontAlgn="base" latinLnBrk="0" hangingPunct="1">
              <a:lnSpc>
                <a:spcPct val="100000"/>
              </a:lnSpc>
              <a:spcBef>
                <a:spcPct val="0"/>
              </a:spcBef>
              <a:spcAft>
                <a:spcPct val="0"/>
              </a:spcAft>
              <a:buClrTx/>
              <a:buSzTx/>
              <a:buFontTx/>
              <a:buNone/>
              <a:tabLst>
                <a:tab pos="228600" algn="l"/>
              </a:tabLst>
            </a:pPr>
            <a:endParaRPr kumimoji="0" lang="en-US" sz="1200" b="0" i="0" u="none" strike="noStrike" cap="none" normalizeH="0" baseline="0" dirty="0" smtClean="0">
              <a:ln>
                <a:noFill/>
              </a:ln>
              <a:solidFill>
                <a:schemeClr val="tx1"/>
              </a:solidFill>
              <a:effectLst/>
              <a:latin typeface="Arial" pitchFamily="34" charset="0"/>
            </a:endParaRPr>
          </a:p>
          <a:p>
            <a:pPr marL="463550" marR="0" lvl="0" indent="-463550" algn="l" defTabSz="914400" rtl="0" eaLnBrk="0" fontAlgn="base" latinLnBrk="0" hangingPunct="0">
              <a:lnSpc>
                <a:spcPct val="100000"/>
              </a:lnSpc>
              <a:spcBef>
                <a:spcPct val="0"/>
              </a:spcBef>
              <a:spcAft>
                <a:spcPct val="0"/>
              </a:spcAft>
              <a:buClrTx/>
              <a:buSzTx/>
              <a:buFont typeface="+mj-lt"/>
              <a:buAutoNum type="arabicPeriod"/>
            </a:pPr>
            <a:r>
              <a:rPr kumimoji="0" lang="en-US" b="1" i="0" u="none" strike="noStrike" cap="none" normalizeH="0" baseline="0" dirty="0" smtClean="0">
                <a:ln>
                  <a:noFill/>
                </a:ln>
                <a:solidFill>
                  <a:schemeClr val="tx1"/>
                </a:solidFill>
                <a:effectLst/>
                <a:latin typeface="Univers" pitchFamily="34" charset="0"/>
                <a:ea typeface="Times New Roman" pitchFamily="18" charset="0"/>
              </a:rPr>
              <a:t>Apostasy of the church</a:t>
            </a:r>
            <a:endParaRPr kumimoji="0" lang="en-US" sz="1200" b="0" i="0" u="none" strike="noStrike" cap="none" normalizeH="0" baseline="0" dirty="0" smtClean="0">
              <a:ln>
                <a:noFill/>
              </a:ln>
              <a:solidFill>
                <a:schemeClr val="tx1"/>
              </a:solidFill>
              <a:effectLst/>
              <a:latin typeface="Arial" pitchFamily="34" charset="0"/>
            </a:endParaRPr>
          </a:p>
          <a:p>
            <a:pPr marL="463550" marR="0" lvl="0" indent="-463550" algn="l" defTabSz="914400" rtl="0" eaLnBrk="0" fontAlgn="base" latinLnBrk="0" hangingPunct="0">
              <a:lnSpc>
                <a:spcPct val="100000"/>
              </a:lnSpc>
              <a:spcBef>
                <a:spcPct val="0"/>
              </a:spcBef>
              <a:spcAft>
                <a:spcPct val="0"/>
              </a:spcAft>
              <a:buClrTx/>
              <a:buSzTx/>
              <a:buFont typeface="+mj-lt"/>
              <a:buAutoNum type="arabicPeriod"/>
            </a:pPr>
            <a:r>
              <a:rPr kumimoji="0" lang="en-US" b="0" i="1" u="none" strike="noStrike" cap="none" normalizeH="0" baseline="0" dirty="0" smtClean="0">
                <a:ln>
                  <a:noFill/>
                </a:ln>
                <a:solidFill>
                  <a:schemeClr val="tx1"/>
                </a:solidFill>
                <a:effectLst/>
                <a:latin typeface="Univers" pitchFamily="34" charset="0"/>
                <a:ea typeface="Times New Roman" pitchFamily="18" charset="0"/>
              </a:rPr>
              <a:t>The rise of a 10 nation confederacy (countries of Christendom?)</a:t>
            </a:r>
            <a:endParaRPr kumimoji="0" lang="en-US" sz="1200" b="0" i="0" u="none" strike="noStrike" cap="none" normalizeH="0" baseline="0" dirty="0" smtClean="0">
              <a:ln>
                <a:noFill/>
              </a:ln>
              <a:solidFill>
                <a:schemeClr val="tx1"/>
              </a:solidFill>
              <a:effectLst/>
              <a:latin typeface="Arial" pitchFamily="34" charset="0"/>
            </a:endParaRPr>
          </a:p>
          <a:p>
            <a:pPr marL="463550" marR="0" lvl="0" indent="-463550" algn="l" defTabSz="914400" rtl="0" eaLnBrk="0" fontAlgn="base" latinLnBrk="0" hangingPunct="0">
              <a:lnSpc>
                <a:spcPct val="100000"/>
              </a:lnSpc>
              <a:spcBef>
                <a:spcPct val="0"/>
              </a:spcBef>
              <a:spcAft>
                <a:spcPct val="0"/>
              </a:spcAft>
              <a:buClrTx/>
              <a:buSzTx/>
              <a:buFont typeface="+mj-lt"/>
              <a:buAutoNum type="arabicPeriod"/>
            </a:pPr>
            <a:r>
              <a:rPr kumimoji="0" lang="en-US" b="0" i="1" u="none" strike="noStrike" cap="none" normalizeH="0" baseline="0" dirty="0" smtClean="0">
                <a:ln>
                  <a:noFill/>
                </a:ln>
                <a:solidFill>
                  <a:schemeClr val="tx1"/>
                </a:solidFill>
                <a:effectLst/>
                <a:latin typeface="Univers" pitchFamily="34" charset="0"/>
                <a:ea typeface="Times New Roman" pitchFamily="18" charset="0"/>
              </a:rPr>
              <a:t>Rapture of the Church (true believers)</a:t>
            </a:r>
            <a:endParaRPr kumimoji="0" lang="en-US" sz="1200" b="0" i="0" u="none" strike="noStrike" cap="none" normalizeH="0" baseline="0" dirty="0" smtClean="0">
              <a:ln>
                <a:noFill/>
              </a:ln>
              <a:solidFill>
                <a:schemeClr val="tx1"/>
              </a:solidFill>
              <a:effectLst/>
              <a:latin typeface="Arial" pitchFamily="34" charset="0"/>
            </a:endParaRPr>
          </a:p>
          <a:p>
            <a:pPr marL="463550" marR="0" lvl="0" indent="-463550" algn="l" defTabSz="914400" rtl="0" eaLnBrk="0" fontAlgn="base" latinLnBrk="0" hangingPunct="0">
              <a:lnSpc>
                <a:spcPct val="100000"/>
              </a:lnSpc>
              <a:spcBef>
                <a:spcPct val="0"/>
              </a:spcBef>
              <a:spcAft>
                <a:spcPct val="0"/>
              </a:spcAft>
              <a:buClrTx/>
              <a:buSzTx/>
              <a:buFont typeface="+mj-lt"/>
              <a:buAutoNum type="arabicPeriod"/>
            </a:pPr>
            <a:r>
              <a:rPr kumimoji="0" lang="en-US" b="0" i="1" u="none" strike="noStrike" cap="none" normalizeH="0" baseline="0" dirty="0" smtClean="0">
                <a:ln>
                  <a:noFill/>
                </a:ln>
                <a:solidFill>
                  <a:schemeClr val="tx1"/>
                </a:solidFill>
                <a:effectLst/>
                <a:latin typeface="Univers" pitchFamily="34" charset="0"/>
                <a:ea typeface="Times New Roman" pitchFamily="18" charset="0"/>
              </a:rPr>
              <a:t>Judgment seat of Christ (Bema seat) </a:t>
            </a:r>
            <a:r>
              <a:rPr kumimoji="0" lang="en-US" b="0" i="1" u="none" strike="noStrike" cap="none" normalizeH="0" baseline="0" dirty="0" smtClean="0">
                <a:ln>
                  <a:noFill/>
                </a:ln>
                <a:solidFill>
                  <a:schemeClr val="tx1"/>
                </a:solidFill>
                <a:effectLst/>
                <a:latin typeface="Univers" pitchFamily="34" charset="0"/>
                <a:ea typeface="Times New Roman" pitchFamily="18" charset="0"/>
                <a:sym typeface="Symbol" pitchFamily="18" charset="2"/>
              </a:rPr>
              <a:t></a:t>
            </a:r>
            <a:r>
              <a:rPr kumimoji="0" lang="en-US" b="0" i="1" u="none" strike="noStrike" cap="none" normalizeH="0" baseline="0" dirty="0" smtClean="0">
                <a:ln>
                  <a:noFill/>
                </a:ln>
                <a:solidFill>
                  <a:schemeClr val="tx1"/>
                </a:solidFill>
                <a:effectLst/>
                <a:latin typeface="Univers" pitchFamily="34" charset="0"/>
                <a:ea typeface="Times New Roman" pitchFamily="18" charset="0"/>
              </a:rPr>
              <a:t> of the Church saints</a:t>
            </a:r>
            <a:endParaRPr kumimoji="0" lang="en-US" sz="1200" b="0" i="0" u="none" strike="noStrike" cap="none" normalizeH="0" baseline="0" dirty="0" smtClean="0">
              <a:ln>
                <a:noFill/>
              </a:ln>
              <a:solidFill>
                <a:schemeClr val="tx1"/>
              </a:solidFill>
              <a:effectLst/>
              <a:latin typeface="Arial" pitchFamily="34" charset="0"/>
              <a:sym typeface="Symbol" pitchFamily="18" charset="2"/>
            </a:endParaRPr>
          </a:p>
          <a:p>
            <a:pPr marL="463550" marR="0" lvl="0" indent="-463550" algn="l" defTabSz="914400" rtl="0" eaLnBrk="0" fontAlgn="base" latinLnBrk="0" hangingPunct="0">
              <a:lnSpc>
                <a:spcPct val="100000"/>
              </a:lnSpc>
              <a:spcBef>
                <a:spcPct val="0"/>
              </a:spcBef>
              <a:spcAft>
                <a:spcPct val="0"/>
              </a:spcAft>
              <a:buClrTx/>
              <a:buSzTx/>
              <a:buFont typeface="+mj-lt"/>
              <a:buAutoNum type="arabicPeriod"/>
            </a:pPr>
            <a:r>
              <a:rPr kumimoji="0" lang="en-US" b="0" i="1" u="none" strike="noStrike" cap="none" normalizeH="0" baseline="0" dirty="0" smtClean="0">
                <a:ln>
                  <a:noFill/>
                </a:ln>
                <a:solidFill>
                  <a:schemeClr val="tx1"/>
                </a:solidFill>
                <a:effectLst/>
                <a:latin typeface="Univers" pitchFamily="34" charset="0"/>
                <a:ea typeface="Times New Roman" pitchFamily="18" charset="0"/>
                <a:sym typeface="Symbol" pitchFamily="18" charset="2"/>
              </a:rPr>
              <a:t>Three of the 10 nations taken over by a strong ruler</a:t>
            </a:r>
            <a:endParaRPr kumimoji="0" lang="en-US" sz="1200" b="0" i="0" u="none" strike="noStrike" cap="none" normalizeH="0" baseline="0" dirty="0" smtClean="0">
              <a:ln>
                <a:noFill/>
              </a:ln>
              <a:solidFill>
                <a:schemeClr val="tx1"/>
              </a:solidFill>
              <a:effectLst/>
              <a:latin typeface="Arial" pitchFamily="34" charset="0"/>
              <a:sym typeface="Symbol" pitchFamily="18" charset="2"/>
            </a:endParaRPr>
          </a:p>
          <a:p>
            <a:pPr marL="463550" marR="0" lvl="0" indent="-463550" algn="l" defTabSz="914400" rtl="0" eaLnBrk="0" fontAlgn="base" latinLnBrk="0" hangingPunct="0">
              <a:lnSpc>
                <a:spcPct val="100000"/>
              </a:lnSpc>
              <a:spcBef>
                <a:spcPct val="0"/>
              </a:spcBef>
              <a:spcAft>
                <a:spcPct val="0"/>
              </a:spcAft>
              <a:buClrTx/>
              <a:buSzTx/>
              <a:buFont typeface="+mj-lt"/>
              <a:buAutoNum type="arabicPeriod"/>
            </a:pPr>
            <a:r>
              <a:rPr kumimoji="0" lang="en-US" b="0" i="1" u="none" strike="noStrike" cap="none" normalizeH="0" baseline="0" dirty="0" smtClean="0">
                <a:ln>
                  <a:noFill/>
                </a:ln>
                <a:solidFill>
                  <a:schemeClr val="tx1"/>
                </a:solidFill>
                <a:effectLst/>
                <a:latin typeface="Univers" pitchFamily="34" charset="0"/>
                <a:ea typeface="Times New Roman" pitchFamily="18" charset="0"/>
                <a:sym typeface="Symbol" pitchFamily="18" charset="2"/>
              </a:rPr>
              <a:t>Strong ruler ascends to lead the 7 nation confederacy</a:t>
            </a:r>
            <a:endParaRPr kumimoji="0" lang="en-US" sz="1200" b="0" i="0" u="none" strike="noStrike" cap="none" normalizeH="0" baseline="0" dirty="0" smtClean="0">
              <a:ln>
                <a:noFill/>
              </a:ln>
              <a:solidFill>
                <a:schemeClr val="tx1"/>
              </a:solidFill>
              <a:effectLst/>
              <a:latin typeface="Arial" pitchFamily="34" charset="0"/>
              <a:sym typeface="Symbol" pitchFamily="18" charset="2"/>
            </a:endParaRPr>
          </a:p>
          <a:p>
            <a:pPr marL="463550" marR="0" lvl="0" indent="-463550" algn="l" defTabSz="914400" rtl="0" eaLnBrk="0" fontAlgn="base" latinLnBrk="0" hangingPunct="0">
              <a:lnSpc>
                <a:spcPct val="100000"/>
              </a:lnSpc>
              <a:spcBef>
                <a:spcPct val="0"/>
              </a:spcBef>
              <a:spcAft>
                <a:spcPct val="0"/>
              </a:spcAft>
              <a:buClrTx/>
              <a:buSzTx/>
              <a:buFont typeface="+mj-lt"/>
              <a:buAutoNum type="arabicPeriod"/>
            </a:pPr>
            <a:r>
              <a:rPr kumimoji="0" lang="en-US" b="0" i="1" u="none" strike="noStrike" cap="none" normalizeH="0" baseline="0" dirty="0" smtClean="0">
                <a:ln>
                  <a:noFill/>
                </a:ln>
                <a:solidFill>
                  <a:schemeClr val="tx1"/>
                </a:solidFill>
                <a:effectLst/>
                <a:latin typeface="Univers" pitchFamily="34" charset="0"/>
                <a:ea typeface="Times New Roman" pitchFamily="18" charset="0"/>
                <a:sym typeface="Symbol" pitchFamily="18" charset="2"/>
              </a:rPr>
              <a:t>Treaty between the strong leader and Israel</a:t>
            </a:r>
            <a:endParaRPr kumimoji="0" lang="en-US" sz="1200" b="0" i="0" u="none" strike="noStrike" cap="none" normalizeH="0" baseline="0" dirty="0" smtClean="0">
              <a:ln>
                <a:noFill/>
              </a:ln>
              <a:solidFill>
                <a:schemeClr val="tx1"/>
              </a:solidFill>
              <a:effectLst/>
              <a:latin typeface="Arial" pitchFamily="34" charset="0"/>
              <a:sym typeface="Symbol" pitchFamily="18" charset="2"/>
            </a:endParaRPr>
          </a:p>
          <a:p>
            <a:pPr marL="463550" marR="0" lvl="0" indent="-463550" algn="l" defTabSz="914400" rtl="0" eaLnBrk="0" fontAlgn="base" latinLnBrk="0" hangingPunct="0">
              <a:lnSpc>
                <a:spcPct val="100000"/>
              </a:lnSpc>
              <a:spcBef>
                <a:spcPct val="0"/>
              </a:spcBef>
              <a:spcAft>
                <a:spcPct val="0"/>
              </a:spcAft>
              <a:buClrTx/>
              <a:buSzTx/>
            </a:pPr>
            <a:r>
              <a:rPr kumimoji="0" lang="en-US" b="1" i="1" u="sng"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sym typeface="Symbol" pitchFamily="18" charset="2"/>
              </a:rPr>
              <a:t>The Tribulation begins</a:t>
            </a:r>
            <a:endParaRPr kumimoji="0" lang="en-US"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sym typeface="Symbol" pitchFamily="18" charset="2"/>
            </a:endParaRPr>
          </a:p>
          <a:p>
            <a:pPr marL="463550" marR="0" lvl="0" indent="-463550" algn="l" defTabSz="914400" rtl="0" eaLnBrk="0" fontAlgn="base" latinLnBrk="0" hangingPunct="0">
              <a:lnSpc>
                <a:spcPct val="100000"/>
              </a:lnSpc>
              <a:spcBef>
                <a:spcPct val="0"/>
              </a:spcBef>
              <a:spcAft>
                <a:spcPct val="0"/>
              </a:spcAft>
              <a:buClrTx/>
              <a:buSzTx/>
              <a:buFont typeface="+mj-lt"/>
              <a:buAutoNum type="arabicPeriod" startAt="8"/>
            </a:pPr>
            <a:r>
              <a:rPr kumimoji="0" lang="en-US" b="1" i="1" u="none" strike="noStrike" cap="none" normalizeH="0" baseline="0" dirty="0" smtClean="0">
                <a:ln>
                  <a:noFill/>
                </a:ln>
                <a:solidFill>
                  <a:schemeClr val="tx1"/>
                </a:solidFill>
                <a:effectLst/>
                <a:latin typeface="Univers" pitchFamily="34" charset="0"/>
                <a:ea typeface="Times New Roman" pitchFamily="18" charset="0"/>
                <a:sym typeface="Symbol" pitchFamily="18" charset="2"/>
              </a:rPr>
              <a:t>Scroll with 7 seals</a:t>
            </a:r>
            <a:r>
              <a:rPr kumimoji="0" lang="en-US" b="0" i="1" u="none" strike="noStrike" cap="none" normalizeH="0" baseline="0" dirty="0" smtClean="0">
                <a:ln>
                  <a:noFill/>
                </a:ln>
                <a:solidFill>
                  <a:schemeClr val="tx1"/>
                </a:solidFill>
                <a:effectLst/>
                <a:latin typeface="Univers" pitchFamily="34" charset="0"/>
                <a:ea typeface="Times New Roman" pitchFamily="18" charset="0"/>
                <a:sym typeface="Symbol" pitchFamily="18" charset="2"/>
              </a:rPr>
              <a:t>, Lion of Judah/Root of David/Lamb is </a:t>
            </a:r>
            <a:r>
              <a:rPr kumimoji="0" lang="en-US" b="0" i="1" u="sng" strike="noStrike" cap="none" normalizeH="0" baseline="0" dirty="0" smtClean="0">
                <a:ln>
                  <a:noFill/>
                </a:ln>
                <a:solidFill>
                  <a:schemeClr val="tx1"/>
                </a:solidFill>
                <a:effectLst/>
                <a:latin typeface="Univers" pitchFamily="34" charset="0"/>
                <a:ea typeface="Times New Roman" pitchFamily="18" charset="0"/>
                <a:sym typeface="Symbol" pitchFamily="18" charset="2"/>
              </a:rPr>
              <a:t>the only one</a:t>
            </a:r>
            <a:r>
              <a:rPr kumimoji="0" lang="en-US" b="0" i="1" u="none" strike="noStrike" cap="none" normalizeH="0" baseline="0" dirty="0" smtClean="0">
                <a:ln>
                  <a:noFill/>
                </a:ln>
                <a:solidFill>
                  <a:schemeClr val="tx1"/>
                </a:solidFill>
                <a:effectLst/>
                <a:latin typeface="Univers" pitchFamily="34" charset="0"/>
                <a:ea typeface="Times New Roman" pitchFamily="18" charset="0"/>
                <a:sym typeface="Symbol" pitchFamily="18" charset="2"/>
              </a:rPr>
              <a:t> worthy to open it</a:t>
            </a:r>
            <a:endParaRPr kumimoji="0" lang="en-US" sz="1200" b="0" i="1" u="none" strike="noStrike" cap="none" normalizeH="0" baseline="0" dirty="0" smtClean="0">
              <a:ln>
                <a:noFill/>
              </a:ln>
              <a:solidFill>
                <a:schemeClr val="tx1"/>
              </a:solidFill>
              <a:effectLst/>
              <a:latin typeface="Arial" pitchFamily="34" charset="0"/>
              <a:sym typeface="Symbol" pitchFamily="18" charset="2"/>
            </a:endParaRPr>
          </a:p>
          <a:p>
            <a:pPr marL="463550" marR="0" lvl="0" indent="-463550" algn="l" defTabSz="914400" rtl="0" eaLnBrk="0" fontAlgn="base" latinLnBrk="0" hangingPunct="0">
              <a:lnSpc>
                <a:spcPct val="100000"/>
              </a:lnSpc>
              <a:spcBef>
                <a:spcPct val="0"/>
              </a:spcBef>
              <a:spcAft>
                <a:spcPct val="0"/>
              </a:spcAft>
              <a:buClrTx/>
              <a:buSzTx/>
              <a:buFont typeface="+mj-lt"/>
              <a:buAutoNum type="arabicPeriod" startAt="8"/>
            </a:pPr>
            <a:r>
              <a:rPr kumimoji="0" lang="en-US" b="1" i="1" u="none" strike="noStrike" cap="none" normalizeH="0" baseline="0" dirty="0" smtClean="0">
                <a:ln>
                  <a:noFill/>
                </a:ln>
                <a:solidFill>
                  <a:schemeClr val="tx1"/>
                </a:solidFill>
                <a:effectLst/>
                <a:latin typeface="Univers" pitchFamily="34" charset="0"/>
                <a:ea typeface="Times New Roman" pitchFamily="18" charset="0"/>
                <a:sym typeface="Symbol" pitchFamily="18" charset="2"/>
              </a:rPr>
              <a:t>6 seal judgments begin</a:t>
            </a:r>
            <a:endParaRPr kumimoji="0" lang="en-US" sz="1200" b="0" i="1" u="none" strike="noStrike" cap="none" normalizeH="0" baseline="0" dirty="0" smtClean="0">
              <a:ln>
                <a:noFill/>
              </a:ln>
              <a:solidFill>
                <a:schemeClr val="tx1"/>
              </a:solidFill>
              <a:effectLst/>
              <a:latin typeface="Arial" pitchFamily="34" charset="0"/>
              <a:sym typeface="Symbol" pitchFamily="18" charset="2"/>
            </a:endParaRPr>
          </a:p>
          <a:p>
            <a:pPr marL="463550" marR="0" lvl="0" indent="-463550" algn="l" defTabSz="914400" rtl="0" eaLnBrk="0" fontAlgn="base" latinLnBrk="0" hangingPunct="0">
              <a:lnSpc>
                <a:spcPct val="100000"/>
              </a:lnSpc>
              <a:spcBef>
                <a:spcPct val="0"/>
              </a:spcBef>
              <a:spcAft>
                <a:spcPct val="0"/>
              </a:spcAft>
              <a:buClrTx/>
              <a:buSzTx/>
              <a:buFont typeface="+mj-lt"/>
              <a:buAutoNum type="arabicPeriod" startAt="8"/>
            </a:pPr>
            <a:r>
              <a:rPr kumimoji="0" lang="en-US" b="0" i="1" u="none" strike="noStrike" cap="none" normalizeH="0" baseline="0" dirty="0" smtClean="0">
                <a:ln>
                  <a:noFill/>
                </a:ln>
                <a:solidFill>
                  <a:schemeClr val="tx1"/>
                </a:solidFill>
                <a:effectLst/>
                <a:latin typeface="Univers" pitchFamily="34" charset="0"/>
                <a:ea typeface="Times New Roman" pitchFamily="18" charset="0"/>
                <a:sym typeface="Symbol" pitchFamily="18" charset="2"/>
              </a:rPr>
              <a:t>Northern and Southern confederacies attack Israel, defeated by God</a:t>
            </a:r>
            <a:endParaRPr kumimoji="0" lang="en-US" sz="1200" b="0" i="0" u="none" strike="noStrike" cap="none" normalizeH="0" baseline="0" dirty="0" smtClean="0">
              <a:ln>
                <a:noFill/>
              </a:ln>
              <a:solidFill>
                <a:schemeClr val="tx1"/>
              </a:solidFill>
              <a:effectLst/>
              <a:latin typeface="Arial" pitchFamily="34" charset="0"/>
              <a:sym typeface="Symbol" pitchFamily="18" charset="2"/>
            </a:endParaRPr>
          </a:p>
          <a:p>
            <a:pPr marL="463550" marR="0" lvl="0" indent="-463550" algn="l" defTabSz="914400" rtl="0" eaLnBrk="0" fontAlgn="base" latinLnBrk="0" hangingPunct="0">
              <a:lnSpc>
                <a:spcPct val="100000"/>
              </a:lnSpc>
              <a:spcBef>
                <a:spcPct val="0"/>
              </a:spcBef>
              <a:spcAft>
                <a:spcPct val="0"/>
              </a:spcAft>
              <a:buClrTx/>
              <a:buSzTx/>
              <a:buFont typeface="+mj-lt"/>
              <a:buAutoNum type="arabicPeriod" startAt="8"/>
            </a:pPr>
            <a:r>
              <a:rPr kumimoji="0" lang="en-US" b="0" i="1" u="none" strike="noStrike" cap="none" normalizeH="0" baseline="0" dirty="0" smtClean="0">
                <a:ln>
                  <a:noFill/>
                </a:ln>
                <a:solidFill>
                  <a:schemeClr val="tx1"/>
                </a:solidFill>
                <a:effectLst/>
                <a:latin typeface="Univers" pitchFamily="34" charset="0"/>
                <a:ea typeface="Times New Roman" pitchFamily="18" charset="0"/>
                <a:sym typeface="Symbol" pitchFamily="18" charset="2"/>
              </a:rPr>
              <a:t>Abomination of Desolation</a:t>
            </a:r>
            <a:endParaRPr kumimoji="0" lang="en-US" sz="3200" b="1" i="0" u="none" strike="noStrike" cap="none" normalizeH="0" baseline="0" dirty="0" smtClean="0">
              <a:ln>
                <a:noFill/>
              </a:ln>
              <a:solidFill>
                <a:schemeClr val="tx1"/>
              </a:solidFill>
              <a:effectLst/>
              <a:latin typeface="Times New Roman" pitchFamily="18" charset="0"/>
              <a:cs typeface="Times New Roman" pitchFamily="18" charset="0"/>
              <a:sym typeface="Symbol" pitchFamily="18" charset="2"/>
            </a:endParaRPr>
          </a:p>
          <a:p>
            <a:pPr marL="463550" marR="0" lvl="0" indent="-463550" algn="l" defTabSz="914400" rtl="0" eaLnBrk="0" fontAlgn="base" latinLnBrk="0" hangingPunct="0">
              <a:lnSpc>
                <a:spcPct val="100000"/>
              </a:lnSpc>
              <a:spcBef>
                <a:spcPct val="0"/>
              </a:spcBef>
              <a:spcAft>
                <a:spcPct val="0"/>
              </a:spcAft>
              <a:buClrTx/>
              <a:buSzTx/>
            </a:pPr>
            <a:r>
              <a:rPr kumimoji="0" lang="en-US" b="1" i="1" u="sng"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sym typeface="Symbol" pitchFamily="18" charset="2"/>
              </a:rPr>
              <a:t>The Great Tribulation </a:t>
            </a:r>
            <a:r>
              <a:rPr kumimoji="0" lang="en-US" b="1" i="1" u="sng" strike="noStrike" cap="none" normalizeH="0" baseline="0" dirty="0" err="1" smtClean="0">
                <a:ln>
                  <a:noFill/>
                </a:ln>
                <a:solidFill>
                  <a:srgbClr val="C00000"/>
                </a:solidFill>
                <a:effectLst/>
                <a:latin typeface="Times New Roman" pitchFamily="18" charset="0"/>
                <a:ea typeface="Times New Roman" pitchFamily="18" charset="0"/>
                <a:cs typeface="Times New Roman" pitchFamily="18" charset="0"/>
                <a:sym typeface="Symbol" pitchFamily="18" charset="2"/>
              </a:rPr>
              <a:t>beginsat</a:t>
            </a:r>
            <a:r>
              <a:rPr kumimoji="0" lang="en-US" b="1" i="1" u="sng"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sym typeface="Symbol" pitchFamily="18" charset="2"/>
              </a:rPr>
              <a:t> 7</a:t>
            </a:r>
            <a:r>
              <a:rPr kumimoji="0" lang="en-US" b="1" i="1" u="sng" strike="noStrike" cap="none" normalizeH="0" baseline="30000" dirty="0" smtClean="0">
                <a:ln>
                  <a:noFill/>
                </a:ln>
                <a:solidFill>
                  <a:srgbClr val="C00000"/>
                </a:solidFill>
                <a:effectLst/>
                <a:latin typeface="Times New Roman" pitchFamily="18" charset="0"/>
                <a:ea typeface="Times New Roman" pitchFamily="18" charset="0"/>
                <a:cs typeface="Times New Roman" pitchFamily="18" charset="0"/>
                <a:sym typeface="Symbol" pitchFamily="18" charset="2"/>
              </a:rPr>
              <a:t>th</a:t>
            </a:r>
            <a:r>
              <a:rPr kumimoji="0" lang="en-US" b="1" i="1" u="sng"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sym typeface="Symbol" pitchFamily="18" charset="2"/>
              </a:rPr>
              <a:t> seal (Chap 8)</a:t>
            </a:r>
            <a:endParaRPr kumimoji="0" lang="en-US"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sym typeface="Symbol" pitchFamily="18" charset="2"/>
            </a:endParaRPr>
          </a:p>
          <a:p>
            <a:pPr marL="463550" marR="0" lvl="0" indent="-463550" algn="l" defTabSz="914400" rtl="0" eaLnBrk="0" fontAlgn="base" latinLnBrk="0" hangingPunct="0">
              <a:lnSpc>
                <a:spcPct val="100000"/>
              </a:lnSpc>
              <a:spcBef>
                <a:spcPct val="0"/>
              </a:spcBef>
              <a:spcAft>
                <a:spcPct val="0"/>
              </a:spcAft>
              <a:buClrTx/>
              <a:buSzTx/>
              <a:buFont typeface="+mj-lt"/>
              <a:buAutoNum type="arabicPeriod" startAt="12"/>
            </a:pPr>
            <a:r>
              <a:rPr kumimoji="0" lang="en-US" b="1" i="1" u="none" strike="noStrike" cap="none" normalizeH="0" baseline="0" dirty="0" smtClean="0">
                <a:ln>
                  <a:noFill/>
                </a:ln>
                <a:solidFill>
                  <a:schemeClr val="tx1"/>
                </a:solidFill>
                <a:effectLst/>
                <a:latin typeface="Univers" pitchFamily="34" charset="0"/>
                <a:ea typeface="Times New Roman" pitchFamily="18" charset="0"/>
                <a:sym typeface="Symbol" pitchFamily="18" charset="2"/>
              </a:rPr>
              <a:t>144,000 sons of Israel sealed as servants of the Lord</a:t>
            </a:r>
            <a:endParaRPr kumimoji="0" lang="en-US" sz="1200" b="0" i="1" u="none" strike="noStrike" cap="none" normalizeH="0" baseline="0" dirty="0" smtClean="0">
              <a:ln>
                <a:noFill/>
              </a:ln>
              <a:solidFill>
                <a:schemeClr val="tx1"/>
              </a:solidFill>
              <a:effectLst/>
              <a:latin typeface="Arial" pitchFamily="34" charset="0"/>
              <a:sym typeface="Symbol" pitchFamily="18" charset="2"/>
            </a:endParaRPr>
          </a:p>
          <a:p>
            <a:pPr marL="463550" marR="0" lvl="0" indent="-463550" algn="l" defTabSz="914400" rtl="0" eaLnBrk="0" fontAlgn="base" latinLnBrk="0" hangingPunct="0">
              <a:lnSpc>
                <a:spcPct val="100000"/>
              </a:lnSpc>
              <a:spcBef>
                <a:spcPct val="0"/>
              </a:spcBef>
              <a:spcAft>
                <a:spcPct val="0"/>
              </a:spcAft>
              <a:buClrTx/>
              <a:buSzTx/>
              <a:buFont typeface="+mj-lt"/>
              <a:buAutoNum type="arabicPeriod" startAt="12"/>
            </a:pPr>
            <a:r>
              <a:rPr kumimoji="0" lang="en-US" b="1" i="1" u="none" strike="noStrike" cap="none" normalizeH="0" baseline="0" dirty="0" smtClean="0">
                <a:ln>
                  <a:noFill/>
                </a:ln>
                <a:solidFill>
                  <a:schemeClr val="tx1"/>
                </a:solidFill>
                <a:effectLst/>
                <a:latin typeface="Univers" pitchFamily="34" charset="0"/>
                <a:ea typeface="Times New Roman" pitchFamily="18" charset="0"/>
                <a:sym typeface="Symbol" pitchFamily="18" charset="2"/>
              </a:rPr>
              <a:t>Great multitude </a:t>
            </a:r>
            <a:r>
              <a:rPr kumimoji="0" lang="en-US" b="1" i="1" u="none" strike="sngStrike" cap="none" normalizeH="0" dirty="0" smtClean="0">
                <a:ln>
                  <a:noFill/>
                </a:ln>
                <a:solidFill>
                  <a:schemeClr val="tx1"/>
                </a:solidFill>
                <a:effectLst/>
                <a:latin typeface="Univers" pitchFamily="34" charset="0"/>
                <a:ea typeface="Times New Roman" pitchFamily="18" charset="0"/>
                <a:sym typeface="Symbol" pitchFamily="18" charset="2"/>
              </a:rPr>
              <a:t>of Gentiles </a:t>
            </a:r>
            <a:r>
              <a:rPr kumimoji="0" lang="en-US" b="1" i="1" u="none" strike="noStrike" cap="none" normalizeH="0" baseline="0" dirty="0" smtClean="0">
                <a:ln>
                  <a:noFill/>
                </a:ln>
                <a:solidFill>
                  <a:schemeClr val="tx1"/>
                </a:solidFill>
                <a:effectLst/>
                <a:latin typeface="Univers" pitchFamily="34" charset="0"/>
                <a:ea typeface="Times New Roman" pitchFamily="18" charset="0"/>
                <a:sym typeface="Symbol" pitchFamily="18" charset="2"/>
              </a:rPr>
              <a:t>standing before the Lamb</a:t>
            </a:r>
            <a:endParaRPr kumimoji="0" lang="en-US" sz="1200" b="0" i="1" u="none" strike="noStrike" cap="none" normalizeH="0" baseline="0" dirty="0" smtClean="0">
              <a:ln>
                <a:noFill/>
              </a:ln>
              <a:solidFill>
                <a:schemeClr val="tx1"/>
              </a:solidFill>
              <a:effectLst/>
              <a:latin typeface="Arial" pitchFamily="34" charset="0"/>
              <a:sym typeface="Symbol" pitchFamily="18" charset="2"/>
            </a:endParaRPr>
          </a:p>
          <a:p>
            <a:pPr marL="463550" marR="0" lvl="0" indent="-463550" algn="l" defTabSz="914400" rtl="0" eaLnBrk="0" fontAlgn="base" latinLnBrk="0" hangingPunct="0">
              <a:lnSpc>
                <a:spcPct val="100000"/>
              </a:lnSpc>
              <a:spcBef>
                <a:spcPct val="0"/>
              </a:spcBef>
              <a:spcAft>
                <a:spcPct val="0"/>
              </a:spcAft>
              <a:buClrTx/>
              <a:buSzTx/>
              <a:buFont typeface="+mj-lt"/>
              <a:buAutoNum type="arabicPeriod" startAt="12"/>
            </a:pPr>
            <a:r>
              <a:rPr kumimoji="0" lang="en-US" b="1" i="1" u="none" strike="noStrike" cap="none" normalizeH="0" baseline="0" dirty="0" smtClean="0">
                <a:ln>
                  <a:noFill/>
                </a:ln>
                <a:solidFill>
                  <a:schemeClr val="tx1"/>
                </a:solidFill>
                <a:effectLst/>
                <a:latin typeface="Univers" pitchFamily="34" charset="0"/>
                <a:ea typeface="Times New Roman" pitchFamily="18" charset="0"/>
                <a:sym typeface="Symbol" pitchFamily="18" charset="2"/>
              </a:rPr>
              <a:t>7</a:t>
            </a:r>
            <a:r>
              <a:rPr kumimoji="0" lang="en-US" b="1" i="1" u="none" strike="noStrike" cap="none" normalizeH="0" baseline="30000" dirty="0" smtClean="0">
                <a:ln>
                  <a:noFill/>
                </a:ln>
                <a:solidFill>
                  <a:schemeClr val="tx1"/>
                </a:solidFill>
                <a:effectLst/>
                <a:latin typeface="Univers" pitchFamily="34" charset="0"/>
                <a:ea typeface="Times New Roman" pitchFamily="18" charset="0"/>
                <a:sym typeface="Symbol" pitchFamily="18" charset="2"/>
              </a:rPr>
              <a:t>th</a:t>
            </a:r>
            <a:r>
              <a:rPr kumimoji="0" lang="en-US" b="1" i="1" u="none" strike="noStrike" cap="none" normalizeH="0" baseline="0" dirty="0" smtClean="0">
                <a:ln>
                  <a:noFill/>
                </a:ln>
                <a:solidFill>
                  <a:schemeClr val="tx1"/>
                </a:solidFill>
                <a:effectLst/>
                <a:latin typeface="Univers" pitchFamily="34" charset="0"/>
                <a:ea typeface="Times New Roman" pitchFamily="18" charset="0"/>
                <a:sym typeface="Symbol" pitchFamily="18" charset="2"/>
              </a:rPr>
              <a:t> seal opened giving 7 trumpet judgments</a:t>
            </a:r>
            <a:endParaRPr kumimoji="0" lang="en-US" b="0" i="1" u="none" strike="noStrike" cap="none" normalizeH="0" baseline="0" dirty="0" smtClean="0">
              <a:ln>
                <a:noFill/>
              </a:ln>
              <a:solidFill>
                <a:schemeClr val="tx1"/>
              </a:solidFill>
              <a:effectLst/>
              <a:latin typeface="Univers" pitchFamily="34" charset="0"/>
              <a:ea typeface="Times New Roman" pitchFamily="18" charset="0"/>
              <a:sym typeface="Symbol" pitchFamily="18" charset="2"/>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4"/>
          <p:cNvGrpSpPr>
            <a:grpSpLocks/>
          </p:cNvGrpSpPr>
          <p:nvPr/>
        </p:nvGrpSpPr>
        <p:grpSpPr bwMode="auto">
          <a:xfrm>
            <a:off x="228600" y="1600200"/>
            <a:ext cx="8610600" cy="3276600"/>
            <a:chOff x="228600" y="762000"/>
            <a:chExt cx="8610600" cy="3276600"/>
          </a:xfrm>
        </p:grpSpPr>
        <p:sp>
          <p:nvSpPr>
            <p:cNvPr id="2052" name="AutoShape 2"/>
            <p:cNvSpPr>
              <a:spLocks noChangeArrowheads="1"/>
            </p:cNvSpPr>
            <p:nvPr/>
          </p:nvSpPr>
          <p:spPr bwMode="auto">
            <a:xfrm>
              <a:off x="4800600" y="762000"/>
              <a:ext cx="4038600" cy="3276600"/>
            </a:xfrm>
            <a:prstGeom prst="horizontalScroll">
              <a:avLst>
                <a:gd name="adj" fmla="val 12500"/>
              </a:avLst>
            </a:prstGeom>
            <a:noFill/>
            <a:ln w="50800">
              <a:solidFill>
                <a:schemeClr val="tx1"/>
              </a:solidFill>
              <a:round/>
              <a:headEnd/>
              <a:tailEnd/>
            </a:ln>
          </p:spPr>
          <p:txBody>
            <a:bodyPr wrap="none" anchor="ctr"/>
            <a:lstStyle/>
            <a:p>
              <a:endParaRPr lang="en-US"/>
            </a:p>
          </p:txBody>
        </p:sp>
        <p:sp>
          <p:nvSpPr>
            <p:cNvPr id="2053" name="Text Box 10"/>
            <p:cNvSpPr txBox="1">
              <a:spLocks noChangeArrowheads="1"/>
            </p:cNvSpPr>
            <p:nvPr/>
          </p:nvSpPr>
          <p:spPr bwMode="auto">
            <a:xfrm>
              <a:off x="295275" y="2057400"/>
              <a:ext cx="482600" cy="365125"/>
            </a:xfrm>
            <a:prstGeom prst="rect">
              <a:avLst/>
            </a:prstGeom>
            <a:solidFill>
              <a:schemeClr val="bg1"/>
            </a:solidFill>
            <a:ln w="9525">
              <a:noFill/>
              <a:miter lim="800000"/>
              <a:headEnd/>
              <a:tailEnd/>
            </a:ln>
          </p:spPr>
          <p:txBody>
            <a:bodyPr wrap="none">
              <a:spAutoFit/>
            </a:bodyPr>
            <a:lstStyle/>
            <a:p>
              <a:pPr algn="ctr"/>
              <a:r>
                <a:rPr lang="en-US" sz="900" b="1"/>
                <a:t>1</a:t>
              </a:r>
            </a:p>
            <a:p>
              <a:pPr algn="ctr"/>
              <a:r>
                <a:rPr lang="en-US" sz="900" b="1"/>
                <a:t>White</a:t>
              </a:r>
            </a:p>
          </p:txBody>
        </p:sp>
        <p:sp>
          <p:nvSpPr>
            <p:cNvPr id="2054" name="Text Box 18"/>
            <p:cNvSpPr txBox="1">
              <a:spLocks noChangeArrowheads="1"/>
            </p:cNvSpPr>
            <p:nvPr/>
          </p:nvSpPr>
          <p:spPr bwMode="auto">
            <a:xfrm>
              <a:off x="4070350" y="2057400"/>
              <a:ext cx="444500" cy="365125"/>
            </a:xfrm>
            <a:prstGeom prst="rect">
              <a:avLst/>
            </a:prstGeom>
            <a:solidFill>
              <a:schemeClr val="bg1"/>
            </a:solidFill>
            <a:ln w="9525">
              <a:noFill/>
              <a:miter lim="800000"/>
              <a:headEnd/>
              <a:tailEnd/>
            </a:ln>
          </p:spPr>
          <p:txBody>
            <a:bodyPr wrap="none">
              <a:spAutoFit/>
            </a:bodyPr>
            <a:lstStyle/>
            <a:p>
              <a:pPr algn="ctr"/>
              <a:r>
                <a:rPr lang="en-US" sz="900" b="1"/>
                <a:t>6</a:t>
              </a:r>
            </a:p>
            <a:p>
              <a:pPr algn="ctr"/>
              <a:r>
                <a:rPr lang="en-US" sz="900" b="1"/>
                <a:t>Signs</a:t>
              </a:r>
            </a:p>
          </p:txBody>
        </p:sp>
        <p:sp>
          <p:nvSpPr>
            <p:cNvPr id="2055" name="Text Box 19"/>
            <p:cNvSpPr txBox="1">
              <a:spLocks noChangeArrowheads="1"/>
            </p:cNvSpPr>
            <p:nvPr/>
          </p:nvSpPr>
          <p:spPr bwMode="auto">
            <a:xfrm>
              <a:off x="3241675" y="2057400"/>
              <a:ext cx="590550" cy="365125"/>
            </a:xfrm>
            <a:prstGeom prst="rect">
              <a:avLst/>
            </a:prstGeom>
            <a:solidFill>
              <a:schemeClr val="bg1"/>
            </a:solidFill>
            <a:ln w="9525">
              <a:noFill/>
              <a:miter lim="800000"/>
              <a:headEnd/>
              <a:tailEnd/>
            </a:ln>
          </p:spPr>
          <p:txBody>
            <a:bodyPr wrap="none">
              <a:spAutoFit/>
            </a:bodyPr>
            <a:lstStyle/>
            <a:p>
              <a:pPr algn="ctr"/>
              <a:r>
                <a:rPr lang="en-US" sz="900" b="1"/>
                <a:t>5</a:t>
              </a:r>
            </a:p>
            <a:p>
              <a:pPr algn="ctr"/>
              <a:r>
                <a:rPr lang="en-US" sz="900" b="1"/>
                <a:t>Martyrs</a:t>
              </a:r>
            </a:p>
          </p:txBody>
        </p:sp>
        <p:sp>
          <p:nvSpPr>
            <p:cNvPr id="2056" name="Text Box 20"/>
            <p:cNvSpPr txBox="1">
              <a:spLocks noChangeArrowheads="1"/>
            </p:cNvSpPr>
            <p:nvPr/>
          </p:nvSpPr>
          <p:spPr bwMode="auto">
            <a:xfrm>
              <a:off x="2549525" y="2057400"/>
              <a:ext cx="488950" cy="365125"/>
            </a:xfrm>
            <a:prstGeom prst="rect">
              <a:avLst/>
            </a:prstGeom>
            <a:solidFill>
              <a:schemeClr val="bg1"/>
            </a:solidFill>
            <a:ln w="9525">
              <a:noFill/>
              <a:miter lim="800000"/>
              <a:headEnd/>
              <a:tailEnd/>
            </a:ln>
          </p:spPr>
          <p:txBody>
            <a:bodyPr wrap="none">
              <a:spAutoFit/>
            </a:bodyPr>
            <a:lstStyle/>
            <a:p>
              <a:pPr algn="ctr"/>
              <a:r>
                <a:rPr lang="en-US" sz="900" b="1"/>
                <a:t>4</a:t>
              </a:r>
            </a:p>
            <a:p>
              <a:pPr algn="ctr"/>
              <a:r>
                <a:rPr lang="en-US" sz="900" b="1"/>
                <a:t>Ashen</a:t>
              </a:r>
            </a:p>
          </p:txBody>
        </p:sp>
        <p:sp>
          <p:nvSpPr>
            <p:cNvPr id="2057" name="Text Box 21"/>
            <p:cNvSpPr txBox="1">
              <a:spLocks noChangeArrowheads="1"/>
            </p:cNvSpPr>
            <p:nvPr/>
          </p:nvSpPr>
          <p:spPr bwMode="auto">
            <a:xfrm>
              <a:off x="1785938" y="2057400"/>
              <a:ext cx="463550" cy="365125"/>
            </a:xfrm>
            <a:prstGeom prst="rect">
              <a:avLst/>
            </a:prstGeom>
            <a:solidFill>
              <a:schemeClr val="bg1"/>
            </a:solidFill>
            <a:ln w="9525">
              <a:noFill/>
              <a:miter lim="800000"/>
              <a:headEnd/>
              <a:tailEnd/>
            </a:ln>
          </p:spPr>
          <p:txBody>
            <a:bodyPr wrap="none">
              <a:spAutoFit/>
            </a:bodyPr>
            <a:lstStyle/>
            <a:p>
              <a:pPr algn="ctr"/>
              <a:r>
                <a:rPr lang="en-US" sz="900" b="1"/>
                <a:t>3</a:t>
              </a:r>
            </a:p>
            <a:p>
              <a:pPr algn="ctr"/>
              <a:r>
                <a:rPr lang="en-US" sz="900" b="1"/>
                <a:t>Black</a:t>
              </a:r>
            </a:p>
          </p:txBody>
        </p:sp>
        <p:sp>
          <p:nvSpPr>
            <p:cNvPr id="2058" name="Text Box 22"/>
            <p:cNvSpPr txBox="1">
              <a:spLocks noChangeArrowheads="1"/>
            </p:cNvSpPr>
            <p:nvPr/>
          </p:nvSpPr>
          <p:spPr bwMode="auto">
            <a:xfrm>
              <a:off x="1093788" y="2057400"/>
              <a:ext cx="381000" cy="365125"/>
            </a:xfrm>
            <a:prstGeom prst="rect">
              <a:avLst/>
            </a:prstGeom>
            <a:solidFill>
              <a:schemeClr val="bg1"/>
            </a:solidFill>
            <a:ln w="9525">
              <a:noFill/>
              <a:miter lim="800000"/>
              <a:headEnd/>
              <a:tailEnd/>
            </a:ln>
          </p:spPr>
          <p:txBody>
            <a:bodyPr wrap="none">
              <a:spAutoFit/>
            </a:bodyPr>
            <a:lstStyle/>
            <a:p>
              <a:pPr algn="ctr"/>
              <a:r>
                <a:rPr lang="en-US" sz="900" b="1"/>
                <a:t>2</a:t>
              </a:r>
            </a:p>
            <a:p>
              <a:pPr algn="ctr"/>
              <a:r>
                <a:rPr lang="en-US" sz="900" b="1"/>
                <a:t>Red</a:t>
              </a:r>
            </a:p>
          </p:txBody>
        </p:sp>
        <p:grpSp>
          <p:nvGrpSpPr>
            <p:cNvPr id="3" name="Group 25"/>
            <p:cNvGrpSpPr>
              <a:grpSpLocks/>
            </p:cNvGrpSpPr>
            <p:nvPr/>
          </p:nvGrpSpPr>
          <p:grpSpPr bwMode="auto">
            <a:xfrm>
              <a:off x="7726363" y="3200400"/>
              <a:ext cx="1019175" cy="304800"/>
              <a:chOff x="2095" y="1440"/>
              <a:chExt cx="642" cy="192"/>
            </a:xfrm>
          </p:grpSpPr>
          <p:sp>
            <p:nvSpPr>
              <p:cNvPr id="2114" name="AutoShape 23"/>
              <p:cNvSpPr>
                <a:spLocks noChangeArrowheads="1"/>
              </p:cNvSpPr>
              <p:nvPr/>
            </p:nvSpPr>
            <p:spPr bwMode="auto">
              <a:xfrm rot="10744239">
                <a:off x="2254" y="1535"/>
                <a:ext cx="336" cy="9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2115" name="Text Box 24"/>
              <p:cNvSpPr txBox="1">
                <a:spLocks noChangeArrowheads="1"/>
              </p:cNvSpPr>
              <p:nvPr/>
            </p:nvSpPr>
            <p:spPr bwMode="auto">
              <a:xfrm>
                <a:off x="2095" y="1440"/>
                <a:ext cx="642" cy="154"/>
              </a:xfrm>
              <a:prstGeom prst="rect">
                <a:avLst/>
              </a:prstGeom>
              <a:noFill/>
              <a:ln w="9525">
                <a:noFill/>
                <a:miter lim="800000"/>
                <a:headEnd/>
                <a:tailEnd/>
              </a:ln>
            </p:spPr>
            <p:txBody>
              <a:bodyPr wrap="none">
                <a:spAutoFit/>
              </a:bodyPr>
              <a:lstStyle/>
              <a:p>
                <a:pPr algn="ctr"/>
                <a:r>
                  <a:rPr lang="en-US" sz="1000"/>
                  <a:t>Earthquake, hail</a:t>
                </a:r>
              </a:p>
            </p:txBody>
          </p:sp>
        </p:grpSp>
        <p:grpSp>
          <p:nvGrpSpPr>
            <p:cNvPr id="4" name="Group 26"/>
            <p:cNvGrpSpPr>
              <a:grpSpLocks/>
            </p:cNvGrpSpPr>
            <p:nvPr/>
          </p:nvGrpSpPr>
          <p:grpSpPr bwMode="auto">
            <a:xfrm>
              <a:off x="7710488" y="2895600"/>
              <a:ext cx="987425" cy="304800"/>
              <a:chOff x="2104" y="1440"/>
              <a:chExt cx="622" cy="192"/>
            </a:xfrm>
          </p:grpSpPr>
          <p:sp>
            <p:nvSpPr>
              <p:cNvPr id="2112" name="AutoShape 27"/>
              <p:cNvSpPr>
                <a:spLocks noChangeArrowheads="1"/>
              </p:cNvSpPr>
              <p:nvPr/>
            </p:nvSpPr>
            <p:spPr bwMode="auto">
              <a:xfrm rot="10744239">
                <a:off x="2254" y="1535"/>
                <a:ext cx="336" cy="9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2113" name="Text Box 28"/>
              <p:cNvSpPr txBox="1">
                <a:spLocks noChangeArrowheads="1"/>
              </p:cNvSpPr>
              <p:nvPr/>
            </p:nvSpPr>
            <p:spPr bwMode="auto">
              <a:xfrm>
                <a:off x="2104" y="1440"/>
                <a:ext cx="622" cy="154"/>
              </a:xfrm>
              <a:prstGeom prst="rect">
                <a:avLst/>
              </a:prstGeom>
              <a:noFill/>
              <a:ln w="9525">
                <a:noFill/>
                <a:miter lim="800000"/>
                <a:headEnd/>
                <a:tailEnd/>
              </a:ln>
            </p:spPr>
            <p:txBody>
              <a:bodyPr wrap="none">
                <a:spAutoFit/>
              </a:bodyPr>
              <a:lstStyle/>
              <a:p>
                <a:pPr algn="ctr"/>
                <a:r>
                  <a:rPr lang="en-US" sz="1000"/>
                  <a:t>Euphrates dried</a:t>
                </a:r>
              </a:p>
            </p:txBody>
          </p:sp>
        </p:grpSp>
        <p:grpSp>
          <p:nvGrpSpPr>
            <p:cNvPr id="5" name="Group 29"/>
            <p:cNvGrpSpPr>
              <a:grpSpLocks/>
            </p:cNvGrpSpPr>
            <p:nvPr/>
          </p:nvGrpSpPr>
          <p:grpSpPr bwMode="auto">
            <a:xfrm>
              <a:off x="7685088" y="2590800"/>
              <a:ext cx="1068388" cy="304800"/>
              <a:chOff x="2081" y="1440"/>
              <a:chExt cx="673" cy="192"/>
            </a:xfrm>
          </p:grpSpPr>
          <p:sp>
            <p:nvSpPr>
              <p:cNvPr id="2110" name="AutoShape 30"/>
              <p:cNvSpPr>
                <a:spLocks noChangeArrowheads="1"/>
              </p:cNvSpPr>
              <p:nvPr/>
            </p:nvSpPr>
            <p:spPr bwMode="auto">
              <a:xfrm rot="10744239">
                <a:off x="2254" y="1535"/>
                <a:ext cx="336" cy="9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2111" name="Text Box 31"/>
              <p:cNvSpPr txBox="1">
                <a:spLocks noChangeArrowheads="1"/>
              </p:cNvSpPr>
              <p:nvPr/>
            </p:nvSpPr>
            <p:spPr bwMode="auto">
              <a:xfrm>
                <a:off x="2081" y="1440"/>
                <a:ext cx="673" cy="154"/>
              </a:xfrm>
              <a:prstGeom prst="rect">
                <a:avLst/>
              </a:prstGeom>
              <a:noFill/>
              <a:ln w="9525">
                <a:noFill/>
                <a:miter lim="800000"/>
                <a:headEnd/>
                <a:tailEnd/>
              </a:ln>
            </p:spPr>
            <p:txBody>
              <a:bodyPr wrap="none">
                <a:spAutoFit/>
              </a:bodyPr>
              <a:lstStyle/>
              <a:p>
                <a:pPr algn="ctr"/>
                <a:r>
                  <a:rPr lang="en-US" sz="1000"/>
                  <a:t>Earth in darkness</a:t>
                </a:r>
              </a:p>
            </p:txBody>
          </p:sp>
        </p:grpSp>
        <p:grpSp>
          <p:nvGrpSpPr>
            <p:cNvPr id="6" name="Group 32"/>
            <p:cNvGrpSpPr>
              <a:grpSpLocks/>
            </p:cNvGrpSpPr>
            <p:nvPr/>
          </p:nvGrpSpPr>
          <p:grpSpPr bwMode="auto">
            <a:xfrm>
              <a:off x="7756525" y="2286000"/>
              <a:ext cx="852488" cy="304800"/>
              <a:chOff x="2147" y="1440"/>
              <a:chExt cx="537" cy="192"/>
            </a:xfrm>
          </p:grpSpPr>
          <p:sp>
            <p:nvSpPr>
              <p:cNvPr id="2108" name="AutoShape 33"/>
              <p:cNvSpPr>
                <a:spLocks noChangeArrowheads="1"/>
              </p:cNvSpPr>
              <p:nvPr/>
            </p:nvSpPr>
            <p:spPr bwMode="auto">
              <a:xfrm rot="10744239">
                <a:off x="2254" y="1535"/>
                <a:ext cx="336" cy="9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2109" name="Text Box 34"/>
              <p:cNvSpPr txBox="1">
                <a:spLocks noChangeArrowheads="1"/>
              </p:cNvSpPr>
              <p:nvPr/>
            </p:nvSpPr>
            <p:spPr bwMode="auto">
              <a:xfrm>
                <a:off x="2147" y="1440"/>
                <a:ext cx="537" cy="154"/>
              </a:xfrm>
              <a:prstGeom prst="rect">
                <a:avLst/>
              </a:prstGeom>
              <a:noFill/>
              <a:ln w="9525">
                <a:noFill/>
                <a:miter lim="800000"/>
                <a:headEnd/>
                <a:tailEnd/>
              </a:ln>
            </p:spPr>
            <p:txBody>
              <a:bodyPr wrap="none">
                <a:spAutoFit/>
              </a:bodyPr>
              <a:lstStyle/>
              <a:p>
                <a:pPr algn="ctr"/>
                <a:r>
                  <a:rPr lang="en-US" sz="1000"/>
                  <a:t>Sun scorches</a:t>
                </a:r>
              </a:p>
            </p:txBody>
          </p:sp>
        </p:grpSp>
        <p:grpSp>
          <p:nvGrpSpPr>
            <p:cNvPr id="7" name="Group 35"/>
            <p:cNvGrpSpPr>
              <a:grpSpLocks/>
            </p:cNvGrpSpPr>
            <p:nvPr/>
          </p:nvGrpSpPr>
          <p:grpSpPr bwMode="auto">
            <a:xfrm>
              <a:off x="7659688" y="1981200"/>
              <a:ext cx="966788" cy="304800"/>
              <a:chOff x="2111" y="1440"/>
              <a:chExt cx="609" cy="192"/>
            </a:xfrm>
          </p:grpSpPr>
          <p:sp>
            <p:nvSpPr>
              <p:cNvPr id="2106" name="AutoShape 36"/>
              <p:cNvSpPr>
                <a:spLocks noChangeArrowheads="1"/>
              </p:cNvSpPr>
              <p:nvPr/>
            </p:nvSpPr>
            <p:spPr bwMode="auto">
              <a:xfrm rot="10744239">
                <a:off x="2254" y="1535"/>
                <a:ext cx="336" cy="9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2107" name="Text Box 37"/>
              <p:cNvSpPr txBox="1">
                <a:spLocks noChangeArrowheads="1"/>
              </p:cNvSpPr>
              <p:nvPr/>
            </p:nvSpPr>
            <p:spPr bwMode="auto">
              <a:xfrm>
                <a:off x="2111" y="1440"/>
                <a:ext cx="609" cy="154"/>
              </a:xfrm>
              <a:prstGeom prst="rect">
                <a:avLst/>
              </a:prstGeom>
              <a:noFill/>
              <a:ln w="9525">
                <a:noFill/>
                <a:miter lim="800000"/>
                <a:headEnd/>
                <a:tailEnd/>
              </a:ln>
            </p:spPr>
            <p:txBody>
              <a:bodyPr wrap="none">
                <a:spAutoFit/>
              </a:bodyPr>
              <a:lstStyle/>
              <a:p>
                <a:pPr algn="ctr"/>
                <a:r>
                  <a:rPr lang="en-US" sz="1000"/>
                  <a:t>Rivers to blood</a:t>
                </a:r>
              </a:p>
            </p:txBody>
          </p:sp>
        </p:grpSp>
        <p:grpSp>
          <p:nvGrpSpPr>
            <p:cNvPr id="8" name="Group 38"/>
            <p:cNvGrpSpPr>
              <a:grpSpLocks/>
            </p:cNvGrpSpPr>
            <p:nvPr/>
          </p:nvGrpSpPr>
          <p:grpSpPr bwMode="auto">
            <a:xfrm>
              <a:off x="7845425" y="1371600"/>
              <a:ext cx="533400" cy="304800"/>
              <a:chOff x="2254" y="1440"/>
              <a:chExt cx="336" cy="192"/>
            </a:xfrm>
          </p:grpSpPr>
          <p:sp>
            <p:nvSpPr>
              <p:cNvPr id="2104" name="AutoShape 39"/>
              <p:cNvSpPr>
                <a:spLocks noChangeArrowheads="1"/>
              </p:cNvSpPr>
              <p:nvPr/>
            </p:nvSpPr>
            <p:spPr bwMode="auto">
              <a:xfrm rot="10744239">
                <a:off x="2254" y="1535"/>
                <a:ext cx="336" cy="9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2105" name="Text Box 40"/>
              <p:cNvSpPr txBox="1">
                <a:spLocks noChangeArrowheads="1"/>
              </p:cNvSpPr>
              <p:nvPr/>
            </p:nvSpPr>
            <p:spPr bwMode="auto">
              <a:xfrm>
                <a:off x="2268" y="1440"/>
                <a:ext cx="294" cy="154"/>
              </a:xfrm>
              <a:prstGeom prst="rect">
                <a:avLst/>
              </a:prstGeom>
              <a:noFill/>
              <a:ln w="9525">
                <a:noFill/>
                <a:miter lim="800000"/>
                <a:headEnd/>
                <a:tailEnd/>
              </a:ln>
            </p:spPr>
            <p:txBody>
              <a:bodyPr wrap="none">
                <a:spAutoFit/>
              </a:bodyPr>
              <a:lstStyle/>
              <a:p>
                <a:pPr algn="ctr"/>
                <a:r>
                  <a:rPr lang="en-US" sz="1000"/>
                  <a:t>Sores</a:t>
                </a:r>
              </a:p>
            </p:txBody>
          </p:sp>
        </p:grpSp>
        <p:grpSp>
          <p:nvGrpSpPr>
            <p:cNvPr id="9" name="Group 41"/>
            <p:cNvGrpSpPr>
              <a:grpSpLocks/>
            </p:cNvGrpSpPr>
            <p:nvPr/>
          </p:nvGrpSpPr>
          <p:grpSpPr bwMode="auto">
            <a:xfrm>
              <a:off x="7720013" y="1676400"/>
              <a:ext cx="819150" cy="304800"/>
              <a:chOff x="2156" y="1440"/>
              <a:chExt cx="516" cy="192"/>
            </a:xfrm>
          </p:grpSpPr>
          <p:sp>
            <p:nvSpPr>
              <p:cNvPr id="2102" name="AutoShape 42"/>
              <p:cNvSpPr>
                <a:spLocks noChangeArrowheads="1"/>
              </p:cNvSpPr>
              <p:nvPr/>
            </p:nvSpPr>
            <p:spPr bwMode="auto">
              <a:xfrm rot="10744239">
                <a:off x="2254" y="1535"/>
                <a:ext cx="336" cy="9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9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a:p>
            </p:txBody>
          </p:sp>
          <p:sp>
            <p:nvSpPr>
              <p:cNvPr id="2103" name="Text Box 43"/>
              <p:cNvSpPr txBox="1">
                <a:spLocks noChangeArrowheads="1"/>
              </p:cNvSpPr>
              <p:nvPr/>
            </p:nvSpPr>
            <p:spPr bwMode="auto">
              <a:xfrm>
                <a:off x="2156" y="1440"/>
                <a:ext cx="516" cy="154"/>
              </a:xfrm>
              <a:prstGeom prst="rect">
                <a:avLst/>
              </a:prstGeom>
              <a:noFill/>
              <a:ln w="9525">
                <a:noFill/>
                <a:miter lim="800000"/>
                <a:headEnd/>
                <a:tailEnd/>
              </a:ln>
            </p:spPr>
            <p:txBody>
              <a:bodyPr wrap="none">
                <a:spAutoFit/>
              </a:bodyPr>
              <a:lstStyle/>
              <a:p>
                <a:pPr algn="ctr"/>
                <a:r>
                  <a:rPr lang="en-US" sz="1000"/>
                  <a:t>Sea to blood</a:t>
                </a:r>
              </a:p>
            </p:txBody>
          </p:sp>
        </p:grpSp>
        <p:grpSp>
          <p:nvGrpSpPr>
            <p:cNvPr id="10" name="Group 50"/>
            <p:cNvGrpSpPr>
              <a:grpSpLocks/>
            </p:cNvGrpSpPr>
            <p:nvPr/>
          </p:nvGrpSpPr>
          <p:grpSpPr bwMode="auto">
            <a:xfrm>
              <a:off x="5184775" y="1401763"/>
              <a:ext cx="758825" cy="298450"/>
              <a:chOff x="1344" y="2687"/>
              <a:chExt cx="480" cy="235"/>
            </a:xfrm>
          </p:grpSpPr>
          <p:sp>
            <p:nvSpPr>
              <p:cNvPr id="2100" name="Freeform 48"/>
              <p:cNvSpPr>
                <a:spLocks/>
              </p:cNvSpPr>
              <p:nvPr/>
            </p:nvSpPr>
            <p:spPr bwMode="auto">
              <a:xfrm>
                <a:off x="1440" y="2778"/>
                <a:ext cx="384" cy="144"/>
              </a:xfrm>
              <a:custGeom>
                <a:avLst/>
                <a:gdLst>
                  <a:gd name="T0" fmla="*/ 0 w 816"/>
                  <a:gd name="T1" fmla="*/ 44 h 336"/>
                  <a:gd name="T2" fmla="*/ 0 w 816"/>
                  <a:gd name="T3" fmla="*/ 18 h 336"/>
                  <a:gd name="T4" fmla="*/ 21 w 816"/>
                  <a:gd name="T5" fmla="*/ 27 h 336"/>
                  <a:gd name="T6" fmla="*/ 96 w 816"/>
                  <a:gd name="T7" fmla="*/ 27 h 336"/>
                  <a:gd name="T8" fmla="*/ 149 w 816"/>
                  <a:gd name="T9" fmla="*/ 18 h 336"/>
                  <a:gd name="T10" fmla="*/ 181 w 816"/>
                  <a:gd name="T11" fmla="*/ 0 h 336"/>
                  <a:gd name="T12" fmla="*/ 181 w 816"/>
                  <a:gd name="T13" fmla="*/ 62 h 336"/>
                  <a:gd name="T14" fmla="*/ 160 w 816"/>
                  <a:gd name="T15" fmla="*/ 53 h 336"/>
                  <a:gd name="T16" fmla="*/ 96 w 816"/>
                  <a:gd name="T17" fmla="*/ 44 h 336"/>
                  <a:gd name="T18" fmla="*/ 21 w 816"/>
                  <a:gd name="T19" fmla="*/ 44 h 336"/>
                  <a:gd name="T20" fmla="*/ 0 w 816"/>
                  <a:gd name="T21" fmla="*/ 53 h 336"/>
                  <a:gd name="T22" fmla="*/ 0 w 816"/>
                  <a:gd name="T23" fmla="*/ 44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2101" name="Text Box 49"/>
              <p:cNvSpPr txBox="1">
                <a:spLocks noChangeArrowheads="1"/>
              </p:cNvSpPr>
              <p:nvPr/>
            </p:nvSpPr>
            <p:spPr bwMode="auto">
              <a:xfrm>
                <a:off x="1344" y="2687"/>
                <a:ext cx="414" cy="194"/>
              </a:xfrm>
              <a:prstGeom prst="rect">
                <a:avLst/>
              </a:prstGeom>
              <a:noFill/>
              <a:ln w="9525">
                <a:noFill/>
                <a:miter lim="800000"/>
                <a:headEnd/>
                <a:tailEnd/>
              </a:ln>
            </p:spPr>
            <p:txBody>
              <a:bodyPr wrap="none">
                <a:spAutoFit/>
              </a:bodyPr>
              <a:lstStyle/>
              <a:p>
                <a:r>
                  <a:rPr lang="en-US" sz="1000"/>
                  <a:t>1/3 Earth</a:t>
                </a:r>
              </a:p>
            </p:txBody>
          </p:sp>
        </p:grpSp>
        <p:grpSp>
          <p:nvGrpSpPr>
            <p:cNvPr id="11" name="Group 51"/>
            <p:cNvGrpSpPr>
              <a:grpSpLocks/>
            </p:cNvGrpSpPr>
            <p:nvPr/>
          </p:nvGrpSpPr>
          <p:grpSpPr bwMode="auto">
            <a:xfrm>
              <a:off x="5337175" y="1654175"/>
              <a:ext cx="758825" cy="317500"/>
              <a:chOff x="1344" y="2738"/>
              <a:chExt cx="480" cy="253"/>
            </a:xfrm>
          </p:grpSpPr>
          <p:sp>
            <p:nvSpPr>
              <p:cNvPr id="2098" name="Freeform 52"/>
              <p:cNvSpPr>
                <a:spLocks/>
              </p:cNvSpPr>
              <p:nvPr/>
            </p:nvSpPr>
            <p:spPr bwMode="auto">
              <a:xfrm>
                <a:off x="1440" y="2846"/>
                <a:ext cx="384" cy="145"/>
              </a:xfrm>
              <a:custGeom>
                <a:avLst/>
                <a:gdLst>
                  <a:gd name="T0" fmla="*/ 0 w 816"/>
                  <a:gd name="T1" fmla="*/ 45 h 336"/>
                  <a:gd name="T2" fmla="*/ 0 w 816"/>
                  <a:gd name="T3" fmla="*/ 18 h 336"/>
                  <a:gd name="T4" fmla="*/ 21 w 816"/>
                  <a:gd name="T5" fmla="*/ 27 h 336"/>
                  <a:gd name="T6" fmla="*/ 96 w 816"/>
                  <a:gd name="T7" fmla="*/ 27 h 336"/>
                  <a:gd name="T8" fmla="*/ 149 w 816"/>
                  <a:gd name="T9" fmla="*/ 18 h 336"/>
                  <a:gd name="T10" fmla="*/ 181 w 816"/>
                  <a:gd name="T11" fmla="*/ 0 h 336"/>
                  <a:gd name="T12" fmla="*/ 181 w 816"/>
                  <a:gd name="T13" fmla="*/ 63 h 336"/>
                  <a:gd name="T14" fmla="*/ 160 w 816"/>
                  <a:gd name="T15" fmla="*/ 54 h 336"/>
                  <a:gd name="T16" fmla="*/ 96 w 816"/>
                  <a:gd name="T17" fmla="*/ 45 h 336"/>
                  <a:gd name="T18" fmla="*/ 21 w 816"/>
                  <a:gd name="T19" fmla="*/ 45 h 336"/>
                  <a:gd name="T20" fmla="*/ 0 w 816"/>
                  <a:gd name="T21" fmla="*/ 54 h 336"/>
                  <a:gd name="T22" fmla="*/ 0 w 816"/>
                  <a:gd name="T23" fmla="*/ 45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2099" name="Text Box 53"/>
              <p:cNvSpPr txBox="1">
                <a:spLocks noChangeArrowheads="1"/>
              </p:cNvSpPr>
              <p:nvPr/>
            </p:nvSpPr>
            <p:spPr bwMode="auto">
              <a:xfrm>
                <a:off x="1344" y="2738"/>
                <a:ext cx="355" cy="195"/>
              </a:xfrm>
              <a:prstGeom prst="rect">
                <a:avLst/>
              </a:prstGeom>
              <a:noFill/>
              <a:ln w="9525">
                <a:noFill/>
                <a:miter lim="800000"/>
                <a:headEnd/>
                <a:tailEnd/>
              </a:ln>
            </p:spPr>
            <p:txBody>
              <a:bodyPr wrap="none">
                <a:spAutoFit/>
              </a:bodyPr>
              <a:lstStyle/>
              <a:p>
                <a:r>
                  <a:rPr lang="en-US" sz="1000"/>
                  <a:t>1/3 Sea</a:t>
                </a:r>
              </a:p>
            </p:txBody>
          </p:sp>
        </p:grpSp>
        <p:grpSp>
          <p:nvGrpSpPr>
            <p:cNvPr id="12" name="Group 54"/>
            <p:cNvGrpSpPr>
              <a:grpSpLocks/>
            </p:cNvGrpSpPr>
            <p:nvPr/>
          </p:nvGrpSpPr>
          <p:grpSpPr bwMode="auto">
            <a:xfrm>
              <a:off x="5486400" y="1957388"/>
              <a:ext cx="760413" cy="320675"/>
              <a:chOff x="1344" y="2771"/>
              <a:chExt cx="480" cy="253"/>
            </a:xfrm>
          </p:grpSpPr>
          <p:sp>
            <p:nvSpPr>
              <p:cNvPr id="2096" name="Freeform 55"/>
              <p:cNvSpPr>
                <a:spLocks/>
              </p:cNvSpPr>
              <p:nvPr/>
            </p:nvSpPr>
            <p:spPr bwMode="auto">
              <a:xfrm>
                <a:off x="1440" y="2880"/>
                <a:ext cx="384" cy="144"/>
              </a:xfrm>
              <a:custGeom>
                <a:avLst/>
                <a:gdLst>
                  <a:gd name="T0" fmla="*/ 0 w 816"/>
                  <a:gd name="T1" fmla="*/ 44 h 336"/>
                  <a:gd name="T2" fmla="*/ 0 w 816"/>
                  <a:gd name="T3" fmla="*/ 18 h 336"/>
                  <a:gd name="T4" fmla="*/ 21 w 816"/>
                  <a:gd name="T5" fmla="*/ 27 h 336"/>
                  <a:gd name="T6" fmla="*/ 96 w 816"/>
                  <a:gd name="T7" fmla="*/ 27 h 336"/>
                  <a:gd name="T8" fmla="*/ 149 w 816"/>
                  <a:gd name="T9" fmla="*/ 18 h 336"/>
                  <a:gd name="T10" fmla="*/ 181 w 816"/>
                  <a:gd name="T11" fmla="*/ 0 h 336"/>
                  <a:gd name="T12" fmla="*/ 181 w 816"/>
                  <a:gd name="T13" fmla="*/ 62 h 336"/>
                  <a:gd name="T14" fmla="*/ 160 w 816"/>
                  <a:gd name="T15" fmla="*/ 53 h 336"/>
                  <a:gd name="T16" fmla="*/ 96 w 816"/>
                  <a:gd name="T17" fmla="*/ 44 h 336"/>
                  <a:gd name="T18" fmla="*/ 21 w 816"/>
                  <a:gd name="T19" fmla="*/ 44 h 336"/>
                  <a:gd name="T20" fmla="*/ 0 w 816"/>
                  <a:gd name="T21" fmla="*/ 53 h 336"/>
                  <a:gd name="T22" fmla="*/ 0 w 816"/>
                  <a:gd name="T23" fmla="*/ 44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2097" name="Text Box 56"/>
              <p:cNvSpPr txBox="1">
                <a:spLocks noChangeArrowheads="1"/>
              </p:cNvSpPr>
              <p:nvPr/>
            </p:nvSpPr>
            <p:spPr bwMode="auto">
              <a:xfrm>
                <a:off x="1344" y="2771"/>
                <a:ext cx="448" cy="193"/>
              </a:xfrm>
              <a:prstGeom prst="rect">
                <a:avLst/>
              </a:prstGeom>
              <a:noFill/>
              <a:ln w="9525">
                <a:noFill/>
                <a:miter lim="800000"/>
                <a:headEnd/>
                <a:tailEnd/>
              </a:ln>
            </p:spPr>
            <p:txBody>
              <a:bodyPr wrap="none">
                <a:spAutoFit/>
              </a:bodyPr>
              <a:lstStyle/>
              <a:p>
                <a:r>
                  <a:rPr lang="en-US" sz="1000"/>
                  <a:t>1/3 Rivers</a:t>
                </a:r>
              </a:p>
            </p:txBody>
          </p:sp>
        </p:grpSp>
        <p:grpSp>
          <p:nvGrpSpPr>
            <p:cNvPr id="13" name="Group 57"/>
            <p:cNvGrpSpPr>
              <a:grpSpLocks/>
            </p:cNvGrpSpPr>
            <p:nvPr/>
          </p:nvGrpSpPr>
          <p:grpSpPr bwMode="auto">
            <a:xfrm>
              <a:off x="5908675" y="2568575"/>
              <a:ext cx="1039813" cy="374650"/>
              <a:chOff x="1344" y="2889"/>
              <a:chExt cx="656" cy="295"/>
            </a:xfrm>
          </p:grpSpPr>
          <p:sp>
            <p:nvSpPr>
              <p:cNvPr id="2094" name="Freeform 58"/>
              <p:cNvSpPr>
                <a:spLocks/>
              </p:cNvSpPr>
              <p:nvPr/>
            </p:nvSpPr>
            <p:spPr bwMode="auto">
              <a:xfrm>
                <a:off x="1440" y="3040"/>
                <a:ext cx="384" cy="144"/>
              </a:xfrm>
              <a:custGeom>
                <a:avLst/>
                <a:gdLst>
                  <a:gd name="T0" fmla="*/ 0 w 816"/>
                  <a:gd name="T1" fmla="*/ 44 h 336"/>
                  <a:gd name="T2" fmla="*/ 0 w 816"/>
                  <a:gd name="T3" fmla="*/ 18 h 336"/>
                  <a:gd name="T4" fmla="*/ 21 w 816"/>
                  <a:gd name="T5" fmla="*/ 27 h 336"/>
                  <a:gd name="T6" fmla="*/ 96 w 816"/>
                  <a:gd name="T7" fmla="*/ 27 h 336"/>
                  <a:gd name="T8" fmla="*/ 149 w 816"/>
                  <a:gd name="T9" fmla="*/ 18 h 336"/>
                  <a:gd name="T10" fmla="*/ 181 w 816"/>
                  <a:gd name="T11" fmla="*/ 0 h 336"/>
                  <a:gd name="T12" fmla="*/ 181 w 816"/>
                  <a:gd name="T13" fmla="*/ 62 h 336"/>
                  <a:gd name="T14" fmla="*/ 160 w 816"/>
                  <a:gd name="T15" fmla="*/ 53 h 336"/>
                  <a:gd name="T16" fmla="*/ 96 w 816"/>
                  <a:gd name="T17" fmla="*/ 44 h 336"/>
                  <a:gd name="T18" fmla="*/ 21 w 816"/>
                  <a:gd name="T19" fmla="*/ 44 h 336"/>
                  <a:gd name="T20" fmla="*/ 0 w 816"/>
                  <a:gd name="T21" fmla="*/ 53 h 336"/>
                  <a:gd name="T22" fmla="*/ 0 w 816"/>
                  <a:gd name="T23" fmla="*/ 44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2095" name="Text Box 59"/>
              <p:cNvSpPr txBox="1">
                <a:spLocks noChangeArrowheads="1"/>
              </p:cNvSpPr>
              <p:nvPr/>
            </p:nvSpPr>
            <p:spPr bwMode="auto">
              <a:xfrm>
                <a:off x="1344" y="2889"/>
                <a:ext cx="656" cy="193"/>
              </a:xfrm>
              <a:prstGeom prst="rect">
                <a:avLst/>
              </a:prstGeom>
              <a:noFill/>
              <a:ln w="9525">
                <a:noFill/>
                <a:miter lim="800000"/>
                <a:headEnd/>
                <a:tailEnd/>
              </a:ln>
            </p:spPr>
            <p:txBody>
              <a:bodyPr wrap="none">
                <a:spAutoFit/>
              </a:bodyPr>
              <a:lstStyle/>
              <a:p>
                <a:r>
                  <a:rPr lang="en-US" sz="1000"/>
                  <a:t>1</a:t>
                </a:r>
                <a:r>
                  <a:rPr lang="en-US" sz="1000" baseline="30000"/>
                  <a:t>st</a:t>
                </a:r>
                <a:r>
                  <a:rPr lang="en-US" sz="1000"/>
                  <a:t> Woe, Locusts</a:t>
                </a:r>
              </a:p>
            </p:txBody>
          </p:sp>
        </p:grpSp>
        <p:grpSp>
          <p:nvGrpSpPr>
            <p:cNvPr id="14" name="Group 60"/>
            <p:cNvGrpSpPr>
              <a:grpSpLocks/>
            </p:cNvGrpSpPr>
            <p:nvPr/>
          </p:nvGrpSpPr>
          <p:grpSpPr bwMode="auto">
            <a:xfrm>
              <a:off x="5703888" y="2244725"/>
              <a:ext cx="817563" cy="376238"/>
              <a:chOff x="1344" y="2810"/>
              <a:chExt cx="516" cy="296"/>
            </a:xfrm>
          </p:grpSpPr>
          <p:sp>
            <p:nvSpPr>
              <p:cNvPr id="2092" name="Freeform 61"/>
              <p:cNvSpPr>
                <a:spLocks/>
              </p:cNvSpPr>
              <p:nvPr/>
            </p:nvSpPr>
            <p:spPr bwMode="auto">
              <a:xfrm>
                <a:off x="1440" y="2962"/>
                <a:ext cx="384" cy="144"/>
              </a:xfrm>
              <a:custGeom>
                <a:avLst/>
                <a:gdLst>
                  <a:gd name="T0" fmla="*/ 0 w 816"/>
                  <a:gd name="T1" fmla="*/ 44 h 336"/>
                  <a:gd name="T2" fmla="*/ 0 w 816"/>
                  <a:gd name="T3" fmla="*/ 18 h 336"/>
                  <a:gd name="T4" fmla="*/ 21 w 816"/>
                  <a:gd name="T5" fmla="*/ 27 h 336"/>
                  <a:gd name="T6" fmla="*/ 96 w 816"/>
                  <a:gd name="T7" fmla="*/ 27 h 336"/>
                  <a:gd name="T8" fmla="*/ 149 w 816"/>
                  <a:gd name="T9" fmla="*/ 18 h 336"/>
                  <a:gd name="T10" fmla="*/ 181 w 816"/>
                  <a:gd name="T11" fmla="*/ 0 h 336"/>
                  <a:gd name="T12" fmla="*/ 181 w 816"/>
                  <a:gd name="T13" fmla="*/ 62 h 336"/>
                  <a:gd name="T14" fmla="*/ 160 w 816"/>
                  <a:gd name="T15" fmla="*/ 53 h 336"/>
                  <a:gd name="T16" fmla="*/ 96 w 816"/>
                  <a:gd name="T17" fmla="*/ 44 h 336"/>
                  <a:gd name="T18" fmla="*/ 21 w 816"/>
                  <a:gd name="T19" fmla="*/ 44 h 336"/>
                  <a:gd name="T20" fmla="*/ 0 w 816"/>
                  <a:gd name="T21" fmla="*/ 53 h 336"/>
                  <a:gd name="T22" fmla="*/ 0 w 816"/>
                  <a:gd name="T23" fmla="*/ 44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2093" name="Text Box 62"/>
              <p:cNvSpPr txBox="1">
                <a:spLocks noChangeArrowheads="1"/>
              </p:cNvSpPr>
              <p:nvPr/>
            </p:nvSpPr>
            <p:spPr bwMode="auto">
              <a:xfrm>
                <a:off x="1344" y="2810"/>
                <a:ext cx="516" cy="193"/>
              </a:xfrm>
              <a:prstGeom prst="rect">
                <a:avLst/>
              </a:prstGeom>
              <a:noFill/>
              <a:ln w="9525">
                <a:noFill/>
                <a:miter lim="800000"/>
                <a:headEnd/>
                <a:tailEnd/>
              </a:ln>
            </p:spPr>
            <p:txBody>
              <a:bodyPr wrap="none">
                <a:spAutoFit/>
              </a:bodyPr>
              <a:lstStyle/>
              <a:p>
                <a:r>
                  <a:rPr lang="en-US" sz="1000"/>
                  <a:t>1/3 Heavens</a:t>
                </a:r>
              </a:p>
            </p:txBody>
          </p:sp>
        </p:grpSp>
        <p:grpSp>
          <p:nvGrpSpPr>
            <p:cNvPr id="15" name="Group 63"/>
            <p:cNvGrpSpPr>
              <a:grpSpLocks/>
            </p:cNvGrpSpPr>
            <p:nvPr/>
          </p:nvGrpSpPr>
          <p:grpSpPr bwMode="auto">
            <a:xfrm>
              <a:off x="6361113" y="3209925"/>
              <a:ext cx="1077913" cy="377825"/>
              <a:chOff x="1344" y="3036"/>
              <a:chExt cx="680" cy="298"/>
            </a:xfrm>
          </p:grpSpPr>
          <p:sp>
            <p:nvSpPr>
              <p:cNvPr id="2090" name="Freeform 64"/>
              <p:cNvSpPr>
                <a:spLocks/>
              </p:cNvSpPr>
              <p:nvPr/>
            </p:nvSpPr>
            <p:spPr bwMode="auto">
              <a:xfrm>
                <a:off x="1440" y="3190"/>
                <a:ext cx="384" cy="144"/>
              </a:xfrm>
              <a:custGeom>
                <a:avLst/>
                <a:gdLst>
                  <a:gd name="T0" fmla="*/ 0 w 816"/>
                  <a:gd name="T1" fmla="*/ 44 h 336"/>
                  <a:gd name="T2" fmla="*/ 0 w 816"/>
                  <a:gd name="T3" fmla="*/ 18 h 336"/>
                  <a:gd name="T4" fmla="*/ 21 w 816"/>
                  <a:gd name="T5" fmla="*/ 27 h 336"/>
                  <a:gd name="T6" fmla="*/ 96 w 816"/>
                  <a:gd name="T7" fmla="*/ 27 h 336"/>
                  <a:gd name="T8" fmla="*/ 149 w 816"/>
                  <a:gd name="T9" fmla="*/ 18 h 336"/>
                  <a:gd name="T10" fmla="*/ 181 w 816"/>
                  <a:gd name="T11" fmla="*/ 0 h 336"/>
                  <a:gd name="T12" fmla="*/ 181 w 816"/>
                  <a:gd name="T13" fmla="*/ 62 h 336"/>
                  <a:gd name="T14" fmla="*/ 160 w 816"/>
                  <a:gd name="T15" fmla="*/ 53 h 336"/>
                  <a:gd name="T16" fmla="*/ 96 w 816"/>
                  <a:gd name="T17" fmla="*/ 44 h 336"/>
                  <a:gd name="T18" fmla="*/ 21 w 816"/>
                  <a:gd name="T19" fmla="*/ 44 h 336"/>
                  <a:gd name="T20" fmla="*/ 0 w 816"/>
                  <a:gd name="T21" fmla="*/ 53 h 336"/>
                  <a:gd name="T22" fmla="*/ 0 w 816"/>
                  <a:gd name="T23" fmla="*/ 44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2091" name="Text Box 65"/>
              <p:cNvSpPr txBox="1">
                <a:spLocks noChangeArrowheads="1"/>
              </p:cNvSpPr>
              <p:nvPr/>
            </p:nvSpPr>
            <p:spPr bwMode="auto">
              <a:xfrm>
                <a:off x="1344" y="3036"/>
                <a:ext cx="680" cy="193"/>
              </a:xfrm>
              <a:prstGeom prst="rect">
                <a:avLst/>
              </a:prstGeom>
              <a:noFill/>
              <a:ln w="9525">
                <a:noFill/>
                <a:miter lim="800000"/>
                <a:headEnd/>
                <a:tailEnd/>
              </a:ln>
            </p:spPr>
            <p:txBody>
              <a:bodyPr wrap="none">
                <a:spAutoFit/>
              </a:bodyPr>
              <a:lstStyle/>
              <a:p>
                <a:r>
                  <a:rPr lang="en-US" sz="1000"/>
                  <a:t>3</a:t>
                </a:r>
                <a:r>
                  <a:rPr lang="en-US" sz="1000" baseline="30000"/>
                  <a:t>rd</a:t>
                </a:r>
                <a:r>
                  <a:rPr lang="en-US" sz="1000"/>
                  <a:t> Woe, 7 Bowls</a:t>
                </a:r>
              </a:p>
            </p:txBody>
          </p:sp>
        </p:grpSp>
        <p:grpSp>
          <p:nvGrpSpPr>
            <p:cNvPr id="16" name="Group 66"/>
            <p:cNvGrpSpPr>
              <a:grpSpLocks/>
            </p:cNvGrpSpPr>
            <p:nvPr/>
          </p:nvGrpSpPr>
          <p:grpSpPr bwMode="auto">
            <a:xfrm>
              <a:off x="6107113" y="2895600"/>
              <a:ext cx="1316038" cy="381000"/>
              <a:chOff x="1344" y="2964"/>
              <a:chExt cx="830" cy="300"/>
            </a:xfrm>
          </p:grpSpPr>
          <p:sp>
            <p:nvSpPr>
              <p:cNvPr id="2088" name="Freeform 67"/>
              <p:cNvSpPr>
                <a:spLocks/>
              </p:cNvSpPr>
              <p:nvPr/>
            </p:nvSpPr>
            <p:spPr bwMode="auto">
              <a:xfrm>
                <a:off x="1440" y="3120"/>
                <a:ext cx="384" cy="144"/>
              </a:xfrm>
              <a:custGeom>
                <a:avLst/>
                <a:gdLst>
                  <a:gd name="T0" fmla="*/ 0 w 816"/>
                  <a:gd name="T1" fmla="*/ 44 h 336"/>
                  <a:gd name="T2" fmla="*/ 0 w 816"/>
                  <a:gd name="T3" fmla="*/ 18 h 336"/>
                  <a:gd name="T4" fmla="*/ 21 w 816"/>
                  <a:gd name="T5" fmla="*/ 27 h 336"/>
                  <a:gd name="T6" fmla="*/ 96 w 816"/>
                  <a:gd name="T7" fmla="*/ 27 h 336"/>
                  <a:gd name="T8" fmla="*/ 149 w 816"/>
                  <a:gd name="T9" fmla="*/ 18 h 336"/>
                  <a:gd name="T10" fmla="*/ 181 w 816"/>
                  <a:gd name="T11" fmla="*/ 0 h 336"/>
                  <a:gd name="T12" fmla="*/ 181 w 816"/>
                  <a:gd name="T13" fmla="*/ 62 h 336"/>
                  <a:gd name="T14" fmla="*/ 160 w 816"/>
                  <a:gd name="T15" fmla="*/ 53 h 336"/>
                  <a:gd name="T16" fmla="*/ 96 w 816"/>
                  <a:gd name="T17" fmla="*/ 44 h 336"/>
                  <a:gd name="T18" fmla="*/ 21 w 816"/>
                  <a:gd name="T19" fmla="*/ 44 h 336"/>
                  <a:gd name="T20" fmla="*/ 0 w 816"/>
                  <a:gd name="T21" fmla="*/ 53 h 336"/>
                  <a:gd name="T22" fmla="*/ 0 w 816"/>
                  <a:gd name="T23" fmla="*/ 44 h 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6"/>
                  <a:gd name="T37" fmla="*/ 0 h 336"/>
                  <a:gd name="T38" fmla="*/ 816 w 816"/>
                  <a:gd name="T39" fmla="*/ 336 h 3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6" h="336">
                    <a:moveTo>
                      <a:pt x="0" y="240"/>
                    </a:moveTo>
                    <a:lnTo>
                      <a:pt x="0" y="96"/>
                    </a:lnTo>
                    <a:lnTo>
                      <a:pt x="96" y="144"/>
                    </a:lnTo>
                    <a:lnTo>
                      <a:pt x="432" y="144"/>
                    </a:lnTo>
                    <a:lnTo>
                      <a:pt x="672" y="96"/>
                    </a:lnTo>
                    <a:lnTo>
                      <a:pt x="816" y="0"/>
                    </a:lnTo>
                    <a:lnTo>
                      <a:pt x="816" y="336"/>
                    </a:lnTo>
                    <a:lnTo>
                      <a:pt x="720" y="288"/>
                    </a:lnTo>
                    <a:lnTo>
                      <a:pt x="432" y="240"/>
                    </a:lnTo>
                    <a:lnTo>
                      <a:pt x="96" y="240"/>
                    </a:lnTo>
                    <a:lnTo>
                      <a:pt x="0" y="288"/>
                    </a:lnTo>
                    <a:lnTo>
                      <a:pt x="0" y="240"/>
                    </a:lnTo>
                    <a:close/>
                  </a:path>
                </a:pathLst>
              </a:custGeom>
              <a:solidFill>
                <a:schemeClr val="accent1"/>
              </a:solidFill>
              <a:ln w="9525">
                <a:solidFill>
                  <a:schemeClr val="tx1"/>
                </a:solidFill>
                <a:round/>
                <a:headEnd/>
                <a:tailEnd/>
              </a:ln>
            </p:spPr>
            <p:txBody>
              <a:bodyPr/>
              <a:lstStyle/>
              <a:p>
                <a:endParaRPr lang="en-US"/>
              </a:p>
            </p:txBody>
          </p:sp>
          <p:sp>
            <p:nvSpPr>
              <p:cNvPr id="2089" name="Text Box 68"/>
              <p:cNvSpPr txBox="1">
                <a:spLocks noChangeArrowheads="1"/>
              </p:cNvSpPr>
              <p:nvPr/>
            </p:nvSpPr>
            <p:spPr bwMode="auto">
              <a:xfrm>
                <a:off x="1344" y="2964"/>
                <a:ext cx="830" cy="193"/>
              </a:xfrm>
              <a:prstGeom prst="rect">
                <a:avLst/>
              </a:prstGeom>
              <a:noFill/>
              <a:ln w="9525">
                <a:noFill/>
                <a:miter lim="800000"/>
                <a:headEnd/>
                <a:tailEnd/>
              </a:ln>
            </p:spPr>
            <p:txBody>
              <a:bodyPr wrap="none">
                <a:spAutoFit/>
              </a:bodyPr>
              <a:lstStyle/>
              <a:p>
                <a:r>
                  <a:rPr lang="en-US" sz="1000"/>
                  <a:t>2</a:t>
                </a:r>
                <a:r>
                  <a:rPr lang="en-US" sz="1000" baseline="30000"/>
                  <a:t>nd</a:t>
                </a:r>
                <a:r>
                  <a:rPr lang="en-US" sz="1000"/>
                  <a:t> Woe, 1/3 Men Die</a:t>
                </a:r>
              </a:p>
            </p:txBody>
          </p:sp>
        </p:grpSp>
        <p:sp>
          <p:nvSpPr>
            <p:cNvPr id="2073" name="AutoShape 3"/>
            <p:cNvSpPr>
              <a:spLocks noChangeArrowheads="1"/>
            </p:cNvSpPr>
            <p:nvPr/>
          </p:nvSpPr>
          <p:spPr bwMode="auto">
            <a:xfrm>
              <a:off x="228600" y="19812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2074" name="AutoShape 4"/>
            <p:cNvSpPr>
              <a:spLocks noChangeArrowheads="1"/>
            </p:cNvSpPr>
            <p:nvPr/>
          </p:nvSpPr>
          <p:spPr bwMode="auto">
            <a:xfrm>
              <a:off x="973138" y="19812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2075" name="AutoShape 5"/>
            <p:cNvSpPr>
              <a:spLocks noChangeArrowheads="1"/>
            </p:cNvSpPr>
            <p:nvPr/>
          </p:nvSpPr>
          <p:spPr bwMode="auto">
            <a:xfrm>
              <a:off x="1706563" y="19812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2076" name="AutoShape 6"/>
            <p:cNvSpPr>
              <a:spLocks noChangeArrowheads="1"/>
            </p:cNvSpPr>
            <p:nvPr/>
          </p:nvSpPr>
          <p:spPr bwMode="auto">
            <a:xfrm>
              <a:off x="2484438" y="19812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2077" name="AutoShape 7"/>
            <p:cNvSpPr>
              <a:spLocks noChangeArrowheads="1"/>
            </p:cNvSpPr>
            <p:nvPr/>
          </p:nvSpPr>
          <p:spPr bwMode="auto">
            <a:xfrm>
              <a:off x="3230563" y="19812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2078" name="AutoShape 8"/>
            <p:cNvSpPr>
              <a:spLocks noChangeArrowheads="1"/>
            </p:cNvSpPr>
            <p:nvPr/>
          </p:nvSpPr>
          <p:spPr bwMode="auto">
            <a:xfrm>
              <a:off x="3981450" y="1981200"/>
              <a:ext cx="646113" cy="609600"/>
            </a:xfrm>
            <a:prstGeom prst="star8">
              <a:avLst>
                <a:gd name="adj" fmla="val 38250"/>
              </a:avLst>
            </a:prstGeom>
            <a:noFill/>
            <a:ln w="50800">
              <a:solidFill>
                <a:schemeClr val="tx1"/>
              </a:solidFill>
              <a:miter lim="800000"/>
              <a:headEnd/>
              <a:tailEnd/>
            </a:ln>
          </p:spPr>
          <p:txBody>
            <a:bodyPr wrap="none" anchor="ctr"/>
            <a:lstStyle/>
            <a:p>
              <a:endParaRPr lang="en-US"/>
            </a:p>
          </p:txBody>
        </p:sp>
        <p:sp>
          <p:nvSpPr>
            <p:cNvPr id="2079" name="AutoShape 9"/>
            <p:cNvSpPr>
              <a:spLocks noChangeArrowheads="1"/>
            </p:cNvSpPr>
            <p:nvPr/>
          </p:nvSpPr>
          <p:spPr bwMode="auto">
            <a:xfrm>
              <a:off x="4724400" y="1981200"/>
              <a:ext cx="646113" cy="609600"/>
            </a:xfrm>
            <a:prstGeom prst="star8">
              <a:avLst>
                <a:gd name="adj" fmla="val 38250"/>
              </a:avLst>
            </a:prstGeom>
            <a:solidFill>
              <a:schemeClr val="bg1"/>
            </a:solidFill>
            <a:ln w="50800">
              <a:solidFill>
                <a:schemeClr val="tx1"/>
              </a:solidFill>
              <a:miter lim="800000"/>
              <a:headEnd/>
              <a:tailEnd/>
            </a:ln>
          </p:spPr>
          <p:txBody>
            <a:bodyPr wrap="none" anchor="ctr"/>
            <a:lstStyle/>
            <a:p>
              <a:pPr algn="ctr"/>
              <a:r>
                <a:rPr lang="en-US" sz="900"/>
                <a:t>7</a:t>
              </a:r>
            </a:p>
            <a:p>
              <a:pPr algn="ctr"/>
              <a:r>
                <a:rPr lang="en-US" sz="900"/>
                <a:t>Wrath</a:t>
              </a:r>
            </a:p>
          </p:txBody>
        </p:sp>
        <p:sp>
          <p:nvSpPr>
            <p:cNvPr id="2080" name="TextBox 61"/>
            <p:cNvSpPr txBox="1">
              <a:spLocks noChangeArrowheads="1"/>
            </p:cNvSpPr>
            <p:nvPr/>
          </p:nvSpPr>
          <p:spPr bwMode="auto">
            <a:xfrm>
              <a:off x="2286000" y="1295400"/>
              <a:ext cx="824265" cy="646331"/>
            </a:xfrm>
            <a:prstGeom prst="rect">
              <a:avLst/>
            </a:prstGeom>
            <a:noFill/>
            <a:ln w="9525">
              <a:noFill/>
              <a:miter lim="800000"/>
              <a:headEnd/>
              <a:tailEnd/>
            </a:ln>
          </p:spPr>
          <p:txBody>
            <a:bodyPr>
              <a:spAutoFit/>
            </a:bodyPr>
            <a:lstStyle/>
            <a:p>
              <a:r>
                <a:rPr lang="en-US" sz="1200"/>
                <a:t>The Lamb</a:t>
              </a:r>
            </a:p>
            <a:p>
              <a:r>
                <a:rPr lang="en-US" sz="1200"/>
                <a:t>opens the</a:t>
              </a:r>
            </a:p>
            <a:p>
              <a:r>
                <a:rPr lang="en-US" sz="1200"/>
                <a:t>seals.</a:t>
              </a:r>
            </a:p>
          </p:txBody>
        </p:sp>
        <p:sp>
          <p:nvSpPr>
            <p:cNvPr id="2081" name="TextBox 62"/>
            <p:cNvSpPr txBox="1">
              <a:spLocks noChangeArrowheads="1"/>
            </p:cNvSpPr>
            <p:nvPr/>
          </p:nvSpPr>
          <p:spPr bwMode="auto">
            <a:xfrm>
              <a:off x="5298357" y="3124200"/>
              <a:ext cx="1026243" cy="461665"/>
            </a:xfrm>
            <a:prstGeom prst="rect">
              <a:avLst/>
            </a:prstGeom>
            <a:noFill/>
            <a:ln w="9525">
              <a:noFill/>
              <a:miter lim="800000"/>
              <a:headEnd/>
              <a:tailEnd/>
            </a:ln>
          </p:spPr>
          <p:txBody>
            <a:bodyPr>
              <a:spAutoFit/>
            </a:bodyPr>
            <a:lstStyle/>
            <a:p>
              <a:r>
                <a:rPr lang="en-US" sz="1200"/>
                <a:t>Angels sound</a:t>
              </a:r>
            </a:p>
            <a:p>
              <a:r>
                <a:rPr lang="en-US" sz="1200"/>
                <a:t>the trumpets.</a:t>
              </a:r>
            </a:p>
          </p:txBody>
        </p:sp>
        <p:sp>
          <p:nvSpPr>
            <p:cNvPr id="2082" name="TextBox 63"/>
            <p:cNvSpPr txBox="1">
              <a:spLocks noChangeArrowheads="1"/>
            </p:cNvSpPr>
            <p:nvPr/>
          </p:nvSpPr>
          <p:spPr bwMode="auto">
            <a:xfrm>
              <a:off x="6629400" y="1295400"/>
              <a:ext cx="1135247" cy="830997"/>
            </a:xfrm>
            <a:prstGeom prst="rect">
              <a:avLst/>
            </a:prstGeom>
            <a:noFill/>
            <a:ln w="9525">
              <a:noFill/>
              <a:miter lim="800000"/>
              <a:headEnd/>
              <a:tailEnd/>
            </a:ln>
          </p:spPr>
          <p:txBody>
            <a:bodyPr>
              <a:spAutoFit/>
            </a:bodyPr>
            <a:lstStyle/>
            <a:p>
              <a:r>
                <a:rPr lang="en-US" sz="1200"/>
                <a:t>God sends the</a:t>
              </a:r>
            </a:p>
            <a:p>
              <a:r>
                <a:rPr lang="en-US" sz="1200"/>
                <a:t>bowls  out, full</a:t>
              </a:r>
            </a:p>
            <a:p>
              <a:r>
                <a:rPr lang="en-US" sz="1200"/>
                <a:t>of  the wrath of</a:t>
              </a:r>
            </a:p>
            <a:p>
              <a:r>
                <a:rPr lang="en-US" sz="1200"/>
                <a:t>God.</a:t>
              </a:r>
            </a:p>
          </p:txBody>
        </p:sp>
        <p:cxnSp>
          <p:nvCxnSpPr>
            <p:cNvPr id="67" name="Straight Connector 66"/>
            <p:cNvCxnSpPr/>
            <p:nvPr/>
          </p:nvCxnSpPr>
          <p:spPr bwMode="auto">
            <a:xfrm rot="5400000">
              <a:off x="5105400" y="3657600"/>
              <a:ext cx="45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084" name="TextBox 68"/>
            <p:cNvSpPr txBox="1">
              <a:spLocks noChangeArrowheads="1"/>
            </p:cNvSpPr>
            <p:nvPr/>
          </p:nvSpPr>
          <p:spPr bwMode="auto">
            <a:xfrm>
              <a:off x="2590800" y="3657600"/>
              <a:ext cx="1143000" cy="307777"/>
            </a:xfrm>
            <a:prstGeom prst="rect">
              <a:avLst/>
            </a:prstGeom>
            <a:noFill/>
            <a:ln w="9525">
              <a:noFill/>
              <a:miter lim="800000"/>
              <a:headEnd/>
              <a:tailEnd/>
            </a:ln>
          </p:spPr>
          <p:txBody>
            <a:bodyPr>
              <a:spAutoFit/>
            </a:bodyPr>
            <a:lstStyle/>
            <a:p>
              <a:r>
                <a:rPr lang="en-US" sz="1400" b="1"/>
                <a:t>Tribulation</a:t>
              </a:r>
            </a:p>
          </p:txBody>
        </p:sp>
        <p:sp>
          <p:nvSpPr>
            <p:cNvPr id="2085" name="TextBox 69"/>
            <p:cNvSpPr txBox="1">
              <a:spLocks noChangeArrowheads="1"/>
            </p:cNvSpPr>
            <p:nvPr/>
          </p:nvSpPr>
          <p:spPr bwMode="auto">
            <a:xfrm>
              <a:off x="5715000" y="3657600"/>
              <a:ext cx="1600200" cy="307777"/>
            </a:xfrm>
            <a:prstGeom prst="rect">
              <a:avLst/>
            </a:prstGeom>
            <a:noFill/>
            <a:ln w="9525">
              <a:noFill/>
              <a:miter lim="800000"/>
              <a:headEnd/>
              <a:tailEnd/>
            </a:ln>
          </p:spPr>
          <p:txBody>
            <a:bodyPr>
              <a:spAutoFit/>
            </a:bodyPr>
            <a:lstStyle/>
            <a:p>
              <a:r>
                <a:rPr lang="en-US" sz="1400" b="1"/>
                <a:t>Great Tribulation</a:t>
              </a:r>
            </a:p>
          </p:txBody>
        </p:sp>
        <p:cxnSp>
          <p:nvCxnSpPr>
            <p:cNvPr id="70" name="Straight Connector 69"/>
            <p:cNvCxnSpPr/>
            <p:nvPr/>
          </p:nvCxnSpPr>
          <p:spPr>
            <a:xfrm rot="10800000">
              <a:off x="609600" y="3629025"/>
              <a:ext cx="411480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bwMode="auto">
            <a:xfrm rot="5400000">
              <a:off x="381000" y="3624263"/>
              <a:ext cx="45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4" name="Diamond 73"/>
          <p:cNvSpPr/>
          <p:nvPr/>
        </p:nvSpPr>
        <p:spPr>
          <a:xfrm>
            <a:off x="4540770" y="2286000"/>
            <a:ext cx="228600" cy="533400"/>
          </a:xfrm>
          <a:prstGeom prst="diamond">
            <a:avLst/>
          </a:prstGeom>
          <a:solidFill>
            <a:srgbClr val="F7964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
        <p:nvSpPr>
          <p:cNvPr id="68" name="Title 1"/>
          <p:cNvSpPr txBox="1">
            <a:spLocks/>
          </p:cNvSpPr>
          <p:nvPr/>
        </p:nvSpPr>
        <p:spPr>
          <a:xfrm>
            <a:off x="457200" y="274638"/>
            <a:ext cx="82296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smtClean="0">
                <a:ln>
                  <a:noFill/>
                </a:ln>
                <a:solidFill>
                  <a:schemeClr val="tx1"/>
                </a:solidFill>
                <a:effectLst/>
                <a:uLnTx/>
                <a:uFillTx/>
                <a:latin typeface="+mj-lt"/>
                <a:ea typeface="+mj-ea"/>
                <a:cs typeface="+mj-cs"/>
              </a:rPr>
              <a:t>The Judgments</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304800" y="533400"/>
            <a:ext cx="8610600" cy="6172200"/>
          </a:xfrm>
        </p:spPr>
        <p:txBody>
          <a:bodyPr>
            <a:noAutofit/>
          </a:bodyPr>
          <a:lstStyle/>
          <a:p>
            <a:pPr>
              <a:buNone/>
            </a:pPr>
            <a:r>
              <a:rPr lang="en-US" sz="2800" b="1" dirty="0" smtClean="0">
                <a:solidFill>
                  <a:srgbClr val="0000FF"/>
                </a:solidFill>
                <a:latin typeface="Times New Roman" pitchFamily="18" charset="0"/>
                <a:cs typeface="Times New Roman" pitchFamily="18" charset="0"/>
              </a:rPr>
              <a:t>Colossians 1:15-20 </a:t>
            </a:r>
            <a:r>
              <a:rPr lang="en-US" sz="2800" b="1" u="sng" dirty="0" smtClean="0">
                <a:latin typeface="Times New Roman" pitchFamily="18" charset="0"/>
                <a:cs typeface="Times New Roman" pitchFamily="18" charset="0"/>
              </a:rPr>
              <a:t>He is the image of the invisible God</a:t>
            </a:r>
            <a:r>
              <a:rPr lang="en-US" sz="2800" dirty="0" smtClean="0">
                <a:latin typeface="Times New Roman" pitchFamily="18" charset="0"/>
                <a:cs typeface="Times New Roman" pitchFamily="18" charset="0"/>
              </a:rPr>
              <a:t>, the firstborn of all creation. </a:t>
            </a:r>
            <a:r>
              <a:rPr lang="en-US" sz="2800" baseline="30000" dirty="0" smtClean="0">
                <a:solidFill>
                  <a:srgbClr val="0000FF"/>
                </a:solidFill>
                <a:latin typeface="Times New Roman" pitchFamily="18" charset="0"/>
                <a:cs typeface="Times New Roman" pitchFamily="18" charset="0"/>
              </a:rPr>
              <a:t>16</a:t>
            </a:r>
            <a:r>
              <a:rPr lang="en-US" sz="2800" baseline="300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For </a:t>
            </a:r>
            <a:r>
              <a:rPr lang="en-US" sz="2800" b="1" u="sng" dirty="0" smtClean="0">
                <a:latin typeface="Times New Roman" pitchFamily="18" charset="0"/>
                <a:cs typeface="Times New Roman" pitchFamily="18" charset="0"/>
              </a:rPr>
              <a:t>by Him all things were created</a:t>
            </a:r>
            <a:r>
              <a:rPr lang="en-US" sz="2800" dirty="0" smtClean="0">
                <a:latin typeface="Times New Roman" pitchFamily="18" charset="0"/>
                <a:cs typeface="Times New Roman" pitchFamily="18" charset="0"/>
              </a:rPr>
              <a:t>, </a:t>
            </a:r>
            <a:r>
              <a:rPr lang="en-US" sz="2800" i="1" dirty="0" smtClean="0">
                <a:latin typeface="Times New Roman" pitchFamily="18" charset="0"/>
                <a:cs typeface="Times New Roman" pitchFamily="18" charset="0"/>
              </a:rPr>
              <a:t>both</a:t>
            </a:r>
            <a:r>
              <a:rPr lang="en-US" sz="2800" dirty="0" smtClean="0">
                <a:latin typeface="Times New Roman" pitchFamily="18" charset="0"/>
                <a:cs typeface="Times New Roman" pitchFamily="18" charset="0"/>
              </a:rPr>
              <a:t> in the heavens and on earth, visible and invisible, whether thrones or dominions or rulers or authorities—all things have been created through Him and for Him. </a:t>
            </a:r>
            <a:r>
              <a:rPr lang="en-US" sz="2800" baseline="30000" dirty="0" smtClean="0">
                <a:solidFill>
                  <a:srgbClr val="0000FF"/>
                </a:solidFill>
                <a:latin typeface="Times New Roman" pitchFamily="18" charset="0"/>
                <a:cs typeface="Times New Roman" pitchFamily="18" charset="0"/>
              </a:rPr>
              <a:t>17</a:t>
            </a:r>
            <a:r>
              <a:rPr lang="en-US" sz="2800" baseline="300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He is before all things, and in Him all things hold together. </a:t>
            </a:r>
            <a:r>
              <a:rPr lang="en-US" sz="2800" baseline="30000" dirty="0" smtClean="0">
                <a:solidFill>
                  <a:srgbClr val="0000FF"/>
                </a:solidFill>
                <a:latin typeface="Times New Roman" pitchFamily="18" charset="0"/>
                <a:cs typeface="Times New Roman" pitchFamily="18" charset="0"/>
              </a:rPr>
              <a:t>18</a:t>
            </a:r>
            <a:r>
              <a:rPr lang="en-US" sz="2800" baseline="30000" dirty="0" smtClean="0">
                <a:latin typeface="Times New Roman" pitchFamily="18" charset="0"/>
                <a:cs typeface="Times New Roman" pitchFamily="18" charset="0"/>
              </a:rPr>
              <a:t> </a:t>
            </a:r>
            <a:r>
              <a:rPr lang="en-US" sz="2800" b="1" u="sng" dirty="0" smtClean="0">
                <a:latin typeface="Times New Roman" pitchFamily="18" charset="0"/>
                <a:cs typeface="Times New Roman" pitchFamily="18" charset="0"/>
              </a:rPr>
              <a:t>He is also head of the body, the church</a:t>
            </a:r>
            <a:r>
              <a:rPr lang="en-US" sz="2800" dirty="0" smtClean="0">
                <a:latin typeface="Times New Roman" pitchFamily="18" charset="0"/>
                <a:cs typeface="Times New Roman" pitchFamily="18" charset="0"/>
              </a:rPr>
              <a:t>; and He is the beginning, the firstborn from the dead, so that He Himself will come to have first place in everything. </a:t>
            </a:r>
            <a:r>
              <a:rPr lang="en-US" sz="2800" baseline="30000" dirty="0" smtClean="0">
                <a:solidFill>
                  <a:srgbClr val="0000FF"/>
                </a:solidFill>
                <a:latin typeface="Times New Roman" pitchFamily="18" charset="0"/>
                <a:cs typeface="Times New Roman" pitchFamily="18" charset="0"/>
              </a:rPr>
              <a:t>19</a:t>
            </a:r>
            <a:r>
              <a:rPr lang="en-US" sz="2800" baseline="300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For it was the </a:t>
            </a:r>
            <a:r>
              <a:rPr lang="en-US" sz="2800" i="1" dirty="0" smtClean="0">
                <a:latin typeface="Times New Roman" pitchFamily="18" charset="0"/>
                <a:cs typeface="Times New Roman" pitchFamily="18" charset="0"/>
              </a:rPr>
              <a:t>Father's</a:t>
            </a:r>
            <a:r>
              <a:rPr lang="en-US" sz="2800" dirty="0" smtClean="0">
                <a:latin typeface="Times New Roman" pitchFamily="18" charset="0"/>
                <a:cs typeface="Times New Roman" pitchFamily="18" charset="0"/>
              </a:rPr>
              <a:t> good pleasure for all the fullness to dwell in Him, </a:t>
            </a:r>
            <a:r>
              <a:rPr lang="en-US" sz="2800" baseline="30000" dirty="0" smtClean="0">
                <a:solidFill>
                  <a:srgbClr val="0000FF"/>
                </a:solidFill>
                <a:latin typeface="Times New Roman" pitchFamily="18" charset="0"/>
                <a:cs typeface="Times New Roman" pitchFamily="18" charset="0"/>
              </a:rPr>
              <a:t>20</a:t>
            </a:r>
            <a:r>
              <a:rPr lang="en-US" sz="2800" baseline="300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and </a:t>
            </a:r>
            <a:r>
              <a:rPr lang="en-US" sz="2800" b="1" u="sng" dirty="0" smtClean="0">
                <a:latin typeface="Times New Roman" pitchFamily="18" charset="0"/>
                <a:cs typeface="Times New Roman" pitchFamily="18" charset="0"/>
              </a:rPr>
              <a:t>through Him to reconcile all things to Himself</a:t>
            </a:r>
            <a:r>
              <a:rPr lang="en-US" sz="2800" dirty="0" smtClean="0">
                <a:latin typeface="Times New Roman" pitchFamily="18" charset="0"/>
                <a:cs typeface="Times New Roman" pitchFamily="18" charset="0"/>
              </a:rPr>
              <a:t>, </a:t>
            </a:r>
            <a:r>
              <a:rPr lang="en-US" sz="2800" b="1" u="sng" dirty="0" smtClean="0">
                <a:solidFill>
                  <a:srgbClr val="C00000"/>
                </a:solidFill>
                <a:latin typeface="Times New Roman" pitchFamily="18" charset="0"/>
                <a:cs typeface="Times New Roman" pitchFamily="18" charset="0"/>
              </a:rPr>
              <a:t>having made peace through the blood of His cross</a:t>
            </a:r>
            <a:r>
              <a:rPr lang="en-US" sz="2800" dirty="0" smtClean="0">
                <a:latin typeface="Times New Roman" pitchFamily="18" charset="0"/>
                <a:cs typeface="Times New Roman" pitchFamily="18" charset="0"/>
              </a:rPr>
              <a:t>; through Him, </a:t>
            </a:r>
            <a:r>
              <a:rPr lang="en-US" sz="2800" i="1" dirty="0" smtClean="0">
                <a:latin typeface="Times New Roman" pitchFamily="18" charset="0"/>
                <a:cs typeface="Times New Roman" pitchFamily="18" charset="0"/>
              </a:rPr>
              <a:t>I say,</a:t>
            </a:r>
            <a:r>
              <a:rPr lang="en-US" sz="2800" dirty="0" smtClean="0">
                <a:latin typeface="Times New Roman" pitchFamily="18" charset="0"/>
                <a:cs typeface="Times New Roman" pitchFamily="18" charset="0"/>
              </a:rPr>
              <a:t> whether things on earth or things in heaven. </a:t>
            </a:r>
          </a:p>
          <a:p>
            <a:pPr>
              <a:buNone/>
            </a:pPr>
            <a:endParaRPr lang="en-US" sz="2800" dirty="0">
              <a:latin typeface="Times New Roman" pitchFamily="18" charset="0"/>
              <a:cs typeface="Times New Roman" pitchFamily="18" charset="0"/>
            </a:endParaRPr>
          </a:p>
        </p:txBody>
      </p:sp>
      <p:sp>
        <p:nvSpPr>
          <p:cNvPr id="2" name="Date Placeholder 1"/>
          <p:cNvSpPr>
            <a:spLocks noGrp="1"/>
          </p:cNvSpPr>
          <p:nvPr>
            <p:ph type="dt" sz="half" idx="10"/>
          </p:nvPr>
        </p:nvSpPr>
        <p:spPr/>
        <p:txBody>
          <a:bodyPr/>
          <a:lstStyle/>
          <a:p>
            <a:fld id="{2E303F6C-CA7F-421B-8EF8-CEB95EA7549B}" type="datetime1">
              <a:rPr lang="en-US" smtClean="0"/>
              <a:pPr/>
              <a:t>1/11/2017</a:t>
            </a:fld>
            <a:endParaRPr lang="en-US"/>
          </a:p>
        </p:txBody>
      </p:sp>
      <p:sp>
        <p:nvSpPr>
          <p:cNvPr id="3" name="Footer Placeholder 2"/>
          <p:cNvSpPr>
            <a:spLocks noGrp="1"/>
          </p:cNvSpPr>
          <p:nvPr>
            <p:ph type="ftr" sz="quarter" idx="11"/>
          </p:nvPr>
        </p:nvSpPr>
        <p:spPr/>
        <p:txBody>
          <a:bodyPr/>
          <a:lstStyle/>
          <a:p>
            <a:r>
              <a:rPr lang="en-US" smtClean="0"/>
              <a:t>David Tye</a:t>
            </a:r>
            <a:endParaRPr lang="en-US"/>
          </a:p>
        </p:txBody>
      </p:sp>
      <p:sp>
        <p:nvSpPr>
          <p:cNvPr id="4" name="Slide Number Placeholder 3"/>
          <p:cNvSpPr>
            <a:spLocks noGrp="1"/>
          </p:cNvSpPr>
          <p:nvPr>
            <p:ph type="sldNum" sz="quarter" idx="12"/>
          </p:nvPr>
        </p:nvSpPr>
        <p:spPr/>
        <p:txBody>
          <a:bodyPr/>
          <a:lstStyle/>
          <a:p>
            <a:fld id="{3B0E11CA-64D2-4375-B622-C832B1B19270}" type="slidenum">
              <a:rPr lang="en-US" smtClean="0"/>
              <a:pPr/>
              <a:t>33</a:t>
            </a:fld>
            <a:endParaRPr lang="en-US"/>
          </a:p>
        </p:txBody>
      </p:sp>
      <p:pic>
        <p:nvPicPr>
          <p:cNvPr id="6"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303F6C-CA7F-421B-8EF8-CEB95EA7549B}" type="datetime1">
              <a:rPr lang="en-US" smtClean="0"/>
              <a:pPr/>
              <a:t>1/11/2017</a:t>
            </a:fld>
            <a:endParaRPr lang="en-US"/>
          </a:p>
        </p:txBody>
      </p:sp>
      <p:sp>
        <p:nvSpPr>
          <p:cNvPr id="3" name="Footer Placeholder 2"/>
          <p:cNvSpPr>
            <a:spLocks noGrp="1"/>
          </p:cNvSpPr>
          <p:nvPr>
            <p:ph type="ftr" sz="quarter" idx="11"/>
          </p:nvPr>
        </p:nvSpPr>
        <p:spPr/>
        <p:txBody>
          <a:bodyPr/>
          <a:lstStyle/>
          <a:p>
            <a:r>
              <a:rPr lang="en-US" smtClean="0"/>
              <a:t>David Tye</a:t>
            </a:r>
            <a:endParaRPr lang="en-US"/>
          </a:p>
        </p:txBody>
      </p:sp>
      <p:sp>
        <p:nvSpPr>
          <p:cNvPr id="4" name="Slide Number Placeholder 3"/>
          <p:cNvSpPr>
            <a:spLocks noGrp="1"/>
          </p:cNvSpPr>
          <p:nvPr>
            <p:ph type="sldNum" sz="quarter" idx="12"/>
          </p:nvPr>
        </p:nvSpPr>
        <p:spPr/>
        <p:txBody>
          <a:bodyPr/>
          <a:lstStyle/>
          <a:p>
            <a:fld id="{3B0E11CA-64D2-4375-B622-C832B1B19270}" type="slidenum">
              <a:rPr lang="en-US" smtClean="0"/>
              <a:pPr/>
              <a:t>34</a:t>
            </a:fld>
            <a:endParaRPr lang="en-US"/>
          </a:p>
        </p:txBody>
      </p:sp>
      <p:pic>
        <p:nvPicPr>
          <p:cNvPr id="4098" name="Picture 2" descr="Jesus in the cosmos creating the earth"/>
          <p:cNvPicPr>
            <a:picLocks noChangeAspect="1" noChangeArrowheads="1"/>
          </p:cNvPicPr>
          <p:nvPr/>
        </p:nvPicPr>
        <p:blipFill>
          <a:blip r:embed="rId2" cstate="print"/>
          <a:srcRect/>
          <a:stretch>
            <a:fillRect/>
          </a:stretch>
        </p:blipFill>
        <p:spPr bwMode="auto">
          <a:xfrm>
            <a:off x="1828800" y="0"/>
            <a:ext cx="5867400" cy="7184574"/>
          </a:xfrm>
          <a:prstGeom prst="rect">
            <a:avLst/>
          </a:prstGeom>
          <a:noFill/>
        </p:spPr>
      </p:pic>
      <p:pic>
        <p:nvPicPr>
          <p:cNvPr id="6" name="Picture 2" descr="http://comps.canstockphoto.com/can-stock-photo_csp17222415.jpg"/>
          <p:cNvPicPr>
            <a:picLocks noChangeAspect="1" noChangeArrowheads="1"/>
          </p:cNvPicPr>
          <p:nvPr/>
        </p:nvPicPr>
        <p:blipFill>
          <a:blip r:embed="rId3"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303F6C-CA7F-421B-8EF8-CEB95EA7549B}" type="datetime1">
              <a:rPr lang="en-US" smtClean="0"/>
              <a:pPr/>
              <a:t>1/11/2017</a:t>
            </a:fld>
            <a:endParaRPr lang="en-US"/>
          </a:p>
        </p:txBody>
      </p:sp>
      <p:sp>
        <p:nvSpPr>
          <p:cNvPr id="3" name="Footer Placeholder 2"/>
          <p:cNvSpPr>
            <a:spLocks noGrp="1"/>
          </p:cNvSpPr>
          <p:nvPr>
            <p:ph type="ftr" sz="quarter" idx="11"/>
          </p:nvPr>
        </p:nvSpPr>
        <p:spPr/>
        <p:txBody>
          <a:bodyPr/>
          <a:lstStyle/>
          <a:p>
            <a:r>
              <a:rPr lang="en-US" smtClean="0"/>
              <a:t>David Tye</a:t>
            </a:r>
            <a:endParaRPr lang="en-US"/>
          </a:p>
        </p:txBody>
      </p:sp>
      <p:sp>
        <p:nvSpPr>
          <p:cNvPr id="4" name="Slide Number Placeholder 3"/>
          <p:cNvSpPr>
            <a:spLocks noGrp="1"/>
          </p:cNvSpPr>
          <p:nvPr>
            <p:ph type="sldNum" sz="quarter" idx="12"/>
          </p:nvPr>
        </p:nvSpPr>
        <p:spPr/>
        <p:txBody>
          <a:bodyPr/>
          <a:lstStyle/>
          <a:p>
            <a:fld id="{3B0E11CA-64D2-4375-B622-C832B1B19270}" type="slidenum">
              <a:rPr lang="en-US" smtClean="0"/>
              <a:pPr/>
              <a:t>35</a:t>
            </a:fld>
            <a:endParaRPr lang="en-US"/>
          </a:p>
        </p:txBody>
      </p:sp>
      <p:pic>
        <p:nvPicPr>
          <p:cNvPr id="6146" name="Picture 2" descr="http://jesusfanpage.com/wp-content/uploads/2011/05/pictures-of-jesus-christ-with-children_2.jpg"/>
          <p:cNvPicPr>
            <a:picLocks noChangeAspect="1" noChangeArrowheads="1"/>
          </p:cNvPicPr>
          <p:nvPr/>
        </p:nvPicPr>
        <p:blipFill>
          <a:blip r:embed="rId2" cstate="print"/>
          <a:srcRect/>
          <a:stretch>
            <a:fillRect/>
          </a:stretch>
        </p:blipFill>
        <p:spPr bwMode="auto">
          <a:xfrm>
            <a:off x="0" y="-136526"/>
            <a:ext cx="9338435" cy="6994525"/>
          </a:xfrm>
          <a:prstGeom prst="rect">
            <a:avLst/>
          </a:prstGeom>
          <a:noFill/>
        </p:spPr>
      </p:pic>
      <p:pic>
        <p:nvPicPr>
          <p:cNvPr id="6" name="Picture 2" descr="http://comps.canstockphoto.com/can-stock-photo_csp17222415.jpg"/>
          <p:cNvPicPr>
            <a:picLocks noChangeAspect="1" noChangeArrowheads="1"/>
          </p:cNvPicPr>
          <p:nvPr/>
        </p:nvPicPr>
        <p:blipFill>
          <a:blip r:embed="rId3"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1/11/2017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36</a:t>
            </a:fld>
            <a:endParaRPr lang="en-US"/>
          </a:p>
        </p:txBody>
      </p:sp>
      <p:pic>
        <p:nvPicPr>
          <p:cNvPr id="1026" name="Picture 2" descr="Image Detail"/>
          <p:cNvPicPr>
            <a:picLocks noChangeAspect="1" noChangeArrowheads="1"/>
          </p:cNvPicPr>
          <p:nvPr/>
        </p:nvPicPr>
        <p:blipFill>
          <a:blip r:embed="rId2" cstate="print"/>
          <a:srcRect/>
          <a:stretch>
            <a:fillRect/>
          </a:stretch>
        </p:blipFill>
        <p:spPr bwMode="auto">
          <a:xfrm>
            <a:off x="0" y="-171451"/>
            <a:ext cx="9144000" cy="7267575"/>
          </a:xfrm>
          <a:prstGeom prst="rect">
            <a:avLst/>
          </a:prstGeom>
          <a:noFill/>
        </p:spPr>
      </p:pic>
      <p:pic>
        <p:nvPicPr>
          <p:cNvPr id="7" name="Picture 2" descr="http://comps.canstockphoto.com/can-stock-photo_csp17222415.jpg"/>
          <p:cNvPicPr>
            <a:picLocks noChangeAspect="1" noChangeArrowheads="1"/>
          </p:cNvPicPr>
          <p:nvPr/>
        </p:nvPicPr>
        <p:blipFill>
          <a:blip r:embed="rId3"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303F6C-CA7F-421B-8EF8-CEB95EA7549B}" type="datetime1">
              <a:rPr lang="en-US" smtClean="0"/>
              <a:pPr/>
              <a:t>1/11/2017</a:t>
            </a:fld>
            <a:endParaRPr lang="en-US"/>
          </a:p>
        </p:txBody>
      </p:sp>
      <p:sp>
        <p:nvSpPr>
          <p:cNvPr id="3" name="Footer Placeholder 2"/>
          <p:cNvSpPr>
            <a:spLocks noGrp="1"/>
          </p:cNvSpPr>
          <p:nvPr>
            <p:ph type="ftr" sz="quarter" idx="11"/>
          </p:nvPr>
        </p:nvSpPr>
        <p:spPr/>
        <p:txBody>
          <a:bodyPr/>
          <a:lstStyle/>
          <a:p>
            <a:r>
              <a:rPr lang="en-US" smtClean="0"/>
              <a:t>David Tye</a:t>
            </a:r>
            <a:endParaRPr lang="en-US"/>
          </a:p>
        </p:txBody>
      </p:sp>
      <p:sp>
        <p:nvSpPr>
          <p:cNvPr id="4" name="Slide Number Placeholder 3"/>
          <p:cNvSpPr>
            <a:spLocks noGrp="1"/>
          </p:cNvSpPr>
          <p:nvPr>
            <p:ph type="sldNum" sz="quarter" idx="12"/>
          </p:nvPr>
        </p:nvSpPr>
        <p:spPr/>
        <p:txBody>
          <a:bodyPr/>
          <a:lstStyle/>
          <a:p>
            <a:fld id="{3B0E11CA-64D2-4375-B622-C832B1B19270}" type="slidenum">
              <a:rPr lang="en-US" smtClean="0"/>
              <a:pPr/>
              <a:t>37</a:t>
            </a:fld>
            <a:endParaRPr lang="en-US"/>
          </a:p>
        </p:txBody>
      </p:sp>
      <p:pic>
        <p:nvPicPr>
          <p:cNvPr id="5122" name="Picture 2" descr="Jesus emerging from his tomb after resurrection"/>
          <p:cNvPicPr>
            <a:picLocks noChangeAspect="1" noChangeArrowheads="1"/>
          </p:cNvPicPr>
          <p:nvPr/>
        </p:nvPicPr>
        <p:blipFill>
          <a:blip r:embed="rId2" cstate="print"/>
          <a:srcRect/>
          <a:stretch>
            <a:fillRect/>
          </a:stretch>
        </p:blipFill>
        <p:spPr bwMode="auto">
          <a:xfrm>
            <a:off x="1981200" y="0"/>
            <a:ext cx="4638675" cy="6858000"/>
          </a:xfrm>
          <a:prstGeom prst="rect">
            <a:avLst/>
          </a:prstGeom>
          <a:noFill/>
        </p:spPr>
      </p:pic>
      <p:pic>
        <p:nvPicPr>
          <p:cNvPr id="6" name="Picture 2" descr="http://comps.canstockphoto.com/can-stock-photo_csp17222415.jpg"/>
          <p:cNvPicPr>
            <a:picLocks noChangeAspect="1" noChangeArrowheads="1"/>
          </p:cNvPicPr>
          <p:nvPr/>
        </p:nvPicPr>
        <p:blipFill>
          <a:blip r:embed="rId3"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1/11/2017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38</a:t>
            </a:fld>
            <a:endParaRPr lang="en-US"/>
          </a:p>
        </p:txBody>
      </p:sp>
      <p:pic>
        <p:nvPicPr>
          <p:cNvPr id="70658" name="Picture 2" descr="E:\BIBLE STUDY\MBC Community Teaching\DTW\Final-Revelation development files\PatSmithTiffs\07.TIF"/>
          <p:cNvPicPr>
            <a:picLocks noChangeAspect="1" noChangeArrowheads="1"/>
          </p:cNvPicPr>
          <p:nvPr/>
        </p:nvPicPr>
        <p:blipFill>
          <a:blip r:embed="rId2" cstate="print"/>
          <a:srcRect/>
          <a:stretch>
            <a:fillRect/>
          </a:stretch>
        </p:blipFill>
        <p:spPr bwMode="auto">
          <a:xfrm>
            <a:off x="-152400" y="0"/>
            <a:ext cx="9556954" cy="6934200"/>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743200"/>
            <a:ext cx="8229600" cy="3382963"/>
          </a:xfrm>
        </p:spPr>
        <p:txBody>
          <a:bodyPr>
            <a:normAutofit/>
          </a:bodyPr>
          <a:lstStyle/>
          <a:p>
            <a:pPr algn="ctr">
              <a:buNone/>
            </a:pPr>
            <a:r>
              <a:rPr lang="en-US" sz="8000" dirty="0" smtClean="0"/>
              <a:t>Questions?</a:t>
            </a:r>
            <a:endParaRPr lang="en-US" sz="8000" dirty="0"/>
          </a:p>
        </p:txBody>
      </p:sp>
      <p:sp>
        <p:nvSpPr>
          <p:cNvPr id="4" name="Date Placeholder 3"/>
          <p:cNvSpPr>
            <a:spLocks noGrp="1"/>
          </p:cNvSpPr>
          <p:nvPr>
            <p:ph type="dt" sz="half" idx="10"/>
          </p:nvPr>
        </p:nvSpPr>
        <p:spPr/>
        <p:txBody>
          <a:bodyPr/>
          <a:lstStyle/>
          <a:p>
            <a:fld id="{9B555970-2B84-4BCC-8D8B-95055D2CD051}" type="datetime1">
              <a:rPr lang="en-US" smtClean="0"/>
              <a:pPr/>
              <a:t>1/11/2017</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39</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2595</TotalTime>
  <Words>4130</Words>
  <Application>Microsoft Office PowerPoint</Application>
  <PresentationFormat>On-screen Show (4:3)</PresentationFormat>
  <Paragraphs>421</Paragraphs>
  <Slides>39</Slides>
  <Notes>6</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The Revelation of Jesus Christ Finish Rev 6</vt:lpstr>
      <vt:lpstr>Insight on Dan 11 </vt:lpstr>
      <vt:lpstr>http://www.11th-hour.info/Articles/Gog_Maps.html</vt:lpstr>
      <vt:lpstr>During the Great Tribulation…</vt:lpstr>
      <vt:lpstr>The Lord returns from Jordan after defeating His enemies there…</vt:lpstr>
      <vt:lpstr>Where is Petra? </vt:lpstr>
      <vt:lpstr>Slide 7</vt:lpstr>
      <vt:lpstr>Slide 8</vt:lpstr>
      <vt:lpstr>Slide 9</vt:lpstr>
      <vt:lpstr>Slide 10</vt:lpstr>
      <vt:lpstr>Slide 11</vt:lpstr>
      <vt:lpstr>Slide 12</vt:lpstr>
      <vt:lpstr>Slide 13</vt:lpstr>
      <vt:lpstr>Slide 14</vt:lpstr>
      <vt:lpstr>Stars of Revelation</vt:lpstr>
      <vt:lpstr>Slide 16</vt:lpstr>
      <vt:lpstr>The Judgments</vt:lpstr>
      <vt:lpstr>Slide 18</vt:lpstr>
      <vt:lpstr>The Revelation of Jesus Christ  Chapter 7 of 22 </vt:lpstr>
      <vt:lpstr>Outline of Revelation</vt:lpstr>
      <vt:lpstr>Slide 21</vt:lpstr>
      <vt:lpstr>Third Major Section of Revelation: Ch 4-22  (Benware, “Understanding End Times Prophecy”)</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vector>
  </TitlesOfParts>
  <Company>Personal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David Tye</dc:creator>
  <cp:lastModifiedBy>David</cp:lastModifiedBy>
  <cp:revision>442</cp:revision>
  <dcterms:created xsi:type="dcterms:W3CDTF">2009-09-07T16:27:25Z</dcterms:created>
  <dcterms:modified xsi:type="dcterms:W3CDTF">2017-01-11T22:46:21Z</dcterms:modified>
</cp:coreProperties>
</file>